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6">
  <p:sldMasterIdLst>
    <p:sldMasterId id="2147483660" r:id="rId1"/>
  </p:sldMasterIdLst>
  <p:notesMasterIdLst>
    <p:notesMasterId r:id="rId41"/>
  </p:notesMasterIdLst>
  <p:sldIdLst>
    <p:sldId id="288" r:id="rId2"/>
    <p:sldId id="289" r:id="rId3"/>
    <p:sldId id="258" r:id="rId4"/>
    <p:sldId id="273" r:id="rId5"/>
    <p:sldId id="257" r:id="rId6"/>
    <p:sldId id="296" r:id="rId7"/>
    <p:sldId id="292" r:id="rId8"/>
    <p:sldId id="293" r:id="rId9"/>
    <p:sldId id="294" r:id="rId10"/>
    <p:sldId id="295" r:id="rId11"/>
    <p:sldId id="297" r:id="rId12"/>
    <p:sldId id="298" r:id="rId13"/>
    <p:sldId id="299" r:id="rId14"/>
    <p:sldId id="302" r:id="rId15"/>
    <p:sldId id="313" r:id="rId16"/>
    <p:sldId id="314" r:id="rId17"/>
    <p:sldId id="312" r:id="rId18"/>
    <p:sldId id="315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03" r:id="rId30"/>
    <p:sldId id="328" r:id="rId31"/>
    <p:sldId id="329" r:id="rId32"/>
    <p:sldId id="330" r:id="rId33"/>
    <p:sldId id="331" r:id="rId34"/>
    <p:sldId id="332" r:id="rId35"/>
    <p:sldId id="334" r:id="rId36"/>
    <p:sldId id="304" r:id="rId37"/>
    <p:sldId id="300" r:id="rId38"/>
    <p:sldId id="301" r:id="rId39"/>
    <p:sldId id="333" r:id="rId40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Fira Sans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5">
          <p15:clr>
            <a:srgbClr val="FF0000"/>
          </p15:clr>
        </p15:guide>
        <p15:guide id="2" pos="259">
          <p15:clr>
            <a:srgbClr val="FF0000"/>
          </p15:clr>
        </p15:guide>
        <p15:guide id="3" pos="5472">
          <p15:clr>
            <a:srgbClr val="FF0000"/>
          </p15:clr>
        </p15:guide>
        <p15:guide id="4" orient="horz" pos="2985">
          <p15:clr>
            <a:srgbClr val="EC3A3B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90" y="29"/>
      </p:cViewPr>
      <p:guideLst>
        <p:guide orient="horz" pos="315"/>
        <p:guide pos="259"/>
        <p:guide pos="5472"/>
        <p:guide orient="horz" pos="29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89D88-6542-4532-A640-06137FB7D916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A8B05DF-B869-4D9A-98C9-7720EC100A8F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Retail</a:t>
          </a:r>
        </a:p>
      </dgm:t>
    </dgm:pt>
    <dgm:pt modelId="{AE919521-1B0F-4D09-81F0-D758405DB4B1}" type="parTrans" cxnId="{5A2C7862-FD5C-451B-AB38-E5897EBA142F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B46AF0-CEC2-4B91-AB03-07638A5E49A4}" type="sibTrans" cxnId="{5A2C7862-FD5C-451B-AB38-E5897EBA142F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FC8F8-A449-4A10-B87B-5EE5CE919799}">
      <dgm:prSet phldrT="[Texto]" custT="1"/>
      <dgm:spPr/>
      <dgm:t>
        <a:bodyPr/>
        <a:lstStyle/>
        <a:p>
          <a:endParaRPr lang="es-EC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8551FB-0C6E-49EB-8D93-1E1368639E33}" type="parTrans" cxnId="{99681244-24DD-415D-96A9-41272147528E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E89F0D-778F-4BC5-9D99-B01468D91F84}" type="sibTrans" cxnId="{99681244-24DD-415D-96A9-41272147528E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F3C890-09D0-4E14-B897-A282634D31B6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Tipos de retail </a:t>
          </a:r>
        </a:p>
      </dgm:t>
    </dgm:pt>
    <dgm:pt modelId="{12763501-79CE-4B0E-A192-E60F37498CDD}" type="parTrans" cxnId="{F6563F23-E8E1-45A6-9FD7-43C4637FC26A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B3F309-E7A4-4FD2-96ED-635504C8D5BB}" type="sibTrans" cxnId="{F6563F23-E8E1-45A6-9FD7-43C4637FC26A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FC51DC-7B1B-4666-A759-ED8050B00869}">
      <dgm:prSet phldrT="[Texto]" custT="1"/>
      <dgm:spPr/>
      <dgm:t>
        <a:bodyPr/>
        <a:lstStyle/>
        <a:p>
          <a:r>
            <a:rPr lang="es-ES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Súper especializada de un solo segmento/nicho</a:t>
          </a:r>
          <a:endParaRPr lang="es-EC" sz="14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8A2A962-6AC1-4C83-BEE9-05894BE15606}" type="parTrans" cxnId="{085FC05C-5466-48FC-9597-F10DC0CA5548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CD0C14-3A50-4D39-B230-837F9EEEBEBD}" type="sibTrans" cxnId="{085FC05C-5466-48FC-9597-F10DC0CA5548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B0771D-7698-4DD2-95CA-8D6E745A3287}">
      <dgm:prSet phldrT="[Texto]" custT="1"/>
      <dgm:spPr/>
      <dgm:t>
        <a:bodyPr/>
        <a:lstStyle/>
        <a:p>
          <a:r>
            <a:rPr lang="es-ES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Especializada en varios segmentos o nichos</a:t>
          </a:r>
          <a:endParaRPr lang="es-EC" sz="14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40AABD0-16AE-4515-9D13-C0B9CC82CD4D}" type="parTrans" cxnId="{D3C07B9C-8BE6-4247-8417-6ADFCB2AB344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1E8060-6167-4063-B4CC-8C059AC43DE3}" type="sibTrans" cxnId="{D3C07B9C-8BE6-4247-8417-6ADFCB2AB344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8CD0FC-0DE3-4EA3-AA22-EB815AD8A1B5}">
      <dgm:prSet phldrT="[Texto]" custT="1"/>
      <dgm:spPr/>
      <dgm:t>
        <a:bodyPr/>
        <a:lstStyle/>
        <a:p>
          <a:r>
            <a:rPr lang="es-ES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Negocios que comercializan únicamente una gran categoría</a:t>
          </a:r>
          <a:endParaRPr lang="es-EC" sz="14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BCC1DF-6406-47C2-B34A-F5085EF8846E}" type="parTrans" cxnId="{677DECC6-5739-4AFE-8FB0-08426EBDE4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42E6D6-6AE0-4C00-863D-9DD479B435F1}" type="sibTrans" cxnId="{677DECC6-5739-4AFE-8FB0-08426EBDE4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0AC98F-0800-42DC-B287-AF09DFB7E612}" type="pres">
      <dgm:prSet presAssocID="{63F89D88-6542-4532-A640-06137FB7D9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25080C8-4454-40EF-9CA0-4ADF03E92AED}" type="pres">
      <dgm:prSet presAssocID="{7A8B05DF-B869-4D9A-98C9-7720EC100A8F}" presName="linNode" presStyleCnt="0"/>
      <dgm:spPr/>
    </dgm:pt>
    <dgm:pt modelId="{23EC704D-86F3-4850-A506-C4CF2F3C78FE}" type="pres">
      <dgm:prSet presAssocID="{7A8B05DF-B869-4D9A-98C9-7720EC100A8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BD2F34-9594-4A48-9639-8187D0B26843}" type="pres">
      <dgm:prSet presAssocID="{7A8B05DF-B869-4D9A-98C9-7720EC100A8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F66939-7A3E-442B-9622-2D265F037641}" type="pres">
      <dgm:prSet presAssocID="{B1B46AF0-CEC2-4B91-AB03-07638A5E49A4}" presName="spacing" presStyleCnt="0"/>
      <dgm:spPr/>
    </dgm:pt>
    <dgm:pt modelId="{311607A6-5488-4F91-9F04-CB8A9CD087E7}" type="pres">
      <dgm:prSet presAssocID="{35F3C890-09D0-4E14-B897-A282634D31B6}" presName="linNode" presStyleCnt="0"/>
      <dgm:spPr/>
    </dgm:pt>
    <dgm:pt modelId="{CD71A710-0D6C-4530-9C1C-5F93D0B6843F}" type="pres">
      <dgm:prSet presAssocID="{35F3C890-09D0-4E14-B897-A282634D31B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5F88A7-F448-4AE5-8EAB-70E3DD75B7DA}" type="pres">
      <dgm:prSet presAssocID="{35F3C890-09D0-4E14-B897-A282634D31B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2C7862-FD5C-451B-AB38-E5897EBA142F}" srcId="{63F89D88-6542-4532-A640-06137FB7D916}" destId="{7A8B05DF-B869-4D9A-98C9-7720EC100A8F}" srcOrd="0" destOrd="0" parTransId="{AE919521-1B0F-4D09-81F0-D758405DB4B1}" sibTransId="{B1B46AF0-CEC2-4B91-AB03-07638A5E49A4}"/>
    <dgm:cxn modelId="{677DECC6-5739-4AFE-8FB0-08426EBDE452}" srcId="{35F3C890-09D0-4E14-B897-A282634D31B6}" destId="{258CD0FC-0DE3-4EA3-AA22-EB815AD8A1B5}" srcOrd="2" destOrd="0" parTransId="{7DBCC1DF-6406-47C2-B34A-F5085EF8846E}" sibTransId="{8B42E6D6-6AE0-4C00-863D-9DD479B435F1}"/>
    <dgm:cxn modelId="{F6563F23-E8E1-45A6-9FD7-43C4637FC26A}" srcId="{63F89D88-6542-4532-A640-06137FB7D916}" destId="{35F3C890-09D0-4E14-B897-A282634D31B6}" srcOrd="1" destOrd="0" parTransId="{12763501-79CE-4B0E-A192-E60F37498CDD}" sibTransId="{AFB3F309-E7A4-4FD2-96ED-635504C8D5BB}"/>
    <dgm:cxn modelId="{795D318F-B346-44A5-8FDC-8FFA94EDAC1E}" type="presOf" srcId="{9EB0771D-7698-4DD2-95CA-8D6E745A3287}" destId="{275F88A7-F448-4AE5-8EAB-70E3DD75B7DA}" srcOrd="0" destOrd="1" presId="urn:microsoft.com/office/officeart/2005/8/layout/vList6"/>
    <dgm:cxn modelId="{C1E0E425-08FB-4FB1-9D99-75E2554047F1}" type="presOf" srcId="{7A8B05DF-B869-4D9A-98C9-7720EC100A8F}" destId="{23EC704D-86F3-4850-A506-C4CF2F3C78FE}" srcOrd="0" destOrd="0" presId="urn:microsoft.com/office/officeart/2005/8/layout/vList6"/>
    <dgm:cxn modelId="{6D35788A-4744-4D70-8170-582CFD7B7F9E}" type="presOf" srcId="{235FC8F8-A449-4A10-B87B-5EE5CE919799}" destId="{0DBD2F34-9594-4A48-9639-8187D0B26843}" srcOrd="0" destOrd="0" presId="urn:microsoft.com/office/officeart/2005/8/layout/vList6"/>
    <dgm:cxn modelId="{6170F798-0C20-4B07-9909-011059A5E5CC}" type="presOf" srcId="{35F3C890-09D0-4E14-B897-A282634D31B6}" destId="{CD71A710-0D6C-4530-9C1C-5F93D0B6843F}" srcOrd="0" destOrd="0" presId="urn:microsoft.com/office/officeart/2005/8/layout/vList6"/>
    <dgm:cxn modelId="{6D212364-22B3-487C-92BC-D0FF097ADF29}" type="presOf" srcId="{258CD0FC-0DE3-4EA3-AA22-EB815AD8A1B5}" destId="{275F88A7-F448-4AE5-8EAB-70E3DD75B7DA}" srcOrd="0" destOrd="2" presId="urn:microsoft.com/office/officeart/2005/8/layout/vList6"/>
    <dgm:cxn modelId="{8EF68284-004F-477C-9D7C-E44BDB7D0411}" type="presOf" srcId="{88FC51DC-7B1B-4666-A759-ED8050B00869}" destId="{275F88A7-F448-4AE5-8EAB-70E3DD75B7DA}" srcOrd="0" destOrd="0" presId="urn:microsoft.com/office/officeart/2005/8/layout/vList6"/>
    <dgm:cxn modelId="{D3C07B9C-8BE6-4247-8417-6ADFCB2AB344}" srcId="{35F3C890-09D0-4E14-B897-A282634D31B6}" destId="{9EB0771D-7698-4DD2-95CA-8D6E745A3287}" srcOrd="1" destOrd="0" parTransId="{F40AABD0-16AE-4515-9D13-C0B9CC82CD4D}" sibTransId="{AD1E8060-6167-4063-B4CC-8C059AC43DE3}"/>
    <dgm:cxn modelId="{085FC05C-5466-48FC-9597-F10DC0CA5548}" srcId="{35F3C890-09D0-4E14-B897-A282634D31B6}" destId="{88FC51DC-7B1B-4666-A759-ED8050B00869}" srcOrd="0" destOrd="0" parTransId="{A8A2A962-6AC1-4C83-BEE9-05894BE15606}" sibTransId="{CDCD0C14-3A50-4D39-B230-837F9EEEBEBD}"/>
    <dgm:cxn modelId="{438D6097-B61F-4682-AC64-2A18855A68CB}" type="presOf" srcId="{63F89D88-6542-4532-A640-06137FB7D916}" destId="{070AC98F-0800-42DC-B287-AF09DFB7E612}" srcOrd="0" destOrd="0" presId="urn:microsoft.com/office/officeart/2005/8/layout/vList6"/>
    <dgm:cxn modelId="{99681244-24DD-415D-96A9-41272147528E}" srcId="{7A8B05DF-B869-4D9A-98C9-7720EC100A8F}" destId="{235FC8F8-A449-4A10-B87B-5EE5CE919799}" srcOrd="0" destOrd="0" parTransId="{398551FB-0C6E-49EB-8D93-1E1368639E33}" sibTransId="{B1E89F0D-778F-4BC5-9D99-B01468D91F84}"/>
    <dgm:cxn modelId="{06B4496A-30BD-45F4-A4DE-9A769D0F13CB}" type="presParOf" srcId="{070AC98F-0800-42DC-B287-AF09DFB7E612}" destId="{225080C8-4454-40EF-9CA0-4ADF03E92AED}" srcOrd="0" destOrd="0" presId="urn:microsoft.com/office/officeart/2005/8/layout/vList6"/>
    <dgm:cxn modelId="{8ABC336A-D4D4-4448-9B00-9FCDC7B3AA5E}" type="presParOf" srcId="{225080C8-4454-40EF-9CA0-4ADF03E92AED}" destId="{23EC704D-86F3-4850-A506-C4CF2F3C78FE}" srcOrd="0" destOrd="0" presId="urn:microsoft.com/office/officeart/2005/8/layout/vList6"/>
    <dgm:cxn modelId="{83CDA785-7AA0-4766-AD3F-C43D6D8A9213}" type="presParOf" srcId="{225080C8-4454-40EF-9CA0-4ADF03E92AED}" destId="{0DBD2F34-9594-4A48-9639-8187D0B26843}" srcOrd="1" destOrd="0" presId="urn:microsoft.com/office/officeart/2005/8/layout/vList6"/>
    <dgm:cxn modelId="{41E4BCBD-D9FF-41A2-80A9-AF989A654AB8}" type="presParOf" srcId="{070AC98F-0800-42DC-B287-AF09DFB7E612}" destId="{68F66939-7A3E-442B-9622-2D265F037641}" srcOrd="1" destOrd="0" presId="urn:microsoft.com/office/officeart/2005/8/layout/vList6"/>
    <dgm:cxn modelId="{4B730E86-2599-4A59-AF85-9CDC4006D034}" type="presParOf" srcId="{070AC98F-0800-42DC-B287-AF09DFB7E612}" destId="{311607A6-5488-4F91-9F04-CB8A9CD087E7}" srcOrd="2" destOrd="0" presId="urn:microsoft.com/office/officeart/2005/8/layout/vList6"/>
    <dgm:cxn modelId="{0F2B6299-B90C-4AEE-8EB0-5D32356A9324}" type="presParOf" srcId="{311607A6-5488-4F91-9F04-CB8A9CD087E7}" destId="{CD71A710-0D6C-4530-9C1C-5F93D0B6843F}" srcOrd="0" destOrd="0" presId="urn:microsoft.com/office/officeart/2005/8/layout/vList6"/>
    <dgm:cxn modelId="{EBD8126C-7C46-42A3-A502-E1A4590DB697}" type="presParOf" srcId="{311607A6-5488-4F91-9F04-CB8A9CD087E7}" destId="{275F88A7-F448-4AE5-8EAB-70E3DD75B7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9AEAE8-48F3-41C5-9708-B6ABCF91678B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05DE77-5D37-4BF3-AE21-9EAF9168DF40}">
      <dgm:prSet phldrT="[Texto]" custT="1"/>
      <dgm:spPr/>
      <dgm:t>
        <a:bodyPr/>
        <a:lstStyle/>
        <a:p>
          <a:r>
            <a:rPr lang="es-EC" sz="1400" b="1" dirty="0">
              <a:latin typeface="Calibri" panose="020F0502020204030204" pitchFamily="34" charset="0"/>
              <a:cs typeface="Calibri" panose="020F0502020204030204" pitchFamily="34" charset="0"/>
            </a:rPr>
            <a:t>Identificar las posibles correlaciones entre las razones financieras </a:t>
          </a:r>
        </a:p>
      </dgm:t>
    </dgm:pt>
    <dgm:pt modelId="{95CEC81C-B7B6-49A9-94A4-ECD25169E451}" type="parTrans" cxnId="{21143F5D-DDBB-462B-8A43-37FA519523B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3E3DCE-FFBE-4443-B5CA-FDA0B2C13D69}" type="sibTrans" cxnId="{21143F5D-DDBB-462B-8A43-37FA519523B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D2AC10-B65A-4748-B6CF-170A1156AAB0}">
      <dgm:prSet phldrT="[Texto]" custT="1"/>
      <dgm:spPr/>
      <dgm:t>
        <a:bodyPr/>
        <a:lstStyle/>
        <a:p>
          <a:r>
            <a:rPr lang="es-EC" sz="1800" dirty="0">
              <a:latin typeface="Calibri" panose="020F0502020204030204" pitchFamily="34" charset="0"/>
              <a:cs typeface="Calibri" panose="020F0502020204030204" pitchFamily="34" charset="0"/>
            </a:rPr>
            <a:t>Correlación de Pearson </a:t>
          </a:r>
        </a:p>
      </dgm:t>
    </dgm:pt>
    <dgm:pt modelId="{7F683E4E-5A96-4072-AB1E-9F35C108820F}" type="parTrans" cxnId="{7E84223E-CA53-4C26-BF0F-09B9755449A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05C5C3-88DE-49A5-9250-7AF85E7946D1}" type="sibTrans" cxnId="{7E84223E-CA53-4C26-BF0F-09B9755449A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F773A3-0C0D-42E1-9C81-871EFD70C905}">
      <dgm:prSet phldrT="[Texto]" custT="1"/>
      <dgm:spPr/>
      <dgm:t>
        <a:bodyPr/>
        <a:lstStyle/>
        <a:p>
          <a:r>
            <a:rPr lang="es-EC" sz="2000" dirty="0">
              <a:latin typeface="Calibri" panose="020F0502020204030204" pitchFamily="34" charset="0"/>
              <a:cs typeface="Calibri" panose="020F0502020204030204" pitchFamily="34" charset="0"/>
            </a:rPr>
            <a:t>Análisis Factorial</a:t>
          </a:r>
        </a:p>
      </dgm:t>
    </dgm:pt>
    <dgm:pt modelId="{113555D8-4DBB-4361-ACE3-EE90C534BB36}" type="parTrans" cxnId="{4BF8CA8F-D589-4EF3-89A9-11499236235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CDF34C-6F79-4102-9F53-595F56554C2B}" type="sibTrans" cxnId="{4BF8CA8F-D589-4EF3-89A9-11499236235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525C83-48C4-4AF9-B504-49B41B64D4F8}">
      <dgm:prSet phldrT="[Texto]"/>
      <dgm:spPr/>
      <dgm:t>
        <a:bodyPr/>
        <a:lstStyle/>
        <a:p>
          <a:endParaRPr lang="es-EC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C3C398-8857-4100-B79A-5D411BD0BC17}" type="parTrans" cxnId="{1BE44B62-A94A-439C-AD0D-B66EA46062E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2F976C-B78F-4EDB-BB47-425A165ED0BA}" type="sibTrans" cxnId="{1BE44B62-A94A-439C-AD0D-B66EA46062E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A9FB37-A1A7-4F61-A50B-CE5D8B19C30E}" type="pres">
      <dgm:prSet presAssocID="{719AEAE8-48F3-41C5-9708-B6ABCF9167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3913D9-3B91-4DAC-9D4F-E9CB3390AB79}" type="pres">
      <dgm:prSet presAssocID="{2305DE77-5D37-4BF3-AE21-9EAF9168DF40}" presName="centerShape" presStyleLbl="node0" presStyleIdx="0" presStyleCnt="1"/>
      <dgm:spPr/>
      <dgm:t>
        <a:bodyPr/>
        <a:lstStyle/>
        <a:p>
          <a:endParaRPr lang="es-EC"/>
        </a:p>
      </dgm:t>
    </dgm:pt>
    <dgm:pt modelId="{C2289E2D-DAA7-4CC1-864B-A27721D45D99}" type="pres">
      <dgm:prSet presAssocID="{7F683E4E-5A96-4072-AB1E-9F35C108820F}" presName="parTrans" presStyleLbl="bgSibTrans2D1" presStyleIdx="0" presStyleCnt="2"/>
      <dgm:spPr/>
      <dgm:t>
        <a:bodyPr/>
        <a:lstStyle/>
        <a:p>
          <a:endParaRPr lang="es-EC"/>
        </a:p>
      </dgm:t>
    </dgm:pt>
    <dgm:pt modelId="{50C4798E-F316-4E8A-B9A7-CC2E2A6E8187}" type="pres">
      <dgm:prSet presAssocID="{3BD2AC10-B65A-4748-B6CF-170A1156AAB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3C0283-3225-46AD-8A4E-A2DF1040C6E4}" type="pres">
      <dgm:prSet presAssocID="{113555D8-4DBB-4361-ACE3-EE90C534BB36}" presName="parTrans" presStyleLbl="bgSibTrans2D1" presStyleIdx="1" presStyleCnt="2"/>
      <dgm:spPr/>
      <dgm:t>
        <a:bodyPr/>
        <a:lstStyle/>
        <a:p>
          <a:endParaRPr lang="es-EC"/>
        </a:p>
      </dgm:t>
    </dgm:pt>
    <dgm:pt modelId="{58906550-56B7-40C7-9134-5289F70016A3}" type="pres">
      <dgm:prSet presAssocID="{F9F773A3-0C0D-42E1-9C81-871EFD70C9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2A69A9-A180-4E74-93B2-8D743C3296D9}" type="presOf" srcId="{3BD2AC10-B65A-4748-B6CF-170A1156AAB0}" destId="{50C4798E-F316-4E8A-B9A7-CC2E2A6E8187}" srcOrd="0" destOrd="0" presId="urn:microsoft.com/office/officeart/2005/8/layout/radial4"/>
    <dgm:cxn modelId="{854D5AF7-2EC4-4E83-A04B-C79B55F3ECBD}" type="presOf" srcId="{2305DE77-5D37-4BF3-AE21-9EAF9168DF40}" destId="{F33913D9-3B91-4DAC-9D4F-E9CB3390AB79}" srcOrd="0" destOrd="0" presId="urn:microsoft.com/office/officeart/2005/8/layout/radial4"/>
    <dgm:cxn modelId="{17E62FD4-812C-4D35-B35D-45EBC2E36C6A}" type="presOf" srcId="{7F683E4E-5A96-4072-AB1E-9F35C108820F}" destId="{C2289E2D-DAA7-4CC1-864B-A27721D45D99}" srcOrd="0" destOrd="0" presId="urn:microsoft.com/office/officeart/2005/8/layout/radial4"/>
    <dgm:cxn modelId="{21143F5D-DDBB-462B-8A43-37FA519523BF}" srcId="{719AEAE8-48F3-41C5-9708-B6ABCF91678B}" destId="{2305DE77-5D37-4BF3-AE21-9EAF9168DF40}" srcOrd="0" destOrd="0" parTransId="{95CEC81C-B7B6-49A9-94A4-ECD25169E451}" sibTransId="{023E3DCE-FFBE-4443-B5CA-FDA0B2C13D69}"/>
    <dgm:cxn modelId="{4BF8CA8F-D589-4EF3-89A9-114992362357}" srcId="{2305DE77-5D37-4BF3-AE21-9EAF9168DF40}" destId="{F9F773A3-0C0D-42E1-9C81-871EFD70C905}" srcOrd="1" destOrd="0" parTransId="{113555D8-4DBB-4361-ACE3-EE90C534BB36}" sibTransId="{7CCDF34C-6F79-4102-9F53-595F56554C2B}"/>
    <dgm:cxn modelId="{1BE44B62-A94A-439C-AD0D-B66EA46062EF}" srcId="{719AEAE8-48F3-41C5-9708-B6ABCF91678B}" destId="{A3525C83-48C4-4AF9-B504-49B41B64D4F8}" srcOrd="1" destOrd="0" parTransId="{DDC3C398-8857-4100-B79A-5D411BD0BC17}" sibTransId="{0B2F976C-B78F-4EDB-BB47-425A165ED0BA}"/>
    <dgm:cxn modelId="{861DBE1E-E726-448F-8EA5-0220F8F33A40}" type="presOf" srcId="{F9F773A3-0C0D-42E1-9C81-871EFD70C905}" destId="{58906550-56B7-40C7-9134-5289F70016A3}" srcOrd="0" destOrd="0" presId="urn:microsoft.com/office/officeart/2005/8/layout/radial4"/>
    <dgm:cxn modelId="{4F214D1F-C4AE-43CA-8181-3245249AFF8C}" type="presOf" srcId="{113555D8-4DBB-4361-ACE3-EE90C534BB36}" destId="{3E3C0283-3225-46AD-8A4E-A2DF1040C6E4}" srcOrd="0" destOrd="0" presId="urn:microsoft.com/office/officeart/2005/8/layout/radial4"/>
    <dgm:cxn modelId="{8C08B291-196E-467F-AE35-BFB0364E60C4}" type="presOf" srcId="{719AEAE8-48F3-41C5-9708-B6ABCF91678B}" destId="{A8A9FB37-A1A7-4F61-A50B-CE5D8B19C30E}" srcOrd="0" destOrd="0" presId="urn:microsoft.com/office/officeart/2005/8/layout/radial4"/>
    <dgm:cxn modelId="{7E84223E-CA53-4C26-BF0F-09B9755449AC}" srcId="{2305DE77-5D37-4BF3-AE21-9EAF9168DF40}" destId="{3BD2AC10-B65A-4748-B6CF-170A1156AAB0}" srcOrd="0" destOrd="0" parTransId="{7F683E4E-5A96-4072-AB1E-9F35C108820F}" sibTransId="{6705C5C3-88DE-49A5-9250-7AF85E7946D1}"/>
    <dgm:cxn modelId="{6B66E0B8-3183-411D-8ED4-FFF1A0BED7ED}" type="presParOf" srcId="{A8A9FB37-A1A7-4F61-A50B-CE5D8B19C30E}" destId="{F33913D9-3B91-4DAC-9D4F-E9CB3390AB79}" srcOrd="0" destOrd="0" presId="urn:microsoft.com/office/officeart/2005/8/layout/radial4"/>
    <dgm:cxn modelId="{F8D56027-A2AD-4A34-8C99-F9FD2E062581}" type="presParOf" srcId="{A8A9FB37-A1A7-4F61-A50B-CE5D8B19C30E}" destId="{C2289E2D-DAA7-4CC1-864B-A27721D45D99}" srcOrd="1" destOrd="0" presId="urn:microsoft.com/office/officeart/2005/8/layout/radial4"/>
    <dgm:cxn modelId="{44999B26-8FA4-4C9B-9063-B466E1D71B48}" type="presParOf" srcId="{A8A9FB37-A1A7-4F61-A50B-CE5D8B19C30E}" destId="{50C4798E-F316-4E8A-B9A7-CC2E2A6E8187}" srcOrd="2" destOrd="0" presId="urn:microsoft.com/office/officeart/2005/8/layout/radial4"/>
    <dgm:cxn modelId="{6D332831-C349-4CE4-89C0-472B50AEE35B}" type="presParOf" srcId="{A8A9FB37-A1A7-4F61-A50B-CE5D8B19C30E}" destId="{3E3C0283-3225-46AD-8A4E-A2DF1040C6E4}" srcOrd="3" destOrd="0" presId="urn:microsoft.com/office/officeart/2005/8/layout/radial4"/>
    <dgm:cxn modelId="{048961E9-F161-43E2-AECD-B7FA23BA6BA3}" type="presParOf" srcId="{A8A9FB37-A1A7-4F61-A50B-CE5D8B19C30E}" destId="{58906550-56B7-40C7-9134-5289F70016A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4E3D68-92D6-4967-9C93-967F3B01641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0F4EE7-DC73-49EC-92D8-0C753ECA8B2A}">
      <dgm:prSet phldrT="[Texto]"/>
      <dgm:spPr/>
      <dgm:t>
        <a:bodyPr/>
        <a:lstStyle/>
        <a:p>
          <a:r>
            <a:rPr lang="es-EC" dirty="0"/>
            <a:t>Al incrementarse las ventas se incrementa la rentabilidad</a:t>
          </a:r>
        </a:p>
      </dgm:t>
    </dgm:pt>
    <dgm:pt modelId="{5F7EBF38-D878-4B11-A821-9792C0BC4125}" type="parTrans" cxnId="{EB8FD542-7E2F-4972-9F7F-1831A2D712CA}">
      <dgm:prSet/>
      <dgm:spPr/>
      <dgm:t>
        <a:bodyPr/>
        <a:lstStyle/>
        <a:p>
          <a:endParaRPr lang="es-EC"/>
        </a:p>
      </dgm:t>
    </dgm:pt>
    <dgm:pt modelId="{E27768F9-90ED-4E59-BE61-C34E053872EF}" type="sibTrans" cxnId="{EB8FD542-7E2F-4972-9F7F-1831A2D712CA}">
      <dgm:prSet/>
      <dgm:spPr/>
      <dgm:t>
        <a:bodyPr/>
        <a:lstStyle/>
        <a:p>
          <a:endParaRPr lang="es-EC"/>
        </a:p>
      </dgm:t>
    </dgm:pt>
    <dgm:pt modelId="{12060D89-7EBE-48DE-B524-57F97F53E927}">
      <dgm:prSet phldrT="[Texto]"/>
      <dgm:spPr/>
      <dgm:t>
        <a:bodyPr/>
        <a:lstStyle/>
        <a:p>
          <a:r>
            <a:rPr lang="es-EC" dirty="0"/>
            <a:t>La hipótesis se rechaza </a:t>
          </a:r>
        </a:p>
      </dgm:t>
    </dgm:pt>
    <dgm:pt modelId="{7EFE10F4-E214-429C-96C4-231B8654F0EA}" type="parTrans" cxnId="{91DC57F4-0614-4739-B1CC-4279A7264B01}">
      <dgm:prSet/>
      <dgm:spPr/>
      <dgm:t>
        <a:bodyPr/>
        <a:lstStyle/>
        <a:p>
          <a:endParaRPr lang="es-EC"/>
        </a:p>
      </dgm:t>
    </dgm:pt>
    <dgm:pt modelId="{A897ED97-EBBB-42B1-8B6E-039C1CE95A28}" type="sibTrans" cxnId="{91DC57F4-0614-4739-B1CC-4279A7264B01}">
      <dgm:prSet/>
      <dgm:spPr/>
      <dgm:t>
        <a:bodyPr/>
        <a:lstStyle/>
        <a:p>
          <a:endParaRPr lang="es-EC"/>
        </a:p>
      </dgm:t>
    </dgm:pt>
    <dgm:pt modelId="{76F0485A-F449-494C-9C8B-273628D97069}">
      <dgm:prSet phldrT="[Texto]"/>
      <dgm:spPr/>
      <dgm:t>
        <a:bodyPr/>
        <a:lstStyle/>
        <a:p>
          <a:r>
            <a:rPr lang="es-EC" dirty="0"/>
            <a:t>Si aumenta la rentabilidad la liquidez aumenta levemente</a:t>
          </a:r>
        </a:p>
      </dgm:t>
    </dgm:pt>
    <dgm:pt modelId="{AFA42521-E605-4972-BCBF-8E9DDBAE4FA5}" type="parTrans" cxnId="{B30448E5-BF80-4008-8909-E5769269F07B}">
      <dgm:prSet/>
      <dgm:spPr/>
      <dgm:t>
        <a:bodyPr/>
        <a:lstStyle/>
        <a:p>
          <a:endParaRPr lang="es-EC"/>
        </a:p>
      </dgm:t>
    </dgm:pt>
    <dgm:pt modelId="{1A211293-8DFB-449B-A059-47E3CAFAEB35}" type="sibTrans" cxnId="{B30448E5-BF80-4008-8909-E5769269F07B}">
      <dgm:prSet/>
      <dgm:spPr/>
      <dgm:t>
        <a:bodyPr/>
        <a:lstStyle/>
        <a:p>
          <a:endParaRPr lang="es-EC"/>
        </a:p>
      </dgm:t>
    </dgm:pt>
    <dgm:pt modelId="{28206AAD-88C7-4DE6-A0C2-32F3C8855D33}">
      <dgm:prSet phldrT="[Texto]"/>
      <dgm:spPr/>
      <dgm:t>
        <a:bodyPr/>
        <a:lstStyle/>
        <a:p>
          <a:r>
            <a:rPr lang="es-EC" dirty="0"/>
            <a:t>La hipótesis se rechaza </a:t>
          </a:r>
        </a:p>
      </dgm:t>
    </dgm:pt>
    <dgm:pt modelId="{ED08C6BA-AE5E-4D5D-B17E-3185714A37A6}" type="parTrans" cxnId="{592DF08D-8A8C-4FBB-BBFE-94351BAAB1A2}">
      <dgm:prSet/>
      <dgm:spPr/>
      <dgm:t>
        <a:bodyPr/>
        <a:lstStyle/>
        <a:p>
          <a:endParaRPr lang="es-EC"/>
        </a:p>
      </dgm:t>
    </dgm:pt>
    <dgm:pt modelId="{BC9B2E68-8CB0-4D71-AFC4-3001A5089848}" type="sibTrans" cxnId="{592DF08D-8A8C-4FBB-BBFE-94351BAAB1A2}">
      <dgm:prSet/>
      <dgm:spPr/>
      <dgm:t>
        <a:bodyPr/>
        <a:lstStyle/>
        <a:p>
          <a:endParaRPr lang="es-EC"/>
        </a:p>
      </dgm:t>
    </dgm:pt>
    <dgm:pt modelId="{342A72A0-23BD-404E-8969-58628DB9B145}">
      <dgm:prSet phldrT="[Texto]"/>
      <dgm:spPr/>
      <dgm:t>
        <a:bodyPr/>
        <a:lstStyle/>
        <a:p>
          <a:r>
            <a:rPr lang="es-EC" dirty="0"/>
            <a:t>Cuando disminuye la rentabilidad aumenta el nivel de deuda</a:t>
          </a:r>
        </a:p>
      </dgm:t>
    </dgm:pt>
    <dgm:pt modelId="{9DB62114-9CA9-40CA-81E6-1953216E9FB3}" type="parTrans" cxnId="{9B68C3C5-EF8B-461A-B206-72E04D70F75C}">
      <dgm:prSet/>
      <dgm:spPr/>
      <dgm:t>
        <a:bodyPr/>
        <a:lstStyle/>
        <a:p>
          <a:endParaRPr lang="es-EC"/>
        </a:p>
      </dgm:t>
    </dgm:pt>
    <dgm:pt modelId="{89B461E1-D32C-4E9C-99A5-C79A30B216A0}" type="sibTrans" cxnId="{9B68C3C5-EF8B-461A-B206-72E04D70F75C}">
      <dgm:prSet/>
      <dgm:spPr/>
      <dgm:t>
        <a:bodyPr/>
        <a:lstStyle/>
        <a:p>
          <a:endParaRPr lang="es-EC"/>
        </a:p>
      </dgm:t>
    </dgm:pt>
    <dgm:pt modelId="{C76CA232-AEAE-4409-88B1-AC3FC952520E}">
      <dgm:prSet phldrT="[Texto]"/>
      <dgm:spPr/>
      <dgm:t>
        <a:bodyPr/>
        <a:lstStyle/>
        <a:p>
          <a:r>
            <a:rPr lang="es-EC" dirty="0"/>
            <a:t>La hipótesis es aceptada</a:t>
          </a:r>
        </a:p>
      </dgm:t>
    </dgm:pt>
    <dgm:pt modelId="{8EC266E8-6E4D-4AF1-BC12-29C89048A7C4}" type="parTrans" cxnId="{BCEBBD12-EE19-4A82-90C6-24725A9FE196}">
      <dgm:prSet/>
      <dgm:spPr/>
      <dgm:t>
        <a:bodyPr/>
        <a:lstStyle/>
        <a:p>
          <a:endParaRPr lang="es-EC"/>
        </a:p>
      </dgm:t>
    </dgm:pt>
    <dgm:pt modelId="{53702554-6BA2-43CB-BFFD-D4792C3DDC34}" type="sibTrans" cxnId="{BCEBBD12-EE19-4A82-90C6-24725A9FE196}">
      <dgm:prSet/>
      <dgm:spPr/>
      <dgm:t>
        <a:bodyPr/>
        <a:lstStyle/>
        <a:p>
          <a:endParaRPr lang="es-EC"/>
        </a:p>
      </dgm:t>
    </dgm:pt>
    <dgm:pt modelId="{8549B0E3-B3C4-4660-97E1-8284FE80A910}" type="pres">
      <dgm:prSet presAssocID="{C24E3D68-92D6-4967-9C93-967F3B0164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34245F5-3319-48D4-9019-FDCDDEE3FA37}" type="pres">
      <dgm:prSet presAssocID="{930F4EE7-DC73-49EC-92D8-0C753ECA8B2A}" presName="root" presStyleCnt="0"/>
      <dgm:spPr/>
    </dgm:pt>
    <dgm:pt modelId="{4CD6F749-3B47-4A42-B241-BC4D567488C6}" type="pres">
      <dgm:prSet presAssocID="{930F4EE7-DC73-49EC-92D8-0C753ECA8B2A}" presName="rootComposite" presStyleCnt="0"/>
      <dgm:spPr/>
    </dgm:pt>
    <dgm:pt modelId="{48274679-0AC4-4B74-8500-1178708E44B7}" type="pres">
      <dgm:prSet presAssocID="{930F4EE7-DC73-49EC-92D8-0C753ECA8B2A}" presName="rootText" presStyleLbl="node1" presStyleIdx="0" presStyleCnt="3"/>
      <dgm:spPr/>
      <dgm:t>
        <a:bodyPr/>
        <a:lstStyle/>
        <a:p>
          <a:endParaRPr lang="es-EC"/>
        </a:p>
      </dgm:t>
    </dgm:pt>
    <dgm:pt modelId="{241CDB04-92B8-4BEB-B4EF-044DA4B181FE}" type="pres">
      <dgm:prSet presAssocID="{930F4EE7-DC73-49EC-92D8-0C753ECA8B2A}" presName="rootConnector" presStyleLbl="node1" presStyleIdx="0" presStyleCnt="3"/>
      <dgm:spPr/>
      <dgm:t>
        <a:bodyPr/>
        <a:lstStyle/>
        <a:p>
          <a:endParaRPr lang="es-EC"/>
        </a:p>
      </dgm:t>
    </dgm:pt>
    <dgm:pt modelId="{D52ED5C9-FD62-4B85-B5AA-80F66A8A434A}" type="pres">
      <dgm:prSet presAssocID="{930F4EE7-DC73-49EC-92D8-0C753ECA8B2A}" presName="childShape" presStyleCnt="0"/>
      <dgm:spPr/>
    </dgm:pt>
    <dgm:pt modelId="{61C02B80-3418-4BF6-A7A2-87F240C2F793}" type="pres">
      <dgm:prSet presAssocID="{7EFE10F4-E214-429C-96C4-231B8654F0EA}" presName="Name13" presStyleLbl="parChTrans1D2" presStyleIdx="0" presStyleCnt="3"/>
      <dgm:spPr/>
      <dgm:t>
        <a:bodyPr/>
        <a:lstStyle/>
        <a:p>
          <a:endParaRPr lang="es-EC"/>
        </a:p>
      </dgm:t>
    </dgm:pt>
    <dgm:pt modelId="{5D1EC97B-DB66-4538-96EC-CF4D5BCE0E2F}" type="pres">
      <dgm:prSet presAssocID="{12060D89-7EBE-48DE-B524-57F97F53E92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8D4D1D-DE03-4B69-84D5-E006F35C8DE2}" type="pres">
      <dgm:prSet presAssocID="{76F0485A-F449-494C-9C8B-273628D97069}" presName="root" presStyleCnt="0"/>
      <dgm:spPr/>
    </dgm:pt>
    <dgm:pt modelId="{5E8521D9-E580-4213-A2C0-ACE6B86BA185}" type="pres">
      <dgm:prSet presAssocID="{76F0485A-F449-494C-9C8B-273628D97069}" presName="rootComposite" presStyleCnt="0"/>
      <dgm:spPr/>
    </dgm:pt>
    <dgm:pt modelId="{319FE4B4-67D8-4874-B5D7-908AC8C5A032}" type="pres">
      <dgm:prSet presAssocID="{76F0485A-F449-494C-9C8B-273628D97069}" presName="rootText" presStyleLbl="node1" presStyleIdx="1" presStyleCnt="3"/>
      <dgm:spPr/>
      <dgm:t>
        <a:bodyPr/>
        <a:lstStyle/>
        <a:p>
          <a:endParaRPr lang="es-EC"/>
        </a:p>
      </dgm:t>
    </dgm:pt>
    <dgm:pt modelId="{B108F35C-FA3F-4130-9060-9C11C4367285}" type="pres">
      <dgm:prSet presAssocID="{76F0485A-F449-494C-9C8B-273628D97069}" presName="rootConnector" presStyleLbl="node1" presStyleIdx="1" presStyleCnt="3"/>
      <dgm:spPr/>
      <dgm:t>
        <a:bodyPr/>
        <a:lstStyle/>
        <a:p>
          <a:endParaRPr lang="es-EC"/>
        </a:p>
      </dgm:t>
    </dgm:pt>
    <dgm:pt modelId="{0A963E52-E65A-4CAC-9291-12445E4DFF08}" type="pres">
      <dgm:prSet presAssocID="{76F0485A-F449-494C-9C8B-273628D97069}" presName="childShape" presStyleCnt="0"/>
      <dgm:spPr/>
    </dgm:pt>
    <dgm:pt modelId="{C29E3834-CC03-43F1-A84F-E1E62002FC6A}" type="pres">
      <dgm:prSet presAssocID="{ED08C6BA-AE5E-4D5D-B17E-3185714A37A6}" presName="Name13" presStyleLbl="parChTrans1D2" presStyleIdx="1" presStyleCnt="3"/>
      <dgm:spPr/>
      <dgm:t>
        <a:bodyPr/>
        <a:lstStyle/>
        <a:p>
          <a:endParaRPr lang="es-EC"/>
        </a:p>
      </dgm:t>
    </dgm:pt>
    <dgm:pt modelId="{2ED15AC4-8896-4821-BE87-C90FD3D9465C}" type="pres">
      <dgm:prSet presAssocID="{28206AAD-88C7-4DE6-A0C2-32F3C8855D3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975B71-2FE6-400A-8B8E-4F95D0643CDD}" type="pres">
      <dgm:prSet presAssocID="{342A72A0-23BD-404E-8969-58628DB9B145}" presName="root" presStyleCnt="0"/>
      <dgm:spPr/>
    </dgm:pt>
    <dgm:pt modelId="{E12EA443-457B-4B87-ADBC-4B67DB058766}" type="pres">
      <dgm:prSet presAssocID="{342A72A0-23BD-404E-8969-58628DB9B145}" presName="rootComposite" presStyleCnt="0"/>
      <dgm:spPr/>
    </dgm:pt>
    <dgm:pt modelId="{3093F0CF-02D3-40D4-9605-A503D5EB87BF}" type="pres">
      <dgm:prSet presAssocID="{342A72A0-23BD-404E-8969-58628DB9B145}" presName="rootText" presStyleLbl="node1" presStyleIdx="2" presStyleCnt="3"/>
      <dgm:spPr/>
      <dgm:t>
        <a:bodyPr/>
        <a:lstStyle/>
        <a:p>
          <a:endParaRPr lang="es-EC"/>
        </a:p>
      </dgm:t>
    </dgm:pt>
    <dgm:pt modelId="{15DA244B-2C58-49D0-A6D2-B526E4643C83}" type="pres">
      <dgm:prSet presAssocID="{342A72A0-23BD-404E-8969-58628DB9B145}" presName="rootConnector" presStyleLbl="node1" presStyleIdx="2" presStyleCnt="3"/>
      <dgm:spPr/>
      <dgm:t>
        <a:bodyPr/>
        <a:lstStyle/>
        <a:p>
          <a:endParaRPr lang="es-EC"/>
        </a:p>
      </dgm:t>
    </dgm:pt>
    <dgm:pt modelId="{1879829E-15BD-459E-86EE-8579631A5270}" type="pres">
      <dgm:prSet presAssocID="{342A72A0-23BD-404E-8969-58628DB9B145}" presName="childShape" presStyleCnt="0"/>
      <dgm:spPr/>
    </dgm:pt>
    <dgm:pt modelId="{7E6DE0ED-BC80-4497-B4DD-9548EF1301A8}" type="pres">
      <dgm:prSet presAssocID="{8EC266E8-6E4D-4AF1-BC12-29C89048A7C4}" presName="Name13" presStyleLbl="parChTrans1D2" presStyleIdx="2" presStyleCnt="3"/>
      <dgm:spPr/>
      <dgm:t>
        <a:bodyPr/>
        <a:lstStyle/>
        <a:p>
          <a:endParaRPr lang="es-EC"/>
        </a:p>
      </dgm:t>
    </dgm:pt>
    <dgm:pt modelId="{38094181-40FE-4ED4-A9F2-67AF36CCA5CA}" type="pres">
      <dgm:prSet presAssocID="{C76CA232-AEAE-4409-88B1-AC3FC952520E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0448E5-BF80-4008-8909-E5769269F07B}" srcId="{C24E3D68-92D6-4967-9C93-967F3B01641B}" destId="{76F0485A-F449-494C-9C8B-273628D97069}" srcOrd="1" destOrd="0" parTransId="{AFA42521-E605-4972-BCBF-8E9DDBAE4FA5}" sibTransId="{1A211293-8DFB-449B-A059-47E3CAFAEB35}"/>
    <dgm:cxn modelId="{3C574666-6C36-4AF1-A476-A63F235C3593}" type="presOf" srcId="{12060D89-7EBE-48DE-B524-57F97F53E927}" destId="{5D1EC97B-DB66-4538-96EC-CF4D5BCE0E2F}" srcOrd="0" destOrd="0" presId="urn:microsoft.com/office/officeart/2005/8/layout/hierarchy3"/>
    <dgm:cxn modelId="{A3148C59-F36B-484E-BCF2-BAC08AA462D4}" type="presOf" srcId="{76F0485A-F449-494C-9C8B-273628D97069}" destId="{319FE4B4-67D8-4874-B5D7-908AC8C5A032}" srcOrd="0" destOrd="0" presId="urn:microsoft.com/office/officeart/2005/8/layout/hierarchy3"/>
    <dgm:cxn modelId="{91DC57F4-0614-4739-B1CC-4279A7264B01}" srcId="{930F4EE7-DC73-49EC-92D8-0C753ECA8B2A}" destId="{12060D89-7EBE-48DE-B524-57F97F53E927}" srcOrd="0" destOrd="0" parTransId="{7EFE10F4-E214-429C-96C4-231B8654F0EA}" sibTransId="{A897ED97-EBBB-42B1-8B6E-039C1CE95A28}"/>
    <dgm:cxn modelId="{F3FD0FEE-0768-4727-B6F7-2924DF8A1D87}" type="presOf" srcId="{342A72A0-23BD-404E-8969-58628DB9B145}" destId="{3093F0CF-02D3-40D4-9605-A503D5EB87BF}" srcOrd="0" destOrd="0" presId="urn:microsoft.com/office/officeart/2005/8/layout/hierarchy3"/>
    <dgm:cxn modelId="{EB8FD542-7E2F-4972-9F7F-1831A2D712CA}" srcId="{C24E3D68-92D6-4967-9C93-967F3B01641B}" destId="{930F4EE7-DC73-49EC-92D8-0C753ECA8B2A}" srcOrd="0" destOrd="0" parTransId="{5F7EBF38-D878-4B11-A821-9792C0BC4125}" sibTransId="{E27768F9-90ED-4E59-BE61-C34E053872EF}"/>
    <dgm:cxn modelId="{ADF4FB6B-7359-4099-81FE-9A1B97D1DF54}" type="presOf" srcId="{7EFE10F4-E214-429C-96C4-231B8654F0EA}" destId="{61C02B80-3418-4BF6-A7A2-87F240C2F793}" srcOrd="0" destOrd="0" presId="urn:microsoft.com/office/officeart/2005/8/layout/hierarchy3"/>
    <dgm:cxn modelId="{4E56F2B0-FC9F-4402-9C5F-C41D9F270CD8}" type="presOf" srcId="{342A72A0-23BD-404E-8969-58628DB9B145}" destId="{15DA244B-2C58-49D0-A6D2-B526E4643C83}" srcOrd="1" destOrd="0" presId="urn:microsoft.com/office/officeart/2005/8/layout/hierarchy3"/>
    <dgm:cxn modelId="{9B68C3C5-EF8B-461A-B206-72E04D70F75C}" srcId="{C24E3D68-92D6-4967-9C93-967F3B01641B}" destId="{342A72A0-23BD-404E-8969-58628DB9B145}" srcOrd="2" destOrd="0" parTransId="{9DB62114-9CA9-40CA-81E6-1953216E9FB3}" sibTransId="{89B461E1-D32C-4E9C-99A5-C79A30B216A0}"/>
    <dgm:cxn modelId="{915EE8BD-741D-4CD7-BD18-2E05E886E4E7}" type="presOf" srcId="{C76CA232-AEAE-4409-88B1-AC3FC952520E}" destId="{38094181-40FE-4ED4-A9F2-67AF36CCA5CA}" srcOrd="0" destOrd="0" presId="urn:microsoft.com/office/officeart/2005/8/layout/hierarchy3"/>
    <dgm:cxn modelId="{B66773AD-AC20-44EF-B45F-812F7DA01F1A}" type="presOf" srcId="{930F4EE7-DC73-49EC-92D8-0C753ECA8B2A}" destId="{48274679-0AC4-4B74-8500-1178708E44B7}" srcOrd="0" destOrd="0" presId="urn:microsoft.com/office/officeart/2005/8/layout/hierarchy3"/>
    <dgm:cxn modelId="{08558992-11D7-4950-9B23-AA6340181C73}" type="presOf" srcId="{ED08C6BA-AE5E-4D5D-B17E-3185714A37A6}" destId="{C29E3834-CC03-43F1-A84F-E1E62002FC6A}" srcOrd="0" destOrd="0" presId="urn:microsoft.com/office/officeart/2005/8/layout/hierarchy3"/>
    <dgm:cxn modelId="{8056B319-2671-4ED0-9CA8-E1AEAB120F21}" type="presOf" srcId="{76F0485A-F449-494C-9C8B-273628D97069}" destId="{B108F35C-FA3F-4130-9060-9C11C4367285}" srcOrd="1" destOrd="0" presId="urn:microsoft.com/office/officeart/2005/8/layout/hierarchy3"/>
    <dgm:cxn modelId="{BCEBBD12-EE19-4A82-90C6-24725A9FE196}" srcId="{342A72A0-23BD-404E-8969-58628DB9B145}" destId="{C76CA232-AEAE-4409-88B1-AC3FC952520E}" srcOrd="0" destOrd="0" parTransId="{8EC266E8-6E4D-4AF1-BC12-29C89048A7C4}" sibTransId="{53702554-6BA2-43CB-BFFD-D4792C3DDC34}"/>
    <dgm:cxn modelId="{48DEDC15-ACC8-44E5-9700-494C51CDE519}" type="presOf" srcId="{8EC266E8-6E4D-4AF1-BC12-29C89048A7C4}" destId="{7E6DE0ED-BC80-4497-B4DD-9548EF1301A8}" srcOrd="0" destOrd="0" presId="urn:microsoft.com/office/officeart/2005/8/layout/hierarchy3"/>
    <dgm:cxn modelId="{D0F2CAB4-D0A6-4238-BB63-36B005E1BA0E}" type="presOf" srcId="{C24E3D68-92D6-4967-9C93-967F3B01641B}" destId="{8549B0E3-B3C4-4660-97E1-8284FE80A910}" srcOrd="0" destOrd="0" presId="urn:microsoft.com/office/officeart/2005/8/layout/hierarchy3"/>
    <dgm:cxn modelId="{E9B910EE-551D-4FDC-9821-1F7F2DD443E2}" type="presOf" srcId="{930F4EE7-DC73-49EC-92D8-0C753ECA8B2A}" destId="{241CDB04-92B8-4BEB-B4EF-044DA4B181FE}" srcOrd="1" destOrd="0" presId="urn:microsoft.com/office/officeart/2005/8/layout/hierarchy3"/>
    <dgm:cxn modelId="{7D2A25CE-706B-44E9-B2E0-184984550C4D}" type="presOf" srcId="{28206AAD-88C7-4DE6-A0C2-32F3C8855D33}" destId="{2ED15AC4-8896-4821-BE87-C90FD3D9465C}" srcOrd="0" destOrd="0" presId="urn:microsoft.com/office/officeart/2005/8/layout/hierarchy3"/>
    <dgm:cxn modelId="{592DF08D-8A8C-4FBB-BBFE-94351BAAB1A2}" srcId="{76F0485A-F449-494C-9C8B-273628D97069}" destId="{28206AAD-88C7-4DE6-A0C2-32F3C8855D33}" srcOrd="0" destOrd="0" parTransId="{ED08C6BA-AE5E-4D5D-B17E-3185714A37A6}" sibTransId="{BC9B2E68-8CB0-4D71-AFC4-3001A5089848}"/>
    <dgm:cxn modelId="{5ED18126-E948-4CE8-BC84-5C166FFE8141}" type="presParOf" srcId="{8549B0E3-B3C4-4660-97E1-8284FE80A910}" destId="{834245F5-3319-48D4-9019-FDCDDEE3FA37}" srcOrd="0" destOrd="0" presId="urn:microsoft.com/office/officeart/2005/8/layout/hierarchy3"/>
    <dgm:cxn modelId="{81CC8659-F22B-4D5C-92C3-9E2EBB71E377}" type="presParOf" srcId="{834245F5-3319-48D4-9019-FDCDDEE3FA37}" destId="{4CD6F749-3B47-4A42-B241-BC4D567488C6}" srcOrd="0" destOrd="0" presId="urn:microsoft.com/office/officeart/2005/8/layout/hierarchy3"/>
    <dgm:cxn modelId="{2FB3565F-E207-497D-A0ED-9BF47018B044}" type="presParOf" srcId="{4CD6F749-3B47-4A42-B241-BC4D567488C6}" destId="{48274679-0AC4-4B74-8500-1178708E44B7}" srcOrd="0" destOrd="0" presId="urn:microsoft.com/office/officeart/2005/8/layout/hierarchy3"/>
    <dgm:cxn modelId="{BB50BEAF-1B99-48CA-A47E-3CF159E65CA7}" type="presParOf" srcId="{4CD6F749-3B47-4A42-B241-BC4D567488C6}" destId="{241CDB04-92B8-4BEB-B4EF-044DA4B181FE}" srcOrd="1" destOrd="0" presId="urn:microsoft.com/office/officeart/2005/8/layout/hierarchy3"/>
    <dgm:cxn modelId="{BB82957F-BC65-4D9B-812A-5C9B9FD5C3B9}" type="presParOf" srcId="{834245F5-3319-48D4-9019-FDCDDEE3FA37}" destId="{D52ED5C9-FD62-4B85-B5AA-80F66A8A434A}" srcOrd="1" destOrd="0" presId="urn:microsoft.com/office/officeart/2005/8/layout/hierarchy3"/>
    <dgm:cxn modelId="{705481A2-2F91-4BB5-ACC7-E465242688E5}" type="presParOf" srcId="{D52ED5C9-FD62-4B85-B5AA-80F66A8A434A}" destId="{61C02B80-3418-4BF6-A7A2-87F240C2F793}" srcOrd="0" destOrd="0" presId="urn:microsoft.com/office/officeart/2005/8/layout/hierarchy3"/>
    <dgm:cxn modelId="{1CEE00B4-A881-4744-B77A-D21B41556B5C}" type="presParOf" srcId="{D52ED5C9-FD62-4B85-B5AA-80F66A8A434A}" destId="{5D1EC97B-DB66-4538-96EC-CF4D5BCE0E2F}" srcOrd="1" destOrd="0" presId="urn:microsoft.com/office/officeart/2005/8/layout/hierarchy3"/>
    <dgm:cxn modelId="{E62E5603-D292-4304-8AD1-4DA80EB4D5FE}" type="presParOf" srcId="{8549B0E3-B3C4-4660-97E1-8284FE80A910}" destId="{D68D4D1D-DE03-4B69-84D5-E006F35C8DE2}" srcOrd="1" destOrd="0" presId="urn:microsoft.com/office/officeart/2005/8/layout/hierarchy3"/>
    <dgm:cxn modelId="{540DB51B-4E19-450A-A84B-3FC035BC7219}" type="presParOf" srcId="{D68D4D1D-DE03-4B69-84D5-E006F35C8DE2}" destId="{5E8521D9-E580-4213-A2C0-ACE6B86BA185}" srcOrd="0" destOrd="0" presId="urn:microsoft.com/office/officeart/2005/8/layout/hierarchy3"/>
    <dgm:cxn modelId="{4600C4B3-39C7-4259-8CE5-BB27C1D0F5A1}" type="presParOf" srcId="{5E8521D9-E580-4213-A2C0-ACE6B86BA185}" destId="{319FE4B4-67D8-4874-B5D7-908AC8C5A032}" srcOrd="0" destOrd="0" presId="urn:microsoft.com/office/officeart/2005/8/layout/hierarchy3"/>
    <dgm:cxn modelId="{F203D2C8-64C2-42DA-9CC7-D36C56515183}" type="presParOf" srcId="{5E8521D9-E580-4213-A2C0-ACE6B86BA185}" destId="{B108F35C-FA3F-4130-9060-9C11C4367285}" srcOrd="1" destOrd="0" presId="urn:microsoft.com/office/officeart/2005/8/layout/hierarchy3"/>
    <dgm:cxn modelId="{C5333896-E42E-4D84-816C-BB441F6FEE19}" type="presParOf" srcId="{D68D4D1D-DE03-4B69-84D5-E006F35C8DE2}" destId="{0A963E52-E65A-4CAC-9291-12445E4DFF08}" srcOrd="1" destOrd="0" presId="urn:microsoft.com/office/officeart/2005/8/layout/hierarchy3"/>
    <dgm:cxn modelId="{2A6C9663-90D5-43DE-B372-53C57AAE6EBA}" type="presParOf" srcId="{0A963E52-E65A-4CAC-9291-12445E4DFF08}" destId="{C29E3834-CC03-43F1-A84F-E1E62002FC6A}" srcOrd="0" destOrd="0" presId="urn:microsoft.com/office/officeart/2005/8/layout/hierarchy3"/>
    <dgm:cxn modelId="{714483A4-6AAE-4F59-BAA8-CCC5FC256F37}" type="presParOf" srcId="{0A963E52-E65A-4CAC-9291-12445E4DFF08}" destId="{2ED15AC4-8896-4821-BE87-C90FD3D9465C}" srcOrd="1" destOrd="0" presId="urn:microsoft.com/office/officeart/2005/8/layout/hierarchy3"/>
    <dgm:cxn modelId="{2ECB990E-608A-4B72-915B-003B672AC7B8}" type="presParOf" srcId="{8549B0E3-B3C4-4660-97E1-8284FE80A910}" destId="{50975B71-2FE6-400A-8B8E-4F95D0643CDD}" srcOrd="2" destOrd="0" presId="urn:microsoft.com/office/officeart/2005/8/layout/hierarchy3"/>
    <dgm:cxn modelId="{AD09A130-BEEC-42DA-97FC-EDAFEC0CA2CA}" type="presParOf" srcId="{50975B71-2FE6-400A-8B8E-4F95D0643CDD}" destId="{E12EA443-457B-4B87-ADBC-4B67DB058766}" srcOrd="0" destOrd="0" presId="urn:microsoft.com/office/officeart/2005/8/layout/hierarchy3"/>
    <dgm:cxn modelId="{93FFECAE-804B-4A66-95BB-FF53DAEEC231}" type="presParOf" srcId="{E12EA443-457B-4B87-ADBC-4B67DB058766}" destId="{3093F0CF-02D3-40D4-9605-A503D5EB87BF}" srcOrd="0" destOrd="0" presId="urn:microsoft.com/office/officeart/2005/8/layout/hierarchy3"/>
    <dgm:cxn modelId="{29A44D6A-F1F4-4E0A-B099-57522DD1B151}" type="presParOf" srcId="{E12EA443-457B-4B87-ADBC-4B67DB058766}" destId="{15DA244B-2C58-49D0-A6D2-B526E4643C83}" srcOrd="1" destOrd="0" presId="urn:microsoft.com/office/officeart/2005/8/layout/hierarchy3"/>
    <dgm:cxn modelId="{2858E9C5-BC9A-47D3-BCC6-DF508F72BC92}" type="presParOf" srcId="{50975B71-2FE6-400A-8B8E-4F95D0643CDD}" destId="{1879829E-15BD-459E-86EE-8579631A5270}" srcOrd="1" destOrd="0" presId="urn:microsoft.com/office/officeart/2005/8/layout/hierarchy3"/>
    <dgm:cxn modelId="{85E98944-37F3-43DE-8D9A-88EDE5775B41}" type="presParOf" srcId="{1879829E-15BD-459E-86EE-8579631A5270}" destId="{7E6DE0ED-BC80-4497-B4DD-9548EF1301A8}" srcOrd="0" destOrd="0" presId="urn:microsoft.com/office/officeart/2005/8/layout/hierarchy3"/>
    <dgm:cxn modelId="{591C7669-E0DB-4858-9C57-3D76C8FBD3A6}" type="presParOf" srcId="{1879829E-15BD-459E-86EE-8579631A5270}" destId="{38094181-40FE-4ED4-A9F2-67AF36CCA5C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302C84-93B8-41D3-A94E-53BE57C3B8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3BE50E-B9E5-4BFD-8D49-02536DFABA32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Análisis de correlaciones rentabilidad – liquidez</a:t>
          </a:r>
        </a:p>
      </dgm:t>
    </dgm:pt>
    <dgm:pt modelId="{8717CB36-1D2F-422B-ADBD-0D09E0210EBB}" type="parTrans" cxnId="{9798D348-43FA-4FA5-9AEB-9897647013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651C541-623A-4869-A6DC-6FBE3DF13E5A}" type="sibTrans" cxnId="{9798D348-43FA-4FA5-9AEB-98976470137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AA13E7-78DD-47FC-AE1B-44C45C57EB00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Resultados en cuanto a la correlación rentabilidad - endeudamiento </a:t>
          </a:r>
        </a:p>
      </dgm:t>
    </dgm:pt>
    <dgm:pt modelId="{CD11A7AF-B3B6-4862-B9A5-D2E05F7C2D04}" type="parTrans" cxnId="{EEF308A9-6D8E-4C5C-9FFB-D4A237EE318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7E1E483-E426-43B8-80C6-5B8EF3A6C083}" type="sibTrans" cxnId="{EEF308A9-6D8E-4C5C-9FFB-D4A237EE318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501F38-B25F-4EA6-BFF8-00141FA4F53C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Análisis de las ventas en relación con la rentabilidad</a:t>
          </a:r>
        </a:p>
      </dgm:t>
    </dgm:pt>
    <dgm:pt modelId="{F0FE9041-A5D1-46F3-A52A-B8037772362C}" type="parTrans" cxnId="{36832065-ED9C-43D0-8415-BAC6C35771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FD1443-C8B0-432D-A938-D2DE03723A89}" type="sibTrans" cxnId="{36832065-ED9C-43D0-8415-BAC6C35771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546B5F-56CC-4903-8F47-BA237C4E4497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Análisis correlación deuda – liquidez </a:t>
          </a:r>
        </a:p>
      </dgm:t>
    </dgm:pt>
    <dgm:pt modelId="{2E44E39A-C65E-43B9-A599-A150F4EE6E66}" type="parTrans" cxnId="{C27082E6-6717-4CBB-B478-806AD63121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0AF7E7-F20E-4CB8-98BF-790F24334033}" type="sibTrans" cxnId="{C27082E6-6717-4CBB-B478-806AD63121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E7128E-693F-4564-BD3B-4C267B93BAF1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Relación que existe entre rentabilidad y punto de equilibrio</a:t>
          </a:r>
        </a:p>
      </dgm:t>
    </dgm:pt>
    <dgm:pt modelId="{8F2BB0D6-2A8D-4E94-89CE-075935CCECAD}" type="parTrans" cxnId="{3AD4D3E6-9DE6-473E-990D-08BF36F9F4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AB4741-4939-4CB6-B751-6233E8B8981A}" type="sibTrans" cxnId="{3AD4D3E6-9DE6-473E-990D-08BF36F9F4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189F78-2B16-41D0-BA79-07F4E021D4D0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Análisis comparativo de la matriz de componentes rotado</a:t>
          </a:r>
        </a:p>
      </dgm:t>
    </dgm:pt>
    <dgm:pt modelId="{7C981848-7A5F-450F-A711-31B2752BFA5A}" type="parTrans" cxnId="{0A72969A-3676-4E03-9EA9-62AB00C64B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3F7746-55F4-4B0B-9056-F304842FAFF1}" type="sibTrans" cxnId="{0A72969A-3676-4E03-9EA9-62AB00C64B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AE90AB-60A5-47F9-91AA-15766447D413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Análisis factorial de componentes  </a:t>
          </a:r>
        </a:p>
      </dgm:t>
    </dgm:pt>
    <dgm:pt modelId="{AB763A55-C116-4DC4-876D-E83D45275099}" type="parTrans" cxnId="{45643CC5-89FE-49D0-8CDD-BB04513A346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9F8AE0-EB7A-4364-9AD8-C05FFD5AC60B}" type="sibTrans" cxnId="{45643CC5-89FE-49D0-8CDD-BB04513A346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7DF1B7-CC39-4BD6-B823-77FD08DB2E51}" type="pres">
      <dgm:prSet presAssocID="{9A302C84-93B8-41D3-A94E-53BE57C3B8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BEE71B-289D-4315-A30F-F5CEE0BBD640}" type="pres">
      <dgm:prSet presAssocID="{B83BE50E-B9E5-4BFD-8D49-02536DFABA3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21EB9A-DE39-47DE-A313-040CEDF854EA}" type="pres">
      <dgm:prSet presAssocID="{A651C541-623A-4869-A6DC-6FBE3DF13E5A}" presName="sibTrans" presStyleCnt="0"/>
      <dgm:spPr/>
    </dgm:pt>
    <dgm:pt modelId="{14B093AF-D331-4FDE-B8AC-2CCE84F65E99}" type="pres">
      <dgm:prSet presAssocID="{24AA13E7-78DD-47FC-AE1B-44C45C57EB0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185AB9-055F-4AF3-BF1C-14FF23C2F205}" type="pres">
      <dgm:prSet presAssocID="{C7E1E483-E426-43B8-80C6-5B8EF3A6C083}" presName="sibTrans" presStyleCnt="0"/>
      <dgm:spPr/>
    </dgm:pt>
    <dgm:pt modelId="{0C7CC494-DC55-409A-95D2-33C51B6F2E96}" type="pres">
      <dgm:prSet presAssocID="{58501F38-B25F-4EA6-BFF8-00141FA4F53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F7719B-4563-4FF8-99DA-9AB5305C4A19}" type="pres">
      <dgm:prSet presAssocID="{98FD1443-C8B0-432D-A938-D2DE03723A89}" presName="sibTrans" presStyleCnt="0"/>
      <dgm:spPr/>
    </dgm:pt>
    <dgm:pt modelId="{E24FB0B9-BFF3-4B79-938D-A1AA07C509E0}" type="pres">
      <dgm:prSet presAssocID="{28546B5F-56CC-4903-8F47-BA237C4E44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1F44D8-FABF-4AB9-86D9-543CAC1E6597}" type="pres">
      <dgm:prSet presAssocID="{860AF7E7-F20E-4CB8-98BF-790F24334033}" presName="sibTrans" presStyleCnt="0"/>
      <dgm:spPr/>
    </dgm:pt>
    <dgm:pt modelId="{0165FBC4-ABA8-4BAE-A7B7-DB87E878364E}" type="pres">
      <dgm:prSet presAssocID="{80E7128E-693F-4564-BD3B-4C267B93BAF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90E6DA-A5AF-486A-865C-4909CF27213C}" type="pres">
      <dgm:prSet presAssocID="{48AB4741-4939-4CB6-B751-6233E8B8981A}" presName="sibTrans" presStyleCnt="0"/>
      <dgm:spPr/>
    </dgm:pt>
    <dgm:pt modelId="{1B4E23E5-C476-4423-9799-B39428371A2D}" type="pres">
      <dgm:prSet presAssocID="{5D189F78-2B16-41D0-BA79-07F4E021D4D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CE65E8-C8F7-4632-9584-323265F16EF0}" type="pres">
      <dgm:prSet presAssocID="{AB3F7746-55F4-4B0B-9056-F304842FAFF1}" presName="sibTrans" presStyleCnt="0"/>
      <dgm:spPr/>
    </dgm:pt>
    <dgm:pt modelId="{65687928-7278-4270-98B6-95EDF53CD43B}" type="pres">
      <dgm:prSet presAssocID="{95AE90AB-60A5-47F9-91AA-15766447D41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832065-ED9C-43D0-8415-BAC6C3577182}" srcId="{9A302C84-93B8-41D3-A94E-53BE57C3B859}" destId="{58501F38-B25F-4EA6-BFF8-00141FA4F53C}" srcOrd="2" destOrd="0" parTransId="{F0FE9041-A5D1-46F3-A52A-B8037772362C}" sibTransId="{98FD1443-C8B0-432D-A938-D2DE03723A89}"/>
    <dgm:cxn modelId="{EA675F91-BDA4-4B32-88FF-8011DB0ACC76}" type="presOf" srcId="{58501F38-B25F-4EA6-BFF8-00141FA4F53C}" destId="{0C7CC494-DC55-409A-95D2-33C51B6F2E96}" srcOrd="0" destOrd="0" presId="urn:microsoft.com/office/officeart/2005/8/layout/default"/>
    <dgm:cxn modelId="{45643CC5-89FE-49D0-8CDD-BB04513A346E}" srcId="{9A302C84-93B8-41D3-A94E-53BE57C3B859}" destId="{95AE90AB-60A5-47F9-91AA-15766447D413}" srcOrd="6" destOrd="0" parTransId="{AB763A55-C116-4DC4-876D-E83D45275099}" sibTransId="{D89F8AE0-EB7A-4364-9AD8-C05FFD5AC60B}"/>
    <dgm:cxn modelId="{8D6616D8-9A6C-4138-B350-59DE03D6F6C9}" type="presOf" srcId="{24AA13E7-78DD-47FC-AE1B-44C45C57EB00}" destId="{14B093AF-D331-4FDE-B8AC-2CCE84F65E99}" srcOrd="0" destOrd="0" presId="urn:microsoft.com/office/officeart/2005/8/layout/default"/>
    <dgm:cxn modelId="{0A72969A-3676-4E03-9EA9-62AB00C64B11}" srcId="{9A302C84-93B8-41D3-A94E-53BE57C3B859}" destId="{5D189F78-2B16-41D0-BA79-07F4E021D4D0}" srcOrd="5" destOrd="0" parTransId="{7C981848-7A5F-450F-A711-31B2752BFA5A}" sibTransId="{AB3F7746-55F4-4B0B-9056-F304842FAFF1}"/>
    <dgm:cxn modelId="{3AD4D3E6-9DE6-473E-990D-08BF36F9F4D4}" srcId="{9A302C84-93B8-41D3-A94E-53BE57C3B859}" destId="{80E7128E-693F-4564-BD3B-4C267B93BAF1}" srcOrd="4" destOrd="0" parTransId="{8F2BB0D6-2A8D-4E94-89CE-075935CCECAD}" sibTransId="{48AB4741-4939-4CB6-B751-6233E8B8981A}"/>
    <dgm:cxn modelId="{60DD38C1-26E5-4FB4-9D30-0510D1FB58EE}" type="presOf" srcId="{28546B5F-56CC-4903-8F47-BA237C4E4497}" destId="{E24FB0B9-BFF3-4B79-938D-A1AA07C509E0}" srcOrd="0" destOrd="0" presId="urn:microsoft.com/office/officeart/2005/8/layout/default"/>
    <dgm:cxn modelId="{7644F1BF-8F96-469C-90B7-D129477F9DC4}" type="presOf" srcId="{9A302C84-93B8-41D3-A94E-53BE57C3B859}" destId="{877DF1B7-CC39-4BD6-B823-77FD08DB2E51}" srcOrd="0" destOrd="0" presId="urn:microsoft.com/office/officeart/2005/8/layout/default"/>
    <dgm:cxn modelId="{C27082E6-6717-4CBB-B478-806AD63121B1}" srcId="{9A302C84-93B8-41D3-A94E-53BE57C3B859}" destId="{28546B5F-56CC-4903-8F47-BA237C4E4497}" srcOrd="3" destOrd="0" parTransId="{2E44E39A-C65E-43B9-A599-A150F4EE6E66}" sibTransId="{860AF7E7-F20E-4CB8-98BF-790F24334033}"/>
    <dgm:cxn modelId="{E5CC77D3-F020-4B04-8EF0-4B16C4B533F8}" type="presOf" srcId="{80E7128E-693F-4564-BD3B-4C267B93BAF1}" destId="{0165FBC4-ABA8-4BAE-A7B7-DB87E878364E}" srcOrd="0" destOrd="0" presId="urn:microsoft.com/office/officeart/2005/8/layout/default"/>
    <dgm:cxn modelId="{CB462F61-FCD9-45DC-80C2-A478F2E3C668}" type="presOf" srcId="{5D189F78-2B16-41D0-BA79-07F4E021D4D0}" destId="{1B4E23E5-C476-4423-9799-B39428371A2D}" srcOrd="0" destOrd="0" presId="urn:microsoft.com/office/officeart/2005/8/layout/default"/>
    <dgm:cxn modelId="{EEF308A9-6D8E-4C5C-9FFB-D4A237EE3181}" srcId="{9A302C84-93B8-41D3-A94E-53BE57C3B859}" destId="{24AA13E7-78DD-47FC-AE1B-44C45C57EB00}" srcOrd="1" destOrd="0" parTransId="{CD11A7AF-B3B6-4862-B9A5-D2E05F7C2D04}" sibTransId="{C7E1E483-E426-43B8-80C6-5B8EF3A6C083}"/>
    <dgm:cxn modelId="{9798D348-43FA-4FA5-9AEB-98976470137F}" srcId="{9A302C84-93B8-41D3-A94E-53BE57C3B859}" destId="{B83BE50E-B9E5-4BFD-8D49-02536DFABA32}" srcOrd="0" destOrd="0" parTransId="{8717CB36-1D2F-422B-ADBD-0D09E0210EBB}" sibTransId="{A651C541-623A-4869-A6DC-6FBE3DF13E5A}"/>
    <dgm:cxn modelId="{5403F823-6497-4EEE-9CE3-20D2DC48CCB8}" type="presOf" srcId="{B83BE50E-B9E5-4BFD-8D49-02536DFABA32}" destId="{68BEE71B-289D-4315-A30F-F5CEE0BBD640}" srcOrd="0" destOrd="0" presId="urn:microsoft.com/office/officeart/2005/8/layout/default"/>
    <dgm:cxn modelId="{A9616B3A-8672-45EC-9D0A-4D5A92CBDBC2}" type="presOf" srcId="{95AE90AB-60A5-47F9-91AA-15766447D413}" destId="{65687928-7278-4270-98B6-95EDF53CD43B}" srcOrd="0" destOrd="0" presId="urn:microsoft.com/office/officeart/2005/8/layout/default"/>
    <dgm:cxn modelId="{3089F52A-DEA3-48E7-83AE-8509D712590A}" type="presParOf" srcId="{877DF1B7-CC39-4BD6-B823-77FD08DB2E51}" destId="{68BEE71B-289D-4315-A30F-F5CEE0BBD640}" srcOrd="0" destOrd="0" presId="urn:microsoft.com/office/officeart/2005/8/layout/default"/>
    <dgm:cxn modelId="{0A11C039-1BD6-4479-ABDB-67A2A18CF636}" type="presParOf" srcId="{877DF1B7-CC39-4BD6-B823-77FD08DB2E51}" destId="{3021EB9A-DE39-47DE-A313-040CEDF854EA}" srcOrd="1" destOrd="0" presId="urn:microsoft.com/office/officeart/2005/8/layout/default"/>
    <dgm:cxn modelId="{7CB9E515-6141-4927-8CD1-5158CF0610AB}" type="presParOf" srcId="{877DF1B7-CC39-4BD6-B823-77FD08DB2E51}" destId="{14B093AF-D331-4FDE-B8AC-2CCE84F65E99}" srcOrd="2" destOrd="0" presId="urn:microsoft.com/office/officeart/2005/8/layout/default"/>
    <dgm:cxn modelId="{DE17A4A1-E1F0-4540-9517-7D7DA45B6555}" type="presParOf" srcId="{877DF1B7-CC39-4BD6-B823-77FD08DB2E51}" destId="{13185AB9-055F-4AF3-BF1C-14FF23C2F205}" srcOrd="3" destOrd="0" presId="urn:microsoft.com/office/officeart/2005/8/layout/default"/>
    <dgm:cxn modelId="{2DA15042-A164-454B-88BC-6946D6912C08}" type="presParOf" srcId="{877DF1B7-CC39-4BD6-B823-77FD08DB2E51}" destId="{0C7CC494-DC55-409A-95D2-33C51B6F2E96}" srcOrd="4" destOrd="0" presId="urn:microsoft.com/office/officeart/2005/8/layout/default"/>
    <dgm:cxn modelId="{1B465DDB-C00A-4198-88D7-A495EEB37B38}" type="presParOf" srcId="{877DF1B7-CC39-4BD6-B823-77FD08DB2E51}" destId="{D3F7719B-4563-4FF8-99DA-9AB5305C4A19}" srcOrd="5" destOrd="0" presId="urn:microsoft.com/office/officeart/2005/8/layout/default"/>
    <dgm:cxn modelId="{13F98828-A9A4-436D-87AF-185C4F96A53A}" type="presParOf" srcId="{877DF1B7-CC39-4BD6-B823-77FD08DB2E51}" destId="{E24FB0B9-BFF3-4B79-938D-A1AA07C509E0}" srcOrd="6" destOrd="0" presId="urn:microsoft.com/office/officeart/2005/8/layout/default"/>
    <dgm:cxn modelId="{918A4F09-A37A-444A-8781-41B53B0EE64A}" type="presParOf" srcId="{877DF1B7-CC39-4BD6-B823-77FD08DB2E51}" destId="{141F44D8-FABF-4AB9-86D9-543CAC1E6597}" srcOrd="7" destOrd="0" presId="urn:microsoft.com/office/officeart/2005/8/layout/default"/>
    <dgm:cxn modelId="{9A8DC586-3953-45AE-B7B9-D6270F096E5C}" type="presParOf" srcId="{877DF1B7-CC39-4BD6-B823-77FD08DB2E51}" destId="{0165FBC4-ABA8-4BAE-A7B7-DB87E878364E}" srcOrd="8" destOrd="0" presId="urn:microsoft.com/office/officeart/2005/8/layout/default"/>
    <dgm:cxn modelId="{F43D90F8-8449-4C45-AC84-CA60E87DD2EA}" type="presParOf" srcId="{877DF1B7-CC39-4BD6-B823-77FD08DB2E51}" destId="{CC90E6DA-A5AF-486A-865C-4909CF27213C}" srcOrd="9" destOrd="0" presId="urn:microsoft.com/office/officeart/2005/8/layout/default"/>
    <dgm:cxn modelId="{B5E00239-E774-4831-8FC0-A05FA8840519}" type="presParOf" srcId="{877DF1B7-CC39-4BD6-B823-77FD08DB2E51}" destId="{1B4E23E5-C476-4423-9799-B39428371A2D}" srcOrd="10" destOrd="0" presId="urn:microsoft.com/office/officeart/2005/8/layout/default"/>
    <dgm:cxn modelId="{F0D9595E-D9CA-406F-9DF5-9963AE173971}" type="presParOf" srcId="{877DF1B7-CC39-4BD6-B823-77FD08DB2E51}" destId="{1FCE65E8-C8F7-4632-9584-323265F16EF0}" srcOrd="11" destOrd="0" presId="urn:microsoft.com/office/officeart/2005/8/layout/default"/>
    <dgm:cxn modelId="{4D49C394-795F-48B8-8D4F-8633EE302792}" type="presParOf" srcId="{877DF1B7-CC39-4BD6-B823-77FD08DB2E51}" destId="{65687928-7278-4270-98B6-95EDF53CD43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65695F-573B-4C8C-AE70-884DF3BB82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A4384D-C92D-4B06-BDAE-306F3944C52E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Analizar los periodos de rotación de sus inventarios </a:t>
          </a:r>
        </a:p>
      </dgm:t>
    </dgm:pt>
    <dgm:pt modelId="{45F7CFB8-623C-468D-A399-B07DACAE3CEF}" type="parTrans" cxnId="{BF50963B-8FD0-4E98-AF8F-450F86CDAA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CEA71B6-2602-4748-817B-8787772D2D89}" type="sibTrans" cxnId="{BF50963B-8FD0-4E98-AF8F-450F86CDAA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0BB29A-B247-4A97-833D-FFB64AD47C6C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Gestionar eficientemente la cartera de clientes y proveedores</a:t>
          </a:r>
        </a:p>
      </dgm:t>
    </dgm:pt>
    <dgm:pt modelId="{160AFD52-9C07-4E8B-A5EE-09E49FEC7BB7}" type="parTrans" cxnId="{8DB15F55-3588-42B3-A6A4-58C59C8CA1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FEF47B-CE17-49F6-8E39-8D2747DBFE82}" type="sibTrans" cxnId="{8DB15F55-3588-42B3-A6A4-58C59C8CA1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CEEA201-9C12-454D-9372-B03FAC9DD342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Buscar mecanismos que ayuden a mantener las ventas elevadas </a:t>
          </a:r>
        </a:p>
      </dgm:t>
    </dgm:pt>
    <dgm:pt modelId="{FEB1D92A-4167-41F6-ADA6-EB30F06C5908}" type="parTrans" cxnId="{040EDCDB-0EFF-4149-937B-542702AAF1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C8ACFE-BB18-4CDA-89D7-F2A06AE1BF91}" type="sibTrans" cxnId="{040EDCDB-0EFF-4149-937B-542702AAF1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00E144-3233-41B2-8222-FB7078EFE006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Mantener el patrimonio neto numeroso con respecto al pasivo</a:t>
          </a:r>
        </a:p>
      </dgm:t>
    </dgm:pt>
    <dgm:pt modelId="{34EDED07-4E39-4927-B98E-491D08C1C23D}" type="parTrans" cxnId="{1C0542FB-76A6-4883-84E7-D517BD228D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916AC7-A530-4A2D-8ECF-B4C7071EC9C3}" type="sibTrans" cxnId="{1C0542FB-76A6-4883-84E7-D517BD228D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2187EC-4DC5-4523-B068-57147EF8D0C5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Las empresas deben enfocar sus esfuerzos en el ciclo de conversión del efectivo </a:t>
          </a:r>
        </a:p>
      </dgm:t>
    </dgm:pt>
    <dgm:pt modelId="{92A6CB39-3C35-4262-9001-07DBF2C0BF0F}" type="parTrans" cxnId="{E9C27A8C-A0DF-41B2-B481-EA2F024AC1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DC4D2D-D6BD-4355-80BF-77F586FB92B9}" type="sibTrans" cxnId="{E9C27A8C-A0DF-41B2-B481-EA2F024AC16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0F0BA4-2384-415D-ADD6-F0AFAB2B9E26}" type="pres">
      <dgm:prSet presAssocID="{4B65695F-573B-4C8C-AE70-884DF3BB82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531668-5E1C-4B08-9C2A-FA98D9631B84}" type="pres">
      <dgm:prSet presAssocID="{DEA4384D-C92D-4B06-BDAE-306F3944C5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D8514F-8021-49EB-AA1B-8B90EA06D90A}" type="pres">
      <dgm:prSet presAssocID="{FCEA71B6-2602-4748-817B-8787772D2D89}" presName="sibTrans" presStyleCnt="0"/>
      <dgm:spPr/>
    </dgm:pt>
    <dgm:pt modelId="{8B383215-8B86-4B38-A465-9EFAF153FA1C}" type="pres">
      <dgm:prSet presAssocID="{BB0BB29A-B247-4A97-833D-FFB64AD47C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E220DC-F0C8-4EF3-AFB9-C38B7B6205BD}" type="pres">
      <dgm:prSet presAssocID="{36FEF47B-CE17-49F6-8E39-8D2747DBFE82}" presName="sibTrans" presStyleCnt="0"/>
      <dgm:spPr/>
    </dgm:pt>
    <dgm:pt modelId="{39C307FD-70A5-4A2C-9CE8-C0E30E77B25D}" type="pres">
      <dgm:prSet presAssocID="{6CEEA201-9C12-454D-9372-B03FAC9DD3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DD97C6-5B96-47F4-BDE1-AD1184BBF7AB}" type="pres">
      <dgm:prSet presAssocID="{EBC8ACFE-BB18-4CDA-89D7-F2A06AE1BF91}" presName="sibTrans" presStyleCnt="0"/>
      <dgm:spPr/>
    </dgm:pt>
    <dgm:pt modelId="{7B172A8A-88A8-489D-9ED2-922FA93CD34C}" type="pres">
      <dgm:prSet presAssocID="{D800E144-3233-41B2-8222-FB7078EFE0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EF99B6-87B6-4038-BB70-252342B9A543}" type="pres">
      <dgm:prSet presAssocID="{89916AC7-A530-4A2D-8ECF-B4C7071EC9C3}" presName="sibTrans" presStyleCnt="0"/>
      <dgm:spPr/>
    </dgm:pt>
    <dgm:pt modelId="{0DEDF04B-2748-4817-8E1A-1686DE1C6C18}" type="pres">
      <dgm:prSet presAssocID="{DC2187EC-4DC5-4523-B068-57147EF8D0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0542FB-76A6-4883-84E7-D517BD228DEC}" srcId="{4B65695F-573B-4C8C-AE70-884DF3BB82EE}" destId="{D800E144-3233-41B2-8222-FB7078EFE006}" srcOrd="3" destOrd="0" parTransId="{34EDED07-4E39-4927-B98E-491D08C1C23D}" sibTransId="{89916AC7-A530-4A2D-8ECF-B4C7071EC9C3}"/>
    <dgm:cxn modelId="{99222FC4-961F-4C74-BBA1-5E59DFEAF45D}" type="presOf" srcId="{DC2187EC-4DC5-4523-B068-57147EF8D0C5}" destId="{0DEDF04B-2748-4817-8E1A-1686DE1C6C18}" srcOrd="0" destOrd="0" presId="urn:microsoft.com/office/officeart/2005/8/layout/default"/>
    <dgm:cxn modelId="{B25E0AAD-FC31-410B-9C2A-A9016F7AAC35}" type="presOf" srcId="{BB0BB29A-B247-4A97-833D-FFB64AD47C6C}" destId="{8B383215-8B86-4B38-A465-9EFAF153FA1C}" srcOrd="0" destOrd="0" presId="urn:microsoft.com/office/officeart/2005/8/layout/default"/>
    <dgm:cxn modelId="{71DD615F-8D33-43DD-97F9-5F3953713C7F}" type="presOf" srcId="{D800E144-3233-41B2-8222-FB7078EFE006}" destId="{7B172A8A-88A8-489D-9ED2-922FA93CD34C}" srcOrd="0" destOrd="0" presId="urn:microsoft.com/office/officeart/2005/8/layout/default"/>
    <dgm:cxn modelId="{E9C27A8C-A0DF-41B2-B481-EA2F024AC169}" srcId="{4B65695F-573B-4C8C-AE70-884DF3BB82EE}" destId="{DC2187EC-4DC5-4523-B068-57147EF8D0C5}" srcOrd="4" destOrd="0" parTransId="{92A6CB39-3C35-4262-9001-07DBF2C0BF0F}" sibTransId="{E4DC4D2D-D6BD-4355-80BF-77F586FB92B9}"/>
    <dgm:cxn modelId="{BF50963B-8FD0-4E98-AF8F-450F86CDAA63}" srcId="{4B65695F-573B-4C8C-AE70-884DF3BB82EE}" destId="{DEA4384D-C92D-4B06-BDAE-306F3944C52E}" srcOrd="0" destOrd="0" parTransId="{45F7CFB8-623C-468D-A399-B07DACAE3CEF}" sibTransId="{FCEA71B6-2602-4748-817B-8787772D2D89}"/>
    <dgm:cxn modelId="{040EDCDB-0EFF-4149-937B-542702AAF1DA}" srcId="{4B65695F-573B-4C8C-AE70-884DF3BB82EE}" destId="{6CEEA201-9C12-454D-9372-B03FAC9DD342}" srcOrd="2" destOrd="0" parTransId="{FEB1D92A-4167-41F6-ADA6-EB30F06C5908}" sibTransId="{EBC8ACFE-BB18-4CDA-89D7-F2A06AE1BF91}"/>
    <dgm:cxn modelId="{3D26E988-2589-4DD2-9452-2C01CB69185A}" type="presOf" srcId="{4B65695F-573B-4C8C-AE70-884DF3BB82EE}" destId="{3A0F0BA4-2384-415D-ADD6-F0AFAB2B9E26}" srcOrd="0" destOrd="0" presId="urn:microsoft.com/office/officeart/2005/8/layout/default"/>
    <dgm:cxn modelId="{07A98CFA-83D9-4C42-93E2-9F356070B411}" type="presOf" srcId="{DEA4384D-C92D-4B06-BDAE-306F3944C52E}" destId="{5A531668-5E1C-4B08-9C2A-FA98D9631B84}" srcOrd="0" destOrd="0" presId="urn:microsoft.com/office/officeart/2005/8/layout/default"/>
    <dgm:cxn modelId="{8DB15F55-3588-42B3-A6A4-58C59C8CA1B3}" srcId="{4B65695F-573B-4C8C-AE70-884DF3BB82EE}" destId="{BB0BB29A-B247-4A97-833D-FFB64AD47C6C}" srcOrd="1" destOrd="0" parTransId="{160AFD52-9C07-4E8B-A5EE-09E49FEC7BB7}" sibTransId="{36FEF47B-CE17-49F6-8E39-8D2747DBFE82}"/>
    <dgm:cxn modelId="{4BA321E4-ABBB-49BA-A21E-1FBBF1FEFA86}" type="presOf" srcId="{6CEEA201-9C12-454D-9372-B03FAC9DD342}" destId="{39C307FD-70A5-4A2C-9CE8-C0E30E77B25D}" srcOrd="0" destOrd="0" presId="urn:microsoft.com/office/officeart/2005/8/layout/default"/>
    <dgm:cxn modelId="{0949A176-33A8-4851-A638-DDBC6EB6170E}" type="presParOf" srcId="{3A0F0BA4-2384-415D-ADD6-F0AFAB2B9E26}" destId="{5A531668-5E1C-4B08-9C2A-FA98D9631B84}" srcOrd="0" destOrd="0" presId="urn:microsoft.com/office/officeart/2005/8/layout/default"/>
    <dgm:cxn modelId="{8E6657BD-BD63-4D03-8A08-31AAF70C54B9}" type="presParOf" srcId="{3A0F0BA4-2384-415D-ADD6-F0AFAB2B9E26}" destId="{96D8514F-8021-49EB-AA1B-8B90EA06D90A}" srcOrd="1" destOrd="0" presId="urn:microsoft.com/office/officeart/2005/8/layout/default"/>
    <dgm:cxn modelId="{1CD8F877-FCB9-4FC5-923D-AB0B7B066440}" type="presParOf" srcId="{3A0F0BA4-2384-415D-ADD6-F0AFAB2B9E26}" destId="{8B383215-8B86-4B38-A465-9EFAF153FA1C}" srcOrd="2" destOrd="0" presId="urn:microsoft.com/office/officeart/2005/8/layout/default"/>
    <dgm:cxn modelId="{AB5B3CF5-3CDA-42D6-B695-8661253704E8}" type="presParOf" srcId="{3A0F0BA4-2384-415D-ADD6-F0AFAB2B9E26}" destId="{18E220DC-F0C8-4EF3-AFB9-C38B7B6205BD}" srcOrd="3" destOrd="0" presId="urn:microsoft.com/office/officeart/2005/8/layout/default"/>
    <dgm:cxn modelId="{7A801EA5-D8A5-415E-9315-E26169DE92AF}" type="presParOf" srcId="{3A0F0BA4-2384-415D-ADD6-F0AFAB2B9E26}" destId="{39C307FD-70A5-4A2C-9CE8-C0E30E77B25D}" srcOrd="4" destOrd="0" presId="urn:microsoft.com/office/officeart/2005/8/layout/default"/>
    <dgm:cxn modelId="{22AC3D38-B82B-4103-80D7-0696E35FA0A3}" type="presParOf" srcId="{3A0F0BA4-2384-415D-ADD6-F0AFAB2B9E26}" destId="{54DD97C6-5B96-47F4-BDE1-AD1184BBF7AB}" srcOrd="5" destOrd="0" presId="urn:microsoft.com/office/officeart/2005/8/layout/default"/>
    <dgm:cxn modelId="{FE9EDAB5-B18A-4C11-B59C-BB96A3DF9DDE}" type="presParOf" srcId="{3A0F0BA4-2384-415D-ADD6-F0AFAB2B9E26}" destId="{7B172A8A-88A8-489D-9ED2-922FA93CD34C}" srcOrd="6" destOrd="0" presId="urn:microsoft.com/office/officeart/2005/8/layout/default"/>
    <dgm:cxn modelId="{9540D401-6BC4-4953-850F-27669D054050}" type="presParOf" srcId="{3A0F0BA4-2384-415D-ADD6-F0AFAB2B9E26}" destId="{3CEF99B6-87B6-4038-BB70-252342B9A543}" srcOrd="7" destOrd="0" presId="urn:microsoft.com/office/officeart/2005/8/layout/default"/>
    <dgm:cxn modelId="{B9452451-E03F-4AB0-B697-59205E5802DC}" type="presParOf" srcId="{3A0F0BA4-2384-415D-ADD6-F0AFAB2B9E26}" destId="{0DEDF04B-2748-4817-8E1A-1686DE1C6C1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7868E-FA26-4226-BB0E-EB5C2D8F612B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826F4EC-DEBE-4492-AF60-204A1448A553}">
      <dgm:prSet phldrT="[Texto]" custT="1"/>
      <dgm:spPr/>
      <dgm:t>
        <a:bodyPr/>
        <a:lstStyle/>
        <a:p>
          <a:r>
            <a:rPr lang="es-EC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Tendencias del retail en Latinoamérica</a:t>
          </a:r>
          <a:endParaRPr lang="es-EC" sz="28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7864E2-F8B5-4483-94F9-4C47C4513BDC}" type="parTrans" cxnId="{FC57B79F-59E1-42D2-839C-C77ADD49B46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AC7205-CB8E-4622-8E37-6EB0E2409300}" type="sibTrans" cxnId="{FC57B79F-59E1-42D2-839C-C77ADD49B46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06322F-78B4-41B9-942F-C76BD4DE3091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Canal tradicional </a:t>
          </a:r>
        </a:p>
      </dgm:t>
    </dgm:pt>
    <dgm:pt modelId="{7F061794-DEAE-4F15-94A5-5209976FAA1C}" type="parTrans" cxnId="{45DCD894-1F24-48C4-AB60-B0F9BCF7379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E9FE21-BC3C-45FD-8F83-3CF61562886F}" type="sibTrans" cxnId="{45DCD894-1F24-48C4-AB60-B0F9BCF7379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9B6A2A-D2C7-4E2D-AE30-218EF5B3CFE1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Canal moderno </a:t>
          </a:r>
        </a:p>
      </dgm:t>
    </dgm:pt>
    <dgm:pt modelId="{BC68C9EA-BB80-402F-BB6C-6FD7DA7A5836}" type="parTrans" cxnId="{76144638-6B5F-4C17-947F-62C2F01EA0D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D7FA80-4DAC-4CE7-B96D-A37CDFBFAA30}" type="sibTrans" cxnId="{76144638-6B5F-4C17-947F-62C2F01EA0D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4C9C7-2027-47CD-9C2B-7E381C9D1E8D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Farmacias</a:t>
          </a:r>
        </a:p>
      </dgm:t>
    </dgm:pt>
    <dgm:pt modelId="{A5F9B9F9-F9CA-4BE1-9082-5E0B5755F916}" type="parTrans" cxnId="{7B889360-6AE4-43E0-ABBE-BFA6D157F57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9A1155-5E3F-4D59-A17C-0FD319316077}" type="sibTrans" cxnId="{7B889360-6AE4-43E0-ABBE-BFA6D157F57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65594A-B4C2-4CDB-93F7-F51C6C2B5561}" type="pres">
      <dgm:prSet presAssocID="{1767868E-FA26-4226-BB0E-EB5C2D8F61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5061BAD-D7CA-45C6-9EDF-8EE50FA6D14C}" type="pres">
      <dgm:prSet presAssocID="{0826F4EC-DEBE-4492-AF60-204A1448A553}" presName="roof" presStyleLbl="dkBgShp" presStyleIdx="0" presStyleCnt="2" custLinFactNeighborX="1364" custLinFactNeighborY="12931"/>
      <dgm:spPr/>
      <dgm:t>
        <a:bodyPr/>
        <a:lstStyle/>
        <a:p>
          <a:endParaRPr lang="es-EC"/>
        </a:p>
      </dgm:t>
    </dgm:pt>
    <dgm:pt modelId="{5226BDE8-EA31-41B1-92FD-64AFA375501A}" type="pres">
      <dgm:prSet presAssocID="{0826F4EC-DEBE-4492-AF60-204A1448A553}" presName="pillars" presStyleCnt="0"/>
      <dgm:spPr/>
    </dgm:pt>
    <dgm:pt modelId="{7FA68434-A15D-4591-B726-3BAB35509ED7}" type="pres">
      <dgm:prSet presAssocID="{0826F4EC-DEBE-4492-AF60-204A1448A55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7BBB1-A203-4FA4-8206-3755D405AB4F}" type="pres">
      <dgm:prSet presAssocID="{129B6A2A-D2C7-4E2D-AE30-218EF5B3CFE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70885B-A18C-4A9A-AFF8-F25134DCC727}" type="pres">
      <dgm:prSet presAssocID="{2D24C9C7-2027-47CD-9C2B-7E381C9D1E8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257823-90F3-44D5-A822-6A47D49412F5}" type="pres">
      <dgm:prSet presAssocID="{0826F4EC-DEBE-4492-AF60-204A1448A553}" presName="base" presStyleLbl="dkBgShp" presStyleIdx="1" presStyleCnt="2"/>
      <dgm:spPr/>
    </dgm:pt>
  </dgm:ptLst>
  <dgm:cxnLst>
    <dgm:cxn modelId="{45DCD894-1F24-48C4-AB60-B0F9BCF73795}" srcId="{0826F4EC-DEBE-4492-AF60-204A1448A553}" destId="{C106322F-78B4-41B9-942F-C76BD4DE3091}" srcOrd="0" destOrd="0" parTransId="{7F061794-DEAE-4F15-94A5-5209976FAA1C}" sibTransId="{86E9FE21-BC3C-45FD-8F83-3CF61562886F}"/>
    <dgm:cxn modelId="{7B889360-6AE4-43E0-ABBE-BFA6D157F57B}" srcId="{0826F4EC-DEBE-4492-AF60-204A1448A553}" destId="{2D24C9C7-2027-47CD-9C2B-7E381C9D1E8D}" srcOrd="2" destOrd="0" parTransId="{A5F9B9F9-F9CA-4BE1-9082-5E0B5755F916}" sibTransId="{E79A1155-5E3F-4D59-A17C-0FD319316077}"/>
    <dgm:cxn modelId="{FC57B79F-59E1-42D2-839C-C77ADD49B461}" srcId="{1767868E-FA26-4226-BB0E-EB5C2D8F612B}" destId="{0826F4EC-DEBE-4492-AF60-204A1448A553}" srcOrd="0" destOrd="0" parTransId="{3C7864E2-F8B5-4483-94F9-4C47C4513BDC}" sibTransId="{EFAC7205-CB8E-4622-8E37-6EB0E2409300}"/>
    <dgm:cxn modelId="{92D8A4BF-2F70-4C84-8501-EAB1AF143A79}" type="presOf" srcId="{129B6A2A-D2C7-4E2D-AE30-218EF5B3CFE1}" destId="{29A7BBB1-A203-4FA4-8206-3755D405AB4F}" srcOrd="0" destOrd="0" presId="urn:microsoft.com/office/officeart/2005/8/layout/hList3"/>
    <dgm:cxn modelId="{679AC0EF-C3A2-4CDF-8366-A94F5BE9FC0A}" type="presOf" srcId="{C106322F-78B4-41B9-942F-C76BD4DE3091}" destId="{7FA68434-A15D-4591-B726-3BAB35509ED7}" srcOrd="0" destOrd="0" presId="urn:microsoft.com/office/officeart/2005/8/layout/hList3"/>
    <dgm:cxn modelId="{F51966FC-1606-4132-B9C8-FA36B1C8C8F5}" type="presOf" srcId="{0826F4EC-DEBE-4492-AF60-204A1448A553}" destId="{B5061BAD-D7CA-45C6-9EDF-8EE50FA6D14C}" srcOrd="0" destOrd="0" presId="urn:microsoft.com/office/officeart/2005/8/layout/hList3"/>
    <dgm:cxn modelId="{BE9BEDCF-A7D4-4763-AAA5-300F9A1D6AB3}" type="presOf" srcId="{1767868E-FA26-4226-BB0E-EB5C2D8F612B}" destId="{4065594A-B4C2-4CDB-93F7-F51C6C2B5561}" srcOrd="0" destOrd="0" presId="urn:microsoft.com/office/officeart/2005/8/layout/hList3"/>
    <dgm:cxn modelId="{41E5BABA-3375-4906-86CF-895EFE992D2D}" type="presOf" srcId="{2D24C9C7-2027-47CD-9C2B-7E381C9D1E8D}" destId="{3B70885B-A18C-4A9A-AFF8-F25134DCC727}" srcOrd="0" destOrd="0" presId="urn:microsoft.com/office/officeart/2005/8/layout/hList3"/>
    <dgm:cxn modelId="{76144638-6B5F-4C17-947F-62C2F01EA0D8}" srcId="{0826F4EC-DEBE-4492-AF60-204A1448A553}" destId="{129B6A2A-D2C7-4E2D-AE30-218EF5B3CFE1}" srcOrd="1" destOrd="0" parTransId="{BC68C9EA-BB80-402F-BB6C-6FD7DA7A5836}" sibTransId="{27D7FA80-4DAC-4CE7-B96D-A37CDFBFAA30}"/>
    <dgm:cxn modelId="{61BCF54D-2678-482A-8FBE-C74129D6C25C}" type="presParOf" srcId="{4065594A-B4C2-4CDB-93F7-F51C6C2B5561}" destId="{B5061BAD-D7CA-45C6-9EDF-8EE50FA6D14C}" srcOrd="0" destOrd="0" presId="urn:microsoft.com/office/officeart/2005/8/layout/hList3"/>
    <dgm:cxn modelId="{C140A2A5-813F-430B-BBA6-FE50A94C4551}" type="presParOf" srcId="{4065594A-B4C2-4CDB-93F7-F51C6C2B5561}" destId="{5226BDE8-EA31-41B1-92FD-64AFA375501A}" srcOrd="1" destOrd="0" presId="urn:microsoft.com/office/officeart/2005/8/layout/hList3"/>
    <dgm:cxn modelId="{7E6DB8E5-6ED6-4A7A-BC8C-2F4F9AFECA78}" type="presParOf" srcId="{5226BDE8-EA31-41B1-92FD-64AFA375501A}" destId="{7FA68434-A15D-4591-B726-3BAB35509ED7}" srcOrd="0" destOrd="0" presId="urn:microsoft.com/office/officeart/2005/8/layout/hList3"/>
    <dgm:cxn modelId="{B87D66F1-302F-4905-AE97-582C1826B856}" type="presParOf" srcId="{5226BDE8-EA31-41B1-92FD-64AFA375501A}" destId="{29A7BBB1-A203-4FA4-8206-3755D405AB4F}" srcOrd="1" destOrd="0" presId="urn:microsoft.com/office/officeart/2005/8/layout/hList3"/>
    <dgm:cxn modelId="{CBBA2992-ABFE-4DC7-9BDB-F99C93490633}" type="presParOf" srcId="{5226BDE8-EA31-41B1-92FD-64AFA375501A}" destId="{3B70885B-A18C-4A9A-AFF8-F25134DCC727}" srcOrd="2" destOrd="0" presId="urn:microsoft.com/office/officeart/2005/8/layout/hList3"/>
    <dgm:cxn modelId="{A5372CE5-AD58-4CF9-A388-53E27BC8ABFF}" type="presParOf" srcId="{4065594A-B4C2-4CDB-93F7-F51C6C2B5561}" destId="{24257823-90F3-44D5-A822-6A47D49412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63DCB-CF52-485D-B11B-553D82A91988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DEF8854-BEF9-43CC-BAC7-DC1EFAED9790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Análisis Financiero </a:t>
          </a:r>
        </a:p>
      </dgm:t>
    </dgm:pt>
    <dgm:pt modelId="{989E0A6A-39D9-4264-A462-E8CBEE5C0FBB}" type="parTrans" cxnId="{D54ABAC1-1E7D-4076-8A73-C3576B0363C4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96D73E-3FCD-4C58-9648-AB9F109EDAAB}" type="sibTrans" cxnId="{D54ABAC1-1E7D-4076-8A73-C3576B0363C4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9BDF63-590E-4708-A2BF-E42CC475E544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Análisis Horizontal y Vertical </a:t>
          </a:r>
        </a:p>
      </dgm:t>
    </dgm:pt>
    <dgm:pt modelId="{D08E5C19-EA36-43CA-803F-692375A1724E}" type="parTrans" cxnId="{86B55A51-91EE-4D2B-8F72-1DAE2D886185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EE421D-BC01-45FD-94A0-6D9F3F5B1528}" type="sibTrans" cxnId="{86B55A51-91EE-4D2B-8F72-1DAE2D886185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3BBF91-38A3-4AF2-A1DE-6AEC1F3CFA88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Razones Financieras</a:t>
          </a:r>
        </a:p>
      </dgm:t>
    </dgm:pt>
    <dgm:pt modelId="{403EC171-F961-4408-9091-B9230626DF2C}" type="parTrans" cxnId="{D187353D-901D-46F6-B408-E06A7B0AD889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1CA8C6-82C8-490F-9FD8-B8B5CB94DF6D}" type="sibTrans" cxnId="{D187353D-901D-46F6-B408-E06A7B0AD889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D292E5-1A76-411B-B18A-13872DED6F2C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Indicadores de liquidez </a:t>
          </a:r>
        </a:p>
      </dgm:t>
    </dgm:pt>
    <dgm:pt modelId="{D9FEA321-CDCE-471A-A9C8-5B3101846DA4}" type="parTrans" cxnId="{8214B157-8A6E-431B-A8A6-53E18492D16C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361B5B-D86F-4ABE-9A93-8D47139A98AD}" type="sibTrans" cxnId="{8214B157-8A6E-431B-A8A6-53E18492D16C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8F25C-BD4D-44DC-B58F-00754146400B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Indicadores de gestión </a:t>
          </a:r>
        </a:p>
      </dgm:t>
    </dgm:pt>
    <dgm:pt modelId="{5A1334E9-0836-4659-B065-6C85C55FAC2F}" type="parTrans" cxnId="{BE47E02D-5661-4336-90B3-E9A76B0D026C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1545D6-FEE3-4C39-A2A1-F68891BA9161}" type="sibTrans" cxnId="{BE47E02D-5661-4336-90B3-E9A76B0D026C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76B5B4-9440-472E-8986-8766F09CC387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Indicadores de rentabilidad </a:t>
          </a:r>
        </a:p>
      </dgm:t>
    </dgm:pt>
    <dgm:pt modelId="{37CFE9CE-C70C-4341-AB68-FAD28B4AFFA7}" type="parTrans" cxnId="{960572FB-84B0-4273-8E53-9749F1D57F4A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DDEB84-66E6-45A5-808D-2777F89E8351}" type="sibTrans" cxnId="{960572FB-84B0-4273-8E53-9749F1D57F4A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C4C842-0F19-4C29-9F6B-319EB73916BC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Indicadores de endeudamiento </a:t>
          </a:r>
        </a:p>
      </dgm:t>
    </dgm:pt>
    <dgm:pt modelId="{6C78C8E6-2F95-4F13-92B3-F042676E26D5}" type="parTrans" cxnId="{A709B513-4687-4DEA-B0DE-8770C03191C5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0809A7-5A3F-4EEE-BAE3-DEA8F4321F77}" type="sibTrans" cxnId="{A709B513-4687-4DEA-B0DE-8770C03191C5}">
      <dgm:prSet/>
      <dgm:spPr/>
      <dgm:t>
        <a:bodyPr/>
        <a:lstStyle/>
        <a:p>
          <a:endParaRPr lang="es-EC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650EF4-945D-46FB-80B9-C1A66D823D1C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Punto de equilibrio</a:t>
          </a:r>
        </a:p>
      </dgm:t>
    </dgm:pt>
    <dgm:pt modelId="{380132A9-B129-4CDD-B77E-4FBD7EB46A74}" type="parTrans" cxnId="{16098340-D81D-4728-8D13-C8502245930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7DF2C8E-B3CB-4396-A7BA-3E55197DFB5E}" type="sibTrans" cxnId="{16098340-D81D-4728-8D13-C8502245930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845BAB6-3454-4EE3-ABE3-86C306D3A610}" type="pres">
      <dgm:prSet presAssocID="{CB263DCB-CF52-485D-B11B-553D82A919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CF8EA5-FA3C-410A-8438-DB8240BF05FD}" type="pres">
      <dgm:prSet presAssocID="{5DEF8854-BEF9-43CC-BAC7-DC1EFAED9790}" presName="root1" presStyleCnt="0"/>
      <dgm:spPr/>
    </dgm:pt>
    <dgm:pt modelId="{44CBF8F4-651D-43C2-B024-10C0AA921087}" type="pres">
      <dgm:prSet presAssocID="{5DEF8854-BEF9-43CC-BAC7-DC1EFAED979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8414BDF-04CD-481C-BE12-3E918C746975}" type="pres">
      <dgm:prSet presAssocID="{5DEF8854-BEF9-43CC-BAC7-DC1EFAED9790}" presName="level2hierChild" presStyleCnt="0"/>
      <dgm:spPr/>
    </dgm:pt>
    <dgm:pt modelId="{21CDDD4C-F94F-4556-B383-F1A948FAA2A1}" type="pres">
      <dgm:prSet presAssocID="{D08E5C19-EA36-43CA-803F-692375A1724E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126A7DFA-5460-47AB-A83E-157A44A2968A}" type="pres">
      <dgm:prSet presAssocID="{D08E5C19-EA36-43CA-803F-692375A1724E}" presName="connTx" presStyleLbl="parChTrans1D2" presStyleIdx="0" presStyleCnt="2"/>
      <dgm:spPr/>
      <dgm:t>
        <a:bodyPr/>
        <a:lstStyle/>
        <a:p>
          <a:endParaRPr lang="es-EC"/>
        </a:p>
      </dgm:t>
    </dgm:pt>
    <dgm:pt modelId="{5E9D28E1-246D-45AF-A822-60C4EB9EA034}" type="pres">
      <dgm:prSet presAssocID="{259BDF63-590E-4708-A2BF-E42CC475E544}" presName="root2" presStyleCnt="0"/>
      <dgm:spPr/>
    </dgm:pt>
    <dgm:pt modelId="{388468C9-6DB0-4E85-B6C6-490833A3AD51}" type="pres">
      <dgm:prSet presAssocID="{259BDF63-590E-4708-A2BF-E42CC475E54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47BA06-3352-4F51-9029-713679A415C2}" type="pres">
      <dgm:prSet presAssocID="{259BDF63-590E-4708-A2BF-E42CC475E544}" presName="level3hierChild" presStyleCnt="0"/>
      <dgm:spPr/>
    </dgm:pt>
    <dgm:pt modelId="{FF3E76BC-CDC8-4764-9645-1C89C10A0518}" type="pres">
      <dgm:prSet presAssocID="{403EC171-F961-4408-9091-B9230626DF2C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3E661B6-CAAD-41B1-85C3-7BEA6D3FECEF}" type="pres">
      <dgm:prSet presAssocID="{403EC171-F961-4408-9091-B9230626DF2C}" presName="connTx" presStyleLbl="parChTrans1D2" presStyleIdx="1" presStyleCnt="2"/>
      <dgm:spPr/>
      <dgm:t>
        <a:bodyPr/>
        <a:lstStyle/>
        <a:p>
          <a:endParaRPr lang="es-EC"/>
        </a:p>
      </dgm:t>
    </dgm:pt>
    <dgm:pt modelId="{07CCAF56-B856-437E-90DC-61B92AB2E7CA}" type="pres">
      <dgm:prSet presAssocID="{DA3BBF91-38A3-4AF2-A1DE-6AEC1F3CFA88}" presName="root2" presStyleCnt="0"/>
      <dgm:spPr/>
    </dgm:pt>
    <dgm:pt modelId="{5AC62C6E-4EF7-454F-B61B-5DD1C1BB0979}" type="pres">
      <dgm:prSet presAssocID="{DA3BBF91-38A3-4AF2-A1DE-6AEC1F3CFA8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E9BF7B9-09BC-456A-901B-33B7ED1298BE}" type="pres">
      <dgm:prSet presAssocID="{DA3BBF91-38A3-4AF2-A1DE-6AEC1F3CFA88}" presName="level3hierChild" presStyleCnt="0"/>
      <dgm:spPr/>
    </dgm:pt>
    <dgm:pt modelId="{2FA11CEB-E2C9-4D0E-AAAA-2CB02D403175}" type="pres">
      <dgm:prSet presAssocID="{D9FEA321-CDCE-471A-A9C8-5B3101846DA4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E14BC906-A177-4904-85CB-3D4D25241FB8}" type="pres">
      <dgm:prSet presAssocID="{D9FEA321-CDCE-471A-A9C8-5B3101846DA4}" presName="connTx" presStyleLbl="parChTrans1D3" presStyleIdx="0" presStyleCnt="5"/>
      <dgm:spPr/>
      <dgm:t>
        <a:bodyPr/>
        <a:lstStyle/>
        <a:p>
          <a:endParaRPr lang="es-EC"/>
        </a:p>
      </dgm:t>
    </dgm:pt>
    <dgm:pt modelId="{8250F45E-8BB2-45BE-AF4B-7CB66C9837F3}" type="pres">
      <dgm:prSet presAssocID="{F9D292E5-1A76-411B-B18A-13872DED6F2C}" presName="root2" presStyleCnt="0"/>
      <dgm:spPr/>
    </dgm:pt>
    <dgm:pt modelId="{93FC305C-BF5F-49BC-BF64-90A3F1FB9A7D}" type="pres">
      <dgm:prSet presAssocID="{F9D292E5-1A76-411B-B18A-13872DED6F2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136E44-3985-4527-B724-3CC75D4CC2EA}" type="pres">
      <dgm:prSet presAssocID="{F9D292E5-1A76-411B-B18A-13872DED6F2C}" presName="level3hierChild" presStyleCnt="0"/>
      <dgm:spPr/>
    </dgm:pt>
    <dgm:pt modelId="{9201D3D5-A9D5-421D-873C-22DA8160367E}" type="pres">
      <dgm:prSet presAssocID="{5A1334E9-0836-4659-B065-6C85C55FAC2F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982CF889-1738-4244-81E0-3C1C25EB2AC9}" type="pres">
      <dgm:prSet presAssocID="{5A1334E9-0836-4659-B065-6C85C55FAC2F}" presName="connTx" presStyleLbl="parChTrans1D3" presStyleIdx="1" presStyleCnt="5"/>
      <dgm:spPr/>
      <dgm:t>
        <a:bodyPr/>
        <a:lstStyle/>
        <a:p>
          <a:endParaRPr lang="es-EC"/>
        </a:p>
      </dgm:t>
    </dgm:pt>
    <dgm:pt modelId="{B290078B-D65A-4BC3-A3E8-E119BF6848C0}" type="pres">
      <dgm:prSet presAssocID="{2828F25C-BD4D-44DC-B58F-00754146400B}" presName="root2" presStyleCnt="0"/>
      <dgm:spPr/>
    </dgm:pt>
    <dgm:pt modelId="{1037A7A0-6533-4A3E-B4EA-BA1056576630}" type="pres">
      <dgm:prSet presAssocID="{2828F25C-BD4D-44DC-B58F-00754146400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40096A3-3554-4E1A-B8A8-D6FE92FAF330}" type="pres">
      <dgm:prSet presAssocID="{2828F25C-BD4D-44DC-B58F-00754146400B}" presName="level3hierChild" presStyleCnt="0"/>
      <dgm:spPr/>
    </dgm:pt>
    <dgm:pt modelId="{8EE74A13-9A82-42E1-A6EA-AE23760C4F26}" type="pres">
      <dgm:prSet presAssocID="{37CFE9CE-C70C-4341-AB68-FAD28B4AFFA7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89E35E37-38B9-458C-AA80-626DCDC4BF5D}" type="pres">
      <dgm:prSet presAssocID="{37CFE9CE-C70C-4341-AB68-FAD28B4AFFA7}" presName="connTx" presStyleLbl="parChTrans1D3" presStyleIdx="2" presStyleCnt="5"/>
      <dgm:spPr/>
      <dgm:t>
        <a:bodyPr/>
        <a:lstStyle/>
        <a:p>
          <a:endParaRPr lang="es-EC"/>
        </a:p>
      </dgm:t>
    </dgm:pt>
    <dgm:pt modelId="{764AF7DD-4CA3-4631-B8B7-50009AC08727}" type="pres">
      <dgm:prSet presAssocID="{E676B5B4-9440-472E-8986-8766F09CC387}" presName="root2" presStyleCnt="0"/>
      <dgm:spPr/>
    </dgm:pt>
    <dgm:pt modelId="{B9BFF64A-BC76-4EB9-ADC0-955835DA8716}" type="pres">
      <dgm:prSet presAssocID="{E676B5B4-9440-472E-8986-8766F09CC387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A8EC1F-5FA4-444C-BE4B-C015D4E44FEA}" type="pres">
      <dgm:prSet presAssocID="{E676B5B4-9440-472E-8986-8766F09CC387}" presName="level3hierChild" presStyleCnt="0"/>
      <dgm:spPr/>
    </dgm:pt>
    <dgm:pt modelId="{1238B92A-A0EA-460A-AC25-946DA222BB14}" type="pres">
      <dgm:prSet presAssocID="{6C78C8E6-2F95-4F13-92B3-F042676E26D5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560495B8-C162-4BDB-9580-A0B420720D7B}" type="pres">
      <dgm:prSet presAssocID="{6C78C8E6-2F95-4F13-92B3-F042676E26D5}" presName="connTx" presStyleLbl="parChTrans1D3" presStyleIdx="3" presStyleCnt="5"/>
      <dgm:spPr/>
      <dgm:t>
        <a:bodyPr/>
        <a:lstStyle/>
        <a:p>
          <a:endParaRPr lang="es-EC"/>
        </a:p>
      </dgm:t>
    </dgm:pt>
    <dgm:pt modelId="{BF737AFD-C339-4EF8-80FF-483B8E36315E}" type="pres">
      <dgm:prSet presAssocID="{CDC4C842-0F19-4C29-9F6B-319EB73916BC}" presName="root2" presStyleCnt="0"/>
      <dgm:spPr/>
    </dgm:pt>
    <dgm:pt modelId="{72B1A94D-7B85-4C27-9E21-88CD58FDC2E0}" type="pres">
      <dgm:prSet presAssocID="{CDC4C842-0F19-4C29-9F6B-319EB73916B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9D52C1-084D-4F70-8A0D-E997B9EAF69A}" type="pres">
      <dgm:prSet presAssocID="{CDC4C842-0F19-4C29-9F6B-319EB73916BC}" presName="level3hierChild" presStyleCnt="0"/>
      <dgm:spPr/>
    </dgm:pt>
    <dgm:pt modelId="{E77EF270-D7F3-4D7A-A878-E5CACF3D95AC}" type="pres">
      <dgm:prSet presAssocID="{380132A9-B129-4CDD-B77E-4FBD7EB46A74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181F6A40-38CD-4156-AA44-D27477B5A2F5}" type="pres">
      <dgm:prSet presAssocID="{380132A9-B129-4CDD-B77E-4FBD7EB46A74}" presName="connTx" presStyleLbl="parChTrans1D3" presStyleIdx="4" presStyleCnt="5"/>
      <dgm:spPr/>
      <dgm:t>
        <a:bodyPr/>
        <a:lstStyle/>
        <a:p>
          <a:endParaRPr lang="es-EC"/>
        </a:p>
      </dgm:t>
    </dgm:pt>
    <dgm:pt modelId="{6D0364C0-DEEA-4A05-9BA7-5B070EE50D13}" type="pres">
      <dgm:prSet presAssocID="{30650EF4-945D-46FB-80B9-C1A66D823D1C}" presName="root2" presStyleCnt="0"/>
      <dgm:spPr/>
    </dgm:pt>
    <dgm:pt modelId="{8FCC06F4-0818-49B6-BE3F-5819B66E8EE3}" type="pres">
      <dgm:prSet presAssocID="{30650EF4-945D-46FB-80B9-C1A66D823D1C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176274-D7B8-41C5-ADEE-5DEF86B34237}" type="pres">
      <dgm:prSet presAssocID="{30650EF4-945D-46FB-80B9-C1A66D823D1C}" presName="level3hierChild" presStyleCnt="0"/>
      <dgm:spPr/>
    </dgm:pt>
  </dgm:ptLst>
  <dgm:cxnLst>
    <dgm:cxn modelId="{8214B157-8A6E-431B-A8A6-53E18492D16C}" srcId="{DA3BBF91-38A3-4AF2-A1DE-6AEC1F3CFA88}" destId="{F9D292E5-1A76-411B-B18A-13872DED6F2C}" srcOrd="0" destOrd="0" parTransId="{D9FEA321-CDCE-471A-A9C8-5B3101846DA4}" sibTransId="{0B361B5B-D86F-4ABE-9A93-8D47139A98AD}"/>
    <dgm:cxn modelId="{960572FB-84B0-4273-8E53-9749F1D57F4A}" srcId="{DA3BBF91-38A3-4AF2-A1DE-6AEC1F3CFA88}" destId="{E676B5B4-9440-472E-8986-8766F09CC387}" srcOrd="2" destOrd="0" parTransId="{37CFE9CE-C70C-4341-AB68-FAD28B4AFFA7}" sibTransId="{E1DDEB84-66E6-45A5-808D-2777F89E8351}"/>
    <dgm:cxn modelId="{04A679E6-BEE6-4F91-82C0-B47695BDA934}" type="presOf" srcId="{259BDF63-590E-4708-A2BF-E42CC475E544}" destId="{388468C9-6DB0-4E85-B6C6-490833A3AD51}" srcOrd="0" destOrd="0" presId="urn:microsoft.com/office/officeart/2005/8/layout/hierarchy2"/>
    <dgm:cxn modelId="{90D699DE-12C4-4B64-9235-A3420E390D14}" type="presOf" srcId="{30650EF4-945D-46FB-80B9-C1A66D823D1C}" destId="{8FCC06F4-0818-49B6-BE3F-5819B66E8EE3}" srcOrd="0" destOrd="0" presId="urn:microsoft.com/office/officeart/2005/8/layout/hierarchy2"/>
    <dgm:cxn modelId="{46482668-5F57-4EED-9463-A99D7EBF75F2}" type="presOf" srcId="{37CFE9CE-C70C-4341-AB68-FAD28B4AFFA7}" destId="{8EE74A13-9A82-42E1-A6EA-AE23760C4F26}" srcOrd="0" destOrd="0" presId="urn:microsoft.com/office/officeart/2005/8/layout/hierarchy2"/>
    <dgm:cxn modelId="{EF806BF1-74F4-4C10-BAAC-9D050903EBA6}" type="presOf" srcId="{380132A9-B129-4CDD-B77E-4FBD7EB46A74}" destId="{181F6A40-38CD-4156-AA44-D27477B5A2F5}" srcOrd="1" destOrd="0" presId="urn:microsoft.com/office/officeart/2005/8/layout/hierarchy2"/>
    <dgm:cxn modelId="{38DC4981-813D-45D9-883B-DB5A6508448B}" type="presOf" srcId="{E676B5B4-9440-472E-8986-8766F09CC387}" destId="{B9BFF64A-BC76-4EB9-ADC0-955835DA8716}" srcOrd="0" destOrd="0" presId="urn:microsoft.com/office/officeart/2005/8/layout/hierarchy2"/>
    <dgm:cxn modelId="{D54ABAC1-1E7D-4076-8A73-C3576B0363C4}" srcId="{CB263DCB-CF52-485D-B11B-553D82A91988}" destId="{5DEF8854-BEF9-43CC-BAC7-DC1EFAED9790}" srcOrd="0" destOrd="0" parTransId="{989E0A6A-39D9-4264-A462-E8CBEE5C0FBB}" sibTransId="{9D96D73E-3FCD-4C58-9648-AB9F109EDAAB}"/>
    <dgm:cxn modelId="{5E4B1436-0C92-45BA-A66C-6CF6626DD723}" type="presOf" srcId="{D9FEA321-CDCE-471A-A9C8-5B3101846DA4}" destId="{E14BC906-A177-4904-85CB-3D4D25241FB8}" srcOrd="1" destOrd="0" presId="urn:microsoft.com/office/officeart/2005/8/layout/hierarchy2"/>
    <dgm:cxn modelId="{4F0F4FCA-048F-4385-A1C1-FC0C652C17F8}" type="presOf" srcId="{5DEF8854-BEF9-43CC-BAC7-DC1EFAED9790}" destId="{44CBF8F4-651D-43C2-B024-10C0AA921087}" srcOrd="0" destOrd="0" presId="urn:microsoft.com/office/officeart/2005/8/layout/hierarchy2"/>
    <dgm:cxn modelId="{7D468598-C67A-4B73-AEC3-A3BFD6A90685}" type="presOf" srcId="{DA3BBF91-38A3-4AF2-A1DE-6AEC1F3CFA88}" destId="{5AC62C6E-4EF7-454F-B61B-5DD1C1BB0979}" srcOrd="0" destOrd="0" presId="urn:microsoft.com/office/officeart/2005/8/layout/hierarchy2"/>
    <dgm:cxn modelId="{57D1EA7D-12F7-470A-A4DB-7831B4A8527A}" type="presOf" srcId="{F9D292E5-1A76-411B-B18A-13872DED6F2C}" destId="{93FC305C-BF5F-49BC-BF64-90A3F1FB9A7D}" srcOrd="0" destOrd="0" presId="urn:microsoft.com/office/officeart/2005/8/layout/hierarchy2"/>
    <dgm:cxn modelId="{F42B5701-17E5-4DAF-BD72-BBF395590725}" type="presOf" srcId="{D08E5C19-EA36-43CA-803F-692375A1724E}" destId="{126A7DFA-5460-47AB-A83E-157A44A2968A}" srcOrd="1" destOrd="0" presId="urn:microsoft.com/office/officeart/2005/8/layout/hierarchy2"/>
    <dgm:cxn modelId="{562627CA-3A3A-4800-9F6D-D5B9348FD34E}" type="presOf" srcId="{CDC4C842-0F19-4C29-9F6B-319EB73916BC}" destId="{72B1A94D-7B85-4C27-9E21-88CD58FDC2E0}" srcOrd="0" destOrd="0" presId="urn:microsoft.com/office/officeart/2005/8/layout/hierarchy2"/>
    <dgm:cxn modelId="{325A43DE-06E7-41E5-9E42-4C938F2A5DBC}" type="presOf" srcId="{2828F25C-BD4D-44DC-B58F-00754146400B}" destId="{1037A7A0-6533-4A3E-B4EA-BA1056576630}" srcOrd="0" destOrd="0" presId="urn:microsoft.com/office/officeart/2005/8/layout/hierarchy2"/>
    <dgm:cxn modelId="{2ABDC1B4-1C55-42A0-9352-99776298CB87}" type="presOf" srcId="{6C78C8E6-2F95-4F13-92B3-F042676E26D5}" destId="{560495B8-C162-4BDB-9580-A0B420720D7B}" srcOrd="1" destOrd="0" presId="urn:microsoft.com/office/officeart/2005/8/layout/hierarchy2"/>
    <dgm:cxn modelId="{A709B513-4687-4DEA-B0DE-8770C03191C5}" srcId="{DA3BBF91-38A3-4AF2-A1DE-6AEC1F3CFA88}" destId="{CDC4C842-0F19-4C29-9F6B-319EB73916BC}" srcOrd="3" destOrd="0" parTransId="{6C78C8E6-2F95-4F13-92B3-F042676E26D5}" sibTransId="{A50809A7-5A3F-4EEE-BAE3-DEA8F4321F77}"/>
    <dgm:cxn modelId="{09470D15-3BBA-4B40-A7EE-2AC30B3D8CF6}" type="presOf" srcId="{CB263DCB-CF52-485D-B11B-553D82A91988}" destId="{C845BAB6-3454-4EE3-ABE3-86C306D3A610}" srcOrd="0" destOrd="0" presId="urn:microsoft.com/office/officeart/2005/8/layout/hierarchy2"/>
    <dgm:cxn modelId="{BE47E02D-5661-4336-90B3-E9A76B0D026C}" srcId="{DA3BBF91-38A3-4AF2-A1DE-6AEC1F3CFA88}" destId="{2828F25C-BD4D-44DC-B58F-00754146400B}" srcOrd="1" destOrd="0" parTransId="{5A1334E9-0836-4659-B065-6C85C55FAC2F}" sibTransId="{FD1545D6-FEE3-4C39-A2A1-F68891BA9161}"/>
    <dgm:cxn modelId="{16098340-D81D-4728-8D13-C8502245930B}" srcId="{DA3BBF91-38A3-4AF2-A1DE-6AEC1F3CFA88}" destId="{30650EF4-945D-46FB-80B9-C1A66D823D1C}" srcOrd="4" destOrd="0" parTransId="{380132A9-B129-4CDD-B77E-4FBD7EB46A74}" sibTransId="{77DF2C8E-B3CB-4396-A7BA-3E55197DFB5E}"/>
    <dgm:cxn modelId="{CE90DD61-0797-4BE1-981F-2FE53AE8E5CA}" type="presOf" srcId="{D08E5C19-EA36-43CA-803F-692375A1724E}" destId="{21CDDD4C-F94F-4556-B383-F1A948FAA2A1}" srcOrd="0" destOrd="0" presId="urn:microsoft.com/office/officeart/2005/8/layout/hierarchy2"/>
    <dgm:cxn modelId="{964D272A-5A09-4FC7-AC9B-2282F2690318}" type="presOf" srcId="{5A1334E9-0836-4659-B065-6C85C55FAC2F}" destId="{982CF889-1738-4244-81E0-3C1C25EB2AC9}" srcOrd="1" destOrd="0" presId="urn:microsoft.com/office/officeart/2005/8/layout/hierarchy2"/>
    <dgm:cxn modelId="{51BA6296-0416-4CC9-861A-FEF8A3EB9BE0}" type="presOf" srcId="{380132A9-B129-4CDD-B77E-4FBD7EB46A74}" destId="{E77EF270-D7F3-4D7A-A878-E5CACF3D95AC}" srcOrd="0" destOrd="0" presId="urn:microsoft.com/office/officeart/2005/8/layout/hierarchy2"/>
    <dgm:cxn modelId="{CC705B20-0442-4117-ABC9-0D3F3E643379}" type="presOf" srcId="{5A1334E9-0836-4659-B065-6C85C55FAC2F}" destId="{9201D3D5-A9D5-421D-873C-22DA8160367E}" srcOrd="0" destOrd="0" presId="urn:microsoft.com/office/officeart/2005/8/layout/hierarchy2"/>
    <dgm:cxn modelId="{D187353D-901D-46F6-B408-E06A7B0AD889}" srcId="{5DEF8854-BEF9-43CC-BAC7-DC1EFAED9790}" destId="{DA3BBF91-38A3-4AF2-A1DE-6AEC1F3CFA88}" srcOrd="1" destOrd="0" parTransId="{403EC171-F961-4408-9091-B9230626DF2C}" sibTransId="{AE1CA8C6-82C8-490F-9FD8-B8B5CB94DF6D}"/>
    <dgm:cxn modelId="{86B55A51-91EE-4D2B-8F72-1DAE2D886185}" srcId="{5DEF8854-BEF9-43CC-BAC7-DC1EFAED9790}" destId="{259BDF63-590E-4708-A2BF-E42CC475E544}" srcOrd="0" destOrd="0" parTransId="{D08E5C19-EA36-43CA-803F-692375A1724E}" sibTransId="{44EE421D-BC01-45FD-94A0-6D9F3F5B1528}"/>
    <dgm:cxn modelId="{FF1D1899-D971-49A5-8665-6EF897887C87}" type="presOf" srcId="{6C78C8E6-2F95-4F13-92B3-F042676E26D5}" destId="{1238B92A-A0EA-460A-AC25-946DA222BB14}" srcOrd="0" destOrd="0" presId="urn:microsoft.com/office/officeart/2005/8/layout/hierarchy2"/>
    <dgm:cxn modelId="{64EBED3A-ED01-4EB6-9CFF-A8F378AE58E8}" type="presOf" srcId="{403EC171-F961-4408-9091-B9230626DF2C}" destId="{FF3E76BC-CDC8-4764-9645-1C89C10A0518}" srcOrd="0" destOrd="0" presId="urn:microsoft.com/office/officeart/2005/8/layout/hierarchy2"/>
    <dgm:cxn modelId="{DF2F36EA-5038-4B90-978E-F544C0B50826}" type="presOf" srcId="{403EC171-F961-4408-9091-B9230626DF2C}" destId="{83E661B6-CAAD-41B1-85C3-7BEA6D3FECEF}" srcOrd="1" destOrd="0" presId="urn:microsoft.com/office/officeart/2005/8/layout/hierarchy2"/>
    <dgm:cxn modelId="{727B7602-6823-4807-AE90-1A3C83EC4629}" type="presOf" srcId="{D9FEA321-CDCE-471A-A9C8-5B3101846DA4}" destId="{2FA11CEB-E2C9-4D0E-AAAA-2CB02D403175}" srcOrd="0" destOrd="0" presId="urn:microsoft.com/office/officeart/2005/8/layout/hierarchy2"/>
    <dgm:cxn modelId="{F362799A-85E2-4D57-AFFF-8F5031B15676}" type="presOf" srcId="{37CFE9CE-C70C-4341-AB68-FAD28B4AFFA7}" destId="{89E35E37-38B9-458C-AA80-626DCDC4BF5D}" srcOrd="1" destOrd="0" presId="urn:microsoft.com/office/officeart/2005/8/layout/hierarchy2"/>
    <dgm:cxn modelId="{9798A3DD-61FC-4123-8711-14A785C5C118}" type="presParOf" srcId="{C845BAB6-3454-4EE3-ABE3-86C306D3A610}" destId="{28CF8EA5-FA3C-410A-8438-DB8240BF05FD}" srcOrd="0" destOrd="0" presId="urn:microsoft.com/office/officeart/2005/8/layout/hierarchy2"/>
    <dgm:cxn modelId="{DB31D476-C73F-4532-BCA4-CCBEA6ADAFAD}" type="presParOf" srcId="{28CF8EA5-FA3C-410A-8438-DB8240BF05FD}" destId="{44CBF8F4-651D-43C2-B024-10C0AA921087}" srcOrd="0" destOrd="0" presId="urn:microsoft.com/office/officeart/2005/8/layout/hierarchy2"/>
    <dgm:cxn modelId="{ACBE88B3-7A87-474D-97DD-90AB2AD85DB6}" type="presParOf" srcId="{28CF8EA5-FA3C-410A-8438-DB8240BF05FD}" destId="{C8414BDF-04CD-481C-BE12-3E918C746975}" srcOrd="1" destOrd="0" presId="urn:microsoft.com/office/officeart/2005/8/layout/hierarchy2"/>
    <dgm:cxn modelId="{5B4260FB-8BCF-4CE2-AA87-11155CDD3FDE}" type="presParOf" srcId="{C8414BDF-04CD-481C-BE12-3E918C746975}" destId="{21CDDD4C-F94F-4556-B383-F1A948FAA2A1}" srcOrd="0" destOrd="0" presId="urn:microsoft.com/office/officeart/2005/8/layout/hierarchy2"/>
    <dgm:cxn modelId="{FEE2FF6B-1322-4C18-ACF0-AEFC6D7B86AD}" type="presParOf" srcId="{21CDDD4C-F94F-4556-B383-F1A948FAA2A1}" destId="{126A7DFA-5460-47AB-A83E-157A44A2968A}" srcOrd="0" destOrd="0" presId="urn:microsoft.com/office/officeart/2005/8/layout/hierarchy2"/>
    <dgm:cxn modelId="{41C3C2E1-C63B-4015-BE59-4327C5BF2203}" type="presParOf" srcId="{C8414BDF-04CD-481C-BE12-3E918C746975}" destId="{5E9D28E1-246D-45AF-A822-60C4EB9EA034}" srcOrd="1" destOrd="0" presId="urn:microsoft.com/office/officeart/2005/8/layout/hierarchy2"/>
    <dgm:cxn modelId="{886DCA53-C238-41C2-B80D-697A955C9DA4}" type="presParOf" srcId="{5E9D28E1-246D-45AF-A822-60C4EB9EA034}" destId="{388468C9-6DB0-4E85-B6C6-490833A3AD51}" srcOrd="0" destOrd="0" presId="urn:microsoft.com/office/officeart/2005/8/layout/hierarchy2"/>
    <dgm:cxn modelId="{678D7679-C071-4D70-9BBE-899B1EDD8D07}" type="presParOf" srcId="{5E9D28E1-246D-45AF-A822-60C4EB9EA034}" destId="{4F47BA06-3352-4F51-9029-713679A415C2}" srcOrd="1" destOrd="0" presId="urn:microsoft.com/office/officeart/2005/8/layout/hierarchy2"/>
    <dgm:cxn modelId="{4562DAEA-3A3A-4A54-AF2D-CF604EEA2040}" type="presParOf" srcId="{C8414BDF-04CD-481C-BE12-3E918C746975}" destId="{FF3E76BC-CDC8-4764-9645-1C89C10A0518}" srcOrd="2" destOrd="0" presId="urn:microsoft.com/office/officeart/2005/8/layout/hierarchy2"/>
    <dgm:cxn modelId="{CA1656CF-EB57-42A9-AF50-14A3BBFC5085}" type="presParOf" srcId="{FF3E76BC-CDC8-4764-9645-1C89C10A0518}" destId="{83E661B6-CAAD-41B1-85C3-7BEA6D3FECEF}" srcOrd="0" destOrd="0" presId="urn:microsoft.com/office/officeart/2005/8/layout/hierarchy2"/>
    <dgm:cxn modelId="{9DA58504-BD29-4BEE-9446-BFCDBF73E79C}" type="presParOf" srcId="{C8414BDF-04CD-481C-BE12-3E918C746975}" destId="{07CCAF56-B856-437E-90DC-61B92AB2E7CA}" srcOrd="3" destOrd="0" presId="urn:microsoft.com/office/officeart/2005/8/layout/hierarchy2"/>
    <dgm:cxn modelId="{710425C7-4561-4F7A-AF6F-ACA0DF1476F8}" type="presParOf" srcId="{07CCAF56-B856-437E-90DC-61B92AB2E7CA}" destId="{5AC62C6E-4EF7-454F-B61B-5DD1C1BB0979}" srcOrd="0" destOrd="0" presId="urn:microsoft.com/office/officeart/2005/8/layout/hierarchy2"/>
    <dgm:cxn modelId="{940C860C-EF49-4507-B828-C12C794E1D94}" type="presParOf" srcId="{07CCAF56-B856-437E-90DC-61B92AB2E7CA}" destId="{2E9BF7B9-09BC-456A-901B-33B7ED1298BE}" srcOrd="1" destOrd="0" presId="urn:microsoft.com/office/officeart/2005/8/layout/hierarchy2"/>
    <dgm:cxn modelId="{52EF80A4-34B5-477D-AE3B-657151DEAF92}" type="presParOf" srcId="{2E9BF7B9-09BC-456A-901B-33B7ED1298BE}" destId="{2FA11CEB-E2C9-4D0E-AAAA-2CB02D403175}" srcOrd="0" destOrd="0" presId="urn:microsoft.com/office/officeart/2005/8/layout/hierarchy2"/>
    <dgm:cxn modelId="{2D5F2DD4-6167-4B1C-9BA0-29FD1267D2B0}" type="presParOf" srcId="{2FA11CEB-E2C9-4D0E-AAAA-2CB02D403175}" destId="{E14BC906-A177-4904-85CB-3D4D25241FB8}" srcOrd="0" destOrd="0" presId="urn:microsoft.com/office/officeart/2005/8/layout/hierarchy2"/>
    <dgm:cxn modelId="{568F92F8-4DA6-446F-98E8-6EC788030728}" type="presParOf" srcId="{2E9BF7B9-09BC-456A-901B-33B7ED1298BE}" destId="{8250F45E-8BB2-45BE-AF4B-7CB66C9837F3}" srcOrd="1" destOrd="0" presId="urn:microsoft.com/office/officeart/2005/8/layout/hierarchy2"/>
    <dgm:cxn modelId="{D52B2ED0-ACCB-4780-A261-6CDE7E3E4ED7}" type="presParOf" srcId="{8250F45E-8BB2-45BE-AF4B-7CB66C9837F3}" destId="{93FC305C-BF5F-49BC-BF64-90A3F1FB9A7D}" srcOrd="0" destOrd="0" presId="urn:microsoft.com/office/officeart/2005/8/layout/hierarchy2"/>
    <dgm:cxn modelId="{08D8CC70-98EB-4445-8C29-83B3D6581ABE}" type="presParOf" srcId="{8250F45E-8BB2-45BE-AF4B-7CB66C9837F3}" destId="{72136E44-3985-4527-B724-3CC75D4CC2EA}" srcOrd="1" destOrd="0" presId="urn:microsoft.com/office/officeart/2005/8/layout/hierarchy2"/>
    <dgm:cxn modelId="{C522238A-1556-46F5-8C58-27E25E278DEF}" type="presParOf" srcId="{2E9BF7B9-09BC-456A-901B-33B7ED1298BE}" destId="{9201D3D5-A9D5-421D-873C-22DA8160367E}" srcOrd="2" destOrd="0" presId="urn:microsoft.com/office/officeart/2005/8/layout/hierarchy2"/>
    <dgm:cxn modelId="{3820B911-12BB-4223-94FA-67D969CDCB7F}" type="presParOf" srcId="{9201D3D5-A9D5-421D-873C-22DA8160367E}" destId="{982CF889-1738-4244-81E0-3C1C25EB2AC9}" srcOrd="0" destOrd="0" presId="urn:microsoft.com/office/officeart/2005/8/layout/hierarchy2"/>
    <dgm:cxn modelId="{7A483108-329F-4668-B3AA-0D4AC8831020}" type="presParOf" srcId="{2E9BF7B9-09BC-456A-901B-33B7ED1298BE}" destId="{B290078B-D65A-4BC3-A3E8-E119BF6848C0}" srcOrd="3" destOrd="0" presId="urn:microsoft.com/office/officeart/2005/8/layout/hierarchy2"/>
    <dgm:cxn modelId="{E7D4582C-6AC7-4474-9441-B27F8CEFE710}" type="presParOf" srcId="{B290078B-D65A-4BC3-A3E8-E119BF6848C0}" destId="{1037A7A0-6533-4A3E-B4EA-BA1056576630}" srcOrd="0" destOrd="0" presId="urn:microsoft.com/office/officeart/2005/8/layout/hierarchy2"/>
    <dgm:cxn modelId="{22D26803-03C6-4EC8-A5AC-BD668A375B92}" type="presParOf" srcId="{B290078B-D65A-4BC3-A3E8-E119BF6848C0}" destId="{040096A3-3554-4E1A-B8A8-D6FE92FAF330}" srcOrd="1" destOrd="0" presId="urn:microsoft.com/office/officeart/2005/8/layout/hierarchy2"/>
    <dgm:cxn modelId="{E78639F1-E499-4C64-893E-D43C99AAEA06}" type="presParOf" srcId="{2E9BF7B9-09BC-456A-901B-33B7ED1298BE}" destId="{8EE74A13-9A82-42E1-A6EA-AE23760C4F26}" srcOrd="4" destOrd="0" presId="urn:microsoft.com/office/officeart/2005/8/layout/hierarchy2"/>
    <dgm:cxn modelId="{1836A836-45EE-4617-BB78-9E971240B88B}" type="presParOf" srcId="{8EE74A13-9A82-42E1-A6EA-AE23760C4F26}" destId="{89E35E37-38B9-458C-AA80-626DCDC4BF5D}" srcOrd="0" destOrd="0" presId="urn:microsoft.com/office/officeart/2005/8/layout/hierarchy2"/>
    <dgm:cxn modelId="{B16DBE3C-5047-40AA-A6BF-815F5792F938}" type="presParOf" srcId="{2E9BF7B9-09BC-456A-901B-33B7ED1298BE}" destId="{764AF7DD-4CA3-4631-B8B7-50009AC08727}" srcOrd="5" destOrd="0" presId="urn:microsoft.com/office/officeart/2005/8/layout/hierarchy2"/>
    <dgm:cxn modelId="{5EF9E818-A09D-45F9-ACA3-E93F44139165}" type="presParOf" srcId="{764AF7DD-4CA3-4631-B8B7-50009AC08727}" destId="{B9BFF64A-BC76-4EB9-ADC0-955835DA8716}" srcOrd="0" destOrd="0" presId="urn:microsoft.com/office/officeart/2005/8/layout/hierarchy2"/>
    <dgm:cxn modelId="{2AD2D36E-C762-4A2C-AF29-749F4FA0CFA1}" type="presParOf" srcId="{764AF7DD-4CA3-4631-B8B7-50009AC08727}" destId="{8BA8EC1F-5FA4-444C-BE4B-C015D4E44FEA}" srcOrd="1" destOrd="0" presId="urn:microsoft.com/office/officeart/2005/8/layout/hierarchy2"/>
    <dgm:cxn modelId="{DC871120-CF4D-4E0F-9BCF-1006B7E1DA79}" type="presParOf" srcId="{2E9BF7B9-09BC-456A-901B-33B7ED1298BE}" destId="{1238B92A-A0EA-460A-AC25-946DA222BB14}" srcOrd="6" destOrd="0" presId="urn:microsoft.com/office/officeart/2005/8/layout/hierarchy2"/>
    <dgm:cxn modelId="{BAA37A50-32B8-4271-99F9-5DECD9D08349}" type="presParOf" srcId="{1238B92A-A0EA-460A-AC25-946DA222BB14}" destId="{560495B8-C162-4BDB-9580-A0B420720D7B}" srcOrd="0" destOrd="0" presId="urn:microsoft.com/office/officeart/2005/8/layout/hierarchy2"/>
    <dgm:cxn modelId="{84E7F277-E5C3-49CA-AD18-BC310A7C37EC}" type="presParOf" srcId="{2E9BF7B9-09BC-456A-901B-33B7ED1298BE}" destId="{BF737AFD-C339-4EF8-80FF-483B8E36315E}" srcOrd="7" destOrd="0" presId="urn:microsoft.com/office/officeart/2005/8/layout/hierarchy2"/>
    <dgm:cxn modelId="{1AC0887E-4B94-4727-8D9D-48818DF6C15F}" type="presParOf" srcId="{BF737AFD-C339-4EF8-80FF-483B8E36315E}" destId="{72B1A94D-7B85-4C27-9E21-88CD58FDC2E0}" srcOrd="0" destOrd="0" presId="urn:microsoft.com/office/officeart/2005/8/layout/hierarchy2"/>
    <dgm:cxn modelId="{EDE0A92D-A0FE-4850-8F50-289D08D2B8A5}" type="presParOf" srcId="{BF737AFD-C339-4EF8-80FF-483B8E36315E}" destId="{FE9D52C1-084D-4F70-8A0D-E997B9EAF69A}" srcOrd="1" destOrd="0" presId="urn:microsoft.com/office/officeart/2005/8/layout/hierarchy2"/>
    <dgm:cxn modelId="{7B78F06E-90B1-442E-8C63-4C4FA0049DD1}" type="presParOf" srcId="{2E9BF7B9-09BC-456A-901B-33B7ED1298BE}" destId="{E77EF270-D7F3-4D7A-A878-E5CACF3D95AC}" srcOrd="8" destOrd="0" presId="urn:microsoft.com/office/officeart/2005/8/layout/hierarchy2"/>
    <dgm:cxn modelId="{7728C6A0-1651-41FA-9E10-9F4AFB438E9F}" type="presParOf" srcId="{E77EF270-D7F3-4D7A-A878-E5CACF3D95AC}" destId="{181F6A40-38CD-4156-AA44-D27477B5A2F5}" srcOrd="0" destOrd="0" presId="urn:microsoft.com/office/officeart/2005/8/layout/hierarchy2"/>
    <dgm:cxn modelId="{BAE3D50C-8490-42C7-BD02-42B32045DC71}" type="presParOf" srcId="{2E9BF7B9-09BC-456A-901B-33B7ED1298BE}" destId="{6D0364C0-DEEA-4A05-9BA7-5B070EE50D13}" srcOrd="9" destOrd="0" presId="urn:microsoft.com/office/officeart/2005/8/layout/hierarchy2"/>
    <dgm:cxn modelId="{E7E6D190-4E43-4419-920F-06D698CB7518}" type="presParOf" srcId="{6D0364C0-DEEA-4A05-9BA7-5B070EE50D13}" destId="{8FCC06F4-0818-49B6-BE3F-5819B66E8EE3}" srcOrd="0" destOrd="0" presId="urn:microsoft.com/office/officeart/2005/8/layout/hierarchy2"/>
    <dgm:cxn modelId="{F329EC9D-6137-4755-8C98-E1B9CC00DFC0}" type="presParOf" srcId="{6D0364C0-DEEA-4A05-9BA7-5B070EE50D13}" destId="{67176274-D7B8-41C5-ADEE-5DEF86B342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6B1C1-B945-4D72-8F47-DCB1BEBC1F9D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50956553-BAFA-4391-8F0B-4A7AA57A274C}">
      <dgm:prSet phldrT="[Texto]" custT="1"/>
      <dgm:spPr/>
      <dgm:t>
        <a:bodyPr/>
        <a:lstStyle/>
        <a:p>
          <a:r>
            <a:rPr lang="es-EC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 aplicada, descriptiva, correlacional, explicativa, no experimental</a:t>
          </a:r>
        </a:p>
      </dgm:t>
    </dgm:pt>
    <dgm:pt modelId="{5F08DE4E-FD66-4146-8C77-D9F0C2D41C31}" type="parTrans" cxnId="{0F171B00-F764-4D6B-AD36-0D577A5E7313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7CE1E3-3CBE-4931-AEC6-457AC9699669}" type="sibTrans" cxnId="{0F171B00-F764-4D6B-AD36-0D577A5E7313}">
      <dgm:prSet custT="1"/>
      <dgm:spPr/>
      <dgm:t>
        <a:bodyPr/>
        <a:lstStyle/>
        <a:p>
          <a:endParaRPr lang="es-EC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6541D9-BBC7-4A1B-9763-1EB99AFB491D}">
      <dgm:prSet phldrT="[Texto]" custT="1"/>
      <dgm:spPr/>
      <dgm:t>
        <a:bodyPr/>
        <a:lstStyle/>
        <a:p>
          <a:r>
            <a:rPr lang="es-EC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Enfoque cuantitativo  </a:t>
          </a:r>
        </a:p>
      </dgm:t>
    </dgm:pt>
    <dgm:pt modelId="{C626F4EF-3529-4058-9116-02B84FC48D0E}" type="parTrans" cxnId="{2C763E91-F5CA-4ED6-B390-8122DA2CB6A0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BE2BFA-FC66-4D56-B0F6-AF0A59DF6AAE}" type="sibTrans" cxnId="{2C763E91-F5CA-4ED6-B390-8122DA2CB6A0}">
      <dgm:prSet/>
      <dgm:spPr/>
      <dgm:t>
        <a:bodyPr/>
        <a:lstStyle/>
        <a:p>
          <a:endParaRPr lang="es-EC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2BCA01-AB09-40DB-B65D-A0A517527203}" type="pres">
      <dgm:prSet presAssocID="{00C6B1C1-B945-4D72-8F47-DCB1BEBC1F9D}" presName="Name0" presStyleCnt="0">
        <dgm:presLayoutVars>
          <dgm:dir/>
          <dgm:resizeHandles val="exact"/>
        </dgm:presLayoutVars>
      </dgm:prSet>
      <dgm:spPr/>
    </dgm:pt>
    <dgm:pt modelId="{85339CB0-0F22-45B4-9905-55FB76895260}" type="pres">
      <dgm:prSet presAssocID="{50956553-BAFA-4391-8F0B-4A7AA57A274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15AF03-964D-4EE0-B01F-FD33D3D4B89F}" type="pres">
      <dgm:prSet presAssocID="{137CE1E3-3CBE-4931-AEC6-457AC9699669}" presName="sibTrans" presStyleLbl="sibTrans2D1" presStyleIdx="0" presStyleCnt="1"/>
      <dgm:spPr/>
      <dgm:t>
        <a:bodyPr/>
        <a:lstStyle/>
        <a:p>
          <a:endParaRPr lang="es-EC"/>
        </a:p>
      </dgm:t>
    </dgm:pt>
    <dgm:pt modelId="{380CE030-6F26-4C50-88BA-6B6C91507036}" type="pres">
      <dgm:prSet presAssocID="{137CE1E3-3CBE-4931-AEC6-457AC9699669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2FE90D1A-60DE-439D-A77E-5164C1EF2F4E}" type="pres">
      <dgm:prSet presAssocID="{FE6541D9-BBC7-4A1B-9763-1EB99AFB49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171B00-F764-4D6B-AD36-0D577A5E7313}" srcId="{00C6B1C1-B945-4D72-8F47-DCB1BEBC1F9D}" destId="{50956553-BAFA-4391-8F0B-4A7AA57A274C}" srcOrd="0" destOrd="0" parTransId="{5F08DE4E-FD66-4146-8C77-D9F0C2D41C31}" sibTransId="{137CE1E3-3CBE-4931-AEC6-457AC9699669}"/>
    <dgm:cxn modelId="{2C763E91-F5CA-4ED6-B390-8122DA2CB6A0}" srcId="{00C6B1C1-B945-4D72-8F47-DCB1BEBC1F9D}" destId="{FE6541D9-BBC7-4A1B-9763-1EB99AFB491D}" srcOrd="1" destOrd="0" parTransId="{C626F4EF-3529-4058-9116-02B84FC48D0E}" sibTransId="{17BE2BFA-FC66-4D56-B0F6-AF0A59DF6AAE}"/>
    <dgm:cxn modelId="{A2DA67FD-51B9-4D38-BC68-75A6391EBAC5}" type="presOf" srcId="{137CE1E3-3CBE-4931-AEC6-457AC9699669}" destId="{2115AF03-964D-4EE0-B01F-FD33D3D4B89F}" srcOrd="0" destOrd="0" presId="urn:microsoft.com/office/officeart/2005/8/layout/process1"/>
    <dgm:cxn modelId="{AEA83ECD-9D96-46BF-AD44-B28B7811D261}" type="presOf" srcId="{137CE1E3-3CBE-4931-AEC6-457AC9699669}" destId="{380CE030-6F26-4C50-88BA-6B6C91507036}" srcOrd="1" destOrd="0" presId="urn:microsoft.com/office/officeart/2005/8/layout/process1"/>
    <dgm:cxn modelId="{7AB97A67-D059-491B-9740-2396DC4364FC}" type="presOf" srcId="{50956553-BAFA-4391-8F0B-4A7AA57A274C}" destId="{85339CB0-0F22-45B4-9905-55FB76895260}" srcOrd="0" destOrd="0" presId="urn:microsoft.com/office/officeart/2005/8/layout/process1"/>
    <dgm:cxn modelId="{014137C8-8BED-445C-A6B1-EAC3DA898597}" type="presOf" srcId="{FE6541D9-BBC7-4A1B-9763-1EB99AFB491D}" destId="{2FE90D1A-60DE-439D-A77E-5164C1EF2F4E}" srcOrd="0" destOrd="0" presId="urn:microsoft.com/office/officeart/2005/8/layout/process1"/>
    <dgm:cxn modelId="{635535EF-7330-4C58-8297-6B86A46349E5}" type="presOf" srcId="{00C6B1C1-B945-4D72-8F47-DCB1BEBC1F9D}" destId="{192BCA01-AB09-40DB-B65D-A0A517527203}" srcOrd="0" destOrd="0" presId="urn:microsoft.com/office/officeart/2005/8/layout/process1"/>
    <dgm:cxn modelId="{55B32840-7F98-455E-9B92-1A66E73DB3C5}" type="presParOf" srcId="{192BCA01-AB09-40DB-B65D-A0A517527203}" destId="{85339CB0-0F22-45B4-9905-55FB76895260}" srcOrd="0" destOrd="0" presId="urn:microsoft.com/office/officeart/2005/8/layout/process1"/>
    <dgm:cxn modelId="{C1B3409A-E375-4875-B502-15A10C70C07D}" type="presParOf" srcId="{192BCA01-AB09-40DB-B65D-A0A517527203}" destId="{2115AF03-964D-4EE0-B01F-FD33D3D4B89F}" srcOrd="1" destOrd="0" presId="urn:microsoft.com/office/officeart/2005/8/layout/process1"/>
    <dgm:cxn modelId="{1DDAE92C-5EBE-48F1-8089-9CC084F0C3BA}" type="presParOf" srcId="{2115AF03-964D-4EE0-B01F-FD33D3D4B89F}" destId="{380CE030-6F26-4C50-88BA-6B6C91507036}" srcOrd="0" destOrd="0" presId="urn:microsoft.com/office/officeart/2005/8/layout/process1"/>
    <dgm:cxn modelId="{847E091C-5F65-4DF2-A221-63426801A68A}" type="presParOf" srcId="{192BCA01-AB09-40DB-B65D-A0A517527203}" destId="{2FE90D1A-60DE-439D-A77E-5164C1EF2F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DBFC15-25D1-44B7-8936-89ADB31C794F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AC1430-174C-4451-B6D1-7E121E0F39AF}">
      <dgm:prSet phldrT="[Texto]" custT="1"/>
      <dgm:spPr/>
      <dgm:t>
        <a:bodyPr/>
        <a:lstStyle/>
        <a:p>
          <a:r>
            <a:rPr lang="es-EC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Recolección de información secundaria</a:t>
          </a:r>
        </a:p>
      </dgm:t>
    </dgm:pt>
    <dgm:pt modelId="{2184311B-C752-49ED-B3D8-04BBC59E97F5}" type="parTrans" cxnId="{D6BA3C47-13B9-4A17-A374-2C385AAA6460}">
      <dgm:prSet/>
      <dgm:spPr/>
      <dgm:t>
        <a:bodyPr/>
        <a:lstStyle/>
        <a:p>
          <a:endParaRPr lang="es-EC" sz="20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FF4104-DC2B-49E4-8191-DF478DE2B8A0}" type="sibTrans" cxnId="{D6BA3C47-13B9-4A17-A374-2C385AAA6460}">
      <dgm:prSet/>
      <dgm:spPr/>
      <dgm:t>
        <a:bodyPr/>
        <a:lstStyle/>
        <a:p>
          <a:endParaRPr lang="es-EC" sz="20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9C44B3-9AF7-432B-959C-D6CA35CE5FB3}">
      <dgm:prSet phldrT="[Texto]" custT="1"/>
      <dgm:spPr/>
      <dgm:t>
        <a:bodyPr/>
        <a:lstStyle/>
        <a:p>
          <a:r>
            <a:rPr lang="es-EC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Compilar los estados financieros</a:t>
          </a:r>
        </a:p>
      </dgm:t>
    </dgm:pt>
    <dgm:pt modelId="{44F8DF37-BF39-48CF-B064-C5E3A68BD293}" type="parTrans" cxnId="{962101BA-7C44-4F14-8F23-DFBCC257D6CE}">
      <dgm:prSet custT="1"/>
      <dgm:spPr/>
      <dgm:t>
        <a:bodyPr/>
        <a:lstStyle/>
        <a:p>
          <a:endParaRPr lang="es-EC" sz="7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457A14-C9D5-4496-B570-695699BF15D3}" type="sibTrans" cxnId="{962101BA-7C44-4F14-8F23-DFBCC257D6CE}">
      <dgm:prSet/>
      <dgm:spPr/>
      <dgm:t>
        <a:bodyPr/>
        <a:lstStyle/>
        <a:p>
          <a:endParaRPr lang="es-EC" sz="20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6A313C-7490-4136-9C48-B0D89BBE18CF}">
      <dgm:prSet phldrT="[Texto]" custT="1"/>
      <dgm:spPr/>
      <dgm:t>
        <a:bodyPr/>
        <a:lstStyle/>
        <a:p>
          <a:r>
            <a:rPr lang="es-EC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Elaborar análisis horizontal y vertical </a:t>
          </a:r>
        </a:p>
      </dgm:t>
    </dgm:pt>
    <dgm:pt modelId="{2B4D7888-F3D8-4C00-BC6B-AA64FE48D12A}" type="parTrans" cxnId="{886F16C2-1918-4674-B381-9965DE8BF9C8}">
      <dgm:prSet custT="1"/>
      <dgm:spPr/>
      <dgm:t>
        <a:bodyPr/>
        <a:lstStyle/>
        <a:p>
          <a:endParaRPr lang="es-EC" sz="6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F8B6CF-C1AC-41A7-AE6D-FA3824596ADA}" type="sibTrans" cxnId="{886F16C2-1918-4674-B381-9965DE8BF9C8}">
      <dgm:prSet/>
      <dgm:spPr/>
      <dgm:t>
        <a:bodyPr/>
        <a:lstStyle/>
        <a:p>
          <a:endParaRPr lang="es-EC" sz="20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BB0A2D-DCF2-43F7-973F-9DCC84A82A6E}">
      <dgm:prSet phldrT="[Texto]" custT="1"/>
      <dgm:spPr/>
      <dgm:t>
        <a:bodyPr/>
        <a:lstStyle/>
        <a:p>
          <a:r>
            <a:rPr lang="es-EC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Calcular las razones financieras </a:t>
          </a:r>
        </a:p>
      </dgm:t>
    </dgm:pt>
    <dgm:pt modelId="{C996A9C1-BABB-438B-8EA0-F444A3D864AA}" type="parTrans" cxnId="{D5EB7398-D74E-4E5F-B1EA-E71A0BC7C982}">
      <dgm:prSet custT="1"/>
      <dgm:spPr/>
      <dgm:t>
        <a:bodyPr/>
        <a:lstStyle/>
        <a:p>
          <a:endParaRPr lang="es-EC" sz="6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1578CA-A1D7-4E0C-A7B6-2B61BA1D1E48}" type="sibTrans" cxnId="{D5EB7398-D74E-4E5F-B1EA-E71A0BC7C982}">
      <dgm:prSet/>
      <dgm:spPr/>
      <dgm:t>
        <a:bodyPr/>
        <a:lstStyle/>
        <a:p>
          <a:endParaRPr lang="es-EC" sz="20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6E7630-C0DA-48B6-A21D-42F35F56478C}">
      <dgm:prSet phldrT="[Texto]" custT="1"/>
      <dgm:spPr/>
      <dgm:t>
        <a:bodyPr/>
        <a:lstStyle/>
        <a:p>
          <a:r>
            <a:rPr lang="es-EC" sz="16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Obtener resultados de correlación de Pearson y análisis factorial</a:t>
          </a:r>
        </a:p>
      </dgm:t>
    </dgm:pt>
    <dgm:pt modelId="{0F1FBBF6-1433-4B95-BE31-B2224711ABFC}" type="parTrans" cxnId="{E45CA655-CDEC-4C89-BE31-332526FC0924}">
      <dgm:prSet custT="1"/>
      <dgm:spPr/>
      <dgm:t>
        <a:bodyPr/>
        <a:lstStyle/>
        <a:p>
          <a:endParaRPr lang="es-EC" sz="7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5FC23C-5531-4461-8332-7CD62957F117}" type="sibTrans" cxnId="{E45CA655-CDEC-4C89-BE31-332526FC0924}">
      <dgm:prSet/>
      <dgm:spPr/>
      <dgm:t>
        <a:bodyPr/>
        <a:lstStyle/>
        <a:p>
          <a:endParaRPr lang="es-EC" sz="2000" b="1" i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23B273-0E2D-4269-8E87-EB0DCD4FFD5C}" type="pres">
      <dgm:prSet presAssocID="{26DBFC15-25D1-44B7-8936-89ADB31C79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1DF2D2-691A-4D3C-A2A1-4604001F67ED}" type="pres">
      <dgm:prSet presAssocID="{5FAC1430-174C-4451-B6D1-7E121E0F39AF}" presName="root1" presStyleCnt="0"/>
      <dgm:spPr/>
    </dgm:pt>
    <dgm:pt modelId="{0D2CA603-66CA-482D-9213-8534E0E5749F}" type="pres">
      <dgm:prSet presAssocID="{5FAC1430-174C-4451-B6D1-7E121E0F39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96B8C3-EF91-42FB-8EEC-02CDC2EAACD1}" type="pres">
      <dgm:prSet presAssocID="{5FAC1430-174C-4451-B6D1-7E121E0F39AF}" presName="level2hierChild" presStyleCnt="0"/>
      <dgm:spPr/>
    </dgm:pt>
    <dgm:pt modelId="{7B768A30-F491-46BF-BFEB-D860E3A3167C}" type="pres">
      <dgm:prSet presAssocID="{44F8DF37-BF39-48CF-B064-C5E3A68BD293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D9EA0DFC-64B6-4949-BC57-C76F2CBE03DB}" type="pres">
      <dgm:prSet presAssocID="{44F8DF37-BF39-48CF-B064-C5E3A68BD293}" presName="connTx" presStyleLbl="parChTrans1D2" presStyleIdx="0" presStyleCnt="4"/>
      <dgm:spPr/>
      <dgm:t>
        <a:bodyPr/>
        <a:lstStyle/>
        <a:p>
          <a:endParaRPr lang="es-EC"/>
        </a:p>
      </dgm:t>
    </dgm:pt>
    <dgm:pt modelId="{1C72CE78-3C59-44B2-8769-BC1971B98B07}" type="pres">
      <dgm:prSet presAssocID="{629C44B3-9AF7-432B-959C-D6CA35CE5FB3}" presName="root2" presStyleCnt="0"/>
      <dgm:spPr/>
    </dgm:pt>
    <dgm:pt modelId="{1B1C71B4-6161-4566-B056-85F82FE90C35}" type="pres">
      <dgm:prSet presAssocID="{629C44B3-9AF7-432B-959C-D6CA35CE5FB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38953C-F024-48BF-8D9F-516FAF3783DE}" type="pres">
      <dgm:prSet presAssocID="{629C44B3-9AF7-432B-959C-D6CA35CE5FB3}" presName="level3hierChild" presStyleCnt="0"/>
      <dgm:spPr/>
    </dgm:pt>
    <dgm:pt modelId="{E13D1F8E-994F-47BA-9947-A9111B307F34}" type="pres">
      <dgm:prSet presAssocID="{2B4D7888-F3D8-4C00-BC6B-AA64FE48D12A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5E0E99C5-64F6-4347-8BC6-E23DE993823D}" type="pres">
      <dgm:prSet presAssocID="{2B4D7888-F3D8-4C00-BC6B-AA64FE48D12A}" presName="connTx" presStyleLbl="parChTrans1D2" presStyleIdx="1" presStyleCnt="4"/>
      <dgm:spPr/>
      <dgm:t>
        <a:bodyPr/>
        <a:lstStyle/>
        <a:p>
          <a:endParaRPr lang="es-EC"/>
        </a:p>
      </dgm:t>
    </dgm:pt>
    <dgm:pt modelId="{E11945AF-1948-4B40-8670-28D5245D1D61}" type="pres">
      <dgm:prSet presAssocID="{F26A313C-7490-4136-9C48-B0D89BBE18CF}" presName="root2" presStyleCnt="0"/>
      <dgm:spPr/>
    </dgm:pt>
    <dgm:pt modelId="{F3411E87-5243-4C14-B7B5-2E03EA2CD2E4}" type="pres">
      <dgm:prSet presAssocID="{F26A313C-7490-4136-9C48-B0D89BBE18C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2E049C-E1CC-4EB2-A27E-FC96259DAA10}" type="pres">
      <dgm:prSet presAssocID="{F26A313C-7490-4136-9C48-B0D89BBE18CF}" presName="level3hierChild" presStyleCnt="0"/>
      <dgm:spPr/>
    </dgm:pt>
    <dgm:pt modelId="{941143EB-EE8E-45A6-9E62-60867EF10224}" type="pres">
      <dgm:prSet presAssocID="{C996A9C1-BABB-438B-8EA0-F444A3D864AA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CF56BF03-5B6E-4CC0-8D7B-60181EB7AD41}" type="pres">
      <dgm:prSet presAssocID="{C996A9C1-BABB-438B-8EA0-F444A3D864AA}" presName="connTx" presStyleLbl="parChTrans1D2" presStyleIdx="2" presStyleCnt="4"/>
      <dgm:spPr/>
      <dgm:t>
        <a:bodyPr/>
        <a:lstStyle/>
        <a:p>
          <a:endParaRPr lang="es-EC"/>
        </a:p>
      </dgm:t>
    </dgm:pt>
    <dgm:pt modelId="{27EBEA48-CC60-4195-8E8A-C1EFA793E238}" type="pres">
      <dgm:prSet presAssocID="{A4BB0A2D-DCF2-43F7-973F-9DCC84A82A6E}" presName="root2" presStyleCnt="0"/>
      <dgm:spPr/>
    </dgm:pt>
    <dgm:pt modelId="{83DB1CDE-3724-4045-A5CF-A1E7181F24D6}" type="pres">
      <dgm:prSet presAssocID="{A4BB0A2D-DCF2-43F7-973F-9DCC84A82A6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59FB9C-0CD8-4F61-BDB9-F9C57467FCC3}" type="pres">
      <dgm:prSet presAssocID="{A4BB0A2D-DCF2-43F7-973F-9DCC84A82A6E}" presName="level3hierChild" presStyleCnt="0"/>
      <dgm:spPr/>
    </dgm:pt>
    <dgm:pt modelId="{43BEA813-966F-44BC-99EE-BC3DBC9C1E8C}" type="pres">
      <dgm:prSet presAssocID="{0F1FBBF6-1433-4B95-BE31-B2224711ABFC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06006514-9806-4570-91BA-7EC7B1D6C437}" type="pres">
      <dgm:prSet presAssocID="{0F1FBBF6-1433-4B95-BE31-B2224711ABFC}" presName="connTx" presStyleLbl="parChTrans1D2" presStyleIdx="3" presStyleCnt="4"/>
      <dgm:spPr/>
      <dgm:t>
        <a:bodyPr/>
        <a:lstStyle/>
        <a:p>
          <a:endParaRPr lang="es-EC"/>
        </a:p>
      </dgm:t>
    </dgm:pt>
    <dgm:pt modelId="{46B58240-F2BF-41BB-A7C7-DF46EFED024C}" type="pres">
      <dgm:prSet presAssocID="{8C6E7630-C0DA-48B6-A21D-42F35F56478C}" presName="root2" presStyleCnt="0"/>
      <dgm:spPr/>
    </dgm:pt>
    <dgm:pt modelId="{C6E7229E-490C-4855-AC90-C347B33444EE}" type="pres">
      <dgm:prSet presAssocID="{8C6E7630-C0DA-48B6-A21D-42F35F56478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CB314D-9B7A-448F-AF85-36B64CFCD0A6}" type="pres">
      <dgm:prSet presAssocID="{8C6E7630-C0DA-48B6-A21D-42F35F56478C}" presName="level3hierChild" presStyleCnt="0"/>
      <dgm:spPr/>
    </dgm:pt>
  </dgm:ptLst>
  <dgm:cxnLst>
    <dgm:cxn modelId="{6FEC7D72-F461-4634-87D1-B46B548BC84B}" type="presOf" srcId="{8C6E7630-C0DA-48B6-A21D-42F35F56478C}" destId="{C6E7229E-490C-4855-AC90-C347B33444EE}" srcOrd="0" destOrd="0" presId="urn:microsoft.com/office/officeart/2005/8/layout/hierarchy2"/>
    <dgm:cxn modelId="{D60E760B-F559-4F23-B3C5-E8CE958A2BCA}" type="presOf" srcId="{629C44B3-9AF7-432B-959C-D6CA35CE5FB3}" destId="{1B1C71B4-6161-4566-B056-85F82FE90C35}" srcOrd="0" destOrd="0" presId="urn:microsoft.com/office/officeart/2005/8/layout/hierarchy2"/>
    <dgm:cxn modelId="{D6BA3C47-13B9-4A17-A374-2C385AAA6460}" srcId="{26DBFC15-25D1-44B7-8936-89ADB31C794F}" destId="{5FAC1430-174C-4451-B6D1-7E121E0F39AF}" srcOrd="0" destOrd="0" parTransId="{2184311B-C752-49ED-B3D8-04BBC59E97F5}" sibTransId="{2DFF4104-DC2B-49E4-8191-DF478DE2B8A0}"/>
    <dgm:cxn modelId="{E45CA655-CDEC-4C89-BE31-332526FC0924}" srcId="{5FAC1430-174C-4451-B6D1-7E121E0F39AF}" destId="{8C6E7630-C0DA-48B6-A21D-42F35F56478C}" srcOrd="3" destOrd="0" parTransId="{0F1FBBF6-1433-4B95-BE31-B2224711ABFC}" sibTransId="{F25FC23C-5531-4461-8332-7CD62957F117}"/>
    <dgm:cxn modelId="{D5EB7398-D74E-4E5F-B1EA-E71A0BC7C982}" srcId="{5FAC1430-174C-4451-B6D1-7E121E0F39AF}" destId="{A4BB0A2D-DCF2-43F7-973F-9DCC84A82A6E}" srcOrd="2" destOrd="0" parTransId="{C996A9C1-BABB-438B-8EA0-F444A3D864AA}" sibTransId="{D21578CA-A1D7-4E0C-A7B6-2B61BA1D1E48}"/>
    <dgm:cxn modelId="{962101BA-7C44-4F14-8F23-DFBCC257D6CE}" srcId="{5FAC1430-174C-4451-B6D1-7E121E0F39AF}" destId="{629C44B3-9AF7-432B-959C-D6CA35CE5FB3}" srcOrd="0" destOrd="0" parTransId="{44F8DF37-BF39-48CF-B064-C5E3A68BD293}" sibTransId="{43457A14-C9D5-4496-B570-695699BF15D3}"/>
    <dgm:cxn modelId="{CC229B94-3942-4748-BAC3-2E9DB396C5B9}" type="presOf" srcId="{2B4D7888-F3D8-4C00-BC6B-AA64FE48D12A}" destId="{E13D1F8E-994F-47BA-9947-A9111B307F34}" srcOrd="0" destOrd="0" presId="urn:microsoft.com/office/officeart/2005/8/layout/hierarchy2"/>
    <dgm:cxn modelId="{FBF42054-4B11-41ED-A7F2-F9B855FB69F0}" type="presOf" srcId="{0F1FBBF6-1433-4B95-BE31-B2224711ABFC}" destId="{43BEA813-966F-44BC-99EE-BC3DBC9C1E8C}" srcOrd="0" destOrd="0" presId="urn:microsoft.com/office/officeart/2005/8/layout/hierarchy2"/>
    <dgm:cxn modelId="{886F16C2-1918-4674-B381-9965DE8BF9C8}" srcId="{5FAC1430-174C-4451-B6D1-7E121E0F39AF}" destId="{F26A313C-7490-4136-9C48-B0D89BBE18CF}" srcOrd="1" destOrd="0" parTransId="{2B4D7888-F3D8-4C00-BC6B-AA64FE48D12A}" sibTransId="{F5F8B6CF-C1AC-41A7-AE6D-FA3824596ADA}"/>
    <dgm:cxn modelId="{81CC9BA1-0DF3-4E46-BC82-337CFCA7CF14}" type="presOf" srcId="{F26A313C-7490-4136-9C48-B0D89BBE18CF}" destId="{F3411E87-5243-4C14-B7B5-2E03EA2CD2E4}" srcOrd="0" destOrd="0" presId="urn:microsoft.com/office/officeart/2005/8/layout/hierarchy2"/>
    <dgm:cxn modelId="{AC194C21-0B51-4A3A-B6BA-8260BB6606DA}" type="presOf" srcId="{C996A9C1-BABB-438B-8EA0-F444A3D864AA}" destId="{941143EB-EE8E-45A6-9E62-60867EF10224}" srcOrd="0" destOrd="0" presId="urn:microsoft.com/office/officeart/2005/8/layout/hierarchy2"/>
    <dgm:cxn modelId="{12D2B31E-83D0-4140-BA87-1DBB308A5A03}" type="presOf" srcId="{5FAC1430-174C-4451-B6D1-7E121E0F39AF}" destId="{0D2CA603-66CA-482D-9213-8534E0E5749F}" srcOrd="0" destOrd="0" presId="urn:microsoft.com/office/officeart/2005/8/layout/hierarchy2"/>
    <dgm:cxn modelId="{AD5BCC53-6117-438E-8ACA-EB4B4F9B7CD4}" type="presOf" srcId="{26DBFC15-25D1-44B7-8936-89ADB31C794F}" destId="{C723B273-0E2D-4269-8E87-EB0DCD4FFD5C}" srcOrd="0" destOrd="0" presId="urn:microsoft.com/office/officeart/2005/8/layout/hierarchy2"/>
    <dgm:cxn modelId="{B348280B-32B3-4B5E-AF04-555C0D022069}" type="presOf" srcId="{44F8DF37-BF39-48CF-B064-C5E3A68BD293}" destId="{D9EA0DFC-64B6-4949-BC57-C76F2CBE03DB}" srcOrd="1" destOrd="0" presId="urn:microsoft.com/office/officeart/2005/8/layout/hierarchy2"/>
    <dgm:cxn modelId="{0B8E411C-E966-487E-B7F8-A4E311DA6F29}" type="presOf" srcId="{C996A9C1-BABB-438B-8EA0-F444A3D864AA}" destId="{CF56BF03-5B6E-4CC0-8D7B-60181EB7AD41}" srcOrd="1" destOrd="0" presId="urn:microsoft.com/office/officeart/2005/8/layout/hierarchy2"/>
    <dgm:cxn modelId="{7236E03E-7AC7-48E4-BC05-FA82CC4EE1B1}" type="presOf" srcId="{44F8DF37-BF39-48CF-B064-C5E3A68BD293}" destId="{7B768A30-F491-46BF-BFEB-D860E3A3167C}" srcOrd="0" destOrd="0" presId="urn:microsoft.com/office/officeart/2005/8/layout/hierarchy2"/>
    <dgm:cxn modelId="{B47E6CC7-8247-48D3-86CF-CABA8768925E}" type="presOf" srcId="{2B4D7888-F3D8-4C00-BC6B-AA64FE48D12A}" destId="{5E0E99C5-64F6-4347-8BC6-E23DE993823D}" srcOrd="1" destOrd="0" presId="urn:microsoft.com/office/officeart/2005/8/layout/hierarchy2"/>
    <dgm:cxn modelId="{509B1EF8-D1F5-4529-83D1-8D9A048E7A51}" type="presOf" srcId="{0F1FBBF6-1433-4B95-BE31-B2224711ABFC}" destId="{06006514-9806-4570-91BA-7EC7B1D6C437}" srcOrd="1" destOrd="0" presId="urn:microsoft.com/office/officeart/2005/8/layout/hierarchy2"/>
    <dgm:cxn modelId="{E123ED19-B808-4A65-B79B-796E2E4E79EF}" type="presOf" srcId="{A4BB0A2D-DCF2-43F7-973F-9DCC84A82A6E}" destId="{83DB1CDE-3724-4045-A5CF-A1E7181F24D6}" srcOrd="0" destOrd="0" presId="urn:microsoft.com/office/officeart/2005/8/layout/hierarchy2"/>
    <dgm:cxn modelId="{C70C1A73-A79A-46FE-A0A1-ED14D620A344}" type="presParOf" srcId="{C723B273-0E2D-4269-8E87-EB0DCD4FFD5C}" destId="{691DF2D2-691A-4D3C-A2A1-4604001F67ED}" srcOrd="0" destOrd="0" presId="urn:microsoft.com/office/officeart/2005/8/layout/hierarchy2"/>
    <dgm:cxn modelId="{1D7BBC0B-E8D9-4B42-A7B5-8536CED0D788}" type="presParOf" srcId="{691DF2D2-691A-4D3C-A2A1-4604001F67ED}" destId="{0D2CA603-66CA-482D-9213-8534E0E5749F}" srcOrd="0" destOrd="0" presId="urn:microsoft.com/office/officeart/2005/8/layout/hierarchy2"/>
    <dgm:cxn modelId="{28BDCC7C-AB65-44A7-B956-1BFDEDFA0A91}" type="presParOf" srcId="{691DF2D2-691A-4D3C-A2A1-4604001F67ED}" destId="{4E96B8C3-EF91-42FB-8EEC-02CDC2EAACD1}" srcOrd="1" destOrd="0" presId="urn:microsoft.com/office/officeart/2005/8/layout/hierarchy2"/>
    <dgm:cxn modelId="{CF4AAAA4-7090-4F04-86F1-A451009ACBCC}" type="presParOf" srcId="{4E96B8C3-EF91-42FB-8EEC-02CDC2EAACD1}" destId="{7B768A30-F491-46BF-BFEB-D860E3A3167C}" srcOrd="0" destOrd="0" presId="urn:microsoft.com/office/officeart/2005/8/layout/hierarchy2"/>
    <dgm:cxn modelId="{8C2E5F92-4B53-46D5-925F-DA7172B7B410}" type="presParOf" srcId="{7B768A30-F491-46BF-BFEB-D860E3A3167C}" destId="{D9EA0DFC-64B6-4949-BC57-C76F2CBE03DB}" srcOrd="0" destOrd="0" presId="urn:microsoft.com/office/officeart/2005/8/layout/hierarchy2"/>
    <dgm:cxn modelId="{D6500221-858D-4713-A6E4-13DE7DE7FCF0}" type="presParOf" srcId="{4E96B8C3-EF91-42FB-8EEC-02CDC2EAACD1}" destId="{1C72CE78-3C59-44B2-8769-BC1971B98B07}" srcOrd="1" destOrd="0" presId="urn:microsoft.com/office/officeart/2005/8/layout/hierarchy2"/>
    <dgm:cxn modelId="{C793059C-E3B8-4EE8-91A9-385EC679DB2E}" type="presParOf" srcId="{1C72CE78-3C59-44B2-8769-BC1971B98B07}" destId="{1B1C71B4-6161-4566-B056-85F82FE90C35}" srcOrd="0" destOrd="0" presId="urn:microsoft.com/office/officeart/2005/8/layout/hierarchy2"/>
    <dgm:cxn modelId="{4E52259C-F70E-4C93-BFF2-DA1CED69FC4E}" type="presParOf" srcId="{1C72CE78-3C59-44B2-8769-BC1971B98B07}" destId="{2638953C-F024-48BF-8D9F-516FAF3783DE}" srcOrd="1" destOrd="0" presId="urn:microsoft.com/office/officeart/2005/8/layout/hierarchy2"/>
    <dgm:cxn modelId="{594F3A5A-8CC6-4912-85AD-FBF65A353ED0}" type="presParOf" srcId="{4E96B8C3-EF91-42FB-8EEC-02CDC2EAACD1}" destId="{E13D1F8E-994F-47BA-9947-A9111B307F34}" srcOrd="2" destOrd="0" presId="urn:microsoft.com/office/officeart/2005/8/layout/hierarchy2"/>
    <dgm:cxn modelId="{74405748-2356-488A-891B-1BCC5669F25B}" type="presParOf" srcId="{E13D1F8E-994F-47BA-9947-A9111B307F34}" destId="{5E0E99C5-64F6-4347-8BC6-E23DE993823D}" srcOrd="0" destOrd="0" presId="urn:microsoft.com/office/officeart/2005/8/layout/hierarchy2"/>
    <dgm:cxn modelId="{0271ED08-7C35-44BD-ADE4-F2BEB97332BC}" type="presParOf" srcId="{4E96B8C3-EF91-42FB-8EEC-02CDC2EAACD1}" destId="{E11945AF-1948-4B40-8670-28D5245D1D61}" srcOrd="3" destOrd="0" presId="urn:microsoft.com/office/officeart/2005/8/layout/hierarchy2"/>
    <dgm:cxn modelId="{9CA980F7-059F-4A77-B721-8C6DD44CA0A3}" type="presParOf" srcId="{E11945AF-1948-4B40-8670-28D5245D1D61}" destId="{F3411E87-5243-4C14-B7B5-2E03EA2CD2E4}" srcOrd="0" destOrd="0" presId="urn:microsoft.com/office/officeart/2005/8/layout/hierarchy2"/>
    <dgm:cxn modelId="{2F906EA0-A1EB-40A3-ADF6-B99482C43EBB}" type="presParOf" srcId="{E11945AF-1948-4B40-8670-28D5245D1D61}" destId="{752E049C-E1CC-4EB2-A27E-FC96259DAA10}" srcOrd="1" destOrd="0" presId="urn:microsoft.com/office/officeart/2005/8/layout/hierarchy2"/>
    <dgm:cxn modelId="{9A00A122-7F4A-4F8C-B176-6DA4E5CC4C5C}" type="presParOf" srcId="{4E96B8C3-EF91-42FB-8EEC-02CDC2EAACD1}" destId="{941143EB-EE8E-45A6-9E62-60867EF10224}" srcOrd="4" destOrd="0" presId="urn:microsoft.com/office/officeart/2005/8/layout/hierarchy2"/>
    <dgm:cxn modelId="{9412459F-37B9-469F-B730-4CE1AEAE509C}" type="presParOf" srcId="{941143EB-EE8E-45A6-9E62-60867EF10224}" destId="{CF56BF03-5B6E-4CC0-8D7B-60181EB7AD41}" srcOrd="0" destOrd="0" presId="urn:microsoft.com/office/officeart/2005/8/layout/hierarchy2"/>
    <dgm:cxn modelId="{9927B666-F19D-43B2-9066-AA94097C04CA}" type="presParOf" srcId="{4E96B8C3-EF91-42FB-8EEC-02CDC2EAACD1}" destId="{27EBEA48-CC60-4195-8E8A-C1EFA793E238}" srcOrd="5" destOrd="0" presId="urn:microsoft.com/office/officeart/2005/8/layout/hierarchy2"/>
    <dgm:cxn modelId="{733C2F48-406A-4E34-94EB-F7CA70765555}" type="presParOf" srcId="{27EBEA48-CC60-4195-8E8A-C1EFA793E238}" destId="{83DB1CDE-3724-4045-A5CF-A1E7181F24D6}" srcOrd="0" destOrd="0" presId="urn:microsoft.com/office/officeart/2005/8/layout/hierarchy2"/>
    <dgm:cxn modelId="{220F6EAA-F1A1-47FC-92EF-B3DF15E44DB1}" type="presParOf" srcId="{27EBEA48-CC60-4195-8E8A-C1EFA793E238}" destId="{6659FB9C-0CD8-4F61-BDB9-F9C57467FCC3}" srcOrd="1" destOrd="0" presId="urn:microsoft.com/office/officeart/2005/8/layout/hierarchy2"/>
    <dgm:cxn modelId="{917B7207-A76C-418F-A8F7-FAF0595A3A0B}" type="presParOf" srcId="{4E96B8C3-EF91-42FB-8EEC-02CDC2EAACD1}" destId="{43BEA813-966F-44BC-99EE-BC3DBC9C1E8C}" srcOrd="6" destOrd="0" presId="urn:microsoft.com/office/officeart/2005/8/layout/hierarchy2"/>
    <dgm:cxn modelId="{F6F861DE-F199-43F5-BC4F-426255F9EEB4}" type="presParOf" srcId="{43BEA813-966F-44BC-99EE-BC3DBC9C1E8C}" destId="{06006514-9806-4570-91BA-7EC7B1D6C437}" srcOrd="0" destOrd="0" presId="urn:microsoft.com/office/officeart/2005/8/layout/hierarchy2"/>
    <dgm:cxn modelId="{FDB00C62-46DE-42DB-A995-E5CE6ED3C9FB}" type="presParOf" srcId="{4E96B8C3-EF91-42FB-8EEC-02CDC2EAACD1}" destId="{46B58240-F2BF-41BB-A7C7-DF46EFED024C}" srcOrd="7" destOrd="0" presId="urn:microsoft.com/office/officeart/2005/8/layout/hierarchy2"/>
    <dgm:cxn modelId="{04AE6DF0-2121-4A6E-AA48-69A8F42D0EAD}" type="presParOf" srcId="{46B58240-F2BF-41BB-A7C7-DF46EFED024C}" destId="{C6E7229E-490C-4855-AC90-C347B33444EE}" srcOrd="0" destOrd="0" presId="urn:microsoft.com/office/officeart/2005/8/layout/hierarchy2"/>
    <dgm:cxn modelId="{A3473FEF-E237-4DEC-B22F-151BCC5EC621}" type="presParOf" srcId="{46B58240-F2BF-41BB-A7C7-DF46EFED024C}" destId="{EBCB314D-9B7A-448F-AF85-36B64CFCD0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8AF4FA-855A-4A81-88A5-BB1117F422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4A739A2-14C0-4E71-9068-235E97CE97A9}">
      <dgm:prSet phldrT="[Texto]"/>
      <dgm:spPr/>
      <dgm:t>
        <a:bodyPr/>
        <a:lstStyle/>
        <a:p>
          <a:r>
            <a:rPr lang="es-EC" dirty="0"/>
            <a:t>Correlación de Pearson</a:t>
          </a:r>
        </a:p>
      </dgm:t>
    </dgm:pt>
    <dgm:pt modelId="{8517DAB6-45BF-4059-9980-94F74CF85B17}" type="parTrans" cxnId="{3F17B58B-6EBA-47CB-B4E2-E377103C0517}">
      <dgm:prSet/>
      <dgm:spPr/>
      <dgm:t>
        <a:bodyPr/>
        <a:lstStyle/>
        <a:p>
          <a:endParaRPr lang="es-EC"/>
        </a:p>
      </dgm:t>
    </dgm:pt>
    <dgm:pt modelId="{40B9716A-F923-44EA-8EEE-A783F0FE2284}" type="sibTrans" cxnId="{3F17B58B-6EBA-47CB-B4E2-E377103C0517}">
      <dgm:prSet/>
      <dgm:spPr/>
      <dgm:t>
        <a:bodyPr/>
        <a:lstStyle/>
        <a:p>
          <a:endParaRPr lang="es-EC"/>
        </a:p>
      </dgm:t>
    </dgm:pt>
    <dgm:pt modelId="{2F0DF86E-5BC1-45FE-9821-9E7F7D487299}">
      <dgm:prSet phldrT="[Texto]" custT="1"/>
      <dgm:spPr/>
      <dgm:t>
        <a:bodyPr/>
        <a:lstStyle/>
        <a:p>
          <a:r>
            <a:rPr lang="es-EC" sz="2000" dirty="0"/>
            <a:t>Corporación El Rosado</a:t>
          </a:r>
        </a:p>
      </dgm:t>
    </dgm:pt>
    <dgm:pt modelId="{D0374C1A-F540-4CBD-9231-A4A52DAF55DF}" type="parTrans" cxnId="{B67C2D43-B60B-49AE-AC35-CB9473DD9DBF}">
      <dgm:prSet/>
      <dgm:spPr/>
      <dgm:t>
        <a:bodyPr/>
        <a:lstStyle/>
        <a:p>
          <a:endParaRPr lang="es-EC"/>
        </a:p>
      </dgm:t>
    </dgm:pt>
    <dgm:pt modelId="{E4DCA2CC-F3DA-4E6F-9EAC-B09F3FD8A5B3}" type="sibTrans" cxnId="{B67C2D43-B60B-49AE-AC35-CB9473DD9DBF}">
      <dgm:prSet/>
      <dgm:spPr/>
      <dgm:t>
        <a:bodyPr/>
        <a:lstStyle/>
        <a:p>
          <a:endParaRPr lang="es-EC"/>
        </a:p>
      </dgm:t>
    </dgm:pt>
    <dgm:pt modelId="{31BE46AA-ADEC-4550-91CC-9C202052FD54}">
      <dgm:prSet phldrT="[Texto]" custT="1"/>
      <dgm:spPr/>
      <dgm:t>
        <a:bodyPr/>
        <a:lstStyle/>
        <a:p>
          <a:r>
            <a:rPr lang="es-EC" sz="2000" dirty="0"/>
            <a:t>La Fabril</a:t>
          </a:r>
        </a:p>
      </dgm:t>
    </dgm:pt>
    <dgm:pt modelId="{43266878-BA1D-4CCD-B0CE-9195FD17C068}" type="parTrans" cxnId="{2F958E90-4676-4820-98E3-A5489F133372}">
      <dgm:prSet/>
      <dgm:spPr/>
      <dgm:t>
        <a:bodyPr/>
        <a:lstStyle/>
        <a:p>
          <a:endParaRPr lang="es-EC"/>
        </a:p>
      </dgm:t>
    </dgm:pt>
    <dgm:pt modelId="{5D553794-9B89-4C40-BF47-4F58239C8368}" type="sibTrans" cxnId="{2F958E90-4676-4820-98E3-A5489F133372}">
      <dgm:prSet/>
      <dgm:spPr/>
      <dgm:t>
        <a:bodyPr/>
        <a:lstStyle/>
        <a:p>
          <a:endParaRPr lang="es-EC"/>
        </a:p>
      </dgm:t>
    </dgm:pt>
    <dgm:pt modelId="{B2D41B22-D5BB-4E83-9A64-78D36C982A85}">
      <dgm:prSet phldrT="[Texto]"/>
      <dgm:spPr/>
      <dgm:t>
        <a:bodyPr/>
        <a:lstStyle/>
        <a:p>
          <a:r>
            <a:rPr lang="es-EC" dirty="0"/>
            <a:t>Análisis Factorial </a:t>
          </a:r>
        </a:p>
      </dgm:t>
    </dgm:pt>
    <dgm:pt modelId="{F1119050-4C02-4309-BD3E-0E52DB1394BD}" type="parTrans" cxnId="{9A41EDA8-C0F0-4CF1-AC89-BC5927DE6C1B}">
      <dgm:prSet/>
      <dgm:spPr/>
      <dgm:t>
        <a:bodyPr/>
        <a:lstStyle/>
        <a:p>
          <a:endParaRPr lang="es-EC"/>
        </a:p>
      </dgm:t>
    </dgm:pt>
    <dgm:pt modelId="{9940A86A-B726-493C-BD8A-A5830ACF7C45}" type="sibTrans" cxnId="{9A41EDA8-C0F0-4CF1-AC89-BC5927DE6C1B}">
      <dgm:prSet/>
      <dgm:spPr/>
      <dgm:t>
        <a:bodyPr/>
        <a:lstStyle/>
        <a:p>
          <a:endParaRPr lang="es-EC"/>
        </a:p>
      </dgm:t>
    </dgm:pt>
    <dgm:pt modelId="{E06225FC-CC90-4FD1-9FC6-9420831A00E7}">
      <dgm:prSet phldrT="[Texto]" custT="1"/>
      <dgm:spPr/>
      <dgm:t>
        <a:bodyPr/>
        <a:lstStyle/>
        <a:p>
          <a:r>
            <a:rPr lang="es-EC" sz="2000" dirty="0"/>
            <a:t>Corporación El Rosado </a:t>
          </a:r>
        </a:p>
      </dgm:t>
    </dgm:pt>
    <dgm:pt modelId="{6315762F-83EA-4C37-A426-37420039977B}" type="parTrans" cxnId="{97EFA993-AE56-4DCB-9953-EFD8BF739BCD}">
      <dgm:prSet/>
      <dgm:spPr/>
      <dgm:t>
        <a:bodyPr/>
        <a:lstStyle/>
        <a:p>
          <a:endParaRPr lang="es-EC"/>
        </a:p>
      </dgm:t>
    </dgm:pt>
    <dgm:pt modelId="{FD5E4892-C56B-4D58-BE66-3234DEDCBA95}" type="sibTrans" cxnId="{97EFA993-AE56-4DCB-9953-EFD8BF739BCD}">
      <dgm:prSet/>
      <dgm:spPr/>
      <dgm:t>
        <a:bodyPr/>
        <a:lstStyle/>
        <a:p>
          <a:endParaRPr lang="es-EC"/>
        </a:p>
      </dgm:t>
    </dgm:pt>
    <dgm:pt modelId="{53B70B58-2527-48D3-8930-BD14EF11A320}">
      <dgm:prSet phldrT="[Texto]" custT="1"/>
      <dgm:spPr/>
      <dgm:t>
        <a:bodyPr/>
        <a:lstStyle/>
        <a:p>
          <a:r>
            <a:rPr lang="es-EC" sz="2000" dirty="0"/>
            <a:t>La Fabril</a:t>
          </a:r>
          <a:r>
            <a:rPr lang="es-EC" sz="2300" dirty="0"/>
            <a:t> </a:t>
          </a:r>
        </a:p>
      </dgm:t>
    </dgm:pt>
    <dgm:pt modelId="{62606DC5-7382-42B2-A5FE-892C35C45D36}" type="parTrans" cxnId="{C2F882B1-F22B-45CF-9E9E-5AFCBA84BF8B}">
      <dgm:prSet/>
      <dgm:spPr/>
      <dgm:t>
        <a:bodyPr/>
        <a:lstStyle/>
        <a:p>
          <a:endParaRPr lang="es-EC"/>
        </a:p>
      </dgm:t>
    </dgm:pt>
    <dgm:pt modelId="{C904B0A8-DC31-4E73-8B37-1286BDBD4669}" type="sibTrans" cxnId="{C2F882B1-F22B-45CF-9E9E-5AFCBA84BF8B}">
      <dgm:prSet/>
      <dgm:spPr/>
      <dgm:t>
        <a:bodyPr/>
        <a:lstStyle/>
        <a:p>
          <a:endParaRPr lang="es-EC"/>
        </a:p>
      </dgm:t>
    </dgm:pt>
    <dgm:pt modelId="{CF5BCF38-A24E-4620-88FC-3B9E73EA05C5}" type="pres">
      <dgm:prSet presAssocID="{C28AF4FA-855A-4A81-88A5-BB1117F422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2748DC7-B1B6-4604-B84F-FE913A59468A}" type="pres">
      <dgm:prSet presAssocID="{34A739A2-14C0-4E71-9068-235E97CE97A9}" presName="linNode" presStyleCnt="0"/>
      <dgm:spPr/>
    </dgm:pt>
    <dgm:pt modelId="{2065A1E4-14C7-4AFC-88A9-88EBF5A5773C}" type="pres">
      <dgm:prSet presAssocID="{34A739A2-14C0-4E71-9068-235E97CE97A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3D0F6C-2E31-494A-8762-D68CF8BE3391}" type="pres">
      <dgm:prSet presAssocID="{34A739A2-14C0-4E71-9068-235E97CE97A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1CF974-13BB-4845-91BF-023885E71A08}" type="pres">
      <dgm:prSet presAssocID="{40B9716A-F923-44EA-8EEE-A783F0FE2284}" presName="spacing" presStyleCnt="0"/>
      <dgm:spPr/>
    </dgm:pt>
    <dgm:pt modelId="{7503DD2F-DE8F-4E67-AB71-101469BF042F}" type="pres">
      <dgm:prSet presAssocID="{B2D41B22-D5BB-4E83-9A64-78D36C982A85}" presName="linNode" presStyleCnt="0"/>
      <dgm:spPr/>
    </dgm:pt>
    <dgm:pt modelId="{0F9F7984-3A41-496F-8AA1-3C3CCB920750}" type="pres">
      <dgm:prSet presAssocID="{B2D41B22-D5BB-4E83-9A64-78D36C982A8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BBEF30-91FE-4334-9398-8C0DBFBFD8D0}" type="pres">
      <dgm:prSet presAssocID="{B2D41B22-D5BB-4E83-9A64-78D36C982A8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6B27DF-8F0F-4F8D-8A22-225CC1279C9E}" type="presOf" srcId="{2F0DF86E-5BC1-45FE-9821-9E7F7D487299}" destId="{D53D0F6C-2E31-494A-8762-D68CF8BE3391}" srcOrd="0" destOrd="0" presId="urn:microsoft.com/office/officeart/2005/8/layout/vList6"/>
    <dgm:cxn modelId="{97EFA993-AE56-4DCB-9953-EFD8BF739BCD}" srcId="{B2D41B22-D5BB-4E83-9A64-78D36C982A85}" destId="{E06225FC-CC90-4FD1-9FC6-9420831A00E7}" srcOrd="0" destOrd="0" parTransId="{6315762F-83EA-4C37-A426-37420039977B}" sibTransId="{FD5E4892-C56B-4D58-BE66-3234DEDCBA95}"/>
    <dgm:cxn modelId="{9A41EDA8-C0F0-4CF1-AC89-BC5927DE6C1B}" srcId="{C28AF4FA-855A-4A81-88A5-BB1117F42292}" destId="{B2D41B22-D5BB-4E83-9A64-78D36C982A85}" srcOrd="1" destOrd="0" parTransId="{F1119050-4C02-4309-BD3E-0E52DB1394BD}" sibTransId="{9940A86A-B726-493C-BD8A-A5830ACF7C45}"/>
    <dgm:cxn modelId="{F0F3357E-EB72-494E-A1DD-DFFC46DF0543}" type="presOf" srcId="{34A739A2-14C0-4E71-9068-235E97CE97A9}" destId="{2065A1E4-14C7-4AFC-88A9-88EBF5A5773C}" srcOrd="0" destOrd="0" presId="urn:microsoft.com/office/officeart/2005/8/layout/vList6"/>
    <dgm:cxn modelId="{C2F882B1-F22B-45CF-9E9E-5AFCBA84BF8B}" srcId="{B2D41B22-D5BB-4E83-9A64-78D36C982A85}" destId="{53B70B58-2527-48D3-8930-BD14EF11A320}" srcOrd="1" destOrd="0" parTransId="{62606DC5-7382-42B2-A5FE-892C35C45D36}" sibTransId="{C904B0A8-DC31-4E73-8B37-1286BDBD4669}"/>
    <dgm:cxn modelId="{CABF6BA8-F471-4178-8EE8-05E3F17DEA30}" type="presOf" srcId="{53B70B58-2527-48D3-8930-BD14EF11A320}" destId="{D9BBEF30-91FE-4334-9398-8C0DBFBFD8D0}" srcOrd="0" destOrd="1" presId="urn:microsoft.com/office/officeart/2005/8/layout/vList6"/>
    <dgm:cxn modelId="{2F958E90-4676-4820-98E3-A5489F133372}" srcId="{34A739A2-14C0-4E71-9068-235E97CE97A9}" destId="{31BE46AA-ADEC-4550-91CC-9C202052FD54}" srcOrd="1" destOrd="0" parTransId="{43266878-BA1D-4CCD-B0CE-9195FD17C068}" sibTransId="{5D553794-9B89-4C40-BF47-4F58239C8368}"/>
    <dgm:cxn modelId="{DE12CB34-B629-4ACA-AFFF-35A47C453A9E}" type="presOf" srcId="{E06225FC-CC90-4FD1-9FC6-9420831A00E7}" destId="{D9BBEF30-91FE-4334-9398-8C0DBFBFD8D0}" srcOrd="0" destOrd="0" presId="urn:microsoft.com/office/officeart/2005/8/layout/vList6"/>
    <dgm:cxn modelId="{04868490-6838-4A6C-8881-B747E734D75E}" type="presOf" srcId="{C28AF4FA-855A-4A81-88A5-BB1117F42292}" destId="{CF5BCF38-A24E-4620-88FC-3B9E73EA05C5}" srcOrd="0" destOrd="0" presId="urn:microsoft.com/office/officeart/2005/8/layout/vList6"/>
    <dgm:cxn modelId="{97A24FBE-0173-4609-8B54-4CF5E6696FCE}" type="presOf" srcId="{31BE46AA-ADEC-4550-91CC-9C202052FD54}" destId="{D53D0F6C-2E31-494A-8762-D68CF8BE3391}" srcOrd="0" destOrd="1" presId="urn:microsoft.com/office/officeart/2005/8/layout/vList6"/>
    <dgm:cxn modelId="{1FB47CDC-9370-43EF-932F-3AE41F6327B9}" type="presOf" srcId="{B2D41B22-D5BB-4E83-9A64-78D36C982A85}" destId="{0F9F7984-3A41-496F-8AA1-3C3CCB920750}" srcOrd="0" destOrd="0" presId="urn:microsoft.com/office/officeart/2005/8/layout/vList6"/>
    <dgm:cxn modelId="{3F17B58B-6EBA-47CB-B4E2-E377103C0517}" srcId="{C28AF4FA-855A-4A81-88A5-BB1117F42292}" destId="{34A739A2-14C0-4E71-9068-235E97CE97A9}" srcOrd="0" destOrd="0" parTransId="{8517DAB6-45BF-4059-9980-94F74CF85B17}" sibTransId="{40B9716A-F923-44EA-8EEE-A783F0FE2284}"/>
    <dgm:cxn modelId="{B67C2D43-B60B-49AE-AC35-CB9473DD9DBF}" srcId="{34A739A2-14C0-4E71-9068-235E97CE97A9}" destId="{2F0DF86E-5BC1-45FE-9821-9E7F7D487299}" srcOrd="0" destOrd="0" parTransId="{D0374C1A-F540-4CBD-9231-A4A52DAF55DF}" sibTransId="{E4DCA2CC-F3DA-4E6F-9EAC-B09F3FD8A5B3}"/>
    <dgm:cxn modelId="{E20BAEB8-4F64-4BBF-86E9-DF8AF8B4C498}" type="presParOf" srcId="{CF5BCF38-A24E-4620-88FC-3B9E73EA05C5}" destId="{92748DC7-B1B6-4604-B84F-FE913A59468A}" srcOrd="0" destOrd="0" presId="urn:microsoft.com/office/officeart/2005/8/layout/vList6"/>
    <dgm:cxn modelId="{6C34EDE4-47F3-484B-AFED-B29756091A78}" type="presParOf" srcId="{92748DC7-B1B6-4604-B84F-FE913A59468A}" destId="{2065A1E4-14C7-4AFC-88A9-88EBF5A5773C}" srcOrd="0" destOrd="0" presId="urn:microsoft.com/office/officeart/2005/8/layout/vList6"/>
    <dgm:cxn modelId="{A6B70258-E689-4F98-8478-56BC8C1A0129}" type="presParOf" srcId="{92748DC7-B1B6-4604-B84F-FE913A59468A}" destId="{D53D0F6C-2E31-494A-8762-D68CF8BE3391}" srcOrd="1" destOrd="0" presId="urn:microsoft.com/office/officeart/2005/8/layout/vList6"/>
    <dgm:cxn modelId="{D8F09246-E6A7-45B7-BBCA-31A567163019}" type="presParOf" srcId="{CF5BCF38-A24E-4620-88FC-3B9E73EA05C5}" destId="{721CF974-13BB-4845-91BF-023885E71A08}" srcOrd="1" destOrd="0" presId="urn:microsoft.com/office/officeart/2005/8/layout/vList6"/>
    <dgm:cxn modelId="{4EFE5CE5-6688-4993-90F1-9C47C675471C}" type="presParOf" srcId="{CF5BCF38-A24E-4620-88FC-3B9E73EA05C5}" destId="{7503DD2F-DE8F-4E67-AB71-101469BF042F}" srcOrd="2" destOrd="0" presId="urn:microsoft.com/office/officeart/2005/8/layout/vList6"/>
    <dgm:cxn modelId="{44CDCA8B-BD61-4925-90AC-ECC1ECDBEF2B}" type="presParOf" srcId="{7503DD2F-DE8F-4E67-AB71-101469BF042F}" destId="{0F9F7984-3A41-496F-8AA1-3C3CCB920750}" srcOrd="0" destOrd="0" presId="urn:microsoft.com/office/officeart/2005/8/layout/vList6"/>
    <dgm:cxn modelId="{44F6B65B-4719-4F32-B8FF-87E49C229B69}" type="presParOf" srcId="{7503DD2F-DE8F-4E67-AB71-101469BF042F}" destId="{D9BBEF30-91FE-4334-9398-8C0DBFBFD8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55415B-57A7-4FF3-8A36-44DC9F914D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A71FCD9-40EE-4691-9AAF-D70A10E1EF71}">
      <dgm:prSet phldrT="[Texto]" custT="1"/>
      <dgm:spPr/>
      <dgm:t>
        <a:bodyPr/>
        <a:lstStyle/>
        <a:p>
          <a:r>
            <a:rPr lang="es-EC" sz="1200" b="1" dirty="0">
              <a:solidFill>
                <a:schemeClr val="bg1"/>
              </a:solidFill>
            </a:rPr>
            <a:t>“Corporación El Rosado S.A y La Fabril S.A”</a:t>
          </a:r>
        </a:p>
      </dgm:t>
    </dgm:pt>
    <dgm:pt modelId="{D1F31F55-8817-4B90-82FB-EB78721FF93B}" type="parTrans" cxnId="{E1AE6E19-AAC2-4B8D-A519-7B1E977F2CDA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8B5100A-651B-4A94-964F-CE6A2AB3BDA7}" type="sibTrans" cxnId="{E1AE6E19-AAC2-4B8D-A519-7B1E977F2CDA}">
      <dgm:prSet custT="1"/>
      <dgm:spPr/>
      <dgm:t>
        <a:bodyPr/>
        <a:lstStyle/>
        <a:p>
          <a:endParaRPr lang="es-EC" sz="1000" b="1">
            <a:solidFill>
              <a:schemeClr val="tx1"/>
            </a:solidFill>
          </a:endParaRPr>
        </a:p>
      </dgm:t>
    </dgm:pt>
    <dgm:pt modelId="{969FF941-739B-4D6B-8EA7-9D0824F91648}">
      <dgm:prSet phldrT="[Texto]" custT="1"/>
      <dgm:spPr/>
      <dgm:t>
        <a:bodyPr/>
        <a:lstStyle/>
        <a:p>
          <a:r>
            <a:rPr lang="es-EC" sz="1200" b="1" dirty="0">
              <a:solidFill>
                <a:schemeClr val="bg1"/>
              </a:solidFill>
            </a:rPr>
            <a:t>Muestreo intencional</a:t>
          </a:r>
        </a:p>
      </dgm:t>
    </dgm:pt>
    <dgm:pt modelId="{2051E208-ACD5-4164-9D43-F43E2A41849C}" type="parTrans" cxnId="{9E86E71F-639A-40A1-B956-C8F5DCB03B4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08861402-8F67-47DB-987C-BE156C5F9EFB}" type="sibTrans" cxnId="{9E86E71F-639A-40A1-B956-C8F5DCB03B4C}">
      <dgm:prSet custT="1"/>
      <dgm:spPr/>
      <dgm:t>
        <a:bodyPr/>
        <a:lstStyle/>
        <a:p>
          <a:endParaRPr lang="es-EC" sz="1000" b="1">
            <a:solidFill>
              <a:schemeClr val="tx1"/>
            </a:solidFill>
          </a:endParaRPr>
        </a:p>
      </dgm:t>
    </dgm:pt>
    <dgm:pt modelId="{1604098D-6E45-4F9B-97A2-98606C101C7C}">
      <dgm:prSet phldrT="[Texto]" custT="1"/>
      <dgm:spPr/>
      <dgm:t>
        <a:bodyPr/>
        <a:lstStyle/>
        <a:p>
          <a:r>
            <a:rPr lang="es-EC" sz="1200" b="1" dirty="0">
              <a:solidFill>
                <a:schemeClr val="bg1"/>
              </a:solidFill>
            </a:rPr>
            <a:t>Disponibilidad de información en la web</a:t>
          </a:r>
        </a:p>
      </dgm:t>
    </dgm:pt>
    <dgm:pt modelId="{C377B0E9-2927-41AC-863B-BABE81E6B72B}" type="parTrans" cxnId="{348A20CF-350D-4FA0-A856-BA722AC37C4B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E59811E-03FD-45D3-9807-3B1541159A1C}" type="sibTrans" cxnId="{348A20CF-350D-4FA0-A856-BA722AC37C4B}">
      <dgm:prSet custT="1"/>
      <dgm:spPr/>
      <dgm:t>
        <a:bodyPr/>
        <a:lstStyle/>
        <a:p>
          <a:endParaRPr lang="es-EC" sz="1000" b="1">
            <a:solidFill>
              <a:schemeClr val="tx1"/>
            </a:solidFill>
          </a:endParaRPr>
        </a:p>
      </dgm:t>
    </dgm:pt>
    <dgm:pt modelId="{E6F52DE0-2390-4116-85E8-0A787A6A3EF3}">
      <dgm:prSet phldrT="[Texto]" custT="1"/>
      <dgm:spPr/>
      <dgm:t>
        <a:bodyPr/>
        <a:lstStyle/>
        <a:p>
          <a:r>
            <a:rPr lang="es-EC" sz="1200" b="1" dirty="0">
              <a:solidFill>
                <a:schemeClr val="bg1"/>
              </a:solidFill>
            </a:rPr>
            <a:t>Empresas son grandes y cubren gran parte del país</a:t>
          </a:r>
        </a:p>
      </dgm:t>
    </dgm:pt>
    <dgm:pt modelId="{CDF34FE3-DA03-4161-81DF-1ACD4172FDAD}" type="parTrans" cxnId="{DA959572-95E5-4A7F-9E1C-329F6600FB7A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7BE2896-5C6D-4462-B9AB-D93757DD0304}" type="sibTrans" cxnId="{DA959572-95E5-4A7F-9E1C-329F6600FB7A}">
      <dgm:prSet custT="1"/>
      <dgm:spPr/>
      <dgm:t>
        <a:bodyPr/>
        <a:lstStyle/>
        <a:p>
          <a:endParaRPr lang="es-EC" sz="1000" b="1">
            <a:solidFill>
              <a:schemeClr val="tx1"/>
            </a:solidFill>
          </a:endParaRPr>
        </a:p>
      </dgm:t>
    </dgm:pt>
    <dgm:pt modelId="{9CF833C1-3969-4252-956D-967CECBE4F9A}" type="pres">
      <dgm:prSet presAssocID="{0055415B-57A7-4FF3-8A36-44DC9F914D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D29E0E-16A7-4AEB-93FE-377E7FE6E362}" type="pres">
      <dgm:prSet presAssocID="{CA71FCD9-40EE-4691-9AAF-D70A10E1EF71}" presName="node" presStyleLbl="node1" presStyleIdx="0" presStyleCnt="4" custScaleX="1129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39CB34-37FD-4191-A55B-B7132C9FE800}" type="pres">
      <dgm:prSet presAssocID="{D8B5100A-651B-4A94-964F-CE6A2AB3BDA7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48A2F27-CE41-44EC-BA01-4A744B680CFA}" type="pres">
      <dgm:prSet presAssocID="{D8B5100A-651B-4A94-964F-CE6A2AB3BDA7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AC05687B-FB87-4122-B6B3-196068B46F08}" type="pres">
      <dgm:prSet presAssocID="{969FF941-739B-4D6B-8EA7-9D0824F916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BFCC50-C3E5-40DA-B8AE-72FC12BA05F6}" type="pres">
      <dgm:prSet presAssocID="{08861402-8F67-47DB-987C-BE156C5F9EFB}" presName="sibTrans" presStyleLbl="sibTrans2D1" presStyleIdx="1" presStyleCnt="4"/>
      <dgm:spPr/>
      <dgm:t>
        <a:bodyPr/>
        <a:lstStyle/>
        <a:p>
          <a:endParaRPr lang="es-EC"/>
        </a:p>
      </dgm:t>
    </dgm:pt>
    <dgm:pt modelId="{98D6DA6D-5F91-4A34-B8AA-F7B0143EF42B}" type="pres">
      <dgm:prSet presAssocID="{08861402-8F67-47DB-987C-BE156C5F9EFB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75B3FD0B-4911-4124-AD58-2CAD54103B4C}" type="pres">
      <dgm:prSet presAssocID="{1604098D-6E45-4F9B-97A2-98606C101C7C}" presName="node" presStyleLbl="node1" presStyleIdx="2" presStyleCnt="4" custScaleX="131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FB4B64-C4C6-4958-B007-49731FFF06F0}" type="pres">
      <dgm:prSet presAssocID="{9E59811E-03FD-45D3-9807-3B1541159A1C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BC8C5EB-F4D9-486F-92A4-0E7E0AA14DAA}" type="pres">
      <dgm:prSet presAssocID="{9E59811E-03FD-45D3-9807-3B1541159A1C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45011A11-134A-4D68-B8A7-5358AA7FB838}" type="pres">
      <dgm:prSet presAssocID="{E6F52DE0-2390-4116-85E8-0A787A6A3E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A1B12C-BB0C-4268-9DEA-E3885DF0F9C6}" type="pres">
      <dgm:prSet presAssocID="{97BE2896-5C6D-4462-B9AB-D93757DD0304}" presName="sibTrans" presStyleLbl="sibTrans2D1" presStyleIdx="3" presStyleCnt="4"/>
      <dgm:spPr/>
      <dgm:t>
        <a:bodyPr/>
        <a:lstStyle/>
        <a:p>
          <a:endParaRPr lang="es-EC"/>
        </a:p>
      </dgm:t>
    </dgm:pt>
    <dgm:pt modelId="{0C7F56EE-31F9-4D4B-8C87-885B57F7749E}" type="pres">
      <dgm:prSet presAssocID="{97BE2896-5C6D-4462-B9AB-D93757DD0304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4F5C60C6-E5B6-485C-8CBE-80D5FEFF8530}" type="presOf" srcId="{97BE2896-5C6D-4462-B9AB-D93757DD0304}" destId="{0C7F56EE-31F9-4D4B-8C87-885B57F7749E}" srcOrd="1" destOrd="0" presId="urn:microsoft.com/office/officeart/2005/8/layout/cycle2"/>
    <dgm:cxn modelId="{DA959572-95E5-4A7F-9E1C-329F6600FB7A}" srcId="{0055415B-57A7-4FF3-8A36-44DC9F914DFC}" destId="{E6F52DE0-2390-4116-85E8-0A787A6A3EF3}" srcOrd="3" destOrd="0" parTransId="{CDF34FE3-DA03-4161-81DF-1ACD4172FDAD}" sibTransId="{97BE2896-5C6D-4462-B9AB-D93757DD0304}"/>
    <dgm:cxn modelId="{9E86E71F-639A-40A1-B956-C8F5DCB03B4C}" srcId="{0055415B-57A7-4FF3-8A36-44DC9F914DFC}" destId="{969FF941-739B-4D6B-8EA7-9D0824F91648}" srcOrd="1" destOrd="0" parTransId="{2051E208-ACD5-4164-9D43-F43E2A41849C}" sibTransId="{08861402-8F67-47DB-987C-BE156C5F9EFB}"/>
    <dgm:cxn modelId="{1E90DC16-E848-462F-8E7E-4AE0EF6AAC64}" type="presOf" srcId="{969FF941-739B-4D6B-8EA7-9D0824F91648}" destId="{AC05687B-FB87-4122-B6B3-196068B46F08}" srcOrd="0" destOrd="0" presId="urn:microsoft.com/office/officeart/2005/8/layout/cycle2"/>
    <dgm:cxn modelId="{11F67A2E-7520-4BDA-9FD7-774808A56476}" type="presOf" srcId="{08861402-8F67-47DB-987C-BE156C5F9EFB}" destId="{98D6DA6D-5F91-4A34-B8AA-F7B0143EF42B}" srcOrd="1" destOrd="0" presId="urn:microsoft.com/office/officeart/2005/8/layout/cycle2"/>
    <dgm:cxn modelId="{98A90022-DCC4-407B-8786-3CFFF7C65C64}" type="presOf" srcId="{9E59811E-03FD-45D3-9807-3B1541159A1C}" destId="{ABFB4B64-C4C6-4958-B007-49731FFF06F0}" srcOrd="0" destOrd="0" presId="urn:microsoft.com/office/officeart/2005/8/layout/cycle2"/>
    <dgm:cxn modelId="{47C3879C-DD9D-4C3E-9B30-8AE3DBD17AB3}" type="presOf" srcId="{D8B5100A-651B-4A94-964F-CE6A2AB3BDA7}" destId="{848A2F27-CE41-44EC-BA01-4A744B680CFA}" srcOrd="1" destOrd="0" presId="urn:microsoft.com/office/officeart/2005/8/layout/cycle2"/>
    <dgm:cxn modelId="{D65CFD8E-132D-40B7-8700-97A2C74B42B5}" type="presOf" srcId="{1604098D-6E45-4F9B-97A2-98606C101C7C}" destId="{75B3FD0B-4911-4124-AD58-2CAD54103B4C}" srcOrd="0" destOrd="0" presId="urn:microsoft.com/office/officeart/2005/8/layout/cycle2"/>
    <dgm:cxn modelId="{9E285049-C053-462B-9A71-088C1D247B65}" type="presOf" srcId="{E6F52DE0-2390-4116-85E8-0A787A6A3EF3}" destId="{45011A11-134A-4D68-B8A7-5358AA7FB838}" srcOrd="0" destOrd="0" presId="urn:microsoft.com/office/officeart/2005/8/layout/cycle2"/>
    <dgm:cxn modelId="{348A20CF-350D-4FA0-A856-BA722AC37C4B}" srcId="{0055415B-57A7-4FF3-8A36-44DC9F914DFC}" destId="{1604098D-6E45-4F9B-97A2-98606C101C7C}" srcOrd="2" destOrd="0" parTransId="{C377B0E9-2927-41AC-863B-BABE81E6B72B}" sibTransId="{9E59811E-03FD-45D3-9807-3B1541159A1C}"/>
    <dgm:cxn modelId="{82D575E7-EB1B-47E9-A18D-C4A67C531885}" type="presOf" srcId="{08861402-8F67-47DB-987C-BE156C5F9EFB}" destId="{80BFCC50-C3E5-40DA-B8AE-72FC12BA05F6}" srcOrd="0" destOrd="0" presId="urn:microsoft.com/office/officeart/2005/8/layout/cycle2"/>
    <dgm:cxn modelId="{BB0EC8BC-6C2D-4C00-BAD4-6AB41525EF89}" type="presOf" srcId="{97BE2896-5C6D-4462-B9AB-D93757DD0304}" destId="{B0A1B12C-BB0C-4268-9DEA-E3885DF0F9C6}" srcOrd="0" destOrd="0" presId="urn:microsoft.com/office/officeart/2005/8/layout/cycle2"/>
    <dgm:cxn modelId="{FD25115C-6867-4EAC-AC6B-8A636F533106}" type="presOf" srcId="{0055415B-57A7-4FF3-8A36-44DC9F914DFC}" destId="{9CF833C1-3969-4252-956D-967CECBE4F9A}" srcOrd="0" destOrd="0" presId="urn:microsoft.com/office/officeart/2005/8/layout/cycle2"/>
    <dgm:cxn modelId="{5F8CDB43-B01A-4ED1-B5D3-F6A817621828}" type="presOf" srcId="{CA71FCD9-40EE-4691-9AAF-D70A10E1EF71}" destId="{FDD29E0E-16A7-4AEB-93FE-377E7FE6E362}" srcOrd="0" destOrd="0" presId="urn:microsoft.com/office/officeart/2005/8/layout/cycle2"/>
    <dgm:cxn modelId="{E1AE6E19-AAC2-4B8D-A519-7B1E977F2CDA}" srcId="{0055415B-57A7-4FF3-8A36-44DC9F914DFC}" destId="{CA71FCD9-40EE-4691-9AAF-D70A10E1EF71}" srcOrd="0" destOrd="0" parTransId="{D1F31F55-8817-4B90-82FB-EB78721FF93B}" sibTransId="{D8B5100A-651B-4A94-964F-CE6A2AB3BDA7}"/>
    <dgm:cxn modelId="{A01BA2A2-8789-4175-8938-DAC1631D6AA5}" type="presOf" srcId="{9E59811E-03FD-45D3-9807-3B1541159A1C}" destId="{DBC8C5EB-F4D9-486F-92A4-0E7E0AA14DAA}" srcOrd="1" destOrd="0" presId="urn:microsoft.com/office/officeart/2005/8/layout/cycle2"/>
    <dgm:cxn modelId="{EF550017-9EAB-4EC0-B312-B94C4CC4B4D7}" type="presOf" srcId="{D8B5100A-651B-4A94-964F-CE6A2AB3BDA7}" destId="{F939CB34-37FD-4191-A55B-B7132C9FE800}" srcOrd="0" destOrd="0" presId="urn:microsoft.com/office/officeart/2005/8/layout/cycle2"/>
    <dgm:cxn modelId="{CFBAB650-15C3-4B8D-AB32-D608D69676DA}" type="presParOf" srcId="{9CF833C1-3969-4252-956D-967CECBE4F9A}" destId="{FDD29E0E-16A7-4AEB-93FE-377E7FE6E362}" srcOrd="0" destOrd="0" presId="urn:microsoft.com/office/officeart/2005/8/layout/cycle2"/>
    <dgm:cxn modelId="{3CBBEFE4-9D22-49A4-B8D7-90046840ABB7}" type="presParOf" srcId="{9CF833C1-3969-4252-956D-967CECBE4F9A}" destId="{F939CB34-37FD-4191-A55B-B7132C9FE800}" srcOrd="1" destOrd="0" presId="urn:microsoft.com/office/officeart/2005/8/layout/cycle2"/>
    <dgm:cxn modelId="{84B3C203-79B6-4389-9ED8-B7ACADFB9448}" type="presParOf" srcId="{F939CB34-37FD-4191-A55B-B7132C9FE800}" destId="{848A2F27-CE41-44EC-BA01-4A744B680CFA}" srcOrd="0" destOrd="0" presId="urn:microsoft.com/office/officeart/2005/8/layout/cycle2"/>
    <dgm:cxn modelId="{2A976721-BCB3-4326-AF1E-A7F3F268F1D8}" type="presParOf" srcId="{9CF833C1-3969-4252-956D-967CECBE4F9A}" destId="{AC05687B-FB87-4122-B6B3-196068B46F08}" srcOrd="2" destOrd="0" presId="urn:microsoft.com/office/officeart/2005/8/layout/cycle2"/>
    <dgm:cxn modelId="{02D6141B-64F0-4767-9538-AFF5E1C2D295}" type="presParOf" srcId="{9CF833C1-3969-4252-956D-967CECBE4F9A}" destId="{80BFCC50-C3E5-40DA-B8AE-72FC12BA05F6}" srcOrd="3" destOrd="0" presId="urn:microsoft.com/office/officeart/2005/8/layout/cycle2"/>
    <dgm:cxn modelId="{9AA6CF92-794F-4C31-A966-C23E2708ADA3}" type="presParOf" srcId="{80BFCC50-C3E5-40DA-B8AE-72FC12BA05F6}" destId="{98D6DA6D-5F91-4A34-B8AA-F7B0143EF42B}" srcOrd="0" destOrd="0" presId="urn:microsoft.com/office/officeart/2005/8/layout/cycle2"/>
    <dgm:cxn modelId="{FFF8A64B-4891-4FA7-905F-BF688C098424}" type="presParOf" srcId="{9CF833C1-3969-4252-956D-967CECBE4F9A}" destId="{75B3FD0B-4911-4124-AD58-2CAD54103B4C}" srcOrd="4" destOrd="0" presId="urn:microsoft.com/office/officeart/2005/8/layout/cycle2"/>
    <dgm:cxn modelId="{7B749AB9-A79B-49B5-91AF-8A8B074D2AA2}" type="presParOf" srcId="{9CF833C1-3969-4252-956D-967CECBE4F9A}" destId="{ABFB4B64-C4C6-4958-B007-49731FFF06F0}" srcOrd="5" destOrd="0" presId="urn:microsoft.com/office/officeart/2005/8/layout/cycle2"/>
    <dgm:cxn modelId="{DD71FD7B-A099-4B9A-B10B-5446A4CD6659}" type="presParOf" srcId="{ABFB4B64-C4C6-4958-B007-49731FFF06F0}" destId="{DBC8C5EB-F4D9-486F-92A4-0E7E0AA14DAA}" srcOrd="0" destOrd="0" presId="urn:microsoft.com/office/officeart/2005/8/layout/cycle2"/>
    <dgm:cxn modelId="{3DD9C100-9514-4D62-861D-285DE5A918E5}" type="presParOf" srcId="{9CF833C1-3969-4252-956D-967CECBE4F9A}" destId="{45011A11-134A-4D68-B8A7-5358AA7FB838}" srcOrd="6" destOrd="0" presId="urn:microsoft.com/office/officeart/2005/8/layout/cycle2"/>
    <dgm:cxn modelId="{3BAFC319-02DD-415E-B649-88F6C69FBB79}" type="presParOf" srcId="{9CF833C1-3969-4252-956D-967CECBE4F9A}" destId="{B0A1B12C-BB0C-4268-9DEA-E3885DF0F9C6}" srcOrd="7" destOrd="0" presId="urn:microsoft.com/office/officeart/2005/8/layout/cycle2"/>
    <dgm:cxn modelId="{37C5ADF2-7323-4869-AF7F-A7F7FD60BF9D}" type="presParOf" srcId="{B0A1B12C-BB0C-4268-9DEA-E3885DF0F9C6}" destId="{0C7F56EE-31F9-4D4B-8C87-885B57F774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3023B9-8BBE-46C9-99E9-0052AA542D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304C36-3308-4BD6-BD33-728F99A5C140}">
      <dgm:prSet phldrT="[Texto]" custT="1"/>
      <dgm:spPr/>
      <dgm:t>
        <a:bodyPr/>
        <a:lstStyle/>
        <a:p>
          <a:r>
            <a:rPr lang="es-EC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Sustentar teórica y empíricamente la investigación</a:t>
          </a:r>
        </a:p>
      </dgm:t>
    </dgm:pt>
    <dgm:pt modelId="{286A8CCE-5866-479A-9CB4-DE55803081EF}" type="parTrans" cxnId="{F5E30C55-DD9E-4A48-BF83-351982DC437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A0EEB0-1FEE-4C3F-BE8B-483DA9161024}" type="sibTrans" cxnId="{F5E30C55-DD9E-4A48-BF83-351982DC437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84B905-DF9A-4F20-B036-4ED61B97388F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Capitulo 2 </a:t>
          </a:r>
        </a:p>
      </dgm:t>
    </dgm:pt>
    <dgm:pt modelId="{BCDCEC81-3B64-4ABB-865E-B19BB50541E7}" type="parTrans" cxnId="{7D034326-8C3A-463B-9E95-600BB2391755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05ED39-250B-4C10-9F8C-88AA565582E0}" type="sibTrans" cxnId="{7D034326-8C3A-463B-9E95-600BB2391755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DECA90-4092-48A9-AF32-76340341145F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Marco teórico y referencial</a:t>
          </a:r>
        </a:p>
      </dgm:t>
    </dgm:pt>
    <dgm:pt modelId="{34F1E715-511A-43B0-89E1-DC6BB6826743}" type="parTrans" cxnId="{35523C97-5B2E-499D-8816-1E3A2052C3C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5784C0-53D0-48E7-BEF0-6E7CF705F01F}" type="sibTrans" cxnId="{35523C97-5B2E-499D-8816-1E3A2052C3C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B7C2BA-19A3-40A5-9005-80990EE6D307}">
      <dgm:prSet phldrT="[Texto]" custT="1"/>
      <dgm:spPr/>
      <dgm:t>
        <a:bodyPr/>
        <a:lstStyle/>
        <a:p>
          <a:r>
            <a:rPr lang="es-EC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Determinar la metodología de estudio para el desarrollo de investigación</a:t>
          </a:r>
        </a:p>
      </dgm:t>
    </dgm:pt>
    <dgm:pt modelId="{CECEED17-F5ED-463F-9AA6-3327E0CF1FBA}" type="parTrans" cxnId="{F558FAD9-5151-4E5A-BA96-A4E0F2C14041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CF5397-B9A6-4CB7-BD59-4C909E3E0E96}" type="sibTrans" cxnId="{F558FAD9-5151-4E5A-BA96-A4E0F2C14041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EFD8B5-0C01-4EA2-BD6B-53BF5055834E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Capitulo 3</a:t>
          </a:r>
        </a:p>
      </dgm:t>
    </dgm:pt>
    <dgm:pt modelId="{6475D460-AE86-4EE6-9DA3-BC4879FEF631}" type="parTrans" cxnId="{FE2E7D4A-9E2A-426C-914C-D8286B6EFF1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21D71D-94B3-4566-A162-96F22B0BC277}" type="sibTrans" cxnId="{FE2E7D4A-9E2A-426C-914C-D8286B6EFF1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4A51E6-791A-408D-B518-A02A4BA06121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 objeto de estudio sea desarrollado llegando a su punto más alto de comprensión</a:t>
          </a:r>
          <a:endParaRPr lang="es-EC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5C053A-86FC-44FE-A115-5398BE62D414}" type="parTrans" cxnId="{8CFE32F9-BB06-46B1-9256-CCA11B96D88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1BFF39-4AC2-4BC0-B757-F0030EF3EC3A}" type="sibTrans" cxnId="{8CFE32F9-BB06-46B1-9256-CCA11B96D88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8C1240-5276-43D6-8DDD-CFA3E6146F41}" type="pres">
      <dgm:prSet presAssocID="{473023B9-8BBE-46C9-99E9-0052AA542D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B321DFB-64A4-442B-B7D1-3134662AB0F3}" type="pres">
      <dgm:prSet presAssocID="{02304C36-3308-4BD6-BD33-728F99A5C140}" presName="root" presStyleCnt="0"/>
      <dgm:spPr/>
    </dgm:pt>
    <dgm:pt modelId="{95376900-0C59-48F5-B2F5-4B2E4FEC269F}" type="pres">
      <dgm:prSet presAssocID="{02304C36-3308-4BD6-BD33-728F99A5C140}" presName="rootComposite" presStyleCnt="0"/>
      <dgm:spPr/>
    </dgm:pt>
    <dgm:pt modelId="{B5904E46-E48A-4662-9916-14673C26C41F}" type="pres">
      <dgm:prSet presAssocID="{02304C36-3308-4BD6-BD33-728F99A5C140}" presName="rootText" presStyleLbl="node1" presStyleIdx="0" presStyleCnt="2"/>
      <dgm:spPr/>
      <dgm:t>
        <a:bodyPr/>
        <a:lstStyle/>
        <a:p>
          <a:endParaRPr lang="es-EC"/>
        </a:p>
      </dgm:t>
    </dgm:pt>
    <dgm:pt modelId="{4EF3D91B-EFD5-4728-AF27-CB7D52DEFCCA}" type="pres">
      <dgm:prSet presAssocID="{02304C36-3308-4BD6-BD33-728F99A5C140}" presName="rootConnector" presStyleLbl="node1" presStyleIdx="0" presStyleCnt="2"/>
      <dgm:spPr/>
      <dgm:t>
        <a:bodyPr/>
        <a:lstStyle/>
        <a:p>
          <a:endParaRPr lang="es-EC"/>
        </a:p>
      </dgm:t>
    </dgm:pt>
    <dgm:pt modelId="{8F2C5849-8AD9-4B44-8948-EC5D3FE748CC}" type="pres">
      <dgm:prSet presAssocID="{02304C36-3308-4BD6-BD33-728F99A5C140}" presName="childShape" presStyleCnt="0"/>
      <dgm:spPr/>
    </dgm:pt>
    <dgm:pt modelId="{182920F3-84C2-4C4C-9646-63C57CF183B3}" type="pres">
      <dgm:prSet presAssocID="{BCDCEC81-3B64-4ABB-865E-B19BB50541E7}" presName="Name13" presStyleLbl="parChTrans1D2" presStyleIdx="0" presStyleCnt="4"/>
      <dgm:spPr/>
      <dgm:t>
        <a:bodyPr/>
        <a:lstStyle/>
        <a:p>
          <a:endParaRPr lang="es-EC"/>
        </a:p>
      </dgm:t>
    </dgm:pt>
    <dgm:pt modelId="{7527C372-709B-4BAA-8AF1-8093E1976371}" type="pres">
      <dgm:prSet presAssocID="{1F84B905-DF9A-4F20-B036-4ED61B97388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33A31A-CCAB-410E-831D-2BBF99928026}" type="pres">
      <dgm:prSet presAssocID="{34F1E715-511A-43B0-89E1-DC6BB6826743}" presName="Name13" presStyleLbl="parChTrans1D2" presStyleIdx="1" presStyleCnt="4"/>
      <dgm:spPr/>
      <dgm:t>
        <a:bodyPr/>
        <a:lstStyle/>
        <a:p>
          <a:endParaRPr lang="es-EC"/>
        </a:p>
      </dgm:t>
    </dgm:pt>
    <dgm:pt modelId="{EE989C57-77DE-4CDE-8A3B-224E20F89C44}" type="pres">
      <dgm:prSet presAssocID="{58DECA90-4092-48A9-AF32-76340341145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658212-1E9D-4664-9A12-59CD58A501EE}" type="pres">
      <dgm:prSet presAssocID="{D5B7C2BA-19A3-40A5-9005-80990EE6D307}" presName="root" presStyleCnt="0"/>
      <dgm:spPr/>
    </dgm:pt>
    <dgm:pt modelId="{AB7364A3-C7C0-435B-8B50-5066700F76C8}" type="pres">
      <dgm:prSet presAssocID="{D5B7C2BA-19A3-40A5-9005-80990EE6D307}" presName="rootComposite" presStyleCnt="0"/>
      <dgm:spPr/>
    </dgm:pt>
    <dgm:pt modelId="{42753D61-0DA7-41DF-9DD8-25D63BE99118}" type="pres">
      <dgm:prSet presAssocID="{D5B7C2BA-19A3-40A5-9005-80990EE6D307}" presName="rootText" presStyleLbl="node1" presStyleIdx="1" presStyleCnt="2"/>
      <dgm:spPr/>
      <dgm:t>
        <a:bodyPr/>
        <a:lstStyle/>
        <a:p>
          <a:endParaRPr lang="es-EC"/>
        </a:p>
      </dgm:t>
    </dgm:pt>
    <dgm:pt modelId="{028F95F7-4210-4351-878B-50F342B82D21}" type="pres">
      <dgm:prSet presAssocID="{D5B7C2BA-19A3-40A5-9005-80990EE6D307}" presName="rootConnector" presStyleLbl="node1" presStyleIdx="1" presStyleCnt="2"/>
      <dgm:spPr/>
      <dgm:t>
        <a:bodyPr/>
        <a:lstStyle/>
        <a:p>
          <a:endParaRPr lang="es-EC"/>
        </a:p>
      </dgm:t>
    </dgm:pt>
    <dgm:pt modelId="{4E3CAC4F-242C-4CA0-932A-C800A4CF65E6}" type="pres">
      <dgm:prSet presAssocID="{D5B7C2BA-19A3-40A5-9005-80990EE6D307}" presName="childShape" presStyleCnt="0"/>
      <dgm:spPr/>
    </dgm:pt>
    <dgm:pt modelId="{6D8DDA55-B934-45C6-9396-A66B6C3C77ED}" type="pres">
      <dgm:prSet presAssocID="{6475D460-AE86-4EE6-9DA3-BC4879FEF631}" presName="Name13" presStyleLbl="parChTrans1D2" presStyleIdx="2" presStyleCnt="4"/>
      <dgm:spPr/>
      <dgm:t>
        <a:bodyPr/>
        <a:lstStyle/>
        <a:p>
          <a:endParaRPr lang="es-EC"/>
        </a:p>
      </dgm:t>
    </dgm:pt>
    <dgm:pt modelId="{25EA9D3B-09E8-4C8B-AA96-E264574BA107}" type="pres">
      <dgm:prSet presAssocID="{98EFD8B5-0C01-4EA2-BD6B-53BF5055834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FBFDE-AFEE-4C1A-94A4-59C89FCA3A7E}" type="pres">
      <dgm:prSet presAssocID="{C35C053A-86FC-44FE-A115-5398BE62D414}" presName="Name13" presStyleLbl="parChTrans1D2" presStyleIdx="3" presStyleCnt="4"/>
      <dgm:spPr/>
      <dgm:t>
        <a:bodyPr/>
        <a:lstStyle/>
        <a:p>
          <a:endParaRPr lang="es-EC"/>
        </a:p>
      </dgm:t>
    </dgm:pt>
    <dgm:pt modelId="{2900DF61-FC3B-4B3A-969A-E02F65AEAC7E}" type="pres">
      <dgm:prSet presAssocID="{DA4A51E6-791A-408D-B518-A02A4BA0612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58FAD9-5151-4E5A-BA96-A4E0F2C14041}" srcId="{473023B9-8BBE-46C9-99E9-0052AA542D0B}" destId="{D5B7C2BA-19A3-40A5-9005-80990EE6D307}" srcOrd="1" destOrd="0" parTransId="{CECEED17-F5ED-463F-9AA6-3327E0CF1FBA}" sibTransId="{C7CF5397-B9A6-4CB7-BD59-4C909E3E0E96}"/>
    <dgm:cxn modelId="{8CFE32F9-BB06-46B1-9256-CCA11B96D883}" srcId="{D5B7C2BA-19A3-40A5-9005-80990EE6D307}" destId="{DA4A51E6-791A-408D-B518-A02A4BA06121}" srcOrd="1" destOrd="0" parTransId="{C35C053A-86FC-44FE-A115-5398BE62D414}" sibTransId="{411BFF39-4AC2-4BC0-B757-F0030EF3EC3A}"/>
    <dgm:cxn modelId="{52DF8F65-E997-41E2-9E46-84EF128A983B}" type="presOf" srcId="{02304C36-3308-4BD6-BD33-728F99A5C140}" destId="{B5904E46-E48A-4662-9916-14673C26C41F}" srcOrd="0" destOrd="0" presId="urn:microsoft.com/office/officeart/2005/8/layout/hierarchy3"/>
    <dgm:cxn modelId="{82A43750-AB42-459A-BDF5-C074324641EE}" type="presOf" srcId="{1F84B905-DF9A-4F20-B036-4ED61B97388F}" destId="{7527C372-709B-4BAA-8AF1-8093E1976371}" srcOrd="0" destOrd="0" presId="urn:microsoft.com/office/officeart/2005/8/layout/hierarchy3"/>
    <dgm:cxn modelId="{355DB8B4-4EF5-4E01-AE17-752B74E8D814}" type="presOf" srcId="{473023B9-8BBE-46C9-99E9-0052AA542D0B}" destId="{448C1240-5276-43D6-8DDD-CFA3E6146F41}" srcOrd="0" destOrd="0" presId="urn:microsoft.com/office/officeart/2005/8/layout/hierarchy3"/>
    <dgm:cxn modelId="{0127E924-C7B3-4666-88E8-004C2AD5632A}" type="presOf" srcId="{D5B7C2BA-19A3-40A5-9005-80990EE6D307}" destId="{028F95F7-4210-4351-878B-50F342B82D21}" srcOrd="1" destOrd="0" presId="urn:microsoft.com/office/officeart/2005/8/layout/hierarchy3"/>
    <dgm:cxn modelId="{917CE69A-3F97-4DE6-9274-FAAF533791FA}" type="presOf" srcId="{D5B7C2BA-19A3-40A5-9005-80990EE6D307}" destId="{42753D61-0DA7-41DF-9DD8-25D63BE99118}" srcOrd="0" destOrd="0" presId="urn:microsoft.com/office/officeart/2005/8/layout/hierarchy3"/>
    <dgm:cxn modelId="{35523C97-5B2E-499D-8816-1E3A2052C3C0}" srcId="{02304C36-3308-4BD6-BD33-728F99A5C140}" destId="{58DECA90-4092-48A9-AF32-76340341145F}" srcOrd="1" destOrd="0" parTransId="{34F1E715-511A-43B0-89E1-DC6BB6826743}" sibTransId="{5F5784C0-53D0-48E7-BEF0-6E7CF705F01F}"/>
    <dgm:cxn modelId="{EEA334D9-FF94-42E1-8ED4-BA70F97B7A7E}" type="presOf" srcId="{58DECA90-4092-48A9-AF32-76340341145F}" destId="{EE989C57-77DE-4CDE-8A3B-224E20F89C44}" srcOrd="0" destOrd="0" presId="urn:microsoft.com/office/officeart/2005/8/layout/hierarchy3"/>
    <dgm:cxn modelId="{821E124E-D58B-439F-9AE6-831479515775}" type="presOf" srcId="{C35C053A-86FC-44FE-A115-5398BE62D414}" destId="{E56FBFDE-AFEE-4C1A-94A4-59C89FCA3A7E}" srcOrd="0" destOrd="0" presId="urn:microsoft.com/office/officeart/2005/8/layout/hierarchy3"/>
    <dgm:cxn modelId="{CC4F3449-9049-43E1-8AD1-FDE07F0ABD6C}" type="presOf" srcId="{98EFD8B5-0C01-4EA2-BD6B-53BF5055834E}" destId="{25EA9D3B-09E8-4C8B-AA96-E264574BA107}" srcOrd="0" destOrd="0" presId="urn:microsoft.com/office/officeart/2005/8/layout/hierarchy3"/>
    <dgm:cxn modelId="{831540B2-E344-4BD8-8745-54E03380E449}" type="presOf" srcId="{DA4A51E6-791A-408D-B518-A02A4BA06121}" destId="{2900DF61-FC3B-4B3A-969A-E02F65AEAC7E}" srcOrd="0" destOrd="0" presId="urn:microsoft.com/office/officeart/2005/8/layout/hierarchy3"/>
    <dgm:cxn modelId="{7D034326-8C3A-463B-9E95-600BB2391755}" srcId="{02304C36-3308-4BD6-BD33-728F99A5C140}" destId="{1F84B905-DF9A-4F20-B036-4ED61B97388F}" srcOrd="0" destOrd="0" parTransId="{BCDCEC81-3B64-4ABB-865E-B19BB50541E7}" sibTransId="{AA05ED39-250B-4C10-9F8C-88AA565582E0}"/>
    <dgm:cxn modelId="{88F501BC-C1E3-49BF-8D39-F299CEE57B39}" type="presOf" srcId="{6475D460-AE86-4EE6-9DA3-BC4879FEF631}" destId="{6D8DDA55-B934-45C6-9396-A66B6C3C77ED}" srcOrd="0" destOrd="0" presId="urn:microsoft.com/office/officeart/2005/8/layout/hierarchy3"/>
    <dgm:cxn modelId="{663A09A5-DF8E-4F91-A9DF-D2C6D06B9F3F}" type="presOf" srcId="{02304C36-3308-4BD6-BD33-728F99A5C140}" destId="{4EF3D91B-EFD5-4728-AF27-CB7D52DEFCCA}" srcOrd="1" destOrd="0" presId="urn:microsoft.com/office/officeart/2005/8/layout/hierarchy3"/>
    <dgm:cxn modelId="{D9A21154-F096-4D53-911B-C24FFFA7E6B0}" type="presOf" srcId="{BCDCEC81-3B64-4ABB-865E-B19BB50541E7}" destId="{182920F3-84C2-4C4C-9646-63C57CF183B3}" srcOrd="0" destOrd="0" presId="urn:microsoft.com/office/officeart/2005/8/layout/hierarchy3"/>
    <dgm:cxn modelId="{BEF2F402-CCDF-483A-A08D-69157415527C}" type="presOf" srcId="{34F1E715-511A-43B0-89E1-DC6BB6826743}" destId="{3733A31A-CCAB-410E-831D-2BBF99928026}" srcOrd="0" destOrd="0" presId="urn:microsoft.com/office/officeart/2005/8/layout/hierarchy3"/>
    <dgm:cxn modelId="{FE2E7D4A-9E2A-426C-914C-D8286B6EFF13}" srcId="{D5B7C2BA-19A3-40A5-9005-80990EE6D307}" destId="{98EFD8B5-0C01-4EA2-BD6B-53BF5055834E}" srcOrd="0" destOrd="0" parTransId="{6475D460-AE86-4EE6-9DA3-BC4879FEF631}" sibTransId="{AB21D71D-94B3-4566-A162-96F22B0BC277}"/>
    <dgm:cxn modelId="{F5E30C55-DD9E-4A48-BF83-351982DC4373}" srcId="{473023B9-8BBE-46C9-99E9-0052AA542D0B}" destId="{02304C36-3308-4BD6-BD33-728F99A5C140}" srcOrd="0" destOrd="0" parTransId="{286A8CCE-5866-479A-9CB4-DE55803081EF}" sibTransId="{15A0EEB0-1FEE-4C3F-BE8B-483DA9161024}"/>
    <dgm:cxn modelId="{E3397817-C258-4CD6-B34C-CD85325E3790}" type="presParOf" srcId="{448C1240-5276-43D6-8DDD-CFA3E6146F41}" destId="{6B321DFB-64A4-442B-B7D1-3134662AB0F3}" srcOrd="0" destOrd="0" presId="urn:microsoft.com/office/officeart/2005/8/layout/hierarchy3"/>
    <dgm:cxn modelId="{C98E0C80-5D2D-43A9-90BD-226EA98CB7D4}" type="presParOf" srcId="{6B321DFB-64A4-442B-B7D1-3134662AB0F3}" destId="{95376900-0C59-48F5-B2F5-4B2E4FEC269F}" srcOrd="0" destOrd="0" presId="urn:microsoft.com/office/officeart/2005/8/layout/hierarchy3"/>
    <dgm:cxn modelId="{59F60DB9-EDFA-4C68-AF07-FD68667C9D0C}" type="presParOf" srcId="{95376900-0C59-48F5-B2F5-4B2E4FEC269F}" destId="{B5904E46-E48A-4662-9916-14673C26C41F}" srcOrd="0" destOrd="0" presId="urn:microsoft.com/office/officeart/2005/8/layout/hierarchy3"/>
    <dgm:cxn modelId="{F7635A44-56DE-466A-B252-339D32674F5C}" type="presParOf" srcId="{95376900-0C59-48F5-B2F5-4B2E4FEC269F}" destId="{4EF3D91B-EFD5-4728-AF27-CB7D52DEFCCA}" srcOrd="1" destOrd="0" presId="urn:microsoft.com/office/officeart/2005/8/layout/hierarchy3"/>
    <dgm:cxn modelId="{C7BE107E-3C5F-4792-8408-1E4B3559C27F}" type="presParOf" srcId="{6B321DFB-64A4-442B-B7D1-3134662AB0F3}" destId="{8F2C5849-8AD9-4B44-8948-EC5D3FE748CC}" srcOrd="1" destOrd="0" presId="urn:microsoft.com/office/officeart/2005/8/layout/hierarchy3"/>
    <dgm:cxn modelId="{BC078D97-4FA6-467C-AD39-0958883FFD9D}" type="presParOf" srcId="{8F2C5849-8AD9-4B44-8948-EC5D3FE748CC}" destId="{182920F3-84C2-4C4C-9646-63C57CF183B3}" srcOrd="0" destOrd="0" presId="urn:microsoft.com/office/officeart/2005/8/layout/hierarchy3"/>
    <dgm:cxn modelId="{154D31C6-9AD5-48A3-B186-ACF92FA86E99}" type="presParOf" srcId="{8F2C5849-8AD9-4B44-8948-EC5D3FE748CC}" destId="{7527C372-709B-4BAA-8AF1-8093E1976371}" srcOrd="1" destOrd="0" presId="urn:microsoft.com/office/officeart/2005/8/layout/hierarchy3"/>
    <dgm:cxn modelId="{11F65461-9884-4332-A4A6-A289FB544ED5}" type="presParOf" srcId="{8F2C5849-8AD9-4B44-8948-EC5D3FE748CC}" destId="{3733A31A-CCAB-410E-831D-2BBF99928026}" srcOrd="2" destOrd="0" presId="urn:microsoft.com/office/officeart/2005/8/layout/hierarchy3"/>
    <dgm:cxn modelId="{F9A5F141-A66D-4546-BE88-72AFCFE91238}" type="presParOf" srcId="{8F2C5849-8AD9-4B44-8948-EC5D3FE748CC}" destId="{EE989C57-77DE-4CDE-8A3B-224E20F89C44}" srcOrd="3" destOrd="0" presId="urn:microsoft.com/office/officeart/2005/8/layout/hierarchy3"/>
    <dgm:cxn modelId="{52E8F715-F6CA-4A98-A65B-D203B1DC2E11}" type="presParOf" srcId="{448C1240-5276-43D6-8DDD-CFA3E6146F41}" destId="{45658212-1E9D-4664-9A12-59CD58A501EE}" srcOrd="1" destOrd="0" presId="urn:microsoft.com/office/officeart/2005/8/layout/hierarchy3"/>
    <dgm:cxn modelId="{953B25BD-96B1-4379-9D76-996B05E1F5DA}" type="presParOf" srcId="{45658212-1E9D-4664-9A12-59CD58A501EE}" destId="{AB7364A3-C7C0-435B-8B50-5066700F76C8}" srcOrd="0" destOrd="0" presId="urn:microsoft.com/office/officeart/2005/8/layout/hierarchy3"/>
    <dgm:cxn modelId="{9FD23B90-1A4B-4067-BA7E-5AC9A4ECD253}" type="presParOf" srcId="{AB7364A3-C7C0-435B-8B50-5066700F76C8}" destId="{42753D61-0DA7-41DF-9DD8-25D63BE99118}" srcOrd="0" destOrd="0" presId="urn:microsoft.com/office/officeart/2005/8/layout/hierarchy3"/>
    <dgm:cxn modelId="{7F532C16-A019-4A26-A64A-BF0B79ED476A}" type="presParOf" srcId="{AB7364A3-C7C0-435B-8B50-5066700F76C8}" destId="{028F95F7-4210-4351-878B-50F342B82D21}" srcOrd="1" destOrd="0" presId="urn:microsoft.com/office/officeart/2005/8/layout/hierarchy3"/>
    <dgm:cxn modelId="{C191F80B-16AA-43A5-9F3E-936163C9FFF7}" type="presParOf" srcId="{45658212-1E9D-4664-9A12-59CD58A501EE}" destId="{4E3CAC4F-242C-4CA0-932A-C800A4CF65E6}" srcOrd="1" destOrd="0" presId="urn:microsoft.com/office/officeart/2005/8/layout/hierarchy3"/>
    <dgm:cxn modelId="{5AF4F2FA-0346-415A-9662-53ED1328E85B}" type="presParOf" srcId="{4E3CAC4F-242C-4CA0-932A-C800A4CF65E6}" destId="{6D8DDA55-B934-45C6-9396-A66B6C3C77ED}" srcOrd="0" destOrd="0" presId="urn:microsoft.com/office/officeart/2005/8/layout/hierarchy3"/>
    <dgm:cxn modelId="{58836751-62E7-4525-9213-48CB0AD317CD}" type="presParOf" srcId="{4E3CAC4F-242C-4CA0-932A-C800A4CF65E6}" destId="{25EA9D3B-09E8-4C8B-AA96-E264574BA107}" srcOrd="1" destOrd="0" presId="urn:microsoft.com/office/officeart/2005/8/layout/hierarchy3"/>
    <dgm:cxn modelId="{61AFE330-942E-44B4-A759-69E61CBACD7D}" type="presParOf" srcId="{4E3CAC4F-242C-4CA0-932A-C800A4CF65E6}" destId="{E56FBFDE-AFEE-4C1A-94A4-59C89FCA3A7E}" srcOrd="2" destOrd="0" presId="urn:microsoft.com/office/officeart/2005/8/layout/hierarchy3"/>
    <dgm:cxn modelId="{AC40AE4C-8E7D-41DE-8D5E-89A5F41D6561}" type="presParOf" srcId="{4E3CAC4F-242C-4CA0-932A-C800A4CF65E6}" destId="{2900DF61-FC3B-4B3A-969A-E02F65AEAC7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132BF0-F852-4F54-A879-3B055163DA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CEEEA4-C1C1-4434-8A98-51CF561313BE}">
      <dgm:prSet phldrT="[Texto]"/>
      <dgm:spPr/>
      <dgm:t>
        <a:bodyPr/>
        <a:lstStyle/>
        <a:p>
          <a:r>
            <a:rPr lang="es-EC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Desarrollar el análisis financiero </a:t>
          </a:r>
        </a:p>
      </dgm:t>
    </dgm:pt>
    <dgm:pt modelId="{C0DBF4B4-6A62-431D-ACEA-E6837A8CDEFD}" type="parTrans" cxnId="{98DA37E7-5051-4D82-857E-815B6F24105B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AC5525-E70D-48DE-A4F9-3E0BCFDF8F4E}" type="sibTrans" cxnId="{98DA37E7-5051-4D82-857E-815B6F24105B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87EAF8-0DD9-4340-AFCC-469D106DD2EE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Análisis Vertical</a:t>
          </a:r>
        </a:p>
      </dgm:t>
    </dgm:pt>
    <dgm:pt modelId="{64561F78-6935-4FC1-946A-8026AF55CB74}" type="parTrans" cxnId="{E2DC7900-60F8-4DD1-B062-E5F9B9F188A2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7D9E02-638C-4422-BFA6-E0D6EBB98C77}" type="sibTrans" cxnId="{E2DC7900-60F8-4DD1-B062-E5F9B9F188A2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CE87B1-73E9-44F3-ACCA-7AD3CB01734C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Razones Financieras</a:t>
          </a:r>
        </a:p>
      </dgm:t>
    </dgm:pt>
    <dgm:pt modelId="{2535C748-7AFF-4A2E-9F44-F3888115B74F}" type="parTrans" cxnId="{9D2D543C-AC0D-41E5-AEAB-90C490EF9A0C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5A77D-2742-4A73-98F8-BD61D9BC4351}" type="sibTrans" cxnId="{9D2D543C-AC0D-41E5-AEAB-90C490EF9A0C}">
      <dgm:prSet/>
      <dgm:spPr/>
      <dgm:t>
        <a:bodyPr/>
        <a:lstStyle/>
        <a:p>
          <a:endParaRPr lang="es-EC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F5B351-349C-4B13-B70E-7138DA946712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Análisis Horizontal</a:t>
          </a:r>
        </a:p>
      </dgm:t>
    </dgm:pt>
    <dgm:pt modelId="{A4F0DFC1-2894-4CAF-86B1-BDA88967DEBB}" type="parTrans" cxnId="{0A9FD37B-849B-4DB5-A4E4-E6CE4830A6EC}">
      <dgm:prSet/>
      <dgm:spPr/>
      <dgm:t>
        <a:bodyPr/>
        <a:lstStyle/>
        <a:p>
          <a:endParaRPr lang="es-ES"/>
        </a:p>
      </dgm:t>
    </dgm:pt>
    <dgm:pt modelId="{6B7F7B16-A1B5-4BD6-8C9D-F551B3771BD7}" type="sibTrans" cxnId="{0A9FD37B-849B-4DB5-A4E4-E6CE4830A6EC}">
      <dgm:prSet/>
      <dgm:spPr/>
      <dgm:t>
        <a:bodyPr/>
        <a:lstStyle/>
        <a:p>
          <a:endParaRPr lang="es-ES"/>
        </a:p>
      </dgm:t>
    </dgm:pt>
    <dgm:pt modelId="{6E16D424-541E-43BA-870B-D84BCA6B2596}" type="pres">
      <dgm:prSet presAssocID="{BD132BF0-F852-4F54-A879-3B055163DA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F9AA8F4-7C03-4AFE-A653-86AE19E9E288}" type="pres">
      <dgm:prSet presAssocID="{09CEEEA4-C1C1-4434-8A98-51CF561313BE}" presName="hierRoot1" presStyleCnt="0">
        <dgm:presLayoutVars>
          <dgm:hierBranch val="init"/>
        </dgm:presLayoutVars>
      </dgm:prSet>
      <dgm:spPr/>
    </dgm:pt>
    <dgm:pt modelId="{11C3E652-9064-47B5-84A6-2D3BA4155EEE}" type="pres">
      <dgm:prSet presAssocID="{09CEEEA4-C1C1-4434-8A98-51CF561313BE}" presName="rootComposite1" presStyleCnt="0"/>
      <dgm:spPr/>
    </dgm:pt>
    <dgm:pt modelId="{BFD720F8-03D1-48E3-946A-F59144BFBB2A}" type="pres">
      <dgm:prSet presAssocID="{09CEEEA4-C1C1-4434-8A98-51CF561313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040948-D180-443C-8920-4C7595CBB597}" type="pres">
      <dgm:prSet presAssocID="{09CEEEA4-C1C1-4434-8A98-51CF561313B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91C05F2A-C5C0-4C72-B64C-ACFADABDC8A2}" type="pres">
      <dgm:prSet presAssocID="{09CEEEA4-C1C1-4434-8A98-51CF561313BE}" presName="hierChild2" presStyleCnt="0"/>
      <dgm:spPr/>
    </dgm:pt>
    <dgm:pt modelId="{2AD60B3C-3E57-4FA6-8FD5-0AA652D2A7A1}" type="pres">
      <dgm:prSet presAssocID="{64561F78-6935-4FC1-946A-8026AF55CB74}" presName="Name37" presStyleLbl="parChTrans1D2" presStyleIdx="0" presStyleCnt="3"/>
      <dgm:spPr/>
      <dgm:t>
        <a:bodyPr/>
        <a:lstStyle/>
        <a:p>
          <a:endParaRPr lang="es-EC"/>
        </a:p>
      </dgm:t>
    </dgm:pt>
    <dgm:pt modelId="{43B20D25-C700-496C-B118-2B7E66FCAEF8}" type="pres">
      <dgm:prSet presAssocID="{A187EAF8-0DD9-4340-AFCC-469D106DD2EE}" presName="hierRoot2" presStyleCnt="0">
        <dgm:presLayoutVars>
          <dgm:hierBranch val="init"/>
        </dgm:presLayoutVars>
      </dgm:prSet>
      <dgm:spPr/>
    </dgm:pt>
    <dgm:pt modelId="{E9D48D45-1106-4445-80C6-0CEED3710BAD}" type="pres">
      <dgm:prSet presAssocID="{A187EAF8-0DD9-4340-AFCC-469D106DD2EE}" presName="rootComposite" presStyleCnt="0"/>
      <dgm:spPr/>
    </dgm:pt>
    <dgm:pt modelId="{51F66183-E467-4118-A56D-3272BC730009}" type="pres">
      <dgm:prSet presAssocID="{A187EAF8-0DD9-4340-AFCC-469D106DD2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677F57-99C1-4856-81BE-A6005EEAB58D}" type="pres">
      <dgm:prSet presAssocID="{A187EAF8-0DD9-4340-AFCC-469D106DD2EE}" presName="rootConnector" presStyleLbl="node2" presStyleIdx="0" presStyleCnt="3"/>
      <dgm:spPr/>
      <dgm:t>
        <a:bodyPr/>
        <a:lstStyle/>
        <a:p>
          <a:endParaRPr lang="es-EC"/>
        </a:p>
      </dgm:t>
    </dgm:pt>
    <dgm:pt modelId="{716DC3AF-E631-4FF5-B2E6-4ADE3464D0BD}" type="pres">
      <dgm:prSet presAssocID="{A187EAF8-0DD9-4340-AFCC-469D106DD2EE}" presName="hierChild4" presStyleCnt="0"/>
      <dgm:spPr/>
    </dgm:pt>
    <dgm:pt modelId="{EC2ECF4C-8894-49AD-9C8E-0DA20AC9B963}" type="pres">
      <dgm:prSet presAssocID="{A187EAF8-0DD9-4340-AFCC-469D106DD2EE}" presName="hierChild5" presStyleCnt="0"/>
      <dgm:spPr/>
    </dgm:pt>
    <dgm:pt modelId="{207D9CA6-2D85-4C1C-98EE-B1219153E125}" type="pres">
      <dgm:prSet presAssocID="{A4F0DFC1-2894-4CAF-86B1-BDA88967DEBB}" presName="Name37" presStyleLbl="parChTrans1D2" presStyleIdx="1" presStyleCnt="3"/>
      <dgm:spPr/>
      <dgm:t>
        <a:bodyPr/>
        <a:lstStyle/>
        <a:p>
          <a:endParaRPr lang="es-EC"/>
        </a:p>
      </dgm:t>
    </dgm:pt>
    <dgm:pt modelId="{9E23787D-2AAE-4D9F-A68E-9F13A85EF255}" type="pres">
      <dgm:prSet presAssocID="{2DF5B351-349C-4B13-B70E-7138DA946712}" presName="hierRoot2" presStyleCnt="0">
        <dgm:presLayoutVars>
          <dgm:hierBranch val="init"/>
        </dgm:presLayoutVars>
      </dgm:prSet>
      <dgm:spPr/>
    </dgm:pt>
    <dgm:pt modelId="{B42475A7-FC53-4C03-8600-9DB8656F4A4B}" type="pres">
      <dgm:prSet presAssocID="{2DF5B351-349C-4B13-B70E-7138DA946712}" presName="rootComposite" presStyleCnt="0"/>
      <dgm:spPr/>
    </dgm:pt>
    <dgm:pt modelId="{3357DB50-BAD9-4E11-9442-A457941D5530}" type="pres">
      <dgm:prSet presAssocID="{2DF5B351-349C-4B13-B70E-7138DA9467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8FE1A1-9954-47CF-B26B-107884E2E54C}" type="pres">
      <dgm:prSet presAssocID="{2DF5B351-349C-4B13-B70E-7138DA946712}" presName="rootConnector" presStyleLbl="node2" presStyleIdx="1" presStyleCnt="3"/>
      <dgm:spPr/>
      <dgm:t>
        <a:bodyPr/>
        <a:lstStyle/>
        <a:p>
          <a:endParaRPr lang="es-EC"/>
        </a:p>
      </dgm:t>
    </dgm:pt>
    <dgm:pt modelId="{11C969B2-41E7-419E-8AB5-B38E37FF47EA}" type="pres">
      <dgm:prSet presAssocID="{2DF5B351-349C-4B13-B70E-7138DA946712}" presName="hierChild4" presStyleCnt="0"/>
      <dgm:spPr/>
    </dgm:pt>
    <dgm:pt modelId="{D381D432-50C9-49CE-9E3C-295589D309E4}" type="pres">
      <dgm:prSet presAssocID="{2DF5B351-349C-4B13-B70E-7138DA946712}" presName="hierChild5" presStyleCnt="0"/>
      <dgm:spPr/>
    </dgm:pt>
    <dgm:pt modelId="{2B1EBB83-EEBB-46D7-BC21-F8A9D80BD057}" type="pres">
      <dgm:prSet presAssocID="{2535C748-7AFF-4A2E-9F44-F3888115B74F}" presName="Name37" presStyleLbl="parChTrans1D2" presStyleIdx="2" presStyleCnt="3"/>
      <dgm:spPr/>
      <dgm:t>
        <a:bodyPr/>
        <a:lstStyle/>
        <a:p>
          <a:endParaRPr lang="es-EC"/>
        </a:p>
      </dgm:t>
    </dgm:pt>
    <dgm:pt modelId="{5EE15133-9033-4F1D-9B89-977F6571CCAF}" type="pres">
      <dgm:prSet presAssocID="{79CE87B1-73E9-44F3-ACCA-7AD3CB01734C}" presName="hierRoot2" presStyleCnt="0">
        <dgm:presLayoutVars>
          <dgm:hierBranch val="init"/>
        </dgm:presLayoutVars>
      </dgm:prSet>
      <dgm:spPr/>
    </dgm:pt>
    <dgm:pt modelId="{41832238-3F20-4108-BC11-61154037D39A}" type="pres">
      <dgm:prSet presAssocID="{79CE87B1-73E9-44F3-ACCA-7AD3CB01734C}" presName="rootComposite" presStyleCnt="0"/>
      <dgm:spPr/>
    </dgm:pt>
    <dgm:pt modelId="{24F5C02E-A102-45D6-A4AB-6AA67F2E3432}" type="pres">
      <dgm:prSet presAssocID="{79CE87B1-73E9-44F3-ACCA-7AD3CB01734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BF3EF1-1AC6-4C01-A1D6-294FFFD8B0FB}" type="pres">
      <dgm:prSet presAssocID="{79CE87B1-73E9-44F3-ACCA-7AD3CB01734C}" presName="rootConnector" presStyleLbl="node2" presStyleIdx="2" presStyleCnt="3"/>
      <dgm:spPr/>
      <dgm:t>
        <a:bodyPr/>
        <a:lstStyle/>
        <a:p>
          <a:endParaRPr lang="es-EC"/>
        </a:p>
      </dgm:t>
    </dgm:pt>
    <dgm:pt modelId="{C6FABAEB-BB5A-4F78-BA1A-8896E01AFE7C}" type="pres">
      <dgm:prSet presAssocID="{79CE87B1-73E9-44F3-ACCA-7AD3CB01734C}" presName="hierChild4" presStyleCnt="0"/>
      <dgm:spPr/>
    </dgm:pt>
    <dgm:pt modelId="{5FB3DAEC-D26F-4179-8984-FDC9D921E471}" type="pres">
      <dgm:prSet presAssocID="{79CE87B1-73E9-44F3-ACCA-7AD3CB01734C}" presName="hierChild5" presStyleCnt="0"/>
      <dgm:spPr/>
    </dgm:pt>
    <dgm:pt modelId="{CDBCAA81-B16E-4824-9686-61F89AD41F40}" type="pres">
      <dgm:prSet presAssocID="{09CEEEA4-C1C1-4434-8A98-51CF561313BE}" presName="hierChild3" presStyleCnt="0"/>
      <dgm:spPr/>
    </dgm:pt>
  </dgm:ptLst>
  <dgm:cxnLst>
    <dgm:cxn modelId="{B8939D25-001E-455A-AAA3-CA8ABB9CE875}" type="presOf" srcId="{09CEEEA4-C1C1-4434-8A98-51CF561313BE}" destId="{BFD720F8-03D1-48E3-946A-F59144BFBB2A}" srcOrd="0" destOrd="0" presId="urn:microsoft.com/office/officeart/2005/8/layout/orgChart1"/>
    <dgm:cxn modelId="{8B9E3D8E-0948-4F54-B9BE-7562EC933C42}" type="presOf" srcId="{64561F78-6935-4FC1-946A-8026AF55CB74}" destId="{2AD60B3C-3E57-4FA6-8FD5-0AA652D2A7A1}" srcOrd="0" destOrd="0" presId="urn:microsoft.com/office/officeart/2005/8/layout/orgChart1"/>
    <dgm:cxn modelId="{C607E32F-54ED-4BD3-9F16-C07569822CCE}" type="presOf" srcId="{A4F0DFC1-2894-4CAF-86B1-BDA88967DEBB}" destId="{207D9CA6-2D85-4C1C-98EE-B1219153E125}" srcOrd="0" destOrd="0" presId="urn:microsoft.com/office/officeart/2005/8/layout/orgChart1"/>
    <dgm:cxn modelId="{28EF48FE-4DF2-4C13-ACFF-8790BE8C1989}" type="presOf" srcId="{79CE87B1-73E9-44F3-ACCA-7AD3CB01734C}" destId="{FFBF3EF1-1AC6-4C01-A1D6-294FFFD8B0FB}" srcOrd="1" destOrd="0" presId="urn:microsoft.com/office/officeart/2005/8/layout/orgChart1"/>
    <dgm:cxn modelId="{4921AE2A-13F7-4CCB-B07A-1880896E630C}" type="presOf" srcId="{2535C748-7AFF-4A2E-9F44-F3888115B74F}" destId="{2B1EBB83-EEBB-46D7-BC21-F8A9D80BD057}" srcOrd="0" destOrd="0" presId="urn:microsoft.com/office/officeart/2005/8/layout/orgChart1"/>
    <dgm:cxn modelId="{BD9A0A20-5578-4F81-8D47-EDDED43B49FD}" type="presOf" srcId="{2DF5B351-349C-4B13-B70E-7138DA946712}" destId="{F58FE1A1-9954-47CF-B26B-107884E2E54C}" srcOrd="1" destOrd="0" presId="urn:microsoft.com/office/officeart/2005/8/layout/orgChart1"/>
    <dgm:cxn modelId="{9D2D543C-AC0D-41E5-AEAB-90C490EF9A0C}" srcId="{09CEEEA4-C1C1-4434-8A98-51CF561313BE}" destId="{79CE87B1-73E9-44F3-ACCA-7AD3CB01734C}" srcOrd="2" destOrd="0" parTransId="{2535C748-7AFF-4A2E-9F44-F3888115B74F}" sibTransId="{6095A77D-2742-4A73-98F8-BD61D9BC4351}"/>
    <dgm:cxn modelId="{886F30F8-8FF6-40C5-8C3D-45A097C26B9C}" type="presOf" srcId="{A187EAF8-0DD9-4340-AFCC-469D106DD2EE}" destId="{51F66183-E467-4118-A56D-3272BC730009}" srcOrd="0" destOrd="0" presId="urn:microsoft.com/office/officeart/2005/8/layout/orgChart1"/>
    <dgm:cxn modelId="{49B45B1E-B217-4FC6-B52F-16ADCE3B32DC}" type="presOf" srcId="{BD132BF0-F852-4F54-A879-3B055163DA6C}" destId="{6E16D424-541E-43BA-870B-D84BCA6B2596}" srcOrd="0" destOrd="0" presId="urn:microsoft.com/office/officeart/2005/8/layout/orgChart1"/>
    <dgm:cxn modelId="{1ADE69CE-DFEF-4DD1-8367-DDA0FCABFCE3}" type="presOf" srcId="{A187EAF8-0DD9-4340-AFCC-469D106DD2EE}" destId="{D5677F57-99C1-4856-81BE-A6005EEAB58D}" srcOrd="1" destOrd="0" presId="urn:microsoft.com/office/officeart/2005/8/layout/orgChart1"/>
    <dgm:cxn modelId="{5C9FB46B-A241-4277-889E-6F56EB98110D}" type="presOf" srcId="{2DF5B351-349C-4B13-B70E-7138DA946712}" destId="{3357DB50-BAD9-4E11-9442-A457941D5530}" srcOrd="0" destOrd="0" presId="urn:microsoft.com/office/officeart/2005/8/layout/orgChart1"/>
    <dgm:cxn modelId="{E2DC7900-60F8-4DD1-B062-E5F9B9F188A2}" srcId="{09CEEEA4-C1C1-4434-8A98-51CF561313BE}" destId="{A187EAF8-0DD9-4340-AFCC-469D106DD2EE}" srcOrd="0" destOrd="0" parTransId="{64561F78-6935-4FC1-946A-8026AF55CB74}" sibTransId="{7C7D9E02-638C-4422-BFA6-E0D6EBB98C77}"/>
    <dgm:cxn modelId="{98DA37E7-5051-4D82-857E-815B6F24105B}" srcId="{BD132BF0-F852-4F54-A879-3B055163DA6C}" destId="{09CEEEA4-C1C1-4434-8A98-51CF561313BE}" srcOrd="0" destOrd="0" parTransId="{C0DBF4B4-6A62-431D-ACEA-E6837A8CDEFD}" sibTransId="{95AC5525-E70D-48DE-A4F9-3E0BCFDF8F4E}"/>
    <dgm:cxn modelId="{50F2EC34-81F5-4E02-8314-EE14D0D8AE4C}" type="presOf" srcId="{09CEEEA4-C1C1-4434-8A98-51CF561313BE}" destId="{28040948-D180-443C-8920-4C7595CBB597}" srcOrd="1" destOrd="0" presId="urn:microsoft.com/office/officeart/2005/8/layout/orgChart1"/>
    <dgm:cxn modelId="{08FD7710-2132-4BAE-9A6D-F7CF9C77EFDD}" type="presOf" srcId="{79CE87B1-73E9-44F3-ACCA-7AD3CB01734C}" destId="{24F5C02E-A102-45D6-A4AB-6AA67F2E3432}" srcOrd="0" destOrd="0" presId="urn:microsoft.com/office/officeart/2005/8/layout/orgChart1"/>
    <dgm:cxn modelId="{0A9FD37B-849B-4DB5-A4E4-E6CE4830A6EC}" srcId="{09CEEEA4-C1C1-4434-8A98-51CF561313BE}" destId="{2DF5B351-349C-4B13-B70E-7138DA946712}" srcOrd="1" destOrd="0" parTransId="{A4F0DFC1-2894-4CAF-86B1-BDA88967DEBB}" sibTransId="{6B7F7B16-A1B5-4BD6-8C9D-F551B3771BD7}"/>
    <dgm:cxn modelId="{8237A62E-6DE0-48E2-BE6B-1AC28C5EB034}" type="presParOf" srcId="{6E16D424-541E-43BA-870B-D84BCA6B2596}" destId="{8F9AA8F4-7C03-4AFE-A653-86AE19E9E288}" srcOrd="0" destOrd="0" presId="urn:microsoft.com/office/officeart/2005/8/layout/orgChart1"/>
    <dgm:cxn modelId="{7EBC7889-E3FA-4D22-AE20-24AEAC2294CA}" type="presParOf" srcId="{8F9AA8F4-7C03-4AFE-A653-86AE19E9E288}" destId="{11C3E652-9064-47B5-84A6-2D3BA4155EEE}" srcOrd="0" destOrd="0" presId="urn:microsoft.com/office/officeart/2005/8/layout/orgChart1"/>
    <dgm:cxn modelId="{33075E15-0453-4ED7-8494-AEBC95D95EE9}" type="presParOf" srcId="{11C3E652-9064-47B5-84A6-2D3BA4155EEE}" destId="{BFD720F8-03D1-48E3-946A-F59144BFBB2A}" srcOrd="0" destOrd="0" presId="urn:microsoft.com/office/officeart/2005/8/layout/orgChart1"/>
    <dgm:cxn modelId="{960E6064-1F5C-4327-BCAA-C07B4395B38B}" type="presParOf" srcId="{11C3E652-9064-47B5-84A6-2D3BA4155EEE}" destId="{28040948-D180-443C-8920-4C7595CBB597}" srcOrd="1" destOrd="0" presId="urn:microsoft.com/office/officeart/2005/8/layout/orgChart1"/>
    <dgm:cxn modelId="{1272D115-E755-415C-ABC0-341F9B71859A}" type="presParOf" srcId="{8F9AA8F4-7C03-4AFE-A653-86AE19E9E288}" destId="{91C05F2A-C5C0-4C72-B64C-ACFADABDC8A2}" srcOrd="1" destOrd="0" presId="urn:microsoft.com/office/officeart/2005/8/layout/orgChart1"/>
    <dgm:cxn modelId="{EFEEC60F-65B5-49F8-8ADB-61DF0DA6F843}" type="presParOf" srcId="{91C05F2A-C5C0-4C72-B64C-ACFADABDC8A2}" destId="{2AD60B3C-3E57-4FA6-8FD5-0AA652D2A7A1}" srcOrd="0" destOrd="0" presId="urn:microsoft.com/office/officeart/2005/8/layout/orgChart1"/>
    <dgm:cxn modelId="{D529AFD0-F054-4B7C-9E70-C107BFA04892}" type="presParOf" srcId="{91C05F2A-C5C0-4C72-B64C-ACFADABDC8A2}" destId="{43B20D25-C700-496C-B118-2B7E66FCAEF8}" srcOrd="1" destOrd="0" presId="urn:microsoft.com/office/officeart/2005/8/layout/orgChart1"/>
    <dgm:cxn modelId="{F802D4EB-644C-461F-A0CD-AE1117E99DE7}" type="presParOf" srcId="{43B20D25-C700-496C-B118-2B7E66FCAEF8}" destId="{E9D48D45-1106-4445-80C6-0CEED3710BAD}" srcOrd="0" destOrd="0" presId="urn:microsoft.com/office/officeart/2005/8/layout/orgChart1"/>
    <dgm:cxn modelId="{A63F7E3D-3F8C-43C2-8E74-33855B1BAAB5}" type="presParOf" srcId="{E9D48D45-1106-4445-80C6-0CEED3710BAD}" destId="{51F66183-E467-4118-A56D-3272BC730009}" srcOrd="0" destOrd="0" presId="urn:microsoft.com/office/officeart/2005/8/layout/orgChart1"/>
    <dgm:cxn modelId="{E99490CD-2A23-4E83-AFD2-F7C9D29155AE}" type="presParOf" srcId="{E9D48D45-1106-4445-80C6-0CEED3710BAD}" destId="{D5677F57-99C1-4856-81BE-A6005EEAB58D}" srcOrd="1" destOrd="0" presId="urn:microsoft.com/office/officeart/2005/8/layout/orgChart1"/>
    <dgm:cxn modelId="{669F9D5D-47AF-4D85-AA05-E04431217EC6}" type="presParOf" srcId="{43B20D25-C700-496C-B118-2B7E66FCAEF8}" destId="{716DC3AF-E631-4FF5-B2E6-4ADE3464D0BD}" srcOrd="1" destOrd="0" presId="urn:microsoft.com/office/officeart/2005/8/layout/orgChart1"/>
    <dgm:cxn modelId="{D7459863-0CEB-4BE3-BECD-A5945066BDEE}" type="presParOf" srcId="{43B20D25-C700-496C-B118-2B7E66FCAEF8}" destId="{EC2ECF4C-8894-49AD-9C8E-0DA20AC9B963}" srcOrd="2" destOrd="0" presId="urn:microsoft.com/office/officeart/2005/8/layout/orgChart1"/>
    <dgm:cxn modelId="{2B833280-6B8D-44AF-AA55-D95ABA2613E2}" type="presParOf" srcId="{91C05F2A-C5C0-4C72-B64C-ACFADABDC8A2}" destId="{207D9CA6-2D85-4C1C-98EE-B1219153E125}" srcOrd="2" destOrd="0" presId="urn:microsoft.com/office/officeart/2005/8/layout/orgChart1"/>
    <dgm:cxn modelId="{84A2B9C2-5235-4AB8-90D5-8AA4593D189B}" type="presParOf" srcId="{91C05F2A-C5C0-4C72-B64C-ACFADABDC8A2}" destId="{9E23787D-2AAE-4D9F-A68E-9F13A85EF255}" srcOrd="3" destOrd="0" presId="urn:microsoft.com/office/officeart/2005/8/layout/orgChart1"/>
    <dgm:cxn modelId="{6C834CA5-A07C-42E3-993E-84B85994FE29}" type="presParOf" srcId="{9E23787D-2AAE-4D9F-A68E-9F13A85EF255}" destId="{B42475A7-FC53-4C03-8600-9DB8656F4A4B}" srcOrd="0" destOrd="0" presId="urn:microsoft.com/office/officeart/2005/8/layout/orgChart1"/>
    <dgm:cxn modelId="{E67FC972-E26A-4352-B10D-13629948CBBB}" type="presParOf" srcId="{B42475A7-FC53-4C03-8600-9DB8656F4A4B}" destId="{3357DB50-BAD9-4E11-9442-A457941D5530}" srcOrd="0" destOrd="0" presId="urn:microsoft.com/office/officeart/2005/8/layout/orgChart1"/>
    <dgm:cxn modelId="{6308E4A2-E9FA-46AB-837B-3B0F1728C339}" type="presParOf" srcId="{B42475A7-FC53-4C03-8600-9DB8656F4A4B}" destId="{F58FE1A1-9954-47CF-B26B-107884E2E54C}" srcOrd="1" destOrd="0" presId="urn:microsoft.com/office/officeart/2005/8/layout/orgChart1"/>
    <dgm:cxn modelId="{38A8D576-6D55-4073-8006-700D38FF7114}" type="presParOf" srcId="{9E23787D-2AAE-4D9F-A68E-9F13A85EF255}" destId="{11C969B2-41E7-419E-8AB5-B38E37FF47EA}" srcOrd="1" destOrd="0" presId="urn:microsoft.com/office/officeart/2005/8/layout/orgChart1"/>
    <dgm:cxn modelId="{CDCB59FC-E450-46D2-AB76-02E90A65D5BE}" type="presParOf" srcId="{9E23787D-2AAE-4D9F-A68E-9F13A85EF255}" destId="{D381D432-50C9-49CE-9E3C-295589D309E4}" srcOrd="2" destOrd="0" presId="urn:microsoft.com/office/officeart/2005/8/layout/orgChart1"/>
    <dgm:cxn modelId="{DF5EEF6E-877A-4E8C-9E83-BACBAC1EB6E3}" type="presParOf" srcId="{91C05F2A-C5C0-4C72-B64C-ACFADABDC8A2}" destId="{2B1EBB83-EEBB-46D7-BC21-F8A9D80BD057}" srcOrd="4" destOrd="0" presId="urn:microsoft.com/office/officeart/2005/8/layout/orgChart1"/>
    <dgm:cxn modelId="{E159B9E2-87C1-4759-9B82-C09D36E80B5A}" type="presParOf" srcId="{91C05F2A-C5C0-4C72-B64C-ACFADABDC8A2}" destId="{5EE15133-9033-4F1D-9B89-977F6571CCAF}" srcOrd="5" destOrd="0" presId="urn:microsoft.com/office/officeart/2005/8/layout/orgChart1"/>
    <dgm:cxn modelId="{37024AEC-F7E1-4AD1-B322-55EB41DA399C}" type="presParOf" srcId="{5EE15133-9033-4F1D-9B89-977F6571CCAF}" destId="{41832238-3F20-4108-BC11-61154037D39A}" srcOrd="0" destOrd="0" presId="urn:microsoft.com/office/officeart/2005/8/layout/orgChart1"/>
    <dgm:cxn modelId="{7E1993B5-42B1-4355-A292-8F09929D732E}" type="presParOf" srcId="{41832238-3F20-4108-BC11-61154037D39A}" destId="{24F5C02E-A102-45D6-A4AB-6AA67F2E3432}" srcOrd="0" destOrd="0" presId="urn:microsoft.com/office/officeart/2005/8/layout/orgChart1"/>
    <dgm:cxn modelId="{F16A2E3D-C298-4699-A5F6-7FBDFF3B1D83}" type="presParOf" srcId="{41832238-3F20-4108-BC11-61154037D39A}" destId="{FFBF3EF1-1AC6-4C01-A1D6-294FFFD8B0FB}" srcOrd="1" destOrd="0" presId="urn:microsoft.com/office/officeart/2005/8/layout/orgChart1"/>
    <dgm:cxn modelId="{574361F1-B547-45AD-94AC-D0F01E6EBAE3}" type="presParOf" srcId="{5EE15133-9033-4F1D-9B89-977F6571CCAF}" destId="{C6FABAEB-BB5A-4F78-BA1A-8896E01AFE7C}" srcOrd="1" destOrd="0" presId="urn:microsoft.com/office/officeart/2005/8/layout/orgChart1"/>
    <dgm:cxn modelId="{75878E40-BBFB-4765-B41B-25EBC321ABC6}" type="presParOf" srcId="{5EE15133-9033-4F1D-9B89-977F6571CCAF}" destId="{5FB3DAEC-D26F-4179-8984-FDC9D921E471}" srcOrd="2" destOrd="0" presId="urn:microsoft.com/office/officeart/2005/8/layout/orgChart1"/>
    <dgm:cxn modelId="{B7CEA970-49C4-46F1-9C23-BD486781EAD1}" type="presParOf" srcId="{8F9AA8F4-7C03-4AFE-A653-86AE19E9E288}" destId="{CDBCAA81-B16E-4824-9686-61F89AD41F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946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522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272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92345ea75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92345ea75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5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94ff60a97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94ff60a97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78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92345ea7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92345ea7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562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655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80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EDD073-DCCB-45EC-AC78-48D96BC8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7" y="1585390"/>
            <a:ext cx="8113985" cy="3360683"/>
          </a:xfrm>
        </p:spPr>
        <p:txBody>
          <a:bodyPr/>
          <a:lstStyle/>
          <a:p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ECONÓMICAS, ADMINISTRATIVAS </a:t>
            </a:r>
            <a:r>
              <a:rPr lang="es-EC" sz="200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C" sz="2000" smtClean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COMERCIO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CARRERA DE FINANZAS Y AUDITORÍA</a:t>
            </a:r>
            <a:b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TITULACIÓN, PREVIO A LA OBTENCIÓN DEL TÍTULO DE LICENCIADA EN FINANZAS, CONTADORA PÚBLICA - AUDITORA</a:t>
            </a:r>
            <a:b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TEMA: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INCIDENCIA DE LA RENTABILIDAD DE LAS EMPRESAS: “CORPORACIÓN EL ROSADO S.A Y LA FABRIL S.A” EN LA SITUACIÓN FINANCIERA RETAIL EN EL ECUADOR EN LOS AÑOS 2010 – 2019.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AUTORES: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AIZAGA CULCAY, KARLA ANDREA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     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FOLLECO MINA, CARLA MICHELLE</a:t>
            </a:r>
            <a:r>
              <a:rPr lang="en-US" dirty="0"/>
              <a:t/>
            </a:r>
            <a:br>
              <a:rPr lang="en-US" dirty="0"/>
            </a:br>
            <a:endParaRPr lang="es-EC" dirty="0"/>
          </a:p>
        </p:txBody>
      </p:sp>
      <p:pic>
        <p:nvPicPr>
          <p:cNvPr id="1026" name="Picture 2" descr="Laboratorio de Análisis Abientales | Universidad de las Fuerzas Armadas ESPE">
            <a:extLst>
              <a:ext uri="{FF2B5EF4-FFF2-40B4-BE49-F238E27FC236}">
                <a16:creationId xmlns:a16="http://schemas.microsoft.com/office/drawing/2014/main" xmlns="" id="{0ED220FE-2B8E-4E7E-AC16-62C44D6D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5" y="114301"/>
            <a:ext cx="6125629" cy="7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2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os datos estadísticos: tipos y técnicas de obtención - Aprendiendo  Administración">
            <a:extLst>
              <a:ext uri="{FF2B5EF4-FFF2-40B4-BE49-F238E27FC236}">
                <a16:creationId xmlns:a16="http://schemas.microsoft.com/office/drawing/2014/main" xmlns="" id="{BB5D46DE-74A4-40CB-A23B-40287C91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BFF7B9-34AB-4B32-89D9-DF07E0C7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9350"/>
            <a:ext cx="8784000" cy="572700"/>
          </a:xfrm>
        </p:spPr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Instrumentos de recolección de datos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6DA3605-EC8A-4ABB-AC02-41FAD965B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292709"/>
              </p:ext>
            </p:extLst>
          </p:nvPr>
        </p:nvGraphicFramePr>
        <p:xfrm>
          <a:off x="848591" y="971400"/>
          <a:ext cx="66848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50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C14244-878C-4277-9E22-1FCD6032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Validación de los instrumentos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0D37BE71-F70B-4732-8F2E-2FA631911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184232"/>
              </p:ext>
            </p:extLst>
          </p:nvPr>
        </p:nvGraphicFramePr>
        <p:xfrm>
          <a:off x="671945" y="1142423"/>
          <a:ext cx="4980709" cy="353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36C1851-FA92-4A2E-AD5B-A8F153D64512}"/>
              </a:ext>
            </a:extLst>
          </p:cNvPr>
          <p:cNvSpPr txBox="1"/>
          <p:nvPr/>
        </p:nvSpPr>
        <p:spPr>
          <a:xfrm>
            <a:off x="5739245" y="1288294"/>
            <a:ext cx="2957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Rentabilidad – Liquidez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Deuda – Liquidez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Punto de equilibrio – Liquidez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Rentabilidad – Deuda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Rentabilidad – Punto de Equilibrio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90BD0C-E6BE-4CB8-8028-922C42611298}"/>
              </a:ext>
            </a:extLst>
          </p:cNvPr>
          <p:cNvSpPr txBox="1"/>
          <p:nvPr/>
        </p:nvSpPr>
        <p:spPr>
          <a:xfrm>
            <a:off x="5818908" y="3539658"/>
            <a:ext cx="295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Varianza total explicada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/>
              <a:t>Matriz de componentes rotado </a:t>
            </a:r>
          </a:p>
        </p:txBody>
      </p:sp>
    </p:spTree>
    <p:extLst>
      <p:ext uri="{BB962C8B-B14F-4D97-AF65-F5344CB8AC3E}">
        <p14:creationId xmlns:p14="http://schemas.microsoft.com/office/powerpoint/2010/main" val="277373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estreo y tamaño de muestra para una tesis – Tesisciencia">
            <a:extLst>
              <a:ext uri="{FF2B5EF4-FFF2-40B4-BE49-F238E27FC236}">
                <a16:creationId xmlns:a16="http://schemas.microsoft.com/office/drawing/2014/main" xmlns="" id="{6815E1DC-4BB4-4997-ADA9-6635EE4F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5"/>
            <a:ext cx="9144000" cy="51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DB719D-04E1-4F45-87D5-562D47A3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505"/>
            <a:ext cx="8784000" cy="572700"/>
          </a:xfrm>
        </p:spPr>
        <p:txBody>
          <a:bodyPr/>
          <a:lstStyle/>
          <a:p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Muestra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53B74E6-A3F3-4C84-AADF-1A6D205F9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038325"/>
              </p:ext>
            </p:extLst>
          </p:nvPr>
        </p:nvGraphicFramePr>
        <p:xfrm>
          <a:off x="567559" y="589205"/>
          <a:ext cx="7819695" cy="41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734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2" y="767254"/>
            <a:ext cx="9038978" cy="43762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A29E18-D52D-4FB1-B595-97970D67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1" y="108101"/>
            <a:ext cx="8784000" cy="572700"/>
          </a:xfrm>
        </p:spPr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AD158F4-123A-4183-947F-93345886B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522017"/>
              </p:ext>
            </p:extLst>
          </p:nvPr>
        </p:nvGraphicFramePr>
        <p:xfrm>
          <a:off x="1274619" y="880150"/>
          <a:ext cx="67471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68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016212-078F-4B3E-A1C1-6EB63DC8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9E41E84-0B87-486E-BF01-D1AA7B877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648447"/>
              </p:ext>
            </p:extLst>
          </p:nvPr>
        </p:nvGraphicFramePr>
        <p:xfrm>
          <a:off x="1305791" y="5938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662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69" y="94594"/>
            <a:ext cx="8784000" cy="472966"/>
          </a:xfrm>
        </p:spPr>
        <p:txBody>
          <a:bodyPr/>
          <a:lstStyle/>
          <a:p>
            <a:r>
              <a:rPr lang="es-EC" dirty="0"/>
              <a:t>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Corporación El Rosado – Estado de Situación Financiera</a:t>
            </a:r>
            <a:b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45268"/>
              </p:ext>
            </p:extLst>
          </p:nvPr>
        </p:nvGraphicFramePr>
        <p:xfrm>
          <a:off x="221378" y="1414525"/>
          <a:ext cx="8638178" cy="8778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72105">
                  <a:extLst>
                    <a:ext uri="{9D8B030D-6E8A-4147-A177-3AD203B41FA5}">
                      <a16:colId xmlns:a16="http://schemas.microsoft.com/office/drawing/2014/main" xmlns="" val="2409844148"/>
                    </a:ext>
                  </a:extLst>
                </a:gridCol>
                <a:gridCol w="914967">
                  <a:extLst>
                    <a:ext uri="{9D8B030D-6E8A-4147-A177-3AD203B41FA5}">
                      <a16:colId xmlns:a16="http://schemas.microsoft.com/office/drawing/2014/main" xmlns="" val="3176023367"/>
                    </a:ext>
                  </a:extLst>
                </a:gridCol>
                <a:gridCol w="692090">
                  <a:extLst>
                    <a:ext uri="{9D8B030D-6E8A-4147-A177-3AD203B41FA5}">
                      <a16:colId xmlns:a16="http://schemas.microsoft.com/office/drawing/2014/main" xmlns="" val="254969444"/>
                    </a:ext>
                  </a:extLst>
                </a:gridCol>
                <a:gridCol w="763657">
                  <a:extLst>
                    <a:ext uri="{9D8B030D-6E8A-4147-A177-3AD203B41FA5}">
                      <a16:colId xmlns:a16="http://schemas.microsoft.com/office/drawing/2014/main" xmlns="" val="378134160"/>
                    </a:ext>
                  </a:extLst>
                </a:gridCol>
                <a:gridCol w="573603">
                  <a:extLst>
                    <a:ext uri="{9D8B030D-6E8A-4147-A177-3AD203B41FA5}">
                      <a16:colId xmlns:a16="http://schemas.microsoft.com/office/drawing/2014/main" xmlns="" val="2279778081"/>
                    </a:ext>
                  </a:extLst>
                </a:gridCol>
                <a:gridCol w="818968">
                  <a:extLst>
                    <a:ext uri="{9D8B030D-6E8A-4147-A177-3AD203B41FA5}">
                      <a16:colId xmlns:a16="http://schemas.microsoft.com/office/drawing/2014/main" xmlns="" val="3026461847"/>
                    </a:ext>
                  </a:extLst>
                </a:gridCol>
                <a:gridCol w="706998">
                  <a:extLst>
                    <a:ext uri="{9D8B030D-6E8A-4147-A177-3AD203B41FA5}">
                      <a16:colId xmlns:a16="http://schemas.microsoft.com/office/drawing/2014/main" xmlns="" val="1212555149"/>
                    </a:ext>
                  </a:extLst>
                </a:gridCol>
                <a:gridCol w="655878">
                  <a:extLst>
                    <a:ext uri="{9D8B030D-6E8A-4147-A177-3AD203B41FA5}">
                      <a16:colId xmlns:a16="http://schemas.microsoft.com/office/drawing/2014/main" xmlns="" val="3242539651"/>
                    </a:ext>
                  </a:extLst>
                </a:gridCol>
                <a:gridCol w="797664">
                  <a:extLst>
                    <a:ext uri="{9D8B030D-6E8A-4147-A177-3AD203B41FA5}">
                      <a16:colId xmlns:a16="http://schemas.microsoft.com/office/drawing/2014/main" xmlns="" val="1206114136"/>
                    </a:ext>
                  </a:extLst>
                </a:gridCol>
                <a:gridCol w="860267">
                  <a:extLst>
                    <a:ext uri="{9D8B030D-6E8A-4147-A177-3AD203B41FA5}">
                      <a16:colId xmlns:a16="http://schemas.microsoft.com/office/drawing/2014/main" xmlns="" val="2417668661"/>
                    </a:ext>
                  </a:extLst>
                </a:gridCol>
                <a:gridCol w="781981">
                  <a:extLst>
                    <a:ext uri="{9D8B030D-6E8A-4147-A177-3AD203B41FA5}">
                      <a16:colId xmlns:a16="http://schemas.microsoft.com/office/drawing/2014/main" xmlns="" val="3545987433"/>
                    </a:ext>
                  </a:extLst>
                </a:gridCol>
              </a:tblGrid>
              <a:tr h="178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ACTIVO </a:t>
                      </a: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extLst>
                  <a:ext uri="{0D108BD9-81ED-4DB2-BD59-A6C34878D82A}">
                    <a16:rowId xmlns:a16="http://schemas.microsoft.com/office/drawing/2014/main" xmlns="" val="2670161840"/>
                  </a:ext>
                </a:extLst>
              </a:tr>
              <a:tr h="349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ACTIVO CORRIENTE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54,25%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47,65%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43,76%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53,94%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42,21%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41,36%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42,85%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50,06%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49,55%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48,64%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extLst>
                  <a:ext uri="{0D108BD9-81ED-4DB2-BD59-A6C34878D82A}">
                    <a16:rowId xmlns:a16="http://schemas.microsoft.com/office/drawing/2014/main" xmlns="" val="3481693063"/>
                  </a:ext>
                </a:extLst>
              </a:tr>
              <a:tr h="349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ACTIVO NO CORRIENTE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45,75%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52,35%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56,24%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63,22%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57,79%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58,64%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57,15%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49,94%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50,45%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51,36%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extLst>
                  <a:ext uri="{0D108BD9-81ED-4DB2-BD59-A6C34878D82A}">
                    <a16:rowId xmlns:a16="http://schemas.microsoft.com/office/drawing/2014/main" xmlns="" val="3982376639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96614"/>
              </p:ext>
            </p:extLst>
          </p:nvPr>
        </p:nvGraphicFramePr>
        <p:xfrm>
          <a:off x="221378" y="2575729"/>
          <a:ext cx="8638178" cy="87262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85260">
                  <a:extLst>
                    <a:ext uri="{9D8B030D-6E8A-4147-A177-3AD203B41FA5}">
                      <a16:colId xmlns:a16="http://schemas.microsoft.com/office/drawing/2014/main" xmlns="" val="386163656"/>
                    </a:ext>
                  </a:extLst>
                </a:gridCol>
                <a:gridCol w="906692">
                  <a:extLst>
                    <a:ext uri="{9D8B030D-6E8A-4147-A177-3AD203B41FA5}">
                      <a16:colId xmlns:a16="http://schemas.microsoft.com/office/drawing/2014/main" xmlns="" val="1914299155"/>
                    </a:ext>
                  </a:extLst>
                </a:gridCol>
                <a:gridCol w="695834">
                  <a:extLst>
                    <a:ext uri="{9D8B030D-6E8A-4147-A177-3AD203B41FA5}">
                      <a16:colId xmlns:a16="http://schemas.microsoft.com/office/drawing/2014/main" xmlns="" val="1337697101"/>
                    </a:ext>
                  </a:extLst>
                </a:gridCol>
                <a:gridCol w="769635">
                  <a:extLst>
                    <a:ext uri="{9D8B030D-6E8A-4147-A177-3AD203B41FA5}">
                      <a16:colId xmlns:a16="http://schemas.microsoft.com/office/drawing/2014/main" xmlns="" val="1408801170"/>
                    </a:ext>
                  </a:extLst>
                </a:gridCol>
                <a:gridCol w="600948">
                  <a:extLst>
                    <a:ext uri="{9D8B030D-6E8A-4147-A177-3AD203B41FA5}">
                      <a16:colId xmlns:a16="http://schemas.microsoft.com/office/drawing/2014/main" xmlns="" val="3591211224"/>
                    </a:ext>
                  </a:extLst>
                </a:gridCol>
                <a:gridCol w="822349">
                  <a:extLst>
                    <a:ext uri="{9D8B030D-6E8A-4147-A177-3AD203B41FA5}">
                      <a16:colId xmlns:a16="http://schemas.microsoft.com/office/drawing/2014/main" xmlns="" val="2167151921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xmlns="" val="2317564672"/>
                    </a:ext>
                  </a:extLst>
                </a:gridCol>
                <a:gridCol w="653663">
                  <a:extLst>
                    <a:ext uri="{9D8B030D-6E8A-4147-A177-3AD203B41FA5}">
                      <a16:colId xmlns:a16="http://schemas.microsoft.com/office/drawing/2014/main" xmlns="" val="901272532"/>
                    </a:ext>
                  </a:extLst>
                </a:gridCol>
                <a:gridCol w="801263">
                  <a:extLst>
                    <a:ext uri="{9D8B030D-6E8A-4147-A177-3AD203B41FA5}">
                      <a16:colId xmlns:a16="http://schemas.microsoft.com/office/drawing/2014/main" xmlns="" val="861455601"/>
                    </a:ext>
                  </a:extLst>
                </a:gridCol>
                <a:gridCol w="864521">
                  <a:extLst>
                    <a:ext uri="{9D8B030D-6E8A-4147-A177-3AD203B41FA5}">
                      <a16:colId xmlns:a16="http://schemas.microsoft.com/office/drawing/2014/main" xmlns="" val="4255322068"/>
                    </a:ext>
                  </a:extLst>
                </a:gridCol>
                <a:gridCol w="752722">
                  <a:extLst>
                    <a:ext uri="{9D8B030D-6E8A-4147-A177-3AD203B41FA5}">
                      <a16:colId xmlns:a16="http://schemas.microsoft.com/office/drawing/2014/main" xmlns="" val="2595839356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PASIVO 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extLst>
                  <a:ext uri="{0D108BD9-81ED-4DB2-BD59-A6C34878D82A}">
                    <a16:rowId xmlns:a16="http://schemas.microsoft.com/office/drawing/2014/main" xmlns="" val="9067509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PASIVO CORRIENTE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85,46%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79,40%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82,07%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78,22%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78,23%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78,93%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69,45%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74,86%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79,76%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75,16%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extLst>
                  <a:ext uri="{0D108BD9-81ED-4DB2-BD59-A6C34878D82A}">
                    <a16:rowId xmlns:a16="http://schemas.microsoft.com/office/drawing/2014/main" xmlns="" val="1965402176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PASIVO NO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14,54%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20,60%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17,93%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21,78%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21,77%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21,07%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30,55%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25,14%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20,24%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24,84%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extLst>
                  <a:ext uri="{0D108BD9-81ED-4DB2-BD59-A6C34878D82A}">
                    <a16:rowId xmlns:a16="http://schemas.microsoft.com/office/drawing/2014/main" xmlns="" val="403512450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13425"/>
              </p:ext>
            </p:extLst>
          </p:nvPr>
        </p:nvGraphicFramePr>
        <p:xfrm>
          <a:off x="221376" y="3731720"/>
          <a:ext cx="8638180" cy="7101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92416">
                  <a:extLst>
                    <a:ext uri="{9D8B030D-6E8A-4147-A177-3AD203B41FA5}">
                      <a16:colId xmlns:a16="http://schemas.microsoft.com/office/drawing/2014/main" xmlns="" val="3836926926"/>
                    </a:ext>
                  </a:extLst>
                </a:gridCol>
                <a:gridCol w="893379">
                  <a:extLst>
                    <a:ext uri="{9D8B030D-6E8A-4147-A177-3AD203B41FA5}">
                      <a16:colId xmlns:a16="http://schemas.microsoft.com/office/drawing/2014/main" xmlns="" val="3699997767"/>
                    </a:ext>
                  </a:extLst>
                </a:gridCol>
                <a:gridCol w="693683">
                  <a:extLst>
                    <a:ext uri="{9D8B030D-6E8A-4147-A177-3AD203B41FA5}">
                      <a16:colId xmlns:a16="http://schemas.microsoft.com/office/drawing/2014/main" xmlns="" val="1251518775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xmlns="" val="379631600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xmlns="" val="889339028"/>
                    </a:ext>
                  </a:extLst>
                </a:gridCol>
                <a:gridCol w="777766">
                  <a:extLst>
                    <a:ext uri="{9D8B030D-6E8A-4147-A177-3AD203B41FA5}">
                      <a16:colId xmlns:a16="http://schemas.microsoft.com/office/drawing/2014/main" xmlns="" val="1100384212"/>
                    </a:ext>
                  </a:extLst>
                </a:gridCol>
                <a:gridCol w="735724">
                  <a:extLst>
                    <a:ext uri="{9D8B030D-6E8A-4147-A177-3AD203B41FA5}">
                      <a16:colId xmlns:a16="http://schemas.microsoft.com/office/drawing/2014/main" xmlns="" val="3513259099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xmlns="" val="3503944925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414914173"/>
                    </a:ext>
                  </a:extLst>
                </a:gridCol>
                <a:gridCol w="882869">
                  <a:extLst>
                    <a:ext uri="{9D8B030D-6E8A-4147-A177-3AD203B41FA5}">
                      <a16:colId xmlns:a16="http://schemas.microsoft.com/office/drawing/2014/main" xmlns="" val="1744613895"/>
                    </a:ext>
                  </a:extLst>
                </a:gridCol>
                <a:gridCol w="714040">
                  <a:extLst>
                    <a:ext uri="{9D8B030D-6E8A-4147-A177-3AD203B41FA5}">
                      <a16:colId xmlns:a16="http://schemas.microsoft.com/office/drawing/2014/main" xmlns="" val="3328401420"/>
                    </a:ext>
                  </a:extLst>
                </a:gridCol>
              </a:tblGrid>
              <a:tr h="1033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PATRIMONIO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</a:t>
                      </a:r>
                      <a:endParaRPr 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0070C0"/>
                          </a:solidFill>
                          <a:effectLst/>
                        </a:rPr>
                        <a:t>2011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0070C0"/>
                          </a:solidFill>
                          <a:effectLst/>
                        </a:rPr>
                        <a:t>2012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0070C0"/>
                          </a:solidFill>
                          <a:effectLst/>
                        </a:rPr>
                        <a:t>2013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0070C0"/>
                          </a:solidFill>
                          <a:effectLst/>
                        </a:rPr>
                        <a:t>2015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solidFill>
                            <a:srgbClr val="0070C0"/>
                          </a:solidFill>
                          <a:effectLst/>
                        </a:rPr>
                        <a:t>2016</a:t>
                      </a:r>
                      <a:endParaRPr lang="en-US" sz="9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</a:t>
                      </a:r>
                      <a:endParaRPr 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extLst>
                  <a:ext uri="{0D108BD9-81ED-4DB2-BD59-A6C34878D82A}">
                    <a16:rowId xmlns:a16="http://schemas.microsoft.com/office/drawing/2014/main" xmlns="" val="2908923954"/>
                  </a:ext>
                </a:extLst>
              </a:tr>
              <a:tr h="1033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CAPITAL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56,70%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58,68%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55,97%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51,33%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46,39%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50,17%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51,71%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54,96%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51,44%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47,58%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extLst>
                  <a:ext uri="{0D108BD9-81ED-4DB2-BD59-A6C34878D82A}">
                    <a16:rowId xmlns:a16="http://schemas.microsoft.com/office/drawing/2014/main" xmlns="" val="2490925254"/>
                  </a:ext>
                </a:extLst>
              </a:tr>
              <a:tr h="1033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RESERVAS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24,98%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22,26%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12,45%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26,90%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31,96%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31,43%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37,49%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27,59%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31,11%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33,99%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extLst>
                  <a:ext uri="{0D108BD9-81ED-4DB2-BD59-A6C34878D82A}">
                    <a16:rowId xmlns:a16="http://schemas.microsoft.com/office/drawing/2014/main" xmlns="" val="78616378"/>
                  </a:ext>
                </a:extLst>
              </a:tr>
              <a:tr h="1033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RESULTADOS DEL EJERCICIO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18,32%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19,67%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17,23%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15,40%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9,72%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8,99%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0,95%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10,25%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10,25%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10,68%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81" marR="6081" marT="6081" marB="0" anchor="b"/>
                </a:tc>
                <a:extLst>
                  <a:ext uri="{0D108BD9-81ED-4DB2-BD59-A6C34878D82A}">
                    <a16:rowId xmlns:a16="http://schemas.microsoft.com/office/drawing/2014/main" xmlns="" val="823180809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184961" y="580346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vertical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0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Corporación El Rosado – Estado de Perdidas y Ganancias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65715"/>
              </p:ext>
            </p:extLst>
          </p:nvPr>
        </p:nvGraphicFramePr>
        <p:xfrm>
          <a:off x="145819" y="1849820"/>
          <a:ext cx="8818180" cy="10990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64203">
                  <a:extLst>
                    <a:ext uri="{9D8B030D-6E8A-4147-A177-3AD203B41FA5}">
                      <a16:colId xmlns:a16="http://schemas.microsoft.com/office/drawing/2014/main" xmlns="" val="878775285"/>
                    </a:ext>
                  </a:extLst>
                </a:gridCol>
                <a:gridCol w="694814">
                  <a:extLst>
                    <a:ext uri="{9D8B030D-6E8A-4147-A177-3AD203B41FA5}">
                      <a16:colId xmlns:a16="http://schemas.microsoft.com/office/drawing/2014/main" xmlns="" val="2888633929"/>
                    </a:ext>
                  </a:extLst>
                </a:gridCol>
                <a:gridCol w="501809">
                  <a:extLst>
                    <a:ext uri="{9D8B030D-6E8A-4147-A177-3AD203B41FA5}">
                      <a16:colId xmlns:a16="http://schemas.microsoft.com/office/drawing/2014/main" xmlns="" val="3238048627"/>
                    </a:ext>
                  </a:extLst>
                </a:gridCol>
                <a:gridCol w="675513">
                  <a:extLst>
                    <a:ext uri="{9D8B030D-6E8A-4147-A177-3AD203B41FA5}">
                      <a16:colId xmlns:a16="http://schemas.microsoft.com/office/drawing/2014/main" xmlns="" val="1063917968"/>
                    </a:ext>
                  </a:extLst>
                </a:gridCol>
                <a:gridCol w="524545">
                  <a:extLst>
                    <a:ext uri="{9D8B030D-6E8A-4147-A177-3AD203B41FA5}">
                      <a16:colId xmlns:a16="http://schemas.microsoft.com/office/drawing/2014/main" xmlns="" val="32668144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929056717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xmlns="" val="3559692348"/>
                    </a:ext>
                  </a:extLst>
                </a:gridCol>
                <a:gridCol w="672662">
                  <a:extLst>
                    <a:ext uri="{9D8B030D-6E8A-4147-A177-3AD203B41FA5}">
                      <a16:colId xmlns:a16="http://schemas.microsoft.com/office/drawing/2014/main" xmlns="" val="1222097601"/>
                    </a:ext>
                  </a:extLst>
                </a:gridCol>
                <a:gridCol w="578069">
                  <a:extLst>
                    <a:ext uri="{9D8B030D-6E8A-4147-A177-3AD203B41FA5}">
                      <a16:colId xmlns:a16="http://schemas.microsoft.com/office/drawing/2014/main" xmlns="" val="3812755446"/>
                    </a:ext>
                  </a:extLst>
                </a:gridCol>
                <a:gridCol w="693683">
                  <a:extLst>
                    <a:ext uri="{9D8B030D-6E8A-4147-A177-3AD203B41FA5}">
                      <a16:colId xmlns:a16="http://schemas.microsoft.com/office/drawing/2014/main" xmlns="" val="3229484169"/>
                    </a:ext>
                  </a:extLst>
                </a:gridCol>
                <a:gridCol w="672662">
                  <a:extLst>
                    <a:ext uri="{9D8B030D-6E8A-4147-A177-3AD203B41FA5}">
                      <a16:colId xmlns:a16="http://schemas.microsoft.com/office/drawing/2014/main" xmlns="" val="2063022486"/>
                    </a:ext>
                  </a:extLst>
                </a:gridCol>
              </a:tblGrid>
              <a:tr h="17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INGRESOS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2011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ctr"/>
                </a:tc>
                <a:extLst>
                  <a:ext uri="{0D108BD9-81ED-4DB2-BD59-A6C34878D82A}">
                    <a16:rowId xmlns:a16="http://schemas.microsoft.com/office/drawing/2014/main" xmlns="" val="2553619690"/>
                  </a:ext>
                </a:extLst>
              </a:tr>
              <a:tr h="17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VENTA DE BIENES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99,80%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99,55%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99,59%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99,36%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99,55%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99,11%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98,90%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98,84%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98,66%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99,96%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xmlns="" val="348906983"/>
                  </a:ext>
                </a:extLst>
              </a:tr>
              <a:tr h="17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PRESTACIÓN DE SERVICIOS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0,02%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0,12%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0,11%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xmlns="" val="2229129199"/>
                  </a:ext>
                </a:extLst>
              </a:tr>
              <a:tr h="214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INTERESES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0,02%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0,15%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0,14%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0,01%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0,01%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0,01%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0,02%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xmlns="" val="2494389619"/>
                  </a:ext>
                </a:extLst>
              </a:tr>
              <a:tr h="34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OTROS INGRESOS DE ACTIVIDADES ORDINARIAS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0,22%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0,24%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0,46%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0,33%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0,79%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1,09%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1,13%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1,32%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xmlns="" val="51322094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21494"/>
              </p:ext>
            </p:extLst>
          </p:nvPr>
        </p:nvGraphicFramePr>
        <p:xfrm>
          <a:off x="147144" y="3392134"/>
          <a:ext cx="8816855" cy="8940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32994">
                  <a:extLst>
                    <a:ext uri="{9D8B030D-6E8A-4147-A177-3AD203B41FA5}">
                      <a16:colId xmlns:a16="http://schemas.microsoft.com/office/drawing/2014/main" xmlns="" val="3905308777"/>
                    </a:ext>
                  </a:extLst>
                </a:gridCol>
                <a:gridCol w="714703">
                  <a:extLst>
                    <a:ext uri="{9D8B030D-6E8A-4147-A177-3AD203B41FA5}">
                      <a16:colId xmlns:a16="http://schemas.microsoft.com/office/drawing/2014/main" xmlns="" val="468669569"/>
                    </a:ext>
                  </a:extLst>
                </a:gridCol>
                <a:gridCol w="664598">
                  <a:extLst>
                    <a:ext uri="{9D8B030D-6E8A-4147-A177-3AD203B41FA5}">
                      <a16:colId xmlns:a16="http://schemas.microsoft.com/office/drawing/2014/main" xmlns="" val="1701172534"/>
                    </a:ext>
                  </a:extLst>
                </a:gridCol>
                <a:gridCol w="554602">
                  <a:extLst>
                    <a:ext uri="{9D8B030D-6E8A-4147-A177-3AD203B41FA5}">
                      <a16:colId xmlns:a16="http://schemas.microsoft.com/office/drawing/2014/main" xmlns="" val="4018997667"/>
                    </a:ext>
                  </a:extLst>
                </a:gridCol>
                <a:gridCol w="514183">
                  <a:extLst>
                    <a:ext uri="{9D8B030D-6E8A-4147-A177-3AD203B41FA5}">
                      <a16:colId xmlns:a16="http://schemas.microsoft.com/office/drawing/2014/main" xmlns="" val="2294128657"/>
                    </a:ext>
                  </a:extLst>
                </a:gridCol>
                <a:gridCol w="691131">
                  <a:extLst>
                    <a:ext uri="{9D8B030D-6E8A-4147-A177-3AD203B41FA5}">
                      <a16:colId xmlns:a16="http://schemas.microsoft.com/office/drawing/2014/main" xmlns="" val="1274398894"/>
                    </a:ext>
                  </a:extLst>
                </a:gridCol>
                <a:gridCol w="560424">
                  <a:extLst>
                    <a:ext uri="{9D8B030D-6E8A-4147-A177-3AD203B41FA5}">
                      <a16:colId xmlns:a16="http://schemas.microsoft.com/office/drawing/2014/main" xmlns="" val="27895636"/>
                    </a:ext>
                  </a:extLst>
                </a:gridCol>
                <a:gridCol w="641131">
                  <a:extLst>
                    <a:ext uri="{9D8B030D-6E8A-4147-A177-3AD203B41FA5}">
                      <a16:colId xmlns:a16="http://schemas.microsoft.com/office/drawing/2014/main" xmlns="" val="128080609"/>
                    </a:ext>
                  </a:extLst>
                </a:gridCol>
                <a:gridCol w="587979">
                  <a:extLst>
                    <a:ext uri="{9D8B030D-6E8A-4147-A177-3AD203B41FA5}">
                      <a16:colId xmlns:a16="http://schemas.microsoft.com/office/drawing/2014/main" xmlns="" val="4281028051"/>
                    </a:ext>
                  </a:extLst>
                </a:gridCol>
                <a:gridCol w="762712">
                  <a:extLst>
                    <a:ext uri="{9D8B030D-6E8A-4147-A177-3AD203B41FA5}">
                      <a16:colId xmlns:a16="http://schemas.microsoft.com/office/drawing/2014/main" xmlns="" val="4154749624"/>
                    </a:ext>
                  </a:extLst>
                </a:gridCol>
                <a:gridCol w="592398">
                  <a:extLst>
                    <a:ext uri="{9D8B030D-6E8A-4147-A177-3AD203B41FA5}">
                      <a16:colId xmlns:a16="http://schemas.microsoft.com/office/drawing/2014/main" xmlns="" val="1675068189"/>
                    </a:ext>
                  </a:extLst>
                </a:gridCol>
              </a:tblGrid>
              <a:tr h="182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COSTOS Y GASTOS 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2015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2018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ctr"/>
                </a:tc>
                <a:extLst>
                  <a:ext uri="{0D108BD9-81ED-4DB2-BD59-A6C34878D82A}">
                    <a16:rowId xmlns:a16="http://schemas.microsoft.com/office/drawing/2014/main" xmlns="" val="3183491790"/>
                  </a:ext>
                </a:extLst>
              </a:tr>
              <a:tr h="35598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COSTO DE VENTAS Y PRODUCCIÓN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77,04%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74,65%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74,88%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74,71%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76,12%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76,99%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75,85%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77,35%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77,14%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76,76%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xmlns="" val="1990195226"/>
                  </a:ext>
                </a:extLst>
              </a:tr>
              <a:tr h="355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GASTOS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22,96%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25,35%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25,12%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25,29%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23,88%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23,01%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22,65%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22,86%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23,24%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xmlns="" val="3663297170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199404" y="788101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vertical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0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Corporación El Rosado – Estado de Situación Financiera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09743"/>
              </p:ext>
            </p:extLst>
          </p:nvPr>
        </p:nvGraphicFramePr>
        <p:xfrm>
          <a:off x="126787" y="1570173"/>
          <a:ext cx="8890426" cy="9421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6893">
                  <a:extLst>
                    <a:ext uri="{9D8B030D-6E8A-4147-A177-3AD203B41FA5}">
                      <a16:colId xmlns:a16="http://schemas.microsoft.com/office/drawing/2014/main" xmlns="" val="2026390844"/>
                    </a:ext>
                  </a:extLst>
                </a:gridCol>
                <a:gridCol w="858748">
                  <a:extLst>
                    <a:ext uri="{9D8B030D-6E8A-4147-A177-3AD203B41FA5}">
                      <a16:colId xmlns:a16="http://schemas.microsoft.com/office/drawing/2014/main" xmlns="" val="2766369705"/>
                    </a:ext>
                  </a:extLst>
                </a:gridCol>
                <a:gridCol w="949658">
                  <a:extLst>
                    <a:ext uri="{9D8B030D-6E8A-4147-A177-3AD203B41FA5}">
                      <a16:colId xmlns:a16="http://schemas.microsoft.com/office/drawing/2014/main" xmlns="" val="3323497840"/>
                    </a:ext>
                  </a:extLst>
                </a:gridCol>
                <a:gridCol w="936117">
                  <a:extLst>
                    <a:ext uri="{9D8B030D-6E8A-4147-A177-3AD203B41FA5}">
                      <a16:colId xmlns:a16="http://schemas.microsoft.com/office/drawing/2014/main" xmlns="" val="508019072"/>
                    </a:ext>
                  </a:extLst>
                </a:gridCol>
                <a:gridCol w="808464">
                  <a:extLst>
                    <a:ext uri="{9D8B030D-6E8A-4147-A177-3AD203B41FA5}">
                      <a16:colId xmlns:a16="http://schemas.microsoft.com/office/drawing/2014/main" xmlns="" val="2809842845"/>
                    </a:ext>
                  </a:extLst>
                </a:gridCol>
                <a:gridCol w="968029">
                  <a:extLst>
                    <a:ext uri="{9D8B030D-6E8A-4147-A177-3AD203B41FA5}">
                      <a16:colId xmlns:a16="http://schemas.microsoft.com/office/drawing/2014/main" xmlns="" val="3231882359"/>
                    </a:ext>
                  </a:extLst>
                </a:gridCol>
                <a:gridCol w="872291">
                  <a:extLst>
                    <a:ext uri="{9D8B030D-6E8A-4147-A177-3AD203B41FA5}">
                      <a16:colId xmlns:a16="http://schemas.microsoft.com/office/drawing/2014/main" xmlns="" val="2691701495"/>
                    </a:ext>
                  </a:extLst>
                </a:gridCol>
                <a:gridCol w="851015">
                  <a:extLst>
                    <a:ext uri="{9D8B030D-6E8A-4147-A177-3AD203B41FA5}">
                      <a16:colId xmlns:a16="http://schemas.microsoft.com/office/drawing/2014/main" xmlns="" val="962718867"/>
                    </a:ext>
                  </a:extLst>
                </a:gridCol>
                <a:gridCol w="854612">
                  <a:extLst>
                    <a:ext uri="{9D8B030D-6E8A-4147-A177-3AD203B41FA5}">
                      <a16:colId xmlns:a16="http://schemas.microsoft.com/office/drawing/2014/main" xmlns="" val="2576783044"/>
                    </a:ext>
                  </a:extLst>
                </a:gridCol>
                <a:gridCol w="654599">
                  <a:extLst>
                    <a:ext uri="{9D8B030D-6E8A-4147-A177-3AD203B41FA5}">
                      <a16:colId xmlns:a16="http://schemas.microsoft.com/office/drawing/2014/main" xmlns="" val="1346709631"/>
                    </a:ext>
                  </a:extLst>
                </a:gridCol>
              </a:tblGrid>
              <a:tr h="120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ACTIVO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noProof="0" dirty="0">
                          <a:effectLst/>
                        </a:rPr>
                        <a:t>Variación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Relativa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173202"/>
                  </a:ext>
                </a:extLst>
              </a:tr>
              <a:tr h="12039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2013 - 2014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2014 - 2015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2016 - 2017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2745319672"/>
                  </a:ext>
                </a:extLst>
              </a:tr>
              <a:tr h="120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ACTIVO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10,08%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3,84%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23,26%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1,45%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-0,52%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-0,83%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21,10%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6,94%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7,93%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2131524659"/>
                  </a:ext>
                </a:extLst>
              </a:tr>
              <a:tr h="120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ACTIVO NO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43,40%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21,48%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12,42%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18,51%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3,01%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-6,69%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-9,42%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9,14%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11,89%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1014085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28348"/>
              </p:ext>
            </p:extLst>
          </p:nvPr>
        </p:nvGraphicFramePr>
        <p:xfrm>
          <a:off x="179994" y="2735765"/>
          <a:ext cx="8890429" cy="9421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00852">
                  <a:extLst>
                    <a:ext uri="{9D8B030D-6E8A-4147-A177-3AD203B41FA5}">
                      <a16:colId xmlns:a16="http://schemas.microsoft.com/office/drawing/2014/main" xmlns="" val="2375815582"/>
                    </a:ext>
                  </a:extLst>
                </a:gridCol>
                <a:gridCol w="960384">
                  <a:extLst>
                    <a:ext uri="{9D8B030D-6E8A-4147-A177-3AD203B41FA5}">
                      <a16:colId xmlns:a16="http://schemas.microsoft.com/office/drawing/2014/main" xmlns="" val="109258406"/>
                    </a:ext>
                  </a:extLst>
                </a:gridCol>
                <a:gridCol w="993500">
                  <a:extLst>
                    <a:ext uri="{9D8B030D-6E8A-4147-A177-3AD203B41FA5}">
                      <a16:colId xmlns:a16="http://schemas.microsoft.com/office/drawing/2014/main" xmlns="" val="1012134532"/>
                    </a:ext>
                  </a:extLst>
                </a:gridCol>
                <a:gridCol w="842316">
                  <a:extLst>
                    <a:ext uri="{9D8B030D-6E8A-4147-A177-3AD203B41FA5}">
                      <a16:colId xmlns:a16="http://schemas.microsoft.com/office/drawing/2014/main" xmlns="" val="1119866799"/>
                    </a:ext>
                  </a:extLst>
                </a:gridCol>
                <a:gridCol w="939506">
                  <a:extLst>
                    <a:ext uri="{9D8B030D-6E8A-4147-A177-3AD203B41FA5}">
                      <a16:colId xmlns:a16="http://schemas.microsoft.com/office/drawing/2014/main" xmlns="" val="2777820081"/>
                    </a:ext>
                  </a:extLst>
                </a:gridCol>
                <a:gridCol w="1015099">
                  <a:extLst>
                    <a:ext uri="{9D8B030D-6E8A-4147-A177-3AD203B41FA5}">
                      <a16:colId xmlns:a16="http://schemas.microsoft.com/office/drawing/2014/main" xmlns="" val="2807364916"/>
                    </a:ext>
                  </a:extLst>
                </a:gridCol>
                <a:gridCol w="863913">
                  <a:extLst>
                    <a:ext uri="{9D8B030D-6E8A-4147-A177-3AD203B41FA5}">
                      <a16:colId xmlns:a16="http://schemas.microsoft.com/office/drawing/2014/main" xmlns="" val="4256212838"/>
                    </a:ext>
                  </a:extLst>
                </a:gridCol>
                <a:gridCol w="713923">
                  <a:extLst>
                    <a:ext uri="{9D8B030D-6E8A-4147-A177-3AD203B41FA5}">
                      <a16:colId xmlns:a16="http://schemas.microsoft.com/office/drawing/2014/main" xmlns="" val="3542200130"/>
                    </a:ext>
                  </a:extLst>
                </a:gridCol>
                <a:gridCol w="806337">
                  <a:extLst>
                    <a:ext uri="{9D8B030D-6E8A-4147-A177-3AD203B41FA5}">
                      <a16:colId xmlns:a16="http://schemas.microsoft.com/office/drawing/2014/main" xmlns="" val="1992590452"/>
                    </a:ext>
                  </a:extLst>
                </a:gridCol>
                <a:gridCol w="654599">
                  <a:extLst>
                    <a:ext uri="{9D8B030D-6E8A-4147-A177-3AD203B41FA5}">
                      <a16:colId xmlns:a16="http://schemas.microsoft.com/office/drawing/2014/main" xmlns="" val="2776195061"/>
                    </a:ext>
                  </a:extLst>
                </a:gridCol>
              </a:tblGrid>
              <a:tr h="11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PASIVO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noProof="0" dirty="0">
                          <a:effectLst/>
                        </a:rPr>
                        <a:t>Variación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Relativa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22879"/>
                  </a:ext>
                </a:extLst>
              </a:tr>
              <a:tr h="1179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2014 - 2015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2016 - 2017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111581596"/>
                  </a:ext>
                </a:extLst>
              </a:tr>
              <a:tr h="11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PASIVO CORRIENTE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26,46%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12,39%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17,45%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10,67%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0,26%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-16,55%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19,08%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15,90%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4,60%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1720632219"/>
                  </a:ext>
                </a:extLst>
              </a:tr>
              <a:tr h="11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PASIVO NO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92,80%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-5,36%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49,68%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10,59%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-3,80%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37,52%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-9,11%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-12,43%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36,23%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103741398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43581"/>
              </p:ext>
            </p:extLst>
          </p:nvPr>
        </p:nvGraphicFramePr>
        <p:xfrm>
          <a:off x="179994" y="3882251"/>
          <a:ext cx="8890429" cy="94909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91756">
                  <a:extLst>
                    <a:ext uri="{9D8B030D-6E8A-4147-A177-3AD203B41FA5}">
                      <a16:colId xmlns:a16="http://schemas.microsoft.com/office/drawing/2014/main" xmlns="" val="1391630880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xmlns="" val="2237666756"/>
                    </a:ext>
                  </a:extLst>
                </a:gridCol>
                <a:gridCol w="956442">
                  <a:extLst>
                    <a:ext uri="{9D8B030D-6E8A-4147-A177-3AD203B41FA5}">
                      <a16:colId xmlns:a16="http://schemas.microsoft.com/office/drawing/2014/main" xmlns="" val="3647094987"/>
                    </a:ext>
                  </a:extLst>
                </a:gridCol>
                <a:gridCol w="693682">
                  <a:extLst>
                    <a:ext uri="{9D8B030D-6E8A-4147-A177-3AD203B41FA5}">
                      <a16:colId xmlns:a16="http://schemas.microsoft.com/office/drawing/2014/main" xmlns="" val="4260207489"/>
                    </a:ext>
                  </a:extLst>
                </a:gridCol>
                <a:gridCol w="777766">
                  <a:extLst>
                    <a:ext uri="{9D8B030D-6E8A-4147-A177-3AD203B41FA5}">
                      <a16:colId xmlns:a16="http://schemas.microsoft.com/office/drawing/2014/main" xmlns="" val="3465645066"/>
                    </a:ext>
                  </a:extLst>
                </a:gridCol>
                <a:gridCol w="830317">
                  <a:extLst>
                    <a:ext uri="{9D8B030D-6E8A-4147-A177-3AD203B41FA5}">
                      <a16:colId xmlns:a16="http://schemas.microsoft.com/office/drawing/2014/main" xmlns="" val="2653509915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1012797953"/>
                    </a:ext>
                  </a:extLst>
                </a:gridCol>
                <a:gridCol w="1051034">
                  <a:extLst>
                    <a:ext uri="{9D8B030D-6E8A-4147-A177-3AD203B41FA5}">
                      <a16:colId xmlns:a16="http://schemas.microsoft.com/office/drawing/2014/main" xmlns="" val="2050030561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xmlns="" val="3478058176"/>
                    </a:ext>
                  </a:extLst>
                </a:gridCol>
                <a:gridCol w="777763">
                  <a:extLst>
                    <a:ext uri="{9D8B030D-6E8A-4147-A177-3AD203B41FA5}">
                      <a16:colId xmlns:a16="http://schemas.microsoft.com/office/drawing/2014/main" xmlns="" val="4109427561"/>
                    </a:ext>
                  </a:extLst>
                </a:gridCol>
              </a:tblGrid>
              <a:tr h="11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PATRIMONIO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Variacion Relativa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618624"/>
                  </a:ext>
                </a:extLst>
              </a:tr>
              <a:tr h="1179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</a:rPr>
                        <a:t>2014 - 2015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2016 - 2017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310509276"/>
                  </a:ext>
                </a:extLst>
              </a:tr>
              <a:tr h="11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CAPITAL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16,15%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13,95%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13,31%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1375647551"/>
                  </a:ext>
                </a:extLst>
              </a:tr>
              <a:tr h="11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RESERVAS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-33,20%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135,65%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31,48%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3,02%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15,74%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-30,75%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20,44%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18,12%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2190967742"/>
                  </a:ext>
                </a:extLst>
              </a:tr>
              <a:tr h="117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RESULTADOS DEL EJERCICIO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20,50%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4,64%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-2,56%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-30,16%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-3,04%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-89,70%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910,41%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6,79%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12,62%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39" marR="6939" marT="6939" marB="0" anchor="b"/>
                </a:tc>
                <a:extLst>
                  <a:ext uri="{0D108BD9-81ED-4DB2-BD59-A6C34878D82A}">
                    <a16:rowId xmlns:a16="http://schemas.microsoft.com/office/drawing/2014/main" xmlns="" val="288364948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16495" y="726309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Horizontal 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Corporación El Rosado – Estado de Perdidas y Ganancias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65110"/>
              </p:ext>
            </p:extLst>
          </p:nvPr>
        </p:nvGraphicFramePr>
        <p:xfrm>
          <a:off x="180000" y="1647406"/>
          <a:ext cx="8879917" cy="92718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32883">
                  <a:extLst>
                    <a:ext uri="{9D8B030D-6E8A-4147-A177-3AD203B41FA5}">
                      <a16:colId xmlns:a16="http://schemas.microsoft.com/office/drawing/2014/main" xmlns="" val="548895839"/>
                    </a:ext>
                  </a:extLst>
                </a:gridCol>
                <a:gridCol w="872358">
                  <a:extLst>
                    <a:ext uri="{9D8B030D-6E8A-4147-A177-3AD203B41FA5}">
                      <a16:colId xmlns:a16="http://schemas.microsoft.com/office/drawing/2014/main" xmlns="" val="3442283161"/>
                    </a:ext>
                  </a:extLst>
                </a:gridCol>
                <a:gridCol w="893380">
                  <a:extLst>
                    <a:ext uri="{9D8B030D-6E8A-4147-A177-3AD203B41FA5}">
                      <a16:colId xmlns:a16="http://schemas.microsoft.com/office/drawing/2014/main" xmlns="" val="3589325976"/>
                    </a:ext>
                  </a:extLst>
                </a:gridCol>
                <a:gridCol w="840827">
                  <a:extLst>
                    <a:ext uri="{9D8B030D-6E8A-4147-A177-3AD203B41FA5}">
                      <a16:colId xmlns:a16="http://schemas.microsoft.com/office/drawing/2014/main" xmlns="" val="2399175829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xmlns="" val="3293609367"/>
                    </a:ext>
                  </a:extLst>
                </a:gridCol>
                <a:gridCol w="767255">
                  <a:extLst>
                    <a:ext uri="{9D8B030D-6E8A-4147-A177-3AD203B41FA5}">
                      <a16:colId xmlns:a16="http://schemas.microsoft.com/office/drawing/2014/main" xmlns="" val="1825591841"/>
                    </a:ext>
                  </a:extLst>
                </a:gridCol>
                <a:gridCol w="744970">
                  <a:extLst>
                    <a:ext uri="{9D8B030D-6E8A-4147-A177-3AD203B41FA5}">
                      <a16:colId xmlns:a16="http://schemas.microsoft.com/office/drawing/2014/main" xmlns="" val="2710060083"/>
                    </a:ext>
                  </a:extLst>
                </a:gridCol>
                <a:gridCol w="715626">
                  <a:extLst>
                    <a:ext uri="{9D8B030D-6E8A-4147-A177-3AD203B41FA5}">
                      <a16:colId xmlns:a16="http://schemas.microsoft.com/office/drawing/2014/main" xmlns="" val="970759986"/>
                    </a:ext>
                  </a:extLst>
                </a:gridCol>
                <a:gridCol w="777185">
                  <a:extLst>
                    <a:ext uri="{9D8B030D-6E8A-4147-A177-3AD203B41FA5}">
                      <a16:colId xmlns:a16="http://schemas.microsoft.com/office/drawing/2014/main" xmlns="" val="1515452787"/>
                    </a:ext>
                  </a:extLst>
                </a:gridCol>
                <a:gridCol w="715626">
                  <a:extLst>
                    <a:ext uri="{9D8B030D-6E8A-4147-A177-3AD203B41FA5}">
                      <a16:colId xmlns:a16="http://schemas.microsoft.com/office/drawing/2014/main" xmlns="" val="3233326903"/>
                    </a:ext>
                  </a:extLst>
                </a:gridCol>
              </a:tblGrid>
              <a:tr h="265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INGRESOS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noProof="0" dirty="0">
                          <a:effectLst/>
                          <a:latin typeface="+mn-lt"/>
                        </a:rPr>
                        <a:t>Variación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Relativa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641126"/>
                  </a:ext>
                </a:extLst>
              </a:tr>
              <a:tr h="17476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2011 - 2012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2014 - 2015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2016 - 2017</a:t>
                      </a:r>
                      <a:endParaRPr lang="en-US" sz="1000" b="1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extLst>
                  <a:ext uri="{0D108BD9-81ED-4DB2-BD59-A6C34878D82A}">
                    <a16:rowId xmlns:a16="http://schemas.microsoft.com/office/drawing/2014/main" xmlns="" val="3698275607"/>
                  </a:ext>
                </a:extLst>
              </a:tr>
              <a:tr h="215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INGRESOS DE ACTIVIDADES ORDINARIAS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12,38%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13,44%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7,59%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1,69%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-2,44%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-6,44%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8,84%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7,87%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1,77%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extLst>
                  <a:ext uri="{0D108BD9-81ED-4DB2-BD59-A6C34878D82A}">
                    <a16:rowId xmlns:a16="http://schemas.microsoft.com/office/drawing/2014/main" xmlns="" val="1827960853"/>
                  </a:ext>
                </a:extLst>
              </a:tr>
              <a:tr h="17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OTROS INGRESOS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3,35%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-0,79%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14,59%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16,89%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-9,88%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5,49%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-100,00%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72" marR="7372" marT="7372" marB="0" anchor="b"/>
                </a:tc>
                <a:extLst>
                  <a:ext uri="{0D108BD9-81ED-4DB2-BD59-A6C34878D82A}">
                    <a16:rowId xmlns:a16="http://schemas.microsoft.com/office/drawing/2014/main" xmlns="" val="2243170637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3191"/>
              </p:ext>
            </p:extLst>
          </p:nvPr>
        </p:nvGraphicFramePr>
        <p:xfrm>
          <a:off x="180000" y="2827283"/>
          <a:ext cx="8879917" cy="98884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69300">
                  <a:extLst>
                    <a:ext uri="{9D8B030D-6E8A-4147-A177-3AD203B41FA5}">
                      <a16:colId xmlns:a16="http://schemas.microsoft.com/office/drawing/2014/main" xmlns="" val="579793691"/>
                    </a:ext>
                  </a:extLst>
                </a:gridCol>
                <a:gridCol w="935010">
                  <a:extLst>
                    <a:ext uri="{9D8B030D-6E8A-4147-A177-3AD203B41FA5}">
                      <a16:colId xmlns:a16="http://schemas.microsoft.com/office/drawing/2014/main" xmlns="" val="3564430510"/>
                    </a:ext>
                  </a:extLst>
                </a:gridCol>
                <a:gridCol w="945634">
                  <a:extLst>
                    <a:ext uri="{9D8B030D-6E8A-4147-A177-3AD203B41FA5}">
                      <a16:colId xmlns:a16="http://schemas.microsoft.com/office/drawing/2014/main" xmlns="" val="3152237042"/>
                    </a:ext>
                  </a:extLst>
                </a:gridCol>
                <a:gridCol w="935010">
                  <a:extLst>
                    <a:ext uri="{9D8B030D-6E8A-4147-A177-3AD203B41FA5}">
                      <a16:colId xmlns:a16="http://schemas.microsoft.com/office/drawing/2014/main" xmlns="" val="3646311568"/>
                    </a:ext>
                  </a:extLst>
                </a:gridCol>
                <a:gridCol w="935009">
                  <a:extLst>
                    <a:ext uri="{9D8B030D-6E8A-4147-A177-3AD203B41FA5}">
                      <a16:colId xmlns:a16="http://schemas.microsoft.com/office/drawing/2014/main" xmlns="" val="2377286419"/>
                    </a:ext>
                  </a:extLst>
                </a:gridCol>
                <a:gridCol w="818134">
                  <a:extLst>
                    <a:ext uri="{9D8B030D-6E8A-4147-A177-3AD203B41FA5}">
                      <a16:colId xmlns:a16="http://schemas.microsoft.com/office/drawing/2014/main" xmlns="" val="1937984566"/>
                    </a:ext>
                  </a:extLst>
                </a:gridCol>
                <a:gridCol w="733383">
                  <a:extLst>
                    <a:ext uri="{9D8B030D-6E8A-4147-A177-3AD203B41FA5}">
                      <a16:colId xmlns:a16="http://schemas.microsoft.com/office/drawing/2014/main" xmlns="" val="817044957"/>
                    </a:ext>
                  </a:extLst>
                </a:gridCol>
                <a:gridCol w="715626">
                  <a:extLst>
                    <a:ext uri="{9D8B030D-6E8A-4147-A177-3AD203B41FA5}">
                      <a16:colId xmlns:a16="http://schemas.microsoft.com/office/drawing/2014/main" xmlns="" val="5843296"/>
                    </a:ext>
                  </a:extLst>
                </a:gridCol>
                <a:gridCol w="777185">
                  <a:extLst>
                    <a:ext uri="{9D8B030D-6E8A-4147-A177-3AD203B41FA5}">
                      <a16:colId xmlns:a16="http://schemas.microsoft.com/office/drawing/2014/main" xmlns="" val="3692576821"/>
                    </a:ext>
                  </a:extLst>
                </a:gridCol>
                <a:gridCol w="715626">
                  <a:extLst>
                    <a:ext uri="{9D8B030D-6E8A-4147-A177-3AD203B41FA5}">
                      <a16:colId xmlns:a16="http://schemas.microsoft.com/office/drawing/2014/main" xmlns="" val="2370107651"/>
                    </a:ext>
                  </a:extLst>
                </a:gridCol>
              </a:tblGrid>
              <a:tr h="179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COSTOS Y GASTOS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Variación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Relativa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763494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2014 - 2015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2016 - 2017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extLst>
                  <a:ext uri="{0D108BD9-81ED-4DB2-BD59-A6C34878D82A}">
                    <a16:rowId xmlns:a16="http://schemas.microsoft.com/office/drawing/2014/main" xmlns="" val="2045226367"/>
                  </a:ext>
                </a:extLst>
              </a:tr>
              <a:tr h="39999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COSTO DE VENTAS Y PRODUCCIÓN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9,62%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14,29%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7,96%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4,98%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-1,32%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-5,62%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8,49%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7,73%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2,03%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extLst>
                  <a:ext uri="{0D108BD9-81ED-4DB2-BD59-A6C34878D82A}">
                    <a16:rowId xmlns:a16="http://schemas.microsoft.com/office/drawing/2014/main" xmlns="" val="3670126668"/>
                  </a:ext>
                </a:extLst>
              </a:tr>
              <a:tr h="204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GASTOS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24,90%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12,86%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8,95%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-2,69%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-5,97%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-0,23%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8,98%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4,27%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2" marR="7372" marT="7372" marB="0" anchor="b"/>
                </a:tc>
                <a:extLst>
                  <a:ext uri="{0D108BD9-81ED-4DB2-BD59-A6C34878D82A}">
                    <a16:rowId xmlns:a16="http://schemas.microsoft.com/office/drawing/2014/main" xmlns="" val="349056377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16495" y="726309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Horizontal 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9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588579"/>
          </a:xfrm>
        </p:spPr>
        <p:txBody>
          <a:bodyPr/>
          <a:lstStyle/>
          <a:p>
            <a:r>
              <a:rPr lang="es-EC" dirty="0"/>
              <a:t>Corporación El Rosado 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82965"/>
              </p:ext>
            </p:extLst>
          </p:nvPr>
        </p:nvGraphicFramePr>
        <p:xfrm>
          <a:off x="84083" y="1460938"/>
          <a:ext cx="8975833" cy="108520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40525">
                  <a:extLst>
                    <a:ext uri="{9D8B030D-6E8A-4147-A177-3AD203B41FA5}">
                      <a16:colId xmlns:a16="http://schemas.microsoft.com/office/drawing/2014/main" xmlns="" val="775851655"/>
                    </a:ext>
                  </a:extLst>
                </a:gridCol>
                <a:gridCol w="746235">
                  <a:extLst>
                    <a:ext uri="{9D8B030D-6E8A-4147-A177-3AD203B41FA5}">
                      <a16:colId xmlns:a16="http://schemas.microsoft.com/office/drawing/2014/main" xmlns="" val="878389287"/>
                    </a:ext>
                  </a:extLst>
                </a:gridCol>
                <a:gridCol w="726785">
                  <a:extLst>
                    <a:ext uri="{9D8B030D-6E8A-4147-A177-3AD203B41FA5}">
                      <a16:colId xmlns:a16="http://schemas.microsoft.com/office/drawing/2014/main" xmlns="" val="3886713278"/>
                    </a:ext>
                  </a:extLst>
                </a:gridCol>
                <a:gridCol w="768824">
                  <a:extLst>
                    <a:ext uri="{9D8B030D-6E8A-4147-A177-3AD203B41FA5}">
                      <a16:colId xmlns:a16="http://schemas.microsoft.com/office/drawing/2014/main" xmlns="" val="4267396291"/>
                    </a:ext>
                  </a:extLst>
                </a:gridCol>
                <a:gridCol w="822873">
                  <a:extLst>
                    <a:ext uri="{9D8B030D-6E8A-4147-A177-3AD203B41FA5}">
                      <a16:colId xmlns:a16="http://schemas.microsoft.com/office/drawing/2014/main" xmlns="" val="1113333859"/>
                    </a:ext>
                  </a:extLst>
                </a:gridCol>
                <a:gridCol w="827682">
                  <a:extLst>
                    <a:ext uri="{9D8B030D-6E8A-4147-A177-3AD203B41FA5}">
                      <a16:colId xmlns:a16="http://schemas.microsoft.com/office/drawing/2014/main" xmlns="" val="3215845157"/>
                    </a:ext>
                  </a:extLst>
                </a:gridCol>
                <a:gridCol w="827682">
                  <a:extLst>
                    <a:ext uri="{9D8B030D-6E8A-4147-A177-3AD203B41FA5}">
                      <a16:colId xmlns:a16="http://schemas.microsoft.com/office/drawing/2014/main" xmlns="" val="899285101"/>
                    </a:ext>
                  </a:extLst>
                </a:gridCol>
                <a:gridCol w="870127">
                  <a:extLst>
                    <a:ext uri="{9D8B030D-6E8A-4147-A177-3AD203B41FA5}">
                      <a16:colId xmlns:a16="http://schemas.microsoft.com/office/drawing/2014/main" xmlns="" val="1139442793"/>
                    </a:ext>
                  </a:extLst>
                </a:gridCol>
                <a:gridCol w="827682">
                  <a:extLst>
                    <a:ext uri="{9D8B030D-6E8A-4147-A177-3AD203B41FA5}">
                      <a16:colId xmlns:a16="http://schemas.microsoft.com/office/drawing/2014/main" xmlns="" val="3632535238"/>
                    </a:ext>
                  </a:extLst>
                </a:gridCol>
                <a:gridCol w="817071">
                  <a:extLst>
                    <a:ext uri="{9D8B030D-6E8A-4147-A177-3AD203B41FA5}">
                      <a16:colId xmlns:a16="http://schemas.microsoft.com/office/drawing/2014/main" xmlns="" val="2147782413"/>
                    </a:ext>
                  </a:extLst>
                </a:gridCol>
                <a:gridCol w="700347">
                  <a:extLst>
                    <a:ext uri="{9D8B030D-6E8A-4147-A177-3AD203B41FA5}">
                      <a16:colId xmlns:a16="http://schemas.microsoft.com/office/drawing/2014/main" xmlns="" val="2611609474"/>
                    </a:ext>
                  </a:extLst>
                </a:gridCol>
              </a:tblGrid>
              <a:tr h="900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b"/>
                </a:tc>
                <a:extLst>
                  <a:ext uri="{0D108BD9-81ED-4DB2-BD59-A6C34878D82A}">
                    <a16:rowId xmlns:a16="http://schemas.microsoft.com/office/drawing/2014/main" xmlns="" val="2139202297"/>
                  </a:ext>
                </a:extLst>
              </a:tr>
              <a:tr h="32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Razón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Corriente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extLst>
                  <a:ext uri="{0D108BD9-81ED-4DB2-BD59-A6C34878D82A}">
                    <a16:rowId xmlns:a16="http://schemas.microsoft.com/office/drawing/2014/main" xmlns="" val="1938168373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 </a:t>
                      </a:r>
                      <a:r>
                        <a:rPr lang="en-US" sz="1000" u="none" strike="noStrike" dirty="0" err="1">
                          <a:effectLst/>
                        </a:rPr>
                        <a:t>Prueba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s-EC" sz="1000" u="none" strike="noStrike" noProof="0" dirty="0">
                          <a:effectLst/>
                        </a:rPr>
                        <a:t>Ácida</a:t>
                      </a:r>
                      <a:endParaRPr lang="es-EC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extLst>
                  <a:ext uri="{0D108BD9-81ED-4DB2-BD59-A6C34878D82A}">
                    <a16:rowId xmlns:a16="http://schemas.microsoft.com/office/drawing/2014/main" xmlns="" val="4193746526"/>
                  </a:ext>
                </a:extLst>
              </a:tr>
              <a:tr h="307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Capital neto de trabajo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$ 24.593.989,69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$ 1.553.857,70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-15.232.006,28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-5.913.342,55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-29.982.810,26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-32.074.882,52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$ 13.566.616,20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$ 21.301.030,27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-2.907.000,22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$ 7.912.165,73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2" marR="6542" marT="6542" marB="0" anchor="ctr"/>
                </a:tc>
                <a:extLst>
                  <a:ext uri="{0D108BD9-81ED-4DB2-BD59-A6C34878D82A}">
                    <a16:rowId xmlns:a16="http://schemas.microsoft.com/office/drawing/2014/main" xmlns="" val="2931378826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4083" y="1030013"/>
            <a:ext cx="2142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6"/>
                </a:solidFill>
              </a:rPr>
              <a:t>Razones de Liquidez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737" y="2727434"/>
            <a:ext cx="270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3"/>
                </a:solidFill>
              </a:rPr>
              <a:t>Razones de Rentabilidad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5853"/>
              </p:ext>
            </p:extLst>
          </p:nvPr>
        </p:nvGraphicFramePr>
        <p:xfrm>
          <a:off x="180000" y="3247277"/>
          <a:ext cx="8879915" cy="12687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48917">
                  <a:extLst>
                    <a:ext uri="{9D8B030D-6E8A-4147-A177-3AD203B41FA5}">
                      <a16:colId xmlns:a16="http://schemas.microsoft.com/office/drawing/2014/main" xmlns="" val="906483848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70131087"/>
                    </a:ext>
                  </a:extLst>
                </a:gridCol>
                <a:gridCol w="713258">
                  <a:extLst>
                    <a:ext uri="{9D8B030D-6E8A-4147-A177-3AD203B41FA5}">
                      <a16:colId xmlns:a16="http://schemas.microsoft.com/office/drawing/2014/main" xmlns="" val="3054077180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3067560690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xmlns="" val="2227408355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3906823951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741663218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2368612595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3555919962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xmlns="" val="1095314997"/>
                    </a:ext>
                  </a:extLst>
                </a:gridCol>
                <a:gridCol w="713258">
                  <a:extLst>
                    <a:ext uri="{9D8B030D-6E8A-4147-A177-3AD203B41FA5}">
                      <a16:colId xmlns:a16="http://schemas.microsoft.com/office/drawing/2014/main" xmlns="" val="1397146031"/>
                    </a:ext>
                  </a:extLst>
                </a:gridCol>
              </a:tblGrid>
              <a:tr h="140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273440203"/>
                  </a:ext>
                </a:extLst>
              </a:tr>
              <a:tr h="140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Margen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Bruto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0,27540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0,29316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0,28782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0,28537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0,26226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0,25378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0,24725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0,24971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0,25067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0,24870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extLst>
                  <a:ext uri="{0D108BD9-81ED-4DB2-BD59-A6C34878D82A}">
                    <a16:rowId xmlns:a16="http://schemas.microsoft.com/office/drawing/2014/main" xmlns="" val="1936880690"/>
                  </a:ext>
                </a:extLst>
              </a:tr>
              <a:tr h="140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Margen operacional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0,05940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0,05308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0,04896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0,04349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0,03081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0,03070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0,00752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0,02996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0,02865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extLst>
                  <a:ext uri="{0D108BD9-81ED-4DB2-BD59-A6C34878D82A}">
                    <a16:rowId xmlns:a16="http://schemas.microsoft.com/office/drawing/2014/main" xmlns="" val="550193645"/>
                  </a:ext>
                </a:extLst>
              </a:tr>
              <a:tr h="140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Margen neto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0,03982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0,03843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0,03545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0,03211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0,02191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0,00241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0,02240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0,02218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0,02454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extLst>
                  <a:ext uri="{0D108BD9-81ED-4DB2-BD59-A6C34878D82A}">
                    <a16:rowId xmlns:a16="http://schemas.microsoft.com/office/drawing/2014/main" xmlns="" val="1920919757"/>
                  </a:ext>
                </a:extLst>
              </a:tr>
              <a:tr h="2724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Rendimiento sobre el activo ROA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2721071985"/>
                  </a:ext>
                </a:extLst>
              </a:tr>
              <a:tr h="27249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Rendimiento sobre el patrimonio ROE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22438579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764220" y="539035"/>
            <a:ext cx="36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Fira Sans"/>
                <a:sym typeface="Fira Sans"/>
              </a:rPr>
              <a:t>Razones Financieras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" y="0"/>
            <a:ext cx="9118948" cy="5204175"/>
          </a:xfrm>
          <a:prstGeom prst="rect">
            <a:avLst/>
          </a:prstGeom>
        </p:spPr>
      </p:pic>
      <p:sp>
        <p:nvSpPr>
          <p:cNvPr id="45" name="Datos almacenados 24"/>
          <p:cNvSpPr/>
          <p:nvPr/>
        </p:nvSpPr>
        <p:spPr>
          <a:xfrm>
            <a:off x="6944053" y="3913454"/>
            <a:ext cx="861848" cy="59909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162"/>
              <a:gd name="connsiteY0" fmla="*/ 0 h 10000"/>
              <a:gd name="connsiteX1" fmla="*/ 10000 w 10162"/>
              <a:gd name="connsiteY1" fmla="*/ 0 h 10000"/>
              <a:gd name="connsiteX2" fmla="*/ 10162 w 10162"/>
              <a:gd name="connsiteY2" fmla="*/ 5175 h 10000"/>
              <a:gd name="connsiteX3" fmla="*/ 10000 w 10162"/>
              <a:gd name="connsiteY3" fmla="*/ 10000 h 10000"/>
              <a:gd name="connsiteX4" fmla="*/ 1667 w 10162"/>
              <a:gd name="connsiteY4" fmla="*/ 10000 h 10000"/>
              <a:gd name="connsiteX5" fmla="*/ 0 w 10162"/>
              <a:gd name="connsiteY5" fmla="*/ 5000 h 10000"/>
              <a:gd name="connsiteX6" fmla="*/ 1667 w 10162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796 w 10000"/>
              <a:gd name="connsiteY2" fmla="*/ 5175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9796" y="2414"/>
                  <a:pt x="9796" y="5175"/>
                </a:cubicBezTo>
                <a:cubicBezTo>
                  <a:pt x="9796" y="7936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Datos almacenados 24"/>
          <p:cNvSpPr/>
          <p:nvPr/>
        </p:nvSpPr>
        <p:spPr>
          <a:xfrm>
            <a:off x="4720299" y="3919396"/>
            <a:ext cx="861848" cy="59909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162"/>
              <a:gd name="connsiteY0" fmla="*/ 0 h 10000"/>
              <a:gd name="connsiteX1" fmla="*/ 10000 w 10162"/>
              <a:gd name="connsiteY1" fmla="*/ 0 h 10000"/>
              <a:gd name="connsiteX2" fmla="*/ 10162 w 10162"/>
              <a:gd name="connsiteY2" fmla="*/ 5175 h 10000"/>
              <a:gd name="connsiteX3" fmla="*/ 10000 w 10162"/>
              <a:gd name="connsiteY3" fmla="*/ 10000 h 10000"/>
              <a:gd name="connsiteX4" fmla="*/ 1667 w 10162"/>
              <a:gd name="connsiteY4" fmla="*/ 10000 h 10000"/>
              <a:gd name="connsiteX5" fmla="*/ 0 w 10162"/>
              <a:gd name="connsiteY5" fmla="*/ 5000 h 10000"/>
              <a:gd name="connsiteX6" fmla="*/ 1667 w 10162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796 w 10000"/>
              <a:gd name="connsiteY2" fmla="*/ 5175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9796" y="2414"/>
                  <a:pt x="9796" y="5175"/>
                </a:cubicBezTo>
                <a:cubicBezTo>
                  <a:pt x="9796" y="7936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Datos almacenados 24"/>
          <p:cNvSpPr/>
          <p:nvPr/>
        </p:nvSpPr>
        <p:spPr>
          <a:xfrm>
            <a:off x="2374919" y="3919396"/>
            <a:ext cx="861848" cy="59909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162"/>
              <a:gd name="connsiteY0" fmla="*/ 0 h 10000"/>
              <a:gd name="connsiteX1" fmla="*/ 10000 w 10162"/>
              <a:gd name="connsiteY1" fmla="*/ 0 h 10000"/>
              <a:gd name="connsiteX2" fmla="*/ 10162 w 10162"/>
              <a:gd name="connsiteY2" fmla="*/ 5175 h 10000"/>
              <a:gd name="connsiteX3" fmla="*/ 10000 w 10162"/>
              <a:gd name="connsiteY3" fmla="*/ 10000 h 10000"/>
              <a:gd name="connsiteX4" fmla="*/ 1667 w 10162"/>
              <a:gd name="connsiteY4" fmla="*/ 10000 h 10000"/>
              <a:gd name="connsiteX5" fmla="*/ 0 w 10162"/>
              <a:gd name="connsiteY5" fmla="*/ 5000 h 10000"/>
              <a:gd name="connsiteX6" fmla="*/ 1667 w 10162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796 w 10000"/>
              <a:gd name="connsiteY2" fmla="*/ 5175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9796" y="2414"/>
                  <a:pt x="9796" y="5175"/>
                </a:cubicBezTo>
                <a:cubicBezTo>
                  <a:pt x="9796" y="7936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Datos almacenados 24"/>
          <p:cNvSpPr/>
          <p:nvPr/>
        </p:nvSpPr>
        <p:spPr>
          <a:xfrm>
            <a:off x="25052" y="3856197"/>
            <a:ext cx="861848" cy="59909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162"/>
              <a:gd name="connsiteY0" fmla="*/ 0 h 10000"/>
              <a:gd name="connsiteX1" fmla="*/ 10000 w 10162"/>
              <a:gd name="connsiteY1" fmla="*/ 0 h 10000"/>
              <a:gd name="connsiteX2" fmla="*/ 10162 w 10162"/>
              <a:gd name="connsiteY2" fmla="*/ 5175 h 10000"/>
              <a:gd name="connsiteX3" fmla="*/ 10000 w 10162"/>
              <a:gd name="connsiteY3" fmla="*/ 10000 h 10000"/>
              <a:gd name="connsiteX4" fmla="*/ 1667 w 10162"/>
              <a:gd name="connsiteY4" fmla="*/ 10000 h 10000"/>
              <a:gd name="connsiteX5" fmla="*/ 0 w 10162"/>
              <a:gd name="connsiteY5" fmla="*/ 5000 h 10000"/>
              <a:gd name="connsiteX6" fmla="*/ 1667 w 10162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9796 w 10000"/>
              <a:gd name="connsiteY2" fmla="*/ 5175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9796" y="2414"/>
                  <a:pt x="9796" y="5175"/>
                </a:cubicBezTo>
                <a:cubicBezTo>
                  <a:pt x="9796" y="7936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redondeado 4"/>
          <p:cNvSpPr/>
          <p:nvPr/>
        </p:nvSpPr>
        <p:spPr>
          <a:xfrm>
            <a:off x="2739829" y="60315"/>
            <a:ext cx="3773214" cy="423639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Planteamiento del Problema  </a:t>
            </a: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245273" y="987972"/>
            <a:ext cx="1926865" cy="3782004"/>
          </a:xfrm>
          <a:prstGeom prst="round2Diag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Comercio electrónico y el sector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 se encuentran en una etapa de crecimiento estable.</a:t>
            </a: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/>
          </a:p>
        </p:txBody>
      </p:sp>
      <p:sp>
        <p:nvSpPr>
          <p:cNvPr id="21" name="Forma libre 20"/>
          <p:cNvSpPr/>
          <p:nvPr/>
        </p:nvSpPr>
        <p:spPr>
          <a:xfrm>
            <a:off x="25052" y="3970712"/>
            <a:ext cx="2023103" cy="616873"/>
          </a:xfrm>
          <a:custGeom>
            <a:avLst/>
            <a:gdLst>
              <a:gd name="connsiteX0" fmla="*/ 84923 w 2076961"/>
              <a:gd name="connsiteY0" fmla="*/ 0 h 574831"/>
              <a:gd name="connsiteX1" fmla="*/ 97102 w 2076961"/>
              <a:gd name="connsiteY1" fmla="*/ 49294 h 574831"/>
              <a:gd name="connsiteX2" fmla="*/ 462831 w 2076961"/>
              <a:gd name="connsiteY2" fmla="*/ 247374 h 574831"/>
              <a:gd name="connsiteX3" fmla="*/ 639243 w 2076961"/>
              <a:gd name="connsiteY3" fmla="*/ 247374 h 574831"/>
              <a:gd name="connsiteX4" fmla="*/ 639243 w 2076961"/>
              <a:gd name="connsiteY4" fmla="*/ 241737 h 574831"/>
              <a:gd name="connsiteX5" fmla="*/ 1958233 w 2076961"/>
              <a:gd name="connsiteY5" fmla="*/ 241737 h 574831"/>
              <a:gd name="connsiteX6" fmla="*/ 2076961 w 2076961"/>
              <a:gd name="connsiteY6" fmla="*/ 360465 h 574831"/>
              <a:gd name="connsiteX7" fmla="*/ 2076961 w 2076961"/>
              <a:gd name="connsiteY7" fmla="*/ 574830 h 574831"/>
              <a:gd name="connsiteX8" fmla="*/ 1190633 w 2076961"/>
              <a:gd name="connsiteY8" fmla="*/ 574830 h 574831"/>
              <a:gd name="connsiteX9" fmla="*/ 1190626 w 2076961"/>
              <a:gd name="connsiteY9" fmla="*/ 574831 h 574831"/>
              <a:gd name="connsiteX10" fmla="*/ 228272 w 2076961"/>
              <a:gd name="connsiteY10" fmla="*/ 574831 h 574831"/>
              <a:gd name="connsiteX11" fmla="*/ 0 w 2076961"/>
              <a:gd name="connsiteY11" fmla="*/ 250505 h 574831"/>
              <a:gd name="connsiteX12" fmla="*/ 66864 w 2076961"/>
              <a:gd name="connsiteY12" fmla="*/ 21169 h 57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6961" h="574831">
                <a:moveTo>
                  <a:pt x="84923" y="0"/>
                </a:moveTo>
                <a:lnTo>
                  <a:pt x="97102" y="49294"/>
                </a:lnTo>
                <a:cubicBezTo>
                  <a:pt x="157364" y="165701"/>
                  <a:pt x="298436" y="247374"/>
                  <a:pt x="462831" y="247374"/>
                </a:cubicBezTo>
                <a:lnTo>
                  <a:pt x="639243" y="247374"/>
                </a:lnTo>
                <a:lnTo>
                  <a:pt x="639243" y="241737"/>
                </a:lnTo>
                <a:lnTo>
                  <a:pt x="1958233" y="241737"/>
                </a:lnTo>
                <a:cubicBezTo>
                  <a:pt x="2023805" y="241737"/>
                  <a:pt x="2076961" y="294893"/>
                  <a:pt x="2076961" y="360465"/>
                </a:cubicBezTo>
                <a:lnTo>
                  <a:pt x="2076961" y="574830"/>
                </a:lnTo>
                <a:lnTo>
                  <a:pt x="1190633" y="574830"/>
                </a:lnTo>
                <a:lnTo>
                  <a:pt x="1190626" y="574831"/>
                </a:lnTo>
                <a:lnTo>
                  <a:pt x="228272" y="574831"/>
                </a:lnTo>
                <a:cubicBezTo>
                  <a:pt x="102214" y="574831"/>
                  <a:pt x="0" y="429636"/>
                  <a:pt x="0" y="250505"/>
                </a:cubicBezTo>
                <a:cubicBezTo>
                  <a:pt x="0" y="160941"/>
                  <a:pt x="25553" y="79859"/>
                  <a:pt x="66864" y="2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sz="1800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6" y="3178623"/>
            <a:ext cx="589085" cy="39200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86" y="3206695"/>
            <a:ext cx="574576" cy="39049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52" y="3710160"/>
            <a:ext cx="612333" cy="406589"/>
          </a:xfrm>
          <a:prstGeom prst="rect">
            <a:avLst/>
          </a:prstGeom>
        </p:spPr>
      </p:pic>
      <p:sp>
        <p:nvSpPr>
          <p:cNvPr id="35" name="Redondear rectángulo de esquina diagonal 34"/>
          <p:cNvSpPr/>
          <p:nvPr/>
        </p:nvSpPr>
        <p:spPr>
          <a:xfrm>
            <a:off x="2575785" y="987972"/>
            <a:ext cx="2050651" cy="3769784"/>
          </a:xfrm>
          <a:prstGeom prst="round2Diag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endParaRPr lang="es-EC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-Crecimiento del índice del Producto Interno Bruto (PIB)</a:t>
            </a:r>
          </a:p>
          <a:p>
            <a:pPr algn="ctr"/>
            <a:endParaRPr lang="es-EC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-Recaudación tributaria </a:t>
            </a:r>
          </a:p>
          <a:p>
            <a:pPr algn="ctr"/>
            <a:endParaRPr lang="es-EC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-Oportunidad a pequeños productores </a:t>
            </a:r>
          </a:p>
          <a:p>
            <a:pPr algn="ctr"/>
            <a:endParaRPr lang="es-EC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-Localización, variedad y tipo</a:t>
            </a: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/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orma libre 36"/>
          <p:cNvSpPr/>
          <p:nvPr/>
        </p:nvSpPr>
        <p:spPr>
          <a:xfrm>
            <a:off x="2369961" y="3970712"/>
            <a:ext cx="2076961" cy="616873"/>
          </a:xfrm>
          <a:custGeom>
            <a:avLst/>
            <a:gdLst>
              <a:gd name="connsiteX0" fmla="*/ 84923 w 2076961"/>
              <a:gd name="connsiteY0" fmla="*/ 0 h 574831"/>
              <a:gd name="connsiteX1" fmla="*/ 97102 w 2076961"/>
              <a:gd name="connsiteY1" fmla="*/ 49294 h 574831"/>
              <a:gd name="connsiteX2" fmla="*/ 462831 w 2076961"/>
              <a:gd name="connsiteY2" fmla="*/ 247374 h 574831"/>
              <a:gd name="connsiteX3" fmla="*/ 639243 w 2076961"/>
              <a:gd name="connsiteY3" fmla="*/ 247374 h 574831"/>
              <a:gd name="connsiteX4" fmla="*/ 639243 w 2076961"/>
              <a:gd name="connsiteY4" fmla="*/ 241737 h 574831"/>
              <a:gd name="connsiteX5" fmla="*/ 1958233 w 2076961"/>
              <a:gd name="connsiteY5" fmla="*/ 241737 h 574831"/>
              <a:gd name="connsiteX6" fmla="*/ 2076961 w 2076961"/>
              <a:gd name="connsiteY6" fmla="*/ 360465 h 574831"/>
              <a:gd name="connsiteX7" fmla="*/ 2076961 w 2076961"/>
              <a:gd name="connsiteY7" fmla="*/ 574830 h 574831"/>
              <a:gd name="connsiteX8" fmla="*/ 1190633 w 2076961"/>
              <a:gd name="connsiteY8" fmla="*/ 574830 h 574831"/>
              <a:gd name="connsiteX9" fmla="*/ 1190626 w 2076961"/>
              <a:gd name="connsiteY9" fmla="*/ 574831 h 574831"/>
              <a:gd name="connsiteX10" fmla="*/ 228272 w 2076961"/>
              <a:gd name="connsiteY10" fmla="*/ 574831 h 574831"/>
              <a:gd name="connsiteX11" fmla="*/ 0 w 2076961"/>
              <a:gd name="connsiteY11" fmla="*/ 250505 h 574831"/>
              <a:gd name="connsiteX12" fmla="*/ 66864 w 2076961"/>
              <a:gd name="connsiteY12" fmla="*/ 21169 h 57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6961" h="574831">
                <a:moveTo>
                  <a:pt x="84923" y="0"/>
                </a:moveTo>
                <a:lnTo>
                  <a:pt x="97102" y="49294"/>
                </a:lnTo>
                <a:cubicBezTo>
                  <a:pt x="157364" y="165701"/>
                  <a:pt x="298436" y="247374"/>
                  <a:pt x="462831" y="247374"/>
                </a:cubicBezTo>
                <a:lnTo>
                  <a:pt x="639243" y="247374"/>
                </a:lnTo>
                <a:lnTo>
                  <a:pt x="639243" y="241737"/>
                </a:lnTo>
                <a:lnTo>
                  <a:pt x="1958233" y="241737"/>
                </a:lnTo>
                <a:cubicBezTo>
                  <a:pt x="2023805" y="241737"/>
                  <a:pt x="2076961" y="294893"/>
                  <a:pt x="2076961" y="360465"/>
                </a:cubicBezTo>
                <a:lnTo>
                  <a:pt x="2076961" y="574830"/>
                </a:lnTo>
                <a:lnTo>
                  <a:pt x="1190633" y="574830"/>
                </a:lnTo>
                <a:lnTo>
                  <a:pt x="1190626" y="574831"/>
                </a:lnTo>
                <a:lnTo>
                  <a:pt x="228272" y="574831"/>
                </a:lnTo>
                <a:cubicBezTo>
                  <a:pt x="102214" y="574831"/>
                  <a:pt x="0" y="429636"/>
                  <a:pt x="0" y="250505"/>
                </a:cubicBezTo>
                <a:cubicBezTo>
                  <a:pt x="0" y="160941"/>
                  <a:pt x="25553" y="79859"/>
                  <a:pt x="66864" y="2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sz="1800" dirty="0">
                <a:solidFill>
                  <a:schemeClr val="bg1"/>
                </a:solidFill>
              </a:rPr>
              <a:t>Importancia </a:t>
            </a:r>
          </a:p>
        </p:txBody>
      </p:sp>
      <p:sp>
        <p:nvSpPr>
          <p:cNvPr id="39" name="Redondear rectángulo de esquina diagonal 38"/>
          <p:cNvSpPr/>
          <p:nvPr/>
        </p:nvSpPr>
        <p:spPr>
          <a:xfrm>
            <a:off x="7175344" y="987972"/>
            <a:ext cx="1860853" cy="3782004"/>
          </a:xfrm>
          <a:prstGeom prst="round2Diag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Análisis de los diferentes indicadores financieros.</a:t>
            </a:r>
          </a:p>
          <a:p>
            <a:pPr algn="ctr"/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Se pretende identificar la relación existente entre la rentabilidad y la situación financiera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dondear rectángulo de esquina diagonal 39"/>
          <p:cNvSpPr/>
          <p:nvPr/>
        </p:nvSpPr>
        <p:spPr>
          <a:xfrm>
            <a:off x="4948242" y="987972"/>
            <a:ext cx="1918506" cy="3782004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Ha detenido la producción de la mayoría de las empresas.</a:t>
            </a:r>
          </a:p>
          <a:p>
            <a:pPr algn="ctr"/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Alza en las ventas de pánico al inicio de la crisis.</a:t>
            </a: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Forma libre 41"/>
          <p:cNvSpPr/>
          <p:nvPr/>
        </p:nvSpPr>
        <p:spPr>
          <a:xfrm>
            <a:off x="4729655" y="4046483"/>
            <a:ext cx="1986455" cy="559624"/>
          </a:xfrm>
          <a:custGeom>
            <a:avLst/>
            <a:gdLst>
              <a:gd name="connsiteX0" fmla="*/ 84923 w 2076961"/>
              <a:gd name="connsiteY0" fmla="*/ 0 h 574831"/>
              <a:gd name="connsiteX1" fmla="*/ 97102 w 2076961"/>
              <a:gd name="connsiteY1" fmla="*/ 49294 h 574831"/>
              <a:gd name="connsiteX2" fmla="*/ 462831 w 2076961"/>
              <a:gd name="connsiteY2" fmla="*/ 247374 h 574831"/>
              <a:gd name="connsiteX3" fmla="*/ 639243 w 2076961"/>
              <a:gd name="connsiteY3" fmla="*/ 247374 h 574831"/>
              <a:gd name="connsiteX4" fmla="*/ 639243 w 2076961"/>
              <a:gd name="connsiteY4" fmla="*/ 241737 h 574831"/>
              <a:gd name="connsiteX5" fmla="*/ 1958233 w 2076961"/>
              <a:gd name="connsiteY5" fmla="*/ 241737 h 574831"/>
              <a:gd name="connsiteX6" fmla="*/ 2076961 w 2076961"/>
              <a:gd name="connsiteY6" fmla="*/ 360465 h 574831"/>
              <a:gd name="connsiteX7" fmla="*/ 2076961 w 2076961"/>
              <a:gd name="connsiteY7" fmla="*/ 574830 h 574831"/>
              <a:gd name="connsiteX8" fmla="*/ 1190633 w 2076961"/>
              <a:gd name="connsiteY8" fmla="*/ 574830 h 574831"/>
              <a:gd name="connsiteX9" fmla="*/ 1190626 w 2076961"/>
              <a:gd name="connsiteY9" fmla="*/ 574831 h 574831"/>
              <a:gd name="connsiteX10" fmla="*/ 228272 w 2076961"/>
              <a:gd name="connsiteY10" fmla="*/ 574831 h 574831"/>
              <a:gd name="connsiteX11" fmla="*/ 0 w 2076961"/>
              <a:gd name="connsiteY11" fmla="*/ 250505 h 574831"/>
              <a:gd name="connsiteX12" fmla="*/ 66864 w 2076961"/>
              <a:gd name="connsiteY12" fmla="*/ 21169 h 57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6961" h="574831">
                <a:moveTo>
                  <a:pt x="84923" y="0"/>
                </a:moveTo>
                <a:lnTo>
                  <a:pt x="97102" y="49294"/>
                </a:lnTo>
                <a:cubicBezTo>
                  <a:pt x="157364" y="165701"/>
                  <a:pt x="298436" y="247374"/>
                  <a:pt x="462831" y="247374"/>
                </a:cubicBezTo>
                <a:lnTo>
                  <a:pt x="639243" y="247374"/>
                </a:lnTo>
                <a:lnTo>
                  <a:pt x="639243" y="241737"/>
                </a:lnTo>
                <a:lnTo>
                  <a:pt x="1958233" y="241737"/>
                </a:lnTo>
                <a:cubicBezTo>
                  <a:pt x="2023805" y="241737"/>
                  <a:pt x="2076961" y="294893"/>
                  <a:pt x="2076961" y="360465"/>
                </a:cubicBezTo>
                <a:lnTo>
                  <a:pt x="2076961" y="574830"/>
                </a:lnTo>
                <a:lnTo>
                  <a:pt x="1190633" y="574830"/>
                </a:lnTo>
                <a:lnTo>
                  <a:pt x="1190626" y="574831"/>
                </a:lnTo>
                <a:lnTo>
                  <a:pt x="228272" y="574831"/>
                </a:lnTo>
                <a:cubicBezTo>
                  <a:pt x="102214" y="574831"/>
                  <a:pt x="0" y="429636"/>
                  <a:pt x="0" y="250505"/>
                </a:cubicBezTo>
                <a:cubicBezTo>
                  <a:pt x="0" y="160941"/>
                  <a:pt x="25553" y="79859"/>
                  <a:pt x="66864" y="2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 dirty="0">
              <a:solidFill>
                <a:schemeClr val="bg1"/>
              </a:solidFill>
            </a:endParaRPr>
          </a:p>
          <a:p>
            <a:pPr algn="ctr"/>
            <a:r>
              <a:rPr lang="es-EC" sz="1800" dirty="0">
                <a:solidFill>
                  <a:schemeClr val="bg1"/>
                </a:solidFill>
              </a:rPr>
              <a:t>Con la crisis</a:t>
            </a:r>
          </a:p>
        </p:txBody>
      </p:sp>
      <p:sp>
        <p:nvSpPr>
          <p:cNvPr id="47" name="Forma libre 46"/>
          <p:cNvSpPr/>
          <p:nvPr/>
        </p:nvSpPr>
        <p:spPr>
          <a:xfrm>
            <a:off x="6960884" y="4066216"/>
            <a:ext cx="1986455" cy="559624"/>
          </a:xfrm>
          <a:custGeom>
            <a:avLst/>
            <a:gdLst>
              <a:gd name="connsiteX0" fmla="*/ 84923 w 2076961"/>
              <a:gd name="connsiteY0" fmla="*/ 0 h 574831"/>
              <a:gd name="connsiteX1" fmla="*/ 97102 w 2076961"/>
              <a:gd name="connsiteY1" fmla="*/ 49294 h 574831"/>
              <a:gd name="connsiteX2" fmla="*/ 462831 w 2076961"/>
              <a:gd name="connsiteY2" fmla="*/ 247374 h 574831"/>
              <a:gd name="connsiteX3" fmla="*/ 639243 w 2076961"/>
              <a:gd name="connsiteY3" fmla="*/ 247374 h 574831"/>
              <a:gd name="connsiteX4" fmla="*/ 639243 w 2076961"/>
              <a:gd name="connsiteY4" fmla="*/ 241737 h 574831"/>
              <a:gd name="connsiteX5" fmla="*/ 1958233 w 2076961"/>
              <a:gd name="connsiteY5" fmla="*/ 241737 h 574831"/>
              <a:gd name="connsiteX6" fmla="*/ 2076961 w 2076961"/>
              <a:gd name="connsiteY6" fmla="*/ 360465 h 574831"/>
              <a:gd name="connsiteX7" fmla="*/ 2076961 w 2076961"/>
              <a:gd name="connsiteY7" fmla="*/ 574830 h 574831"/>
              <a:gd name="connsiteX8" fmla="*/ 1190633 w 2076961"/>
              <a:gd name="connsiteY8" fmla="*/ 574830 h 574831"/>
              <a:gd name="connsiteX9" fmla="*/ 1190626 w 2076961"/>
              <a:gd name="connsiteY9" fmla="*/ 574831 h 574831"/>
              <a:gd name="connsiteX10" fmla="*/ 228272 w 2076961"/>
              <a:gd name="connsiteY10" fmla="*/ 574831 h 574831"/>
              <a:gd name="connsiteX11" fmla="*/ 0 w 2076961"/>
              <a:gd name="connsiteY11" fmla="*/ 250505 h 574831"/>
              <a:gd name="connsiteX12" fmla="*/ 66864 w 2076961"/>
              <a:gd name="connsiteY12" fmla="*/ 21169 h 57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6961" h="574831">
                <a:moveTo>
                  <a:pt x="84923" y="0"/>
                </a:moveTo>
                <a:lnTo>
                  <a:pt x="97102" y="49294"/>
                </a:lnTo>
                <a:cubicBezTo>
                  <a:pt x="157364" y="165701"/>
                  <a:pt x="298436" y="247374"/>
                  <a:pt x="462831" y="247374"/>
                </a:cubicBezTo>
                <a:lnTo>
                  <a:pt x="639243" y="247374"/>
                </a:lnTo>
                <a:lnTo>
                  <a:pt x="639243" y="241737"/>
                </a:lnTo>
                <a:lnTo>
                  <a:pt x="1958233" y="241737"/>
                </a:lnTo>
                <a:cubicBezTo>
                  <a:pt x="2023805" y="241737"/>
                  <a:pt x="2076961" y="294893"/>
                  <a:pt x="2076961" y="360465"/>
                </a:cubicBezTo>
                <a:lnTo>
                  <a:pt x="2076961" y="574830"/>
                </a:lnTo>
                <a:lnTo>
                  <a:pt x="1190633" y="574830"/>
                </a:lnTo>
                <a:lnTo>
                  <a:pt x="1190626" y="574831"/>
                </a:lnTo>
                <a:lnTo>
                  <a:pt x="228272" y="574831"/>
                </a:lnTo>
                <a:cubicBezTo>
                  <a:pt x="102214" y="574831"/>
                  <a:pt x="0" y="429636"/>
                  <a:pt x="0" y="250505"/>
                </a:cubicBezTo>
                <a:cubicBezTo>
                  <a:pt x="0" y="160941"/>
                  <a:pt x="25553" y="79859"/>
                  <a:pt x="66864" y="2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800" dirty="0">
              <a:solidFill>
                <a:schemeClr val="bg1"/>
              </a:solidFill>
            </a:endParaRPr>
          </a:p>
          <a:p>
            <a:pPr algn="ctr"/>
            <a:r>
              <a:rPr lang="es-EC" sz="1800" dirty="0">
                <a:solidFill>
                  <a:schemeClr val="bg1"/>
                </a:solidFill>
              </a:rPr>
              <a:t>Planteamiento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900" y="483954"/>
            <a:ext cx="620002" cy="58810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4111" y="389963"/>
            <a:ext cx="671349" cy="5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588579"/>
          </a:xfrm>
        </p:spPr>
        <p:txBody>
          <a:bodyPr/>
          <a:lstStyle/>
          <a:p>
            <a:r>
              <a:rPr lang="es-EC" dirty="0"/>
              <a:t>Corporación El Rosado </a:t>
            </a:r>
            <a:br>
              <a:rPr lang="es-EC" dirty="0"/>
            </a:br>
            <a:r>
              <a:rPr lang="es-EC" dirty="0"/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4083" y="889102"/>
            <a:ext cx="28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6"/>
                </a:solidFill>
              </a:rPr>
              <a:t>Razones de Endeudamiento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083" y="2573790"/>
            <a:ext cx="270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rgbClr val="00B0F0"/>
                </a:solidFill>
              </a:rPr>
              <a:t>Razones de Actividad 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26622"/>
              </p:ext>
            </p:extLst>
          </p:nvPr>
        </p:nvGraphicFramePr>
        <p:xfrm>
          <a:off x="180000" y="1381300"/>
          <a:ext cx="8879915" cy="103884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48917">
                  <a:extLst>
                    <a:ext uri="{9D8B030D-6E8A-4147-A177-3AD203B41FA5}">
                      <a16:colId xmlns:a16="http://schemas.microsoft.com/office/drawing/2014/main" xmlns="" val="2176429747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3849018784"/>
                    </a:ext>
                  </a:extLst>
                </a:gridCol>
                <a:gridCol w="713258">
                  <a:extLst>
                    <a:ext uri="{9D8B030D-6E8A-4147-A177-3AD203B41FA5}">
                      <a16:colId xmlns:a16="http://schemas.microsoft.com/office/drawing/2014/main" xmlns="" val="2602986050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2635466355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xmlns="" val="1948843568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624642870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2616157778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2360946019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2992117637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xmlns="" val="3181146912"/>
                    </a:ext>
                  </a:extLst>
                </a:gridCol>
                <a:gridCol w="713258">
                  <a:extLst>
                    <a:ext uri="{9D8B030D-6E8A-4147-A177-3AD203B41FA5}">
                      <a16:colId xmlns:a16="http://schemas.microsoft.com/office/drawing/2014/main" xmlns="" val="2944001150"/>
                    </a:ext>
                  </a:extLst>
                </a:gridCol>
              </a:tblGrid>
              <a:tr h="210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3354164250"/>
                  </a:ext>
                </a:extLst>
              </a:tr>
              <a:tr h="210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Razon de Deuda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extLst>
                  <a:ext uri="{0D108BD9-81ED-4DB2-BD59-A6C34878D82A}">
                    <a16:rowId xmlns:a16="http://schemas.microsoft.com/office/drawing/2014/main" xmlns="" val="2522057070"/>
                  </a:ext>
                </a:extLst>
              </a:tr>
              <a:tr h="210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Cobertura de Interes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24,50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9,34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8,32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5,72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4,43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4,11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extLst>
                  <a:ext uri="{0D108BD9-81ED-4DB2-BD59-A6C34878D82A}">
                    <a16:rowId xmlns:a16="http://schemas.microsoft.com/office/drawing/2014/main" xmlns="" val="1417621582"/>
                  </a:ext>
                </a:extLst>
              </a:tr>
              <a:tr h="4083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Razon de Pasivo a Patrimonio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extLst>
                  <a:ext uri="{0D108BD9-81ED-4DB2-BD59-A6C34878D82A}">
                    <a16:rowId xmlns:a16="http://schemas.microsoft.com/office/drawing/2014/main" xmlns="" val="179214159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39875"/>
              </p:ext>
            </p:extLst>
          </p:nvPr>
        </p:nvGraphicFramePr>
        <p:xfrm>
          <a:off x="179999" y="3065989"/>
          <a:ext cx="8879915" cy="190311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48917">
                  <a:extLst>
                    <a:ext uri="{9D8B030D-6E8A-4147-A177-3AD203B41FA5}">
                      <a16:colId xmlns:a16="http://schemas.microsoft.com/office/drawing/2014/main" xmlns="" val="2662900210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104315713"/>
                    </a:ext>
                  </a:extLst>
                </a:gridCol>
                <a:gridCol w="713258">
                  <a:extLst>
                    <a:ext uri="{9D8B030D-6E8A-4147-A177-3AD203B41FA5}">
                      <a16:colId xmlns:a16="http://schemas.microsoft.com/office/drawing/2014/main" xmlns="" val="2206401061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300527398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xmlns="" val="1223947652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551236023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xmlns="" val="2942950141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962498452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xmlns="" val="2212163262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xmlns="" val="3322408762"/>
                    </a:ext>
                  </a:extLst>
                </a:gridCol>
                <a:gridCol w="713258">
                  <a:extLst>
                    <a:ext uri="{9D8B030D-6E8A-4147-A177-3AD203B41FA5}">
                      <a16:colId xmlns:a16="http://schemas.microsoft.com/office/drawing/2014/main" xmlns="" val="283912418"/>
                    </a:ext>
                  </a:extLst>
                </a:gridCol>
              </a:tblGrid>
              <a:tr h="151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2996169638"/>
                  </a:ext>
                </a:extLst>
              </a:tr>
              <a:tr h="151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Rotacion</a:t>
                      </a:r>
                      <a:r>
                        <a:rPr lang="en-US" sz="1000" u="none" strike="noStrike" dirty="0">
                          <a:effectLst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</a:rPr>
                        <a:t>CxC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20,48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17,04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21,05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12,40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14,13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9,25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11,49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9,78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9,32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7,29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1736413679"/>
                  </a:ext>
                </a:extLst>
              </a:tr>
              <a:tr h="151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Rotacion de CxP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5,90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4,80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4,50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2091561387"/>
                  </a:ext>
                </a:extLst>
              </a:tr>
              <a:tr h="2961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noProof="0" dirty="0" err="1">
                          <a:effectLst/>
                        </a:rPr>
                        <a:t>Rotacion</a:t>
                      </a:r>
                      <a:r>
                        <a:rPr lang="en-US" sz="1000" u="none" strike="noStrike" dirty="0">
                          <a:effectLst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</a:rPr>
                        <a:t>inventarios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5,84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4255327347"/>
                  </a:ext>
                </a:extLst>
              </a:tr>
              <a:tr h="151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Periodo</a:t>
                      </a:r>
                      <a:r>
                        <a:rPr lang="en-US" sz="1000" u="none" strike="noStrike" dirty="0">
                          <a:effectLst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</a:rPr>
                        <a:t>cobro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17,58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21,13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17,10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29,04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25,47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38,92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31,32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36,82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38,63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49,40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3361696550"/>
                  </a:ext>
                </a:extLst>
              </a:tr>
              <a:tr h="151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Periodo de pago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62,55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62,50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60,98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65,15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74,95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80,07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58,39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65,23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68,41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69,92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1820762376"/>
                  </a:ext>
                </a:extLst>
              </a:tr>
              <a:tr h="2961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Periodo de rotacion de inventarios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61,66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60,45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55,01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59,33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64,88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56,78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54,47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58,85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60,89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55,74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2349863610"/>
                  </a:ext>
                </a:extLst>
              </a:tr>
              <a:tr h="151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Ciclo de operacion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3301171838"/>
                  </a:ext>
                </a:extLst>
              </a:tr>
              <a:tr h="2961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Ciclo de conversion del efectivo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0,0127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4069184819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753710" y="523274"/>
            <a:ext cx="36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Fira Sans"/>
                <a:sym typeface="Fira Sans"/>
              </a:rPr>
              <a:t>Razones Financieras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3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588579"/>
          </a:xfrm>
        </p:spPr>
        <p:txBody>
          <a:bodyPr/>
          <a:lstStyle/>
          <a:p>
            <a:r>
              <a:rPr lang="es-EC" dirty="0"/>
              <a:t>Corporación El Rosado </a:t>
            </a:r>
            <a:br>
              <a:rPr lang="es-EC" dirty="0"/>
            </a:b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84083" y="889102"/>
            <a:ext cx="28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6"/>
                </a:solidFill>
              </a:rPr>
              <a:t>Punto de </a:t>
            </a:r>
            <a:r>
              <a:rPr lang="es-EC" sz="1600" i="1" dirty="0" err="1">
                <a:solidFill>
                  <a:schemeClr val="accent6"/>
                </a:solidFill>
              </a:rPr>
              <a:t>Equilibriio</a:t>
            </a:r>
            <a:r>
              <a:rPr lang="es-EC" sz="1600" i="1" dirty="0">
                <a:solidFill>
                  <a:schemeClr val="accent6"/>
                </a:solidFill>
              </a:rPr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11672"/>
              </p:ext>
            </p:extLst>
          </p:nvPr>
        </p:nvGraphicFramePr>
        <p:xfrm>
          <a:off x="84086" y="1418897"/>
          <a:ext cx="8617616" cy="64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12026">
                  <a:extLst>
                    <a:ext uri="{9D8B030D-6E8A-4147-A177-3AD203B41FA5}">
                      <a16:colId xmlns:a16="http://schemas.microsoft.com/office/drawing/2014/main" xmlns="" val="2056706513"/>
                    </a:ext>
                  </a:extLst>
                </a:gridCol>
                <a:gridCol w="745007">
                  <a:extLst>
                    <a:ext uri="{9D8B030D-6E8A-4147-A177-3AD203B41FA5}">
                      <a16:colId xmlns:a16="http://schemas.microsoft.com/office/drawing/2014/main" xmlns="" val="391409914"/>
                    </a:ext>
                  </a:extLst>
                </a:gridCol>
                <a:gridCol w="692189">
                  <a:extLst>
                    <a:ext uri="{9D8B030D-6E8A-4147-A177-3AD203B41FA5}">
                      <a16:colId xmlns:a16="http://schemas.microsoft.com/office/drawing/2014/main" xmlns="" val="3379574111"/>
                    </a:ext>
                  </a:extLst>
                </a:gridCol>
                <a:gridCol w="778365">
                  <a:extLst>
                    <a:ext uri="{9D8B030D-6E8A-4147-A177-3AD203B41FA5}">
                      <a16:colId xmlns:a16="http://schemas.microsoft.com/office/drawing/2014/main" xmlns="" val="2170734510"/>
                    </a:ext>
                  </a:extLst>
                </a:gridCol>
                <a:gridCol w="725548">
                  <a:extLst>
                    <a:ext uri="{9D8B030D-6E8A-4147-A177-3AD203B41FA5}">
                      <a16:colId xmlns:a16="http://schemas.microsoft.com/office/drawing/2014/main" xmlns="" val="628882572"/>
                    </a:ext>
                  </a:extLst>
                </a:gridCol>
                <a:gridCol w="778365">
                  <a:extLst>
                    <a:ext uri="{9D8B030D-6E8A-4147-A177-3AD203B41FA5}">
                      <a16:colId xmlns:a16="http://schemas.microsoft.com/office/drawing/2014/main" xmlns="" val="2931702982"/>
                    </a:ext>
                  </a:extLst>
                </a:gridCol>
                <a:gridCol w="778365">
                  <a:extLst>
                    <a:ext uri="{9D8B030D-6E8A-4147-A177-3AD203B41FA5}">
                      <a16:colId xmlns:a16="http://schemas.microsoft.com/office/drawing/2014/main" xmlns="" val="2711362261"/>
                    </a:ext>
                  </a:extLst>
                </a:gridCol>
                <a:gridCol w="745007">
                  <a:extLst>
                    <a:ext uri="{9D8B030D-6E8A-4147-A177-3AD203B41FA5}">
                      <a16:colId xmlns:a16="http://schemas.microsoft.com/office/drawing/2014/main" xmlns="" val="3486822279"/>
                    </a:ext>
                  </a:extLst>
                </a:gridCol>
                <a:gridCol w="745007">
                  <a:extLst>
                    <a:ext uri="{9D8B030D-6E8A-4147-A177-3AD203B41FA5}">
                      <a16:colId xmlns:a16="http://schemas.microsoft.com/office/drawing/2014/main" xmlns="" val="2914451106"/>
                    </a:ext>
                  </a:extLst>
                </a:gridCol>
                <a:gridCol w="725548">
                  <a:extLst>
                    <a:ext uri="{9D8B030D-6E8A-4147-A177-3AD203B41FA5}">
                      <a16:colId xmlns:a16="http://schemas.microsoft.com/office/drawing/2014/main" xmlns="" val="3216311717"/>
                    </a:ext>
                  </a:extLst>
                </a:gridCol>
                <a:gridCol w="692189">
                  <a:extLst>
                    <a:ext uri="{9D8B030D-6E8A-4147-A177-3AD203B41FA5}">
                      <a16:colId xmlns:a16="http://schemas.microsoft.com/office/drawing/2014/main" xmlns="" val="3058120164"/>
                    </a:ext>
                  </a:extLst>
                </a:gridCol>
              </a:tblGrid>
              <a:tr h="218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1498416894"/>
                  </a:ext>
                </a:extLst>
              </a:tr>
              <a:tr h="422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Ventas equilibrio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7" marR="8257" marT="8257" marB="0" anchor="b"/>
                </a:tc>
                <a:extLst>
                  <a:ext uri="{0D108BD9-81ED-4DB2-BD59-A6C34878D82A}">
                    <a16:rowId xmlns:a16="http://schemas.microsoft.com/office/drawing/2014/main" xmlns="" val="392667436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753710" y="562649"/>
            <a:ext cx="36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Fira Sans"/>
                <a:sym typeface="Fira Sans"/>
              </a:rPr>
              <a:t>Razones Financieras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69" y="94594"/>
            <a:ext cx="8784000" cy="472966"/>
          </a:xfrm>
        </p:spPr>
        <p:txBody>
          <a:bodyPr/>
          <a:lstStyle/>
          <a:p>
            <a:r>
              <a:rPr lang="es-EC" dirty="0"/>
              <a:t>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Corporación La Fabril S.A – Estado de Situación Financiera</a:t>
            </a:r>
            <a:b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84961" y="567560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vertical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52695"/>
              </p:ext>
            </p:extLst>
          </p:nvPr>
        </p:nvGraphicFramePr>
        <p:xfrm>
          <a:off x="145822" y="1465322"/>
          <a:ext cx="8786647" cy="65899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99280">
                  <a:extLst>
                    <a:ext uri="{9D8B030D-6E8A-4147-A177-3AD203B41FA5}">
                      <a16:colId xmlns:a16="http://schemas.microsoft.com/office/drawing/2014/main" xmlns="" val="3701221437"/>
                    </a:ext>
                  </a:extLst>
                </a:gridCol>
                <a:gridCol w="857229">
                  <a:extLst>
                    <a:ext uri="{9D8B030D-6E8A-4147-A177-3AD203B41FA5}">
                      <a16:colId xmlns:a16="http://schemas.microsoft.com/office/drawing/2014/main" xmlns="" val="2297414179"/>
                    </a:ext>
                  </a:extLst>
                </a:gridCol>
                <a:gridCol w="577170">
                  <a:extLst>
                    <a:ext uri="{9D8B030D-6E8A-4147-A177-3AD203B41FA5}">
                      <a16:colId xmlns:a16="http://schemas.microsoft.com/office/drawing/2014/main" xmlns="" val="4251309316"/>
                    </a:ext>
                  </a:extLst>
                </a:gridCol>
                <a:gridCol w="840183">
                  <a:extLst>
                    <a:ext uri="{9D8B030D-6E8A-4147-A177-3AD203B41FA5}">
                      <a16:colId xmlns:a16="http://schemas.microsoft.com/office/drawing/2014/main" xmlns="" val="1769087082"/>
                    </a:ext>
                  </a:extLst>
                </a:gridCol>
                <a:gridCol w="487062">
                  <a:extLst>
                    <a:ext uri="{9D8B030D-6E8A-4147-A177-3AD203B41FA5}">
                      <a16:colId xmlns:a16="http://schemas.microsoft.com/office/drawing/2014/main" xmlns="" val="142700885"/>
                    </a:ext>
                  </a:extLst>
                </a:gridCol>
                <a:gridCol w="798783">
                  <a:extLst>
                    <a:ext uri="{9D8B030D-6E8A-4147-A177-3AD203B41FA5}">
                      <a16:colId xmlns:a16="http://schemas.microsoft.com/office/drawing/2014/main" xmlns="" val="3984133059"/>
                    </a:ext>
                  </a:extLst>
                </a:gridCol>
                <a:gridCol w="487062">
                  <a:extLst>
                    <a:ext uri="{9D8B030D-6E8A-4147-A177-3AD203B41FA5}">
                      <a16:colId xmlns:a16="http://schemas.microsoft.com/office/drawing/2014/main" xmlns="" val="2863879838"/>
                    </a:ext>
                  </a:extLst>
                </a:gridCol>
                <a:gridCol w="847489">
                  <a:extLst>
                    <a:ext uri="{9D8B030D-6E8A-4147-A177-3AD203B41FA5}">
                      <a16:colId xmlns:a16="http://schemas.microsoft.com/office/drawing/2014/main" xmlns="" val="246971213"/>
                    </a:ext>
                  </a:extLst>
                </a:gridCol>
                <a:gridCol w="487062">
                  <a:extLst>
                    <a:ext uri="{9D8B030D-6E8A-4147-A177-3AD203B41FA5}">
                      <a16:colId xmlns:a16="http://schemas.microsoft.com/office/drawing/2014/main" xmlns="" val="912280570"/>
                    </a:ext>
                  </a:extLst>
                </a:gridCol>
                <a:gridCol w="818265">
                  <a:extLst>
                    <a:ext uri="{9D8B030D-6E8A-4147-A177-3AD203B41FA5}">
                      <a16:colId xmlns:a16="http://schemas.microsoft.com/office/drawing/2014/main" xmlns="" val="1870217248"/>
                    </a:ext>
                  </a:extLst>
                </a:gridCol>
                <a:gridCol w="487062">
                  <a:extLst>
                    <a:ext uri="{9D8B030D-6E8A-4147-A177-3AD203B41FA5}">
                      <a16:colId xmlns:a16="http://schemas.microsoft.com/office/drawing/2014/main" xmlns="" val="2286608118"/>
                    </a:ext>
                  </a:extLst>
                </a:gridCol>
              </a:tblGrid>
              <a:tr h="219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ACTIVO </a:t>
                      </a:r>
                      <a:endParaRPr lang="en-US" sz="10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2354680628"/>
                  </a:ext>
                </a:extLst>
              </a:tr>
              <a:tr h="219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ACTIVO CORRIENTE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57,88%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52,32%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56,76%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53,46%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53,58%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47,78%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50,95%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51,73%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44,38%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449359195"/>
                  </a:ext>
                </a:extLst>
              </a:tr>
              <a:tr h="219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ACTIVO NO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42,12%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47,68%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43,24%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46,54%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46,42%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52,22%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49,05%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48,27%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55,62%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139042958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19946"/>
              </p:ext>
            </p:extLst>
          </p:nvPr>
        </p:nvGraphicFramePr>
        <p:xfrm>
          <a:off x="145822" y="2448912"/>
          <a:ext cx="8786645" cy="7881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2370">
                  <a:extLst>
                    <a:ext uri="{9D8B030D-6E8A-4147-A177-3AD203B41FA5}">
                      <a16:colId xmlns:a16="http://schemas.microsoft.com/office/drawing/2014/main" xmlns="" val="4073815666"/>
                    </a:ext>
                  </a:extLst>
                </a:gridCol>
                <a:gridCol w="861848">
                  <a:extLst>
                    <a:ext uri="{9D8B030D-6E8A-4147-A177-3AD203B41FA5}">
                      <a16:colId xmlns:a16="http://schemas.microsoft.com/office/drawing/2014/main" xmlns="" val="226177268"/>
                    </a:ext>
                  </a:extLst>
                </a:gridCol>
                <a:gridCol w="638476">
                  <a:extLst>
                    <a:ext uri="{9D8B030D-6E8A-4147-A177-3AD203B41FA5}">
                      <a16:colId xmlns:a16="http://schemas.microsoft.com/office/drawing/2014/main" xmlns="" val="732767863"/>
                    </a:ext>
                  </a:extLst>
                </a:gridCol>
                <a:gridCol w="748890">
                  <a:extLst>
                    <a:ext uri="{9D8B030D-6E8A-4147-A177-3AD203B41FA5}">
                      <a16:colId xmlns:a16="http://schemas.microsoft.com/office/drawing/2014/main" xmlns="" val="4245820428"/>
                    </a:ext>
                  </a:extLst>
                </a:gridCol>
                <a:gridCol w="565970">
                  <a:extLst>
                    <a:ext uri="{9D8B030D-6E8A-4147-A177-3AD203B41FA5}">
                      <a16:colId xmlns:a16="http://schemas.microsoft.com/office/drawing/2014/main" xmlns="" val="1580921766"/>
                    </a:ext>
                  </a:extLst>
                </a:gridCol>
                <a:gridCol w="791329">
                  <a:extLst>
                    <a:ext uri="{9D8B030D-6E8A-4147-A177-3AD203B41FA5}">
                      <a16:colId xmlns:a16="http://schemas.microsoft.com/office/drawing/2014/main" xmlns="" val="1397341744"/>
                    </a:ext>
                  </a:extLst>
                </a:gridCol>
                <a:gridCol w="482517">
                  <a:extLst>
                    <a:ext uri="{9D8B030D-6E8A-4147-A177-3AD203B41FA5}">
                      <a16:colId xmlns:a16="http://schemas.microsoft.com/office/drawing/2014/main" xmlns="" val="298898203"/>
                    </a:ext>
                  </a:extLst>
                </a:gridCol>
                <a:gridCol w="839581">
                  <a:extLst>
                    <a:ext uri="{9D8B030D-6E8A-4147-A177-3AD203B41FA5}">
                      <a16:colId xmlns:a16="http://schemas.microsoft.com/office/drawing/2014/main" xmlns="" val="3085664397"/>
                    </a:ext>
                  </a:extLst>
                </a:gridCol>
                <a:gridCol w="482517">
                  <a:extLst>
                    <a:ext uri="{9D8B030D-6E8A-4147-A177-3AD203B41FA5}">
                      <a16:colId xmlns:a16="http://schemas.microsoft.com/office/drawing/2014/main" xmlns="" val="1409734362"/>
                    </a:ext>
                  </a:extLst>
                </a:gridCol>
                <a:gridCol w="810630">
                  <a:extLst>
                    <a:ext uri="{9D8B030D-6E8A-4147-A177-3AD203B41FA5}">
                      <a16:colId xmlns:a16="http://schemas.microsoft.com/office/drawing/2014/main" xmlns="" val="4033169947"/>
                    </a:ext>
                  </a:extLst>
                </a:gridCol>
                <a:gridCol w="482517">
                  <a:extLst>
                    <a:ext uri="{9D8B030D-6E8A-4147-A177-3AD203B41FA5}">
                      <a16:colId xmlns:a16="http://schemas.microsoft.com/office/drawing/2014/main" xmlns="" val="1887102857"/>
                    </a:ext>
                  </a:extLst>
                </a:gridCol>
              </a:tblGrid>
              <a:tr h="186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PASIVO 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3698257501"/>
                  </a:ext>
                </a:extLst>
              </a:tr>
              <a:tr h="300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PASIVO CORRIENTE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79,99%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73,90%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79,80%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72,15%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76,95%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63,88%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60,69%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3234313910"/>
                  </a:ext>
                </a:extLst>
              </a:tr>
              <a:tr h="300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PASIVO NO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27,85%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23,05%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36,12%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39,31%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35,75%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1800819079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45637"/>
              </p:ext>
            </p:extLst>
          </p:nvPr>
        </p:nvGraphicFramePr>
        <p:xfrm>
          <a:off x="145822" y="3544623"/>
          <a:ext cx="8786644" cy="10098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61679">
                  <a:extLst>
                    <a:ext uri="{9D8B030D-6E8A-4147-A177-3AD203B41FA5}">
                      <a16:colId xmlns:a16="http://schemas.microsoft.com/office/drawing/2014/main" xmlns="" val="378324170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xmlns="" val="636088099"/>
                    </a:ext>
                  </a:extLst>
                </a:gridCol>
                <a:gridCol w="571784">
                  <a:extLst>
                    <a:ext uri="{9D8B030D-6E8A-4147-A177-3AD203B41FA5}">
                      <a16:colId xmlns:a16="http://schemas.microsoft.com/office/drawing/2014/main" xmlns="" val="3198633052"/>
                    </a:ext>
                  </a:extLst>
                </a:gridCol>
                <a:gridCol w="832343">
                  <a:extLst>
                    <a:ext uri="{9D8B030D-6E8A-4147-A177-3AD203B41FA5}">
                      <a16:colId xmlns:a16="http://schemas.microsoft.com/office/drawing/2014/main" xmlns="" val="2635401637"/>
                    </a:ext>
                  </a:extLst>
                </a:gridCol>
                <a:gridCol w="482517">
                  <a:extLst>
                    <a:ext uri="{9D8B030D-6E8A-4147-A177-3AD203B41FA5}">
                      <a16:colId xmlns:a16="http://schemas.microsoft.com/office/drawing/2014/main" xmlns="" val="2180891664"/>
                    </a:ext>
                  </a:extLst>
                </a:gridCol>
                <a:gridCol w="791329">
                  <a:extLst>
                    <a:ext uri="{9D8B030D-6E8A-4147-A177-3AD203B41FA5}">
                      <a16:colId xmlns:a16="http://schemas.microsoft.com/office/drawing/2014/main" xmlns="" val="3643789271"/>
                    </a:ext>
                  </a:extLst>
                </a:gridCol>
                <a:gridCol w="482517">
                  <a:extLst>
                    <a:ext uri="{9D8B030D-6E8A-4147-A177-3AD203B41FA5}">
                      <a16:colId xmlns:a16="http://schemas.microsoft.com/office/drawing/2014/main" xmlns="" val="4181198297"/>
                    </a:ext>
                  </a:extLst>
                </a:gridCol>
                <a:gridCol w="839581">
                  <a:extLst>
                    <a:ext uri="{9D8B030D-6E8A-4147-A177-3AD203B41FA5}">
                      <a16:colId xmlns:a16="http://schemas.microsoft.com/office/drawing/2014/main" xmlns="" val="3574022548"/>
                    </a:ext>
                  </a:extLst>
                </a:gridCol>
                <a:gridCol w="482517">
                  <a:extLst>
                    <a:ext uri="{9D8B030D-6E8A-4147-A177-3AD203B41FA5}">
                      <a16:colId xmlns:a16="http://schemas.microsoft.com/office/drawing/2014/main" xmlns="" val="3907705939"/>
                    </a:ext>
                  </a:extLst>
                </a:gridCol>
                <a:gridCol w="810629">
                  <a:extLst>
                    <a:ext uri="{9D8B030D-6E8A-4147-A177-3AD203B41FA5}">
                      <a16:colId xmlns:a16="http://schemas.microsoft.com/office/drawing/2014/main" xmlns="" val="3509481189"/>
                    </a:ext>
                  </a:extLst>
                </a:gridCol>
                <a:gridCol w="482517">
                  <a:extLst>
                    <a:ext uri="{9D8B030D-6E8A-4147-A177-3AD203B41FA5}">
                      <a16:colId xmlns:a16="http://schemas.microsoft.com/office/drawing/2014/main" xmlns="" val="2395152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PATRIMONIO</a:t>
                      </a:r>
                      <a:r>
                        <a:rPr lang="en-US" sz="10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59676978"/>
                  </a:ext>
                </a:extLst>
              </a:tr>
              <a:tr h="15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64,85%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62,60%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55,74%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55,26%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53,58%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56,79%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59,96%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61,88%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46,76%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1815424212"/>
                  </a:ext>
                </a:extLst>
              </a:tr>
              <a:tr h="15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24,48%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8,16%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9,88%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10,76%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3076350204"/>
                  </a:ext>
                </a:extLst>
              </a:tr>
              <a:tr h="212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 RESULTADOS INTEGRALES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15,95%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13,69%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-9,28%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37,04%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120700947"/>
                  </a:ext>
                </a:extLst>
              </a:tr>
              <a:tr h="15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RESULTADOS ACUMULADOS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24,42%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9,01%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4276196156"/>
                  </a:ext>
                </a:extLst>
              </a:tr>
              <a:tr h="15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RESULTADOS DEL EJERCICIO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8,58%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9,92%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23" marR="7023" marT="7023" marB="0" anchor="b"/>
                </a:tc>
                <a:extLst>
                  <a:ext uri="{0D108BD9-81ED-4DB2-BD59-A6C34878D82A}">
                    <a16:rowId xmlns:a16="http://schemas.microsoft.com/office/drawing/2014/main" xmlns="" val="205681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90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Corporación La Fabril S.A</a:t>
            </a:r>
            <a:r>
              <a:rPr lang="es-EC" dirty="0"/>
              <a:t>– Estado de Perdidas y Ganancias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99404" y="788101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vertical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34071"/>
              </p:ext>
            </p:extLst>
          </p:nvPr>
        </p:nvGraphicFramePr>
        <p:xfrm>
          <a:off x="73569" y="1360801"/>
          <a:ext cx="8890431" cy="174841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91258">
                  <a:extLst>
                    <a:ext uri="{9D8B030D-6E8A-4147-A177-3AD203B41FA5}">
                      <a16:colId xmlns:a16="http://schemas.microsoft.com/office/drawing/2014/main" xmlns="" val="668107439"/>
                    </a:ext>
                  </a:extLst>
                </a:gridCol>
                <a:gridCol w="777765">
                  <a:extLst>
                    <a:ext uri="{9D8B030D-6E8A-4147-A177-3AD203B41FA5}">
                      <a16:colId xmlns:a16="http://schemas.microsoft.com/office/drawing/2014/main" xmlns="" val="2458580440"/>
                    </a:ext>
                  </a:extLst>
                </a:gridCol>
                <a:gridCol w="676971">
                  <a:extLst>
                    <a:ext uri="{9D8B030D-6E8A-4147-A177-3AD203B41FA5}">
                      <a16:colId xmlns:a16="http://schemas.microsoft.com/office/drawing/2014/main" xmlns="" val="2508043168"/>
                    </a:ext>
                  </a:extLst>
                </a:gridCol>
                <a:gridCol w="626312">
                  <a:extLst>
                    <a:ext uri="{9D8B030D-6E8A-4147-A177-3AD203B41FA5}">
                      <a16:colId xmlns:a16="http://schemas.microsoft.com/office/drawing/2014/main" xmlns="" val="4290957877"/>
                    </a:ext>
                  </a:extLst>
                </a:gridCol>
                <a:gridCol w="568096">
                  <a:extLst>
                    <a:ext uri="{9D8B030D-6E8A-4147-A177-3AD203B41FA5}">
                      <a16:colId xmlns:a16="http://schemas.microsoft.com/office/drawing/2014/main" xmlns="" val="2333061509"/>
                    </a:ext>
                  </a:extLst>
                </a:gridCol>
                <a:gridCol w="651105">
                  <a:extLst>
                    <a:ext uri="{9D8B030D-6E8A-4147-A177-3AD203B41FA5}">
                      <a16:colId xmlns:a16="http://schemas.microsoft.com/office/drawing/2014/main" xmlns="" val="1740627534"/>
                    </a:ext>
                  </a:extLst>
                </a:gridCol>
                <a:gridCol w="552473">
                  <a:extLst>
                    <a:ext uri="{9D8B030D-6E8A-4147-A177-3AD203B41FA5}">
                      <a16:colId xmlns:a16="http://schemas.microsoft.com/office/drawing/2014/main" xmlns="" val="260390665"/>
                    </a:ext>
                  </a:extLst>
                </a:gridCol>
                <a:gridCol w="790922">
                  <a:extLst>
                    <a:ext uri="{9D8B030D-6E8A-4147-A177-3AD203B41FA5}">
                      <a16:colId xmlns:a16="http://schemas.microsoft.com/office/drawing/2014/main" xmlns="" val="1909570478"/>
                    </a:ext>
                  </a:extLst>
                </a:gridCol>
                <a:gridCol w="622038">
                  <a:extLst>
                    <a:ext uri="{9D8B030D-6E8A-4147-A177-3AD203B41FA5}">
                      <a16:colId xmlns:a16="http://schemas.microsoft.com/office/drawing/2014/main" xmlns="" val="2264190423"/>
                    </a:ext>
                  </a:extLst>
                </a:gridCol>
                <a:gridCol w="762651">
                  <a:extLst>
                    <a:ext uri="{9D8B030D-6E8A-4147-A177-3AD203B41FA5}">
                      <a16:colId xmlns:a16="http://schemas.microsoft.com/office/drawing/2014/main" xmlns="" val="1726446899"/>
                    </a:ext>
                  </a:extLst>
                </a:gridCol>
                <a:gridCol w="570840">
                  <a:extLst>
                    <a:ext uri="{9D8B030D-6E8A-4147-A177-3AD203B41FA5}">
                      <a16:colId xmlns:a16="http://schemas.microsoft.com/office/drawing/2014/main" xmlns="" val="2020090927"/>
                    </a:ext>
                  </a:extLst>
                </a:gridCol>
              </a:tblGrid>
              <a:tr h="323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INGRESOS DE ACTIVIDADES ORDINARIAS 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3950936454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VENTA DE BIENES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102,14%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100,37%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100,91%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101,10%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101,31%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98,40%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96,22%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97,23%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97,35%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100,92%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39227067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PRESTACION DE SERVICIOS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0,23%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3,16%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2,62%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1,81%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1,90%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0,67%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1380935300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INTERESES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0,23%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0,34%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0,41%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473399560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OTROS INGRESOS DE ACTIVIDADES ORDINARIAS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0,52%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0,93%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0,63%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0,34%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1416208090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(-)  DESCUENTO EN VENTAS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-1,54%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-0,50%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-0,43%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-0,59%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-0,88%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-1,67%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2695412283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(-)  DEVOLUCIONES EN VENTAS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-0,68%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-0,09%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1624628531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(-)  BONIFICACION EN PRODUCTO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-0,38%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-0,28%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-0,68%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1327878974"/>
                  </a:ext>
                </a:extLst>
              </a:tr>
              <a:tr h="15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(-)  OTRAS REBAJAS COMERCIALES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-0,44%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295178088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07862"/>
              </p:ext>
            </p:extLst>
          </p:nvPr>
        </p:nvGraphicFramePr>
        <p:xfrm>
          <a:off x="73569" y="3391792"/>
          <a:ext cx="8890433" cy="79132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359013">
                  <a:extLst>
                    <a:ext uri="{9D8B030D-6E8A-4147-A177-3AD203B41FA5}">
                      <a16:colId xmlns:a16="http://schemas.microsoft.com/office/drawing/2014/main" xmlns="" val="2385695110"/>
                    </a:ext>
                  </a:extLst>
                </a:gridCol>
                <a:gridCol w="816141">
                  <a:extLst>
                    <a:ext uri="{9D8B030D-6E8A-4147-A177-3AD203B41FA5}">
                      <a16:colId xmlns:a16="http://schemas.microsoft.com/office/drawing/2014/main" xmlns="" val="2465975051"/>
                    </a:ext>
                  </a:extLst>
                </a:gridCol>
                <a:gridCol w="570840">
                  <a:extLst>
                    <a:ext uri="{9D8B030D-6E8A-4147-A177-3AD203B41FA5}">
                      <a16:colId xmlns:a16="http://schemas.microsoft.com/office/drawing/2014/main" xmlns="" val="3840576931"/>
                    </a:ext>
                  </a:extLst>
                </a:gridCol>
                <a:gridCol w="735902">
                  <a:extLst>
                    <a:ext uri="{9D8B030D-6E8A-4147-A177-3AD203B41FA5}">
                      <a16:colId xmlns:a16="http://schemas.microsoft.com/office/drawing/2014/main" xmlns="" val="1732346671"/>
                    </a:ext>
                  </a:extLst>
                </a:gridCol>
                <a:gridCol w="458507">
                  <a:extLst>
                    <a:ext uri="{9D8B030D-6E8A-4147-A177-3AD203B41FA5}">
                      <a16:colId xmlns:a16="http://schemas.microsoft.com/office/drawing/2014/main" xmlns="" val="2991596703"/>
                    </a:ext>
                  </a:extLst>
                </a:gridCol>
                <a:gridCol w="742780">
                  <a:extLst>
                    <a:ext uri="{9D8B030D-6E8A-4147-A177-3AD203B41FA5}">
                      <a16:colId xmlns:a16="http://schemas.microsoft.com/office/drawing/2014/main" xmlns="" val="443365338"/>
                    </a:ext>
                  </a:extLst>
                </a:gridCol>
                <a:gridCol w="460799">
                  <a:extLst>
                    <a:ext uri="{9D8B030D-6E8A-4147-A177-3AD203B41FA5}">
                      <a16:colId xmlns:a16="http://schemas.microsoft.com/office/drawing/2014/main" xmlns="" val="1498222780"/>
                    </a:ext>
                  </a:extLst>
                </a:gridCol>
                <a:gridCol w="790923">
                  <a:extLst>
                    <a:ext uri="{9D8B030D-6E8A-4147-A177-3AD203B41FA5}">
                      <a16:colId xmlns:a16="http://schemas.microsoft.com/office/drawing/2014/main" xmlns="" val="1498451547"/>
                    </a:ext>
                  </a:extLst>
                </a:gridCol>
                <a:gridCol w="467676">
                  <a:extLst>
                    <a:ext uri="{9D8B030D-6E8A-4147-A177-3AD203B41FA5}">
                      <a16:colId xmlns:a16="http://schemas.microsoft.com/office/drawing/2014/main" xmlns="" val="25033835"/>
                    </a:ext>
                  </a:extLst>
                </a:gridCol>
                <a:gridCol w="917012">
                  <a:extLst>
                    <a:ext uri="{9D8B030D-6E8A-4147-A177-3AD203B41FA5}">
                      <a16:colId xmlns:a16="http://schemas.microsoft.com/office/drawing/2014/main" xmlns="" val="1804699350"/>
                    </a:ext>
                  </a:extLst>
                </a:gridCol>
                <a:gridCol w="570840">
                  <a:extLst>
                    <a:ext uri="{9D8B030D-6E8A-4147-A177-3AD203B41FA5}">
                      <a16:colId xmlns:a16="http://schemas.microsoft.com/office/drawing/2014/main" xmlns="" val="2914438988"/>
                    </a:ext>
                  </a:extLst>
                </a:gridCol>
              </a:tblGrid>
              <a:tr h="263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COSTOS Y GASTOS 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ctr"/>
                </a:tc>
                <a:extLst>
                  <a:ext uri="{0D108BD9-81ED-4DB2-BD59-A6C34878D82A}">
                    <a16:rowId xmlns:a16="http://schemas.microsoft.com/office/drawing/2014/main" xmlns="" val="2364341517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 DE VENTAS Y PRODUCCIÓN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85,87%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81,78%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84,10%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82,39%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80,45%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77,65%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78,19%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77,43%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1742961935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14,13%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21,75%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21,81%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24,79%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03" marR="6603" marT="6603" marB="0" anchor="b"/>
                </a:tc>
                <a:extLst>
                  <a:ext uri="{0D108BD9-81ED-4DB2-BD59-A6C34878D82A}">
                    <a16:rowId xmlns:a16="http://schemas.microsoft.com/office/drawing/2014/main" xmlns="" val="288692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1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153609"/>
            <a:ext cx="8784000" cy="572700"/>
          </a:xfrm>
        </p:spPr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Corporación La Fabril S.A </a:t>
            </a:r>
            <a:r>
              <a:rPr lang="es-EC" dirty="0"/>
              <a:t>– Estado de Situación Financiera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16495" y="592583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Horizontal 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48613"/>
              </p:ext>
            </p:extLst>
          </p:nvPr>
        </p:nvGraphicFramePr>
        <p:xfrm>
          <a:off x="180000" y="1215831"/>
          <a:ext cx="8648690" cy="9016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7411">
                  <a:extLst>
                    <a:ext uri="{9D8B030D-6E8A-4147-A177-3AD203B41FA5}">
                      <a16:colId xmlns:a16="http://schemas.microsoft.com/office/drawing/2014/main" xmlns="" val="3139777212"/>
                    </a:ext>
                  </a:extLst>
                </a:gridCol>
                <a:gridCol w="871020">
                  <a:extLst>
                    <a:ext uri="{9D8B030D-6E8A-4147-A177-3AD203B41FA5}">
                      <a16:colId xmlns:a16="http://schemas.microsoft.com/office/drawing/2014/main" xmlns="" val="3615043493"/>
                    </a:ext>
                  </a:extLst>
                </a:gridCol>
                <a:gridCol w="826731">
                  <a:extLst>
                    <a:ext uri="{9D8B030D-6E8A-4147-A177-3AD203B41FA5}">
                      <a16:colId xmlns:a16="http://schemas.microsoft.com/office/drawing/2014/main" xmlns="" val="3724358779"/>
                    </a:ext>
                  </a:extLst>
                </a:gridCol>
                <a:gridCol w="730771">
                  <a:extLst>
                    <a:ext uri="{9D8B030D-6E8A-4147-A177-3AD203B41FA5}">
                      <a16:colId xmlns:a16="http://schemas.microsoft.com/office/drawing/2014/main" xmlns="" val="1164531415"/>
                    </a:ext>
                  </a:extLst>
                </a:gridCol>
                <a:gridCol w="804587">
                  <a:extLst>
                    <a:ext uri="{9D8B030D-6E8A-4147-A177-3AD203B41FA5}">
                      <a16:colId xmlns:a16="http://schemas.microsoft.com/office/drawing/2014/main" xmlns="" val="4196944228"/>
                    </a:ext>
                  </a:extLst>
                </a:gridCol>
                <a:gridCol w="782442">
                  <a:extLst>
                    <a:ext uri="{9D8B030D-6E8A-4147-A177-3AD203B41FA5}">
                      <a16:colId xmlns:a16="http://schemas.microsoft.com/office/drawing/2014/main" xmlns="" val="2682221146"/>
                    </a:ext>
                  </a:extLst>
                </a:gridCol>
                <a:gridCol w="797205">
                  <a:extLst>
                    <a:ext uri="{9D8B030D-6E8A-4147-A177-3AD203B41FA5}">
                      <a16:colId xmlns:a16="http://schemas.microsoft.com/office/drawing/2014/main" xmlns="" val="3797311570"/>
                    </a:ext>
                  </a:extLst>
                </a:gridCol>
                <a:gridCol w="856258">
                  <a:extLst>
                    <a:ext uri="{9D8B030D-6E8A-4147-A177-3AD203B41FA5}">
                      <a16:colId xmlns:a16="http://schemas.microsoft.com/office/drawing/2014/main" xmlns="" val="3231498262"/>
                    </a:ext>
                  </a:extLst>
                </a:gridCol>
                <a:gridCol w="797205">
                  <a:extLst>
                    <a:ext uri="{9D8B030D-6E8A-4147-A177-3AD203B41FA5}">
                      <a16:colId xmlns:a16="http://schemas.microsoft.com/office/drawing/2014/main" xmlns="" val="4036371790"/>
                    </a:ext>
                  </a:extLst>
                </a:gridCol>
                <a:gridCol w="775060">
                  <a:extLst>
                    <a:ext uri="{9D8B030D-6E8A-4147-A177-3AD203B41FA5}">
                      <a16:colId xmlns:a16="http://schemas.microsoft.com/office/drawing/2014/main" xmlns="" val="1003804133"/>
                    </a:ext>
                  </a:extLst>
                </a:gridCol>
              </a:tblGrid>
              <a:tr h="22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ACTIVO</a:t>
                      </a:r>
                      <a:endParaRPr lang="en-US" sz="10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Variación</a:t>
                      </a:r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232400"/>
                  </a:ext>
                </a:extLst>
              </a:tr>
              <a:tr h="225405">
                <a:tc>
                  <a:txBody>
                    <a:bodyPr/>
                    <a:lstStyle/>
                    <a:p>
                      <a:pPr algn="l" fontAlgn="b"/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2014 - 2015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2016 - 2017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2745515089"/>
                  </a:ext>
                </a:extLst>
              </a:tr>
              <a:tr h="22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34800484"/>
                  </a:ext>
                </a:extLst>
              </a:tr>
              <a:tr h="22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ACTIVO NO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252366420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90785"/>
              </p:ext>
            </p:extLst>
          </p:nvPr>
        </p:nvGraphicFramePr>
        <p:xfrm>
          <a:off x="180000" y="2297292"/>
          <a:ext cx="8648690" cy="8507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07411">
                  <a:extLst>
                    <a:ext uri="{9D8B030D-6E8A-4147-A177-3AD203B41FA5}">
                      <a16:colId xmlns:a16="http://schemas.microsoft.com/office/drawing/2014/main" xmlns="" val="3717126073"/>
                    </a:ext>
                  </a:extLst>
                </a:gridCol>
                <a:gridCol w="871020">
                  <a:extLst>
                    <a:ext uri="{9D8B030D-6E8A-4147-A177-3AD203B41FA5}">
                      <a16:colId xmlns:a16="http://schemas.microsoft.com/office/drawing/2014/main" xmlns="" val="3679585748"/>
                    </a:ext>
                  </a:extLst>
                </a:gridCol>
                <a:gridCol w="826731">
                  <a:extLst>
                    <a:ext uri="{9D8B030D-6E8A-4147-A177-3AD203B41FA5}">
                      <a16:colId xmlns:a16="http://schemas.microsoft.com/office/drawing/2014/main" xmlns="" val="2248562401"/>
                    </a:ext>
                  </a:extLst>
                </a:gridCol>
                <a:gridCol w="730771">
                  <a:extLst>
                    <a:ext uri="{9D8B030D-6E8A-4147-A177-3AD203B41FA5}">
                      <a16:colId xmlns:a16="http://schemas.microsoft.com/office/drawing/2014/main" xmlns="" val="751883"/>
                    </a:ext>
                  </a:extLst>
                </a:gridCol>
                <a:gridCol w="804587">
                  <a:extLst>
                    <a:ext uri="{9D8B030D-6E8A-4147-A177-3AD203B41FA5}">
                      <a16:colId xmlns:a16="http://schemas.microsoft.com/office/drawing/2014/main" xmlns="" val="1300580683"/>
                    </a:ext>
                  </a:extLst>
                </a:gridCol>
                <a:gridCol w="782442">
                  <a:extLst>
                    <a:ext uri="{9D8B030D-6E8A-4147-A177-3AD203B41FA5}">
                      <a16:colId xmlns:a16="http://schemas.microsoft.com/office/drawing/2014/main" xmlns="" val="2264198524"/>
                    </a:ext>
                  </a:extLst>
                </a:gridCol>
                <a:gridCol w="797205">
                  <a:extLst>
                    <a:ext uri="{9D8B030D-6E8A-4147-A177-3AD203B41FA5}">
                      <a16:colId xmlns:a16="http://schemas.microsoft.com/office/drawing/2014/main" xmlns="" val="3462712962"/>
                    </a:ext>
                  </a:extLst>
                </a:gridCol>
                <a:gridCol w="856258">
                  <a:extLst>
                    <a:ext uri="{9D8B030D-6E8A-4147-A177-3AD203B41FA5}">
                      <a16:colId xmlns:a16="http://schemas.microsoft.com/office/drawing/2014/main" xmlns="" val="2934428062"/>
                    </a:ext>
                  </a:extLst>
                </a:gridCol>
                <a:gridCol w="797205">
                  <a:extLst>
                    <a:ext uri="{9D8B030D-6E8A-4147-A177-3AD203B41FA5}">
                      <a16:colId xmlns:a16="http://schemas.microsoft.com/office/drawing/2014/main" xmlns="" val="3880121016"/>
                    </a:ext>
                  </a:extLst>
                </a:gridCol>
                <a:gridCol w="775060">
                  <a:extLst>
                    <a:ext uri="{9D8B030D-6E8A-4147-A177-3AD203B41FA5}">
                      <a16:colId xmlns:a16="http://schemas.microsoft.com/office/drawing/2014/main" xmlns="" val="3382081713"/>
                    </a:ext>
                  </a:extLst>
                </a:gridCol>
              </a:tblGrid>
              <a:tr h="179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PASIVO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Variación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Relativa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817065"/>
                  </a:ext>
                </a:extLst>
              </a:tr>
              <a:tr h="1795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2014 - 2015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2015 - 2016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2016 - 2017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2017 - 2018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2018- 2019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3389567026"/>
                  </a:ext>
                </a:extLst>
              </a:tr>
              <a:tr h="179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PASIVO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-21%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-6%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3840015642"/>
                  </a:ext>
                </a:extLst>
              </a:tr>
              <a:tr h="179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PASIVO NO CORRIENTE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-12%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49%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-6%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38%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2674444936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18524"/>
              </p:ext>
            </p:extLst>
          </p:nvPr>
        </p:nvGraphicFramePr>
        <p:xfrm>
          <a:off x="180002" y="3327864"/>
          <a:ext cx="8648688" cy="15748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6211">
                  <a:extLst>
                    <a:ext uri="{9D8B030D-6E8A-4147-A177-3AD203B41FA5}">
                      <a16:colId xmlns:a16="http://schemas.microsoft.com/office/drawing/2014/main" xmlns="" val="3232204927"/>
                    </a:ext>
                  </a:extLst>
                </a:gridCol>
                <a:gridCol w="875194">
                  <a:extLst>
                    <a:ext uri="{9D8B030D-6E8A-4147-A177-3AD203B41FA5}">
                      <a16:colId xmlns:a16="http://schemas.microsoft.com/office/drawing/2014/main" xmlns="" val="1461518696"/>
                    </a:ext>
                  </a:extLst>
                </a:gridCol>
                <a:gridCol w="826025">
                  <a:extLst>
                    <a:ext uri="{9D8B030D-6E8A-4147-A177-3AD203B41FA5}">
                      <a16:colId xmlns:a16="http://schemas.microsoft.com/office/drawing/2014/main" xmlns="" val="53667272"/>
                    </a:ext>
                  </a:extLst>
                </a:gridCol>
                <a:gridCol w="730147">
                  <a:extLst>
                    <a:ext uri="{9D8B030D-6E8A-4147-A177-3AD203B41FA5}">
                      <a16:colId xmlns:a16="http://schemas.microsoft.com/office/drawing/2014/main" xmlns="" val="3139130733"/>
                    </a:ext>
                  </a:extLst>
                </a:gridCol>
                <a:gridCol w="803901">
                  <a:extLst>
                    <a:ext uri="{9D8B030D-6E8A-4147-A177-3AD203B41FA5}">
                      <a16:colId xmlns:a16="http://schemas.microsoft.com/office/drawing/2014/main" xmlns="" val="494069686"/>
                    </a:ext>
                  </a:extLst>
                </a:gridCol>
                <a:gridCol w="781774">
                  <a:extLst>
                    <a:ext uri="{9D8B030D-6E8A-4147-A177-3AD203B41FA5}">
                      <a16:colId xmlns:a16="http://schemas.microsoft.com/office/drawing/2014/main" xmlns="" val="3043790068"/>
                    </a:ext>
                  </a:extLst>
                </a:gridCol>
                <a:gridCol w="796526">
                  <a:extLst>
                    <a:ext uri="{9D8B030D-6E8A-4147-A177-3AD203B41FA5}">
                      <a16:colId xmlns:a16="http://schemas.microsoft.com/office/drawing/2014/main" xmlns="" val="4121416619"/>
                    </a:ext>
                  </a:extLst>
                </a:gridCol>
                <a:gridCol w="855527">
                  <a:extLst>
                    <a:ext uri="{9D8B030D-6E8A-4147-A177-3AD203B41FA5}">
                      <a16:colId xmlns:a16="http://schemas.microsoft.com/office/drawing/2014/main" xmlns="" val="1724096359"/>
                    </a:ext>
                  </a:extLst>
                </a:gridCol>
                <a:gridCol w="796526">
                  <a:extLst>
                    <a:ext uri="{9D8B030D-6E8A-4147-A177-3AD203B41FA5}">
                      <a16:colId xmlns:a16="http://schemas.microsoft.com/office/drawing/2014/main" xmlns="" val="1352871487"/>
                    </a:ext>
                  </a:extLst>
                </a:gridCol>
                <a:gridCol w="776857">
                  <a:extLst>
                    <a:ext uri="{9D8B030D-6E8A-4147-A177-3AD203B41FA5}">
                      <a16:colId xmlns:a16="http://schemas.microsoft.com/office/drawing/2014/main" xmlns="" val="3491693805"/>
                    </a:ext>
                  </a:extLst>
                </a:gridCol>
              </a:tblGrid>
              <a:tr h="92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PATRIMONIO NETO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Variacion Relativa 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1491809024"/>
                  </a:ext>
                </a:extLst>
              </a:tr>
              <a:tr h="15598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2010 - 2011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2012- 2013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2014 - 2015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2016 - 2017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extLst>
                  <a:ext uri="{0D108BD9-81ED-4DB2-BD59-A6C34878D82A}">
                    <a16:rowId xmlns:a16="http://schemas.microsoft.com/office/drawing/2014/main" xmlns="" val="1821583673"/>
                  </a:ext>
                </a:extLst>
              </a:tr>
              <a:tr h="1559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xmlns="" val="4229486053"/>
                  </a:ext>
                </a:extLst>
              </a:tr>
              <a:tr h="155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xmlns="" val="2654309076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OTROS RESULTADOS INTEGRALES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-699%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xmlns="" val="450113904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RESULTADOS ACUMULADOS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xmlns="" val="2492986199"/>
                  </a:ext>
                </a:extLst>
              </a:tr>
              <a:tr h="26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RESULTADOS DEL EJERCICIO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xmlns="" val="3124250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07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Corporación La Fabril S.A </a:t>
            </a:r>
            <a:r>
              <a:rPr lang="es-EC" dirty="0"/>
              <a:t>– Estado de Perdidas y Ganancias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16495" y="726309"/>
            <a:ext cx="27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Análisis Horizontal </a:t>
            </a:r>
            <a:endParaRPr lang="es-EC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14659"/>
              </p:ext>
            </p:extLst>
          </p:nvPr>
        </p:nvGraphicFramePr>
        <p:xfrm>
          <a:off x="180000" y="1194211"/>
          <a:ext cx="8869409" cy="21809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64094">
                  <a:extLst>
                    <a:ext uri="{9D8B030D-6E8A-4147-A177-3AD203B41FA5}">
                      <a16:colId xmlns:a16="http://schemas.microsoft.com/office/drawing/2014/main" xmlns="" val="2316049435"/>
                    </a:ext>
                  </a:extLst>
                </a:gridCol>
                <a:gridCol w="861871">
                  <a:extLst>
                    <a:ext uri="{9D8B030D-6E8A-4147-A177-3AD203B41FA5}">
                      <a16:colId xmlns:a16="http://schemas.microsoft.com/office/drawing/2014/main" xmlns="" val="3236697732"/>
                    </a:ext>
                  </a:extLst>
                </a:gridCol>
                <a:gridCol w="841743">
                  <a:extLst>
                    <a:ext uri="{9D8B030D-6E8A-4147-A177-3AD203B41FA5}">
                      <a16:colId xmlns:a16="http://schemas.microsoft.com/office/drawing/2014/main" xmlns="" val="357525678"/>
                    </a:ext>
                  </a:extLst>
                </a:gridCol>
                <a:gridCol w="668243">
                  <a:extLst>
                    <a:ext uri="{9D8B030D-6E8A-4147-A177-3AD203B41FA5}">
                      <a16:colId xmlns:a16="http://schemas.microsoft.com/office/drawing/2014/main" xmlns="" val="3548586465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xmlns="" val="435895548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xmlns="" val="1482201381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xmlns="" val="1256032513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xmlns="" val="2391903234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xmlns="" val="2079330634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xmlns="" val="1585545054"/>
                    </a:ext>
                  </a:extLst>
                </a:gridCol>
              </a:tblGrid>
              <a:tr h="393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INGRESOS DE ACTIVIDADES ORDINARIAS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Variación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Relativa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184783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2010 - 2011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2011 - 2012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2012- 2013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2013 - 2014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2014 - 2015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2015 - 2016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2016 - 2017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2017 - 2018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2018- 2019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2370893735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VENTA DE BIENES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783960164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PRESTACION DE SERVICIOS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-0,65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511943883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INTERESES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1980521346"/>
                  </a:ext>
                </a:extLst>
              </a:tr>
              <a:tr h="318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OTROS INGRESOS DE ACTIVIDADES ORDINARIAS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860871636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(-)  DESCUENTO EN VENTAS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-54%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360241737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(-)  DEVOLUCIONES EN VENTAS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12521%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3421878626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(-)  BONIFICACION EN PRODUCTO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2311389038"/>
                  </a:ext>
                </a:extLst>
              </a:tr>
              <a:tr h="297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(-)  OTRAS REBAJAS COMERCIALES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280382639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49614"/>
              </p:ext>
            </p:extLst>
          </p:nvPr>
        </p:nvGraphicFramePr>
        <p:xfrm>
          <a:off x="180000" y="3562131"/>
          <a:ext cx="8784000" cy="9346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05848">
                  <a:extLst>
                    <a:ext uri="{9D8B030D-6E8A-4147-A177-3AD203B41FA5}">
                      <a16:colId xmlns:a16="http://schemas.microsoft.com/office/drawing/2014/main" xmlns="" val="107342699"/>
                    </a:ext>
                  </a:extLst>
                </a:gridCol>
                <a:gridCol w="798786">
                  <a:extLst>
                    <a:ext uri="{9D8B030D-6E8A-4147-A177-3AD203B41FA5}">
                      <a16:colId xmlns:a16="http://schemas.microsoft.com/office/drawing/2014/main" xmlns="" val="232157732"/>
                    </a:ext>
                  </a:extLst>
                </a:gridCol>
                <a:gridCol w="825830">
                  <a:extLst>
                    <a:ext uri="{9D8B030D-6E8A-4147-A177-3AD203B41FA5}">
                      <a16:colId xmlns:a16="http://schemas.microsoft.com/office/drawing/2014/main" xmlns="" val="2126060288"/>
                    </a:ext>
                  </a:extLst>
                </a:gridCol>
                <a:gridCol w="661808">
                  <a:extLst>
                    <a:ext uri="{9D8B030D-6E8A-4147-A177-3AD203B41FA5}">
                      <a16:colId xmlns:a16="http://schemas.microsoft.com/office/drawing/2014/main" xmlns="" val="845561953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xmlns="" val="1445516692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xmlns="" val="835828820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xmlns="" val="3273032829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xmlns="" val="3898719763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xmlns="" val="2233705280"/>
                    </a:ext>
                  </a:extLst>
                </a:gridCol>
                <a:gridCol w="715288">
                  <a:extLst>
                    <a:ext uri="{9D8B030D-6E8A-4147-A177-3AD203B41FA5}">
                      <a16:colId xmlns:a16="http://schemas.microsoft.com/office/drawing/2014/main" xmlns="" val="521521396"/>
                    </a:ext>
                  </a:extLst>
                </a:gridCol>
              </a:tblGrid>
              <a:tr h="20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COSTOS Y GASTOS </a:t>
                      </a:r>
                    </a:p>
                  </a:txBody>
                  <a:tcPr marL="6502" marR="6502" marT="6502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Variación</a:t>
                      </a:r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Relativa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4404045"/>
                  </a:ext>
                </a:extLst>
              </a:tr>
              <a:tr h="207798">
                <a:tc>
                  <a:txBody>
                    <a:bodyPr/>
                    <a:lstStyle/>
                    <a:p>
                      <a:pPr algn="l" fontAlgn="b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2010 - 2011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2011 - 2012 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2012- 2013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2013 - 2014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2014 - 2015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2015 - 2016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2016 - 2017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2017 - 2018</a:t>
                      </a: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2018- 2019</a:t>
                      </a: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87728235"/>
                  </a:ext>
                </a:extLst>
              </a:tr>
              <a:tr h="20779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/>
                        <a:t>COSTO DE VENTAS Y PRODUCCIÓN</a:t>
                      </a:r>
                      <a:endParaRPr lang="es-MX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17%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11%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0%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11%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-1%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3%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5%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-3%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0%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1561125667"/>
                  </a:ext>
                </a:extLst>
              </a:tr>
              <a:tr h="20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/>
                        <a:t>GASTOS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58%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-6%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13%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-6%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18%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-1%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6%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/>
                        <a:t>1%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dirty="0"/>
                        <a:t>13%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2" marR="6502" marT="6502" marB="0" anchor="b"/>
                </a:tc>
                <a:extLst>
                  <a:ext uri="{0D108BD9-81ED-4DB2-BD59-A6C34878D82A}">
                    <a16:rowId xmlns:a16="http://schemas.microsoft.com/office/drawing/2014/main" xmlns="" val="238186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374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588579"/>
          </a:xfrm>
        </p:spPr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Corporación La Fabril S.A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37" y="1000700"/>
            <a:ext cx="2142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6"/>
                </a:solidFill>
              </a:rPr>
              <a:t>Razones de Liquidez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737" y="2727434"/>
            <a:ext cx="270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3"/>
                </a:solidFill>
              </a:rPr>
              <a:t>Razones de Rentabilidad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64220" y="539035"/>
            <a:ext cx="36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Fira Sans"/>
                <a:sym typeface="Fira Sans"/>
              </a:rPr>
              <a:t>Razones Financieras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94590"/>
              </p:ext>
            </p:extLst>
          </p:nvPr>
        </p:nvGraphicFramePr>
        <p:xfrm>
          <a:off x="61737" y="1375214"/>
          <a:ext cx="8987669" cy="13560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9104">
                  <a:extLst>
                    <a:ext uri="{9D8B030D-6E8A-4147-A177-3AD203B41FA5}">
                      <a16:colId xmlns:a16="http://schemas.microsoft.com/office/drawing/2014/main" xmlns="" val="2962325852"/>
                    </a:ext>
                  </a:extLst>
                </a:gridCol>
                <a:gridCol w="838977">
                  <a:extLst>
                    <a:ext uri="{9D8B030D-6E8A-4147-A177-3AD203B41FA5}">
                      <a16:colId xmlns:a16="http://schemas.microsoft.com/office/drawing/2014/main" xmlns="" val="3197290354"/>
                    </a:ext>
                  </a:extLst>
                </a:gridCol>
                <a:gridCol w="828082">
                  <a:extLst>
                    <a:ext uri="{9D8B030D-6E8A-4147-A177-3AD203B41FA5}">
                      <a16:colId xmlns:a16="http://schemas.microsoft.com/office/drawing/2014/main" xmlns="" val="2630985744"/>
                    </a:ext>
                  </a:extLst>
                </a:gridCol>
                <a:gridCol w="860770">
                  <a:extLst>
                    <a:ext uri="{9D8B030D-6E8A-4147-A177-3AD203B41FA5}">
                      <a16:colId xmlns:a16="http://schemas.microsoft.com/office/drawing/2014/main" xmlns="" val="464618935"/>
                    </a:ext>
                  </a:extLst>
                </a:gridCol>
                <a:gridCol w="784498">
                  <a:extLst>
                    <a:ext uri="{9D8B030D-6E8A-4147-A177-3AD203B41FA5}">
                      <a16:colId xmlns:a16="http://schemas.microsoft.com/office/drawing/2014/main" xmlns="" val="3442454357"/>
                    </a:ext>
                  </a:extLst>
                </a:gridCol>
                <a:gridCol w="806290">
                  <a:extLst>
                    <a:ext uri="{9D8B030D-6E8A-4147-A177-3AD203B41FA5}">
                      <a16:colId xmlns:a16="http://schemas.microsoft.com/office/drawing/2014/main" xmlns="" val="2053160919"/>
                    </a:ext>
                  </a:extLst>
                </a:gridCol>
                <a:gridCol w="763135">
                  <a:extLst>
                    <a:ext uri="{9D8B030D-6E8A-4147-A177-3AD203B41FA5}">
                      <a16:colId xmlns:a16="http://schemas.microsoft.com/office/drawing/2014/main" xmlns="" val="163414122"/>
                    </a:ext>
                  </a:extLst>
                </a:gridCol>
                <a:gridCol w="745559">
                  <a:extLst>
                    <a:ext uri="{9D8B030D-6E8A-4147-A177-3AD203B41FA5}">
                      <a16:colId xmlns:a16="http://schemas.microsoft.com/office/drawing/2014/main" xmlns="" val="2593048153"/>
                    </a:ext>
                  </a:extLst>
                </a:gridCol>
                <a:gridCol w="731903">
                  <a:extLst>
                    <a:ext uri="{9D8B030D-6E8A-4147-A177-3AD203B41FA5}">
                      <a16:colId xmlns:a16="http://schemas.microsoft.com/office/drawing/2014/main" xmlns="" val="1765793628"/>
                    </a:ext>
                  </a:extLst>
                </a:gridCol>
                <a:gridCol w="775599">
                  <a:extLst>
                    <a:ext uri="{9D8B030D-6E8A-4147-A177-3AD203B41FA5}">
                      <a16:colId xmlns:a16="http://schemas.microsoft.com/office/drawing/2014/main" xmlns="" val="4189223230"/>
                    </a:ext>
                  </a:extLst>
                </a:gridCol>
                <a:gridCol w="753752">
                  <a:extLst>
                    <a:ext uri="{9D8B030D-6E8A-4147-A177-3AD203B41FA5}">
                      <a16:colId xmlns:a16="http://schemas.microsoft.com/office/drawing/2014/main" xmlns="" val="397570238"/>
                    </a:ext>
                  </a:extLst>
                </a:gridCol>
              </a:tblGrid>
              <a:tr h="132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2842212424"/>
                  </a:ext>
                </a:extLst>
              </a:tr>
              <a:tr h="388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Razón Corriente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3662379583"/>
                  </a:ext>
                </a:extLst>
              </a:tr>
              <a:tr h="342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  Prueba Ácida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0,64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2746625436"/>
                  </a:ext>
                </a:extLst>
              </a:tr>
              <a:tr h="365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Capital </a:t>
                      </a:r>
                      <a:r>
                        <a:rPr lang="en-US" sz="1000" u="none" strike="noStrike" dirty="0" err="1">
                          <a:effectLst/>
                        </a:rPr>
                        <a:t>neto</a:t>
                      </a:r>
                      <a:r>
                        <a:rPr lang="en-US" sz="1000" u="none" strike="noStrike" dirty="0">
                          <a:effectLst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</a:rPr>
                        <a:t>trabajo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$ 8.715.846,27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$ 11.285.178,32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$ 10.224.545,23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 $ 3.452.078,60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$ 13.583.904,68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 $   3.761.209,30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 $ 13.238.577,65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 $ 30.763.205,74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 $  18.594.319,48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$  11.914.050,34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265664866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63540"/>
              </p:ext>
            </p:extLst>
          </p:nvPr>
        </p:nvGraphicFramePr>
        <p:xfrm>
          <a:off x="61737" y="3170944"/>
          <a:ext cx="8987671" cy="161106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15058">
                  <a:extLst>
                    <a:ext uri="{9D8B030D-6E8A-4147-A177-3AD203B41FA5}">
                      <a16:colId xmlns:a16="http://schemas.microsoft.com/office/drawing/2014/main" xmlns="" val="2479687302"/>
                    </a:ext>
                  </a:extLst>
                </a:gridCol>
                <a:gridCol w="680015">
                  <a:extLst>
                    <a:ext uri="{9D8B030D-6E8A-4147-A177-3AD203B41FA5}">
                      <a16:colId xmlns:a16="http://schemas.microsoft.com/office/drawing/2014/main" xmlns="" val="1294250773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xmlns="" val="2068868240"/>
                    </a:ext>
                  </a:extLst>
                </a:gridCol>
                <a:gridCol w="720980">
                  <a:extLst>
                    <a:ext uri="{9D8B030D-6E8A-4147-A177-3AD203B41FA5}">
                      <a16:colId xmlns:a16="http://schemas.microsoft.com/office/drawing/2014/main" xmlns="" val="556914512"/>
                    </a:ext>
                  </a:extLst>
                </a:gridCol>
                <a:gridCol w="699132">
                  <a:extLst>
                    <a:ext uri="{9D8B030D-6E8A-4147-A177-3AD203B41FA5}">
                      <a16:colId xmlns:a16="http://schemas.microsoft.com/office/drawing/2014/main" xmlns="" val="2927663919"/>
                    </a:ext>
                  </a:extLst>
                </a:gridCol>
                <a:gridCol w="720980">
                  <a:extLst>
                    <a:ext uri="{9D8B030D-6E8A-4147-A177-3AD203B41FA5}">
                      <a16:colId xmlns:a16="http://schemas.microsoft.com/office/drawing/2014/main" xmlns="" val="2816315372"/>
                    </a:ext>
                  </a:extLst>
                </a:gridCol>
                <a:gridCol w="731904">
                  <a:extLst>
                    <a:ext uri="{9D8B030D-6E8A-4147-A177-3AD203B41FA5}">
                      <a16:colId xmlns:a16="http://schemas.microsoft.com/office/drawing/2014/main" xmlns="" val="358668002"/>
                    </a:ext>
                  </a:extLst>
                </a:gridCol>
                <a:gridCol w="745559">
                  <a:extLst>
                    <a:ext uri="{9D8B030D-6E8A-4147-A177-3AD203B41FA5}">
                      <a16:colId xmlns:a16="http://schemas.microsoft.com/office/drawing/2014/main" xmlns="" val="2815031911"/>
                    </a:ext>
                  </a:extLst>
                </a:gridCol>
                <a:gridCol w="731904">
                  <a:extLst>
                    <a:ext uri="{9D8B030D-6E8A-4147-A177-3AD203B41FA5}">
                      <a16:colId xmlns:a16="http://schemas.microsoft.com/office/drawing/2014/main" xmlns="" val="555403774"/>
                    </a:ext>
                  </a:extLst>
                </a:gridCol>
                <a:gridCol w="775599">
                  <a:extLst>
                    <a:ext uri="{9D8B030D-6E8A-4147-A177-3AD203B41FA5}">
                      <a16:colId xmlns:a16="http://schemas.microsoft.com/office/drawing/2014/main" xmlns="" val="996154334"/>
                    </a:ext>
                  </a:extLst>
                </a:gridCol>
                <a:gridCol w="753752">
                  <a:extLst>
                    <a:ext uri="{9D8B030D-6E8A-4147-A177-3AD203B41FA5}">
                      <a16:colId xmlns:a16="http://schemas.microsoft.com/office/drawing/2014/main" xmlns="" val="3894372726"/>
                    </a:ext>
                  </a:extLst>
                </a:gridCol>
              </a:tblGrid>
              <a:tr h="21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3537112588"/>
                  </a:ext>
                </a:extLst>
              </a:tr>
              <a:tr h="218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Margen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Bruto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16,81%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20,44%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17,51%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20,41%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23,33%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25,91%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24,33%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24,35%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23,73%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24,23%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4063917704"/>
                  </a:ext>
                </a:extLst>
              </a:tr>
              <a:tr h="218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Margen operacional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2,75%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2,86%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5,65%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5,25%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3,29%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3,24%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2,47%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1,38%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827848147"/>
                  </a:ext>
                </a:extLst>
              </a:tr>
              <a:tr h="218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Margen neto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2,13%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1,75%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1,98%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3,63%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2,11%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2,07%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1,24%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3728711525"/>
                  </a:ext>
                </a:extLst>
              </a:tr>
              <a:tr h="21818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Rendimiento sobre el activo ROA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3,30%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3,32%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2,89%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3,28%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5,16%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3,93%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3,27%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1,92%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0,57%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4181380146"/>
                  </a:ext>
                </a:extLst>
              </a:tr>
              <a:tr h="42576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Rendimiento sobre el patrimonio ROE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9,21%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8,58%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9,62%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15,45%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12,35%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9,92%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10,15%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6,66%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1,76%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315589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98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588579"/>
          </a:xfrm>
        </p:spPr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Corporación La Fabril S.A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4083" y="889102"/>
            <a:ext cx="28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6"/>
                </a:solidFill>
              </a:rPr>
              <a:t>Razones de Endeudamiento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083" y="2573790"/>
            <a:ext cx="270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rgbClr val="00B0F0"/>
                </a:solidFill>
              </a:rPr>
              <a:t>Razones de Actividad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53710" y="523274"/>
            <a:ext cx="36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Fira Sans"/>
                <a:sym typeface="Fira Sans"/>
              </a:rPr>
              <a:t>Razones Financieras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53602"/>
              </p:ext>
            </p:extLst>
          </p:nvPr>
        </p:nvGraphicFramePr>
        <p:xfrm>
          <a:off x="180000" y="1372001"/>
          <a:ext cx="8521699" cy="112025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26140">
                  <a:extLst>
                    <a:ext uri="{9D8B030D-6E8A-4147-A177-3AD203B41FA5}">
                      <a16:colId xmlns:a16="http://schemas.microsoft.com/office/drawing/2014/main" xmlns="" val="2021833183"/>
                    </a:ext>
                  </a:extLst>
                </a:gridCol>
                <a:gridCol w="644759">
                  <a:extLst>
                    <a:ext uri="{9D8B030D-6E8A-4147-A177-3AD203B41FA5}">
                      <a16:colId xmlns:a16="http://schemas.microsoft.com/office/drawing/2014/main" xmlns="" val="3782429335"/>
                    </a:ext>
                  </a:extLst>
                </a:gridCol>
                <a:gridCol w="675833">
                  <a:extLst>
                    <a:ext uri="{9D8B030D-6E8A-4147-A177-3AD203B41FA5}">
                      <a16:colId xmlns:a16="http://schemas.microsoft.com/office/drawing/2014/main" xmlns="" val="173835828"/>
                    </a:ext>
                  </a:extLst>
                </a:gridCol>
                <a:gridCol w="683600">
                  <a:extLst>
                    <a:ext uri="{9D8B030D-6E8A-4147-A177-3AD203B41FA5}">
                      <a16:colId xmlns:a16="http://schemas.microsoft.com/office/drawing/2014/main" xmlns="" val="2085748196"/>
                    </a:ext>
                  </a:extLst>
                </a:gridCol>
                <a:gridCol w="662885">
                  <a:extLst>
                    <a:ext uri="{9D8B030D-6E8A-4147-A177-3AD203B41FA5}">
                      <a16:colId xmlns:a16="http://schemas.microsoft.com/office/drawing/2014/main" xmlns="" val="3377315615"/>
                    </a:ext>
                  </a:extLst>
                </a:gridCol>
                <a:gridCol w="683600">
                  <a:extLst>
                    <a:ext uri="{9D8B030D-6E8A-4147-A177-3AD203B41FA5}">
                      <a16:colId xmlns:a16="http://schemas.microsoft.com/office/drawing/2014/main" xmlns="" val="3312911185"/>
                    </a:ext>
                  </a:extLst>
                </a:gridCol>
                <a:gridCol w="693958">
                  <a:extLst>
                    <a:ext uri="{9D8B030D-6E8A-4147-A177-3AD203B41FA5}">
                      <a16:colId xmlns:a16="http://schemas.microsoft.com/office/drawing/2014/main" xmlns="" val="2302804327"/>
                    </a:ext>
                  </a:extLst>
                </a:gridCol>
                <a:gridCol w="706905">
                  <a:extLst>
                    <a:ext uri="{9D8B030D-6E8A-4147-A177-3AD203B41FA5}">
                      <a16:colId xmlns:a16="http://schemas.microsoft.com/office/drawing/2014/main" xmlns="" val="766052265"/>
                    </a:ext>
                  </a:extLst>
                </a:gridCol>
                <a:gridCol w="693958">
                  <a:extLst>
                    <a:ext uri="{9D8B030D-6E8A-4147-A177-3AD203B41FA5}">
                      <a16:colId xmlns:a16="http://schemas.microsoft.com/office/drawing/2014/main" xmlns="" val="1651999824"/>
                    </a:ext>
                  </a:extLst>
                </a:gridCol>
                <a:gridCol w="735388">
                  <a:extLst>
                    <a:ext uri="{9D8B030D-6E8A-4147-A177-3AD203B41FA5}">
                      <a16:colId xmlns:a16="http://schemas.microsoft.com/office/drawing/2014/main" xmlns="" val="514761045"/>
                    </a:ext>
                  </a:extLst>
                </a:gridCol>
                <a:gridCol w="714673">
                  <a:extLst>
                    <a:ext uri="{9D8B030D-6E8A-4147-A177-3AD203B41FA5}">
                      <a16:colId xmlns:a16="http://schemas.microsoft.com/office/drawing/2014/main" xmlns="" val="2771911008"/>
                    </a:ext>
                  </a:extLst>
                </a:gridCol>
              </a:tblGrid>
              <a:tr h="26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2017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366768041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Razon de Deuda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67,51%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63,97%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66,36%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65,85%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66,62%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68,15%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68,19%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67,73%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71,10%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67,64%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1431302051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Cobertura de Interes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3,70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3374981019"/>
                  </a:ext>
                </a:extLst>
              </a:tr>
              <a:tr h="2692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Razon de Pasivo a Patrimonio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2,46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2,09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xmlns="" val="570279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38485"/>
              </p:ext>
            </p:extLst>
          </p:nvPr>
        </p:nvGraphicFramePr>
        <p:xfrm>
          <a:off x="180000" y="2993877"/>
          <a:ext cx="8521699" cy="18920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26140">
                  <a:extLst>
                    <a:ext uri="{9D8B030D-6E8A-4147-A177-3AD203B41FA5}">
                      <a16:colId xmlns:a16="http://schemas.microsoft.com/office/drawing/2014/main" xmlns="" val="1577213560"/>
                    </a:ext>
                  </a:extLst>
                </a:gridCol>
                <a:gridCol w="644759">
                  <a:extLst>
                    <a:ext uri="{9D8B030D-6E8A-4147-A177-3AD203B41FA5}">
                      <a16:colId xmlns:a16="http://schemas.microsoft.com/office/drawing/2014/main" xmlns="" val="3626565571"/>
                    </a:ext>
                  </a:extLst>
                </a:gridCol>
                <a:gridCol w="675833">
                  <a:extLst>
                    <a:ext uri="{9D8B030D-6E8A-4147-A177-3AD203B41FA5}">
                      <a16:colId xmlns:a16="http://schemas.microsoft.com/office/drawing/2014/main" xmlns="" val="3149762614"/>
                    </a:ext>
                  </a:extLst>
                </a:gridCol>
                <a:gridCol w="683600">
                  <a:extLst>
                    <a:ext uri="{9D8B030D-6E8A-4147-A177-3AD203B41FA5}">
                      <a16:colId xmlns:a16="http://schemas.microsoft.com/office/drawing/2014/main" xmlns="" val="3200211239"/>
                    </a:ext>
                  </a:extLst>
                </a:gridCol>
                <a:gridCol w="662885">
                  <a:extLst>
                    <a:ext uri="{9D8B030D-6E8A-4147-A177-3AD203B41FA5}">
                      <a16:colId xmlns:a16="http://schemas.microsoft.com/office/drawing/2014/main" xmlns="" val="2551506312"/>
                    </a:ext>
                  </a:extLst>
                </a:gridCol>
                <a:gridCol w="683600">
                  <a:extLst>
                    <a:ext uri="{9D8B030D-6E8A-4147-A177-3AD203B41FA5}">
                      <a16:colId xmlns:a16="http://schemas.microsoft.com/office/drawing/2014/main" xmlns="" val="762338419"/>
                    </a:ext>
                  </a:extLst>
                </a:gridCol>
                <a:gridCol w="693958">
                  <a:extLst>
                    <a:ext uri="{9D8B030D-6E8A-4147-A177-3AD203B41FA5}">
                      <a16:colId xmlns:a16="http://schemas.microsoft.com/office/drawing/2014/main" xmlns="" val="3557683149"/>
                    </a:ext>
                  </a:extLst>
                </a:gridCol>
                <a:gridCol w="706905">
                  <a:extLst>
                    <a:ext uri="{9D8B030D-6E8A-4147-A177-3AD203B41FA5}">
                      <a16:colId xmlns:a16="http://schemas.microsoft.com/office/drawing/2014/main" xmlns="" val="2841969620"/>
                    </a:ext>
                  </a:extLst>
                </a:gridCol>
                <a:gridCol w="693958">
                  <a:extLst>
                    <a:ext uri="{9D8B030D-6E8A-4147-A177-3AD203B41FA5}">
                      <a16:colId xmlns:a16="http://schemas.microsoft.com/office/drawing/2014/main" xmlns="" val="3579759695"/>
                    </a:ext>
                  </a:extLst>
                </a:gridCol>
                <a:gridCol w="735388">
                  <a:extLst>
                    <a:ext uri="{9D8B030D-6E8A-4147-A177-3AD203B41FA5}">
                      <a16:colId xmlns:a16="http://schemas.microsoft.com/office/drawing/2014/main" xmlns="" val="62147215"/>
                    </a:ext>
                  </a:extLst>
                </a:gridCol>
                <a:gridCol w="714673">
                  <a:extLst>
                    <a:ext uri="{9D8B030D-6E8A-4147-A177-3AD203B41FA5}">
                      <a16:colId xmlns:a16="http://schemas.microsoft.com/office/drawing/2014/main" xmlns="" val="531335284"/>
                    </a:ext>
                  </a:extLst>
                </a:gridCol>
              </a:tblGrid>
              <a:tr h="1556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2551573648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Rotacion de CxC</a:t>
                      </a: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7,25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8,45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7,73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6,20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1211826670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Rotacion de CxP</a:t>
                      </a: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6,32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5,63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5,28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5,42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6,49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4,61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50919995"/>
                  </a:ext>
                </a:extLst>
              </a:tr>
              <a:tr h="305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Rotacion de inventarios</a:t>
                      </a: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5,09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6,22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6,68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6,62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1570932367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Periodo de cobro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49,65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42,60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58,47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46,55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49,04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56,69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43,64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46,33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58,04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58,04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1998553887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Periodo de pago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89,86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56,97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63,97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68,20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71,87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68,72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66,41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55,50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79,82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78,13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2089548313"/>
                  </a:ext>
                </a:extLst>
              </a:tr>
              <a:tr h="3058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Periodo de rotacion de inventarios</a:t>
                      </a: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84,48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48,67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58,06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61,69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70,66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71,95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54,03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57,86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53,93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54,35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291347025"/>
                  </a:ext>
                </a:extLst>
              </a:tr>
              <a:tr h="1556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Ciclo de operacion</a:t>
                      </a: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0,59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0,88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0,69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0,79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0,80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1,08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1,07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3306197590"/>
                  </a:ext>
                </a:extLst>
              </a:tr>
              <a:tr h="3058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Ciclo de conversion del efectivo</a:t>
                      </a: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0,0065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0,0154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0,0157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0,0111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0,0097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0,0115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0,0122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0,0144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0,0135</a:t>
                      </a: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0,0137</a:t>
                      </a: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245964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73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588579"/>
          </a:xfrm>
        </p:spPr>
        <p:txBody>
          <a:bodyPr/>
          <a:lstStyle/>
          <a:p>
            <a:r>
              <a:rPr lang="es-EC" dirty="0"/>
              <a:t>Corporación El Rosado </a:t>
            </a:r>
            <a:br>
              <a:rPr lang="es-EC" dirty="0"/>
            </a:b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84083" y="889102"/>
            <a:ext cx="287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>
                <a:solidFill>
                  <a:schemeClr val="accent6"/>
                </a:solidFill>
              </a:rPr>
              <a:t>Punto de </a:t>
            </a:r>
            <a:r>
              <a:rPr lang="es-EC" sz="1600" i="1" dirty="0" err="1">
                <a:solidFill>
                  <a:schemeClr val="accent6"/>
                </a:solidFill>
              </a:rPr>
              <a:t>Equilibriio</a:t>
            </a:r>
            <a:r>
              <a:rPr lang="es-EC" sz="1600" i="1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53710" y="562649"/>
            <a:ext cx="36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latin typeface="Fira Sans"/>
                <a:sym typeface="Fira Sans"/>
              </a:rPr>
              <a:t>Razones Financieras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27206"/>
              </p:ext>
            </p:extLst>
          </p:nvPr>
        </p:nvGraphicFramePr>
        <p:xfrm>
          <a:off x="180000" y="1586963"/>
          <a:ext cx="8680220" cy="4625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56390">
                  <a:extLst>
                    <a:ext uri="{9D8B030D-6E8A-4147-A177-3AD203B41FA5}">
                      <a16:colId xmlns:a16="http://schemas.microsoft.com/office/drawing/2014/main" xmlns="" val="1641900279"/>
                    </a:ext>
                  </a:extLst>
                </a:gridCol>
                <a:gridCol w="656753">
                  <a:extLst>
                    <a:ext uri="{9D8B030D-6E8A-4147-A177-3AD203B41FA5}">
                      <a16:colId xmlns:a16="http://schemas.microsoft.com/office/drawing/2014/main" xmlns="" val="2816309652"/>
                    </a:ext>
                  </a:extLst>
                </a:gridCol>
                <a:gridCol w="688405">
                  <a:extLst>
                    <a:ext uri="{9D8B030D-6E8A-4147-A177-3AD203B41FA5}">
                      <a16:colId xmlns:a16="http://schemas.microsoft.com/office/drawing/2014/main" xmlns="" val="3807299890"/>
                    </a:ext>
                  </a:extLst>
                </a:gridCol>
                <a:gridCol w="696316">
                  <a:extLst>
                    <a:ext uri="{9D8B030D-6E8A-4147-A177-3AD203B41FA5}">
                      <a16:colId xmlns:a16="http://schemas.microsoft.com/office/drawing/2014/main" xmlns="" val="3722457434"/>
                    </a:ext>
                  </a:extLst>
                </a:gridCol>
                <a:gridCol w="675216">
                  <a:extLst>
                    <a:ext uri="{9D8B030D-6E8A-4147-A177-3AD203B41FA5}">
                      <a16:colId xmlns:a16="http://schemas.microsoft.com/office/drawing/2014/main" xmlns="" val="1768401985"/>
                    </a:ext>
                  </a:extLst>
                </a:gridCol>
                <a:gridCol w="696316">
                  <a:extLst>
                    <a:ext uri="{9D8B030D-6E8A-4147-A177-3AD203B41FA5}">
                      <a16:colId xmlns:a16="http://schemas.microsoft.com/office/drawing/2014/main" xmlns="" val="1855119248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xmlns="" val="2863844124"/>
                    </a:ext>
                  </a:extLst>
                </a:gridCol>
                <a:gridCol w="720055">
                  <a:extLst>
                    <a:ext uri="{9D8B030D-6E8A-4147-A177-3AD203B41FA5}">
                      <a16:colId xmlns:a16="http://schemas.microsoft.com/office/drawing/2014/main" xmlns="" val="794432959"/>
                    </a:ext>
                  </a:extLst>
                </a:gridCol>
                <a:gridCol w="706867">
                  <a:extLst>
                    <a:ext uri="{9D8B030D-6E8A-4147-A177-3AD203B41FA5}">
                      <a16:colId xmlns:a16="http://schemas.microsoft.com/office/drawing/2014/main" xmlns="" val="151110966"/>
                    </a:ext>
                  </a:extLst>
                </a:gridCol>
                <a:gridCol w="749068">
                  <a:extLst>
                    <a:ext uri="{9D8B030D-6E8A-4147-A177-3AD203B41FA5}">
                      <a16:colId xmlns:a16="http://schemas.microsoft.com/office/drawing/2014/main" xmlns="" val="4174349134"/>
                    </a:ext>
                  </a:extLst>
                </a:gridCol>
                <a:gridCol w="727967">
                  <a:extLst>
                    <a:ext uri="{9D8B030D-6E8A-4147-A177-3AD203B41FA5}">
                      <a16:colId xmlns:a16="http://schemas.microsoft.com/office/drawing/2014/main" xmlns="" val="1777047679"/>
                    </a:ext>
                  </a:extLst>
                </a:gridCol>
              </a:tblGrid>
              <a:tr h="231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Indicador</a:t>
                      </a:r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251326307"/>
                  </a:ext>
                </a:extLst>
              </a:tr>
              <a:tr h="231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Punto de </a:t>
                      </a:r>
                      <a:r>
                        <a:rPr lang="en-US" sz="1000" u="none" strike="noStrike" dirty="0" err="1">
                          <a:effectLst/>
                        </a:rPr>
                        <a:t>equilibrio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1,09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5" marR="7775" marT="7775" marB="0" anchor="b"/>
                </a:tc>
                <a:extLst>
                  <a:ext uri="{0D108BD9-81ED-4DB2-BD59-A6C34878D82A}">
                    <a16:rowId xmlns:a16="http://schemas.microsoft.com/office/drawing/2014/main" xmlns="" val="2682420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360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2" y="880149"/>
            <a:ext cx="9072370" cy="4263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89EF8F-6691-48F9-8018-0A9FC6A9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284FCD9-C95C-4398-8CD5-1CD6DBEE2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322530"/>
              </p:ext>
            </p:extLst>
          </p:nvPr>
        </p:nvGraphicFramePr>
        <p:xfrm>
          <a:off x="613064" y="1046491"/>
          <a:ext cx="4765964" cy="378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1BA4D891-EB35-4FEA-9176-19EB65B678F7}"/>
              </a:ext>
            </a:extLst>
          </p:cNvPr>
          <p:cNvSpPr/>
          <p:nvPr/>
        </p:nvSpPr>
        <p:spPr>
          <a:xfrm>
            <a:off x="6431972" y="1907932"/>
            <a:ext cx="2098964" cy="1465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Proponer nuevas líneas de investigación 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8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547;p17"/>
          <p:cNvSpPr/>
          <p:nvPr/>
        </p:nvSpPr>
        <p:spPr>
          <a:xfrm>
            <a:off x="4324107" y="3605034"/>
            <a:ext cx="471300" cy="567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547;p17"/>
          <p:cNvSpPr/>
          <p:nvPr/>
        </p:nvSpPr>
        <p:spPr>
          <a:xfrm>
            <a:off x="4321704" y="2868756"/>
            <a:ext cx="471300" cy="567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7"/>
          <p:cNvSpPr txBox="1">
            <a:spLocks noGrp="1"/>
          </p:cNvSpPr>
          <p:nvPr>
            <p:ph type="title"/>
          </p:nvPr>
        </p:nvSpPr>
        <p:spPr>
          <a:xfrm>
            <a:off x="180000" y="23740"/>
            <a:ext cx="8784000" cy="5444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6" name="Google Shape;1446;p17"/>
          <p:cNvGrpSpPr/>
          <p:nvPr/>
        </p:nvGrpSpPr>
        <p:grpSpPr>
          <a:xfrm>
            <a:off x="250138" y="799807"/>
            <a:ext cx="3899338" cy="3120928"/>
            <a:chOff x="1312650" y="1518944"/>
            <a:chExt cx="3740964" cy="2557193"/>
          </a:xfrm>
        </p:grpSpPr>
        <p:sp>
          <p:nvSpPr>
            <p:cNvPr id="1447" name="Google Shape;1447;p17"/>
            <p:cNvSpPr/>
            <p:nvPr/>
          </p:nvSpPr>
          <p:spPr>
            <a:xfrm>
              <a:off x="2404565" y="3692446"/>
              <a:ext cx="786293" cy="183519"/>
            </a:xfrm>
            <a:custGeom>
              <a:avLst/>
              <a:gdLst/>
              <a:ahLst/>
              <a:cxnLst/>
              <a:rect l="l" t="t" r="r" b="b"/>
              <a:pathLst>
                <a:path w="5210" h="1216" extrusionOk="0">
                  <a:moveTo>
                    <a:pt x="2605" y="1"/>
                  </a:moveTo>
                  <a:cubicBezTo>
                    <a:pt x="1154" y="1"/>
                    <a:pt x="1" y="258"/>
                    <a:pt x="1" y="605"/>
                  </a:cubicBezTo>
                  <a:cubicBezTo>
                    <a:pt x="1" y="952"/>
                    <a:pt x="1154" y="1216"/>
                    <a:pt x="2605" y="1216"/>
                  </a:cubicBezTo>
                  <a:cubicBezTo>
                    <a:pt x="4049" y="1216"/>
                    <a:pt x="5209" y="952"/>
                    <a:pt x="5209" y="605"/>
                  </a:cubicBezTo>
                  <a:cubicBezTo>
                    <a:pt x="5209" y="258"/>
                    <a:pt x="4049" y="1"/>
                    <a:pt x="2605" y="1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3059714" y="3692446"/>
              <a:ext cx="786142" cy="183519"/>
            </a:xfrm>
            <a:custGeom>
              <a:avLst/>
              <a:gdLst/>
              <a:ahLst/>
              <a:cxnLst/>
              <a:rect l="l" t="t" r="r" b="b"/>
              <a:pathLst>
                <a:path w="5209" h="1216" extrusionOk="0">
                  <a:moveTo>
                    <a:pt x="2604" y="1"/>
                  </a:moveTo>
                  <a:cubicBezTo>
                    <a:pt x="1153" y="1"/>
                    <a:pt x="0" y="258"/>
                    <a:pt x="0" y="605"/>
                  </a:cubicBezTo>
                  <a:cubicBezTo>
                    <a:pt x="0" y="952"/>
                    <a:pt x="1153" y="1216"/>
                    <a:pt x="2604" y="1216"/>
                  </a:cubicBezTo>
                  <a:cubicBezTo>
                    <a:pt x="4048" y="1216"/>
                    <a:pt x="5208" y="952"/>
                    <a:pt x="5208" y="605"/>
                  </a:cubicBezTo>
                  <a:cubicBezTo>
                    <a:pt x="5208" y="258"/>
                    <a:pt x="4048" y="1"/>
                    <a:pt x="2604" y="1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1312650" y="3692446"/>
              <a:ext cx="1392841" cy="332477"/>
            </a:xfrm>
            <a:custGeom>
              <a:avLst/>
              <a:gdLst/>
              <a:ahLst/>
              <a:cxnLst/>
              <a:rect l="l" t="t" r="r" b="b"/>
              <a:pathLst>
                <a:path w="9229" h="2203" extrusionOk="0">
                  <a:moveTo>
                    <a:pt x="4597" y="1"/>
                  </a:moveTo>
                  <a:cubicBezTo>
                    <a:pt x="2056" y="1"/>
                    <a:pt x="0" y="494"/>
                    <a:pt x="0" y="1098"/>
                  </a:cubicBezTo>
                  <a:cubicBezTo>
                    <a:pt x="0" y="1709"/>
                    <a:pt x="2056" y="2202"/>
                    <a:pt x="4597" y="2202"/>
                  </a:cubicBezTo>
                  <a:cubicBezTo>
                    <a:pt x="7146" y="2202"/>
                    <a:pt x="9229" y="1709"/>
                    <a:pt x="9229" y="1098"/>
                  </a:cubicBezTo>
                  <a:cubicBezTo>
                    <a:pt x="9229" y="494"/>
                    <a:pt x="7146" y="1"/>
                    <a:pt x="4597" y="1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1312650" y="2600534"/>
              <a:ext cx="554480" cy="485359"/>
            </a:xfrm>
            <a:custGeom>
              <a:avLst/>
              <a:gdLst/>
              <a:ahLst/>
              <a:cxnLst/>
              <a:rect l="l" t="t" r="r" b="b"/>
              <a:pathLst>
                <a:path w="3674" h="3216" extrusionOk="0">
                  <a:moveTo>
                    <a:pt x="896" y="0"/>
                  </a:moveTo>
                  <a:lnTo>
                    <a:pt x="0" y="1451"/>
                  </a:lnTo>
                  <a:lnTo>
                    <a:pt x="2778" y="3215"/>
                  </a:lnTo>
                  <a:lnTo>
                    <a:pt x="3674" y="1736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328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1622793" y="2963046"/>
              <a:ext cx="87232" cy="66254"/>
            </a:xfrm>
            <a:custGeom>
              <a:avLst/>
              <a:gdLst/>
              <a:ahLst/>
              <a:cxnLst/>
              <a:rect l="l" t="t" r="r" b="b"/>
              <a:pathLst>
                <a:path w="578" h="439" extrusionOk="0">
                  <a:moveTo>
                    <a:pt x="56" y="1"/>
                  </a:moveTo>
                  <a:lnTo>
                    <a:pt x="1" y="119"/>
                  </a:lnTo>
                  <a:lnTo>
                    <a:pt x="521" y="438"/>
                  </a:lnTo>
                  <a:lnTo>
                    <a:pt x="577" y="32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1675163" y="2967272"/>
              <a:ext cx="43163" cy="35768"/>
            </a:xfrm>
            <a:custGeom>
              <a:avLst/>
              <a:gdLst/>
              <a:ahLst/>
              <a:cxnLst/>
              <a:rect l="l" t="t" r="r" b="b"/>
              <a:pathLst>
                <a:path w="286" h="237" extrusionOk="0">
                  <a:moveTo>
                    <a:pt x="29" y="0"/>
                  </a:moveTo>
                  <a:lnTo>
                    <a:pt x="1" y="63"/>
                  </a:lnTo>
                  <a:lnTo>
                    <a:pt x="258" y="237"/>
                  </a:lnTo>
                  <a:lnTo>
                    <a:pt x="286" y="17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1697197" y="2967272"/>
              <a:ext cx="30637" cy="22185"/>
            </a:xfrm>
            <a:custGeom>
              <a:avLst/>
              <a:gdLst/>
              <a:ahLst/>
              <a:cxnLst/>
              <a:rect l="l" t="t" r="r" b="b"/>
              <a:pathLst>
                <a:path w="203" h="147" extrusionOk="0">
                  <a:moveTo>
                    <a:pt x="1" y="0"/>
                  </a:moveTo>
                  <a:lnTo>
                    <a:pt x="1" y="63"/>
                  </a:lnTo>
                  <a:lnTo>
                    <a:pt x="174" y="146"/>
                  </a:lnTo>
                  <a:lnTo>
                    <a:pt x="202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1683614" y="2894528"/>
              <a:ext cx="74554" cy="57802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85" y="1"/>
                  </a:moveTo>
                  <a:cubicBezTo>
                    <a:pt x="62" y="1"/>
                    <a:pt x="44" y="16"/>
                    <a:pt x="28" y="52"/>
                  </a:cubicBezTo>
                  <a:lnTo>
                    <a:pt x="0" y="80"/>
                  </a:lnTo>
                  <a:cubicBezTo>
                    <a:pt x="0" y="107"/>
                    <a:pt x="0" y="163"/>
                    <a:pt x="28" y="163"/>
                  </a:cubicBezTo>
                  <a:lnTo>
                    <a:pt x="348" y="371"/>
                  </a:lnTo>
                  <a:cubicBezTo>
                    <a:pt x="356" y="379"/>
                    <a:pt x="364" y="383"/>
                    <a:pt x="372" y="383"/>
                  </a:cubicBezTo>
                  <a:cubicBezTo>
                    <a:pt x="392" y="383"/>
                    <a:pt x="413" y="361"/>
                    <a:pt x="438" y="337"/>
                  </a:cubicBezTo>
                  <a:lnTo>
                    <a:pt x="466" y="309"/>
                  </a:lnTo>
                  <a:cubicBezTo>
                    <a:pt x="493" y="281"/>
                    <a:pt x="466" y="226"/>
                    <a:pt x="438" y="198"/>
                  </a:cubicBezTo>
                  <a:lnTo>
                    <a:pt x="146" y="24"/>
                  </a:lnTo>
                  <a:cubicBezTo>
                    <a:pt x="123" y="9"/>
                    <a:pt x="103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1473985" y="2666486"/>
              <a:ext cx="44220" cy="30486"/>
            </a:xfrm>
            <a:custGeom>
              <a:avLst/>
              <a:gdLst/>
              <a:ahLst/>
              <a:cxnLst/>
              <a:rect l="l" t="t" r="r" b="b"/>
              <a:pathLst>
                <a:path w="293" h="202" extrusionOk="0">
                  <a:moveTo>
                    <a:pt x="28" y="1"/>
                  </a:moveTo>
                  <a:lnTo>
                    <a:pt x="1" y="28"/>
                  </a:lnTo>
                  <a:lnTo>
                    <a:pt x="264" y="202"/>
                  </a:lnTo>
                  <a:lnTo>
                    <a:pt x="292" y="174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65684" y="2674938"/>
              <a:ext cx="30486" cy="22034"/>
            </a:xfrm>
            <a:custGeom>
              <a:avLst/>
              <a:gdLst/>
              <a:ahLst/>
              <a:cxnLst/>
              <a:rect l="l" t="t" r="r" b="b"/>
              <a:pathLst>
                <a:path w="202" h="146" extrusionOk="0">
                  <a:moveTo>
                    <a:pt x="28" y="0"/>
                  </a:moveTo>
                  <a:lnTo>
                    <a:pt x="0" y="28"/>
                  </a:lnTo>
                  <a:lnTo>
                    <a:pt x="174" y="146"/>
                  </a:lnTo>
                  <a:lnTo>
                    <a:pt x="201" y="1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342985" y="2630869"/>
              <a:ext cx="493810" cy="419407"/>
            </a:xfrm>
            <a:custGeom>
              <a:avLst/>
              <a:gdLst/>
              <a:ahLst/>
              <a:cxnLst/>
              <a:rect l="l" t="t" r="r" b="b"/>
              <a:pathLst>
                <a:path w="3272" h="2779" extrusionOk="0">
                  <a:moveTo>
                    <a:pt x="841" y="63"/>
                  </a:moveTo>
                  <a:lnTo>
                    <a:pt x="3181" y="1507"/>
                  </a:lnTo>
                  <a:cubicBezTo>
                    <a:pt x="3125" y="1563"/>
                    <a:pt x="3153" y="1681"/>
                    <a:pt x="3216" y="1736"/>
                  </a:cubicBezTo>
                  <a:lnTo>
                    <a:pt x="2632" y="2695"/>
                  </a:lnTo>
                  <a:cubicBezTo>
                    <a:pt x="2603" y="2675"/>
                    <a:pt x="2573" y="2666"/>
                    <a:pt x="2543" y="2666"/>
                  </a:cubicBezTo>
                  <a:cubicBezTo>
                    <a:pt x="2489" y="2666"/>
                    <a:pt x="2439" y="2696"/>
                    <a:pt x="2403" y="2750"/>
                  </a:cubicBezTo>
                  <a:lnTo>
                    <a:pt x="91" y="1278"/>
                  </a:lnTo>
                  <a:cubicBezTo>
                    <a:pt x="119" y="1216"/>
                    <a:pt x="91" y="1132"/>
                    <a:pt x="56" y="1105"/>
                  </a:cubicBezTo>
                  <a:lnTo>
                    <a:pt x="667" y="118"/>
                  </a:lnTo>
                  <a:cubicBezTo>
                    <a:pt x="723" y="118"/>
                    <a:pt x="813" y="118"/>
                    <a:pt x="841" y="63"/>
                  </a:cubicBezTo>
                  <a:close/>
                  <a:moveTo>
                    <a:pt x="841" y="0"/>
                  </a:moveTo>
                  <a:cubicBezTo>
                    <a:pt x="800" y="46"/>
                    <a:pt x="755" y="74"/>
                    <a:pt x="712" y="74"/>
                  </a:cubicBezTo>
                  <a:cubicBezTo>
                    <a:pt x="697" y="74"/>
                    <a:pt x="682" y="70"/>
                    <a:pt x="667" y="63"/>
                  </a:cubicBezTo>
                  <a:lnTo>
                    <a:pt x="639" y="63"/>
                  </a:lnTo>
                  <a:lnTo>
                    <a:pt x="1" y="1105"/>
                  </a:lnTo>
                  <a:lnTo>
                    <a:pt x="28" y="1105"/>
                  </a:lnTo>
                  <a:cubicBezTo>
                    <a:pt x="56" y="1160"/>
                    <a:pt x="56" y="1216"/>
                    <a:pt x="28" y="1278"/>
                  </a:cubicBezTo>
                  <a:lnTo>
                    <a:pt x="28" y="1306"/>
                  </a:lnTo>
                  <a:lnTo>
                    <a:pt x="2403" y="2778"/>
                  </a:lnTo>
                  <a:cubicBezTo>
                    <a:pt x="2438" y="2725"/>
                    <a:pt x="2488" y="2706"/>
                    <a:pt x="2533" y="2706"/>
                  </a:cubicBezTo>
                  <a:cubicBezTo>
                    <a:pt x="2559" y="2706"/>
                    <a:pt x="2584" y="2712"/>
                    <a:pt x="2605" y="2722"/>
                  </a:cubicBezTo>
                  <a:lnTo>
                    <a:pt x="2632" y="2722"/>
                  </a:lnTo>
                  <a:lnTo>
                    <a:pt x="3271" y="1709"/>
                  </a:lnTo>
                  <a:lnTo>
                    <a:pt x="3244" y="1709"/>
                  </a:lnTo>
                  <a:cubicBezTo>
                    <a:pt x="3181" y="1653"/>
                    <a:pt x="3153" y="1563"/>
                    <a:pt x="3216" y="1507"/>
                  </a:cubicBezTo>
                  <a:lnTo>
                    <a:pt x="3216" y="147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526354" y="2785714"/>
              <a:ext cx="127075" cy="112586"/>
            </a:xfrm>
            <a:custGeom>
              <a:avLst/>
              <a:gdLst/>
              <a:ahLst/>
              <a:cxnLst/>
              <a:rect l="l" t="t" r="r" b="b"/>
              <a:pathLst>
                <a:path w="842" h="746" extrusionOk="0">
                  <a:moveTo>
                    <a:pt x="413" y="0"/>
                  </a:moveTo>
                  <a:cubicBezTo>
                    <a:pt x="286" y="0"/>
                    <a:pt x="172" y="52"/>
                    <a:pt x="119" y="162"/>
                  </a:cubicBezTo>
                  <a:cubicBezTo>
                    <a:pt x="1" y="363"/>
                    <a:pt x="56" y="599"/>
                    <a:pt x="230" y="683"/>
                  </a:cubicBezTo>
                  <a:cubicBezTo>
                    <a:pt x="293" y="725"/>
                    <a:pt x="363" y="745"/>
                    <a:pt x="434" y="745"/>
                  </a:cubicBezTo>
                  <a:cubicBezTo>
                    <a:pt x="558" y="745"/>
                    <a:pt x="680" y="683"/>
                    <a:pt x="751" y="572"/>
                  </a:cubicBezTo>
                  <a:cubicBezTo>
                    <a:pt x="841" y="398"/>
                    <a:pt x="813" y="162"/>
                    <a:pt x="640" y="51"/>
                  </a:cubicBezTo>
                  <a:cubicBezTo>
                    <a:pt x="566" y="18"/>
                    <a:pt x="487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560915" y="2814238"/>
              <a:ext cx="57802" cy="62028"/>
            </a:xfrm>
            <a:custGeom>
              <a:avLst/>
              <a:gdLst/>
              <a:ahLst/>
              <a:cxnLst/>
              <a:rect l="l" t="t" r="r" b="b"/>
              <a:pathLst>
                <a:path w="383" h="411" extrusionOk="0">
                  <a:moveTo>
                    <a:pt x="237" y="91"/>
                  </a:moveTo>
                  <a:lnTo>
                    <a:pt x="209" y="146"/>
                  </a:lnTo>
                  <a:cubicBezTo>
                    <a:pt x="209" y="119"/>
                    <a:pt x="175" y="119"/>
                    <a:pt x="209" y="91"/>
                  </a:cubicBezTo>
                  <a:close/>
                  <a:moveTo>
                    <a:pt x="175" y="237"/>
                  </a:moveTo>
                  <a:cubicBezTo>
                    <a:pt x="209" y="264"/>
                    <a:pt x="209" y="292"/>
                    <a:pt x="209" y="292"/>
                  </a:cubicBezTo>
                  <a:cubicBezTo>
                    <a:pt x="175" y="320"/>
                    <a:pt x="175" y="320"/>
                    <a:pt x="147" y="320"/>
                  </a:cubicBezTo>
                  <a:lnTo>
                    <a:pt x="175" y="237"/>
                  </a:lnTo>
                  <a:close/>
                  <a:moveTo>
                    <a:pt x="293" y="1"/>
                  </a:moveTo>
                  <a:lnTo>
                    <a:pt x="293" y="35"/>
                  </a:lnTo>
                  <a:cubicBezTo>
                    <a:pt x="257" y="21"/>
                    <a:pt x="225" y="12"/>
                    <a:pt x="198" y="12"/>
                  </a:cubicBezTo>
                  <a:cubicBezTo>
                    <a:pt x="162" y="12"/>
                    <a:pt x="135" y="27"/>
                    <a:pt x="119" y="63"/>
                  </a:cubicBezTo>
                  <a:cubicBezTo>
                    <a:pt x="63" y="119"/>
                    <a:pt x="119" y="174"/>
                    <a:pt x="147" y="209"/>
                  </a:cubicBezTo>
                  <a:lnTo>
                    <a:pt x="119" y="292"/>
                  </a:lnTo>
                  <a:cubicBezTo>
                    <a:pt x="119" y="264"/>
                    <a:pt x="91" y="264"/>
                    <a:pt x="119" y="237"/>
                  </a:cubicBezTo>
                  <a:lnTo>
                    <a:pt x="36" y="174"/>
                  </a:lnTo>
                  <a:lnTo>
                    <a:pt x="36" y="174"/>
                  </a:lnTo>
                  <a:cubicBezTo>
                    <a:pt x="1" y="237"/>
                    <a:pt x="36" y="292"/>
                    <a:pt x="91" y="348"/>
                  </a:cubicBezTo>
                  <a:lnTo>
                    <a:pt x="63" y="383"/>
                  </a:lnTo>
                  <a:lnTo>
                    <a:pt x="91" y="410"/>
                  </a:lnTo>
                  <a:lnTo>
                    <a:pt x="119" y="383"/>
                  </a:lnTo>
                  <a:cubicBezTo>
                    <a:pt x="135" y="390"/>
                    <a:pt x="151" y="394"/>
                    <a:pt x="167" y="394"/>
                  </a:cubicBezTo>
                  <a:cubicBezTo>
                    <a:pt x="207" y="394"/>
                    <a:pt x="245" y="373"/>
                    <a:pt x="265" y="348"/>
                  </a:cubicBezTo>
                  <a:cubicBezTo>
                    <a:pt x="320" y="264"/>
                    <a:pt x="265" y="237"/>
                    <a:pt x="237" y="174"/>
                  </a:cubicBezTo>
                  <a:lnTo>
                    <a:pt x="265" y="119"/>
                  </a:lnTo>
                  <a:cubicBezTo>
                    <a:pt x="293" y="119"/>
                    <a:pt x="293" y="146"/>
                    <a:pt x="265" y="146"/>
                  </a:cubicBezTo>
                  <a:lnTo>
                    <a:pt x="348" y="209"/>
                  </a:lnTo>
                  <a:cubicBezTo>
                    <a:pt x="383" y="146"/>
                    <a:pt x="383" y="91"/>
                    <a:pt x="320" y="35"/>
                  </a:cubicBezTo>
                  <a:lnTo>
                    <a:pt x="320" y="1"/>
                  </a:lnTo>
                  <a:close/>
                </a:path>
              </a:pathLst>
            </a:custGeom>
            <a:solidFill>
              <a:srgbClr val="328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461458" y="2394980"/>
              <a:ext cx="532446" cy="533653"/>
            </a:xfrm>
            <a:custGeom>
              <a:avLst/>
              <a:gdLst/>
              <a:ahLst/>
              <a:cxnLst/>
              <a:rect l="l" t="t" r="r" b="b"/>
              <a:pathLst>
                <a:path w="3528" h="3536" extrusionOk="0">
                  <a:moveTo>
                    <a:pt x="1216" y="1"/>
                  </a:moveTo>
                  <a:lnTo>
                    <a:pt x="0" y="1216"/>
                  </a:lnTo>
                  <a:lnTo>
                    <a:pt x="2313" y="3536"/>
                  </a:lnTo>
                  <a:lnTo>
                    <a:pt x="3528" y="2320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54A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731758" y="2793260"/>
              <a:ext cx="74554" cy="73498"/>
            </a:xfrm>
            <a:custGeom>
              <a:avLst/>
              <a:gdLst/>
              <a:ahLst/>
              <a:cxnLst/>
              <a:rect l="l" t="t" r="r" b="b"/>
              <a:pathLst>
                <a:path w="494" h="487" extrusionOk="0">
                  <a:moveTo>
                    <a:pt x="56" y="1"/>
                  </a:moveTo>
                  <a:lnTo>
                    <a:pt x="1" y="56"/>
                  </a:lnTo>
                  <a:lnTo>
                    <a:pt x="404" y="487"/>
                  </a:lnTo>
                  <a:lnTo>
                    <a:pt x="494" y="40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780053" y="2805937"/>
              <a:ext cx="38937" cy="39843"/>
            </a:xfrm>
            <a:custGeom>
              <a:avLst/>
              <a:gdLst/>
              <a:ahLst/>
              <a:cxnLst/>
              <a:rect l="l" t="t" r="r" b="b"/>
              <a:pathLst>
                <a:path w="258" h="264" extrusionOk="0">
                  <a:moveTo>
                    <a:pt x="28" y="0"/>
                  </a:moveTo>
                  <a:lnTo>
                    <a:pt x="0" y="28"/>
                  </a:lnTo>
                  <a:lnTo>
                    <a:pt x="229" y="264"/>
                  </a:lnTo>
                  <a:lnTo>
                    <a:pt x="257" y="2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802088" y="2810012"/>
              <a:ext cx="26260" cy="26411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28" y="1"/>
                  </a:moveTo>
                  <a:lnTo>
                    <a:pt x="0" y="29"/>
                  </a:lnTo>
                  <a:lnTo>
                    <a:pt x="139" y="174"/>
                  </a:lnTo>
                  <a:lnTo>
                    <a:pt x="174" y="14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1802088" y="2736966"/>
              <a:ext cx="69272" cy="64896"/>
            </a:xfrm>
            <a:custGeom>
              <a:avLst/>
              <a:gdLst/>
              <a:ahLst/>
              <a:cxnLst/>
              <a:rect l="l" t="t" r="r" b="b"/>
              <a:pathLst>
                <a:path w="459" h="430" extrusionOk="0">
                  <a:moveTo>
                    <a:pt x="112" y="0"/>
                  </a:moveTo>
                  <a:cubicBezTo>
                    <a:pt x="90" y="0"/>
                    <a:pt x="70" y="9"/>
                    <a:pt x="56" y="27"/>
                  </a:cubicBezTo>
                  <a:lnTo>
                    <a:pt x="28" y="54"/>
                  </a:lnTo>
                  <a:cubicBezTo>
                    <a:pt x="0" y="82"/>
                    <a:pt x="0" y="138"/>
                    <a:pt x="28" y="165"/>
                  </a:cubicBezTo>
                  <a:lnTo>
                    <a:pt x="285" y="429"/>
                  </a:lnTo>
                  <a:lnTo>
                    <a:pt x="403" y="429"/>
                  </a:lnTo>
                  <a:lnTo>
                    <a:pt x="431" y="374"/>
                  </a:lnTo>
                  <a:cubicBezTo>
                    <a:pt x="458" y="339"/>
                    <a:pt x="458" y="311"/>
                    <a:pt x="431" y="283"/>
                  </a:cubicBezTo>
                  <a:lnTo>
                    <a:pt x="174" y="27"/>
                  </a:lnTo>
                  <a:cubicBezTo>
                    <a:pt x="156" y="9"/>
                    <a:pt x="134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1653279" y="2465309"/>
              <a:ext cx="38786" cy="39994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28" y="0"/>
                  </a:moveTo>
                  <a:lnTo>
                    <a:pt x="0" y="28"/>
                  </a:lnTo>
                  <a:lnTo>
                    <a:pt x="229" y="264"/>
                  </a:lnTo>
                  <a:lnTo>
                    <a:pt x="257" y="2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1644828" y="2469535"/>
              <a:ext cx="26411" cy="30486"/>
            </a:xfrm>
            <a:custGeom>
              <a:avLst/>
              <a:gdLst/>
              <a:ahLst/>
              <a:cxnLst/>
              <a:rect l="l" t="t" r="r" b="b"/>
              <a:pathLst>
                <a:path w="175" h="202" extrusionOk="0">
                  <a:moveTo>
                    <a:pt x="28" y="0"/>
                  </a:moveTo>
                  <a:lnTo>
                    <a:pt x="1" y="63"/>
                  </a:lnTo>
                  <a:lnTo>
                    <a:pt x="139" y="201"/>
                  </a:lnTo>
                  <a:lnTo>
                    <a:pt x="174" y="17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1496019" y="2430748"/>
              <a:ext cx="463324" cy="462268"/>
            </a:xfrm>
            <a:custGeom>
              <a:avLst/>
              <a:gdLst/>
              <a:ahLst/>
              <a:cxnLst/>
              <a:rect l="l" t="t" r="r" b="b"/>
              <a:pathLst>
                <a:path w="3070" h="3063" extrusionOk="0">
                  <a:moveTo>
                    <a:pt x="1070" y="28"/>
                  </a:moveTo>
                  <a:lnTo>
                    <a:pt x="3007" y="1965"/>
                  </a:lnTo>
                  <a:cubicBezTo>
                    <a:pt x="2952" y="2056"/>
                    <a:pt x="2952" y="2139"/>
                    <a:pt x="3007" y="2194"/>
                  </a:cubicBezTo>
                  <a:lnTo>
                    <a:pt x="2202" y="3007"/>
                  </a:lnTo>
                  <a:cubicBezTo>
                    <a:pt x="2170" y="2979"/>
                    <a:pt x="2134" y="2965"/>
                    <a:pt x="2094" y="2965"/>
                  </a:cubicBezTo>
                  <a:cubicBezTo>
                    <a:pt x="2054" y="2965"/>
                    <a:pt x="2011" y="2979"/>
                    <a:pt x="1966" y="3007"/>
                  </a:cubicBezTo>
                  <a:lnTo>
                    <a:pt x="28" y="1069"/>
                  </a:lnTo>
                  <a:cubicBezTo>
                    <a:pt x="84" y="1014"/>
                    <a:pt x="84" y="924"/>
                    <a:pt x="56" y="868"/>
                  </a:cubicBezTo>
                  <a:lnTo>
                    <a:pt x="868" y="56"/>
                  </a:lnTo>
                  <a:cubicBezTo>
                    <a:pt x="903" y="67"/>
                    <a:pt x="934" y="74"/>
                    <a:pt x="962" y="74"/>
                  </a:cubicBezTo>
                  <a:cubicBezTo>
                    <a:pt x="1002" y="74"/>
                    <a:pt x="1037" y="60"/>
                    <a:pt x="1070" y="28"/>
                  </a:cubicBezTo>
                  <a:close/>
                  <a:moveTo>
                    <a:pt x="868" y="0"/>
                  </a:moveTo>
                  <a:lnTo>
                    <a:pt x="28" y="868"/>
                  </a:lnTo>
                  <a:cubicBezTo>
                    <a:pt x="56" y="924"/>
                    <a:pt x="56" y="1014"/>
                    <a:pt x="0" y="1042"/>
                  </a:cubicBezTo>
                  <a:lnTo>
                    <a:pt x="0" y="1069"/>
                  </a:lnTo>
                  <a:lnTo>
                    <a:pt x="1966" y="3062"/>
                  </a:lnTo>
                  <a:lnTo>
                    <a:pt x="1993" y="3035"/>
                  </a:lnTo>
                  <a:cubicBezTo>
                    <a:pt x="2025" y="3007"/>
                    <a:pt x="2061" y="2993"/>
                    <a:pt x="2098" y="2993"/>
                  </a:cubicBezTo>
                  <a:cubicBezTo>
                    <a:pt x="2134" y="2993"/>
                    <a:pt x="2170" y="3007"/>
                    <a:pt x="2202" y="3035"/>
                  </a:cubicBezTo>
                  <a:lnTo>
                    <a:pt x="2202" y="3062"/>
                  </a:lnTo>
                  <a:lnTo>
                    <a:pt x="3070" y="2194"/>
                  </a:lnTo>
                  <a:lnTo>
                    <a:pt x="3035" y="2194"/>
                  </a:lnTo>
                  <a:cubicBezTo>
                    <a:pt x="2979" y="2139"/>
                    <a:pt x="2979" y="2056"/>
                    <a:pt x="3035" y="1993"/>
                  </a:cubicBezTo>
                  <a:lnTo>
                    <a:pt x="3070" y="1965"/>
                  </a:lnTo>
                  <a:lnTo>
                    <a:pt x="1070" y="0"/>
                  </a:lnTo>
                  <a:cubicBezTo>
                    <a:pt x="1037" y="33"/>
                    <a:pt x="993" y="46"/>
                    <a:pt x="956" y="46"/>
                  </a:cubicBezTo>
                  <a:cubicBezTo>
                    <a:pt x="930" y="46"/>
                    <a:pt x="908" y="39"/>
                    <a:pt x="896" y="28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1665806" y="2605967"/>
              <a:ext cx="126924" cy="111832"/>
            </a:xfrm>
            <a:custGeom>
              <a:avLst/>
              <a:gdLst/>
              <a:ahLst/>
              <a:cxnLst/>
              <a:rect l="l" t="t" r="r" b="b"/>
              <a:pathLst>
                <a:path w="841" h="741" extrusionOk="0">
                  <a:moveTo>
                    <a:pt x="407" y="0"/>
                  </a:moveTo>
                  <a:cubicBezTo>
                    <a:pt x="313" y="0"/>
                    <a:pt x="219" y="37"/>
                    <a:pt x="146" y="110"/>
                  </a:cubicBezTo>
                  <a:cubicBezTo>
                    <a:pt x="0" y="256"/>
                    <a:pt x="0" y="485"/>
                    <a:pt x="146" y="631"/>
                  </a:cubicBezTo>
                  <a:cubicBezTo>
                    <a:pt x="219" y="704"/>
                    <a:pt x="313" y="740"/>
                    <a:pt x="407" y="740"/>
                  </a:cubicBezTo>
                  <a:cubicBezTo>
                    <a:pt x="500" y="740"/>
                    <a:pt x="594" y="704"/>
                    <a:pt x="667" y="631"/>
                  </a:cubicBezTo>
                  <a:cubicBezTo>
                    <a:pt x="841" y="485"/>
                    <a:pt x="841" y="256"/>
                    <a:pt x="667" y="110"/>
                  </a:cubicBezTo>
                  <a:cubicBezTo>
                    <a:pt x="594" y="37"/>
                    <a:pt x="500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1697197" y="2634944"/>
              <a:ext cx="60972" cy="56444"/>
            </a:xfrm>
            <a:custGeom>
              <a:avLst/>
              <a:gdLst/>
              <a:ahLst/>
              <a:cxnLst/>
              <a:rect l="l" t="t" r="r" b="b"/>
              <a:pathLst>
                <a:path w="404" h="374" extrusionOk="0">
                  <a:moveTo>
                    <a:pt x="285" y="91"/>
                  </a:moveTo>
                  <a:lnTo>
                    <a:pt x="230" y="147"/>
                  </a:lnTo>
                  <a:lnTo>
                    <a:pt x="230" y="91"/>
                  </a:lnTo>
                  <a:close/>
                  <a:moveTo>
                    <a:pt x="202" y="237"/>
                  </a:moveTo>
                  <a:cubicBezTo>
                    <a:pt x="202" y="265"/>
                    <a:pt x="202" y="265"/>
                    <a:pt x="174" y="293"/>
                  </a:cubicBezTo>
                  <a:lnTo>
                    <a:pt x="140" y="293"/>
                  </a:lnTo>
                  <a:lnTo>
                    <a:pt x="202" y="237"/>
                  </a:lnTo>
                  <a:close/>
                  <a:moveTo>
                    <a:pt x="229" y="1"/>
                  </a:moveTo>
                  <a:cubicBezTo>
                    <a:pt x="207" y="1"/>
                    <a:pt x="186" y="10"/>
                    <a:pt x="174" y="36"/>
                  </a:cubicBezTo>
                  <a:cubicBezTo>
                    <a:pt x="112" y="91"/>
                    <a:pt x="140" y="147"/>
                    <a:pt x="174" y="210"/>
                  </a:cubicBezTo>
                  <a:lnTo>
                    <a:pt x="112" y="265"/>
                  </a:lnTo>
                  <a:lnTo>
                    <a:pt x="112" y="210"/>
                  </a:lnTo>
                  <a:lnTo>
                    <a:pt x="56" y="147"/>
                  </a:lnTo>
                  <a:cubicBezTo>
                    <a:pt x="1" y="182"/>
                    <a:pt x="1" y="265"/>
                    <a:pt x="56" y="321"/>
                  </a:cubicBezTo>
                  <a:lnTo>
                    <a:pt x="28" y="355"/>
                  </a:lnTo>
                  <a:lnTo>
                    <a:pt x="56" y="355"/>
                  </a:lnTo>
                  <a:lnTo>
                    <a:pt x="84" y="321"/>
                  </a:lnTo>
                  <a:cubicBezTo>
                    <a:pt x="117" y="358"/>
                    <a:pt x="153" y="373"/>
                    <a:pt x="189" y="373"/>
                  </a:cubicBezTo>
                  <a:cubicBezTo>
                    <a:pt x="212" y="373"/>
                    <a:pt x="235" y="366"/>
                    <a:pt x="258" y="355"/>
                  </a:cubicBezTo>
                  <a:cubicBezTo>
                    <a:pt x="313" y="293"/>
                    <a:pt x="258" y="237"/>
                    <a:pt x="230" y="182"/>
                  </a:cubicBezTo>
                  <a:lnTo>
                    <a:pt x="285" y="119"/>
                  </a:lnTo>
                  <a:cubicBezTo>
                    <a:pt x="313" y="119"/>
                    <a:pt x="313" y="147"/>
                    <a:pt x="285" y="147"/>
                  </a:cubicBezTo>
                  <a:lnTo>
                    <a:pt x="376" y="237"/>
                  </a:lnTo>
                  <a:cubicBezTo>
                    <a:pt x="403" y="182"/>
                    <a:pt x="403" y="119"/>
                    <a:pt x="348" y="64"/>
                  </a:cubicBezTo>
                  <a:lnTo>
                    <a:pt x="376" y="36"/>
                  </a:lnTo>
                  <a:lnTo>
                    <a:pt x="348" y="8"/>
                  </a:lnTo>
                  <a:lnTo>
                    <a:pt x="313" y="36"/>
                  </a:lnTo>
                  <a:cubicBezTo>
                    <a:pt x="297" y="20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33B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1836649" y="2033524"/>
              <a:ext cx="340777" cy="340777"/>
            </a:xfrm>
            <a:custGeom>
              <a:avLst/>
              <a:gdLst/>
              <a:ahLst/>
              <a:cxnLst/>
              <a:rect l="l" t="t" r="r" b="b"/>
              <a:pathLst>
                <a:path w="2258" h="2258" extrusionOk="0">
                  <a:moveTo>
                    <a:pt x="1125" y="0"/>
                  </a:moveTo>
                  <a:cubicBezTo>
                    <a:pt x="521" y="0"/>
                    <a:pt x="0" y="521"/>
                    <a:pt x="0" y="1125"/>
                  </a:cubicBezTo>
                  <a:cubicBezTo>
                    <a:pt x="0" y="1764"/>
                    <a:pt x="521" y="2257"/>
                    <a:pt x="1125" y="2257"/>
                  </a:cubicBezTo>
                  <a:cubicBezTo>
                    <a:pt x="1764" y="2257"/>
                    <a:pt x="2257" y="1764"/>
                    <a:pt x="2257" y="1125"/>
                  </a:cubicBezTo>
                  <a:cubicBezTo>
                    <a:pt x="2257" y="521"/>
                    <a:pt x="1764" y="0"/>
                    <a:pt x="1125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1828197" y="2024016"/>
              <a:ext cx="357529" cy="358586"/>
            </a:xfrm>
            <a:custGeom>
              <a:avLst/>
              <a:gdLst/>
              <a:ahLst/>
              <a:cxnLst/>
              <a:rect l="l" t="t" r="r" b="b"/>
              <a:pathLst>
                <a:path w="2369" h="2376" extrusionOk="0">
                  <a:moveTo>
                    <a:pt x="1181" y="119"/>
                  </a:moveTo>
                  <a:cubicBezTo>
                    <a:pt x="1473" y="119"/>
                    <a:pt x="1765" y="237"/>
                    <a:pt x="1966" y="438"/>
                  </a:cubicBezTo>
                  <a:cubicBezTo>
                    <a:pt x="2140" y="640"/>
                    <a:pt x="2258" y="897"/>
                    <a:pt x="2258" y="1188"/>
                  </a:cubicBezTo>
                  <a:cubicBezTo>
                    <a:pt x="2258" y="1508"/>
                    <a:pt x="2140" y="1765"/>
                    <a:pt x="1966" y="1973"/>
                  </a:cubicBezTo>
                  <a:cubicBezTo>
                    <a:pt x="1765" y="2147"/>
                    <a:pt x="1473" y="2258"/>
                    <a:pt x="1181" y="2258"/>
                  </a:cubicBezTo>
                  <a:cubicBezTo>
                    <a:pt x="897" y="2258"/>
                    <a:pt x="633" y="2147"/>
                    <a:pt x="431" y="1973"/>
                  </a:cubicBezTo>
                  <a:cubicBezTo>
                    <a:pt x="230" y="1765"/>
                    <a:pt x="112" y="1508"/>
                    <a:pt x="112" y="1188"/>
                  </a:cubicBezTo>
                  <a:cubicBezTo>
                    <a:pt x="112" y="897"/>
                    <a:pt x="230" y="640"/>
                    <a:pt x="431" y="438"/>
                  </a:cubicBezTo>
                  <a:cubicBezTo>
                    <a:pt x="633" y="237"/>
                    <a:pt x="897" y="119"/>
                    <a:pt x="1181" y="119"/>
                  </a:cubicBezTo>
                  <a:close/>
                  <a:moveTo>
                    <a:pt x="1181" y="1"/>
                  </a:moveTo>
                  <a:cubicBezTo>
                    <a:pt x="522" y="1"/>
                    <a:pt x="1" y="522"/>
                    <a:pt x="1" y="1188"/>
                  </a:cubicBezTo>
                  <a:cubicBezTo>
                    <a:pt x="1" y="1855"/>
                    <a:pt x="522" y="2376"/>
                    <a:pt x="1181" y="2376"/>
                  </a:cubicBezTo>
                  <a:cubicBezTo>
                    <a:pt x="1848" y="2376"/>
                    <a:pt x="2369" y="1855"/>
                    <a:pt x="2369" y="1188"/>
                  </a:cubicBezTo>
                  <a:cubicBezTo>
                    <a:pt x="2369" y="522"/>
                    <a:pt x="1848" y="1"/>
                    <a:pt x="1181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1871210" y="2072311"/>
              <a:ext cx="271505" cy="266374"/>
            </a:xfrm>
            <a:custGeom>
              <a:avLst/>
              <a:gdLst/>
              <a:ahLst/>
              <a:cxnLst/>
              <a:rect l="l" t="t" r="r" b="b"/>
              <a:pathLst>
                <a:path w="1799" h="1765" extrusionOk="0">
                  <a:moveTo>
                    <a:pt x="896" y="0"/>
                  </a:moveTo>
                  <a:cubicBezTo>
                    <a:pt x="410" y="0"/>
                    <a:pt x="0" y="375"/>
                    <a:pt x="0" y="868"/>
                  </a:cubicBezTo>
                  <a:cubicBezTo>
                    <a:pt x="0" y="1361"/>
                    <a:pt x="410" y="1764"/>
                    <a:pt x="896" y="1764"/>
                  </a:cubicBezTo>
                  <a:cubicBezTo>
                    <a:pt x="1389" y="1764"/>
                    <a:pt x="1799" y="1361"/>
                    <a:pt x="1799" y="868"/>
                  </a:cubicBezTo>
                  <a:cubicBezTo>
                    <a:pt x="1799" y="375"/>
                    <a:pt x="1389" y="0"/>
                    <a:pt x="896" y="0"/>
                  </a:cubicBezTo>
                  <a:close/>
                </a:path>
              </a:pathLst>
            </a:custGeom>
            <a:solidFill>
              <a:srgbClr val="E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1884792" y="2080612"/>
              <a:ext cx="248565" cy="249622"/>
            </a:xfrm>
            <a:custGeom>
              <a:avLst/>
              <a:gdLst/>
              <a:ahLst/>
              <a:cxnLst/>
              <a:rect l="l" t="t" r="r" b="b"/>
              <a:pathLst>
                <a:path w="1647" h="1654" extrusionOk="0">
                  <a:moveTo>
                    <a:pt x="806" y="1"/>
                  </a:moveTo>
                  <a:cubicBezTo>
                    <a:pt x="348" y="1"/>
                    <a:pt x="1" y="348"/>
                    <a:pt x="1" y="813"/>
                  </a:cubicBezTo>
                  <a:cubicBezTo>
                    <a:pt x="1" y="1278"/>
                    <a:pt x="348" y="1653"/>
                    <a:pt x="806" y="1653"/>
                  </a:cubicBezTo>
                  <a:cubicBezTo>
                    <a:pt x="1271" y="1653"/>
                    <a:pt x="1646" y="1278"/>
                    <a:pt x="1646" y="813"/>
                  </a:cubicBezTo>
                  <a:cubicBezTo>
                    <a:pt x="1646" y="348"/>
                    <a:pt x="1271" y="1"/>
                    <a:pt x="806" y="1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1968705" y="2118342"/>
              <a:ext cx="92363" cy="154240"/>
            </a:xfrm>
            <a:custGeom>
              <a:avLst/>
              <a:gdLst/>
              <a:ahLst/>
              <a:cxnLst/>
              <a:rect l="l" t="t" r="r" b="b"/>
              <a:pathLst>
                <a:path w="612" h="1022" extrusionOk="0">
                  <a:moveTo>
                    <a:pt x="278" y="258"/>
                  </a:moveTo>
                  <a:lnTo>
                    <a:pt x="278" y="417"/>
                  </a:lnTo>
                  <a:cubicBezTo>
                    <a:pt x="229" y="397"/>
                    <a:pt x="209" y="369"/>
                    <a:pt x="209" y="327"/>
                  </a:cubicBezTo>
                  <a:cubicBezTo>
                    <a:pt x="209" y="285"/>
                    <a:pt x="229" y="265"/>
                    <a:pt x="278" y="258"/>
                  </a:cubicBezTo>
                  <a:close/>
                  <a:moveTo>
                    <a:pt x="347" y="612"/>
                  </a:moveTo>
                  <a:cubicBezTo>
                    <a:pt x="382" y="626"/>
                    <a:pt x="403" y="654"/>
                    <a:pt x="403" y="695"/>
                  </a:cubicBezTo>
                  <a:cubicBezTo>
                    <a:pt x="403" y="730"/>
                    <a:pt x="382" y="758"/>
                    <a:pt x="347" y="765"/>
                  </a:cubicBezTo>
                  <a:lnTo>
                    <a:pt x="347" y="612"/>
                  </a:lnTo>
                  <a:close/>
                  <a:moveTo>
                    <a:pt x="278" y="1"/>
                  </a:moveTo>
                  <a:lnTo>
                    <a:pt x="278" y="98"/>
                  </a:lnTo>
                  <a:cubicBezTo>
                    <a:pt x="195" y="105"/>
                    <a:pt x="132" y="133"/>
                    <a:pt x="77" y="174"/>
                  </a:cubicBezTo>
                  <a:cubicBezTo>
                    <a:pt x="28" y="216"/>
                    <a:pt x="0" y="272"/>
                    <a:pt x="0" y="348"/>
                  </a:cubicBezTo>
                  <a:cubicBezTo>
                    <a:pt x="0" y="390"/>
                    <a:pt x="7" y="417"/>
                    <a:pt x="21" y="445"/>
                  </a:cubicBezTo>
                  <a:cubicBezTo>
                    <a:pt x="28" y="459"/>
                    <a:pt x="35" y="466"/>
                    <a:pt x="42" y="480"/>
                  </a:cubicBezTo>
                  <a:cubicBezTo>
                    <a:pt x="56" y="487"/>
                    <a:pt x="63" y="501"/>
                    <a:pt x="77" y="508"/>
                  </a:cubicBezTo>
                  <a:cubicBezTo>
                    <a:pt x="91" y="515"/>
                    <a:pt x="104" y="522"/>
                    <a:pt x="111" y="529"/>
                  </a:cubicBezTo>
                  <a:cubicBezTo>
                    <a:pt x="118" y="535"/>
                    <a:pt x="139" y="542"/>
                    <a:pt x="174" y="556"/>
                  </a:cubicBezTo>
                  <a:cubicBezTo>
                    <a:pt x="209" y="563"/>
                    <a:pt x="243" y="577"/>
                    <a:pt x="278" y="584"/>
                  </a:cubicBezTo>
                  <a:lnTo>
                    <a:pt x="278" y="765"/>
                  </a:lnTo>
                  <a:cubicBezTo>
                    <a:pt x="236" y="758"/>
                    <a:pt x="216" y="723"/>
                    <a:pt x="209" y="674"/>
                  </a:cubicBezTo>
                  <a:lnTo>
                    <a:pt x="0" y="674"/>
                  </a:lnTo>
                  <a:cubicBezTo>
                    <a:pt x="0" y="751"/>
                    <a:pt x="28" y="806"/>
                    <a:pt x="77" y="855"/>
                  </a:cubicBezTo>
                  <a:cubicBezTo>
                    <a:pt x="125" y="897"/>
                    <a:pt x="195" y="917"/>
                    <a:pt x="278" y="924"/>
                  </a:cubicBezTo>
                  <a:lnTo>
                    <a:pt x="278" y="1022"/>
                  </a:lnTo>
                  <a:lnTo>
                    <a:pt x="347" y="1022"/>
                  </a:lnTo>
                  <a:lnTo>
                    <a:pt x="347" y="924"/>
                  </a:lnTo>
                  <a:cubicBezTo>
                    <a:pt x="424" y="917"/>
                    <a:pt x="486" y="890"/>
                    <a:pt x="535" y="841"/>
                  </a:cubicBezTo>
                  <a:cubicBezTo>
                    <a:pt x="584" y="799"/>
                    <a:pt x="611" y="744"/>
                    <a:pt x="611" y="674"/>
                  </a:cubicBezTo>
                  <a:cubicBezTo>
                    <a:pt x="611" y="591"/>
                    <a:pt x="570" y="529"/>
                    <a:pt x="493" y="487"/>
                  </a:cubicBezTo>
                  <a:cubicBezTo>
                    <a:pt x="472" y="480"/>
                    <a:pt x="424" y="459"/>
                    <a:pt x="347" y="438"/>
                  </a:cubicBezTo>
                  <a:lnTo>
                    <a:pt x="347" y="258"/>
                  </a:lnTo>
                  <a:cubicBezTo>
                    <a:pt x="382" y="272"/>
                    <a:pt x="403" y="299"/>
                    <a:pt x="410" y="341"/>
                  </a:cubicBezTo>
                  <a:lnTo>
                    <a:pt x="611" y="341"/>
                  </a:lnTo>
                  <a:cubicBezTo>
                    <a:pt x="604" y="265"/>
                    <a:pt x="584" y="202"/>
                    <a:pt x="535" y="160"/>
                  </a:cubicBezTo>
                  <a:cubicBezTo>
                    <a:pt x="486" y="126"/>
                    <a:pt x="424" y="98"/>
                    <a:pt x="347" y="9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259983" y="2330084"/>
              <a:ext cx="288408" cy="288408"/>
            </a:xfrm>
            <a:custGeom>
              <a:avLst/>
              <a:gdLst/>
              <a:ahLst/>
              <a:cxnLst/>
              <a:rect l="l" t="t" r="r" b="b"/>
              <a:pathLst>
                <a:path w="1911" h="1911" extrusionOk="0">
                  <a:moveTo>
                    <a:pt x="959" y="0"/>
                  </a:moveTo>
                  <a:cubicBezTo>
                    <a:pt x="438" y="0"/>
                    <a:pt x="1" y="431"/>
                    <a:pt x="1" y="952"/>
                  </a:cubicBezTo>
                  <a:cubicBezTo>
                    <a:pt x="1" y="1507"/>
                    <a:pt x="438" y="1910"/>
                    <a:pt x="959" y="1910"/>
                  </a:cubicBezTo>
                  <a:cubicBezTo>
                    <a:pt x="1480" y="1910"/>
                    <a:pt x="1910" y="1507"/>
                    <a:pt x="1910" y="952"/>
                  </a:cubicBezTo>
                  <a:cubicBezTo>
                    <a:pt x="1910" y="431"/>
                    <a:pt x="1480" y="0"/>
                    <a:pt x="959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251682" y="2321632"/>
              <a:ext cx="305009" cy="305160"/>
            </a:xfrm>
            <a:custGeom>
              <a:avLst/>
              <a:gdLst/>
              <a:ahLst/>
              <a:cxnLst/>
              <a:rect l="l" t="t" r="r" b="b"/>
              <a:pathLst>
                <a:path w="2021" h="2022" extrusionOk="0">
                  <a:moveTo>
                    <a:pt x="1014" y="112"/>
                  </a:moveTo>
                  <a:cubicBezTo>
                    <a:pt x="1271" y="112"/>
                    <a:pt x="1472" y="202"/>
                    <a:pt x="1646" y="376"/>
                  </a:cubicBezTo>
                  <a:cubicBezTo>
                    <a:pt x="1820" y="549"/>
                    <a:pt x="1910" y="751"/>
                    <a:pt x="1910" y="1008"/>
                  </a:cubicBezTo>
                  <a:cubicBezTo>
                    <a:pt x="1910" y="1272"/>
                    <a:pt x="1820" y="1501"/>
                    <a:pt x="1646" y="1647"/>
                  </a:cubicBezTo>
                  <a:cubicBezTo>
                    <a:pt x="1472" y="1820"/>
                    <a:pt x="1271" y="1911"/>
                    <a:pt x="1014" y="1911"/>
                  </a:cubicBezTo>
                  <a:cubicBezTo>
                    <a:pt x="750" y="1911"/>
                    <a:pt x="549" y="1820"/>
                    <a:pt x="375" y="1647"/>
                  </a:cubicBezTo>
                  <a:cubicBezTo>
                    <a:pt x="202" y="1501"/>
                    <a:pt x="111" y="1272"/>
                    <a:pt x="111" y="1008"/>
                  </a:cubicBezTo>
                  <a:cubicBezTo>
                    <a:pt x="111" y="751"/>
                    <a:pt x="202" y="549"/>
                    <a:pt x="375" y="376"/>
                  </a:cubicBezTo>
                  <a:cubicBezTo>
                    <a:pt x="549" y="202"/>
                    <a:pt x="750" y="112"/>
                    <a:pt x="1014" y="112"/>
                  </a:cubicBezTo>
                  <a:close/>
                  <a:moveTo>
                    <a:pt x="1014" y="1"/>
                  </a:moveTo>
                  <a:cubicBezTo>
                    <a:pt x="431" y="1"/>
                    <a:pt x="0" y="459"/>
                    <a:pt x="0" y="1008"/>
                  </a:cubicBezTo>
                  <a:cubicBezTo>
                    <a:pt x="0" y="1591"/>
                    <a:pt x="431" y="2022"/>
                    <a:pt x="1014" y="2022"/>
                  </a:cubicBezTo>
                  <a:cubicBezTo>
                    <a:pt x="1590" y="2022"/>
                    <a:pt x="2021" y="1591"/>
                    <a:pt x="2021" y="1008"/>
                  </a:cubicBezTo>
                  <a:cubicBezTo>
                    <a:pt x="2021" y="459"/>
                    <a:pt x="1590" y="1"/>
                    <a:pt x="1014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2290469" y="2360419"/>
              <a:ext cx="227436" cy="227587"/>
            </a:xfrm>
            <a:custGeom>
              <a:avLst/>
              <a:gdLst/>
              <a:ahLst/>
              <a:cxnLst/>
              <a:rect l="l" t="t" r="r" b="b"/>
              <a:pathLst>
                <a:path w="1507" h="1508" extrusionOk="0">
                  <a:moveTo>
                    <a:pt x="757" y="1"/>
                  </a:moveTo>
                  <a:cubicBezTo>
                    <a:pt x="347" y="1"/>
                    <a:pt x="0" y="348"/>
                    <a:pt x="0" y="751"/>
                  </a:cubicBezTo>
                  <a:cubicBezTo>
                    <a:pt x="0" y="1188"/>
                    <a:pt x="347" y="1508"/>
                    <a:pt x="757" y="1508"/>
                  </a:cubicBezTo>
                  <a:cubicBezTo>
                    <a:pt x="1160" y="1508"/>
                    <a:pt x="1507" y="1188"/>
                    <a:pt x="1507" y="751"/>
                  </a:cubicBezTo>
                  <a:cubicBezTo>
                    <a:pt x="1507" y="348"/>
                    <a:pt x="1160" y="1"/>
                    <a:pt x="757" y="1"/>
                  </a:cubicBezTo>
                  <a:close/>
                </a:path>
              </a:pathLst>
            </a:custGeom>
            <a:solidFill>
              <a:srgbClr val="E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2299826" y="2368870"/>
              <a:ext cx="209779" cy="209779"/>
            </a:xfrm>
            <a:custGeom>
              <a:avLst/>
              <a:gdLst/>
              <a:ahLst/>
              <a:cxnLst/>
              <a:rect l="l" t="t" r="r" b="b"/>
              <a:pathLst>
                <a:path w="1390" h="1390" extrusionOk="0">
                  <a:moveTo>
                    <a:pt x="695" y="0"/>
                  </a:moveTo>
                  <a:cubicBezTo>
                    <a:pt x="313" y="0"/>
                    <a:pt x="1" y="320"/>
                    <a:pt x="1" y="695"/>
                  </a:cubicBezTo>
                  <a:cubicBezTo>
                    <a:pt x="1" y="1105"/>
                    <a:pt x="313" y="1389"/>
                    <a:pt x="695" y="1389"/>
                  </a:cubicBezTo>
                  <a:cubicBezTo>
                    <a:pt x="1070" y="1389"/>
                    <a:pt x="1389" y="1105"/>
                    <a:pt x="1389" y="695"/>
                  </a:cubicBezTo>
                  <a:cubicBezTo>
                    <a:pt x="1389" y="320"/>
                    <a:pt x="1070" y="0"/>
                    <a:pt x="695" y="0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2371061" y="2408714"/>
              <a:ext cx="73498" cy="122698"/>
            </a:xfrm>
            <a:custGeom>
              <a:avLst/>
              <a:gdLst/>
              <a:ahLst/>
              <a:cxnLst/>
              <a:rect l="l" t="t" r="r" b="b"/>
              <a:pathLst>
                <a:path w="487" h="813" extrusionOk="0">
                  <a:moveTo>
                    <a:pt x="216" y="202"/>
                  </a:moveTo>
                  <a:lnTo>
                    <a:pt x="216" y="327"/>
                  </a:lnTo>
                  <a:cubicBezTo>
                    <a:pt x="181" y="313"/>
                    <a:pt x="167" y="292"/>
                    <a:pt x="167" y="257"/>
                  </a:cubicBezTo>
                  <a:cubicBezTo>
                    <a:pt x="167" y="229"/>
                    <a:pt x="181" y="209"/>
                    <a:pt x="216" y="202"/>
                  </a:cubicBezTo>
                  <a:close/>
                  <a:moveTo>
                    <a:pt x="272" y="486"/>
                  </a:moveTo>
                  <a:cubicBezTo>
                    <a:pt x="306" y="500"/>
                    <a:pt x="320" y="521"/>
                    <a:pt x="320" y="549"/>
                  </a:cubicBezTo>
                  <a:cubicBezTo>
                    <a:pt x="320" y="584"/>
                    <a:pt x="306" y="604"/>
                    <a:pt x="272" y="611"/>
                  </a:cubicBezTo>
                  <a:lnTo>
                    <a:pt x="272" y="486"/>
                  </a:lnTo>
                  <a:close/>
                  <a:moveTo>
                    <a:pt x="216" y="0"/>
                  </a:moveTo>
                  <a:lnTo>
                    <a:pt x="216" y="70"/>
                  </a:lnTo>
                  <a:cubicBezTo>
                    <a:pt x="154" y="77"/>
                    <a:pt x="105" y="97"/>
                    <a:pt x="63" y="132"/>
                  </a:cubicBezTo>
                  <a:cubicBezTo>
                    <a:pt x="22" y="167"/>
                    <a:pt x="1" y="216"/>
                    <a:pt x="1" y="271"/>
                  </a:cubicBezTo>
                  <a:cubicBezTo>
                    <a:pt x="1" y="306"/>
                    <a:pt x="1" y="334"/>
                    <a:pt x="15" y="347"/>
                  </a:cubicBezTo>
                  <a:cubicBezTo>
                    <a:pt x="22" y="361"/>
                    <a:pt x="29" y="368"/>
                    <a:pt x="35" y="382"/>
                  </a:cubicBezTo>
                  <a:cubicBezTo>
                    <a:pt x="42" y="389"/>
                    <a:pt x="49" y="396"/>
                    <a:pt x="56" y="403"/>
                  </a:cubicBezTo>
                  <a:cubicBezTo>
                    <a:pt x="70" y="410"/>
                    <a:pt x="77" y="417"/>
                    <a:pt x="84" y="417"/>
                  </a:cubicBezTo>
                  <a:cubicBezTo>
                    <a:pt x="91" y="424"/>
                    <a:pt x="112" y="431"/>
                    <a:pt x="133" y="438"/>
                  </a:cubicBezTo>
                  <a:cubicBezTo>
                    <a:pt x="160" y="452"/>
                    <a:pt x="188" y="459"/>
                    <a:pt x="216" y="466"/>
                  </a:cubicBezTo>
                  <a:lnTo>
                    <a:pt x="216" y="611"/>
                  </a:lnTo>
                  <a:cubicBezTo>
                    <a:pt x="188" y="604"/>
                    <a:pt x="167" y="577"/>
                    <a:pt x="167" y="535"/>
                  </a:cubicBezTo>
                  <a:lnTo>
                    <a:pt x="1" y="535"/>
                  </a:lnTo>
                  <a:cubicBezTo>
                    <a:pt x="1" y="597"/>
                    <a:pt x="15" y="646"/>
                    <a:pt x="56" y="681"/>
                  </a:cubicBezTo>
                  <a:cubicBezTo>
                    <a:pt x="98" y="716"/>
                    <a:pt x="154" y="736"/>
                    <a:pt x="216" y="736"/>
                  </a:cubicBezTo>
                  <a:lnTo>
                    <a:pt x="216" y="813"/>
                  </a:lnTo>
                  <a:lnTo>
                    <a:pt x="272" y="813"/>
                  </a:lnTo>
                  <a:lnTo>
                    <a:pt x="272" y="736"/>
                  </a:lnTo>
                  <a:cubicBezTo>
                    <a:pt x="334" y="729"/>
                    <a:pt x="390" y="709"/>
                    <a:pt x="424" y="674"/>
                  </a:cubicBezTo>
                  <a:cubicBezTo>
                    <a:pt x="466" y="632"/>
                    <a:pt x="487" y="591"/>
                    <a:pt x="487" y="535"/>
                  </a:cubicBezTo>
                  <a:cubicBezTo>
                    <a:pt x="487" y="472"/>
                    <a:pt x="459" y="417"/>
                    <a:pt x="397" y="389"/>
                  </a:cubicBezTo>
                  <a:cubicBezTo>
                    <a:pt x="376" y="382"/>
                    <a:pt x="334" y="368"/>
                    <a:pt x="272" y="347"/>
                  </a:cubicBezTo>
                  <a:lnTo>
                    <a:pt x="272" y="202"/>
                  </a:lnTo>
                  <a:cubicBezTo>
                    <a:pt x="306" y="216"/>
                    <a:pt x="320" y="236"/>
                    <a:pt x="320" y="271"/>
                  </a:cubicBezTo>
                  <a:lnTo>
                    <a:pt x="487" y="271"/>
                  </a:lnTo>
                  <a:cubicBezTo>
                    <a:pt x="487" y="209"/>
                    <a:pt x="466" y="160"/>
                    <a:pt x="424" y="125"/>
                  </a:cubicBezTo>
                  <a:cubicBezTo>
                    <a:pt x="390" y="97"/>
                    <a:pt x="341" y="77"/>
                    <a:pt x="272" y="7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2259983" y="1959120"/>
              <a:ext cx="218230" cy="222305"/>
            </a:xfrm>
            <a:custGeom>
              <a:avLst/>
              <a:gdLst/>
              <a:ahLst/>
              <a:cxnLst/>
              <a:rect l="l" t="t" r="r" b="b"/>
              <a:pathLst>
                <a:path w="1446" h="1473" extrusionOk="0">
                  <a:moveTo>
                    <a:pt x="723" y="0"/>
                  </a:moveTo>
                  <a:cubicBezTo>
                    <a:pt x="320" y="0"/>
                    <a:pt x="1" y="320"/>
                    <a:pt x="1" y="750"/>
                  </a:cubicBezTo>
                  <a:cubicBezTo>
                    <a:pt x="1" y="1153"/>
                    <a:pt x="320" y="1472"/>
                    <a:pt x="723" y="1472"/>
                  </a:cubicBezTo>
                  <a:cubicBezTo>
                    <a:pt x="1133" y="1472"/>
                    <a:pt x="1445" y="1153"/>
                    <a:pt x="1445" y="750"/>
                  </a:cubicBezTo>
                  <a:cubicBezTo>
                    <a:pt x="1445" y="320"/>
                    <a:pt x="1133" y="0"/>
                    <a:pt x="723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2251682" y="1949612"/>
              <a:ext cx="235888" cy="241170"/>
            </a:xfrm>
            <a:custGeom>
              <a:avLst/>
              <a:gdLst/>
              <a:ahLst/>
              <a:cxnLst/>
              <a:rect l="l" t="t" r="r" b="b"/>
              <a:pathLst>
                <a:path w="1563" h="1598" extrusionOk="0">
                  <a:moveTo>
                    <a:pt x="778" y="119"/>
                  </a:moveTo>
                  <a:cubicBezTo>
                    <a:pt x="979" y="119"/>
                    <a:pt x="1125" y="209"/>
                    <a:pt x="1271" y="320"/>
                  </a:cubicBezTo>
                  <a:cubicBezTo>
                    <a:pt x="1389" y="438"/>
                    <a:pt x="1445" y="612"/>
                    <a:pt x="1445" y="813"/>
                  </a:cubicBezTo>
                  <a:cubicBezTo>
                    <a:pt x="1445" y="987"/>
                    <a:pt x="1389" y="1160"/>
                    <a:pt x="1271" y="1278"/>
                  </a:cubicBezTo>
                  <a:cubicBezTo>
                    <a:pt x="1125" y="1390"/>
                    <a:pt x="979" y="1480"/>
                    <a:pt x="778" y="1480"/>
                  </a:cubicBezTo>
                  <a:cubicBezTo>
                    <a:pt x="604" y="1480"/>
                    <a:pt x="431" y="1390"/>
                    <a:pt x="320" y="1278"/>
                  </a:cubicBezTo>
                  <a:cubicBezTo>
                    <a:pt x="174" y="1160"/>
                    <a:pt x="111" y="987"/>
                    <a:pt x="111" y="813"/>
                  </a:cubicBezTo>
                  <a:cubicBezTo>
                    <a:pt x="111" y="612"/>
                    <a:pt x="174" y="438"/>
                    <a:pt x="320" y="320"/>
                  </a:cubicBezTo>
                  <a:cubicBezTo>
                    <a:pt x="431" y="209"/>
                    <a:pt x="604" y="119"/>
                    <a:pt x="778" y="119"/>
                  </a:cubicBezTo>
                  <a:close/>
                  <a:moveTo>
                    <a:pt x="778" y="1"/>
                  </a:moveTo>
                  <a:cubicBezTo>
                    <a:pt x="347" y="1"/>
                    <a:pt x="0" y="348"/>
                    <a:pt x="0" y="813"/>
                  </a:cubicBezTo>
                  <a:cubicBezTo>
                    <a:pt x="0" y="1251"/>
                    <a:pt x="347" y="1598"/>
                    <a:pt x="778" y="1598"/>
                  </a:cubicBezTo>
                  <a:cubicBezTo>
                    <a:pt x="1215" y="1598"/>
                    <a:pt x="1563" y="1251"/>
                    <a:pt x="1563" y="813"/>
                  </a:cubicBezTo>
                  <a:cubicBezTo>
                    <a:pt x="1563" y="348"/>
                    <a:pt x="1215" y="1"/>
                    <a:pt x="778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2282017" y="1985230"/>
              <a:ext cx="175218" cy="169936"/>
            </a:xfrm>
            <a:custGeom>
              <a:avLst/>
              <a:gdLst/>
              <a:ahLst/>
              <a:cxnLst/>
              <a:rect l="l" t="t" r="r" b="b"/>
              <a:pathLst>
                <a:path w="1161" h="1126" extrusionOk="0">
                  <a:moveTo>
                    <a:pt x="577" y="1"/>
                  </a:moveTo>
                  <a:cubicBezTo>
                    <a:pt x="257" y="1"/>
                    <a:pt x="1" y="258"/>
                    <a:pt x="1" y="577"/>
                  </a:cubicBezTo>
                  <a:cubicBezTo>
                    <a:pt x="1" y="869"/>
                    <a:pt x="257" y="1126"/>
                    <a:pt x="577" y="1126"/>
                  </a:cubicBezTo>
                  <a:cubicBezTo>
                    <a:pt x="896" y="1126"/>
                    <a:pt x="1160" y="869"/>
                    <a:pt x="1160" y="577"/>
                  </a:cubicBezTo>
                  <a:cubicBezTo>
                    <a:pt x="1160" y="258"/>
                    <a:pt x="896" y="1"/>
                    <a:pt x="577" y="1"/>
                  </a:cubicBezTo>
                  <a:close/>
                </a:path>
              </a:pathLst>
            </a:custGeom>
            <a:solidFill>
              <a:srgbClr val="E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2290469" y="1989455"/>
              <a:ext cx="161484" cy="161635"/>
            </a:xfrm>
            <a:custGeom>
              <a:avLst/>
              <a:gdLst/>
              <a:ahLst/>
              <a:cxnLst/>
              <a:rect l="l" t="t" r="r" b="b"/>
              <a:pathLst>
                <a:path w="1070" h="1071" extrusionOk="0">
                  <a:moveTo>
                    <a:pt x="521" y="1"/>
                  </a:moveTo>
                  <a:cubicBezTo>
                    <a:pt x="236" y="1"/>
                    <a:pt x="0" y="230"/>
                    <a:pt x="0" y="549"/>
                  </a:cubicBezTo>
                  <a:cubicBezTo>
                    <a:pt x="0" y="841"/>
                    <a:pt x="236" y="1070"/>
                    <a:pt x="521" y="1070"/>
                  </a:cubicBezTo>
                  <a:cubicBezTo>
                    <a:pt x="813" y="1070"/>
                    <a:pt x="1069" y="841"/>
                    <a:pt x="1069" y="549"/>
                  </a:cubicBezTo>
                  <a:cubicBezTo>
                    <a:pt x="1069" y="230"/>
                    <a:pt x="813" y="1"/>
                    <a:pt x="521" y="1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2343895" y="2020847"/>
              <a:ext cx="55689" cy="92514"/>
            </a:xfrm>
            <a:custGeom>
              <a:avLst/>
              <a:gdLst/>
              <a:ahLst/>
              <a:cxnLst/>
              <a:rect l="l" t="t" r="r" b="b"/>
              <a:pathLst>
                <a:path w="369" h="613" extrusionOk="0">
                  <a:moveTo>
                    <a:pt x="167" y="154"/>
                  </a:moveTo>
                  <a:lnTo>
                    <a:pt x="167" y="251"/>
                  </a:lnTo>
                  <a:cubicBezTo>
                    <a:pt x="139" y="237"/>
                    <a:pt x="125" y="223"/>
                    <a:pt x="125" y="195"/>
                  </a:cubicBezTo>
                  <a:cubicBezTo>
                    <a:pt x="125" y="175"/>
                    <a:pt x="139" y="161"/>
                    <a:pt x="167" y="154"/>
                  </a:cubicBezTo>
                  <a:close/>
                  <a:moveTo>
                    <a:pt x="209" y="369"/>
                  </a:moveTo>
                  <a:cubicBezTo>
                    <a:pt x="229" y="376"/>
                    <a:pt x="243" y="397"/>
                    <a:pt x="243" y="418"/>
                  </a:cubicBezTo>
                  <a:cubicBezTo>
                    <a:pt x="243" y="438"/>
                    <a:pt x="229" y="452"/>
                    <a:pt x="209" y="459"/>
                  </a:cubicBezTo>
                  <a:lnTo>
                    <a:pt x="209" y="369"/>
                  </a:lnTo>
                  <a:close/>
                  <a:moveTo>
                    <a:pt x="167" y="1"/>
                  </a:moveTo>
                  <a:lnTo>
                    <a:pt x="167" y="57"/>
                  </a:lnTo>
                  <a:cubicBezTo>
                    <a:pt x="118" y="63"/>
                    <a:pt x="77" y="77"/>
                    <a:pt x="49" y="105"/>
                  </a:cubicBezTo>
                  <a:cubicBezTo>
                    <a:pt x="14" y="133"/>
                    <a:pt x="0" y="168"/>
                    <a:pt x="0" y="209"/>
                  </a:cubicBezTo>
                  <a:cubicBezTo>
                    <a:pt x="0" y="230"/>
                    <a:pt x="7" y="251"/>
                    <a:pt x="14" y="265"/>
                  </a:cubicBezTo>
                  <a:cubicBezTo>
                    <a:pt x="14" y="272"/>
                    <a:pt x="21" y="279"/>
                    <a:pt x="28" y="286"/>
                  </a:cubicBezTo>
                  <a:cubicBezTo>
                    <a:pt x="28" y="293"/>
                    <a:pt x="35" y="300"/>
                    <a:pt x="49" y="307"/>
                  </a:cubicBezTo>
                  <a:cubicBezTo>
                    <a:pt x="56" y="313"/>
                    <a:pt x="63" y="313"/>
                    <a:pt x="70" y="320"/>
                  </a:cubicBezTo>
                  <a:cubicBezTo>
                    <a:pt x="70" y="320"/>
                    <a:pt x="84" y="327"/>
                    <a:pt x="104" y="334"/>
                  </a:cubicBezTo>
                  <a:cubicBezTo>
                    <a:pt x="125" y="341"/>
                    <a:pt x="146" y="348"/>
                    <a:pt x="167" y="348"/>
                  </a:cubicBezTo>
                  <a:lnTo>
                    <a:pt x="167" y="459"/>
                  </a:lnTo>
                  <a:cubicBezTo>
                    <a:pt x="139" y="452"/>
                    <a:pt x="132" y="438"/>
                    <a:pt x="125" y="404"/>
                  </a:cubicBezTo>
                  <a:lnTo>
                    <a:pt x="0" y="404"/>
                  </a:lnTo>
                  <a:cubicBezTo>
                    <a:pt x="0" y="452"/>
                    <a:pt x="14" y="487"/>
                    <a:pt x="42" y="515"/>
                  </a:cubicBezTo>
                  <a:cubicBezTo>
                    <a:pt x="77" y="536"/>
                    <a:pt x="111" y="556"/>
                    <a:pt x="167" y="556"/>
                  </a:cubicBezTo>
                  <a:lnTo>
                    <a:pt x="167" y="612"/>
                  </a:lnTo>
                  <a:lnTo>
                    <a:pt x="209" y="612"/>
                  </a:lnTo>
                  <a:lnTo>
                    <a:pt x="209" y="556"/>
                  </a:lnTo>
                  <a:cubicBezTo>
                    <a:pt x="250" y="550"/>
                    <a:pt x="292" y="536"/>
                    <a:pt x="320" y="508"/>
                  </a:cubicBezTo>
                  <a:cubicBezTo>
                    <a:pt x="354" y="480"/>
                    <a:pt x="368" y="445"/>
                    <a:pt x="368" y="404"/>
                  </a:cubicBezTo>
                  <a:cubicBezTo>
                    <a:pt x="368" y="355"/>
                    <a:pt x="340" y="320"/>
                    <a:pt x="299" y="293"/>
                  </a:cubicBezTo>
                  <a:cubicBezTo>
                    <a:pt x="285" y="286"/>
                    <a:pt x="250" y="279"/>
                    <a:pt x="209" y="265"/>
                  </a:cubicBezTo>
                  <a:lnTo>
                    <a:pt x="209" y="154"/>
                  </a:lnTo>
                  <a:cubicBezTo>
                    <a:pt x="229" y="161"/>
                    <a:pt x="243" y="182"/>
                    <a:pt x="243" y="209"/>
                  </a:cubicBezTo>
                  <a:lnTo>
                    <a:pt x="368" y="209"/>
                  </a:lnTo>
                  <a:cubicBezTo>
                    <a:pt x="361" y="161"/>
                    <a:pt x="347" y="119"/>
                    <a:pt x="320" y="98"/>
                  </a:cubicBezTo>
                  <a:cubicBezTo>
                    <a:pt x="292" y="77"/>
                    <a:pt x="257" y="63"/>
                    <a:pt x="209" y="57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1749567" y="2247228"/>
              <a:ext cx="519014" cy="383790"/>
            </a:xfrm>
            <a:custGeom>
              <a:avLst/>
              <a:gdLst/>
              <a:ahLst/>
              <a:cxnLst/>
              <a:rect l="l" t="t" r="r" b="b"/>
              <a:pathLst>
                <a:path w="3439" h="2543" extrusionOk="0">
                  <a:moveTo>
                    <a:pt x="1" y="1"/>
                  </a:moveTo>
                  <a:lnTo>
                    <a:pt x="1043" y="2542"/>
                  </a:lnTo>
                  <a:lnTo>
                    <a:pt x="2369" y="2542"/>
                  </a:lnTo>
                  <a:lnTo>
                    <a:pt x="3438" y="1"/>
                  </a:lnTo>
                  <a:close/>
                </a:path>
              </a:pathLst>
            </a:custGeom>
            <a:solidFill>
              <a:srgbClr val="0D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1365020" y="2630869"/>
              <a:ext cx="1288102" cy="1245090"/>
            </a:xfrm>
            <a:custGeom>
              <a:avLst/>
              <a:gdLst/>
              <a:ahLst/>
              <a:cxnLst/>
              <a:rect l="l" t="t" r="r" b="b"/>
              <a:pathLst>
                <a:path w="8535" h="8250" extrusionOk="0">
                  <a:moveTo>
                    <a:pt x="3591" y="0"/>
                  </a:moveTo>
                  <a:cubicBezTo>
                    <a:pt x="3591" y="0"/>
                    <a:pt x="0" y="1854"/>
                    <a:pt x="0" y="5097"/>
                  </a:cubicBezTo>
                  <a:cubicBezTo>
                    <a:pt x="0" y="7931"/>
                    <a:pt x="3181" y="8250"/>
                    <a:pt x="4250" y="8250"/>
                  </a:cubicBezTo>
                  <a:cubicBezTo>
                    <a:pt x="5327" y="8250"/>
                    <a:pt x="8535" y="7931"/>
                    <a:pt x="8535" y="5097"/>
                  </a:cubicBezTo>
                  <a:cubicBezTo>
                    <a:pt x="8535" y="1854"/>
                    <a:pt x="4917" y="0"/>
                    <a:pt x="4917" y="0"/>
                  </a:cubicBezTo>
                  <a:close/>
                </a:path>
              </a:pathLst>
            </a:custGeom>
            <a:solidFill>
              <a:srgbClr val="0D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1762244" y="3037450"/>
              <a:ext cx="489584" cy="48958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18" y="1"/>
                  </a:moveTo>
                  <a:cubicBezTo>
                    <a:pt x="722" y="1"/>
                    <a:pt x="0" y="723"/>
                    <a:pt x="0" y="1619"/>
                  </a:cubicBezTo>
                  <a:cubicBezTo>
                    <a:pt x="0" y="2514"/>
                    <a:pt x="722" y="3244"/>
                    <a:pt x="1618" y="3244"/>
                  </a:cubicBezTo>
                  <a:cubicBezTo>
                    <a:pt x="2521" y="3244"/>
                    <a:pt x="3243" y="2514"/>
                    <a:pt x="3243" y="1619"/>
                  </a:cubicBezTo>
                  <a:cubicBezTo>
                    <a:pt x="3243" y="723"/>
                    <a:pt x="2521" y="1"/>
                    <a:pt x="1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1818840" y="2600534"/>
              <a:ext cx="380469" cy="61877"/>
            </a:xfrm>
            <a:custGeom>
              <a:avLst/>
              <a:gdLst/>
              <a:ahLst/>
              <a:cxnLst/>
              <a:rect l="l" t="t" r="r" b="b"/>
              <a:pathLst>
                <a:path w="2521" h="410" extrusionOk="0">
                  <a:moveTo>
                    <a:pt x="174" y="0"/>
                  </a:moveTo>
                  <a:cubicBezTo>
                    <a:pt x="91" y="0"/>
                    <a:pt x="0" y="90"/>
                    <a:pt x="0" y="201"/>
                  </a:cubicBezTo>
                  <a:cubicBezTo>
                    <a:pt x="0" y="319"/>
                    <a:pt x="91" y="410"/>
                    <a:pt x="174" y="410"/>
                  </a:cubicBezTo>
                  <a:lnTo>
                    <a:pt x="2320" y="410"/>
                  </a:lnTo>
                  <a:cubicBezTo>
                    <a:pt x="2431" y="410"/>
                    <a:pt x="2521" y="319"/>
                    <a:pt x="2521" y="201"/>
                  </a:cubicBezTo>
                  <a:cubicBezTo>
                    <a:pt x="2521" y="90"/>
                    <a:pt x="2431" y="0"/>
                    <a:pt x="2320" y="0"/>
                  </a:cubicBezTo>
                  <a:close/>
                </a:path>
              </a:pathLst>
            </a:custGeom>
            <a:solidFill>
              <a:srgbClr val="195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1818840" y="2539713"/>
              <a:ext cx="380469" cy="60972"/>
            </a:xfrm>
            <a:custGeom>
              <a:avLst/>
              <a:gdLst/>
              <a:ahLst/>
              <a:cxnLst/>
              <a:rect l="l" t="t" r="r" b="b"/>
              <a:pathLst>
                <a:path w="2521" h="404" extrusionOk="0">
                  <a:moveTo>
                    <a:pt x="174" y="0"/>
                  </a:moveTo>
                  <a:cubicBezTo>
                    <a:pt x="91" y="0"/>
                    <a:pt x="0" y="118"/>
                    <a:pt x="0" y="202"/>
                  </a:cubicBezTo>
                  <a:cubicBezTo>
                    <a:pt x="0" y="320"/>
                    <a:pt x="91" y="403"/>
                    <a:pt x="174" y="403"/>
                  </a:cubicBezTo>
                  <a:lnTo>
                    <a:pt x="2320" y="403"/>
                  </a:lnTo>
                  <a:cubicBezTo>
                    <a:pt x="2431" y="403"/>
                    <a:pt x="2521" y="320"/>
                    <a:pt x="2521" y="202"/>
                  </a:cubicBezTo>
                  <a:cubicBezTo>
                    <a:pt x="2521" y="118"/>
                    <a:pt x="2431" y="0"/>
                    <a:pt x="2320" y="0"/>
                  </a:cubicBezTo>
                  <a:close/>
                </a:path>
              </a:pathLst>
            </a:custGeom>
            <a:solidFill>
              <a:srgbClr val="246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1926749" y="3146415"/>
              <a:ext cx="165710" cy="275882"/>
            </a:xfrm>
            <a:custGeom>
              <a:avLst/>
              <a:gdLst/>
              <a:ahLst/>
              <a:cxnLst/>
              <a:rect l="l" t="t" r="r" b="b"/>
              <a:pathLst>
                <a:path w="1098" h="1828" extrusionOk="0">
                  <a:moveTo>
                    <a:pt x="494" y="452"/>
                  </a:moveTo>
                  <a:lnTo>
                    <a:pt x="494" y="744"/>
                  </a:lnTo>
                  <a:cubicBezTo>
                    <a:pt x="417" y="709"/>
                    <a:pt x="375" y="654"/>
                    <a:pt x="375" y="584"/>
                  </a:cubicBezTo>
                  <a:cubicBezTo>
                    <a:pt x="375" y="515"/>
                    <a:pt x="417" y="466"/>
                    <a:pt x="494" y="452"/>
                  </a:cubicBezTo>
                  <a:close/>
                  <a:moveTo>
                    <a:pt x="618" y="1091"/>
                  </a:moveTo>
                  <a:cubicBezTo>
                    <a:pt x="688" y="1126"/>
                    <a:pt x="723" y="1174"/>
                    <a:pt x="723" y="1244"/>
                  </a:cubicBezTo>
                  <a:cubicBezTo>
                    <a:pt x="723" y="1313"/>
                    <a:pt x="688" y="1355"/>
                    <a:pt x="618" y="1376"/>
                  </a:cubicBezTo>
                  <a:lnTo>
                    <a:pt x="618" y="1091"/>
                  </a:lnTo>
                  <a:close/>
                  <a:moveTo>
                    <a:pt x="494" y="1"/>
                  </a:moveTo>
                  <a:lnTo>
                    <a:pt x="494" y="168"/>
                  </a:lnTo>
                  <a:cubicBezTo>
                    <a:pt x="355" y="181"/>
                    <a:pt x="237" y="223"/>
                    <a:pt x="139" y="306"/>
                  </a:cubicBezTo>
                  <a:cubicBezTo>
                    <a:pt x="49" y="383"/>
                    <a:pt x="0" y="487"/>
                    <a:pt x="0" y="612"/>
                  </a:cubicBezTo>
                  <a:cubicBezTo>
                    <a:pt x="0" y="688"/>
                    <a:pt x="14" y="751"/>
                    <a:pt x="35" y="793"/>
                  </a:cubicBezTo>
                  <a:cubicBezTo>
                    <a:pt x="56" y="813"/>
                    <a:pt x="70" y="834"/>
                    <a:pt x="77" y="855"/>
                  </a:cubicBezTo>
                  <a:cubicBezTo>
                    <a:pt x="91" y="876"/>
                    <a:pt x="112" y="890"/>
                    <a:pt x="139" y="904"/>
                  </a:cubicBezTo>
                  <a:cubicBezTo>
                    <a:pt x="167" y="924"/>
                    <a:pt x="188" y="938"/>
                    <a:pt x="202" y="945"/>
                  </a:cubicBezTo>
                  <a:cubicBezTo>
                    <a:pt x="216" y="959"/>
                    <a:pt x="250" y="973"/>
                    <a:pt x="313" y="994"/>
                  </a:cubicBezTo>
                  <a:cubicBezTo>
                    <a:pt x="369" y="1015"/>
                    <a:pt x="431" y="1029"/>
                    <a:pt x="494" y="1049"/>
                  </a:cubicBezTo>
                  <a:lnTo>
                    <a:pt x="494" y="1376"/>
                  </a:lnTo>
                  <a:cubicBezTo>
                    <a:pt x="424" y="1355"/>
                    <a:pt x="389" y="1299"/>
                    <a:pt x="382" y="1209"/>
                  </a:cubicBezTo>
                  <a:lnTo>
                    <a:pt x="0" y="1209"/>
                  </a:lnTo>
                  <a:cubicBezTo>
                    <a:pt x="0" y="1341"/>
                    <a:pt x="42" y="1452"/>
                    <a:pt x="132" y="1529"/>
                  </a:cubicBezTo>
                  <a:cubicBezTo>
                    <a:pt x="223" y="1605"/>
                    <a:pt x="341" y="1654"/>
                    <a:pt x="494" y="1661"/>
                  </a:cubicBezTo>
                  <a:lnTo>
                    <a:pt x="494" y="1827"/>
                  </a:lnTo>
                  <a:lnTo>
                    <a:pt x="618" y="1827"/>
                  </a:lnTo>
                  <a:lnTo>
                    <a:pt x="618" y="1661"/>
                  </a:lnTo>
                  <a:cubicBezTo>
                    <a:pt x="757" y="1647"/>
                    <a:pt x="875" y="1598"/>
                    <a:pt x="966" y="1515"/>
                  </a:cubicBezTo>
                  <a:cubicBezTo>
                    <a:pt x="1056" y="1431"/>
                    <a:pt x="1098" y="1327"/>
                    <a:pt x="1098" y="1216"/>
                  </a:cubicBezTo>
                  <a:cubicBezTo>
                    <a:pt x="1098" y="1056"/>
                    <a:pt x="1028" y="945"/>
                    <a:pt x="889" y="876"/>
                  </a:cubicBezTo>
                  <a:cubicBezTo>
                    <a:pt x="848" y="855"/>
                    <a:pt x="757" y="827"/>
                    <a:pt x="618" y="786"/>
                  </a:cubicBezTo>
                  <a:lnTo>
                    <a:pt x="618" y="459"/>
                  </a:lnTo>
                  <a:cubicBezTo>
                    <a:pt x="688" y="480"/>
                    <a:pt x="723" y="536"/>
                    <a:pt x="730" y="612"/>
                  </a:cubicBezTo>
                  <a:lnTo>
                    <a:pt x="1098" y="612"/>
                  </a:lnTo>
                  <a:cubicBezTo>
                    <a:pt x="1091" y="466"/>
                    <a:pt x="1049" y="362"/>
                    <a:pt x="966" y="286"/>
                  </a:cubicBezTo>
                  <a:cubicBezTo>
                    <a:pt x="882" y="216"/>
                    <a:pt x="764" y="174"/>
                    <a:pt x="618" y="168"/>
                  </a:cubicBezTo>
                  <a:lnTo>
                    <a:pt x="618" y="1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2483195" y="3692446"/>
              <a:ext cx="629035" cy="122849"/>
            </a:xfrm>
            <a:custGeom>
              <a:avLst/>
              <a:gdLst/>
              <a:ahLst/>
              <a:cxnLst/>
              <a:rect l="l" t="t" r="r" b="b"/>
              <a:pathLst>
                <a:path w="4168" h="814" extrusionOk="0">
                  <a:moveTo>
                    <a:pt x="1" y="1"/>
                  </a:moveTo>
                  <a:lnTo>
                    <a:pt x="1" y="466"/>
                  </a:lnTo>
                  <a:cubicBezTo>
                    <a:pt x="1" y="667"/>
                    <a:pt x="924" y="813"/>
                    <a:pt x="2084" y="813"/>
                  </a:cubicBezTo>
                  <a:cubicBezTo>
                    <a:pt x="3237" y="813"/>
                    <a:pt x="4167" y="667"/>
                    <a:pt x="4167" y="466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7"/>
            <p:cNvSpPr/>
            <p:nvPr/>
          </p:nvSpPr>
          <p:spPr>
            <a:xfrm>
              <a:off x="2483195" y="3692446"/>
              <a:ext cx="629035" cy="60972"/>
            </a:xfrm>
            <a:custGeom>
              <a:avLst/>
              <a:gdLst/>
              <a:ahLst/>
              <a:cxnLst/>
              <a:rect l="l" t="t" r="r" b="b"/>
              <a:pathLst>
                <a:path w="4168" h="404" extrusionOk="0">
                  <a:moveTo>
                    <a:pt x="1" y="1"/>
                  </a:moveTo>
                  <a:lnTo>
                    <a:pt x="1" y="84"/>
                  </a:lnTo>
                  <a:cubicBezTo>
                    <a:pt x="174" y="258"/>
                    <a:pt x="1042" y="404"/>
                    <a:pt x="2084" y="404"/>
                  </a:cubicBezTo>
                  <a:cubicBezTo>
                    <a:pt x="3126" y="404"/>
                    <a:pt x="3994" y="258"/>
                    <a:pt x="4167" y="84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2483195" y="3640077"/>
              <a:ext cx="629035" cy="100815"/>
            </a:xfrm>
            <a:custGeom>
              <a:avLst/>
              <a:gdLst/>
              <a:ahLst/>
              <a:cxnLst/>
              <a:rect l="l" t="t" r="r" b="b"/>
              <a:pathLst>
                <a:path w="4168" h="668" extrusionOk="0">
                  <a:moveTo>
                    <a:pt x="2084" y="1"/>
                  </a:moveTo>
                  <a:cubicBezTo>
                    <a:pt x="924" y="1"/>
                    <a:pt x="1" y="146"/>
                    <a:pt x="1" y="348"/>
                  </a:cubicBezTo>
                  <a:cubicBezTo>
                    <a:pt x="1" y="521"/>
                    <a:pt x="924" y="667"/>
                    <a:pt x="2084" y="667"/>
                  </a:cubicBezTo>
                  <a:cubicBezTo>
                    <a:pt x="3237" y="667"/>
                    <a:pt x="4167" y="521"/>
                    <a:pt x="4167" y="348"/>
                  </a:cubicBezTo>
                  <a:cubicBezTo>
                    <a:pt x="4167" y="146"/>
                    <a:pt x="3237" y="1"/>
                    <a:pt x="2084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2473838" y="3631776"/>
              <a:ext cx="646692" cy="117416"/>
            </a:xfrm>
            <a:custGeom>
              <a:avLst/>
              <a:gdLst/>
              <a:ahLst/>
              <a:cxnLst/>
              <a:rect l="l" t="t" r="r" b="b"/>
              <a:pathLst>
                <a:path w="4285" h="778" extrusionOk="0">
                  <a:moveTo>
                    <a:pt x="2146" y="111"/>
                  </a:moveTo>
                  <a:cubicBezTo>
                    <a:pt x="2722" y="111"/>
                    <a:pt x="3243" y="139"/>
                    <a:pt x="3618" y="201"/>
                  </a:cubicBezTo>
                  <a:cubicBezTo>
                    <a:pt x="3792" y="229"/>
                    <a:pt x="3938" y="285"/>
                    <a:pt x="4056" y="312"/>
                  </a:cubicBezTo>
                  <a:cubicBezTo>
                    <a:pt x="4111" y="347"/>
                    <a:pt x="4139" y="347"/>
                    <a:pt x="4167" y="375"/>
                  </a:cubicBezTo>
                  <a:lnTo>
                    <a:pt x="4167" y="403"/>
                  </a:lnTo>
                  <a:lnTo>
                    <a:pt x="4139" y="431"/>
                  </a:lnTo>
                  <a:cubicBezTo>
                    <a:pt x="4083" y="458"/>
                    <a:pt x="3993" y="486"/>
                    <a:pt x="3882" y="521"/>
                  </a:cubicBezTo>
                  <a:cubicBezTo>
                    <a:pt x="3500" y="604"/>
                    <a:pt x="2868" y="660"/>
                    <a:pt x="2146" y="660"/>
                  </a:cubicBezTo>
                  <a:cubicBezTo>
                    <a:pt x="1563" y="660"/>
                    <a:pt x="1042" y="632"/>
                    <a:pt x="667" y="576"/>
                  </a:cubicBezTo>
                  <a:cubicBezTo>
                    <a:pt x="493" y="549"/>
                    <a:pt x="348" y="521"/>
                    <a:pt x="236" y="458"/>
                  </a:cubicBezTo>
                  <a:cubicBezTo>
                    <a:pt x="174" y="458"/>
                    <a:pt x="146" y="431"/>
                    <a:pt x="118" y="403"/>
                  </a:cubicBezTo>
                  <a:cubicBezTo>
                    <a:pt x="118" y="403"/>
                    <a:pt x="118" y="375"/>
                    <a:pt x="146" y="347"/>
                  </a:cubicBezTo>
                  <a:cubicBezTo>
                    <a:pt x="202" y="312"/>
                    <a:pt x="292" y="285"/>
                    <a:pt x="410" y="257"/>
                  </a:cubicBezTo>
                  <a:cubicBezTo>
                    <a:pt x="757" y="174"/>
                    <a:pt x="1417" y="111"/>
                    <a:pt x="2146" y="111"/>
                  </a:cubicBezTo>
                  <a:close/>
                  <a:moveTo>
                    <a:pt x="2146" y="0"/>
                  </a:moveTo>
                  <a:cubicBezTo>
                    <a:pt x="1563" y="0"/>
                    <a:pt x="1042" y="28"/>
                    <a:pt x="667" y="83"/>
                  </a:cubicBezTo>
                  <a:cubicBezTo>
                    <a:pt x="466" y="139"/>
                    <a:pt x="320" y="174"/>
                    <a:pt x="202" y="201"/>
                  </a:cubicBezTo>
                  <a:cubicBezTo>
                    <a:pt x="146" y="229"/>
                    <a:pt x="91" y="257"/>
                    <a:pt x="63" y="285"/>
                  </a:cubicBezTo>
                  <a:cubicBezTo>
                    <a:pt x="28" y="285"/>
                    <a:pt x="28" y="312"/>
                    <a:pt x="0" y="312"/>
                  </a:cubicBezTo>
                  <a:lnTo>
                    <a:pt x="0" y="403"/>
                  </a:lnTo>
                  <a:lnTo>
                    <a:pt x="0" y="458"/>
                  </a:lnTo>
                  <a:cubicBezTo>
                    <a:pt x="28" y="486"/>
                    <a:pt x="63" y="521"/>
                    <a:pt x="118" y="549"/>
                  </a:cubicBezTo>
                  <a:cubicBezTo>
                    <a:pt x="174" y="576"/>
                    <a:pt x="292" y="604"/>
                    <a:pt x="410" y="632"/>
                  </a:cubicBezTo>
                  <a:cubicBezTo>
                    <a:pt x="813" y="722"/>
                    <a:pt x="1417" y="778"/>
                    <a:pt x="2146" y="778"/>
                  </a:cubicBezTo>
                  <a:cubicBezTo>
                    <a:pt x="2722" y="778"/>
                    <a:pt x="3243" y="750"/>
                    <a:pt x="3618" y="694"/>
                  </a:cubicBezTo>
                  <a:cubicBezTo>
                    <a:pt x="3820" y="660"/>
                    <a:pt x="3965" y="604"/>
                    <a:pt x="4083" y="576"/>
                  </a:cubicBezTo>
                  <a:cubicBezTo>
                    <a:pt x="4139" y="549"/>
                    <a:pt x="4195" y="521"/>
                    <a:pt x="4229" y="521"/>
                  </a:cubicBezTo>
                  <a:lnTo>
                    <a:pt x="4285" y="458"/>
                  </a:lnTo>
                  <a:lnTo>
                    <a:pt x="4285" y="403"/>
                  </a:lnTo>
                  <a:lnTo>
                    <a:pt x="4285" y="312"/>
                  </a:lnTo>
                  <a:cubicBezTo>
                    <a:pt x="4257" y="285"/>
                    <a:pt x="4229" y="257"/>
                    <a:pt x="4167" y="257"/>
                  </a:cubicBezTo>
                  <a:cubicBezTo>
                    <a:pt x="4111" y="201"/>
                    <a:pt x="3993" y="174"/>
                    <a:pt x="3882" y="139"/>
                  </a:cubicBezTo>
                  <a:cubicBezTo>
                    <a:pt x="3472" y="56"/>
                    <a:pt x="2868" y="0"/>
                    <a:pt x="2146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2566051" y="3657885"/>
              <a:ext cx="462268" cy="69272"/>
            </a:xfrm>
            <a:custGeom>
              <a:avLst/>
              <a:gdLst/>
              <a:ahLst/>
              <a:cxnLst/>
              <a:rect l="l" t="t" r="r" b="b"/>
              <a:pathLst>
                <a:path w="3063" h="459" extrusionOk="0">
                  <a:moveTo>
                    <a:pt x="1535" y="1"/>
                  </a:moveTo>
                  <a:cubicBezTo>
                    <a:pt x="695" y="1"/>
                    <a:pt x="0" y="84"/>
                    <a:pt x="0" y="230"/>
                  </a:cubicBezTo>
                  <a:cubicBezTo>
                    <a:pt x="0" y="348"/>
                    <a:pt x="695" y="459"/>
                    <a:pt x="1535" y="459"/>
                  </a:cubicBezTo>
                  <a:cubicBezTo>
                    <a:pt x="2368" y="459"/>
                    <a:pt x="3063" y="348"/>
                    <a:pt x="3063" y="230"/>
                  </a:cubicBezTo>
                  <a:cubicBezTo>
                    <a:pt x="3063" y="84"/>
                    <a:pt x="2368" y="1"/>
                    <a:pt x="1535" y="1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2483195" y="3569899"/>
              <a:ext cx="629035" cy="126924"/>
            </a:xfrm>
            <a:custGeom>
              <a:avLst/>
              <a:gdLst/>
              <a:ahLst/>
              <a:cxnLst/>
              <a:rect l="l" t="t" r="r" b="b"/>
              <a:pathLst>
                <a:path w="4168" h="841" extrusionOk="0">
                  <a:moveTo>
                    <a:pt x="1" y="0"/>
                  </a:moveTo>
                  <a:lnTo>
                    <a:pt x="1" y="493"/>
                  </a:lnTo>
                  <a:cubicBezTo>
                    <a:pt x="1" y="695"/>
                    <a:pt x="924" y="841"/>
                    <a:pt x="2084" y="841"/>
                  </a:cubicBezTo>
                  <a:cubicBezTo>
                    <a:pt x="3237" y="841"/>
                    <a:pt x="4167" y="695"/>
                    <a:pt x="4167" y="493"/>
                  </a:cubicBezTo>
                  <a:lnTo>
                    <a:pt x="4167" y="0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2483195" y="3569899"/>
              <a:ext cx="629035" cy="66103"/>
            </a:xfrm>
            <a:custGeom>
              <a:avLst/>
              <a:gdLst/>
              <a:ahLst/>
              <a:cxnLst/>
              <a:rect l="l" t="t" r="r" b="b"/>
              <a:pathLst>
                <a:path w="4168" h="438" extrusionOk="0">
                  <a:moveTo>
                    <a:pt x="1" y="0"/>
                  </a:moveTo>
                  <a:lnTo>
                    <a:pt x="1" y="118"/>
                  </a:lnTo>
                  <a:cubicBezTo>
                    <a:pt x="174" y="292"/>
                    <a:pt x="1042" y="438"/>
                    <a:pt x="2084" y="438"/>
                  </a:cubicBezTo>
                  <a:cubicBezTo>
                    <a:pt x="3126" y="438"/>
                    <a:pt x="3994" y="292"/>
                    <a:pt x="4167" y="118"/>
                  </a:cubicBezTo>
                  <a:lnTo>
                    <a:pt x="4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2483195" y="3521604"/>
              <a:ext cx="629035" cy="100815"/>
            </a:xfrm>
            <a:custGeom>
              <a:avLst/>
              <a:gdLst/>
              <a:ahLst/>
              <a:cxnLst/>
              <a:rect l="l" t="t" r="r" b="b"/>
              <a:pathLst>
                <a:path w="4168" h="668" extrusionOk="0">
                  <a:moveTo>
                    <a:pt x="2084" y="1"/>
                  </a:moveTo>
                  <a:cubicBezTo>
                    <a:pt x="924" y="1"/>
                    <a:pt x="1" y="147"/>
                    <a:pt x="1" y="320"/>
                  </a:cubicBezTo>
                  <a:cubicBezTo>
                    <a:pt x="1" y="522"/>
                    <a:pt x="924" y="668"/>
                    <a:pt x="2084" y="668"/>
                  </a:cubicBezTo>
                  <a:cubicBezTo>
                    <a:pt x="3237" y="668"/>
                    <a:pt x="4167" y="522"/>
                    <a:pt x="4167" y="320"/>
                  </a:cubicBezTo>
                  <a:cubicBezTo>
                    <a:pt x="4167" y="147"/>
                    <a:pt x="3237" y="1"/>
                    <a:pt x="2084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2473838" y="3513303"/>
              <a:ext cx="646692" cy="118472"/>
            </a:xfrm>
            <a:custGeom>
              <a:avLst/>
              <a:gdLst/>
              <a:ahLst/>
              <a:cxnLst/>
              <a:rect l="l" t="t" r="r" b="b"/>
              <a:pathLst>
                <a:path w="4285" h="785" extrusionOk="0">
                  <a:moveTo>
                    <a:pt x="2146" y="118"/>
                  </a:moveTo>
                  <a:cubicBezTo>
                    <a:pt x="2722" y="118"/>
                    <a:pt x="3243" y="146"/>
                    <a:pt x="3618" y="202"/>
                  </a:cubicBezTo>
                  <a:cubicBezTo>
                    <a:pt x="3792" y="229"/>
                    <a:pt x="3938" y="264"/>
                    <a:pt x="4056" y="320"/>
                  </a:cubicBezTo>
                  <a:cubicBezTo>
                    <a:pt x="4111" y="320"/>
                    <a:pt x="4139" y="348"/>
                    <a:pt x="4167" y="375"/>
                  </a:cubicBezTo>
                  <a:cubicBezTo>
                    <a:pt x="4167" y="375"/>
                    <a:pt x="4167" y="403"/>
                    <a:pt x="4139" y="438"/>
                  </a:cubicBezTo>
                  <a:cubicBezTo>
                    <a:pt x="4083" y="466"/>
                    <a:pt x="3993" y="493"/>
                    <a:pt x="3882" y="521"/>
                  </a:cubicBezTo>
                  <a:cubicBezTo>
                    <a:pt x="3500" y="611"/>
                    <a:pt x="2868" y="667"/>
                    <a:pt x="2146" y="667"/>
                  </a:cubicBezTo>
                  <a:cubicBezTo>
                    <a:pt x="1563" y="667"/>
                    <a:pt x="1042" y="639"/>
                    <a:pt x="667" y="577"/>
                  </a:cubicBezTo>
                  <a:cubicBezTo>
                    <a:pt x="493" y="549"/>
                    <a:pt x="348" y="493"/>
                    <a:pt x="236" y="466"/>
                  </a:cubicBezTo>
                  <a:cubicBezTo>
                    <a:pt x="174" y="438"/>
                    <a:pt x="146" y="438"/>
                    <a:pt x="118" y="403"/>
                  </a:cubicBezTo>
                  <a:lnTo>
                    <a:pt x="118" y="375"/>
                  </a:lnTo>
                  <a:lnTo>
                    <a:pt x="146" y="348"/>
                  </a:lnTo>
                  <a:cubicBezTo>
                    <a:pt x="202" y="320"/>
                    <a:pt x="292" y="292"/>
                    <a:pt x="410" y="264"/>
                  </a:cubicBezTo>
                  <a:cubicBezTo>
                    <a:pt x="757" y="174"/>
                    <a:pt x="1417" y="118"/>
                    <a:pt x="2146" y="118"/>
                  </a:cubicBezTo>
                  <a:close/>
                  <a:moveTo>
                    <a:pt x="2146" y="0"/>
                  </a:moveTo>
                  <a:cubicBezTo>
                    <a:pt x="1563" y="0"/>
                    <a:pt x="1042" y="28"/>
                    <a:pt x="667" y="91"/>
                  </a:cubicBezTo>
                  <a:cubicBezTo>
                    <a:pt x="466" y="118"/>
                    <a:pt x="320" y="174"/>
                    <a:pt x="202" y="202"/>
                  </a:cubicBezTo>
                  <a:cubicBezTo>
                    <a:pt x="146" y="229"/>
                    <a:pt x="91" y="264"/>
                    <a:pt x="63" y="264"/>
                  </a:cubicBezTo>
                  <a:cubicBezTo>
                    <a:pt x="28" y="292"/>
                    <a:pt x="28" y="292"/>
                    <a:pt x="0" y="320"/>
                  </a:cubicBezTo>
                  <a:lnTo>
                    <a:pt x="0" y="375"/>
                  </a:lnTo>
                  <a:lnTo>
                    <a:pt x="0" y="466"/>
                  </a:lnTo>
                  <a:cubicBezTo>
                    <a:pt x="28" y="493"/>
                    <a:pt x="63" y="521"/>
                    <a:pt x="118" y="521"/>
                  </a:cubicBezTo>
                  <a:cubicBezTo>
                    <a:pt x="174" y="577"/>
                    <a:pt x="292" y="611"/>
                    <a:pt x="410" y="639"/>
                  </a:cubicBezTo>
                  <a:cubicBezTo>
                    <a:pt x="813" y="723"/>
                    <a:pt x="1417" y="785"/>
                    <a:pt x="2146" y="785"/>
                  </a:cubicBezTo>
                  <a:cubicBezTo>
                    <a:pt x="2722" y="785"/>
                    <a:pt x="3243" y="750"/>
                    <a:pt x="3618" y="695"/>
                  </a:cubicBezTo>
                  <a:cubicBezTo>
                    <a:pt x="3820" y="639"/>
                    <a:pt x="3965" y="611"/>
                    <a:pt x="4083" y="577"/>
                  </a:cubicBezTo>
                  <a:cubicBezTo>
                    <a:pt x="4139" y="549"/>
                    <a:pt x="4195" y="521"/>
                    <a:pt x="4229" y="493"/>
                  </a:cubicBezTo>
                  <a:cubicBezTo>
                    <a:pt x="4257" y="493"/>
                    <a:pt x="4257" y="466"/>
                    <a:pt x="4285" y="466"/>
                  </a:cubicBezTo>
                  <a:lnTo>
                    <a:pt x="4285" y="375"/>
                  </a:lnTo>
                  <a:lnTo>
                    <a:pt x="4285" y="320"/>
                  </a:lnTo>
                  <a:cubicBezTo>
                    <a:pt x="4257" y="292"/>
                    <a:pt x="4229" y="264"/>
                    <a:pt x="4167" y="229"/>
                  </a:cubicBezTo>
                  <a:cubicBezTo>
                    <a:pt x="4111" y="202"/>
                    <a:pt x="3993" y="174"/>
                    <a:pt x="3882" y="146"/>
                  </a:cubicBezTo>
                  <a:cubicBezTo>
                    <a:pt x="3472" y="56"/>
                    <a:pt x="2868" y="0"/>
                    <a:pt x="2146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2566051" y="3535338"/>
              <a:ext cx="462268" cy="70329"/>
            </a:xfrm>
            <a:custGeom>
              <a:avLst/>
              <a:gdLst/>
              <a:ahLst/>
              <a:cxnLst/>
              <a:rect l="l" t="t" r="r" b="b"/>
              <a:pathLst>
                <a:path w="3063" h="466" extrusionOk="0">
                  <a:moveTo>
                    <a:pt x="1535" y="0"/>
                  </a:moveTo>
                  <a:cubicBezTo>
                    <a:pt x="695" y="0"/>
                    <a:pt x="0" y="118"/>
                    <a:pt x="0" y="229"/>
                  </a:cubicBezTo>
                  <a:cubicBezTo>
                    <a:pt x="0" y="375"/>
                    <a:pt x="695" y="465"/>
                    <a:pt x="1535" y="465"/>
                  </a:cubicBezTo>
                  <a:cubicBezTo>
                    <a:pt x="2368" y="465"/>
                    <a:pt x="3063" y="375"/>
                    <a:pt x="3063" y="229"/>
                  </a:cubicBezTo>
                  <a:cubicBezTo>
                    <a:pt x="3063" y="118"/>
                    <a:pt x="2368" y="0"/>
                    <a:pt x="1535" y="0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2483195" y="3452482"/>
              <a:ext cx="629035" cy="126924"/>
            </a:xfrm>
            <a:custGeom>
              <a:avLst/>
              <a:gdLst/>
              <a:ahLst/>
              <a:cxnLst/>
              <a:rect l="l" t="t" r="r" b="b"/>
              <a:pathLst>
                <a:path w="4168" h="841" extrusionOk="0">
                  <a:moveTo>
                    <a:pt x="1" y="1"/>
                  </a:moveTo>
                  <a:lnTo>
                    <a:pt x="1" y="494"/>
                  </a:lnTo>
                  <a:cubicBezTo>
                    <a:pt x="1" y="667"/>
                    <a:pt x="924" y="841"/>
                    <a:pt x="2084" y="841"/>
                  </a:cubicBezTo>
                  <a:cubicBezTo>
                    <a:pt x="3237" y="841"/>
                    <a:pt x="4167" y="667"/>
                    <a:pt x="4167" y="494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2483195" y="3452482"/>
              <a:ext cx="629035" cy="60972"/>
            </a:xfrm>
            <a:custGeom>
              <a:avLst/>
              <a:gdLst/>
              <a:ahLst/>
              <a:cxnLst/>
              <a:rect l="l" t="t" r="r" b="b"/>
              <a:pathLst>
                <a:path w="4168" h="404" extrusionOk="0">
                  <a:moveTo>
                    <a:pt x="1" y="1"/>
                  </a:moveTo>
                  <a:lnTo>
                    <a:pt x="1" y="112"/>
                  </a:lnTo>
                  <a:cubicBezTo>
                    <a:pt x="174" y="285"/>
                    <a:pt x="1042" y="403"/>
                    <a:pt x="2084" y="403"/>
                  </a:cubicBezTo>
                  <a:cubicBezTo>
                    <a:pt x="3126" y="403"/>
                    <a:pt x="3994" y="285"/>
                    <a:pt x="4167" y="112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2483195" y="3404338"/>
              <a:ext cx="629035" cy="100664"/>
            </a:xfrm>
            <a:custGeom>
              <a:avLst/>
              <a:gdLst/>
              <a:ahLst/>
              <a:cxnLst/>
              <a:rect l="l" t="t" r="r" b="b"/>
              <a:pathLst>
                <a:path w="4168" h="667" extrusionOk="0">
                  <a:moveTo>
                    <a:pt x="2084" y="0"/>
                  </a:moveTo>
                  <a:cubicBezTo>
                    <a:pt x="924" y="0"/>
                    <a:pt x="1" y="146"/>
                    <a:pt x="1" y="320"/>
                  </a:cubicBezTo>
                  <a:cubicBezTo>
                    <a:pt x="1" y="521"/>
                    <a:pt x="924" y="667"/>
                    <a:pt x="2084" y="667"/>
                  </a:cubicBezTo>
                  <a:cubicBezTo>
                    <a:pt x="3237" y="667"/>
                    <a:pt x="4167" y="521"/>
                    <a:pt x="4167" y="320"/>
                  </a:cubicBezTo>
                  <a:cubicBezTo>
                    <a:pt x="4167" y="146"/>
                    <a:pt x="3237" y="0"/>
                    <a:pt x="2084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2473838" y="3395887"/>
              <a:ext cx="646692" cy="117567"/>
            </a:xfrm>
            <a:custGeom>
              <a:avLst/>
              <a:gdLst/>
              <a:ahLst/>
              <a:cxnLst/>
              <a:rect l="l" t="t" r="r" b="b"/>
              <a:pathLst>
                <a:path w="4285" h="779" extrusionOk="0">
                  <a:moveTo>
                    <a:pt x="2146" y="112"/>
                  </a:moveTo>
                  <a:cubicBezTo>
                    <a:pt x="2722" y="112"/>
                    <a:pt x="3243" y="139"/>
                    <a:pt x="3618" y="202"/>
                  </a:cubicBezTo>
                  <a:cubicBezTo>
                    <a:pt x="3792" y="230"/>
                    <a:pt x="3938" y="258"/>
                    <a:pt x="4056" y="313"/>
                  </a:cubicBezTo>
                  <a:cubicBezTo>
                    <a:pt x="4111" y="313"/>
                    <a:pt x="4139" y="348"/>
                    <a:pt x="4167" y="348"/>
                  </a:cubicBezTo>
                  <a:lnTo>
                    <a:pt x="4167" y="376"/>
                  </a:lnTo>
                  <a:cubicBezTo>
                    <a:pt x="4167" y="376"/>
                    <a:pt x="4167" y="403"/>
                    <a:pt x="4139" y="403"/>
                  </a:cubicBezTo>
                  <a:cubicBezTo>
                    <a:pt x="4083" y="431"/>
                    <a:pt x="3993" y="487"/>
                    <a:pt x="3882" y="521"/>
                  </a:cubicBezTo>
                  <a:cubicBezTo>
                    <a:pt x="3500" y="605"/>
                    <a:pt x="2868" y="660"/>
                    <a:pt x="2146" y="660"/>
                  </a:cubicBezTo>
                  <a:cubicBezTo>
                    <a:pt x="1563" y="660"/>
                    <a:pt x="1042" y="605"/>
                    <a:pt x="667" y="549"/>
                  </a:cubicBezTo>
                  <a:cubicBezTo>
                    <a:pt x="493" y="521"/>
                    <a:pt x="348" y="487"/>
                    <a:pt x="236" y="459"/>
                  </a:cubicBezTo>
                  <a:cubicBezTo>
                    <a:pt x="174" y="431"/>
                    <a:pt x="146" y="403"/>
                    <a:pt x="118" y="403"/>
                  </a:cubicBezTo>
                  <a:lnTo>
                    <a:pt x="118" y="376"/>
                  </a:lnTo>
                  <a:lnTo>
                    <a:pt x="146" y="348"/>
                  </a:lnTo>
                  <a:cubicBezTo>
                    <a:pt x="202" y="313"/>
                    <a:pt x="292" y="285"/>
                    <a:pt x="410" y="258"/>
                  </a:cubicBezTo>
                  <a:cubicBezTo>
                    <a:pt x="757" y="174"/>
                    <a:pt x="1417" y="112"/>
                    <a:pt x="2146" y="112"/>
                  </a:cubicBezTo>
                  <a:close/>
                  <a:moveTo>
                    <a:pt x="2146" y="1"/>
                  </a:moveTo>
                  <a:cubicBezTo>
                    <a:pt x="1563" y="1"/>
                    <a:pt x="1042" y="28"/>
                    <a:pt x="667" y="84"/>
                  </a:cubicBezTo>
                  <a:cubicBezTo>
                    <a:pt x="466" y="112"/>
                    <a:pt x="320" y="139"/>
                    <a:pt x="202" y="202"/>
                  </a:cubicBezTo>
                  <a:cubicBezTo>
                    <a:pt x="146" y="230"/>
                    <a:pt x="91" y="230"/>
                    <a:pt x="63" y="258"/>
                  </a:cubicBezTo>
                  <a:cubicBezTo>
                    <a:pt x="28" y="285"/>
                    <a:pt x="28" y="285"/>
                    <a:pt x="0" y="313"/>
                  </a:cubicBezTo>
                  <a:lnTo>
                    <a:pt x="0" y="376"/>
                  </a:lnTo>
                  <a:lnTo>
                    <a:pt x="0" y="431"/>
                  </a:lnTo>
                  <a:cubicBezTo>
                    <a:pt x="28" y="487"/>
                    <a:pt x="63" y="487"/>
                    <a:pt x="118" y="521"/>
                  </a:cubicBezTo>
                  <a:cubicBezTo>
                    <a:pt x="174" y="577"/>
                    <a:pt x="292" y="605"/>
                    <a:pt x="410" y="632"/>
                  </a:cubicBezTo>
                  <a:cubicBezTo>
                    <a:pt x="813" y="723"/>
                    <a:pt x="1417" y="778"/>
                    <a:pt x="2146" y="778"/>
                  </a:cubicBezTo>
                  <a:cubicBezTo>
                    <a:pt x="2722" y="778"/>
                    <a:pt x="3243" y="723"/>
                    <a:pt x="3618" y="660"/>
                  </a:cubicBezTo>
                  <a:cubicBezTo>
                    <a:pt x="3820" y="632"/>
                    <a:pt x="3965" y="605"/>
                    <a:pt x="4083" y="577"/>
                  </a:cubicBezTo>
                  <a:cubicBezTo>
                    <a:pt x="4139" y="549"/>
                    <a:pt x="4195" y="521"/>
                    <a:pt x="4229" y="487"/>
                  </a:cubicBezTo>
                  <a:cubicBezTo>
                    <a:pt x="4257" y="487"/>
                    <a:pt x="4257" y="459"/>
                    <a:pt x="4285" y="431"/>
                  </a:cubicBezTo>
                  <a:lnTo>
                    <a:pt x="4285" y="376"/>
                  </a:lnTo>
                  <a:lnTo>
                    <a:pt x="4285" y="313"/>
                  </a:lnTo>
                  <a:cubicBezTo>
                    <a:pt x="4257" y="285"/>
                    <a:pt x="4229" y="258"/>
                    <a:pt x="4167" y="230"/>
                  </a:cubicBezTo>
                  <a:cubicBezTo>
                    <a:pt x="4111" y="202"/>
                    <a:pt x="3993" y="174"/>
                    <a:pt x="3882" y="139"/>
                  </a:cubicBezTo>
                  <a:cubicBezTo>
                    <a:pt x="3472" y="56"/>
                    <a:pt x="2868" y="1"/>
                    <a:pt x="2146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2566051" y="3416865"/>
              <a:ext cx="462268" cy="70329"/>
            </a:xfrm>
            <a:custGeom>
              <a:avLst/>
              <a:gdLst/>
              <a:ahLst/>
              <a:cxnLst/>
              <a:rect l="l" t="t" r="r" b="b"/>
              <a:pathLst>
                <a:path w="3063" h="466" extrusionOk="0">
                  <a:moveTo>
                    <a:pt x="1535" y="0"/>
                  </a:moveTo>
                  <a:cubicBezTo>
                    <a:pt x="695" y="0"/>
                    <a:pt x="0" y="119"/>
                    <a:pt x="0" y="237"/>
                  </a:cubicBezTo>
                  <a:cubicBezTo>
                    <a:pt x="0" y="382"/>
                    <a:pt x="695" y="466"/>
                    <a:pt x="1535" y="466"/>
                  </a:cubicBezTo>
                  <a:cubicBezTo>
                    <a:pt x="2368" y="466"/>
                    <a:pt x="3063" y="382"/>
                    <a:pt x="3063" y="237"/>
                  </a:cubicBezTo>
                  <a:cubicBezTo>
                    <a:pt x="3063" y="119"/>
                    <a:pt x="2368" y="0"/>
                    <a:pt x="1535" y="0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2483195" y="3334009"/>
              <a:ext cx="629035" cy="122849"/>
            </a:xfrm>
            <a:custGeom>
              <a:avLst/>
              <a:gdLst/>
              <a:ahLst/>
              <a:cxnLst/>
              <a:rect l="l" t="t" r="r" b="b"/>
              <a:pathLst>
                <a:path w="4168" h="814" extrusionOk="0">
                  <a:moveTo>
                    <a:pt x="1" y="1"/>
                  </a:moveTo>
                  <a:lnTo>
                    <a:pt x="1" y="494"/>
                  </a:lnTo>
                  <a:cubicBezTo>
                    <a:pt x="1" y="668"/>
                    <a:pt x="924" y="813"/>
                    <a:pt x="2084" y="813"/>
                  </a:cubicBezTo>
                  <a:cubicBezTo>
                    <a:pt x="3237" y="813"/>
                    <a:pt x="4167" y="668"/>
                    <a:pt x="4167" y="494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2483195" y="3334009"/>
              <a:ext cx="629035" cy="62028"/>
            </a:xfrm>
            <a:custGeom>
              <a:avLst/>
              <a:gdLst/>
              <a:ahLst/>
              <a:cxnLst/>
              <a:rect l="l" t="t" r="r" b="b"/>
              <a:pathLst>
                <a:path w="4168" h="411" extrusionOk="0">
                  <a:moveTo>
                    <a:pt x="1" y="1"/>
                  </a:moveTo>
                  <a:lnTo>
                    <a:pt x="1" y="91"/>
                  </a:lnTo>
                  <a:cubicBezTo>
                    <a:pt x="174" y="293"/>
                    <a:pt x="1042" y="411"/>
                    <a:pt x="2084" y="411"/>
                  </a:cubicBezTo>
                  <a:cubicBezTo>
                    <a:pt x="3126" y="411"/>
                    <a:pt x="3994" y="293"/>
                    <a:pt x="4167" y="91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2483195" y="3281640"/>
              <a:ext cx="629035" cy="105040"/>
            </a:xfrm>
            <a:custGeom>
              <a:avLst/>
              <a:gdLst/>
              <a:ahLst/>
              <a:cxnLst/>
              <a:rect l="l" t="t" r="r" b="b"/>
              <a:pathLst>
                <a:path w="4168" h="696" extrusionOk="0">
                  <a:moveTo>
                    <a:pt x="2084" y="1"/>
                  </a:moveTo>
                  <a:cubicBezTo>
                    <a:pt x="924" y="1"/>
                    <a:pt x="1" y="174"/>
                    <a:pt x="1" y="348"/>
                  </a:cubicBezTo>
                  <a:cubicBezTo>
                    <a:pt x="1" y="521"/>
                    <a:pt x="924" y="695"/>
                    <a:pt x="2084" y="695"/>
                  </a:cubicBezTo>
                  <a:cubicBezTo>
                    <a:pt x="3237" y="695"/>
                    <a:pt x="4167" y="521"/>
                    <a:pt x="4167" y="348"/>
                  </a:cubicBezTo>
                  <a:cubicBezTo>
                    <a:pt x="4167" y="174"/>
                    <a:pt x="3237" y="1"/>
                    <a:pt x="2084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2473838" y="3273339"/>
              <a:ext cx="646692" cy="122698"/>
            </a:xfrm>
            <a:custGeom>
              <a:avLst/>
              <a:gdLst/>
              <a:ahLst/>
              <a:cxnLst/>
              <a:rect l="l" t="t" r="r" b="b"/>
              <a:pathLst>
                <a:path w="4285" h="813" extrusionOk="0">
                  <a:moveTo>
                    <a:pt x="2146" y="118"/>
                  </a:moveTo>
                  <a:cubicBezTo>
                    <a:pt x="2722" y="118"/>
                    <a:pt x="3243" y="174"/>
                    <a:pt x="3618" y="229"/>
                  </a:cubicBezTo>
                  <a:cubicBezTo>
                    <a:pt x="3792" y="257"/>
                    <a:pt x="3938" y="292"/>
                    <a:pt x="4056" y="320"/>
                  </a:cubicBezTo>
                  <a:cubicBezTo>
                    <a:pt x="4111" y="347"/>
                    <a:pt x="4139" y="375"/>
                    <a:pt x="4167" y="375"/>
                  </a:cubicBezTo>
                  <a:lnTo>
                    <a:pt x="4167" y="403"/>
                  </a:lnTo>
                  <a:lnTo>
                    <a:pt x="4139" y="431"/>
                  </a:lnTo>
                  <a:cubicBezTo>
                    <a:pt x="4083" y="465"/>
                    <a:pt x="3993" y="493"/>
                    <a:pt x="3882" y="521"/>
                  </a:cubicBezTo>
                  <a:cubicBezTo>
                    <a:pt x="3500" y="604"/>
                    <a:pt x="2868" y="695"/>
                    <a:pt x="2146" y="695"/>
                  </a:cubicBezTo>
                  <a:cubicBezTo>
                    <a:pt x="1563" y="695"/>
                    <a:pt x="1042" y="639"/>
                    <a:pt x="667" y="576"/>
                  </a:cubicBezTo>
                  <a:cubicBezTo>
                    <a:pt x="493" y="549"/>
                    <a:pt x="348" y="521"/>
                    <a:pt x="236" y="493"/>
                  </a:cubicBezTo>
                  <a:cubicBezTo>
                    <a:pt x="174" y="465"/>
                    <a:pt x="146" y="431"/>
                    <a:pt x="118" y="431"/>
                  </a:cubicBezTo>
                  <a:lnTo>
                    <a:pt x="118" y="403"/>
                  </a:lnTo>
                  <a:cubicBezTo>
                    <a:pt x="118" y="403"/>
                    <a:pt x="118" y="375"/>
                    <a:pt x="146" y="375"/>
                  </a:cubicBezTo>
                  <a:cubicBezTo>
                    <a:pt x="202" y="347"/>
                    <a:pt x="292" y="320"/>
                    <a:pt x="410" y="292"/>
                  </a:cubicBezTo>
                  <a:cubicBezTo>
                    <a:pt x="757" y="174"/>
                    <a:pt x="1417" y="118"/>
                    <a:pt x="2146" y="118"/>
                  </a:cubicBezTo>
                  <a:close/>
                  <a:moveTo>
                    <a:pt x="2146" y="0"/>
                  </a:moveTo>
                  <a:cubicBezTo>
                    <a:pt x="1563" y="0"/>
                    <a:pt x="1042" y="56"/>
                    <a:pt x="667" y="118"/>
                  </a:cubicBezTo>
                  <a:cubicBezTo>
                    <a:pt x="466" y="146"/>
                    <a:pt x="320" y="174"/>
                    <a:pt x="202" y="229"/>
                  </a:cubicBezTo>
                  <a:cubicBezTo>
                    <a:pt x="146" y="229"/>
                    <a:pt x="91" y="257"/>
                    <a:pt x="63" y="292"/>
                  </a:cubicBezTo>
                  <a:cubicBezTo>
                    <a:pt x="28" y="292"/>
                    <a:pt x="28" y="320"/>
                    <a:pt x="0" y="347"/>
                  </a:cubicBezTo>
                  <a:lnTo>
                    <a:pt x="0" y="403"/>
                  </a:lnTo>
                  <a:lnTo>
                    <a:pt x="0" y="465"/>
                  </a:lnTo>
                  <a:cubicBezTo>
                    <a:pt x="28" y="493"/>
                    <a:pt x="63" y="521"/>
                    <a:pt x="118" y="549"/>
                  </a:cubicBezTo>
                  <a:cubicBezTo>
                    <a:pt x="174" y="576"/>
                    <a:pt x="292" y="604"/>
                    <a:pt x="410" y="667"/>
                  </a:cubicBezTo>
                  <a:cubicBezTo>
                    <a:pt x="813" y="750"/>
                    <a:pt x="1417" y="813"/>
                    <a:pt x="2146" y="813"/>
                  </a:cubicBezTo>
                  <a:cubicBezTo>
                    <a:pt x="2722" y="813"/>
                    <a:pt x="3243" y="750"/>
                    <a:pt x="3618" y="695"/>
                  </a:cubicBezTo>
                  <a:cubicBezTo>
                    <a:pt x="3820" y="667"/>
                    <a:pt x="3965" y="639"/>
                    <a:pt x="4083" y="576"/>
                  </a:cubicBezTo>
                  <a:cubicBezTo>
                    <a:pt x="4139" y="576"/>
                    <a:pt x="4195" y="549"/>
                    <a:pt x="4229" y="521"/>
                  </a:cubicBezTo>
                  <a:cubicBezTo>
                    <a:pt x="4257" y="493"/>
                    <a:pt x="4257" y="493"/>
                    <a:pt x="4285" y="465"/>
                  </a:cubicBezTo>
                  <a:lnTo>
                    <a:pt x="4285" y="403"/>
                  </a:lnTo>
                  <a:lnTo>
                    <a:pt x="4285" y="347"/>
                  </a:lnTo>
                  <a:cubicBezTo>
                    <a:pt x="4257" y="292"/>
                    <a:pt x="4229" y="292"/>
                    <a:pt x="4167" y="257"/>
                  </a:cubicBezTo>
                  <a:cubicBezTo>
                    <a:pt x="4111" y="229"/>
                    <a:pt x="3993" y="174"/>
                    <a:pt x="3882" y="146"/>
                  </a:cubicBezTo>
                  <a:cubicBezTo>
                    <a:pt x="3472" y="56"/>
                    <a:pt x="2868" y="0"/>
                    <a:pt x="2146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2566051" y="3299448"/>
              <a:ext cx="462268" cy="70329"/>
            </a:xfrm>
            <a:custGeom>
              <a:avLst/>
              <a:gdLst/>
              <a:ahLst/>
              <a:cxnLst/>
              <a:rect l="l" t="t" r="r" b="b"/>
              <a:pathLst>
                <a:path w="3063" h="466" extrusionOk="0">
                  <a:moveTo>
                    <a:pt x="1535" y="1"/>
                  </a:moveTo>
                  <a:cubicBezTo>
                    <a:pt x="695" y="1"/>
                    <a:pt x="0" y="119"/>
                    <a:pt x="0" y="230"/>
                  </a:cubicBezTo>
                  <a:cubicBezTo>
                    <a:pt x="0" y="348"/>
                    <a:pt x="695" y="466"/>
                    <a:pt x="1535" y="466"/>
                  </a:cubicBezTo>
                  <a:cubicBezTo>
                    <a:pt x="2368" y="466"/>
                    <a:pt x="3063" y="348"/>
                    <a:pt x="3063" y="230"/>
                  </a:cubicBezTo>
                  <a:cubicBezTo>
                    <a:pt x="3063" y="119"/>
                    <a:pt x="2368" y="1"/>
                    <a:pt x="1535" y="1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2483195" y="3216744"/>
              <a:ext cx="629035" cy="121642"/>
            </a:xfrm>
            <a:custGeom>
              <a:avLst/>
              <a:gdLst/>
              <a:ahLst/>
              <a:cxnLst/>
              <a:rect l="l" t="t" r="r" b="b"/>
              <a:pathLst>
                <a:path w="4168" h="806" extrusionOk="0">
                  <a:moveTo>
                    <a:pt x="1" y="0"/>
                  </a:moveTo>
                  <a:lnTo>
                    <a:pt x="1" y="493"/>
                  </a:lnTo>
                  <a:cubicBezTo>
                    <a:pt x="1" y="667"/>
                    <a:pt x="924" y="806"/>
                    <a:pt x="2084" y="806"/>
                  </a:cubicBezTo>
                  <a:cubicBezTo>
                    <a:pt x="3237" y="806"/>
                    <a:pt x="4167" y="667"/>
                    <a:pt x="4167" y="493"/>
                  </a:cubicBezTo>
                  <a:lnTo>
                    <a:pt x="4167" y="0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2483195" y="3216744"/>
              <a:ext cx="629035" cy="60821"/>
            </a:xfrm>
            <a:custGeom>
              <a:avLst/>
              <a:gdLst/>
              <a:ahLst/>
              <a:cxnLst/>
              <a:rect l="l" t="t" r="r" b="b"/>
              <a:pathLst>
                <a:path w="4168" h="403" extrusionOk="0">
                  <a:moveTo>
                    <a:pt x="1" y="0"/>
                  </a:moveTo>
                  <a:lnTo>
                    <a:pt x="1" y="83"/>
                  </a:lnTo>
                  <a:cubicBezTo>
                    <a:pt x="174" y="257"/>
                    <a:pt x="1042" y="403"/>
                    <a:pt x="2084" y="403"/>
                  </a:cubicBezTo>
                  <a:cubicBezTo>
                    <a:pt x="3126" y="403"/>
                    <a:pt x="3994" y="257"/>
                    <a:pt x="4167" y="83"/>
                  </a:cubicBezTo>
                  <a:lnTo>
                    <a:pt x="4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2483195" y="3164223"/>
              <a:ext cx="629035" cy="100815"/>
            </a:xfrm>
            <a:custGeom>
              <a:avLst/>
              <a:gdLst/>
              <a:ahLst/>
              <a:cxnLst/>
              <a:rect l="l" t="t" r="r" b="b"/>
              <a:pathLst>
                <a:path w="4168" h="668" extrusionOk="0">
                  <a:moveTo>
                    <a:pt x="2084" y="1"/>
                  </a:moveTo>
                  <a:cubicBezTo>
                    <a:pt x="924" y="1"/>
                    <a:pt x="1" y="147"/>
                    <a:pt x="1" y="348"/>
                  </a:cubicBezTo>
                  <a:cubicBezTo>
                    <a:pt x="1" y="522"/>
                    <a:pt x="924" y="668"/>
                    <a:pt x="2084" y="668"/>
                  </a:cubicBezTo>
                  <a:cubicBezTo>
                    <a:pt x="3237" y="668"/>
                    <a:pt x="4167" y="522"/>
                    <a:pt x="4167" y="348"/>
                  </a:cubicBezTo>
                  <a:cubicBezTo>
                    <a:pt x="4167" y="147"/>
                    <a:pt x="3237" y="1"/>
                    <a:pt x="2084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2473838" y="3154866"/>
              <a:ext cx="646692" cy="118623"/>
            </a:xfrm>
            <a:custGeom>
              <a:avLst/>
              <a:gdLst/>
              <a:ahLst/>
              <a:cxnLst/>
              <a:rect l="l" t="t" r="r" b="b"/>
              <a:pathLst>
                <a:path w="4285" h="786" extrusionOk="0">
                  <a:moveTo>
                    <a:pt x="2146" y="118"/>
                  </a:moveTo>
                  <a:cubicBezTo>
                    <a:pt x="2722" y="118"/>
                    <a:pt x="3243" y="146"/>
                    <a:pt x="3618" y="209"/>
                  </a:cubicBezTo>
                  <a:cubicBezTo>
                    <a:pt x="3792" y="264"/>
                    <a:pt x="3938" y="292"/>
                    <a:pt x="4056" y="320"/>
                  </a:cubicBezTo>
                  <a:cubicBezTo>
                    <a:pt x="4111" y="348"/>
                    <a:pt x="4139" y="348"/>
                    <a:pt x="4167" y="382"/>
                  </a:cubicBezTo>
                  <a:lnTo>
                    <a:pt x="4167" y="410"/>
                  </a:lnTo>
                  <a:lnTo>
                    <a:pt x="4139" y="438"/>
                  </a:lnTo>
                  <a:cubicBezTo>
                    <a:pt x="4083" y="466"/>
                    <a:pt x="3993" y="493"/>
                    <a:pt x="3882" y="521"/>
                  </a:cubicBezTo>
                  <a:cubicBezTo>
                    <a:pt x="3500" y="612"/>
                    <a:pt x="2868" y="667"/>
                    <a:pt x="2146" y="667"/>
                  </a:cubicBezTo>
                  <a:cubicBezTo>
                    <a:pt x="1563" y="667"/>
                    <a:pt x="1042" y="639"/>
                    <a:pt x="667" y="584"/>
                  </a:cubicBezTo>
                  <a:cubicBezTo>
                    <a:pt x="493" y="556"/>
                    <a:pt x="348" y="521"/>
                    <a:pt x="236" y="466"/>
                  </a:cubicBezTo>
                  <a:cubicBezTo>
                    <a:pt x="174" y="466"/>
                    <a:pt x="146" y="438"/>
                    <a:pt x="118" y="410"/>
                  </a:cubicBezTo>
                  <a:cubicBezTo>
                    <a:pt x="118" y="410"/>
                    <a:pt x="118" y="382"/>
                    <a:pt x="146" y="382"/>
                  </a:cubicBezTo>
                  <a:cubicBezTo>
                    <a:pt x="202" y="348"/>
                    <a:pt x="292" y="292"/>
                    <a:pt x="410" y="264"/>
                  </a:cubicBezTo>
                  <a:cubicBezTo>
                    <a:pt x="757" y="174"/>
                    <a:pt x="1417" y="118"/>
                    <a:pt x="2146" y="118"/>
                  </a:cubicBezTo>
                  <a:close/>
                  <a:moveTo>
                    <a:pt x="2146" y="0"/>
                  </a:moveTo>
                  <a:cubicBezTo>
                    <a:pt x="1563" y="0"/>
                    <a:pt x="1042" y="35"/>
                    <a:pt x="667" y="118"/>
                  </a:cubicBezTo>
                  <a:cubicBezTo>
                    <a:pt x="466" y="146"/>
                    <a:pt x="320" y="174"/>
                    <a:pt x="202" y="209"/>
                  </a:cubicBezTo>
                  <a:cubicBezTo>
                    <a:pt x="146" y="237"/>
                    <a:pt x="91" y="264"/>
                    <a:pt x="63" y="292"/>
                  </a:cubicBezTo>
                  <a:cubicBezTo>
                    <a:pt x="28" y="292"/>
                    <a:pt x="28" y="320"/>
                    <a:pt x="0" y="320"/>
                  </a:cubicBezTo>
                  <a:lnTo>
                    <a:pt x="0" y="410"/>
                  </a:lnTo>
                  <a:lnTo>
                    <a:pt x="0" y="466"/>
                  </a:lnTo>
                  <a:cubicBezTo>
                    <a:pt x="28" y="493"/>
                    <a:pt x="63" y="521"/>
                    <a:pt x="118" y="556"/>
                  </a:cubicBezTo>
                  <a:cubicBezTo>
                    <a:pt x="174" y="584"/>
                    <a:pt x="292" y="612"/>
                    <a:pt x="410" y="639"/>
                  </a:cubicBezTo>
                  <a:cubicBezTo>
                    <a:pt x="813" y="730"/>
                    <a:pt x="1417" y="785"/>
                    <a:pt x="2146" y="785"/>
                  </a:cubicBezTo>
                  <a:cubicBezTo>
                    <a:pt x="2722" y="785"/>
                    <a:pt x="3243" y="757"/>
                    <a:pt x="3618" y="695"/>
                  </a:cubicBezTo>
                  <a:cubicBezTo>
                    <a:pt x="3820" y="667"/>
                    <a:pt x="3965" y="639"/>
                    <a:pt x="4083" y="584"/>
                  </a:cubicBezTo>
                  <a:cubicBezTo>
                    <a:pt x="4139" y="556"/>
                    <a:pt x="4195" y="556"/>
                    <a:pt x="4229" y="521"/>
                  </a:cubicBezTo>
                  <a:cubicBezTo>
                    <a:pt x="4257" y="493"/>
                    <a:pt x="4257" y="493"/>
                    <a:pt x="4285" y="466"/>
                  </a:cubicBezTo>
                  <a:lnTo>
                    <a:pt x="4285" y="410"/>
                  </a:lnTo>
                  <a:lnTo>
                    <a:pt x="4285" y="320"/>
                  </a:lnTo>
                  <a:cubicBezTo>
                    <a:pt x="4257" y="292"/>
                    <a:pt x="4229" y="264"/>
                    <a:pt x="4167" y="264"/>
                  </a:cubicBezTo>
                  <a:cubicBezTo>
                    <a:pt x="4111" y="209"/>
                    <a:pt x="3993" y="174"/>
                    <a:pt x="3882" y="146"/>
                  </a:cubicBezTo>
                  <a:cubicBezTo>
                    <a:pt x="3472" y="63"/>
                    <a:pt x="2868" y="0"/>
                    <a:pt x="2146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2566051" y="3181126"/>
              <a:ext cx="462268" cy="70329"/>
            </a:xfrm>
            <a:custGeom>
              <a:avLst/>
              <a:gdLst/>
              <a:ahLst/>
              <a:cxnLst/>
              <a:rect l="l" t="t" r="r" b="b"/>
              <a:pathLst>
                <a:path w="3063" h="466" extrusionOk="0">
                  <a:moveTo>
                    <a:pt x="1535" y="0"/>
                  </a:moveTo>
                  <a:cubicBezTo>
                    <a:pt x="695" y="0"/>
                    <a:pt x="0" y="90"/>
                    <a:pt x="0" y="236"/>
                  </a:cubicBezTo>
                  <a:cubicBezTo>
                    <a:pt x="0" y="347"/>
                    <a:pt x="695" y="465"/>
                    <a:pt x="1535" y="465"/>
                  </a:cubicBezTo>
                  <a:cubicBezTo>
                    <a:pt x="2368" y="465"/>
                    <a:pt x="3063" y="347"/>
                    <a:pt x="3063" y="236"/>
                  </a:cubicBezTo>
                  <a:cubicBezTo>
                    <a:pt x="3063" y="90"/>
                    <a:pt x="2368" y="0"/>
                    <a:pt x="1535" y="0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2483195" y="3094045"/>
              <a:ext cx="629035" cy="126924"/>
            </a:xfrm>
            <a:custGeom>
              <a:avLst/>
              <a:gdLst/>
              <a:ahLst/>
              <a:cxnLst/>
              <a:rect l="l" t="t" r="r" b="b"/>
              <a:pathLst>
                <a:path w="4168" h="841" extrusionOk="0">
                  <a:moveTo>
                    <a:pt x="1" y="1"/>
                  </a:moveTo>
                  <a:lnTo>
                    <a:pt x="1" y="494"/>
                  </a:lnTo>
                  <a:cubicBezTo>
                    <a:pt x="1" y="695"/>
                    <a:pt x="924" y="841"/>
                    <a:pt x="2084" y="841"/>
                  </a:cubicBezTo>
                  <a:cubicBezTo>
                    <a:pt x="3237" y="841"/>
                    <a:pt x="4167" y="695"/>
                    <a:pt x="4167" y="494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2483195" y="3094045"/>
              <a:ext cx="629035" cy="66254"/>
            </a:xfrm>
            <a:custGeom>
              <a:avLst/>
              <a:gdLst/>
              <a:ahLst/>
              <a:cxnLst/>
              <a:rect l="l" t="t" r="r" b="b"/>
              <a:pathLst>
                <a:path w="4168" h="439" extrusionOk="0">
                  <a:moveTo>
                    <a:pt x="1" y="1"/>
                  </a:moveTo>
                  <a:lnTo>
                    <a:pt x="1" y="119"/>
                  </a:lnTo>
                  <a:cubicBezTo>
                    <a:pt x="174" y="292"/>
                    <a:pt x="1042" y="438"/>
                    <a:pt x="2084" y="438"/>
                  </a:cubicBezTo>
                  <a:cubicBezTo>
                    <a:pt x="3126" y="438"/>
                    <a:pt x="3994" y="292"/>
                    <a:pt x="4167" y="119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2483195" y="3045901"/>
              <a:ext cx="629035" cy="100664"/>
            </a:xfrm>
            <a:custGeom>
              <a:avLst/>
              <a:gdLst/>
              <a:ahLst/>
              <a:cxnLst/>
              <a:rect l="l" t="t" r="r" b="b"/>
              <a:pathLst>
                <a:path w="4168" h="667" extrusionOk="0">
                  <a:moveTo>
                    <a:pt x="2084" y="0"/>
                  </a:moveTo>
                  <a:cubicBezTo>
                    <a:pt x="924" y="0"/>
                    <a:pt x="1" y="146"/>
                    <a:pt x="1" y="320"/>
                  </a:cubicBezTo>
                  <a:cubicBezTo>
                    <a:pt x="1" y="521"/>
                    <a:pt x="924" y="667"/>
                    <a:pt x="2084" y="667"/>
                  </a:cubicBezTo>
                  <a:cubicBezTo>
                    <a:pt x="3237" y="667"/>
                    <a:pt x="4167" y="521"/>
                    <a:pt x="4167" y="320"/>
                  </a:cubicBezTo>
                  <a:cubicBezTo>
                    <a:pt x="4167" y="146"/>
                    <a:pt x="3237" y="0"/>
                    <a:pt x="2084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2473838" y="3037450"/>
              <a:ext cx="646692" cy="117567"/>
            </a:xfrm>
            <a:custGeom>
              <a:avLst/>
              <a:gdLst/>
              <a:ahLst/>
              <a:cxnLst/>
              <a:rect l="l" t="t" r="r" b="b"/>
              <a:pathLst>
                <a:path w="4285" h="779" extrusionOk="0">
                  <a:moveTo>
                    <a:pt x="2146" y="119"/>
                  </a:moveTo>
                  <a:cubicBezTo>
                    <a:pt x="2722" y="119"/>
                    <a:pt x="3243" y="147"/>
                    <a:pt x="3618" y="202"/>
                  </a:cubicBezTo>
                  <a:cubicBezTo>
                    <a:pt x="3792" y="230"/>
                    <a:pt x="3938" y="292"/>
                    <a:pt x="4056" y="320"/>
                  </a:cubicBezTo>
                  <a:cubicBezTo>
                    <a:pt x="4111" y="320"/>
                    <a:pt x="4139" y="348"/>
                    <a:pt x="4167" y="376"/>
                  </a:cubicBezTo>
                  <a:cubicBezTo>
                    <a:pt x="4167" y="403"/>
                    <a:pt x="4167" y="403"/>
                    <a:pt x="4139" y="431"/>
                  </a:cubicBezTo>
                  <a:cubicBezTo>
                    <a:pt x="4083" y="466"/>
                    <a:pt x="3993" y="494"/>
                    <a:pt x="3882" y="522"/>
                  </a:cubicBezTo>
                  <a:cubicBezTo>
                    <a:pt x="3500" y="605"/>
                    <a:pt x="2868" y="667"/>
                    <a:pt x="2146" y="667"/>
                  </a:cubicBezTo>
                  <a:cubicBezTo>
                    <a:pt x="1563" y="667"/>
                    <a:pt x="1042" y="640"/>
                    <a:pt x="667" y="577"/>
                  </a:cubicBezTo>
                  <a:cubicBezTo>
                    <a:pt x="493" y="549"/>
                    <a:pt x="348" y="494"/>
                    <a:pt x="236" y="466"/>
                  </a:cubicBezTo>
                  <a:cubicBezTo>
                    <a:pt x="174" y="431"/>
                    <a:pt x="146" y="431"/>
                    <a:pt x="118" y="403"/>
                  </a:cubicBezTo>
                  <a:lnTo>
                    <a:pt x="118" y="376"/>
                  </a:lnTo>
                  <a:lnTo>
                    <a:pt x="146" y="348"/>
                  </a:lnTo>
                  <a:cubicBezTo>
                    <a:pt x="202" y="320"/>
                    <a:pt x="292" y="292"/>
                    <a:pt x="410" y="258"/>
                  </a:cubicBezTo>
                  <a:cubicBezTo>
                    <a:pt x="757" y="174"/>
                    <a:pt x="1417" y="119"/>
                    <a:pt x="2146" y="119"/>
                  </a:cubicBezTo>
                  <a:close/>
                  <a:moveTo>
                    <a:pt x="2146" y="1"/>
                  </a:moveTo>
                  <a:cubicBezTo>
                    <a:pt x="1563" y="1"/>
                    <a:pt x="1042" y="28"/>
                    <a:pt x="667" y="84"/>
                  </a:cubicBezTo>
                  <a:cubicBezTo>
                    <a:pt x="466" y="119"/>
                    <a:pt x="320" y="174"/>
                    <a:pt x="202" y="202"/>
                  </a:cubicBezTo>
                  <a:cubicBezTo>
                    <a:pt x="146" y="230"/>
                    <a:pt x="91" y="258"/>
                    <a:pt x="63" y="292"/>
                  </a:cubicBezTo>
                  <a:cubicBezTo>
                    <a:pt x="28" y="292"/>
                    <a:pt x="28" y="320"/>
                    <a:pt x="0" y="320"/>
                  </a:cubicBezTo>
                  <a:lnTo>
                    <a:pt x="0" y="376"/>
                  </a:lnTo>
                  <a:lnTo>
                    <a:pt x="0" y="466"/>
                  </a:lnTo>
                  <a:cubicBezTo>
                    <a:pt x="28" y="494"/>
                    <a:pt x="63" y="522"/>
                    <a:pt x="118" y="549"/>
                  </a:cubicBezTo>
                  <a:cubicBezTo>
                    <a:pt x="174" y="577"/>
                    <a:pt x="292" y="605"/>
                    <a:pt x="410" y="640"/>
                  </a:cubicBezTo>
                  <a:cubicBezTo>
                    <a:pt x="813" y="723"/>
                    <a:pt x="1417" y="778"/>
                    <a:pt x="2146" y="778"/>
                  </a:cubicBezTo>
                  <a:cubicBezTo>
                    <a:pt x="2722" y="778"/>
                    <a:pt x="3243" y="751"/>
                    <a:pt x="3618" y="695"/>
                  </a:cubicBezTo>
                  <a:cubicBezTo>
                    <a:pt x="3820" y="667"/>
                    <a:pt x="3965" y="605"/>
                    <a:pt x="4083" y="577"/>
                  </a:cubicBezTo>
                  <a:cubicBezTo>
                    <a:pt x="4139" y="549"/>
                    <a:pt x="4195" y="522"/>
                    <a:pt x="4229" y="494"/>
                  </a:cubicBezTo>
                  <a:cubicBezTo>
                    <a:pt x="4257" y="494"/>
                    <a:pt x="4257" y="466"/>
                    <a:pt x="4285" y="466"/>
                  </a:cubicBezTo>
                  <a:lnTo>
                    <a:pt x="4285" y="376"/>
                  </a:lnTo>
                  <a:lnTo>
                    <a:pt x="4285" y="320"/>
                  </a:lnTo>
                  <a:cubicBezTo>
                    <a:pt x="4257" y="292"/>
                    <a:pt x="4229" y="258"/>
                    <a:pt x="4167" y="230"/>
                  </a:cubicBezTo>
                  <a:cubicBezTo>
                    <a:pt x="4111" y="202"/>
                    <a:pt x="3993" y="174"/>
                    <a:pt x="3882" y="147"/>
                  </a:cubicBezTo>
                  <a:cubicBezTo>
                    <a:pt x="3472" y="56"/>
                    <a:pt x="2868" y="1"/>
                    <a:pt x="2146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2566051" y="3063710"/>
              <a:ext cx="462268" cy="65047"/>
            </a:xfrm>
            <a:custGeom>
              <a:avLst/>
              <a:gdLst/>
              <a:ahLst/>
              <a:cxnLst/>
              <a:rect l="l" t="t" r="r" b="b"/>
              <a:pathLst>
                <a:path w="3063" h="431" extrusionOk="0">
                  <a:moveTo>
                    <a:pt x="1535" y="0"/>
                  </a:moveTo>
                  <a:cubicBezTo>
                    <a:pt x="695" y="0"/>
                    <a:pt x="0" y="84"/>
                    <a:pt x="0" y="202"/>
                  </a:cubicBezTo>
                  <a:cubicBezTo>
                    <a:pt x="0" y="348"/>
                    <a:pt x="695" y="431"/>
                    <a:pt x="1535" y="431"/>
                  </a:cubicBezTo>
                  <a:cubicBezTo>
                    <a:pt x="2368" y="431"/>
                    <a:pt x="3063" y="348"/>
                    <a:pt x="3063" y="202"/>
                  </a:cubicBezTo>
                  <a:cubicBezTo>
                    <a:pt x="3063" y="84"/>
                    <a:pt x="2368" y="0"/>
                    <a:pt x="1535" y="0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3138193" y="3692446"/>
              <a:ext cx="629035" cy="122849"/>
            </a:xfrm>
            <a:custGeom>
              <a:avLst/>
              <a:gdLst/>
              <a:ahLst/>
              <a:cxnLst/>
              <a:rect l="l" t="t" r="r" b="b"/>
              <a:pathLst>
                <a:path w="4168" h="814" extrusionOk="0">
                  <a:moveTo>
                    <a:pt x="1" y="1"/>
                  </a:moveTo>
                  <a:lnTo>
                    <a:pt x="1" y="466"/>
                  </a:lnTo>
                  <a:cubicBezTo>
                    <a:pt x="1" y="667"/>
                    <a:pt x="924" y="813"/>
                    <a:pt x="2084" y="813"/>
                  </a:cubicBezTo>
                  <a:cubicBezTo>
                    <a:pt x="3237" y="813"/>
                    <a:pt x="4167" y="667"/>
                    <a:pt x="4167" y="466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3138193" y="3692446"/>
              <a:ext cx="629035" cy="60972"/>
            </a:xfrm>
            <a:custGeom>
              <a:avLst/>
              <a:gdLst/>
              <a:ahLst/>
              <a:cxnLst/>
              <a:rect l="l" t="t" r="r" b="b"/>
              <a:pathLst>
                <a:path w="4168" h="404" extrusionOk="0">
                  <a:moveTo>
                    <a:pt x="1" y="1"/>
                  </a:moveTo>
                  <a:lnTo>
                    <a:pt x="1" y="84"/>
                  </a:lnTo>
                  <a:cubicBezTo>
                    <a:pt x="174" y="258"/>
                    <a:pt x="1042" y="404"/>
                    <a:pt x="2084" y="404"/>
                  </a:cubicBezTo>
                  <a:cubicBezTo>
                    <a:pt x="3126" y="404"/>
                    <a:pt x="3994" y="258"/>
                    <a:pt x="4167" y="84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3138193" y="3640077"/>
              <a:ext cx="629035" cy="100815"/>
            </a:xfrm>
            <a:custGeom>
              <a:avLst/>
              <a:gdLst/>
              <a:ahLst/>
              <a:cxnLst/>
              <a:rect l="l" t="t" r="r" b="b"/>
              <a:pathLst>
                <a:path w="4168" h="668" extrusionOk="0">
                  <a:moveTo>
                    <a:pt x="2084" y="1"/>
                  </a:moveTo>
                  <a:cubicBezTo>
                    <a:pt x="924" y="1"/>
                    <a:pt x="1" y="146"/>
                    <a:pt x="1" y="348"/>
                  </a:cubicBezTo>
                  <a:cubicBezTo>
                    <a:pt x="1" y="521"/>
                    <a:pt x="924" y="667"/>
                    <a:pt x="2084" y="667"/>
                  </a:cubicBezTo>
                  <a:cubicBezTo>
                    <a:pt x="3237" y="667"/>
                    <a:pt x="4167" y="521"/>
                    <a:pt x="4167" y="348"/>
                  </a:cubicBezTo>
                  <a:cubicBezTo>
                    <a:pt x="4167" y="146"/>
                    <a:pt x="3237" y="1"/>
                    <a:pt x="2084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3128836" y="3631776"/>
              <a:ext cx="646692" cy="117416"/>
            </a:xfrm>
            <a:custGeom>
              <a:avLst/>
              <a:gdLst/>
              <a:ahLst/>
              <a:cxnLst/>
              <a:rect l="l" t="t" r="r" b="b"/>
              <a:pathLst>
                <a:path w="4285" h="778" extrusionOk="0">
                  <a:moveTo>
                    <a:pt x="2146" y="111"/>
                  </a:moveTo>
                  <a:cubicBezTo>
                    <a:pt x="2722" y="111"/>
                    <a:pt x="3243" y="139"/>
                    <a:pt x="3618" y="201"/>
                  </a:cubicBezTo>
                  <a:cubicBezTo>
                    <a:pt x="3792" y="229"/>
                    <a:pt x="3938" y="285"/>
                    <a:pt x="4056" y="312"/>
                  </a:cubicBezTo>
                  <a:cubicBezTo>
                    <a:pt x="4111" y="347"/>
                    <a:pt x="4139" y="347"/>
                    <a:pt x="4167" y="375"/>
                  </a:cubicBezTo>
                  <a:lnTo>
                    <a:pt x="4167" y="403"/>
                  </a:lnTo>
                  <a:lnTo>
                    <a:pt x="4139" y="431"/>
                  </a:lnTo>
                  <a:cubicBezTo>
                    <a:pt x="4083" y="458"/>
                    <a:pt x="3993" y="486"/>
                    <a:pt x="3882" y="521"/>
                  </a:cubicBezTo>
                  <a:cubicBezTo>
                    <a:pt x="3535" y="604"/>
                    <a:pt x="2868" y="660"/>
                    <a:pt x="2146" y="660"/>
                  </a:cubicBezTo>
                  <a:cubicBezTo>
                    <a:pt x="1563" y="660"/>
                    <a:pt x="1042" y="632"/>
                    <a:pt x="667" y="576"/>
                  </a:cubicBezTo>
                  <a:cubicBezTo>
                    <a:pt x="493" y="549"/>
                    <a:pt x="348" y="521"/>
                    <a:pt x="236" y="458"/>
                  </a:cubicBezTo>
                  <a:cubicBezTo>
                    <a:pt x="202" y="458"/>
                    <a:pt x="146" y="431"/>
                    <a:pt x="146" y="403"/>
                  </a:cubicBezTo>
                  <a:lnTo>
                    <a:pt x="118" y="403"/>
                  </a:lnTo>
                  <a:cubicBezTo>
                    <a:pt x="118" y="403"/>
                    <a:pt x="118" y="375"/>
                    <a:pt x="146" y="347"/>
                  </a:cubicBezTo>
                  <a:cubicBezTo>
                    <a:pt x="202" y="312"/>
                    <a:pt x="292" y="285"/>
                    <a:pt x="410" y="257"/>
                  </a:cubicBezTo>
                  <a:cubicBezTo>
                    <a:pt x="785" y="174"/>
                    <a:pt x="1417" y="111"/>
                    <a:pt x="2146" y="111"/>
                  </a:cubicBezTo>
                  <a:close/>
                  <a:moveTo>
                    <a:pt x="2146" y="0"/>
                  </a:moveTo>
                  <a:cubicBezTo>
                    <a:pt x="1563" y="0"/>
                    <a:pt x="1042" y="28"/>
                    <a:pt x="667" y="83"/>
                  </a:cubicBezTo>
                  <a:cubicBezTo>
                    <a:pt x="466" y="139"/>
                    <a:pt x="320" y="174"/>
                    <a:pt x="202" y="201"/>
                  </a:cubicBezTo>
                  <a:cubicBezTo>
                    <a:pt x="146" y="229"/>
                    <a:pt x="91" y="257"/>
                    <a:pt x="63" y="285"/>
                  </a:cubicBezTo>
                  <a:cubicBezTo>
                    <a:pt x="28" y="285"/>
                    <a:pt x="28" y="312"/>
                    <a:pt x="28" y="312"/>
                  </a:cubicBezTo>
                  <a:cubicBezTo>
                    <a:pt x="0" y="347"/>
                    <a:pt x="0" y="375"/>
                    <a:pt x="0" y="403"/>
                  </a:cubicBezTo>
                  <a:cubicBezTo>
                    <a:pt x="0" y="403"/>
                    <a:pt x="0" y="431"/>
                    <a:pt x="28" y="458"/>
                  </a:cubicBezTo>
                  <a:cubicBezTo>
                    <a:pt x="28" y="486"/>
                    <a:pt x="63" y="521"/>
                    <a:pt x="118" y="549"/>
                  </a:cubicBezTo>
                  <a:cubicBezTo>
                    <a:pt x="174" y="576"/>
                    <a:pt x="292" y="604"/>
                    <a:pt x="410" y="632"/>
                  </a:cubicBezTo>
                  <a:cubicBezTo>
                    <a:pt x="813" y="722"/>
                    <a:pt x="1417" y="778"/>
                    <a:pt x="2146" y="778"/>
                  </a:cubicBezTo>
                  <a:cubicBezTo>
                    <a:pt x="2722" y="778"/>
                    <a:pt x="3243" y="750"/>
                    <a:pt x="3618" y="694"/>
                  </a:cubicBezTo>
                  <a:cubicBezTo>
                    <a:pt x="3820" y="660"/>
                    <a:pt x="3965" y="604"/>
                    <a:pt x="4083" y="576"/>
                  </a:cubicBezTo>
                  <a:cubicBezTo>
                    <a:pt x="4139" y="549"/>
                    <a:pt x="4195" y="521"/>
                    <a:pt x="4229" y="521"/>
                  </a:cubicBezTo>
                  <a:lnTo>
                    <a:pt x="4285" y="458"/>
                  </a:lnTo>
                  <a:lnTo>
                    <a:pt x="4285" y="403"/>
                  </a:lnTo>
                  <a:lnTo>
                    <a:pt x="4285" y="312"/>
                  </a:lnTo>
                  <a:cubicBezTo>
                    <a:pt x="4257" y="285"/>
                    <a:pt x="4229" y="257"/>
                    <a:pt x="4167" y="257"/>
                  </a:cubicBezTo>
                  <a:cubicBezTo>
                    <a:pt x="4111" y="201"/>
                    <a:pt x="3993" y="174"/>
                    <a:pt x="3882" y="139"/>
                  </a:cubicBezTo>
                  <a:cubicBezTo>
                    <a:pt x="3472" y="56"/>
                    <a:pt x="2868" y="0"/>
                    <a:pt x="2146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3221049" y="3657885"/>
              <a:ext cx="462268" cy="69272"/>
            </a:xfrm>
            <a:custGeom>
              <a:avLst/>
              <a:gdLst/>
              <a:ahLst/>
              <a:cxnLst/>
              <a:rect l="l" t="t" r="r" b="b"/>
              <a:pathLst>
                <a:path w="3063" h="459" extrusionOk="0">
                  <a:moveTo>
                    <a:pt x="1535" y="1"/>
                  </a:moveTo>
                  <a:cubicBezTo>
                    <a:pt x="695" y="1"/>
                    <a:pt x="0" y="84"/>
                    <a:pt x="0" y="230"/>
                  </a:cubicBezTo>
                  <a:cubicBezTo>
                    <a:pt x="0" y="348"/>
                    <a:pt x="695" y="459"/>
                    <a:pt x="1535" y="459"/>
                  </a:cubicBezTo>
                  <a:cubicBezTo>
                    <a:pt x="2368" y="459"/>
                    <a:pt x="3063" y="348"/>
                    <a:pt x="3063" y="230"/>
                  </a:cubicBezTo>
                  <a:cubicBezTo>
                    <a:pt x="3063" y="84"/>
                    <a:pt x="2368" y="1"/>
                    <a:pt x="1535" y="1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3138193" y="3569899"/>
              <a:ext cx="629035" cy="126924"/>
            </a:xfrm>
            <a:custGeom>
              <a:avLst/>
              <a:gdLst/>
              <a:ahLst/>
              <a:cxnLst/>
              <a:rect l="l" t="t" r="r" b="b"/>
              <a:pathLst>
                <a:path w="4168" h="841" extrusionOk="0">
                  <a:moveTo>
                    <a:pt x="1" y="0"/>
                  </a:moveTo>
                  <a:lnTo>
                    <a:pt x="1" y="493"/>
                  </a:lnTo>
                  <a:cubicBezTo>
                    <a:pt x="1" y="695"/>
                    <a:pt x="924" y="841"/>
                    <a:pt x="2084" y="841"/>
                  </a:cubicBezTo>
                  <a:cubicBezTo>
                    <a:pt x="3237" y="841"/>
                    <a:pt x="4167" y="695"/>
                    <a:pt x="4167" y="493"/>
                  </a:cubicBezTo>
                  <a:lnTo>
                    <a:pt x="4167" y="0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3138193" y="3569899"/>
              <a:ext cx="629035" cy="66103"/>
            </a:xfrm>
            <a:custGeom>
              <a:avLst/>
              <a:gdLst/>
              <a:ahLst/>
              <a:cxnLst/>
              <a:rect l="l" t="t" r="r" b="b"/>
              <a:pathLst>
                <a:path w="4168" h="438" extrusionOk="0">
                  <a:moveTo>
                    <a:pt x="1" y="0"/>
                  </a:moveTo>
                  <a:lnTo>
                    <a:pt x="1" y="118"/>
                  </a:lnTo>
                  <a:cubicBezTo>
                    <a:pt x="174" y="292"/>
                    <a:pt x="1042" y="438"/>
                    <a:pt x="2084" y="438"/>
                  </a:cubicBezTo>
                  <a:cubicBezTo>
                    <a:pt x="3126" y="438"/>
                    <a:pt x="3994" y="292"/>
                    <a:pt x="4167" y="118"/>
                  </a:cubicBezTo>
                  <a:lnTo>
                    <a:pt x="4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3138193" y="3521604"/>
              <a:ext cx="629035" cy="100815"/>
            </a:xfrm>
            <a:custGeom>
              <a:avLst/>
              <a:gdLst/>
              <a:ahLst/>
              <a:cxnLst/>
              <a:rect l="l" t="t" r="r" b="b"/>
              <a:pathLst>
                <a:path w="4168" h="668" extrusionOk="0">
                  <a:moveTo>
                    <a:pt x="2084" y="1"/>
                  </a:moveTo>
                  <a:cubicBezTo>
                    <a:pt x="924" y="1"/>
                    <a:pt x="1" y="147"/>
                    <a:pt x="1" y="320"/>
                  </a:cubicBezTo>
                  <a:cubicBezTo>
                    <a:pt x="1" y="522"/>
                    <a:pt x="924" y="668"/>
                    <a:pt x="2084" y="668"/>
                  </a:cubicBezTo>
                  <a:cubicBezTo>
                    <a:pt x="3237" y="668"/>
                    <a:pt x="4167" y="522"/>
                    <a:pt x="4167" y="320"/>
                  </a:cubicBezTo>
                  <a:cubicBezTo>
                    <a:pt x="4167" y="147"/>
                    <a:pt x="3237" y="1"/>
                    <a:pt x="2084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3128836" y="3513303"/>
              <a:ext cx="646692" cy="118472"/>
            </a:xfrm>
            <a:custGeom>
              <a:avLst/>
              <a:gdLst/>
              <a:ahLst/>
              <a:cxnLst/>
              <a:rect l="l" t="t" r="r" b="b"/>
              <a:pathLst>
                <a:path w="4285" h="785" extrusionOk="0">
                  <a:moveTo>
                    <a:pt x="2146" y="118"/>
                  </a:moveTo>
                  <a:cubicBezTo>
                    <a:pt x="2722" y="118"/>
                    <a:pt x="3243" y="146"/>
                    <a:pt x="3618" y="202"/>
                  </a:cubicBezTo>
                  <a:cubicBezTo>
                    <a:pt x="3792" y="229"/>
                    <a:pt x="3938" y="264"/>
                    <a:pt x="4056" y="320"/>
                  </a:cubicBezTo>
                  <a:cubicBezTo>
                    <a:pt x="4111" y="320"/>
                    <a:pt x="4139" y="348"/>
                    <a:pt x="4167" y="375"/>
                  </a:cubicBezTo>
                  <a:cubicBezTo>
                    <a:pt x="4167" y="375"/>
                    <a:pt x="4167" y="403"/>
                    <a:pt x="4139" y="438"/>
                  </a:cubicBezTo>
                  <a:cubicBezTo>
                    <a:pt x="4083" y="466"/>
                    <a:pt x="3993" y="493"/>
                    <a:pt x="3882" y="521"/>
                  </a:cubicBezTo>
                  <a:cubicBezTo>
                    <a:pt x="3535" y="611"/>
                    <a:pt x="2868" y="667"/>
                    <a:pt x="2146" y="667"/>
                  </a:cubicBezTo>
                  <a:cubicBezTo>
                    <a:pt x="1563" y="667"/>
                    <a:pt x="1042" y="639"/>
                    <a:pt x="667" y="577"/>
                  </a:cubicBezTo>
                  <a:cubicBezTo>
                    <a:pt x="493" y="549"/>
                    <a:pt x="348" y="493"/>
                    <a:pt x="236" y="466"/>
                  </a:cubicBezTo>
                  <a:cubicBezTo>
                    <a:pt x="202" y="438"/>
                    <a:pt x="146" y="438"/>
                    <a:pt x="146" y="403"/>
                  </a:cubicBezTo>
                  <a:lnTo>
                    <a:pt x="118" y="375"/>
                  </a:lnTo>
                  <a:lnTo>
                    <a:pt x="146" y="348"/>
                  </a:lnTo>
                  <a:cubicBezTo>
                    <a:pt x="202" y="320"/>
                    <a:pt x="292" y="292"/>
                    <a:pt x="410" y="264"/>
                  </a:cubicBezTo>
                  <a:cubicBezTo>
                    <a:pt x="785" y="174"/>
                    <a:pt x="1417" y="118"/>
                    <a:pt x="2146" y="118"/>
                  </a:cubicBezTo>
                  <a:close/>
                  <a:moveTo>
                    <a:pt x="2146" y="0"/>
                  </a:moveTo>
                  <a:cubicBezTo>
                    <a:pt x="1563" y="0"/>
                    <a:pt x="1042" y="28"/>
                    <a:pt x="667" y="91"/>
                  </a:cubicBezTo>
                  <a:cubicBezTo>
                    <a:pt x="466" y="118"/>
                    <a:pt x="320" y="174"/>
                    <a:pt x="202" y="202"/>
                  </a:cubicBezTo>
                  <a:cubicBezTo>
                    <a:pt x="146" y="229"/>
                    <a:pt x="91" y="264"/>
                    <a:pt x="63" y="264"/>
                  </a:cubicBezTo>
                  <a:cubicBezTo>
                    <a:pt x="28" y="292"/>
                    <a:pt x="28" y="292"/>
                    <a:pt x="28" y="320"/>
                  </a:cubicBezTo>
                  <a:cubicBezTo>
                    <a:pt x="0" y="348"/>
                    <a:pt x="0" y="375"/>
                    <a:pt x="0" y="375"/>
                  </a:cubicBezTo>
                  <a:cubicBezTo>
                    <a:pt x="0" y="403"/>
                    <a:pt x="0" y="438"/>
                    <a:pt x="28" y="466"/>
                  </a:cubicBezTo>
                  <a:cubicBezTo>
                    <a:pt x="28" y="493"/>
                    <a:pt x="63" y="521"/>
                    <a:pt x="118" y="521"/>
                  </a:cubicBezTo>
                  <a:cubicBezTo>
                    <a:pt x="174" y="577"/>
                    <a:pt x="292" y="611"/>
                    <a:pt x="410" y="639"/>
                  </a:cubicBezTo>
                  <a:cubicBezTo>
                    <a:pt x="813" y="723"/>
                    <a:pt x="1417" y="785"/>
                    <a:pt x="2146" y="785"/>
                  </a:cubicBezTo>
                  <a:cubicBezTo>
                    <a:pt x="2722" y="785"/>
                    <a:pt x="3243" y="750"/>
                    <a:pt x="3618" y="695"/>
                  </a:cubicBezTo>
                  <a:cubicBezTo>
                    <a:pt x="3820" y="639"/>
                    <a:pt x="3965" y="611"/>
                    <a:pt x="4083" y="577"/>
                  </a:cubicBezTo>
                  <a:cubicBezTo>
                    <a:pt x="4139" y="549"/>
                    <a:pt x="4195" y="521"/>
                    <a:pt x="4229" y="493"/>
                  </a:cubicBezTo>
                  <a:cubicBezTo>
                    <a:pt x="4257" y="493"/>
                    <a:pt x="4257" y="466"/>
                    <a:pt x="4285" y="466"/>
                  </a:cubicBezTo>
                  <a:lnTo>
                    <a:pt x="4285" y="375"/>
                  </a:lnTo>
                  <a:lnTo>
                    <a:pt x="4285" y="320"/>
                  </a:lnTo>
                  <a:cubicBezTo>
                    <a:pt x="4257" y="292"/>
                    <a:pt x="4229" y="264"/>
                    <a:pt x="4167" y="229"/>
                  </a:cubicBezTo>
                  <a:cubicBezTo>
                    <a:pt x="4111" y="202"/>
                    <a:pt x="3993" y="174"/>
                    <a:pt x="3882" y="146"/>
                  </a:cubicBezTo>
                  <a:cubicBezTo>
                    <a:pt x="3472" y="56"/>
                    <a:pt x="2868" y="0"/>
                    <a:pt x="2146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3221049" y="3535338"/>
              <a:ext cx="462268" cy="70329"/>
            </a:xfrm>
            <a:custGeom>
              <a:avLst/>
              <a:gdLst/>
              <a:ahLst/>
              <a:cxnLst/>
              <a:rect l="l" t="t" r="r" b="b"/>
              <a:pathLst>
                <a:path w="3063" h="466" extrusionOk="0">
                  <a:moveTo>
                    <a:pt x="1535" y="0"/>
                  </a:moveTo>
                  <a:cubicBezTo>
                    <a:pt x="695" y="0"/>
                    <a:pt x="0" y="118"/>
                    <a:pt x="0" y="229"/>
                  </a:cubicBezTo>
                  <a:cubicBezTo>
                    <a:pt x="0" y="375"/>
                    <a:pt x="695" y="465"/>
                    <a:pt x="1535" y="465"/>
                  </a:cubicBezTo>
                  <a:cubicBezTo>
                    <a:pt x="2368" y="465"/>
                    <a:pt x="3063" y="375"/>
                    <a:pt x="3063" y="229"/>
                  </a:cubicBezTo>
                  <a:cubicBezTo>
                    <a:pt x="3063" y="118"/>
                    <a:pt x="2368" y="0"/>
                    <a:pt x="1535" y="0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3138193" y="3452482"/>
              <a:ext cx="629035" cy="126924"/>
            </a:xfrm>
            <a:custGeom>
              <a:avLst/>
              <a:gdLst/>
              <a:ahLst/>
              <a:cxnLst/>
              <a:rect l="l" t="t" r="r" b="b"/>
              <a:pathLst>
                <a:path w="4168" h="841" extrusionOk="0">
                  <a:moveTo>
                    <a:pt x="1" y="1"/>
                  </a:moveTo>
                  <a:lnTo>
                    <a:pt x="1" y="494"/>
                  </a:lnTo>
                  <a:cubicBezTo>
                    <a:pt x="1" y="667"/>
                    <a:pt x="924" y="841"/>
                    <a:pt x="2084" y="841"/>
                  </a:cubicBezTo>
                  <a:cubicBezTo>
                    <a:pt x="3237" y="841"/>
                    <a:pt x="4167" y="667"/>
                    <a:pt x="4167" y="494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3138193" y="3452482"/>
              <a:ext cx="629035" cy="60972"/>
            </a:xfrm>
            <a:custGeom>
              <a:avLst/>
              <a:gdLst/>
              <a:ahLst/>
              <a:cxnLst/>
              <a:rect l="l" t="t" r="r" b="b"/>
              <a:pathLst>
                <a:path w="4168" h="404" extrusionOk="0">
                  <a:moveTo>
                    <a:pt x="1" y="1"/>
                  </a:moveTo>
                  <a:lnTo>
                    <a:pt x="1" y="112"/>
                  </a:lnTo>
                  <a:cubicBezTo>
                    <a:pt x="174" y="285"/>
                    <a:pt x="1042" y="403"/>
                    <a:pt x="2084" y="403"/>
                  </a:cubicBezTo>
                  <a:cubicBezTo>
                    <a:pt x="3126" y="403"/>
                    <a:pt x="3994" y="285"/>
                    <a:pt x="4167" y="112"/>
                  </a:cubicBezTo>
                  <a:lnTo>
                    <a:pt x="4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3138193" y="3404338"/>
              <a:ext cx="629035" cy="100664"/>
            </a:xfrm>
            <a:custGeom>
              <a:avLst/>
              <a:gdLst/>
              <a:ahLst/>
              <a:cxnLst/>
              <a:rect l="l" t="t" r="r" b="b"/>
              <a:pathLst>
                <a:path w="4168" h="667" extrusionOk="0">
                  <a:moveTo>
                    <a:pt x="2084" y="0"/>
                  </a:moveTo>
                  <a:cubicBezTo>
                    <a:pt x="924" y="0"/>
                    <a:pt x="1" y="146"/>
                    <a:pt x="1" y="320"/>
                  </a:cubicBezTo>
                  <a:cubicBezTo>
                    <a:pt x="1" y="521"/>
                    <a:pt x="924" y="667"/>
                    <a:pt x="2084" y="667"/>
                  </a:cubicBezTo>
                  <a:cubicBezTo>
                    <a:pt x="3237" y="667"/>
                    <a:pt x="4167" y="521"/>
                    <a:pt x="4167" y="320"/>
                  </a:cubicBezTo>
                  <a:cubicBezTo>
                    <a:pt x="4167" y="146"/>
                    <a:pt x="3237" y="0"/>
                    <a:pt x="2084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3128836" y="3395887"/>
              <a:ext cx="646692" cy="117567"/>
            </a:xfrm>
            <a:custGeom>
              <a:avLst/>
              <a:gdLst/>
              <a:ahLst/>
              <a:cxnLst/>
              <a:rect l="l" t="t" r="r" b="b"/>
              <a:pathLst>
                <a:path w="4285" h="779" extrusionOk="0">
                  <a:moveTo>
                    <a:pt x="2146" y="112"/>
                  </a:moveTo>
                  <a:cubicBezTo>
                    <a:pt x="2722" y="112"/>
                    <a:pt x="3243" y="139"/>
                    <a:pt x="3618" y="202"/>
                  </a:cubicBezTo>
                  <a:cubicBezTo>
                    <a:pt x="3792" y="230"/>
                    <a:pt x="3938" y="258"/>
                    <a:pt x="4056" y="313"/>
                  </a:cubicBezTo>
                  <a:cubicBezTo>
                    <a:pt x="4111" y="313"/>
                    <a:pt x="4139" y="348"/>
                    <a:pt x="4167" y="348"/>
                  </a:cubicBezTo>
                  <a:lnTo>
                    <a:pt x="4167" y="376"/>
                  </a:lnTo>
                  <a:cubicBezTo>
                    <a:pt x="4167" y="376"/>
                    <a:pt x="4167" y="403"/>
                    <a:pt x="4139" y="403"/>
                  </a:cubicBezTo>
                  <a:cubicBezTo>
                    <a:pt x="4083" y="431"/>
                    <a:pt x="3993" y="487"/>
                    <a:pt x="3882" y="521"/>
                  </a:cubicBezTo>
                  <a:cubicBezTo>
                    <a:pt x="3535" y="605"/>
                    <a:pt x="2868" y="660"/>
                    <a:pt x="2146" y="660"/>
                  </a:cubicBezTo>
                  <a:cubicBezTo>
                    <a:pt x="1563" y="660"/>
                    <a:pt x="1042" y="605"/>
                    <a:pt x="667" y="549"/>
                  </a:cubicBezTo>
                  <a:cubicBezTo>
                    <a:pt x="493" y="521"/>
                    <a:pt x="348" y="487"/>
                    <a:pt x="236" y="459"/>
                  </a:cubicBezTo>
                  <a:cubicBezTo>
                    <a:pt x="202" y="431"/>
                    <a:pt x="146" y="403"/>
                    <a:pt x="146" y="403"/>
                  </a:cubicBezTo>
                  <a:lnTo>
                    <a:pt x="118" y="376"/>
                  </a:lnTo>
                  <a:lnTo>
                    <a:pt x="146" y="348"/>
                  </a:lnTo>
                  <a:cubicBezTo>
                    <a:pt x="202" y="313"/>
                    <a:pt x="292" y="285"/>
                    <a:pt x="410" y="258"/>
                  </a:cubicBezTo>
                  <a:cubicBezTo>
                    <a:pt x="785" y="174"/>
                    <a:pt x="1417" y="112"/>
                    <a:pt x="2146" y="112"/>
                  </a:cubicBezTo>
                  <a:close/>
                  <a:moveTo>
                    <a:pt x="2146" y="1"/>
                  </a:moveTo>
                  <a:cubicBezTo>
                    <a:pt x="1563" y="1"/>
                    <a:pt x="1042" y="28"/>
                    <a:pt x="667" y="84"/>
                  </a:cubicBezTo>
                  <a:cubicBezTo>
                    <a:pt x="466" y="112"/>
                    <a:pt x="320" y="139"/>
                    <a:pt x="202" y="202"/>
                  </a:cubicBezTo>
                  <a:cubicBezTo>
                    <a:pt x="146" y="230"/>
                    <a:pt x="91" y="230"/>
                    <a:pt x="63" y="258"/>
                  </a:cubicBezTo>
                  <a:cubicBezTo>
                    <a:pt x="28" y="285"/>
                    <a:pt x="28" y="285"/>
                    <a:pt x="28" y="313"/>
                  </a:cubicBezTo>
                  <a:cubicBezTo>
                    <a:pt x="0" y="348"/>
                    <a:pt x="0" y="348"/>
                    <a:pt x="0" y="376"/>
                  </a:cubicBezTo>
                  <a:cubicBezTo>
                    <a:pt x="0" y="403"/>
                    <a:pt x="0" y="431"/>
                    <a:pt x="28" y="431"/>
                  </a:cubicBezTo>
                  <a:cubicBezTo>
                    <a:pt x="28" y="487"/>
                    <a:pt x="63" y="487"/>
                    <a:pt x="118" y="521"/>
                  </a:cubicBezTo>
                  <a:cubicBezTo>
                    <a:pt x="174" y="577"/>
                    <a:pt x="292" y="605"/>
                    <a:pt x="410" y="632"/>
                  </a:cubicBezTo>
                  <a:cubicBezTo>
                    <a:pt x="813" y="723"/>
                    <a:pt x="1417" y="778"/>
                    <a:pt x="2146" y="778"/>
                  </a:cubicBezTo>
                  <a:cubicBezTo>
                    <a:pt x="2722" y="778"/>
                    <a:pt x="3243" y="723"/>
                    <a:pt x="3618" y="660"/>
                  </a:cubicBezTo>
                  <a:cubicBezTo>
                    <a:pt x="3820" y="632"/>
                    <a:pt x="3965" y="605"/>
                    <a:pt x="4083" y="577"/>
                  </a:cubicBezTo>
                  <a:cubicBezTo>
                    <a:pt x="4139" y="549"/>
                    <a:pt x="4195" y="521"/>
                    <a:pt x="4229" y="487"/>
                  </a:cubicBezTo>
                  <a:cubicBezTo>
                    <a:pt x="4257" y="487"/>
                    <a:pt x="4257" y="459"/>
                    <a:pt x="4285" y="431"/>
                  </a:cubicBezTo>
                  <a:lnTo>
                    <a:pt x="4285" y="376"/>
                  </a:lnTo>
                  <a:lnTo>
                    <a:pt x="4285" y="313"/>
                  </a:lnTo>
                  <a:cubicBezTo>
                    <a:pt x="4257" y="285"/>
                    <a:pt x="4229" y="258"/>
                    <a:pt x="4167" y="230"/>
                  </a:cubicBezTo>
                  <a:cubicBezTo>
                    <a:pt x="4111" y="202"/>
                    <a:pt x="3993" y="174"/>
                    <a:pt x="3882" y="139"/>
                  </a:cubicBezTo>
                  <a:cubicBezTo>
                    <a:pt x="3472" y="56"/>
                    <a:pt x="2868" y="1"/>
                    <a:pt x="2146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3221049" y="3416865"/>
              <a:ext cx="462268" cy="70329"/>
            </a:xfrm>
            <a:custGeom>
              <a:avLst/>
              <a:gdLst/>
              <a:ahLst/>
              <a:cxnLst/>
              <a:rect l="l" t="t" r="r" b="b"/>
              <a:pathLst>
                <a:path w="3063" h="466" extrusionOk="0">
                  <a:moveTo>
                    <a:pt x="1535" y="0"/>
                  </a:moveTo>
                  <a:cubicBezTo>
                    <a:pt x="695" y="0"/>
                    <a:pt x="0" y="119"/>
                    <a:pt x="0" y="237"/>
                  </a:cubicBezTo>
                  <a:cubicBezTo>
                    <a:pt x="0" y="382"/>
                    <a:pt x="695" y="466"/>
                    <a:pt x="1535" y="466"/>
                  </a:cubicBezTo>
                  <a:cubicBezTo>
                    <a:pt x="2368" y="466"/>
                    <a:pt x="3063" y="382"/>
                    <a:pt x="3063" y="237"/>
                  </a:cubicBezTo>
                  <a:cubicBezTo>
                    <a:pt x="3063" y="119"/>
                    <a:pt x="2368" y="0"/>
                    <a:pt x="1535" y="0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6" name="Google Shape;1536;p17"/>
            <p:cNvGrpSpPr/>
            <p:nvPr/>
          </p:nvGrpSpPr>
          <p:grpSpPr>
            <a:xfrm>
              <a:off x="2864825" y="1518944"/>
              <a:ext cx="2188789" cy="2557193"/>
              <a:chOff x="2864825" y="1518944"/>
              <a:chExt cx="2188789" cy="2557193"/>
            </a:xfrm>
          </p:grpSpPr>
          <p:sp>
            <p:nvSpPr>
              <p:cNvPr id="1537" name="Google Shape;1537;p17"/>
              <p:cNvSpPr/>
              <p:nvPr/>
            </p:nvSpPr>
            <p:spPr>
              <a:xfrm>
                <a:off x="4805188" y="1518944"/>
                <a:ext cx="248427" cy="255719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9029" extrusionOk="0">
                    <a:moveTo>
                      <a:pt x="0" y="1"/>
                    </a:moveTo>
                    <a:lnTo>
                      <a:pt x="0" y="9028"/>
                    </a:lnTo>
                    <a:lnTo>
                      <a:pt x="1646" y="9028"/>
                    </a:lnTo>
                    <a:lnTo>
                      <a:pt x="1646" y="8966"/>
                    </a:lnTo>
                    <a:lnTo>
                      <a:pt x="56" y="8966"/>
                    </a:lnTo>
                    <a:lnTo>
                      <a:pt x="56" y="56"/>
                    </a:lnTo>
                    <a:lnTo>
                      <a:pt x="1646" y="56"/>
                    </a:lnTo>
                    <a:lnTo>
                      <a:pt x="1646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7"/>
              <p:cNvSpPr/>
              <p:nvPr/>
            </p:nvSpPr>
            <p:spPr>
              <a:xfrm>
                <a:off x="2864825" y="2793250"/>
                <a:ext cx="2188761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57" extrusionOk="0">
                    <a:moveTo>
                      <a:pt x="0" y="1"/>
                    </a:moveTo>
                    <a:lnTo>
                      <a:pt x="0" y="56"/>
                    </a:lnTo>
                    <a:lnTo>
                      <a:pt x="11576" y="56"/>
                    </a:lnTo>
                    <a:lnTo>
                      <a:pt x="11576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9" name="Google Shape;1539;p17"/>
          <p:cNvSpPr txBox="1"/>
          <p:nvPr/>
        </p:nvSpPr>
        <p:spPr>
          <a:xfrm>
            <a:off x="4843828" y="214905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Actividad</a:t>
            </a: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0" name="Google Shape;1540;p17"/>
          <p:cNvSpPr txBox="1"/>
          <p:nvPr/>
        </p:nvSpPr>
        <p:spPr>
          <a:xfrm>
            <a:off x="4822837" y="361064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Punto de Equilibrio </a:t>
            </a:r>
            <a:endParaRPr sz="18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1542" name="Google Shape;1542;p17"/>
          <p:cNvSpPr txBox="1"/>
          <p:nvPr/>
        </p:nvSpPr>
        <p:spPr>
          <a:xfrm>
            <a:off x="5659588" y="1512402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43" name="Google Shape;1543;p17"/>
          <p:cNvSpPr txBox="1"/>
          <p:nvPr/>
        </p:nvSpPr>
        <p:spPr>
          <a:xfrm>
            <a:off x="4791944" y="144216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Rentabilidad</a:t>
            </a:r>
            <a:endParaRPr sz="1800" b="1" dirty="0">
              <a:solidFill>
                <a:schemeClr val="lt2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1544" name="Google Shape;1544;p17"/>
          <p:cNvSpPr txBox="1"/>
          <p:nvPr/>
        </p:nvSpPr>
        <p:spPr>
          <a:xfrm>
            <a:off x="4819492" y="284480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Endeudamiento</a:t>
            </a:r>
            <a:r>
              <a:rPr lang="es-EC" sz="12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545" name="Google Shape;1545;p17"/>
          <p:cNvGrpSpPr/>
          <p:nvPr/>
        </p:nvGrpSpPr>
        <p:grpSpPr>
          <a:xfrm>
            <a:off x="4276452" y="616675"/>
            <a:ext cx="491169" cy="2052048"/>
            <a:chOff x="5137825" y="1330775"/>
            <a:chExt cx="491169" cy="1704451"/>
          </a:xfrm>
        </p:grpSpPr>
        <p:sp>
          <p:nvSpPr>
            <p:cNvPr id="1546" name="Google Shape;1546;p17"/>
            <p:cNvSpPr/>
            <p:nvPr/>
          </p:nvSpPr>
          <p:spPr>
            <a:xfrm>
              <a:off x="5157694" y="2563926"/>
              <a:ext cx="471300" cy="4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5151577" y="1970017"/>
              <a:ext cx="471300" cy="4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5137825" y="1330775"/>
              <a:ext cx="471300" cy="4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5186537" y="2594772"/>
              <a:ext cx="408300" cy="40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5169313" y="1362263"/>
              <a:ext cx="408300" cy="408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5183077" y="2002462"/>
              <a:ext cx="408300" cy="40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80000" y="4120312"/>
            <a:ext cx="279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Rentabilidad </a:t>
            </a:r>
          </a:p>
        </p:txBody>
      </p:sp>
      <p:sp>
        <p:nvSpPr>
          <p:cNvPr id="110" name="Google Shape;1543;p17"/>
          <p:cNvSpPr txBox="1"/>
          <p:nvPr/>
        </p:nvSpPr>
        <p:spPr>
          <a:xfrm>
            <a:off x="4812000" y="683322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Liquidez</a:t>
            </a:r>
            <a:r>
              <a:rPr lang="en" sz="17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700" dirty="0">
              <a:solidFill>
                <a:schemeClr val="bg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549;p17"/>
          <p:cNvSpPr/>
          <p:nvPr/>
        </p:nvSpPr>
        <p:spPr>
          <a:xfrm>
            <a:off x="4346140" y="2909002"/>
            <a:ext cx="408300" cy="479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5" name="Google Shape;1549;p17"/>
          <p:cNvSpPr/>
          <p:nvPr/>
        </p:nvSpPr>
        <p:spPr>
          <a:xfrm>
            <a:off x="4346140" y="3636204"/>
            <a:ext cx="408300" cy="5194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891568" y="1688642"/>
            <a:ext cx="25787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8" name="Conector recto 117"/>
          <p:cNvCxnSpPr/>
          <p:nvPr/>
        </p:nvCxnSpPr>
        <p:spPr>
          <a:xfrm>
            <a:off x="3891568" y="3159042"/>
            <a:ext cx="25787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392651" y="643626"/>
            <a:ext cx="2442274" cy="55399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Capacidad - obligaciones de corto plazo</a:t>
            </a:r>
          </a:p>
        </p:txBody>
      </p:sp>
      <p:sp>
        <p:nvSpPr>
          <p:cNvPr id="120" name="CuadroTexto 119"/>
          <p:cNvSpPr txBox="1"/>
          <p:nvPr/>
        </p:nvSpPr>
        <p:spPr>
          <a:xfrm>
            <a:off x="6429194" y="1399698"/>
            <a:ext cx="2405731" cy="55399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Controlar costos y gastos</a:t>
            </a:r>
          </a:p>
          <a:p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ventas – utilidades </a:t>
            </a:r>
            <a:endParaRPr lang="es-EC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6493164" y="2244176"/>
            <a:ext cx="2341761" cy="3231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Rendimiento – recursos </a:t>
            </a:r>
          </a:p>
        </p:txBody>
      </p:sp>
      <p:sp>
        <p:nvSpPr>
          <p:cNvPr id="122" name="CuadroTexto 121"/>
          <p:cNvSpPr txBox="1"/>
          <p:nvPr/>
        </p:nvSpPr>
        <p:spPr>
          <a:xfrm>
            <a:off x="6493164" y="2844396"/>
            <a:ext cx="2341761" cy="55399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Grado y forma – participación acreedores</a:t>
            </a:r>
          </a:p>
        </p:txBody>
      </p:sp>
      <p:sp>
        <p:nvSpPr>
          <p:cNvPr id="123" name="CuadroTexto 122"/>
          <p:cNvSpPr txBox="1"/>
          <p:nvPr/>
        </p:nvSpPr>
        <p:spPr>
          <a:xfrm>
            <a:off x="6793472" y="3683188"/>
            <a:ext cx="2041453" cy="3231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Calibri" panose="020F0502020204030204" pitchFamily="34" charset="0"/>
                <a:cs typeface="Calibri" panose="020F0502020204030204" pitchFamily="34" charset="0"/>
              </a:rPr>
              <a:t>Nivel de ventas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21" y="-11183"/>
            <a:ext cx="8784000" cy="572700"/>
          </a:xfrm>
        </p:spPr>
        <p:txBody>
          <a:bodyPr/>
          <a:lstStyle/>
          <a:p>
            <a:r>
              <a:rPr lang="es-EC" sz="2000" i="1" dirty="0"/>
              <a:t>Correlación Rentabilidad – Liquidez  </a:t>
            </a:r>
            <a:r>
              <a:rPr lang="en-US" dirty="0"/>
              <a:t/>
            </a:r>
            <a:br>
              <a:rPr lang="en-US" dirty="0"/>
            </a:b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64084"/>
              </p:ext>
            </p:extLst>
          </p:nvPr>
        </p:nvGraphicFramePr>
        <p:xfrm>
          <a:off x="90001" y="476045"/>
          <a:ext cx="4434040" cy="416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611">
                  <a:extLst>
                    <a:ext uri="{9D8B030D-6E8A-4147-A177-3AD203B41FA5}">
                      <a16:colId xmlns:a16="http://schemas.microsoft.com/office/drawing/2014/main" xmlns="" val="1126991368"/>
                    </a:ext>
                  </a:extLst>
                </a:gridCol>
                <a:gridCol w="1037143">
                  <a:extLst>
                    <a:ext uri="{9D8B030D-6E8A-4147-A177-3AD203B41FA5}">
                      <a16:colId xmlns:a16="http://schemas.microsoft.com/office/drawing/2014/main" xmlns="" val="102051567"/>
                    </a:ext>
                  </a:extLst>
                </a:gridCol>
                <a:gridCol w="1037143">
                  <a:extLst>
                    <a:ext uri="{9D8B030D-6E8A-4147-A177-3AD203B41FA5}">
                      <a16:colId xmlns:a16="http://schemas.microsoft.com/office/drawing/2014/main" xmlns="" val="1331602873"/>
                    </a:ext>
                  </a:extLst>
                </a:gridCol>
                <a:gridCol w="1037143">
                  <a:extLst>
                    <a:ext uri="{9D8B030D-6E8A-4147-A177-3AD203B41FA5}">
                      <a16:colId xmlns:a16="http://schemas.microsoft.com/office/drawing/2014/main" xmlns="" val="753300589"/>
                    </a:ext>
                  </a:extLst>
                </a:gridCol>
              </a:tblGrid>
              <a:tr h="6111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Razón Corriente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Prueba Ácida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Capital neto de trabajo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extLst>
                  <a:ext uri="{0D108BD9-81ED-4DB2-BD59-A6C34878D82A}">
                    <a16:rowId xmlns:a16="http://schemas.microsoft.com/office/drawing/2014/main" xmlns="" val="1691835931"/>
                  </a:ext>
                </a:extLst>
              </a:tr>
              <a:tr h="30559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Margen Bruto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,031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-,439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-,021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extLst>
                  <a:ext uri="{0D108BD9-81ED-4DB2-BD59-A6C34878D82A}">
                    <a16:rowId xmlns:a16="http://schemas.microsoft.com/office/drawing/2014/main" xmlns="" val="5935150"/>
                  </a:ext>
                </a:extLst>
              </a:tr>
              <a:tr h="6111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Margen operacional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,173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-,384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,053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extLst>
                  <a:ext uri="{0D108BD9-81ED-4DB2-BD59-A6C34878D82A}">
                    <a16:rowId xmlns:a16="http://schemas.microsoft.com/office/drawing/2014/main" xmlns="" val="946803553"/>
                  </a:ext>
                </a:extLst>
              </a:tr>
              <a:tr h="6111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Margen neto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,058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-,366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-,012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extLst>
                  <a:ext uri="{0D108BD9-81ED-4DB2-BD59-A6C34878D82A}">
                    <a16:rowId xmlns:a16="http://schemas.microsoft.com/office/drawing/2014/main" xmlns="" val="2744173511"/>
                  </a:ext>
                </a:extLst>
              </a:tr>
              <a:tr h="6111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Rendimiento sobre el activo ROA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,176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-,303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,076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extLst>
                  <a:ext uri="{0D108BD9-81ED-4DB2-BD59-A6C34878D82A}">
                    <a16:rowId xmlns:a16="http://schemas.microsoft.com/office/drawing/2014/main" xmlns="" val="3990165447"/>
                  </a:ext>
                </a:extLst>
              </a:tr>
              <a:tr h="6111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Rendimiento sobre el patrimonio ROE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,156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-,285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,080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8" marR="66708" marT="0" marB="0" anchor="ctr"/>
                </a:tc>
                <a:extLst>
                  <a:ext uri="{0D108BD9-81ED-4DB2-BD59-A6C34878D82A}">
                    <a16:rowId xmlns:a16="http://schemas.microsoft.com/office/drawing/2014/main" xmlns="" val="375810384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0001" y="46365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Los niveles de rentabilidad no muestran incidencia en la liquidez de la empresa.</a:t>
            </a:r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9672"/>
              </p:ext>
            </p:extLst>
          </p:nvPr>
        </p:nvGraphicFramePr>
        <p:xfrm>
          <a:off x="4662001" y="476045"/>
          <a:ext cx="4323021" cy="4118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371">
                  <a:extLst>
                    <a:ext uri="{9D8B030D-6E8A-4147-A177-3AD203B41FA5}">
                      <a16:colId xmlns:a16="http://schemas.microsoft.com/office/drawing/2014/main" xmlns="" val="699698368"/>
                    </a:ext>
                  </a:extLst>
                </a:gridCol>
                <a:gridCol w="1014815">
                  <a:extLst>
                    <a:ext uri="{9D8B030D-6E8A-4147-A177-3AD203B41FA5}">
                      <a16:colId xmlns:a16="http://schemas.microsoft.com/office/drawing/2014/main" xmlns="" val="1614432033"/>
                    </a:ext>
                  </a:extLst>
                </a:gridCol>
                <a:gridCol w="982428">
                  <a:extLst>
                    <a:ext uri="{9D8B030D-6E8A-4147-A177-3AD203B41FA5}">
                      <a16:colId xmlns:a16="http://schemas.microsoft.com/office/drawing/2014/main" xmlns="" val="1146838626"/>
                    </a:ext>
                  </a:extLst>
                </a:gridCol>
                <a:gridCol w="1036407">
                  <a:extLst>
                    <a:ext uri="{9D8B030D-6E8A-4147-A177-3AD203B41FA5}">
                      <a16:colId xmlns:a16="http://schemas.microsoft.com/office/drawing/2014/main" xmlns="" val="1179241326"/>
                    </a:ext>
                  </a:extLst>
                </a:gridCol>
              </a:tblGrid>
              <a:tr h="6619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Razón Corriente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Prueba Ácida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neto de trabajo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7361507"/>
                  </a:ext>
                </a:extLst>
              </a:tr>
              <a:tr h="3391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Bruto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,211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,635</a:t>
                      </a:r>
                      <a:r>
                        <a:rPr lang="es-EC" sz="1100" baseline="300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,299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7818469"/>
                  </a:ext>
                </a:extLst>
              </a:tr>
              <a:tr h="6619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Margen operacional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-,269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-,478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-,284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1840858"/>
                  </a:ext>
                </a:extLst>
              </a:tr>
              <a:tr h="42624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neto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-,117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-,452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-,155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68462403"/>
                  </a:ext>
                </a:extLst>
              </a:tr>
              <a:tr h="99290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sobre el activo ROA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-,117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-,452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-,155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2480988"/>
                  </a:ext>
                </a:extLst>
              </a:tr>
              <a:tr h="99290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Rendimiento sobre el patrimonio ROE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-,047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-,462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-,093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5592225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4704040" y="4620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Los resultados de rentabilidad no inciden frente a las variables de liquidez a excepción del margen bruto.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9714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1" y="0"/>
            <a:ext cx="8784000" cy="572700"/>
          </a:xfrm>
        </p:spPr>
        <p:txBody>
          <a:bodyPr/>
          <a:lstStyle/>
          <a:p>
            <a:r>
              <a:rPr lang="es-EC" i="1" dirty="0"/>
              <a:t>Correlación Deuda – Liquidez</a:t>
            </a:r>
            <a:r>
              <a:rPr lang="en-US" dirty="0"/>
              <a:t/>
            </a:r>
            <a:br>
              <a:rPr lang="en-US" dirty="0"/>
            </a:b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16900"/>
              </p:ext>
            </p:extLst>
          </p:nvPr>
        </p:nvGraphicFramePr>
        <p:xfrm>
          <a:off x="37449" y="588580"/>
          <a:ext cx="4286896" cy="3692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338">
                  <a:extLst>
                    <a:ext uri="{9D8B030D-6E8A-4147-A177-3AD203B41FA5}">
                      <a16:colId xmlns:a16="http://schemas.microsoft.com/office/drawing/2014/main" xmlns="" val="2835985520"/>
                    </a:ext>
                  </a:extLst>
                </a:gridCol>
                <a:gridCol w="1114186">
                  <a:extLst>
                    <a:ext uri="{9D8B030D-6E8A-4147-A177-3AD203B41FA5}">
                      <a16:colId xmlns:a16="http://schemas.microsoft.com/office/drawing/2014/main" xmlns="" val="2875233963"/>
                    </a:ext>
                  </a:extLst>
                </a:gridCol>
                <a:gridCol w="1114186">
                  <a:extLst>
                    <a:ext uri="{9D8B030D-6E8A-4147-A177-3AD203B41FA5}">
                      <a16:colId xmlns:a16="http://schemas.microsoft.com/office/drawing/2014/main" xmlns="" val="850923125"/>
                    </a:ext>
                  </a:extLst>
                </a:gridCol>
                <a:gridCol w="1114186">
                  <a:extLst>
                    <a:ext uri="{9D8B030D-6E8A-4147-A177-3AD203B41FA5}">
                      <a16:colId xmlns:a16="http://schemas.microsoft.com/office/drawing/2014/main" xmlns="" val="1996717479"/>
                    </a:ext>
                  </a:extLst>
                </a:gridCol>
              </a:tblGrid>
              <a:tr h="93825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Razón Corriente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Prueba Ácida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neto de trabajo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93089862"/>
                  </a:ext>
                </a:extLst>
              </a:tr>
              <a:tr h="7868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Razón de Deuda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,343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-,043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45746919"/>
                  </a:ext>
                </a:extLst>
              </a:tr>
              <a:tr h="78689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Cobertura de Interés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,544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-,091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,352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7338633"/>
                  </a:ext>
                </a:extLst>
              </a:tr>
              <a:tr h="118034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Razón de Pasivo a Patrimonio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-,193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</a:rPr>
                        <a:t>,397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-,009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80123487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7449" y="4307105"/>
            <a:ext cx="4524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patrimonio genera levemente un incremento de liquidez a través de los créditos otorgados por proveedores</a:t>
            </a:r>
            <a:endParaRPr lang="es-EC" dirty="0">
              <a:latin typeface="+mn-lt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71364"/>
              </p:ext>
            </p:extLst>
          </p:nvPr>
        </p:nvGraphicFramePr>
        <p:xfrm>
          <a:off x="4408426" y="598832"/>
          <a:ext cx="4651492" cy="371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873">
                  <a:extLst>
                    <a:ext uri="{9D8B030D-6E8A-4147-A177-3AD203B41FA5}">
                      <a16:colId xmlns:a16="http://schemas.microsoft.com/office/drawing/2014/main" xmlns="" val="4181247930"/>
                    </a:ext>
                  </a:extLst>
                </a:gridCol>
                <a:gridCol w="1162873">
                  <a:extLst>
                    <a:ext uri="{9D8B030D-6E8A-4147-A177-3AD203B41FA5}">
                      <a16:colId xmlns:a16="http://schemas.microsoft.com/office/drawing/2014/main" xmlns="" val="118737917"/>
                    </a:ext>
                  </a:extLst>
                </a:gridCol>
                <a:gridCol w="1162873">
                  <a:extLst>
                    <a:ext uri="{9D8B030D-6E8A-4147-A177-3AD203B41FA5}">
                      <a16:colId xmlns:a16="http://schemas.microsoft.com/office/drawing/2014/main" xmlns="" val="413301145"/>
                    </a:ext>
                  </a:extLst>
                </a:gridCol>
                <a:gridCol w="1162873">
                  <a:extLst>
                    <a:ext uri="{9D8B030D-6E8A-4147-A177-3AD203B41FA5}">
                      <a16:colId xmlns:a16="http://schemas.microsoft.com/office/drawing/2014/main" xmlns="" val="3904499638"/>
                    </a:ext>
                  </a:extLst>
                </a:gridCol>
              </a:tblGrid>
              <a:tr h="6345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Razón Corriente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Prueba Ácida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neto de trabajo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67639133"/>
                  </a:ext>
                </a:extLst>
              </a:tr>
              <a:tr h="95182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Razón de Deuda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,223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,330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,348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76025618"/>
                  </a:ext>
                </a:extLst>
              </a:tr>
              <a:tr h="98066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Cobertura de Interés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-,789</a:t>
                      </a:r>
                      <a:r>
                        <a:rPr lang="es-EC" sz="1100" baseline="300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-,342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70121596"/>
                  </a:ext>
                </a:extLst>
              </a:tr>
              <a:tr h="95182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Razón de Pasivo a Patrimonio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,213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,375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,328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61041565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448172" y="43071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El patrimonio podría incrementar levemente los indicadores de liquidez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9977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Correlación Punto de Equilibrio – Liquidez 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87684"/>
              </p:ext>
            </p:extLst>
          </p:nvPr>
        </p:nvGraphicFramePr>
        <p:xfrm>
          <a:off x="407747" y="1625621"/>
          <a:ext cx="4237825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670">
                  <a:extLst>
                    <a:ext uri="{9D8B030D-6E8A-4147-A177-3AD203B41FA5}">
                      <a16:colId xmlns:a16="http://schemas.microsoft.com/office/drawing/2014/main" xmlns="" val="2703342515"/>
                    </a:ext>
                  </a:extLst>
                </a:gridCol>
                <a:gridCol w="1075385">
                  <a:extLst>
                    <a:ext uri="{9D8B030D-6E8A-4147-A177-3AD203B41FA5}">
                      <a16:colId xmlns:a16="http://schemas.microsoft.com/office/drawing/2014/main" xmlns="" val="2444189252"/>
                    </a:ext>
                  </a:extLst>
                </a:gridCol>
                <a:gridCol w="1075385">
                  <a:extLst>
                    <a:ext uri="{9D8B030D-6E8A-4147-A177-3AD203B41FA5}">
                      <a16:colId xmlns:a16="http://schemas.microsoft.com/office/drawing/2014/main" xmlns="" val="1127127080"/>
                    </a:ext>
                  </a:extLst>
                </a:gridCol>
                <a:gridCol w="1075385">
                  <a:extLst>
                    <a:ext uri="{9D8B030D-6E8A-4147-A177-3AD203B41FA5}">
                      <a16:colId xmlns:a16="http://schemas.microsoft.com/office/drawing/2014/main" xmlns="" val="3659186297"/>
                    </a:ext>
                  </a:extLst>
                </a:gridCol>
              </a:tblGrid>
              <a:tr h="5815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Razón Corriente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Prueba Ácida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neto de trabajo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516865843"/>
                  </a:ext>
                </a:extLst>
              </a:tr>
              <a:tr h="8723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Punto de equilibrio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,184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,333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,308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3160365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14231" y="3673867"/>
            <a:ext cx="433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+mj-lt"/>
                <a:cs typeface="Calibri" panose="020F0502020204030204" pitchFamily="34" charset="0"/>
              </a:rPr>
              <a:t>Cuando el nivel de ventas de la empresa le permite cubrir el total de sus egresos la liquidez aumenta, aunque no en mayor proporción. </a:t>
            </a:r>
            <a:endParaRPr lang="es-EC" sz="120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64454"/>
              </p:ext>
            </p:extLst>
          </p:nvPr>
        </p:nvGraphicFramePr>
        <p:xfrm>
          <a:off x="4989426" y="1606448"/>
          <a:ext cx="3922022" cy="169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668">
                  <a:extLst>
                    <a:ext uri="{9D8B030D-6E8A-4147-A177-3AD203B41FA5}">
                      <a16:colId xmlns:a16="http://schemas.microsoft.com/office/drawing/2014/main" xmlns="" val="2048841891"/>
                    </a:ext>
                  </a:extLst>
                </a:gridCol>
                <a:gridCol w="1043118">
                  <a:extLst>
                    <a:ext uri="{9D8B030D-6E8A-4147-A177-3AD203B41FA5}">
                      <a16:colId xmlns:a16="http://schemas.microsoft.com/office/drawing/2014/main" xmlns="" val="4088376318"/>
                    </a:ext>
                  </a:extLst>
                </a:gridCol>
                <a:gridCol w="1043118">
                  <a:extLst>
                    <a:ext uri="{9D8B030D-6E8A-4147-A177-3AD203B41FA5}">
                      <a16:colId xmlns:a16="http://schemas.microsoft.com/office/drawing/2014/main" xmlns="" val="2965916444"/>
                    </a:ext>
                  </a:extLst>
                </a:gridCol>
                <a:gridCol w="1043118">
                  <a:extLst>
                    <a:ext uri="{9D8B030D-6E8A-4147-A177-3AD203B41FA5}">
                      <a16:colId xmlns:a16="http://schemas.microsoft.com/office/drawing/2014/main" xmlns="" val="1508309854"/>
                    </a:ext>
                  </a:extLst>
                </a:gridCol>
              </a:tblGrid>
              <a:tr h="84778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Razón Corriente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Prueba Ácida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neto de trabajo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766793599"/>
                  </a:ext>
                </a:extLst>
              </a:tr>
              <a:tr h="84778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Punto de equilibrio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-,012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,510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,048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8779603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989426" y="3673867"/>
            <a:ext cx="3974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Cubrir el total de sus egresos la liquidez aumenta sin contar con los inventarios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3644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431026"/>
          </a:xfrm>
        </p:spPr>
        <p:txBody>
          <a:bodyPr/>
          <a:lstStyle/>
          <a:p>
            <a:r>
              <a:rPr lang="es-EC" i="1" dirty="0"/>
              <a:t>Correlación Rentabilidad – Deuda 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60567"/>
              </p:ext>
            </p:extLst>
          </p:nvPr>
        </p:nvGraphicFramePr>
        <p:xfrm>
          <a:off x="164166" y="572698"/>
          <a:ext cx="4187119" cy="4034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141">
                  <a:extLst>
                    <a:ext uri="{9D8B030D-6E8A-4147-A177-3AD203B41FA5}">
                      <a16:colId xmlns:a16="http://schemas.microsoft.com/office/drawing/2014/main" xmlns="" val="1641995715"/>
                    </a:ext>
                  </a:extLst>
                </a:gridCol>
                <a:gridCol w="755397">
                  <a:extLst>
                    <a:ext uri="{9D8B030D-6E8A-4147-A177-3AD203B41FA5}">
                      <a16:colId xmlns:a16="http://schemas.microsoft.com/office/drawing/2014/main" xmlns="" val="4099264908"/>
                    </a:ext>
                  </a:extLst>
                </a:gridCol>
                <a:gridCol w="1110637">
                  <a:extLst>
                    <a:ext uri="{9D8B030D-6E8A-4147-A177-3AD203B41FA5}">
                      <a16:colId xmlns:a16="http://schemas.microsoft.com/office/drawing/2014/main" xmlns="" val="3684629587"/>
                    </a:ext>
                  </a:extLst>
                </a:gridCol>
                <a:gridCol w="1043944">
                  <a:extLst>
                    <a:ext uri="{9D8B030D-6E8A-4147-A177-3AD203B41FA5}">
                      <a16:colId xmlns:a16="http://schemas.microsoft.com/office/drawing/2014/main" xmlns="" val="50950967"/>
                    </a:ext>
                  </a:extLst>
                </a:gridCol>
              </a:tblGrid>
              <a:tr h="7134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Razón de Deuda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Razón de Pasivo a Patrimonio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Cobertura de Interés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b"/>
                </a:tc>
                <a:extLst>
                  <a:ext uri="{0D108BD9-81ED-4DB2-BD59-A6C34878D82A}">
                    <a16:rowId xmlns:a16="http://schemas.microsoft.com/office/drawing/2014/main" xmlns="" val="3428490890"/>
                  </a:ext>
                </a:extLst>
              </a:tr>
              <a:tr h="43308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Margen Bruto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-,503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-,541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,549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extLst>
                  <a:ext uri="{0D108BD9-81ED-4DB2-BD59-A6C34878D82A}">
                    <a16:rowId xmlns:a16="http://schemas.microsoft.com/office/drawing/2014/main" xmlns="" val="3525566892"/>
                  </a:ext>
                </a:extLst>
              </a:tr>
              <a:tr h="68429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Margen operacional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-,527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-,568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,825</a:t>
                      </a:r>
                      <a:r>
                        <a:rPr lang="es-EC" sz="1000" baseline="30000" dirty="0">
                          <a:effectLst/>
                        </a:rPr>
                        <a:t>**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extLst>
                  <a:ext uri="{0D108BD9-81ED-4DB2-BD59-A6C34878D82A}">
                    <a16:rowId xmlns:a16="http://schemas.microsoft.com/office/drawing/2014/main" xmlns="" val="4023403354"/>
                  </a:ext>
                </a:extLst>
              </a:tr>
              <a:tr h="7134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Margen neto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-,356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-,394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,694</a:t>
                      </a:r>
                      <a:r>
                        <a:rPr lang="es-EC" sz="1000" baseline="30000" dirty="0">
                          <a:effectLst/>
                        </a:rPr>
                        <a:t>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extLst>
                  <a:ext uri="{0D108BD9-81ED-4DB2-BD59-A6C34878D82A}">
                    <a16:rowId xmlns:a16="http://schemas.microsoft.com/office/drawing/2014/main" xmlns="" val="3720363172"/>
                  </a:ext>
                </a:extLst>
              </a:tr>
              <a:tr h="7134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Rendimiento sobre el activo ROA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-,383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-,423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,787</a:t>
                      </a:r>
                      <a:r>
                        <a:rPr lang="es-EC" sz="1000" baseline="30000" dirty="0">
                          <a:effectLst/>
                        </a:rPr>
                        <a:t>**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extLst>
                  <a:ext uri="{0D108BD9-81ED-4DB2-BD59-A6C34878D82A}">
                    <a16:rowId xmlns:a16="http://schemas.microsoft.com/office/drawing/2014/main" xmlns="" val="3336433476"/>
                  </a:ext>
                </a:extLst>
              </a:tr>
              <a:tr h="77698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Rendimiento sobre el patrimonio ROE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-,311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-,352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,725</a:t>
                      </a:r>
                      <a:r>
                        <a:rPr lang="es-EC" sz="1000" baseline="30000" dirty="0">
                          <a:effectLst/>
                        </a:rPr>
                        <a:t>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2" marR="42132" marT="0" marB="0" anchor="ctr"/>
                </a:tc>
                <a:extLst>
                  <a:ext uri="{0D108BD9-81ED-4DB2-BD59-A6C34878D82A}">
                    <a16:rowId xmlns:a16="http://schemas.microsoft.com/office/drawing/2014/main" xmlns="" val="59073566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03841"/>
              </p:ext>
            </p:extLst>
          </p:nvPr>
        </p:nvGraphicFramePr>
        <p:xfrm>
          <a:off x="4482000" y="493825"/>
          <a:ext cx="4392000" cy="4126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303">
                  <a:extLst>
                    <a:ext uri="{9D8B030D-6E8A-4147-A177-3AD203B41FA5}">
                      <a16:colId xmlns:a16="http://schemas.microsoft.com/office/drawing/2014/main" xmlns="" val="1588545546"/>
                    </a:ext>
                  </a:extLst>
                </a:gridCol>
                <a:gridCol w="952358">
                  <a:extLst>
                    <a:ext uri="{9D8B030D-6E8A-4147-A177-3AD203B41FA5}">
                      <a16:colId xmlns:a16="http://schemas.microsoft.com/office/drawing/2014/main" xmlns="" val="3340242290"/>
                    </a:ext>
                  </a:extLst>
                </a:gridCol>
                <a:gridCol w="1126141">
                  <a:extLst>
                    <a:ext uri="{9D8B030D-6E8A-4147-A177-3AD203B41FA5}">
                      <a16:colId xmlns:a16="http://schemas.microsoft.com/office/drawing/2014/main" xmlns="" val="1228054778"/>
                    </a:ext>
                  </a:extLst>
                </a:gridCol>
                <a:gridCol w="1043198">
                  <a:extLst>
                    <a:ext uri="{9D8B030D-6E8A-4147-A177-3AD203B41FA5}">
                      <a16:colId xmlns:a16="http://schemas.microsoft.com/office/drawing/2014/main" xmlns="" val="1879062578"/>
                    </a:ext>
                  </a:extLst>
                </a:gridCol>
              </a:tblGrid>
              <a:tr h="9470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Razón de Deuda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Razón de Pasivo a Patrimonio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Cobertura de Interés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1088891"/>
                  </a:ext>
                </a:extLst>
              </a:tr>
              <a:tr h="3156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Margen Bruto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,501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,508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-,500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9205032"/>
                  </a:ext>
                </a:extLst>
              </a:tr>
              <a:tr h="63133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Margen operacional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-,264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-,282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,797</a:t>
                      </a:r>
                      <a:r>
                        <a:rPr lang="es-EC" sz="1100" baseline="30000" dirty="0">
                          <a:effectLst/>
                        </a:rPr>
                        <a:t>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8360655"/>
                  </a:ext>
                </a:extLst>
              </a:tr>
              <a:tr h="3156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Margen neto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-,287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-,298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,832</a:t>
                      </a:r>
                      <a:r>
                        <a:rPr lang="es-EC" sz="1100" baseline="300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5944476"/>
                  </a:ext>
                </a:extLst>
              </a:tr>
              <a:tr h="9470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Rendimiento sobre el activo ROA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-,298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,832</a:t>
                      </a:r>
                      <a:r>
                        <a:rPr lang="es-EC" sz="1100" baseline="300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7225548"/>
                  </a:ext>
                </a:extLst>
              </a:tr>
              <a:tr h="9470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Rendimiento sobre el patrimonio ROE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,825</a:t>
                      </a:r>
                      <a:r>
                        <a:rPr lang="es-EC" sz="1100" baseline="30000" dirty="0">
                          <a:effectLst/>
                        </a:rPr>
                        <a:t>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698708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80000" y="4749162"/>
            <a:ext cx="887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beneficio disminuye mientras aumenta la cantidad de recursos financiados por terceros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3694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Correlación Rentabilidad – Punto de Equilibrio 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20547"/>
              </p:ext>
            </p:extLst>
          </p:nvPr>
        </p:nvGraphicFramePr>
        <p:xfrm>
          <a:off x="259996" y="880150"/>
          <a:ext cx="3986182" cy="3095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091">
                  <a:extLst>
                    <a:ext uri="{9D8B030D-6E8A-4147-A177-3AD203B41FA5}">
                      <a16:colId xmlns:a16="http://schemas.microsoft.com/office/drawing/2014/main" xmlns="" val="1166341505"/>
                    </a:ext>
                  </a:extLst>
                </a:gridCol>
                <a:gridCol w="1993091">
                  <a:extLst>
                    <a:ext uri="{9D8B030D-6E8A-4147-A177-3AD203B41FA5}">
                      <a16:colId xmlns:a16="http://schemas.microsoft.com/office/drawing/2014/main" xmlns="" val="4272077006"/>
                    </a:ext>
                  </a:extLst>
                </a:gridCol>
              </a:tblGrid>
              <a:tr h="40065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Punto de equilibrio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15707595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Bruto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,260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99960194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operacional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24711514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neto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-,168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80036557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sobre el activo ROA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-,224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99361789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sobre el patrimonio ROE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-,165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96115046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98217"/>
              </p:ext>
            </p:extLst>
          </p:nvPr>
        </p:nvGraphicFramePr>
        <p:xfrm>
          <a:off x="4795116" y="845898"/>
          <a:ext cx="4168884" cy="3129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442">
                  <a:extLst>
                    <a:ext uri="{9D8B030D-6E8A-4147-A177-3AD203B41FA5}">
                      <a16:colId xmlns:a16="http://schemas.microsoft.com/office/drawing/2014/main" xmlns="" val="2914046248"/>
                    </a:ext>
                  </a:extLst>
                </a:gridCol>
                <a:gridCol w="2084442">
                  <a:extLst>
                    <a:ext uri="{9D8B030D-6E8A-4147-A177-3AD203B41FA5}">
                      <a16:colId xmlns:a16="http://schemas.microsoft.com/office/drawing/2014/main" xmlns="" val="4281188034"/>
                    </a:ext>
                  </a:extLst>
                </a:gridCol>
              </a:tblGrid>
              <a:tr h="5117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Punto de equilibrio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4273758"/>
                  </a:ext>
                </a:extLst>
              </a:tr>
              <a:tr h="3693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Bruto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,066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2130605"/>
                  </a:ext>
                </a:extLst>
              </a:tr>
              <a:tr h="37208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Margen operacional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-,784</a:t>
                      </a:r>
                      <a:r>
                        <a:rPr lang="es-EC" sz="1100" baseline="300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2611932"/>
                  </a:ext>
                </a:extLst>
              </a:tr>
              <a:tr h="4452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Margen neto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-,847</a:t>
                      </a:r>
                      <a:r>
                        <a:rPr lang="es-EC" sz="1100" baseline="300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4749402"/>
                  </a:ext>
                </a:extLst>
              </a:tr>
              <a:tr h="71570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Rendimiento sobre el activo ROA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-,847</a:t>
                      </a:r>
                      <a:r>
                        <a:rPr lang="es-EC" sz="1100" baseline="30000">
                          <a:effectLst/>
                        </a:rPr>
                        <a:t>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2125323"/>
                  </a:ext>
                </a:extLst>
              </a:tr>
              <a:tr h="71570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Rendimiento sobre el patrimonio ROE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-,928</a:t>
                      </a:r>
                      <a:r>
                        <a:rPr lang="es-EC" sz="1100" baseline="30000" dirty="0">
                          <a:effectLst/>
                        </a:rPr>
                        <a:t>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003012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51945" y="4248465"/>
            <a:ext cx="8713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rentabilidad disminuye si el nivel de ventas cubre el total de los egresos.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9249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10" y="0"/>
            <a:ext cx="8784000" cy="572700"/>
          </a:xfrm>
        </p:spPr>
        <p:txBody>
          <a:bodyPr/>
          <a:lstStyle/>
          <a:p>
            <a:r>
              <a:rPr lang="es-EC" i="1" dirty="0"/>
              <a:t>Varianza total explicada 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23426"/>
              </p:ext>
            </p:extLst>
          </p:nvPr>
        </p:nvGraphicFramePr>
        <p:xfrm>
          <a:off x="190511" y="646271"/>
          <a:ext cx="3708826" cy="3097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293">
                  <a:extLst>
                    <a:ext uri="{9D8B030D-6E8A-4147-A177-3AD203B41FA5}">
                      <a16:colId xmlns:a16="http://schemas.microsoft.com/office/drawing/2014/main" xmlns="" val="2349686049"/>
                    </a:ext>
                  </a:extLst>
                </a:gridCol>
                <a:gridCol w="816179">
                  <a:extLst>
                    <a:ext uri="{9D8B030D-6E8A-4147-A177-3AD203B41FA5}">
                      <a16:colId xmlns:a16="http://schemas.microsoft.com/office/drawing/2014/main" xmlns="" val="3149503276"/>
                    </a:ext>
                  </a:extLst>
                </a:gridCol>
                <a:gridCol w="925177">
                  <a:extLst>
                    <a:ext uri="{9D8B030D-6E8A-4147-A177-3AD203B41FA5}">
                      <a16:colId xmlns:a16="http://schemas.microsoft.com/office/drawing/2014/main" xmlns="" val="3766733852"/>
                    </a:ext>
                  </a:extLst>
                </a:gridCol>
                <a:gridCol w="925177">
                  <a:extLst>
                    <a:ext uri="{9D8B030D-6E8A-4147-A177-3AD203B41FA5}">
                      <a16:colId xmlns:a16="http://schemas.microsoft.com/office/drawing/2014/main" xmlns="" val="3217269456"/>
                    </a:ext>
                  </a:extLst>
                </a:gridCol>
              </a:tblGrid>
              <a:tr h="256942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Componente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b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Autovalores</a:t>
                      </a:r>
                      <a:r>
                        <a:rPr lang="es-EC" sz="1000" dirty="0">
                          <a:effectLst/>
                        </a:rPr>
                        <a:t> iniciales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508132"/>
                  </a:ext>
                </a:extLst>
              </a:tr>
              <a:tr h="2903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 de varianza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 acumulado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b"/>
                </a:tc>
                <a:extLst>
                  <a:ext uri="{0D108BD9-81ED-4DB2-BD59-A6C34878D82A}">
                    <a16:rowId xmlns:a16="http://schemas.microsoft.com/office/drawing/2014/main" xmlns="" val="455443064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9,415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47,077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47,077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2837715763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4,798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23,991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71,068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1921140382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2,881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14,404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highlight>
                            <a:srgbClr val="FFFF00"/>
                          </a:highlight>
                        </a:rPr>
                        <a:t>85,472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888174775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7,649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93,120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3499133056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1,021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5,107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98,227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2113299381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,265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99,550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1395224311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,048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,241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99,791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1171682618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,031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,156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99,947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976287288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,011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,053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100,000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44" marR="17044" marT="0" marB="0" anchor="ctr"/>
                </a:tc>
                <a:extLst>
                  <a:ext uri="{0D108BD9-81ED-4DB2-BD59-A6C34878D82A}">
                    <a16:rowId xmlns:a16="http://schemas.microsoft.com/office/drawing/2014/main" xmlns="" val="163428979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83476" y="3804745"/>
            <a:ext cx="2911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dirty="0"/>
              <a:t>Rentabilidad - Liquidez </a:t>
            </a:r>
          </a:p>
          <a:p>
            <a:pPr marL="342900" indent="-342900">
              <a:buAutoNum type="arabicPeriod"/>
            </a:pPr>
            <a:r>
              <a:rPr lang="es-EC" dirty="0"/>
              <a:t>Endeudamiento – Actividad </a:t>
            </a:r>
          </a:p>
          <a:p>
            <a:pPr marL="342900" indent="-342900">
              <a:buAutoNum type="arabicPeriod"/>
            </a:pPr>
            <a:r>
              <a:rPr lang="es-EC" dirty="0"/>
              <a:t>Liquidez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423412"/>
              </p:ext>
            </p:extLst>
          </p:nvPr>
        </p:nvGraphicFramePr>
        <p:xfrm>
          <a:off x="4415744" y="646271"/>
          <a:ext cx="3961001" cy="3095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471">
                  <a:extLst>
                    <a:ext uri="{9D8B030D-6E8A-4147-A177-3AD203B41FA5}">
                      <a16:colId xmlns:a16="http://schemas.microsoft.com/office/drawing/2014/main" xmlns="" val="1569475061"/>
                    </a:ext>
                  </a:extLst>
                </a:gridCol>
                <a:gridCol w="868640">
                  <a:extLst>
                    <a:ext uri="{9D8B030D-6E8A-4147-A177-3AD203B41FA5}">
                      <a16:colId xmlns:a16="http://schemas.microsoft.com/office/drawing/2014/main" xmlns="" val="379443083"/>
                    </a:ext>
                  </a:extLst>
                </a:gridCol>
                <a:gridCol w="894445">
                  <a:extLst>
                    <a:ext uri="{9D8B030D-6E8A-4147-A177-3AD203B41FA5}">
                      <a16:colId xmlns:a16="http://schemas.microsoft.com/office/drawing/2014/main" xmlns="" val="4183421159"/>
                    </a:ext>
                  </a:extLst>
                </a:gridCol>
                <a:gridCol w="894445">
                  <a:extLst>
                    <a:ext uri="{9D8B030D-6E8A-4147-A177-3AD203B41FA5}">
                      <a16:colId xmlns:a16="http://schemas.microsoft.com/office/drawing/2014/main" xmlns="" val="2400724089"/>
                    </a:ext>
                  </a:extLst>
                </a:gridCol>
              </a:tblGrid>
              <a:tr h="281449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Autovalores iniciales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0091578"/>
                  </a:ext>
                </a:extLst>
              </a:tr>
              <a:tr h="2814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de varianza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acumulado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3297709946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7,958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39,791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39,791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1696919320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5,435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27,174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66,965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3065910094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2,962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14,812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highlight>
                            <a:srgbClr val="FFFF00"/>
                          </a:highlight>
                        </a:rPr>
                        <a:t>81,777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2043709594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1,698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8,490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90,266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2278078749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1,134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5,668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95,935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1972335460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,446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2,229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98,163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4061482114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,308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1,542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99,705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2503680795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,037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,184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99,889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1952918462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,022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,111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100,000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4" marR="15784" marT="0" marB="0"/>
                </a:tc>
                <a:extLst>
                  <a:ext uri="{0D108BD9-81ED-4DB2-BD59-A6C34878D82A}">
                    <a16:rowId xmlns:a16="http://schemas.microsoft.com/office/drawing/2014/main" xmlns="" val="319164398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415744" y="3815776"/>
            <a:ext cx="3761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dirty="0"/>
              <a:t>Rentabilidad – Deuda  </a:t>
            </a:r>
          </a:p>
          <a:p>
            <a:pPr marL="342900" indent="-342900">
              <a:buAutoNum type="arabicPeriod"/>
            </a:pPr>
            <a:r>
              <a:rPr lang="es-EC" dirty="0"/>
              <a:t>Endeudamiento – Actividad </a:t>
            </a:r>
          </a:p>
          <a:p>
            <a:pPr marL="342900" indent="-342900">
              <a:buAutoNum type="arabicPeriod"/>
            </a:pPr>
            <a:r>
              <a:rPr lang="es-EC" dirty="0"/>
              <a:t>Rentabilidad – Deuda – Liquidez </a:t>
            </a:r>
          </a:p>
        </p:txBody>
      </p:sp>
    </p:spTree>
    <p:extLst>
      <p:ext uri="{BB962C8B-B14F-4D97-AF65-F5344CB8AC3E}">
        <p14:creationId xmlns:p14="http://schemas.microsoft.com/office/powerpoint/2010/main" val="3161463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588019-189F-4588-AF5A-5877B811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DE78989-B07D-4D85-9191-4F4070B02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146274"/>
              </p:ext>
            </p:extLst>
          </p:nvPr>
        </p:nvGraphicFramePr>
        <p:xfrm>
          <a:off x="1326572" y="539750"/>
          <a:ext cx="67471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119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20F883-70F8-4946-A93C-038328BA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5EDAC24-C726-4AA1-A48E-887A29E8E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871765"/>
              </p:ext>
            </p:extLst>
          </p:nvPr>
        </p:nvGraphicFramePr>
        <p:xfrm>
          <a:off x="515007" y="880150"/>
          <a:ext cx="82506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348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3898E3-BAE6-4755-996C-45301649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94B2D8C-9EF3-4001-8C15-40210E8CB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720121"/>
              </p:ext>
            </p:extLst>
          </p:nvPr>
        </p:nvGraphicFramePr>
        <p:xfrm>
          <a:off x="1008993" y="880149"/>
          <a:ext cx="7451835" cy="383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599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1" y="0"/>
            <a:ext cx="91644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0422"/>
          </a:xfrm>
          <a:prstGeom prst="rect">
            <a:avLst/>
          </a:prstGeom>
        </p:spPr>
      </p:pic>
      <p:sp>
        <p:nvSpPr>
          <p:cNvPr id="2113" name="Google Shape;2113;p32"/>
          <p:cNvSpPr txBox="1">
            <a:spLocks noGrp="1"/>
          </p:cNvSpPr>
          <p:nvPr>
            <p:ph type="title"/>
          </p:nvPr>
        </p:nvSpPr>
        <p:spPr>
          <a:xfrm>
            <a:off x="180000" y="41911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s-EC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114" name="Google Shape;2114;p32"/>
          <p:cNvSpPr/>
          <p:nvPr/>
        </p:nvSpPr>
        <p:spPr>
          <a:xfrm>
            <a:off x="203981" y="2006346"/>
            <a:ext cx="1673376" cy="2496246"/>
          </a:xfrm>
          <a:custGeom>
            <a:avLst/>
            <a:gdLst/>
            <a:ahLst/>
            <a:cxnLst/>
            <a:rect l="l" t="t" r="r" b="b"/>
            <a:pathLst>
              <a:path w="18360" h="24084" extrusionOk="0">
                <a:moveTo>
                  <a:pt x="1" y="1"/>
                </a:moveTo>
                <a:lnTo>
                  <a:pt x="1" y="40"/>
                </a:lnTo>
                <a:lnTo>
                  <a:pt x="1" y="14904"/>
                </a:lnTo>
                <a:cubicBezTo>
                  <a:pt x="1" y="19953"/>
                  <a:pt x="4091" y="24083"/>
                  <a:pt x="9180" y="24083"/>
                </a:cubicBezTo>
                <a:cubicBezTo>
                  <a:pt x="14269" y="24083"/>
                  <a:pt x="18360" y="19953"/>
                  <a:pt x="18360" y="14904"/>
                </a:cubicBezTo>
                <a:lnTo>
                  <a:pt x="18360" y="40"/>
                </a:lnTo>
                <a:lnTo>
                  <a:pt x="18360" y="1"/>
                </a:lnTo>
                <a:cubicBezTo>
                  <a:pt x="18360" y="5090"/>
                  <a:pt x="14238" y="9188"/>
                  <a:pt x="9180" y="9188"/>
                </a:cubicBezTo>
                <a:cubicBezTo>
                  <a:pt x="4091" y="9188"/>
                  <a:pt x="1" y="5090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32"/>
          <p:cNvSpPr/>
          <p:nvPr/>
        </p:nvSpPr>
        <p:spPr>
          <a:xfrm>
            <a:off x="201068" y="1294993"/>
            <a:ext cx="1673376" cy="1659021"/>
          </a:xfrm>
          <a:custGeom>
            <a:avLst/>
            <a:gdLst/>
            <a:ahLst/>
            <a:cxnLst/>
            <a:rect l="l" t="t" r="r" b="b"/>
            <a:pathLst>
              <a:path w="18360" h="18202" extrusionOk="0">
                <a:moveTo>
                  <a:pt x="9045" y="0"/>
                </a:moveTo>
                <a:cubicBezTo>
                  <a:pt x="4028" y="0"/>
                  <a:pt x="1" y="4027"/>
                  <a:pt x="1" y="9014"/>
                </a:cubicBezTo>
                <a:cubicBezTo>
                  <a:pt x="1" y="14103"/>
                  <a:pt x="4091" y="18201"/>
                  <a:pt x="9180" y="18201"/>
                </a:cubicBezTo>
                <a:cubicBezTo>
                  <a:pt x="14238" y="18201"/>
                  <a:pt x="18360" y="14103"/>
                  <a:pt x="18360" y="9014"/>
                </a:cubicBezTo>
                <a:cubicBezTo>
                  <a:pt x="18360" y="4027"/>
                  <a:pt x="14301" y="0"/>
                  <a:pt x="9315" y="0"/>
                </a:cubicBezTo>
                <a:close/>
              </a:path>
            </a:pathLst>
          </a:custGeom>
          <a:solidFill>
            <a:srgbClr val="54AED6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32"/>
          <p:cNvSpPr/>
          <p:nvPr/>
        </p:nvSpPr>
        <p:spPr>
          <a:xfrm>
            <a:off x="502500" y="1508901"/>
            <a:ext cx="1095351" cy="1096110"/>
          </a:xfrm>
          <a:custGeom>
            <a:avLst/>
            <a:gdLst/>
            <a:ahLst/>
            <a:cxnLst/>
            <a:rect l="l" t="t" r="r" b="b"/>
            <a:pathLst>
              <a:path w="12018" h="12026" extrusionOk="0">
                <a:moveTo>
                  <a:pt x="6009" y="0"/>
                </a:moveTo>
                <a:cubicBezTo>
                  <a:pt x="2672" y="0"/>
                  <a:pt x="0" y="2712"/>
                  <a:pt x="0" y="6017"/>
                </a:cubicBezTo>
                <a:cubicBezTo>
                  <a:pt x="0" y="9347"/>
                  <a:pt x="2672" y="12026"/>
                  <a:pt x="6009" y="12026"/>
                </a:cubicBezTo>
                <a:cubicBezTo>
                  <a:pt x="9315" y="12026"/>
                  <a:pt x="12018" y="9347"/>
                  <a:pt x="12018" y="6017"/>
                </a:cubicBezTo>
                <a:cubicBezTo>
                  <a:pt x="12018" y="2712"/>
                  <a:pt x="9315" y="0"/>
                  <a:pt x="6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7" name="Google Shape;2117;p32"/>
          <p:cNvGrpSpPr/>
          <p:nvPr/>
        </p:nvGrpSpPr>
        <p:grpSpPr>
          <a:xfrm>
            <a:off x="779048" y="1792659"/>
            <a:ext cx="517416" cy="520985"/>
            <a:chOff x="1365791" y="1896860"/>
            <a:chExt cx="517416" cy="520985"/>
          </a:xfrm>
        </p:grpSpPr>
        <p:sp>
          <p:nvSpPr>
            <p:cNvPr id="2118" name="Google Shape;2118;p32"/>
            <p:cNvSpPr/>
            <p:nvPr/>
          </p:nvSpPr>
          <p:spPr>
            <a:xfrm>
              <a:off x="1534136" y="1993656"/>
              <a:ext cx="180736" cy="328122"/>
            </a:xfrm>
            <a:custGeom>
              <a:avLst/>
              <a:gdLst/>
              <a:ahLst/>
              <a:cxnLst/>
              <a:rect l="l" t="t" r="r" b="b"/>
              <a:pathLst>
                <a:path w="1983" h="3600" extrusionOk="0">
                  <a:moveTo>
                    <a:pt x="793" y="825"/>
                  </a:moveTo>
                  <a:lnTo>
                    <a:pt x="793" y="1586"/>
                  </a:lnTo>
                  <a:cubicBezTo>
                    <a:pt x="563" y="1515"/>
                    <a:pt x="397" y="1388"/>
                    <a:pt x="397" y="1190"/>
                  </a:cubicBezTo>
                  <a:cubicBezTo>
                    <a:pt x="397" y="1023"/>
                    <a:pt x="563" y="888"/>
                    <a:pt x="793" y="825"/>
                  </a:cubicBezTo>
                  <a:close/>
                  <a:moveTo>
                    <a:pt x="1189" y="2014"/>
                  </a:moveTo>
                  <a:cubicBezTo>
                    <a:pt x="1419" y="2078"/>
                    <a:pt x="1586" y="2212"/>
                    <a:pt x="1586" y="2379"/>
                  </a:cubicBezTo>
                  <a:cubicBezTo>
                    <a:pt x="1586" y="2577"/>
                    <a:pt x="1419" y="2704"/>
                    <a:pt x="1189" y="2775"/>
                  </a:cubicBezTo>
                  <a:lnTo>
                    <a:pt x="1189" y="2014"/>
                  </a:lnTo>
                  <a:close/>
                  <a:moveTo>
                    <a:pt x="991" y="1"/>
                  </a:moveTo>
                  <a:cubicBezTo>
                    <a:pt x="896" y="1"/>
                    <a:pt x="793" y="96"/>
                    <a:pt x="793" y="199"/>
                  </a:cubicBezTo>
                  <a:lnTo>
                    <a:pt x="793" y="429"/>
                  </a:lnTo>
                  <a:cubicBezTo>
                    <a:pt x="627" y="460"/>
                    <a:pt x="460" y="524"/>
                    <a:pt x="333" y="627"/>
                  </a:cubicBezTo>
                  <a:cubicBezTo>
                    <a:pt x="135" y="754"/>
                    <a:pt x="0" y="992"/>
                    <a:pt x="0" y="1190"/>
                  </a:cubicBezTo>
                  <a:cubicBezTo>
                    <a:pt x="0" y="1420"/>
                    <a:pt x="135" y="1618"/>
                    <a:pt x="333" y="1784"/>
                  </a:cubicBezTo>
                  <a:cubicBezTo>
                    <a:pt x="460" y="1879"/>
                    <a:pt x="627" y="1943"/>
                    <a:pt x="793" y="1982"/>
                  </a:cubicBezTo>
                  <a:lnTo>
                    <a:pt x="793" y="2775"/>
                  </a:lnTo>
                  <a:cubicBezTo>
                    <a:pt x="563" y="2704"/>
                    <a:pt x="397" y="2577"/>
                    <a:pt x="397" y="2379"/>
                  </a:cubicBezTo>
                  <a:cubicBezTo>
                    <a:pt x="397" y="2276"/>
                    <a:pt x="333" y="2181"/>
                    <a:pt x="198" y="2181"/>
                  </a:cubicBezTo>
                  <a:cubicBezTo>
                    <a:pt x="103" y="2181"/>
                    <a:pt x="0" y="2276"/>
                    <a:pt x="0" y="2379"/>
                  </a:cubicBezTo>
                  <a:cubicBezTo>
                    <a:pt x="0" y="2609"/>
                    <a:pt x="135" y="2839"/>
                    <a:pt x="333" y="2973"/>
                  </a:cubicBezTo>
                  <a:cubicBezTo>
                    <a:pt x="460" y="3068"/>
                    <a:pt x="627" y="3132"/>
                    <a:pt x="793" y="3171"/>
                  </a:cubicBezTo>
                  <a:lnTo>
                    <a:pt x="793" y="3401"/>
                  </a:lnTo>
                  <a:cubicBezTo>
                    <a:pt x="793" y="3496"/>
                    <a:pt x="896" y="3600"/>
                    <a:pt x="991" y="3600"/>
                  </a:cubicBezTo>
                  <a:cubicBezTo>
                    <a:pt x="1126" y="3600"/>
                    <a:pt x="1189" y="3496"/>
                    <a:pt x="1189" y="3401"/>
                  </a:cubicBezTo>
                  <a:lnTo>
                    <a:pt x="1189" y="3171"/>
                  </a:lnTo>
                  <a:cubicBezTo>
                    <a:pt x="1388" y="3132"/>
                    <a:pt x="1554" y="3068"/>
                    <a:pt x="1689" y="2973"/>
                  </a:cubicBezTo>
                  <a:cubicBezTo>
                    <a:pt x="1887" y="2839"/>
                    <a:pt x="1982" y="2609"/>
                    <a:pt x="1982" y="2379"/>
                  </a:cubicBezTo>
                  <a:cubicBezTo>
                    <a:pt x="1982" y="2181"/>
                    <a:pt x="1887" y="1943"/>
                    <a:pt x="1689" y="1816"/>
                  </a:cubicBezTo>
                  <a:cubicBezTo>
                    <a:pt x="1554" y="1713"/>
                    <a:pt x="1388" y="1649"/>
                    <a:pt x="1189" y="1618"/>
                  </a:cubicBezTo>
                  <a:lnTo>
                    <a:pt x="1189" y="825"/>
                  </a:lnTo>
                  <a:cubicBezTo>
                    <a:pt x="1419" y="888"/>
                    <a:pt x="1586" y="1023"/>
                    <a:pt x="1586" y="1190"/>
                  </a:cubicBezTo>
                  <a:cubicBezTo>
                    <a:pt x="1586" y="1317"/>
                    <a:pt x="1689" y="1388"/>
                    <a:pt x="1784" y="1388"/>
                  </a:cubicBezTo>
                  <a:cubicBezTo>
                    <a:pt x="1919" y="1388"/>
                    <a:pt x="1982" y="1317"/>
                    <a:pt x="1982" y="1190"/>
                  </a:cubicBezTo>
                  <a:cubicBezTo>
                    <a:pt x="1982" y="992"/>
                    <a:pt x="1887" y="754"/>
                    <a:pt x="1689" y="627"/>
                  </a:cubicBezTo>
                  <a:cubicBezTo>
                    <a:pt x="1554" y="524"/>
                    <a:pt x="1388" y="460"/>
                    <a:pt x="1189" y="429"/>
                  </a:cubicBezTo>
                  <a:lnTo>
                    <a:pt x="1189" y="199"/>
                  </a:lnTo>
                  <a:cubicBezTo>
                    <a:pt x="1189" y="96"/>
                    <a:pt x="1126" y="1"/>
                    <a:pt x="991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2"/>
            <p:cNvSpPr/>
            <p:nvPr/>
          </p:nvSpPr>
          <p:spPr>
            <a:xfrm>
              <a:off x="1365791" y="1896860"/>
              <a:ext cx="517416" cy="520985"/>
            </a:xfrm>
            <a:custGeom>
              <a:avLst/>
              <a:gdLst/>
              <a:ahLst/>
              <a:cxnLst/>
              <a:rect l="l" t="t" r="r" b="b"/>
              <a:pathLst>
                <a:path w="5677" h="5716" extrusionOk="0">
                  <a:moveTo>
                    <a:pt x="2838" y="270"/>
                  </a:moveTo>
                  <a:cubicBezTo>
                    <a:pt x="4257" y="270"/>
                    <a:pt x="5446" y="1419"/>
                    <a:pt x="5446" y="2878"/>
                  </a:cubicBezTo>
                  <a:cubicBezTo>
                    <a:pt x="5446" y="4297"/>
                    <a:pt x="4257" y="5454"/>
                    <a:pt x="2838" y="5454"/>
                  </a:cubicBezTo>
                  <a:cubicBezTo>
                    <a:pt x="1387" y="5454"/>
                    <a:pt x="230" y="4297"/>
                    <a:pt x="230" y="2878"/>
                  </a:cubicBezTo>
                  <a:cubicBezTo>
                    <a:pt x="230" y="1419"/>
                    <a:pt x="1387" y="270"/>
                    <a:pt x="2838" y="270"/>
                  </a:cubicBezTo>
                  <a:close/>
                  <a:moveTo>
                    <a:pt x="2838" y="0"/>
                  </a:moveTo>
                  <a:cubicBezTo>
                    <a:pt x="1253" y="0"/>
                    <a:pt x="0" y="1293"/>
                    <a:pt x="0" y="2878"/>
                  </a:cubicBezTo>
                  <a:cubicBezTo>
                    <a:pt x="0" y="4432"/>
                    <a:pt x="1253" y="5716"/>
                    <a:pt x="2838" y="5716"/>
                  </a:cubicBezTo>
                  <a:cubicBezTo>
                    <a:pt x="4392" y="5716"/>
                    <a:pt x="5676" y="4432"/>
                    <a:pt x="5676" y="2878"/>
                  </a:cubicBezTo>
                  <a:cubicBezTo>
                    <a:pt x="5676" y="1293"/>
                    <a:pt x="4392" y="0"/>
                    <a:pt x="2838" y="0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0" name="Google Shape;2120;p32"/>
          <p:cNvSpPr/>
          <p:nvPr/>
        </p:nvSpPr>
        <p:spPr>
          <a:xfrm>
            <a:off x="2060509" y="2001233"/>
            <a:ext cx="1673376" cy="2496246"/>
          </a:xfrm>
          <a:custGeom>
            <a:avLst/>
            <a:gdLst/>
            <a:ahLst/>
            <a:cxnLst/>
            <a:rect l="l" t="t" r="r" b="b"/>
            <a:pathLst>
              <a:path w="18360" h="24084" extrusionOk="0">
                <a:moveTo>
                  <a:pt x="0" y="1"/>
                </a:moveTo>
                <a:lnTo>
                  <a:pt x="0" y="40"/>
                </a:lnTo>
                <a:lnTo>
                  <a:pt x="0" y="14904"/>
                </a:lnTo>
                <a:cubicBezTo>
                  <a:pt x="0" y="19953"/>
                  <a:pt x="4090" y="24083"/>
                  <a:pt x="9180" y="24083"/>
                </a:cubicBezTo>
                <a:cubicBezTo>
                  <a:pt x="14269" y="24083"/>
                  <a:pt x="18359" y="19953"/>
                  <a:pt x="18359" y="14904"/>
                </a:cubicBezTo>
                <a:lnTo>
                  <a:pt x="18359" y="40"/>
                </a:lnTo>
                <a:lnTo>
                  <a:pt x="18359" y="1"/>
                </a:lnTo>
                <a:cubicBezTo>
                  <a:pt x="18359" y="5090"/>
                  <a:pt x="14237" y="9188"/>
                  <a:pt x="9180" y="9188"/>
                </a:cubicBezTo>
                <a:cubicBezTo>
                  <a:pt x="4090" y="9188"/>
                  <a:pt x="0" y="5090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32"/>
          <p:cNvSpPr/>
          <p:nvPr/>
        </p:nvSpPr>
        <p:spPr>
          <a:xfrm>
            <a:off x="2072083" y="1314829"/>
            <a:ext cx="1673376" cy="1659021"/>
          </a:xfrm>
          <a:custGeom>
            <a:avLst/>
            <a:gdLst/>
            <a:ahLst/>
            <a:cxnLst/>
            <a:rect l="l" t="t" r="r" b="b"/>
            <a:pathLst>
              <a:path w="18360" h="18202" extrusionOk="0">
                <a:moveTo>
                  <a:pt x="9045" y="0"/>
                </a:moveTo>
                <a:cubicBezTo>
                  <a:pt x="4027" y="0"/>
                  <a:pt x="0" y="4027"/>
                  <a:pt x="0" y="9014"/>
                </a:cubicBezTo>
                <a:cubicBezTo>
                  <a:pt x="0" y="14103"/>
                  <a:pt x="4090" y="18201"/>
                  <a:pt x="9180" y="18201"/>
                </a:cubicBezTo>
                <a:cubicBezTo>
                  <a:pt x="14237" y="18201"/>
                  <a:pt x="18359" y="14103"/>
                  <a:pt x="18359" y="9014"/>
                </a:cubicBezTo>
                <a:cubicBezTo>
                  <a:pt x="18359" y="4027"/>
                  <a:pt x="14301" y="0"/>
                  <a:pt x="9314" y="0"/>
                </a:cubicBezTo>
                <a:close/>
              </a:path>
            </a:pathLst>
          </a:custGeom>
          <a:solidFill>
            <a:srgbClr val="3280AD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32"/>
          <p:cNvSpPr/>
          <p:nvPr/>
        </p:nvSpPr>
        <p:spPr>
          <a:xfrm>
            <a:off x="2341716" y="1520818"/>
            <a:ext cx="1095442" cy="1096110"/>
          </a:xfrm>
          <a:custGeom>
            <a:avLst/>
            <a:gdLst/>
            <a:ahLst/>
            <a:cxnLst/>
            <a:rect l="l" t="t" r="r" b="b"/>
            <a:pathLst>
              <a:path w="12019" h="12026" extrusionOk="0">
                <a:moveTo>
                  <a:pt x="6010" y="0"/>
                </a:moveTo>
                <a:cubicBezTo>
                  <a:pt x="2672" y="0"/>
                  <a:pt x="1" y="2712"/>
                  <a:pt x="1" y="6017"/>
                </a:cubicBezTo>
                <a:cubicBezTo>
                  <a:pt x="1" y="9347"/>
                  <a:pt x="2672" y="12026"/>
                  <a:pt x="6010" y="12026"/>
                </a:cubicBezTo>
                <a:cubicBezTo>
                  <a:pt x="9315" y="12026"/>
                  <a:pt x="12018" y="9347"/>
                  <a:pt x="12018" y="6017"/>
                </a:cubicBezTo>
                <a:cubicBezTo>
                  <a:pt x="12018" y="2712"/>
                  <a:pt x="9315" y="0"/>
                  <a:pt x="6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3" name="Google Shape;2123;p32"/>
          <p:cNvGrpSpPr/>
          <p:nvPr/>
        </p:nvGrpSpPr>
        <p:grpSpPr>
          <a:xfrm>
            <a:off x="2648729" y="1785177"/>
            <a:ext cx="578117" cy="541766"/>
            <a:chOff x="3325229" y="1865780"/>
            <a:chExt cx="578117" cy="541766"/>
          </a:xfrm>
        </p:grpSpPr>
        <p:sp>
          <p:nvSpPr>
            <p:cNvPr id="2124" name="Google Shape;2124;p32"/>
            <p:cNvSpPr/>
            <p:nvPr/>
          </p:nvSpPr>
          <p:spPr>
            <a:xfrm>
              <a:off x="3451647" y="1903331"/>
              <a:ext cx="385988" cy="379437"/>
            </a:xfrm>
            <a:custGeom>
              <a:avLst/>
              <a:gdLst/>
              <a:ahLst/>
              <a:cxnLst/>
              <a:rect l="l" t="t" r="r" b="b"/>
              <a:pathLst>
                <a:path w="4235" h="4163" extrusionOk="0">
                  <a:moveTo>
                    <a:pt x="1063" y="1388"/>
                  </a:moveTo>
                  <a:cubicBezTo>
                    <a:pt x="1158" y="1388"/>
                    <a:pt x="1261" y="1451"/>
                    <a:pt x="1261" y="1586"/>
                  </a:cubicBezTo>
                  <a:cubicBezTo>
                    <a:pt x="1261" y="1681"/>
                    <a:pt x="1158" y="1784"/>
                    <a:pt x="1063" y="1784"/>
                  </a:cubicBezTo>
                  <a:cubicBezTo>
                    <a:pt x="928" y="1784"/>
                    <a:pt x="865" y="1681"/>
                    <a:pt x="865" y="1586"/>
                  </a:cubicBezTo>
                  <a:cubicBezTo>
                    <a:pt x="865" y="1451"/>
                    <a:pt x="928" y="1388"/>
                    <a:pt x="1063" y="1388"/>
                  </a:cubicBezTo>
                  <a:close/>
                  <a:moveTo>
                    <a:pt x="3243" y="1586"/>
                  </a:moveTo>
                  <a:cubicBezTo>
                    <a:pt x="3338" y="1586"/>
                    <a:pt x="3441" y="1650"/>
                    <a:pt x="3441" y="1784"/>
                  </a:cubicBezTo>
                  <a:cubicBezTo>
                    <a:pt x="3441" y="1879"/>
                    <a:pt x="3338" y="1983"/>
                    <a:pt x="3243" y="1983"/>
                  </a:cubicBezTo>
                  <a:cubicBezTo>
                    <a:pt x="3140" y="1983"/>
                    <a:pt x="3045" y="1879"/>
                    <a:pt x="3045" y="1784"/>
                  </a:cubicBezTo>
                  <a:cubicBezTo>
                    <a:pt x="3045" y="1650"/>
                    <a:pt x="3140" y="1586"/>
                    <a:pt x="3243" y="1586"/>
                  </a:cubicBezTo>
                  <a:close/>
                  <a:moveTo>
                    <a:pt x="2149" y="199"/>
                  </a:moveTo>
                  <a:cubicBezTo>
                    <a:pt x="3045" y="199"/>
                    <a:pt x="3798" y="793"/>
                    <a:pt x="3996" y="1681"/>
                  </a:cubicBezTo>
                  <a:lnTo>
                    <a:pt x="3639" y="1681"/>
                  </a:lnTo>
                  <a:cubicBezTo>
                    <a:pt x="3568" y="1483"/>
                    <a:pt x="3402" y="1388"/>
                    <a:pt x="3243" y="1388"/>
                  </a:cubicBezTo>
                  <a:cubicBezTo>
                    <a:pt x="3005" y="1388"/>
                    <a:pt x="2847" y="1547"/>
                    <a:pt x="2847" y="1784"/>
                  </a:cubicBezTo>
                  <a:cubicBezTo>
                    <a:pt x="2847" y="1848"/>
                    <a:pt x="2878" y="1911"/>
                    <a:pt x="2910" y="1983"/>
                  </a:cubicBezTo>
                  <a:lnTo>
                    <a:pt x="2450" y="2411"/>
                  </a:lnTo>
                  <a:cubicBezTo>
                    <a:pt x="2383" y="2375"/>
                    <a:pt x="2316" y="2357"/>
                    <a:pt x="2249" y="2357"/>
                  </a:cubicBezTo>
                  <a:cubicBezTo>
                    <a:pt x="2183" y="2357"/>
                    <a:pt x="2117" y="2375"/>
                    <a:pt x="2054" y="2411"/>
                  </a:cubicBezTo>
                  <a:lnTo>
                    <a:pt x="1388" y="1784"/>
                  </a:lnTo>
                  <a:cubicBezTo>
                    <a:pt x="1420" y="1713"/>
                    <a:pt x="1460" y="1650"/>
                    <a:pt x="1460" y="1586"/>
                  </a:cubicBezTo>
                  <a:cubicBezTo>
                    <a:pt x="1460" y="1348"/>
                    <a:pt x="1261" y="1190"/>
                    <a:pt x="1063" y="1190"/>
                  </a:cubicBezTo>
                  <a:cubicBezTo>
                    <a:pt x="992" y="1190"/>
                    <a:pt x="928" y="1190"/>
                    <a:pt x="865" y="1222"/>
                  </a:cubicBezTo>
                  <a:lnTo>
                    <a:pt x="595" y="992"/>
                  </a:lnTo>
                  <a:cubicBezTo>
                    <a:pt x="960" y="492"/>
                    <a:pt x="1523" y="199"/>
                    <a:pt x="2149" y="199"/>
                  </a:cubicBezTo>
                  <a:close/>
                  <a:moveTo>
                    <a:pt x="2252" y="2577"/>
                  </a:moveTo>
                  <a:cubicBezTo>
                    <a:pt x="2347" y="2577"/>
                    <a:pt x="2450" y="2640"/>
                    <a:pt x="2450" y="2775"/>
                  </a:cubicBezTo>
                  <a:cubicBezTo>
                    <a:pt x="2450" y="2870"/>
                    <a:pt x="2347" y="2973"/>
                    <a:pt x="2252" y="2973"/>
                  </a:cubicBezTo>
                  <a:cubicBezTo>
                    <a:pt x="2149" y="2973"/>
                    <a:pt x="2054" y="2870"/>
                    <a:pt x="2054" y="2775"/>
                  </a:cubicBezTo>
                  <a:cubicBezTo>
                    <a:pt x="2054" y="2640"/>
                    <a:pt x="2149" y="2577"/>
                    <a:pt x="2252" y="2577"/>
                  </a:cubicBezTo>
                  <a:close/>
                  <a:moveTo>
                    <a:pt x="500" y="1150"/>
                  </a:moveTo>
                  <a:lnTo>
                    <a:pt x="699" y="1388"/>
                  </a:lnTo>
                  <a:cubicBezTo>
                    <a:pt x="667" y="1420"/>
                    <a:pt x="667" y="1515"/>
                    <a:pt x="667" y="1586"/>
                  </a:cubicBezTo>
                  <a:cubicBezTo>
                    <a:pt x="667" y="1784"/>
                    <a:pt x="825" y="1983"/>
                    <a:pt x="1063" y="1983"/>
                  </a:cubicBezTo>
                  <a:cubicBezTo>
                    <a:pt x="1127" y="1983"/>
                    <a:pt x="1190" y="1943"/>
                    <a:pt x="1261" y="1911"/>
                  </a:cubicBezTo>
                  <a:lnTo>
                    <a:pt x="1919" y="2577"/>
                  </a:lnTo>
                  <a:cubicBezTo>
                    <a:pt x="1856" y="2640"/>
                    <a:pt x="1856" y="2704"/>
                    <a:pt x="1856" y="2775"/>
                  </a:cubicBezTo>
                  <a:cubicBezTo>
                    <a:pt x="1856" y="2973"/>
                    <a:pt x="2014" y="3172"/>
                    <a:pt x="2252" y="3172"/>
                  </a:cubicBezTo>
                  <a:cubicBezTo>
                    <a:pt x="2482" y="3172"/>
                    <a:pt x="2649" y="2973"/>
                    <a:pt x="2649" y="2775"/>
                  </a:cubicBezTo>
                  <a:cubicBezTo>
                    <a:pt x="2649" y="2704"/>
                    <a:pt x="2609" y="2640"/>
                    <a:pt x="2577" y="2577"/>
                  </a:cubicBezTo>
                  <a:lnTo>
                    <a:pt x="3045" y="2109"/>
                  </a:lnTo>
                  <a:cubicBezTo>
                    <a:pt x="3108" y="2141"/>
                    <a:pt x="3172" y="2181"/>
                    <a:pt x="3243" y="2181"/>
                  </a:cubicBezTo>
                  <a:cubicBezTo>
                    <a:pt x="3402" y="2181"/>
                    <a:pt x="3568" y="2046"/>
                    <a:pt x="3639" y="1879"/>
                  </a:cubicBezTo>
                  <a:lnTo>
                    <a:pt x="4036" y="1879"/>
                  </a:lnTo>
                  <a:lnTo>
                    <a:pt x="4036" y="2078"/>
                  </a:lnTo>
                  <a:cubicBezTo>
                    <a:pt x="4036" y="3100"/>
                    <a:pt x="3172" y="3964"/>
                    <a:pt x="2149" y="3964"/>
                  </a:cubicBezTo>
                  <a:cubicBezTo>
                    <a:pt x="1816" y="3964"/>
                    <a:pt x="1523" y="3861"/>
                    <a:pt x="1222" y="3726"/>
                  </a:cubicBezTo>
                  <a:cubicBezTo>
                    <a:pt x="334" y="3203"/>
                    <a:pt x="1" y="2078"/>
                    <a:pt x="500" y="1150"/>
                  </a:cubicBezTo>
                  <a:close/>
                  <a:moveTo>
                    <a:pt x="2149" y="1"/>
                  </a:moveTo>
                  <a:cubicBezTo>
                    <a:pt x="992" y="1"/>
                    <a:pt x="72" y="920"/>
                    <a:pt x="72" y="2078"/>
                  </a:cubicBezTo>
                  <a:cubicBezTo>
                    <a:pt x="72" y="3235"/>
                    <a:pt x="992" y="4162"/>
                    <a:pt x="2149" y="4162"/>
                  </a:cubicBezTo>
                  <a:cubicBezTo>
                    <a:pt x="3307" y="4162"/>
                    <a:pt x="4234" y="3235"/>
                    <a:pt x="4234" y="2078"/>
                  </a:cubicBezTo>
                  <a:cubicBezTo>
                    <a:pt x="4234" y="920"/>
                    <a:pt x="3307" y="1"/>
                    <a:pt x="2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2"/>
            <p:cNvSpPr/>
            <p:nvPr/>
          </p:nvSpPr>
          <p:spPr>
            <a:xfrm>
              <a:off x="3325229" y="1865780"/>
              <a:ext cx="578117" cy="541766"/>
            </a:xfrm>
            <a:custGeom>
              <a:avLst/>
              <a:gdLst/>
              <a:ahLst/>
              <a:cxnLst/>
              <a:rect l="l" t="t" r="r" b="b"/>
              <a:pathLst>
                <a:path w="6343" h="5944" extrusionOk="0">
                  <a:moveTo>
                    <a:pt x="1063" y="413"/>
                  </a:moveTo>
                  <a:cubicBezTo>
                    <a:pt x="1158" y="413"/>
                    <a:pt x="1261" y="476"/>
                    <a:pt x="1261" y="611"/>
                  </a:cubicBezTo>
                  <a:cubicBezTo>
                    <a:pt x="1261" y="706"/>
                    <a:pt x="1158" y="809"/>
                    <a:pt x="1063" y="809"/>
                  </a:cubicBezTo>
                  <a:cubicBezTo>
                    <a:pt x="928" y="809"/>
                    <a:pt x="865" y="706"/>
                    <a:pt x="865" y="611"/>
                  </a:cubicBezTo>
                  <a:cubicBezTo>
                    <a:pt x="865" y="476"/>
                    <a:pt x="928" y="413"/>
                    <a:pt x="1063" y="413"/>
                  </a:cubicBezTo>
                  <a:close/>
                  <a:moveTo>
                    <a:pt x="1554" y="4012"/>
                  </a:moveTo>
                  <a:cubicBezTo>
                    <a:pt x="1586" y="4012"/>
                    <a:pt x="1586" y="4012"/>
                    <a:pt x="1586" y="4043"/>
                  </a:cubicBezTo>
                  <a:cubicBezTo>
                    <a:pt x="1618" y="4043"/>
                    <a:pt x="1618" y="4075"/>
                    <a:pt x="1618" y="4075"/>
                  </a:cubicBezTo>
                  <a:cubicBezTo>
                    <a:pt x="1657" y="4107"/>
                    <a:pt x="1689" y="4107"/>
                    <a:pt x="1689" y="4138"/>
                  </a:cubicBezTo>
                  <a:lnTo>
                    <a:pt x="1721" y="4178"/>
                  </a:lnTo>
                  <a:cubicBezTo>
                    <a:pt x="1753" y="4210"/>
                    <a:pt x="1784" y="4242"/>
                    <a:pt x="1856" y="4305"/>
                  </a:cubicBezTo>
                  <a:lnTo>
                    <a:pt x="1887" y="4305"/>
                  </a:lnTo>
                  <a:cubicBezTo>
                    <a:pt x="1887" y="4337"/>
                    <a:pt x="1919" y="4376"/>
                    <a:pt x="1951" y="4376"/>
                  </a:cubicBezTo>
                  <a:cubicBezTo>
                    <a:pt x="1951" y="4408"/>
                    <a:pt x="1951" y="4408"/>
                    <a:pt x="1982" y="4408"/>
                  </a:cubicBezTo>
                  <a:cubicBezTo>
                    <a:pt x="1982" y="4440"/>
                    <a:pt x="2014" y="4440"/>
                    <a:pt x="2014" y="4440"/>
                  </a:cubicBezTo>
                  <a:lnTo>
                    <a:pt x="1753" y="4733"/>
                  </a:lnTo>
                  <a:lnTo>
                    <a:pt x="1293" y="4273"/>
                  </a:lnTo>
                  <a:lnTo>
                    <a:pt x="1554" y="4012"/>
                  </a:lnTo>
                  <a:close/>
                  <a:moveTo>
                    <a:pt x="3532" y="185"/>
                  </a:moveTo>
                  <a:cubicBezTo>
                    <a:pt x="3992" y="185"/>
                    <a:pt x="4458" y="324"/>
                    <a:pt x="4860" y="611"/>
                  </a:cubicBezTo>
                  <a:cubicBezTo>
                    <a:pt x="5883" y="1364"/>
                    <a:pt x="6144" y="2791"/>
                    <a:pt x="5383" y="3813"/>
                  </a:cubicBezTo>
                  <a:cubicBezTo>
                    <a:pt x="4946" y="4434"/>
                    <a:pt x="4252" y="4762"/>
                    <a:pt x="3544" y="4762"/>
                  </a:cubicBezTo>
                  <a:cubicBezTo>
                    <a:pt x="3084" y="4762"/>
                    <a:pt x="2618" y="4624"/>
                    <a:pt x="2212" y="4337"/>
                  </a:cubicBezTo>
                  <a:cubicBezTo>
                    <a:pt x="2149" y="4305"/>
                    <a:pt x="2117" y="4273"/>
                    <a:pt x="2086" y="4242"/>
                  </a:cubicBezTo>
                  <a:lnTo>
                    <a:pt x="2054" y="4210"/>
                  </a:lnTo>
                  <a:cubicBezTo>
                    <a:pt x="2014" y="4178"/>
                    <a:pt x="1982" y="4138"/>
                    <a:pt x="1951" y="4107"/>
                  </a:cubicBezTo>
                  <a:cubicBezTo>
                    <a:pt x="1919" y="4107"/>
                    <a:pt x="1919" y="4075"/>
                    <a:pt x="1887" y="4075"/>
                  </a:cubicBezTo>
                  <a:cubicBezTo>
                    <a:pt x="1856" y="4043"/>
                    <a:pt x="1816" y="4012"/>
                    <a:pt x="1816" y="3980"/>
                  </a:cubicBezTo>
                  <a:lnTo>
                    <a:pt x="1784" y="3940"/>
                  </a:lnTo>
                  <a:cubicBezTo>
                    <a:pt x="1753" y="3877"/>
                    <a:pt x="1721" y="3845"/>
                    <a:pt x="1689" y="3813"/>
                  </a:cubicBezTo>
                  <a:cubicBezTo>
                    <a:pt x="1095" y="3021"/>
                    <a:pt x="1095" y="1927"/>
                    <a:pt x="1689" y="1134"/>
                  </a:cubicBezTo>
                  <a:cubicBezTo>
                    <a:pt x="2127" y="514"/>
                    <a:pt x="2823" y="185"/>
                    <a:pt x="3532" y="185"/>
                  </a:cubicBezTo>
                  <a:close/>
                  <a:moveTo>
                    <a:pt x="1158" y="4408"/>
                  </a:moveTo>
                  <a:lnTo>
                    <a:pt x="1618" y="4868"/>
                  </a:lnTo>
                  <a:lnTo>
                    <a:pt x="793" y="5660"/>
                  </a:lnTo>
                  <a:cubicBezTo>
                    <a:pt x="730" y="5728"/>
                    <a:pt x="649" y="5762"/>
                    <a:pt x="566" y="5762"/>
                  </a:cubicBezTo>
                  <a:cubicBezTo>
                    <a:pt x="484" y="5762"/>
                    <a:pt x="401" y="5728"/>
                    <a:pt x="334" y="5660"/>
                  </a:cubicBezTo>
                  <a:cubicBezTo>
                    <a:pt x="231" y="5526"/>
                    <a:pt x="231" y="5328"/>
                    <a:pt x="365" y="5201"/>
                  </a:cubicBezTo>
                  <a:lnTo>
                    <a:pt x="1158" y="4408"/>
                  </a:lnTo>
                  <a:close/>
                  <a:moveTo>
                    <a:pt x="3544" y="0"/>
                  </a:moveTo>
                  <a:cubicBezTo>
                    <a:pt x="2796" y="0"/>
                    <a:pt x="2056" y="332"/>
                    <a:pt x="1554" y="968"/>
                  </a:cubicBezTo>
                  <a:lnTo>
                    <a:pt x="1388" y="809"/>
                  </a:lnTo>
                  <a:cubicBezTo>
                    <a:pt x="1420" y="738"/>
                    <a:pt x="1459" y="674"/>
                    <a:pt x="1459" y="611"/>
                  </a:cubicBezTo>
                  <a:cubicBezTo>
                    <a:pt x="1459" y="373"/>
                    <a:pt x="1261" y="215"/>
                    <a:pt x="1063" y="215"/>
                  </a:cubicBezTo>
                  <a:cubicBezTo>
                    <a:pt x="865" y="215"/>
                    <a:pt x="730" y="310"/>
                    <a:pt x="667" y="508"/>
                  </a:cubicBezTo>
                  <a:lnTo>
                    <a:pt x="72" y="508"/>
                  </a:lnTo>
                  <a:lnTo>
                    <a:pt x="72" y="706"/>
                  </a:lnTo>
                  <a:lnTo>
                    <a:pt x="667" y="706"/>
                  </a:lnTo>
                  <a:cubicBezTo>
                    <a:pt x="730" y="872"/>
                    <a:pt x="865" y="1007"/>
                    <a:pt x="1063" y="1007"/>
                  </a:cubicBezTo>
                  <a:cubicBezTo>
                    <a:pt x="1126" y="1007"/>
                    <a:pt x="1190" y="968"/>
                    <a:pt x="1261" y="936"/>
                  </a:cubicBezTo>
                  <a:lnTo>
                    <a:pt x="1459" y="1134"/>
                  </a:lnTo>
                  <a:cubicBezTo>
                    <a:pt x="928" y="1959"/>
                    <a:pt x="928" y="3021"/>
                    <a:pt x="1459" y="3813"/>
                  </a:cubicBezTo>
                  <a:lnTo>
                    <a:pt x="1158" y="4138"/>
                  </a:lnTo>
                  <a:lnTo>
                    <a:pt x="199" y="5066"/>
                  </a:lnTo>
                  <a:cubicBezTo>
                    <a:pt x="1" y="5264"/>
                    <a:pt x="1" y="5597"/>
                    <a:pt x="199" y="5795"/>
                  </a:cubicBezTo>
                  <a:cubicBezTo>
                    <a:pt x="298" y="5894"/>
                    <a:pt x="431" y="5944"/>
                    <a:pt x="567" y="5944"/>
                  </a:cubicBezTo>
                  <a:cubicBezTo>
                    <a:pt x="704" y="5944"/>
                    <a:pt x="845" y="5894"/>
                    <a:pt x="960" y="5795"/>
                  </a:cubicBezTo>
                  <a:lnTo>
                    <a:pt x="1887" y="4868"/>
                  </a:lnTo>
                  <a:lnTo>
                    <a:pt x="2181" y="4574"/>
                  </a:lnTo>
                  <a:cubicBezTo>
                    <a:pt x="2599" y="4838"/>
                    <a:pt x="3070" y="4968"/>
                    <a:pt x="3536" y="4968"/>
                  </a:cubicBezTo>
                  <a:cubicBezTo>
                    <a:pt x="4288" y="4968"/>
                    <a:pt x="5029" y="4631"/>
                    <a:pt x="5518" y="3980"/>
                  </a:cubicBezTo>
                  <a:cubicBezTo>
                    <a:pt x="6342" y="2918"/>
                    <a:pt x="6144" y="1332"/>
                    <a:pt x="5058" y="508"/>
                  </a:cubicBezTo>
                  <a:cubicBezTo>
                    <a:pt x="4605" y="166"/>
                    <a:pt x="4073" y="0"/>
                    <a:pt x="3544" y="0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6" name="Google Shape;2126;p32"/>
          <p:cNvSpPr/>
          <p:nvPr/>
        </p:nvSpPr>
        <p:spPr>
          <a:xfrm>
            <a:off x="3929005" y="2035173"/>
            <a:ext cx="1677022" cy="2496246"/>
          </a:xfrm>
          <a:custGeom>
            <a:avLst/>
            <a:gdLst/>
            <a:ahLst/>
            <a:cxnLst/>
            <a:rect l="l" t="t" r="r" b="b"/>
            <a:pathLst>
              <a:path w="18400" h="24084" extrusionOk="0">
                <a:moveTo>
                  <a:pt x="1" y="1"/>
                </a:moveTo>
                <a:lnTo>
                  <a:pt x="1" y="40"/>
                </a:lnTo>
                <a:lnTo>
                  <a:pt x="1" y="14904"/>
                </a:lnTo>
                <a:cubicBezTo>
                  <a:pt x="1" y="19953"/>
                  <a:pt x="4131" y="24083"/>
                  <a:pt x="9180" y="24083"/>
                </a:cubicBezTo>
                <a:cubicBezTo>
                  <a:pt x="14270" y="24083"/>
                  <a:pt x="18400" y="19953"/>
                  <a:pt x="18400" y="14904"/>
                </a:cubicBezTo>
                <a:lnTo>
                  <a:pt x="18400" y="40"/>
                </a:lnTo>
                <a:lnTo>
                  <a:pt x="18368" y="1"/>
                </a:lnTo>
                <a:cubicBezTo>
                  <a:pt x="18368" y="5090"/>
                  <a:pt x="14270" y="9188"/>
                  <a:pt x="9180" y="9188"/>
                </a:cubicBezTo>
                <a:cubicBezTo>
                  <a:pt x="4131" y="9188"/>
                  <a:pt x="1" y="5090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32"/>
          <p:cNvSpPr/>
          <p:nvPr/>
        </p:nvSpPr>
        <p:spPr>
          <a:xfrm>
            <a:off x="3934834" y="1372654"/>
            <a:ext cx="1674105" cy="1659021"/>
          </a:xfrm>
          <a:custGeom>
            <a:avLst/>
            <a:gdLst/>
            <a:ahLst/>
            <a:cxnLst/>
            <a:rect l="l" t="t" r="r" b="b"/>
            <a:pathLst>
              <a:path w="18368" h="18202" extrusionOk="0">
                <a:moveTo>
                  <a:pt x="9054" y="0"/>
                </a:moveTo>
                <a:cubicBezTo>
                  <a:pt x="4067" y="0"/>
                  <a:pt x="1" y="4027"/>
                  <a:pt x="1" y="9014"/>
                </a:cubicBezTo>
                <a:cubicBezTo>
                  <a:pt x="1" y="14103"/>
                  <a:pt x="4131" y="18201"/>
                  <a:pt x="9180" y="18201"/>
                </a:cubicBezTo>
                <a:cubicBezTo>
                  <a:pt x="14270" y="18201"/>
                  <a:pt x="18368" y="14103"/>
                  <a:pt x="18368" y="9014"/>
                </a:cubicBezTo>
                <a:cubicBezTo>
                  <a:pt x="18368" y="4027"/>
                  <a:pt x="14333" y="0"/>
                  <a:pt x="9347" y="0"/>
                </a:cubicBezTo>
                <a:close/>
              </a:path>
            </a:pathLst>
          </a:custGeom>
          <a:solidFill>
            <a:srgbClr val="1F5B84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32"/>
          <p:cNvSpPr/>
          <p:nvPr/>
        </p:nvSpPr>
        <p:spPr>
          <a:xfrm>
            <a:off x="4253761" y="1614050"/>
            <a:ext cx="1096171" cy="1096110"/>
          </a:xfrm>
          <a:custGeom>
            <a:avLst/>
            <a:gdLst/>
            <a:ahLst/>
            <a:cxnLst/>
            <a:rect l="l" t="t" r="r" b="b"/>
            <a:pathLst>
              <a:path w="12027" h="12026" extrusionOk="0">
                <a:moveTo>
                  <a:pt x="6009" y="0"/>
                </a:moveTo>
                <a:cubicBezTo>
                  <a:pt x="2712" y="0"/>
                  <a:pt x="1" y="2712"/>
                  <a:pt x="1" y="6017"/>
                </a:cubicBezTo>
                <a:cubicBezTo>
                  <a:pt x="1" y="9347"/>
                  <a:pt x="2712" y="12026"/>
                  <a:pt x="6009" y="12026"/>
                </a:cubicBezTo>
                <a:cubicBezTo>
                  <a:pt x="9347" y="12026"/>
                  <a:pt x="12026" y="9347"/>
                  <a:pt x="12026" y="6017"/>
                </a:cubicBezTo>
                <a:cubicBezTo>
                  <a:pt x="12026" y="2712"/>
                  <a:pt x="9347" y="0"/>
                  <a:pt x="6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9" name="Google Shape;2129;p32"/>
          <p:cNvGrpSpPr/>
          <p:nvPr/>
        </p:nvGrpSpPr>
        <p:grpSpPr>
          <a:xfrm>
            <a:off x="4536259" y="1841153"/>
            <a:ext cx="490620" cy="518160"/>
            <a:chOff x="5285487" y="1827499"/>
            <a:chExt cx="490620" cy="518160"/>
          </a:xfrm>
        </p:grpSpPr>
        <p:sp>
          <p:nvSpPr>
            <p:cNvPr id="2130" name="Google Shape;2130;p32"/>
            <p:cNvSpPr/>
            <p:nvPr/>
          </p:nvSpPr>
          <p:spPr>
            <a:xfrm>
              <a:off x="5285487" y="1975610"/>
              <a:ext cx="490620" cy="370049"/>
            </a:xfrm>
            <a:custGeom>
              <a:avLst/>
              <a:gdLst/>
              <a:ahLst/>
              <a:cxnLst/>
              <a:rect l="l" t="t" r="r" b="b"/>
              <a:pathLst>
                <a:path w="5383" h="4060" extrusionOk="0">
                  <a:moveTo>
                    <a:pt x="1189" y="2775"/>
                  </a:moveTo>
                  <a:cubicBezTo>
                    <a:pt x="1253" y="2775"/>
                    <a:pt x="1284" y="2807"/>
                    <a:pt x="1284" y="2838"/>
                  </a:cubicBezTo>
                  <a:lnTo>
                    <a:pt x="1284" y="3861"/>
                  </a:lnTo>
                  <a:lnTo>
                    <a:pt x="595" y="3861"/>
                  </a:lnTo>
                  <a:lnTo>
                    <a:pt x="595" y="2838"/>
                  </a:lnTo>
                  <a:cubicBezTo>
                    <a:pt x="595" y="2807"/>
                    <a:pt x="626" y="2775"/>
                    <a:pt x="658" y="2775"/>
                  </a:cubicBezTo>
                  <a:close/>
                  <a:moveTo>
                    <a:pt x="2973" y="1816"/>
                  </a:moveTo>
                  <a:cubicBezTo>
                    <a:pt x="3004" y="1816"/>
                    <a:pt x="3036" y="1879"/>
                    <a:pt x="3036" y="1911"/>
                  </a:cubicBezTo>
                  <a:lnTo>
                    <a:pt x="3036" y="3861"/>
                  </a:lnTo>
                  <a:lnTo>
                    <a:pt x="2346" y="3861"/>
                  </a:lnTo>
                  <a:lnTo>
                    <a:pt x="2346" y="1911"/>
                  </a:lnTo>
                  <a:cubicBezTo>
                    <a:pt x="2346" y="1879"/>
                    <a:pt x="2378" y="1816"/>
                    <a:pt x="2410" y="1816"/>
                  </a:cubicBezTo>
                  <a:close/>
                  <a:moveTo>
                    <a:pt x="4725" y="230"/>
                  </a:moveTo>
                  <a:cubicBezTo>
                    <a:pt x="4788" y="230"/>
                    <a:pt x="4820" y="262"/>
                    <a:pt x="4820" y="294"/>
                  </a:cubicBezTo>
                  <a:lnTo>
                    <a:pt x="4820" y="3861"/>
                  </a:lnTo>
                  <a:lnTo>
                    <a:pt x="4090" y="3861"/>
                  </a:lnTo>
                  <a:lnTo>
                    <a:pt x="4090" y="294"/>
                  </a:lnTo>
                  <a:cubicBezTo>
                    <a:pt x="4090" y="262"/>
                    <a:pt x="4130" y="230"/>
                    <a:pt x="4193" y="230"/>
                  </a:cubicBezTo>
                  <a:close/>
                  <a:moveTo>
                    <a:pt x="4193" y="0"/>
                  </a:moveTo>
                  <a:cubicBezTo>
                    <a:pt x="4027" y="0"/>
                    <a:pt x="3892" y="127"/>
                    <a:pt x="3892" y="294"/>
                  </a:cubicBezTo>
                  <a:lnTo>
                    <a:pt x="3892" y="3861"/>
                  </a:lnTo>
                  <a:lnTo>
                    <a:pt x="3266" y="3861"/>
                  </a:lnTo>
                  <a:lnTo>
                    <a:pt x="3266" y="1911"/>
                  </a:lnTo>
                  <a:cubicBezTo>
                    <a:pt x="3266" y="1744"/>
                    <a:pt x="3139" y="1618"/>
                    <a:pt x="2973" y="1618"/>
                  </a:cubicBezTo>
                  <a:lnTo>
                    <a:pt x="2410" y="1618"/>
                  </a:lnTo>
                  <a:cubicBezTo>
                    <a:pt x="2243" y="1618"/>
                    <a:pt x="2109" y="1744"/>
                    <a:pt x="2109" y="1911"/>
                  </a:cubicBezTo>
                  <a:lnTo>
                    <a:pt x="2109" y="3861"/>
                  </a:lnTo>
                  <a:lnTo>
                    <a:pt x="1482" y="3861"/>
                  </a:lnTo>
                  <a:lnTo>
                    <a:pt x="1482" y="2838"/>
                  </a:lnTo>
                  <a:cubicBezTo>
                    <a:pt x="1482" y="2672"/>
                    <a:pt x="1356" y="2537"/>
                    <a:pt x="1189" y="2537"/>
                  </a:cubicBezTo>
                  <a:lnTo>
                    <a:pt x="658" y="2537"/>
                  </a:lnTo>
                  <a:cubicBezTo>
                    <a:pt x="492" y="2537"/>
                    <a:pt x="365" y="2672"/>
                    <a:pt x="365" y="2838"/>
                  </a:cubicBezTo>
                  <a:lnTo>
                    <a:pt x="365" y="3861"/>
                  </a:lnTo>
                  <a:lnTo>
                    <a:pt x="95" y="3861"/>
                  </a:lnTo>
                  <a:cubicBezTo>
                    <a:pt x="32" y="3861"/>
                    <a:pt x="0" y="3893"/>
                    <a:pt x="0" y="3964"/>
                  </a:cubicBezTo>
                  <a:cubicBezTo>
                    <a:pt x="0" y="4027"/>
                    <a:pt x="32" y="4059"/>
                    <a:pt x="95" y="4059"/>
                  </a:cubicBezTo>
                  <a:lnTo>
                    <a:pt x="5280" y="4059"/>
                  </a:lnTo>
                  <a:cubicBezTo>
                    <a:pt x="5351" y="4059"/>
                    <a:pt x="5383" y="4027"/>
                    <a:pt x="5383" y="3964"/>
                  </a:cubicBezTo>
                  <a:cubicBezTo>
                    <a:pt x="5383" y="3893"/>
                    <a:pt x="5351" y="3861"/>
                    <a:pt x="5280" y="3861"/>
                  </a:cubicBezTo>
                  <a:lnTo>
                    <a:pt x="5018" y="3861"/>
                  </a:lnTo>
                  <a:lnTo>
                    <a:pt x="5018" y="294"/>
                  </a:lnTo>
                  <a:cubicBezTo>
                    <a:pt x="5018" y="127"/>
                    <a:pt x="4883" y="0"/>
                    <a:pt x="4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2"/>
            <p:cNvSpPr/>
            <p:nvPr/>
          </p:nvSpPr>
          <p:spPr>
            <a:xfrm>
              <a:off x="5369249" y="1827499"/>
              <a:ext cx="373593" cy="283279"/>
            </a:xfrm>
            <a:custGeom>
              <a:avLst/>
              <a:gdLst/>
              <a:ahLst/>
              <a:cxnLst/>
              <a:rect l="l" t="t" r="r" b="b"/>
              <a:pathLst>
                <a:path w="4099" h="3108" extrusionOk="0">
                  <a:moveTo>
                    <a:pt x="3306" y="0"/>
                  </a:moveTo>
                  <a:cubicBezTo>
                    <a:pt x="3243" y="0"/>
                    <a:pt x="3211" y="40"/>
                    <a:pt x="3211" y="103"/>
                  </a:cubicBezTo>
                  <a:cubicBezTo>
                    <a:pt x="3211" y="167"/>
                    <a:pt x="3243" y="199"/>
                    <a:pt x="3306" y="199"/>
                  </a:cubicBezTo>
                  <a:lnTo>
                    <a:pt x="3734" y="199"/>
                  </a:lnTo>
                  <a:lnTo>
                    <a:pt x="2617" y="1324"/>
                  </a:lnTo>
                  <a:lnTo>
                    <a:pt x="2220" y="896"/>
                  </a:lnTo>
                  <a:cubicBezTo>
                    <a:pt x="2181" y="896"/>
                    <a:pt x="2149" y="864"/>
                    <a:pt x="2149" y="864"/>
                  </a:cubicBezTo>
                  <a:cubicBezTo>
                    <a:pt x="2117" y="864"/>
                    <a:pt x="2085" y="896"/>
                    <a:pt x="2054" y="896"/>
                  </a:cubicBezTo>
                  <a:lnTo>
                    <a:pt x="72" y="2910"/>
                  </a:lnTo>
                  <a:cubicBezTo>
                    <a:pt x="1" y="2941"/>
                    <a:pt x="1" y="3013"/>
                    <a:pt x="72" y="3076"/>
                  </a:cubicBezTo>
                  <a:cubicBezTo>
                    <a:pt x="72" y="3076"/>
                    <a:pt x="104" y="3108"/>
                    <a:pt x="135" y="3108"/>
                  </a:cubicBezTo>
                  <a:cubicBezTo>
                    <a:pt x="167" y="3108"/>
                    <a:pt x="199" y="3076"/>
                    <a:pt x="199" y="3076"/>
                  </a:cubicBezTo>
                  <a:lnTo>
                    <a:pt x="2149" y="1126"/>
                  </a:lnTo>
                  <a:lnTo>
                    <a:pt x="2545" y="1554"/>
                  </a:lnTo>
                  <a:cubicBezTo>
                    <a:pt x="2561" y="1570"/>
                    <a:pt x="2595" y="1578"/>
                    <a:pt x="2628" y="1578"/>
                  </a:cubicBezTo>
                  <a:cubicBezTo>
                    <a:pt x="2662" y="1578"/>
                    <a:pt x="2696" y="1570"/>
                    <a:pt x="2712" y="1554"/>
                  </a:cubicBezTo>
                  <a:lnTo>
                    <a:pt x="3901" y="365"/>
                  </a:lnTo>
                  <a:lnTo>
                    <a:pt x="3901" y="761"/>
                  </a:lnTo>
                  <a:cubicBezTo>
                    <a:pt x="3901" y="793"/>
                    <a:pt x="3932" y="864"/>
                    <a:pt x="4004" y="864"/>
                  </a:cubicBezTo>
                  <a:cubicBezTo>
                    <a:pt x="4067" y="864"/>
                    <a:pt x="4099" y="793"/>
                    <a:pt x="4099" y="761"/>
                  </a:cubicBezTo>
                  <a:lnTo>
                    <a:pt x="4099" y="103"/>
                  </a:lnTo>
                  <a:cubicBezTo>
                    <a:pt x="4099" y="72"/>
                    <a:pt x="4099" y="40"/>
                    <a:pt x="4067" y="40"/>
                  </a:cubicBezTo>
                  <a:cubicBezTo>
                    <a:pt x="4067" y="0"/>
                    <a:pt x="4036" y="0"/>
                    <a:pt x="4004" y="0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2" name="Google Shape;2132;p32"/>
          <p:cNvSpPr/>
          <p:nvPr/>
        </p:nvSpPr>
        <p:spPr>
          <a:xfrm>
            <a:off x="5795402" y="2142880"/>
            <a:ext cx="1674105" cy="2496246"/>
          </a:xfrm>
          <a:custGeom>
            <a:avLst/>
            <a:gdLst/>
            <a:ahLst/>
            <a:cxnLst/>
            <a:rect l="l" t="t" r="r" b="b"/>
            <a:pathLst>
              <a:path w="18368" h="24084" extrusionOk="0">
                <a:moveTo>
                  <a:pt x="0" y="1"/>
                </a:moveTo>
                <a:lnTo>
                  <a:pt x="0" y="40"/>
                </a:lnTo>
                <a:lnTo>
                  <a:pt x="0" y="14904"/>
                </a:lnTo>
                <a:cubicBezTo>
                  <a:pt x="0" y="19953"/>
                  <a:pt x="4130" y="24083"/>
                  <a:pt x="9180" y="24083"/>
                </a:cubicBezTo>
                <a:cubicBezTo>
                  <a:pt x="14269" y="24083"/>
                  <a:pt x="18367" y="19953"/>
                  <a:pt x="18367" y="14904"/>
                </a:cubicBezTo>
                <a:lnTo>
                  <a:pt x="18367" y="40"/>
                </a:lnTo>
                <a:lnTo>
                  <a:pt x="18367" y="1"/>
                </a:lnTo>
                <a:cubicBezTo>
                  <a:pt x="18367" y="5090"/>
                  <a:pt x="14269" y="9188"/>
                  <a:pt x="9180" y="9188"/>
                </a:cubicBezTo>
                <a:cubicBezTo>
                  <a:pt x="4130" y="9188"/>
                  <a:pt x="0" y="5090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32"/>
          <p:cNvSpPr/>
          <p:nvPr/>
        </p:nvSpPr>
        <p:spPr>
          <a:xfrm>
            <a:off x="5801147" y="1446803"/>
            <a:ext cx="1674105" cy="1659021"/>
          </a:xfrm>
          <a:custGeom>
            <a:avLst/>
            <a:gdLst/>
            <a:ahLst/>
            <a:cxnLst/>
            <a:rect l="l" t="t" r="r" b="b"/>
            <a:pathLst>
              <a:path w="18368" h="18202" extrusionOk="0">
                <a:moveTo>
                  <a:pt x="9053" y="0"/>
                </a:moveTo>
                <a:cubicBezTo>
                  <a:pt x="4067" y="0"/>
                  <a:pt x="0" y="4027"/>
                  <a:pt x="0" y="9014"/>
                </a:cubicBezTo>
                <a:cubicBezTo>
                  <a:pt x="0" y="14103"/>
                  <a:pt x="4130" y="18201"/>
                  <a:pt x="9180" y="18201"/>
                </a:cubicBezTo>
                <a:cubicBezTo>
                  <a:pt x="14269" y="18201"/>
                  <a:pt x="18367" y="14103"/>
                  <a:pt x="18367" y="9014"/>
                </a:cubicBezTo>
                <a:cubicBezTo>
                  <a:pt x="18367" y="4027"/>
                  <a:pt x="14333" y="0"/>
                  <a:pt x="9346" y="0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32"/>
          <p:cNvSpPr/>
          <p:nvPr/>
        </p:nvSpPr>
        <p:spPr>
          <a:xfrm>
            <a:off x="6115922" y="1649057"/>
            <a:ext cx="1096080" cy="1096110"/>
          </a:xfrm>
          <a:custGeom>
            <a:avLst/>
            <a:gdLst/>
            <a:ahLst/>
            <a:cxnLst/>
            <a:rect l="l" t="t" r="r" b="b"/>
            <a:pathLst>
              <a:path w="12026" h="12026" extrusionOk="0">
                <a:moveTo>
                  <a:pt x="6009" y="0"/>
                </a:moveTo>
                <a:cubicBezTo>
                  <a:pt x="2711" y="0"/>
                  <a:pt x="0" y="2712"/>
                  <a:pt x="0" y="6017"/>
                </a:cubicBezTo>
                <a:cubicBezTo>
                  <a:pt x="0" y="9347"/>
                  <a:pt x="2711" y="12026"/>
                  <a:pt x="6009" y="12026"/>
                </a:cubicBezTo>
                <a:cubicBezTo>
                  <a:pt x="9346" y="12026"/>
                  <a:pt x="12026" y="9347"/>
                  <a:pt x="12026" y="6017"/>
                </a:cubicBezTo>
                <a:cubicBezTo>
                  <a:pt x="12026" y="2712"/>
                  <a:pt x="9346" y="0"/>
                  <a:pt x="6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32"/>
          <p:cNvGrpSpPr/>
          <p:nvPr/>
        </p:nvGrpSpPr>
        <p:grpSpPr>
          <a:xfrm>
            <a:off x="6533809" y="1922492"/>
            <a:ext cx="530372" cy="530373"/>
            <a:chOff x="7265888" y="1827499"/>
            <a:chExt cx="530372" cy="530373"/>
          </a:xfrm>
        </p:grpSpPr>
        <p:sp>
          <p:nvSpPr>
            <p:cNvPr id="2136" name="Google Shape;2136;p32"/>
            <p:cNvSpPr/>
            <p:nvPr/>
          </p:nvSpPr>
          <p:spPr>
            <a:xfrm>
              <a:off x="7377905" y="1935870"/>
              <a:ext cx="307150" cy="422001"/>
            </a:xfrm>
            <a:custGeom>
              <a:avLst/>
              <a:gdLst/>
              <a:ahLst/>
              <a:cxnLst/>
              <a:rect l="l" t="t" r="r" b="b"/>
              <a:pathLst>
                <a:path w="3370" h="4630" extrusionOk="0">
                  <a:moveTo>
                    <a:pt x="1681" y="270"/>
                  </a:moveTo>
                  <a:cubicBezTo>
                    <a:pt x="2077" y="270"/>
                    <a:pt x="2442" y="397"/>
                    <a:pt x="2703" y="666"/>
                  </a:cubicBezTo>
                  <a:cubicBezTo>
                    <a:pt x="3004" y="960"/>
                    <a:pt x="3131" y="1324"/>
                    <a:pt x="3131" y="1721"/>
                  </a:cubicBezTo>
                  <a:cubicBezTo>
                    <a:pt x="3131" y="2149"/>
                    <a:pt x="2933" y="2545"/>
                    <a:pt x="2608" y="2815"/>
                  </a:cubicBezTo>
                  <a:cubicBezTo>
                    <a:pt x="2339" y="3044"/>
                    <a:pt x="2180" y="3338"/>
                    <a:pt x="2180" y="3639"/>
                  </a:cubicBezTo>
                  <a:lnTo>
                    <a:pt x="1189" y="3639"/>
                  </a:lnTo>
                  <a:cubicBezTo>
                    <a:pt x="1189" y="3338"/>
                    <a:pt x="1054" y="3076"/>
                    <a:pt x="793" y="2846"/>
                  </a:cubicBezTo>
                  <a:cubicBezTo>
                    <a:pt x="428" y="2577"/>
                    <a:pt x="230" y="2149"/>
                    <a:pt x="230" y="1689"/>
                  </a:cubicBezTo>
                  <a:cubicBezTo>
                    <a:pt x="262" y="928"/>
                    <a:pt x="920" y="270"/>
                    <a:pt x="1681" y="270"/>
                  </a:cubicBezTo>
                  <a:close/>
                  <a:moveTo>
                    <a:pt x="2180" y="3901"/>
                  </a:moveTo>
                  <a:lnTo>
                    <a:pt x="2180" y="4265"/>
                  </a:lnTo>
                  <a:cubicBezTo>
                    <a:pt x="2180" y="4329"/>
                    <a:pt x="2109" y="4360"/>
                    <a:pt x="2045" y="4360"/>
                  </a:cubicBezTo>
                  <a:lnTo>
                    <a:pt x="1316" y="4360"/>
                  </a:lnTo>
                  <a:cubicBezTo>
                    <a:pt x="1189" y="4360"/>
                    <a:pt x="1189" y="4234"/>
                    <a:pt x="1189" y="4202"/>
                  </a:cubicBezTo>
                  <a:lnTo>
                    <a:pt x="1189" y="3901"/>
                  </a:lnTo>
                  <a:close/>
                  <a:moveTo>
                    <a:pt x="1649" y="0"/>
                  </a:moveTo>
                  <a:cubicBezTo>
                    <a:pt x="753" y="40"/>
                    <a:pt x="0" y="761"/>
                    <a:pt x="0" y="1689"/>
                  </a:cubicBezTo>
                  <a:cubicBezTo>
                    <a:pt x="0" y="2220"/>
                    <a:pt x="198" y="2712"/>
                    <a:pt x="626" y="3044"/>
                  </a:cubicBezTo>
                  <a:cubicBezTo>
                    <a:pt x="824" y="3211"/>
                    <a:pt x="951" y="3441"/>
                    <a:pt x="951" y="3671"/>
                  </a:cubicBezTo>
                  <a:lnTo>
                    <a:pt x="951" y="4202"/>
                  </a:lnTo>
                  <a:cubicBezTo>
                    <a:pt x="951" y="4463"/>
                    <a:pt x="1149" y="4630"/>
                    <a:pt x="1316" y="4630"/>
                  </a:cubicBezTo>
                  <a:lnTo>
                    <a:pt x="2045" y="4630"/>
                  </a:lnTo>
                  <a:cubicBezTo>
                    <a:pt x="2243" y="4630"/>
                    <a:pt x="2410" y="4463"/>
                    <a:pt x="2410" y="4265"/>
                  </a:cubicBezTo>
                  <a:lnTo>
                    <a:pt x="2410" y="3702"/>
                  </a:lnTo>
                  <a:cubicBezTo>
                    <a:pt x="2410" y="3473"/>
                    <a:pt x="2537" y="3171"/>
                    <a:pt x="2735" y="3013"/>
                  </a:cubicBezTo>
                  <a:cubicBezTo>
                    <a:pt x="3171" y="2712"/>
                    <a:pt x="3369" y="2220"/>
                    <a:pt x="3369" y="1721"/>
                  </a:cubicBezTo>
                  <a:cubicBezTo>
                    <a:pt x="3369" y="1261"/>
                    <a:pt x="3203" y="833"/>
                    <a:pt x="2870" y="500"/>
                  </a:cubicBezTo>
                  <a:cubicBezTo>
                    <a:pt x="2537" y="199"/>
                    <a:pt x="2109" y="0"/>
                    <a:pt x="1649" y="0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2"/>
            <p:cNvSpPr/>
            <p:nvPr/>
          </p:nvSpPr>
          <p:spPr>
            <a:xfrm>
              <a:off x="7518724" y="1827499"/>
              <a:ext cx="24700" cy="66536"/>
            </a:xfrm>
            <a:custGeom>
              <a:avLst/>
              <a:gdLst/>
              <a:ahLst/>
              <a:cxnLst/>
              <a:rect l="l" t="t" r="r" b="b"/>
              <a:pathLst>
                <a:path w="271" h="730" extrusionOk="0">
                  <a:moveTo>
                    <a:pt x="136" y="0"/>
                  </a:moveTo>
                  <a:cubicBezTo>
                    <a:pt x="72" y="0"/>
                    <a:pt x="1" y="40"/>
                    <a:pt x="1" y="103"/>
                  </a:cubicBezTo>
                  <a:lnTo>
                    <a:pt x="1" y="595"/>
                  </a:lnTo>
                  <a:cubicBezTo>
                    <a:pt x="1" y="666"/>
                    <a:pt x="72" y="730"/>
                    <a:pt x="136" y="730"/>
                  </a:cubicBezTo>
                  <a:cubicBezTo>
                    <a:pt x="199" y="730"/>
                    <a:pt x="270" y="666"/>
                    <a:pt x="270" y="595"/>
                  </a:cubicBezTo>
                  <a:lnTo>
                    <a:pt x="270" y="103"/>
                  </a:lnTo>
                  <a:cubicBezTo>
                    <a:pt x="270" y="40"/>
                    <a:pt x="199" y="0"/>
                    <a:pt x="136" y="0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2"/>
            <p:cNvSpPr/>
            <p:nvPr/>
          </p:nvSpPr>
          <p:spPr>
            <a:xfrm>
              <a:off x="7666835" y="1904061"/>
              <a:ext cx="54321" cy="49947"/>
            </a:xfrm>
            <a:custGeom>
              <a:avLst/>
              <a:gdLst/>
              <a:ahLst/>
              <a:cxnLst/>
              <a:rect l="l" t="t" r="r" b="b"/>
              <a:pathLst>
                <a:path w="596" h="548" extrusionOk="0">
                  <a:moveTo>
                    <a:pt x="465" y="1"/>
                  </a:moveTo>
                  <a:cubicBezTo>
                    <a:pt x="437" y="1"/>
                    <a:pt x="413" y="9"/>
                    <a:pt x="397" y="24"/>
                  </a:cubicBezTo>
                  <a:lnTo>
                    <a:pt x="33" y="349"/>
                  </a:lnTo>
                  <a:cubicBezTo>
                    <a:pt x="1" y="421"/>
                    <a:pt x="1" y="484"/>
                    <a:pt x="33" y="548"/>
                  </a:cubicBezTo>
                  <a:lnTo>
                    <a:pt x="199" y="548"/>
                  </a:lnTo>
                  <a:lnTo>
                    <a:pt x="556" y="191"/>
                  </a:lnTo>
                  <a:cubicBezTo>
                    <a:pt x="595" y="151"/>
                    <a:pt x="595" y="88"/>
                    <a:pt x="556" y="24"/>
                  </a:cubicBezTo>
                  <a:cubicBezTo>
                    <a:pt x="524" y="9"/>
                    <a:pt x="492" y="1"/>
                    <a:pt x="465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2"/>
            <p:cNvSpPr/>
            <p:nvPr/>
          </p:nvSpPr>
          <p:spPr>
            <a:xfrm>
              <a:off x="7729725" y="2080336"/>
              <a:ext cx="66534" cy="21784"/>
            </a:xfrm>
            <a:custGeom>
              <a:avLst/>
              <a:gdLst/>
              <a:ahLst/>
              <a:cxnLst/>
              <a:rect l="l" t="t" r="r" b="b"/>
              <a:pathLst>
                <a:path w="730" h="239" extrusionOk="0">
                  <a:moveTo>
                    <a:pt x="135" y="1"/>
                  </a:moveTo>
                  <a:cubicBezTo>
                    <a:pt x="64" y="1"/>
                    <a:pt x="1" y="72"/>
                    <a:pt x="1" y="136"/>
                  </a:cubicBezTo>
                  <a:cubicBezTo>
                    <a:pt x="1" y="199"/>
                    <a:pt x="64" y="239"/>
                    <a:pt x="135" y="239"/>
                  </a:cubicBezTo>
                  <a:lnTo>
                    <a:pt x="595" y="239"/>
                  </a:lnTo>
                  <a:cubicBezTo>
                    <a:pt x="698" y="239"/>
                    <a:pt x="730" y="199"/>
                    <a:pt x="730" y="136"/>
                  </a:cubicBezTo>
                  <a:cubicBezTo>
                    <a:pt x="730" y="72"/>
                    <a:pt x="698" y="1"/>
                    <a:pt x="595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2"/>
            <p:cNvSpPr/>
            <p:nvPr/>
          </p:nvSpPr>
          <p:spPr>
            <a:xfrm>
              <a:off x="7666835" y="2229905"/>
              <a:ext cx="54321" cy="52864"/>
            </a:xfrm>
            <a:custGeom>
              <a:avLst/>
              <a:gdLst/>
              <a:ahLst/>
              <a:cxnLst/>
              <a:rect l="l" t="t" r="r" b="b"/>
              <a:pathLst>
                <a:path w="596" h="580" extrusionOk="0">
                  <a:moveTo>
                    <a:pt x="125" y="1"/>
                  </a:moveTo>
                  <a:cubicBezTo>
                    <a:pt x="96" y="1"/>
                    <a:pt x="64" y="17"/>
                    <a:pt x="33" y="48"/>
                  </a:cubicBezTo>
                  <a:cubicBezTo>
                    <a:pt x="1" y="80"/>
                    <a:pt x="1" y="143"/>
                    <a:pt x="33" y="215"/>
                  </a:cubicBezTo>
                  <a:lnTo>
                    <a:pt x="397" y="540"/>
                  </a:lnTo>
                  <a:cubicBezTo>
                    <a:pt x="397" y="579"/>
                    <a:pt x="461" y="579"/>
                    <a:pt x="461" y="579"/>
                  </a:cubicBezTo>
                  <a:cubicBezTo>
                    <a:pt x="524" y="579"/>
                    <a:pt x="556" y="579"/>
                    <a:pt x="556" y="540"/>
                  </a:cubicBezTo>
                  <a:cubicBezTo>
                    <a:pt x="595" y="508"/>
                    <a:pt x="595" y="413"/>
                    <a:pt x="556" y="381"/>
                  </a:cubicBezTo>
                  <a:lnTo>
                    <a:pt x="199" y="48"/>
                  </a:lnTo>
                  <a:cubicBezTo>
                    <a:pt x="179" y="17"/>
                    <a:pt x="154" y="1"/>
                    <a:pt x="125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2"/>
            <p:cNvSpPr/>
            <p:nvPr/>
          </p:nvSpPr>
          <p:spPr>
            <a:xfrm>
              <a:off x="7338166" y="2229905"/>
              <a:ext cx="57875" cy="52864"/>
            </a:xfrm>
            <a:custGeom>
              <a:avLst/>
              <a:gdLst/>
              <a:ahLst/>
              <a:cxnLst/>
              <a:rect l="l" t="t" r="r" b="b"/>
              <a:pathLst>
                <a:path w="635" h="580" extrusionOk="0">
                  <a:moveTo>
                    <a:pt x="483" y="1"/>
                  </a:moveTo>
                  <a:cubicBezTo>
                    <a:pt x="450" y="1"/>
                    <a:pt x="416" y="17"/>
                    <a:pt x="396" y="48"/>
                  </a:cubicBezTo>
                  <a:lnTo>
                    <a:pt x="71" y="381"/>
                  </a:lnTo>
                  <a:cubicBezTo>
                    <a:pt x="0" y="413"/>
                    <a:pt x="0" y="508"/>
                    <a:pt x="71" y="540"/>
                  </a:cubicBezTo>
                  <a:cubicBezTo>
                    <a:pt x="71" y="579"/>
                    <a:pt x="135" y="579"/>
                    <a:pt x="167" y="579"/>
                  </a:cubicBezTo>
                  <a:cubicBezTo>
                    <a:pt x="167" y="579"/>
                    <a:pt x="198" y="579"/>
                    <a:pt x="238" y="540"/>
                  </a:cubicBezTo>
                  <a:lnTo>
                    <a:pt x="563" y="215"/>
                  </a:lnTo>
                  <a:cubicBezTo>
                    <a:pt x="634" y="143"/>
                    <a:pt x="634" y="80"/>
                    <a:pt x="563" y="48"/>
                  </a:cubicBezTo>
                  <a:cubicBezTo>
                    <a:pt x="547" y="17"/>
                    <a:pt x="515" y="1"/>
                    <a:pt x="483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2"/>
            <p:cNvSpPr/>
            <p:nvPr/>
          </p:nvSpPr>
          <p:spPr>
            <a:xfrm>
              <a:off x="7265888" y="2080336"/>
              <a:ext cx="66534" cy="21784"/>
            </a:xfrm>
            <a:custGeom>
              <a:avLst/>
              <a:gdLst/>
              <a:ahLst/>
              <a:cxnLst/>
              <a:rect l="l" t="t" r="r" b="b"/>
              <a:pathLst>
                <a:path w="730" h="239" extrusionOk="0">
                  <a:moveTo>
                    <a:pt x="135" y="1"/>
                  </a:moveTo>
                  <a:cubicBezTo>
                    <a:pt x="40" y="1"/>
                    <a:pt x="0" y="72"/>
                    <a:pt x="0" y="136"/>
                  </a:cubicBezTo>
                  <a:cubicBezTo>
                    <a:pt x="0" y="199"/>
                    <a:pt x="40" y="239"/>
                    <a:pt x="135" y="239"/>
                  </a:cubicBezTo>
                  <a:lnTo>
                    <a:pt x="595" y="239"/>
                  </a:lnTo>
                  <a:cubicBezTo>
                    <a:pt x="698" y="239"/>
                    <a:pt x="730" y="199"/>
                    <a:pt x="730" y="136"/>
                  </a:cubicBezTo>
                  <a:cubicBezTo>
                    <a:pt x="730" y="72"/>
                    <a:pt x="698" y="1"/>
                    <a:pt x="595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2"/>
            <p:cNvSpPr/>
            <p:nvPr/>
          </p:nvSpPr>
          <p:spPr>
            <a:xfrm>
              <a:off x="7338166" y="1900597"/>
              <a:ext cx="57875" cy="53411"/>
            </a:xfrm>
            <a:custGeom>
              <a:avLst/>
              <a:gdLst/>
              <a:ahLst/>
              <a:cxnLst/>
              <a:rect l="l" t="t" r="r" b="b"/>
              <a:pathLst>
                <a:path w="635" h="586" extrusionOk="0">
                  <a:moveTo>
                    <a:pt x="140" y="1"/>
                  </a:moveTo>
                  <a:cubicBezTo>
                    <a:pt x="111" y="1"/>
                    <a:pt x="87" y="11"/>
                    <a:pt x="71" y="31"/>
                  </a:cubicBezTo>
                  <a:cubicBezTo>
                    <a:pt x="0" y="94"/>
                    <a:pt x="0" y="158"/>
                    <a:pt x="71" y="189"/>
                  </a:cubicBezTo>
                  <a:lnTo>
                    <a:pt x="396" y="586"/>
                  </a:lnTo>
                  <a:lnTo>
                    <a:pt x="499" y="586"/>
                  </a:lnTo>
                  <a:cubicBezTo>
                    <a:pt x="531" y="586"/>
                    <a:pt x="531" y="586"/>
                    <a:pt x="563" y="554"/>
                  </a:cubicBezTo>
                  <a:cubicBezTo>
                    <a:pt x="634" y="490"/>
                    <a:pt x="634" y="427"/>
                    <a:pt x="563" y="387"/>
                  </a:cubicBezTo>
                  <a:lnTo>
                    <a:pt x="238" y="31"/>
                  </a:lnTo>
                  <a:cubicBezTo>
                    <a:pt x="202" y="11"/>
                    <a:pt x="169" y="1"/>
                    <a:pt x="140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2"/>
            <p:cNvSpPr/>
            <p:nvPr/>
          </p:nvSpPr>
          <p:spPr>
            <a:xfrm>
              <a:off x="7518724" y="1993656"/>
              <a:ext cx="112105" cy="108463"/>
            </a:xfrm>
            <a:custGeom>
              <a:avLst/>
              <a:gdLst/>
              <a:ahLst/>
              <a:cxnLst/>
              <a:rect l="l" t="t" r="r" b="b"/>
              <a:pathLst>
                <a:path w="1230" h="1190" extrusionOk="0">
                  <a:moveTo>
                    <a:pt x="136" y="1"/>
                  </a:moveTo>
                  <a:cubicBezTo>
                    <a:pt x="72" y="1"/>
                    <a:pt x="1" y="32"/>
                    <a:pt x="1" y="96"/>
                  </a:cubicBezTo>
                  <a:cubicBezTo>
                    <a:pt x="1" y="199"/>
                    <a:pt x="72" y="231"/>
                    <a:pt x="136" y="231"/>
                  </a:cubicBezTo>
                  <a:cubicBezTo>
                    <a:pt x="595" y="231"/>
                    <a:pt x="992" y="627"/>
                    <a:pt x="992" y="1087"/>
                  </a:cubicBezTo>
                  <a:cubicBezTo>
                    <a:pt x="992" y="1150"/>
                    <a:pt x="1031" y="1190"/>
                    <a:pt x="1095" y="1190"/>
                  </a:cubicBezTo>
                  <a:cubicBezTo>
                    <a:pt x="1190" y="1190"/>
                    <a:pt x="1230" y="1150"/>
                    <a:pt x="1230" y="1087"/>
                  </a:cubicBezTo>
                  <a:cubicBezTo>
                    <a:pt x="1230" y="460"/>
                    <a:pt x="730" y="1"/>
                    <a:pt x="136" y="1"/>
                  </a:cubicBezTo>
                  <a:close/>
                </a:path>
              </a:pathLst>
            </a:custGeom>
            <a:solidFill>
              <a:srgbClr val="0C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6" name="Google Shape;2146;p32"/>
          <p:cNvSpPr txBox="1"/>
          <p:nvPr/>
        </p:nvSpPr>
        <p:spPr>
          <a:xfrm>
            <a:off x="2277881" y="3353383"/>
            <a:ext cx="1221900" cy="6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Determinar la metodología de estudio</a:t>
            </a:r>
            <a:r>
              <a:rPr lang="es-EC" dirty="0"/>
              <a:t>.</a:t>
            </a:r>
            <a:endParaRPr lang="en-US" dirty="0"/>
          </a:p>
        </p:txBody>
      </p:sp>
      <p:sp>
        <p:nvSpPr>
          <p:cNvPr id="2147" name="Google Shape;2147;p32"/>
          <p:cNvSpPr txBox="1"/>
          <p:nvPr/>
        </p:nvSpPr>
        <p:spPr>
          <a:xfrm>
            <a:off x="5989393" y="3384298"/>
            <a:ext cx="128376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C" dirty="0"/>
              <a:t>Identificar las posibles correlaciones 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9" name="Google Shape;2149;p32"/>
          <p:cNvSpPr txBox="1"/>
          <p:nvPr/>
        </p:nvSpPr>
        <p:spPr>
          <a:xfrm>
            <a:off x="4162674" y="3284833"/>
            <a:ext cx="1221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Desarrollar el análisis financiero </a:t>
            </a:r>
            <a:endParaRPr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152" name="Google Shape;2152;p32"/>
          <p:cNvSpPr txBox="1"/>
          <p:nvPr/>
        </p:nvSpPr>
        <p:spPr>
          <a:xfrm>
            <a:off x="439225" y="3353383"/>
            <a:ext cx="1221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Sustentar teórica y empíricamente la investigación</a:t>
            </a:r>
            <a:endParaRPr sz="1200" dirty="0"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43" name="Google Shape;2132;p32"/>
          <p:cNvSpPr/>
          <p:nvPr/>
        </p:nvSpPr>
        <p:spPr>
          <a:xfrm>
            <a:off x="7579292" y="2124432"/>
            <a:ext cx="1506125" cy="2496246"/>
          </a:xfrm>
          <a:custGeom>
            <a:avLst/>
            <a:gdLst/>
            <a:ahLst/>
            <a:cxnLst/>
            <a:rect l="l" t="t" r="r" b="b"/>
            <a:pathLst>
              <a:path w="18368" h="24084" extrusionOk="0">
                <a:moveTo>
                  <a:pt x="0" y="1"/>
                </a:moveTo>
                <a:lnTo>
                  <a:pt x="0" y="40"/>
                </a:lnTo>
                <a:lnTo>
                  <a:pt x="0" y="14904"/>
                </a:lnTo>
                <a:cubicBezTo>
                  <a:pt x="0" y="19953"/>
                  <a:pt x="4130" y="24083"/>
                  <a:pt x="9180" y="24083"/>
                </a:cubicBezTo>
                <a:cubicBezTo>
                  <a:pt x="14269" y="24083"/>
                  <a:pt x="18367" y="19953"/>
                  <a:pt x="18367" y="14904"/>
                </a:cubicBezTo>
                <a:lnTo>
                  <a:pt x="18367" y="40"/>
                </a:lnTo>
                <a:lnTo>
                  <a:pt x="18367" y="1"/>
                </a:lnTo>
                <a:cubicBezTo>
                  <a:pt x="18367" y="5090"/>
                  <a:pt x="14269" y="9188"/>
                  <a:pt x="9180" y="9188"/>
                </a:cubicBezTo>
                <a:cubicBezTo>
                  <a:pt x="4130" y="9188"/>
                  <a:pt x="0" y="5090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133;p32"/>
          <p:cNvSpPr/>
          <p:nvPr/>
        </p:nvSpPr>
        <p:spPr>
          <a:xfrm>
            <a:off x="7585037" y="1484131"/>
            <a:ext cx="1506126" cy="1584363"/>
          </a:xfrm>
          <a:custGeom>
            <a:avLst/>
            <a:gdLst/>
            <a:ahLst/>
            <a:cxnLst/>
            <a:rect l="l" t="t" r="r" b="b"/>
            <a:pathLst>
              <a:path w="18368" h="18202" extrusionOk="0">
                <a:moveTo>
                  <a:pt x="9053" y="0"/>
                </a:moveTo>
                <a:cubicBezTo>
                  <a:pt x="4067" y="0"/>
                  <a:pt x="0" y="4027"/>
                  <a:pt x="0" y="9014"/>
                </a:cubicBezTo>
                <a:cubicBezTo>
                  <a:pt x="0" y="14103"/>
                  <a:pt x="4130" y="18201"/>
                  <a:pt x="9180" y="18201"/>
                </a:cubicBezTo>
                <a:cubicBezTo>
                  <a:pt x="14269" y="18201"/>
                  <a:pt x="18367" y="14103"/>
                  <a:pt x="18367" y="9014"/>
                </a:cubicBezTo>
                <a:cubicBezTo>
                  <a:pt x="18367" y="4027"/>
                  <a:pt x="14333" y="0"/>
                  <a:pt x="9346" y="0"/>
                </a:cubicBezTo>
                <a:close/>
              </a:path>
            </a:pathLst>
          </a:custGeom>
          <a:solidFill>
            <a:srgbClr val="0C3E65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134;p32"/>
          <p:cNvSpPr/>
          <p:nvPr/>
        </p:nvSpPr>
        <p:spPr>
          <a:xfrm>
            <a:off x="7784282" y="1677008"/>
            <a:ext cx="1096080" cy="1096110"/>
          </a:xfrm>
          <a:custGeom>
            <a:avLst/>
            <a:gdLst/>
            <a:ahLst/>
            <a:cxnLst/>
            <a:rect l="l" t="t" r="r" b="b"/>
            <a:pathLst>
              <a:path w="12026" h="12026" extrusionOk="0">
                <a:moveTo>
                  <a:pt x="6009" y="0"/>
                </a:moveTo>
                <a:cubicBezTo>
                  <a:pt x="2711" y="0"/>
                  <a:pt x="0" y="2712"/>
                  <a:pt x="0" y="6017"/>
                </a:cubicBezTo>
                <a:cubicBezTo>
                  <a:pt x="0" y="9347"/>
                  <a:pt x="2711" y="12026"/>
                  <a:pt x="6009" y="12026"/>
                </a:cubicBezTo>
                <a:cubicBezTo>
                  <a:pt x="9346" y="12026"/>
                  <a:pt x="12026" y="9347"/>
                  <a:pt x="12026" y="6017"/>
                </a:cubicBezTo>
                <a:cubicBezTo>
                  <a:pt x="12026" y="2712"/>
                  <a:pt x="9346" y="0"/>
                  <a:pt x="6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57163" dist="7620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7746125" y="3124019"/>
            <a:ext cx="1217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Proponer nuevas líneas de investigación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882" y="1806196"/>
            <a:ext cx="564326" cy="8081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4083" y="614611"/>
            <a:ext cx="9001334" cy="5835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Determinar la incidencia de la rentabilidad de las empresas: “Corporación El Rosado S.A y La Fabril S.A” en su situación financiera en el periodo 2010 – 2019.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8" name="Google Shape;1358;p16"/>
          <p:cNvCxnSpPr/>
          <p:nvPr/>
        </p:nvCxnSpPr>
        <p:spPr>
          <a:xfrm rot="10800000">
            <a:off x="2443571" y="3522258"/>
            <a:ext cx="18345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9" name="Google Shape;1359;p16"/>
          <p:cNvCxnSpPr/>
          <p:nvPr/>
        </p:nvCxnSpPr>
        <p:spPr>
          <a:xfrm>
            <a:off x="4572520" y="2736675"/>
            <a:ext cx="1834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60" name="Google Shape;1360;p16"/>
          <p:cNvCxnSpPr/>
          <p:nvPr/>
        </p:nvCxnSpPr>
        <p:spPr>
          <a:xfrm rot="10800000">
            <a:off x="2741482" y="2025975"/>
            <a:ext cx="1660500" cy="9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61" name="Google Shape;1361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Hipótesis 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2" name="Google Shape;1362;p16"/>
          <p:cNvSpPr/>
          <p:nvPr/>
        </p:nvSpPr>
        <p:spPr>
          <a:xfrm>
            <a:off x="4572000" y="2231601"/>
            <a:ext cx="31551" cy="860659"/>
          </a:xfrm>
          <a:custGeom>
            <a:avLst/>
            <a:gdLst/>
            <a:ahLst/>
            <a:cxnLst/>
            <a:rect l="l" t="t" r="r" b="b"/>
            <a:pathLst>
              <a:path w="348" h="9493" extrusionOk="0">
                <a:moveTo>
                  <a:pt x="174" y="0"/>
                </a:moveTo>
                <a:cubicBezTo>
                  <a:pt x="83" y="0"/>
                  <a:pt x="0" y="91"/>
                  <a:pt x="0" y="174"/>
                </a:cubicBezTo>
                <a:lnTo>
                  <a:pt x="0" y="9319"/>
                </a:lnTo>
                <a:cubicBezTo>
                  <a:pt x="0" y="9403"/>
                  <a:pt x="83" y="9493"/>
                  <a:pt x="174" y="9493"/>
                </a:cubicBezTo>
                <a:cubicBezTo>
                  <a:pt x="257" y="9493"/>
                  <a:pt x="347" y="9403"/>
                  <a:pt x="347" y="9319"/>
                </a:cubicBezTo>
                <a:lnTo>
                  <a:pt x="347" y="174"/>
                </a:lnTo>
                <a:cubicBezTo>
                  <a:pt x="347" y="91"/>
                  <a:pt x="257" y="0"/>
                  <a:pt x="174" y="0"/>
                </a:cubicBezTo>
                <a:close/>
              </a:path>
            </a:pathLst>
          </a:custGeom>
          <a:solidFill>
            <a:srgbClr val="8B62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16"/>
          <p:cNvSpPr/>
          <p:nvPr/>
        </p:nvSpPr>
        <p:spPr>
          <a:xfrm>
            <a:off x="3895203" y="3218096"/>
            <a:ext cx="1353591" cy="1502220"/>
          </a:xfrm>
          <a:custGeom>
            <a:avLst/>
            <a:gdLst/>
            <a:ahLst/>
            <a:cxnLst/>
            <a:rect l="l" t="t" r="r" b="b"/>
            <a:pathLst>
              <a:path w="14930" h="12556" extrusionOk="0">
                <a:moveTo>
                  <a:pt x="0" y="1"/>
                </a:moveTo>
                <a:lnTo>
                  <a:pt x="2979" y="12556"/>
                </a:lnTo>
                <a:lnTo>
                  <a:pt x="11979" y="12556"/>
                </a:lnTo>
                <a:lnTo>
                  <a:pt x="149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16"/>
          <p:cNvSpPr/>
          <p:nvPr/>
        </p:nvSpPr>
        <p:spPr>
          <a:xfrm>
            <a:off x="3737813" y="3031784"/>
            <a:ext cx="1668371" cy="451901"/>
          </a:xfrm>
          <a:custGeom>
            <a:avLst/>
            <a:gdLst/>
            <a:ahLst/>
            <a:cxnLst/>
            <a:rect l="l" t="t" r="r" b="b"/>
            <a:pathLst>
              <a:path w="18402" h="3674" extrusionOk="0">
                <a:moveTo>
                  <a:pt x="1042" y="0"/>
                </a:moveTo>
                <a:cubicBezTo>
                  <a:pt x="458" y="0"/>
                  <a:pt x="0" y="465"/>
                  <a:pt x="0" y="1014"/>
                </a:cubicBezTo>
                <a:lnTo>
                  <a:pt x="0" y="2632"/>
                </a:lnTo>
                <a:cubicBezTo>
                  <a:pt x="0" y="3208"/>
                  <a:pt x="458" y="3674"/>
                  <a:pt x="1042" y="3674"/>
                </a:cubicBezTo>
                <a:lnTo>
                  <a:pt x="17360" y="3674"/>
                </a:lnTo>
                <a:cubicBezTo>
                  <a:pt x="17937" y="3674"/>
                  <a:pt x="18402" y="3208"/>
                  <a:pt x="18402" y="2632"/>
                </a:cubicBezTo>
                <a:lnTo>
                  <a:pt x="18402" y="1014"/>
                </a:lnTo>
                <a:cubicBezTo>
                  <a:pt x="18402" y="465"/>
                  <a:pt x="17937" y="0"/>
                  <a:pt x="173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6"/>
          <p:cNvSpPr/>
          <p:nvPr/>
        </p:nvSpPr>
        <p:spPr>
          <a:xfrm>
            <a:off x="3926663" y="2116369"/>
            <a:ext cx="705808" cy="747422"/>
          </a:xfrm>
          <a:custGeom>
            <a:avLst/>
            <a:gdLst/>
            <a:ahLst/>
            <a:cxnLst/>
            <a:rect l="l" t="t" r="r" b="b"/>
            <a:pathLst>
              <a:path w="7785" h="8244" extrusionOk="0">
                <a:moveTo>
                  <a:pt x="28" y="1"/>
                </a:moveTo>
                <a:cubicBezTo>
                  <a:pt x="28" y="1"/>
                  <a:pt x="0" y="6077"/>
                  <a:pt x="7174" y="8243"/>
                </a:cubicBezTo>
                <a:cubicBezTo>
                  <a:pt x="7174" y="8243"/>
                  <a:pt x="7785" y="2716"/>
                  <a:pt x="28" y="1"/>
                </a:cubicBezTo>
                <a:close/>
              </a:path>
            </a:pathLst>
          </a:custGeom>
          <a:solidFill>
            <a:srgbClr val="328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6"/>
          <p:cNvSpPr/>
          <p:nvPr/>
        </p:nvSpPr>
        <p:spPr>
          <a:xfrm>
            <a:off x="3929201" y="2116369"/>
            <a:ext cx="703269" cy="747422"/>
          </a:xfrm>
          <a:custGeom>
            <a:avLst/>
            <a:gdLst/>
            <a:ahLst/>
            <a:cxnLst/>
            <a:rect l="l" t="t" r="r" b="b"/>
            <a:pathLst>
              <a:path w="7757" h="8244" extrusionOk="0">
                <a:moveTo>
                  <a:pt x="0" y="1"/>
                </a:moveTo>
                <a:lnTo>
                  <a:pt x="7146" y="8243"/>
                </a:lnTo>
                <a:cubicBezTo>
                  <a:pt x="7146" y="8243"/>
                  <a:pt x="7757" y="271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6"/>
          <p:cNvSpPr/>
          <p:nvPr/>
        </p:nvSpPr>
        <p:spPr>
          <a:xfrm>
            <a:off x="4600921" y="2422989"/>
            <a:ext cx="671174" cy="485498"/>
          </a:xfrm>
          <a:custGeom>
            <a:avLst/>
            <a:gdLst/>
            <a:ahLst/>
            <a:cxnLst/>
            <a:rect l="l" t="t" r="r" b="b"/>
            <a:pathLst>
              <a:path w="7403" h="5355" extrusionOk="0">
                <a:moveTo>
                  <a:pt x="7403" y="0"/>
                </a:moveTo>
                <a:lnTo>
                  <a:pt x="7403" y="0"/>
                </a:lnTo>
                <a:cubicBezTo>
                  <a:pt x="549" y="722"/>
                  <a:pt x="0" y="5354"/>
                  <a:pt x="0" y="5354"/>
                </a:cubicBezTo>
                <a:cubicBezTo>
                  <a:pt x="6306" y="4951"/>
                  <a:pt x="7403" y="0"/>
                  <a:pt x="7403" y="0"/>
                </a:cubicBezTo>
                <a:close/>
              </a:path>
            </a:pathLst>
          </a:custGeom>
          <a:solidFill>
            <a:srgbClr val="328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6"/>
          <p:cNvSpPr/>
          <p:nvPr/>
        </p:nvSpPr>
        <p:spPr>
          <a:xfrm>
            <a:off x="4600921" y="2422989"/>
            <a:ext cx="671174" cy="485498"/>
          </a:xfrm>
          <a:custGeom>
            <a:avLst/>
            <a:gdLst/>
            <a:ahLst/>
            <a:cxnLst/>
            <a:rect l="l" t="t" r="r" b="b"/>
            <a:pathLst>
              <a:path w="7403" h="5355" extrusionOk="0">
                <a:moveTo>
                  <a:pt x="7403" y="0"/>
                </a:moveTo>
                <a:lnTo>
                  <a:pt x="7403" y="0"/>
                </a:lnTo>
                <a:cubicBezTo>
                  <a:pt x="549" y="722"/>
                  <a:pt x="0" y="5354"/>
                  <a:pt x="0" y="5354"/>
                </a:cubicBezTo>
                <a:lnTo>
                  <a:pt x="74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16"/>
          <p:cNvSpPr/>
          <p:nvPr/>
        </p:nvSpPr>
        <p:spPr>
          <a:xfrm>
            <a:off x="4209984" y="1502587"/>
            <a:ext cx="805264" cy="805264"/>
          </a:xfrm>
          <a:custGeom>
            <a:avLst/>
            <a:gdLst/>
            <a:ahLst/>
            <a:cxnLst/>
            <a:rect l="l" t="t" r="r" b="b"/>
            <a:pathLst>
              <a:path w="8882" h="8882" extrusionOk="0">
                <a:moveTo>
                  <a:pt x="4424" y="0"/>
                </a:moveTo>
                <a:cubicBezTo>
                  <a:pt x="1993" y="0"/>
                  <a:pt x="0" y="1993"/>
                  <a:pt x="0" y="4451"/>
                </a:cubicBezTo>
                <a:cubicBezTo>
                  <a:pt x="0" y="6882"/>
                  <a:pt x="1993" y="8882"/>
                  <a:pt x="4424" y="8882"/>
                </a:cubicBezTo>
                <a:cubicBezTo>
                  <a:pt x="6882" y="8882"/>
                  <a:pt x="8882" y="6882"/>
                  <a:pt x="8882" y="4451"/>
                </a:cubicBezTo>
                <a:cubicBezTo>
                  <a:pt x="8882" y="1993"/>
                  <a:pt x="6882" y="0"/>
                  <a:pt x="4424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16"/>
          <p:cNvSpPr/>
          <p:nvPr/>
        </p:nvSpPr>
        <p:spPr>
          <a:xfrm>
            <a:off x="4204272" y="1496875"/>
            <a:ext cx="816053" cy="816053"/>
          </a:xfrm>
          <a:custGeom>
            <a:avLst/>
            <a:gdLst/>
            <a:ahLst/>
            <a:cxnLst/>
            <a:rect l="l" t="t" r="r" b="b"/>
            <a:pathLst>
              <a:path w="9001" h="9001" extrusionOk="0">
                <a:moveTo>
                  <a:pt x="4487" y="119"/>
                </a:moveTo>
                <a:cubicBezTo>
                  <a:pt x="5702" y="119"/>
                  <a:pt x="6806" y="612"/>
                  <a:pt x="7584" y="1424"/>
                </a:cubicBezTo>
                <a:cubicBezTo>
                  <a:pt x="8396" y="2202"/>
                  <a:pt x="8889" y="3299"/>
                  <a:pt x="8889" y="4514"/>
                </a:cubicBezTo>
                <a:cubicBezTo>
                  <a:pt x="8889" y="5702"/>
                  <a:pt x="8396" y="6806"/>
                  <a:pt x="7584" y="7611"/>
                </a:cubicBezTo>
                <a:cubicBezTo>
                  <a:pt x="6806" y="8396"/>
                  <a:pt x="5702" y="8889"/>
                  <a:pt x="4487" y="8889"/>
                </a:cubicBezTo>
                <a:cubicBezTo>
                  <a:pt x="3299" y="8889"/>
                  <a:pt x="2202" y="8396"/>
                  <a:pt x="1389" y="7611"/>
                </a:cubicBezTo>
                <a:cubicBezTo>
                  <a:pt x="612" y="6806"/>
                  <a:pt x="119" y="5702"/>
                  <a:pt x="119" y="4514"/>
                </a:cubicBezTo>
                <a:cubicBezTo>
                  <a:pt x="119" y="3299"/>
                  <a:pt x="612" y="2202"/>
                  <a:pt x="1389" y="1424"/>
                </a:cubicBezTo>
                <a:cubicBezTo>
                  <a:pt x="2202" y="612"/>
                  <a:pt x="3299" y="119"/>
                  <a:pt x="4487" y="119"/>
                </a:cubicBezTo>
                <a:close/>
                <a:moveTo>
                  <a:pt x="4487" y="1"/>
                </a:moveTo>
                <a:cubicBezTo>
                  <a:pt x="2028" y="1"/>
                  <a:pt x="1" y="2028"/>
                  <a:pt x="1" y="4514"/>
                </a:cubicBezTo>
                <a:cubicBezTo>
                  <a:pt x="1" y="6979"/>
                  <a:pt x="2028" y="9000"/>
                  <a:pt x="4487" y="9000"/>
                </a:cubicBezTo>
                <a:cubicBezTo>
                  <a:pt x="6979" y="9000"/>
                  <a:pt x="9000" y="6979"/>
                  <a:pt x="9000" y="4514"/>
                </a:cubicBezTo>
                <a:cubicBezTo>
                  <a:pt x="9000" y="2028"/>
                  <a:pt x="6979" y="1"/>
                  <a:pt x="4487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6"/>
          <p:cNvSpPr/>
          <p:nvPr/>
        </p:nvSpPr>
        <p:spPr>
          <a:xfrm>
            <a:off x="4288679" y="1581281"/>
            <a:ext cx="647874" cy="647874"/>
          </a:xfrm>
          <a:custGeom>
            <a:avLst/>
            <a:gdLst/>
            <a:ahLst/>
            <a:cxnLst/>
            <a:rect l="l" t="t" r="r" b="b"/>
            <a:pathLst>
              <a:path w="7146" h="7146" extrusionOk="0">
                <a:moveTo>
                  <a:pt x="3556" y="0"/>
                </a:moveTo>
                <a:cubicBezTo>
                  <a:pt x="1590" y="0"/>
                  <a:pt x="0" y="1618"/>
                  <a:pt x="0" y="3583"/>
                </a:cubicBezTo>
                <a:cubicBezTo>
                  <a:pt x="0" y="5555"/>
                  <a:pt x="1590" y="7146"/>
                  <a:pt x="3556" y="7146"/>
                </a:cubicBezTo>
                <a:cubicBezTo>
                  <a:pt x="5555" y="7146"/>
                  <a:pt x="7146" y="5555"/>
                  <a:pt x="7146" y="3583"/>
                </a:cubicBezTo>
                <a:cubicBezTo>
                  <a:pt x="7146" y="1618"/>
                  <a:pt x="5555" y="0"/>
                  <a:pt x="3556" y="0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4396296" y="1754356"/>
            <a:ext cx="31551" cy="36628"/>
          </a:xfrm>
          <a:custGeom>
            <a:avLst/>
            <a:gdLst/>
            <a:ahLst/>
            <a:cxnLst/>
            <a:rect l="l" t="t" r="r" b="b"/>
            <a:pathLst>
              <a:path w="348" h="404" extrusionOk="0">
                <a:moveTo>
                  <a:pt x="348" y="1"/>
                </a:moveTo>
                <a:lnTo>
                  <a:pt x="348" y="1"/>
                </a:lnTo>
                <a:cubicBezTo>
                  <a:pt x="348" y="1"/>
                  <a:pt x="174" y="29"/>
                  <a:pt x="84" y="147"/>
                </a:cubicBezTo>
                <a:cubicBezTo>
                  <a:pt x="1" y="258"/>
                  <a:pt x="28" y="403"/>
                  <a:pt x="28" y="403"/>
                </a:cubicBezTo>
                <a:cubicBezTo>
                  <a:pt x="28" y="403"/>
                  <a:pt x="174" y="376"/>
                  <a:pt x="230" y="258"/>
                </a:cubicBezTo>
                <a:cubicBezTo>
                  <a:pt x="313" y="174"/>
                  <a:pt x="348" y="1"/>
                  <a:pt x="348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>
            <a:off x="4393122" y="1748734"/>
            <a:ext cx="39801" cy="47235"/>
          </a:xfrm>
          <a:custGeom>
            <a:avLst/>
            <a:gdLst/>
            <a:ahLst/>
            <a:cxnLst/>
            <a:rect l="l" t="t" r="r" b="b"/>
            <a:pathLst>
              <a:path w="439" h="521" extrusionOk="0">
                <a:moveTo>
                  <a:pt x="303" y="146"/>
                </a:moveTo>
                <a:cubicBezTo>
                  <a:pt x="289" y="192"/>
                  <a:pt x="267" y="247"/>
                  <a:pt x="237" y="292"/>
                </a:cubicBezTo>
                <a:cubicBezTo>
                  <a:pt x="210" y="319"/>
                  <a:pt x="149" y="346"/>
                  <a:pt x="120" y="380"/>
                </a:cubicBezTo>
                <a:lnTo>
                  <a:pt x="120" y="380"/>
                </a:lnTo>
                <a:cubicBezTo>
                  <a:pt x="124" y="331"/>
                  <a:pt x="136" y="275"/>
                  <a:pt x="174" y="236"/>
                </a:cubicBezTo>
                <a:cubicBezTo>
                  <a:pt x="209" y="209"/>
                  <a:pt x="265" y="174"/>
                  <a:pt x="293" y="146"/>
                </a:cubicBezTo>
                <a:close/>
                <a:moveTo>
                  <a:pt x="348" y="0"/>
                </a:moveTo>
                <a:cubicBezTo>
                  <a:pt x="320" y="35"/>
                  <a:pt x="174" y="63"/>
                  <a:pt x="91" y="146"/>
                </a:cubicBezTo>
                <a:cubicBezTo>
                  <a:pt x="10" y="252"/>
                  <a:pt x="2" y="330"/>
                  <a:pt x="1" y="410"/>
                </a:cubicBezTo>
                <a:lnTo>
                  <a:pt x="1" y="410"/>
                </a:lnTo>
                <a:lnTo>
                  <a:pt x="1" y="410"/>
                </a:lnTo>
                <a:lnTo>
                  <a:pt x="1" y="410"/>
                </a:lnTo>
                <a:cubicBezTo>
                  <a:pt x="1" y="419"/>
                  <a:pt x="1" y="428"/>
                  <a:pt x="1" y="438"/>
                </a:cubicBezTo>
                <a:lnTo>
                  <a:pt x="1" y="465"/>
                </a:lnTo>
                <a:lnTo>
                  <a:pt x="1" y="493"/>
                </a:lnTo>
                <a:lnTo>
                  <a:pt x="36" y="493"/>
                </a:lnTo>
                <a:cubicBezTo>
                  <a:pt x="36" y="521"/>
                  <a:pt x="36" y="521"/>
                  <a:pt x="63" y="521"/>
                </a:cubicBezTo>
                <a:lnTo>
                  <a:pt x="91" y="521"/>
                </a:lnTo>
                <a:lnTo>
                  <a:pt x="91" y="504"/>
                </a:lnTo>
                <a:lnTo>
                  <a:pt x="91" y="504"/>
                </a:lnTo>
                <a:cubicBezTo>
                  <a:pt x="145" y="479"/>
                  <a:pt x="253" y="443"/>
                  <a:pt x="320" y="347"/>
                </a:cubicBezTo>
                <a:cubicBezTo>
                  <a:pt x="383" y="292"/>
                  <a:pt x="411" y="236"/>
                  <a:pt x="411" y="174"/>
                </a:cubicBezTo>
                <a:cubicBezTo>
                  <a:pt x="411" y="146"/>
                  <a:pt x="438" y="118"/>
                  <a:pt x="438" y="118"/>
                </a:cubicBezTo>
                <a:lnTo>
                  <a:pt x="438" y="90"/>
                </a:lnTo>
                <a:lnTo>
                  <a:pt x="438" y="63"/>
                </a:lnTo>
                <a:lnTo>
                  <a:pt x="411" y="35"/>
                </a:lnTo>
                <a:lnTo>
                  <a:pt x="383" y="0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>
            <a:off x="4369822" y="1772669"/>
            <a:ext cx="49864" cy="45422"/>
          </a:xfrm>
          <a:custGeom>
            <a:avLst/>
            <a:gdLst/>
            <a:ahLst/>
            <a:cxnLst/>
            <a:rect l="l" t="t" r="r" b="b"/>
            <a:pathLst>
              <a:path w="550" h="501" extrusionOk="0">
                <a:moveTo>
                  <a:pt x="119" y="0"/>
                </a:moveTo>
                <a:cubicBezTo>
                  <a:pt x="119" y="0"/>
                  <a:pt x="1" y="146"/>
                  <a:pt x="29" y="292"/>
                </a:cubicBezTo>
                <a:cubicBezTo>
                  <a:pt x="29" y="403"/>
                  <a:pt x="147" y="431"/>
                  <a:pt x="175" y="465"/>
                </a:cubicBezTo>
                <a:cubicBezTo>
                  <a:pt x="175" y="465"/>
                  <a:pt x="228" y="501"/>
                  <a:pt x="310" y="501"/>
                </a:cubicBezTo>
                <a:cubicBezTo>
                  <a:pt x="330" y="501"/>
                  <a:pt x="352" y="499"/>
                  <a:pt x="376" y="493"/>
                </a:cubicBezTo>
                <a:cubicBezTo>
                  <a:pt x="494" y="431"/>
                  <a:pt x="550" y="320"/>
                  <a:pt x="550" y="320"/>
                </a:cubicBezTo>
                <a:cubicBezTo>
                  <a:pt x="550" y="320"/>
                  <a:pt x="487" y="252"/>
                  <a:pt x="393" y="252"/>
                </a:cubicBezTo>
                <a:cubicBezTo>
                  <a:pt x="379" y="252"/>
                  <a:pt x="364" y="253"/>
                  <a:pt x="348" y="257"/>
                </a:cubicBezTo>
                <a:cubicBezTo>
                  <a:pt x="258" y="292"/>
                  <a:pt x="202" y="375"/>
                  <a:pt x="175" y="403"/>
                </a:cubicBezTo>
                <a:cubicBezTo>
                  <a:pt x="202" y="375"/>
                  <a:pt x="230" y="292"/>
                  <a:pt x="230" y="201"/>
                </a:cubicBezTo>
                <a:cubicBezTo>
                  <a:pt x="230" y="56"/>
                  <a:pt x="119" y="0"/>
                  <a:pt x="119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>
            <a:off x="4367374" y="1767592"/>
            <a:ext cx="86311" cy="54851"/>
          </a:xfrm>
          <a:custGeom>
            <a:avLst/>
            <a:gdLst/>
            <a:ahLst/>
            <a:cxnLst/>
            <a:rect l="l" t="t" r="r" b="b"/>
            <a:pathLst>
              <a:path w="952" h="605" extrusionOk="0">
                <a:moveTo>
                  <a:pt x="161" y="129"/>
                </a:moveTo>
                <a:lnTo>
                  <a:pt x="161" y="129"/>
                </a:lnTo>
                <a:cubicBezTo>
                  <a:pt x="165" y="132"/>
                  <a:pt x="170" y="135"/>
                  <a:pt x="174" y="139"/>
                </a:cubicBezTo>
                <a:cubicBezTo>
                  <a:pt x="174" y="174"/>
                  <a:pt x="202" y="202"/>
                  <a:pt x="202" y="257"/>
                </a:cubicBezTo>
                <a:cubicBezTo>
                  <a:pt x="202" y="301"/>
                  <a:pt x="184" y="367"/>
                  <a:pt x="163" y="420"/>
                </a:cubicBezTo>
                <a:lnTo>
                  <a:pt x="163" y="420"/>
                </a:lnTo>
                <a:cubicBezTo>
                  <a:pt x="158" y="415"/>
                  <a:pt x="152" y="409"/>
                  <a:pt x="146" y="403"/>
                </a:cubicBezTo>
                <a:cubicBezTo>
                  <a:pt x="111" y="403"/>
                  <a:pt x="111" y="376"/>
                  <a:pt x="111" y="313"/>
                </a:cubicBezTo>
                <a:cubicBezTo>
                  <a:pt x="111" y="257"/>
                  <a:pt x="111" y="202"/>
                  <a:pt x="146" y="174"/>
                </a:cubicBezTo>
                <a:cubicBezTo>
                  <a:pt x="146" y="156"/>
                  <a:pt x="154" y="140"/>
                  <a:pt x="161" y="129"/>
                </a:cubicBezTo>
                <a:close/>
                <a:moveTo>
                  <a:pt x="431" y="376"/>
                </a:moveTo>
                <a:cubicBezTo>
                  <a:pt x="454" y="376"/>
                  <a:pt x="481" y="376"/>
                  <a:pt x="506" y="391"/>
                </a:cubicBezTo>
                <a:lnTo>
                  <a:pt x="506" y="391"/>
                </a:lnTo>
                <a:cubicBezTo>
                  <a:pt x="502" y="395"/>
                  <a:pt x="497" y="399"/>
                  <a:pt x="493" y="403"/>
                </a:cubicBezTo>
                <a:cubicBezTo>
                  <a:pt x="458" y="431"/>
                  <a:pt x="431" y="459"/>
                  <a:pt x="375" y="487"/>
                </a:cubicBezTo>
                <a:lnTo>
                  <a:pt x="257" y="487"/>
                </a:lnTo>
                <a:lnTo>
                  <a:pt x="320" y="431"/>
                </a:lnTo>
                <a:cubicBezTo>
                  <a:pt x="347" y="403"/>
                  <a:pt x="375" y="376"/>
                  <a:pt x="403" y="376"/>
                </a:cubicBezTo>
                <a:close/>
                <a:moveTo>
                  <a:pt x="111" y="1"/>
                </a:moveTo>
                <a:lnTo>
                  <a:pt x="84" y="28"/>
                </a:lnTo>
                <a:cubicBezTo>
                  <a:pt x="84" y="28"/>
                  <a:pt x="56" y="84"/>
                  <a:pt x="28" y="112"/>
                </a:cubicBezTo>
                <a:cubicBezTo>
                  <a:pt x="0" y="174"/>
                  <a:pt x="0" y="230"/>
                  <a:pt x="0" y="313"/>
                </a:cubicBezTo>
                <a:lnTo>
                  <a:pt x="0" y="348"/>
                </a:lnTo>
                <a:cubicBezTo>
                  <a:pt x="0" y="431"/>
                  <a:pt x="56" y="459"/>
                  <a:pt x="84" y="521"/>
                </a:cubicBezTo>
                <a:cubicBezTo>
                  <a:pt x="111" y="521"/>
                  <a:pt x="111" y="549"/>
                  <a:pt x="146" y="549"/>
                </a:cubicBezTo>
                <a:lnTo>
                  <a:pt x="174" y="549"/>
                </a:lnTo>
                <a:cubicBezTo>
                  <a:pt x="174" y="577"/>
                  <a:pt x="202" y="577"/>
                  <a:pt x="229" y="577"/>
                </a:cubicBezTo>
                <a:cubicBezTo>
                  <a:pt x="257" y="605"/>
                  <a:pt x="285" y="605"/>
                  <a:pt x="347" y="605"/>
                </a:cubicBezTo>
                <a:cubicBezTo>
                  <a:pt x="375" y="605"/>
                  <a:pt x="403" y="605"/>
                  <a:pt x="431" y="577"/>
                </a:cubicBezTo>
                <a:cubicBezTo>
                  <a:pt x="493" y="577"/>
                  <a:pt x="549" y="521"/>
                  <a:pt x="577" y="487"/>
                </a:cubicBezTo>
                <a:cubicBezTo>
                  <a:pt x="604" y="459"/>
                  <a:pt x="604" y="431"/>
                  <a:pt x="632" y="431"/>
                </a:cubicBezTo>
                <a:lnTo>
                  <a:pt x="632" y="422"/>
                </a:lnTo>
                <a:lnTo>
                  <a:pt x="632" y="422"/>
                </a:lnTo>
                <a:lnTo>
                  <a:pt x="952" y="313"/>
                </a:lnTo>
                <a:lnTo>
                  <a:pt x="632" y="313"/>
                </a:lnTo>
                <a:cubicBezTo>
                  <a:pt x="604" y="313"/>
                  <a:pt x="604" y="313"/>
                  <a:pt x="577" y="285"/>
                </a:cubicBezTo>
                <a:cubicBezTo>
                  <a:pt x="521" y="257"/>
                  <a:pt x="493" y="257"/>
                  <a:pt x="431" y="257"/>
                </a:cubicBezTo>
                <a:lnTo>
                  <a:pt x="347" y="257"/>
                </a:lnTo>
                <a:cubicBezTo>
                  <a:pt x="340" y="265"/>
                  <a:pt x="330" y="272"/>
                  <a:pt x="319" y="280"/>
                </a:cubicBezTo>
                <a:lnTo>
                  <a:pt x="319" y="280"/>
                </a:lnTo>
                <a:cubicBezTo>
                  <a:pt x="319" y="272"/>
                  <a:pt x="320" y="265"/>
                  <a:pt x="320" y="257"/>
                </a:cubicBezTo>
                <a:lnTo>
                  <a:pt x="320" y="230"/>
                </a:lnTo>
                <a:cubicBezTo>
                  <a:pt x="320" y="174"/>
                  <a:pt x="285" y="112"/>
                  <a:pt x="229" y="56"/>
                </a:cubicBezTo>
                <a:lnTo>
                  <a:pt x="202" y="28"/>
                </a:lnTo>
                <a:lnTo>
                  <a:pt x="174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16"/>
          <p:cNvSpPr/>
          <p:nvPr/>
        </p:nvSpPr>
        <p:spPr>
          <a:xfrm>
            <a:off x="4354138" y="1804129"/>
            <a:ext cx="52312" cy="41614"/>
          </a:xfrm>
          <a:custGeom>
            <a:avLst/>
            <a:gdLst/>
            <a:ahLst/>
            <a:cxnLst/>
            <a:rect l="l" t="t" r="r" b="b"/>
            <a:pathLst>
              <a:path w="577" h="459" extrusionOk="0">
                <a:moveTo>
                  <a:pt x="84" y="0"/>
                </a:moveTo>
                <a:cubicBezTo>
                  <a:pt x="84" y="0"/>
                  <a:pt x="0" y="174"/>
                  <a:pt x="28" y="292"/>
                </a:cubicBezTo>
                <a:cubicBezTo>
                  <a:pt x="56" y="403"/>
                  <a:pt x="174" y="431"/>
                  <a:pt x="202" y="431"/>
                </a:cubicBezTo>
                <a:cubicBezTo>
                  <a:pt x="202" y="431"/>
                  <a:pt x="254" y="459"/>
                  <a:pt x="314" y="459"/>
                </a:cubicBezTo>
                <a:cubicBezTo>
                  <a:pt x="344" y="459"/>
                  <a:pt x="375" y="452"/>
                  <a:pt x="403" y="431"/>
                </a:cubicBezTo>
                <a:cubicBezTo>
                  <a:pt x="521" y="375"/>
                  <a:pt x="577" y="257"/>
                  <a:pt x="577" y="257"/>
                </a:cubicBezTo>
                <a:cubicBezTo>
                  <a:pt x="577" y="257"/>
                  <a:pt x="514" y="210"/>
                  <a:pt x="433" y="210"/>
                </a:cubicBezTo>
                <a:cubicBezTo>
                  <a:pt x="406" y="210"/>
                  <a:pt x="377" y="216"/>
                  <a:pt x="348" y="229"/>
                </a:cubicBezTo>
                <a:cubicBezTo>
                  <a:pt x="292" y="257"/>
                  <a:pt x="230" y="347"/>
                  <a:pt x="202" y="403"/>
                </a:cubicBezTo>
                <a:cubicBezTo>
                  <a:pt x="230" y="347"/>
                  <a:pt x="257" y="257"/>
                  <a:pt x="230" y="174"/>
                </a:cubicBezTo>
                <a:cubicBezTo>
                  <a:pt x="202" y="56"/>
                  <a:pt x="84" y="0"/>
                  <a:pt x="84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6"/>
          <p:cNvSpPr/>
          <p:nvPr/>
        </p:nvSpPr>
        <p:spPr>
          <a:xfrm>
            <a:off x="4351599" y="1799052"/>
            <a:ext cx="78786" cy="52403"/>
          </a:xfrm>
          <a:custGeom>
            <a:avLst/>
            <a:gdLst/>
            <a:ahLst/>
            <a:cxnLst/>
            <a:rect l="l" t="t" r="r" b="b"/>
            <a:pathLst>
              <a:path w="869" h="578" extrusionOk="0">
                <a:moveTo>
                  <a:pt x="146" y="140"/>
                </a:moveTo>
                <a:cubicBezTo>
                  <a:pt x="174" y="174"/>
                  <a:pt x="202" y="202"/>
                  <a:pt x="202" y="230"/>
                </a:cubicBezTo>
                <a:lnTo>
                  <a:pt x="202" y="285"/>
                </a:lnTo>
                <a:cubicBezTo>
                  <a:pt x="202" y="337"/>
                  <a:pt x="202" y="384"/>
                  <a:pt x="186" y="414"/>
                </a:cubicBezTo>
                <a:lnTo>
                  <a:pt x="186" y="414"/>
                </a:lnTo>
                <a:cubicBezTo>
                  <a:pt x="182" y="411"/>
                  <a:pt x="178" y="408"/>
                  <a:pt x="174" y="403"/>
                </a:cubicBezTo>
                <a:cubicBezTo>
                  <a:pt x="146" y="376"/>
                  <a:pt x="112" y="376"/>
                  <a:pt x="112" y="313"/>
                </a:cubicBezTo>
                <a:lnTo>
                  <a:pt x="112" y="285"/>
                </a:lnTo>
                <a:cubicBezTo>
                  <a:pt x="112" y="230"/>
                  <a:pt x="112" y="174"/>
                  <a:pt x="146" y="140"/>
                </a:cubicBezTo>
                <a:close/>
                <a:moveTo>
                  <a:pt x="459" y="313"/>
                </a:moveTo>
                <a:cubicBezTo>
                  <a:pt x="477" y="313"/>
                  <a:pt x="493" y="323"/>
                  <a:pt x="508" y="332"/>
                </a:cubicBezTo>
                <a:lnTo>
                  <a:pt x="508" y="332"/>
                </a:lnTo>
                <a:lnTo>
                  <a:pt x="494" y="348"/>
                </a:lnTo>
                <a:cubicBezTo>
                  <a:pt x="494" y="376"/>
                  <a:pt x="459" y="431"/>
                  <a:pt x="403" y="431"/>
                </a:cubicBezTo>
                <a:cubicBezTo>
                  <a:pt x="403" y="459"/>
                  <a:pt x="376" y="459"/>
                  <a:pt x="348" y="459"/>
                </a:cubicBezTo>
                <a:lnTo>
                  <a:pt x="295" y="459"/>
                </a:lnTo>
                <a:cubicBezTo>
                  <a:pt x="308" y="441"/>
                  <a:pt x="329" y="422"/>
                  <a:pt x="348" y="403"/>
                </a:cubicBezTo>
                <a:cubicBezTo>
                  <a:pt x="348" y="376"/>
                  <a:pt x="376" y="348"/>
                  <a:pt x="403" y="348"/>
                </a:cubicBezTo>
                <a:cubicBezTo>
                  <a:pt x="431" y="313"/>
                  <a:pt x="431" y="313"/>
                  <a:pt x="459" y="313"/>
                </a:cubicBezTo>
                <a:close/>
                <a:moveTo>
                  <a:pt x="84" y="1"/>
                </a:moveTo>
                <a:lnTo>
                  <a:pt x="56" y="29"/>
                </a:lnTo>
                <a:cubicBezTo>
                  <a:pt x="28" y="84"/>
                  <a:pt x="1" y="174"/>
                  <a:pt x="1" y="285"/>
                </a:cubicBezTo>
                <a:lnTo>
                  <a:pt x="1" y="348"/>
                </a:lnTo>
                <a:cubicBezTo>
                  <a:pt x="28" y="431"/>
                  <a:pt x="84" y="487"/>
                  <a:pt x="112" y="522"/>
                </a:cubicBezTo>
                <a:cubicBezTo>
                  <a:pt x="146" y="522"/>
                  <a:pt x="174" y="522"/>
                  <a:pt x="174" y="549"/>
                </a:cubicBezTo>
                <a:lnTo>
                  <a:pt x="202" y="549"/>
                </a:lnTo>
                <a:cubicBezTo>
                  <a:pt x="202" y="549"/>
                  <a:pt x="230" y="549"/>
                  <a:pt x="258" y="577"/>
                </a:cubicBezTo>
                <a:lnTo>
                  <a:pt x="348" y="577"/>
                </a:lnTo>
                <a:cubicBezTo>
                  <a:pt x="376" y="577"/>
                  <a:pt x="431" y="577"/>
                  <a:pt x="459" y="549"/>
                </a:cubicBezTo>
                <a:cubicBezTo>
                  <a:pt x="521" y="522"/>
                  <a:pt x="577" y="459"/>
                  <a:pt x="605" y="403"/>
                </a:cubicBezTo>
                <a:cubicBezTo>
                  <a:pt x="605" y="376"/>
                  <a:pt x="632" y="376"/>
                  <a:pt x="632" y="348"/>
                </a:cubicBezTo>
                <a:lnTo>
                  <a:pt x="869" y="258"/>
                </a:lnTo>
                <a:lnTo>
                  <a:pt x="632" y="258"/>
                </a:lnTo>
                <a:cubicBezTo>
                  <a:pt x="605" y="258"/>
                  <a:pt x="605" y="230"/>
                  <a:pt x="577" y="230"/>
                </a:cubicBezTo>
                <a:cubicBezTo>
                  <a:pt x="549" y="230"/>
                  <a:pt x="521" y="202"/>
                  <a:pt x="459" y="202"/>
                </a:cubicBezTo>
                <a:cubicBezTo>
                  <a:pt x="431" y="202"/>
                  <a:pt x="403" y="230"/>
                  <a:pt x="348" y="230"/>
                </a:cubicBezTo>
                <a:cubicBezTo>
                  <a:pt x="340" y="237"/>
                  <a:pt x="331" y="244"/>
                  <a:pt x="320" y="252"/>
                </a:cubicBezTo>
                <a:lnTo>
                  <a:pt x="320" y="252"/>
                </a:lnTo>
                <a:lnTo>
                  <a:pt x="320" y="202"/>
                </a:lnTo>
                <a:cubicBezTo>
                  <a:pt x="285" y="140"/>
                  <a:pt x="258" y="84"/>
                  <a:pt x="202" y="56"/>
                </a:cubicBezTo>
                <a:cubicBezTo>
                  <a:pt x="202" y="29"/>
                  <a:pt x="174" y="29"/>
                  <a:pt x="146" y="29"/>
                </a:cubicBezTo>
                <a:lnTo>
                  <a:pt x="146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>
            <a:off x="4340901" y="1838127"/>
            <a:ext cx="52312" cy="37444"/>
          </a:xfrm>
          <a:custGeom>
            <a:avLst/>
            <a:gdLst/>
            <a:ahLst/>
            <a:cxnLst/>
            <a:rect l="l" t="t" r="r" b="b"/>
            <a:pathLst>
              <a:path w="577" h="413" extrusionOk="0">
                <a:moveTo>
                  <a:pt x="56" y="0"/>
                </a:moveTo>
                <a:cubicBezTo>
                  <a:pt x="56" y="0"/>
                  <a:pt x="1" y="174"/>
                  <a:pt x="56" y="292"/>
                </a:cubicBezTo>
                <a:cubicBezTo>
                  <a:pt x="119" y="403"/>
                  <a:pt x="230" y="403"/>
                  <a:pt x="264" y="403"/>
                </a:cubicBezTo>
                <a:cubicBezTo>
                  <a:pt x="264" y="403"/>
                  <a:pt x="295" y="413"/>
                  <a:pt x="338" y="413"/>
                </a:cubicBezTo>
                <a:cubicBezTo>
                  <a:pt x="376" y="413"/>
                  <a:pt x="423" y="405"/>
                  <a:pt x="466" y="375"/>
                </a:cubicBezTo>
                <a:cubicBezTo>
                  <a:pt x="549" y="320"/>
                  <a:pt x="577" y="174"/>
                  <a:pt x="577" y="174"/>
                </a:cubicBezTo>
                <a:cubicBezTo>
                  <a:pt x="577" y="174"/>
                  <a:pt x="528" y="149"/>
                  <a:pt x="468" y="149"/>
                </a:cubicBezTo>
                <a:cubicBezTo>
                  <a:pt x="438" y="149"/>
                  <a:pt x="406" y="155"/>
                  <a:pt x="376" y="174"/>
                </a:cubicBezTo>
                <a:cubicBezTo>
                  <a:pt x="292" y="229"/>
                  <a:pt x="264" y="320"/>
                  <a:pt x="264" y="375"/>
                </a:cubicBezTo>
                <a:cubicBezTo>
                  <a:pt x="264" y="320"/>
                  <a:pt x="264" y="229"/>
                  <a:pt x="230" y="146"/>
                </a:cubicBezTo>
                <a:cubicBezTo>
                  <a:pt x="202" y="28"/>
                  <a:pt x="56" y="0"/>
                  <a:pt x="56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>
            <a:off x="4338362" y="1833050"/>
            <a:ext cx="60563" cy="47326"/>
          </a:xfrm>
          <a:custGeom>
            <a:avLst/>
            <a:gdLst/>
            <a:ahLst/>
            <a:cxnLst/>
            <a:rect l="l" t="t" r="r" b="b"/>
            <a:pathLst>
              <a:path w="668" h="522" extrusionOk="0">
                <a:moveTo>
                  <a:pt x="141" y="140"/>
                </a:moveTo>
                <a:cubicBezTo>
                  <a:pt x="143" y="142"/>
                  <a:pt x="145" y="144"/>
                  <a:pt x="147" y="147"/>
                </a:cubicBezTo>
                <a:cubicBezTo>
                  <a:pt x="174" y="147"/>
                  <a:pt x="202" y="174"/>
                  <a:pt x="230" y="230"/>
                </a:cubicBezTo>
                <a:lnTo>
                  <a:pt x="230" y="320"/>
                </a:lnTo>
                <a:lnTo>
                  <a:pt x="230" y="395"/>
                </a:lnTo>
                <a:lnTo>
                  <a:pt x="230" y="395"/>
                </a:lnTo>
                <a:cubicBezTo>
                  <a:pt x="220" y="391"/>
                  <a:pt x="211" y="385"/>
                  <a:pt x="202" y="376"/>
                </a:cubicBezTo>
                <a:cubicBezTo>
                  <a:pt x="174" y="376"/>
                  <a:pt x="174" y="348"/>
                  <a:pt x="147" y="320"/>
                </a:cubicBezTo>
                <a:cubicBezTo>
                  <a:pt x="147" y="285"/>
                  <a:pt x="119" y="258"/>
                  <a:pt x="119" y="230"/>
                </a:cubicBezTo>
                <a:cubicBezTo>
                  <a:pt x="119" y="190"/>
                  <a:pt x="133" y="164"/>
                  <a:pt x="141" y="140"/>
                </a:cubicBezTo>
                <a:close/>
                <a:moveTo>
                  <a:pt x="547" y="258"/>
                </a:moveTo>
                <a:cubicBezTo>
                  <a:pt x="539" y="305"/>
                  <a:pt x="512" y="352"/>
                  <a:pt x="466" y="376"/>
                </a:cubicBezTo>
                <a:cubicBezTo>
                  <a:pt x="432" y="403"/>
                  <a:pt x="379" y="403"/>
                  <a:pt x="351" y="403"/>
                </a:cubicBezTo>
                <a:lnTo>
                  <a:pt x="351" y="403"/>
                </a:lnTo>
                <a:cubicBezTo>
                  <a:pt x="354" y="385"/>
                  <a:pt x="361" y="363"/>
                  <a:pt x="376" y="348"/>
                </a:cubicBezTo>
                <a:cubicBezTo>
                  <a:pt x="376" y="320"/>
                  <a:pt x="404" y="285"/>
                  <a:pt x="431" y="285"/>
                </a:cubicBezTo>
                <a:cubicBezTo>
                  <a:pt x="466" y="258"/>
                  <a:pt x="494" y="258"/>
                  <a:pt x="522" y="258"/>
                </a:cubicBezTo>
                <a:close/>
                <a:moveTo>
                  <a:pt x="56" y="1"/>
                </a:moveTo>
                <a:lnTo>
                  <a:pt x="56" y="28"/>
                </a:lnTo>
                <a:cubicBezTo>
                  <a:pt x="29" y="28"/>
                  <a:pt x="29" y="56"/>
                  <a:pt x="29" y="84"/>
                </a:cubicBezTo>
                <a:cubicBezTo>
                  <a:pt x="29" y="147"/>
                  <a:pt x="1" y="174"/>
                  <a:pt x="1" y="230"/>
                </a:cubicBezTo>
                <a:cubicBezTo>
                  <a:pt x="1" y="258"/>
                  <a:pt x="29" y="320"/>
                  <a:pt x="29" y="376"/>
                </a:cubicBezTo>
                <a:cubicBezTo>
                  <a:pt x="56" y="431"/>
                  <a:pt x="119" y="459"/>
                  <a:pt x="174" y="494"/>
                </a:cubicBezTo>
                <a:cubicBezTo>
                  <a:pt x="202" y="494"/>
                  <a:pt x="230" y="522"/>
                  <a:pt x="230" y="522"/>
                </a:cubicBezTo>
                <a:lnTo>
                  <a:pt x="348" y="522"/>
                </a:lnTo>
                <a:cubicBezTo>
                  <a:pt x="404" y="522"/>
                  <a:pt x="466" y="522"/>
                  <a:pt x="522" y="494"/>
                </a:cubicBezTo>
                <a:cubicBezTo>
                  <a:pt x="577" y="431"/>
                  <a:pt x="605" y="376"/>
                  <a:pt x="640" y="320"/>
                </a:cubicBezTo>
                <a:cubicBezTo>
                  <a:pt x="667" y="320"/>
                  <a:pt x="667" y="285"/>
                  <a:pt x="667" y="258"/>
                </a:cubicBezTo>
                <a:lnTo>
                  <a:pt x="667" y="230"/>
                </a:lnTo>
                <a:lnTo>
                  <a:pt x="667" y="202"/>
                </a:lnTo>
                <a:cubicBezTo>
                  <a:pt x="667" y="174"/>
                  <a:pt x="640" y="174"/>
                  <a:pt x="640" y="174"/>
                </a:cubicBezTo>
                <a:cubicBezTo>
                  <a:pt x="640" y="174"/>
                  <a:pt x="577" y="147"/>
                  <a:pt x="522" y="147"/>
                </a:cubicBezTo>
                <a:cubicBezTo>
                  <a:pt x="466" y="147"/>
                  <a:pt x="404" y="174"/>
                  <a:pt x="376" y="202"/>
                </a:cubicBezTo>
                <a:cubicBezTo>
                  <a:pt x="362" y="209"/>
                  <a:pt x="349" y="216"/>
                  <a:pt x="338" y="224"/>
                </a:cubicBezTo>
                <a:lnTo>
                  <a:pt x="338" y="224"/>
                </a:lnTo>
                <a:cubicBezTo>
                  <a:pt x="334" y="208"/>
                  <a:pt x="329" y="191"/>
                  <a:pt x="320" y="174"/>
                </a:cubicBezTo>
                <a:cubicBezTo>
                  <a:pt x="292" y="112"/>
                  <a:pt x="230" y="56"/>
                  <a:pt x="202" y="28"/>
                </a:cubicBezTo>
                <a:cubicBezTo>
                  <a:pt x="174" y="28"/>
                  <a:pt x="147" y="1"/>
                  <a:pt x="147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>
            <a:off x="4335824" y="1872126"/>
            <a:ext cx="52403" cy="34633"/>
          </a:xfrm>
          <a:custGeom>
            <a:avLst/>
            <a:gdLst/>
            <a:ahLst/>
            <a:cxnLst/>
            <a:rect l="l" t="t" r="r" b="b"/>
            <a:pathLst>
              <a:path w="578" h="382" extrusionOk="0">
                <a:moveTo>
                  <a:pt x="29" y="0"/>
                </a:moveTo>
                <a:cubicBezTo>
                  <a:pt x="29" y="0"/>
                  <a:pt x="1" y="174"/>
                  <a:pt x="57" y="292"/>
                </a:cubicBezTo>
                <a:cubicBezTo>
                  <a:pt x="112" y="375"/>
                  <a:pt x="258" y="375"/>
                  <a:pt x="258" y="375"/>
                </a:cubicBezTo>
                <a:cubicBezTo>
                  <a:pt x="258" y="375"/>
                  <a:pt x="285" y="382"/>
                  <a:pt x="321" y="382"/>
                </a:cubicBezTo>
                <a:cubicBezTo>
                  <a:pt x="368" y="382"/>
                  <a:pt x="428" y="371"/>
                  <a:pt x="459" y="320"/>
                </a:cubicBezTo>
                <a:cubicBezTo>
                  <a:pt x="550" y="236"/>
                  <a:pt x="577" y="118"/>
                  <a:pt x="577" y="118"/>
                </a:cubicBezTo>
                <a:cubicBezTo>
                  <a:pt x="577" y="118"/>
                  <a:pt x="530" y="100"/>
                  <a:pt x="473" y="100"/>
                </a:cubicBezTo>
                <a:cubicBezTo>
                  <a:pt x="431" y="100"/>
                  <a:pt x="384" y="110"/>
                  <a:pt x="348" y="146"/>
                </a:cubicBezTo>
                <a:cubicBezTo>
                  <a:pt x="286" y="202"/>
                  <a:pt x="258" y="292"/>
                  <a:pt x="258" y="347"/>
                </a:cubicBezTo>
                <a:cubicBezTo>
                  <a:pt x="258" y="292"/>
                  <a:pt x="258" y="202"/>
                  <a:pt x="230" y="118"/>
                </a:cubicBezTo>
                <a:cubicBezTo>
                  <a:pt x="175" y="28"/>
                  <a:pt x="29" y="0"/>
                  <a:pt x="29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>
            <a:off x="4333376" y="1867049"/>
            <a:ext cx="59837" cy="44787"/>
          </a:xfrm>
          <a:custGeom>
            <a:avLst/>
            <a:gdLst/>
            <a:ahLst/>
            <a:cxnLst/>
            <a:rect l="l" t="t" r="r" b="b"/>
            <a:pathLst>
              <a:path w="660" h="494" extrusionOk="0">
                <a:moveTo>
                  <a:pt x="537" y="202"/>
                </a:moveTo>
                <a:cubicBezTo>
                  <a:pt x="519" y="250"/>
                  <a:pt x="511" y="301"/>
                  <a:pt x="459" y="348"/>
                </a:cubicBezTo>
                <a:cubicBezTo>
                  <a:pt x="438" y="368"/>
                  <a:pt x="388" y="374"/>
                  <a:pt x="348" y="375"/>
                </a:cubicBezTo>
                <a:lnTo>
                  <a:pt x="348" y="375"/>
                </a:lnTo>
                <a:cubicBezTo>
                  <a:pt x="351" y="357"/>
                  <a:pt x="357" y="338"/>
                  <a:pt x="375" y="320"/>
                </a:cubicBezTo>
                <a:cubicBezTo>
                  <a:pt x="375" y="292"/>
                  <a:pt x="403" y="258"/>
                  <a:pt x="431" y="258"/>
                </a:cubicBezTo>
                <a:cubicBezTo>
                  <a:pt x="459" y="230"/>
                  <a:pt x="486" y="202"/>
                  <a:pt x="521" y="202"/>
                </a:cubicBezTo>
                <a:close/>
                <a:moveTo>
                  <a:pt x="111" y="147"/>
                </a:moveTo>
                <a:cubicBezTo>
                  <a:pt x="139" y="147"/>
                  <a:pt x="174" y="174"/>
                  <a:pt x="202" y="202"/>
                </a:cubicBezTo>
                <a:cubicBezTo>
                  <a:pt x="225" y="249"/>
                  <a:pt x="229" y="321"/>
                  <a:pt x="229" y="376"/>
                </a:cubicBezTo>
                <a:lnTo>
                  <a:pt x="229" y="376"/>
                </a:lnTo>
                <a:cubicBezTo>
                  <a:pt x="202" y="348"/>
                  <a:pt x="174" y="348"/>
                  <a:pt x="139" y="320"/>
                </a:cubicBezTo>
                <a:cubicBezTo>
                  <a:pt x="111" y="292"/>
                  <a:pt x="111" y="230"/>
                  <a:pt x="111" y="174"/>
                </a:cubicBezTo>
                <a:lnTo>
                  <a:pt x="111" y="147"/>
                </a:lnTo>
                <a:close/>
                <a:moveTo>
                  <a:pt x="56" y="1"/>
                </a:moveTo>
                <a:cubicBezTo>
                  <a:pt x="28" y="1"/>
                  <a:pt x="28" y="1"/>
                  <a:pt x="28" y="28"/>
                </a:cubicBezTo>
                <a:lnTo>
                  <a:pt x="0" y="28"/>
                </a:lnTo>
                <a:lnTo>
                  <a:pt x="0" y="56"/>
                </a:lnTo>
                <a:lnTo>
                  <a:pt x="0" y="174"/>
                </a:lnTo>
                <a:cubicBezTo>
                  <a:pt x="0" y="230"/>
                  <a:pt x="0" y="320"/>
                  <a:pt x="28" y="376"/>
                </a:cubicBezTo>
                <a:cubicBezTo>
                  <a:pt x="84" y="431"/>
                  <a:pt x="139" y="466"/>
                  <a:pt x="202" y="494"/>
                </a:cubicBezTo>
                <a:lnTo>
                  <a:pt x="313" y="494"/>
                </a:lnTo>
                <a:cubicBezTo>
                  <a:pt x="375" y="494"/>
                  <a:pt x="459" y="494"/>
                  <a:pt x="549" y="431"/>
                </a:cubicBezTo>
                <a:cubicBezTo>
                  <a:pt x="604" y="376"/>
                  <a:pt x="632" y="320"/>
                  <a:pt x="632" y="258"/>
                </a:cubicBezTo>
                <a:cubicBezTo>
                  <a:pt x="632" y="230"/>
                  <a:pt x="632" y="202"/>
                  <a:pt x="660" y="202"/>
                </a:cubicBezTo>
                <a:lnTo>
                  <a:pt x="660" y="174"/>
                </a:lnTo>
                <a:cubicBezTo>
                  <a:pt x="660" y="147"/>
                  <a:pt x="660" y="147"/>
                  <a:pt x="632" y="119"/>
                </a:cubicBezTo>
                <a:lnTo>
                  <a:pt x="604" y="119"/>
                </a:lnTo>
                <a:cubicBezTo>
                  <a:pt x="604" y="119"/>
                  <a:pt x="577" y="84"/>
                  <a:pt x="521" y="84"/>
                </a:cubicBezTo>
                <a:cubicBezTo>
                  <a:pt x="486" y="84"/>
                  <a:pt x="403" y="119"/>
                  <a:pt x="347" y="174"/>
                </a:cubicBezTo>
                <a:cubicBezTo>
                  <a:pt x="336" y="183"/>
                  <a:pt x="326" y="192"/>
                  <a:pt x="316" y="202"/>
                </a:cubicBezTo>
                <a:lnTo>
                  <a:pt x="316" y="202"/>
                </a:lnTo>
                <a:cubicBezTo>
                  <a:pt x="308" y="182"/>
                  <a:pt x="298" y="164"/>
                  <a:pt x="285" y="147"/>
                </a:cubicBezTo>
                <a:cubicBezTo>
                  <a:pt x="257" y="84"/>
                  <a:pt x="202" y="56"/>
                  <a:pt x="174" y="28"/>
                </a:cubicBezTo>
                <a:cubicBezTo>
                  <a:pt x="139" y="28"/>
                  <a:pt x="111" y="1"/>
                  <a:pt x="84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>
            <a:off x="4333376" y="1909206"/>
            <a:ext cx="52312" cy="31641"/>
          </a:xfrm>
          <a:custGeom>
            <a:avLst/>
            <a:gdLst/>
            <a:ahLst/>
            <a:cxnLst/>
            <a:rect l="l" t="t" r="r" b="b"/>
            <a:pathLst>
              <a:path w="577" h="349" extrusionOk="0">
                <a:moveTo>
                  <a:pt x="28" y="1"/>
                </a:moveTo>
                <a:cubicBezTo>
                  <a:pt x="28" y="1"/>
                  <a:pt x="0" y="175"/>
                  <a:pt x="84" y="258"/>
                </a:cubicBezTo>
                <a:cubicBezTo>
                  <a:pt x="174" y="348"/>
                  <a:pt x="285" y="348"/>
                  <a:pt x="285" y="348"/>
                </a:cubicBezTo>
                <a:cubicBezTo>
                  <a:pt x="285" y="348"/>
                  <a:pt x="431" y="313"/>
                  <a:pt x="486" y="230"/>
                </a:cubicBezTo>
                <a:cubicBezTo>
                  <a:pt x="577" y="140"/>
                  <a:pt x="577" y="1"/>
                  <a:pt x="577" y="1"/>
                </a:cubicBezTo>
                <a:lnTo>
                  <a:pt x="577" y="1"/>
                </a:lnTo>
                <a:cubicBezTo>
                  <a:pt x="577" y="1"/>
                  <a:pt x="431" y="1"/>
                  <a:pt x="347" y="84"/>
                </a:cubicBezTo>
                <a:cubicBezTo>
                  <a:pt x="313" y="140"/>
                  <a:pt x="285" y="230"/>
                  <a:pt x="285" y="286"/>
                </a:cubicBezTo>
                <a:cubicBezTo>
                  <a:pt x="285" y="230"/>
                  <a:pt x="257" y="140"/>
                  <a:pt x="229" y="84"/>
                </a:cubicBezTo>
                <a:cubicBezTo>
                  <a:pt x="139" y="1"/>
                  <a:pt x="28" y="1"/>
                  <a:pt x="28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>
            <a:off x="4330203" y="1903585"/>
            <a:ext cx="66184" cy="42249"/>
          </a:xfrm>
          <a:custGeom>
            <a:avLst/>
            <a:gdLst/>
            <a:ahLst/>
            <a:cxnLst/>
            <a:rect l="l" t="t" r="r" b="b"/>
            <a:pathLst>
              <a:path w="730" h="466" extrusionOk="0">
                <a:moveTo>
                  <a:pt x="539" y="127"/>
                </a:moveTo>
                <a:cubicBezTo>
                  <a:pt x="520" y="179"/>
                  <a:pt x="516" y="242"/>
                  <a:pt x="494" y="264"/>
                </a:cubicBezTo>
                <a:cubicBezTo>
                  <a:pt x="466" y="292"/>
                  <a:pt x="438" y="320"/>
                  <a:pt x="410" y="320"/>
                </a:cubicBezTo>
                <a:cubicBezTo>
                  <a:pt x="402" y="320"/>
                  <a:pt x="392" y="323"/>
                  <a:pt x="384" y="326"/>
                </a:cubicBezTo>
                <a:lnTo>
                  <a:pt x="384" y="326"/>
                </a:lnTo>
                <a:cubicBezTo>
                  <a:pt x="390" y="278"/>
                  <a:pt x="414" y="228"/>
                  <a:pt x="438" y="174"/>
                </a:cubicBezTo>
                <a:cubicBezTo>
                  <a:pt x="456" y="156"/>
                  <a:pt x="502" y="137"/>
                  <a:pt x="539" y="127"/>
                </a:cubicBezTo>
                <a:close/>
                <a:moveTo>
                  <a:pt x="119" y="119"/>
                </a:moveTo>
                <a:cubicBezTo>
                  <a:pt x="146" y="119"/>
                  <a:pt x="174" y="146"/>
                  <a:pt x="209" y="174"/>
                </a:cubicBezTo>
                <a:cubicBezTo>
                  <a:pt x="232" y="225"/>
                  <a:pt x="254" y="290"/>
                  <a:pt x="262" y="343"/>
                </a:cubicBezTo>
                <a:lnTo>
                  <a:pt x="262" y="343"/>
                </a:lnTo>
                <a:cubicBezTo>
                  <a:pt x="256" y="339"/>
                  <a:pt x="249" y="332"/>
                  <a:pt x="237" y="320"/>
                </a:cubicBezTo>
                <a:cubicBezTo>
                  <a:pt x="209" y="320"/>
                  <a:pt x="174" y="320"/>
                  <a:pt x="174" y="292"/>
                </a:cubicBezTo>
                <a:cubicBezTo>
                  <a:pt x="146" y="264"/>
                  <a:pt x="119" y="237"/>
                  <a:pt x="119" y="174"/>
                </a:cubicBezTo>
                <a:lnTo>
                  <a:pt x="119" y="119"/>
                </a:lnTo>
                <a:close/>
                <a:moveTo>
                  <a:pt x="0" y="0"/>
                </a:moveTo>
                <a:lnTo>
                  <a:pt x="0" y="28"/>
                </a:lnTo>
                <a:lnTo>
                  <a:pt x="0" y="63"/>
                </a:lnTo>
                <a:lnTo>
                  <a:pt x="0" y="91"/>
                </a:lnTo>
                <a:lnTo>
                  <a:pt x="0" y="202"/>
                </a:lnTo>
                <a:cubicBezTo>
                  <a:pt x="0" y="264"/>
                  <a:pt x="35" y="320"/>
                  <a:pt x="91" y="348"/>
                </a:cubicBezTo>
                <a:cubicBezTo>
                  <a:pt x="119" y="410"/>
                  <a:pt x="146" y="438"/>
                  <a:pt x="209" y="438"/>
                </a:cubicBezTo>
                <a:cubicBezTo>
                  <a:pt x="237" y="466"/>
                  <a:pt x="264" y="466"/>
                  <a:pt x="292" y="466"/>
                </a:cubicBezTo>
                <a:lnTo>
                  <a:pt x="382" y="466"/>
                </a:lnTo>
                <a:cubicBezTo>
                  <a:pt x="410" y="438"/>
                  <a:pt x="521" y="410"/>
                  <a:pt x="584" y="348"/>
                </a:cubicBezTo>
                <a:cubicBezTo>
                  <a:pt x="612" y="292"/>
                  <a:pt x="639" y="202"/>
                  <a:pt x="639" y="174"/>
                </a:cubicBezTo>
                <a:cubicBezTo>
                  <a:pt x="639" y="146"/>
                  <a:pt x="667" y="119"/>
                  <a:pt x="667" y="91"/>
                </a:cubicBezTo>
                <a:lnTo>
                  <a:pt x="662" y="88"/>
                </a:lnTo>
                <a:lnTo>
                  <a:pt x="662" y="88"/>
                </a:lnTo>
                <a:lnTo>
                  <a:pt x="730" y="0"/>
                </a:lnTo>
                <a:lnTo>
                  <a:pt x="584" y="0"/>
                </a:lnTo>
                <a:cubicBezTo>
                  <a:pt x="521" y="0"/>
                  <a:pt x="410" y="28"/>
                  <a:pt x="348" y="119"/>
                </a:cubicBezTo>
                <a:cubicBezTo>
                  <a:pt x="336" y="130"/>
                  <a:pt x="326" y="144"/>
                  <a:pt x="317" y="159"/>
                </a:cubicBezTo>
                <a:lnTo>
                  <a:pt x="317" y="159"/>
                </a:lnTo>
                <a:cubicBezTo>
                  <a:pt x="309" y="145"/>
                  <a:pt x="301" y="132"/>
                  <a:pt x="292" y="119"/>
                </a:cubicBezTo>
                <a:cubicBezTo>
                  <a:pt x="264" y="63"/>
                  <a:pt x="209" y="28"/>
                  <a:pt x="146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16"/>
          <p:cNvSpPr/>
          <p:nvPr/>
        </p:nvSpPr>
        <p:spPr>
          <a:xfrm>
            <a:off x="4335824" y="1937584"/>
            <a:ext cx="52403" cy="35086"/>
          </a:xfrm>
          <a:custGeom>
            <a:avLst/>
            <a:gdLst/>
            <a:ahLst/>
            <a:cxnLst/>
            <a:rect l="l" t="t" r="r" b="b"/>
            <a:pathLst>
              <a:path w="578" h="387" extrusionOk="0">
                <a:moveTo>
                  <a:pt x="550" y="0"/>
                </a:moveTo>
                <a:lnTo>
                  <a:pt x="550" y="0"/>
                </a:lnTo>
                <a:cubicBezTo>
                  <a:pt x="550" y="0"/>
                  <a:pt x="404" y="0"/>
                  <a:pt x="348" y="118"/>
                </a:cubicBezTo>
                <a:cubicBezTo>
                  <a:pt x="320" y="174"/>
                  <a:pt x="320" y="292"/>
                  <a:pt x="320" y="320"/>
                </a:cubicBezTo>
                <a:cubicBezTo>
                  <a:pt x="320" y="292"/>
                  <a:pt x="286" y="174"/>
                  <a:pt x="202" y="118"/>
                </a:cubicBezTo>
                <a:cubicBezTo>
                  <a:pt x="148" y="68"/>
                  <a:pt x="87" y="58"/>
                  <a:pt x="46" y="58"/>
                </a:cubicBezTo>
                <a:cubicBezTo>
                  <a:pt x="19" y="58"/>
                  <a:pt x="1" y="63"/>
                  <a:pt x="1" y="63"/>
                </a:cubicBezTo>
                <a:cubicBezTo>
                  <a:pt x="1" y="63"/>
                  <a:pt x="1" y="237"/>
                  <a:pt x="112" y="320"/>
                </a:cubicBezTo>
                <a:cubicBezTo>
                  <a:pt x="168" y="376"/>
                  <a:pt x="234" y="386"/>
                  <a:pt x="277" y="386"/>
                </a:cubicBezTo>
                <a:cubicBezTo>
                  <a:pt x="303" y="386"/>
                  <a:pt x="320" y="382"/>
                  <a:pt x="320" y="382"/>
                </a:cubicBezTo>
                <a:cubicBezTo>
                  <a:pt x="320" y="382"/>
                  <a:pt x="459" y="348"/>
                  <a:pt x="522" y="264"/>
                </a:cubicBezTo>
                <a:cubicBezTo>
                  <a:pt x="577" y="146"/>
                  <a:pt x="550" y="0"/>
                  <a:pt x="550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16"/>
          <p:cNvSpPr/>
          <p:nvPr/>
        </p:nvSpPr>
        <p:spPr>
          <a:xfrm>
            <a:off x="4330203" y="1932507"/>
            <a:ext cx="60563" cy="44787"/>
          </a:xfrm>
          <a:custGeom>
            <a:avLst/>
            <a:gdLst/>
            <a:ahLst/>
            <a:cxnLst/>
            <a:rect l="l" t="t" r="r" b="b"/>
            <a:pathLst>
              <a:path w="668" h="494" extrusionOk="0">
                <a:moveTo>
                  <a:pt x="556" y="147"/>
                </a:moveTo>
                <a:cubicBezTo>
                  <a:pt x="556" y="174"/>
                  <a:pt x="556" y="230"/>
                  <a:pt x="521" y="293"/>
                </a:cubicBezTo>
                <a:cubicBezTo>
                  <a:pt x="494" y="320"/>
                  <a:pt x="466" y="348"/>
                  <a:pt x="438" y="348"/>
                </a:cubicBezTo>
                <a:lnTo>
                  <a:pt x="438" y="320"/>
                </a:lnTo>
                <a:cubicBezTo>
                  <a:pt x="438" y="293"/>
                  <a:pt x="438" y="230"/>
                  <a:pt x="466" y="202"/>
                </a:cubicBezTo>
                <a:cubicBezTo>
                  <a:pt x="494" y="174"/>
                  <a:pt x="521" y="147"/>
                  <a:pt x="556" y="147"/>
                </a:cubicBezTo>
                <a:close/>
                <a:moveTo>
                  <a:pt x="120" y="175"/>
                </a:moveTo>
                <a:lnTo>
                  <a:pt x="120" y="175"/>
                </a:lnTo>
                <a:cubicBezTo>
                  <a:pt x="167" y="176"/>
                  <a:pt x="214" y="184"/>
                  <a:pt x="237" y="230"/>
                </a:cubicBezTo>
                <a:cubicBezTo>
                  <a:pt x="283" y="259"/>
                  <a:pt x="311" y="323"/>
                  <a:pt x="318" y="376"/>
                </a:cubicBezTo>
                <a:lnTo>
                  <a:pt x="318" y="376"/>
                </a:lnTo>
                <a:cubicBezTo>
                  <a:pt x="289" y="376"/>
                  <a:pt x="236" y="375"/>
                  <a:pt x="209" y="348"/>
                </a:cubicBezTo>
                <a:cubicBezTo>
                  <a:pt x="174" y="320"/>
                  <a:pt x="146" y="265"/>
                  <a:pt x="146" y="202"/>
                </a:cubicBezTo>
                <a:cubicBezTo>
                  <a:pt x="128" y="202"/>
                  <a:pt x="122" y="191"/>
                  <a:pt x="120" y="175"/>
                </a:cubicBezTo>
                <a:close/>
                <a:moveTo>
                  <a:pt x="584" y="1"/>
                </a:moveTo>
                <a:lnTo>
                  <a:pt x="584" y="12"/>
                </a:lnTo>
                <a:lnTo>
                  <a:pt x="584" y="12"/>
                </a:lnTo>
                <a:cubicBezTo>
                  <a:pt x="562" y="20"/>
                  <a:pt x="529" y="29"/>
                  <a:pt x="494" y="29"/>
                </a:cubicBezTo>
                <a:cubicBezTo>
                  <a:pt x="466" y="56"/>
                  <a:pt x="410" y="91"/>
                  <a:pt x="348" y="147"/>
                </a:cubicBezTo>
                <a:cubicBezTo>
                  <a:pt x="344" y="155"/>
                  <a:pt x="340" y="163"/>
                  <a:pt x="337" y="171"/>
                </a:cubicBezTo>
                <a:lnTo>
                  <a:pt x="337" y="171"/>
                </a:lnTo>
                <a:cubicBezTo>
                  <a:pt x="332" y="163"/>
                  <a:pt x="326" y="155"/>
                  <a:pt x="320" y="147"/>
                </a:cubicBezTo>
                <a:cubicBezTo>
                  <a:pt x="237" y="56"/>
                  <a:pt x="146" y="56"/>
                  <a:pt x="91" y="56"/>
                </a:cubicBezTo>
                <a:lnTo>
                  <a:pt x="35" y="56"/>
                </a:lnTo>
                <a:lnTo>
                  <a:pt x="35" y="91"/>
                </a:lnTo>
                <a:lnTo>
                  <a:pt x="0" y="91"/>
                </a:lnTo>
                <a:lnTo>
                  <a:pt x="0" y="119"/>
                </a:lnTo>
                <a:lnTo>
                  <a:pt x="0" y="174"/>
                </a:lnTo>
                <a:cubicBezTo>
                  <a:pt x="0" y="202"/>
                  <a:pt x="35" y="230"/>
                  <a:pt x="35" y="293"/>
                </a:cubicBezTo>
                <a:cubicBezTo>
                  <a:pt x="63" y="348"/>
                  <a:pt x="91" y="376"/>
                  <a:pt x="119" y="438"/>
                </a:cubicBezTo>
                <a:cubicBezTo>
                  <a:pt x="174" y="494"/>
                  <a:pt x="264" y="494"/>
                  <a:pt x="320" y="494"/>
                </a:cubicBezTo>
                <a:lnTo>
                  <a:pt x="438" y="494"/>
                </a:lnTo>
                <a:cubicBezTo>
                  <a:pt x="494" y="466"/>
                  <a:pt x="584" y="438"/>
                  <a:pt x="639" y="348"/>
                </a:cubicBezTo>
                <a:cubicBezTo>
                  <a:pt x="667" y="265"/>
                  <a:pt x="667" y="202"/>
                  <a:pt x="667" y="147"/>
                </a:cubicBezTo>
                <a:lnTo>
                  <a:pt x="667" y="91"/>
                </a:lnTo>
                <a:lnTo>
                  <a:pt x="667" y="56"/>
                </a:lnTo>
                <a:lnTo>
                  <a:pt x="612" y="56"/>
                </a:lnTo>
                <a:lnTo>
                  <a:pt x="612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>
            <a:off x="4340901" y="1966505"/>
            <a:ext cx="52312" cy="38804"/>
          </a:xfrm>
          <a:custGeom>
            <a:avLst/>
            <a:gdLst/>
            <a:ahLst/>
            <a:cxnLst/>
            <a:rect l="l" t="t" r="r" b="b"/>
            <a:pathLst>
              <a:path w="577" h="428" extrusionOk="0">
                <a:moveTo>
                  <a:pt x="549" y="1"/>
                </a:moveTo>
                <a:cubicBezTo>
                  <a:pt x="549" y="1"/>
                  <a:pt x="403" y="29"/>
                  <a:pt x="376" y="147"/>
                </a:cubicBezTo>
                <a:cubicBezTo>
                  <a:pt x="320" y="202"/>
                  <a:pt x="348" y="320"/>
                  <a:pt x="376" y="348"/>
                </a:cubicBezTo>
                <a:cubicBezTo>
                  <a:pt x="348" y="320"/>
                  <a:pt x="292" y="237"/>
                  <a:pt x="230" y="174"/>
                </a:cubicBezTo>
                <a:cubicBezTo>
                  <a:pt x="194" y="139"/>
                  <a:pt x="147" y="129"/>
                  <a:pt x="105" y="129"/>
                </a:cubicBezTo>
                <a:cubicBezTo>
                  <a:pt x="48" y="129"/>
                  <a:pt x="1" y="147"/>
                  <a:pt x="1" y="147"/>
                </a:cubicBezTo>
                <a:cubicBezTo>
                  <a:pt x="1" y="147"/>
                  <a:pt x="56" y="320"/>
                  <a:pt x="146" y="376"/>
                </a:cubicBezTo>
                <a:cubicBezTo>
                  <a:pt x="199" y="416"/>
                  <a:pt x="251" y="427"/>
                  <a:pt x="292" y="427"/>
                </a:cubicBezTo>
                <a:cubicBezTo>
                  <a:pt x="342" y="427"/>
                  <a:pt x="376" y="411"/>
                  <a:pt x="376" y="411"/>
                </a:cubicBezTo>
                <a:cubicBezTo>
                  <a:pt x="376" y="411"/>
                  <a:pt x="494" y="348"/>
                  <a:pt x="549" y="265"/>
                </a:cubicBezTo>
                <a:cubicBezTo>
                  <a:pt x="577" y="147"/>
                  <a:pt x="549" y="1"/>
                  <a:pt x="549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>
            <a:off x="4335824" y="1961519"/>
            <a:ext cx="60563" cy="47326"/>
          </a:xfrm>
          <a:custGeom>
            <a:avLst/>
            <a:gdLst/>
            <a:ahLst/>
            <a:cxnLst/>
            <a:rect l="l" t="t" r="r" b="b"/>
            <a:pathLst>
              <a:path w="668" h="522" extrusionOk="0">
                <a:moveTo>
                  <a:pt x="550" y="146"/>
                </a:moveTo>
                <a:lnTo>
                  <a:pt x="550" y="202"/>
                </a:lnTo>
                <a:lnTo>
                  <a:pt x="550" y="292"/>
                </a:lnTo>
                <a:cubicBezTo>
                  <a:pt x="522" y="320"/>
                  <a:pt x="494" y="348"/>
                  <a:pt x="459" y="375"/>
                </a:cubicBezTo>
                <a:lnTo>
                  <a:pt x="459" y="292"/>
                </a:lnTo>
                <a:lnTo>
                  <a:pt x="459" y="202"/>
                </a:lnTo>
                <a:cubicBezTo>
                  <a:pt x="494" y="174"/>
                  <a:pt x="522" y="146"/>
                  <a:pt x="550" y="146"/>
                </a:cubicBezTo>
                <a:close/>
                <a:moveTo>
                  <a:pt x="147" y="229"/>
                </a:moveTo>
                <a:cubicBezTo>
                  <a:pt x="175" y="229"/>
                  <a:pt x="230" y="257"/>
                  <a:pt x="258" y="257"/>
                </a:cubicBezTo>
                <a:cubicBezTo>
                  <a:pt x="306" y="305"/>
                  <a:pt x="333" y="365"/>
                  <a:pt x="356" y="403"/>
                </a:cubicBezTo>
                <a:lnTo>
                  <a:pt x="230" y="403"/>
                </a:lnTo>
                <a:cubicBezTo>
                  <a:pt x="202" y="375"/>
                  <a:pt x="175" y="320"/>
                  <a:pt x="147" y="257"/>
                </a:cubicBezTo>
                <a:cubicBezTo>
                  <a:pt x="147" y="243"/>
                  <a:pt x="147" y="236"/>
                  <a:pt x="143" y="230"/>
                </a:cubicBezTo>
                <a:lnTo>
                  <a:pt x="143" y="230"/>
                </a:lnTo>
                <a:cubicBezTo>
                  <a:pt x="144" y="230"/>
                  <a:pt x="145" y="229"/>
                  <a:pt x="147" y="229"/>
                </a:cubicBezTo>
                <a:close/>
                <a:moveTo>
                  <a:pt x="577" y="0"/>
                </a:moveTo>
                <a:lnTo>
                  <a:pt x="577" y="0"/>
                </a:lnTo>
                <a:lnTo>
                  <a:pt x="577" y="0"/>
                </a:lnTo>
                <a:cubicBezTo>
                  <a:pt x="577" y="1"/>
                  <a:pt x="549" y="28"/>
                  <a:pt x="494" y="28"/>
                </a:cubicBezTo>
                <a:cubicBezTo>
                  <a:pt x="459" y="56"/>
                  <a:pt x="404" y="118"/>
                  <a:pt x="376" y="174"/>
                </a:cubicBezTo>
                <a:cubicBezTo>
                  <a:pt x="368" y="182"/>
                  <a:pt x="362" y="193"/>
                  <a:pt x="358" y="205"/>
                </a:cubicBezTo>
                <a:lnTo>
                  <a:pt x="358" y="205"/>
                </a:lnTo>
                <a:cubicBezTo>
                  <a:pt x="346" y="193"/>
                  <a:pt x="334" y="183"/>
                  <a:pt x="320" y="174"/>
                </a:cubicBezTo>
                <a:cubicBezTo>
                  <a:pt x="258" y="146"/>
                  <a:pt x="202" y="118"/>
                  <a:pt x="147" y="118"/>
                </a:cubicBezTo>
                <a:lnTo>
                  <a:pt x="84" y="118"/>
                </a:lnTo>
                <a:lnTo>
                  <a:pt x="57" y="146"/>
                </a:lnTo>
                <a:lnTo>
                  <a:pt x="29" y="146"/>
                </a:lnTo>
                <a:lnTo>
                  <a:pt x="1" y="174"/>
                </a:lnTo>
                <a:lnTo>
                  <a:pt x="1" y="202"/>
                </a:lnTo>
                <a:cubicBezTo>
                  <a:pt x="1" y="202"/>
                  <a:pt x="1" y="229"/>
                  <a:pt x="29" y="229"/>
                </a:cubicBezTo>
                <a:cubicBezTo>
                  <a:pt x="29" y="292"/>
                  <a:pt x="57" y="320"/>
                  <a:pt x="57" y="375"/>
                </a:cubicBezTo>
                <a:cubicBezTo>
                  <a:pt x="84" y="403"/>
                  <a:pt x="112" y="466"/>
                  <a:pt x="175" y="493"/>
                </a:cubicBezTo>
                <a:cubicBezTo>
                  <a:pt x="230" y="521"/>
                  <a:pt x="286" y="521"/>
                  <a:pt x="320" y="521"/>
                </a:cubicBezTo>
                <a:lnTo>
                  <a:pt x="459" y="521"/>
                </a:lnTo>
                <a:cubicBezTo>
                  <a:pt x="459" y="493"/>
                  <a:pt x="494" y="493"/>
                  <a:pt x="550" y="466"/>
                </a:cubicBezTo>
                <a:cubicBezTo>
                  <a:pt x="577" y="431"/>
                  <a:pt x="633" y="375"/>
                  <a:pt x="668" y="320"/>
                </a:cubicBezTo>
                <a:lnTo>
                  <a:pt x="668" y="202"/>
                </a:lnTo>
                <a:lnTo>
                  <a:pt x="668" y="84"/>
                </a:lnTo>
                <a:lnTo>
                  <a:pt x="668" y="56"/>
                </a:lnTo>
                <a:lnTo>
                  <a:pt x="605" y="56"/>
                </a:lnTo>
                <a:lnTo>
                  <a:pt x="577" y="0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/>
          <p:nvPr/>
        </p:nvSpPr>
        <p:spPr>
          <a:xfrm>
            <a:off x="4351599" y="1995517"/>
            <a:ext cx="52312" cy="40345"/>
          </a:xfrm>
          <a:custGeom>
            <a:avLst/>
            <a:gdLst/>
            <a:ahLst/>
            <a:cxnLst/>
            <a:rect l="l" t="t" r="r" b="b"/>
            <a:pathLst>
              <a:path w="577" h="445" extrusionOk="0">
                <a:moveTo>
                  <a:pt x="521" y="0"/>
                </a:moveTo>
                <a:cubicBezTo>
                  <a:pt x="521" y="0"/>
                  <a:pt x="403" y="28"/>
                  <a:pt x="376" y="146"/>
                </a:cubicBezTo>
                <a:cubicBezTo>
                  <a:pt x="348" y="229"/>
                  <a:pt x="376" y="320"/>
                  <a:pt x="403" y="375"/>
                </a:cubicBezTo>
                <a:cubicBezTo>
                  <a:pt x="376" y="320"/>
                  <a:pt x="320" y="229"/>
                  <a:pt x="230" y="202"/>
                </a:cubicBezTo>
                <a:cubicBezTo>
                  <a:pt x="202" y="183"/>
                  <a:pt x="167" y="177"/>
                  <a:pt x="133" y="177"/>
                </a:cubicBezTo>
                <a:cubicBezTo>
                  <a:pt x="65" y="177"/>
                  <a:pt x="1" y="202"/>
                  <a:pt x="1" y="202"/>
                </a:cubicBezTo>
                <a:cubicBezTo>
                  <a:pt x="1" y="202"/>
                  <a:pt x="84" y="375"/>
                  <a:pt x="202" y="438"/>
                </a:cubicBezTo>
                <a:cubicBezTo>
                  <a:pt x="223" y="443"/>
                  <a:pt x="244" y="445"/>
                  <a:pt x="263" y="445"/>
                </a:cubicBezTo>
                <a:cubicBezTo>
                  <a:pt x="348" y="445"/>
                  <a:pt x="403" y="403"/>
                  <a:pt x="403" y="403"/>
                </a:cubicBezTo>
                <a:cubicBezTo>
                  <a:pt x="431" y="403"/>
                  <a:pt x="549" y="347"/>
                  <a:pt x="549" y="229"/>
                </a:cubicBezTo>
                <a:cubicBezTo>
                  <a:pt x="577" y="118"/>
                  <a:pt x="521" y="0"/>
                  <a:pt x="521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16"/>
          <p:cNvSpPr/>
          <p:nvPr/>
        </p:nvSpPr>
        <p:spPr>
          <a:xfrm>
            <a:off x="4345978" y="1990440"/>
            <a:ext cx="63010" cy="49864"/>
          </a:xfrm>
          <a:custGeom>
            <a:avLst/>
            <a:gdLst/>
            <a:ahLst/>
            <a:cxnLst/>
            <a:rect l="l" t="t" r="r" b="b"/>
            <a:pathLst>
              <a:path w="695" h="550" extrusionOk="0">
                <a:moveTo>
                  <a:pt x="556" y="147"/>
                </a:moveTo>
                <a:cubicBezTo>
                  <a:pt x="556" y="174"/>
                  <a:pt x="583" y="202"/>
                  <a:pt x="583" y="230"/>
                </a:cubicBezTo>
                <a:cubicBezTo>
                  <a:pt x="583" y="258"/>
                  <a:pt x="583" y="258"/>
                  <a:pt x="556" y="285"/>
                </a:cubicBezTo>
                <a:cubicBezTo>
                  <a:pt x="556" y="319"/>
                  <a:pt x="524" y="345"/>
                  <a:pt x="497" y="372"/>
                </a:cubicBezTo>
                <a:lnTo>
                  <a:pt x="497" y="372"/>
                </a:lnTo>
                <a:cubicBezTo>
                  <a:pt x="479" y="342"/>
                  <a:pt x="465" y="302"/>
                  <a:pt x="465" y="258"/>
                </a:cubicBezTo>
                <a:cubicBezTo>
                  <a:pt x="465" y="258"/>
                  <a:pt x="465" y="230"/>
                  <a:pt x="493" y="230"/>
                </a:cubicBezTo>
                <a:cubicBezTo>
                  <a:pt x="493" y="174"/>
                  <a:pt x="521" y="147"/>
                  <a:pt x="556" y="147"/>
                </a:cubicBezTo>
                <a:close/>
                <a:moveTo>
                  <a:pt x="174" y="285"/>
                </a:moveTo>
                <a:cubicBezTo>
                  <a:pt x="208" y="285"/>
                  <a:pt x="236" y="285"/>
                  <a:pt x="264" y="320"/>
                </a:cubicBezTo>
                <a:cubicBezTo>
                  <a:pt x="310" y="343"/>
                  <a:pt x="360" y="385"/>
                  <a:pt x="392" y="430"/>
                </a:cubicBezTo>
                <a:lnTo>
                  <a:pt x="392" y="430"/>
                </a:lnTo>
                <a:cubicBezTo>
                  <a:pt x="377" y="431"/>
                  <a:pt x="361" y="431"/>
                  <a:pt x="347" y="431"/>
                </a:cubicBezTo>
                <a:lnTo>
                  <a:pt x="292" y="431"/>
                </a:lnTo>
                <a:cubicBezTo>
                  <a:pt x="236" y="403"/>
                  <a:pt x="208" y="376"/>
                  <a:pt x="174" y="320"/>
                </a:cubicBezTo>
                <a:cubicBezTo>
                  <a:pt x="164" y="308"/>
                  <a:pt x="157" y="296"/>
                  <a:pt x="153" y="286"/>
                </a:cubicBezTo>
                <a:lnTo>
                  <a:pt x="153" y="286"/>
                </a:lnTo>
                <a:cubicBezTo>
                  <a:pt x="160" y="285"/>
                  <a:pt x="167" y="285"/>
                  <a:pt x="174" y="285"/>
                </a:cubicBezTo>
                <a:close/>
                <a:moveTo>
                  <a:pt x="521" y="1"/>
                </a:moveTo>
                <a:cubicBezTo>
                  <a:pt x="521" y="29"/>
                  <a:pt x="493" y="29"/>
                  <a:pt x="438" y="56"/>
                </a:cubicBezTo>
                <a:cubicBezTo>
                  <a:pt x="410" y="84"/>
                  <a:pt x="382" y="147"/>
                  <a:pt x="382" y="174"/>
                </a:cubicBezTo>
                <a:cubicBezTo>
                  <a:pt x="362" y="191"/>
                  <a:pt x="353" y="207"/>
                  <a:pt x="350" y="223"/>
                </a:cubicBezTo>
                <a:lnTo>
                  <a:pt x="350" y="223"/>
                </a:lnTo>
                <a:cubicBezTo>
                  <a:pt x="340" y="216"/>
                  <a:pt x="330" y="209"/>
                  <a:pt x="320" y="202"/>
                </a:cubicBezTo>
                <a:cubicBezTo>
                  <a:pt x="292" y="174"/>
                  <a:pt x="236" y="174"/>
                  <a:pt x="174" y="174"/>
                </a:cubicBezTo>
                <a:lnTo>
                  <a:pt x="90" y="174"/>
                </a:lnTo>
                <a:cubicBezTo>
                  <a:pt x="90" y="202"/>
                  <a:pt x="63" y="202"/>
                  <a:pt x="63" y="202"/>
                </a:cubicBezTo>
                <a:lnTo>
                  <a:pt x="35" y="202"/>
                </a:lnTo>
                <a:cubicBezTo>
                  <a:pt x="35" y="202"/>
                  <a:pt x="35" y="215"/>
                  <a:pt x="24" y="231"/>
                </a:cubicBezTo>
                <a:lnTo>
                  <a:pt x="24" y="231"/>
                </a:lnTo>
                <a:cubicBezTo>
                  <a:pt x="14" y="234"/>
                  <a:pt x="0" y="240"/>
                  <a:pt x="0" y="258"/>
                </a:cubicBezTo>
                <a:cubicBezTo>
                  <a:pt x="0" y="258"/>
                  <a:pt x="0" y="258"/>
                  <a:pt x="0" y="258"/>
                </a:cubicBezTo>
                <a:lnTo>
                  <a:pt x="0" y="258"/>
                </a:lnTo>
                <a:lnTo>
                  <a:pt x="35" y="285"/>
                </a:lnTo>
                <a:cubicBezTo>
                  <a:pt x="35" y="285"/>
                  <a:pt x="63" y="348"/>
                  <a:pt x="90" y="403"/>
                </a:cubicBezTo>
                <a:cubicBezTo>
                  <a:pt x="118" y="431"/>
                  <a:pt x="146" y="494"/>
                  <a:pt x="236" y="522"/>
                </a:cubicBezTo>
                <a:cubicBezTo>
                  <a:pt x="264" y="549"/>
                  <a:pt x="320" y="549"/>
                  <a:pt x="347" y="549"/>
                </a:cubicBezTo>
                <a:cubicBezTo>
                  <a:pt x="382" y="549"/>
                  <a:pt x="438" y="549"/>
                  <a:pt x="465" y="522"/>
                </a:cubicBezTo>
                <a:lnTo>
                  <a:pt x="493" y="522"/>
                </a:lnTo>
                <a:cubicBezTo>
                  <a:pt x="521" y="522"/>
                  <a:pt x="521" y="494"/>
                  <a:pt x="521" y="494"/>
                </a:cubicBezTo>
                <a:cubicBezTo>
                  <a:pt x="583" y="459"/>
                  <a:pt x="667" y="403"/>
                  <a:pt x="667" y="285"/>
                </a:cubicBezTo>
                <a:cubicBezTo>
                  <a:pt x="694" y="285"/>
                  <a:pt x="694" y="258"/>
                  <a:pt x="694" y="230"/>
                </a:cubicBezTo>
                <a:cubicBezTo>
                  <a:pt x="694" y="174"/>
                  <a:pt x="667" y="112"/>
                  <a:pt x="667" y="84"/>
                </a:cubicBezTo>
                <a:cubicBezTo>
                  <a:pt x="667" y="56"/>
                  <a:pt x="639" y="56"/>
                  <a:pt x="639" y="56"/>
                </a:cubicBezTo>
                <a:lnTo>
                  <a:pt x="639" y="29"/>
                </a:lnTo>
                <a:lnTo>
                  <a:pt x="583" y="56"/>
                </a:lnTo>
                <a:lnTo>
                  <a:pt x="556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16"/>
          <p:cNvSpPr/>
          <p:nvPr/>
        </p:nvSpPr>
        <p:spPr>
          <a:xfrm>
            <a:off x="4388136" y="2035136"/>
            <a:ext cx="42249" cy="49864"/>
          </a:xfrm>
          <a:custGeom>
            <a:avLst/>
            <a:gdLst/>
            <a:ahLst/>
            <a:cxnLst/>
            <a:rect l="l" t="t" r="r" b="b"/>
            <a:pathLst>
              <a:path w="466" h="550" extrusionOk="0">
                <a:moveTo>
                  <a:pt x="91" y="1"/>
                </a:moveTo>
                <a:cubicBezTo>
                  <a:pt x="56" y="1"/>
                  <a:pt x="28" y="29"/>
                  <a:pt x="0" y="56"/>
                </a:cubicBezTo>
                <a:cubicBezTo>
                  <a:pt x="118" y="230"/>
                  <a:pt x="229" y="376"/>
                  <a:pt x="403" y="549"/>
                </a:cubicBezTo>
                <a:cubicBezTo>
                  <a:pt x="403" y="522"/>
                  <a:pt x="438" y="487"/>
                  <a:pt x="466" y="459"/>
                </a:cubicBezTo>
                <a:cubicBezTo>
                  <a:pt x="320" y="313"/>
                  <a:pt x="174" y="174"/>
                  <a:pt x="91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16"/>
          <p:cNvSpPr/>
          <p:nvPr/>
        </p:nvSpPr>
        <p:spPr>
          <a:xfrm>
            <a:off x="4380611" y="2026977"/>
            <a:ext cx="57299" cy="65549"/>
          </a:xfrm>
          <a:custGeom>
            <a:avLst/>
            <a:gdLst/>
            <a:ahLst/>
            <a:cxnLst/>
            <a:rect l="l" t="t" r="r" b="b"/>
            <a:pathLst>
              <a:path w="632" h="723" extrusionOk="0">
                <a:moveTo>
                  <a:pt x="201" y="0"/>
                </a:moveTo>
                <a:lnTo>
                  <a:pt x="139" y="28"/>
                </a:lnTo>
                <a:cubicBezTo>
                  <a:pt x="111" y="56"/>
                  <a:pt x="83" y="56"/>
                  <a:pt x="56" y="91"/>
                </a:cubicBezTo>
                <a:lnTo>
                  <a:pt x="0" y="119"/>
                </a:lnTo>
                <a:lnTo>
                  <a:pt x="28" y="174"/>
                </a:lnTo>
                <a:cubicBezTo>
                  <a:pt x="139" y="348"/>
                  <a:pt x="285" y="521"/>
                  <a:pt x="431" y="667"/>
                </a:cubicBezTo>
                <a:lnTo>
                  <a:pt x="486" y="723"/>
                </a:lnTo>
                <a:lnTo>
                  <a:pt x="521" y="667"/>
                </a:lnTo>
                <a:cubicBezTo>
                  <a:pt x="549" y="639"/>
                  <a:pt x="576" y="639"/>
                  <a:pt x="576" y="612"/>
                </a:cubicBezTo>
                <a:lnTo>
                  <a:pt x="632" y="549"/>
                </a:lnTo>
                <a:lnTo>
                  <a:pt x="576" y="521"/>
                </a:lnTo>
                <a:cubicBezTo>
                  <a:pt x="431" y="375"/>
                  <a:pt x="312" y="230"/>
                  <a:pt x="229" y="56"/>
                </a:cubicBezTo>
                <a:lnTo>
                  <a:pt x="201" y="0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16"/>
          <p:cNvSpPr/>
          <p:nvPr/>
        </p:nvSpPr>
        <p:spPr>
          <a:xfrm>
            <a:off x="4805547" y="1754356"/>
            <a:ext cx="31551" cy="36628"/>
          </a:xfrm>
          <a:custGeom>
            <a:avLst/>
            <a:gdLst/>
            <a:ahLst/>
            <a:cxnLst/>
            <a:rect l="l" t="t" r="r" b="b"/>
            <a:pathLst>
              <a:path w="348" h="404" extrusionOk="0">
                <a:moveTo>
                  <a:pt x="0" y="1"/>
                </a:moveTo>
                <a:cubicBezTo>
                  <a:pt x="0" y="1"/>
                  <a:pt x="0" y="174"/>
                  <a:pt x="84" y="258"/>
                </a:cubicBezTo>
                <a:cubicBezTo>
                  <a:pt x="174" y="376"/>
                  <a:pt x="313" y="403"/>
                  <a:pt x="313" y="403"/>
                </a:cubicBezTo>
                <a:cubicBezTo>
                  <a:pt x="313" y="403"/>
                  <a:pt x="347" y="258"/>
                  <a:pt x="257" y="147"/>
                </a:cubicBezTo>
                <a:cubicBezTo>
                  <a:pt x="139" y="29"/>
                  <a:pt x="0" y="1"/>
                  <a:pt x="0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16"/>
          <p:cNvSpPr/>
          <p:nvPr/>
        </p:nvSpPr>
        <p:spPr>
          <a:xfrm>
            <a:off x="4799835" y="1748734"/>
            <a:ext cx="39801" cy="47235"/>
          </a:xfrm>
          <a:custGeom>
            <a:avLst/>
            <a:gdLst/>
            <a:ahLst/>
            <a:cxnLst/>
            <a:rect l="l" t="t" r="r" b="b"/>
            <a:pathLst>
              <a:path w="439" h="521" extrusionOk="0">
                <a:moveTo>
                  <a:pt x="147" y="146"/>
                </a:moveTo>
                <a:cubicBezTo>
                  <a:pt x="174" y="174"/>
                  <a:pt x="237" y="209"/>
                  <a:pt x="265" y="236"/>
                </a:cubicBezTo>
                <a:cubicBezTo>
                  <a:pt x="302" y="273"/>
                  <a:pt x="314" y="325"/>
                  <a:pt x="318" y="372"/>
                </a:cubicBezTo>
                <a:lnTo>
                  <a:pt x="318" y="372"/>
                </a:lnTo>
                <a:cubicBezTo>
                  <a:pt x="278" y="350"/>
                  <a:pt x="234" y="320"/>
                  <a:pt x="202" y="292"/>
                </a:cubicBezTo>
                <a:cubicBezTo>
                  <a:pt x="174" y="236"/>
                  <a:pt x="147" y="209"/>
                  <a:pt x="147" y="146"/>
                </a:cubicBezTo>
                <a:close/>
                <a:moveTo>
                  <a:pt x="63" y="0"/>
                </a:moveTo>
                <a:lnTo>
                  <a:pt x="29" y="35"/>
                </a:lnTo>
                <a:cubicBezTo>
                  <a:pt x="1" y="35"/>
                  <a:pt x="1" y="63"/>
                  <a:pt x="1" y="63"/>
                </a:cubicBezTo>
                <a:lnTo>
                  <a:pt x="1" y="90"/>
                </a:lnTo>
                <a:cubicBezTo>
                  <a:pt x="1" y="90"/>
                  <a:pt x="1" y="118"/>
                  <a:pt x="29" y="174"/>
                </a:cubicBezTo>
                <a:cubicBezTo>
                  <a:pt x="29" y="236"/>
                  <a:pt x="63" y="292"/>
                  <a:pt x="119" y="347"/>
                </a:cubicBezTo>
                <a:lnTo>
                  <a:pt x="265" y="493"/>
                </a:lnTo>
                <a:lnTo>
                  <a:pt x="348" y="493"/>
                </a:lnTo>
                <a:lnTo>
                  <a:pt x="348" y="521"/>
                </a:lnTo>
                <a:lnTo>
                  <a:pt x="376" y="521"/>
                </a:lnTo>
                <a:cubicBezTo>
                  <a:pt x="410" y="521"/>
                  <a:pt x="410" y="521"/>
                  <a:pt x="410" y="493"/>
                </a:cubicBezTo>
                <a:lnTo>
                  <a:pt x="438" y="493"/>
                </a:lnTo>
                <a:lnTo>
                  <a:pt x="438" y="465"/>
                </a:lnTo>
                <a:lnTo>
                  <a:pt x="438" y="438"/>
                </a:lnTo>
                <a:cubicBezTo>
                  <a:pt x="438" y="347"/>
                  <a:pt x="438" y="264"/>
                  <a:pt x="348" y="146"/>
                </a:cubicBezTo>
                <a:cubicBezTo>
                  <a:pt x="292" y="90"/>
                  <a:pt x="237" y="63"/>
                  <a:pt x="174" y="35"/>
                </a:cubicBezTo>
                <a:lnTo>
                  <a:pt x="91" y="35"/>
                </a:lnTo>
                <a:lnTo>
                  <a:pt x="91" y="0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6"/>
          <p:cNvSpPr/>
          <p:nvPr/>
        </p:nvSpPr>
        <p:spPr>
          <a:xfrm>
            <a:off x="4810534" y="1772669"/>
            <a:ext cx="52403" cy="45422"/>
          </a:xfrm>
          <a:custGeom>
            <a:avLst/>
            <a:gdLst/>
            <a:ahLst/>
            <a:cxnLst/>
            <a:rect l="l" t="t" r="r" b="b"/>
            <a:pathLst>
              <a:path w="578" h="501" extrusionOk="0">
                <a:moveTo>
                  <a:pt x="466" y="0"/>
                </a:moveTo>
                <a:cubicBezTo>
                  <a:pt x="466" y="0"/>
                  <a:pt x="348" y="56"/>
                  <a:pt x="348" y="201"/>
                </a:cubicBezTo>
                <a:cubicBezTo>
                  <a:pt x="320" y="291"/>
                  <a:pt x="375" y="375"/>
                  <a:pt x="403" y="403"/>
                </a:cubicBezTo>
                <a:lnTo>
                  <a:pt x="403" y="403"/>
                </a:lnTo>
                <a:cubicBezTo>
                  <a:pt x="375" y="375"/>
                  <a:pt x="320" y="292"/>
                  <a:pt x="230" y="257"/>
                </a:cubicBezTo>
                <a:cubicBezTo>
                  <a:pt x="215" y="253"/>
                  <a:pt x="200" y="252"/>
                  <a:pt x="185" y="252"/>
                </a:cubicBezTo>
                <a:cubicBezTo>
                  <a:pt x="90" y="252"/>
                  <a:pt x="1" y="320"/>
                  <a:pt x="1" y="320"/>
                </a:cubicBezTo>
                <a:cubicBezTo>
                  <a:pt x="1" y="320"/>
                  <a:pt x="84" y="431"/>
                  <a:pt x="202" y="493"/>
                </a:cubicBezTo>
                <a:cubicBezTo>
                  <a:pt x="220" y="499"/>
                  <a:pt x="239" y="501"/>
                  <a:pt x="258" y="501"/>
                </a:cubicBezTo>
                <a:cubicBezTo>
                  <a:pt x="332" y="501"/>
                  <a:pt x="404" y="465"/>
                  <a:pt x="404" y="465"/>
                </a:cubicBezTo>
                <a:cubicBezTo>
                  <a:pt x="431" y="431"/>
                  <a:pt x="549" y="403"/>
                  <a:pt x="549" y="292"/>
                </a:cubicBezTo>
                <a:cubicBezTo>
                  <a:pt x="577" y="146"/>
                  <a:pt x="466" y="0"/>
                  <a:pt x="466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16"/>
          <p:cNvSpPr/>
          <p:nvPr/>
        </p:nvSpPr>
        <p:spPr>
          <a:xfrm>
            <a:off x="4779074" y="1767592"/>
            <a:ext cx="86311" cy="54851"/>
          </a:xfrm>
          <a:custGeom>
            <a:avLst/>
            <a:gdLst/>
            <a:ahLst/>
            <a:cxnLst/>
            <a:rect l="l" t="t" r="r" b="b"/>
            <a:pathLst>
              <a:path w="952" h="605" extrusionOk="0">
                <a:moveTo>
                  <a:pt x="789" y="138"/>
                </a:moveTo>
                <a:lnTo>
                  <a:pt x="789" y="138"/>
                </a:lnTo>
                <a:cubicBezTo>
                  <a:pt x="795" y="151"/>
                  <a:pt x="802" y="163"/>
                  <a:pt x="813" y="174"/>
                </a:cubicBezTo>
                <a:cubicBezTo>
                  <a:pt x="841" y="202"/>
                  <a:pt x="841" y="257"/>
                  <a:pt x="841" y="313"/>
                </a:cubicBezTo>
                <a:cubicBezTo>
                  <a:pt x="841" y="376"/>
                  <a:pt x="813" y="403"/>
                  <a:pt x="778" y="431"/>
                </a:cubicBezTo>
                <a:cubicBezTo>
                  <a:pt x="778" y="431"/>
                  <a:pt x="778" y="429"/>
                  <a:pt x="776" y="427"/>
                </a:cubicBezTo>
                <a:lnTo>
                  <a:pt x="776" y="427"/>
                </a:lnTo>
                <a:cubicBezTo>
                  <a:pt x="769" y="373"/>
                  <a:pt x="751" y="303"/>
                  <a:pt x="751" y="257"/>
                </a:cubicBezTo>
                <a:cubicBezTo>
                  <a:pt x="751" y="202"/>
                  <a:pt x="778" y="174"/>
                  <a:pt x="778" y="139"/>
                </a:cubicBezTo>
                <a:cubicBezTo>
                  <a:pt x="782" y="139"/>
                  <a:pt x="786" y="139"/>
                  <a:pt x="789" y="138"/>
                </a:cubicBezTo>
                <a:close/>
                <a:moveTo>
                  <a:pt x="549" y="376"/>
                </a:moveTo>
                <a:cubicBezTo>
                  <a:pt x="577" y="376"/>
                  <a:pt x="605" y="403"/>
                  <a:pt x="639" y="431"/>
                </a:cubicBezTo>
                <a:lnTo>
                  <a:pt x="683" y="474"/>
                </a:lnTo>
                <a:lnTo>
                  <a:pt x="683" y="474"/>
                </a:lnTo>
                <a:cubicBezTo>
                  <a:pt x="661" y="481"/>
                  <a:pt x="634" y="487"/>
                  <a:pt x="605" y="487"/>
                </a:cubicBezTo>
                <a:lnTo>
                  <a:pt x="549" y="487"/>
                </a:lnTo>
                <a:cubicBezTo>
                  <a:pt x="521" y="459"/>
                  <a:pt x="494" y="431"/>
                  <a:pt x="466" y="403"/>
                </a:cubicBezTo>
                <a:cubicBezTo>
                  <a:pt x="458" y="397"/>
                  <a:pt x="452" y="392"/>
                  <a:pt x="447" y="388"/>
                </a:cubicBezTo>
                <a:lnTo>
                  <a:pt x="447" y="388"/>
                </a:lnTo>
                <a:cubicBezTo>
                  <a:pt x="468" y="381"/>
                  <a:pt x="496" y="376"/>
                  <a:pt x="521" y="376"/>
                </a:cubicBezTo>
                <a:close/>
                <a:moveTo>
                  <a:pt x="751" y="1"/>
                </a:moveTo>
                <a:cubicBezTo>
                  <a:pt x="751" y="28"/>
                  <a:pt x="723" y="56"/>
                  <a:pt x="695" y="84"/>
                </a:cubicBezTo>
                <a:cubicBezTo>
                  <a:pt x="667" y="112"/>
                  <a:pt x="639" y="174"/>
                  <a:pt x="639" y="230"/>
                </a:cubicBezTo>
                <a:lnTo>
                  <a:pt x="639" y="257"/>
                </a:lnTo>
                <a:cubicBezTo>
                  <a:pt x="639" y="268"/>
                  <a:pt x="640" y="278"/>
                  <a:pt x="640" y="287"/>
                </a:cubicBezTo>
                <a:lnTo>
                  <a:pt x="640" y="287"/>
                </a:lnTo>
                <a:cubicBezTo>
                  <a:pt x="621" y="277"/>
                  <a:pt x="599" y="267"/>
                  <a:pt x="577" y="257"/>
                </a:cubicBezTo>
                <a:lnTo>
                  <a:pt x="521" y="257"/>
                </a:lnTo>
                <a:cubicBezTo>
                  <a:pt x="466" y="257"/>
                  <a:pt x="403" y="285"/>
                  <a:pt x="376" y="285"/>
                </a:cubicBezTo>
                <a:cubicBezTo>
                  <a:pt x="348" y="285"/>
                  <a:pt x="348" y="313"/>
                  <a:pt x="348" y="313"/>
                </a:cubicBezTo>
                <a:lnTo>
                  <a:pt x="1" y="313"/>
                </a:lnTo>
                <a:lnTo>
                  <a:pt x="320" y="422"/>
                </a:lnTo>
                <a:lnTo>
                  <a:pt x="320" y="422"/>
                </a:lnTo>
                <a:lnTo>
                  <a:pt x="320" y="431"/>
                </a:lnTo>
                <a:cubicBezTo>
                  <a:pt x="348" y="459"/>
                  <a:pt x="431" y="549"/>
                  <a:pt x="521" y="577"/>
                </a:cubicBezTo>
                <a:cubicBezTo>
                  <a:pt x="549" y="605"/>
                  <a:pt x="577" y="605"/>
                  <a:pt x="605" y="605"/>
                </a:cubicBezTo>
                <a:cubicBezTo>
                  <a:pt x="667" y="605"/>
                  <a:pt x="695" y="605"/>
                  <a:pt x="751" y="577"/>
                </a:cubicBezTo>
                <a:lnTo>
                  <a:pt x="778" y="577"/>
                </a:lnTo>
                <a:lnTo>
                  <a:pt x="778" y="549"/>
                </a:lnTo>
                <a:lnTo>
                  <a:pt x="813" y="549"/>
                </a:lnTo>
                <a:cubicBezTo>
                  <a:pt x="841" y="521"/>
                  <a:pt x="869" y="521"/>
                  <a:pt x="896" y="487"/>
                </a:cubicBezTo>
                <a:cubicBezTo>
                  <a:pt x="924" y="431"/>
                  <a:pt x="952" y="403"/>
                  <a:pt x="952" y="348"/>
                </a:cubicBezTo>
                <a:lnTo>
                  <a:pt x="952" y="313"/>
                </a:lnTo>
                <a:cubicBezTo>
                  <a:pt x="952" y="230"/>
                  <a:pt x="924" y="174"/>
                  <a:pt x="896" y="112"/>
                </a:cubicBezTo>
                <a:cubicBezTo>
                  <a:pt x="896" y="84"/>
                  <a:pt x="869" y="56"/>
                  <a:pt x="869" y="56"/>
                </a:cubicBezTo>
                <a:lnTo>
                  <a:pt x="869" y="28"/>
                </a:lnTo>
                <a:lnTo>
                  <a:pt x="841" y="28"/>
                </a:lnTo>
                <a:lnTo>
                  <a:pt x="841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6"/>
          <p:cNvSpPr/>
          <p:nvPr/>
        </p:nvSpPr>
        <p:spPr>
          <a:xfrm>
            <a:off x="4826309" y="1804129"/>
            <a:ext cx="52312" cy="41614"/>
          </a:xfrm>
          <a:custGeom>
            <a:avLst/>
            <a:gdLst/>
            <a:ahLst/>
            <a:cxnLst/>
            <a:rect l="l" t="t" r="r" b="b"/>
            <a:pathLst>
              <a:path w="577" h="459" extrusionOk="0">
                <a:moveTo>
                  <a:pt x="493" y="0"/>
                </a:moveTo>
                <a:cubicBezTo>
                  <a:pt x="493" y="0"/>
                  <a:pt x="375" y="56"/>
                  <a:pt x="348" y="174"/>
                </a:cubicBezTo>
                <a:cubicBezTo>
                  <a:pt x="320" y="257"/>
                  <a:pt x="348" y="347"/>
                  <a:pt x="375" y="403"/>
                </a:cubicBezTo>
                <a:cubicBezTo>
                  <a:pt x="348" y="347"/>
                  <a:pt x="292" y="257"/>
                  <a:pt x="230" y="229"/>
                </a:cubicBezTo>
                <a:cubicBezTo>
                  <a:pt x="202" y="216"/>
                  <a:pt x="174" y="210"/>
                  <a:pt x="147" y="210"/>
                </a:cubicBezTo>
                <a:cubicBezTo>
                  <a:pt x="67" y="210"/>
                  <a:pt x="0" y="257"/>
                  <a:pt x="0" y="257"/>
                </a:cubicBezTo>
                <a:cubicBezTo>
                  <a:pt x="0" y="257"/>
                  <a:pt x="56" y="375"/>
                  <a:pt x="146" y="431"/>
                </a:cubicBezTo>
                <a:cubicBezTo>
                  <a:pt x="183" y="452"/>
                  <a:pt x="221" y="459"/>
                  <a:pt x="255" y="459"/>
                </a:cubicBezTo>
                <a:cubicBezTo>
                  <a:pt x="323" y="459"/>
                  <a:pt x="375" y="431"/>
                  <a:pt x="375" y="431"/>
                </a:cubicBezTo>
                <a:cubicBezTo>
                  <a:pt x="375" y="431"/>
                  <a:pt x="521" y="403"/>
                  <a:pt x="549" y="292"/>
                </a:cubicBezTo>
                <a:cubicBezTo>
                  <a:pt x="577" y="174"/>
                  <a:pt x="493" y="0"/>
                  <a:pt x="493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6"/>
          <p:cNvSpPr/>
          <p:nvPr/>
        </p:nvSpPr>
        <p:spPr>
          <a:xfrm>
            <a:off x="4805547" y="1799052"/>
            <a:ext cx="75613" cy="52403"/>
          </a:xfrm>
          <a:custGeom>
            <a:avLst/>
            <a:gdLst/>
            <a:ahLst/>
            <a:cxnLst/>
            <a:rect l="l" t="t" r="r" b="b"/>
            <a:pathLst>
              <a:path w="834" h="578" extrusionOk="0">
                <a:moveTo>
                  <a:pt x="695" y="140"/>
                </a:moveTo>
                <a:cubicBezTo>
                  <a:pt x="722" y="202"/>
                  <a:pt x="722" y="230"/>
                  <a:pt x="722" y="285"/>
                </a:cubicBezTo>
                <a:lnTo>
                  <a:pt x="722" y="313"/>
                </a:lnTo>
                <a:cubicBezTo>
                  <a:pt x="695" y="376"/>
                  <a:pt x="695" y="403"/>
                  <a:pt x="660" y="403"/>
                </a:cubicBezTo>
                <a:cubicBezTo>
                  <a:pt x="655" y="408"/>
                  <a:pt x="652" y="412"/>
                  <a:pt x="648" y="415"/>
                </a:cubicBezTo>
                <a:lnTo>
                  <a:pt x="648" y="415"/>
                </a:lnTo>
                <a:cubicBezTo>
                  <a:pt x="632" y="385"/>
                  <a:pt x="632" y="337"/>
                  <a:pt x="632" y="285"/>
                </a:cubicBezTo>
                <a:lnTo>
                  <a:pt x="632" y="230"/>
                </a:lnTo>
                <a:cubicBezTo>
                  <a:pt x="632" y="202"/>
                  <a:pt x="660" y="174"/>
                  <a:pt x="695" y="140"/>
                </a:cubicBezTo>
                <a:close/>
                <a:moveTo>
                  <a:pt x="375" y="313"/>
                </a:moveTo>
                <a:cubicBezTo>
                  <a:pt x="375" y="313"/>
                  <a:pt x="403" y="313"/>
                  <a:pt x="431" y="348"/>
                </a:cubicBezTo>
                <a:cubicBezTo>
                  <a:pt x="459" y="348"/>
                  <a:pt x="486" y="376"/>
                  <a:pt x="486" y="403"/>
                </a:cubicBezTo>
                <a:cubicBezTo>
                  <a:pt x="507" y="420"/>
                  <a:pt x="525" y="436"/>
                  <a:pt x="536" y="452"/>
                </a:cubicBezTo>
                <a:lnTo>
                  <a:pt x="536" y="452"/>
                </a:lnTo>
                <a:cubicBezTo>
                  <a:pt x="523" y="456"/>
                  <a:pt x="506" y="459"/>
                  <a:pt x="486" y="459"/>
                </a:cubicBezTo>
                <a:cubicBezTo>
                  <a:pt x="459" y="459"/>
                  <a:pt x="431" y="459"/>
                  <a:pt x="403" y="431"/>
                </a:cubicBezTo>
                <a:cubicBezTo>
                  <a:pt x="375" y="431"/>
                  <a:pt x="347" y="376"/>
                  <a:pt x="313" y="348"/>
                </a:cubicBezTo>
                <a:cubicBezTo>
                  <a:pt x="313" y="345"/>
                  <a:pt x="313" y="342"/>
                  <a:pt x="312" y="340"/>
                </a:cubicBezTo>
                <a:lnTo>
                  <a:pt x="312" y="340"/>
                </a:lnTo>
                <a:cubicBezTo>
                  <a:pt x="334" y="330"/>
                  <a:pt x="356" y="313"/>
                  <a:pt x="375" y="313"/>
                </a:cubicBezTo>
                <a:close/>
                <a:moveTo>
                  <a:pt x="695" y="1"/>
                </a:moveTo>
                <a:cubicBezTo>
                  <a:pt x="695" y="1"/>
                  <a:pt x="660" y="29"/>
                  <a:pt x="604" y="56"/>
                </a:cubicBezTo>
                <a:cubicBezTo>
                  <a:pt x="577" y="84"/>
                  <a:pt x="549" y="140"/>
                  <a:pt x="521" y="202"/>
                </a:cubicBezTo>
                <a:lnTo>
                  <a:pt x="521" y="255"/>
                </a:lnTo>
                <a:lnTo>
                  <a:pt x="521" y="255"/>
                </a:lnTo>
                <a:cubicBezTo>
                  <a:pt x="509" y="246"/>
                  <a:pt x="497" y="238"/>
                  <a:pt x="486" y="230"/>
                </a:cubicBezTo>
                <a:cubicBezTo>
                  <a:pt x="431" y="230"/>
                  <a:pt x="403" y="202"/>
                  <a:pt x="375" y="202"/>
                </a:cubicBezTo>
                <a:cubicBezTo>
                  <a:pt x="313" y="202"/>
                  <a:pt x="285" y="230"/>
                  <a:pt x="257" y="230"/>
                </a:cubicBezTo>
                <a:cubicBezTo>
                  <a:pt x="229" y="230"/>
                  <a:pt x="229" y="230"/>
                  <a:pt x="229" y="258"/>
                </a:cubicBezTo>
                <a:lnTo>
                  <a:pt x="0" y="258"/>
                </a:lnTo>
                <a:lnTo>
                  <a:pt x="185" y="341"/>
                </a:lnTo>
                <a:lnTo>
                  <a:pt x="185" y="341"/>
                </a:lnTo>
                <a:lnTo>
                  <a:pt x="174" y="348"/>
                </a:lnTo>
                <a:cubicBezTo>
                  <a:pt x="174" y="348"/>
                  <a:pt x="202" y="348"/>
                  <a:pt x="202" y="376"/>
                </a:cubicBezTo>
                <a:cubicBezTo>
                  <a:pt x="229" y="403"/>
                  <a:pt x="257" y="487"/>
                  <a:pt x="375" y="549"/>
                </a:cubicBezTo>
                <a:cubicBezTo>
                  <a:pt x="403" y="577"/>
                  <a:pt x="459" y="577"/>
                  <a:pt x="486" y="577"/>
                </a:cubicBezTo>
                <a:lnTo>
                  <a:pt x="577" y="577"/>
                </a:lnTo>
                <a:lnTo>
                  <a:pt x="604" y="549"/>
                </a:lnTo>
                <a:lnTo>
                  <a:pt x="660" y="549"/>
                </a:lnTo>
                <a:lnTo>
                  <a:pt x="660" y="535"/>
                </a:lnTo>
                <a:lnTo>
                  <a:pt x="660" y="535"/>
                </a:lnTo>
                <a:cubicBezTo>
                  <a:pt x="680" y="524"/>
                  <a:pt x="707" y="506"/>
                  <a:pt x="722" y="487"/>
                </a:cubicBezTo>
                <a:cubicBezTo>
                  <a:pt x="750" y="459"/>
                  <a:pt x="806" y="431"/>
                  <a:pt x="834" y="348"/>
                </a:cubicBezTo>
                <a:lnTo>
                  <a:pt x="834" y="285"/>
                </a:lnTo>
                <a:cubicBezTo>
                  <a:pt x="834" y="202"/>
                  <a:pt x="834" y="140"/>
                  <a:pt x="806" y="112"/>
                </a:cubicBezTo>
                <a:cubicBezTo>
                  <a:pt x="806" y="84"/>
                  <a:pt x="778" y="56"/>
                  <a:pt x="778" y="56"/>
                </a:cubicBezTo>
                <a:lnTo>
                  <a:pt x="778" y="29"/>
                </a:lnTo>
                <a:lnTo>
                  <a:pt x="750" y="29"/>
                </a:lnTo>
                <a:lnTo>
                  <a:pt x="750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6"/>
          <p:cNvSpPr/>
          <p:nvPr/>
        </p:nvSpPr>
        <p:spPr>
          <a:xfrm>
            <a:off x="4837007" y="1838127"/>
            <a:ext cx="54851" cy="37444"/>
          </a:xfrm>
          <a:custGeom>
            <a:avLst/>
            <a:gdLst/>
            <a:ahLst/>
            <a:cxnLst/>
            <a:rect l="l" t="t" r="r" b="b"/>
            <a:pathLst>
              <a:path w="605" h="413" extrusionOk="0">
                <a:moveTo>
                  <a:pt x="521" y="0"/>
                </a:moveTo>
                <a:cubicBezTo>
                  <a:pt x="521" y="0"/>
                  <a:pt x="403" y="28"/>
                  <a:pt x="348" y="146"/>
                </a:cubicBezTo>
                <a:cubicBezTo>
                  <a:pt x="313" y="229"/>
                  <a:pt x="348" y="320"/>
                  <a:pt x="348" y="375"/>
                </a:cubicBezTo>
                <a:cubicBezTo>
                  <a:pt x="348" y="320"/>
                  <a:pt x="285" y="229"/>
                  <a:pt x="230" y="174"/>
                </a:cubicBezTo>
                <a:cubicBezTo>
                  <a:pt x="200" y="155"/>
                  <a:pt x="164" y="149"/>
                  <a:pt x="130" y="149"/>
                </a:cubicBezTo>
                <a:cubicBezTo>
                  <a:pt x="62" y="149"/>
                  <a:pt x="0" y="174"/>
                  <a:pt x="0" y="174"/>
                </a:cubicBezTo>
                <a:cubicBezTo>
                  <a:pt x="0" y="174"/>
                  <a:pt x="56" y="320"/>
                  <a:pt x="139" y="375"/>
                </a:cubicBezTo>
                <a:cubicBezTo>
                  <a:pt x="182" y="405"/>
                  <a:pt x="231" y="413"/>
                  <a:pt x="271" y="413"/>
                </a:cubicBezTo>
                <a:cubicBezTo>
                  <a:pt x="315" y="413"/>
                  <a:pt x="348" y="403"/>
                  <a:pt x="348" y="403"/>
                </a:cubicBezTo>
                <a:cubicBezTo>
                  <a:pt x="375" y="403"/>
                  <a:pt x="487" y="403"/>
                  <a:pt x="549" y="292"/>
                </a:cubicBezTo>
                <a:cubicBezTo>
                  <a:pt x="605" y="174"/>
                  <a:pt x="521" y="0"/>
                  <a:pt x="521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6"/>
          <p:cNvSpPr/>
          <p:nvPr/>
        </p:nvSpPr>
        <p:spPr>
          <a:xfrm>
            <a:off x="4818149" y="1833050"/>
            <a:ext cx="73709" cy="47326"/>
          </a:xfrm>
          <a:custGeom>
            <a:avLst/>
            <a:gdLst/>
            <a:ahLst/>
            <a:cxnLst/>
            <a:rect l="l" t="t" r="r" b="b"/>
            <a:pathLst>
              <a:path w="813" h="522" extrusionOk="0">
                <a:moveTo>
                  <a:pt x="695" y="147"/>
                </a:moveTo>
                <a:lnTo>
                  <a:pt x="695" y="230"/>
                </a:lnTo>
                <a:lnTo>
                  <a:pt x="695" y="320"/>
                </a:lnTo>
                <a:cubicBezTo>
                  <a:pt x="667" y="348"/>
                  <a:pt x="639" y="376"/>
                  <a:pt x="611" y="376"/>
                </a:cubicBezTo>
                <a:lnTo>
                  <a:pt x="611" y="320"/>
                </a:lnTo>
                <a:lnTo>
                  <a:pt x="611" y="230"/>
                </a:lnTo>
                <a:cubicBezTo>
                  <a:pt x="639" y="174"/>
                  <a:pt x="667" y="147"/>
                  <a:pt x="695" y="147"/>
                </a:cubicBezTo>
                <a:close/>
                <a:moveTo>
                  <a:pt x="320" y="258"/>
                </a:moveTo>
                <a:cubicBezTo>
                  <a:pt x="347" y="258"/>
                  <a:pt x="382" y="258"/>
                  <a:pt x="410" y="285"/>
                </a:cubicBezTo>
                <a:cubicBezTo>
                  <a:pt x="438" y="285"/>
                  <a:pt x="438" y="320"/>
                  <a:pt x="465" y="348"/>
                </a:cubicBezTo>
                <a:cubicBezTo>
                  <a:pt x="480" y="363"/>
                  <a:pt x="487" y="385"/>
                  <a:pt x="490" y="403"/>
                </a:cubicBezTo>
                <a:lnTo>
                  <a:pt x="490" y="403"/>
                </a:lnTo>
                <a:cubicBezTo>
                  <a:pt x="462" y="403"/>
                  <a:pt x="409" y="403"/>
                  <a:pt x="382" y="376"/>
                </a:cubicBezTo>
                <a:cubicBezTo>
                  <a:pt x="347" y="348"/>
                  <a:pt x="320" y="320"/>
                  <a:pt x="292" y="285"/>
                </a:cubicBezTo>
                <a:cubicBezTo>
                  <a:pt x="292" y="276"/>
                  <a:pt x="292" y="266"/>
                  <a:pt x="291" y="258"/>
                </a:cubicBezTo>
                <a:close/>
                <a:moveTo>
                  <a:pt x="695" y="1"/>
                </a:moveTo>
                <a:cubicBezTo>
                  <a:pt x="695" y="1"/>
                  <a:pt x="667" y="28"/>
                  <a:pt x="611" y="56"/>
                </a:cubicBezTo>
                <a:cubicBezTo>
                  <a:pt x="583" y="84"/>
                  <a:pt x="521" y="112"/>
                  <a:pt x="521" y="174"/>
                </a:cubicBezTo>
                <a:cubicBezTo>
                  <a:pt x="513" y="191"/>
                  <a:pt x="507" y="207"/>
                  <a:pt x="503" y="223"/>
                </a:cubicBezTo>
                <a:lnTo>
                  <a:pt x="503" y="223"/>
                </a:lnTo>
                <a:cubicBezTo>
                  <a:pt x="492" y="216"/>
                  <a:pt x="479" y="209"/>
                  <a:pt x="465" y="202"/>
                </a:cubicBezTo>
                <a:cubicBezTo>
                  <a:pt x="410" y="174"/>
                  <a:pt x="382" y="147"/>
                  <a:pt x="320" y="147"/>
                </a:cubicBezTo>
                <a:cubicBezTo>
                  <a:pt x="292" y="147"/>
                  <a:pt x="264" y="147"/>
                  <a:pt x="236" y="174"/>
                </a:cubicBezTo>
                <a:lnTo>
                  <a:pt x="0" y="174"/>
                </a:lnTo>
                <a:lnTo>
                  <a:pt x="174" y="285"/>
                </a:lnTo>
                <a:cubicBezTo>
                  <a:pt x="174" y="320"/>
                  <a:pt x="236" y="403"/>
                  <a:pt x="320" y="494"/>
                </a:cubicBezTo>
                <a:cubicBezTo>
                  <a:pt x="382" y="522"/>
                  <a:pt x="438" y="522"/>
                  <a:pt x="493" y="522"/>
                </a:cubicBezTo>
                <a:lnTo>
                  <a:pt x="611" y="522"/>
                </a:lnTo>
                <a:cubicBezTo>
                  <a:pt x="639" y="522"/>
                  <a:pt x="667" y="494"/>
                  <a:pt x="695" y="459"/>
                </a:cubicBezTo>
                <a:cubicBezTo>
                  <a:pt x="729" y="459"/>
                  <a:pt x="785" y="403"/>
                  <a:pt x="785" y="376"/>
                </a:cubicBezTo>
                <a:cubicBezTo>
                  <a:pt x="813" y="320"/>
                  <a:pt x="813" y="258"/>
                  <a:pt x="813" y="230"/>
                </a:cubicBezTo>
                <a:lnTo>
                  <a:pt x="813" y="84"/>
                </a:lnTo>
                <a:cubicBezTo>
                  <a:pt x="813" y="84"/>
                  <a:pt x="813" y="56"/>
                  <a:pt x="785" y="56"/>
                </a:cubicBezTo>
                <a:lnTo>
                  <a:pt x="785" y="28"/>
                </a:lnTo>
                <a:lnTo>
                  <a:pt x="785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6"/>
          <p:cNvSpPr/>
          <p:nvPr/>
        </p:nvSpPr>
        <p:spPr>
          <a:xfrm>
            <a:off x="4844532" y="1872126"/>
            <a:ext cx="52403" cy="34633"/>
          </a:xfrm>
          <a:custGeom>
            <a:avLst/>
            <a:gdLst/>
            <a:ahLst/>
            <a:cxnLst/>
            <a:rect l="l" t="t" r="r" b="b"/>
            <a:pathLst>
              <a:path w="578" h="382" extrusionOk="0">
                <a:moveTo>
                  <a:pt x="549" y="0"/>
                </a:moveTo>
                <a:cubicBezTo>
                  <a:pt x="549" y="0"/>
                  <a:pt x="404" y="28"/>
                  <a:pt x="348" y="118"/>
                </a:cubicBezTo>
                <a:cubicBezTo>
                  <a:pt x="320" y="202"/>
                  <a:pt x="320" y="292"/>
                  <a:pt x="320" y="347"/>
                </a:cubicBezTo>
                <a:cubicBezTo>
                  <a:pt x="292" y="292"/>
                  <a:pt x="292" y="202"/>
                  <a:pt x="230" y="146"/>
                </a:cubicBezTo>
                <a:cubicBezTo>
                  <a:pt x="182" y="110"/>
                  <a:pt x="133" y="100"/>
                  <a:pt x="93" y="100"/>
                </a:cubicBezTo>
                <a:cubicBezTo>
                  <a:pt x="39" y="100"/>
                  <a:pt x="1" y="118"/>
                  <a:pt x="1" y="118"/>
                </a:cubicBezTo>
                <a:cubicBezTo>
                  <a:pt x="1" y="118"/>
                  <a:pt x="29" y="236"/>
                  <a:pt x="91" y="320"/>
                </a:cubicBezTo>
                <a:cubicBezTo>
                  <a:pt x="138" y="371"/>
                  <a:pt x="205" y="382"/>
                  <a:pt x="255" y="382"/>
                </a:cubicBezTo>
                <a:cubicBezTo>
                  <a:pt x="293" y="382"/>
                  <a:pt x="320" y="375"/>
                  <a:pt x="320" y="375"/>
                </a:cubicBezTo>
                <a:cubicBezTo>
                  <a:pt x="320" y="375"/>
                  <a:pt x="438" y="375"/>
                  <a:pt x="522" y="292"/>
                </a:cubicBezTo>
                <a:cubicBezTo>
                  <a:pt x="577" y="174"/>
                  <a:pt x="549" y="0"/>
                  <a:pt x="549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6"/>
          <p:cNvSpPr/>
          <p:nvPr/>
        </p:nvSpPr>
        <p:spPr>
          <a:xfrm>
            <a:off x="4839546" y="1867049"/>
            <a:ext cx="60472" cy="44787"/>
          </a:xfrm>
          <a:custGeom>
            <a:avLst/>
            <a:gdLst/>
            <a:ahLst/>
            <a:cxnLst/>
            <a:rect l="l" t="t" r="r" b="b"/>
            <a:pathLst>
              <a:path w="667" h="494" extrusionOk="0">
                <a:moveTo>
                  <a:pt x="121" y="202"/>
                </a:moveTo>
                <a:lnTo>
                  <a:pt x="121" y="202"/>
                </a:lnTo>
                <a:cubicBezTo>
                  <a:pt x="177" y="205"/>
                  <a:pt x="203" y="231"/>
                  <a:pt x="229" y="258"/>
                </a:cubicBezTo>
                <a:cubicBezTo>
                  <a:pt x="257" y="258"/>
                  <a:pt x="285" y="292"/>
                  <a:pt x="285" y="320"/>
                </a:cubicBezTo>
                <a:cubicBezTo>
                  <a:pt x="285" y="338"/>
                  <a:pt x="300" y="357"/>
                  <a:pt x="310" y="375"/>
                </a:cubicBezTo>
                <a:lnTo>
                  <a:pt x="310" y="375"/>
                </a:lnTo>
                <a:cubicBezTo>
                  <a:pt x="272" y="373"/>
                  <a:pt x="221" y="368"/>
                  <a:pt x="202" y="348"/>
                </a:cubicBezTo>
                <a:cubicBezTo>
                  <a:pt x="174" y="320"/>
                  <a:pt x="146" y="258"/>
                  <a:pt x="146" y="230"/>
                </a:cubicBezTo>
                <a:cubicBezTo>
                  <a:pt x="134" y="220"/>
                  <a:pt x="126" y="211"/>
                  <a:pt x="121" y="202"/>
                </a:cubicBezTo>
                <a:close/>
                <a:moveTo>
                  <a:pt x="549" y="147"/>
                </a:moveTo>
                <a:lnTo>
                  <a:pt x="549" y="174"/>
                </a:lnTo>
                <a:cubicBezTo>
                  <a:pt x="549" y="230"/>
                  <a:pt x="549" y="292"/>
                  <a:pt x="521" y="320"/>
                </a:cubicBezTo>
                <a:cubicBezTo>
                  <a:pt x="493" y="348"/>
                  <a:pt x="459" y="376"/>
                  <a:pt x="431" y="376"/>
                </a:cubicBezTo>
                <a:lnTo>
                  <a:pt x="431" y="376"/>
                </a:lnTo>
                <a:cubicBezTo>
                  <a:pt x="431" y="321"/>
                  <a:pt x="435" y="249"/>
                  <a:pt x="459" y="202"/>
                </a:cubicBezTo>
                <a:cubicBezTo>
                  <a:pt x="493" y="174"/>
                  <a:pt x="521" y="147"/>
                  <a:pt x="549" y="147"/>
                </a:cubicBezTo>
                <a:close/>
                <a:moveTo>
                  <a:pt x="577" y="1"/>
                </a:moveTo>
                <a:cubicBezTo>
                  <a:pt x="577" y="1"/>
                  <a:pt x="549" y="1"/>
                  <a:pt x="493" y="28"/>
                </a:cubicBezTo>
                <a:cubicBezTo>
                  <a:pt x="431" y="56"/>
                  <a:pt x="403" y="84"/>
                  <a:pt x="347" y="147"/>
                </a:cubicBezTo>
                <a:cubicBezTo>
                  <a:pt x="343" y="160"/>
                  <a:pt x="339" y="175"/>
                  <a:pt x="336" y="191"/>
                </a:cubicBezTo>
                <a:lnTo>
                  <a:pt x="336" y="191"/>
                </a:lnTo>
                <a:cubicBezTo>
                  <a:pt x="330" y="185"/>
                  <a:pt x="325" y="180"/>
                  <a:pt x="320" y="174"/>
                </a:cubicBezTo>
                <a:cubicBezTo>
                  <a:pt x="257" y="119"/>
                  <a:pt x="174" y="84"/>
                  <a:pt x="111" y="84"/>
                </a:cubicBezTo>
                <a:lnTo>
                  <a:pt x="56" y="84"/>
                </a:lnTo>
                <a:lnTo>
                  <a:pt x="56" y="119"/>
                </a:lnTo>
                <a:lnTo>
                  <a:pt x="28" y="119"/>
                </a:lnTo>
                <a:cubicBezTo>
                  <a:pt x="0" y="147"/>
                  <a:pt x="0" y="147"/>
                  <a:pt x="0" y="174"/>
                </a:cubicBezTo>
                <a:lnTo>
                  <a:pt x="0" y="202"/>
                </a:lnTo>
                <a:lnTo>
                  <a:pt x="3" y="202"/>
                </a:lnTo>
                <a:cubicBezTo>
                  <a:pt x="6" y="220"/>
                  <a:pt x="13" y="243"/>
                  <a:pt x="28" y="258"/>
                </a:cubicBezTo>
                <a:cubicBezTo>
                  <a:pt x="28" y="320"/>
                  <a:pt x="56" y="376"/>
                  <a:pt x="111" y="431"/>
                </a:cubicBezTo>
                <a:cubicBezTo>
                  <a:pt x="202" y="494"/>
                  <a:pt x="285" y="494"/>
                  <a:pt x="347" y="494"/>
                </a:cubicBezTo>
                <a:lnTo>
                  <a:pt x="459" y="494"/>
                </a:lnTo>
                <a:cubicBezTo>
                  <a:pt x="521" y="466"/>
                  <a:pt x="577" y="431"/>
                  <a:pt x="604" y="376"/>
                </a:cubicBezTo>
                <a:cubicBezTo>
                  <a:pt x="667" y="320"/>
                  <a:pt x="667" y="230"/>
                  <a:pt x="667" y="174"/>
                </a:cubicBezTo>
                <a:lnTo>
                  <a:pt x="667" y="84"/>
                </a:lnTo>
                <a:lnTo>
                  <a:pt x="667" y="56"/>
                </a:lnTo>
                <a:lnTo>
                  <a:pt x="667" y="28"/>
                </a:lnTo>
                <a:lnTo>
                  <a:pt x="632" y="28"/>
                </a:lnTo>
                <a:cubicBezTo>
                  <a:pt x="632" y="1"/>
                  <a:pt x="604" y="1"/>
                  <a:pt x="604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6"/>
          <p:cNvSpPr/>
          <p:nvPr/>
        </p:nvSpPr>
        <p:spPr>
          <a:xfrm>
            <a:off x="4847071" y="1909206"/>
            <a:ext cx="52947" cy="31641"/>
          </a:xfrm>
          <a:custGeom>
            <a:avLst/>
            <a:gdLst/>
            <a:ahLst/>
            <a:cxnLst/>
            <a:rect l="l" t="t" r="r" b="b"/>
            <a:pathLst>
              <a:path w="584" h="349" extrusionOk="0">
                <a:moveTo>
                  <a:pt x="1" y="1"/>
                </a:moveTo>
                <a:cubicBezTo>
                  <a:pt x="1" y="1"/>
                  <a:pt x="1" y="140"/>
                  <a:pt x="63" y="230"/>
                </a:cubicBezTo>
                <a:cubicBezTo>
                  <a:pt x="146" y="313"/>
                  <a:pt x="264" y="348"/>
                  <a:pt x="264" y="348"/>
                </a:cubicBezTo>
                <a:cubicBezTo>
                  <a:pt x="292" y="348"/>
                  <a:pt x="410" y="348"/>
                  <a:pt x="494" y="258"/>
                </a:cubicBezTo>
                <a:cubicBezTo>
                  <a:pt x="584" y="175"/>
                  <a:pt x="549" y="1"/>
                  <a:pt x="549" y="1"/>
                </a:cubicBezTo>
                <a:lnTo>
                  <a:pt x="549" y="1"/>
                </a:lnTo>
                <a:cubicBezTo>
                  <a:pt x="549" y="1"/>
                  <a:pt x="438" y="1"/>
                  <a:pt x="348" y="84"/>
                </a:cubicBezTo>
                <a:cubicBezTo>
                  <a:pt x="292" y="140"/>
                  <a:pt x="292" y="230"/>
                  <a:pt x="292" y="286"/>
                </a:cubicBezTo>
                <a:cubicBezTo>
                  <a:pt x="292" y="230"/>
                  <a:pt x="264" y="140"/>
                  <a:pt x="202" y="84"/>
                </a:cubicBezTo>
                <a:cubicBezTo>
                  <a:pt x="146" y="1"/>
                  <a:pt x="1" y="1"/>
                  <a:pt x="1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6"/>
          <p:cNvSpPr/>
          <p:nvPr/>
        </p:nvSpPr>
        <p:spPr>
          <a:xfrm>
            <a:off x="4833834" y="1903585"/>
            <a:ext cx="68722" cy="42249"/>
          </a:xfrm>
          <a:custGeom>
            <a:avLst/>
            <a:gdLst/>
            <a:ahLst/>
            <a:cxnLst/>
            <a:rect l="l" t="t" r="r" b="b"/>
            <a:pathLst>
              <a:path w="758" h="466" extrusionOk="0">
                <a:moveTo>
                  <a:pt x="209" y="124"/>
                </a:moveTo>
                <a:lnTo>
                  <a:pt x="209" y="124"/>
                </a:lnTo>
                <a:cubicBezTo>
                  <a:pt x="248" y="133"/>
                  <a:pt x="300" y="153"/>
                  <a:pt x="320" y="174"/>
                </a:cubicBezTo>
                <a:cubicBezTo>
                  <a:pt x="344" y="227"/>
                  <a:pt x="373" y="276"/>
                  <a:pt x="381" y="323"/>
                </a:cubicBezTo>
                <a:lnTo>
                  <a:pt x="381" y="323"/>
                </a:lnTo>
                <a:lnTo>
                  <a:pt x="373" y="336"/>
                </a:lnTo>
                <a:lnTo>
                  <a:pt x="373" y="336"/>
                </a:lnTo>
                <a:cubicBezTo>
                  <a:pt x="365" y="332"/>
                  <a:pt x="357" y="327"/>
                  <a:pt x="348" y="320"/>
                </a:cubicBezTo>
                <a:cubicBezTo>
                  <a:pt x="320" y="320"/>
                  <a:pt x="292" y="292"/>
                  <a:pt x="265" y="264"/>
                </a:cubicBezTo>
                <a:cubicBezTo>
                  <a:pt x="237" y="237"/>
                  <a:pt x="237" y="174"/>
                  <a:pt x="209" y="146"/>
                </a:cubicBezTo>
                <a:lnTo>
                  <a:pt x="209" y="124"/>
                </a:lnTo>
                <a:close/>
                <a:moveTo>
                  <a:pt x="640" y="119"/>
                </a:moveTo>
                <a:lnTo>
                  <a:pt x="640" y="174"/>
                </a:lnTo>
                <a:cubicBezTo>
                  <a:pt x="640" y="237"/>
                  <a:pt x="612" y="264"/>
                  <a:pt x="584" y="292"/>
                </a:cubicBezTo>
                <a:cubicBezTo>
                  <a:pt x="584" y="320"/>
                  <a:pt x="556" y="320"/>
                  <a:pt x="522" y="320"/>
                </a:cubicBezTo>
                <a:cubicBezTo>
                  <a:pt x="512" y="329"/>
                  <a:pt x="503" y="336"/>
                  <a:pt x="494" y="340"/>
                </a:cubicBezTo>
                <a:lnTo>
                  <a:pt x="494" y="340"/>
                </a:lnTo>
                <a:cubicBezTo>
                  <a:pt x="496" y="288"/>
                  <a:pt x="506" y="224"/>
                  <a:pt x="556" y="174"/>
                </a:cubicBezTo>
                <a:cubicBezTo>
                  <a:pt x="584" y="146"/>
                  <a:pt x="612" y="119"/>
                  <a:pt x="640" y="119"/>
                </a:cubicBezTo>
                <a:close/>
                <a:moveTo>
                  <a:pt x="1" y="0"/>
                </a:moveTo>
                <a:lnTo>
                  <a:pt x="91" y="91"/>
                </a:lnTo>
                <a:lnTo>
                  <a:pt x="91" y="119"/>
                </a:lnTo>
                <a:cubicBezTo>
                  <a:pt x="91" y="146"/>
                  <a:pt x="119" y="264"/>
                  <a:pt x="174" y="348"/>
                </a:cubicBezTo>
                <a:cubicBezTo>
                  <a:pt x="209" y="410"/>
                  <a:pt x="265" y="438"/>
                  <a:pt x="320" y="438"/>
                </a:cubicBezTo>
                <a:cubicBezTo>
                  <a:pt x="348" y="438"/>
                  <a:pt x="383" y="438"/>
                  <a:pt x="383" y="466"/>
                </a:cubicBezTo>
                <a:lnTo>
                  <a:pt x="466" y="466"/>
                </a:lnTo>
                <a:cubicBezTo>
                  <a:pt x="494" y="466"/>
                  <a:pt x="522" y="466"/>
                  <a:pt x="556" y="438"/>
                </a:cubicBezTo>
                <a:cubicBezTo>
                  <a:pt x="612" y="438"/>
                  <a:pt x="640" y="410"/>
                  <a:pt x="667" y="348"/>
                </a:cubicBezTo>
                <a:cubicBezTo>
                  <a:pt x="730" y="320"/>
                  <a:pt x="730" y="264"/>
                  <a:pt x="758" y="202"/>
                </a:cubicBezTo>
                <a:lnTo>
                  <a:pt x="758" y="91"/>
                </a:lnTo>
                <a:lnTo>
                  <a:pt x="758" y="63"/>
                </a:lnTo>
                <a:lnTo>
                  <a:pt x="758" y="28"/>
                </a:lnTo>
                <a:lnTo>
                  <a:pt x="758" y="0"/>
                </a:lnTo>
                <a:lnTo>
                  <a:pt x="612" y="0"/>
                </a:lnTo>
                <a:cubicBezTo>
                  <a:pt x="556" y="28"/>
                  <a:pt x="494" y="63"/>
                  <a:pt x="466" y="119"/>
                </a:cubicBezTo>
                <a:cubicBezTo>
                  <a:pt x="455" y="130"/>
                  <a:pt x="445" y="141"/>
                  <a:pt x="437" y="152"/>
                </a:cubicBezTo>
                <a:lnTo>
                  <a:pt x="437" y="152"/>
                </a:lnTo>
                <a:cubicBezTo>
                  <a:pt x="429" y="140"/>
                  <a:pt x="420" y="128"/>
                  <a:pt x="410" y="119"/>
                </a:cubicBezTo>
                <a:cubicBezTo>
                  <a:pt x="320" y="28"/>
                  <a:pt x="237" y="0"/>
                  <a:pt x="174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6"/>
          <p:cNvSpPr/>
          <p:nvPr/>
        </p:nvSpPr>
        <p:spPr>
          <a:xfrm>
            <a:off x="4844532" y="1937584"/>
            <a:ext cx="52403" cy="35086"/>
          </a:xfrm>
          <a:custGeom>
            <a:avLst/>
            <a:gdLst/>
            <a:ahLst/>
            <a:cxnLst/>
            <a:rect l="l" t="t" r="r" b="b"/>
            <a:pathLst>
              <a:path w="578" h="387" extrusionOk="0">
                <a:moveTo>
                  <a:pt x="29" y="0"/>
                </a:moveTo>
                <a:cubicBezTo>
                  <a:pt x="29" y="0"/>
                  <a:pt x="1" y="146"/>
                  <a:pt x="56" y="264"/>
                </a:cubicBezTo>
                <a:cubicBezTo>
                  <a:pt x="119" y="348"/>
                  <a:pt x="230" y="382"/>
                  <a:pt x="230" y="382"/>
                </a:cubicBezTo>
                <a:cubicBezTo>
                  <a:pt x="243" y="382"/>
                  <a:pt x="268" y="386"/>
                  <a:pt x="298" y="386"/>
                </a:cubicBezTo>
                <a:cubicBezTo>
                  <a:pt x="346" y="386"/>
                  <a:pt x="410" y="376"/>
                  <a:pt x="466" y="320"/>
                </a:cubicBezTo>
                <a:cubicBezTo>
                  <a:pt x="549" y="237"/>
                  <a:pt x="577" y="63"/>
                  <a:pt x="577" y="63"/>
                </a:cubicBezTo>
                <a:cubicBezTo>
                  <a:pt x="577" y="63"/>
                  <a:pt x="555" y="58"/>
                  <a:pt x="523" y="58"/>
                </a:cubicBezTo>
                <a:cubicBezTo>
                  <a:pt x="474" y="58"/>
                  <a:pt x="402" y="68"/>
                  <a:pt x="348" y="118"/>
                </a:cubicBezTo>
                <a:cubicBezTo>
                  <a:pt x="292" y="174"/>
                  <a:pt x="265" y="292"/>
                  <a:pt x="265" y="320"/>
                </a:cubicBezTo>
                <a:cubicBezTo>
                  <a:pt x="265" y="292"/>
                  <a:pt x="265" y="174"/>
                  <a:pt x="230" y="118"/>
                </a:cubicBezTo>
                <a:cubicBezTo>
                  <a:pt x="147" y="0"/>
                  <a:pt x="29" y="0"/>
                  <a:pt x="29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6"/>
          <p:cNvSpPr/>
          <p:nvPr/>
        </p:nvSpPr>
        <p:spPr>
          <a:xfrm>
            <a:off x="4842084" y="1932507"/>
            <a:ext cx="65549" cy="44787"/>
          </a:xfrm>
          <a:custGeom>
            <a:avLst/>
            <a:gdLst/>
            <a:ahLst/>
            <a:cxnLst/>
            <a:rect l="l" t="t" r="r" b="b"/>
            <a:pathLst>
              <a:path w="723" h="494" extrusionOk="0">
                <a:moveTo>
                  <a:pt x="118" y="147"/>
                </a:moveTo>
                <a:cubicBezTo>
                  <a:pt x="146" y="147"/>
                  <a:pt x="174" y="174"/>
                  <a:pt x="201" y="202"/>
                </a:cubicBezTo>
                <a:cubicBezTo>
                  <a:pt x="229" y="230"/>
                  <a:pt x="229" y="293"/>
                  <a:pt x="229" y="320"/>
                </a:cubicBezTo>
                <a:lnTo>
                  <a:pt x="229" y="348"/>
                </a:lnTo>
                <a:cubicBezTo>
                  <a:pt x="174" y="348"/>
                  <a:pt x="146" y="320"/>
                  <a:pt x="146" y="293"/>
                </a:cubicBezTo>
                <a:cubicBezTo>
                  <a:pt x="118" y="230"/>
                  <a:pt x="118" y="174"/>
                  <a:pt x="118" y="147"/>
                </a:cubicBezTo>
                <a:close/>
                <a:moveTo>
                  <a:pt x="543" y="175"/>
                </a:moveTo>
                <a:cubicBezTo>
                  <a:pt x="539" y="190"/>
                  <a:pt x="532" y="208"/>
                  <a:pt x="521" y="230"/>
                </a:cubicBezTo>
                <a:cubicBezTo>
                  <a:pt x="521" y="265"/>
                  <a:pt x="493" y="320"/>
                  <a:pt x="465" y="348"/>
                </a:cubicBezTo>
                <a:cubicBezTo>
                  <a:pt x="431" y="375"/>
                  <a:pt x="378" y="376"/>
                  <a:pt x="349" y="376"/>
                </a:cubicBezTo>
                <a:lnTo>
                  <a:pt x="349" y="376"/>
                </a:lnTo>
                <a:cubicBezTo>
                  <a:pt x="357" y="323"/>
                  <a:pt x="384" y="259"/>
                  <a:pt x="431" y="230"/>
                </a:cubicBezTo>
                <a:cubicBezTo>
                  <a:pt x="458" y="186"/>
                  <a:pt x="499" y="177"/>
                  <a:pt x="543" y="175"/>
                </a:cubicBezTo>
                <a:close/>
                <a:moveTo>
                  <a:pt x="56" y="1"/>
                </a:moveTo>
                <a:lnTo>
                  <a:pt x="56" y="56"/>
                </a:lnTo>
                <a:lnTo>
                  <a:pt x="0" y="56"/>
                </a:lnTo>
                <a:lnTo>
                  <a:pt x="0" y="147"/>
                </a:lnTo>
                <a:cubicBezTo>
                  <a:pt x="0" y="202"/>
                  <a:pt x="0" y="265"/>
                  <a:pt x="28" y="348"/>
                </a:cubicBezTo>
                <a:cubicBezTo>
                  <a:pt x="83" y="404"/>
                  <a:pt x="118" y="438"/>
                  <a:pt x="174" y="466"/>
                </a:cubicBezTo>
                <a:cubicBezTo>
                  <a:pt x="201" y="466"/>
                  <a:pt x="229" y="466"/>
                  <a:pt x="229" y="494"/>
                </a:cubicBezTo>
                <a:lnTo>
                  <a:pt x="347" y="494"/>
                </a:lnTo>
                <a:cubicBezTo>
                  <a:pt x="403" y="494"/>
                  <a:pt x="465" y="494"/>
                  <a:pt x="521" y="438"/>
                </a:cubicBezTo>
                <a:cubicBezTo>
                  <a:pt x="576" y="376"/>
                  <a:pt x="604" y="293"/>
                  <a:pt x="639" y="230"/>
                </a:cubicBezTo>
                <a:cubicBezTo>
                  <a:pt x="639" y="202"/>
                  <a:pt x="667" y="174"/>
                  <a:pt x="667" y="174"/>
                </a:cubicBezTo>
                <a:lnTo>
                  <a:pt x="722" y="174"/>
                </a:lnTo>
                <a:lnTo>
                  <a:pt x="639" y="91"/>
                </a:lnTo>
                <a:lnTo>
                  <a:pt x="639" y="56"/>
                </a:lnTo>
                <a:lnTo>
                  <a:pt x="576" y="56"/>
                </a:lnTo>
                <a:cubicBezTo>
                  <a:pt x="521" y="56"/>
                  <a:pt x="431" y="56"/>
                  <a:pt x="347" y="147"/>
                </a:cubicBezTo>
                <a:cubicBezTo>
                  <a:pt x="336" y="157"/>
                  <a:pt x="326" y="167"/>
                  <a:pt x="317" y="178"/>
                </a:cubicBezTo>
                <a:lnTo>
                  <a:pt x="317" y="178"/>
                </a:lnTo>
                <a:cubicBezTo>
                  <a:pt x="310" y="167"/>
                  <a:pt x="302" y="157"/>
                  <a:pt x="292" y="147"/>
                </a:cubicBezTo>
                <a:cubicBezTo>
                  <a:pt x="257" y="91"/>
                  <a:pt x="201" y="29"/>
                  <a:pt x="146" y="29"/>
                </a:cubicBezTo>
                <a:cubicBezTo>
                  <a:pt x="118" y="29"/>
                  <a:pt x="83" y="29"/>
                  <a:pt x="83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6"/>
          <p:cNvSpPr/>
          <p:nvPr/>
        </p:nvSpPr>
        <p:spPr>
          <a:xfrm>
            <a:off x="4839546" y="1966505"/>
            <a:ext cx="52312" cy="38804"/>
          </a:xfrm>
          <a:custGeom>
            <a:avLst/>
            <a:gdLst/>
            <a:ahLst/>
            <a:cxnLst/>
            <a:rect l="l" t="t" r="r" b="b"/>
            <a:pathLst>
              <a:path w="577" h="428" extrusionOk="0">
                <a:moveTo>
                  <a:pt x="28" y="1"/>
                </a:moveTo>
                <a:cubicBezTo>
                  <a:pt x="28" y="1"/>
                  <a:pt x="0" y="147"/>
                  <a:pt x="28" y="265"/>
                </a:cubicBezTo>
                <a:cubicBezTo>
                  <a:pt x="56" y="348"/>
                  <a:pt x="202" y="411"/>
                  <a:pt x="202" y="411"/>
                </a:cubicBezTo>
                <a:cubicBezTo>
                  <a:pt x="202" y="411"/>
                  <a:pt x="238" y="427"/>
                  <a:pt x="288" y="427"/>
                </a:cubicBezTo>
                <a:cubicBezTo>
                  <a:pt x="330" y="427"/>
                  <a:pt x="381" y="416"/>
                  <a:pt x="431" y="376"/>
                </a:cubicBezTo>
                <a:cubicBezTo>
                  <a:pt x="521" y="320"/>
                  <a:pt x="577" y="147"/>
                  <a:pt x="577" y="147"/>
                </a:cubicBezTo>
                <a:cubicBezTo>
                  <a:pt x="577" y="147"/>
                  <a:pt x="529" y="129"/>
                  <a:pt x="473" y="129"/>
                </a:cubicBezTo>
                <a:cubicBezTo>
                  <a:pt x="430" y="129"/>
                  <a:pt x="383" y="139"/>
                  <a:pt x="347" y="174"/>
                </a:cubicBezTo>
                <a:cubicBezTo>
                  <a:pt x="257" y="237"/>
                  <a:pt x="229" y="320"/>
                  <a:pt x="202" y="348"/>
                </a:cubicBezTo>
                <a:cubicBezTo>
                  <a:pt x="229" y="320"/>
                  <a:pt x="229" y="202"/>
                  <a:pt x="202" y="147"/>
                </a:cubicBezTo>
                <a:cubicBezTo>
                  <a:pt x="174" y="29"/>
                  <a:pt x="28" y="1"/>
                  <a:pt x="28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6"/>
          <p:cNvSpPr/>
          <p:nvPr/>
        </p:nvSpPr>
        <p:spPr>
          <a:xfrm>
            <a:off x="4833834" y="1961519"/>
            <a:ext cx="66184" cy="47326"/>
          </a:xfrm>
          <a:custGeom>
            <a:avLst/>
            <a:gdLst/>
            <a:ahLst/>
            <a:cxnLst/>
            <a:rect l="l" t="t" r="r" b="b"/>
            <a:pathLst>
              <a:path w="730" h="522" extrusionOk="0">
                <a:moveTo>
                  <a:pt x="140" y="144"/>
                </a:moveTo>
                <a:cubicBezTo>
                  <a:pt x="152" y="146"/>
                  <a:pt x="163" y="146"/>
                  <a:pt x="174" y="146"/>
                </a:cubicBezTo>
                <a:cubicBezTo>
                  <a:pt x="174" y="174"/>
                  <a:pt x="209" y="202"/>
                  <a:pt x="209" y="202"/>
                </a:cubicBezTo>
                <a:cubicBezTo>
                  <a:pt x="237" y="229"/>
                  <a:pt x="237" y="257"/>
                  <a:pt x="237" y="292"/>
                </a:cubicBezTo>
                <a:cubicBezTo>
                  <a:pt x="237" y="309"/>
                  <a:pt x="237" y="335"/>
                  <a:pt x="231" y="360"/>
                </a:cubicBezTo>
                <a:lnTo>
                  <a:pt x="231" y="360"/>
                </a:lnTo>
                <a:cubicBezTo>
                  <a:pt x="228" y="366"/>
                  <a:pt x="225" y="372"/>
                  <a:pt x="222" y="377"/>
                </a:cubicBezTo>
                <a:lnTo>
                  <a:pt x="222" y="377"/>
                </a:lnTo>
                <a:cubicBezTo>
                  <a:pt x="218" y="376"/>
                  <a:pt x="213" y="375"/>
                  <a:pt x="209" y="375"/>
                </a:cubicBezTo>
                <a:cubicBezTo>
                  <a:pt x="174" y="348"/>
                  <a:pt x="147" y="320"/>
                  <a:pt x="147" y="292"/>
                </a:cubicBezTo>
                <a:cubicBezTo>
                  <a:pt x="147" y="257"/>
                  <a:pt x="119" y="229"/>
                  <a:pt x="119" y="202"/>
                </a:cubicBezTo>
                <a:cubicBezTo>
                  <a:pt x="119" y="183"/>
                  <a:pt x="132" y="163"/>
                  <a:pt x="140" y="144"/>
                </a:cubicBezTo>
                <a:close/>
                <a:moveTo>
                  <a:pt x="560" y="229"/>
                </a:moveTo>
                <a:lnTo>
                  <a:pt x="560" y="229"/>
                </a:lnTo>
                <a:cubicBezTo>
                  <a:pt x="549" y="246"/>
                  <a:pt x="536" y="266"/>
                  <a:pt x="522" y="292"/>
                </a:cubicBezTo>
                <a:cubicBezTo>
                  <a:pt x="522" y="320"/>
                  <a:pt x="494" y="375"/>
                  <a:pt x="438" y="403"/>
                </a:cubicBezTo>
                <a:lnTo>
                  <a:pt x="341" y="403"/>
                </a:lnTo>
                <a:cubicBezTo>
                  <a:pt x="365" y="365"/>
                  <a:pt x="396" y="305"/>
                  <a:pt x="438" y="257"/>
                </a:cubicBezTo>
                <a:cubicBezTo>
                  <a:pt x="466" y="257"/>
                  <a:pt x="522" y="229"/>
                  <a:pt x="556" y="229"/>
                </a:cubicBezTo>
                <a:close/>
                <a:moveTo>
                  <a:pt x="119" y="0"/>
                </a:moveTo>
                <a:lnTo>
                  <a:pt x="91" y="56"/>
                </a:lnTo>
                <a:lnTo>
                  <a:pt x="35" y="56"/>
                </a:lnTo>
                <a:lnTo>
                  <a:pt x="35" y="84"/>
                </a:lnTo>
                <a:cubicBezTo>
                  <a:pt x="35" y="118"/>
                  <a:pt x="1" y="174"/>
                  <a:pt x="1" y="202"/>
                </a:cubicBezTo>
                <a:cubicBezTo>
                  <a:pt x="1" y="229"/>
                  <a:pt x="35" y="292"/>
                  <a:pt x="35" y="320"/>
                </a:cubicBezTo>
                <a:cubicBezTo>
                  <a:pt x="63" y="403"/>
                  <a:pt x="119" y="431"/>
                  <a:pt x="147" y="466"/>
                </a:cubicBezTo>
                <a:cubicBezTo>
                  <a:pt x="174" y="493"/>
                  <a:pt x="209" y="493"/>
                  <a:pt x="209" y="493"/>
                </a:cubicBezTo>
                <a:lnTo>
                  <a:pt x="237" y="493"/>
                </a:lnTo>
                <a:lnTo>
                  <a:pt x="237" y="521"/>
                </a:lnTo>
                <a:lnTo>
                  <a:pt x="383" y="521"/>
                </a:lnTo>
                <a:cubicBezTo>
                  <a:pt x="410" y="521"/>
                  <a:pt x="466" y="521"/>
                  <a:pt x="522" y="493"/>
                </a:cubicBezTo>
                <a:cubicBezTo>
                  <a:pt x="584" y="431"/>
                  <a:pt x="612" y="375"/>
                  <a:pt x="640" y="320"/>
                </a:cubicBezTo>
                <a:cubicBezTo>
                  <a:pt x="659" y="301"/>
                  <a:pt x="665" y="278"/>
                  <a:pt x="667" y="257"/>
                </a:cubicBezTo>
                <a:lnTo>
                  <a:pt x="730" y="257"/>
                </a:lnTo>
                <a:lnTo>
                  <a:pt x="688" y="202"/>
                </a:lnTo>
                <a:lnTo>
                  <a:pt x="688" y="202"/>
                </a:lnTo>
                <a:cubicBezTo>
                  <a:pt x="690" y="202"/>
                  <a:pt x="693" y="202"/>
                  <a:pt x="695" y="202"/>
                </a:cubicBezTo>
                <a:lnTo>
                  <a:pt x="688" y="202"/>
                </a:lnTo>
                <a:lnTo>
                  <a:pt x="667" y="174"/>
                </a:lnTo>
                <a:lnTo>
                  <a:pt x="667" y="146"/>
                </a:lnTo>
                <a:lnTo>
                  <a:pt x="640" y="146"/>
                </a:lnTo>
                <a:lnTo>
                  <a:pt x="612" y="118"/>
                </a:lnTo>
                <a:lnTo>
                  <a:pt x="556" y="118"/>
                </a:lnTo>
                <a:cubicBezTo>
                  <a:pt x="494" y="118"/>
                  <a:pt x="438" y="146"/>
                  <a:pt x="383" y="174"/>
                </a:cubicBezTo>
                <a:cubicBezTo>
                  <a:pt x="367" y="183"/>
                  <a:pt x="353" y="195"/>
                  <a:pt x="339" y="207"/>
                </a:cubicBezTo>
                <a:lnTo>
                  <a:pt x="339" y="207"/>
                </a:lnTo>
                <a:cubicBezTo>
                  <a:pt x="335" y="194"/>
                  <a:pt x="329" y="183"/>
                  <a:pt x="320" y="174"/>
                </a:cubicBezTo>
                <a:cubicBezTo>
                  <a:pt x="292" y="84"/>
                  <a:pt x="237" y="56"/>
                  <a:pt x="174" y="28"/>
                </a:cubicBezTo>
                <a:cubicBezTo>
                  <a:pt x="174" y="28"/>
                  <a:pt x="147" y="28"/>
                  <a:pt x="119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6"/>
          <p:cNvSpPr/>
          <p:nvPr/>
        </p:nvSpPr>
        <p:spPr>
          <a:xfrm>
            <a:off x="4828847" y="1995517"/>
            <a:ext cx="49774" cy="40345"/>
          </a:xfrm>
          <a:custGeom>
            <a:avLst/>
            <a:gdLst/>
            <a:ahLst/>
            <a:cxnLst/>
            <a:rect l="l" t="t" r="r" b="b"/>
            <a:pathLst>
              <a:path w="549" h="445" extrusionOk="0">
                <a:moveTo>
                  <a:pt x="56" y="0"/>
                </a:moveTo>
                <a:cubicBezTo>
                  <a:pt x="56" y="0"/>
                  <a:pt x="0" y="118"/>
                  <a:pt x="0" y="229"/>
                </a:cubicBezTo>
                <a:cubicBezTo>
                  <a:pt x="28" y="347"/>
                  <a:pt x="146" y="403"/>
                  <a:pt x="146" y="403"/>
                </a:cubicBezTo>
                <a:cubicBezTo>
                  <a:pt x="169" y="403"/>
                  <a:pt x="233" y="445"/>
                  <a:pt x="317" y="445"/>
                </a:cubicBezTo>
                <a:cubicBezTo>
                  <a:pt x="335" y="445"/>
                  <a:pt x="355" y="443"/>
                  <a:pt x="375" y="438"/>
                </a:cubicBezTo>
                <a:cubicBezTo>
                  <a:pt x="493" y="375"/>
                  <a:pt x="549" y="202"/>
                  <a:pt x="549" y="202"/>
                </a:cubicBezTo>
                <a:cubicBezTo>
                  <a:pt x="549" y="202"/>
                  <a:pt x="499" y="177"/>
                  <a:pt x="440" y="177"/>
                </a:cubicBezTo>
                <a:cubicBezTo>
                  <a:pt x="410" y="177"/>
                  <a:pt x="378" y="183"/>
                  <a:pt x="347" y="202"/>
                </a:cubicBezTo>
                <a:cubicBezTo>
                  <a:pt x="264" y="229"/>
                  <a:pt x="202" y="320"/>
                  <a:pt x="174" y="375"/>
                </a:cubicBezTo>
                <a:cubicBezTo>
                  <a:pt x="202" y="320"/>
                  <a:pt x="229" y="229"/>
                  <a:pt x="202" y="146"/>
                </a:cubicBezTo>
                <a:cubicBezTo>
                  <a:pt x="174" y="28"/>
                  <a:pt x="56" y="0"/>
                  <a:pt x="56" y="0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6"/>
          <p:cNvSpPr/>
          <p:nvPr/>
        </p:nvSpPr>
        <p:spPr>
          <a:xfrm>
            <a:off x="4823770" y="1990440"/>
            <a:ext cx="60563" cy="49864"/>
          </a:xfrm>
          <a:custGeom>
            <a:avLst/>
            <a:gdLst/>
            <a:ahLst/>
            <a:cxnLst/>
            <a:rect l="l" t="t" r="r" b="b"/>
            <a:pathLst>
              <a:path w="668" h="550" extrusionOk="0">
                <a:moveTo>
                  <a:pt x="133" y="129"/>
                </a:moveTo>
                <a:cubicBezTo>
                  <a:pt x="145" y="138"/>
                  <a:pt x="160" y="147"/>
                  <a:pt x="174" y="147"/>
                </a:cubicBezTo>
                <a:cubicBezTo>
                  <a:pt x="174" y="174"/>
                  <a:pt x="202" y="202"/>
                  <a:pt x="202" y="230"/>
                </a:cubicBezTo>
                <a:lnTo>
                  <a:pt x="202" y="258"/>
                </a:lnTo>
                <a:cubicBezTo>
                  <a:pt x="202" y="300"/>
                  <a:pt x="202" y="339"/>
                  <a:pt x="194" y="368"/>
                </a:cubicBezTo>
                <a:lnTo>
                  <a:pt x="194" y="368"/>
                </a:lnTo>
                <a:cubicBezTo>
                  <a:pt x="190" y="374"/>
                  <a:pt x="187" y="379"/>
                  <a:pt x="184" y="385"/>
                </a:cubicBezTo>
                <a:lnTo>
                  <a:pt x="184" y="385"/>
                </a:lnTo>
                <a:cubicBezTo>
                  <a:pt x="181" y="382"/>
                  <a:pt x="178" y="379"/>
                  <a:pt x="174" y="376"/>
                </a:cubicBezTo>
                <a:cubicBezTo>
                  <a:pt x="146" y="348"/>
                  <a:pt x="146" y="320"/>
                  <a:pt x="112" y="285"/>
                </a:cubicBezTo>
                <a:lnTo>
                  <a:pt x="112" y="230"/>
                </a:lnTo>
                <a:cubicBezTo>
                  <a:pt x="112" y="206"/>
                  <a:pt x="112" y="163"/>
                  <a:pt x="133" y="129"/>
                </a:cubicBezTo>
                <a:close/>
                <a:moveTo>
                  <a:pt x="542" y="285"/>
                </a:moveTo>
                <a:cubicBezTo>
                  <a:pt x="532" y="307"/>
                  <a:pt x="513" y="329"/>
                  <a:pt x="494" y="348"/>
                </a:cubicBezTo>
                <a:cubicBezTo>
                  <a:pt x="459" y="376"/>
                  <a:pt x="431" y="403"/>
                  <a:pt x="403" y="431"/>
                </a:cubicBezTo>
                <a:lnTo>
                  <a:pt x="302" y="431"/>
                </a:lnTo>
                <a:cubicBezTo>
                  <a:pt x="330" y="386"/>
                  <a:pt x="357" y="343"/>
                  <a:pt x="403" y="320"/>
                </a:cubicBezTo>
                <a:cubicBezTo>
                  <a:pt x="431" y="285"/>
                  <a:pt x="459" y="285"/>
                  <a:pt x="494" y="285"/>
                </a:cubicBezTo>
                <a:close/>
                <a:moveTo>
                  <a:pt x="112" y="1"/>
                </a:moveTo>
                <a:lnTo>
                  <a:pt x="112" y="56"/>
                </a:lnTo>
                <a:lnTo>
                  <a:pt x="56" y="29"/>
                </a:lnTo>
                <a:cubicBezTo>
                  <a:pt x="56" y="29"/>
                  <a:pt x="28" y="56"/>
                  <a:pt x="28" y="84"/>
                </a:cubicBezTo>
                <a:cubicBezTo>
                  <a:pt x="28" y="147"/>
                  <a:pt x="1" y="174"/>
                  <a:pt x="1" y="230"/>
                </a:cubicBezTo>
                <a:lnTo>
                  <a:pt x="1" y="285"/>
                </a:lnTo>
                <a:cubicBezTo>
                  <a:pt x="28" y="376"/>
                  <a:pt x="84" y="431"/>
                  <a:pt x="112" y="459"/>
                </a:cubicBezTo>
                <a:cubicBezTo>
                  <a:pt x="112" y="494"/>
                  <a:pt x="146" y="494"/>
                  <a:pt x="174" y="494"/>
                </a:cubicBezTo>
                <a:lnTo>
                  <a:pt x="174" y="522"/>
                </a:lnTo>
                <a:cubicBezTo>
                  <a:pt x="202" y="522"/>
                  <a:pt x="258" y="549"/>
                  <a:pt x="348" y="549"/>
                </a:cubicBezTo>
                <a:cubicBezTo>
                  <a:pt x="376" y="549"/>
                  <a:pt x="431" y="549"/>
                  <a:pt x="459" y="522"/>
                </a:cubicBezTo>
                <a:cubicBezTo>
                  <a:pt x="549" y="494"/>
                  <a:pt x="577" y="431"/>
                  <a:pt x="605" y="376"/>
                </a:cubicBezTo>
                <a:cubicBezTo>
                  <a:pt x="633" y="348"/>
                  <a:pt x="633" y="320"/>
                  <a:pt x="667" y="320"/>
                </a:cubicBezTo>
                <a:lnTo>
                  <a:pt x="667" y="258"/>
                </a:lnTo>
                <a:lnTo>
                  <a:pt x="667" y="202"/>
                </a:lnTo>
                <a:lnTo>
                  <a:pt x="633" y="202"/>
                </a:lnTo>
                <a:cubicBezTo>
                  <a:pt x="633" y="202"/>
                  <a:pt x="605" y="202"/>
                  <a:pt x="605" y="174"/>
                </a:cubicBezTo>
                <a:lnTo>
                  <a:pt x="494" y="174"/>
                </a:lnTo>
                <a:cubicBezTo>
                  <a:pt x="459" y="174"/>
                  <a:pt x="403" y="174"/>
                  <a:pt x="376" y="202"/>
                </a:cubicBezTo>
                <a:cubicBezTo>
                  <a:pt x="355" y="212"/>
                  <a:pt x="337" y="222"/>
                  <a:pt x="320" y="234"/>
                </a:cubicBezTo>
                <a:lnTo>
                  <a:pt x="320" y="234"/>
                </a:lnTo>
                <a:lnTo>
                  <a:pt x="320" y="174"/>
                </a:lnTo>
                <a:cubicBezTo>
                  <a:pt x="285" y="112"/>
                  <a:pt x="258" y="56"/>
                  <a:pt x="202" y="29"/>
                </a:cubicBezTo>
                <a:cubicBezTo>
                  <a:pt x="174" y="29"/>
                  <a:pt x="174" y="1"/>
                  <a:pt x="146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6"/>
          <p:cNvSpPr/>
          <p:nvPr/>
        </p:nvSpPr>
        <p:spPr>
          <a:xfrm>
            <a:off x="4802374" y="2035136"/>
            <a:ext cx="42249" cy="49864"/>
          </a:xfrm>
          <a:custGeom>
            <a:avLst/>
            <a:gdLst/>
            <a:ahLst/>
            <a:cxnLst/>
            <a:rect l="l" t="t" r="r" b="b"/>
            <a:pathLst>
              <a:path w="466" h="550" extrusionOk="0">
                <a:moveTo>
                  <a:pt x="382" y="1"/>
                </a:moveTo>
                <a:cubicBezTo>
                  <a:pt x="264" y="174"/>
                  <a:pt x="146" y="313"/>
                  <a:pt x="1" y="459"/>
                </a:cubicBezTo>
                <a:cubicBezTo>
                  <a:pt x="35" y="487"/>
                  <a:pt x="35" y="522"/>
                  <a:pt x="63" y="549"/>
                </a:cubicBezTo>
                <a:cubicBezTo>
                  <a:pt x="237" y="376"/>
                  <a:pt x="348" y="230"/>
                  <a:pt x="466" y="56"/>
                </a:cubicBezTo>
                <a:cubicBezTo>
                  <a:pt x="438" y="29"/>
                  <a:pt x="410" y="1"/>
                  <a:pt x="382" y="1"/>
                </a:cubicBez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6"/>
          <p:cNvSpPr/>
          <p:nvPr/>
        </p:nvSpPr>
        <p:spPr>
          <a:xfrm>
            <a:off x="4794849" y="2026977"/>
            <a:ext cx="54851" cy="65549"/>
          </a:xfrm>
          <a:custGeom>
            <a:avLst/>
            <a:gdLst/>
            <a:ahLst/>
            <a:cxnLst/>
            <a:rect l="l" t="t" r="r" b="b"/>
            <a:pathLst>
              <a:path w="605" h="723" extrusionOk="0">
                <a:moveTo>
                  <a:pt x="431" y="0"/>
                </a:moveTo>
                <a:lnTo>
                  <a:pt x="403" y="56"/>
                </a:lnTo>
                <a:cubicBezTo>
                  <a:pt x="320" y="230"/>
                  <a:pt x="174" y="375"/>
                  <a:pt x="56" y="521"/>
                </a:cubicBezTo>
                <a:lnTo>
                  <a:pt x="0" y="549"/>
                </a:lnTo>
                <a:lnTo>
                  <a:pt x="56" y="612"/>
                </a:lnTo>
                <a:cubicBezTo>
                  <a:pt x="56" y="639"/>
                  <a:pt x="84" y="639"/>
                  <a:pt x="118" y="667"/>
                </a:cubicBezTo>
                <a:lnTo>
                  <a:pt x="146" y="723"/>
                </a:lnTo>
                <a:lnTo>
                  <a:pt x="202" y="667"/>
                </a:lnTo>
                <a:cubicBezTo>
                  <a:pt x="347" y="521"/>
                  <a:pt x="493" y="348"/>
                  <a:pt x="577" y="174"/>
                </a:cubicBezTo>
                <a:lnTo>
                  <a:pt x="604" y="119"/>
                </a:lnTo>
                <a:lnTo>
                  <a:pt x="577" y="91"/>
                </a:lnTo>
                <a:cubicBezTo>
                  <a:pt x="549" y="56"/>
                  <a:pt x="521" y="56"/>
                  <a:pt x="493" y="28"/>
                </a:cubicBezTo>
                <a:lnTo>
                  <a:pt x="431" y="0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6"/>
          <p:cNvSpPr/>
          <p:nvPr/>
        </p:nvSpPr>
        <p:spPr>
          <a:xfrm>
            <a:off x="4498291" y="1691436"/>
            <a:ext cx="202177" cy="443249"/>
          </a:xfrm>
          <a:custGeom>
            <a:avLst/>
            <a:gdLst/>
            <a:ahLst/>
            <a:cxnLst/>
            <a:rect l="l" t="t" r="r" b="b"/>
            <a:pathLst>
              <a:path w="2230" h="4889" extrusionOk="0">
                <a:moveTo>
                  <a:pt x="959" y="0"/>
                </a:moveTo>
                <a:lnTo>
                  <a:pt x="959" y="604"/>
                </a:lnTo>
                <a:cubicBezTo>
                  <a:pt x="403" y="695"/>
                  <a:pt x="56" y="1070"/>
                  <a:pt x="56" y="1563"/>
                </a:cubicBezTo>
                <a:cubicBezTo>
                  <a:pt x="56" y="2084"/>
                  <a:pt x="438" y="2340"/>
                  <a:pt x="1042" y="2604"/>
                </a:cubicBezTo>
                <a:cubicBezTo>
                  <a:pt x="1480" y="2778"/>
                  <a:pt x="1709" y="2979"/>
                  <a:pt x="1709" y="3299"/>
                </a:cubicBezTo>
                <a:cubicBezTo>
                  <a:pt x="1709" y="3646"/>
                  <a:pt x="1445" y="3875"/>
                  <a:pt x="1014" y="3875"/>
                </a:cubicBezTo>
                <a:cubicBezTo>
                  <a:pt x="667" y="3875"/>
                  <a:pt x="376" y="3757"/>
                  <a:pt x="146" y="3646"/>
                </a:cubicBezTo>
                <a:lnTo>
                  <a:pt x="1" y="4021"/>
                </a:lnTo>
                <a:cubicBezTo>
                  <a:pt x="202" y="4167"/>
                  <a:pt x="577" y="4278"/>
                  <a:pt x="924" y="4278"/>
                </a:cubicBezTo>
                <a:lnTo>
                  <a:pt x="924" y="4889"/>
                </a:lnTo>
                <a:lnTo>
                  <a:pt x="1306" y="4889"/>
                </a:lnTo>
                <a:lnTo>
                  <a:pt x="1306" y="4278"/>
                </a:lnTo>
                <a:cubicBezTo>
                  <a:pt x="1910" y="4167"/>
                  <a:pt x="2230" y="3729"/>
                  <a:pt x="2230" y="3271"/>
                </a:cubicBezTo>
                <a:cubicBezTo>
                  <a:pt x="2230" y="2715"/>
                  <a:pt x="1938" y="2431"/>
                  <a:pt x="1306" y="2167"/>
                </a:cubicBezTo>
                <a:cubicBezTo>
                  <a:pt x="785" y="1965"/>
                  <a:pt x="577" y="1792"/>
                  <a:pt x="577" y="1472"/>
                </a:cubicBezTo>
                <a:cubicBezTo>
                  <a:pt x="577" y="1243"/>
                  <a:pt x="751" y="979"/>
                  <a:pt x="1216" y="979"/>
                </a:cubicBezTo>
                <a:cubicBezTo>
                  <a:pt x="1591" y="979"/>
                  <a:pt x="1827" y="1097"/>
                  <a:pt x="1966" y="1188"/>
                </a:cubicBezTo>
                <a:lnTo>
                  <a:pt x="2112" y="778"/>
                </a:lnTo>
                <a:cubicBezTo>
                  <a:pt x="1938" y="695"/>
                  <a:pt x="1681" y="577"/>
                  <a:pt x="1334" y="577"/>
                </a:cubicBezTo>
                <a:lnTo>
                  <a:pt x="1334" y="0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6"/>
          <p:cNvSpPr/>
          <p:nvPr/>
        </p:nvSpPr>
        <p:spPr>
          <a:xfrm>
            <a:off x="4493305" y="1685724"/>
            <a:ext cx="212241" cy="454038"/>
          </a:xfrm>
          <a:custGeom>
            <a:avLst/>
            <a:gdLst/>
            <a:ahLst/>
            <a:cxnLst/>
            <a:rect l="l" t="t" r="r" b="b"/>
            <a:pathLst>
              <a:path w="2341" h="5008" extrusionOk="0">
                <a:moveTo>
                  <a:pt x="1326" y="119"/>
                </a:moveTo>
                <a:lnTo>
                  <a:pt x="1326" y="695"/>
                </a:lnTo>
                <a:lnTo>
                  <a:pt x="1389" y="695"/>
                </a:lnTo>
                <a:cubicBezTo>
                  <a:pt x="1703" y="695"/>
                  <a:pt x="1921" y="792"/>
                  <a:pt x="2088" y="877"/>
                </a:cubicBezTo>
                <a:lnTo>
                  <a:pt x="2088" y="877"/>
                </a:lnTo>
                <a:lnTo>
                  <a:pt x="1986" y="1160"/>
                </a:lnTo>
                <a:lnTo>
                  <a:pt x="1986" y="1160"/>
                </a:lnTo>
                <a:cubicBezTo>
                  <a:pt x="1832" y="1094"/>
                  <a:pt x="1592" y="987"/>
                  <a:pt x="1271" y="987"/>
                </a:cubicBezTo>
                <a:cubicBezTo>
                  <a:pt x="1014" y="987"/>
                  <a:pt x="840" y="1042"/>
                  <a:pt x="722" y="1160"/>
                </a:cubicBezTo>
                <a:cubicBezTo>
                  <a:pt x="632" y="1279"/>
                  <a:pt x="576" y="1424"/>
                  <a:pt x="576" y="1535"/>
                </a:cubicBezTo>
                <a:cubicBezTo>
                  <a:pt x="576" y="1626"/>
                  <a:pt x="576" y="1709"/>
                  <a:pt x="604" y="1772"/>
                </a:cubicBezTo>
                <a:cubicBezTo>
                  <a:pt x="667" y="1883"/>
                  <a:pt x="750" y="1973"/>
                  <a:pt x="868" y="2056"/>
                </a:cubicBezTo>
                <a:cubicBezTo>
                  <a:pt x="979" y="2147"/>
                  <a:pt x="1153" y="2202"/>
                  <a:pt x="1361" y="2292"/>
                </a:cubicBezTo>
                <a:cubicBezTo>
                  <a:pt x="1646" y="2403"/>
                  <a:pt x="1882" y="2549"/>
                  <a:pt x="2021" y="2723"/>
                </a:cubicBezTo>
                <a:cubicBezTo>
                  <a:pt x="2167" y="2869"/>
                  <a:pt x="2229" y="3070"/>
                  <a:pt x="2229" y="3334"/>
                </a:cubicBezTo>
                <a:cubicBezTo>
                  <a:pt x="2229" y="3535"/>
                  <a:pt x="2167" y="3764"/>
                  <a:pt x="2021" y="3938"/>
                </a:cubicBezTo>
                <a:cubicBezTo>
                  <a:pt x="1847" y="4112"/>
                  <a:pt x="1646" y="4230"/>
                  <a:pt x="1326" y="4285"/>
                </a:cubicBezTo>
                <a:lnTo>
                  <a:pt x="1299" y="4285"/>
                </a:lnTo>
                <a:lnTo>
                  <a:pt x="1299" y="4896"/>
                </a:lnTo>
                <a:lnTo>
                  <a:pt x="1042" y="4896"/>
                </a:lnTo>
                <a:lnTo>
                  <a:pt x="1042" y="4285"/>
                </a:lnTo>
                <a:lnTo>
                  <a:pt x="979" y="4285"/>
                </a:lnTo>
                <a:cubicBezTo>
                  <a:pt x="653" y="4285"/>
                  <a:pt x="327" y="4212"/>
                  <a:pt x="122" y="4082"/>
                </a:cubicBezTo>
                <a:lnTo>
                  <a:pt x="122" y="4082"/>
                </a:lnTo>
                <a:lnTo>
                  <a:pt x="234" y="3773"/>
                </a:lnTo>
                <a:lnTo>
                  <a:pt x="234" y="3773"/>
                </a:lnTo>
                <a:cubicBezTo>
                  <a:pt x="457" y="3901"/>
                  <a:pt x="752" y="3994"/>
                  <a:pt x="1069" y="3994"/>
                </a:cubicBezTo>
                <a:cubicBezTo>
                  <a:pt x="1299" y="3994"/>
                  <a:pt x="1472" y="3938"/>
                  <a:pt x="1618" y="3820"/>
                </a:cubicBezTo>
                <a:cubicBezTo>
                  <a:pt x="1764" y="3709"/>
                  <a:pt x="1819" y="3563"/>
                  <a:pt x="1819" y="3362"/>
                </a:cubicBezTo>
                <a:cubicBezTo>
                  <a:pt x="1819" y="3188"/>
                  <a:pt x="1764" y="3042"/>
                  <a:pt x="1646" y="2924"/>
                </a:cubicBezTo>
                <a:cubicBezTo>
                  <a:pt x="1535" y="2778"/>
                  <a:pt x="1361" y="2695"/>
                  <a:pt x="1125" y="2605"/>
                </a:cubicBezTo>
                <a:cubicBezTo>
                  <a:pt x="806" y="2494"/>
                  <a:pt x="576" y="2348"/>
                  <a:pt x="431" y="2202"/>
                </a:cubicBezTo>
                <a:cubicBezTo>
                  <a:pt x="257" y="2056"/>
                  <a:pt x="174" y="1855"/>
                  <a:pt x="174" y="1626"/>
                </a:cubicBezTo>
                <a:cubicBezTo>
                  <a:pt x="174" y="1390"/>
                  <a:pt x="257" y="1188"/>
                  <a:pt x="403" y="1015"/>
                </a:cubicBezTo>
                <a:cubicBezTo>
                  <a:pt x="549" y="869"/>
                  <a:pt x="750" y="758"/>
                  <a:pt x="1042" y="730"/>
                </a:cubicBezTo>
                <a:lnTo>
                  <a:pt x="1069" y="695"/>
                </a:lnTo>
                <a:lnTo>
                  <a:pt x="1069" y="119"/>
                </a:lnTo>
                <a:close/>
                <a:moveTo>
                  <a:pt x="951" y="1"/>
                </a:moveTo>
                <a:lnTo>
                  <a:pt x="951" y="620"/>
                </a:lnTo>
                <a:lnTo>
                  <a:pt x="951" y="620"/>
                </a:lnTo>
                <a:cubicBezTo>
                  <a:pt x="689" y="661"/>
                  <a:pt x="480" y="798"/>
                  <a:pt x="319" y="959"/>
                </a:cubicBezTo>
                <a:cubicBezTo>
                  <a:pt x="146" y="1133"/>
                  <a:pt x="56" y="1362"/>
                  <a:pt x="56" y="1626"/>
                </a:cubicBezTo>
                <a:cubicBezTo>
                  <a:pt x="56" y="1883"/>
                  <a:pt x="174" y="2119"/>
                  <a:pt x="347" y="2292"/>
                </a:cubicBezTo>
                <a:cubicBezTo>
                  <a:pt x="521" y="2466"/>
                  <a:pt x="778" y="2577"/>
                  <a:pt x="1069" y="2695"/>
                </a:cubicBezTo>
                <a:cubicBezTo>
                  <a:pt x="1299" y="2813"/>
                  <a:pt x="1444" y="2896"/>
                  <a:pt x="1562" y="2987"/>
                </a:cubicBezTo>
                <a:cubicBezTo>
                  <a:pt x="1674" y="3098"/>
                  <a:pt x="1708" y="3216"/>
                  <a:pt x="1708" y="3362"/>
                </a:cubicBezTo>
                <a:cubicBezTo>
                  <a:pt x="1708" y="3508"/>
                  <a:pt x="1646" y="3646"/>
                  <a:pt x="1535" y="3737"/>
                </a:cubicBezTo>
                <a:cubicBezTo>
                  <a:pt x="1417" y="3820"/>
                  <a:pt x="1271" y="3883"/>
                  <a:pt x="1069" y="3883"/>
                </a:cubicBezTo>
                <a:cubicBezTo>
                  <a:pt x="750" y="3883"/>
                  <a:pt x="431" y="3792"/>
                  <a:pt x="229" y="3646"/>
                </a:cubicBezTo>
                <a:lnTo>
                  <a:pt x="174" y="3591"/>
                </a:lnTo>
                <a:lnTo>
                  <a:pt x="0" y="4112"/>
                </a:lnTo>
                <a:lnTo>
                  <a:pt x="28" y="4139"/>
                </a:lnTo>
                <a:cubicBezTo>
                  <a:pt x="246" y="4278"/>
                  <a:pt x="570" y="4392"/>
                  <a:pt x="924" y="4402"/>
                </a:cubicBezTo>
                <a:lnTo>
                  <a:pt x="924" y="4402"/>
                </a:lnTo>
                <a:lnTo>
                  <a:pt x="924" y="5007"/>
                </a:lnTo>
                <a:lnTo>
                  <a:pt x="1417" y="5007"/>
                </a:lnTo>
                <a:lnTo>
                  <a:pt x="1417" y="4391"/>
                </a:lnTo>
                <a:lnTo>
                  <a:pt x="1417" y="4391"/>
                </a:lnTo>
                <a:cubicBezTo>
                  <a:pt x="1705" y="4324"/>
                  <a:pt x="1948" y="4190"/>
                  <a:pt x="2111" y="3994"/>
                </a:cubicBezTo>
                <a:cubicBezTo>
                  <a:pt x="2257" y="3820"/>
                  <a:pt x="2340" y="3563"/>
                  <a:pt x="2340" y="3334"/>
                </a:cubicBezTo>
                <a:cubicBezTo>
                  <a:pt x="2340" y="3042"/>
                  <a:pt x="2285" y="2813"/>
                  <a:pt x="2111" y="2640"/>
                </a:cubicBezTo>
                <a:cubicBezTo>
                  <a:pt x="1937" y="2466"/>
                  <a:pt x="1708" y="2320"/>
                  <a:pt x="1389" y="2174"/>
                </a:cubicBezTo>
                <a:cubicBezTo>
                  <a:pt x="1125" y="2056"/>
                  <a:pt x="951" y="1973"/>
                  <a:pt x="840" y="1883"/>
                </a:cubicBezTo>
                <a:cubicBezTo>
                  <a:pt x="778" y="1827"/>
                  <a:pt x="750" y="1799"/>
                  <a:pt x="722" y="1737"/>
                </a:cubicBezTo>
                <a:cubicBezTo>
                  <a:pt x="694" y="1681"/>
                  <a:pt x="694" y="1626"/>
                  <a:pt x="694" y="1535"/>
                </a:cubicBezTo>
                <a:cubicBezTo>
                  <a:pt x="694" y="1452"/>
                  <a:pt x="722" y="1334"/>
                  <a:pt x="806" y="1251"/>
                </a:cubicBezTo>
                <a:cubicBezTo>
                  <a:pt x="896" y="1160"/>
                  <a:pt x="1042" y="1105"/>
                  <a:pt x="1271" y="1105"/>
                </a:cubicBezTo>
                <a:cubicBezTo>
                  <a:pt x="1618" y="1105"/>
                  <a:pt x="1847" y="1216"/>
                  <a:pt x="1993" y="1306"/>
                </a:cubicBezTo>
                <a:lnTo>
                  <a:pt x="2055" y="1334"/>
                </a:lnTo>
                <a:lnTo>
                  <a:pt x="2229" y="813"/>
                </a:lnTo>
                <a:lnTo>
                  <a:pt x="2194" y="785"/>
                </a:lnTo>
                <a:cubicBezTo>
                  <a:pt x="2029" y="700"/>
                  <a:pt x="1789" y="595"/>
                  <a:pt x="1444" y="585"/>
                </a:cubicBezTo>
                <a:lnTo>
                  <a:pt x="1444" y="585"/>
                </a:lnTo>
                <a:lnTo>
                  <a:pt x="1444" y="1"/>
                </a:lnTo>
                <a:close/>
              </a:path>
            </a:pathLst>
          </a:custGeom>
          <a:solidFill>
            <a:srgbClr val="FED5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6"/>
          <p:cNvSpPr/>
          <p:nvPr/>
        </p:nvSpPr>
        <p:spPr>
          <a:xfrm>
            <a:off x="4613524" y="2255536"/>
            <a:ext cx="5712" cy="28377"/>
          </a:xfrm>
          <a:custGeom>
            <a:avLst/>
            <a:gdLst/>
            <a:ahLst/>
            <a:cxnLst/>
            <a:rect l="l" t="t" r="r" b="b"/>
            <a:pathLst>
              <a:path w="63" h="313" extrusionOk="0">
                <a:moveTo>
                  <a:pt x="35" y="0"/>
                </a:moveTo>
                <a:cubicBezTo>
                  <a:pt x="0" y="0"/>
                  <a:pt x="0" y="0"/>
                  <a:pt x="0" y="28"/>
                </a:cubicBezTo>
                <a:lnTo>
                  <a:pt x="0" y="285"/>
                </a:lnTo>
                <a:cubicBezTo>
                  <a:pt x="0" y="313"/>
                  <a:pt x="0" y="313"/>
                  <a:pt x="35" y="313"/>
                </a:cubicBezTo>
                <a:cubicBezTo>
                  <a:pt x="35" y="313"/>
                  <a:pt x="63" y="313"/>
                  <a:pt x="63" y="285"/>
                </a:cubicBezTo>
                <a:lnTo>
                  <a:pt x="63" y="28"/>
                </a:lnTo>
                <a:cubicBezTo>
                  <a:pt x="63" y="0"/>
                  <a:pt x="35" y="0"/>
                  <a:pt x="35" y="0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6"/>
          <p:cNvSpPr/>
          <p:nvPr/>
        </p:nvSpPr>
        <p:spPr>
          <a:xfrm>
            <a:off x="4862846" y="1630964"/>
            <a:ext cx="24026" cy="23391"/>
          </a:xfrm>
          <a:custGeom>
            <a:avLst/>
            <a:gdLst/>
            <a:ahLst/>
            <a:cxnLst/>
            <a:rect l="l" t="t" r="r" b="b"/>
            <a:pathLst>
              <a:path w="265" h="258" extrusionOk="0">
                <a:moveTo>
                  <a:pt x="202" y="1"/>
                </a:moveTo>
                <a:lnTo>
                  <a:pt x="0" y="202"/>
                </a:lnTo>
                <a:lnTo>
                  <a:pt x="0" y="258"/>
                </a:lnTo>
                <a:lnTo>
                  <a:pt x="63" y="258"/>
                </a:lnTo>
                <a:lnTo>
                  <a:pt x="264" y="56"/>
                </a:lnTo>
                <a:lnTo>
                  <a:pt x="264" y="1"/>
                </a:ln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6"/>
          <p:cNvSpPr/>
          <p:nvPr/>
        </p:nvSpPr>
        <p:spPr>
          <a:xfrm>
            <a:off x="4343439" y="2148464"/>
            <a:ext cx="26473" cy="24660"/>
          </a:xfrm>
          <a:custGeom>
            <a:avLst/>
            <a:gdLst/>
            <a:ahLst/>
            <a:cxnLst/>
            <a:rect l="l" t="t" r="r" b="b"/>
            <a:pathLst>
              <a:path w="292" h="272" extrusionOk="0">
                <a:moveTo>
                  <a:pt x="250" y="1"/>
                </a:moveTo>
                <a:cubicBezTo>
                  <a:pt x="243" y="1"/>
                  <a:pt x="236" y="8"/>
                  <a:pt x="236" y="22"/>
                </a:cubicBezTo>
                <a:lnTo>
                  <a:pt x="28" y="223"/>
                </a:lnTo>
                <a:cubicBezTo>
                  <a:pt x="0" y="223"/>
                  <a:pt x="0" y="251"/>
                  <a:pt x="28" y="251"/>
                </a:cubicBezTo>
                <a:cubicBezTo>
                  <a:pt x="28" y="265"/>
                  <a:pt x="37" y="272"/>
                  <a:pt x="45" y="272"/>
                </a:cubicBezTo>
                <a:cubicBezTo>
                  <a:pt x="54" y="272"/>
                  <a:pt x="63" y="265"/>
                  <a:pt x="63" y="251"/>
                </a:cubicBezTo>
                <a:lnTo>
                  <a:pt x="264" y="49"/>
                </a:lnTo>
                <a:cubicBezTo>
                  <a:pt x="292" y="49"/>
                  <a:pt x="292" y="22"/>
                  <a:pt x="264" y="22"/>
                </a:cubicBezTo>
                <a:cubicBezTo>
                  <a:pt x="264" y="8"/>
                  <a:pt x="257" y="1"/>
                  <a:pt x="250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6"/>
          <p:cNvSpPr/>
          <p:nvPr/>
        </p:nvSpPr>
        <p:spPr>
          <a:xfrm>
            <a:off x="4967924" y="1901047"/>
            <a:ext cx="29103" cy="5168"/>
          </a:xfrm>
          <a:custGeom>
            <a:avLst/>
            <a:gdLst/>
            <a:ahLst/>
            <a:cxnLst/>
            <a:rect l="l" t="t" r="r" b="b"/>
            <a:pathLst>
              <a:path w="321" h="57" extrusionOk="0">
                <a:moveTo>
                  <a:pt x="29" y="1"/>
                </a:moveTo>
                <a:cubicBezTo>
                  <a:pt x="1" y="1"/>
                  <a:pt x="1" y="1"/>
                  <a:pt x="1" y="28"/>
                </a:cubicBezTo>
                <a:cubicBezTo>
                  <a:pt x="1" y="28"/>
                  <a:pt x="1" y="56"/>
                  <a:pt x="29" y="56"/>
                </a:cubicBezTo>
                <a:lnTo>
                  <a:pt x="293" y="56"/>
                </a:lnTo>
                <a:lnTo>
                  <a:pt x="320" y="28"/>
                </a:lnTo>
                <a:cubicBezTo>
                  <a:pt x="320" y="1"/>
                  <a:pt x="293" y="1"/>
                  <a:pt x="293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6"/>
          <p:cNvSpPr/>
          <p:nvPr/>
        </p:nvSpPr>
        <p:spPr>
          <a:xfrm>
            <a:off x="4233284" y="1899959"/>
            <a:ext cx="31551" cy="6256"/>
          </a:xfrm>
          <a:custGeom>
            <a:avLst/>
            <a:gdLst/>
            <a:ahLst/>
            <a:cxnLst/>
            <a:rect l="l" t="t" r="r" b="b"/>
            <a:pathLst>
              <a:path w="348" h="69" extrusionOk="0">
                <a:moveTo>
                  <a:pt x="327" y="0"/>
                </a:moveTo>
                <a:cubicBezTo>
                  <a:pt x="323" y="0"/>
                  <a:pt x="320" y="3"/>
                  <a:pt x="320" y="13"/>
                </a:cubicBezTo>
                <a:lnTo>
                  <a:pt x="28" y="13"/>
                </a:lnTo>
                <a:cubicBezTo>
                  <a:pt x="28" y="13"/>
                  <a:pt x="0" y="13"/>
                  <a:pt x="0" y="40"/>
                </a:cubicBezTo>
                <a:lnTo>
                  <a:pt x="28" y="68"/>
                </a:lnTo>
                <a:lnTo>
                  <a:pt x="28" y="40"/>
                </a:lnTo>
                <a:lnTo>
                  <a:pt x="320" y="40"/>
                </a:lnTo>
                <a:cubicBezTo>
                  <a:pt x="320" y="40"/>
                  <a:pt x="347" y="40"/>
                  <a:pt x="347" y="13"/>
                </a:cubicBezTo>
                <a:cubicBezTo>
                  <a:pt x="347" y="13"/>
                  <a:pt x="335" y="0"/>
                  <a:pt x="327" y="0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6"/>
          <p:cNvSpPr/>
          <p:nvPr/>
        </p:nvSpPr>
        <p:spPr>
          <a:xfrm>
            <a:off x="4862846" y="2150368"/>
            <a:ext cx="24026" cy="23391"/>
          </a:xfrm>
          <a:custGeom>
            <a:avLst/>
            <a:gdLst/>
            <a:ahLst/>
            <a:cxnLst/>
            <a:rect l="l" t="t" r="r" b="b"/>
            <a:pathLst>
              <a:path w="265" h="258" extrusionOk="0">
                <a:moveTo>
                  <a:pt x="0" y="1"/>
                </a:moveTo>
                <a:lnTo>
                  <a:pt x="0" y="56"/>
                </a:lnTo>
                <a:lnTo>
                  <a:pt x="202" y="257"/>
                </a:lnTo>
                <a:lnTo>
                  <a:pt x="264" y="257"/>
                </a:lnTo>
                <a:lnTo>
                  <a:pt x="264" y="202"/>
                </a:lnTo>
                <a:lnTo>
                  <a:pt x="63" y="1"/>
                </a:ln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6"/>
          <p:cNvSpPr/>
          <p:nvPr/>
        </p:nvSpPr>
        <p:spPr>
          <a:xfrm>
            <a:off x="4343439" y="1630964"/>
            <a:ext cx="24026" cy="23391"/>
          </a:xfrm>
          <a:custGeom>
            <a:avLst/>
            <a:gdLst/>
            <a:ahLst/>
            <a:cxnLst/>
            <a:rect l="l" t="t" r="r" b="b"/>
            <a:pathLst>
              <a:path w="265" h="258" extrusionOk="0">
                <a:moveTo>
                  <a:pt x="0" y="1"/>
                </a:moveTo>
                <a:lnTo>
                  <a:pt x="0" y="56"/>
                </a:lnTo>
                <a:lnTo>
                  <a:pt x="202" y="258"/>
                </a:lnTo>
                <a:lnTo>
                  <a:pt x="264" y="258"/>
                </a:lnTo>
                <a:lnTo>
                  <a:pt x="264" y="202"/>
                </a:lnTo>
                <a:lnTo>
                  <a:pt x="63" y="1"/>
                </a:ln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6"/>
          <p:cNvSpPr/>
          <p:nvPr/>
        </p:nvSpPr>
        <p:spPr>
          <a:xfrm>
            <a:off x="4789772" y="2205128"/>
            <a:ext cx="18404" cy="29103"/>
          </a:xfrm>
          <a:custGeom>
            <a:avLst/>
            <a:gdLst/>
            <a:ahLst/>
            <a:cxnLst/>
            <a:rect l="l" t="t" r="r" b="b"/>
            <a:pathLst>
              <a:path w="203" h="321" extrusionOk="0">
                <a:moveTo>
                  <a:pt x="28" y="1"/>
                </a:moveTo>
                <a:cubicBezTo>
                  <a:pt x="1" y="1"/>
                  <a:pt x="1" y="35"/>
                  <a:pt x="1" y="63"/>
                </a:cubicBezTo>
                <a:lnTo>
                  <a:pt x="140" y="292"/>
                </a:lnTo>
                <a:cubicBezTo>
                  <a:pt x="140" y="320"/>
                  <a:pt x="174" y="320"/>
                  <a:pt x="174" y="320"/>
                </a:cubicBezTo>
                <a:cubicBezTo>
                  <a:pt x="202" y="320"/>
                  <a:pt x="202" y="292"/>
                  <a:pt x="202" y="265"/>
                </a:cubicBezTo>
                <a:lnTo>
                  <a:pt x="56" y="35"/>
                </a:lnTo>
                <a:cubicBezTo>
                  <a:pt x="56" y="1"/>
                  <a:pt x="28" y="1"/>
                  <a:pt x="28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6"/>
          <p:cNvSpPr/>
          <p:nvPr/>
        </p:nvSpPr>
        <p:spPr>
          <a:xfrm>
            <a:off x="4514067" y="2239761"/>
            <a:ext cx="13237" cy="31551"/>
          </a:xfrm>
          <a:custGeom>
            <a:avLst/>
            <a:gdLst/>
            <a:ahLst/>
            <a:cxnLst/>
            <a:rect l="l" t="t" r="r" b="b"/>
            <a:pathLst>
              <a:path w="146" h="348" extrusionOk="0">
                <a:moveTo>
                  <a:pt x="118" y="1"/>
                </a:moveTo>
                <a:cubicBezTo>
                  <a:pt x="90" y="1"/>
                  <a:pt x="56" y="28"/>
                  <a:pt x="56" y="28"/>
                </a:cubicBezTo>
                <a:lnTo>
                  <a:pt x="0" y="313"/>
                </a:lnTo>
                <a:cubicBezTo>
                  <a:pt x="0" y="313"/>
                  <a:pt x="0" y="348"/>
                  <a:pt x="28" y="348"/>
                </a:cubicBezTo>
                <a:cubicBezTo>
                  <a:pt x="28" y="348"/>
                  <a:pt x="56" y="348"/>
                  <a:pt x="56" y="313"/>
                </a:cubicBezTo>
                <a:lnTo>
                  <a:pt x="146" y="56"/>
                </a:lnTo>
                <a:cubicBezTo>
                  <a:pt x="146" y="28"/>
                  <a:pt x="118" y="1"/>
                  <a:pt x="118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6"/>
          <p:cNvSpPr/>
          <p:nvPr/>
        </p:nvSpPr>
        <p:spPr>
          <a:xfrm>
            <a:off x="4918241" y="1708571"/>
            <a:ext cx="31551" cy="19492"/>
          </a:xfrm>
          <a:custGeom>
            <a:avLst/>
            <a:gdLst/>
            <a:ahLst/>
            <a:cxnLst/>
            <a:rect l="l" t="t" r="r" b="b"/>
            <a:pathLst>
              <a:path w="348" h="215" extrusionOk="0">
                <a:moveTo>
                  <a:pt x="294" y="0"/>
                </a:moveTo>
                <a:cubicBezTo>
                  <a:pt x="289" y="0"/>
                  <a:pt x="285" y="3"/>
                  <a:pt x="285" y="13"/>
                </a:cubicBezTo>
                <a:lnTo>
                  <a:pt x="28" y="159"/>
                </a:lnTo>
                <a:cubicBezTo>
                  <a:pt x="28" y="159"/>
                  <a:pt x="0" y="186"/>
                  <a:pt x="28" y="186"/>
                </a:cubicBezTo>
                <a:cubicBezTo>
                  <a:pt x="28" y="214"/>
                  <a:pt x="56" y="214"/>
                  <a:pt x="56" y="214"/>
                </a:cubicBezTo>
                <a:lnTo>
                  <a:pt x="320" y="68"/>
                </a:lnTo>
                <a:cubicBezTo>
                  <a:pt x="320" y="68"/>
                  <a:pt x="347" y="40"/>
                  <a:pt x="320" y="13"/>
                </a:cubicBezTo>
                <a:cubicBezTo>
                  <a:pt x="320" y="13"/>
                  <a:pt x="304" y="0"/>
                  <a:pt x="294" y="0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6"/>
          <p:cNvSpPr/>
          <p:nvPr/>
        </p:nvSpPr>
        <p:spPr>
          <a:xfrm>
            <a:off x="4282967" y="2075572"/>
            <a:ext cx="29103" cy="19492"/>
          </a:xfrm>
          <a:custGeom>
            <a:avLst/>
            <a:gdLst/>
            <a:ahLst/>
            <a:cxnLst/>
            <a:rect l="l" t="t" r="r" b="b"/>
            <a:pathLst>
              <a:path w="321" h="215" extrusionOk="0">
                <a:moveTo>
                  <a:pt x="291" y="1"/>
                </a:moveTo>
                <a:cubicBezTo>
                  <a:pt x="283" y="1"/>
                  <a:pt x="274" y="4"/>
                  <a:pt x="265" y="13"/>
                </a:cubicBezTo>
                <a:lnTo>
                  <a:pt x="35" y="159"/>
                </a:lnTo>
                <a:cubicBezTo>
                  <a:pt x="35" y="159"/>
                  <a:pt x="1" y="187"/>
                  <a:pt x="35" y="187"/>
                </a:cubicBezTo>
                <a:cubicBezTo>
                  <a:pt x="35" y="214"/>
                  <a:pt x="63" y="214"/>
                  <a:pt x="63" y="214"/>
                </a:cubicBezTo>
                <a:lnTo>
                  <a:pt x="292" y="76"/>
                </a:lnTo>
                <a:cubicBezTo>
                  <a:pt x="320" y="76"/>
                  <a:pt x="320" y="41"/>
                  <a:pt x="320" y="13"/>
                </a:cubicBezTo>
                <a:cubicBezTo>
                  <a:pt x="320" y="13"/>
                  <a:pt x="308" y="1"/>
                  <a:pt x="291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6"/>
          <p:cNvSpPr/>
          <p:nvPr/>
        </p:nvSpPr>
        <p:spPr>
          <a:xfrm>
            <a:off x="4954778" y="1990440"/>
            <a:ext cx="29012" cy="13327"/>
          </a:xfrm>
          <a:custGeom>
            <a:avLst/>
            <a:gdLst/>
            <a:ahLst/>
            <a:cxnLst/>
            <a:rect l="l" t="t" r="r" b="b"/>
            <a:pathLst>
              <a:path w="320" h="147" extrusionOk="0">
                <a:moveTo>
                  <a:pt x="28" y="1"/>
                </a:moveTo>
                <a:cubicBezTo>
                  <a:pt x="28" y="1"/>
                  <a:pt x="0" y="1"/>
                  <a:pt x="0" y="29"/>
                </a:cubicBezTo>
                <a:cubicBezTo>
                  <a:pt x="0" y="29"/>
                  <a:pt x="0" y="56"/>
                  <a:pt x="28" y="56"/>
                </a:cubicBezTo>
                <a:lnTo>
                  <a:pt x="292" y="147"/>
                </a:lnTo>
                <a:lnTo>
                  <a:pt x="319" y="112"/>
                </a:lnTo>
                <a:cubicBezTo>
                  <a:pt x="319" y="84"/>
                  <a:pt x="319" y="56"/>
                  <a:pt x="292" y="56"/>
                </a:cubicBezTo>
                <a:lnTo>
                  <a:pt x="28" y="1"/>
                </a:ln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6"/>
          <p:cNvSpPr/>
          <p:nvPr/>
        </p:nvSpPr>
        <p:spPr>
          <a:xfrm>
            <a:off x="4246430" y="1799052"/>
            <a:ext cx="31641" cy="12693"/>
          </a:xfrm>
          <a:custGeom>
            <a:avLst/>
            <a:gdLst/>
            <a:ahLst/>
            <a:cxnLst/>
            <a:rect l="l" t="t" r="r" b="b"/>
            <a:pathLst>
              <a:path w="349" h="140" extrusionOk="0">
                <a:moveTo>
                  <a:pt x="29" y="1"/>
                </a:moveTo>
                <a:lnTo>
                  <a:pt x="1" y="29"/>
                </a:lnTo>
                <a:cubicBezTo>
                  <a:pt x="1" y="56"/>
                  <a:pt x="1" y="84"/>
                  <a:pt x="29" y="84"/>
                </a:cubicBezTo>
                <a:lnTo>
                  <a:pt x="293" y="140"/>
                </a:lnTo>
                <a:cubicBezTo>
                  <a:pt x="320" y="140"/>
                  <a:pt x="348" y="140"/>
                  <a:pt x="348" y="112"/>
                </a:cubicBezTo>
                <a:lnTo>
                  <a:pt x="320" y="84"/>
                </a:lnTo>
                <a:lnTo>
                  <a:pt x="29" y="1"/>
                </a:ln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6"/>
          <p:cNvSpPr/>
          <p:nvPr/>
        </p:nvSpPr>
        <p:spPr>
          <a:xfrm>
            <a:off x="4282967" y="1708571"/>
            <a:ext cx="29103" cy="19492"/>
          </a:xfrm>
          <a:custGeom>
            <a:avLst/>
            <a:gdLst/>
            <a:ahLst/>
            <a:cxnLst/>
            <a:rect l="l" t="t" r="r" b="b"/>
            <a:pathLst>
              <a:path w="321" h="215" extrusionOk="0">
                <a:moveTo>
                  <a:pt x="56" y="0"/>
                </a:moveTo>
                <a:cubicBezTo>
                  <a:pt x="48" y="0"/>
                  <a:pt x="35" y="13"/>
                  <a:pt x="35" y="13"/>
                </a:cubicBezTo>
                <a:cubicBezTo>
                  <a:pt x="1" y="40"/>
                  <a:pt x="35" y="40"/>
                  <a:pt x="35" y="68"/>
                </a:cubicBezTo>
                <a:lnTo>
                  <a:pt x="265" y="214"/>
                </a:lnTo>
                <a:cubicBezTo>
                  <a:pt x="292" y="214"/>
                  <a:pt x="292" y="214"/>
                  <a:pt x="320" y="186"/>
                </a:cubicBezTo>
                <a:cubicBezTo>
                  <a:pt x="320" y="186"/>
                  <a:pt x="320" y="159"/>
                  <a:pt x="292" y="159"/>
                </a:cubicBezTo>
                <a:lnTo>
                  <a:pt x="63" y="13"/>
                </a:lnTo>
                <a:cubicBezTo>
                  <a:pt x="63" y="3"/>
                  <a:pt x="60" y="0"/>
                  <a:pt x="56" y="0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6"/>
          <p:cNvSpPr/>
          <p:nvPr/>
        </p:nvSpPr>
        <p:spPr>
          <a:xfrm>
            <a:off x="4918241" y="2075572"/>
            <a:ext cx="31551" cy="19492"/>
          </a:xfrm>
          <a:custGeom>
            <a:avLst/>
            <a:gdLst/>
            <a:ahLst/>
            <a:cxnLst/>
            <a:rect l="l" t="t" r="r" b="b"/>
            <a:pathLst>
              <a:path w="348" h="215" extrusionOk="0">
                <a:moveTo>
                  <a:pt x="49" y="1"/>
                </a:moveTo>
                <a:cubicBezTo>
                  <a:pt x="40" y="1"/>
                  <a:pt x="28" y="13"/>
                  <a:pt x="28" y="13"/>
                </a:cubicBezTo>
                <a:cubicBezTo>
                  <a:pt x="0" y="41"/>
                  <a:pt x="28" y="41"/>
                  <a:pt x="28" y="76"/>
                </a:cubicBezTo>
                <a:lnTo>
                  <a:pt x="285" y="214"/>
                </a:lnTo>
                <a:cubicBezTo>
                  <a:pt x="285" y="214"/>
                  <a:pt x="320" y="214"/>
                  <a:pt x="320" y="187"/>
                </a:cubicBezTo>
                <a:cubicBezTo>
                  <a:pt x="347" y="187"/>
                  <a:pt x="320" y="159"/>
                  <a:pt x="320" y="159"/>
                </a:cubicBezTo>
                <a:lnTo>
                  <a:pt x="56" y="13"/>
                </a:lnTo>
                <a:cubicBezTo>
                  <a:pt x="56" y="4"/>
                  <a:pt x="53" y="1"/>
                  <a:pt x="49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6"/>
          <p:cNvSpPr/>
          <p:nvPr/>
        </p:nvSpPr>
        <p:spPr>
          <a:xfrm>
            <a:off x="4702917" y="2239761"/>
            <a:ext cx="13327" cy="31551"/>
          </a:xfrm>
          <a:custGeom>
            <a:avLst/>
            <a:gdLst/>
            <a:ahLst/>
            <a:cxnLst/>
            <a:rect l="l" t="t" r="r" b="b"/>
            <a:pathLst>
              <a:path w="147" h="348" extrusionOk="0">
                <a:moveTo>
                  <a:pt x="28" y="1"/>
                </a:moveTo>
                <a:cubicBezTo>
                  <a:pt x="0" y="1"/>
                  <a:pt x="0" y="28"/>
                  <a:pt x="0" y="56"/>
                </a:cubicBezTo>
                <a:lnTo>
                  <a:pt x="91" y="313"/>
                </a:lnTo>
                <a:cubicBezTo>
                  <a:pt x="91" y="348"/>
                  <a:pt x="118" y="348"/>
                  <a:pt x="118" y="348"/>
                </a:cubicBezTo>
                <a:cubicBezTo>
                  <a:pt x="146" y="348"/>
                  <a:pt x="146" y="313"/>
                  <a:pt x="146" y="313"/>
                </a:cubicBezTo>
                <a:lnTo>
                  <a:pt x="91" y="28"/>
                </a:lnTo>
                <a:cubicBezTo>
                  <a:pt x="91" y="1"/>
                  <a:pt x="56" y="1"/>
                  <a:pt x="28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6"/>
          <p:cNvSpPr/>
          <p:nvPr/>
        </p:nvSpPr>
        <p:spPr>
          <a:xfrm>
            <a:off x="4422135" y="2205128"/>
            <a:ext cx="21487" cy="29103"/>
          </a:xfrm>
          <a:custGeom>
            <a:avLst/>
            <a:gdLst/>
            <a:ahLst/>
            <a:cxnLst/>
            <a:rect l="l" t="t" r="r" b="b"/>
            <a:pathLst>
              <a:path w="237" h="321" extrusionOk="0">
                <a:moveTo>
                  <a:pt x="202" y="1"/>
                </a:moveTo>
                <a:cubicBezTo>
                  <a:pt x="174" y="1"/>
                  <a:pt x="174" y="1"/>
                  <a:pt x="146" y="35"/>
                </a:cubicBezTo>
                <a:lnTo>
                  <a:pt x="0" y="265"/>
                </a:lnTo>
                <a:cubicBezTo>
                  <a:pt x="0" y="292"/>
                  <a:pt x="0" y="292"/>
                  <a:pt x="28" y="320"/>
                </a:cubicBezTo>
                <a:cubicBezTo>
                  <a:pt x="28" y="320"/>
                  <a:pt x="63" y="320"/>
                  <a:pt x="63" y="292"/>
                </a:cubicBezTo>
                <a:lnTo>
                  <a:pt x="202" y="63"/>
                </a:lnTo>
                <a:cubicBezTo>
                  <a:pt x="236" y="35"/>
                  <a:pt x="202" y="35"/>
                  <a:pt x="202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6"/>
          <p:cNvSpPr/>
          <p:nvPr/>
        </p:nvSpPr>
        <p:spPr>
          <a:xfrm>
            <a:off x="4954778" y="1799052"/>
            <a:ext cx="29012" cy="12693"/>
          </a:xfrm>
          <a:custGeom>
            <a:avLst/>
            <a:gdLst/>
            <a:ahLst/>
            <a:cxnLst/>
            <a:rect l="l" t="t" r="r" b="b"/>
            <a:pathLst>
              <a:path w="320" h="140" extrusionOk="0">
                <a:moveTo>
                  <a:pt x="292" y="1"/>
                </a:moveTo>
                <a:lnTo>
                  <a:pt x="28" y="84"/>
                </a:lnTo>
                <a:cubicBezTo>
                  <a:pt x="0" y="84"/>
                  <a:pt x="0" y="112"/>
                  <a:pt x="0" y="112"/>
                </a:cubicBezTo>
                <a:cubicBezTo>
                  <a:pt x="0" y="140"/>
                  <a:pt x="28" y="140"/>
                  <a:pt x="28" y="140"/>
                </a:cubicBezTo>
                <a:lnTo>
                  <a:pt x="292" y="84"/>
                </a:lnTo>
                <a:cubicBezTo>
                  <a:pt x="319" y="84"/>
                  <a:pt x="319" y="56"/>
                  <a:pt x="319" y="29"/>
                </a:cubicBezTo>
                <a:cubicBezTo>
                  <a:pt x="319" y="1"/>
                  <a:pt x="292" y="1"/>
                  <a:pt x="292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6"/>
          <p:cNvSpPr/>
          <p:nvPr/>
        </p:nvSpPr>
        <p:spPr>
          <a:xfrm>
            <a:off x="4246430" y="1990440"/>
            <a:ext cx="31641" cy="13327"/>
          </a:xfrm>
          <a:custGeom>
            <a:avLst/>
            <a:gdLst/>
            <a:ahLst/>
            <a:cxnLst/>
            <a:rect l="l" t="t" r="r" b="b"/>
            <a:pathLst>
              <a:path w="349" h="147" extrusionOk="0">
                <a:moveTo>
                  <a:pt x="293" y="1"/>
                </a:moveTo>
                <a:lnTo>
                  <a:pt x="29" y="56"/>
                </a:lnTo>
                <a:cubicBezTo>
                  <a:pt x="1" y="56"/>
                  <a:pt x="1" y="84"/>
                  <a:pt x="1" y="112"/>
                </a:cubicBezTo>
                <a:cubicBezTo>
                  <a:pt x="1" y="147"/>
                  <a:pt x="29" y="147"/>
                  <a:pt x="29" y="147"/>
                </a:cubicBezTo>
                <a:lnTo>
                  <a:pt x="320" y="56"/>
                </a:lnTo>
                <a:cubicBezTo>
                  <a:pt x="348" y="56"/>
                  <a:pt x="348" y="29"/>
                  <a:pt x="348" y="29"/>
                </a:cubicBezTo>
                <a:cubicBezTo>
                  <a:pt x="348" y="1"/>
                  <a:pt x="320" y="1"/>
                  <a:pt x="293" y="1"/>
                </a:cubicBezTo>
                <a:close/>
              </a:path>
            </a:pathLst>
          </a:custGeom>
          <a:solidFill>
            <a:srgbClr val="F6A5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6"/>
          <p:cNvSpPr txBox="1"/>
          <p:nvPr/>
        </p:nvSpPr>
        <p:spPr>
          <a:xfrm>
            <a:off x="261913" y="3112898"/>
            <a:ext cx="1186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92D05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3.</a:t>
            </a:r>
            <a:endParaRPr sz="1700" dirty="0">
              <a:solidFill>
                <a:srgbClr val="92D05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4" name="Google Shape;1434;p16"/>
          <p:cNvSpPr txBox="1"/>
          <p:nvPr/>
        </p:nvSpPr>
        <p:spPr>
          <a:xfrm>
            <a:off x="561000" y="1382138"/>
            <a:ext cx="1186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1.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5" name="Google Shape;1435;p16"/>
          <p:cNvSpPr txBox="1"/>
          <p:nvPr/>
        </p:nvSpPr>
        <p:spPr>
          <a:xfrm>
            <a:off x="7396500" y="1945813"/>
            <a:ext cx="1186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2.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6" name="Google Shape;1436;p16"/>
          <p:cNvSpPr txBox="1"/>
          <p:nvPr/>
        </p:nvSpPr>
        <p:spPr>
          <a:xfrm>
            <a:off x="502029" y="3104606"/>
            <a:ext cx="2061600" cy="97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Cuando disminuye la rentabilidad aumenta el nivel de deuda.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7" name="Google Shape;1437;p16"/>
          <p:cNvSpPr txBox="1"/>
          <p:nvPr/>
        </p:nvSpPr>
        <p:spPr>
          <a:xfrm>
            <a:off x="561000" y="1794149"/>
            <a:ext cx="2061600" cy="73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Si se incrementa las ventas se incrementa la rentabilidad.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8" name="Google Shape;1438;p16"/>
          <p:cNvSpPr txBox="1"/>
          <p:nvPr/>
        </p:nvSpPr>
        <p:spPr>
          <a:xfrm>
            <a:off x="6521400" y="2353063"/>
            <a:ext cx="2061600" cy="78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s-EC"/>
              <a:t>Si aumenta la rentabilidad la liquidez aumenta levemente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9" name="Google Shape;1439;p16"/>
          <p:cNvSpPr/>
          <p:nvPr/>
        </p:nvSpPr>
        <p:spPr>
          <a:xfrm>
            <a:off x="6521400" y="3751125"/>
            <a:ext cx="20616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40" name="Google Shape;1440;p16"/>
          <p:cNvSpPr txBox="1"/>
          <p:nvPr/>
        </p:nvSpPr>
        <p:spPr>
          <a:xfrm>
            <a:off x="7396500" y="3321525"/>
            <a:ext cx="1186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E1CC88-9189-498F-A1C9-38478C3A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Marco Teórico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67780C32-CE17-4B3B-942E-7B547ED53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693324"/>
              </p:ext>
            </p:extLst>
          </p:nvPr>
        </p:nvGraphicFramePr>
        <p:xfrm>
          <a:off x="1596736" y="8151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l mercado post-Covid redefine al sector retail » MuyCanal">
            <a:extLst>
              <a:ext uri="{FF2B5EF4-FFF2-40B4-BE49-F238E27FC236}">
                <a16:creationId xmlns:a16="http://schemas.microsoft.com/office/drawing/2014/main" xmlns="" id="{D1F9679E-2959-4AC3-8EAD-01F5ADC81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6"/>
          <a:stretch/>
        </p:blipFill>
        <p:spPr bwMode="auto">
          <a:xfrm>
            <a:off x="4572000" y="1191698"/>
            <a:ext cx="1895218" cy="11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8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vedades de Supermercados, Retail, Franquicias y Centros Comerciales en  Ecuador: Hipermarket Valle de los Chillos, el supermercado más grande de  Quito y de la Sierra, cumple 10 años de servicio">
            <a:extLst>
              <a:ext uri="{FF2B5EF4-FFF2-40B4-BE49-F238E27FC236}">
                <a16:creationId xmlns:a16="http://schemas.microsoft.com/office/drawing/2014/main" xmlns="" id="{47EBFD01-FF75-4932-9861-5D9B6293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8B99DF-02A5-4103-B885-C01CDC9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310486"/>
            <a:ext cx="8784000" cy="572700"/>
          </a:xfrm>
        </p:spPr>
        <p:txBody>
          <a:bodyPr/>
          <a:lstStyle/>
          <a:p>
            <a:r>
              <a:rPr lang="es-EC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Teórico </a:t>
            </a:r>
            <a:endParaRPr lang="es-EC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770B7CD-059A-47F8-9445-5152C2AB8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147476"/>
              </p:ext>
            </p:extLst>
          </p:nvPr>
        </p:nvGraphicFramePr>
        <p:xfrm>
          <a:off x="1440872" y="8831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08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4BA08D-8C02-466F-932D-7AF7B1E6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7136" y="307450"/>
            <a:ext cx="8784000" cy="572700"/>
          </a:xfrm>
        </p:spPr>
        <p:txBody>
          <a:bodyPr/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Marco Referencial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F0D0DC2-0A5A-4A29-A963-2069CD91E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672377"/>
              </p:ext>
            </p:extLst>
          </p:nvPr>
        </p:nvGraphicFramePr>
        <p:xfrm>
          <a:off x="2801289" y="772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oogle Shape;1578;p19">
            <a:extLst>
              <a:ext uri="{FF2B5EF4-FFF2-40B4-BE49-F238E27FC236}">
                <a16:creationId xmlns:a16="http://schemas.microsoft.com/office/drawing/2014/main" xmlns="" id="{56D7F96F-3C96-4290-A25E-2AE2FE96B88C}"/>
              </a:ext>
            </a:extLst>
          </p:cNvPr>
          <p:cNvGrpSpPr/>
          <p:nvPr/>
        </p:nvGrpSpPr>
        <p:grpSpPr>
          <a:xfrm>
            <a:off x="474837" y="2230273"/>
            <a:ext cx="1800773" cy="1868022"/>
            <a:chOff x="5710380" y="1778225"/>
            <a:chExt cx="2115232" cy="2132025"/>
          </a:xfrm>
        </p:grpSpPr>
        <p:sp>
          <p:nvSpPr>
            <p:cNvPr id="29" name="Google Shape;1579;p19">
              <a:extLst>
                <a:ext uri="{FF2B5EF4-FFF2-40B4-BE49-F238E27FC236}">
                  <a16:creationId xmlns:a16="http://schemas.microsoft.com/office/drawing/2014/main" xmlns="" id="{6C3B6F47-73F0-487D-B786-D527BF0DDCB2}"/>
                </a:ext>
              </a:extLst>
            </p:cNvPr>
            <p:cNvSpPr/>
            <p:nvPr/>
          </p:nvSpPr>
          <p:spPr>
            <a:xfrm>
              <a:off x="6669723" y="2461109"/>
              <a:ext cx="345755" cy="529754"/>
            </a:xfrm>
            <a:custGeom>
              <a:avLst/>
              <a:gdLst/>
              <a:ahLst/>
              <a:cxnLst/>
              <a:rect l="l" t="t" r="r" b="b"/>
              <a:pathLst>
                <a:path w="2285" h="3501" extrusionOk="0">
                  <a:moveTo>
                    <a:pt x="0" y="1"/>
                  </a:moveTo>
                  <a:lnTo>
                    <a:pt x="0" y="56"/>
                  </a:lnTo>
                  <a:lnTo>
                    <a:pt x="2222" y="56"/>
                  </a:lnTo>
                  <a:lnTo>
                    <a:pt x="2222" y="3501"/>
                  </a:lnTo>
                  <a:lnTo>
                    <a:pt x="2285" y="3501"/>
                  </a:lnTo>
                  <a:lnTo>
                    <a:pt x="2285" y="1"/>
                  </a:lnTo>
                  <a:close/>
                </a:path>
              </a:pathLst>
            </a:custGeom>
            <a:solidFill>
              <a:srgbClr val="E63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80;p19">
              <a:extLst>
                <a:ext uri="{FF2B5EF4-FFF2-40B4-BE49-F238E27FC236}">
                  <a16:creationId xmlns:a16="http://schemas.microsoft.com/office/drawing/2014/main" xmlns="" id="{79F5300B-C933-47F0-96E0-F16ADFCE4277}"/>
                </a:ext>
              </a:extLst>
            </p:cNvPr>
            <p:cNvSpPr/>
            <p:nvPr/>
          </p:nvSpPr>
          <p:spPr>
            <a:xfrm>
              <a:off x="5710380" y="3577055"/>
              <a:ext cx="2115232" cy="333196"/>
            </a:xfrm>
            <a:custGeom>
              <a:avLst/>
              <a:gdLst/>
              <a:ahLst/>
              <a:cxnLst/>
              <a:rect l="l" t="t" r="r" b="b"/>
              <a:pathLst>
                <a:path w="13979" h="2202" extrusionOk="0">
                  <a:moveTo>
                    <a:pt x="6972" y="0"/>
                  </a:moveTo>
                  <a:cubicBezTo>
                    <a:pt x="3125" y="0"/>
                    <a:pt x="0" y="493"/>
                    <a:pt x="0" y="1098"/>
                  </a:cubicBezTo>
                  <a:cubicBezTo>
                    <a:pt x="0" y="1709"/>
                    <a:pt x="3125" y="2202"/>
                    <a:pt x="6972" y="2202"/>
                  </a:cubicBezTo>
                  <a:cubicBezTo>
                    <a:pt x="10854" y="2202"/>
                    <a:pt x="13979" y="1709"/>
                    <a:pt x="13979" y="1098"/>
                  </a:cubicBezTo>
                  <a:cubicBezTo>
                    <a:pt x="13979" y="493"/>
                    <a:pt x="10854" y="0"/>
                    <a:pt x="6972" y="0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81;p19">
              <a:extLst>
                <a:ext uri="{FF2B5EF4-FFF2-40B4-BE49-F238E27FC236}">
                  <a16:creationId xmlns:a16="http://schemas.microsoft.com/office/drawing/2014/main" xmlns="" id="{113C1507-84DF-4630-B134-28E9A3AB1551}"/>
                </a:ext>
              </a:extLst>
            </p:cNvPr>
            <p:cNvSpPr/>
            <p:nvPr/>
          </p:nvSpPr>
          <p:spPr>
            <a:xfrm>
              <a:off x="5920558" y="1778225"/>
              <a:ext cx="1663406" cy="1313566"/>
            </a:xfrm>
            <a:custGeom>
              <a:avLst/>
              <a:gdLst/>
              <a:ahLst/>
              <a:cxnLst/>
              <a:rect l="l" t="t" r="r" b="b"/>
              <a:pathLst>
                <a:path w="10993" h="8681" extrusionOk="0">
                  <a:moveTo>
                    <a:pt x="8882" y="0"/>
                  </a:moveTo>
                  <a:lnTo>
                    <a:pt x="0" y="4049"/>
                  </a:lnTo>
                  <a:lnTo>
                    <a:pt x="2139" y="8680"/>
                  </a:lnTo>
                  <a:lnTo>
                    <a:pt x="10993" y="4625"/>
                  </a:lnTo>
                  <a:lnTo>
                    <a:pt x="8882" y="0"/>
                  </a:lnTo>
                  <a:close/>
                </a:path>
              </a:pathLst>
            </a:custGeom>
            <a:solidFill>
              <a:srgbClr val="328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82;p19">
              <a:extLst>
                <a:ext uri="{FF2B5EF4-FFF2-40B4-BE49-F238E27FC236}">
                  <a16:creationId xmlns:a16="http://schemas.microsoft.com/office/drawing/2014/main" xmlns="" id="{6A543A0C-EEB9-4539-AFF8-CA11BD947AF2}"/>
                </a:ext>
              </a:extLst>
            </p:cNvPr>
            <p:cNvSpPr/>
            <p:nvPr/>
          </p:nvSpPr>
          <p:spPr>
            <a:xfrm>
              <a:off x="7128816" y="2417076"/>
              <a:ext cx="262834" cy="157670"/>
            </a:xfrm>
            <a:custGeom>
              <a:avLst/>
              <a:gdLst/>
              <a:ahLst/>
              <a:cxnLst/>
              <a:rect l="l" t="t" r="r" b="b"/>
              <a:pathLst>
                <a:path w="1737" h="1042" extrusionOk="0">
                  <a:moveTo>
                    <a:pt x="1591" y="0"/>
                  </a:moveTo>
                  <a:lnTo>
                    <a:pt x="1" y="750"/>
                  </a:lnTo>
                  <a:lnTo>
                    <a:pt x="119" y="1042"/>
                  </a:lnTo>
                  <a:lnTo>
                    <a:pt x="1737" y="292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83;p19">
              <a:extLst>
                <a:ext uri="{FF2B5EF4-FFF2-40B4-BE49-F238E27FC236}">
                  <a16:creationId xmlns:a16="http://schemas.microsoft.com/office/drawing/2014/main" xmlns="" id="{9F0F8911-1111-49E0-938A-FE32EF28BC26}"/>
                </a:ext>
              </a:extLst>
            </p:cNvPr>
            <p:cNvSpPr/>
            <p:nvPr/>
          </p:nvSpPr>
          <p:spPr>
            <a:xfrm>
              <a:off x="7211888" y="2364418"/>
              <a:ext cx="145111" cy="78986"/>
            </a:xfrm>
            <a:custGeom>
              <a:avLst/>
              <a:gdLst/>
              <a:ahLst/>
              <a:cxnLst/>
              <a:rect l="l" t="t" r="r" b="b"/>
              <a:pathLst>
                <a:path w="959" h="522" extrusionOk="0">
                  <a:moveTo>
                    <a:pt x="896" y="1"/>
                  </a:moveTo>
                  <a:lnTo>
                    <a:pt x="0" y="404"/>
                  </a:lnTo>
                  <a:lnTo>
                    <a:pt x="63" y="522"/>
                  </a:lnTo>
                  <a:lnTo>
                    <a:pt x="959" y="119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84;p19">
              <a:extLst>
                <a:ext uri="{FF2B5EF4-FFF2-40B4-BE49-F238E27FC236}">
                  <a16:creationId xmlns:a16="http://schemas.microsoft.com/office/drawing/2014/main" xmlns="" id="{6E45CD23-02BF-44DE-B6DC-74E79DCD28A5}"/>
                </a:ext>
              </a:extLst>
            </p:cNvPr>
            <p:cNvSpPr/>
            <p:nvPr/>
          </p:nvSpPr>
          <p:spPr>
            <a:xfrm>
              <a:off x="7242303" y="2329767"/>
              <a:ext cx="96842" cy="61131"/>
            </a:xfrm>
            <a:custGeom>
              <a:avLst/>
              <a:gdLst/>
              <a:ahLst/>
              <a:cxnLst/>
              <a:rect l="l" t="t" r="r" b="b"/>
              <a:pathLst>
                <a:path w="640" h="404" extrusionOk="0">
                  <a:moveTo>
                    <a:pt x="584" y="1"/>
                  </a:moveTo>
                  <a:lnTo>
                    <a:pt x="1" y="258"/>
                  </a:lnTo>
                  <a:lnTo>
                    <a:pt x="63" y="404"/>
                  </a:lnTo>
                  <a:lnTo>
                    <a:pt x="640" y="11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85;p19">
              <a:extLst>
                <a:ext uri="{FF2B5EF4-FFF2-40B4-BE49-F238E27FC236}">
                  <a16:creationId xmlns:a16="http://schemas.microsoft.com/office/drawing/2014/main" xmlns="" id="{889AEEAB-5A41-447E-A329-BB68227E517B}"/>
                </a:ext>
              </a:extLst>
            </p:cNvPr>
            <p:cNvSpPr/>
            <p:nvPr/>
          </p:nvSpPr>
          <p:spPr>
            <a:xfrm>
              <a:off x="6126499" y="2364418"/>
              <a:ext cx="139815" cy="78986"/>
            </a:xfrm>
            <a:custGeom>
              <a:avLst/>
              <a:gdLst/>
              <a:ahLst/>
              <a:cxnLst/>
              <a:rect l="l" t="t" r="r" b="b"/>
              <a:pathLst>
                <a:path w="924" h="522" extrusionOk="0">
                  <a:moveTo>
                    <a:pt x="868" y="1"/>
                  </a:moveTo>
                  <a:lnTo>
                    <a:pt x="0" y="404"/>
                  </a:lnTo>
                  <a:lnTo>
                    <a:pt x="56" y="522"/>
                  </a:lnTo>
                  <a:lnTo>
                    <a:pt x="924" y="119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86;p19">
              <a:extLst>
                <a:ext uri="{FF2B5EF4-FFF2-40B4-BE49-F238E27FC236}">
                  <a16:creationId xmlns:a16="http://schemas.microsoft.com/office/drawing/2014/main" xmlns="" id="{D1F1817A-87E0-4060-BB34-7D0DB7855A48}"/>
                </a:ext>
              </a:extLst>
            </p:cNvPr>
            <p:cNvSpPr/>
            <p:nvPr/>
          </p:nvSpPr>
          <p:spPr>
            <a:xfrm>
              <a:off x="6139058" y="2417076"/>
              <a:ext cx="96842" cy="60980"/>
            </a:xfrm>
            <a:custGeom>
              <a:avLst/>
              <a:gdLst/>
              <a:ahLst/>
              <a:cxnLst/>
              <a:rect l="l" t="t" r="r" b="b"/>
              <a:pathLst>
                <a:path w="640" h="403" extrusionOk="0">
                  <a:moveTo>
                    <a:pt x="584" y="0"/>
                  </a:moveTo>
                  <a:lnTo>
                    <a:pt x="0" y="257"/>
                  </a:lnTo>
                  <a:lnTo>
                    <a:pt x="63" y="403"/>
                  </a:lnTo>
                  <a:lnTo>
                    <a:pt x="639" y="14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87;p19">
              <a:extLst>
                <a:ext uri="{FF2B5EF4-FFF2-40B4-BE49-F238E27FC236}">
                  <a16:creationId xmlns:a16="http://schemas.microsoft.com/office/drawing/2014/main" xmlns="" id="{ABC7F775-2B18-4B7B-9EF8-5671710B5000}"/>
                </a:ext>
              </a:extLst>
            </p:cNvPr>
            <p:cNvSpPr/>
            <p:nvPr/>
          </p:nvSpPr>
          <p:spPr>
            <a:xfrm>
              <a:off x="6007716" y="1861146"/>
              <a:ext cx="1493328" cy="1151810"/>
            </a:xfrm>
            <a:custGeom>
              <a:avLst/>
              <a:gdLst/>
              <a:ahLst/>
              <a:cxnLst/>
              <a:rect l="l" t="t" r="r" b="b"/>
              <a:pathLst>
                <a:path w="9869" h="7612" extrusionOk="0">
                  <a:moveTo>
                    <a:pt x="7674" y="147"/>
                  </a:moveTo>
                  <a:cubicBezTo>
                    <a:pt x="7777" y="317"/>
                    <a:pt x="7950" y="407"/>
                    <a:pt x="8127" y="407"/>
                  </a:cubicBezTo>
                  <a:cubicBezTo>
                    <a:pt x="8187" y="407"/>
                    <a:pt x="8247" y="397"/>
                    <a:pt x="8306" y="376"/>
                  </a:cubicBezTo>
                  <a:lnTo>
                    <a:pt x="9722" y="3445"/>
                  </a:lnTo>
                  <a:cubicBezTo>
                    <a:pt x="9493" y="3584"/>
                    <a:pt x="9410" y="3848"/>
                    <a:pt x="9465" y="4077"/>
                  </a:cubicBezTo>
                  <a:lnTo>
                    <a:pt x="2084" y="7466"/>
                  </a:lnTo>
                  <a:cubicBezTo>
                    <a:pt x="1984" y="7309"/>
                    <a:pt x="1810" y="7198"/>
                    <a:pt x="1624" y="7198"/>
                  </a:cubicBezTo>
                  <a:cubicBezTo>
                    <a:pt x="1604" y="7198"/>
                    <a:pt x="1583" y="7199"/>
                    <a:pt x="1563" y="7202"/>
                  </a:cubicBezTo>
                  <a:lnTo>
                    <a:pt x="146" y="4105"/>
                  </a:lnTo>
                  <a:cubicBezTo>
                    <a:pt x="292" y="3966"/>
                    <a:pt x="348" y="3730"/>
                    <a:pt x="264" y="3528"/>
                  </a:cubicBezTo>
                  <a:lnTo>
                    <a:pt x="7674" y="147"/>
                  </a:lnTo>
                  <a:close/>
                  <a:moveTo>
                    <a:pt x="7729" y="1"/>
                  </a:moveTo>
                  <a:lnTo>
                    <a:pt x="146" y="3473"/>
                  </a:lnTo>
                  <a:lnTo>
                    <a:pt x="146" y="3528"/>
                  </a:lnTo>
                  <a:cubicBezTo>
                    <a:pt x="237" y="3702"/>
                    <a:pt x="174" y="3903"/>
                    <a:pt x="35" y="4049"/>
                  </a:cubicBezTo>
                  <a:lnTo>
                    <a:pt x="0" y="4077"/>
                  </a:lnTo>
                  <a:lnTo>
                    <a:pt x="1480" y="7320"/>
                  </a:lnTo>
                  <a:lnTo>
                    <a:pt x="1535" y="7320"/>
                  </a:lnTo>
                  <a:cubicBezTo>
                    <a:pt x="1561" y="7316"/>
                    <a:pt x="1586" y="7314"/>
                    <a:pt x="1610" y="7314"/>
                  </a:cubicBezTo>
                  <a:cubicBezTo>
                    <a:pt x="1779" y="7314"/>
                    <a:pt x="1922" y="7397"/>
                    <a:pt x="2000" y="7549"/>
                  </a:cubicBezTo>
                  <a:lnTo>
                    <a:pt x="2028" y="7611"/>
                  </a:lnTo>
                  <a:lnTo>
                    <a:pt x="9611" y="4139"/>
                  </a:lnTo>
                  <a:lnTo>
                    <a:pt x="9611" y="4077"/>
                  </a:lnTo>
                  <a:cubicBezTo>
                    <a:pt x="9493" y="3875"/>
                    <a:pt x="9583" y="3619"/>
                    <a:pt x="9813" y="3528"/>
                  </a:cubicBezTo>
                  <a:lnTo>
                    <a:pt x="9868" y="3501"/>
                  </a:lnTo>
                  <a:lnTo>
                    <a:pt x="8368" y="230"/>
                  </a:lnTo>
                  <a:lnTo>
                    <a:pt x="8333" y="258"/>
                  </a:lnTo>
                  <a:cubicBezTo>
                    <a:pt x="8271" y="290"/>
                    <a:pt x="8206" y="305"/>
                    <a:pt x="8143" y="305"/>
                  </a:cubicBezTo>
                  <a:cubicBezTo>
                    <a:pt x="7976" y="305"/>
                    <a:pt x="7823" y="202"/>
                    <a:pt x="7757" y="56"/>
                  </a:cubicBezTo>
                  <a:lnTo>
                    <a:pt x="77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88;p19">
              <a:extLst>
                <a:ext uri="{FF2B5EF4-FFF2-40B4-BE49-F238E27FC236}">
                  <a16:creationId xmlns:a16="http://schemas.microsoft.com/office/drawing/2014/main" xmlns="" id="{8FFB67C4-147A-460D-882D-5DF46BD30FEC}"/>
                </a:ext>
              </a:extLst>
            </p:cNvPr>
            <p:cNvSpPr/>
            <p:nvPr/>
          </p:nvSpPr>
          <p:spPr>
            <a:xfrm>
              <a:off x="6559414" y="2265156"/>
              <a:ext cx="385702" cy="337886"/>
            </a:xfrm>
            <a:custGeom>
              <a:avLst/>
              <a:gdLst/>
              <a:ahLst/>
              <a:cxnLst/>
              <a:rect l="l" t="t" r="r" b="b"/>
              <a:pathLst>
                <a:path w="2549" h="2233" extrusionOk="0">
                  <a:moveTo>
                    <a:pt x="1300" y="1"/>
                  </a:moveTo>
                  <a:cubicBezTo>
                    <a:pt x="1138" y="1"/>
                    <a:pt x="972" y="35"/>
                    <a:pt x="813" y="108"/>
                  </a:cubicBezTo>
                  <a:cubicBezTo>
                    <a:pt x="264" y="365"/>
                    <a:pt x="0" y="1004"/>
                    <a:pt x="264" y="1580"/>
                  </a:cubicBezTo>
                  <a:cubicBezTo>
                    <a:pt x="453" y="1983"/>
                    <a:pt x="862" y="2232"/>
                    <a:pt x="1283" y="2232"/>
                  </a:cubicBezTo>
                  <a:cubicBezTo>
                    <a:pt x="1436" y="2232"/>
                    <a:pt x="1590" y="2199"/>
                    <a:pt x="1736" y="2129"/>
                  </a:cubicBezTo>
                  <a:cubicBezTo>
                    <a:pt x="2319" y="1872"/>
                    <a:pt x="2549" y="1205"/>
                    <a:pt x="2319" y="657"/>
                  </a:cubicBezTo>
                  <a:cubicBezTo>
                    <a:pt x="2128" y="240"/>
                    <a:pt x="1726" y="1"/>
                    <a:pt x="1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89;p19">
              <a:extLst>
                <a:ext uri="{FF2B5EF4-FFF2-40B4-BE49-F238E27FC236}">
                  <a16:creationId xmlns:a16="http://schemas.microsoft.com/office/drawing/2014/main" xmlns="" id="{2A9F705E-756B-46B7-9775-7DDF901EB3F3}"/>
                </a:ext>
              </a:extLst>
            </p:cNvPr>
            <p:cNvSpPr/>
            <p:nvPr/>
          </p:nvSpPr>
          <p:spPr>
            <a:xfrm>
              <a:off x="6669723" y="2338241"/>
              <a:ext cx="174466" cy="196558"/>
            </a:xfrm>
            <a:custGeom>
              <a:avLst/>
              <a:gdLst/>
              <a:ahLst/>
              <a:cxnLst/>
              <a:rect l="l" t="t" r="r" b="b"/>
              <a:pathLst>
                <a:path w="1153" h="1299" extrusionOk="0">
                  <a:moveTo>
                    <a:pt x="375" y="348"/>
                  </a:moveTo>
                  <a:lnTo>
                    <a:pt x="486" y="549"/>
                  </a:lnTo>
                  <a:cubicBezTo>
                    <a:pt x="403" y="549"/>
                    <a:pt x="375" y="521"/>
                    <a:pt x="347" y="466"/>
                  </a:cubicBezTo>
                  <a:cubicBezTo>
                    <a:pt x="313" y="431"/>
                    <a:pt x="347" y="375"/>
                    <a:pt x="375" y="348"/>
                  </a:cubicBezTo>
                  <a:close/>
                  <a:moveTo>
                    <a:pt x="695" y="750"/>
                  </a:moveTo>
                  <a:cubicBezTo>
                    <a:pt x="750" y="750"/>
                    <a:pt x="806" y="750"/>
                    <a:pt x="806" y="813"/>
                  </a:cubicBezTo>
                  <a:cubicBezTo>
                    <a:pt x="834" y="868"/>
                    <a:pt x="834" y="896"/>
                    <a:pt x="778" y="952"/>
                  </a:cubicBezTo>
                  <a:lnTo>
                    <a:pt x="695" y="750"/>
                  </a:lnTo>
                  <a:close/>
                  <a:moveTo>
                    <a:pt x="347" y="0"/>
                  </a:moveTo>
                  <a:lnTo>
                    <a:pt x="257" y="28"/>
                  </a:lnTo>
                  <a:lnTo>
                    <a:pt x="285" y="146"/>
                  </a:lnTo>
                  <a:cubicBezTo>
                    <a:pt x="111" y="257"/>
                    <a:pt x="0" y="431"/>
                    <a:pt x="84" y="604"/>
                  </a:cubicBezTo>
                  <a:cubicBezTo>
                    <a:pt x="153" y="743"/>
                    <a:pt x="252" y="779"/>
                    <a:pt x="356" y="779"/>
                  </a:cubicBezTo>
                  <a:cubicBezTo>
                    <a:pt x="429" y="779"/>
                    <a:pt x="505" y="762"/>
                    <a:pt x="577" y="750"/>
                  </a:cubicBezTo>
                  <a:lnTo>
                    <a:pt x="695" y="986"/>
                  </a:lnTo>
                  <a:cubicBezTo>
                    <a:pt x="632" y="986"/>
                    <a:pt x="577" y="952"/>
                    <a:pt x="549" y="924"/>
                  </a:cubicBezTo>
                  <a:lnTo>
                    <a:pt x="285" y="1042"/>
                  </a:lnTo>
                  <a:cubicBezTo>
                    <a:pt x="348" y="1163"/>
                    <a:pt x="466" y="1214"/>
                    <a:pt x="600" y="1214"/>
                  </a:cubicBezTo>
                  <a:cubicBezTo>
                    <a:pt x="657" y="1214"/>
                    <a:pt x="718" y="1204"/>
                    <a:pt x="778" y="1188"/>
                  </a:cubicBezTo>
                  <a:lnTo>
                    <a:pt x="834" y="1299"/>
                  </a:lnTo>
                  <a:lnTo>
                    <a:pt x="924" y="1243"/>
                  </a:lnTo>
                  <a:lnTo>
                    <a:pt x="868" y="1125"/>
                  </a:lnTo>
                  <a:cubicBezTo>
                    <a:pt x="1097" y="1014"/>
                    <a:pt x="1153" y="841"/>
                    <a:pt x="1070" y="667"/>
                  </a:cubicBezTo>
                  <a:cubicBezTo>
                    <a:pt x="1011" y="536"/>
                    <a:pt x="893" y="502"/>
                    <a:pt x="770" y="502"/>
                  </a:cubicBezTo>
                  <a:cubicBezTo>
                    <a:pt x="704" y="502"/>
                    <a:pt x="637" y="511"/>
                    <a:pt x="577" y="521"/>
                  </a:cubicBezTo>
                  <a:lnTo>
                    <a:pt x="486" y="320"/>
                  </a:lnTo>
                  <a:cubicBezTo>
                    <a:pt x="496" y="312"/>
                    <a:pt x="506" y="309"/>
                    <a:pt x="518" y="309"/>
                  </a:cubicBezTo>
                  <a:cubicBezTo>
                    <a:pt x="549" y="309"/>
                    <a:pt x="584" y="335"/>
                    <a:pt x="604" y="375"/>
                  </a:cubicBezTo>
                  <a:lnTo>
                    <a:pt x="868" y="257"/>
                  </a:lnTo>
                  <a:cubicBezTo>
                    <a:pt x="807" y="139"/>
                    <a:pt x="707" y="76"/>
                    <a:pt x="586" y="76"/>
                  </a:cubicBezTo>
                  <a:cubicBezTo>
                    <a:pt x="529" y="76"/>
                    <a:pt x="467" y="90"/>
                    <a:pt x="403" y="118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rgbClr val="33B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90;p19">
              <a:extLst>
                <a:ext uri="{FF2B5EF4-FFF2-40B4-BE49-F238E27FC236}">
                  <a16:creationId xmlns:a16="http://schemas.microsoft.com/office/drawing/2014/main" xmlns="" id="{889E7C26-568D-49A2-9234-3F93A4634477}"/>
                </a:ext>
              </a:extLst>
            </p:cNvPr>
            <p:cNvSpPr/>
            <p:nvPr/>
          </p:nvSpPr>
          <p:spPr>
            <a:xfrm>
              <a:off x="5999243" y="1974632"/>
              <a:ext cx="1606814" cy="1068738"/>
            </a:xfrm>
            <a:custGeom>
              <a:avLst/>
              <a:gdLst/>
              <a:ahLst/>
              <a:cxnLst/>
              <a:rect l="l" t="t" r="r" b="b"/>
              <a:pathLst>
                <a:path w="10619" h="7063" extrusionOk="0">
                  <a:moveTo>
                    <a:pt x="9521" y="1"/>
                  </a:moveTo>
                  <a:lnTo>
                    <a:pt x="1" y="2056"/>
                  </a:lnTo>
                  <a:lnTo>
                    <a:pt x="1070" y="7063"/>
                  </a:lnTo>
                  <a:lnTo>
                    <a:pt x="10618" y="4980"/>
                  </a:lnTo>
                  <a:lnTo>
                    <a:pt x="9521" y="1"/>
                  </a:lnTo>
                  <a:close/>
                </a:path>
              </a:pathLst>
            </a:custGeom>
            <a:solidFill>
              <a:srgbClr val="54A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91;p19">
              <a:extLst>
                <a:ext uri="{FF2B5EF4-FFF2-40B4-BE49-F238E27FC236}">
                  <a16:creationId xmlns:a16="http://schemas.microsoft.com/office/drawing/2014/main" xmlns="" id="{8B5EA864-DA0A-4D03-884D-D62000DD2023}"/>
                </a:ext>
              </a:extLst>
            </p:cNvPr>
            <p:cNvSpPr/>
            <p:nvPr/>
          </p:nvSpPr>
          <p:spPr>
            <a:xfrm>
              <a:off x="7146671" y="2627101"/>
              <a:ext cx="271308" cy="101078"/>
            </a:xfrm>
            <a:custGeom>
              <a:avLst/>
              <a:gdLst/>
              <a:ahLst/>
              <a:cxnLst/>
              <a:rect l="l" t="t" r="r" b="b"/>
              <a:pathLst>
                <a:path w="1793" h="668" extrusionOk="0">
                  <a:moveTo>
                    <a:pt x="1737" y="1"/>
                  </a:moveTo>
                  <a:lnTo>
                    <a:pt x="1" y="348"/>
                  </a:lnTo>
                  <a:lnTo>
                    <a:pt x="56" y="668"/>
                  </a:lnTo>
                  <a:lnTo>
                    <a:pt x="1792" y="293"/>
                  </a:lnTo>
                  <a:lnTo>
                    <a:pt x="1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92;p19">
              <a:extLst>
                <a:ext uri="{FF2B5EF4-FFF2-40B4-BE49-F238E27FC236}">
                  <a16:creationId xmlns:a16="http://schemas.microsoft.com/office/drawing/2014/main" xmlns="" id="{3F6366B5-E265-42AF-BFD6-ED84D0B973D8}"/>
                </a:ext>
              </a:extLst>
            </p:cNvPr>
            <p:cNvSpPr/>
            <p:nvPr/>
          </p:nvSpPr>
          <p:spPr>
            <a:xfrm>
              <a:off x="7251836" y="2566272"/>
              <a:ext cx="148289" cy="52658"/>
            </a:xfrm>
            <a:custGeom>
              <a:avLst/>
              <a:gdLst/>
              <a:ahLst/>
              <a:cxnLst/>
              <a:rect l="l" t="t" r="r" b="b"/>
              <a:pathLst>
                <a:path w="980" h="348" extrusionOk="0">
                  <a:moveTo>
                    <a:pt x="952" y="0"/>
                  </a:moveTo>
                  <a:lnTo>
                    <a:pt x="0" y="202"/>
                  </a:lnTo>
                  <a:lnTo>
                    <a:pt x="28" y="347"/>
                  </a:lnTo>
                  <a:lnTo>
                    <a:pt x="979" y="111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93;p19">
              <a:extLst>
                <a:ext uri="{FF2B5EF4-FFF2-40B4-BE49-F238E27FC236}">
                  <a16:creationId xmlns:a16="http://schemas.microsoft.com/office/drawing/2014/main" xmlns="" id="{8A2D2EE2-E2BA-4723-B339-FE43ECC79398}"/>
                </a:ext>
              </a:extLst>
            </p:cNvPr>
            <p:cNvSpPr/>
            <p:nvPr/>
          </p:nvSpPr>
          <p:spPr>
            <a:xfrm>
              <a:off x="7294961" y="2530562"/>
              <a:ext cx="96690" cy="39947"/>
            </a:xfrm>
            <a:custGeom>
              <a:avLst/>
              <a:gdLst/>
              <a:ahLst/>
              <a:cxnLst/>
              <a:rect l="l" t="t" r="r" b="b"/>
              <a:pathLst>
                <a:path w="639" h="264" extrusionOk="0">
                  <a:moveTo>
                    <a:pt x="611" y="0"/>
                  </a:moveTo>
                  <a:lnTo>
                    <a:pt x="0" y="146"/>
                  </a:lnTo>
                  <a:lnTo>
                    <a:pt x="35" y="264"/>
                  </a:lnTo>
                  <a:lnTo>
                    <a:pt x="639" y="146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94;p19">
              <a:extLst>
                <a:ext uri="{FF2B5EF4-FFF2-40B4-BE49-F238E27FC236}">
                  <a16:creationId xmlns:a16="http://schemas.microsoft.com/office/drawing/2014/main" xmlns="" id="{0708FB26-5F86-421B-872E-1F2690AE7E76}"/>
                </a:ext>
              </a:extLst>
            </p:cNvPr>
            <p:cNvSpPr/>
            <p:nvPr/>
          </p:nvSpPr>
          <p:spPr>
            <a:xfrm>
              <a:off x="6187328" y="2334004"/>
              <a:ext cx="149348" cy="52658"/>
            </a:xfrm>
            <a:custGeom>
              <a:avLst/>
              <a:gdLst/>
              <a:ahLst/>
              <a:cxnLst/>
              <a:rect l="l" t="t" r="r" b="b"/>
              <a:pathLst>
                <a:path w="987" h="348" extrusionOk="0">
                  <a:moveTo>
                    <a:pt x="959" y="1"/>
                  </a:moveTo>
                  <a:lnTo>
                    <a:pt x="1" y="202"/>
                  </a:lnTo>
                  <a:lnTo>
                    <a:pt x="29" y="348"/>
                  </a:lnTo>
                  <a:lnTo>
                    <a:pt x="987" y="146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95;p19">
              <a:extLst>
                <a:ext uri="{FF2B5EF4-FFF2-40B4-BE49-F238E27FC236}">
                  <a16:creationId xmlns:a16="http://schemas.microsoft.com/office/drawing/2014/main" xmlns="" id="{29A97971-26C3-4891-A6AC-AF128FA4BAD8}"/>
                </a:ext>
              </a:extLst>
            </p:cNvPr>
            <p:cNvSpPr/>
            <p:nvPr/>
          </p:nvSpPr>
          <p:spPr>
            <a:xfrm>
              <a:off x="6196861" y="2382274"/>
              <a:ext cx="95782" cy="39039"/>
            </a:xfrm>
            <a:custGeom>
              <a:avLst/>
              <a:gdLst/>
              <a:ahLst/>
              <a:cxnLst/>
              <a:rect l="l" t="t" r="r" b="b"/>
              <a:pathLst>
                <a:path w="633" h="258" extrusionOk="0">
                  <a:moveTo>
                    <a:pt x="605" y="1"/>
                  </a:moveTo>
                  <a:lnTo>
                    <a:pt x="0" y="112"/>
                  </a:lnTo>
                  <a:lnTo>
                    <a:pt x="28" y="258"/>
                  </a:lnTo>
                  <a:lnTo>
                    <a:pt x="632" y="112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96;p19">
              <a:extLst>
                <a:ext uri="{FF2B5EF4-FFF2-40B4-BE49-F238E27FC236}">
                  <a16:creationId xmlns:a16="http://schemas.microsoft.com/office/drawing/2014/main" xmlns="" id="{A18ABC0A-E690-43B6-9BAD-85B24C8199E5}"/>
                </a:ext>
              </a:extLst>
            </p:cNvPr>
            <p:cNvSpPr/>
            <p:nvPr/>
          </p:nvSpPr>
          <p:spPr>
            <a:xfrm>
              <a:off x="6065519" y="2040907"/>
              <a:ext cx="1475321" cy="940574"/>
            </a:xfrm>
            <a:custGeom>
              <a:avLst/>
              <a:gdLst/>
              <a:ahLst/>
              <a:cxnLst/>
              <a:rect l="l" t="t" r="r" b="b"/>
              <a:pathLst>
                <a:path w="9750" h="6216" extrusionOk="0">
                  <a:moveTo>
                    <a:pt x="8333" y="111"/>
                  </a:moveTo>
                  <a:cubicBezTo>
                    <a:pt x="8383" y="349"/>
                    <a:pt x="8597" y="491"/>
                    <a:pt x="8833" y="491"/>
                  </a:cubicBezTo>
                  <a:cubicBezTo>
                    <a:pt x="8858" y="491"/>
                    <a:pt x="8884" y="490"/>
                    <a:pt x="8910" y="486"/>
                  </a:cubicBezTo>
                  <a:lnTo>
                    <a:pt x="9604" y="3785"/>
                  </a:lnTo>
                  <a:cubicBezTo>
                    <a:pt x="9375" y="3847"/>
                    <a:pt x="9201" y="4104"/>
                    <a:pt x="9229" y="4368"/>
                  </a:cubicBezTo>
                  <a:lnTo>
                    <a:pt x="1299" y="6076"/>
                  </a:lnTo>
                  <a:cubicBezTo>
                    <a:pt x="1216" y="5868"/>
                    <a:pt x="1042" y="5729"/>
                    <a:pt x="834" y="5694"/>
                  </a:cubicBezTo>
                  <a:lnTo>
                    <a:pt x="112" y="2368"/>
                  </a:lnTo>
                  <a:cubicBezTo>
                    <a:pt x="285" y="2257"/>
                    <a:pt x="403" y="2049"/>
                    <a:pt x="375" y="1847"/>
                  </a:cubicBezTo>
                  <a:lnTo>
                    <a:pt x="8333" y="111"/>
                  </a:lnTo>
                  <a:close/>
                  <a:moveTo>
                    <a:pt x="8389" y="0"/>
                  </a:moveTo>
                  <a:lnTo>
                    <a:pt x="230" y="1764"/>
                  </a:lnTo>
                  <a:lnTo>
                    <a:pt x="257" y="1819"/>
                  </a:lnTo>
                  <a:cubicBezTo>
                    <a:pt x="285" y="1993"/>
                    <a:pt x="202" y="2194"/>
                    <a:pt x="28" y="2285"/>
                  </a:cubicBezTo>
                  <a:lnTo>
                    <a:pt x="0" y="2313"/>
                  </a:lnTo>
                  <a:lnTo>
                    <a:pt x="750" y="5812"/>
                  </a:lnTo>
                  <a:lnTo>
                    <a:pt x="778" y="5812"/>
                  </a:lnTo>
                  <a:cubicBezTo>
                    <a:pt x="980" y="5812"/>
                    <a:pt x="1153" y="5958"/>
                    <a:pt x="1181" y="6160"/>
                  </a:cubicBezTo>
                  <a:lnTo>
                    <a:pt x="1216" y="6215"/>
                  </a:lnTo>
                  <a:lnTo>
                    <a:pt x="9375" y="4451"/>
                  </a:lnTo>
                  <a:lnTo>
                    <a:pt x="9340" y="4396"/>
                  </a:lnTo>
                  <a:cubicBezTo>
                    <a:pt x="9312" y="4167"/>
                    <a:pt x="9458" y="3930"/>
                    <a:pt x="9687" y="3875"/>
                  </a:cubicBezTo>
                  <a:lnTo>
                    <a:pt x="9750" y="3847"/>
                  </a:lnTo>
                  <a:lnTo>
                    <a:pt x="8965" y="375"/>
                  </a:lnTo>
                  <a:lnTo>
                    <a:pt x="8937" y="375"/>
                  </a:lnTo>
                  <a:cubicBezTo>
                    <a:pt x="8904" y="383"/>
                    <a:pt x="8871" y="387"/>
                    <a:pt x="8839" y="387"/>
                  </a:cubicBezTo>
                  <a:cubicBezTo>
                    <a:pt x="8644" y="387"/>
                    <a:pt x="8464" y="252"/>
                    <a:pt x="8417" y="56"/>
                  </a:cubicBezTo>
                  <a:lnTo>
                    <a:pt x="83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7;p19">
              <a:extLst>
                <a:ext uri="{FF2B5EF4-FFF2-40B4-BE49-F238E27FC236}">
                  <a16:creationId xmlns:a16="http://schemas.microsoft.com/office/drawing/2014/main" xmlns="" id="{80DF9F3B-9108-40EC-B94B-E444B66DE2EC}"/>
                </a:ext>
              </a:extLst>
            </p:cNvPr>
            <p:cNvSpPr/>
            <p:nvPr/>
          </p:nvSpPr>
          <p:spPr>
            <a:xfrm>
              <a:off x="6617217" y="2337938"/>
              <a:ext cx="367847" cy="340610"/>
            </a:xfrm>
            <a:custGeom>
              <a:avLst/>
              <a:gdLst/>
              <a:ahLst/>
              <a:cxnLst/>
              <a:rect l="l" t="t" r="r" b="b"/>
              <a:pathLst>
                <a:path w="2431" h="2251" extrusionOk="0">
                  <a:moveTo>
                    <a:pt x="1228" y="0"/>
                  </a:moveTo>
                  <a:cubicBezTo>
                    <a:pt x="1146" y="0"/>
                    <a:pt x="1063" y="10"/>
                    <a:pt x="979" y="30"/>
                  </a:cubicBezTo>
                  <a:cubicBezTo>
                    <a:pt x="375" y="148"/>
                    <a:pt x="0" y="752"/>
                    <a:pt x="111" y="1363"/>
                  </a:cubicBezTo>
                  <a:cubicBezTo>
                    <a:pt x="240" y="1896"/>
                    <a:pt x="703" y="2251"/>
                    <a:pt x="1230" y="2251"/>
                  </a:cubicBezTo>
                  <a:cubicBezTo>
                    <a:pt x="1301" y="2251"/>
                    <a:pt x="1372" y="2244"/>
                    <a:pt x="1444" y="2231"/>
                  </a:cubicBezTo>
                  <a:cubicBezTo>
                    <a:pt x="2049" y="2086"/>
                    <a:pt x="2430" y="1474"/>
                    <a:pt x="2312" y="898"/>
                  </a:cubicBezTo>
                  <a:cubicBezTo>
                    <a:pt x="2187" y="377"/>
                    <a:pt x="1741" y="0"/>
                    <a:pt x="1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8;p19">
              <a:extLst>
                <a:ext uri="{FF2B5EF4-FFF2-40B4-BE49-F238E27FC236}">
                  <a16:creationId xmlns:a16="http://schemas.microsoft.com/office/drawing/2014/main" xmlns="" id="{B25FA83E-24C4-4A1F-BBF4-E9B8CCE566AA}"/>
                </a:ext>
              </a:extLst>
            </p:cNvPr>
            <p:cNvSpPr/>
            <p:nvPr/>
          </p:nvSpPr>
          <p:spPr>
            <a:xfrm>
              <a:off x="6726467" y="2403306"/>
              <a:ext cx="153585" cy="210328"/>
            </a:xfrm>
            <a:custGeom>
              <a:avLst/>
              <a:gdLst/>
              <a:ahLst/>
              <a:cxnLst/>
              <a:rect l="l" t="t" r="r" b="b"/>
              <a:pathLst>
                <a:path w="1015" h="1390" extrusionOk="0">
                  <a:moveTo>
                    <a:pt x="375" y="383"/>
                  </a:moveTo>
                  <a:lnTo>
                    <a:pt x="431" y="584"/>
                  </a:lnTo>
                  <a:cubicBezTo>
                    <a:pt x="375" y="584"/>
                    <a:pt x="320" y="556"/>
                    <a:pt x="320" y="494"/>
                  </a:cubicBezTo>
                  <a:cubicBezTo>
                    <a:pt x="320" y="438"/>
                    <a:pt x="347" y="383"/>
                    <a:pt x="375" y="383"/>
                  </a:cubicBezTo>
                  <a:close/>
                  <a:moveTo>
                    <a:pt x="577" y="813"/>
                  </a:moveTo>
                  <a:lnTo>
                    <a:pt x="577" y="813"/>
                  </a:lnTo>
                  <a:cubicBezTo>
                    <a:pt x="667" y="841"/>
                    <a:pt x="695" y="869"/>
                    <a:pt x="722" y="904"/>
                  </a:cubicBezTo>
                  <a:cubicBezTo>
                    <a:pt x="722" y="959"/>
                    <a:pt x="695" y="1015"/>
                    <a:pt x="632" y="1042"/>
                  </a:cubicBezTo>
                  <a:lnTo>
                    <a:pt x="577" y="813"/>
                  </a:lnTo>
                  <a:close/>
                  <a:moveTo>
                    <a:pt x="403" y="1"/>
                  </a:moveTo>
                  <a:lnTo>
                    <a:pt x="320" y="36"/>
                  </a:lnTo>
                  <a:lnTo>
                    <a:pt x="347" y="174"/>
                  </a:lnTo>
                  <a:cubicBezTo>
                    <a:pt x="146" y="237"/>
                    <a:pt x="0" y="383"/>
                    <a:pt x="28" y="556"/>
                  </a:cubicBezTo>
                  <a:cubicBezTo>
                    <a:pt x="84" y="813"/>
                    <a:pt x="320" y="813"/>
                    <a:pt x="493" y="813"/>
                  </a:cubicBezTo>
                  <a:lnTo>
                    <a:pt x="549" y="1077"/>
                  </a:lnTo>
                  <a:cubicBezTo>
                    <a:pt x="493" y="1042"/>
                    <a:pt x="431" y="1015"/>
                    <a:pt x="431" y="959"/>
                  </a:cubicBezTo>
                  <a:lnTo>
                    <a:pt x="146" y="1015"/>
                  </a:lnTo>
                  <a:cubicBezTo>
                    <a:pt x="195" y="1192"/>
                    <a:pt x="336" y="1283"/>
                    <a:pt x="507" y="1283"/>
                  </a:cubicBezTo>
                  <a:cubicBezTo>
                    <a:pt x="529" y="1283"/>
                    <a:pt x="553" y="1282"/>
                    <a:pt x="577" y="1279"/>
                  </a:cubicBezTo>
                  <a:lnTo>
                    <a:pt x="604" y="1390"/>
                  </a:lnTo>
                  <a:lnTo>
                    <a:pt x="722" y="1362"/>
                  </a:lnTo>
                  <a:lnTo>
                    <a:pt x="695" y="1251"/>
                  </a:lnTo>
                  <a:cubicBezTo>
                    <a:pt x="924" y="1188"/>
                    <a:pt x="1014" y="1015"/>
                    <a:pt x="979" y="841"/>
                  </a:cubicBezTo>
                  <a:cubicBezTo>
                    <a:pt x="924" y="612"/>
                    <a:pt x="722" y="612"/>
                    <a:pt x="549" y="584"/>
                  </a:cubicBezTo>
                  <a:lnTo>
                    <a:pt x="493" y="348"/>
                  </a:lnTo>
                  <a:cubicBezTo>
                    <a:pt x="549" y="348"/>
                    <a:pt x="577" y="383"/>
                    <a:pt x="577" y="438"/>
                  </a:cubicBezTo>
                  <a:lnTo>
                    <a:pt x="868" y="383"/>
                  </a:lnTo>
                  <a:cubicBezTo>
                    <a:pt x="813" y="230"/>
                    <a:pt x="699" y="142"/>
                    <a:pt x="511" y="142"/>
                  </a:cubicBezTo>
                  <a:cubicBezTo>
                    <a:pt x="486" y="142"/>
                    <a:pt x="459" y="143"/>
                    <a:pt x="431" y="147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99;p19">
              <a:extLst>
                <a:ext uri="{FF2B5EF4-FFF2-40B4-BE49-F238E27FC236}">
                  <a16:creationId xmlns:a16="http://schemas.microsoft.com/office/drawing/2014/main" xmlns="" id="{46B32F1C-B20E-4606-AE75-755038ACDA36}"/>
                </a:ext>
              </a:extLst>
            </p:cNvPr>
            <p:cNvSpPr/>
            <p:nvPr/>
          </p:nvSpPr>
          <p:spPr>
            <a:xfrm>
              <a:off x="7361086" y="2294057"/>
              <a:ext cx="424590" cy="424741"/>
            </a:xfrm>
            <a:custGeom>
              <a:avLst/>
              <a:gdLst/>
              <a:ahLst/>
              <a:cxnLst/>
              <a:rect l="l" t="t" r="r" b="b"/>
              <a:pathLst>
                <a:path w="2806" h="2807" extrusionOk="0">
                  <a:moveTo>
                    <a:pt x="1417" y="1"/>
                  </a:moveTo>
                  <a:cubicBezTo>
                    <a:pt x="639" y="1"/>
                    <a:pt x="0" y="640"/>
                    <a:pt x="0" y="1417"/>
                  </a:cubicBezTo>
                  <a:cubicBezTo>
                    <a:pt x="0" y="2202"/>
                    <a:pt x="639" y="2806"/>
                    <a:pt x="1417" y="2806"/>
                  </a:cubicBezTo>
                  <a:cubicBezTo>
                    <a:pt x="2167" y="2806"/>
                    <a:pt x="2806" y="2202"/>
                    <a:pt x="2806" y="1417"/>
                  </a:cubicBezTo>
                  <a:cubicBezTo>
                    <a:pt x="2806" y="640"/>
                    <a:pt x="2167" y="1"/>
                    <a:pt x="1417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00;p19">
              <a:extLst>
                <a:ext uri="{FF2B5EF4-FFF2-40B4-BE49-F238E27FC236}">
                  <a16:creationId xmlns:a16="http://schemas.microsoft.com/office/drawing/2014/main" xmlns="" id="{F59D2568-8036-4D88-B0BF-FD429CD9E073}"/>
                </a:ext>
              </a:extLst>
            </p:cNvPr>
            <p:cNvSpPr/>
            <p:nvPr/>
          </p:nvSpPr>
          <p:spPr>
            <a:xfrm>
              <a:off x="7352612" y="2285735"/>
              <a:ext cx="441537" cy="442445"/>
            </a:xfrm>
            <a:custGeom>
              <a:avLst/>
              <a:gdLst/>
              <a:ahLst/>
              <a:cxnLst/>
              <a:rect l="l" t="t" r="r" b="b"/>
              <a:pathLst>
                <a:path w="2918" h="2924" extrusionOk="0">
                  <a:moveTo>
                    <a:pt x="1473" y="118"/>
                  </a:moveTo>
                  <a:cubicBezTo>
                    <a:pt x="1820" y="118"/>
                    <a:pt x="2167" y="257"/>
                    <a:pt x="2431" y="521"/>
                  </a:cubicBezTo>
                  <a:cubicBezTo>
                    <a:pt x="2661" y="750"/>
                    <a:pt x="2806" y="1097"/>
                    <a:pt x="2806" y="1472"/>
                  </a:cubicBezTo>
                  <a:cubicBezTo>
                    <a:pt x="2806" y="1854"/>
                    <a:pt x="2661" y="2167"/>
                    <a:pt x="2431" y="2431"/>
                  </a:cubicBezTo>
                  <a:cubicBezTo>
                    <a:pt x="2167" y="2660"/>
                    <a:pt x="1820" y="2806"/>
                    <a:pt x="1473" y="2806"/>
                  </a:cubicBezTo>
                  <a:cubicBezTo>
                    <a:pt x="1098" y="2806"/>
                    <a:pt x="751" y="2660"/>
                    <a:pt x="522" y="2431"/>
                  </a:cubicBezTo>
                  <a:cubicBezTo>
                    <a:pt x="258" y="2167"/>
                    <a:pt x="112" y="1854"/>
                    <a:pt x="112" y="1472"/>
                  </a:cubicBezTo>
                  <a:cubicBezTo>
                    <a:pt x="112" y="1097"/>
                    <a:pt x="258" y="750"/>
                    <a:pt x="522" y="521"/>
                  </a:cubicBezTo>
                  <a:cubicBezTo>
                    <a:pt x="751" y="257"/>
                    <a:pt x="1098" y="118"/>
                    <a:pt x="1473" y="118"/>
                  </a:cubicBezTo>
                  <a:close/>
                  <a:moveTo>
                    <a:pt x="1473" y="0"/>
                  </a:moveTo>
                  <a:cubicBezTo>
                    <a:pt x="661" y="0"/>
                    <a:pt x="1" y="667"/>
                    <a:pt x="1" y="1472"/>
                  </a:cubicBezTo>
                  <a:cubicBezTo>
                    <a:pt x="1" y="2285"/>
                    <a:pt x="661" y="2924"/>
                    <a:pt x="1473" y="2924"/>
                  </a:cubicBezTo>
                  <a:cubicBezTo>
                    <a:pt x="2286" y="2924"/>
                    <a:pt x="2917" y="2285"/>
                    <a:pt x="2917" y="1472"/>
                  </a:cubicBezTo>
                  <a:cubicBezTo>
                    <a:pt x="2917" y="667"/>
                    <a:pt x="2286" y="0"/>
                    <a:pt x="1473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01;p19">
              <a:extLst>
                <a:ext uri="{FF2B5EF4-FFF2-40B4-BE49-F238E27FC236}">
                  <a16:creationId xmlns:a16="http://schemas.microsoft.com/office/drawing/2014/main" xmlns="" id="{AF72B8C8-29DC-4CCF-B531-94A82E4AF0A0}"/>
                </a:ext>
              </a:extLst>
            </p:cNvPr>
            <p:cNvSpPr/>
            <p:nvPr/>
          </p:nvSpPr>
          <p:spPr>
            <a:xfrm>
              <a:off x="7405270" y="2342478"/>
              <a:ext cx="336373" cy="333196"/>
            </a:xfrm>
            <a:custGeom>
              <a:avLst/>
              <a:gdLst/>
              <a:ahLst/>
              <a:cxnLst/>
              <a:rect l="l" t="t" r="r" b="b"/>
              <a:pathLst>
                <a:path w="2223" h="2202" extrusionOk="0">
                  <a:moveTo>
                    <a:pt x="1125" y="0"/>
                  </a:moveTo>
                  <a:cubicBezTo>
                    <a:pt x="521" y="0"/>
                    <a:pt x="0" y="493"/>
                    <a:pt x="0" y="1097"/>
                  </a:cubicBezTo>
                  <a:cubicBezTo>
                    <a:pt x="0" y="1708"/>
                    <a:pt x="521" y="2201"/>
                    <a:pt x="1125" y="2201"/>
                  </a:cubicBezTo>
                  <a:cubicBezTo>
                    <a:pt x="1736" y="2201"/>
                    <a:pt x="2222" y="1708"/>
                    <a:pt x="2222" y="1097"/>
                  </a:cubicBezTo>
                  <a:cubicBezTo>
                    <a:pt x="2222" y="493"/>
                    <a:pt x="1736" y="0"/>
                    <a:pt x="1125" y="0"/>
                  </a:cubicBezTo>
                  <a:close/>
                </a:path>
              </a:pathLst>
            </a:custGeom>
            <a:solidFill>
              <a:srgbClr val="E18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02;p19">
              <a:extLst>
                <a:ext uri="{FF2B5EF4-FFF2-40B4-BE49-F238E27FC236}">
                  <a16:creationId xmlns:a16="http://schemas.microsoft.com/office/drawing/2014/main" xmlns="" id="{981E6522-EF28-4CBF-8D1D-2AE9FCD6B34D}"/>
                </a:ext>
              </a:extLst>
            </p:cNvPr>
            <p:cNvSpPr/>
            <p:nvPr/>
          </p:nvSpPr>
          <p:spPr>
            <a:xfrm>
              <a:off x="7417829" y="2350800"/>
              <a:ext cx="311104" cy="311255"/>
            </a:xfrm>
            <a:custGeom>
              <a:avLst/>
              <a:gdLst/>
              <a:ahLst/>
              <a:cxnLst/>
              <a:rect l="l" t="t" r="r" b="b"/>
              <a:pathLst>
                <a:path w="2056" h="2057" extrusionOk="0">
                  <a:moveTo>
                    <a:pt x="1042" y="1"/>
                  </a:moveTo>
                  <a:cubicBezTo>
                    <a:pt x="466" y="1"/>
                    <a:pt x="0" y="466"/>
                    <a:pt x="0" y="1042"/>
                  </a:cubicBezTo>
                  <a:cubicBezTo>
                    <a:pt x="0" y="1598"/>
                    <a:pt x="466" y="2056"/>
                    <a:pt x="1042" y="2056"/>
                  </a:cubicBezTo>
                  <a:cubicBezTo>
                    <a:pt x="1591" y="2056"/>
                    <a:pt x="2056" y="1598"/>
                    <a:pt x="2056" y="1042"/>
                  </a:cubicBezTo>
                  <a:cubicBezTo>
                    <a:pt x="2056" y="466"/>
                    <a:pt x="1591" y="1"/>
                    <a:pt x="1042" y="1"/>
                  </a:cubicBezTo>
                  <a:close/>
                </a:path>
              </a:pathLst>
            </a:custGeom>
            <a:solidFill>
              <a:srgbClr val="F6A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03;p19">
              <a:extLst>
                <a:ext uri="{FF2B5EF4-FFF2-40B4-BE49-F238E27FC236}">
                  <a16:creationId xmlns:a16="http://schemas.microsoft.com/office/drawing/2014/main" xmlns="" id="{98BC40A7-52CE-415D-97BE-A4EF27C1EFBA}"/>
                </a:ext>
              </a:extLst>
            </p:cNvPr>
            <p:cNvSpPr/>
            <p:nvPr/>
          </p:nvSpPr>
          <p:spPr>
            <a:xfrm>
              <a:off x="7524961" y="2406484"/>
              <a:ext cx="110460" cy="185058"/>
            </a:xfrm>
            <a:custGeom>
              <a:avLst/>
              <a:gdLst/>
              <a:ahLst/>
              <a:cxnLst/>
              <a:rect l="l" t="t" r="r" b="b"/>
              <a:pathLst>
                <a:path w="730" h="1223" extrusionOk="0">
                  <a:moveTo>
                    <a:pt x="334" y="306"/>
                  </a:moveTo>
                  <a:lnTo>
                    <a:pt x="334" y="501"/>
                  </a:lnTo>
                  <a:cubicBezTo>
                    <a:pt x="279" y="473"/>
                    <a:pt x="251" y="438"/>
                    <a:pt x="251" y="390"/>
                  </a:cubicBezTo>
                  <a:cubicBezTo>
                    <a:pt x="251" y="341"/>
                    <a:pt x="279" y="313"/>
                    <a:pt x="334" y="306"/>
                  </a:cubicBezTo>
                  <a:close/>
                  <a:moveTo>
                    <a:pt x="410" y="730"/>
                  </a:moveTo>
                  <a:cubicBezTo>
                    <a:pt x="459" y="758"/>
                    <a:pt x="480" y="785"/>
                    <a:pt x="480" y="834"/>
                  </a:cubicBezTo>
                  <a:cubicBezTo>
                    <a:pt x="480" y="876"/>
                    <a:pt x="459" y="903"/>
                    <a:pt x="410" y="917"/>
                  </a:cubicBezTo>
                  <a:lnTo>
                    <a:pt x="410" y="730"/>
                  </a:lnTo>
                  <a:close/>
                  <a:moveTo>
                    <a:pt x="334" y="1"/>
                  </a:moveTo>
                  <a:lnTo>
                    <a:pt x="334" y="112"/>
                  </a:lnTo>
                  <a:cubicBezTo>
                    <a:pt x="237" y="126"/>
                    <a:pt x="160" y="153"/>
                    <a:pt x="98" y="209"/>
                  </a:cubicBezTo>
                  <a:cubicBezTo>
                    <a:pt x="29" y="258"/>
                    <a:pt x="1" y="327"/>
                    <a:pt x="1" y="410"/>
                  </a:cubicBezTo>
                  <a:cubicBezTo>
                    <a:pt x="1" y="466"/>
                    <a:pt x="8" y="501"/>
                    <a:pt x="29" y="528"/>
                  </a:cubicBezTo>
                  <a:cubicBezTo>
                    <a:pt x="35" y="549"/>
                    <a:pt x="42" y="563"/>
                    <a:pt x="56" y="570"/>
                  </a:cubicBezTo>
                  <a:cubicBezTo>
                    <a:pt x="63" y="584"/>
                    <a:pt x="77" y="598"/>
                    <a:pt x="91" y="605"/>
                  </a:cubicBezTo>
                  <a:cubicBezTo>
                    <a:pt x="112" y="619"/>
                    <a:pt x="126" y="626"/>
                    <a:pt x="133" y="633"/>
                  </a:cubicBezTo>
                  <a:cubicBezTo>
                    <a:pt x="147" y="640"/>
                    <a:pt x="167" y="653"/>
                    <a:pt x="209" y="667"/>
                  </a:cubicBezTo>
                  <a:cubicBezTo>
                    <a:pt x="244" y="681"/>
                    <a:pt x="285" y="688"/>
                    <a:pt x="334" y="702"/>
                  </a:cubicBezTo>
                  <a:lnTo>
                    <a:pt x="334" y="917"/>
                  </a:lnTo>
                  <a:cubicBezTo>
                    <a:pt x="285" y="903"/>
                    <a:pt x="258" y="869"/>
                    <a:pt x="251" y="806"/>
                  </a:cubicBezTo>
                  <a:lnTo>
                    <a:pt x="1" y="806"/>
                  </a:lnTo>
                  <a:cubicBezTo>
                    <a:pt x="1" y="896"/>
                    <a:pt x="29" y="973"/>
                    <a:pt x="91" y="1021"/>
                  </a:cubicBezTo>
                  <a:cubicBezTo>
                    <a:pt x="147" y="1077"/>
                    <a:pt x="230" y="1105"/>
                    <a:pt x="334" y="1112"/>
                  </a:cubicBezTo>
                  <a:lnTo>
                    <a:pt x="334" y="1223"/>
                  </a:lnTo>
                  <a:lnTo>
                    <a:pt x="410" y="1223"/>
                  </a:lnTo>
                  <a:lnTo>
                    <a:pt x="410" y="1112"/>
                  </a:lnTo>
                  <a:cubicBezTo>
                    <a:pt x="508" y="1105"/>
                    <a:pt x="584" y="1070"/>
                    <a:pt x="647" y="1015"/>
                  </a:cubicBezTo>
                  <a:cubicBezTo>
                    <a:pt x="702" y="959"/>
                    <a:pt x="730" y="890"/>
                    <a:pt x="730" y="813"/>
                  </a:cubicBezTo>
                  <a:cubicBezTo>
                    <a:pt x="730" y="709"/>
                    <a:pt x="688" y="633"/>
                    <a:pt x="598" y="584"/>
                  </a:cubicBezTo>
                  <a:cubicBezTo>
                    <a:pt x="563" y="570"/>
                    <a:pt x="508" y="556"/>
                    <a:pt x="410" y="528"/>
                  </a:cubicBezTo>
                  <a:lnTo>
                    <a:pt x="410" y="306"/>
                  </a:lnTo>
                  <a:cubicBezTo>
                    <a:pt x="459" y="327"/>
                    <a:pt x="480" y="362"/>
                    <a:pt x="487" y="410"/>
                  </a:cubicBezTo>
                  <a:lnTo>
                    <a:pt x="730" y="410"/>
                  </a:lnTo>
                  <a:cubicBezTo>
                    <a:pt x="730" y="313"/>
                    <a:pt x="702" y="244"/>
                    <a:pt x="647" y="195"/>
                  </a:cubicBezTo>
                  <a:cubicBezTo>
                    <a:pt x="584" y="146"/>
                    <a:pt x="508" y="119"/>
                    <a:pt x="410" y="112"/>
                  </a:cubicBezTo>
                  <a:lnTo>
                    <a:pt x="4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04;p19">
              <a:extLst>
                <a:ext uri="{FF2B5EF4-FFF2-40B4-BE49-F238E27FC236}">
                  <a16:creationId xmlns:a16="http://schemas.microsoft.com/office/drawing/2014/main" xmlns="" id="{A7FEB1CC-962B-4F3B-BDA0-64FCEDEF7AAE}"/>
                </a:ext>
              </a:extLst>
            </p:cNvPr>
            <p:cNvSpPr/>
            <p:nvPr/>
          </p:nvSpPr>
          <p:spPr>
            <a:xfrm>
              <a:off x="5889992" y="2508470"/>
              <a:ext cx="1756011" cy="1234730"/>
            </a:xfrm>
            <a:custGeom>
              <a:avLst/>
              <a:gdLst/>
              <a:ahLst/>
              <a:cxnLst/>
              <a:rect l="l" t="t" r="r" b="b"/>
              <a:pathLst>
                <a:path w="11605" h="8160" extrusionOk="0">
                  <a:moveTo>
                    <a:pt x="1" y="0"/>
                  </a:moveTo>
                  <a:lnTo>
                    <a:pt x="1" y="8160"/>
                  </a:lnTo>
                  <a:lnTo>
                    <a:pt x="11604" y="8160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rgbClr val="0D3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05;p19">
              <a:extLst>
                <a:ext uri="{FF2B5EF4-FFF2-40B4-BE49-F238E27FC236}">
                  <a16:creationId xmlns:a16="http://schemas.microsoft.com/office/drawing/2014/main" xmlns="" id="{384BCA5D-1810-4053-BF25-F26E201A2431}"/>
                </a:ext>
              </a:extLst>
            </p:cNvPr>
            <p:cNvSpPr/>
            <p:nvPr/>
          </p:nvSpPr>
          <p:spPr>
            <a:xfrm>
              <a:off x="7567027" y="3659975"/>
              <a:ext cx="26480" cy="26480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56" y="1"/>
                  </a:moveTo>
                  <a:lnTo>
                    <a:pt x="56" y="63"/>
                  </a:lnTo>
                  <a:lnTo>
                    <a:pt x="1" y="63"/>
                  </a:lnTo>
                  <a:lnTo>
                    <a:pt x="1" y="175"/>
                  </a:lnTo>
                  <a:lnTo>
                    <a:pt x="174" y="175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06;p19">
              <a:extLst>
                <a:ext uri="{FF2B5EF4-FFF2-40B4-BE49-F238E27FC236}">
                  <a16:creationId xmlns:a16="http://schemas.microsoft.com/office/drawing/2014/main" xmlns="" id="{C8396810-8EF5-4C74-800F-742A6B5FB243}"/>
                </a:ext>
              </a:extLst>
            </p:cNvPr>
            <p:cNvSpPr/>
            <p:nvPr/>
          </p:nvSpPr>
          <p:spPr>
            <a:xfrm>
              <a:off x="6003479" y="3669508"/>
              <a:ext cx="1527979" cy="16947"/>
            </a:xfrm>
            <a:custGeom>
              <a:avLst/>
              <a:gdLst/>
              <a:ahLst/>
              <a:cxnLst/>
              <a:rect l="l" t="t" r="r" b="b"/>
              <a:pathLst>
                <a:path w="10098" h="112" extrusionOk="0">
                  <a:moveTo>
                    <a:pt x="1" y="0"/>
                  </a:moveTo>
                  <a:lnTo>
                    <a:pt x="1" y="112"/>
                  </a:lnTo>
                  <a:lnTo>
                    <a:pt x="237" y="112"/>
                  </a:lnTo>
                  <a:lnTo>
                    <a:pt x="237" y="0"/>
                  </a:lnTo>
                  <a:close/>
                  <a:moveTo>
                    <a:pt x="466" y="0"/>
                  </a:moveTo>
                  <a:lnTo>
                    <a:pt x="466" y="112"/>
                  </a:lnTo>
                  <a:lnTo>
                    <a:pt x="695" y="112"/>
                  </a:lnTo>
                  <a:lnTo>
                    <a:pt x="695" y="0"/>
                  </a:lnTo>
                  <a:close/>
                  <a:moveTo>
                    <a:pt x="931" y="0"/>
                  </a:moveTo>
                  <a:lnTo>
                    <a:pt x="931" y="112"/>
                  </a:lnTo>
                  <a:lnTo>
                    <a:pt x="1160" y="112"/>
                  </a:lnTo>
                  <a:lnTo>
                    <a:pt x="1160" y="0"/>
                  </a:lnTo>
                  <a:close/>
                  <a:moveTo>
                    <a:pt x="1390" y="0"/>
                  </a:moveTo>
                  <a:lnTo>
                    <a:pt x="1390" y="112"/>
                  </a:lnTo>
                  <a:lnTo>
                    <a:pt x="1653" y="112"/>
                  </a:lnTo>
                  <a:lnTo>
                    <a:pt x="1653" y="0"/>
                  </a:lnTo>
                  <a:close/>
                  <a:moveTo>
                    <a:pt x="1883" y="0"/>
                  </a:moveTo>
                  <a:lnTo>
                    <a:pt x="1883" y="112"/>
                  </a:lnTo>
                  <a:lnTo>
                    <a:pt x="2112" y="112"/>
                  </a:lnTo>
                  <a:lnTo>
                    <a:pt x="2112" y="0"/>
                  </a:lnTo>
                  <a:close/>
                  <a:moveTo>
                    <a:pt x="2348" y="0"/>
                  </a:moveTo>
                  <a:lnTo>
                    <a:pt x="2348" y="112"/>
                  </a:lnTo>
                  <a:lnTo>
                    <a:pt x="2577" y="112"/>
                  </a:lnTo>
                  <a:lnTo>
                    <a:pt x="2577" y="0"/>
                  </a:lnTo>
                  <a:close/>
                  <a:moveTo>
                    <a:pt x="2806" y="0"/>
                  </a:moveTo>
                  <a:lnTo>
                    <a:pt x="2806" y="112"/>
                  </a:lnTo>
                  <a:lnTo>
                    <a:pt x="3042" y="112"/>
                  </a:lnTo>
                  <a:lnTo>
                    <a:pt x="3042" y="0"/>
                  </a:lnTo>
                  <a:close/>
                  <a:moveTo>
                    <a:pt x="3299" y="0"/>
                  </a:moveTo>
                  <a:lnTo>
                    <a:pt x="3299" y="112"/>
                  </a:lnTo>
                  <a:lnTo>
                    <a:pt x="3535" y="112"/>
                  </a:lnTo>
                  <a:lnTo>
                    <a:pt x="3535" y="0"/>
                  </a:lnTo>
                  <a:close/>
                  <a:moveTo>
                    <a:pt x="3764" y="0"/>
                  </a:moveTo>
                  <a:lnTo>
                    <a:pt x="3764" y="112"/>
                  </a:lnTo>
                  <a:lnTo>
                    <a:pt x="3994" y="112"/>
                  </a:lnTo>
                  <a:lnTo>
                    <a:pt x="3994" y="0"/>
                  </a:lnTo>
                  <a:close/>
                  <a:moveTo>
                    <a:pt x="4230" y="0"/>
                  </a:moveTo>
                  <a:lnTo>
                    <a:pt x="4230" y="112"/>
                  </a:lnTo>
                  <a:lnTo>
                    <a:pt x="4459" y="112"/>
                  </a:lnTo>
                  <a:lnTo>
                    <a:pt x="4459" y="0"/>
                  </a:lnTo>
                  <a:close/>
                  <a:moveTo>
                    <a:pt x="4688" y="0"/>
                  </a:moveTo>
                  <a:lnTo>
                    <a:pt x="4688" y="112"/>
                  </a:lnTo>
                  <a:lnTo>
                    <a:pt x="4924" y="112"/>
                  </a:lnTo>
                  <a:lnTo>
                    <a:pt x="4924" y="0"/>
                  </a:lnTo>
                  <a:close/>
                  <a:moveTo>
                    <a:pt x="5181" y="0"/>
                  </a:moveTo>
                  <a:lnTo>
                    <a:pt x="5181" y="112"/>
                  </a:lnTo>
                  <a:lnTo>
                    <a:pt x="5410" y="112"/>
                  </a:lnTo>
                  <a:lnTo>
                    <a:pt x="5410" y="0"/>
                  </a:lnTo>
                  <a:close/>
                  <a:moveTo>
                    <a:pt x="5646" y="0"/>
                  </a:moveTo>
                  <a:lnTo>
                    <a:pt x="5646" y="112"/>
                  </a:lnTo>
                  <a:lnTo>
                    <a:pt x="5875" y="112"/>
                  </a:lnTo>
                  <a:lnTo>
                    <a:pt x="5875" y="0"/>
                  </a:lnTo>
                  <a:close/>
                  <a:moveTo>
                    <a:pt x="6105" y="0"/>
                  </a:moveTo>
                  <a:lnTo>
                    <a:pt x="6105" y="112"/>
                  </a:lnTo>
                  <a:lnTo>
                    <a:pt x="6341" y="112"/>
                  </a:lnTo>
                  <a:lnTo>
                    <a:pt x="6341" y="0"/>
                  </a:lnTo>
                  <a:close/>
                  <a:moveTo>
                    <a:pt x="6570" y="0"/>
                  </a:moveTo>
                  <a:lnTo>
                    <a:pt x="6570" y="112"/>
                  </a:lnTo>
                  <a:lnTo>
                    <a:pt x="6799" y="112"/>
                  </a:lnTo>
                  <a:lnTo>
                    <a:pt x="6799" y="0"/>
                  </a:lnTo>
                  <a:close/>
                  <a:moveTo>
                    <a:pt x="7063" y="0"/>
                  </a:moveTo>
                  <a:lnTo>
                    <a:pt x="7063" y="112"/>
                  </a:lnTo>
                  <a:lnTo>
                    <a:pt x="7292" y="112"/>
                  </a:lnTo>
                  <a:lnTo>
                    <a:pt x="7292" y="0"/>
                  </a:lnTo>
                  <a:close/>
                  <a:moveTo>
                    <a:pt x="7528" y="0"/>
                  </a:moveTo>
                  <a:lnTo>
                    <a:pt x="7528" y="112"/>
                  </a:lnTo>
                  <a:lnTo>
                    <a:pt x="7757" y="112"/>
                  </a:lnTo>
                  <a:lnTo>
                    <a:pt x="7757" y="0"/>
                  </a:lnTo>
                  <a:close/>
                  <a:moveTo>
                    <a:pt x="7986" y="0"/>
                  </a:moveTo>
                  <a:lnTo>
                    <a:pt x="7986" y="112"/>
                  </a:lnTo>
                  <a:lnTo>
                    <a:pt x="8223" y="112"/>
                  </a:lnTo>
                  <a:lnTo>
                    <a:pt x="8223" y="0"/>
                  </a:lnTo>
                  <a:close/>
                  <a:moveTo>
                    <a:pt x="8452" y="0"/>
                  </a:moveTo>
                  <a:lnTo>
                    <a:pt x="8452" y="112"/>
                  </a:lnTo>
                  <a:lnTo>
                    <a:pt x="8681" y="112"/>
                  </a:lnTo>
                  <a:lnTo>
                    <a:pt x="8681" y="0"/>
                  </a:lnTo>
                  <a:close/>
                  <a:moveTo>
                    <a:pt x="8945" y="0"/>
                  </a:moveTo>
                  <a:lnTo>
                    <a:pt x="8945" y="112"/>
                  </a:lnTo>
                  <a:lnTo>
                    <a:pt x="9174" y="112"/>
                  </a:lnTo>
                  <a:lnTo>
                    <a:pt x="9174" y="0"/>
                  </a:lnTo>
                  <a:close/>
                  <a:moveTo>
                    <a:pt x="9403" y="0"/>
                  </a:moveTo>
                  <a:lnTo>
                    <a:pt x="9403" y="112"/>
                  </a:lnTo>
                  <a:lnTo>
                    <a:pt x="9639" y="112"/>
                  </a:lnTo>
                  <a:lnTo>
                    <a:pt x="9639" y="0"/>
                  </a:lnTo>
                  <a:close/>
                  <a:moveTo>
                    <a:pt x="9868" y="0"/>
                  </a:moveTo>
                  <a:lnTo>
                    <a:pt x="9868" y="112"/>
                  </a:lnTo>
                  <a:lnTo>
                    <a:pt x="10097" y="112"/>
                  </a:lnTo>
                  <a:lnTo>
                    <a:pt x="10097" y="0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07;p19">
              <a:extLst>
                <a:ext uri="{FF2B5EF4-FFF2-40B4-BE49-F238E27FC236}">
                  <a16:creationId xmlns:a16="http://schemas.microsoft.com/office/drawing/2014/main" xmlns="" id="{2E9A0A06-2777-4526-A9D4-B6F3390C2619}"/>
                </a:ext>
              </a:extLst>
            </p:cNvPr>
            <p:cNvSpPr/>
            <p:nvPr/>
          </p:nvSpPr>
          <p:spPr>
            <a:xfrm>
              <a:off x="5942499" y="3659975"/>
              <a:ext cx="26480" cy="26480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1" y="1"/>
                  </a:moveTo>
                  <a:lnTo>
                    <a:pt x="1" y="119"/>
                  </a:lnTo>
                  <a:lnTo>
                    <a:pt x="1" y="175"/>
                  </a:lnTo>
                  <a:lnTo>
                    <a:pt x="175" y="175"/>
                  </a:lnTo>
                  <a:lnTo>
                    <a:pt x="175" y="63"/>
                  </a:lnTo>
                  <a:lnTo>
                    <a:pt x="119" y="63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08;p19">
              <a:extLst>
                <a:ext uri="{FF2B5EF4-FFF2-40B4-BE49-F238E27FC236}">
                  <a16:creationId xmlns:a16="http://schemas.microsoft.com/office/drawing/2014/main" xmlns="" id="{A1733F11-67DB-4303-B5F3-2DE8B4178797}"/>
                </a:ext>
              </a:extLst>
            </p:cNvPr>
            <p:cNvSpPr/>
            <p:nvPr/>
          </p:nvSpPr>
          <p:spPr>
            <a:xfrm>
              <a:off x="5942499" y="2627101"/>
              <a:ext cx="18006" cy="998376"/>
            </a:xfrm>
            <a:custGeom>
              <a:avLst/>
              <a:gdLst/>
              <a:ahLst/>
              <a:cxnLst/>
              <a:rect l="l" t="t" r="r" b="b"/>
              <a:pathLst>
                <a:path w="119" h="6598" extrusionOk="0">
                  <a:moveTo>
                    <a:pt x="1" y="1"/>
                  </a:moveTo>
                  <a:lnTo>
                    <a:pt x="1" y="202"/>
                  </a:lnTo>
                  <a:lnTo>
                    <a:pt x="119" y="202"/>
                  </a:lnTo>
                  <a:lnTo>
                    <a:pt x="119" y="1"/>
                  </a:lnTo>
                  <a:close/>
                  <a:moveTo>
                    <a:pt x="1" y="431"/>
                  </a:moveTo>
                  <a:lnTo>
                    <a:pt x="1" y="668"/>
                  </a:lnTo>
                  <a:lnTo>
                    <a:pt x="119" y="668"/>
                  </a:lnTo>
                  <a:lnTo>
                    <a:pt x="119" y="431"/>
                  </a:lnTo>
                  <a:close/>
                  <a:moveTo>
                    <a:pt x="1" y="897"/>
                  </a:moveTo>
                  <a:lnTo>
                    <a:pt x="1" y="1126"/>
                  </a:lnTo>
                  <a:lnTo>
                    <a:pt x="119" y="1126"/>
                  </a:lnTo>
                  <a:lnTo>
                    <a:pt x="119" y="897"/>
                  </a:lnTo>
                  <a:close/>
                  <a:moveTo>
                    <a:pt x="1" y="1362"/>
                  </a:moveTo>
                  <a:lnTo>
                    <a:pt x="1" y="1591"/>
                  </a:lnTo>
                  <a:lnTo>
                    <a:pt x="119" y="1591"/>
                  </a:lnTo>
                  <a:lnTo>
                    <a:pt x="119" y="1362"/>
                  </a:lnTo>
                  <a:close/>
                  <a:moveTo>
                    <a:pt x="1" y="1820"/>
                  </a:moveTo>
                  <a:lnTo>
                    <a:pt x="1" y="2056"/>
                  </a:lnTo>
                  <a:lnTo>
                    <a:pt x="119" y="2056"/>
                  </a:lnTo>
                  <a:lnTo>
                    <a:pt x="119" y="1820"/>
                  </a:lnTo>
                  <a:close/>
                  <a:moveTo>
                    <a:pt x="1" y="2258"/>
                  </a:moveTo>
                  <a:lnTo>
                    <a:pt x="1" y="2487"/>
                  </a:lnTo>
                  <a:lnTo>
                    <a:pt x="119" y="2487"/>
                  </a:lnTo>
                  <a:lnTo>
                    <a:pt x="119" y="2258"/>
                  </a:lnTo>
                  <a:close/>
                  <a:moveTo>
                    <a:pt x="1" y="2723"/>
                  </a:moveTo>
                  <a:lnTo>
                    <a:pt x="1" y="2952"/>
                  </a:lnTo>
                  <a:lnTo>
                    <a:pt x="119" y="2952"/>
                  </a:lnTo>
                  <a:lnTo>
                    <a:pt x="119" y="2723"/>
                  </a:lnTo>
                  <a:close/>
                  <a:moveTo>
                    <a:pt x="1" y="3181"/>
                  </a:moveTo>
                  <a:lnTo>
                    <a:pt x="1" y="3417"/>
                  </a:lnTo>
                  <a:lnTo>
                    <a:pt x="119" y="3417"/>
                  </a:lnTo>
                  <a:lnTo>
                    <a:pt x="119" y="3181"/>
                  </a:lnTo>
                  <a:close/>
                  <a:moveTo>
                    <a:pt x="1" y="3647"/>
                  </a:moveTo>
                  <a:lnTo>
                    <a:pt x="1" y="3876"/>
                  </a:lnTo>
                  <a:lnTo>
                    <a:pt x="119" y="3876"/>
                  </a:lnTo>
                  <a:lnTo>
                    <a:pt x="119" y="3647"/>
                  </a:lnTo>
                  <a:close/>
                  <a:moveTo>
                    <a:pt x="1" y="4112"/>
                  </a:moveTo>
                  <a:lnTo>
                    <a:pt x="1" y="4313"/>
                  </a:lnTo>
                  <a:lnTo>
                    <a:pt x="119" y="4313"/>
                  </a:lnTo>
                  <a:lnTo>
                    <a:pt x="119" y="4112"/>
                  </a:lnTo>
                  <a:close/>
                  <a:moveTo>
                    <a:pt x="1" y="4542"/>
                  </a:moveTo>
                  <a:lnTo>
                    <a:pt x="1" y="4772"/>
                  </a:lnTo>
                  <a:lnTo>
                    <a:pt x="119" y="4772"/>
                  </a:lnTo>
                  <a:lnTo>
                    <a:pt x="119" y="4542"/>
                  </a:lnTo>
                  <a:close/>
                  <a:moveTo>
                    <a:pt x="1" y="5008"/>
                  </a:moveTo>
                  <a:lnTo>
                    <a:pt x="1" y="5237"/>
                  </a:lnTo>
                  <a:lnTo>
                    <a:pt x="119" y="5237"/>
                  </a:lnTo>
                  <a:lnTo>
                    <a:pt x="119" y="5008"/>
                  </a:lnTo>
                  <a:close/>
                  <a:moveTo>
                    <a:pt x="1" y="5466"/>
                  </a:moveTo>
                  <a:lnTo>
                    <a:pt x="1" y="5702"/>
                  </a:lnTo>
                  <a:lnTo>
                    <a:pt x="119" y="5702"/>
                  </a:lnTo>
                  <a:lnTo>
                    <a:pt x="119" y="5466"/>
                  </a:lnTo>
                  <a:close/>
                  <a:moveTo>
                    <a:pt x="1" y="5931"/>
                  </a:moveTo>
                  <a:lnTo>
                    <a:pt x="1" y="6160"/>
                  </a:lnTo>
                  <a:lnTo>
                    <a:pt x="119" y="6160"/>
                  </a:lnTo>
                  <a:lnTo>
                    <a:pt x="119" y="5931"/>
                  </a:lnTo>
                  <a:close/>
                  <a:moveTo>
                    <a:pt x="1" y="6369"/>
                  </a:moveTo>
                  <a:lnTo>
                    <a:pt x="1" y="6598"/>
                  </a:lnTo>
                  <a:lnTo>
                    <a:pt x="119" y="6598"/>
                  </a:lnTo>
                  <a:lnTo>
                    <a:pt x="119" y="6369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09;p19">
              <a:extLst>
                <a:ext uri="{FF2B5EF4-FFF2-40B4-BE49-F238E27FC236}">
                  <a16:creationId xmlns:a16="http://schemas.microsoft.com/office/drawing/2014/main" xmlns="" id="{306F5542-E73E-40B0-BCFF-CC3A5708BA61}"/>
                </a:ext>
              </a:extLst>
            </p:cNvPr>
            <p:cNvSpPr/>
            <p:nvPr/>
          </p:nvSpPr>
          <p:spPr>
            <a:xfrm>
              <a:off x="5942499" y="2566272"/>
              <a:ext cx="26480" cy="26329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1" y="0"/>
                  </a:moveTo>
                  <a:lnTo>
                    <a:pt x="1" y="174"/>
                  </a:lnTo>
                  <a:lnTo>
                    <a:pt x="119" y="174"/>
                  </a:lnTo>
                  <a:lnTo>
                    <a:pt x="119" y="111"/>
                  </a:lnTo>
                  <a:lnTo>
                    <a:pt x="175" y="11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10;p19">
              <a:extLst>
                <a:ext uri="{FF2B5EF4-FFF2-40B4-BE49-F238E27FC236}">
                  <a16:creationId xmlns:a16="http://schemas.microsoft.com/office/drawing/2014/main" xmlns="" id="{CDB19E4A-837A-43EE-814D-99C582139711}"/>
                </a:ext>
              </a:extLst>
            </p:cNvPr>
            <p:cNvSpPr/>
            <p:nvPr/>
          </p:nvSpPr>
          <p:spPr>
            <a:xfrm>
              <a:off x="6003479" y="2566272"/>
              <a:ext cx="1527979" cy="16947"/>
            </a:xfrm>
            <a:custGeom>
              <a:avLst/>
              <a:gdLst/>
              <a:ahLst/>
              <a:cxnLst/>
              <a:rect l="l" t="t" r="r" b="b"/>
              <a:pathLst>
                <a:path w="10098" h="112" extrusionOk="0">
                  <a:moveTo>
                    <a:pt x="1" y="0"/>
                  </a:moveTo>
                  <a:lnTo>
                    <a:pt x="1" y="111"/>
                  </a:lnTo>
                  <a:lnTo>
                    <a:pt x="237" y="111"/>
                  </a:lnTo>
                  <a:lnTo>
                    <a:pt x="237" y="0"/>
                  </a:lnTo>
                  <a:close/>
                  <a:moveTo>
                    <a:pt x="466" y="0"/>
                  </a:moveTo>
                  <a:lnTo>
                    <a:pt x="466" y="111"/>
                  </a:lnTo>
                  <a:lnTo>
                    <a:pt x="695" y="111"/>
                  </a:lnTo>
                  <a:lnTo>
                    <a:pt x="695" y="0"/>
                  </a:lnTo>
                  <a:close/>
                  <a:moveTo>
                    <a:pt x="931" y="0"/>
                  </a:moveTo>
                  <a:lnTo>
                    <a:pt x="931" y="111"/>
                  </a:lnTo>
                  <a:lnTo>
                    <a:pt x="1160" y="111"/>
                  </a:lnTo>
                  <a:lnTo>
                    <a:pt x="1160" y="0"/>
                  </a:lnTo>
                  <a:close/>
                  <a:moveTo>
                    <a:pt x="1390" y="0"/>
                  </a:moveTo>
                  <a:lnTo>
                    <a:pt x="1390" y="111"/>
                  </a:lnTo>
                  <a:lnTo>
                    <a:pt x="1653" y="111"/>
                  </a:lnTo>
                  <a:lnTo>
                    <a:pt x="1653" y="0"/>
                  </a:lnTo>
                  <a:close/>
                  <a:moveTo>
                    <a:pt x="1883" y="0"/>
                  </a:moveTo>
                  <a:lnTo>
                    <a:pt x="1883" y="111"/>
                  </a:lnTo>
                  <a:lnTo>
                    <a:pt x="2112" y="111"/>
                  </a:lnTo>
                  <a:lnTo>
                    <a:pt x="2112" y="0"/>
                  </a:lnTo>
                  <a:close/>
                  <a:moveTo>
                    <a:pt x="2348" y="0"/>
                  </a:moveTo>
                  <a:lnTo>
                    <a:pt x="2348" y="111"/>
                  </a:lnTo>
                  <a:lnTo>
                    <a:pt x="2577" y="111"/>
                  </a:lnTo>
                  <a:lnTo>
                    <a:pt x="2577" y="0"/>
                  </a:lnTo>
                  <a:close/>
                  <a:moveTo>
                    <a:pt x="2806" y="0"/>
                  </a:moveTo>
                  <a:lnTo>
                    <a:pt x="2806" y="111"/>
                  </a:lnTo>
                  <a:lnTo>
                    <a:pt x="3042" y="111"/>
                  </a:lnTo>
                  <a:lnTo>
                    <a:pt x="3042" y="0"/>
                  </a:lnTo>
                  <a:close/>
                  <a:moveTo>
                    <a:pt x="3299" y="0"/>
                  </a:moveTo>
                  <a:lnTo>
                    <a:pt x="3299" y="111"/>
                  </a:lnTo>
                  <a:lnTo>
                    <a:pt x="3535" y="111"/>
                  </a:lnTo>
                  <a:lnTo>
                    <a:pt x="3535" y="0"/>
                  </a:lnTo>
                  <a:close/>
                  <a:moveTo>
                    <a:pt x="3764" y="0"/>
                  </a:moveTo>
                  <a:lnTo>
                    <a:pt x="3764" y="111"/>
                  </a:lnTo>
                  <a:lnTo>
                    <a:pt x="3994" y="111"/>
                  </a:lnTo>
                  <a:lnTo>
                    <a:pt x="3994" y="0"/>
                  </a:lnTo>
                  <a:close/>
                  <a:moveTo>
                    <a:pt x="4230" y="0"/>
                  </a:moveTo>
                  <a:lnTo>
                    <a:pt x="4230" y="111"/>
                  </a:lnTo>
                  <a:lnTo>
                    <a:pt x="4459" y="111"/>
                  </a:lnTo>
                  <a:lnTo>
                    <a:pt x="4459" y="0"/>
                  </a:lnTo>
                  <a:close/>
                  <a:moveTo>
                    <a:pt x="4688" y="0"/>
                  </a:moveTo>
                  <a:lnTo>
                    <a:pt x="4688" y="111"/>
                  </a:lnTo>
                  <a:lnTo>
                    <a:pt x="4924" y="111"/>
                  </a:lnTo>
                  <a:lnTo>
                    <a:pt x="4924" y="0"/>
                  </a:lnTo>
                  <a:close/>
                  <a:moveTo>
                    <a:pt x="5181" y="0"/>
                  </a:moveTo>
                  <a:lnTo>
                    <a:pt x="5181" y="111"/>
                  </a:lnTo>
                  <a:lnTo>
                    <a:pt x="5410" y="111"/>
                  </a:lnTo>
                  <a:lnTo>
                    <a:pt x="5410" y="0"/>
                  </a:lnTo>
                  <a:close/>
                  <a:moveTo>
                    <a:pt x="5646" y="0"/>
                  </a:moveTo>
                  <a:lnTo>
                    <a:pt x="5646" y="111"/>
                  </a:lnTo>
                  <a:lnTo>
                    <a:pt x="5875" y="111"/>
                  </a:lnTo>
                  <a:lnTo>
                    <a:pt x="5875" y="0"/>
                  </a:lnTo>
                  <a:close/>
                  <a:moveTo>
                    <a:pt x="6105" y="0"/>
                  </a:moveTo>
                  <a:lnTo>
                    <a:pt x="6105" y="111"/>
                  </a:lnTo>
                  <a:lnTo>
                    <a:pt x="6341" y="111"/>
                  </a:lnTo>
                  <a:lnTo>
                    <a:pt x="6341" y="0"/>
                  </a:lnTo>
                  <a:close/>
                  <a:moveTo>
                    <a:pt x="6570" y="0"/>
                  </a:moveTo>
                  <a:lnTo>
                    <a:pt x="6570" y="111"/>
                  </a:lnTo>
                  <a:lnTo>
                    <a:pt x="6799" y="111"/>
                  </a:lnTo>
                  <a:lnTo>
                    <a:pt x="6799" y="0"/>
                  </a:lnTo>
                  <a:close/>
                  <a:moveTo>
                    <a:pt x="7063" y="0"/>
                  </a:moveTo>
                  <a:lnTo>
                    <a:pt x="7063" y="111"/>
                  </a:lnTo>
                  <a:lnTo>
                    <a:pt x="7292" y="111"/>
                  </a:lnTo>
                  <a:lnTo>
                    <a:pt x="7292" y="0"/>
                  </a:lnTo>
                  <a:close/>
                  <a:moveTo>
                    <a:pt x="7528" y="0"/>
                  </a:moveTo>
                  <a:lnTo>
                    <a:pt x="7528" y="111"/>
                  </a:lnTo>
                  <a:lnTo>
                    <a:pt x="7757" y="111"/>
                  </a:lnTo>
                  <a:lnTo>
                    <a:pt x="7757" y="0"/>
                  </a:lnTo>
                  <a:close/>
                  <a:moveTo>
                    <a:pt x="7986" y="0"/>
                  </a:moveTo>
                  <a:lnTo>
                    <a:pt x="7986" y="111"/>
                  </a:lnTo>
                  <a:lnTo>
                    <a:pt x="8223" y="111"/>
                  </a:lnTo>
                  <a:lnTo>
                    <a:pt x="8223" y="0"/>
                  </a:lnTo>
                  <a:close/>
                  <a:moveTo>
                    <a:pt x="8452" y="0"/>
                  </a:moveTo>
                  <a:lnTo>
                    <a:pt x="8452" y="111"/>
                  </a:lnTo>
                  <a:lnTo>
                    <a:pt x="8681" y="111"/>
                  </a:lnTo>
                  <a:lnTo>
                    <a:pt x="8681" y="0"/>
                  </a:lnTo>
                  <a:close/>
                  <a:moveTo>
                    <a:pt x="8945" y="0"/>
                  </a:moveTo>
                  <a:lnTo>
                    <a:pt x="8945" y="111"/>
                  </a:lnTo>
                  <a:lnTo>
                    <a:pt x="9174" y="111"/>
                  </a:lnTo>
                  <a:lnTo>
                    <a:pt x="9174" y="0"/>
                  </a:lnTo>
                  <a:close/>
                  <a:moveTo>
                    <a:pt x="9403" y="0"/>
                  </a:moveTo>
                  <a:lnTo>
                    <a:pt x="9403" y="111"/>
                  </a:lnTo>
                  <a:lnTo>
                    <a:pt x="9639" y="111"/>
                  </a:lnTo>
                  <a:lnTo>
                    <a:pt x="9639" y="0"/>
                  </a:lnTo>
                  <a:close/>
                  <a:moveTo>
                    <a:pt x="9868" y="0"/>
                  </a:moveTo>
                  <a:lnTo>
                    <a:pt x="9868" y="111"/>
                  </a:lnTo>
                  <a:lnTo>
                    <a:pt x="10097" y="111"/>
                  </a:lnTo>
                  <a:lnTo>
                    <a:pt x="10097" y="0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1;p19">
              <a:extLst>
                <a:ext uri="{FF2B5EF4-FFF2-40B4-BE49-F238E27FC236}">
                  <a16:creationId xmlns:a16="http://schemas.microsoft.com/office/drawing/2014/main" xmlns="" id="{68B88D7B-EEBB-4991-8778-3BCB058FAB0A}"/>
                </a:ext>
              </a:extLst>
            </p:cNvPr>
            <p:cNvSpPr/>
            <p:nvPr/>
          </p:nvSpPr>
          <p:spPr>
            <a:xfrm>
              <a:off x="7567027" y="2566272"/>
              <a:ext cx="26480" cy="26329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1" y="0"/>
                  </a:moveTo>
                  <a:lnTo>
                    <a:pt x="1" y="111"/>
                  </a:lnTo>
                  <a:lnTo>
                    <a:pt x="56" y="111"/>
                  </a:lnTo>
                  <a:lnTo>
                    <a:pt x="56" y="174"/>
                  </a:lnTo>
                  <a:lnTo>
                    <a:pt x="174" y="174"/>
                  </a:lnTo>
                  <a:lnTo>
                    <a:pt x="174" y="5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2;p19">
              <a:extLst>
                <a:ext uri="{FF2B5EF4-FFF2-40B4-BE49-F238E27FC236}">
                  <a16:creationId xmlns:a16="http://schemas.microsoft.com/office/drawing/2014/main" xmlns="" id="{D4489F56-FEE6-4144-A491-B9A6CADD8F15}"/>
                </a:ext>
              </a:extLst>
            </p:cNvPr>
            <p:cNvSpPr/>
            <p:nvPr/>
          </p:nvSpPr>
          <p:spPr>
            <a:xfrm>
              <a:off x="7575500" y="2627101"/>
              <a:ext cx="18006" cy="998376"/>
            </a:xfrm>
            <a:custGeom>
              <a:avLst/>
              <a:gdLst/>
              <a:ahLst/>
              <a:cxnLst/>
              <a:rect l="l" t="t" r="r" b="b"/>
              <a:pathLst>
                <a:path w="119" h="6598" extrusionOk="0">
                  <a:moveTo>
                    <a:pt x="0" y="1"/>
                  </a:moveTo>
                  <a:lnTo>
                    <a:pt x="0" y="202"/>
                  </a:lnTo>
                  <a:lnTo>
                    <a:pt x="118" y="202"/>
                  </a:lnTo>
                  <a:lnTo>
                    <a:pt x="118" y="1"/>
                  </a:lnTo>
                  <a:close/>
                  <a:moveTo>
                    <a:pt x="0" y="431"/>
                  </a:moveTo>
                  <a:lnTo>
                    <a:pt x="0" y="668"/>
                  </a:lnTo>
                  <a:lnTo>
                    <a:pt x="118" y="668"/>
                  </a:lnTo>
                  <a:lnTo>
                    <a:pt x="118" y="431"/>
                  </a:lnTo>
                  <a:close/>
                  <a:moveTo>
                    <a:pt x="0" y="897"/>
                  </a:moveTo>
                  <a:lnTo>
                    <a:pt x="0" y="1126"/>
                  </a:lnTo>
                  <a:lnTo>
                    <a:pt x="118" y="1126"/>
                  </a:lnTo>
                  <a:lnTo>
                    <a:pt x="118" y="897"/>
                  </a:lnTo>
                  <a:close/>
                  <a:moveTo>
                    <a:pt x="0" y="1362"/>
                  </a:moveTo>
                  <a:lnTo>
                    <a:pt x="0" y="1591"/>
                  </a:lnTo>
                  <a:lnTo>
                    <a:pt x="118" y="1591"/>
                  </a:lnTo>
                  <a:lnTo>
                    <a:pt x="118" y="1362"/>
                  </a:lnTo>
                  <a:close/>
                  <a:moveTo>
                    <a:pt x="0" y="1820"/>
                  </a:moveTo>
                  <a:lnTo>
                    <a:pt x="0" y="2056"/>
                  </a:lnTo>
                  <a:lnTo>
                    <a:pt x="118" y="2056"/>
                  </a:lnTo>
                  <a:lnTo>
                    <a:pt x="118" y="1820"/>
                  </a:lnTo>
                  <a:close/>
                  <a:moveTo>
                    <a:pt x="0" y="2258"/>
                  </a:moveTo>
                  <a:lnTo>
                    <a:pt x="0" y="2487"/>
                  </a:lnTo>
                  <a:lnTo>
                    <a:pt x="118" y="2487"/>
                  </a:lnTo>
                  <a:lnTo>
                    <a:pt x="118" y="2258"/>
                  </a:lnTo>
                  <a:close/>
                  <a:moveTo>
                    <a:pt x="0" y="2723"/>
                  </a:moveTo>
                  <a:lnTo>
                    <a:pt x="0" y="2952"/>
                  </a:lnTo>
                  <a:lnTo>
                    <a:pt x="118" y="2952"/>
                  </a:lnTo>
                  <a:lnTo>
                    <a:pt x="118" y="2723"/>
                  </a:lnTo>
                  <a:close/>
                  <a:moveTo>
                    <a:pt x="0" y="3181"/>
                  </a:moveTo>
                  <a:lnTo>
                    <a:pt x="0" y="3417"/>
                  </a:lnTo>
                  <a:lnTo>
                    <a:pt x="118" y="3417"/>
                  </a:lnTo>
                  <a:lnTo>
                    <a:pt x="118" y="3181"/>
                  </a:lnTo>
                  <a:close/>
                  <a:moveTo>
                    <a:pt x="0" y="3647"/>
                  </a:moveTo>
                  <a:lnTo>
                    <a:pt x="0" y="3876"/>
                  </a:lnTo>
                  <a:lnTo>
                    <a:pt x="118" y="3876"/>
                  </a:lnTo>
                  <a:lnTo>
                    <a:pt x="118" y="3647"/>
                  </a:lnTo>
                  <a:close/>
                  <a:moveTo>
                    <a:pt x="0" y="4112"/>
                  </a:moveTo>
                  <a:lnTo>
                    <a:pt x="0" y="4313"/>
                  </a:lnTo>
                  <a:lnTo>
                    <a:pt x="118" y="4313"/>
                  </a:lnTo>
                  <a:lnTo>
                    <a:pt x="118" y="4112"/>
                  </a:lnTo>
                  <a:close/>
                  <a:moveTo>
                    <a:pt x="0" y="4542"/>
                  </a:moveTo>
                  <a:lnTo>
                    <a:pt x="0" y="4772"/>
                  </a:lnTo>
                  <a:lnTo>
                    <a:pt x="118" y="4772"/>
                  </a:lnTo>
                  <a:lnTo>
                    <a:pt x="118" y="4542"/>
                  </a:lnTo>
                  <a:close/>
                  <a:moveTo>
                    <a:pt x="0" y="5008"/>
                  </a:moveTo>
                  <a:lnTo>
                    <a:pt x="0" y="5237"/>
                  </a:lnTo>
                  <a:lnTo>
                    <a:pt x="118" y="5237"/>
                  </a:lnTo>
                  <a:lnTo>
                    <a:pt x="118" y="5008"/>
                  </a:lnTo>
                  <a:close/>
                  <a:moveTo>
                    <a:pt x="0" y="5466"/>
                  </a:moveTo>
                  <a:lnTo>
                    <a:pt x="0" y="5702"/>
                  </a:lnTo>
                  <a:lnTo>
                    <a:pt x="118" y="5702"/>
                  </a:lnTo>
                  <a:lnTo>
                    <a:pt x="118" y="5466"/>
                  </a:lnTo>
                  <a:close/>
                  <a:moveTo>
                    <a:pt x="0" y="5931"/>
                  </a:moveTo>
                  <a:lnTo>
                    <a:pt x="0" y="6160"/>
                  </a:lnTo>
                  <a:lnTo>
                    <a:pt x="118" y="6160"/>
                  </a:lnTo>
                  <a:lnTo>
                    <a:pt x="118" y="5931"/>
                  </a:lnTo>
                  <a:close/>
                  <a:moveTo>
                    <a:pt x="0" y="6369"/>
                  </a:moveTo>
                  <a:lnTo>
                    <a:pt x="0" y="6598"/>
                  </a:lnTo>
                  <a:lnTo>
                    <a:pt x="118" y="6598"/>
                  </a:lnTo>
                  <a:lnTo>
                    <a:pt x="118" y="6369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3;p19">
              <a:extLst>
                <a:ext uri="{FF2B5EF4-FFF2-40B4-BE49-F238E27FC236}">
                  <a16:creationId xmlns:a16="http://schemas.microsoft.com/office/drawing/2014/main" xmlns="" id="{5E22A3B9-6FD5-44BD-9DC2-50A36EE70450}"/>
                </a:ext>
              </a:extLst>
            </p:cNvPr>
            <p:cNvSpPr/>
            <p:nvPr/>
          </p:nvSpPr>
          <p:spPr>
            <a:xfrm>
              <a:off x="7041658" y="2981329"/>
              <a:ext cx="726161" cy="289012"/>
            </a:xfrm>
            <a:custGeom>
              <a:avLst/>
              <a:gdLst/>
              <a:ahLst/>
              <a:cxnLst/>
              <a:rect l="l" t="t" r="r" b="b"/>
              <a:pathLst>
                <a:path w="4799" h="1910" extrusionOk="0">
                  <a:moveTo>
                    <a:pt x="0" y="0"/>
                  </a:moveTo>
                  <a:lnTo>
                    <a:pt x="0" y="1910"/>
                  </a:lnTo>
                  <a:lnTo>
                    <a:pt x="4799" y="1910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1F5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14;p19">
              <a:extLst>
                <a:ext uri="{FF2B5EF4-FFF2-40B4-BE49-F238E27FC236}">
                  <a16:creationId xmlns:a16="http://schemas.microsoft.com/office/drawing/2014/main" xmlns="" id="{EFAEB599-F611-4882-B687-1D5D291989FB}"/>
                </a:ext>
              </a:extLst>
            </p:cNvPr>
            <p:cNvSpPr/>
            <p:nvPr/>
          </p:nvSpPr>
          <p:spPr>
            <a:xfrm>
              <a:off x="7133053" y="3033835"/>
              <a:ext cx="183999" cy="183999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12" y="0"/>
                  </a:moveTo>
                  <a:cubicBezTo>
                    <a:pt x="264" y="0"/>
                    <a:pt x="1" y="264"/>
                    <a:pt x="1" y="611"/>
                  </a:cubicBezTo>
                  <a:cubicBezTo>
                    <a:pt x="1" y="959"/>
                    <a:pt x="264" y="1215"/>
                    <a:pt x="612" y="1215"/>
                  </a:cubicBezTo>
                  <a:cubicBezTo>
                    <a:pt x="959" y="1215"/>
                    <a:pt x="1216" y="959"/>
                    <a:pt x="1216" y="611"/>
                  </a:cubicBezTo>
                  <a:cubicBezTo>
                    <a:pt x="1216" y="264"/>
                    <a:pt x="959" y="0"/>
                    <a:pt x="612" y="0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5;p19">
              <a:extLst>
                <a:ext uri="{FF2B5EF4-FFF2-40B4-BE49-F238E27FC236}">
                  <a16:creationId xmlns:a16="http://schemas.microsoft.com/office/drawing/2014/main" xmlns="" id="{36CE5802-62EC-42D4-BE90-0FD9350F6827}"/>
                </a:ext>
              </a:extLst>
            </p:cNvPr>
            <p:cNvSpPr/>
            <p:nvPr/>
          </p:nvSpPr>
          <p:spPr>
            <a:xfrm>
              <a:off x="7124730" y="3025361"/>
              <a:ext cx="201854" cy="201854"/>
            </a:xfrm>
            <a:custGeom>
              <a:avLst/>
              <a:gdLst/>
              <a:ahLst/>
              <a:cxnLst/>
              <a:rect l="l" t="t" r="r" b="b"/>
              <a:pathLst>
                <a:path w="1334" h="1334" extrusionOk="0">
                  <a:moveTo>
                    <a:pt x="667" y="119"/>
                  </a:moveTo>
                  <a:cubicBezTo>
                    <a:pt x="813" y="119"/>
                    <a:pt x="951" y="174"/>
                    <a:pt x="1069" y="292"/>
                  </a:cubicBezTo>
                  <a:cubicBezTo>
                    <a:pt x="1160" y="376"/>
                    <a:pt x="1215" y="522"/>
                    <a:pt x="1215" y="667"/>
                  </a:cubicBezTo>
                  <a:cubicBezTo>
                    <a:pt x="1215" y="813"/>
                    <a:pt x="1160" y="959"/>
                    <a:pt x="1069" y="1042"/>
                  </a:cubicBezTo>
                  <a:cubicBezTo>
                    <a:pt x="951" y="1160"/>
                    <a:pt x="813" y="1216"/>
                    <a:pt x="667" y="1216"/>
                  </a:cubicBezTo>
                  <a:cubicBezTo>
                    <a:pt x="521" y="1216"/>
                    <a:pt x="375" y="1160"/>
                    <a:pt x="292" y="1042"/>
                  </a:cubicBezTo>
                  <a:cubicBezTo>
                    <a:pt x="174" y="959"/>
                    <a:pt x="118" y="813"/>
                    <a:pt x="118" y="667"/>
                  </a:cubicBezTo>
                  <a:cubicBezTo>
                    <a:pt x="118" y="522"/>
                    <a:pt x="174" y="376"/>
                    <a:pt x="292" y="292"/>
                  </a:cubicBezTo>
                  <a:cubicBezTo>
                    <a:pt x="375" y="174"/>
                    <a:pt x="521" y="119"/>
                    <a:pt x="667" y="119"/>
                  </a:cubicBezTo>
                  <a:close/>
                  <a:moveTo>
                    <a:pt x="667" y="1"/>
                  </a:moveTo>
                  <a:cubicBezTo>
                    <a:pt x="292" y="1"/>
                    <a:pt x="0" y="292"/>
                    <a:pt x="0" y="667"/>
                  </a:cubicBezTo>
                  <a:cubicBezTo>
                    <a:pt x="0" y="1042"/>
                    <a:pt x="292" y="1334"/>
                    <a:pt x="667" y="1334"/>
                  </a:cubicBezTo>
                  <a:cubicBezTo>
                    <a:pt x="1042" y="1334"/>
                    <a:pt x="1333" y="1042"/>
                    <a:pt x="1333" y="667"/>
                  </a:cubicBezTo>
                  <a:cubicBezTo>
                    <a:pt x="1333" y="292"/>
                    <a:pt x="1042" y="1"/>
                    <a:pt x="667" y="1"/>
                  </a:cubicBezTo>
                  <a:close/>
                </a:path>
              </a:pathLst>
            </a:custGeom>
            <a:solidFill>
              <a:srgbClr val="FED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6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etodologías para desarrollo de nuevos productos | Diagrama de Gantt, CPM y  Pert - GlobalSTD">
            <a:extLst>
              <a:ext uri="{FF2B5EF4-FFF2-40B4-BE49-F238E27FC236}">
                <a16:creationId xmlns:a16="http://schemas.microsoft.com/office/drawing/2014/main" xmlns="" id="{3A9B152B-1059-47BA-8CBB-74020439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9"/>
            <a:ext cx="9144000" cy="5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43E0FD-CDCC-4242-9E63-17DC9A31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400968"/>
            <a:ext cx="8784000" cy="572700"/>
          </a:xfrm>
        </p:spPr>
        <p:txBody>
          <a:bodyPr/>
          <a:lstStyle/>
          <a:p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Metodología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9E5765D-D491-4E56-9EC8-9F3A2BB11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855078"/>
              </p:ext>
            </p:extLst>
          </p:nvPr>
        </p:nvGraphicFramePr>
        <p:xfrm>
          <a:off x="1648691" y="6873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8368870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e Infographics by Slidesgo">
  <a:themeElements>
    <a:clrScheme name="Simple Light">
      <a:dk1>
        <a:srgbClr val="000000"/>
      </a:dk1>
      <a:lt1>
        <a:srgbClr val="FFFFFF"/>
      </a:lt1>
      <a:dk2>
        <a:srgbClr val="0D3E65"/>
      </a:dk2>
      <a:lt2>
        <a:srgbClr val="1F5B84"/>
      </a:lt2>
      <a:accent1>
        <a:srgbClr val="3280AD"/>
      </a:accent1>
      <a:accent2>
        <a:srgbClr val="54AED6"/>
      </a:accent2>
      <a:accent3>
        <a:srgbClr val="F6A53C"/>
      </a:accent3>
      <a:accent4>
        <a:srgbClr val="FED57D"/>
      </a:accent4>
      <a:accent5>
        <a:srgbClr val="B0E6FF"/>
      </a:accent5>
      <a:accent6>
        <a:srgbClr val="1F5B8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4008</Words>
  <Application>Microsoft Office PowerPoint</Application>
  <PresentationFormat>Presentación en pantalla (16:9)</PresentationFormat>
  <Paragraphs>1892</Paragraphs>
  <Slides>39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Fira Sans Extra Condensed Medium</vt:lpstr>
      <vt:lpstr>Calibri</vt:lpstr>
      <vt:lpstr>Wingdings</vt:lpstr>
      <vt:lpstr>Times New Roman</vt:lpstr>
      <vt:lpstr>Fira Sans</vt:lpstr>
      <vt:lpstr>Arial</vt:lpstr>
      <vt:lpstr>Finance Infographics by Slidesgo</vt:lpstr>
      <vt:lpstr>DEPARTAMENTO DE CIENCIAS ECONÓMICAS, ADMINISTRATIVAS Y DEL COMERCIO    CARRERA DE FINANZAS Y AUDITORÍA  TRABAJO DE TITULACIÓN, PREVIO A LA OBTENCIÓN DEL TÍTULO DE LICENCIADA EN FINANZAS, CONTADORA PÚBLICA - AUDITORA  TEMA: INCIDENCIA DE LA RENTABILIDAD DE LAS EMPRESAS: “CORPORACIÓN EL ROSADO S.A Y LA FABRIL S.A” EN LA SITUACIÓN FINANCIERA RETAIL EN EL ECUADOR EN LOS AÑOS 2010 – 2019.  AUTORES: AIZAGA CULCAY, KARLA ANDREA        FOLLECO MINA, CARLA MICHELLE </vt:lpstr>
      <vt:lpstr>Presentación de PowerPoint</vt:lpstr>
      <vt:lpstr>Variables</vt:lpstr>
      <vt:lpstr>Objetivos  </vt:lpstr>
      <vt:lpstr>Hipótesis   </vt:lpstr>
      <vt:lpstr>Marco Teórico </vt:lpstr>
      <vt:lpstr>Marco Teórico </vt:lpstr>
      <vt:lpstr>Marco Referencial </vt:lpstr>
      <vt:lpstr>Metodología </vt:lpstr>
      <vt:lpstr>Instrumentos de recolección de datos</vt:lpstr>
      <vt:lpstr>Validación de los instrumentos </vt:lpstr>
      <vt:lpstr>Muestra</vt:lpstr>
      <vt:lpstr>Resultados</vt:lpstr>
      <vt:lpstr>Resultados</vt:lpstr>
      <vt:lpstr> Corporación El Rosado – Estado de Situación Financiera </vt:lpstr>
      <vt:lpstr>Corporación El Rosado – Estado de Perdidas y Ganancias </vt:lpstr>
      <vt:lpstr>Corporación El Rosado – Estado de Situación Financiera</vt:lpstr>
      <vt:lpstr>Corporación El Rosado – Estado de Perdidas y Ganancias </vt:lpstr>
      <vt:lpstr>Corporación El Rosado  </vt:lpstr>
      <vt:lpstr>Corporación El Rosado   </vt:lpstr>
      <vt:lpstr>Corporación El Rosado  </vt:lpstr>
      <vt:lpstr> Corporación La Fabril S.A – Estado de Situación Financiera </vt:lpstr>
      <vt:lpstr>Corporación La Fabril S.A– Estado de Perdidas y Ganancias </vt:lpstr>
      <vt:lpstr>Corporación La Fabril S.A – Estado de Situación Financiera</vt:lpstr>
      <vt:lpstr>Corporación La Fabril S.A – Estado de Perdidas y Ganancias </vt:lpstr>
      <vt:lpstr>Corporación La Fabril S.A </vt:lpstr>
      <vt:lpstr>Corporación La Fabril S.A  </vt:lpstr>
      <vt:lpstr>Corporación El Rosado  </vt:lpstr>
      <vt:lpstr>Resultados</vt:lpstr>
      <vt:lpstr>Correlación Rentabilidad – Liquidez   </vt:lpstr>
      <vt:lpstr>Correlación Deuda – Liquidez </vt:lpstr>
      <vt:lpstr>Correlación Punto de Equilibrio – Liquidez </vt:lpstr>
      <vt:lpstr>Correlación Rentabilidad – Deuda </vt:lpstr>
      <vt:lpstr>Correlación Rentabilidad – Punto de Equilibrio </vt:lpstr>
      <vt:lpstr>Varianza total explicada </vt:lpstr>
      <vt:lpstr>Resultados</vt:lpstr>
      <vt:lpstr>Conclusiones</vt:lpstr>
      <vt:lpstr>Recomendaciones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David Calderón</cp:lastModifiedBy>
  <cp:revision>102</cp:revision>
  <dcterms:modified xsi:type="dcterms:W3CDTF">2021-04-15T21:38:55Z</dcterms:modified>
</cp:coreProperties>
</file>