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image14.emf" ContentType="image/emf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439" r:id="rId2"/>
    <p:sldId id="441" r:id="rId3"/>
    <p:sldId id="616" r:id="rId4"/>
    <p:sldId id="602" r:id="rId5"/>
    <p:sldId id="588" r:id="rId6"/>
    <p:sldId id="591" r:id="rId7"/>
    <p:sldId id="593" r:id="rId8"/>
    <p:sldId id="592" r:id="rId9"/>
    <p:sldId id="589" r:id="rId10"/>
    <p:sldId id="455" r:id="rId11"/>
    <p:sldId id="594" r:id="rId12"/>
    <p:sldId id="504" r:id="rId13"/>
    <p:sldId id="596" r:id="rId14"/>
    <p:sldId id="597" r:id="rId15"/>
    <p:sldId id="522" r:id="rId16"/>
    <p:sldId id="598" r:id="rId17"/>
    <p:sldId id="599" r:id="rId18"/>
    <p:sldId id="617" r:id="rId19"/>
    <p:sldId id="601" r:id="rId20"/>
    <p:sldId id="310" r:id="rId21"/>
    <p:sldId id="603" r:id="rId22"/>
    <p:sldId id="604" r:id="rId23"/>
    <p:sldId id="605" r:id="rId24"/>
    <p:sldId id="606" r:id="rId25"/>
    <p:sldId id="577" r:id="rId26"/>
    <p:sldId id="610" r:id="rId27"/>
    <p:sldId id="612" r:id="rId28"/>
    <p:sldId id="613" r:id="rId29"/>
    <p:sldId id="614" r:id="rId30"/>
    <p:sldId id="615" r:id="rId31"/>
    <p:sldId id="586" r:id="rId32"/>
    <p:sldId id="449" r:id="rId33"/>
    <p:sldId id="609" r:id="rId34"/>
    <p:sldId id="607" r:id="rId3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3842" autoAdjust="0"/>
  </p:normalViewPr>
  <p:slideViewPr>
    <p:cSldViewPr snapToGrid="0">
      <p:cViewPr varScale="1">
        <p:scale>
          <a:sx n="67" d="100"/>
          <a:sy n="67" d="100"/>
        </p:scale>
        <p:origin x="13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C4CE9A-C9B8-4804-9BCE-3FF139FDC47A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</dgm:pt>
    <dgm:pt modelId="{B62F5B17-37C3-41A0-A152-D2EF066FD9C3}">
      <dgm:prSet phldrT="[Texto]"/>
      <dgm:spPr/>
      <dgm:t>
        <a:bodyPr/>
        <a:lstStyle/>
        <a:p>
          <a:r>
            <a:rPr lang="es-EC" dirty="0"/>
            <a:t>Espectroscopia Ultravioleta-Visible</a:t>
          </a:r>
        </a:p>
      </dgm:t>
    </dgm:pt>
    <dgm:pt modelId="{AA0CDAF5-26DD-424A-91AE-A710E4BAFB39}" type="parTrans" cxnId="{DADB7210-AB86-41D0-B2B9-558012C48D12}">
      <dgm:prSet/>
      <dgm:spPr/>
      <dgm:t>
        <a:bodyPr/>
        <a:lstStyle/>
        <a:p>
          <a:endParaRPr lang="es-EC"/>
        </a:p>
      </dgm:t>
    </dgm:pt>
    <dgm:pt modelId="{D2A51401-4E37-41C8-B56D-911A142D538C}" type="sibTrans" cxnId="{DADB7210-AB86-41D0-B2B9-558012C48D12}">
      <dgm:prSet/>
      <dgm:spPr/>
      <dgm:t>
        <a:bodyPr/>
        <a:lstStyle/>
        <a:p>
          <a:endParaRPr lang="es-EC"/>
        </a:p>
      </dgm:t>
    </dgm:pt>
    <dgm:pt modelId="{DF95A7BB-F3D2-4967-BC30-FABE60470356}">
      <dgm:prSet phldrT="[Texto]"/>
      <dgm:spPr/>
      <dgm:t>
        <a:bodyPr/>
        <a:lstStyle/>
        <a:p>
          <a:r>
            <a:rPr lang="es-EC" dirty="0"/>
            <a:t>Dispersión Dinámica </a:t>
          </a:r>
          <a:br>
            <a:rPr lang="es-EC" dirty="0"/>
          </a:br>
          <a:r>
            <a:rPr lang="es-EC" dirty="0"/>
            <a:t>de Luz</a:t>
          </a:r>
        </a:p>
      </dgm:t>
    </dgm:pt>
    <dgm:pt modelId="{B6076E97-7D61-4E4D-B385-B04280D2EA88}" type="parTrans" cxnId="{60358510-139E-409A-9685-B7230FE3A373}">
      <dgm:prSet/>
      <dgm:spPr/>
      <dgm:t>
        <a:bodyPr/>
        <a:lstStyle/>
        <a:p>
          <a:endParaRPr lang="es-EC"/>
        </a:p>
      </dgm:t>
    </dgm:pt>
    <dgm:pt modelId="{E2713EFF-3D76-43DA-A324-9B59664B8AB6}" type="sibTrans" cxnId="{60358510-139E-409A-9685-B7230FE3A373}">
      <dgm:prSet/>
      <dgm:spPr/>
      <dgm:t>
        <a:bodyPr/>
        <a:lstStyle/>
        <a:p>
          <a:endParaRPr lang="es-EC"/>
        </a:p>
      </dgm:t>
    </dgm:pt>
    <dgm:pt modelId="{B5AE72AF-C385-450D-BCF6-B48534CF4852}" type="pres">
      <dgm:prSet presAssocID="{DAC4CE9A-C9B8-4804-9BCE-3FF139FDC47A}" presName="linearFlow" presStyleCnt="0">
        <dgm:presLayoutVars>
          <dgm:dir/>
          <dgm:resizeHandles val="exact"/>
        </dgm:presLayoutVars>
      </dgm:prSet>
      <dgm:spPr/>
    </dgm:pt>
    <dgm:pt modelId="{65495AD9-03DC-4EB7-AFF5-C560136EDD0E}" type="pres">
      <dgm:prSet presAssocID="{B62F5B17-37C3-41A0-A152-D2EF066FD9C3}" presName="composite" presStyleCnt="0"/>
      <dgm:spPr/>
    </dgm:pt>
    <dgm:pt modelId="{AF65A1B2-5744-4735-8D6D-F5735E6FB58D}" type="pres">
      <dgm:prSet presAssocID="{B62F5B17-37C3-41A0-A152-D2EF066FD9C3}" presName="imgShp" presStyleLbl="fgImgPlace1" presStyleIdx="0" presStyleCnt="2" custScaleX="280278" custScaleY="272746" custLinFactNeighborX="-76432" custLinFactNeighborY="43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5F79F549-0855-4E85-B1FF-3353FFFAE741}" type="pres">
      <dgm:prSet presAssocID="{B62F5B17-37C3-41A0-A152-D2EF066FD9C3}" presName="txShp" presStyleLbl="node1" presStyleIdx="0" presStyleCnt="2" custScaleX="70904" custScaleY="113716" custLinFactNeighborX="-14531" custLinFactNeighborY="-10997">
        <dgm:presLayoutVars>
          <dgm:bulletEnabled val="1"/>
        </dgm:presLayoutVars>
      </dgm:prSet>
      <dgm:spPr/>
    </dgm:pt>
    <dgm:pt modelId="{0C57C5C7-FDB7-4F9B-AA11-531B7670F022}" type="pres">
      <dgm:prSet presAssocID="{D2A51401-4E37-41C8-B56D-911A142D538C}" presName="spacing" presStyleCnt="0"/>
      <dgm:spPr/>
    </dgm:pt>
    <dgm:pt modelId="{B40B671B-60C5-47D2-AA5A-3BA1FAC3A011}" type="pres">
      <dgm:prSet presAssocID="{DF95A7BB-F3D2-4967-BC30-FABE60470356}" presName="composite" presStyleCnt="0"/>
      <dgm:spPr/>
    </dgm:pt>
    <dgm:pt modelId="{7850638E-BD67-4920-9B9C-DD3FC9A2D6A0}" type="pres">
      <dgm:prSet presAssocID="{DF95A7BB-F3D2-4967-BC30-FABE60470356}" presName="imgShp" presStyleLbl="fgImgPlace1" presStyleIdx="1" presStyleCnt="2" custScaleX="301244" custScaleY="278339" custLinFactNeighborX="-60128" custLinFactNeighborY="-1125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FFE09417-7D22-4048-9129-1DD16ED6E986}" type="pres">
      <dgm:prSet presAssocID="{DF95A7BB-F3D2-4967-BC30-FABE60470356}" presName="txShp" presStyleLbl="node1" presStyleIdx="1" presStyleCnt="2" custScaleX="72112" custLinFactNeighborX="-14122" custLinFactNeighborY="-13603">
        <dgm:presLayoutVars>
          <dgm:bulletEnabled val="1"/>
        </dgm:presLayoutVars>
      </dgm:prSet>
      <dgm:spPr/>
    </dgm:pt>
  </dgm:ptLst>
  <dgm:cxnLst>
    <dgm:cxn modelId="{DADB7210-AB86-41D0-B2B9-558012C48D12}" srcId="{DAC4CE9A-C9B8-4804-9BCE-3FF139FDC47A}" destId="{B62F5B17-37C3-41A0-A152-D2EF066FD9C3}" srcOrd="0" destOrd="0" parTransId="{AA0CDAF5-26DD-424A-91AE-A710E4BAFB39}" sibTransId="{D2A51401-4E37-41C8-B56D-911A142D538C}"/>
    <dgm:cxn modelId="{60358510-139E-409A-9685-B7230FE3A373}" srcId="{DAC4CE9A-C9B8-4804-9BCE-3FF139FDC47A}" destId="{DF95A7BB-F3D2-4967-BC30-FABE60470356}" srcOrd="1" destOrd="0" parTransId="{B6076E97-7D61-4E4D-B385-B04280D2EA88}" sibTransId="{E2713EFF-3D76-43DA-A324-9B59664B8AB6}"/>
    <dgm:cxn modelId="{2BC3BE6D-8481-4B61-BEA3-63E32592FD9F}" type="presOf" srcId="{DAC4CE9A-C9B8-4804-9BCE-3FF139FDC47A}" destId="{B5AE72AF-C385-450D-BCF6-B48534CF4852}" srcOrd="0" destOrd="0" presId="urn:microsoft.com/office/officeart/2005/8/layout/vList3"/>
    <dgm:cxn modelId="{3DE4DA56-0B5E-448F-8F59-197AAC9E3D8C}" type="presOf" srcId="{B62F5B17-37C3-41A0-A152-D2EF066FD9C3}" destId="{5F79F549-0855-4E85-B1FF-3353FFFAE741}" srcOrd="0" destOrd="0" presId="urn:microsoft.com/office/officeart/2005/8/layout/vList3"/>
    <dgm:cxn modelId="{D5C5EDC0-60C8-4A17-AB6B-4F01F613666D}" type="presOf" srcId="{DF95A7BB-F3D2-4967-BC30-FABE60470356}" destId="{FFE09417-7D22-4048-9129-1DD16ED6E986}" srcOrd="0" destOrd="0" presId="urn:microsoft.com/office/officeart/2005/8/layout/vList3"/>
    <dgm:cxn modelId="{FA1C9934-9F25-45F7-8043-B606BE941BCA}" type="presParOf" srcId="{B5AE72AF-C385-450D-BCF6-B48534CF4852}" destId="{65495AD9-03DC-4EB7-AFF5-C560136EDD0E}" srcOrd="0" destOrd="0" presId="urn:microsoft.com/office/officeart/2005/8/layout/vList3"/>
    <dgm:cxn modelId="{2C59E31F-34C7-4804-85F2-A9F20517BBF0}" type="presParOf" srcId="{65495AD9-03DC-4EB7-AFF5-C560136EDD0E}" destId="{AF65A1B2-5744-4735-8D6D-F5735E6FB58D}" srcOrd="0" destOrd="0" presId="urn:microsoft.com/office/officeart/2005/8/layout/vList3"/>
    <dgm:cxn modelId="{794096DD-9FF7-4D55-B1A4-FD8B99C05F08}" type="presParOf" srcId="{65495AD9-03DC-4EB7-AFF5-C560136EDD0E}" destId="{5F79F549-0855-4E85-B1FF-3353FFFAE741}" srcOrd="1" destOrd="0" presId="urn:microsoft.com/office/officeart/2005/8/layout/vList3"/>
    <dgm:cxn modelId="{DF015976-AF91-4525-8AEA-0386538B8316}" type="presParOf" srcId="{B5AE72AF-C385-450D-BCF6-B48534CF4852}" destId="{0C57C5C7-FDB7-4F9B-AA11-531B7670F022}" srcOrd="1" destOrd="0" presId="urn:microsoft.com/office/officeart/2005/8/layout/vList3"/>
    <dgm:cxn modelId="{29FF41D9-7189-4132-A36A-9E4071BC3958}" type="presParOf" srcId="{B5AE72AF-C385-450D-BCF6-B48534CF4852}" destId="{B40B671B-60C5-47D2-AA5A-3BA1FAC3A011}" srcOrd="2" destOrd="0" presId="urn:microsoft.com/office/officeart/2005/8/layout/vList3"/>
    <dgm:cxn modelId="{D5D6D535-10A0-475E-8FB1-D0B570905661}" type="presParOf" srcId="{B40B671B-60C5-47D2-AA5A-3BA1FAC3A011}" destId="{7850638E-BD67-4920-9B9C-DD3FC9A2D6A0}" srcOrd="0" destOrd="0" presId="urn:microsoft.com/office/officeart/2005/8/layout/vList3"/>
    <dgm:cxn modelId="{889EC513-86F0-44D8-99F8-1B92EDF37CF0}" type="presParOf" srcId="{B40B671B-60C5-47D2-AA5A-3BA1FAC3A011}" destId="{FFE09417-7D22-4048-9129-1DD16ED6E98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C4CE9A-C9B8-4804-9BCE-3FF139FDC47A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</dgm:pt>
    <dgm:pt modelId="{B62F5B17-37C3-41A0-A152-D2EF066FD9C3}">
      <dgm:prSet phldrT="[Texto]"/>
      <dgm:spPr/>
      <dgm:t>
        <a:bodyPr/>
        <a:lstStyle/>
        <a:p>
          <a:r>
            <a:rPr lang="es-ES" dirty="0"/>
            <a:t>Microscopio electrónico de barrido modo transmisión (STEM)</a:t>
          </a:r>
          <a:endParaRPr lang="es-EC" dirty="0"/>
        </a:p>
      </dgm:t>
    </dgm:pt>
    <dgm:pt modelId="{AA0CDAF5-26DD-424A-91AE-A710E4BAFB39}" type="parTrans" cxnId="{DADB7210-AB86-41D0-B2B9-558012C48D12}">
      <dgm:prSet/>
      <dgm:spPr/>
      <dgm:t>
        <a:bodyPr/>
        <a:lstStyle/>
        <a:p>
          <a:endParaRPr lang="es-EC"/>
        </a:p>
      </dgm:t>
    </dgm:pt>
    <dgm:pt modelId="{D2A51401-4E37-41C8-B56D-911A142D538C}" type="sibTrans" cxnId="{DADB7210-AB86-41D0-B2B9-558012C48D12}">
      <dgm:prSet/>
      <dgm:spPr/>
      <dgm:t>
        <a:bodyPr/>
        <a:lstStyle/>
        <a:p>
          <a:endParaRPr lang="es-EC"/>
        </a:p>
      </dgm:t>
    </dgm:pt>
    <dgm:pt modelId="{DF95A7BB-F3D2-4967-BC30-FABE60470356}">
      <dgm:prSet phldrT="[Texto]"/>
      <dgm:spPr/>
      <dgm:t>
        <a:bodyPr/>
        <a:lstStyle/>
        <a:p>
          <a:r>
            <a:rPr lang="es-ES" dirty="0"/>
            <a:t>Voltamperometría Cíclica</a:t>
          </a:r>
          <a:endParaRPr lang="es-EC" dirty="0"/>
        </a:p>
      </dgm:t>
    </dgm:pt>
    <dgm:pt modelId="{E2713EFF-3D76-43DA-A324-9B59664B8AB6}" type="sibTrans" cxnId="{60358510-139E-409A-9685-B7230FE3A373}">
      <dgm:prSet/>
      <dgm:spPr/>
      <dgm:t>
        <a:bodyPr/>
        <a:lstStyle/>
        <a:p>
          <a:endParaRPr lang="es-EC"/>
        </a:p>
      </dgm:t>
    </dgm:pt>
    <dgm:pt modelId="{B6076E97-7D61-4E4D-B385-B04280D2EA88}" type="parTrans" cxnId="{60358510-139E-409A-9685-B7230FE3A373}">
      <dgm:prSet/>
      <dgm:spPr/>
      <dgm:t>
        <a:bodyPr/>
        <a:lstStyle/>
        <a:p>
          <a:endParaRPr lang="es-EC"/>
        </a:p>
      </dgm:t>
    </dgm:pt>
    <dgm:pt modelId="{B5AE72AF-C385-450D-BCF6-B48534CF4852}" type="pres">
      <dgm:prSet presAssocID="{DAC4CE9A-C9B8-4804-9BCE-3FF139FDC47A}" presName="linearFlow" presStyleCnt="0">
        <dgm:presLayoutVars>
          <dgm:dir/>
          <dgm:resizeHandles val="exact"/>
        </dgm:presLayoutVars>
      </dgm:prSet>
      <dgm:spPr/>
    </dgm:pt>
    <dgm:pt modelId="{65495AD9-03DC-4EB7-AFF5-C560136EDD0E}" type="pres">
      <dgm:prSet presAssocID="{B62F5B17-37C3-41A0-A152-D2EF066FD9C3}" presName="composite" presStyleCnt="0"/>
      <dgm:spPr/>
    </dgm:pt>
    <dgm:pt modelId="{AF65A1B2-5744-4735-8D6D-F5735E6FB58D}" type="pres">
      <dgm:prSet presAssocID="{B62F5B17-37C3-41A0-A152-D2EF066FD9C3}" presName="imgShp" presStyleLbl="fgImgPlace1" presStyleIdx="0" presStyleCnt="2" custScaleX="280278" custScaleY="272746" custLinFactNeighborX="-76432" custLinFactNeighborY="431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  <dgm:pt modelId="{5F79F549-0855-4E85-B1FF-3353FFFAE741}" type="pres">
      <dgm:prSet presAssocID="{B62F5B17-37C3-41A0-A152-D2EF066FD9C3}" presName="txShp" presStyleLbl="node1" presStyleIdx="0" presStyleCnt="2" custScaleX="70904" custScaleY="113716" custLinFactNeighborX="-14531" custLinFactNeighborY="-10997">
        <dgm:presLayoutVars>
          <dgm:bulletEnabled val="1"/>
        </dgm:presLayoutVars>
      </dgm:prSet>
      <dgm:spPr/>
    </dgm:pt>
    <dgm:pt modelId="{0C57C5C7-FDB7-4F9B-AA11-531B7670F022}" type="pres">
      <dgm:prSet presAssocID="{D2A51401-4E37-41C8-B56D-911A142D538C}" presName="spacing" presStyleCnt="0"/>
      <dgm:spPr/>
    </dgm:pt>
    <dgm:pt modelId="{B40B671B-60C5-47D2-AA5A-3BA1FAC3A011}" type="pres">
      <dgm:prSet presAssocID="{DF95A7BB-F3D2-4967-BC30-FABE60470356}" presName="composite" presStyleCnt="0"/>
      <dgm:spPr/>
    </dgm:pt>
    <dgm:pt modelId="{7850638E-BD67-4920-9B9C-DD3FC9A2D6A0}" type="pres">
      <dgm:prSet presAssocID="{DF95A7BB-F3D2-4967-BC30-FABE60470356}" presName="imgShp" presStyleLbl="fgImgPlace1" presStyleIdx="1" presStyleCnt="2" custScaleX="301244" custScaleY="278339" custLinFactNeighborX="-60128" custLinFactNeighborY="-11259"/>
      <dgm:spPr>
        <a:blipFill rotWithShape="1">
          <a:blip xmlns:r="http://schemas.openxmlformats.org/officeDocument/2006/relationships" r:embed="rId2"/>
          <a:srcRect/>
          <a:stretch>
            <a:fillRect t="-22000" b="-22000"/>
          </a:stretch>
        </a:blipFill>
      </dgm:spPr>
    </dgm:pt>
    <dgm:pt modelId="{FFE09417-7D22-4048-9129-1DD16ED6E986}" type="pres">
      <dgm:prSet presAssocID="{DF95A7BB-F3D2-4967-BC30-FABE60470356}" presName="txShp" presStyleLbl="node1" presStyleIdx="1" presStyleCnt="2" custScaleX="72112" custLinFactNeighborX="-14122" custLinFactNeighborY="-13603">
        <dgm:presLayoutVars>
          <dgm:bulletEnabled val="1"/>
        </dgm:presLayoutVars>
      </dgm:prSet>
      <dgm:spPr/>
    </dgm:pt>
  </dgm:ptLst>
  <dgm:cxnLst>
    <dgm:cxn modelId="{DADB7210-AB86-41D0-B2B9-558012C48D12}" srcId="{DAC4CE9A-C9B8-4804-9BCE-3FF139FDC47A}" destId="{B62F5B17-37C3-41A0-A152-D2EF066FD9C3}" srcOrd="0" destOrd="0" parTransId="{AA0CDAF5-26DD-424A-91AE-A710E4BAFB39}" sibTransId="{D2A51401-4E37-41C8-B56D-911A142D538C}"/>
    <dgm:cxn modelId="{60358510-139E-409A-9685-B7230FE3A373}" srcId="{DAC4CE9A-C9B8-4804-9BCE-3FF139FDC47A}" destId="{DF95A7BB-F3D2-4967-BC30-FABE60470356}" srcOrd="1" destOrd="0" parTransId="{B6076E97-7D61-4E4D-B385-B04280D2EA88}" sibTransId="{E2713EFF-3D76-43DA-A324-9B59664B8AB6}"/>
    <dgm:cxn modelId="{2BC3BE6D-8481-4B61-BEA3-63E32592FD9F}" type="presOf" srcId="{DAC4CE9A-C9B8-4804-9BCE-3FF139FDC47A}" destId="{B5AE72AF-C385-450D-BCF6-B48534CF4852}" srcOrd="0" destOrd="0" presId="urn:microsoft.com/office/officeart/2005/8/layout/vList3"/>
    <dgm:cxn modelId="{3DE4DA56-0B5E-448F-8F59-197AAC9E3D8C}" type="presOf" srcId="{B62F5B17-37C3-41A0-A152-D2EF066FD9C3}" destId="{5F79F549-0855-4E85-B1FF-3353FFFAE741}" srcOrd="0" destOrd="0" presId="urn:microsoft.com/office/officeart/2005/8/layout/vList3"/>
    <dgm:cxn modelId="{D5C5EDC0-60C8-4A17-AB6B-4F01F613666D}" type="presOf" srcId="{DF95A7BB-F3D2-4967-BC30-FABE60470356}" destId="{FFE09417-7D22-4048-9129-1DD16ED6E986}" srcOrd="0" destOrd="0" presId="urn:microsoft.com/office/officeart/2005/8/layout/vList3"/>
    <dgm:cxn modelId="{FA1C9934-9F25-45F7-8043-B606BE941BCA}" type="presParOf" srcId="{B5AE72AF-C385-450D-BCF6-B48534CF4852}" destId="{65495AD9-03DC-4EB7-AFF5-C560136EDD0E}" srcOrd="0" destOrd="0" presId="urn:microsoft.com/office/officeart/2005/8/layout/vList3"/>
    <dgm:cxn modelId="{2C59E31F-34C7-4804-85F2-A9F20517BBF0}" type="presParOf" srcId="{65495AD9-03DC-4EB7-AFF5-C560136EDD0E}" destId="{AF65A1B2-5744-4735-8D6D-F5735E6FB58D}" srcOrd="0" destOrd="0" presId="urn:microsoft.com/office/officeart/2005/8/layout/vList3"/>
    <dgm:cxn modelId="{794096DD-9FF7-4D55-B1A4-FD8B99C05F08}" type="presParOf" srcId="{65495AD9-03DC-4EB7-AFF5-C560136EDD0E}" destId="{5F79F549-0855-4E85-B1FF-3353FFFAE741}" srcOrd="1" destOrd="0" presId="urn:microsoft.com/office/officeart/2005/8/layout/vList3"/>
    <dgm:cxn modelId="{DF015976-AF91-4525-8AEA-0386538B8316}" type="presParOf" srcId="{B5AE72AF-C385-450D-BCF6-B48534CF4852}" destId="{0C57C5C7-FDB7-4F9B-AA11-531B7670F022}" srcOrd="1" destOrd="0" presId="urn:microsoft.com/office/officeart/2005/8/layout/vList3"/>
    <dgm:cxn modelId="{29FF41D9-7189-4132-A36A-9E4071BC3958}" type="presParOf" srcId="{B5AE72AF-C385-450D-BCF6-B48534CF4852}" destId="{B40B671B-60C5-47D2-AA5A-3BA1FAC3A011}" srcOrd="2" destOrd="0" presId="urn:microsoft.com/office/officeart/2005/8/layout/vList3"/>
    <dgm:cxn modelId="{D5D6D535-10A0-475E-8FB1-D0B570905661}" type="presParOf" srcId="{B40B671B-60C5-47D2-AA5A-3BA1FAC3A011}" destId="{7850638E-BD67-4920-9B9C-DD3FC9A2D6A0}" srcOrd="0" destOrd="0" presId="urn:microsoft.com/office/officeart/2005/8/layout/vList3"/>
    <dgm:cxn modelId="{889EC513-86F0-44D8-99F8-1B92EDF37CF0}" type="presParOf" srcId="{B40B671B-60C5-47D2-AA5A-3BA1FAC3A011}" destId="{FFE09417-7D22-4048-9129-1DD16ED6E98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9F549-0855-4E85-B1FF-3353FFFAE741}">
      <dsp:nvSpPr>
        <dsp:cNvPr id="0" name=""/>
        <dsp:cNvSpPr/>
      </dsp:nvSpPr>
      <dsp:spPr>
        <a:xfrm rot="10800000">
          <a:off x="2376533" y="613473"/>
          <a:ext cx="3824357" cy="101384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153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Espectroscopia Ultravioleta-Visible</a:t>
          </a:r>
        </a:p>
      </dsp:txBody>
      <dsp:txXfrm rot="10800000">
        <a:off x="2629994" y="613473"/>
        <a:ext cx="3570896" cy="1013845"/>
      </dsp:txXfrm>
    </dsp:sp>
    <dsp:sp modelId="{AF65A1B2-5744-4735-8D6D-F5735E6FB58D}">
      <dsp:nvSpPr>
        <dsp:cNvPr id="0" name=""/>
        <dsp:cNvSpPr/>
      </dsp:nvSpPr>
      <dsp:spPr>
        <a:xfrm>
          <a:off x="444757" y="6437"/>
          <a:ext cx="2498844" cy="243169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E09417-7D22-4048-9129-1DD16ED6E986}">
      <dsp:nvSpPr>
        <dsp:cNvPr id="0" name=""/>
        <dsp:cNvSpPr/>
      </dsp:nvSpPr>
      <dsp:spPr>
        <a:xfrm rot="10800000">
          <a:off x="2396457" y="3374144"/>
          <a:ext cx="3889513" cy="89155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153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Dispersión Dinámica </a:t>
          </a:r>
          <a:br>
            <a:rPr lang="es-EC" sz="2100" kern="1200" dirty="0"/>
          </a:br>
          <a:r>
            <a:rPr lang="es-EC" sz="2100" kern="1200" dirty="0"/>
            <a:t>de Luz</a:t>
          </a:r>
        </a:p>
      </dsp:txBody>
      <dsp:txXfrm rot="10800000">
        <a:off x="2619347" y="3374144"/>
        <a:ext cx="3666623" cy="891559"/>
      </dsp:txXfrm>
    </dsp:sp>
    <dsp:sp modelId="{7850638E-BD67-4920-9B9C-DD3FC9A2D6A0}">
      <dsp:nvSpPr>
        <dsp:cNvPr id="0" name=""/>
        <dsp:cNvSpPr/>
      </dsp:nvSpPr>
      <dsp:spPr>
        <a:xfrm>
          <a:off x="527097" y="2600043"/>
          <a:ext cx="2685768" cy="248155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9F549-0855-4E85-B1FF-3353FFFAE741}">
      <dsp:nvSpPr>
        <dsp:cNvPr id="0" name=""/>
        <dsp:cNvSpPr/>
      </dsp:nvSpPr>
      <dsp:spPr>
        <a:xfrm rot="10800000">
          <a:off x="2376533" y="613473"/>
          <a:ext cx="3824357" cy="101384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153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Microscopio electrónico de barrido modo transmisión (STEM)</a:t>
          </a:r>
          <a:endParaRPr lang="es-EC" sz="1900" kern="1200" dirty="0"/>
        </a:p>
      </dsp:txBody>
      <dsp:txXfrm rot="10800000">
        <a:off x="2629994" y="613473"/>
        <a:ext cx="3570896" cy="1013845"/>
      </dsp:txXfrm>
    </dsp:sp>
    <dsp:sp modelId="{AF65A1B2-5744-4735-8D6D-F5735E6FB58D}">
      <dsp:nvSpPr>
        <dsp:cNvPr id="0" name=""/>
        <dsp:cNvSpPr/>
      </dsp:nvSpPr>
      <dsp:spPr>
        <a:xfrm>
          <a:off x="444757" y="6437"/>
          <a:ext cx="2498844" cy="2431692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E09417-7D22-4048-9129-1DD16ED6E986}">
      <dsp:nvSpPr>
        <dsp:cNvPr id="0" name=""/>
        <dsp:cNvSpPr/>
      </dsp:nvSpPr>
      <dsp:spPr>
        <a:xfrm rot="10800000">
          <a:off x="2396457" y="3374144"/>
          <a:ext cx="3889513" cy="89155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153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Voltamperometría Cíclica</a:t>
          </a:r>
          <a:endParaRPr lang="es-EC" sz="1900" kern="1200" dirty="0"/>
        </a:p>
      </dsp:txBody>
      <dsp:txXfrm rot="10800000">
        <a:off x="2619347" y="3374144"/>
        <a:ext cx="3666623" cy="891559"/>
      </dsp:txXfrm>
    </dsp:sp>
    <dsp:sp modelId="{7850638E-BD67-4920-9B9C-DD3FC9A2D6A0}">
      <dsp:nvSpPr>
        <dsp:cNvPr id="0" name=""/>
        <dsp:cNvSpPr/>
      </dsp:nvSpPr>
      <dsp:spPr>
        <a:xfrm>
          <a:off x="527097" y="2600043"/>
          <a:ext cx="2685768" cy="2481557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22000" b="-22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9E8EA-DFC9-4D3B-AC00-C02E9DD85E9C}" type="datetimeFigureOut">
              <a:rPr lang="es-EC" smtClean="0"/>
              <a:t>9/4/2021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EA58F-D2FC-40F9-9F1D-97047370D71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65665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5B8F4-C915-4276-B2FB-764A3878748C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46041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OMP1q = 30 kDa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OMP2q = 60 kDa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INVASq = 25 kDa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08405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OMP1q = 30 kDa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OMP2q = 60 kDa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INVASq = 25 kDa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30098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OMP1q = 30 kDa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OMP2q = 60 kDa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INVASq = 25 kDa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62838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OMP1q = 30 kDa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OMP2q = 60 kDa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INVASq = 25 kDa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30335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OMP1q = 30 kDa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OMP2q = 60 kDa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INVASq = 25 kDa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91285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OMP1q, OMP2q e INVASq fueron diseñados y construidos por el Laboratorio de Fisiopatología de la Universidad de Concepción.</a:t>
            </a: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32289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OMP1q = 30 kDa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OMP2q = 60 kDa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INVASq = 25 kDa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49602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OMP1q = 30 kDa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OMP2q = 60 kDa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INVASq = 25 kDa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44265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OMP1q = 30 kDa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OMP2q = 60 kDa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INVASq = 25 kDa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46682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OMP1q = 30 kDa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OMP2q = 60 kDa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INVASq = 25 kDa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05715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OMP1q = 30 kDa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OMP2q = 60 kDa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INVASq = 25 kDa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84235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OMP1q = 30 kDa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OMP2q = 60 kDa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INVASq = 25 kDa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8784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OMP1q = 30 kDa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OMP2q = 60 kDa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INVASq = 25 kDa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46263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F4806-CB23-4BB5-B3C0-848E083CAA34}" type="datetimeFigureOut">
              <a:rPr lang="es-EC" smtClean="0"/>
              <a:t>9/4/2021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034E-476F-4211-9135-0DC969BBDE4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01680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F4806-CB23-4BB5-B3C0-848E083CAA34}" type="datetimeFigureOut">
              <a:rPr lang="es-EC" smtClean="0"/>
              <a:t>9/4/2021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034E-476F-4211-9135-0DC969BBDE4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34642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F4806-CB23-4BB5-B3C0-848E083CAA34}" type="datetimeFigureOut">
              <a:rPr lang="es-EC" smtClean="0"/>
              <a:t>9/4/2021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034E-476F-4211-9135-0DC969BBDE4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82936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 userDrawn="1"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9151920" imgH="5621400" progId="">
                  <p:embed/>
                </p:oleObj>
              </mc:Choice>
              <mc:Fallback>
                <p:oleObj name="CorelDRAW" r:id="rId2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s-ES" sz="1400">
              <a:latin typeface="Calibri" pitchFamily="34" charset="0"/>
            </a:endParaRPr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s-ES" sz="1400">
              <a:latin typeface="Calibri" pitchFamily="34" charset="0"/>
            </a:endParaRPr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s-ES" sz="1400">
              <a:latin typeface="Calibri" pitchFamily="34" charset="0"/>
            </a:endParaRPr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s-ES" sz="1400">
              <a:latin typeface="Calibri" pitchFamily="34" charset="0"/>
            </a:endParaRPr>
          </a:p>
        </p:txBody>
      </p:sp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s-EC" sz="1800">
              <a:latin typeface="Calibri" pitchFamily="34" charset="0"/>
            </a:endParaRPr>
          </a:p>
        </p:txBody>
      </p:sp>
      <p:pic>
        <p:nvPicPr>
          <p:cNvPr id="1028" name="Picture 4" descr="Resultado de imagen para universidad de las fuerzas armadas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31" y="91712"/>
            <a:ext cx="3293937" cy="88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92D7974-D05C-4FFC-BE3D-F1F6734FB5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74945"/>
            <a:ext cx="1517649" cy="1417637"/>
          </a:xfrm>
          <a:prstGeom prst="rect">
            <a:avLst/>
          </a:prstGeom>
        </p:spPr>
      </p:pic>
      <p:pic>
        <p:nvPicPr>
          <p:cNvPr id="11" name="12 Imagen" descr="pie de pagina espe.jpg">
            <a:extLst>
              <a:ext uri="{FF2B5EF4-FFF2-40B4-BE49-F238E27FC236}">
                <a16:creationId xmlns:a16="http://schemas.microsoft.com/office/drawing/2014/main" id="{422D1BED-9514-4379-8F2A-6F93464B8BC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88811"/>
            <a:ext cx="12192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3270114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11880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F4806-CB23-4BB5-B3C0-848E083CAA34}" type="datetimeFigureOut">
              <a:rPr lang="es-EC" smtClean="0"/>
              <a:t>9/4/2021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034E-476F-4211-9135-0DC969BBDE49}" type="slidenum">
              <a:rPr lang="es-EC" smtClean="0"/>
              <a:t>‹Nº›</a:t>
            </a:fld>
            <a:endParaRPr lang="es-EC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28351" b="12766"/>
          <a:stretch/>
        </p:blipFill>
        <p:spPr bwMode="auto">
          <a:xfrm>
            <a:off x="0" y="5872899"/>
            <a:ext cx="8974667" cy="985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Resultado de imagen para universidad de las fuerzas armada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438" y="6033156"/>
            <a:ext cx="2643562" cy="73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0">
            <a:extLst>
              <a:ext uri="{FF2B5EF4-FFF2-40B4-BE49-F238E27FC236}">
                <a16:creationId xmlns:a16="http://schemas.microsoft.com/office/drawing/2014/main" id="{9527499E-C81C-4753-B99B-84254D89D1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80565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F4806-CB23-4BB5-B3C0-848E083CAA34}" type="datetimeFigureOut">
              <a:rPr lang="es-EC" smtClean="0"/>
              <a:t>9/4/2021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034E-476F-4211-9135-0DC969BBDE4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46162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F4806-CB23-4BB5-B3C0-848E083CAA34}" type="datetimeFigureOut">
              <a:rPr lang="es-EC" smtClean="0"/>
              <a:t>9/4/2021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034E-476F-4211-9135-0DC969BBDE4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29377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F4806-CB23-4BB5-B3C0-848E083CAA34}" type="datetimeFigureOut">
              <a:rPr lang="es-EC" smtClean="0"/>
              <a:t>9/4/2021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034E-476F-4211-9135-0DC969BBDE4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48331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F4806-CB23-4BB5-B3C0-848E083CAA34}" type="datetimeFigureOut">
              <a:rPr lang="es-EC" smtClean="0"/>
              <a:t>9/4/2021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034E-476F-4211-9135-0DC969BBDE4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67412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F4806-CB23-4BB5-B3C0-848E083CAA34}" type="datetimeFigureOut">
              <a:rPr lang="es-EC" smtClean="0"/>
              <a:t>9/4/2021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034E-476F-4211-9135-0DC969BBDE4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35071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F4806-CB23-4BB5-B3C0-848E083CAA34}" type="datetimeFigureOut">
              <a:rPr lang="es-EC" smtClean="0"/>
              <a:t>9/4/2021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034E-476F-4211-9135-0DC969BBDE4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46142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F4806-CB23-4BB5-B3C0-848E083CAA34}" type="datetimeFigureOut">
              <a:rPr lang="es-EC" smtClean="0"/>
              <a:t>9/4/2021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034E-476F-4211-9135-0DC969BBDE4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88258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F4806-CB23-4BB5-B3C0-848E083CAA34}" type="datetimeFigureOut">
              <a:rPr lang="es-EC" smtClean="0"/>
              <a:t>9/4/2021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034E-476F-4211-9135-0DC969BBDE4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55148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F4806-CB23-4BB5-B3C0-848E083CAA34}" type="datetimeFigureOut">
              <a:rPr lang="es-EC" smtClean="0"/>
              <a:t>9/4/2021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5034E-476F-4211-9135-0DC969BBDE4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7532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3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1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6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8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t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t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t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5" Type="http://schemas.openxmlformats.org/officeDocument/2006/relationships/image" Target="../media/image23.jpg"/><Relationship Id="rId4" Type="http://schemas.openxmlformats.org/officeDocument/2006/relationships/image" Target="../media/image22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4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94865"/>
            <a:ext cx="4144202" cy="111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2295525" y="3013501"/>
            <a:ext cx="814387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tabLst>
                <a:tab pos="185734" algn="l"/>
              </a:tabLst>
              <a:defRPr/>
            </a:pPr>
            <a:endParaRPr lang="es-ES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AB0432B-98A0-4B32-A988-D2C37CF3A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74945"/>
            <a:ext cx="1517649" cy="141763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4F6834A-B6A3-4BF4-9698-1994853DD6C5}"/>
              </a:ext>
            </a:extLst>
          </p:cNvPr>
          <p:cNvSpPr/>
          <p:nvPr/>
        </p:nvSpPr>
        <p:spPr>
          <a:xfrm>
            <a:off x="874643" y="1263433"/>
            <a:ext cx="1045596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DEPARTAMENTO DE CIENCIAS DE LA VIDA Y DE LA AGRICULTURA </a:t>
            </a:r>
          </a:p>
          <a:p>
            <a:pPr algn="ctr"/>
            <a:r>
              <a:rPr lang="es-EC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CARRERA DE INGENIERÍA EN BIOTECNOLOGÍA</a:t>
            </a:r>
          </a:p>
          <a:p>
            <a:pPr algn="ctr"/>
            <a:endParaRPr lang="es-EC" sz="1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C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TRABAJO DE TITULACIÓN, PREVIO A LA OBTENCIÓN DEL TÍTULO DE INGENIERO EN BIOTECNOLOGÍA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63217D4-9162-4821-AB67-379668D4D642}"/>
              </a:ext>
            </a:extLst>
          </p:cNvPr>
          <p:cNvSpPr/>
          <p:nvPr/>
        </p:nvSpPr>
        <p:spPr>
          <a:xfrm>
            <a:off x="1329358" y="3020913"/>
            <a:ext cx="10076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E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Síntesis verde de nanopartículas de plata mediante </a:t>
            </a:r>
            <a:br>
              <a:rPr lang="es-ES" sz="2400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interacción de la radiación ultravioleta y visible</a:t>
            </a:r>
            <a:r>
              <a:rPr lang="es-EC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”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CBAAD59-BD5E-4F3D-891B-3D59750F1FA4}"/>
              </a:ext>
            </a:extLst>
          </p:cNvPr>
          <p:cNvSpPr/>
          <p:nvPr/>
        </p:nvSpPr>
        <p:spPr>
          <a:xfrm>
            <a:off x="3580461" y="3900099"/>
            <a:ext cx="5602135" cy="1680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700" b="1" dirty="0"/>
              <a:t>Elaborado por: </a:t>
            </a:r>
            <a:r>
              <a:rPr lang="es-ES" sz="1700" dirty="0"/>
              <a:t>David Israel Chávez Jácome</a:t>
            </a:r>
          </a:p>
          <a:p>
            <a:pPr algn="ctr"/>
            <a:endParaRPr lang="es-ES" sz="1400" dirty="0"/>
          </a:p>
          <a:p>
            <a:pPr algn="ctr"/>
            <a:r>
              <a:rPr lang="es-ES" sz="1700" b="1" dirty="0"/>
              <a:t>Director: </a:t>
            </a:r>
            <a:r>
              <a:rPr lang="es-EC" sz="1700" dirty="0"/>
              <a:t>Yolanda Angulo, PhD.</a:t>
            </a:r>
          </a:p>
          <a:p>
            <a:pPr algn="ctr"/>
            <a:r>
              <a:rPr lang="es-EC" sz="1700" b="1" dirty="0"/>
              <a:t>Oponente:</a:t>
            </a:r>
            <a:r>
              <a:rPr lang="es-ES" sz="1700" b="1" dirty="0"/>
              <a:t> </a:t>
            </a:r>
            <a:r>
              <a:rPr lang="es-ES" sz="1700" dirty="0"/>
              <a:t>Dra. Blanca Naranjo, </a:t>
            </a:r>
            <a:r>
              <a:rPr lang="es-ES" sz="1700" dirty="0" err="1"/>
              <a:t>M.Sc</a:t>
            </a:r>
            <a:r>
              <a:rPr lang="es-ES" sz="1700" dirty="0"/>
              <a:t>.</a:t>
            </a:r>
          </a:p>
          <a:p>
            <a:pPr algn="ctr"/>
            <a:endParaRPr lang="es-ES" sz="1400" dirty="0"/>
          </a:p>
          <a:p>
            <a:pPr algn="ctr"/>
            <a:r>
              <a:rPr lang="es-ES" sz="1700" dirty="0"/>
              <a:t>Sangolquí </a:t>
            </a:r>
            <a:br>
              <a:rPr lang="es-ES" sz="1700" dirty="0"/>
            </a:br>
            <a:r>
              <a:rPr lang="es-ES" sz="1700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55766866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uadroTexto 28">
            <a:extLst>
              <a:ext uri="{FF2B5EF4-FFF2-40B4-BE49-F238E27FC236}">
                <a16:creationId xmlns:a16="http://schemas.microsoft.com/office/drawing/2014/main" id="{AD736982-1723-4A5B-AD31-DC6FFD5C3037}"/>
              </a:ext>
            </a:extLst>
          </p:cNvPr>
          <p:cNvSpPr txBox="1"/>
          <p:nvPr/>
        </p:nvSpPr>
        <p:spPr>
          <a:xfrm>
            <a:off x="93787" y="1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RESULTADOS Y DISCUSIÓN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4D7C4C0-6E9D-482F-A4CB-5068B49E33C4}"/>
              </a:ext>
            </a:extLst>
          </p:cNvPr>
          <p:cNvSpPr txBox="1"/>
          <p:nvPr/>
        </p:nvSpPr>
        <p:spPr>
          <a:xfrm>
            <a:off x="150936" y="626021"/>
            <a:ext cx="11850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Evaluación del extracto vegetal. Diferentes </a:t>
            </a:r>
            <a:r>
              <a:rPr lang="es-ES" sz="2800" dirty="0" err="1">
                <a:solidFill>
                  <a:srgbClr val="00713C"/>
                </a:solidFill>
                <a:latin typeface="+mn-lt"/>
                <a:cs typeface="ＭＳ Ｐゴシック" charset="0"/>
              </a:rPr>
              <a:t>pHs</a:t>
            </a:r>
            <a:endParaRPr lang="es-MX" sz="2800" dirty="0">
              <a:solidFill>
                <a:srgbClr val="00713C"/>
              </a:solidFill>
              <a:latin typeface="+mn-lt"/>
              <a:cs typeface="ＭＳ Ｐゴシック" charset="0"/>
            </a:endParaRPr>
          </a:p>
        </p:txBody>
      </p:sp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3C09E94D-AA1C-4FA7-B2D3-9643F87C6B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3115850"/>
              </p:ext>
            </p:extLst>
          </p:nvPr>
        </p:nvGraphicFramePr>
        <p:xfrm>
          <a:off x="-334063" y="1100475"/>
          <a:ext cx="7057143" cy="54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920760" imgH="3000960" progId="Origin50.Graph">
                  <p:embed/>
                </p:oleObj>
              </mc:Choice>
              <mc:Fallback>
                <p:oleObj name="Graph" r:id="rId3" imgW="3920760" imgH="3000960" progId="Origin50.Graph">
                  <p:embed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747A98B2-8EBA-43EA-8068-245B2CDF99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34063" y="1100475"/>
                        <a:ext cx="7057143" cy="54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4D8D3237-0A2C-4808-97F4-697D60C2D5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7" t="32917" r="35675" b="48194"/>
          <a:stretch/>
        </p:blipFill>
        <p:spPr>
          <a:xfrm>
            <a:off x="1720568" y="1066661"/>
            <a:ext cx="4727123" cy="228854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7E0680B-A22C-4A9F-863B-90EE806BD355}"/>
              </a:ext>
            </a:extLst>
          </p:cNvPr>
          <p:cNvSpPr txBox="1"/>
          <p:nvPr/>
        </p:nvSpPr>
        <p:spPr>
          <a:xfrm>
            <a:off x="1720568" y="3198093"/>
            <a:ext cx="5677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cs typeface="Arial" panose="020B0604020202020204" pitchFamily="34" charset="0"/>
              </a:rPr>
              <a:t>Extractos de </a:t>
            </a:r>
            <a:r>
              <a:rPr lang="es-ES" sz="1200" i="1" dirty="0">
                <a:cs typeface="Arial" panose="020B0604020202020204" pitchFamily="34" charset="0"/>
              </a:rPr>
              <a:t>Hibiscus Sabdariffa</a:t>
            </a:r>
            <a:r>
              <a:rPr lang="es-ES" sz="1200" dirty="0">
                <a:cs typeface="Arial" panose="020B0604020202020204" pitchFamily="34" charset="0"/>
              </a:rPr>
              <a:t> a diferentes </a:t>
            </a:r>
            <a:r>
              <a:rPr lang="es-ES" sz="1200" dirty="0" err="1">
                <a:cs typeface="Arial" panose="020B0604020202020204" pitchFamily="34" charset="0"/>
              </a:rPr>
              <a:t>pHs</a:t>
            </a:r>
            <a:r>
              <a:rPr lang="es-ES" sz="1200" dirty="0">
                <a:cs typeface="Arial" panose="020B0604020202020204" pitchFamily="34" charset="0"/>
              </a:rPr>
              <a:t>. </a:t>
            </a:r>
            <a:endParaRPr lang="es-EC" sz="1200" dirty="0"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0F01809-38C5-406E-A0DB-7EA0EF4A76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8" t="57468" r="8472" b="15314"/>
          <a:stretch/>
        </p:blipFill>
        <p:spPr>
          <a:xfrm>
            <a:off x="6310967" y="3141717"/>
            <a:ext cx="5442882" cy="254331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3AB1533-79D0-40B8-8B12-010FBEA138B3}"/>
              </a:ext>
            </a:extLst>
          </p:cNvPr>
          <p:cNvPicPr/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7221"/>
          <a:stretch/>
        </p:blipFill>
        <p:spPr bwMode="auto">
          <a:xfrm>
            <a:off x="6600174" y="678365"/>
            <a:ext cx="5442882" cy="19879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9334687-64BA-425B-BF94-FE4337ADA8CF}"/>
              </a:ext>
            </a:extLst>
          </p:cNvPr>
          <p:cNvSpPr txBox="1"/>
          <p:nvPr/>
        </p:nvSpPr>
        <p:spPr>
          <a:xfrm>
            <a:off x="6988837" y="2595214"/>
            <a:ext cx="4441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cs typeface="Arial" panose="020B0604020202020204" pitchFamily="34" charset="0"/>
              </a:rPr>
              <a:t>Compuestos principales en H. sabdariffa: 1. Delfinidina-3-glucósido, 2. Cianidina-3-glucósido. (</a:t>
            </a:r>
            <a:r>
              <a:rPr lang="es-ES" sz="1200" dirty="0" err="1">
                <a:cs typeface="Arial" panose="020B0604020202020204" pitchFamily="34" charset="0"/>
              </a:rPr>
              <a:t>Owoade</a:t>
            </a:r>
            <a:r>
              <a:rPr lang="es-ES" sz="1200" dirty="0">
                <a:cs typeface="Arial" panose="020B0604020202020204" pitchFamily="34" charset="0"/>
              </a:rPr>
              <a:t> et al., 2019). </a:t>
            </a:r>
            <a:endParaRPr lang="es-EC" sz="1200" dirty="0"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8669527-2444-4E5D-9989-1691766468B4}"/>
              </a:ext>
            </a:extLst>
          </p:cNvPr>
          <p:cNvSpPr txBox="1"/>
          <p:nvPr/>
        </p:nvSpPr>
        <p:spPr>
          <a:xfrm>
            <a:off x="6493537" y="5677254"/>
            <a:ext cx="5677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cs typeface="Arial" panose="020B0604020202020204" pitchFamily="34" charset="0"/>
              </a:rPr>
              <a:t>Transformaciones moleculares en función del pH para cianidina (</a:t>
            </a:r>
            <a:r>
              <a:rPr lang="es-ES" sz="1200" dirty="0" err="1">
                <a:cs typeface="Arial" panose="020B0604020202020204" pitchFamily="34" charset="0"/>
              </a:rPr>
              <a:t>Power</a:t>
            </a:r>
            <a:r>
              <a:rPr lang="es-ES" sz="1200" dirty="0">
                <a:cs typeface="Arial" panose="020B0604020202020204" pitchFamily="34" charset="0"/>
              </a:rPr>
              <a:t>, 2012). </a:t>
            </a:r>
            <a:endParaRPr lang="es-EC" sz="1200" dirty="0"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B8C106E-13F2-4967-8B53-5D226B4994AF}"/>
              </a:ext>
            </a:extLst>
          </p:cNvPr>
          <p:cNvSpPr txBox="1"/>
          <p:nvPr/>
        </p:nvSpPr>
        <p:spPr>
          <a:xfrm>
            <a:off x="7153275" y="159067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4ABC94F-90DD-4DA1-B68A-9A809687EC8E}"/>
              </a:ext>
            </a:extLst>
          </p:cNvPr>
          <p:cNvSpPr txBox="1"/>
          <p:nvPr/>
        </p:nvSpPr>
        <p:spPr>
          <a:xfrm>
            <a:off x="8267700" y="120015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B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0FFA536-26CA-4C2C-8F54-603D212BE3F1}"/>
              </a:ext>
            </a:extLst>
          </p:cNvPr>
          <p:cNvSpPr txBox="1"/>
          <p:nvPr/>
        </p:nvSpPr>
        <p:spPr>
          <a:xfrm>
            <a:off x="9929090" y="149509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BC28741-8198-4A2A-B0D1-836FCB97C60B}"/>
              </a:ext>
            </a:extLst>
          </p:cNvPr>
          <p:cNvSpPr txBox="1"/>
          <p:nvPr/>
        </p:nvSpPr>
        <p:spPr>
          <a:xfrm>
            <a:off x="11043515" y="109504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05591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uadroTexto 28">
            <a:extLst>
              <a:ext uri="{FF2B5EF4-FFF2-40B4-BE49-F238E27FC236}">
                <a16:creationId xmlns:a16="http://schemas.microsoft.com/office/drawing/2014/main" id="{AD736982-1723-4A5B-AD31-DC6FFD5C3037}"/>
              </a:ext>
            </a:extLst>
          </p:cNvPr>
          <p:cNvSpPr txBox="1"/>
          <p:nvPr/>
        </p:nvSpPr>
        <p:spPr>
          <a:xfrm>
            <a:off x="93787" y="1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RESULTADOS Y DISCUSIÓN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4D7C4C0-6E9D-482F-A4CB-5068B49E33C4}"/>
              </a:ext>
            </a:extLst>
          </p:cNvPr>
          <p:cNvSpPr txBox="1"/>
          <p:nvPr/>
        </p:nvSpPr>
        <p:spPr>
          <a:xfrm>
            <a:off x="150936" y="626021"/>
            <a:ext cx="11850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Síntesis preliminar de </a:t>
            </a:r>
            <a:r>
              <a:rPr lang="es-ES" sz="2800" dirty="0" err="1">
                <a:solidFill>
                  <a:srgbClr val="00713C"/>
                </a:solidFill>
                <a:latin typeface="+mn-lt"/>
                <a:cs typeface="ＭＳ Ｐゴシック" charset="0"/>
              </a:rPr>
              <a:t>AgNPs</a:t>
            </a: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 – Diferentes </a:t>
            </a:r>
            <a:r>
              <a:rPr lang="es-ES" sz="2800" dirty="0" err="1">
                <a:solidFill>
                  <a:srgbClr val="00713C"/>
                </a:solidFill>
                <a:latin typeface="+mn-lt"/>
                <a:cs typeface="ＭＳ Ｐゴシック" charset="0"/>
              </a:rPr>
              <a:t>pHs</a:t>
            </a: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, AgNO3 5mM y Oscuridad</a:t>
            </a:r>
            <a:endParaRPr lang="es-MX" sz="2800" dirty="0">
              <a:solidFill>
                <a:srgbClr val="00713C"/>
              </a:solidFill>
              <a:latin typeface="+mn-lt"/>
              <a:cs typeface="ＭＳ Ｐゴシック" charset="0"/>
            </a:endParaRPr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8D648D8F-EE86-4012-9C48-684220B848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046818"/>
              </p:ext>
            </p:extLst>
          </p:nvPr>
        </p:nvGraphicFramePr>
        <p:xfrm>
          <a:off x="-321651" y="708024"/>
          <a:ext cx="7527619" cy="57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920760" imgH="3000960" progId="Origin50.Graph">
                  <p:embed/>
                </p:oleObj>
              </mc:Choice>
              <mc:Fallback>
                <p:oleObj name="Graph" r:id="rId3" imgW="3920760" imgH="3000960" progId="Origin50.Graph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10279304-FD4A-444C-91E6-D4C465DC3D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21651" y="708024"/>
                        <a:ext cx="7527619" cy="57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9F867D21-C09B-4105-8B5E-C065BD0AA4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 t="4714" r="14441" b="69306"/>
          <a:stretch/>
        </p:blipFill>
        <p:spPr>
          <a:xfrm>
            <a:off x="5797096" y="1133504"/>
            <a:ext cx="6195490" cy="310700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11FC7531-75E1-4094-BDA8-84189228F382}"/>
              </a:ext>
            </a:extLst>
          </p:cNvPr>
          <p:cNvSpPr txBox="1"/>
          <p:nvPr/>
        </p:nvSpPr>
        <p:spPr>
          <a:xfrm>
            <a:off x="5819775" y="4153434"/>
            <a:ext cx="5677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cs typeface="Arial" panose="020B0604020202020204" pitchFamily="34" charset="0"/>
              </a:rPr>
              <a:t>Síntesis preliminar de </a:t>
            </a:r>
            <a:r>
              <a:rPr lang="es-ES" sz="1200" dirty="0" err="1">
                <a:cs typeface="Arial" panose="020B0604020202020204" pitchFamily="34" charset="0"/>
              </a:rPr>
              <a:t>AgNPs</a:t>
            </a:r>
            <a:r>
              <a:rPr lang="es-ES" sz="1200" dirty="0">
                <a:cs typeface="Arial" panose="020B0604020202020204" pitchFamily="34" charset="0"/>
              </a:rPr>
              <a:t> a diferentes </a:t>
            </a:r>
            <a:r>
              <a:rPr lang="es-ES" sz="1200" dirty="0" err="1">
                <a:cs typeface="Arial" panose="020B0604020202020204" pitchFamily="34" charset="0"/>
              </a:rPr>
              <a:t>pHs</a:t>
            </a:r>
            <a:r>
              <a:rPr lang="es-ES" sz="1200" dirty="0">
                <a:cs typeface="Arial" panose="020B0604020202020204" pitchFamily="34" charset="0"/>
              </a:rPr>
              <a:t> en Oscuridad. </a:t>
            </a:r>
            <a:endParaRPr lang="es-EC" sz="1200" dirty="0">
              <a:cs typeface="Arial" panose="020B0604020202020204" pitchFamily="34" charset="0"/>
            </a:endParaRP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3080DFCC-BF48-46C2-A91C-387242B8CF50}"/>
              </a:ext>
            </a:extLst>
          </p:cNvPr>
          <p:cNvCxnSpPr/>
          <p:nvPr/>
        </p:nvCxnSpPr>
        <p:spPr>
          <a:xfrm flipV="1">
            <a:off x="1895475" y="4991100"/>
            <a:ext cx="257175" cy="22860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E48A5610-DC1D-4696-9C45-D14F558AC239}"/>
              </a:ext>
            </a:extLst>
          </p:cNvPr>
          <p:cNvSpPr/>
          <p:nvPr/>
        </p:nvSpPr>
        <p:spPr>
          <a:xfrm>
            <a:off x="4514850" y="4810125"/>
            <a:ext cx="1304925" cy="200025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Rectángulo redondeado 2">
            <a:extLst>
              <a:ext uri="{FF2B5EF4-FFF2-40B4-BE49-F238E27FC236}">
                <a16:creationId xmlns:a16="http://schemas.microsoft.com/office/drawing/2014/main" id="{DDC13237-C260-4C46-BEE3-C575BB1CF369}"/>
              </a:ext>
            </a:extLst>
          </p:cNvPr>
          <p:cNvSpPr/>
          <p:nvPr/>
        </p:nvSpPr>
        <p:spPr>
          <a:xfrm>
            <a:off x="6465672" y="4701510"/>
            <a:ext cx="5526914" cy="100811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EC" dirty="0"/>
              <a:t>Observación a nivel óptico de </a:t>
            </a:r>
            <a:r>
              <a:rPr lang="es-ES" dirty="0"/>
              <a:t>la formación de las </a:t>
            </a:r>
            <a:r>
              <a:rPr lang="es-ES" dirty="0" err="1"/>
              <a:t>AgNPs</a:t>
            </a:r>
            <a:r>
              <a:rPr lang="es-E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s-E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ambio de color de un rosado pálido a un marrón amarillento</a:t>
            </a:r>
            <a:endParaRPr lang="es-EC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1446C10D-8118-4645-9D0D-BC2496D720C1}"/>
              </a:ext>
            </a:extLst>
          </p:cNvPr>
          <p:cNvSpPr/>
          <p:nvPr/>
        </p:nvSpPr>
        <p:spPr>
          <a:xfrm>
            <a:off x="10460" y="6366470"/>
            <a:ext cx="15656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ea typeface="Calibri" panose="020F0502020204030204" pitchFamily="34" charset="0"/>
              </a:rPr>
              <a:t>(</a:t>
            </a:r>
            <a:r>
              <a:rPr lang="es-EC" sz="1200" dirty="0" err="1">
                <a:ea typeface="Calibri" panose="020F0502020204030204" pitchFamily="34" charset="0"/>
              </a:rPr>
              <a:t>Kamal</a:t>
            </a:r>
            <a:r>
              <a:rPr lang="es-EC" sz="1200" dirty="0">
                <a:ea typeface="Calibri" panose="020F0502020204030204" pitchFamily="34" charset="0"/>
              </a:rPr>
              <a:t> &amp; </a:t>
            </a:r>
            <a:r>
              <a:rPr lang="es-EC" sz="1200" dirty="0" err="1">
                <a:ea typeface="Calibri" panose="020F0502020204030204" pitchFamily="34" charset="0"/>
              </a:rPr>
              <a:t>Nath</a:t>
            </a:r>
            <a:r>
              <a:rPr lang="es-EC" sz="1200" dirty="0">
                <a:ea typeface="Calibri" panose="020F0502020204030204" pitchFamily="34" charset="0"/>
              </a:rPr>
              <a:t>, 2016).</a:t>
            </a:r>
            <a:endParaRPr lang="es-EC" sz="1200" dirty="0"/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D7C6BB82-A57C-4824-A53F-AEBA3857DA31}"/>
              </a:ext>
            </a:extLst>
          </p:cNvPr>
          <p:cNvCxnSpPr>
            <a:cxnSpLocks/>
          </p:cNvCxnSpPr>
          <p:nvPr/>
        </p:nvCxnSpPr>
        <p:spPr>
          <a:xfrm flipH="1">
            <a:off x="10132676" y="1180961"/>
            <a:ext cx="316249" cy="325282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120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6CA6CA94-AEE4-4CC4-AA57-444B6C60E1C5}"/>
              </a:ext>
            </a:extLst>
          </p:cNvPr>
          <p:cNvSpPr txBox="1"/>
          <p:nvPr/>
        </p:nvSpPr>
        <p:spPr>
          <a:xfrm>
            <a:off x="93787" y="1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RESULTADOS Y DISCUSIÓN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837C5E06-A70A-4F97-8A72-3D12519BCB40}"/>
              </a:ext>
            </a:extLst>
          </p:cNvPr>
          <p:cNvSpPr txBox="1"/>
          <p:nvPr/>
        </p:nvSpPr>
        <p:spPr>
          <a:xfrm>
            <a:off x="150936" y="626021"/>
            <a:ext cx="11850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Síntesis de </a:t>
            </a:r>
            <a:r>
              <a:rPr lang="es-ES" sz="2800" dirty="0" err="1">
                <a:solidFill>
                  <a:srgbClr val="00713C"/>
                </a:solidFill>
                <a:latin typeface="+mn-lt"/>
                <a:cs typeface="ＭＳ Ｐゴシック" charset="0"/>
              </a:rPr>
              <a:t>AgNPs</a:t>
            </a: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 – Misma intensidad lumínica, AgNO3 3mM, pH6 </a:t>
            </a:r>
            <a:endParaRPr lang="es-MX" sz="2800" dirty="0">
              <a:solidFill>
                <a:srgbClr val="00713C"/>
              </a:solidFill>
              <a:latin typeface="+mn-lt"/>
              <a:cs typeface="ＭＳ Ｐゴシック" charset="0"/>
            </a:endParaRPr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1ABFA6EF-87B2-48BC-97A3-F6EDABA084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449468"/>
              </p:ext>
            </p:extLst>
          </p:nvPr>
        </p:nvGraphicFramePr>
        <p:xfrm>
          <a:off x="1974974" y="808038"/>
          <a:ext cx="8242300" cy="575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159080" imgH="2906640" progId="Origin50.Graph">
                  <p:embed/>
                </p:oleObj>
              </mc:Choice>
              <mc:Fallback>
                <p:oleObj name="Graph" r:id="rId3" imgW="4159080" imgH="2906640" progId="Origin50.Graph">
                  <p:embed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26C203F8-55B5-4562-BC97-C3782ABEE9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74974" y="808038"/>
                        <a:ext cx="8242300" cy="5759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36361209-AF43-4EE2-A4A1-9B0B77ACB3AF}"/>
              </a:ext>
            </a:extLst>
          </p:cNvPr>
          <p:cNvCxnSpPr>
            <a:cxnSpLocks/>
          </p:cNvCxnSpPr>
          <p:nvPr/>
        </p:nvCxnSpPr>
        <p:spPr>
          <a:xfrm flipV="1">
            <a:off x="6772275" y="3514725"/>
            <a:ext cx="264777" cy="258763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563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6CA6CA94-AEE4-4CC4-AA57-444B6C60E1C5}"/>
              </a:ext>
            </a:extLst>
          </p:cNvPr>
          <p:cNvSpPr txBox="1"/>
          <p:nvPr/>
        </p:nvSpPr>
        <p:spPr>
          <a:xfrm>
            <a:off x="93787" y="1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RESULTADOS Y DISCUSIÓN</a:t>
            </a:r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1ABFA6EF-87B2-48BC-97A3-F6EDABA084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7154420"/>
              </p:ext>
            </p:extLst>
          </p:nvPr>
        </p:nvGraphicFramePr>
        <p:xfrm>
          <a:off x="1974974" y="820956"/>
          <a:ext cx="8242051" cy="57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159080" imgH="2906640" progId="Origin50.Graph">
                  <p:embed/>
                </p:oleObj>
              </mc:Choice>
              <mc:Fallback>
                <p:oleObj name="Graph" r:id="rId3" imgW="4159080" imgH="2906640" progId="Origin50.Graph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1ABFA6EF-87B2-48BC-97A3-F6EDABA084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74974" y="820956"/>
                        <a:ext cx="8242051" cy="57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3">
            <a:extLst>
              <a:ext uri="{FF2B5EF4-FFF2-40B4-BE49-F238E27FC236}">
                <a16:creationId xmlns:a16="http://schemas.microsoft.com/office/drawing/2014/main" id="{D0B84924-58F1-4ADE-978F-12AE78A16618}"/>
              </a:ext>
            </a:extLst>
          </p:cNvPr>
          <p:cNvSpPr txBox="1"/>
          <p:nvPr/>
        </p:nvSpPr>
        <p:spPr>
          <a:xfrm>
            <a:off x="150936" y="626021"/>
            <a:ext cx="11850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Síntesis de </a:t>
            </a:r>
            <a:r>
              <a:rPr lang="es-ES" sz="2800" dirty="0" err="1">
                <a:solidFill>
                  <a:srgbClr val="00713C"/>
                </a:solidFill>
                <a:latin typeface="+mn-lt"/>
                <a:cs typeface="ＭＳ Ｐゴシック" charset="0"/>
              </a:rPr>
              <a:t>AgNPs</a:t>
            </a: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 – Misma intensidad lumínica, AgNO3 5mM, pH6 </a:t>
            </a:r>
            <a:endParaRPr lang="es-MX" sz="2800" dirty="0">
              <a:solidFill>
                <a:srgbClr val="00713C"/>
              </a:solidFill>
              <a:latin typeface="+mn-lt"/>
              <a:cs typeface="ＭＳ Ｐゴシック" charset="0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D3CD3B81-E01A-44A9-9D77-92C757A93095}"/>
              </a:ext>
            </a:extLst>
          </p:cNvPr>
          <p:cNvCxnSpPr>
            <a:cxnSpLocks/>
          </p:cNvCxnSpPr>
          <p:nvPr/>
        </p:nvCxnSpPr>
        <p:spPr>
          <a:xfrm flipV="1">
            <a:off x="6296025" y="3514725"/>
            <a:ext cx="264777" cy="258763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017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6CA6CA94-AEE4-4CC4-AA57-444B6C60E1C5}"/>
              </a:ext>
            </a:extLst>
          </p:cNvPr>
          <p:cNvSpPr txBox="1"/>
          <p:nvPr/>
        </p:nvSpPr>
        <p:spPr>
          <a:xfrm>
            <a:off x="93787" y="1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RESULTADOS Y DISCUSIÓN</a:t>
            </a:r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1ABFA6EF-87B2-48BC-97A3-F6EDABA084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0203650"/>
              </p:ext>
            </p:extLst>
          </p:nvPr>
        </p:nvGraphicFramePr>
        <p:xfrm>
          <a:off x="1955191" y="820956"/>
          <a:ext cx="8242051" cy="57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159080" imgH="2906640" progId="Origin50.Graph">
                  <p:embed/>
                </p:oleObj>
              </mc:Choice>
              <mc:Fallback>
                <p:oleObj name="Graph" r:id="rId3" imgW="4159080" imgH="2906640" progId="Origin50.Graph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1ABFA6EF-87B2-48BC-97A3-F6EDABA084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5191" y="820956"/>
                        <a:ext cx="8242051" cy="57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3">
            <a:extLst>
              <a:ext uri="{FF2B5EF4-FFF2-40B4-BE49-F238E27FC236}">
                <a16:creationId xmlns:a16="http://schemas.microsoft.com/office/drawing/2014/main" id="{8B0E4446-BE66-4539-8472-FCCBE0231154}"/>
              </a:ext>
            </a:extLst>
          </p:cNvPr>
          <p:cNvSpPr txBox="1"/>
          <p:nvPr/>
        </p:nvSpPr>
        <p:spPr>
          <a:xfrm>
            <a:off x="150936" y="626021"/>
            <a:ext cx="11850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Síntesis de </a:t>
            </a:r>
            <a:r>
              <a:rPr lang="es-ES" sz="2800" dirty="0" err="1">
                <a:solidFill>
                  <a:srgbClr val="00713C"/>
                </a:solidFill>
                <a:latin typeface="+mn-lt"/>
                <a:cs typeface="ＭＳ Ｐゴシック" charset="0"/>
              </a:rPr>
              <a:t>AgNPs</a:t>
            </a: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 – Misma intensidad lumínica, AgNO3 7mM, pH6 </a:t>
            </a:r>
            <a:endParaRPr lang="es-MX" sz="2800" dirty="0">
              <a:solidFill>
                <a:srgbClr val="00713C"/>
              </a:solidFill>
              <a:latin typeface="+mn-lt"/>
              <a:cs typeface="ＭＳ Ｐゴシック" charset="0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B45479F3-B360-473A-9C42-3748C853A50C}"/>
              </a:ext>
            </a:extLst>
          </p:cNvPr>
          <p:cNvCxnSpPr>
            <a:cxnSpLocks/>
          </p:cNvCxnSpPr>
          <p:nvPr/>
        </p:nvCxnSpPr>
        <p:spPr>
          <a:xfrm flipV="1">
            <a:off x="6276975" y="3429000"/>
            <a:ext cx="0" cy="344489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5469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DEA79A12-DB8C-43FC-B9E8-E7564823065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70"/>
          <a:stretch>
            <a:fillRect/>
          </a:stretch>
        </p:blipFill>
        <p:spPr bwMode="auto">
          <a:xfrm>
            <a:off x="1376612" y="1190486"/>
            <a:ext cx="6452938" cy="508273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ángulo redondeado 2">
            <a:extLst>
              <a:ext uri="{FF2B5EF4-FFF2-40B4-BE49-F238E27FC236}">
                <a16:creationId xmlns:a16="http://schemas.microsoft.com/office/drawing/2014/main" id="{A8C163CE-87FE-4B31-9AFC-CD1AB94B3EF4}"/>
              </a:ext>
            </a:extLst>
          </p:cNvPr>
          <p:cNvSpPr/>
          <p:nvPr/>
        </p:nvSpPr>
        <p:spPr>
          <a:xfrm>
            <a:off x="8333209" y="1428611"/>
            <a:ext cx="2664296" cy="280831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s-ES" b="1" dirty="0"/>
              <a:t>Test ANOVA:</a:t>
            </a:r>
          </a:p>
          <a:p>
            <a:r>
              <a:rPr lang="es-ES" dirty="0"/>
              <a:t>Irradiación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F=55.732; p&lt;0.01 </a:t>
            </a:r>
          </a:p>
          <a:p>
            <a:r>
              <a:rPr lang="es-ES" dirty="0"/>
              <a:t>Concentración de AgNO3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F=3.346; p&gt;0.05</a:t>
            </a:r>
          </a:p>
          <a:p>
            <a:r>
              <a:rPr lang="es-ES" dirty="0"/>
              <a:t>Concentración de AgNO3 : irradiación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F=1.833; p&gt;0.05</a:t>
            </a:r>
            <a:endParaRPr lang="es-EC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E29D21CE-0022-46AD-88BE-C1F54B3AB8DA}"/>
              </a:ext>
            </a:extLst>
          </p:cNvPr>
          <p:cNvSpPr/>
          <p:nvPr/>
        </p:nvSpPr>
        <p:spPr>
          <a:xfrm>
            <a:off x="4216561" y="5544644"/>
            <a:ext cx="822163" cy="360856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1B7EBEF-12C2-4AD5-B81B-D933BB2AD285}"/>
              </a:ext>
            </a:extLst>
          </p:cNvPr>
          <p:cNvSpPr txBox="1"/>
          <p:nvPr/>
        </p:nvSpPr>
        <p:spPr>
          <a:xfrm>
            <a:off x="93787" y="1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RESULTADOS Y DISCUSIÓN</a:t>
            </a: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CF8D959F-D420-4FAF-9311-F1F1DA677246}"/>
              </a:ext>
            </a:extLst>
          </p:cNvPr>
          <p:cNvSpPr txBox="1"/>
          <p:nvPr/>
        </p:nvSpPr>
        <p:spPr>
          <a:xfrm>
            <a:off x="150936" y="626021"/>
            <a:ext cx="11850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Síntesis de </a:t>
            </a:r>
            <a:r>
              <a:rPr lang="es-ES" sz="2800" dirty="0" err="1">
                <a:solidFill>
                  <a:srgbClr val="00713C"/>
                </a:solidFill>
                <a:latin typeface="+mn-lt"/>
                <a:cs typeface="ＭＳ Ｐゴシック" charset="0"/>
              </a:rPr>
              <a:t>AgNPs</a:t>
            </a: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 – Misma intensidad lumínica, 3 concentraciones AgNO3, pH6 </a:t>
            </a:r>
            <a:endParaRPr lang="es-MX" sz="2800" dirty="0">
              <a:solidFill>
                <a:srgbClr val="00713C"/>
              </a:solidFill>
              <a:latin typeface="+mn-lt"/>
              <a:cs typeface="ＭＳ Ｐゴシック" charset="0"/>
            </a:endParaRPr>
          </a:p>
        </p:txBody>
      </p:sp>
      <p:sp>
        <p:nvSpPr>
          <p:cNvPr id="17" name="Rectángulo redondeado 2">
            <a:extLst>
              <a:ext uri="{FF2B5EF4-FFF2-40B4-BE49-F238E27FC236}">
                <a16:creationId xmlns:a16="http://schemas.microsoft.com/office/drawing/2014/main" id="{75DF53C0-F9A0-4A94-8352-3D0566314914}"/>
              </a:ext>
            </a:extLst>
          </p:cNvPr>
          <p:cNvSpPr/>
          <p:nvPr/>
        </p:nvSpPr>
        <p:spPr>
          <a:xfrm>
            <a:off x="8196187" y="4464932"/>
            <a:ext cx="3633863" cy="964457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ES" dirty="0"/>
              <a:t>La longitud de onda azul (radiación UV cercano) provee una mayor energía excitando los electrones π</a:t>
            </a:r>
            <a:endParaRPr lang="es-EC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DEE6869-C6DC-44D7-AEAF-B632AF25FB6D}"/>
              </a:ext>
            </a:extLst>
          </p:cNvPr>
          <p:cNvSpPr/>
          <p:nvPr/>
        </p:nvSpPr>
        <p:spPr>
          <a:xfrm>
            <a:off x="17587" y="6417145"/>
            <a:ext cx="11362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ea typeface="Calibri" panose="020F0502020204030204" pitchFamily="34" charset="0"/>
              </a:rPr>
              <a:t> (García, 2016)</a:t>
            </a:r>
            <a:r>
              <a:rPr lang="es-EC" sz="1200" dirty="0">
                <a:ea typeface="Calibri" panose="020F0502020204030204" pitchFamily="34" charset="0"/>
              </a:rPr>
              <a:t>.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4248441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1ABFA6EF-87B2-48BC-97A3-F6EDABA084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3367780"/>
              </p:ext>
            </p:extLst>
          </p:nvPr>
        </p:nvGraphicFramePr>
        <p:xfrm>
          <a:off x="1974974" y="808038"/>
          <a:ext cx="8242300" cy="575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159080" imgH="2906640" progId="Origin50.Graph">
                  <p:embed/>
                </p:oleObj>
              </mc:Choice>
              <mc:Fallback>
                <p:oleObj name="Graph" r:id="rId3" imgW="4159080" imgH="2906640" progId="Origin50.Graph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1ABFA6EF-87B2-48BC-97A3-F6EDABA084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74974" y="808038"/>
                        <a:ext cx="8242300" cy="5759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CA6CA94-AEE4-4CC4-AA57-444B6C60E1C5}"/>
              </a:ext>
            </a:extLst>
          </p:cNvPr>
          <p:cNvSpPr txBox="1"/>
          <p:nvPr/>
        </p:nvSpPr>
        <p:spPr>
          <a:xfrm>
            <a:off x="93787" y="1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RESULTADOS Y DISCUSIÓN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837C5E06-A70A-4F97-8A72-3D12519BCB40}"/>
              </a:ext>
            </a:extLst>
          </p:cNvPr>
          <p:cNvSpPr txBox="1"/>
          <p:nvPr/>
        </p:nvSpPr>
        <p:spPr>
          <a:xfrm>
            <a:off x="150936" y="626021"/>
            <a:ext cx="11850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Síntesis de </a:t>
            </a:r>
            <a:r>
              <a:rPr lang="es-ES" sz="2800" dirty="0" err="1">
                <a:solidFill>
                  <a:srgbClr val="00713C"/>
                </a:solidFill>
                <a:latin typeface="+mn-lt"/>
                <a:cs typeface="ＭＳ Ｐゴシック" charset="0"/>
              </a:rPr>
              <a:t>AgNPs</a:t>
            </a: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 – Diferente intensidad lumínica, AgNO3 3mM, pH6 </a:t>
            </a:r>
            <a:endParaRPr lang="es-MX" sz="2800" dirty="0">
              <a:solidFill>
                <a:srgbClr val="00713C"/>
              </a:solidFill>
              <a:latin typeface="+mn-lt"/>
              <a:cs typeface="ＭＳ Ｐゴシック" charset="0"/>
            </a:endParaRP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9AD2AC91-EEE2-4F32-AAF5-4A7FE0AD3FB8}"/>
              </a:ext>
            </a:extLst>
          </p:cNvPr>
          <p:cNvCxnSpPr>
            <a:cxnSpLocks/>
          </p:cNvCxnSpPr>
          <p:nvPr/>
        </p:nvCxnSpPr>
        <p:spPr>
          <a:xfrm flipV="1">
            <a:off x="7600950" y="3467102"/>
            <a:ext cx="302877" cy="133348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368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6CA6CA94-AEE4-4CC4-AA57-444B6C60E1C5}"/>
              </a:ext>
            </a:extLst>
          </p:cNvPr>
          <p:cNvSpPr txBox="1"/>
          <p:nvPr/>
        </p:nvSpPr>
        <p:spPr>
          <a:xfrm>
            <a:off x="93787" y="1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RESULTADOS Y DISCUSIÓN</a:t>
            </a:r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1ABFA6EF-87B2-48BC-97A3-F6EDABA084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3465493"/>
              </p:ext>
            </p:extLst>
          </p:nvPr>
        </p:nvGraphicFramePr>
        <p:xfrm>
          <a:off x="1974974" y="820956"/>
          <a:ext cx="8242051" cy="57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159080" imgH="2906640" progId="Origin50.Graph">
                  <p:embed/>
                </p:oleObj>
              </mc:Choice>
              <mc:Fallback>
                <p:oleObj name="Graph" r:id="rId3" imgW="4159080" imgH="2906640" progId="Origin50.Graph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1ABFA6EF-87B2-48BC-97A3-F6EDABA084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74974" y="820956"/>
                        <a:ext cx="8242051" cy="57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3">
            <a:extLst>
              <a:ext uri="{FF2B5EF4-FFF2-40B4-BE49-F238E27FC236}">
                <a16:creationId xmlns:a16="http://schemas.microsoft.com/office/drawing/2014/main" id="{D0B84924-58F1-4ADE-978F-12AE78A16618}"/>
              </a:ext>
            </a:extLst>
          </p:cNvPr>
          <p:cNvSpPr txBox="1"/>
          <p:nvPr/>
        </p:nvSpPr>
        <p:spPr>
          <a:xfrm>
            <a:off x="150936" y="626021"/>
            <a:ext cx="11850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Síntesis de </a:t>
            </a:r>
            <a:r>
              <a:rPr lang="es-ES" sz="2800" dirty="0" err="1">
                <a:solidFill>
                  <a:srgbClr val="00713C"/>
                </a:solidFill>
                <a:latin typeface="+mn-lt"/>
                <a:cs typeface="ＭＳ Ｐゴシック" charset="0"/>
              </a:rPr>
              <a:t>AgNPs</a:t>
            </a: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 – Diferente intensidad lumínica, AgNO3 5mM, pH6 </a:t>
            </a:r>
            <a:endParaRPr lang="es-MX" sz="2800" dirty="0">
              <a:solidFill>
                <a:srgbClr val="00713C"/>
              </a:solidFill>
              <a:latin typeface="+mn-lt"/>
              <a:cs typeface="ＭＳ Ｐゴシック" charset="0"/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EFED462B-5A82-408A-9CD1-F4081A9433F3}"/>
              </a:ext>
            </a:extLst>
          </p:cNvPr>
          <p:cNvCxnSpPr>
            <a:cxnSpLocks/>
          </p:cNvCxnSpPr>
          <p:nvPr/>
        </p:nvCxnSpPr>
        <p:spPr>
          <a:xfrm flipV="1">
            <a:off x="7600950" y="3467102"/>
            <a:ext cx="302877" cy="133348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694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6CA6CA94-AEE4-4CC4-AA57-444B6C60E1C5}"/>
              </a:ext>
            </a:extLst>
          </p:cNvPr>
          <p:cNvSpPr txBox="1"/>
          <p:nvPr/>
        </p:nvSpPr>
        <p:spPr>
          <a:xfrm>
            <a:off x="93787" y="1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RESULTADOS Y DISCUSIÓN</a:t>
            </a:r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1ABFA6EF-87B2-48BC-97A3-F6EDABA084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8613282"/>
              </p:ext>
            </p:extLst>
          </p:nvPr>
        </p:nvGraphicFramePr>
        <p:xfrm>
          <a:off x="1974974" y="820956"/>
          <a:ext cx="8242051" cy="57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159080" imgH="2906640" progId="Origin50.Graph">
                  <p:embed/>
                </p:oleObj>
              </mc:Choice>
              <mc:Fallback>
                <p:oleObj name="Graph" r:id="rId3" imgW="4159080" imgH="2906640" progId="Origin50.Graph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1ABFA6EF-87B2-48BC-97A3-F6EDABA084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74974" y="820956"/>
                        <a:ext cx="8242051" cy="57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3">
            <a:extLst>
              <a:ext uri="{FF2B5EF4-FFF2-40B4-BE49-F238E27FC236}">
                <a16:creationId xmlns:a16="http://schemas.microsoft.com/office/drawing/2014/main" id="{D0B84924-58F1-4ADE-978F-12AE78A16618}"/>
              </a:ext>
            </a:extLst>
          </p:cNvPr>
          <p:cNvSpPr txBox="1"/>
          <p:nvPr/>
        </p:nvSpPr>
        <p:spPr>
          <a:xfrm>
            <a:off x="150936" y="626021"/>
            <a:ext cx="11850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Síntesis de </a:t>
            </a:r>
            <a:r>
              <a:rPr lang="es-ES" sz="2800" dirty="0" err="1">
                <a:solidFill>
                  <a:srgbClr val="00713C"/>
                </a:solidFill>
                <a:latin typeface="+mn-lt"/>
                <a:cs typeface="ＭＳ Ｐゴシック" charset="0"/>
              </a:rPr>
              <a:t>AgNPs</a:t>
            </a: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 – Diferente intensidad lumínica, AgNO3 7mM, pH6 </a:t>
            </a:r>
            <a:endParaRPr lang="es-MX" sz="2800" dirty="0">
              <a:solidFill>
                <a:srgbClr val="00713C"/>
              </a:solidFill>
              <a:latin typeface="+mn-lt"/>
              <a:cs typeface="ＭＳ Ｐゴシック" charset="0"/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EFED462B-5A82-408A-9CD1-F4081A9433F3}"/>
              </a:ext>
            </a:extLst>
          </p:cNvPr>
          <p:cNvCxnSpPr>
            <a:cxnSpLocks/>
          </p:cNvCxnSpPr>
          <p:nvPr/>
        </p:nvCxnSpPr>
        <p:spPr>
          <a:xfrm flipV="1">
            <a:off x="7600950" y="3467102"/>
            <a:ext cx="302877" cy="133348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32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54AA8C8-CEF0-4441-8AA1-331DC51FD30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01"/>
          <a:stretch>
            <a:fillRect/>
          </a:stretch>
        </p:blipFill>
        <p:spPr bwMode="auto">
          <a:xfrm>
            <a:off x="933326" y="1098634"/>
            <a:ext cx="6566469" cy="513334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ángulo redondeado 2">
            <a:extLst>
              <a:ext uri="{FF2B5EF4-FFF2-40B4-BE49-F238E27FC236}">
                <a16:creationId xmlns:a16="http://schemas.microsoft.com/office/drawing/2014/main" id="{A8C163CE-87FE-4B31-9AFC-CD1AB94B3EF4}"/>
              </a:ext>
            </a:extLst>
          </p:cNvPr>
          <p:cNvSpPr/>
          <p:nvPr/>
        </p:nvSpPr>
        <p:spPr>
          <a:xfrm>
            <a:off x="8333209" y="1428611"/>
            <a:ext cx="2664296" cy="280831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s-ES" b="1" dirty="0"/>
              <a:t>Test ANOVA:</a:t>
            </a:r>
          </a:p>
          <a:p>
            <a:r>
              <a:rPr lang="es-ES" dirty="0"/>
              <a:t>Irradiación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F=44.733; p&lt;0.01</a:t>
            </a:r>
          </a:p>
          <a:p>
            <a:r>
              <a:rPr lang="es-ES" dirty="0"/>
              <a:t>Concentración de AgNO3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F=27.901; p&lt;0.01</a:t>
            </a:r>
          </a:p>
          <a:p>
            <a:r>
              <a:rPr lang="es-ES" dirty="0"/>
              <a:t>Concentración de AgNO3 : irradiación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F=4.073; p&lt;0.01</a:t>
            </a:r>
            <a:endParaRPr lang="es-EC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E29D21CE-0022-46AD-88BE-C1F54B3AB8DA}"/>
              </a:ext>
            </a:extLst>
          </p:cNvPr>
          <p:cNvSpPr/>
          <p:nvPr/>
        </p:nvSpPr>
        <p:spPr>
          <a:xfrm>
            <a:off x="3883186" y="5497019"/>
            <a:ext cx="822163" cy="360856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1B7EBEF-12C2-4AD5-B81B-D933BB2AD285}"/>
              </a:ext>
            </a:extLst>
          </p:cNvPr>
          <p:cNvSpPr txBox="1"/>
          <p:nvPr/>
        </p:nvSpPr>
        <p:spPr>
          <a:xfrm>
            <a:off x="93787" y="1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RESULTADOS Y DISCUSIÓN</a:t>
            </a: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CF8D959F-D420-4FAF-9311-F1F1DA677246}"/>
              </a:ext>
            </a:extLst>
          </p:cNvPr>
          <p:cNvSpPr txBox="1"/>
          <p:nvPr/>
        </p:nvSpPr>
        <p:spPr>
          <a:xfrm>
            <a:off x="150936" y="626021"/>
            <a:ext cx="12041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Síntesis de </a:t>
            </a:r>
            <a:r>
              <a:rPr lang="es-ES" sz="2800" dirty="0" err="1">
                <a:solidFill>
                  <a:srgbClr val="00713C"/>
                </a:solidFill>
                <a:latin typeface="+mn-lt"/>
                <a:cs typeface="ＭＳ Ｐゴシック" charset="0"/>
              </a:rPr>
              <a:t>AgNPs</a:t>
            </a: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 – Diferente intensidad lumínica, 3 concentraciones AgNO3, pH6 </a:t>
            </a:r>
            <a:endParaRPr lang="es-MX" sz="2800" dirty="0">
              <a:solidFill>
                <a:srgbClr val="00713C"/>
              </a:solidFill>
              <a:latin typeface="+mn-lt"/>
              <a:cs typeface="ＭＳ Ｐゴシック" charset="0"/>
            </a:endParaRP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DCBADA07-10CC-4E7A-88AC-515D05437D7A}"/>
              </a:ext>
            </a:extLst>
          </p:cNvPr>
          <p:cNvCxnSpPr>
            <a:cxnSpLocks/>
          </p:cNvCxnSpPr>
          <p:nvPr/>
        </p:nvCxnSpPr>
        <p:spPr>
          <a:xfrm flipV="1">
            <a:off x="4265692" y="1724026"/>
            <a:ext cx="0" cy="3772993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redondeado 2">
            <a:extLst>
              <a:ext uri="{FF2B5EF4-FFF2-40B4-BE49-F238E27FC236}">
                <a16:creationId xmlns:a16="http://schemas.microsoft.com/office/drawing/2014/main" id="{730D28B4-EE1E-4593-96C1-2CDF52670D91}"/>
              </a:ext>
            </a:extLst>
          </p:cNvPr>
          <p:cNvSpPr/>
          <p:nvPr/>
        </p:nvSpPr>
        <p:spPr>
          <a:xfrm>
            <a:off x="8196187" y="4464932"/>
            <a:ext cx="3633863" cy="964457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ES" dirty="0"/>
              <a:t>La longitud de onda azul (radiación UV cercano) provee una mayor energía excitando los electrones π</a:t>
            </a:r>
            <a:endParaRPr lang="es-EC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1E72170-B760-462D-9BCB-A41B9785DE66}"/>
              </a:ext>
            </a:extLst>
          </p:cNvPr>
          <p:cNvSpPr/>
          <p:nvPr/>
        </p:nvSpPr>
        <p:spPr>
          <a:xfrm>
            <a:off x="17587" y="6417145"/>
            <a:ext cx="11362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ea typeface="Calibri" panose="020F0502020204030204" pitchFamily="34" charset="0"/>
              </a:rPr>
              <a:t> (García, 2016)</a:t>
            </a:r>
            <a:r>
              <a:rPr lang="es-EC" sz="1200" dirty="0">
                <a:ea typeface="Calibri" panose="020F0502020204030204" pitchFamily="34" charset="0"/>
              </a:rPr>
              <a:t>.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249372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7E284E99-7E3E-47CA-96DD-5790700A5DAA}"/>
              </a:ext>
            </a:extLst>
          </p:cNvPr>
          <p:cNvSpPr txBox="1"/>
          <p:nvPr/>
        </p:nvSpPr>
        <p:spPr>
          <a:xfrm>
            <a:off x="74737" y="1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OBJETIVOS</a:t>
            </a: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5AA2B350-FB26-4400-A5BA-41356E4E3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69" y="851476"/>
            <a:ext cx="11149905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just" eaLnBrk="1" hangingPunct="1"/>
            <a:r>
              <a:rPr lang="es-MX" b="1" dirty="0">
                <a:solidFill>
                  <a:srgbClr val="00713C"/>
                </a:solidFill>
                <a:latin typeface="+mn-lt"/>
              </a:rPr>
              <a:t>Objetivo general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s-ES" dirty="0">
                <a:latin typeface="+mn-lt"/>
              </a:rPr>
              <a:t>Sintetizar nanopartículas de plata mediante interacción de la radiación ultravioleta y visible</a:t>
            </a:r>
            <a:r>
              <a:rPr lang="es-MX" dirty="0">
                <a:latin typeface="+mn-lt"/>
              </a:rPr>
              <a:t>.</a:t>
            </a:r>
          </a:p>
          <a:p>
            <a:pPr marL="0" indent="0" algn="just" eaLnBrk="1" hangingPunct="1"/>
            <a:endParaRPr lang="es-MX" dirty="0">
              <a:latin typeface="+mn-lt"/>
            </a:endParaRPr>
          </a:p>
          <a:p>
            <a:pPr marL="0" indent="0" algn="just" eaLnBrk="1" hangingPunct="1"/>
            <a:r>
              <a:rPr lang="es-MX" b="1" dirty="0">
                <a:solidFill>
                  <a:srgbClr val="00713C"/>
                </a:solidFill>
                <a:latin typeface="+mn-lt"/>
              </a:rPr>
              <a:t>Objetivos específicos 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es-ES" dirty="0">
                <a:latin typeface="+mn-lt"/>
              </a:rPr>
              <a:t>Sintetizar nanopartículas de plata modificando pH, concentraciones del agente reductor (extracto vegetal) y su precursor (Nitrato de Plata).</a:t>
            </a:r>
          </a:p>
          <a:p>
            <a:pPr lvl="0" algn="just">
              <a:buFont typeface="Arial" panose="020B0604020202020204" pitchFamily="34" charset="0"/>
              <a:buChar char="•"/>
            </a:pPr>
            <a:endParaRPr lang="es-ES" dirty="0">
              <a:latin typeface="+mn-lt"/>
            </a:endParaRP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es-ES" dirty="0">
                <a:latin typeface="+mn-lt"/>
              </a:rPr>
              <a:t>Caracterizar fisicoquímicamente las nanopartículas de plata y seleccionar las nanopartículas sin interacción química.</a:t>
            </a:r>
          </a:p>
          <a:p>
            <a:pPr lvl="0" algn="just">
              <a:buFont typeface="Arial" panose="020B0604020202020204" pitchFamily="34" charset="0"/>
              <a:buChar char="•"/>
            </a:pPr>
            <a:endParaRPr lang="es-ES" dirty="0">
              <a:latin typeface="+mn-lt"/>
            </a:endParaRP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es-ES" dirty="0">
                <a:latin typeface="+mn-lt"/>
              </a:rPr>
              <a:t>Evaluar las nanopartículas seleccionadas, en presencia/ausencia de radiación solar y longitudes de onda primarias (roja, azul y verde).</a:t>
            </a:r>
            <a:r>
              <a:rPr lang="es-MX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0615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9680178"/>
              </p:ext>
            </p:extLst>
          </p:nvPr>
        </p:nvGraphicFramePr>
        <p:xfrm>
          <a:off x="1988383" y="799143"/>
          <a:ext cx="8215234" cy="57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90760" imgH="2938320" progId="Origin50.Graph">
                  <p:embed/>
                </p:oleObj>
              </mc:Choice>
              <mc:Fallback>
                <p:oleObj name="Graph" r:id="rId2" imgW="4190760" imgH="2938320" progId="Origin50.Graph">
                  <p:embed/>
                  <p:pic>
                    <p:nvPicPr>
                      <p:cNvPr id="6" name="Objeto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88383" y="799143"/>
                        <a:ext cx="8215234" cy="57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C8313E47-7D08-4334-9B8A-A1F075AA2648}"/>
              </a:ext>
            </a:extLst>
          </p:cNvPr>
          <p:cNvSpPr txBox="1"/>
          <p:nvPr/>
        </p:nvSpPr>
        <p:spPr>
          <a:xfrm>
            <a:off x="93787" y="1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RESULTADOS Y DISCUSIÓN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692A2946-EDFB-42D2-A202-CF329CA0149E}"/>
              </a:ext>
            </a:extLst>
          </p:cNvPr>
          <p:cNvSpPr txBox="1"/>
          <p:nvPr/>
        </p:nvSpPr>
        <p:spPr>
          <a:xfrm>
            <a:off x="150936" y="626021"/>
            <a:ext cx="12041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Estabilidad de </a:t>
            </a:r>
            <a:r>
              <a:rPr lang="es-ES" sz="2800" dirty="0" err="1">
                <a:solidFill>
                  <a:srgbClr val="00713C"/>
                </a:solidFill>
                <a:latin typeface="+mn-lt"/>
                <a:cs typeface="ＭＳ Ｐゴシック" charset="0"/>
              </a:rPr>
              <a:t>AgNPs</a:t>
            </a: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 – Oscuridad, 3 concentraciones AgNO3, pH6 </a:t>
            </a:r>
            <a:endParaRPr lang="es-MX" sz="2800" dirty="0">
              <a:solidFill>
                <a:srgbClr val="00713C"/>
              </a:solidFill>
              <a:latin typeface="+mn-lt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148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4921456"/>
              </p:ext>
            </p:extLst>
          </p:nvPr>
        </p:nvGraphicFramePr>
        <p:xfrm>
          <a:off x="1988383" y="799143"/>
          <a:ext cx="8215234" cy="57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90760" imgH="2938320" progId="Origin50.Graph">
                  <p:embed/>
                </p:oleObj>
              </mc:Choice>
              <mc:Fallback>
                <p:oleObj name="Graph" r:id="rId2" imgW="4190760" imgH="2938320" progId="Origin50.Graph">
                  <p:embed/>
                  <p:pic>
                    <p:nvPicPr>
                      <p:cNvPr id="6" name="Objeto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88383" y="799143"/>
                        <a:ext cx="8215234" cy="57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C8313E47-7D08-4334-9B8A-A1F075AA2648}"/>
              </a:ext>
            </a:extLst>
          </p:cNvPr>
          <p:cNvSpPr txBox="1"/>
          <p:nvPr/>
        </p:nvSpPr>
        <p:spPr>
          <a:xfrm>
            <a:off x="93787" y="1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RESULTADOS Y DISCUSIÓN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692A2946-EDFB-42D2-A202-CF329CA0149E}"/>
              </a:ext>
            </a:extLst>
          </p:cNvPr>
          <p:cNvSpPr txBox="1"/>
          <p:nvPr/>
        </p:nvSpPr>
        <p:spPr>
          <a:xfrm>
            <a:off x="150936" y="626021"/>
            <a:ext cx="12041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Estabilidad de </a:t>
            </a:r>
            <a:r>
              <a:rPr lang="es-ES" sz="2800" dirty="0" err="1">
                <a:solidFill>
                  <a:srgbClr val="00713C"/>
                </a:solidFill>
                <a:latin typeface="+mn-lt"/>
                <a:cs typeface="ＭＳ Ｐゴシック" charset="0"/>
              </a:rPr>
              <a:t>AgNPs</a:t>
            </a: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 – Luz Solar, 3 concentraciones AgNO3, pH6 </a:t>
            </a:r>
            <a:endParaRPr lang="es-MX" sz="2800" dirty="0">
              <a:solidFill>
                <a:srgbClr val="00713C"/>
              </a:solidFill>
              <a:latin typeface="+mn-lt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444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6828675"/>
              </p:ext>
            </p:extLst>
          </p:nvPr>
        </p:nvGraphicFramePr>
        <p:xfrm>
          <a:off x="-306220" y="1190486"/>
          <a:ext cx="6674878" cy="46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90760" imgH="2938320" progId="Origin50.Graph">
                  <p:embed/>
                </p:oleObj>
              </mc:Choice>
              <mc:Fallback>
                <p:oleObj name="Graph" r:id="rId2" imgW="4190760" imgH="2938320" progId="Origin50.Graph">
                  <p:embed/>
                  <p:pic>
                    <p:nvPicPr>
                      <p:cNvPr id="6" name="Objeto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306220" y="1190486"/>
                        <a:ext cx="6674878" cy="46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C8313E47-7D08-4334-9B8A-A1F075AA2648}"/>
              </a:ext>
            </a:extLst>
          </p:cNvPr>
          <p:cNvSpPr txBox="1"/>
          <p:nvPr/>
        </p:nvSpPr>
        <p:spPr>
          <a:xfrm>
            <a:off x="93787" y="1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RESULTADOS Y DISCUSIÓN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692A2946-EDFB-42D2-A202-CF329CA0149E}"/>
              </a:ext>
            </a:extLst>
          </p:cNvPr>
          <p:cNvSpPr txBox="1"/>
          <p:nvPr/>
        </p:nvSpPr>
        <p:spPr>
          <a:xfrm>
            <a:off x="150936" y="626021"/>
            <a:ext cx="12041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Estabilidad de </a:t>
            </a:r>
            <a:r>
              <a:rPr lang="es-ES" sz="2800" dirty="0" err="1">
                <a:solidFill>
                  <a:srgbClr val="00713C"/>
                </a:solidFill>
                <a:latin typeface="+mn-lt"/>
                <a:cs typeface="ＭＳ Ｐゴシック" charset="0"/>
              </a:rPr>
              <a:t>AgNPs</a:t>
            </a: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 – LED Azul, 3 concentraciones AgNO3, pH6 </a:t>
            </a:r>
            <a:endParaRPr lang="es-MX" sz="2800" dirty="0">
              <a:solidFill>
                <a:srgbClr val="00713C"/>
              </a:solidFill>
              <a:latin typeface="+mn-lt"/>
              <a:cs typeface="ＭＳ Ｐゴシック" charset="0"/>
            </a:endParaRP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18DBDC59-2736-48E4-BE0A-9258A1C011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3264525"/>
              </p:ext>
            </p:extLst>
          </p:nvPr>
        </p:nvGraphicFramePr>
        <p:xfrm>
          <a:off x="5706206" y="1190486"/>
          <a:ext cx="6674878" cy="46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190760" imgH="2938320" progId="Origin50.Graph">
                  <p:embed/>
                </p:oleObj>
              </mc:Choice>
              <mc:Fallback>
                <p:oleObj name="Graph" r:id="rId4" imgW="4190760" imgH="2938320" progId="Origin50.Graph">
                  <p:embed/>
                  <p:pic>
                    <p:nvPicPr>
                      <p:cNvPr id="6" name="Objeto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06206" y="1190486"/>
                        <a:ext cx="6674878" cy="46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464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4983687"/>
              </p:ext>
            </p:extLst>
          </p:nvPr>
        </p:nvGraphicFramePr>
        <p:xfrm>
          <a:off x="-306220" y="1190486"/>
          <a:ext cx="6674878" cy="46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90760" imgH="2938320" progId="Origin50.Graph">
                  <p:embed/>
                </p:oleObj>
              </mc:Choice>
              <mc:Fallback>
                <p:oleObj name="Graph" r:id="rId2" imgW="4190760" imgH="2938320" progId="Origin50.Graph">
                  <p:embed/>
                  <p:pic>
                    <p:nvPicPr>
                      <p:cNvPr id="6" name="Objeto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306220" y="1190486"/>
                        <a:ext cx="6674878" cy="46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C8313E47-7D08-4334-9B8A-A1F075AA2648}"/>
              </a:ext>
            </a:extLst>
          </p:cNvPr>
          <p:cNvSpPr txBox="1"/>
          <p:nvPr/>
        </p:nvSpPr>
        <p:spPr>
          <a:xfrm>
            <a:off x="93787" y="1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RESULTADOS Y DISCUSIÓN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692A2946-EDFB-42D2-A202-CF329CA0149E}"/>
              </a:ext>
            </a:extLst>
          </p:cNvPr>
          <p:cNvSpPr txBox="1"/>
          <p:nvPr/>
        </p:nvSpPr>
        <p:spPr>
          <a:xfrm>
            <a:off x="150936" y="626021"/>
            <a:ext cx="12041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Estabilidad de </a:t>
            </a:r>
            <a:r>
              <a:rPr lang="es-ES" sz="2800" dirty="0" err="1">
                <a:solidFill>
                  <a:srgbClr val="00713C"/>
                </a:solidFill>
                <a:latin typeface="+mn-lt"/>
                <a:cs typeface="ＭＳ Ｐゴシック" charset="0"/>
              </a:rPr>
              <a:t>AgNPs</a:t>
            </a: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 – LED Verde, 3 concentraciones AgNO3, pH6 </a:t>
            </a:r>
            <a:endParaRPr lang="es-MX" sz="2800" dirty="0">
              <a:solidFill>
                <a:srgbClr val="00713C"/>
              </a:solidFill>
              <a:latin typeface="+mn-lt"/>
              <a:cs typeface="ＭＳ Ｐゴシック" charset="0"/>
            </a:endParaRP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18DBDC59-2736-48E4-BE0A-9258A1C011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1801630"/>
              </p:ext>
            </p:extLst>
          </p:nvPr>
        </p:nvGraphicFramePr>
        <p:xfrm>
          <a:off x="5706206" y="1190486"/>
          <a:ext cx="6674878" cy="46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190760" imgH="2938320" progId="Origin50.Graph">
                  <p:embed/>
                </p:oleObj>
              </mc:Choice>
              <mc:Fallback>
                <p:oleObj name="Graph" r:id="rId4" imgW="4190760" imgH="2938320" progId="Origin50.Graph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18DBDC59-2736-48E4-BE0A-9258A1C011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06206" y="1190486"/>
                        <a:ext cx="6674878" cy="46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1153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6195363"/>
              </p:ext>
            </p:extLst>
          </p:nvPr>
        </p:nvGraphicFramePr>
        <p:xfrm>
          <a:off x="-306220" y="1190486"/>
          <a:ext cx="6674878" cy="46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90760" imgH="2938320" progId="Origin50.Graph">
                  <p:embed/>
                </p:oleObj>
              </mc:Choice>
              <mc:Fallback>
                <p:oleObj name="Graph" r:id="rId2" imgW="4190760" imgH="2938320" progId="Origin50.Graph">
                  <p:embed/>
                  <p:pic>
                    <p:nvPicPr>
                      <p:cNvPr id="6" name="Objeto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306220" y="1190486"/>
                        <a:ext cx="6674878" cy="46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C8313E47-7D08-4334-9B8A-A1F075AA2648}"/>
              </a:ext>
            </a:extLst>
          </p:cNvPr>
          <p:cNvSpPr txBox="1"/>
          <p:nvPr/>
        </p:nvSpPr>
        <p:spPr>
          <a:xfrm>
            <a:off x="93787" y="1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RESULTADOS Y DISCUSIÓN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692A2946-EDFB-42D2-A202-CF329CA0149E}"/>
              </a:ext>
            </a:extLst>
          </p:cNvPr>
          <p:cNvSpPr txBox="1"/>
          <p:nvPr/>
        </p:nvSpPr>
        <p:spPr>
          <a:xfrm>
            <a:off x="150936" y="626021"/>
            <a:ext cx="12041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Estabilidad de </a:t>
            </a:r>
            <a:r>
              <a:rPr lang="es-ES" sz="2800" dirty="0" err="1">
                <a:solidFill>
                  <a:srgbClr val="00713C"/>
                </a:solidFill>
                <a:latin typeface="+mn-lt"/>
                <a:cs typeface="ＭＳ Ｐゴシック" charset="0"/>
              </a:rPr>
              <a:t>AgNPs</a:t>
            </a: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 – LED Rojo, 3 concentraciones AgNO3, pH6 </a:t>
            </a:r>
            <a:endParaRPr lang="es-MX" sz="2800" dirty="0">
              <a:solidFill>
                <a:srgbClr val="00713C"/>
              </a:solidFill>
              <a:latin typeface="+mn-lt"/>
              <a:cs typeface="ＭＳ Ｐゴシック" charset="0"/>
            </a:endParaRP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18DBDC59-2736-48E4-BE0A-9258A1C011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8200008"/>
              </p:ext>
            </p:extLst>
          </p:nvPr>
        </p:nvGraphicFramePr>
        <p:xfrm>
          <a:off x="5706206" y="1190486"/>
          <a:ext cx="6674878" cy="46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190760" imgH="2938320" progId="Origin50.Graph">
                  <p:embed/>
                </p:oleObj>
              </mc:Choice>
              <mc:Fallback>
                <p:oleObj name="Graph" r:id="rId4" imgW="4190760" imgH="2938320" progId="Origin50.Graph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18DBDC59-2736-48E4-BE0A-9258A1C011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06206" y="1190486"/>
                        <a:ext cx="6674878" cy="46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1783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CBB08FAA-EFB8-439A-A3A8-AC6DD45DF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948019"/>
              </p:ext>
            </p:extLst>
          </p:nvPr>
        </p:nvGraphicFramePr>
        <p:xfrm>
          <a:off x="147484" y="1190486"/>
          <a:ext cx="9901084" cy="4111966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307690">
                  <a:extLst>
                    <a:ext uri="{9D8B030D-6E8A-4147-A177-3AD203B41FA5}">
                      <a16:colId xmlns:a16="http://schemas.microsoft.com/office/drawing/2014/main" val="2090447913"/>
                    </a:ext>
                  </a:extLst>
                </a:gridCol>
                <a:gridCol w="816078">
                  <a:extLst>
                    <a:ext uri="{9D8B030D-6E8A-4147-A177-3AD203B41FA5}">
                      <a16:colId xmlns:a16="http://schemas.microsoft.com/office/drawing/2014/main" val="3819561314"/>
                    </a:ext>
                  </a:extLst>
                </a:gridCol>
                <a:gridCol w="1455174">
                  <a:extLst>
                    <a:ext uri="{9D8B030D-6E8A-4147-A177-3AD203B41FA5}">
                      <a16:colId xmlns:a16="http://schemas.microsoft.com/office/drawing/2014/main" val="3302399076"/>
                    </a:ext>
                  </a:extLst>
                </a:gridCol>
                <a:gridCol w="1160206">
                  <a:extLst>
                    <a:ext uri="{9D8B030D-6E8A-4147-A177-3AD203B41FA5}">
                      <a16:colId xmlns:a16="http://schemas.microsoft.com/office/drawing/2014/main" val="3615691709"/>
                    </a:ext>
                  </a:extLst>
                </a:gridCol>
                <a:gridCol w="1465007">
                  <a:extLst>
                    <a:ext uri="{9D8B030D-6E8A-4147-A177-3AD203B41FA5}">
                      <a16:colId xmlns:a16="http://schemas.microsoft.com/office/drawing/2014/main" val="3505020726"/>
                    </a:ext>
                  </a:extLst>
                </a:gridCol>
                <a:gridCol w="1160206">
                  <a:extLst>
                    <a:ext uri="{9D8B030D-6E8A-4147-A177-3AD203B41FA5}">
                      <a16:colId xmlns:a16="http://schemas.microsoft.com/office/drawing/2014/main" val="2197649482"/>
                    </a:ext>
                  </a:extLst>
                </a:gridCol>
                <a:gridCol w="1268361">
                  <a:extLst>
                    <a:ext uri="{9D8B030D-6E8A-4147-A177-3AD203B41FA5}">
                      <a16:colId xmlns:a16="http://schemas.microsoft.com/office/drawing/2014/main" val="773507217"/>
                    </a:ext>
                  </a:extLst>
                </a:gridCol>
                <a:gridCol w="1268362">
                  <a:extLst>
                    <a:ext uri="{9D8B030D-6E8A-4147-A177-3AD203B41FA5}">
                      <a16:colId xmlns:a16="http://schemas.microsoft.com/office/drawing/2014/main" val="1247710281"/>
                    </a:ext>
                  </a:extLst>
                </a:gridCol>
              </a:tblGrid>
              <a:tr h="182504">
                <a:tc rowSpan="3"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 dirty="0">
                          <a:effectLst/>
                        </a:rPr>
                        <a:t>Tratamientos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 dirty="0">
                          <a:effectLst/>
                        </a:rPr>
                        <a:t>Tiempo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 dirty="0">
                          <a:effectLst/>
                        </a:rPr>
                        <a:t>[AgNO3] (</a:t>
                      </a:r>
                      <a:r>
                        <a:rPr lang="es-EC" sz="1800" b="1" u="none" strike="noStrike" dirty="0" err="1">
                          <a:effectLst/>
                        </a:rPr>
                        <a:t>mM</a:t>
                      </a:r>
                      <a:r>
                        <a:rPr lang="es-EC" sz="1800" b="1" u="none" strike="noStrike" dirty="0">
                          <a:effectLst/>
                        </a:rPr>
                        <a:t>)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02207"/>
                  </a:ext>
                </a:extLst>
              </a:tr>
              <a:tr h="18250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 dirty="0">
                          <a:effectLst/>
                        </a:rPr>
                        <a:t>3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>
                          <a:effectLst/>
                        </a:rPr>
                        <a:t>5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>
                          <a:effectLst/>
                        </a:rPr>
                        <a:t>7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067823"/>
                  </a:ext>
                </a:extLst>
              </a:tr>
              <a:tr h="33857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>
                          <a:effectLst/>
                        </a:rPr>
                        <a:t>DLS (nm)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 dirty="0">
                          <a:effectLst/>
                        </a:rPr>
                        <a:t>STEM (nm)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 dirty="0">
                          <a:effectLst/>
                        </a:rPr>
                        <a:t>DLS (nm)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>
                          <a:effectLst/>
                        </a:rPr>
                        <a:t>STEM (nm)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>
                          <a:effectLst/>
                        </a:rPr>
                        <a:t>DLS (nm)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 dirty="0">
                          <a:effectLst/>
                        </a:rPr>
                        <a:t>STEM (nm)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31023809"/>
                  </a:ext>
                </a:extLst>
              </a:tr>
              <a:tr h="33857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 dirty="0">
                          <a:effectLst/>
                        </a:rPr>
                        <a:t>Oscuridad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 dirty="0">
                          <a:effectLst/>
                        </a:rPr>
                        <a:t>inicial 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</a:rPr>
                        <a:t>1436.3±1305.2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</a:rPr>
                        <a:t>15.2±12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</a:rPr>
                        <a:t>353.5±597.7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</a:rPr>
                        <a:t>29.1±36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79.7±33.8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</a:rPr>
                        <a:t>21.6±10.2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84136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>
                          <a:effectLst/>
                        </a:rPr>
                        <a:t>un mes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</a:rPr>
                        <a:t>3379.6±1547.3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18.3±23.1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</a:rPr>
                        <a:t>2096.4±1745.9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</a:rPr>
                        <a:t>21.3±9.5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</a:rPr>
                        <a:t>171.7±120.2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</a:rPr>
                        <a:t>16.4±11.1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423215"/>
                  </a:ext>
                </a:extLst>
              </a:tr>
              <a:tr h="18250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>
                          <a:effectLst/>
                        </a:rPr>
                        <a:t>Luz Solar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>
                          <a:effectLst/>
                        </a:rPr>
                        <a:t>inicial 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72.2±32.5</a:t>
                      </a:r>
                      <a:endParaRPr lang="es-EC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16.4±9</a:t>
                      </a:r>
                      <a:endParaRPr lang="es-EC" sz="18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114.9±43</a:t>
                      </a:r>
                      <a:endParaRPr lang="es-EC" sz="18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20.9±12</a:t>
                      </a:r>
                      <a:endParaRPr lang="es-EC" sz="18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99.8±41.2</a:t>
                      </a:r>
                      <a:endParaRPr lang="es-EC" sz="18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18.4±11.8</a:t>
                      </a:r>
                      <a:endParaRPr lang="es-EC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71052770"/>
                  </a:ext>
                </a:extLst>
              </a:tr>
              <a:tr h="33857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>
                          <a:effectLst/>
                        </a:rPr>
                        <a:t>un mes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121±57.8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16.8±9.4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</a:rPr>
                        <a:t>181.2±79.8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</a:rPr>
                        <a:t>22.7±9.8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156.9±53.6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</a:rPr>
                        <a:t>22.1±10.5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5883870"/>
                  </a:ext>
                </a:extLst>
              </a:tr>
              <a:tr h="33857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>
                          <a:effectLst/>
                        </a:rPr>
                        <a:t>LED Azul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>
                          <a:effectLst/>
                        </a:rPr>
                        <a:t>inicial 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</a:rPr>
                        <a:t>72±33.8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19.1±8.3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128.5±62.6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21.6±14.8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103±43.7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</a:rPr>
                        <a:t>18.7±11.8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49312141"/>
                  </a:ext>
                </a:extLst>
              </a:tr>
              <a:tr h="33857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>
                          <a:effectLst/>
                        </a:rPr>
                        <a:t>un mes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140±72.7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17.7±6.6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282.4±235.2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24.7±11.6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164.3±55.7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20.8±9.5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61805595"/>
                  </a:ext>
                </a:extLst>
              </a:tr>
              <a:tr h="18250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>
                          <a:effectLst/>
                        </a:rPr>
                        <a:t>LED Verde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>
                          <a:effectLst/>
                        </a:rPr>
                        <a:t>inicial 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73.2±35.2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15.2±8.2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77.4±37.2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17.8±10.6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67.4±30.5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17.2±9.7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07208231"/>
                  </a:ext>
                </a:extLst>
              </a:tr>
              <a:tr h="33857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>
                          <a:effectLst/>
                        </a:rPr>
                        <a:t>un mes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127.6±65.1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14.1±7.7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126.1±61.4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17.2±9.3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104±42.2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17.8±9.4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27197934"/>
                  </a:ext>
                </a:extLst>
              </a:tr>
              <a:tr h="33857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>
                          <a:effectLst/>
                        </a:rPr>
                        <a:t>LED Rojo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>
                          <a:effectLst/>
                        </a:rPr>
                        <a:t>inicial </a:t>
                      </a:r>
                      <a:endParaRPr lang="es-EC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122.9±45.5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18.1±5.8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79.5±37.6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15.6±10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59.6±28.9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18.8±13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82910882"/>
                  </a:ext>
                </a:extLst>
              </a:tr>
              <a:tr h="33857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 dirty="0">
                          <a:effectLst/>
                        </a:rPr>
                        <a:t>un mes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302.9±334.8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12.9±7.9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131.8±79.6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14±10.7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</a:rPr>
                        <a:t>105.2±55.2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</a:rPr>
                        <a:t>16.7±14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4192735"/>
                  </a:ext>
                </a:extLst>
              </a:tr>
            </a:tbl>
          </a:graphicData>
        </a:graphic>
      </p:graphicFrame>
      <p:sp>
        <p:nvSpPr>
          <p:cNvPr id="14" name="Rectángulo 13">
            <a:extLst>
              <a:ext uri="{FF2B5EF4-FFF2-40B4-BE49-F238E27FC236}">
                <a16:creationId xmlns:a16="http://schemas.microsoft.com/office/drawing/2014/main" id="{408A37EE-2490-4F9D-9626-97CDF579C2AD}"/>
              </a:ext>
            </a:extLst>
          </p:cNvPr>
          <p:cNvSpPr/>
          <p:nvPr/>
        </p:nvSpPr>
        <p:spPr>
          <a:xfrm>
            <a:off x="10048568" y="2082000"/>
            <a:ext cx="1859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ea typeface="Calibri" panose="020F0502020204030204" pitchFamily="34" charset="0"/>
              </a:rPr>
              <a:t>Mayores tamaños</a:t>
            </a:r>
            <a:endParaRPr lang="es-EC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2F1CB64-1D5A-4CFB-87D3-C17875E0EAF4}"/>
              </a:ext>
            </a:extLst>
          </p:cNvPr>
          <p:cNvSpPr txBox="1"/>
          <p:nvPr/>
        </p:nvSpPr>
        <p:spPr>
          <a:xfrm>
            <a:off x="93787" y="1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RESULTADOS Y DISCUSIÓN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96C9AE86-CF05-4AD3-9BC8-4D1FA1A69C25}"/>
              </a:ext>
            </a:extLst>
          </p:cNvPr>
          <p:cNvSpPr txBox="1"/>
          <p:nvPr/>
        </p:nvSpPr>
        <p:spPr>
          <a:xfrm>
            <a:off x="150936" y="626021"/>
            <a:ext cx="12041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Tamaños de </a:t>
            </a:r>
            <a:r>
              <a:rPr lang="es-ES" sz="2800" dirty="0" err="1">
                <a:solidFill>
                  <a:srgbClr val="00713C"/>
                </a:solidFill>
                <a:latin typeface="+mn-lt"/>
                <a:cs typeface="ＭＳ Ｐゴシック" charset="0"/>
              </a:rPr>
              <a:t>AgNPs</a:t>
            </a: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 – Misma intensidad lumínica</a:t>
            </a:r>
            <a:endParaRPr lang="es-MX" sz="2800" dirty="0">
              <a:solidFill>
                <a:srgbClr val="00713C"/>
              </a:solidFill>
              <a:latin typeface="+mn-lt"/>
              <a:cs typeface="ＭＳ Ｐゴシック" charset="0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F003DD7-0BB5-47F4-8154-CB76921EFA65}"/>
              </a:ext>
            </a:extLst>
          </p:cNvPr>
          <p:cNvSpPr/>
          <p:nvPr/>
        </p:nvSpPr>
        <p:spPr>
          <a:xfrm>
            <a:off x="10156723" y="4090219"/>
            <a:ext cx="1931636" cy="1597812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/>
              <a:t>Tamaños:</a:t>
            </a:r>
          </a:p>
          <a:p>
            <a:pPr algn="ctr"/>
            <a:r>
              <a:rPr lang="es-ES" sz="2000" dirty="0"/>
              <a:t>~ 20 nm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3709077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to 16">
            <a:extLst>
              <a:ext uri="{FF2B5EF4-FFF2-40B4-BE49-F238E27FC236}">
                <a16:creationId xmlns:a16="http://schemas.microsoft.com/office/drawing/2014/main" id="{3DA31556-8174-448F-B10E-95B967936B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3903939"/>
              </p:ext>
            </p:extLst>
          </p:nvPr>
        </p:nvGraphicFramePr>
        <p:xfrm>
          <a:off x="-429697" y="626021"/>
          <a:ext cx="8215234" cy="57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90760" imgH="2938320" progId="Origin50.Graph">
                  <p:embed/>
                </p:oleObj>
              </mc:Choice>
              <mc:Fallback>
                <p:oleObj name="Graph" r:id="rId2" imgW="4190760" imgH="2938320" progId="Origin50.Graph">
                  <p:embed/>
                  <p:pic>
                    <p:nvPicPr>
                      <p:cNvPr id="6" name="Objeto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429697" y="626021"/>
                        <a:ext cx="8215234" cy="57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8251D8A6-E84D-4698-8082-9D6B82F5B0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1182"/>
              </p:ext>
            </p:extLst>
          </p:nvPr>
        </p:nvGraphicFramePr>
        <p:xfrm>
          <a:off x="1799802" y="1146936"/>
          <a:ext cx="6505998" cy="2050475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674052">
                  <a:extLst>
                    <a:ext uri="{9D8B030D-6E8A-4147-A177-3AD203B41FA5}">
                      <a16:colId xmlns:a16="http://schemas.microsoft.com/office/drawing/2014/main" val="1936247544"/>
                    </a:ext>
                  </a:extLst>
                </a:gridCol>
                <a:gridCol w="848466">
                  <a:extLst>
                    <a:ext uri="{9D8B030D-6E8A-4147-A177-3AD203B41FA5}">
                      <a16:colId xmlns:a16="http://schemas.microsoft.com/office/drawing/2014/main" val="2088873227"/>
                    </a:ext>
                  </a:extLst>
                </a:gridCol>
                <a:gridCol w="1107440">
                  <a:extLst>
                    <a:ext uri="{9D8B030D-6E8A-4147-A177-3AD203B41FA5}">
                      <a16:colId xmlns:a16="http://schemas.microsoft.com/office/drawing/2014/main" val="67456178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40738519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4240291471"/>
                    </a:ext>
                  </a:extLst>
                </a:gridCol>
                <a:gridCol w="1271905">
                  <a:extLst>
                    <a:ext uri="{9D8B030D-6E8A-4147-A177-3AD203B41FA5}">
                      <a16:colId xmlns:a16="http://schemas.microsoft.com/office/drawing/2014/main" val="1772973950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2786492176"/>
                    </a:ext>
                  </a:extLst>
                </a:gridCol>
              </a:tblGrid>
              <a:tr h="27263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OSCURIDAD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700878"/>
                  </a:ext>
                </a:extLst>
              </a:tr>
              <a:tr h="27263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 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FORMAS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2054008"/>
                  </a:ext>
                </a:extLst>
              </a:tr>
              <a:tr h="53176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ESFERA (%)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HEXAGONO (%)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CUBO (%)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BARRA (%)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TRIANGULO (%)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MULTIFORMA (%)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704261"/>
                  </a:ext>
                </a:extLst>
              </a:tr>
              <a:tr h="36766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3mM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5,28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2,01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51,01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4,27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</a:rPr>
                        <a:t>1,26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</a:rPr>
                        <a:t>36,18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101408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5mM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</a:rPr>
                        <a:t>12,81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</a:rPr>
                        <a:t>0,00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</a:rPr>
                        <a:t>63,82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</a:rPr>
                        <a:t>5,28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</a:rPr>
                        <a:t>0,75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</a:rPr>
                        <a:t>17,34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98391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7mM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9,98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0,17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47,59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3,33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0,00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38,94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278498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63AF2EAF-519D-426C-BE9D-38604EF76047}"/>
              </a:ext>
            </a:extLst>
          </p:cNvPr>
          <p:cNvSpPr txBox="1"/>
          <p:nvPr/>
        </p:nvSpPr>
        <p:spPr>
          <a:xfrm>
            <a:off x="93787" y="1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RESULTADOS Y DISCUSIÓN</a:t>
            </a: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67731336-829D-4A56-9D65-254EBD1CED7E}"/>
              </a:ext>
            </a:extLst>
          </p:cNvPr>
          <p:cNvSpPr txBox="1"/>
          <p:nvPr/>
        </p:nvSpPr>
        <p:spPr>
          <a:xfrm>
            <a:off x="150936" y="626021"/>
            <a:ext cx="12041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Formas de </a:t>
            </a:r>
            <a:r>
              <a:rPr lang="es-ES" sz="2800" dirty="0" err="1">
                <a:solidFill>
                  <a:srgbClr val="00713C"/>
                </a:solidFill>
                <a:latin typeface="+mn-lt"/>
                <a:cs typeface="ＭＳ Ｐゴシック" charset="0"/>
              </a:rPr>
              <a:t>AgNPs</a:t>
            </a: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 – Oscuridad, 3 concentraciones AgNO3, pH6 </a:t>
            </a:r>
            <a:endParaRPr lang="es-MX" sz="2800" dirty="0">
              <a:solidFill>
                <a:srgbClr val="00713C"/>
              </a:solidFill>
              <a:latin typeface="+mn-lt"/>
              <a:cs typeface="ＭＳ Ｐゴシック" charset="0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8512F8EF-FF54-4788-BA32-1CD9F9B57D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7" t="25185" r="32953" b="27259"/>
          <a:stretch/>
        </p:blipFill>
        <p:spPr>
          <a:xfrm>
            <a:off x="8457417" y="1149241"/>
            <a:ext cx="3290482" cy="4845159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DC727843-961B-41E7-8763-68D14F2D1DC4}"/>
              </a:ext>
            </a:extLst>
          </p:cNvPr>
          <p:cNvSpPr/>
          <p:nvPr/>
        </p:nvSpPr>
        <p:spPr>
          <a:xfrm>
            <a:off x="8410574" y="1143000"/>
            <a:ext cx="1000125" cy="838200"/>
          </a:xfrm>
          <a:prstGeom prst="ellipse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3mM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14312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438F7065-C016-4845-954E-84A4EB5398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2179076"/>
              </p:ext>
            </p:extLst>
          </p:nvPr>
        </p:nvGraphicFramePr>
        <p:xfrm>
          <a:off x="-373033" y="722301"/>
          <a:ext cx="8215234" cy="57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90760" imgH="2938320" progId="Origin50.Graph">
                  <p:embed/>
                </p:oleObj>
              </mc:Choice>
              <mc:Fallback>
                <p:oleObj name="Graph" r:id="rId2" imgW="4190760" imgH="2938320" progId="Origin50.Graph">
                  <p:embed/>
                  <p:pic>
                    <p:nvPicPr>
                      <p:cNvPr id="6" name="Objeto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373033" y="722301"/>
                        <a:ext cx="8215234" cy="57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8251D8A6-E84D-4698-8082-9D6B82F5B0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121729"/>
              </p:ext>
            </p:extLst>
          </p:nvPr>
        </p:nvGraphicFramePr>
        <p:xfrm>
          <a:off x="1647150" y="1190486"/>
          <a:ext cx="6496473" cy="2050475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674052">
                  <a:extLst>
                    <a:ext uri="{9D8B030D-6E8A-4147-A177-3AD203B41FA5}">
                      <a16:colId xmlns:a16="http://schemas.microsoft.com/office/drawing/2014/main" val="1936247544"/>
                    </a:ext>
                  </a:extLst>
                </a:gridCol>
                <a:gridCol w="848466">
                  <a:extLst>
                    <a:ext uri="{9D8B030D-6E8A-4147-A177-3AD203B41FA5}">
                      <a16:colId xmlns:a16="http://schemas.microsoft.com/office/drawing/2014/main" val="2088873227"/>
                    </a:ext>
                  </a:extLst>
                </a:gridCol>
                <a:gridCol w="1107440">
                  <a:extLst>
                    <a:ext uri="{9D8B030D-6E8A-4147-A177-3AD203B41FA5}">
                      <a16:colId xmlns:a16="http://schemas.microsoft.com/office/drawing/2014/main" val="67456178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40738519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4240291471"/>
                    </a:ext>
                  </a:extLst>
                </a:gridCol>
                <a:gridCol w="1243582">
                  <a:extLst>
                    <a:ext uri="{9D8B030D-6E8A-4147-A177-3AD203B41FA5}">
                      <a16:colId xmlns:a16="http://schemas.microsoft.com/office/drawing/2014/main" val="1772973950"/>
                    </a:ext>
                  </a:extLst>
                </a:gridCol>
                <a:gridCol w="1342773">
                  <a:extLst>
                    <a:ext uri="{9D8B030D-6E8A-4147-A177-3AD203B41FA5}">
                      <a16:colId xmlns:a16="http://schemas.microsoft.com/office/drawing/2014/main" val="2786492176"/>
                    </a:ext>
                  </a:extLst>
                </a:gridCol>
              </a:tblGrid>
              <a:tr h="27263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LUZ SOLAR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700878"/>
                  </a:ext>
                </a:extLst>
              </a:tr>
              <a:tr h="27263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 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FORMAS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2054008"/>
                  </a:ext>
                </a:extLst>
              </a:tr>
              <a:tr h="53176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ESFERA (%)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HEXAGONO (%)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CUBO (%)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BARRA (%)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TRIANGULO (%)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MULTIFORMA (%)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704261"/>
                  </a:ext>
                </a:extLst>
              </a:tr>
              <a:tr h="36766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3mM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25,65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44,78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26,09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101408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5mM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28,81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52,38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15,71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98391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7mM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17,74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38,68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39,19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278498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63AF2EAF-519D-426C-BE9D-38604EF76047}"/>
              </a:ext>
            </a:extLst>
          </p:cNvPr>
          <p:cNvSpPr txBox="1"/>
          <p:nvPr/>
        </p:nvSpPr>
        <p:spPr>
          <a:xfrm>
            <a:off x="93787" y="1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RESULTADOS Y DISCUSIÓN</a:t>
            </a: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67731336-829D-4A56-9D65-254EBD1CED7E}"/>
              </a:ext>
            </a:extLst>
          </p:cNvPr>
          <p:cNvSpPr txBox="1"/>
          <p:nvPr/>
        </p:nvSpPr>
        <p:spPr>
          <a:xfrm>
            <a:off x="150936" y="626021"/>
            <a:ext cx="12041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Formas de </a:t>
            </a:r>
            <a:r>
              <a:rPr lang="es-ES" sz="2800" dirty="0" err="1">
                <a:solidFill>
                  <a:srgbClr val="00713C"/>
                </a:solidFill>
                <a:latin typeface="+mn-lt"/>
                <a:cs typeface="ＭＳ Ｐゴシック" charset="0"/>
              </a:rPr>
              <a:t>AgNPs</a:t>
            </a: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 – Luz Solar, 3 concentraciones AgNO3, pH6 </a:t>
            </a:r>
            <a:endParaRPr lang="es-MX" sz="2800" dirty="0">
              <a:solidFill>
                <a:srgbClr val="00713C"/>
              </a:solidFill>
              <a:latin typeface="+mn-lt"/>
              <a:cs typeface="ＭＳ Ｐゴシック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D0A8B07-DD4B-4A0D-A87F-079EB8CAF5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5" t="42222" r="67047" b="43704"/>
          <a:stretch/>
        </p:blipFill>
        <p:spPr>
          <a:xfrm>
            <a:off x="8944475" y="1353935"/>
            <a:ext cx="2631440" cy="3646311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1F1813E4-6F27-4E60-8563-27ED611752D2}"/>
              </a:ext>
            </a:extLst>
          </p:cNvPr>
          <p:cNvSpPr/>
          <p:nvPr/>
        </p:nvSpPr>
        <p:spPr>
          <a:xfrm>
            <a:off x="8410574" y="1143000"/>
            <a:ext cx="1000125" cy="838200"/>
          </a:xfrm>
          <a:prstGeom prst="ellipse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3mM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432102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2658E369-5EA0-4E3C-88D7-200E3249CF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8360545"/>
              </p:ext>
            </p:extLst>
          </p:nvPr>
        </p:nvGraphicFramePr>
        <p:xfrm>
          <a:off x="-357150" y="740536"/>
          <a:ext cx="8215234" cy="57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90760" imgH="2938320" progId="Origin50.Graph">
                  <p:embed/>
                </p:oleObj>
              </mc:Choice>
              <mc:Fallback>
                <p:oleObj name="Graph" r:id="rId2" imgW="4190760" imgH="2938320" progId="Origin50.Graph">
                  <p:embed/>
                  <p:pic>
                    <p:nvPicPr>
                      <p:cNvPr id="6" name="Objeto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357150" y="740536"/>
                        <a:ext cx="8215234" cy="57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8251D8A6-E84D-4698-8082-9D6B82F5B0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803884"/>
              </p:ext>
            </p:extLst>
          </p:nvPr>
        </p:nvGraphicFramePr>
        <p:xfrm>
          <a:off x="1799802" y="1126616"/>
          <a:ext cx="6467898" cy="2050475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674052">
                  <a:extLst>
                    <a:ext uri="{9D8B030D-6E8A-4147-A177-3AD203B41FA5}">
                      <a16:colId xmlns:a16="http://schemas.microsoft.com/office/drawing/2014/main" val="1936247544"/>
                    </a:ext>
                  </a:extLst>
                </a:gridCol>
                <a:gridCol w="848466">
                  <a:extLst>
                    <a:ext uri="{9D8B030D-6E8A-4147-A177-3AD203B41FA5}">
                      <a16:colId xmlns:a16="http://schemas.microsoft.com/office/drawing/2014/main" val="2088873227"/>
                    </a:ext>
                  </a:extLst>
                </a:gridCol>
                <a:gridCol w="1107440">
                  <a:extLst>
                    <a:ext uri="{9D8B030D-6E8A-4147-A177-3AD203B41FA5}">
                      <a16:colId xmlns:a16="http://schemas.microsoft.com/office/drawing/2014/main" val="67456178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40738519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4240291471"/>
                    </a:ext>
                  </a:extLst>
                </a:gridCol>
                <a:gridCol w="1186180">
                  <a:extLst>
                    <a:ext uri="{9D8B030D-6E8A-4147-A177-3AD203B41FA5}">
                      <a16:colId xmlns:a16="http://schemas.microsoft.com/office/drawing/2014/main" val="177297395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786492176"/>
                    </a:ext>
                  </a:extLst>
                </a:gridCol>
              </a:tblGrid>
              <a:tr h="27263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LED AZUL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700878"/>
                  </a:ext>
                </a:extLst>
              </a:tr>
              <a:tr h="27263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 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FORMAS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2054008"/>
                  </a:ext>
                </a:extLst>
              </a:tr>
              <a:tr h="53176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ESFERA (%)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HEXAGONO (%)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CUBO (%)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BARRA (%)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TRIANGULO (%)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MULTIFORMA (%)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704261"/>
                  </a:ext>
                </a:extLst>
              </a:tr>
              <a:tr h="36766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3mM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35,69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29,74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28,62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101408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5mM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29,74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39,22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19,61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98391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7mM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22,58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43,21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28,07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278498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63AF2EAF-519D-426C-BE9D-38604EF76047}"/>
              </a:ext>
            </a:extLst>
          </p:cNvPr>
          <p:cNvSpPr txBox="1"/>
          <p:nvPr/>
        </p:nvSpPr>
        <p:spPr>
          <a:xfrm>
            <a:off x="93787" y="1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RESULTADOS Y DISCUSIÓN</a:t>
            </a: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67731336-829D-4A56-9D65-254EBD1CED7E}"/>
              </a:ext>
            </a:extLst>
          </p:cNvPr>
          <p:cNvSpPr txBox="1"/>
          <p:nvPr/>
        </p:nvSpPr>
        <p:spPr>
          <a:xfrm>
            <a:off x="150936" y="626021"/>
            <a:ext cx="12041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Formas de </a:t>
            </a:r>
            <a:r>
              <a:rPr lang="es-ES" sz="2800" dirty="0" err="1">
                <a:solidFill>
                  <a:srgbClr val="00713C"/>
                </a:solidFill>
                <a:latin typeface="+mn-lt"/>
                <a:cs typeface="ＭＳ Ｐゴシック" charset="0"/>
              </a:rPr>
              <a:t>AgNPs</a:t>
            </a: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 – LED Azul, 3 concentraciones AgNO3, pH6 </a:t>
            </a:r>
            <a:endParaRPr lang="es-MX" sz="2800" dirty="0">
              <a:solidFill>
                <a:srgbClr val="00713C"/>
              </a:solidFill>
              <a:latin typeface="+mn-lt"/>
              <a:cs typeface="ＭＳ Ｐゴシック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4F63FE9-F8E1-454A-935F-C54AB78A26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6" t="20444" r="45366" b="50000"/>
          <a:stretch/>
        </p:blipFill>
        <p:spPr>
          <a:xfrm>
            <a:off x="8621489" y="1085976"/>
            <a:ext cx="2807106" cy="4912436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652D9413-F8AA-4BD2-8E5E-2CD4101CAF94}"/>
              </a:ext>
            </a:extLst>
          </p:cNvPr>
          <p:cNvSpPr/>
          <p:nvPr/>
        </p:nvSpPr>
        <p:spPr>
          <a:xfrm>
            <a:off x="8410574" y="1143000"/>
            <a:ext cx="1000125" cy="838200"/>
          </a:xfrm>
          <a:prstGeom prst="ellipse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3mM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84365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68CE71F-CB57-4C83-A579-34598614E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5" t="38074" r="10443" b="50000"/>
          <a:stretch/>
        </p:blipFill>
        <p:spPr>
          <a:xfrm>
            <a:off x="8154134" y="2250096"/>
            <a:ext cx="3971091" cy="2440249"/>
          </a:xfrm>
          <a:prstGeom prst="rect">
            <a:avLst/>
          </a:prstGeom>
        </p:spPr>
      </p:pic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D7D100B1-308F-4DB2-8CB7-11339BFD10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1496336"/>
              </p:ext>
            </p:extLst>
          </p:nvPr>
        </p:nvGraphicFramePr>
        <p:xfrm>
          <a:off x="-397660" y="725071"/>
          <a:ext cx="8215234" cy="57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190760" imgH="2938320" progId="Origin50.Graph">
                  <p:embed/>
                </p:oleObj>
              </mc:Choice>
              <mc:Fallback>
                <p:oleObj name="Graph" r:id="rId3" imgW="4190760" imgH="2938320" progId="Origin50.Graph">
                  <p:embed/>
                  <p:pic>
                    <p:nvPicPr>
                      <p:cNvPr id="6" name="Objeto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97660" y="725071"/>
                        <a:ext cx="8215234" cy="57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8251D8A6-E84D-4698-8082-9D6B82F5B0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81376"/>
              </p:ext>
            </p:extLst>
          </p:nvPr>
        </p:nvGraphicFramePr>
        <p:xfrm>
          <a:off x="1799802" y="1126616"/>
          <a:ext cx="6505998" cy="2050475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674052">
                  <a:extLst>
                    <a:ext uri="{9D8B030D-6E8A-4147-A177-3AD203B41FA5}">
                      <a16:colId xmlns:a16="http://schemas.microsoft.com/office/drawing/2014/main" val="1936247544"/>
                    </a:ext>
                  </a:extLst>
                </a:gridCol>
                <a:gridCol w="848466">
                  <a:extLst>
                    <a:ext uri="{9D8B030D-6E8A-4147-A177-3AD203B41FA5}">
                      <a16:colId xmlns:a16="http://schemas.microsoft.com/office/drawing/2014/main" val="2088873227"/>
                    </a:ext>
                  </a:extLst>
                </a:gridCol>
                <a:gridCol w="1107440">
                  <a:extLst>
                    <a:ext uri="{9D8B030D-6E8A-4147-A177-3AD203B41FA5}">
                      <a16:colId xmlns:a16="http://schemas.microsoft.com/office/drawing/2014/main" val="67456178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40738519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4240291471"/>
                    </a:ext>
                  </a:extLst>
                </a:gridCol>
                <a:gridCol w="1243330">
                  <a:extLst>
                    <a:ext uri="{9D8B030D-6E8A-4147-A177-3AD203B41FA5}">
                      <a16:colId xmlns:a16="http://schemas.microsoft.com/office/drawing/2014/main" val="1772973950"/>
                    </a:ext>
                  </a:extLst>
                </a:gridCol>
                <a:gridCol w="1352550">
                  <a:extLst>
                    <a:ext uri="{9D8B030D-6E8A-4147-A177-3AD203B41FA5}">
                      <a16:colId xmlns:a16="http://schemas.microsoft.com/office/drawing/2014/main" val="2786492176"/>
                    </a:ext>
                  </a:extLst>
                </a:gridCol>
              </a:tblGrid>
              <a:tr h="27263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LED VERDE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700878"/>
                  </a:ext>
                </a:extLst>
              </a:tr>
              <a:tr h="27263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 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FORMAS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2054008"/>
                  </a:ext>
                </a:extLst>
              </a:tr>
              <a:tr h="53176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ESFERA (%)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HEXAGONO (%)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CUBO (%)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BARRA (%)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TRIANGULO (%)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MULTIFORMA (%)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704261"/>
                  </a:ext>
                </a:extLst>
              </a:tr>
              <a:tr h="36766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3mM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14,48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47,47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30,64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101408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5mM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13,91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52,26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29,32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98391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7mM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10,46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44,77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40,62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278498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63AF2EAF-519D-426C-BE9D-38604EF76047}"/>
              </a:ext>
            </a:extLst>
          </p:cNvPr>
          <p:cNvSpPr txBox="1"/>
          <p:nvPr/>
        </p:nvSpPr>
        <p:spPr>
          <a:xfrm>
            <a:off x="93787" y="1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RESULTADOS Y DISCUSIÓN</a:t>
            </a: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67731336-829D-4A56-9D65-254EBD1CED7E}"/>
              </a:ext>
            </a:extLst>
          </p:cNvPr>
          <p:cNvSpPr txBox="1"/>
          <p:nvPr/>
        </p:nvSpPr>
        <p:spPr>
          <a:xfrm>
            <a:off x="150936" y="626021"/>
            <a:ext cx="12041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Formas de </a:t>
            </a:r>
            <a:r>
              <a:rPr lang="es-ES" sz="2800" dirty="0" err="1">
                <a:solidFill>
                  <a:srgbClr val="00713C"/>
                </a:solidFill>
                <a:latin typeface="+mn-lt"/>
                <a:cs typeface="ＭＳ Ｐゴシック" charset="0"/>
              </a:rPr>
              <a:t>AgNPs</a:t>
            </a: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 – LED Verde, 3 concentraciones AgNO3, pH6 </a:t>
            </a:r>
            <a:endParaRPr lang="es-MX" sz="2800" dirty="0">
              <a:solidFill>
                <a:srgbClr val="00713C"/>
              </a:solidFill>
              <a:latin typeface="+mn-lt"/>
              <a:cs typeface="ＭＳ Ｐゴシック" charset="0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4B6791A-E023-4C61-81AB-4396C000CE48}"/>
              </a:ext>
            </a:extLst>
          </p:cNvPr>
          <p:cNvSpPr/>
          <p:nvPr/>
        </p:nvSpPr>
        <p:spPr>
          <a:xfrm>
            <a:off x="8391524" y="1685925"/>
            <a:ext cx="1000125" cy="838200"/>
          </a:xfrm>
          <a:prstGeom prst="ellipse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3mM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941466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ïŝľíďè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B3915548-460B-4A97-BE29-D88ED0913EDD}"/>
              </a:ext>
            </a:extLst>
          </p:cNvPr>
          <p:cNvGrpSpPr>
            <a:grpSpLocks noChangeAspect="1"/>
          </p:cNvGrpSpPr>
          <p:nvPr/>
        </p:nvGrpSpPr>
        <p:grpSpPr>
          <a:xfrm>
            <a:off x="131763" y="1457980"/>
            <a:ext cx="11860212" cy="4573075"/>
            <a:chOff x="674688" y="2905888"/>
            <a:chExt cx="10842625" cy="4180712"/>
          </a:xfrm>
        </p:grpSpPr>
        <p:sp>
          <p:nvSpPr>
            <p:cNvPr id="4" name="í$ľíḓê">
              <a:extLst>
                <a:ext uri="{FF2B5EF4-FFF2-40B4-BE49-F238E27FC236}">
                  <a16:creationId xmlns:a16="http://schemas.microsoft.com/office/drawing/2014/main" id="{DAADBE8E-C729-4B12-BB13-6AF5128C2CFA}"/>
                </a:ext>
              </a:extLst>
            </p:cNvPr>
            <p:cNvSpPr/>
            <p:nvPr/>
          </p:nvSpPr>
          <p:spPr bwMode="auto">
            <a:xfrm>
              <a:off x="674688" y="3889375"/>
              <a:ext cx="10842625" cy="3197225"/>
            </a:xfrm>
            <a:custGeom>
              <a:avLst/>
              <a:gdLst>
                <a:gd name="T0" fmla="*/ 0 w 6830"/>
                <a:gd name="T1" fmla="*/ 2014 h 2014"/>
                <a:gd name="T2" fmla="*/ 1 w 6830"/>
                <a:gd name="T3" fmla="*/ 2014 h 2014"/>
                <a:gd name="T4" fmla="*/ 1 w 6830"/>
                <a:gd name="T5" fmla="*/ 1869 h 2014"/>
                <a:gd name="T6" fmla="*/ 3416 w 6830"/>
                <a:gd name="T7" fmla="*/ 613 h 2014"/>
                <a:gd name="T8" fmla="*/ 6830 w 6830"/>
                <a:gd name="T9" fmla="*/ 1869 h 2014"/>
                <a:gd name="T10" fmla="*/ 6830 w 6830"/>
                <a:gd name="T11" fmla="*/ 1176 h 2014"/>
                <a:gd name="T12" fmla="*/ 3415 w 6830"/>
                <a:gd name="T13" fmla="*/ 0 h 2014"/>
                <a:gd name="T14" fmla="*/ 0 w 6830"/>
                <a:gd name="T15" fmla="*/ 1176 h 2014"/>
                <a:gd name="T16" fmla="*/ 0 w 6830"/>
                <a:gd name="T17" fmla="*/ 2014 h 2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30" h="2014">
                  <a:moveTo>
                    <a:pt x="0" y="2014"/>
                  </a:moveTo>
                  <a:lnTo>
                    <a:pt x="1" y="2014"/>
                  </a:lnTo>
                  <a:lnTo>
                    <a:pt x="1" y="1869"/>
                  </a:lnTo>
                  <a:lnTo>
                    <a:pt x="3416" y="613"/>
                  </a:lnTo>
                  <a:lnTo>
                    <a:pt x="6830" y="1869"/>
                  </a:lnTo>
                  <a:lnTo>
                    <a:pt x="6830" y="1176"/>
                  </a:lnTo>
                  <a:lnTo>
                    <a:pt x="3415" y="0"/>
                  </a:lnTo>
                  <a:lnTo>
                    <a:pt x="0" y="1176"/>
                  </a:lnTo>
                  <a:lnTo>
                    <a:pt x="0" y="20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zh-CN" altLang="en-US" u="sng" dirty="0">
                <a:cs typeface="Arial" panose="020B0604020202020204" pitchFamily="34" charset="0"/>
              </a:endParaRPr>
            </a:p>
          </p:txBody>
        </p:sp>
        <p:sp>
          <p:nvSpPr>
            <p:cNvPr id="5" name="îṥḻídê">
              <a:extLst>
                <a:ext uri="{FF2B5EF4-FFF2-40B4-BE49-F238E27FC236}">
                  <a16:creationId xmlns:a16="http://schemas.microsoft.com/office/drawing/2014/main" id="{9038FD4D-6978-4B6C-95E4-4F68DB4E1638}"/>
                </a:ext>
              </a:extLst>
            </p:cNvPr>
            <p:cNvSpPr/>
            <p:nvPr/>
          </p:nvSpPr>
          <p:spPr>
            <a:xfrm>
              <a:off x="5324473" y="3609805"/>
              <a:ext cx="1543050" cy="1543050"/>
            </a:xfrm>
            <a:prstGeom prst="ellipse">
              <a:avLst/>
            </a:prstGeom>
            <a:pattFill prst="pct5">
              <a:fgClr>
                <a:schemeClr val="bg1"/>
              </a:fgClr>
              <a:bgClr>
                <a:schemeClr val="tx2">
                  <a:lumMod val="60000"/>
                  <a:lumOff val="40000"/>
                </a:schemeClr>
              </a:bgClr>
            </a:patt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6" name="íśḻíḓé">
              <a:extLst>
                <a:ext uri="{FF2B5EF4-FFF2-40B4-BE49-F238E27FC236}">
                  <a16:creationId xmlns:a16="http://schemas.microsoft.com/office/drawing/2014/main" id="{FB73BC4A-D693-4D8F-81CC-27BDC250B245}"/>
                </a:ext>
              </a:extLst>
            </p:cNvPr>
            <p:cNvSpPr txBox="1"/>
            <p:nvPr/>
          </p:nvSpPr>
          <p:spPr bwMode="auto">
            <a:xfrm>
              <a:off x="4498850" y="2905888"/>
              <a:ext cx="3282829" cy="478329"/>
            </a:xfrm>
            <a:prstGeom prst="round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zh-CN" sz="2400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Síntesis</a:t>
              </a:r>
              <a:r>
                <a:rPr lang="en-US" altLang="zh-CN" sz="2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 Verde</a:t>
              </a:r>
            </a:p>
          </p:txBody>
        </p:sp>
        <p:sp>
          <p:nvSpPr>
            <p:cNvPr id="8" name="işľîḑè">
              <a:extLst>
                <a:ext uri="{FF2B5EF4-FFF2-40B4-BE49-F238E27FC236}">
                  <a16:creationId xmlns:a16="http://schemas.microsoft.com/office/drawing/2014/main" id="{E27B8BEE-0313-4304-ACD8-D9CB75F4D82A}"/>
                </a:ext>
              </a:extLst>
            </p:cNvPr>
            <p:cNvSpPr/>
            <p:nvPr/>
          </p:nvSpPr>
          <p:spPr>
            <a:xfrm>
              <a:off x="2021429" y="4734367"/>
              <a:ext cx="1543050" cy="1543050"/>
            </a:xfrm>
            <a:prstGeom prst="ellipse">
              <a:avLst/>
            </a:prstGeom>
            <a:pattFill prst="pct5">
              <a:fgClr>
                <a:schemeClr val="bg1"/>
              </a:fgClr>
              <a:bgClr>
                <a:schemeClr val="tx2">
                  <a:lumMod val="60000"/>
                  <a:lumOff val="40000"/>
                </a:schemeClr>
              </a:bgClr>
            </a:patt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9" name="ïşḷíḍê">
              <a:extLst>
                <a:ext uri="{FF2B5EF4-FFF2-40B4-BE49-F238E27FC236}">
                  <a16:creationId xmlns:a16="http://schemas.microsoft.com/office/drawing/2014/main" id="{E8693999-2935-4226-BAE1-4476757E9B89}"/>
                </a:ext>
              </a:extLst>
            </p:cNvPr>
            <p:cNvSpPr txBox="1"/>
            <p:nvPr/>
          </p:nvSpPr>
          <p:spPr bwMode="auto">
            <a:xfrm>
              <a:off x="1388258" y="3299715"/>
              <a:ext cx="2809401" cy="728022"/>
            </a:xfrm>
            <a:prstGeom prst="round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440" tIns="45720" rIns="91440" bIns="45720" anchor="ctr">
              <a:normAutofit fontScale="850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zh-CN" sz="2400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Método</a:t>
              </a:r>
              <a:r>
                <a:rPr lang="en-US" altLang="zh-CN" sz="2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Coloidal</a:t>
              </a:r>
              <a:r>
                <a:rPr lang="en-US" altLang="zh-CN" sz="2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: </a:t>
              </a:r>
              <a:br>
                <a:rPr lang="en-US" altLang="zh-CN" sz="2400" b="1" dirty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en-US" altLang="zh-CN" sz="2400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Óxido-reducción</a:t>
              </a:r>
              <a:r>
                <a:rPr lang="en-US" altLang="zh-CN" sz="2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 (REDOX)</a:t>
              </a:r>
            </a:p>
          </p:txBody>
        </p:sp>
        <p:sp>
          <p:nvSpPr>
            <p:cNvPr id="11" name="íṧļîdé">
              <a:extLst>
                <a:ext uri="{FF2B5EF4-FFF2-40B4-BE49-F238E27FC236}">
                  <a16:creationId xmlns:a16="http://schemas.microsoft.com/office/drawing/2014/main" id="{B9C52FB4-EB3F-4724-95C9-4ECA89D08677}"/>
                </a:ext>
              </a:extLst>
            </p:cNvPr>
            <p:cNvSpPr/>
            <p:nvPr/>
          </p:nvSpPr>
          <p:spPr>
            <a:xfrm>
              <a:off x="8689930" y="4749460"/>
              <a:ext cx="1543050" cy="154305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12" name="iṧ1íḋe">
              <a:extLst>
                <a:ext uri="{FF2B5EF4-FFF2-40B4-BE49-F238E27FC236}">
                  <a16:creationId xmlns:a16="http://schemas.microsoft.com/office/drawing/2014/main" id="{5E1EC013-3850-4901-B121-071DA1FF2209}"/>
                </a:ext>
              </a:extLst>
            </p:cNvPr>
            <p:cNvSpPr txBox="1"/>
            <p:nvPr/>
          </p:nvSpPr>
          <p:spPr bwMode="auto">
            <a:xfrm>
              <a:off x="8056755" y="3609805"/>
              <a:ext cx="2809401" cy="433025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440" tIns="45720" rIns="91440" bIns="45720" anchor="ctr">
              <a:normAutofit fontScale="925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2400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Reducción</a:t>
              </a:r>
              <a:r>
                <a:rPr lang="en-US" altLang="zh-CN" sz="2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fotoquímica</a:t>
              </a:r>
              <a:endParaRPr lang="en-US" altLang="zh-CN" sz="24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1CAC12E7-C65B-48F3-9DB0-F65ED84E026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76379" y="2965165"/>
            <a:ext cx="3784271" cy="217472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B6FFBCC-A066-473D-AC4D-945658136DC7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7165" y="2095500"/>
            <a:ext cx="3784271" cy="32705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03A1537-7155-42B2-B8B5-413A205B0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829" y="3683361"/>
            <a:ext cx="2449443" cy="119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3CE1B5EE-9160-4355-8C3A-F2BBAED6C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8195" y="171333"/>
            <a:ext cx="2996892" cy="16878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AA4D17DA-8241-4AF5-A0C5-4D6517E74ADE}"/>
              </a:ext>
            </a:extLst>
          </p:cNvPr>
          <p:cNvSpPr txBox="1"/>
          <p:nvPr/>
        </p:nvSpPr>
        <p:spPr>
          <a:xfrm>
            <a:off x="8568829" y="4888756"/>
            <a:ext cx="26564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/>
            <a:r>
              <a:rPr lang="es-EC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</a:t>
            </a:r>
            <a:r>
              <a:rPr lang="es-EC" sz="2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s-EC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s-EC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s-EC" sz="2400" baseline="-25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</a:t>
            </a:r>
            <a:r>
              <a:rPr lang="es-EC" sz="2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s-EC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2400" dirty="0">
                <a:latin typeface="Calibri" panose="020F0502020204030204" pitchFamily="34" charset="0"/>
                <a:ea typeface="Calibri" panose="020F0502020204030204" pitchFamily="34" charset="0"/>
              </a:rPr>
              <a:t>→</a:t>
            </a:r>
            <a:r>
              <a:rPr lang="es-EC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Ag</a:t>
            </a:r>
            <a:r>
              <a:rPr lang="es-EC" sz="2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es-ES" sz="2400" dirty="0">
              <a:latin typeface="+mn-lt"/>
            </a:endParaRPr>
          </a:p>
        </p:txBody>
      </p:sp>
      <p:sp>
        <p:nvSpPr>
          <p:cNvPr id="27" name="iconfont-11790-5635068">
            <a:extLst>
              <a:ext uri="{FF2B5EF4-FFF2-40B4-BE49-F238E27FC236}">
                <a16:creationId xmlns:a16="http://schemas.microsoft.com/office/drawing/2014/main" id="{DFAEA6F1-EE41-432E-AFCF-9F57C1E93F71}"/>
              </a:ext>
            </a:extLst>
          </p:cNvPr>
          <p:cNvSpPr/>
          <p:nvPr/>
        </p:nvSpPr>
        <p:spPr>
          <a:xfrm>
            <a:off x="8136652" y="2788206"/>
            <a:ext cx="900063" cy="887857"/>
          </a:xfrm>
          <a:custGeom>
            <a:avLst/>
            <a:gdLst>
              <a:gd name="T0" fmla="*/ 5051 w 12907"/>
              <a:gd name="T1" fmla="*/ 11164 h 13204"/>
              <a:gd name="T2" fmla="*/ 3770 w 12907"/>
              <a:gd name="T3" fmla="*/ 11819 h 13204"/>
              <a:gd name="T4" fmla="*/ 2636 w 12907"/>
              <a:gd name="T5" fmla="*/ 9468 h 13204"/>
              <a:gd name="T6" fmla="*/ 1215 w 12907"/>
              <a:gd name="T7" fmla="*/ 9246 h 13204"/>
              <a:gd name="T8" fmla="*/ 1680 w 12907"/>
              <a:gd name="T9" fmla="*/ 6677 h 13204"/>
              <a:gd name="T10" fmla="*/ 661 w 12907"/>
              <a:gd name="T11" fmla="*/ 5662 h 13204"/>
              <a:gd name="T12" fmla="*/ 2547 w 12907"/>
              <a:gd name="T13" fmla="*/ 3857 h 13204"/>
              <a:gd name="T14" fmla="*/ 2319 w 12907"/>
              <a:gd name="T15" fmla="*/ 2437 h 13204"/>
              <a:gd name="T16" fmla="*/ 4905 w 12907"/>
              <a:gd name="T17" fmla="*/ 2085 h 13204"/>
              <a:gd name="T18" fmla="*/ 5556 w 12907"/>
              <a:gd name="T19" fmla="*/ 802 h 13204"/>
              <a:gd name="T20" fmla="*/ 7855 w 12907"/>
              <a:gd name="T21" fmla="*/ 2038 h 13204"/>
              <a:gd name="T22" fmla="*/ 9135 w 12907"/>
              <a:gd name="T23" fmla="*/ 1383 h 13204"/>
              <a:gd name="T24" fmla="*/ 10269 w 12907"/>
              <a:gd name="T25" fmla="*/ 3734 h 13204"/>
              <a:gd name="T26" fmla="*/ 11690 w 12907"/>
              <a:gd name="T27" fmla="*/ 3956 h 13204"/>
              <a:gd name="T28" fmla="*/ 11226 w 12907"/>
              <a:gd name="T29" fmla="*/ 6525 h 13204"/>
              <a:gd name="T30" fmla="*/ 12245 w 12907"/>
              <a:gd name="T31" fmla="*/ 7540 h 13204"/>
              <a:gd name="T32" fmla="*/ 10359 w 12907"/>
              <a:gd name="T33" fmla="*/ 9345 h 13204"/>
              <a:gd name="T34" fmla="*/ 10587 w 12907"/>
              <a:gd name="T35" fmla="*/ 10765 h 13204"/>
              <a:gd name="T36" fmla="*/ 8000 w 12907"/>
              <a:gd name="T37" fmla="*/ 11117 h 13204"/>
              <a:gd name="T38" fmla="*/ 7350 w 12907"/>
              <a:gd name="T39" fmla="*/ 12399 h 13204"/>
              <a:gd name="T40" fmla="*/ 5976 w 12907"/>
              <a:gd name="T41" fmla="*/ 10785 h 13204"/>
              <a:gd name="T42" fmla="*/ 6929 w 12907"/>
              <a:gd name="T43" fmla="*/ 10785 h 13204"/>
              <a:gd name="T44" fmla="*/ 9597 w 12907"/>
              <a:gd name="T45" fmla="*/ 10929 h 13204"/>
              <a:gd name="T46" fmla="*/ 10285 w 12907"/>
              <a:gd name="T47" fmla="*/ 8347 h 13204"/>
              <a:gd name="T48" fmla="*/ 10580 w 12907"/>
              <a:gd name="T49" fmla="*/ 7441 h 13204"/>
              <a:gd name="T50" fmla="*/ 11541 w 12907"/>
              <a:gd name="T51" fmla="*/ 4948 h 13204"/>
              <a:gd name="T52" fmla="*/ 9298 w 12907"/>
              <a:gd name="T53" fmla="*/ 3496 h 13204"/>
              <a:gd name="T54" fmla="*/ 8527 w 12907"/>
              <a:gd name="T55" fmla="*/ 2936 h 13204"/>
              <a:gd name="T56" fmla="*/ 6453 w 12907"/>
              <a:gd name="T57" fmla="*/ 1251 h 13204"/>
              <a:gd name="T58" fmla="*/ 4379 w 12907"/>
              <a:gd name="T59" fmla="*/ 2936 h 13204"/>
              <a:gd name="T60" fmla="*/ 3608 w 12907"/>
              <a:gd name="T61" fmla="*/ 3496 h 13204"/>
              <a:gd name="T62" fmla="*/ 1365 w 12907"/>
              <a:gd name="T63" fmla="*/ 4948 h 13204"/>
              <a:gd name="T64" fmla="*/ 2326 w 12907"/>
              <a:gd name="T65" fmla="*/ 7441 h 13204"/>
              <a:gd name="T66" fmla="*/ 2621 w 12907"/>
              <a:gd name="T67" fmla="*/ 8347 h 13204"/>
              <a:gd name="T68" fmla="*/ 3308 w 12907"/>
              <a:gd name="T69" fmla="*/ 10929 h 13204"/>
              <a:gd name="T70" fmla="*/ 5976 w 12907"/>
              <a:gd name="T71" fmla="*/ 10785 h 13204"/>
              <a:gd name="T72" fmla="*/ 3253 w 12907"/>
              <a:gd name="T73" fmla="*/ 6601 h 13204"/>
              <a:gd name="T74" fmla="*/ 9653 w 12907"/>
              <a:gd name="T75" fmla="*/ 6601 h 13204"/>
              <a:gd name="T76" fmla="*/ 6453 w 12907"/>
              <a:gd name="T77" fmla="*/ 4601 h 13204"/>
              <a:gd name="T78" fmla="*/ 6453 w 12907"/>
              <a:gd name="T79" fmla="*/ 8601 h 13204"/>
              <a:gd name="T80" fmla="*/ 6453 w 12907"/>
              <a:gd name="T81" fmla="*/ 4601 h 13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2907" h="13204">
                <a:moveTo>
                  <a:pt x="5556" y="12399"/>
                </a:moveTo>
                <a:lnTo>
                  <a:pt x="5051" y="11164"/>
                </a:lnTo>
                <a:cubicBezTo>
                  <a:pt x="5027" y="11106"/>
                  <a:pt x="4958" y="11084"/>
                  <a:pt x="4905" y="11117"/>
                </a:cubicBezTo>
                <a:lnTo>
                  <a:pt x="3770" y="11819"/>
                </a:lnTo>
                <a:cubicBezTo>
                  <a:pt x="3034" y="12275"/>
                  <a:pt x="2113" y="11606"/>
                  <a:pt x="2319" y="10765"/>
                </a:cubicBezTo>
                <a:lnTo>
                  <a:pt x="2636" y="9468"/>
                </a:lnTo>
                <a:cubicBezTo>
                  <a:pt x="2651" y="9408"/>
                  <a:pt x="2608" y="9349"/>
                  <a:pt x="2547" y="9345"/>
                </a:cubicBezTo>
                <a:lnTo>
                  <a:pt x="1215" y="9246"/>
                </a:lnTo>
                <a:cubicBezTo>
                  <a:pt x="352" y="9182"/>
                  <a:pt x="0" y="8099"/>
                  <a:pt x="661" y="7540"/>
                </a:cubicBezTo>
                <a:lnTo>
                  <a:pt x="1680" y="6677"/>
                </a:lnTo>
                <a:cubicBezTo>
                  <a:pt x="1727" y="6637"/>
                  <a:pt x="1727" y="6564"/>
                  <a:pt x="1680" y="6525"/>
                </a:cubicBezTo>
                <a:lnTo>
                  <a:pt x="661" y="5662"/>
                </a:lnTo>
                <a:cubicBezTo>
                  <a:pt x="0" y="5103"/>
                  <a:pt x="351" y="4020"/>
                  <a:pt x="1215" y="3956"/>
                </a:cubicBezTo>
                <a:lnTo>
                  <a:pt x="2547" y="3857"/>
                </a:lnTo>
                <a:cubicBezTo>
                  <a:pt x="2608" y="3853"/>
                  <a:pt x="2651" y="3794"/>
                  <a:pt x="2636" y="3734"/>
                </a:cubicBezTo>
                <a:lnTo>
                  <a:pt x="2319" y="2437"/>
                </a:lnTo>
                <a:cubicBezTo>
                  <a:pt x="2113" y="1596"/>
                  <a:pt x="3033" y="927"/>
                  <a:pt x="3770" y="1383"/>
                </a:cubicBezTo>
                <a:lnTo>
                  <a:pt x="4905" y="2085"/>
                </a:lnTo>
                <a:cubicBezTo>
                  <a:pt x="4958" y="2118"/>
                  <a:pt x="5027" y="2095"/>
                  <a:pt x="5051" y="2038"/>
                </a:cubicBezTo>
                <a:lnTo>
                  <a:pt x="5556" y="802"/>
                </a:lnTo>
                <a:cubicBezTo>
                  <a:pt x="5884" y="1"/>
                  <a:pt x="7022" y="0"/>
                  <a:pt x="7350" y="802"/>
                </a:cubicBezTo>
                <a:lnTo>
                  <a:pt x="7855" y="2038"/>
                </a:lnTo>
                <a:cubicBezTo>
                  <a:pt x="7878" y="2095"/>
                  <a:pt x="7948" y="2118"/>
                  <a:pt x="8000" y="2085"/>
                </a:cubicBezTo>
                <a:lnTo>
                  <a:pt x="9135" y="1383"/>
                </a:lnTo>
                <a:cubicBezTo>
                  <a:pt x="9872" y="927"/>
                  <a:pt x="10793" y="1595"/>
                  <a:pt x="10587" y="2437"/>
                </a:cubicBezTo>
                <a:lnTo>
                  <a:pt x="10269" y="3734"/>
                </a:lnTo>
                <a:cubicBezTo>
                  <a:pt x="10254" y="3794"/>
                  <a:pt x="10297" y="3853"/>
                  <a:pt x="10359" y="3857"/>
                </a:cubicBezTo>
                <a:lnTo>
                  <a:pt x="11690" y="3956"/>
                </a:lnTo>
                <a:cubicBezTo>
                  <a:pt x="12554" y="4020"/>
                  <a:pt x="12906" y="5102"/>
                  <a:pt x="12245" y="5662"/>
                </a:cubicBezTo>
                <a:lnTo>
                  <a:pt x="11226" y="6525"/>
                </a:lnTo>
                <a:cubicBezTo>
                  <a:pt x="11178" y="6564"/>
                  <a:pt x="11178" y="6637"/>
                  <a:pt x="11226" y="6677"/>
                </a:cubicBezTo>
                <a:lnTo>
                  <a:pt x="12245" y="7540"/>
                </a:lnTo>
                <a:cubicBezTo>
                  <a:pt x="12907" y="8101"/>
                  <a:pt x="12553" y="9182"/>
                  <a:pt x="11690" y="9246"/>
                </a:cubicBezTo>
                <a:lnTo>
                  <a:pt x="10359" y="9345"/>
                </a:lnTo>
                <a:cubicBezTo>
                  <a:pt x="10297" y="9349"/>
                  <a:pt x="10254" y="9408"/>
                  <a:pt x="10269" y="9468"/>
                </a:cubicBezTo>
                <a:lnTo>
                  <a:pt x="10587" y="10765"/>
                </a:lnTo>
                <a:cubicBezTo>
                  <a:pt x="10793" y="11606"/>
                  <a:pt x="9872" y="12275"/>
                  <a:pt x="9135" y="11819"/>
                </a:cubicBezTo>
                <a:lnTo>
                  <a:pt x="8000" y="11117"/>
                </a:lnTo>
                <a:cubicBezTo>
                  <a:pt x="7948" y="11084"/>
                  <a:pt x="7878" y="11106"/>
                  <a:pt x="7855" y="11164"/>
                </a:cubicBezTo>
                <a:lnTo>
                  <a:pt x="7350" y="12399"/>
                </a:lnTo>
                <a:cubicBezTo>
                  <a:pt x="7021" y="13204"/>
                  <a:pt x="5883" y="13199"/>
                  <a:pt x="5556" y="12399"/>
                </a:cubicBezTo>
                <a:close/>
                <a:moveTo>
                  <a:pt x="5976" y="10785"/>
                </a:moveTo>
                <a:lnTo>
                  <a:pt x="6453" y="11951"/>
                </a:lnTo>
                <a:lnTo>
                  <a:pt x="6929" y="10785"/>
                </a:lnTo>
                <a:cubicBezTo>
                  <a:pt x="7187" y="10155"/>
                  <a:pt x="7949" y="9909"/>
                  <a:pt x="8527" y="10266"/>
                </a:cubicBezTo>
                <a:lnTo>
                  <a:pt x="9597" y="10929"/>
                </a:lnTo>
                <a:lnTo>
                  <a:pt x="9298" y="9706"/>
                </a:lnTo>
                <a:cubicBezTo>
                  <a:pt x="9136" y="9045"/>
                  <a:pt x="9607" y="8397"/>
                  <a:pt x="10285" y="8347"/>
                </a:cubicBezTo>
                <a:lnTo>
                  <a:pt x="11541" y="8254"/>
                </a:lnTo>
                <a:lnTo>
                  <a:pt x="10580" y="7441"/>
                </a:lnTo>
                <a:cubicBezTo>
                  <a:pt x="10060" y="7001"/>
                  <a:pt x="10061" y="6200"/>
                  <a:pt x="10580" y="5761"/>
                </a:cubicBezTo>
                <a:lnTo>
                  <a:pt x="11541" y="4948"/>
                </a:lnTo>
                <a:lnTo>
                  <a:pt x="10285" y="4855"/>
                </a:lnTo>
                <a:cubicBezTo>
                  <a:pt x="9606" y="4804"/>
                  <a:pt x="9136" y="4156"/>
                  <a:pt x="9298" y="3496"/>
                </a:cubicBezTo>
                <a:lnTo>
                  <a:pt x="9597" y="2273"/>
                </a:lnTo>
                <a:lnTo>
                  <a:pt x="8527" y="2936"/>
                </a:lnTo>
                <a:cubicBezTo>
                  <a:pt x="7948" y="3294"/>
                  <a:pt x="7187" y="3046"/>
                  <a:pt x="6929" y="2417"/>
                </a:cubicBezTo>
                <a:lnTo>
                  <a:pt x="6453" y="1251"/>
                </a:lnTo>
                <a:lnTo>
                  <a:pt x="5976" y="2417"/>
                </a:lnTo>
                <a:cubicBezTo>
                  <a:pt x="5719" y="3047"/>
                  <a:pt x="4957" y="3293"/>
                  <a:pt x="4379" y="2936"/>
                </a:cubicBezTo>
                <a:lnTo>
                  <a:pt x="3308" y="2273"/>
                </a:lnTo>
                <a:lnTo>
                  <a:pt x="3608" y="3496"/>
                </a:lnTo>
                <a:cubicBezTo>
                  <a:pt x="3770" y="4157"/>
                  <a:pt x="3298" y="4804"/>
                  <a:pt x="2621" y="4855"/>
                </a:cubicBezTo>
                <a:lnTo>
                  <a:pt x="1365" y="4948"/>
                </a:lnTo>
                <a:lnTo>
                  <a:pt x="2326" y="5761"/>
                </a:lnTo>
                <a:cubicBezTo>
                  <a:pt x="2846" y="6201"/>
                  <a:pt x="2845" y="7002"/>
                  <a:pt x="2326" y="7441"/>
                </a:cubicBezTo>
                <a:lnTo>
                  <a:pt x="1365" y="8254"/>
                </a:lnTo>
                <a:lnTo>
                  <a:pt x="2621" y="8347"/>
                </a:lnTo>
                <a:cubicBezTo>
                  <a:pt x="3299" y="8398"/>
                  <a:pt x="3769" y="9046"/>
                  <a:pt x="3608" y="9706"/>
                </a:cubicBezTo>
                <a:lnTo>
                  <a:pt x="3308" y="10929"/>
                </a:lnTo>
                <a:lnTo>
                  <a:pt x="4379" y="10266"/>
                </a:lnTo>
                <a:cubicBezTo>
                  <a:pt x="4959" y="9907"/>
                  <a:pt x="5720" y="10157"/>
                  <a:pt x="5976" y="10785"/>
                </a:cubicBezTo>
                <a:close/>
                <a:moveTo>
                  <a:pt x="6453" y="9801"/>
                </a:moveTo>
                <a:cubicBezTo>
                  <a:pt x="4689" y="9801"/>
                  <a:pt x="3253" y="8365"/>
                  <a:pt x="3253" y="6601"/>
                </a:cubicBezTo>
                <a:cubicBezTo>
                  <a:pt x="3253" y="4837"/>
                  <a:pt x="4689" y="3401"/>
                  <a:pt x="6453" y="3401"/>
                </a:cubicBezTo>
                <a:cubicBezTo>
                  <a:pt x="8217" y="3401"/>
                  <a:pt x="9653" y="4837"/>
                  <a:pt x="9653" y="6601"/>
                </a:cubicBezTo>
                <a:cubicBezTo>
                  <a:pt x="9653" y="8365"/>
                  <a:pt x="8217" y="9801"/>
                  <a:pt x="6453" y="9801"/>
                </a:cubicBezTo>
                <a:close/>
                <a:moveTo>
                  <a:pt x="6453" y="4601"/>
                </a:moveTo>
                <a:cubicBezTo>
                  <a:pt x="5350" y="4601"/>
                  <a:pt x="4453" y="5498"/>
                  <a:pt x="4453" y="6601"/>
                </a:cubicBezTo>
                <a:cubicBezTo>
                  <a:pt x="4453" y="7704"/>
                  <a:pt x="5350" y="8601"/>
                  <a:pt x="6453" y="8601"/>
                </a:cubicBezTo>
                <a:cubicBezTo>
                  <a:pt x="7556" y="8601"/>
                  <a:pt x="8453" y="7704"/>
                  <a:pt x="8453" y="6601"/>
                </a:cubicBezTo>
                <a:cubicBezTo>
                  <a:pt x="8453" y="5498"/>
                  <a:pt x="7556" y="4601"/>
                  <a:pt x="6453" y="460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415FB8BF-CBB0-46B2-8B18-F7FDA56D4C4D}"/>
              </a:ext>
            </a:extLst>
          </p:cNvPr>
          <p:cNvSpPr txBox="1"/>
          <p:nvPr/>
        </p:nvSpPr>
        <p:spPr>
          <a:xfrm>
            <a:off x="4255375" y="5216684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cs typeface="Arial" panose="020B0604020202020204" pitchFamily="34" charset="0"/>
              </a:rPr>
              <a:t>Proceso de síntesis verde de </a:t>
            </a:r>
            <a:r>
              <a:rPr lang="es-ES" sz="1200" dirty="0" err="1">
                <a:cs typeface="Arial" panose="020B0604020202020204" pitchFamily="34" charset="0"/>
              </a:rPr>
              <a:t>AgNPs</a:t>
            </a:r>
            <a:r>
              <a:rPr lang="es-ES" sz="1200" dirty="0">
                <a:cs typeface="Arial" panose="020B0604020202020204" pitchFamily="34" charset="0"/>
              </a:rPr>
              <a:t> (Gómez, 2018). </a:t>
            </a:r>
            <a:endParaRPr lang="es-EC" sz="1200" dirty="0">
              <a:cs typeface="Arial" panose="020B0604020202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458D6968-BD24-4564-B6C6-A0D513701CB4}"/>
              </a:ext>
            </a:extLst>
          </p:cNvPr>
          <p:cNvSpPr txBox="1"/>
          <p:nvPr/>
        </p:nvSpPr>
        <p:spPr>
          <a:xfrm>
            <a:off x="254388" y="5162546"/>
            <a:ext cx="3784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cs typeface="Arial" panose="020B0604020202020204" pitchFamily="34" charset="0"/>
              </a:rPr>
              <a:t>Método de óxido-reducción a) Solución del disolvente. b) Adición de los reactivos. c) Proceso Redox (</a:t>
            </a:r>
            <a:r>
              <a:rPr lang="es-ES" sz="1200" dirty="0" err="1">
                <a:cs typeface="Arial" panose="020B0604020202020204" pitchFamily="34" charset="0"/>
              </a:rPr>
              <a:t>Cháme</a:t>
            </a:r>
            <a:r>
              <a:rPr lang="es-ES" sz="1200" dirty="0">
                <a:cs typeface="Arial" panose="020B0604020202020204" pitchFamily="34" charset="0"/>
              </a:rPr>
              <a:t>, 2013)</a:t>
            </a:r>
            <a:r>
              <a:rPr lang="es-MX" sz="1200" dirty="0">
                <a:cs typeface="Arial" panose="020B0604020202020204" pitchFamily="34" charset="0"/>
              </a:rPr>
              <a:t>.</a:t>
            </a:r>
            <a:endParaRPr lang="es-EC" sz="1200" dirty="0">
              <a:cs typeface="Arial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1988C2F-EBDE-410D-AE0F-B599ACAF7FA4}"/>
              </a:ext>
            </a:extLst>
          </p:cNvPr>
          <p:cNvSpPr txBox="1"/>
          <p:nvPr/>
        </p:nvSpPr>
        <p:spPr>
          <a:xfrm>
            <a:off x="8737199" y="1811714"/>
            <a:ext cx="2814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err="1">
                <a:cs typeface="Arial" panose="020B0604020202020204" pitchFamily="34" charset="0"/>
              </a:rPr>
              <a:t>AgNPs</a:t>
            </a:r>
            <a:r>
              <a:rPr lang="es-MX" sz="1200" dirty="0">
                <a:cs typeface="Arial" panose="020B0604020202020204" pitchFamily="34" charset="0"/>
              </a:rPr>
              <a:t> ilustración 3D (INVDES, 2018).</a:t>
            </a:r>
            <a:endParaRPr lang="es-EC" sz="1200" dirty="0"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A821A86-CBF4-4C31-A641-996438FAE505}"/>
              </a:ext>
            </a:extLst>
          </p:cNvPr>
          <p:cNvSpPr txBox="1"/>
          <p:nvPr/>
        </p:nvSpPr>
        <p:spPr>
          <a:xfrm>
            <a:off x="74737" y="1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INTRODUCCIÓN</a:t>
            </a: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F4C1B85A-230F-491F-9A91-831496CE84AD}"/>
              </a:ext>
            </a:extLst>
          </p:cNvPr>
          <p:cNvSpPr txBox="1"/>
          <p:nvPr/>
        </p:nvSpPr>
        <p:spPr>
          <a:xfrm>
            <a:off x="169987" y="690979"/>
            <a:ext cx="51125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Síntesis de nanopartículas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23668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466D794F-1E08-4925-816B-E6EFCF8ED4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1866842"/>
              </p:ext>
            </p:extLst>
          </p:nvPr>
        </p:nvGraphicFramePr>
        <p:xfrm>
          <a:off x="-398526" y="699310"/>
          <a:ext cx="8215234" cy="57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90760" imgH="2938320" progId="Origin50.Graph">
                  <p:embed/>
                </p:oleObj>
              </mc:Choice>
              <mc:Fallback>
                <p:oleObj name="Graph" r:id="rId2" imgW="4190760" imgH="2938320" progId="Origin50.Graph">
                  <p:embed/>
                  <p:pic>
                    <p:nvPicPr>
                      <p:cNvPr id="6" name="Objeto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398526" y="699310"/>
                        <a:ext cx="8215234" cy="57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8251D8A6-E84D-4698-8082-9D6B82F5B0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76637"/>
              </p:ext>
            </p:extLst>
          </p:nvPr>
        </p:nvGraphicFramePr>
        <p:xfrm>
          <a:off x="1799802" y="1126616"/>
          <a:ext cx="6287558" cy="2050475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674052">
                  <a:extLst>
                    <a:ext uri="{9D8B030D-6E8A-4147-A177-3AD203B41FA5}">
                      <a16:colId xmlns:a16="http://schemas.microsoft.com/office/drawing/2014/main" val="1936247544"/>
                    </a:ext>
                  </a:extLst>
                </a:gridCol>
                <a:gridCol w="848466">
                  <a:extLst>
                    <a:ext uri="{9D8B030D-6E8A-4147-A177-3AD203B41FA5}">
                      <a16:colId xmlns:a16="http://schemas.microsoft.com/office/drawing/2014/main" val="2088873227"/>
                    </a:ext>
                  </a:extLst>
                </a:gridCol>
                <a:gridCol w="1107440">
                  <a:extLst>
                    <a:ext uri="{9D8B030D-6E8A-4147-A177-3AD203B41FA5}">
                      <a16:colId xmlns:a16="http://schemas.microsoft.com/office/drawing/2014/main" val="67456178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40738519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4240291471"/>
                    </a:ext>
                  </a:extLst>
                </a:gridCol>
                <a:gridCol w="1076960">
                  <a:extLst>
                    <a:ext uri="{9D8B030D-6E8A-4147-A177-3AD203B41FA5}">
                      <a16:colId xmlns:a16="http://schemas.microsoft.com/office/drawing/2014/main" val="1772973950"/>
                    </a:ext>
                  </a:extLst>
                </a:gridCol>
                <a:gridCol w="1300480">
                  <a:extLst>
                    <a:ext uri="{9D8B030D-6E8A-4147-A177-3AD203B41FA5}">
                      <a16:colId xmlns:a16="http://schemas.microsoft.com/office/drawing/2014/main" val="2786492176"/>
                    </a:ext>
                  </a:extLst>
                </a:gridCol>
              </a:tblGrid>
              <a:tr h="27263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LED ROJO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700878"/>
                  </a:ext>
                </a:extLst>
              </a:tr>
              <a:tr h="27263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 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FORMAS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2054008"/>
                  </a:ext>
                </a:extLst>
              </a:tr>
              <a:tr h="53176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ESFERA (%)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HEXAGONO (%)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CUBO (%)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BARRA (%)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TRIANGULO (%)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MULTIFORMA (%)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704261"/>
                  </a:ext>
                </a:extLst>
              </a:tr>
              <a:tr h="36766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3mM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14,62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62,69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20,00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101408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5mM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16,99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56,28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22,48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98391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700" b="1" u="none" strike="noStrike" dirty="0">
                          <a:effectLst/>
                        </a:rPr>
                        <a:t>7mM</a:t>
                      </a:r>
                      <a:endParaRPr lang="es-EC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21,01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49,16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24,20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278498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63AF2EAF-519D-426C-BE9D-38604EF76047}"/>
              </a:ext>
            </a:extLst>
          </p:cNvPr>
          <p:cNvSpPr txBox="1"/>
          <p:nvPr/>
        </p:nvSpPr>
        <p:spPr>
          <a:xfrm>
            <a:off x="93787" y="1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RESULTADOS Y DISCUSIÓN</a:t>
            </a: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67731336-829D-4A56-9D65-254EBD1CED7E}"/>
              </a:ext>
            </a:extLst>
          </p:cNvPr>
          <p:cNvSpPr txBox="1"/>
          <p:nvPr/>
        </p:nvSpPr>
        <p:spPr>
          <a:xfrm>
            <a:off x="150936" y="626021"/>
            <a:ext cx="12041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Formas de </a:t>
            </a:r>
            <a:r>
              <a:rPr lang="es-ES" sz="2800" dirty="0" err="1">
                <a:solidFill>
                  <a:srgbClr val="00713C"/>
                </a:solidFill>
                <a:latin typeface="+mn-lt"/>
                <a:cs typeface="ＭＳ Ｐゴシック" charset="0"/>
              </a:rPr>
              <a:t>AgNPs</a:t>
            </a: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 – LED Rojo, 3 concentraciones AgNO3, pH6 </a:t>
            </a:r>
            <a:endParaRPr lang="es-MX" sz="2800" dirty="0">
              <a:solidFill>
                <a:srgbClr val="00713C"/>
              </a:solidFill>
              <a:latin typeface="+mn-lt"/>
              <a:cs typeface="ＭＳ Ｐゴシック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BA942E9-06AB-4FDD-90F8-1B2F418CEA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6" t="69379" r="4615" b="19065"/>
          <a:stretch/>
        </p:blipFill>
        <p:spPr>
          <a:xfrm>
            <a:off x="8472750" y="1149241"/>
            <a:ext cx="3316525" cy="4619437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1970FF88-A1C9-4118-9C90-FE2A629343C5}"/>
              </a:ext>
            </a:extLst>
          </p:cNvPr>
          <p:cNvSpPr/>
          <p:nvPr/>
        </p:nvSpPr>
        <p:spPr>
          <a:xfrm>
            <a:off x="8410574" y="1143000"/>
            <a:ext cx="1000125" cy="838200"/>
          </a:xfrm>
          <a:prstGeom prst="ellipse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3mM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915746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CE029611-36F1-483A-87CC-76CCB556D2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065686"/>
              </p:ext>
            </p:extLst>
          </p:nvPr>
        </p:nvGraphicFramePr>
        <p:xfrm>
          <a:off x="2332497" y="759548"/>
          <a:ext cx="7527005" cy="57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920760" imgH="3000960" progId="Origin50.Graph">
                  <p:embed/>
                </p:oleObj>
              </mc:Choice>
              <mc:Fallback>
                <p:oleObj name="Graph" r:id="rId3" imgW="3920760" imgH="3000960" progId="Origin50.Graph">
                  <p:embed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CE029611-36F1-483A-87CC-76CCB556D2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32497" y="759548"/>
                        <a:ext cx="7527005" cy="57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ángulo 13">
            <a:extLst>
              <a:ext uri="{FF2B5EF4-FFF2-40B4-BE49-F238E27FC236}">
                <a16:creationId xmlns:a16="http://schemas.microsoft.com/office/drawing/2014/main" id="{E0DB0501-02F8-48B7-9A51-D2E0A41B6D03}"/>
              </a:ext>
            </a:extLst>
          </p:cNvPr>
          <p:cNvSpPr/>
          <p:nvPr/>
        </p:nvSpPr>
        <p:spPr>
          <a:xfrm>
            <a:off x="1577704" y="6320354"/>
            <a:ext cx="14542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latin typeface="+mj-lt"/>
                <a:ea typeface="Calibri" panose="020F0502020204030204" pitchFamily="34" charset="0"/>
              </a:rPr>
              <a:t>(Arroyo et al., 2020).</a:t>
            </a:r>
            <a:endParaRPr lang="es-EC" sz="1200" dirty="0"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608BADB-CC90-4E0A-A4C6-EE209BC34A22}"/>
              </a:ext>
            </a:extLst>
          </p:cNvPr>
          <p:cNvSpPr txBox="1"/>
          <p:nvPr/>
        </p:nvSpPr>
        <p:spPr>
          <a:xfrm>
            <a:off x="7500156" y="1305569"/>
            <a:ext cx="1379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solidFill>
                  <a:srgbClr val="C00000"/>
                </a:solidFill>
              </a:rPr>
              <a:t>OXIDACIÓN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9F14E96-F298-49DA-858C-E9D8DD7CADB6}"/>
              </a:ext>
            </a:extLst>
          </p:cNvPr>
          <p:cNvSpPr txBox="1"/>
          <p:nvPr/>
        </p:nvSpPr>
        <p:spPr>
          <a:xfrm>
            <a:off x="4227679" y="5097760"/>
            <a:ext cx="1443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solidFill>
                  <a:srgbClr val="C00000"/>
                </a:solidFill>
              </a:rPr>
              <a:t>REDUCCIÓN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781F375-EF28-4498-A87F-07E9FF660678}"/>
              </a:ext>
            </a:extLst>
          </p:cNvPr>
          <p:cNvSpPr txBox="1"/>
          <p:nvPr/>
        </p:nvSpPr>
        <p:spPr>
          <a:xfrm>
            <a:off x="8134745" y="2219222"/>
            <a:ext cx="22570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000" dirty="0">
                <a:latin typeface="Calibri" panose="020F0502020204030204" pitchFamily="34" charset="0"/>
                <a:ea typeface="Calibri" panose="020F0502020204030204" pitchFamily="34" charset="0"/>
              </a:rPr>
              <a:t>Óxidos del proceso</a:t>
            </a:r>
            <a:endParaRPr lang="es-EC" sz="2000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64CAF8EA-FE30-40DF-808B-08FBB4CBBD81}"/>
              </a:ext>
            </a:extLst>
          </p:cNvPr>
          <p:cNvSpPr/>
          <p:nvPr/>
        </p:nvSpPr>
        <p:spPr>
          <a:xfrm>
            <a:off x="7762875" y="2497082"/>
            <a:ext cx="637381" cy="1012904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02179388-841D-4A09-A2CF-9F3BAFD668C3}"/>
              </a:ext>
            </a:extLst>
          </p:cNvPr>
          <p:cNvSpPr/>
          <p:nvPr/>
        </p:nvSpPr>
        <p:spPr>
          <a:xfrm>
            <a:off x="5827018" y="1885936"/>
            <a:ext cx="1346435" cy="2847989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0BF2CB0-10D3-4C02-9772-2CBD75CE3911}"/>
              </a:ext>
            </a:extLst>
          </p:cNvPr>
          <p:cNvSpPr txBox="1"/>
          <p:nvPr/>
        </p:nvSpPr>
        <p:spPr>
          <a:xfrm>
            <a:off x="6803889" y="1885936"/>
            <a:ext cx="16561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000" dirty="0">
                <a:latin typeface="Calibri" panose="020F0502020204030204" pitchFamily="34" charset="0"/>
                <a:ea typeface="Calibri" panose="020F0502020204030204" pitchFamily="34" charset="0"/>
              </a:rPr>
              <a:t>Óxido de Ag</a:t>
            </a:r>
            <a:endParaRPr lang="es-EC" sz="20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3D819EC-85A3-417A-A54E-03282D650A80}"/>
              </a:ext>
            </a:extLst>
          </p:cNvPr>
          <p:cNvSpPr txBox="1"/>
          <p:nvPr/>
        </p:nvSpPr>
        <p:spPr>
          <a:xfrm>
            <a:off x="93787" y="1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RESULTADOS Y DISCUSIÓN</a:t>
            </a: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BDF057D7-03F6-4409-B115-A1CEB7C27700}"/>
              </a:ext>
            </a:extLst>
          </p:cNvPr>
          <p:cNvSpPr txBox="1"/>
          <p:nvPr/>
        </p:nvSpPr>
        <p:spPr>
          <a:xfrm>
            <a:off x="150936" y="626021"/>
            <a:ext cx="12041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Voltamperometría cíclica de </a:t>
            </a:r>
            <a:r>
              <a:rPr lang="es-ES" sz="2800" dirty="0" err="1">
                <a:solidFill>
                  <a:srgbClr val="00713C"/>
                </a:solidFill>
                <a:latin typeface="+mn-lt"/>
                <a:cs typeface="ＭＳ Ｐゴシック" charset="0"/>
              </a:rPr>
              <a:t>AgNPs</a:t>
            </a: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 (pH6, 5mM) y extracto vegetal</a:t>
            </a:r>
            <a:endParaRPr lang="es-MX" sz="2800" dirty="0">
              <a:solidFill>
                <a:srgbClr val="00713C"/>
              </a:solidFill>
              <a:latin typeface="+mn-lt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4203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7E284E99-7E3E-47CA-96DD-5790700A5DAA}"/>
              </a:ext>
            </a:extLst>
          </p:cNvPr>
          <p:cNvSpPr txBox="1"/>
          <p:nvPr/>
        </p:nvSpPr>
        <p:spPr>
          <a:xfrm>
            <a:off x="103312" y="1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CONCLUSIONES</a:t>
            </a: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5AA2B350-FB26-4400-A5BA-41356E4E3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12" y="717080"/>
            <a:ext cx="1163148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s-ES" dirty="0">
                <a:latin typeface="+mn-lt"/>
              </a:rPr>
              <a:t>Las mejores condiciones para realizar la síntesis de </a:t>
            </a:r>
            <a:r>
              <a:rPr lang="es-ES" dirty="0" err="1">
                <a:latin typeface="+mn-lt"/>
              </a:rPr>
              <a:t>AgNPs</a:t>
            </a:r>
            <a:r>
              <a:rPr lang="es-ES" dirty="0">
                <a:latin typeface="+mn-lt"/>
              </a:rPr>
              <a:t> dependerá de la aplicación: concentración del extracto, 100 mg/</a:t>
            </a:r>
            <a:r>
              <a:rPr lang="es-ES" dirty="0" err="1">
                <a:latin typeface="+mn-lt"/>
              </a:rPr>
              <a:t>mL</a:t>
            </a:r>
            <a:r>
              <a:rPr lang="es-ES" dirty="0">
                <a:latin typeface="+mn-lt"/>
              </a:rPr>
              <a:t>; pH ~6; temperatura 20-22 °C y la interacción entre la irradiación y las concentraciones de AgNO3. 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endParaRPr lang="es-ES" dirty="0">
              <a:latin typeface="+mn-lt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s-ES" dirty="0">
                <a:latin typeface="+mn-lt"/>
              </a:rPr>
              <a:t>Las nanopartículas sintetizadas bajo irradiación con luz solar y longitud de onda primarias obtienen tamaños de </a:t>
            </a:r>
            <a:r>
              <a:rPr lang="es-ES" dirty="0" err="1">
                <a:latin typeface="+mn-lt"/>
              </a:rPr>
              <a:t>AgNPs</a:t>
            </a:r>
            <a:r>
              <a:rPr lang="es-ES" dirty="0">
                <a:latin typeface="+mn-lt"/>
              </a:rPr>
              <a:t> de alrededor de 20 nm, siendo estables hasta 32 días, después de irradiación.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endParaRPr lang="es-ES" dirty="0">
              <a:latin typeface="+mn-lt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s-ES" sz="2400" dirty="0">
                <a:latin typeface="+mn-lt"/>
              </a:rPr>
              <a:t>Se encontró un porcentaje de ~40 % de </a:t>
            </a:r>
            <a:r>
              <a:rPr lang="es-ES" sz="2400" dirty="0" err="1">
                <a:latin typeface="+mn-lt"/>
              </a:rPr>
              <a:t>AgNPs</a:t>
            </a:r>
            <a:r>
              <a:rPr lang="es-ES" sz="2400" dirty="0">
                <a:latin typeface="+mn-lt"/>
              </a:rPr>
              <a:t> con forma cúbica respecto a síntesis REDOX, donde la prevalencia era de </a:t>
            </a:r>
            <a:r>
              <a:rPr lang="es-ES" sz="2400" dirty="0" err="1">
                <a:latin typeface="+mn-lt"/>
              </a:rPr>
              <a:t>AgNPs</a:t>
            </a:r>
            <a:r>
              <a:rPr lang="es-ES" sz="2400" dirty="0">
                <a:latin typeface="+mn-lt"/>
              </a:rPr>
              <a:t> fue esférica. 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endParaRPr lang="es-ES" sz="2400" dirty="0">
              <a:latin typeface="+mn-lt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s-ES" sz="2400" dirty="0">
                <a:latin typeface="+mn-lt"/>
              </a:rPr>
              <a:t>El análisis electroquímico mostró que no existe diferencia en la síntesis bajo irradiación UV-Vis y la síntesis química (oscuridad), donde se observaron la formación de óxidos en pequeña cantidad.</a:t>
            </a:r>
            <a:endParaRPr lang="es-MX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0839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7E284E99-7E3E-47CA-96DD-5790700A5DAA}"/>
              </a:ext>
            </a:extLst>
          </p:cNvPr>
          <p:cNvSpPr txBox="1"/>
          <p:nvPr/>
        </p:nvSpPr>
        <p:spPr>
          <a:xfrm>
            <a:off x="103312" y="1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RECOMENDACIONES</a:t>
            </a: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5AA2B350-FB26-4400-A5BA-41356E4E3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12" y="717080"/>
            <a:ext cx="11631488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s-ES" sz="2400" dirty="0">
                <a:latin typeface="+mn-lt"/>
              </a:rPr>
              <a:t>Complementar el estudio de caracterización empleando otras técnicas, como FTIR, XPS, XRD y TEM para confirmar los tamaños y formas.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endParaRPr lang="es-ES" sz="2400" dirty="0">
              <a:latin typeface="+mn-lt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s-ES" sz="2400" dirty="0">
                <a:latin typeface="+mn-lt"/>
              </a:rPr>
              <a:t>Realizar ensayos a intensidad lumínica más alta, para poder obtener tiempos de síntesis máxima más bajos e identificar la potencia máxima donde los extractos vegetales no se degraden.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endParaRPr lang="es-ES" sz="2400" dirty="0">
              <a:latin typeface="+mn-lt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s-ES" sz="2400" dirty="0">
                <a:latin typeface="+mn-lt"/>
              </a:rPr>
              <a:t>Debido a que las nanopartículas pueden ser sintetizadas de mejor manera con luz azul se recomienda realizar síntesis con longitudes de onda UV-A, posiblemente las nanopartículas puedan absorber este tipo de irradiación lo que proporcionaría un potencial para ser usado en la industria de la dermofarmacia.</a:t>
            </a:r>
            <a:endParaRPr lang="es-MX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858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31/03/21</a:t>
            </a:r>
            <a:endParaRPr lang="es-EC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C" b="1"/>
              <a:t>VERSIÓN: </a:t>
            </a:r>
            <a:r>
              <a:rPr lang="es-EC"/>
              <a:t>1.0</a:t>
            </a:r>
            <a:endParaRPr lang="es-EC" dirty="0"/>
          </a:p>
        </p:txBody>
      </p:sp>
      <p:pic>
        <p:nvPicPr>
          <p:cNvPr id="6" name="Picture 6" descr="http://ugi.espe.edu.ec/ugi/wp-content/uploads/2014/06/Logo-RP-UFA-ESP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352" y="836712"/>
            <a:ext cx="4032448" cy="11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600" y="4399667"/>
            <a:ext cx="1440000" cy="148965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BB1349A-7716-4C04-ABE3-88A79326FE8F}"/>
              </a:ext>
            </a:extLst>
          </p:cNvPr>
          <p:cNvSpPr txBox="1"/>
          <p:nvPr/>
        </p:nvSpPr>
        <p:spPr>
          <a:xfrm>
            <a:off x="1703512" y="1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AGRADECIMIENTOS</a:t>
            </a:r>
          </a:p>
        </p:txBody>
      </p:sp>
      <p:pic>
        <p:nvPicPr>
          <p:cNvPr id="14" name="Picture 16" descr="Resultado de imagen para cencinat logo">
            <a:extLst>
              <a:ext uri="{FF2B5EF4-FFF2-40B4-BE49-F238E27FC236}">
                <a16:creationId xmlns:a16="http://schemas.microsoft.com/office/drawing/2014/main" id="{BAE5A6CB-7B99-4267-92D9-863D20C75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3"/>
              </a:clrFrom>
              <a:clrTo>
                <a:srgbClr val="F5F5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5" y="2475194"/>
            <a:ext cx="3172417" cy="1169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3 Rectángulo">
            <a:extLst>
              <a:ext uri="{FF2B5EF4-FFF2-40B4-BE49-F238E27FC236}">
                <a16:creationId xmlns:a16="http://schemas.microsoft.com/office/drawing/2014/main" id="{4B971823-8AA4-4A2D-B39E-D19CDC46B744}"/>
              </a:ext>
            </a:extLst>
          </p:cNvPr>
          <p:cNvSpPr/>
          <p:nvPr/>
        </p:nvSpPr>
        <p:spPr>
          <a:xfrm>
            <a:off x="631796" y="862156"/>
            <a:ext cx="5040560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s-MX" sz="14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Investigadora en nanomateriales orgánicos e híbridos</a:t>
            </a:r>
          </a:p>
          <a:p>
            <a:pPr algn="just" eaLnBrk="0" hangingPunct="0">
              <a:spcBef>
                <a:spcPts val="1200"/>
              </a:spcBef>
              <a:spcAft>
                <a:spcPts val="600"/>
              </a:spcAft>
            </a:pPr>
            <a:r>
              <a:rPr lang="es-MX" sz="1400" b="1" dirty="0">
                <a:latin typeface="Cambria" pitchFamily="18" charset="0"/>
                <a:cs typeface="Times New Roman" pitchFamily="18" charset="0"/>
              </a:rPr>
              <a:t>	</a:t>
            </a:r>
            <a:r>
              <a:rPr lang="es-MX" sz="1400" b="1" dirty="0">
                <a:latin typeface="Cambria" pitchFamily="18" charset="0"/>
                <a:cs typeface="Arial" pitchFamily="34" charset="0"/>
              </a:rPr>
              <a:t>Yolanda Angulo, PhD.</a:t>
            </a:r>
          </a:p>
          <a:p>
            <a:pPr algn="just" eaLnBrk="0" hangingPunct="0"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s-MX" sz="14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Universidad de las Fuerzas Armadas – ESPE</a:t>
            </a:r>
            <a:endParaRPr lang="es-MX" sz="1400" b="1" dirty="0">
              <a:latin typeface="Cambria" pitchFamily="18" charset="0"/>
              <a:cs typeface="Arial" pitchFamily="34" charset="0"/>
            </a:endParaRPr>
          </a:p>
          <a:p>
            <a:pPr algn="just" eaLnBrk="0" hangingPunct="0"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s-MX" sz="1400" dirty="0">
                <a:latin typeface="Cambria" pitchFamily="18" charset="0"/>
                <a:cs typeface="Arial" pitchFamily="34" charset="0"/>
              </a:rPr>
              <a:t>	</a:t>
            </a:r>
            <a:r>
              <a:rPr lang="es-MX" sz="1400" b="1" dirty="0">
                <a:latin typeface="Cambria" pitchFamily="18" charset="0"/>
                <a:cs typeface="Arial" pitchFamily="34" charset="0"/>
              </a:rPr>
              <a:t>Dra. Blanca Naranjo, </a:t>
            </a:r>
            <a:r>
              <a:rPr lang="es-MX" sz="1400" b="1" dirty="0" err="1">
                <a:latin typeface="Cambria" pitchFamily="18" charset="0"/>
                <a:cs typeface="Arial" pitchFamily="34" charset="0"/>
              </a:rPr>
              <a:t>M.Sc</a:t>
            </a:r>
            <a:r>
              <a:rPr lang="es-MX" sz="1400" b="1" dirty="0">
                <a:latin typeface="Cambria" pitchFamily="18" charset="0"/>
                <a:cs typeface="Arial" pitchFamily="34" charset="0"/>
              </a:rPr>
              <a:t>.</a:t>
            </a:r>
            <a:r>
              <a:rPr lang="es-MX" sz="1400" dirty="0">
                <a:latin typeface="Cambria" pitchFamily="18" charset="0"/>
                <a:cs typeface="Arial" pitchFamily="34" charset="0"/>
              </a:rPr>
              <a:t> </a:t>
            </a:r>
          </a:p>
          <a:p>
            <a:pPr algn="just" eaLnBrk="0" hangingPunct="0"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s-MX" sz="1400" dirty="0">
                <a:latin typeface="Cambria" pitchFamily="18" charset="0"/>
                <a:cs typeface="Arial" pitchFamily="34" charset="0"/>
              </a:rPr>
              <a:t> Técnico del centro de Nanociencia y nanotecnología</a:t>
            </a:r>
          </a:p>
          <a:p>
            <a:pPr algn="just" eaLnBrk="0" hangingPunct="0">
              <a:spcBef>
                <a:spcPts val="1200"/>
              </a:spcBef>
              <a:spcAft>
                <a:spcPts val="600"/>
              </a:spcAft>
            </a:pPr>
            <a:r>
              <a:rPr lang="es-MX" sz="1400" b="1" dirty="0">
                <a:latin typeface="Cambria" pitchFamily="18" charset="0"/>
                <a:cs typeface="Arial" pitchFamily="34" charset="0"/>
              </a:rPr>
              <a:t>	Ing. Carina </a:t>
            </a:r>
            <a:r>
              <a:rPr lang="es-MX" sz="1400" b="1" dirty="0" err="1">
                <a:latin typeface="Cambria" pitchFamily="18" charset="0"/>
                <a:cs typeface="Arial" pitchFamily="34" charset="0"/>
              </a:rPr>
              <a:t>Stael</a:t>
            </a:r>
            <a:endParaRPr lang="es-MX" sz="1400" dirty="0">
              <a:latin typeface="Cambria" pitchFamily="18" charset="0"/>
              <a:cs typeface="Arial" pitchFamily="34" charset="0"/>
            </a:endParaRPr>
          </a:p>
          <a:p>
            <a:pPr algn="just" eaLnBrk="0" hangingPunct="0"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s-MX" sz="1400" dirty="0">
                <a:latin typeface="Cambria" pitchFamily="18" charset="0"/>
                <a:cs typeface="Arial" pitchFamily="34" charset="0"/>
              </a:rPr>
              <a:t>Técnico del laboratorio de Caracterización de Nanomateriales </a:t>
            </a:r>
          </a:p>
          <a:p>
            <a:pPr algn="just" eaLnBrk="0" hangingPunct="0">
              <a:spcBef>
                <a:spcPts val="1200"/>
              </a:spcBef>
              <a:spcAft>
                <a:spcPts val="600"/>
              </a:spcAft>
            </a:pPr>
            <a:r>
              <a:rPr lang="es-MX" sz="1400" b="1" dirty="0">
                <a:latin typeface="Cambria" pitchFamily="18" charset="0"/>
                <a:cs typeface="Arial" pitchFamily="34" charset="0"/>
              </a:rPr>
              <a:t>	Ing. Karla Vizuete</a:t>
            </a:r>
          </a:p>
          <a:p>
            <a:pPr algn="just" eaLnBrk="0" hangingPunct="0"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s-MX" sz="1400" dirty="0">
                <a:latin typeface="Cambria" pitchFamily="18" charset="0"/>
                <a:cs typeface="Arial" pitchFamily="34" charset="0"/>
              </a:rPr>
              <a:t>Jefe del Laboratorio de Caracterización de Nanomateriales </a:t>
            </a:r>
          </a:p>
          <a:p>
            <a:pPr algn="just" eaLnBrk="0" hangingPunct="0">
              <a:spcBef>
                <a:spcPts val="1200"/>
              </a:spcBef>
              <a:spcAft>
                <a:spcPts val="600"/>
              </a:spcAft>
            </a:pPr>
            <a:r>
              <a:rPr lang="es-MX" sz="1400" b="1" dirty="0">
                <a:latin typeface="Cambria" pitchFamily="18" charset="0"/>
                <a:cs typeface="Arial" pitchFamily="34" charset="0"/>
              </a:rPr>
              <a:t>	Alexis Debut, PhD</a:t>
            </a:r>
          </a:p>
          <a:p>
            <a:pPr algn="just" eaLnBrk="0" hangingPunct="0"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s-MX" sz="1400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Centro de Nanociencia y nanotecnología</a:t>
            </a:r>
          </a:p>
          <a:p>
            <a:pPr algn="just" eaLnBrk="0" hangingPunct="0"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s-MX" sz="1400" b="1" dirty="0">
                <a:latin typeface="Cambria" pitchFamily="18" charset="0"/>
                <a:cs typeface="Times New Roman" pitchFamily="18" charset="0"/>
              </a:rPr>
              <a:t>	</a:t>
            </a:r>
            <a:r>
              <a:rPr lang="es-MX" sz="1400" b="1" dirty="0">
                <a:latin typeface="Cambria" pitchFamily="18" charset="0"/>
                <a:cs typeface="Arial" pitchFamily="34" charset="0"/>
              </a:rPr>
              <a:t>Ing. Luis Cumbal, PhD.</a:t>
            </a:r>
          </a:p>
        </p:txBody>
      </p:sp>
    </p:spTree>
    <p:extLst>
      <p:ext uri="{BB962C8B-B14F-4D97-AF65-F5344CB8AC3E}">
        <p14:creationId xmlns:p14="http://schemas.microsoft.com/office/powerpoint/2010/main" val="1297746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367AAD65-C188-4398-A970-8B1F49E9B6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48639"/>
          <a:stretch/>
        </p:blipFill>
        <p:spPr>
          <a:xfrm>
            <a:off x="74737" y="3270705"/>
            <a:ext cx="9888413" cy="3043394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1A821A86-CBF4-4C31-A641-996438FAE505}"/>
              </a:ext>
            </a:extLst>
          </p:cNvPr>
          <p:cNvSpPr txBox="1"/>
          <p:nvPr/>
        </p:nvSpPr>
        <p:spPr>
          <a:xfrm>
            <a:off x="74737" y="1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INTRODUCCIÓN</a:t>
            </a: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F4C1B85A-230F-491F-9A91-831496CE84AD}"/>
              </a:ext>
            </a:extLst>
          </p:cNvPr>
          <p:cNvSpPr txBox="1"/>
          <p:nvPr/>
        </p:nvSpPr>
        <p:spPr>
          <a:xfrm>
            <a:off x="169987" y="690979"/>
            <a:ext cx="51125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Energía lumínica del sol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44971C08-6D39-4B37-9337-0AC862A819B9}"/>
              </a:ext>
            </a:extLst>
          </p:cNvPr>
          <p:cNvSpPr/>
          <p:nvPr/>
        </p:nvSpPr>
        <p:spPr>
          <a:xfrm>
            <a:off x="150937" y="6061472"/>
            <a:ext cx="36185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ea typeface="Calibri" panose="020F0502020204030204" pitchFamily="34" charset="0"/>
              </a:rPr>
              <a:t> Energía radiada por el Sol y la tierra </a:t>
            </a:r>
            <a:r>
              <a:rPr lang="es-EC" sz="1200" dirty="0">
                <a:ea typeface="Calibri" panose="020F0502020204030204" pitchFamily="34" charset="0"/>
              </a:rPr>
              <a:t>(Benavides, 2010).</a:t>
            </a:r>
            <a:endParaRPr lang="es-EC" sz="1200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30973D77-44D6-4F69-A418-E1449A5F61FC}"/>
              </a:ext>
            </a:extLst>
          </p:cNvPr>
          <p:cNvSpPr txBox="1"/>
          <p:nvPr/>
        </p:nvSpPr>
        <p:spPr>
          <a:xfrm>
            <a:off x="541205" y="3076620"/>
            <a:ext cx="492443" cy="1600110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r>
              <a:rPr lang="es-EC" sz="20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(6.2-3.1eV)</a:t>
            </a:r>
            <a:endParaRPr lang="es-EC" sz="2000" b="1" dirty="0">
              <a:solidFill>
                <a:schemeClr val="tx2"/>
              </a:solidFill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8BD29557-37FA-4111-A7C9-9DFFA0C6ABC2}"/>
              </a:ext>
            </a:extLst>
          </p:cNvPr>
          <p:cNvSpPr txBox="1"/>
          <p:nvPr/>
        </p:nvSpPr>
        <p:spPr>
          <a:xfrm>
            <a:off x="1328666" y="1722217"/>
            <a:ext cx="492443" cy="2082338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r>
              <a:rPr lang="es-EC" sz="2000" b="1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(3.1-1.65eV)</a:t>
            </a:r>
            <a:endParaRPr lang="es-EC" sz="2000" b="1" dirty="0">
              <a:solidFill>
                <a:srgbClr val="00B050"/>
              </a:solidFill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C32FC4BB-573F-407E-BE92-1F670396E5E8}"/>
              </a:ext>
            </a:extLst>
          </p:cNvPr>
          <p:cNvSpPr txBox="1"/>
          <p:nvPr/>
        </p:nvSpPr>
        <p:spPr>
          <a:xfrm>
            <a:off x="2012780" y="2133265"/>
            <a:ext cx="492443" cy="189084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r>
              <a:rPr lang="es-EC" sz="2000" b="1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(1.65-0.5eV)</a:t>
            </a:r>
            <a:endParaRPr lang="es-EC" sz="2000" b="1" dirty="0">
              <a:solidFill>
                <a:srgbClr val="C0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09BDFE-3A9A-4D5A-90AB-2467C2E1A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030" y="292388"/>
            <a:ext cx="7207359" cy="389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0F073ED-A6EF-4EB4-B2DA-48FFF5ED4B4D}"/>
              </a:ext>
            </a:extLst>
          </p:cNvPr>
          <p:cNvSpPr txBox="1"/>
          <p:nvPr/>
        </p:nvSpPr>
        <p:spPr>
          <a:xfrm>
            <a:off x="8097179" y="3961948"/>
            <a:ext cx="981346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s-EC" sz="20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(3.1eV)</a:t>
            </a:r>
            <a:endParaRPr lang="es-EC" sz="2000" b="1" dirty="0">
              <a:solidFill>
                <a:schemeClr val="tx2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58F2474-8EEC-449E-92AB-C84BE311CD74}"/>
              </a:ext>
            </a:extLst>
          </p:cNvPr>
          <p:cNvSpPr txBox="1"/>
          <p:nvPr/>
        </p:nvSpPr>
        <p:spPr>
          <a:xfrm>
            <a:off x="6587504" y="3978337"/>
            <a:ext cx="1670401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s-EC" sz="2000" b="1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(1.8eV)</a:t>
            </a:r>
            <a:endParaRPr lang="es-EC" sz="2000" b="1" dirty="0">
              <a:solidFill>
                <a:srgbClr val="C0000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1EAE043-2025-4E20-9637-C3DE8CA38F0E}"/>
              </a:ext>
            </a:extLst>
          </p:cNvPr>
          <p:cNvSpPr txBox="1"/>
          <p:nvPr/>
        </p:nvSpPr>
        <p:spPr>
          <a:xfrm>
            <a:off x="7338209" y="3953965"/>
            <a:ext cx="1634341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s-EC" sz="2000" b="1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(2.3eV)</a:t>
            </a:r>
            <a:endParaRPr lang="es-EC" sz="2000" b="1" dirty="0">
              <a:solidFill>
                <a:srgbClr val="00B05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9968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îṥlïḑê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1DF2F7F1-F626-4229-931A-A324D7B4FD83}"/>
              </a:ext>
            </a:extLst>
          </p:cNvPr>
          <p:cNvGrpSpPr>
            <a:grpSpLocks noChangeAspect="1"/>
          </p:cNvGrpSpPr>
          <p:nvPr/>
        </p:nvGrpSpPr>
        <p:grpSpPr>
          <a:xfrm>
            <a:off x="775247" y="1789356"/>
            <a:ext cx="10251198" cy="4594155"/>
            <a:chOff x="3218525" y="1945838"/>
            <a:chExt cx="7950456" cy="3563060"/>
          </a:xfrm>
        </p:grpSpPr>
        <p:sp>
          <p:nvSpPr>
            <p:cNvPr id="4" name="ïśḷiḑe">
              <a:extLst>
                <a:ext uri="{FF2B5EF4-FFF2-40B4-BE49-F238E27FC236}">
                  <a16:creationId xmlns:a16="http://schemas.microsoft.com/office/drawing/2014/main" id="{146EABF6-C29E-4FA5-8C9B-3D3C786E86DC}"/>
                </a:ext>
              </a:extLst>
            </p:cNvPr>
            <p:cNvSpPr/>
            <p:nvPr/>
          </p:nvSpPr>
          <p:spPr>
            <a:xfrm>
              <a:off x="4524585" y="1945838"/>
              <a:ext cx="1438201" cy="1438201"/>
            </a:xfrm>
            <a:prstGeom prst="ellipse">
              <a:avLst/>
            </a:prstGeom>
            <a:noFill/>
            <a:ln w="50800" cmpd="dbl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b" anchorCtr="1">
              <a:normAutofit/>
            </a:bodyPr>
            <a:lstStyle/>
            <a:p>
              <a:pPr algn="ctr"/>
              <a:endParaRPr lang="zh-CN" altLang="en-US" sz="1200" b="1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iśļïde">
              <a:extLst>
                <a:ext uri="{FF2B5EF4-FFF2-40B4-BE49-F238E27FC236}">
                  <a16:creationId xmlns:a16="http://schemas.microsoft.com/office/drawing/2014/main" id="{F1BFD00E-F7A3-47BB-BD16-0B026EE65F19}"/>
                </a:ext>
              </a:extLst>
            </p:cNvPr>
            <p:cNvSpPr/>
            <p:nvPr/>
          </p:nvSpPr>
          <p:spPr>
            <a:xfrm>
              <a:off x="3218525" y="3473960"/>
              <a:ext cx="1438201" cy="1438201"/>
            </a:xfrm>
            <a:prstGeom prst="ellipse">
              <a:avLst/>
            </a:prstGeom>
            <a:noFill/>
            <a:ln w="50800" cmpd="dbl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b" anchorCtr="1">
              <a:normAutofit/>
            </a:bodyPr>
            <a:lstStyle/>
            <a:p>
              <a:pPr algn="ctr"/>
              <a:endParaRPr lang="zh-CN" altLang="en-US" sz="1200" b="1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îşlîḋé">
              <a:extLst>
                <a:ext uri="{FF2B5EF4-FFF2-40B4-BE49-F238E27FC236}">
                  <a16:creationId xmlns:a16="http://schemas.microsoft.com/office/drawing/2014/main" id="{C7C89398-856F-4938-A1E7-C7A1AB0BAEEC}"/>
                </a:ext>
              </a:extLst>
            </p:cNvPr>
            <p:cNvSpPr/>
            <p:nvPr/>
          </p:nvSpPr>
          <p:spPr>
            <a:xfrm>
              <a:off x="9730780" y="1945838"/>
              <a:ext cx="1438201" cy="1438201"/>
            </a:xfrm>
            <a:prstGeom prst="ellipse">
              <a:avLst/>
            </a:prstGeom>
            <a:noFill/>
            <a:ln w="50800" cmpd="dbl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b" anchorCtr="1">
              <a:norm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  <a:cs typeface="Arial" panose="020B0604020202020204" pitchFamily="34" charset="0"/>
                </a:rPr>
                <a:t>Text here</a:t>
              </a:r>
              <a:endParaRPr lang="zh-CN" altLang="en-US" sz="1200" b="1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îšḷïďe">
              <a:extLst>
                <a:ext uri="{FF2B5EF4-FFF2-40B4-BE49-F238E27FC236}">
                  <a16:creationId xmlns:a16="http://schemas.microsoft.com/office/drawing/2014/main" id="{0D379FF0-1C02-411B-92C7-0F2746954699}"/>
                </a:ext>
              </a:extLst>
            </p:cNvPr>
            <p:cNvSpPr/>
            <p:nvPr/>
          </p:nvSpPr>
          <p:spPr>
            <a:xfrm>
              <a:off x="5808765" y="3473960"/>
              <a:ext cx="1438201" cy="1438201"/>
            </a:xfrm>
            <a:prstGeom prst="ellipse">
              <a:avLst/>
            </a:prstGeom>
            <a:noFill/>
            <a:ln w="50800" cmpd="dbl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b" anchorCtr="1">
              <a:normAutofit/>
            </a:bodyPr>
            <a:lstStyle/>
            <a:p>
              <a:pPr algn="ctr"/>
              <a:endParaRPr lang="zh-CN" altLang="en-US" sz="1200" b="1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íSļïḑé">
              <a:extLst>
                <a:ext uri="{FF2B5EF4-FFF2-40B4-BE49-F238E27FC236}">
                  <a16:creationId xmlns:a16="http://schemas.microsoft.com/office/drawing/2014/main" id="{32ED29B4-B800-4072-9FCA-911D45D1DCFA}"/>
                </a:ext>
              </a:extLst>
            </p:cNvPr>
            <p:cNvSpPr/>
            <p:nvPr/>
          </p:nvSpPr>
          <p:spPr>
            <a:xfrm>
              <a:off x="8442655" y="3464525"/>
              <a:ext cx="1438201" cy="1438201"/>
            </a:xfrm>
            <a:prstGeom prst="ellipse">
              <a:avLst/>
            </a:prstGeom>
            <a:noFill/>
            <a:ln w="50800" cmpd="dbl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b" anchorCtr="1">
              <a:normAutofit/>
            </a:bodyPr>
            <a:lstStyle/>
            <a:p>
              <a:pPr algn="ctr"/>
              <a:endParaRPr lang="zh-CN" altLang="en-US" sz="1200" b="1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ïṧliḓe">
              <a:extLst>
                <a:ext uri="{FF2B5EF4-FFF2-40B4-BE49-F238E27FC236}">
                  <a16:creationId xmlns:a16="http://schemas.microsoft.com/office/drawing/2014/main" id="{905299C8-B20F-4A12-983C-8452903FCBC8}"/>
                </a:ext>
              </a:extLst>
            </p:cNvPr>
            <p:cNvSpPr/>
            <p:nvPr/>
          </p:nvSpPr>
          <p:spPr>
            <a:xfrm>
              <a:off x="7131859" y="1945838"/>
              <a:ext cx="1438201" cy="1438201"/>
            </a:xfrm>
            <a:prstGeom prst="ellipse">
              <a:avLst/>
            </a:prstGeom>
            <a:noFill/>
            <a:ln w="50800" cmpd="dbl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b" anchorCtr="1">
              <a:normAutofit/>
            </a:bodyPr>
            <a:lstStyle/>
            <a:p>
              <a:pPr algn="ctr"/>
              <a:endParaRPr lang="zh-CN" altLang="en-US" sz="1200" b="1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1" name="íŝ1îdè">
              <a:extLst>
                <a:ext uri="{FF2B5EF4-FFF2-40B4-BE49-F238E27FC236}">
                  <a16:creationId xmlns:a16="http://schemas.microsoft.com/office/drawing/2014/main" id="{D8094248-CF4F-4DD4-9BC3-26760D2BC26E}"/>
                </a:ext>
              </a:extLst>
            </p:cNvPr>
            <p:cNvCxnSpPr/>
            <p:nvPr/>
          </p:nvCxnSpPr>
          <p:spPr>
            <a:xfrm rot="10800000" flipV="1">
              <a:off x="3960034" y="2660433"/>
              <a:ext cx="545441" cy="823661"/>
            </a:xfrm>
            <a:prstGeom prst="bentConnector2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ïṥľïḑê">
              <a:extLst>
                <a:ext uri="{FF2B5EF4-FFF2-40B4-BE49-F238E27FC236}">
                  <a16:creationId xmlns:a16="http://schemas.microsoft.com/office/drawing/2014/main" id="{96F886E9-4D0D-4CA1-A903-B0C7FDC86753}"/>
                </a:ext>
              </a:extLst>
            </p:cNvPr>
            <p:cNvCxnSpPr/>
            <p:nvPr/>
          </p:nvCxnSpPr>
          <p:spPr>
            <a:xfrm rot="10800000" flipV="1">
              <a:off x="6559958" y="2660434"/>
              <a:ext cx="545441" cy="823661"/>
            </a:xfrm>
            <a:prstGeom prst="bentConnector2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îṣḻiḑé">
              <a:extLst>
                <a:ext uri="{FF2B5EF4-FFF2-40B4-BE49-F238E27FC236}">
                  <a16:creationId xmlns:a16="http://schemas.microsoft.com/office/drawing/2014/main" id="{7EB18A09-732C-41F6-A4CE-4EB5E53E5411}"/>
                </a:ext>
              </a:extLst>
            </p:cNvPr>
            <p:cNvCxnSpPr/>
            <p:nvPr/>
          </p:nvCxnSpPr>
          <p:spPr>
            <a:xfrm rot="16200000" flipV="1">
              <a:off x="5113830" y="3519247"/>
              <a:ext cx="809188" cy="547840"/>
            </a:xfrm>
            <a:prstGeom prst="bentConnector3">
              <a:avLst>
                <a:gd name="adj1" fmla="val 1739"/>
              </a:avLst>
            </a:prstGeom>
            <a:ln w="28575" cmpd="sng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îṧļîdè">
              <a:extLst>
                <a:ext uri="{FF2B5EF4-FFF2-40B4-BE49-F238E27FC236}">
                  <a16:creationId xmlns:a16="http://schemas.microsoft.com/office/drawing/2014/main" id="{4BCAA097-383C-4C6F-BC93-EC7071F2A594}"/>
                </a:ext>
              </a:extLst>
            </p:cNvPr>
            <p:cNvCxnSpPr/>
            <p:nvPr/>
          </p:nvCxnSpPr>
          <p:spPr>
            <a:xfrm rot="10800000" flipV="1">
              <a:off x="9157461" y="2645888"/>
              <a:ext cx="545441" cy="823661"/>
            </a:xfrm>
            <a:prstGeom prst="bentConnector2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iṩļïḋe">
              <a:extLst>
                <a:ext uri="{FF2B5EF4-FFF2-40B4-BE49-F238E27FC236}">
                  <a16:creationId xmlns:a16="http://schemas.microsoft.com/office/drawing/2014/main" id="{7258F5E1-561F-4AB9-B0B3-302C765349BA}"/>
                </a:ext>
              </a:extLst>
            </p:cNvPr>
            <p:cNvCxnSpPr/>
            <p:nvPr/>
          </p:nvCxnSpPr>
          <p:spPr>
            <a:xfrm rot="16200000" flipV="1">
              <a:off x="7730383" y="3523751"/>
              <a:ext cx="809188" cy="547840"/>
            </a:xfrm>
            <a:prstGeom prst="bentConnector3">
              <a:avLst>
                <a:gd name="adj1" fmla="val 1739"/>
              </a:avLst>
            </a:prstGeom>
            <a:ln w="28575" cmpd="sng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íSľïḋè">
              <a:extLst>
                <a:ext uri="{FF2B5EF4-FFF2-40B4-BE49-F238E27FC236}">
                  <a16:creationId xmlns:a16="http://schemas.microsoft.com/office/drawing/2014/main" id="{A302D539-D99C-40D7-9F47-E9CD43C058B8}"/>
                </a:ext>
              </a:extLst>
            </p:cNvPr>
            <p:cNvSpPr txBox="1"/>
            <p:nvPr/>
          </p:nvSpPr>
          <p:spPr bwMode="auto">
            <a:xfrm>
              <a:off x="3256702" y="4969509"/>
              <a:ext cx="1625104" cy="539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s-EC" altLang="zh-CN" b="1" dirty="0">
                  <a:cs typeface="Arial" panose="020B0604020202020204" pitchFamily="34" charset="0"/>
                </a:rPr>
                <a:t>ADQUISICIÓN DEL MATERIAL VEGETAL</a:t>
              </a:r>
            </a:p>
          </p:txBody>
        </p:sp>
      </p:grpSp>
      <p:pic>
        <p:nvPicPr>
          <p:cNvPr id="41" name="Imagen 40">
            <a:extLst>
              <a:ext uri="{FF2B5EF4-FFF2-40B4-BE49-F238E27FC236}">
                <a16:creationId xmlns:a16="http://schemas.microsoft.com/office/drawing/2014/main" id="{EB74F358-9317-4BA3-B7C9-9C4D0E1ADA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26" y="3833637"/>
            <a:ext cx="2926938" cy="1740080"/>
          </a:xfrm>
          <a:prstGeom prst="rect">
            <a:avLst/>
          </a:prstGeom>
        </p:spPr>
      </p:pic>
      <p:sp>
        <p:nvSpPr>
          <p:cNvPr id="40" name="íSľïḋè">
            <a:extLst>
              <a:ext uri="{FF2B5EF4-FFF2-40B4-BE49-F238E27FC236}">
                <a16:creationId xmlns:a16="http://schemas.microsoft.com/office/drawing/2014/main" id="{6A20C92C-297E-4597-A1E7-D2CE046E3E04}"/>
              </a:ext>
            </a:extLst>
          </p:cNvPr>
          <p:cNvSpPr txBox="1"/>
          <p:nvPr/>
        </p:nvSpPr>
        <p:spPr bwMode="auto">
          <a:xfrm>
            <a:off x="2576577" y="1048153"/>
            <a:ext cx="1573097" cy="69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s-EC" altLang="zh-CN" b="1" dirty="0">
                <a:cs typeface="Arial" panose="020B0604020202020204" pitchFamily="34" charset="0"/>
              </a:rPr>
              <a:t>SECADO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9B848FA6-D666-4D12-A185-9C7B3AE1FBCC}"/>
              </a:ext>
            </a:extLst>
          </p:cNvPr>
          <p:cNvSpPr txBox="1"/>
          <p:nvPr/>
        </p:nvSpPr>
        <p:spPr>
          <a:xfrm>
            <a:off x="122362" y="1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METODOLOGÍA</a:t>
            </a:r>
          </a:p>
        </p:txBody>
      </p:sp>
      <p:sp>
        <p:nvSpPr>
          <p:cNvPr id="43" name="TextBox 3">
            <a:extLst>
              <a:ext uri="{FF2B5EF4-FFF2-40B4-BE49-F238E27FC236}">
                <a16:creationId xmlns:a16="http://schemas.microsoft.com/office/drawing/2014/main" id="{433F7B84-A962-4E98-98B1-7AA6757C664A}"/>
              </a:ext>
            </a:extLst>
          </p:cNvPr>
          <p:cNvSpPr txBox="1"/>
          <p:nvPr/>
        </p:nvSpPr>
        <p:spPr>
          <a:xfrm>
            <a:off x="122362" y="692696"/>
            <a:ext cx="88569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Procesamiento y obtención de los extractos vegetales</a:t>
            </a:r>
            <a:endParaRPr lang="es-MX" sz="2800" dirty="0">
              <a:solidFill>
                <a:srgbClr val="00713C"/>
              </a:solidFill>
              <a:latin typeface="+mn-lt"/>
              <a:cs typeface="ＭＳ Ｐゴシック" charset="0"/>
            </a:endParaRP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20B089D6-27B0-40A9-B42D-66AD4B479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08" y="1614365"/>
            <a:ext cx="1616437" cy="2155249"/>
          </a:xfrm>
          <a:prstGeom prst="rect">
            <a:avLst/>
          </a:prstGeom>
        </p:spPr>
      </p:pic>
      <p:sp>
        <p:nvSpPr>
          <p:cNvPr id="45" name="íSľïḋè">
            <a:extLst>
              <a:ext uri="{FF2B5EF4-FFF2-40B4-BE49-F238E27FC236}">
                <a16:creationId xmlns:a16="http://schemas.microsoft.com/office/drawing/2014/main" id="{1135D04E-5686-4022-B330-7616088E0139}"/>
              </a:ext>
            </a:extLst>
          </p:cNvPr>
          <p:cNvSpPr txBox="1"/>
          <p:nvPr/>
        </p:nvSpPr>
        <p:spPr bwMode="auto">
          <a:xfrm>
            <a:off x="4255711" y="5461687"/>
            <a:ext cx="1573097" cy="69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s-EC" altLang="zh-CN" b="1" dirty="0">
                <a:cs typeface="Arial" panose="020B0604020202020204" pitchFamily="34" charset="0"/>
              </a:rPr>
              <a:t>PULVERIZADO</a:t>
            </a: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B198F2DC-9CC1-490D-B0C9-CA9431DD7E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7" r="28428"/>
          <a:stretch/>
        </p:blipFill>
        <p:spPr>
          <a:xfrm>
            <a:off x="4108841" y="3815337"/>
            <a:ext cx="1968109" cy="1766444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1A1AEE7F-01CC-4C4D-994A-DB736207FE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135" y="1639657"/>
            <a:ext cx="2621566" cy="1967485"/>
          </a:xfrm>
          <a:prstGeom prst="rect">
            <a:avLst/>
          </a:prstGeom>
        </p:spPr>
      </p:pic>
      <p:sp>
        <p:nvSpPr>
          <p:cNvPr id="49" name="íSľïḋè">
            <a:extLst>
              <a:ext uri="{FF2B5EF4-FFF2-40B4-BE49-F238E27FC236}">
                <a16:creationId xmlns:a16="http://schemas.microsoft.com/office/drawing/2014/main" id="{B7271AE9-6BE0-467A-A17B-2E3E4E125D1E}"/>
              </a:ext>
            </a:extLst>
          </p:cNvPr>
          <p:cNvSpPr txBox="1"/>
          <p:nvPr/>
        </p:nvSpPr>
        <p:spPr bwMode="auto">
          <a:xfrm>
            <a:off x="6076950" y="1048153"/>
            <a:ext cx="1573097" cy="69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s-ES" altLang="zh-CN" b="1" dirty="0">
                <a:cs typeface="Arial" panose="020B0604020202020204" pitchFamily="34" charset="0"/>
              </a:rPr>
              <a:t>M</a:t>
            </a:r>
            <a:r>
              <a:rPr lang="es-EC" altLang="zh-CN" b="1" dirty="0">
                <a:cs typeface="Arial" panose="020B0604020202020204" pitchFamily="34" charset="0"/>
              </a:rPr>
              <a:t>ACERACIÓN</a:t>
            </a: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3EC0D2EB-55D8-44B3-9764-C46445E16C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49" y="3643750"/>
            <a:ext cx="1709481" cy="2279308"/>
          </a:xfrm>
          <a:prstGeom prst="rect">
            <a:avLst/>
          </a:prstGeom>
        </p:spPr>
      </p:pic>
      <p:sp>
        <p:nvSpPr>
          <p:cNvPr id="52" name="íSľïḋè">
            <a:extLst>
              <a:ext uri="{FF2B5EF4-FFF2-40B4-BE49-F238E27FC236}">
                <a16:creationId xmlns:a16="http://schemas.microsoft.com/office/drawing/2014/main" id="{96E36D28-4683-4564-9639-0B63615411C3}"/>
              </a:ext>
            </a:extLst>
          </p:cNvPr>
          <p:cNvSpPr txBox="1"/>
          <p:nvPr/>
        </p:nvSpPr>
        <p:spPr bwMode="auto">
          <a:xfrm>
            <a:off x="7411235" y="5822172"/>
            <a:ext cx="1854395" cy="56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s-ES" altLang="zh-CN" b="1" dirty="0">
                <a:cs typeface="Arial" panose="020B0604020202020204" pitchFamily="34" charset="0"/>
              </a:rPr>
              <a:t>C</a:t>
            </a:r>
            <a:r>
              <a:rPr lang="es-EC" altLang="zh-CN" b="1" dirty="0">
                <a:cs typeface="Arial" panose="020B0604020202020204" pitchFamily="34" charset="0"/>
              </a:rPr>
              <a:t>ONCENTRACIÓN</a:t>
            </a:r>
          </a:p>
        </p:txBody>
      </p:sp>
      <p:pic>
        <p:nvPicPr>
          <p:cNvPr id="53" name="Imagen 52">
            <a:extLst>
              <a:ext uri="{FF2B5EF4-FFF2-40B4-BE49-F238E27FC236}">
                <a16:creationId xmlns:a16="http://schemas.microsoft.com/office/drawing/2014/main" id="{FD570D12-E2F4-414E-B61D-D116AFDB2D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366" y="1685578"/>
            <a:ext cx="2470869" cy="1854394"/>
          </a:xfrm>
          <a:prstGeom prst="rect">
            <a:avLst/>
          </a:prstGeom>
        </p:spPr>
      </p:pic>
      <p:sp>
        <p:nvSpPr>
          <p:cNvPr id="54" name="íSľïḋè">
            <a:extLst>
              <a:ext uri="{FF2B5EF4-FFF2-40B4-BE49-F238E27FC236}">
                <a16:creationId xmlns:a16="http://schemas.microsoft.com/office/drawing/2014/main" id="{730A5817-7732-4E1A-817B-BE60C8BA9551}"/>
              </a:ext>
            </a:extLst>
          </p:cNvPr>
          <p:cNvSpPr txBox="1"/>
          <p:nvPr/>
        </p:nvSpPr>
        <p:spPr bwMode="auto">
          <a:xfrm>
            <a:off x="9203546" y="1000605"/>
            <a:ext cx="2095385" cy="69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s-ES" altLang="zh-CN" b="1" dirty="0">
                <a:cs typeface="Arial" panose="020B0604020202020204" pitchFamily="34" charset="0"/>
              </a:rPr>
              <a:t>R</a:t>
            </a:r>
            <a:r>
              <a:rPr lang="es-EC" altLang="zh-CN" b="1" dirty="0">
                <a:cs typeface="Arial" panose="020B0604020202020204" pitchFamily="34" charset="0"/>
              </a:rPr>
              <a:t>ECOLECCIÓN Y ALMACENAMIENTO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4F479DA6-D0FB-4D49-AF26-268E6E09DD08}"/>
              </a:ext>
            </a:extLst>
          </p:cNvPr>
          <p:cNvSpPr/>
          <p:nvPr/>
        </p:nvSpPr>
        <p:spPr>
          <a:xfrm>
            <a:off x="9726159" y="4431211"/>
            <a:ext cx="2362200" cy="1256820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/>
              <a:t>Proceso Total:</a:t>
            </a:r>
          </a:p>
          <a:p>
            <a:pPr algn="ctr"/>
            <a:r>
              <a:rPr lang="es-ES" sz="2000" dirty="0"/>
              <a:t>9 días</a:t>
            </a:r>
            <a:endParaRPr lang="es-EC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8155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adroTexto 41">
            <a:extLst>
              <a:ext uri="{FF2B5EF4-FFF2-40B4-BE49-F238E27FC236}">
                <a16:creationId xmlns:a16="http://schemas.microsoft.com/office/drawing/2014/main" id="{9B848FA6-D666-4D12-A185-9C7B3AE1FBCC}"/>
              </a:ext>
            </a:extLst>
          </p:cNvPr>
          <p:cNvSpPr txBox="1"/>
          <p:nvPr/>
        </p:nvSpPr>
        <p:spPr>
          <a:xfrm>
            <a:off x="122362" y="1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METODOLOGÍA</a:t>
            </a: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id="{44466387-418B-401D-BD67-1A569EBDBE35}"/>
              </a:ext>
            </a:extLst>
          </p:cNvPr>
          <p:cNvSpPr txBox="1"/>
          <p:nvPr/>
        </p:nvSpPr>
        <p:spPr>
          <a:xfrm>
            <a:off x="198562" y="692696"/>
            <a:ext cx="8496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MX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Síntesis de nanopartículas de plata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A2D8BA8-F9A7-41D5-919E-56861CA5F7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" t="4305" r="21118" b="60279"/>
          <a:stretch/>
        </p:blipFill>
        <p:spPr>
          <a:xfrm>
            <a:off x="198562" y="1838186"/>
            <a:ext cx="11782864" cy="4076839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C52327F8-EDEE-495F-8064-9FD364A15354}"/>
              </a:ext>
            </a:extLst>
          </p:cNvPr>
          <p:cNvSpPr/>
          <p:nvPr/>
        </p:nvSpPr>
        <p:spPr>
          <a:xfrm>
            <a:off x="8214493" y="1838186"/>
            <a:ext cx="1339082" cy="8764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8 horas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15295193-2311-42A9-A45B-E2FADFC933ED}"/>
              </a:ext>
            </a:extLst>
          </p:cNvPr>
          <p:cNvSpPr txBox="1"/>
          <p:nvPr/>
        </p:nvSpPr>
        <p:spPr>
          <a:xfrm>
            <a:off x="350961" y="1149896"/>
            <a:ext cx="96979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MX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Primera Fase: Método REDOX con agente reductor natural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041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adroTexto 41">
            <a:extLst>
              <a:ext uri="{FF2B5EF4-FFF2-40B4-BE49-F238E27FC236}">
                <a16:creationId xmlns:a16="http://schemas.microsoft.com/office/drawing/2014/main" id="{9B848FA6-D666-4D12-A185-9C7B3AE1FBCC}"/>
              </a:ext>
            </a:extLst>
          </p:cNvPr>
          <p:cNvSpPr txBox="1"/>
          <p:nvPr/>
        </p:nvSpPr>
        <p:spPr>
          <a:xfrm>
            <a:off x="122362" y="1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METODOLOGÍA</a:t>
            </a: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id="{44466387-418B-401D-BD67-1A569EBDBE35}"/>
              </a:ext>
            </a:extLst>
          </p:cNvPr>
          <p:cNvSpPr txBox="1"/>
          <p:nvPr/>
        </p:nvSpPr>
        <p:spPr>
          <a:xfrm>
            <a:off x="198562" y="692696"/>
            <a:ext cx="8496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MX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Síntesis de nanopartículas de plata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97A985C5-7D09-4337-8725-173392553BDF}"/>
              </a:ext>
            </a:extLst>
          </p:cNvPr>
          <p:cNvSpPr txBox="1"/>
          <p:nvPr/>
        </p:nvSpPr>
        <p:spPr>
          <a:xfrm>
            <a:off x="350962" y="1149896"/>
            <a:ext cx="8496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MX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Segunda Fase: Reducción Fotoquímica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28D15AE-33BB-46A7-87F9-C6854792BE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" t="42222" r="25539" b="21805"/>
          <a:stretch/>
        </p:blipFill>
        <p:spPr>
          <a:xfrm>
            <a:off x="122362" y="1673116"/>
            <a:ext cx="12037356" cy="431810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FD62771-B157-4C63-B08C-EA5F46CCEEDF}"/>
              </a:ext>
            </a:extLst>
          </p:cNvPr>
          <p:cNvSpPr txBox="1"/>
          <p:nvPr/>
        </p:nvSpPr>
        <p:spPr>
          <a:xfrm>
            <a:off x="2771774" y="5247441"/>
            <a:ext cx="9058276" cy="738664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Otras investigaciones: </a:t>
            </a:r>
            <a:b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Srikar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et al. (2016) - Light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Induced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Green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Synthesis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Silver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Nanoparticles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Using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Aqueous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Extract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Prunus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amygdalus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EC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Kumar et al. (2016) - 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Capuli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cherry-mediated green synthesis of silver nanoparticles 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underwhite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solar and blue LED light</a:t>
            </a:r>
            <a:endParaRPr lang="es-EC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7379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adroTexto 41">
            <a:extLst>
              <a:ext uri="{FF2B5EF4-FFF2-40B4-BE49-F238E27FC236}">
                <a16:creationId xmlns:a16="http://schemas.microsoft.com/office/drawing/2014/main" id="{9B848FA6-D666-4D12-A185-9C7B3AE1FBCC}"/>
              </a:ext>
            </a:extLst>
          </p:cNvPr>
          <p:cNvSpPr txBox="1"/>
          <p:nvPr/>
        </p:nvSpPr>
        <p:spPr>
          <a:xfrm>
            <a:off x="122362" y="1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METODOLOGÍA</a:t>
            </a: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id="{44466387-418B-401D-BD67-1A569EBDBE35}"/>
              </a:ext>
            </a:extLst>
          </p:cNvPr>
          <p:cNvSpPr txBox="1"/>
          <p:nvPr/>
        </p:nvSpPr>
        <p:spPr>
          <a:xfrm>
            <a:off x="198562" y="692696"/>
            <a:ext cx="8496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MX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Síntesis de nanopartículas de plata</a:t>
            </a:r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69E94856-1524-40C0-8755-503BFBC61B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9584675"/>
              </p:ext>
            </p:extLst>
          </p:nvPr>
        </p:nvGraphicFramePr>
        <p:xfrm>
          <a:off x="2373187" y="837507"/>
          <a:ext cx="7705948" cy="54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190400" imgH="2937600" progId="Origin50.Graph">
                  <p:embed/>
                </p:oleObj>
              </mc:Choice>
              <mc:Fallback>
                <p:oleObj name="Graph" r:id="rId3" imgW="4190400" imgH="2937600" progId="Origin50.Graph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82F7537A-2472-4FF1-8C6B-BAC7BEC498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73187" y="837507"/>
                        <a:ext cx="7705948" cy="54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B1295235-5F6D-462B-A2D9-1558C1B3E6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682180"/>
              </p:ext>
            </p:extLst>
          </p:nvPr>
        </p:nvGraphicFramePr>
        <p:xfrm>
          <a:off x="8543979" y="620493"/>
          <a:ext cx="3525659" cy="2206536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902344">
                  <a:extLst>
                    <a:ext uri="{9D8B030D-6E8A-4147-A177-3AD203B41FA5}">
                      <a16:colId xmlns:a16="http://schemas.microsoft.com/office/drawing/2014/main" val="3897792995"/>
                    </a:ext>
                  </a:extLst>
                </a:gridCol>
                <a:gridCol w="1623315">
                  <a:extLst>
                    <a:ext uri="{9D8B030D-6E8A-4147-A177-3AD203B41FA5}">
                      <a16:colId xmlns:a16="http://schemas.microsoft.com/office/drawing/2014/main" val="3876909119"/>
                    </a:ext>
                  </a:extLst>
                </a:gridCol>
              </a:tblGrid>
              <a:tr h="529502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1" u="none" strike="noStrike" dirty="0">
                          <a:effectLst/>
                        </a:rPr>
                        <a:t>Irradiación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1" u="none" strike="noStrike" dirty="0">
                          <a:effectLst/>
                        </a:rPr>
                        <a:t>Luminancia (cd/m2)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7637701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b="1" u="none" strike="noStrike" dirty="0">
                          <a:effectLst/>
                        </a:rPr>
                        <a:t>Simulador Solar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2400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52668945"/>
                  </a:ext>
                </a:extLst>
              </a:tr>
              <a:tr h="41166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b="1" u="none" strike="noStrike" dirty="0">
                          <a:effectLst/>
                        </a:rPr>
                        <a:t>LED azul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172,05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11177256"/>
                  </a:ext>
                </a:extLst>
              </a:tr>
              <a:tr h="41166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b="1" u="none" strike="noStrike" dirty="0">
                          <a:effectLst/>
                        </a:rPr>
                        <a:t>LED verde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297,93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12331801"/>
                  </a:ext>
                </a:extLst>
              </a:tr>
              <a:tr h="41166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b="1" u="none" strike="noStrike" dirty="0">
                          <a:effectLst/>
                        </a:rPr>
                        <a:t>LED rojo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139,55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04778975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BAB0BBCA-42C3-45F4-BEE6-9A2FC0B1704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12" y="1168945"/>
            <a:ext cx="2847680" cy="43910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6052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3">
            <a:extLst>
              <a:ext uri="{FF2B5EF4-FFF2-40B4-BE49-F238E27FC236}">
                <a16:creationId xmlns:a16="http://schemas.microsoft.com/office/drawing/2014/main" id="{4B4D59AA-3F5A-408F-ADDC-D766F9453545}"/>
              </a:ext>
            </a:extLst>
          </p:cNvPr>
          <p:cNvSpPr txBox="1"/>
          <p:nvPr/>
        </p:nvSpPr>
        <p:spPr>
          <a:xfrm>
            <a:off x="169987" y="692696"/>
            <a:ext cx="8496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MX" sz="2800" dirty="0">
                <a:solidFill>
                  <a:srgbClr val="00713C"/>
                </a:solidFill>
                <a:latin typeface="+mn-lt"/>
                <a:cs typeface="ＭＳ Ｐゴシック" charset="0"/>
              </a:rPr>
              <a:t>Técnicas de Caracterización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2665AF07-B733-40B9-A060-C3A14BFAEE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6549923"/>
              </p:ext>
            </p:extLst>
          </p:nvPr>
        </p:nvGraphicFramePr>
        <p:xfrm>
          <a:off x="-255820" y="1124744"/>
          <a:ext cx="8110845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ángulo 12">
            <a:extLst>
              <a:ext uri="{FF2B5EF4-FFF2-40B4-BE49-F238E27FC236}">
                <a16:creationId xmlns:a16="http://schemas.microsoft.com/office/drawing/2014/main" id="{15CC7FBB-3347-4193-B7B7-54CE26DE62C6}"/>
              </a:ext>
            </a:extLst>
          </p:cNvPr>
          <p:cNvSpPr/>
          <p:nvPr/>
        </p:nvSpPr>
        <p:spPr>
          <a:xfrm>
            <a:off x="3044074" y="2607052"/>
            <a:ext cx="2825784" cy="6573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Espectroscopia de absorción 180-1100 </a:t>
            </a:r>
            <a:r>
              <a:rPr lang="es-EC" dirty="0" err="1"/>
              <a:t>nm</a:t>
            </a:r>
            <a:endParaRPr lang="es-EC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D65A98F8-94FD-4614-AF61-B3EE034219C3}"/>
              </a:ext>
            </a:extLst>
          </p:cNvPr>
          <p:cNvSpPr/>
          <p:nvPr/>
        </p:nvSpPr>
        <p:spPr>
          <a:xfrm>
            <a:off x="3365501" y="5316929"/>
            <a:ext cx="2575744" cy="5760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Tamaño de partícula de Ag en suspensión acuosa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B4A779F-DDF9-4FF9-B887-49D8179B4C33}"/>
              </a:ext>
            </a:extLst>
          </p:cNvPr>
          <p:cNvSpPr txBox="1"/>
          <p:nvPr/>
        </p:nvSpPr>
        <p:spPr>
          <a:xfrm>
            <a:off x="122362" y="1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METODOLOGÍA</a:t>
            </a: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0F128883-B35A-4B78-8D25-D5756240CF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5249904"/>
              </p:ext>
            </p:extLst>
          </p:nvPr>
        </p:nvGraphicFramePr>
        <p:xfrm>
          <a:off x="5764738" y="836712"/>
          <a:ext cx="8110845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8" name="Rectángulo 17">
            <a:extLst>
              <a:ext uri="{FF2B5EF4-FFF2-40B4-BE49-F238E27FC236}">
                <a16:creationId xmlns:a16="http://schemas.microsoft.com/office/drawing/2014/main" id="{FD4883A2-A20F-436A-B4BA-113821AA5E6B}"/>
              </a:ext>
            </a:extLst>
          </p:cNvPr>
          <p:cNvSpPr/>
          <p:nvPr/>
        </p:nvSpPr>
        <p:spPr>
          <a:xfrm>
            <a:off x="9207789" y="2365266"/>
            <a:ext cx="2664296" cy="9197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Tensión 30 </a:t>
            </a:r>
            <a:r>
              <a:rPr lang="es-EC" dirty="0" err="1"/>
              <a:t>kV</a:t>
            </a:r>
            <a:r>
              <a:rPr lang="es-EC" dirty="0"/>
              <a:t>, modo de escaneo, WD: 5 mm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263DFD9-65A1-4011-B7C6-D54030343AB7}"/>
              </a:ext>
            </a:extLst>
          </p:cNvPr>
          <p:cNvSpPr/>
          <p:nvPr/>
        </p:nvSpPr>
        <p:spPr>
          <a:xfrm>
            <a:off x="9197112" y="4925961"/>
            <a:ext cx="2773297" cy="80035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dirty="0"/>
              <a:t>Barrido de -1,2 a 1,2 eV con velocidad de 5 eV/s</a:t>
            </a:r>
          </a:p>
        </p:txBody>
      </p:sp>
    </p:spTree>
    <p:extLst>
      <p:ext uri="{BB962C8B-B14F-4D97-AF65-F5344CB8AC3E}">
        <p14:creationId xmlns:p14="http://schemas.microsoft.com/office/powerpoint/2010/main" val="30459234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234773;"/>
  <p:tag name="ISLIDE.ICON" val="#404079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234773;"/>
  <p:tag name="ISLIDE.ICON" val="#404079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22435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22435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22435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224350;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24750</TotalTime>
  <Words>1792</Words>
  <Application>Microsoft Office PowerPoint</Application>
  <PresentationFormat>Panorámica</PresentationFormat>
  <Paragraphs>495</Paragraphs>
  <Slides>34</Slides>
  <Notes>14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Cambria</vt:lpstr>
      <vt:lpstr>Wingdings</vt:lpstr>
      <vt:lpstr>Tema de Office</vt:lpstr>
      <vt:lpstr>CorelDRAW</vt:lpstr>
      <vt:lpstr>Graph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</dc:creator>
  <cp:lastModifiedBy>(Estudiante) David Israel Chávez Jácome</cp:lastModifiedBy>
  <cp:revision>628</cp:revision>
  <dcterms:created xsi:type="dcterms:W3CDTF">2016-11-16T05:20:54Z</dcterms:created>
  <dcterms:modified xsi:type="dcterms:W3CDTF">2021-04-09T23:11:46Z</dcterms:modified>
</cp:coreProperties>
</file>