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8" r:id="rId2"/>
    <p:sldId id="293" r:id="rId3"/>
    <p:sldId id="294" r:id="rId4"/>
    <p:sldId id="295" r:id="rId5"/>
    <p:sldId id="299" r:id="rId6"/>
    <p:sldId id="302" r:id="rId7"/>
    <p:sldId id="303" r:id="rId8"/>
    <p:sldId id="347" r:id="rId9"/>
    <p:sldId id="278" r:id="rId10"/>
    <p:sldId id="306" r:id="rId11"/>
    <p:sldId id="305" r:id="rId12"/>
    <p:sldId id="359" r:id="rId13"/>
    <p:sldId id="281" r:id="rId14"/>
    <p:sldId id="349" r:id="rId15"/>
    <p:sldId id="351" r:id="rId16"/>
    <p:sldId id="285" r:id="rId17"/>
    <p:sldId id="260" r:id="rId18"/>
    <p:sldId id="345" r:id="rId19"/>
    <p:sldId id="263" r:id="rId20"/>
    <p:sldId id="339" r:id="rId21"/>
    <p:sldId id="265" r:id="rId22"/>
    <p:sldId id="261" r:id="rId23"/>
    <p:sldId id="266" r:id="rId24"/>
    <p:sldId id="268" r:id="rId25"/>
    <p:sldId id="269" r:id="rId26"/>
    <p:sldId id="262" r:id="rId27"/>
    <p:sldId id="275" r:id="rId28"/>
    <p:sldId id="272" r:id="rId29"/>
    <p:sldId id="360" r:id="rId30"/>
    <p:sldId id="363" r:id="rId31"/>
    <p:sldId id="361" r:id="rId32"/>
    <p:sldId id="353" r:id="rId33"/>
    <p:sldId id="362" r:id="rId34"/>
    <p:sldId id="354" r:id="rId35"/>
    <p:sldId id="355" r:id="rId36"/>
    <p:sldId id="356" r:id="rId37"/>
    <p:sldId id="364" r:id="rId38"/>
    <p:sldId id="357" r:id="rId39"/>
    <p:sldId id="366" r:id="rId40"/>
    <p:sldId id="320" r:id="rId41"/>
    <p:sldId id="321" r:id="rId42"/>
    <p:sldId id="322" r:id="rId43"/>
    <p:sldId id="323" r:id="rId44"/>
    <p:sldId id="324" r:id="rId45"/>
    <p:sldId id="367" r:id="rId46"/>
    <p:sldId id="368" r:id="rId47"/>
    <p:sldId id="369" r:id="rId48"/>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DED"/>
    <a:srgbClr val="006600"/>
    <a:srgbClr val="003300"/>
    <a:srgbClr val="E4BD2C"/>
    <a:srgbClr val="44B2F6"/>
    <a:srgbClr val="C8A0FE"/>
    <a:srgbClr val="DAE3BB"/>
    <a:srgbClr val="FCA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8699D-8356-4BBB-9BD1-650D803B5E89}" v="707" dt="2021-04-06T16:05:36.805"/>
    <p1510:client id="{738521E0-0BA9-4DFC-B4C4-25BB78822C46}" v="30" dt="2021-04-07T03:07:47.754"/>
    <p1510:client id="{74E49298-0173-DD4F-9515-87B461B1C6D3}" v="14" dt="2021-04-06T16:10:55.681"/>
    <p1510:client id="{997F6514-8551-4940-A5E8-DFC248B0FF30}" v="4" dt="2021-04-06T14:20:33.552"/>
    <p1510:client id="{9A3CB4FA-1474-4F85-BBDA-EDA11422E554}" v="924" dt="2021-04-06T19:08:37.09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7" d="100"/>
          <a:sy n="37" d="100"/>
        </p:scale>
        <p:origin x="600" y="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2.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1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3.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4.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5.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6.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7.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8.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9.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10.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'Margen Derecho SH'!$K$42</c:f>
              <c:strCache>
                <c:ptCount val="1"/>
                <c:pt idx="0">
                  <c:v>Líneas de Borde de Calzada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Derecho SH'!$K$43</c:f>
              <c:numCache>
                <c:formatCode>0%</c:formatCode>
                <c:ptCount val="1"/>
                <c:pt idx="0">
                  <c:v>1</c:v>
                </c:pt>
              </c:numCache>
            </c:numRef>
          </c:val>
          <c:extLst xmlns:c16r2="http://schemas.microsoft.com/office/drawing/2015/06/chart">
            <c:ext xmlns:c16="http://schemas.microsoft.com/office/drawing/2014/chart" uri="{C3380CC4-5D6E-409C-BE32-E72D297353CC}">
              <c16:uniqueId val="{00000000-325C-4BC0-8CBA-14100471A075}"/>
            </c:ext>
          </c:extLst>
        </c:ser>
        <c:ser>
          <c:idx val="1"/>
          <c:order val="1"/>
          <c:tx>
            <c:strRef>
              <c:f>'Margen Derecho SH'!$L$42</c:f>
              <c:strCache>
                <c:ptCount val="1"/>
                <c:pt idx="0">
                  <c:v>Líneas de Separación de Carril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Derecho SH'!$L$43</c:f>
              <c:numCache>
                <c:formatCode>0%</c:formatCode>
                <c:ptCount val="1"/>
                <c:pt idx="0">
                  <c:v>0.48275862068965519</c:v>
                </c:pt>
              </c:numCache>
            </c:numRef>
          </c:val>
          <c:extLst xmlns:c16r2="http://schemas.microsoft.com/office/drawing/2015/06/chart">
            <c:ext xmlns:c16="http://schemas.microsoft.com/office/drawing/2014/chart" uri="{C3380CC4-5D6E-409C-BE32-E72D297353CC}">
              <c16:uniqueId val="{00000001-325C-4BC0-8CBA-14100471A075}"/>
            </c:ext>
          </c:extLst>
        </c:ser>
        <c:ser>
          <c:idx val="2"/>
          <c:order val="2"/>
          <c:tx>
            <c:strRef>
              <c:f>'Margen Derecho SH'!$M$42</c:f>
              <c:strCache>
                <c:ptCount val="1"/>
                <c:pt idx="0">
                  <c:v>Líneas de separación de flujos opuestos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Derecho SH'!$M$43</c:f>
              <c:numCache>
                <c:formatCode>0%</c:formatCode>
                <c:ptCount val="1"/>
                <c:pt idx="0">
                  <c:v>0.17241379310344829</c:v>
                </c:pt>
              </c:numCache>
            </c:numRef>
          </c:val>
          <c:extLst xmlns:c16r2="http://schemas.microsoft.com/office/drawing/2015/06/chart">
            <c:ext xmlns:c16="http://schemas.microsoft.com/office/drawing/2014/chart" uri="{C3380CC4-5D6E-409C-BE32-E72D297353CC}">
              <c16:uniqueId val="{00000002-325C-4BC0-8CBA-14100471A075}"/>
            </c:ext>
          </c:extLst>
        </c:ser>
        <c:ser>
          <c:idx val="3"/>
          <c:order val="3"/>
          <c:tx>
            <c:strRef>
              <c:f>'Margen Derecho SH'!$N$42</c:f>
              <c:strCache>
                <c:ptCount val="1"/>
                <c:pt idx="0">
                  <c:v>Parter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Derecho SH'!$N$43</c:f>
              <c:numCache>
                <c:formatCode>0%</c:formatCode>
                <c:ptCount val="1"/>
                <c:pt idx="0">
                  <c:v>0.82758620689655171</c:v>
                </c:pt>
              </c:numCache>
            </c:numRef>
          </c:val>
          <c:extLst xmlns:c16r2="http://schemas.microsoft.com/office/drawing/2015/06/chart">
            <c:ext xmlns:c16="http://schemas.microsoft.com/office/drawing/2014/chart" uri="{C3380CC4-5D6E-409C-BE32-E72D297353CC}">
              <c16:uniqueId val="{00000003-325C-4BC0-8CBA-14100471A075}"/>
            </c:ext>
          </c:extLst>
        </c:ser>
        <c:ser>
          <c:idx val="4"/>
          <c:order val="4"/>
          <c:tx>
            <c:strRef>
              <c:f>'Margen Derecho SH'!$O$42</c:f>
              <c:strCache>
                <c:ptCount val="1"/>
                <c:pt idx="0">
                  <c:v>Líneas de Pare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Derecho SH'!$O$43</c:f>
              <c:numCache>
                <c:formatCode>0%</c:formatCode>
                <c:ptCount val="1"/>
                <c:pt idx="0">
                  <c:v>0.27586206896551724</c:v>
                </c:pt>
              </c:numCache>
            </c:numRef>
          </c:val>
          <c:extLst xmlns:c16r2="http://schemas.microsoft.com/office/drawing/2015/06/chart">
            <c:ext xmlns:c16="http://schemas.microsoft.com/office/drawing/2014/chart" uri="{C3380CC4-5D6E-409C-BE32-E72D297353CC}">
              <c16:uniqueId val="{00000004-325C-4BC0-8CBA-14100471A075}"/>
            </c:ext>
          </c:extLst>
        </c:ser>
        <c:ser>
          <c:idx val="5"/>
          <c:order val="5"/>
          <c:tx>
            <c:strRef>
              <c:f>'Margen Derecho SH'!$P$42</c:f>
              <c:strCache>
                <c:ptCount val="1"/>
                <c:pt idx="0">
                  <c:v>Líneas de Cruce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Derecho SH'!$P$43</c:f>
              <c:numCache>
                <c:formatCode>0%</c:formatCode>
                <c:ptCount val="1"/>
                <c:pt idx="0">
                  <c:v>0.96551724137931039</c:v>
                </c:pt>
              </c:numCache>
            </c:numRef>
          </c:val>
          <c:extLst xmlns:c16r2="http://schemas.microsoft.com/office/drawing/2015/06/chart">
            <c:ext xmlns:c16="http://schemas.microsoft.com/office/drawing/2014/chart" uri="{C3380CC4-5D6E-409C-BE32-E72D297353CC}">
              <c16:uniqueId val="{00000005-325C-4BC0-8CBA-14100471A075}"/>
            </c:ext>
          </c:extLst>
        </c:ser>
        <c:ser>
          <c:idx val="6"/>
          <c:order val="6"/>
          <c:tx>
            <c:strRef>
              <c:f>'Margen Derecho SH'!$Q$42</c:f>
              <c:strCache>
                <c:ptCount val="1"/>
                <c:pt idx="0">
                  <c:v>Flechas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Derecho SH'!$Q$43</c:f>
              <c:numCache>
                <c:formatCode>0%</c:formatCode>
                <c:ptCount val="1"/>
                <c:pt idx="0">
                  <c:v>0.20689655172413793</c:v>
                </c:pt>
              </c:numCache>
            </c:numRef>
          </c:val>
          <c:extLst xmlns:c16r2="http://schemas.microsoft.com/office/drawing/2015/06/chart">
            <c:ext xmlns:c16="http://schemas.microsoft.com/office/drawing/2014/chart" uri="{C3380CC4-5D6E-409C-BE32-E72D297353CC}">
              <c16:uniqueId val="{00000006-325C-4BC0-8CBA-14100471A075}"/>
            </c:ext>
          </c:extLst>
        </c:ser>
        <c:ser>
          <c:idx val="7"/>
          <c:order val="7"/>
          <c:tx>
            <c:strRef>
              <c:f>'Margen Derecho SH'!$R$42</c:f>
              <c:strCache>
                <c:ptCount val="1"/>
                <c:pt idx="0">
                  <c:v>Paradas de Bus </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Derecho SH'!$R$43</c:f>
              <c:numCache>
                <c:formatCode>0%</c:formatCode>
                <c:ptCount val="1"/>
                <c:pt idx="0">
                  <c:v>0.34482758620689657</c:v>
                </c:pt>
              </c:numCache>
            </c:numRef>
          </c:val>
          <c:extLst xmlns:c16r2="http://schemas.microsoft.com/office/drawing/2015/06/chart">
            <c:ext xmlns:c16="http://schemas.microsoft.com/office/drawing/2014/chart" uri="{C3380CC4-5D6E-409C-BE32-E72D297353CC}">
              <c16:uniqueId val="{00000007-325C-4BC0-8CBA-14100471A075}"/>
            </c:ext>
          </c:extLst>
        </c:ser>
        <c:ser>
          <c:idx val="8"/>
          <c:order val="8"/>
          <c:tx>
            <c:strRef>
              <c:f>'Margen Derecho SH'!$S$42</c:f>
              <c:strCache>
                <c:ptCount val="1"/>
                <c:pt idx="0">
                  <c:v>Reductores de Velocidad</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Derecho SH'!$S$43</c:f>
              <c:numCache>
                <c:formatCode>0%</c:formatCode>
                <c:ptCount val="1"/>
                <c:pt idx="0">
                  <c:v>0.20689655172413793</c:v>
                </c:pt>
              </c:numCache>
            </c:numRef>
          </c:val>
          <c:extLst xmlns:c16r2="http://schemas.microsoft.com/office/drawing/2015/06/chart">
            <c:ext xmlns:c16="http://schemas.microsoft.com/office/drawing/2014/chart" uri="{C3380CC4-5D6E-409C-BE32-E72D297353CC}">
              <c16:uniqueId val="{00000008-325C-4BC0-8CBA-14100471A075}"/>
            </c:ext>
          </c:extLst>
        </c:ser>
        <c:dLbls>
          <c:showLegendKey val="0"/>
          <c:showVal val="1"/>
          <c:showCatName val="0"/>
          <c:showSerName val="0"/>
          <c:showPercent val="0"/>
          <c:showBubbleSize val="0"/>
        </c:dLbls>
        <c:gapWidth val="150"/>
        <c:overlap val="-25"/>
        <c:axId val="506013552"/>
        <c:axId val="506008112"/>
      </c:barChart>
      <c:catAx>
        <c:axId val="506013552"/>
        <c:scaling>
          <c:orientation val="minMax"/>
        </c:scaling>
        <c:delete val="1"/>
        <c:axPos val="b"/>
        <c:numFmt formatCode="General" sourceLinked="1"/>
        <c:majorTickMark val="none"/>
        <c:minorTickMark val="none"/>
        <c:tickLblPos val="nextTo"/>
        <c:crossAx val="506008112"/>
        <c:crosses val="autoZero"/>
        <c:auto val="1"/>
        <c:lblAlgn val="ctr"/>
        <c:lblOffset val="100"/>
        <c:noMultiLvlLbl val="0"/>
      </c:catAx>
      <c:valAx>
        <c:axId val="506008112"/>
        <c:scaling>
          <c:orientation val="minMax"/>
        </c:scaling>
        <c:delete val="1"/>
        <c:axPos val="l"/>
        <c:numFmt formatCode="0%" sourceLinked="1"/>
        <c:majorTickMark val="none"/>
        <c:minorTickMark val="none"/>
        <c:tickLblPos val="nextTo"/>
        <c:crossAx val="506013552"/>
        <c:crosses val="autoZero"/>
        <c:crossBetween val="between"/>
      </c:valAx>
      <c:spPr>
        <a:noFill/>
        <a:ln>
          <a:noFill/>
        </a:ln>
        <a:effectLst/>
      </c:spPr>
    </c:plotArea>
    <c:legend>
      <c:legendPos val="r"/>
      <c:layout>
        <c:manualLayout>
          <c:xMode val="edge"/>
          <c:yMode val="edge"/>
          <c:x val="0.69133785360163313"/>
          <c:y val="2.9599835794236203E-2"/>
          <c:w val="0.29477325750947797"/>
          <c:h val="0.9685318869251160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Variación flujo vehicular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0555555555555555E-2"/>
          <c:y val="0.22263888888888889"/>
          <c:w val="0.72302067504719802"/>
          <c:h val="0.77736111111111106"/>
        </c:manualLayout>
      </c:layout>
      <c:barChart>
        <c:barDir val="col"/>
        <c:grouping val="clustered"/>
        <c:varyColors val="0"/>
        <c:ser>
          <c:idx val="0"/>
          <c:order val="0"/>
          <c:tx>
            <c:strRef>
              <c:f>'HP Choclo - Colibri'!$C$53</c:f>
              <c:strCache>
                <c:ptCount val="1"/>
                <c:pt idx="0">
                  <c:v>LIVIANOS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'HP Choclo - Colibri'!$B$54</c:f>
              <c:strCache>
                <c:ptCount val="1"/>
                <c:pt idx="0">
                  <c:v>%</c:v>
                </c:pt>
              </c:strCache>
            </c:strRef>
          </c:cat>
          <c:val>
            <c:numRef>
              <c:f>'HP Choclo - Colibri'!$C$54</c:f>
              <c:numCache>
                <c:formatCode>0.00%</c:formatCode>
                <c:ptCount val="1"/>
                <c:pt idx="0">
                  <c:v>-0.19653893695920888</c:v>
                </c:pt>
              </c:numCache>
            </c:numRef>
          </c:val>
          <c:extLst xmlns:c16r2="http://schemas.microsoft.com/office/drawing/2015/06/chart">
            <c:ext xmlns:c16="http://schemas.microsoft.com/office/drawing/2014/chart" uri="{C3380CC4-5D6E-409C-BE32-E72D297353CC}">
              <c16:uniqueId val="{00000000-1927-45FF-8C9F-853168710FF7}"/>
            </c:ext>
          </c:extLst>
        </c:ser>
        <c:ser>
          <c:idx val="1"/>
          <c:order val="1"/>
          <c:tx>
            <c:strRef>
              <c:f>'HP Choclo - Colibri'!$D$53</c:f>
              <c:strCache>
                <c:ptCount val="1"/>
                <c:pt idx="0">
                  <c:v>BUSES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'HP Choclo - Colibri'!$B$54</c:f>
              <c:strCache>
                <c:ptCount val="1"/>
                <c:pt idx="0">
                  <c:v>%</c:v>
                </c:pt>
              </c:strCache>
            </c:strRef>
          </c:cat>
          <c:val>
            <c:numRef>
              <c:f>'HP Choclo - Colibri'!$D$54</c:f>
              <c:numCache>
                <c:formatCode>0.00%</c:formatCode>
                <c:ptCount val="1"/>
                <c:pt idx="0">
                  <c:v>-0.22580645161290325</c:v>
                </c:pt>
              </c:numCache>
            </c:numRef>
          </c:val>
          <c:extLst xmlns:c16r2="http://schemas.microsoft.com/office/drawing/2015/06/chart">
            <c:ext xmlns:c16="http://schemas.microsoft.com/office/drawing/2014/chart" uri="{C3380CC4-5D6E-409C-BE32-E72D297353CC}">
              <c16:uniqueId val="{00000001-1927-45FF-8C9F-853168710FF7}"/>
            </c:ext>
          </c:extLst>
        </c:ser>
        <c:ser>
          <c:idx val="2"/>
          <c:order val="2"/>
          <c:tx>
            <c:strRef>
              <c:f>'HP Choclo - Colibri'!$E$53</c:f>
              <c:strCache>
                <c:ptCount val="1"/>
                <c:pt idx="0">
                  <c:v>1 EJES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'HP Choclo - Colibri'!$B$54</c:f>
              <c:strCache>
                <c:ptCount val="1"/>
                <c:pt idx="0">
                  <c:v>%</c:v>
                </c:pt>
              </c:strCache>
            </c:strRef>
          </c:cat>
          <c:val>
            <c:numRef>
              <c:f>'HP Choclo - Colibri'!$E$54</c:f>
              <c:numCache>
                <c:formatCode>0.00%</c:formatCode>
                <c:ptCount val="1"/>
                <c:pt idx="0">
                  <c:v>-0.125</c:v>
                </c:pt>
              </c:numCache>
            </c:numRef>
          </c:val>
          <c:extLst xmlns:c16r2="http://schemas.microsoft.com/office/drawing/2015/06/chart">
            <c:ext xmlns:c16="http://schemas.microsoft.com/office/drawing/2014/chart" uri="{C3380CC4-5D6E-409C-BE32-E72D297353CC}">
              <c16:uniqueId val="{00000002-1927-45FF-8C9F-853168710FF7}"/>
            </c:ext>
          </c:extLst>
        </c:ser>
        <c:ser>
          <c:idx val="3"/>
          <c:order val="3"/>
          <c:tx>
            <c:strRef>
              <c:f>'HP Choclo - Colibri'!$F$53</c:f>
              <c:strCache>
                <c:ptCount val="1"/>
                <c:pt idx="0">
                  <c:v>2 EJES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'HP Choclo - Colibri'!$B$54</c:f>
              <c:strCache>
                <c:ptCount val="1"/>
                <c:pt idx="0">
                  <c:v>%</c:v>
                </c:pt>
              </c:strCache>
            </c:strRef>
          </c:cat>
          <c:val>
            <c:numRef>
              <c:f>'HP Choclo - Colibri'!$F$54</c:f>
              <c:numCache>
                <c:formatCode>0.00%</c:formatCode>
                <c:ptCount val="1"/>
                <c:pt idx="0">
                  <c:v>9.9999999999999995E-8</c:v>
                </c:pt>
              </c:numCache>
            </c:numRef>
          </c:val>
          <c:extLst xmlns:c16r2="http://schemas.microsoft.com/office/drawing/2015/06/chart">
            <c:ext xmlns:c16="http://schemas.microsoft.com/office/drawing/2014/chart" uri="{C3380CC4-5D6E-409C-BE32-E72D297353CC}">
              <c16:uniqueId val="{00000003-1927-45FF-8C9F-853168710FF7}"/>
            </c:ext>
          </c:extLst>
        </c:ser>
        <c:ser>
          <c:idx val="4"/>
          <c:order val="4"/>
          <c:tx>
            <c:strRef>
              <c:f>'HP Choclo - Colibri'!$G$53</c:f>
              <c:strCache>
                <c:ptCount val="1"/>
                <c:pt idx="0">
                  <c:v>3 EJES O MAS
</c:v>
                </c:pt>
              </c:strCache>
            </c:strRef>
          </c:tx>
          <c:spPr>
            <a:solidFill>
              <a:schemeClr val="accent5"/>
            </a:solidFill>
            <a:ln w="0">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'HP Choclo - Colibri'!$B$54</c:f>
              <c:strCache>
                <c:ptCount val="1"/>
                <c:pt idx="0">
                  <c:v>%</c:v>
                </c:pt>
              </c:strCache>
            </c:strRef>
          </c:cat>
          <c:val>
            <c:numRef>
              <c:f>'HP Choclo - Colibri'!$G$54</c:f>
              <c:numCache>
                <c:formatCode>0.00%</c:formatCode>
                <c:ptCount val="1"/>
                <c:pt idx="0">
                  <c:v>1</c:v>
                </c:pt>
              </c:numCache>
            </c:numRef>
          </c:val>
          <c:extLst xmlns:c16r2="http://schemas.microsoft.com/office/drawing/2015/06/chart">
            <c:ext xmlns:c16="http://schemas.microsoft.com/office/drawing/2014/chart" uri="{C3380CC4-5D6E-409C-BE32-E72D297353CC}">
              <c16:uniqueId val="{00000004-1927-45FF-8C9F-853168710FF7}"/>
            </c:ext>
          </c:extLst>
        </c:ser>
        <c:ser>
          <c:idx val="5"/>
          <c:order val="5"/>
          <c:tx>
            <c:strRef>
              <c:f>'HP Choclo - Colibri'!$H$53</c:f>
              <c:strCache>
                <c:ptCount val="1"/>
                <c:pt idx="0">
                  <c:v>MOTOS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'HP Choclo - Colibri'!$B$54</c:f>
              <c:strCache>
                <c:ptCount val="1"/>
                <c:pt idx="0">
                  <c:v>%</c:v>
                </c:pt>
              </c:strCache>
            </c:strRef>
          </c:cat>
          <c:val>
            <c:numRef>
              <c:f>'HP Choclo - Colibri'!$H$54</c:f>
              <c:numCache>
                <c:formatCode>0.00%</c:formatCode>
                <c:ptCount val="1"/>
                <c:pt idx="0">
                  <c:v>0.47222222222222232</c:v>
                </c:pt>
              </c:numCache>
            </c:numRef>
          </c:val>
          <c:extLst xmlns:c16r2="http://schemas.microsoft.com/office/drawing/2015/06/chart">
            <c:ext xmlns:c16="http://schemas.microsoft.com/office/drawing/2014/chart" uri="{C3380CC4-5D6E-409C-BE32-E72D297353CC}">
              <c16:uniqueId val="{00000005-1927-45FF-8C9F-853168710FF7}"/>
            </c:ext>
          </c:extLst>
        </c:ser>
        <c:dLbls>
          <c:showLegendKey val="0"/>
          <c:showVal val="0"/>
          <c:showCatName val="0"/>
          <c:showSerName val="0"/>
          <c:showPercent val="0"/>
          <c:showBubbleSize val="0"/>
        </c:dLbls>
        <c:gapWidth val="251"/>
        <c:overlap val="-35"/>
        <c:axId val="630789152"/>
        <c:axId val="630789696"/>
      </c:barChart>
      <c:catAx>
        <c:axId val="630789152"/>
        <c:scaling>
          <c:orientation val="minMax"/>
        </c:scaling>
        <c:delete val="1"/>
        <c:axPos val="b"/>
        <c:numFmt formatCode="General" sourceLinked="1"/>
        <c:majorTickMark val="none"/>
        <c:minorTickMark val="none"/>
        <c:tickLblPos val="nextTo"/>
        <c:crossAx val="630789696"/>
        <c:crosses val="autoZero"/>
        <c:auto val="1"/>
        <c:lblAlgn val="ctr"/>
        <c:lblOffset val="100"/>
        <c:noMultiLvlLbl val="0"/>
      </c:catAx>
      <c:valAx>
        <c:axId val="630789696"/>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63078915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'Margen Izquierda SH'!$M$47</c:f>
              <c:strCache>
                <c:ptCount val="1"/>
                <c:pt idx="0">
                  <c:v>Líneas de Borde de Calzada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Izquierda SH'!$M$48</c:f>
              <c:numCache>
                <c:formatCode>0%</c:formatCode>
                <c:ptCount val="1"/>
                <c:pt idx="0">
                  <c:v>1</c:v>
                </c:pt>
              </c:numCache>
            </c:numRef>
          </c:val>
          <c:extLst xmlns:c16r2="http://schemas.microsoft.com/office/drawing/2015/06/chart">
            <c:ext xmlns:c16="http://schemas.microsoft.com/office/drawing/2014/chart" uri="{C3380CC4-5D6E-409C-BE32-E72D297353CC}">
              <c16:uniqueId val="{00000000-68C1-4FD0-9436-F4362421F613}"/>
            </c:ext>
          </c:extLst>
        </c:ser>
        <c:ser>
          <c:idx val="1"/>
          <c:order val="1"/>
          <c:tx>
            <c:strRef>
              <c:f>'Margen Izquierda SH'!$N$47</c:f>
              <c:strCache>
                <c:ptCount val="1"/>
                <c:pt idx="0">
                  <c:v>Líneas de Separación de Carril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Izquierda SH'!$N$48</c:f>
              <c:numCache>
                <c:formatCode>0%</c:formatCode>
                <c:ptCount val="1"/>
                <c:pt idx="0">
                  <c:v>0.52941176470588236</c:v>
                </c:pt>
              </c:numCache>
            </c:numRef>
          </c:val>
          <c:extLst xmlns:c16r2="http://schemas.microsoft.com/office/drawing/2015/06/chart">
            <c:ext xmlns:c16="http://schemas.microsoft.com/office/drawing/2014/chart" uri="{C3380CC4-5D6E-409C-BE32-E72D297353CC}">
              <c16:uniqueId val="{00000001-68C1-4FD0-9436-F4362421F613}"/>
            </c:ext>
          </c:extLst>
        </c:ser>
        <c:ser>
          <c:idx val="2"/>
          <c:order val="2"/>
          <c:tx>
            <c:strRef>
              <c:f>'Margen Izquierda SH'!$O$47</c:f>
              <c:strCache>
                <c:ptCount val="1"/>
                <c:pt idx="0">
                  <c:v>Líneas de separación de flujos opuestos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Izquierda SH'!$O$48</c:f>
              <c:numCache>
                <c:formatCode>0%</c:formatCode>
                <c:ptCount val="1"/>
                <c:pt idx="0">
                  <c:v>0.14705882352941177</c:v>
                </c:pt>
              </c:numCache>
            </c:numRef>
          </c:val>
          <c:extLst xmlns:c16r2="http://schemas.microsoft.com/office/drawing/2015/06/chart">
            <c:ext xmlns:c16="http://schemas.microsoft.com/office/drawing/2014/chart" uri="{C3380CC4-5D6E-409C-BE32-E72D297353CC}">
              <c16:uniqueId val="{00000002-68C1-4FD0-9436-F4362421F613}"/>
            </c:ext>
          </c:extLst>
        </c:ser>
        <c:ser>
          <c:idx val="3"/>
          <c:order val="3"/>
          <c:tx>
            <c:strRef>
              <c:f>'Margen Izquierda SH'!$P$47</c:f>
              <c:strCache>
                <c:ptCount val="1"/>
                <c:pt idx="0">
                  <c:v>Parter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Izquierda SH'!$P$48</c:f>
              <c:numCache>
                <c:formatCode>0%</c:formatCode>
                <c:ptCount val="1"/>
                <c:pt idx="0">
                  <c:v>0.8529411764705882</c:v>
                </c:pt>
              </c:numCache>
            </c:numRef>
          </c:val>
          <c:extLst xmlns:c16r2="http://schemas.microsoft.com/office/drawing/2015/06/chart">
            <c:ext xmlns:c16="http://schemas.microsoft.com/office/drawing/2014/chart" uri="{C3380CC4-5D6E-409C-BE32-E72D297353CC}">
              <c16:uniqueId val="{00000003-68C1-4FD0-9436-F4362421F613}"/>
            </c:ext>
          </c:extLst>
        </c:ser>
        <c:ser>
          <c:idx val="4"/>
          <c:order val="4"/>
          <c:tx>
            <c:strRef>
              <c:f>'Margen Izquierda SH'!$Q$47</c:f>
              <c:strCache>
                <c:ptCount val="1"/>
                <c:pt idx="0">
                  <c:v>Líneas de Pare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Izquierda SH'!$Q$48</c:f>
              <c:numCache>
                <c:formatCode>0%</c:formatCode>
                <c:ptCount val="1"/>
                <c:pt idx="0">
                  <c:v>0.17647058823529413</c:v>
                </c:pt>
              </c:numCache>
            </c:numRef>
          </c:val>
          <c:extLst xmlns:c16r2="http://schemas.microsoft.com/office/drawing/2015/06/chart">
            <c:ext xmlns:c16="http://schemas.microsoft.com/office/drawing/2014/chart" uri="{C3380CC4-5D6E-409C-BE32-E72D297353CC}">
              <c16:uniqueId val="{00000004-68C1-4FD0-9436-F4362421F613}"/>
            </c:ext>
          </c:extLst>
        </c:ser>
        <c:ser>
          <c:idx val="5"/>
          <c:order val="5"/>
          <c:tx>
            <c:strRef>
              <c:f>'Margen Izquierda SH'!$R$47</c:f>
              <c:strCache>
                <c:ptCount val="1"/>
                <c:pt idx="0">
                  <c:v>Líneas de Cruce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Izquierda SH'!$R$48</c:f>
              <c:numCache>
                <c:formatCode>0%</c:formatCode>
                <c:ptCount val="1"/>
                <c:pt idx="0">
                  <c:v>0.88235294117647056</c:v>
                </c:pt>
              </c:numCache>
            </c:numRef>
          </c:val>
          <c:extLst xmlns:c16r2="http://schemas.microsoft.com/office/drawing/2015/06/chart">
            <c:ext xmlns:c16="http://schemas.microsoft.com/office/drawing/2014/chart" uri="{C3380CC4-5D6E-409C-BE32-E72D297353CC}">
              <c16:uniqueId val="{00000005-68C1-4FD0-9436-F4362421F613}"/>
            </c:ext>
          </c:extLst>
        </c:ser>
        <c:ser>
          <c:idx val="6"/>
          <c:order val="6"/>
          <c:tx>
            <c:strRef>
              <c:f>'Margen Izquierda SH'!$S$47</c:f>
              <c:strCache>
                <c:ptCount val="1"/>
                <c:pt idx="0">
                  <c:v>Flechas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Izquierda SH'!$S$48</c:f>
              <c:numCache>
                <c:formatCode>0%</c:formatCode>
                <c:ptCount val="1"/>
                <c:pt idx="0">
                  <c:v>0.29411764705882354</c:v>
                </c:pt>
              </c:numCache>
            </c:numRef>
          </c:val>
          <c:extLst xmlns:c16r2="http://schemas.microsoft.com/office/drawing/2015/06/chart">
            <c:ext xmlns:c16="http://schemas.microsoft.com/office/drawing/2014/chart" uri="{C3380CC4-5D6E-409C-BE32-E72D297353CC}">
              <c16:uniqueId val="{00000006-68C1-4FD0-9436-F4362421F613}"/>
            </c:ext>
          </c:extLst>
        </c:ser>
        <c:ser>
          <c:idx val="7"/>
          <c:order val="7"/>
          <c:tx>
            <c:strRef>
              <c:f>'Margen Izquierda SH'!$T$47</c:f>
              <c:strCache>
                <c:ptCount val="1"/>
                <c:pt idx="0">
                  <c:v>Paradas de Bus </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Izquierda SH'!$T$48</c:f>
              <c:numCache>
                <c:formatCode>0%</c:formatCode>
                <c:ptCount val="1"/>
                <c:pt idx="0">
                  <c:v>0.26470588235294118</c:v>
                </c:pt>
              </c:numCache>
            </c:numRef>
          </c:val>
          <c:extLst xmlns:c16r2="http://schemas.microsoft.com/office/drawing/2015/06/chart">
            <c:ext xmlns:c16="http://schemas.microsoft.com/office/drawing/2014/chart" uri="{C3380CC4-5D6E-409C-BE32-E72D297353CC}">
              <c16:uniqueId val="{00000007-68C1-4FD0-9436-F4362421F613}"/>
            </c:ext>
          </c:extLst>
        </c:ser>
        <c:ser>
          <c:idx val="8"/>
          <c:order val="8"/>
          <c:tx>
            <c:strRef>
              <c:f>'Margen Izquierda SH'!$U$47</c:f>
              <c:strCache>
                <c:ptCount val="1"/>
                <c:pt idx="0">
                  <c:v>Reductores de Velocidad</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'Margen Izquierda SH'!$U$48</c:f>
              <c:numCache>
                <c:formatCode>0%</c:formatCode>
                <c:ptCount val="1"/>
                <c:pt idx="0">
                  <c:v>0.14705882352941177</c:v>
                </c:pt>
              </c:numCache>
            </c:numRef>
          </c:val>
          <c:extLst xmlns:c16r2="http://schemas.microsoft.com/office/drawing/2015/06/chart">
            <c:ext xmlns:c16="http://schemas.microsoft.com/office/drawing/2014/chart" uri="{C3380CC4-5D6E-409C-BE32-E72D297353CC}">
              <c16:uniqueId val="{00000008-68C1-4FD0-9436-F4362421F613}"/>
            </c:ext>
          </c:extLst>
        </c:ser>
        <c:dLbls>
          <c:showLegendKey val="0"/>
          <c:showVal val="1"/>
          <c:showCatName val="0"/>
          <c:showSerName val="0"/>
          <c:showPercent val="0"/>
          <c:showBubbleSize val="0"/>
        </c:dLbls>
        <c:gapWidth val="150"/>
        <c:overlap val="-25"/>
        <c:axId val="506010288"/>
        <c:axId val="506014096"/>
      </c:barChart>
      <c:catAx>
        <c:axId val="506010288"/>
        <c:scaling>
          <c:orientation val="minMax"/>
        </c:scaling>
        <c:delete val="1"/>
        <c:axPos val="b"/>
        <c:numFmt formatCode="General" sourceLinked="1"/>
        <c:majorTickMark val="none"/>
        <c:minorTickMark val="none"/>
        <c:tickLblPos val="nextTo"/>
        <c:crossAx val="506014096"/>
        <c:crosses val="autoZero"/>
        <c:auto val="1"/>
        <c:lblAlgn val="ctr"/>
        <c:lblOffset val="100"/>
        <c:noMultiLvlLbl val="0"/>
      </c:catAx>
      <c:valAx>
        <c:axId val="506014096"/>
        <c:scaling>
          <c:orientation val="minMax"/>
        </c:scaling>
        <c:delete val="1"/>
        <c:axPos val="l"/>
        <c:numFmt formatCode="0%" sourceLinked="1"/>
        <c:majorTickMark val="none"/>
        <c:minorTickMark val="none"/>
        <c:tickLblPos val="nextTo"/>
        <c:crossAx val="506010288"/>
        <c:crosses val="autoZero"/>
        <c:crossBetween val="between"/>
      </c:valAx>
      <c:spPr>
        <a:noFill/>
        <a:ln>
          <a:noFill/>
        </a:ln>
        <a:effectLst/>
      </c:spPr>
    </c:plotArea>
    <c:legend>
      <c:legendPos val="r"/>
      <c:layout>
        <c:manualLayout>
          <c:xMode val="edge"/>
          <c:yMode val="edge"/>
          <c:x val="0.68251893513310835"/>
          <c:y val="3.8272437572712405E-2"/>
          <c:w val="0.30319535058117736"/>
          <c:h val="0.961727562427287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s-EC" sz="1800" b="1" i="0" u="none" strike="noStrike" cap="all" baseline="0" dirty="0">
                <a:effectLst/>
              </a:rPr>
              <a:t>TIPO DE SEÑALETICA</a:t>
            </a:r>
            <a:endParaRPr lang="es-EC" dirty="0"/>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'Margen Izquierda SV'!$F$154</c:f>
              <c:strCache>
                <c:ptCount val="1"/>
                <c:pt idx="0">
                  <c:v>Regulatorias</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'Margen Izquierda SV'!$G$153:$I$153</c:f>
              <c:strCache>
                <c:ptCount val="2"/>
                <c:pt idx="0">
                  <c:v>Margen Derecho</c:v>
                </c:pt>
                <c:pt idx="1">
                  <c:v>Margen Izquierda</c:v>
                </c:pt>
              </c:strCache>
            </c:strRef>
          </c:cat>
          <c:val>
            <c:numRef>
              <c:f>'Margen Izquierda SV'!$G$154:$H$154</c:f>
              <c:numCache>
                <c:formatCode>0%</c:formatCode>
                <c:ptCount val="2"/>
                <c:pt idx="0">
                  <c:v>0.61099999999999999</c:v>
                </c:pt>
                <c:pt idx="1">
                  <c:v>0.54838709677419351</c:v>
                </c:pt>
              </c:numCache>
            </c:numRef>
          </c:val>
          <c:extLst xmlns:c16r2="http://schemas.microsoft.com/office/drawing/2015/06/chart">
            <c:ext xmlns:c16="http://schemas.microsoft.com/office/drawing/2014/chart" uri="{C3380CC4-5D6E-409C-BE32-E72D297353CC}">
              <c16:uniqueId val="{00000000-59EA-4EDE-A8B1-77FAA55EDB48}"/>
            </c:ext>
          </c:extLst>
        </c:ser>
        <c:ser>
          <c:idx val="1"/>
          <c:order val="1"/>
          <c:tx>
            <c:strRef>
              <c:f>'Margen Izquierda SV'!$F$155</c:f>
              <c:strCache>
                <c:ptCount val="1"/>
                <c:pt idx="0">
                  <c:v>Preventivas </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'Margen Izquierda SV'!$G$153:$I$153</c:f>
              <c:strCache>
                <c:ptCount val="2"/>
                <c:pt idx="0">
                  <c:v>Margen Derecho</c:v>
                </c:pt>
                <c:pt idx="1">
                  <c:v>Margen Izquierda</c:v>
                </c:pt>
              </c:strCache>
            </c:strRef>
          </c:cat>
          <c:val>
            <c:numRef>
              <c:f>'Margen Izquierda SV'!$G$155:$H$155</c:f>
              <c:numCache>
                <c:formatCode>0%</c:formatCode>
                <c:ptCount val="2"/>
                <c:pt idx="0">
                  <c:v>0.21099999999999999</c:v>
                </c:pt>
                <c:pt idx="1">
                  <c:v>0.25806451612903225</c:v>
                </c:pt>
              </c:numCache>
            </c:numRef>
          </c:val>
          <c:extLst xmlns:c16r2="http://schemas.microsoft.com/office/drawing/2015/06/chart">
            <c:ext xmlns:c16="http://schemas.microsoft.com/office/drawing/2014/chart" uri="{C3380CC4-5D6E-409C-BE32-E72D297353CC}">
              <c16:uniqueId val="{00000001-59EA-4EDE-A8B1-77FAA55EDB48}"/>
            </c:ext>
          </c:extLst>
        </c:ser>
        <c:ser>
          <c:idx val="2"/>
          <c:order val="2"/>
          <c:tx>
            <c:strRef>
              <c:f>'Margen Izquierda SV'!$F$156</c:f>
              <c:strCache>
                <c:ptCount val="1"/>
                <c:pt idx="0">
                  <c:v>Informativas </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'Margen Izquierda SV'!$G$153:$I$153</c:f>
              <c:strCache>
                <c:ptCount val="2"/>
                <c:pt idx="0">
                  <c:v>Margen Derecho</c:v>
                </c:pt>
                <c:pt idx="1">
                  <c:v>Margen Izquierda</c:v>
                </c:pt>
              </c:strCache>
            </c:strRef>
          </c:cat>
          <c:val>
            <c:numRef>
              <c:f>'Margen Izquierda SV'!$G$156:$H$156</c:f>
              <c:numCache>
                <c:formatCode>0%</c:formatCode>
                <c:ptCount val="2"/>
                <c:pt idx="0">
                  <c:v>5.6000000000000001E-2</c:v>
                </c:pt>
                <c:pt idx="1">
                  <c:v>7.5268817204301078E-2</c:v>
                </c:pt>
              </c:numCache>
            </c:numRef>
          </c:val>
          <c:extLst xmlns:c16r2="http://schemas.microsoft.com/office/drawing/2015/06/chart">
            <c:ext xmlns:c16="http://schemas.microsoft.com/office/drawing/2014/chart" uri="{C3380CC4-5D6E-409C-BE32-E72D297353CC}">
              <c16:uniqueId val="{00000002-59EA-4EDE-A8B1-77FAA55EDB48}"/>
            </c:ext>
          </c:extLst>
        </c:ser>
        <c:ser>
          <c:idx val="3"/>
          <c:order val="3"/>
          <c:tx>
            <c:strRef>
              <c:f>'Margen Izquierda SV'!$F$157</c:f>
              <c:strCache>
                <c:ptCount val="1"/>
                <c:pt idx="0">
                  <c:v>Variables </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'Margen Izquierda SV'!$G$153:$I$153</c:f>
              <c:strCache>
                <c:ptCount val="2"/>
                <c:pt idx="0">
                  <c:v>Margen Derecho</c:v>
                </c:pt>
                <c:pt idx="1">
                  <c:v>Margen Izquierda</c:v>
                </c:pt>
              </c:strCache>
            </c:strRef>
          </c:cat>
          <c:val>
            <c:numRef>
              <c:f>'Margen Izquierda SV'!$G$157:$H$157</c:f>
              <c:numCache>
                <c:formatCode>0%</c:formatCode>
                <c:ptCount val="2"/>
                <c:pt idx="0">
                  <c:v>0.122</c:v>
                </c:pt>
                <c:pt idx="1">
                  <c:v>0.11827956989247312</c:v>
                </c:pt>
              </c:numCache>
            </c:numRef>
          </c:val>
          <c:extLst xmlns:c16r2="http://schemas.microsoft.com/office/drawing/2015/06/chart">
            <c:ext xmlns:c16="http://schemas.microsoft.com/office/drawing/2014/chart" uri="{C3380CC4-5D6E-409C-BE32-E72D297353CC}">
              <c16:uniqueId val="{00000003-59EA-4EDE-A8B1-77FAA55EDB48}"/>
            </c:ext>
          </c:extLst>
        </c:ser>
        <c:dLbls>
          <c:showLegendKey val="0"/>
          <c:showVal val="1"/>
          <c:showCatName val="0"/>
          <c:showSerName val="0"/>
          <c:showPercent val="0"/>
          <c:showBubbleSize val="0"/>
        </c:dLbls>
        <c:gapWidth val="95"/>
        <c:overlap val="100"/>
        <c:axId val="506015184"/>
        <c:axId val="506015728"/>
      </c:barChart>
      <c:catAx>
        <c:axId val="50601518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015728"/>
        <c:crosses val="autoZero"/>
        <c:auto val="1"/>
        <c:lblAlgn val="ctr"/>
        <c:lblOffset val="100"/>
        <c:noMultiLvlLbl val="0"/>
      </c:catAx>
      <c:valAx>
        <c:axId val="506015728"/>
        <c:scaling>
          <c:orientation val="minMax"/>
          <c:max val="1"/>
        </c:scaling>
        <c:delete val="1"/>
        <c:axPos val="l"/>
        <c:numFmt formatCode="0%" sourceLinked="1"/>
        <c:majorTickMark val="none"/>
        <c:minorTickMark val="none"/>
        <c:tickLblPos val="nextTo"/>
        <c:crossAx val="5060151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es-ES" sz="2000" b="0" i="0" u="none" strike="noStrike" cap="none" normalizeH="0" baseline="0" dirty="0">
                <a:effectLst/>
              </a:rPr>
              <a:t>Señalización Vertical </a:t>
            </a:r>
            <a:r>
              <a:rPr lang="es-EC" baseline="0" dirty="0"/>
              <a:t> </a:t>
            </a:r>
            <a:endParaRPr lang="es-EC" dirty="0"/>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stacked"/>
        <c:varyColors val="0"/>
        <c:ser>
          <c:idx val="0"/>
          <c:order val="0"/>
          <c:tx>
            <c:strRef>
              <c:f>'Margen Izquierda SV'!$L$66</c:f>
              <c:strCache>
                <c:ptCount val="1"/>
                <c:pt idx="0">
                  <c:v>Regulatorias</c:v>
                </c:pt>
              </c:strCache>
            </c:strRef>
          </c:tx>
          <c:spPr>
            <a:solidFill>
              <a:schemeClr val="accent1"/>
            </a:solidFill>
            <a:ln>
              <a:noFill/>
            </a:ln>
            <a:effectLst/>
          </c:spPr>
          <c:invertIfNegative val="0"/>
          <c:cat>
            <c:multiLvlStrRef>
              <c:f>'Margen Izquierda SV'!$M$64:$R$65</c:f>
              <c:multiLvlStrCache>
                <c:ptCount val="6"/>
                <c:lvl>
                  <c:pt idx="0">
                    <c:v>AV CALDERON</c:v>
                  </c:pt>
                  <c:pt idx="1">
                    <c:v>AV GENERAL PINTAG</c:v>
                  </c:pt>
                  <c:pt idx="2">
                    <c:v>E35</c:v>
                  </c:pt>
                  <c:pt idx="3">
                    <c:v>AV CALDERON</c:v>
                  </c:pt>
                  <c:pt idx="4">
                    <c:v>AV GENERAL PINTAG</c:v>
                  </c:pt>
                  <c:pt idx="5">
                    <c:v>E35</c:v>
                  </c:pt>
                </c:lvl>
                <c:lvl>
                  <c:pt idx="0">
                    <c:v>Margen Derecho</c:v>
                  </c:pt>
                  <c:pt idx="3">
                    <c:v>Margen Izquierdo </c:v>
                  </c:pt>
                </c:lvl>
              </c:multiLvlStrCache>
            </c:multiLvlStrRef>
          </c:cat>
          <c:val>
            <c:numRef>
              <c:f>'Margen Izquierda SV'!$M$66:$R$66</c:f>
              <c:numCache>
                <c:formatCode>General</c:formatCode>
                <c:ptCount val="6"/>
                <c:pt idx="0">
                  <c:v>34</c:v>
                </c:pt>
                <c:pt idx="1">
                  <c:v>7</c:v>
                </c:pt>
                <c:pt idx="2">
                  <c:v>14</c:v>
                </c:pt>
                <c:pt idx="3">
                  <c:v>27</c:v>
                </c:pt>
                <c:pt idx="4">
                  <c:v>8</c:v>
                </c:pt>
                <c:pt idx="5">
                  <c:v>16</c:v>
                </c:pt>
              </c:numCache>
            </c:numRef>
          </c:val>
          <c:extLst xmlns:c16r2="http://schemas.microsoft.com/office/drawing/2015/06/chart">
            <c:ext xmlns:c16="http://schemas.microsoft.com/office/drawing/2014/chart" uri="{C3380CC4-5D6E-409C-BE32-E72D297353CC}">
              <c16:uniqueId val="{00000000-F709-4713-8D93-638D5AC29748}"/>
            </c:ext>
          </c:extLst>
        </c:ser>
        <c:ser>
          <c:idx val="1"/>
          <c:order val="1"/>
          <c:tx>
            <c:strRef>
              <c:f>'Margen Izquierda SV'!$L$67</c:f>
              <c:strCache>
                <c:ptCount val="1"/>
                <c:pt idx="0">
                  <c:v>Preventivas </c:v>
                </c:pt>
              </c:strCache>
            </c:strRef>
          </c:tx>
          <c:spPr>
            <a:solidFill>
              <a:schemeClr val="accent2"/>
            </a:solidFill>
            <a:ln>
              <a:noFill/>
            </a:ln>
            <a:effectLst/>
          </c:spPr>
          <c:invertIfNegative val="0"/>
          <c:cat>
            <c:multiLvlStrRef>
              <c:f>'Margen Izquierda SV'!$M$64:$R$65</c:f>
              <c:multiLvlStrCache>
                <c:ptCount val="6"/>
                <c:lvl>
                  <c:pt idx="0">
                    <c:v>AV CALDERON</c:v>
                  </c:pt>
                  <c:pt idx="1">
                    <c:v>AV GENERAL PINTAG</c:v>
                  </c:pt>
                  <c:pt idx="2">
                    <c:v>E35</c:v>
                  </c:pt>
                  <c:pt idx="3">
                    <c:v>AV CALDERON</c:v>
                  </c:pt>
                  <c:pt idx="4">
                    <c:v>AV GENERAL PINTAG</c:v>
                  </c:pt>
                  <c:pt idx="5">
                    <c:v>E35</c:v>
                  </c:pt>
                </c:lvl>
                <c:lvl>
                  <c:pt idx="0">
                    <c:v>Margen Derecho</c:v>
                  </c:pt>
                  <c:pt idx="3">
                    <c:v>Margen Izquierdo </c:v>
                  </c:pt>
                </c:lvl>
              </c:multiLvlStrCache>
            </c:multiLvlStrRef>
          </c:cat>
          <c:val>
            <c:numRef>
              <c:f>'Margen Izquierda SV'!$M$67:$R$67</c:f>
              <c:numCache>
                <c:formatCode>General</c:formatCode>
                <c:ptCount val="6"/>
                <c:pt idx="0">
                  <c:v>2</c:v>
                </c:pt>
                <c:pt idx="1">
                  <c:v>3</c:v>
                </c:pt>
                <c:pt idx="2">
                  <c:v>14</c:v>
                </c:pt>
                <c:pt idx="3">
                  <c:v>3</c:v>
                </c:pt>
                <c:pt idx="4">
                  <c:v>1</c:v>
                </c:pt>
                <c:pt idx="5">
                  <c:v>20</c:v>
                </c:pt>
              </c:numCache>
            </c:numRef>
          </c:val>
          <c:extLst xmlns:c16r2="http://schemas.microsoft.com/office/drawing/2015/06/chart">
            <c:ext xmlns:c16="http://schemas.microsoft.com/office/drawing/2014/chart" uri="{C3380CC4-5D6E-409C-BE32-E72D297353CC}">
              <c16:uniqueId val="{00000001-F709-4713-8D93-638D5AC29748}"/>
            </c:ext>
          </c:extLst>
        </c:ser>
        <c:ser>
          <c:idx val="2"/>
          <c:order val="2"/>
          <c:tx>
            <c:strRef>
              <c:f>'Margen Izquierda SV'!$L$68</c:f>
              <c:strCache>
                <c:ptCount val="1"/>
                <c:pt idx="0">
                  <c:v>Informativas </c:v>
                </c:pt>
              </c:strCache>
            </c:strRef>
          </c:tx>
          <c:spPr>
            <a:solidFill>
              <a:schemeClr val="accent3"/>
            </a:solidFill>
            <a:ln>
              <a:noFill/>
            </a:ln>
            <a:effectLst/>
          </c:spPr>
          <c:invertIfNegative val="0"/>
          <c:cat>
            <c:multiLvlStrRef>
              <c:f>'Margen Izquierda SV'!$M$64:$R$65</c:f>
              <c:multiLvlStrCache>
                <c:ptCount val="6"/>
                <c:lvl>
                  <c:pt idx="0">
                    <c:v>AV CALDERON</c:v>
                  </c:pt>
                  <c:pt idx="1">
                    <c:v>AV GENERAL PINTAG</c:v>
                  </c:pt>
                  <c:pt idx="2">
                    <c:v>E35</c:v>
                  </c:pt>
                  <c:pt idx="3">
                    <c:v>AV CALDERON</c:v>
                  </c:pt>
                  <c:pt idx="4">
                    <c:v>AV GENERAL PINTAG</c:v>
                  </c:pt>
                  <c:pt idx="5">
                    <c:v>E35</c:v>
                  </c:pt>
                </c:lvl>
                <c:lvl>
                  <c:pt idx="0">
                    <c:v>Margen Derecho</c:v>
                  </c:pt>
                  <c:pt idx="3">
                    <c:v>Margen Izquierdo </c:v>
                  </c:pt>
                </c:lvl>
              </c:multiLvlStrCache>
            </c:multiLvlStrRef>
          </c:cat>
          <c:val>
            <c:numRef>
              <c:f>'Margen Izquierda SV'!$M$68:$R$68</c:f>
              <c:numCache>
                <c:formatCode>General</c:formatCode>
                <c:ptCount val="6"/>
                <c:pt idx="0">
                  <c:v>3</c:v>
                </c:pt>
                <c:pt idx="1">
                  <c:v>1</c:v>
                </c:pt>
                <c:pt idx="2">
                  <c:v>1</c:v>
                </c:pt>
                <c:pt idx="3">
                  <c:v>2</c:v>
                </c:pt>
                <c:pt idx="4">
                  <c:v>2</c:v>
                </c:pt>
                <c:pt idx="5">
                  <c:v>3</c:v>
                </c:pt>
              </c:numCache>
            </c:numRef>
          </c:val>
          <c:extLst xmlns:c16r2="http://schemas.microsoft.com/office/drawing/2015/06/chart">
            <c:ext xmlns:c16="http://schemas.microsoft.com/office/drawing/2014/chart" uri="{C3380CC4-5D6E-409C-BE32-E72D297353CC}">
              <c16:uniqueId val="{00000002-F709-4713-8D93-638D5AC29748}"/>
            </c:ext>
          </c:extLst>
        </c:ser>
        <c:ser>
          <c:idx val="3"/>
          <c:order val="3"/>
          <c:tx>
            <c:strRef>
              <c:f>'Margen Izquierda SV'!$L$69</c:f>
              <c:strCache>
                <c:ptCount val="1"/>
                <c:pt idx="0">
                  <c:v>Variables </c:v>
                </c:pt>
              </c:strCache>
            </c:strRef>
          </c:tx>
          <c:spPr>
            <a:solidFill>
              <a:schemeClr val="accent4"/>
            </a:solidFill>
            <a:ln>
              <a:noFill/>
            </a:ln>
            <a:effectLst/>
          </c:spPr>
          <c:invertIfNegative val="0"/>
          <c:cat>
            <c:multiLvlStrRef>
              <c:f>'Margen Izquierda SV'!$M$64:$R$65</c:f>
              <c:multiLvlStrCache>
                <c:ptCount val="6"/>
                <c:lvl>
                  <c:pt idx="0">
                    <c:v>AV CALDERON</c:v>
                  </c:pt>
                  <c:pt idx="1">
                    <c:v>AV GENERAL PINTAG</c:v>
                  </c:pt>
                  <c:pt idx="2">
                    <c:v>E35</c:v>
                  </c:pt>
                  <c:pt idx="3">
                    <c:v>AV CALDERON</c:v>
                  </c:pt>
                  <c:pt idx="4">
                    <c:v>AV GENERAL PINTAG</c:v>
                  </c:pt>
                  <c:pt idx="5">
                    <c:v>E35</c:v>
                  </c:pt>
                </c:lvl>
                <c:lvl>
                  <c:pt idx="0">
                    <c:v>Margen Derecho</c:v>
                  </c:pt>
                  <c:pt idx="3">
                    <c:v>Margen Izquierdo </c:v>
                  </c:pt>
                </c:lvl>
              </c:multiLvlStrCache>
            </c:multiLvlStrRef>
          </c:cat>
          <c:val>
            <c:numRef>
              <c:f>'Margen Izquierda SV'!$M$69:$R$69</c:f>
              <c:numCache>
                <c:formatCode>General</c:formatCode>
                <c:ptCount val="6"/>
                <c:pt idx="0">
                  <c:v>8</c:v>
                </c:pt>
                <c:pt idx="1">
                  <c:v>0</c:v>
                </c:pt>
                <c:pt idx="2">
                  <c:v>3</c:v>
                </c:pt>
                <c:pt idx="3">
                  <c:v>7</c:v>
                </c:pt>
                <c:pt idx="4">
                  <c:v>0</c:v>
                </c:pt>
                <c:pt idx="5">
                  <c:v>4</c:v>
                </c:pt>
              </c:numCache>
            </c:numRef>
          </c:val>
          <c:extLst xmlns:c16r2="http://schemas.microsoft.com/office/drawing/2015/06/chart">
            <c:ext xmlns:c16="http://schemas.microsoft.com/office/drawing/2014/chart" uri="{C3380CC4-5D6E-409C-BE32-E72D297353CC}">
              <c16:uniqueId val="{00000003-F709-4713-8D93-638D5AC29748}"/>
            </c:ext>
          </c:extLst>
        </c:ser>
        <c:dLbls>
          <c:showLegendKey val="0"/>
          <c:showVal val="0"/>
          <c:showCatName val="0"/>
          <c:showSerName val="0"/>
          <c:showPercent val="0"/>
          <c:showBubbleSize val="0"/>
        </c:dLbls>
        <c:gapWidth val="150"/>
        <c:overlap val="100"/>
        <c:axId val="506021168"/>
        <c:axId val="506018992"/>
      </c:barChart>
      <c:catAx>
        <c:axId val="50602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506018992"/>
        <c:crosses val="autoZero"/>
        <c:auto val="1"/>
        <c:lblAlgn val="ctr"/>
        <c:lblOffset val="100"/>
        <c:noMultiLvlLbl val="0"/>
      </c:catAx>
      <c:valAx>
        <c:axId val="50601899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0211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Configuración Paradas</a:t>
            </a:r>
            <a:r>
              <a:rPr lang="es-EC" baseline="0" dirty="0"/>
              <a:t> de Bus</a:t>
            </a:r>
            <a:endParaRPr lang="es-EC"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'Margen Izquierda Paradas de Bus'!$AE$6</c:f>
              <c:strCache>
                <c:ptCount val="1"/>
                <c:pt idx="0">
                  <c:v>Margen izquierdo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'Margen Izquierda Paradas de Bus'!$AC$7:$AD$10</c:f>
              <c:multiLvlStrCache>
                <c:ptCount val="4"/>
                <c:lvl>
                  <c:pt idx="0">
                    <c:v>Peatonal </c:v>
                  </c:pt>
                  <c:pt idx="1">
                    <c:v>Vehicular </c:v>
                  </c:pt>
                  <c:pt idx="2">
                    <c:v>Vertical </c:v>
                  </c:pt>
                  <c:pt idx="3">
                    <c:v>Horizontal </c:v>
                  </c:pt>
                </c:lvl>
                <c:lvl>
                  <c:pt idx="0">
                    <c:v>Lugar de espera</c:v>
                  </c:pt>
                  <c:pt idx="2">
                    <c:v>Señalética</c:v>
                  </c:pt>
                </c:lvl>
              </c:multiLvlStrCache>
            </c:multiLvlStrRef>
          </c:cat>
          <c:val>
            <c:numRef>
              <c:f>'Margen Izquierda Paradas de Bus'!$AE$7:$AE$10</c:f>
              <c:numCache>
                <c:formatCode>0%</c:formatCode>
                <c:ptCount val="4"/>
                <c:pt idx="0">
                  <c:v>0.45</c:v>
                </c:pt>
                <c:pt idx="1">
                  <c:v>0.27272727272727271</c:v>
                </c:pt>
                <c:pt idx="2">
                  <c:v>0.81818181818181823</c:v>
                </c:pt>
                <c:pt idx="3">
                  <c:v>0.72727272727272729</c:v>
                </c:pt>
              </c:numCache>
            </c:numRef>
          </c:val>
          <c:extLst xmlns:c16r2="http://schemas.microsoft.com/office/drawing/2015/06/chart">
            <c:ext xmlns:c16="http://schemas.microsoft.com/office/drawing/2014/chart" uri="{C3380CC4-5D6E-409C-BE32-E72D297353CC}">
              <c16:uniqueId val="{00000000-DF29-4287-BF67-24A456225A76}"/>
            </c:ext>
          </c:extLst>
        </c:ser>
        <c:ser>
          <c:idx val="1"/>
          <c:order val="1"/>
          <c:tx>
            <c:strRef>
              <c:f>'Margen Izquierda Paradas de Bus'!$AF$6</c:f>
              <c:strCache>
                <c:ptCount val="1"/>
                <c:pt idx="0">
                  <c:v>Margen derecho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'Margen Izquierda Paradas de Bus'!$AC$7:$AD$10</c:f>
              <c:multiLvlStrCache>
                <c:ptCount val="4"/>
                <c:lvl>
                  <c:pt idx="0">
                    <c:v>Peatonal </c:v>
                  </c:pt>
                  <c:pt idx="1">
                    <c:v>Vehicular </c:v>
                  </c:pt>
                  <c:pt idx="2">
                    <c:v>Vertical </c:v>
                  </c:pt>
                  <c:pt idx="3">
                    <c:v>Horizontal </c:v>
                  </c:pt>
                </c:lvl>
                <c:lvl>
                  <c:pt idx="0">
                    <c:v>Lugar de espera</c:v>
                  </c:pt>
                  <c:pt idx="2">
                    <c:v>Señalética</c:v>
                  </c:pt>
                </c:lvl>
              </c:multiLvlStrCache>
            </c:multiLvlStrRef>
          </c:cat>
          <c:val>
            <c:numRef>
              <c:f>'Margen Izquierda Paradas de Bus'!$AF$7:$AF$10</c:f>
              <c:numCache>
                <c:formatCode>0%</c:formatCode>
                <c:ptCount val="4"/>
                <c:pt idx="0">
                  <c:v>0.38461538461538464</c:v>
                </c:pt>
                <c:pt idx="1">
                  <c:v>0.15384615384615385</c:v>
                </c:pt>
                <c:pt idx="2">
                  <c:v>0.69230769230769229</c:v>
                </c:pt>
                <c:pt idx="3">
                  <c:v>0.76923076923076927</c:v>
                </c:pt>
              </c:numCache>
            </c:numRef>
          </c:val>
          <c:extLst xmlns:c16r2="http://schemas.microsoft.com/office/drawing/2015/06/chart">
            <c:ext xmlns:c16="http://schemas.microsoft.com/office/drawing/2014/chart" uri="{C3380CC4-5D6E-409C-BE32-E72D297353CC}">
              <c16:uniqueId val="{00000001-DF29-4287-BF67-24A456225A76}"/>
            </c:ext>
          </c:extLst>
        </c:ser>
        <c:dLbls>
          <c:dLblPos val="inEnd"/>
          <c:showLegendKey val="0"/>
          <c:showVal val="1"/>
          <c:showCatName val="0"/>
          <c:showSerName val="0"/>
          <c:showPercent val="0"/>
          <c:showBubbleSize val="0"/>
        </c:dLbls>
        <c:gapWidth val="182"/>
        <c:axId val="630783712"/>
        <c:axId val="630796768"/>
      </c:barChart>
      <c:catAx>
        <c:axId val="630783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796768"/>
        <c:crosses val="autoZero"/>
        <c:auto val="1"/>
        <c:lblAlgn val="ctr"/>
        <c:lblOffset val="100"/>
        <c:noMultiLvlLbl val="0"/>
      </c:catAx>
      <c:valAx>
        <c:axId val="6307967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783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Equipamiento Comercial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'Locales Margen der.'!$AM$48</c:f>
              <c:strCache>
                <c:ptCount val="1"/>
                <c:pt idx="0">
                  <c:v>Margen Izquierdo</c:v>
                </c:pt>
              </c:strCache>
            </c:strRef>
          </c:tx>
          <c:spPr>
            <a:solidFill>
              <a:schemeClr val="accent1"/>
            </a:solidFill>
            <a:ln>
              <a:noFill/>
            </a:ln>
            <a:effectLst/>
          </c:spPr>
          <c:invertIfNegative val="0"/>
          <c:cat>
            <c:strRef>
              <c:f>'Locales Margen der.'!$AN$46:$AX$46</c:f>
              <c:strCache>
                <c:ptCount val="11"/>
                <c:pt idx="0">
                  <c:v>Alimentación</c:v>
                </c:pt>
                <c:pt idx="1">
                  <c:v>Comercial</c:v>
                </c:pt>
                <c:pt idx="2">
                  <c:v>Deporte</c:v>
                </c:pt>
                <c:pt idx="3">
                  <c:v>Educación</c:v>
                </c:pt>
                <c:pt idx="4">
                  <c:v>I. Financiero</c:v>
                </c:pt>
                <c:pt idx="5">
                  <c:v>Servicios </c:v>
                </c:pt>
                <c:pt idx="6">
                  <c:v>Residencial</c:v>
                </c:pt>
                <c:pt idx="7">
                  <c:v>Salud</c:v>
                </c:pt>
                <c:pt idx="8">
                  <c:v>Industrial </c:v>
                </c:pt>
                <c:pt idx="9">
                  <c:v>Otros</c:v>
                </c:pt>
                <c:pt idx="10">
                  <c:v>Vacío</c:v>
                </c:pt>
              </c:strCache>
            </c:strRef>
          </c:cat>
          <c:val>
            <c:numRef>
              <c:f>'Locales Margen der.'!$AN$48:$AX$48</c:f>
              <c:numCache>
                <c:formatCode>0.00%</c:formatCode>
                <c:ptCount val="11"/>
                <c:pt idx="0">
                  <c:v>0.16412213740458015</c:v>
                </c:pt>
                <c:pt idx="1">
                  <c:v>0.28244274809160308</c:v>
                </c:pt>
                <c:pt idx="2">
                  <c:v>1.1450381679389313E-2</c:v>
                </c:pt>
                <c:pt idx="3">
                  <c:v>7.6335877862595417E-3</c:v>
                </c:pt>
                <c:pt idx="4">
                  <c:v>1.5267175572519083E-2</c:v>
                </c:pt>
                <c:pt idx="5">
                  <c:v>0.13358778625954199</c:v>
                </c:pt>
                <c:pt idx="6">
                  <c:v>0.19847328244274809</c:v>
                </c:pt>
                <c:pt idx="7">
                  <c:v>4.5801526717557252E-2</c:v>
                </c:pt>
                <c:pt idx="8">
                  <c:v>7.6335877862595417E-3</c:v>
                </c:pt>
                <c:pt idx="9">
                  <c:v>6.1068702290076333E-2</c:v>
                </c:pt>
                <c:pt idx="10">
                  <c:v>7.2519083969465645E-2</c:v>
                </c:pt>
              </c:numCache>
            </c:numRef>
          </c:val>
          <c:extLst xmlns:c16r2="http://schemas.microsoft.com/office/drawing/2015/06/chart">
            <c:ext xmlns:c16="http://schemas.microsoft.com/office/drawing/2014/chart" uri="{C3380CC4-5D6E-409C-BE32-E72D297353CC}">
              <c16:uniqueId val="{00000000-D388-48DF-AFCC-28422E46BAF5}"/>
            </c:ext>
          </c:extLst>
        </c:ser>
        <c:ser>
          <c:idx val="1"/>
          <c:order val="1"/>
          <c:tx>
            <c:strRef>
              <c:f>'Locales Margen der.'!$AM$47</c:f>
              <c:strCache>
                <c:ptCount val="1"/>
                <c:pt idx="0">
                  <c:v>Margen Derecho</c:v>
                </c:pt>
              </c:strCache>
            </c:strRef>
          </c:tx>
          <c:spPr>
            <a:solidFill>
              <a:schemeClr val="accent2"/>
            </a:solidFill>
            <a:ln>
              <a:noFill/>
            </a:ln>
            <a:effectLst/>
          </c:spPr>
          <c:invertIfNegative val="0"/>
          <c:cat>
            <c:strRef>
              <c:f>'Locales Margen der.'!$AN$46:$AX$46</c:f>
              <c:strCache>
                <c:ptCount val="11"/>
                <c:pt idx="0">
                  <c:v>Alimentación</c:v>
                </c:pt>
                <c:pt idx="1">
                  <c:v>Comercial</c:v>
                </c:pt>
                <c:pt idx="2">
                  <c:v>Deporte</c:v>
                </c:pt>
                <c:pt idx="3">
                  <c:v>Educación</c:v>
                </c:pt>
                <c:pt idx="4">
                  <c:v>I. Financiero</c:v>
                </c:pt>
                <c:pt idx="5">
                  <c:v>Servicios </c:v>
                </c:pt>
                <c:pt idx="6">
                  <c:v>Residencial</c:v>
                </c:pt>
                <c:pt idx="7">
                  <c:v>Salud</c:v>
                </c:pt>
                <c:pt idx="8">
                  <c:v>Industrial </c:v>
                </c:pt>
                <c:pt idx="9">
                  <c:v>Otros</c:v>
                </c:pt>
                <c:pt idx="10">
                  <c:v>Vacío</c:v>
                </c:pt>
              </c:strCache>
            </c:strRef>
          </c:cat>
          <c:val>
            <c:numRef>
              <c:f>'Locales Margen der.'!$AN$47:$AX$47</c:f>
              <c:numCache>
                <c:formatCode>0.00%</c:formatCode>
                <c:ptCount val="11"/>
                <c:pt idx="0">
                  <c:v>0.17241379310344829</c:v>
                </c:pt>
                <c:pt idx="1">
                  <c:v>0.25862068965517243</c:v>
                </c:pt>
                <c:pt idx="2">
                  <c:v>8.6206896551724137E-3</c:v>
                </c:pt>
                <c:pt idx="3">
                  <c:v>1.2931034482758621E-2</c:v>
                </c:pt>
                <c:pt idx="4">
                  <c:v>1.2931034482758621E-2</c:v>
                </c:pt>
                <c:pt idx="5">
                  <c:v>0.125</c:v>
                </c:pt>
                <c:pt idx="6">
                  <c:v>0.20689655172413793</c:v>
                </c:pt>
                <c:pt idx="7">
                  <c:v>6.0344827586206899E-2</c:v>
                </c:pt>
                <c:pt idx="8">
                  <c:v>0</c:v>
                </c:pt>
                <c:pt idx="9">
                  <c:v>6.8965517241379309E-2</c:v>
                </c:pt>
                <c:pt idx="10">
                  <c:v>7.3275862068965511E-2</c:v>
                </c:pt>
              </c:numCache>
            </c:numRef>
          </c:val>
          <c:extLst xmlns:c16r2="http://schemas.microsoft.com/office/drawing/2015/06/chart">
            <c:ext xmlns:c16="http://schemas.microsoft.com/office/drawing/2014/chart" uri="{C3380CC4-5D6E-409C-BE32-E72D297353CC}">
              <c16:uniqueId val="{00000001-D388-48DF-AFCC-28422E46BAF5}"/>
            </c:ext>
          </c:extLst>
        </c:ser>
        <c:dLbls>
          <c:showLegendKey val="0"/>
          <c:showVal val="0"/>
          <c:showCatName val="0"/>
          <c:showSerName val="0"/>
          <c:showPercent val="0"/>
          <c:showBubbleSize val="0"/>
        </c:dLbls>
        <c:gapWidth val="219"/>
        <c:overlap val="-27"/>
        <c:axId val="630790784"/>
        <c:axId val="630784256"/>
      </c:barChart>
      <c:catAx>
        <c:axId val="630790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784256"/>
        <c:crosses val="autoZero"/>
        <c:auto val="1"/>
        <c:lblAlgn val="ctr"/>
        <c:lblOffset val="100"/>
        <c:noMultiLvlLbl val="0"/>
      </c:catAx>
      <c:valAx>
        <c:axId val="6307842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790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Equipamiento Comercial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'Locales Margen der.'!$W$44</c:f>
              <c:strCache>
                <c:ptCount val="1"/>
                <c:pt idx="0">
                  <c:v>AVENIDA CALDERON</c:v>
                </c:pt>
              </c:strCache>
            </c:strRef>
          </c:tx>
          <c:spPr>
            <a:solidFill>
              <a:schemeClr val="accent1"/>
            </a:solidFill>
            <a:ln>
              <a:noFill/>
            </a:ln>
            <a:effectLst/>
          </c:spPr>
          <c:invertIfNegative val="0"/>
          <c:cat>
            <c:strRef>
              <c:f>'Locales Margen der.'!$X$43:$AH$43</c:f>
              <c:strCache>
                <c:ptCount val="11"/>
                <c:pt idx="0">
                  <c:v>Alimentación</c:v>
                </c:pt>
                <c:pt idx="1">
                  <c:v>Comercial</c:v>
                </c:pt>
                <c:pt idx="2">
                  <c:v>Deporte</c:v>
                </c:pt>
                <c:pt idx="3">
                  <c:v>Educación</c:v>
                </c:pt>
                <c:pt idx="4">
                  <c:v>I. Financiero</c:v>
                </c:pt>
                <c:pt idx="5">
                  <c:v>Servicios </c:v>
                </c:pt>
                <c:pt idx="6">
                  <c:v>Residencial</c:v>
                </c:pt>
                <c:pt idx="7">
                  <c:v>Salud</c:v>
                </c:pt>
                <c:pt idx="8">
                  <c:v>Industrial </c:v>
                </c:pt>
                <c:pt idx="9">
                  <c:v>Otros</c:v>
                </c:pt>
                <c:pt idx="10">
                  <c:v>Vacío</c:v>
                </c:pt>
              </c:strCache>
            </c:strRef>
          </c:cat>
          <c:val>
            <c:numRef>
              <c:f>'Locales Margen der.'!$X$44:$AH$44</c:f>
              <c:numCache>
                <c:formatCode>General</c:formatCode>
                <c:ptCount val="11"/>
                <c:pt idx="0">
                  <c:v>34</c:v>
                </c:pt>
                <c:pt idx="1">
                  <c:v>49</c:v>
                </c:pt>
                <c:pt idx="2">
                  <c:v>2</c:v>
                </c:pt>
                <c:pt idx="3">
                  <c:v>2</c:v>
                </c:pt>
                <c:pt idx="4">
                  <c:v>3</c:v>
                </c:pt>
                <c:pt idx="5">
                  <c:v>20</c:v>
                </c:pt>
                <c:pt idx="6">
                  <c:v>33</c:v>
                </c:pt>
                <c:pt idx="7">
                  <c:v>12</c:v>
                </c:pt>
                <c:pt idx="8">
                  <c:v>0</c:v>
                </c:pt>
                <c:pt idx="9">
                  <c:v>11</c:v>
                </c:pt>
                <c:pt idx="10">
                  <c:v>6</c:v>
                </c:pt>
              </c:numCache>
            </c:numRef>
          </c:val>
          <c:extLst xmlns:c16r2="http://schemas.microsoft.com/office/drawing/2015/06/chart">
            <c:ext xmlns:c16="http://schemas.microsoft.com/office/drawing/2014/chart" uri="{C3380CC4-5D6E-409C-BE32-E72D297353CC}">
              <c16:uniqueId val="{00000000-71BC-4F88-AEEC-CB87B981FE71}"/>
            </c:ext>
          </c:extLst>
        </c:ser>
        <c:ser>
          <c:idx val="1"/>
          <c:order val="1"/>
          <c:tx>
            <c:strRef>
              <c:f>'Locales Margen der.'!$W$45</c:f>
              <c:strCache>
                <c:ptCount val="1"/>
                <c:pt idx="0">
                  <c:v>AVENIDA GENERAL PINTAG </c:v>
                </c:pt>
              </c:strCache>
            </c:strRef>
          </c:tx>
          <c:spPr>
            <a:solidFill>
              <a:schemeClr val="accent2"/>
            </a:solidFill>
            <a:ln>
              <a:noFill/>
            </a:ln>
            <a:effectLst/>
          </c:spPr>
          <c:invertIfNegative val="0"/>
          <c:cat>
            <c:strRef>
              <c:f>'Locales Margen der.'!$X$43:$AH$43</c:f>
              <c:strCache>
                <c:ptCount val="11"/>
                <c:pt idx="0">
                  <c:v>Alimentación</c:v>
                </c:pt>
                <c:pt idx="1">
                  <c:v>Comercial</c:v>
                </c:pt>
                <c:pt idx="2">
                  <c:v>Deporte</c:v>
                </c:pt>
                <c:pt idx="3">
                  <c:v>Educación</c:v>
                </c:pt>
                <c:pt idx="4">
                  <c:v>I. Financiero</c:v>
                </c:pt>
                <c:pt idx="5">
                  <c:v>Servicios </c:v>
                </c:pt>
                <c:pt idx="6">
                  <c:v>Residencial</c:v>
                </c:pt>
                <c:pt idx="7">
                  <c:v>Salud</c:v>
                </c:pt>
                <c:pt idx="8">
                  <c:v>Industrial </c:v>
                </c:pt>
                <c:pt idx="9">
                  <c:v>Otros</c:v>
                </c:pt>
                <c:pt idx="10">
                  <c:v>Vacío</c:v>
                </c:pt>
              </c:strCache>
            </c:strRef>
          </c:cat>
          <c:val>
            <c:numRef>
              <c:f>'Locales Margen der.'!$X$45:$AH$45</c:f>
              <c:numCache>
                <c:formatCode>General</c:formatCode>
                <c:ptCount val="11"/>
                <c:pt idx="0">
                  <c:v>2</c:v>
                </c:pt>
                <c:pt idx="1">
                  <c:v>9</c:v>
                </c:pt>
                <c:pt idx="2">
                  <c:v>0</c:v>
                </c:pt>
                <c:pt idx="3">
                  <c:v>0</c:v>
                </c:pt>
                <c:pt idx="4">
                  <c:v>0</c:v>
                </c:pt>
                <c:pt idx="5">
                  <c:v>6</c:v>
                </c:pt>
                <c:pt idx="6">
                  <c:v>2</c:v>
                </c:pt>
                <c:pt idx="7">
                  <c:v>2</c:v>
                </c:pt>
                <c:pt idx="8">
                  <c:v>0</c:v>
                </c:pt>
                <c:pt idx="9">
                  <c:v>6</c:v>
                </c:pt>
                <c:pt idx="10">
                  <c:v>3</c:v>
                </c:pt>
              </c:numCache>
            </c:numRef>
          </c:val>
          <c:extLst xmlns:c16r2="http://schemas.microsoft.com/office/drawing/2015/06/chart">
            <c:ext xmlns:c16="http://schemas.microsoft.com/office/drawing/2014/chart" uri="{C3380CC4-5D6E-409C-BE32-E72D297353CC}">
              <c16:uniqueId val="{00000001-71BC-4F88-AEEC-CB87B981FE71}"/>
            </c:ext>
          </c:extLst>
        </c:ser>
        <c:ser>
          <c:idx val="2"/>
          <c:order val="2"/>
          <c:tx>
            <c:strRef>
              <c:f>'Locales Margen der.'!$W$46</c:f>
              <c:strCache>
                <c:ptCount val="1"/>
                <c:pt idx="0">
                  <c:v>E35 </c:v>
                </c:pt>
              </c:strCache>
            </c:strRef>
          </c:tx>
          <c:spPr>
            <a:solidFill>
              <a:schemeClr val="accent3"/>
            </a:solidFill>
            <a:ln>
              <a:noFill/>
            </a:ln>
            <a:effectLst/>
          </c:spPr>
          <c:invertIfNegative val="0"/>
          <c:cat>
            <c:strRef>
              <c:f>'Locales Margen der.'!$X$43:$AH$43</c:f>
              <c:strCache>
                <c:ptCount val="11"/>
                <c:pt idx="0">
                  <c:v>Alimentación</c:v>
                </c:pt>
                <c:pt idx="1">
                  <c:v>Comercial</c:v>
                </c:pt>
                <c:pt idx="2">
                  <c:v>Deporte</c:v>
                </c:pt>
                <c:pt idx="3">
                  <c:v>Educación</c:v>
                </c:pt>
                <c:pt idx="4">
                  <c:v>I. Financiero</c:v>
                </c:pt>
                <c:pt idx="5">
                  <c:v>Servicios </c:v>
                </c:pt>
                <c:pt idx="6">
                  <c:v>Residencial</c:v>
                </c:pt>
                <c:pt idx="7">
                  <c:v>Salud</c:v>
                </c:pt>
                <c:pt idx="8">
                  <c:v>Industrial </c:v>
                </c:pt>
                <c:pt idx="9">
                  <c:v>Otros</c:v>
                </c:pt>
                <c:pt idx="10">
                  <c:v>Vacío</c:v>
                </c:pt>
              </c:strCache>
            </c:strRef>
          </c:cat>
          <c:val>
            <c:numRef>
              <c:f>'Locales Margen der.'!$X$46:$AH$46</c:f>
              <c:numCache>
                <c:formatCode>General</c:formatCode>
                <c:ptCount val="11"/>
                <c:pt idx="0">
                  <c:v>4</c:v>
                </c:pt>
                <c:pt idx="1">
                  <c:v>2</c:v>
                </c:pt>
                <c:pt idx="2">
                  <c:v>0</c:v>
                </c:pt>
                <c:pt idx="3">
                  <c:v>1</c:v>
                </c:pt>
                <c:pt idx="4">
                  <c:v>0</c:v>
                </c:pt>
                <c:pt idx="5">
                  <c:v>3</c:v>
                </c:pt>
                <c:pt idx="6">
                  <c:v>13</c:v>
                </c:pt>
                <c:pt idx="7">
                  <c:v>0</c:v>
                </c:pt>
                <c:pt idx="8">
                  <c:v>0</c:v>
                </c:pt>
                <c:pt idx="9">
                  <c:v>0</c:v>
                </c:pt>
                <c:pt idx="10">
                  <c:v>6</c:v>
                </c:pt>
              </c:numCache>
            </c:numRef>
          </c:val>
          <c:extLst xmlns:c16r2="http://schemas.microsoft.com/office/drawing/2015/06/chart">
            <c:ext xmlns:c16="http://schemas.microsoft.com/office/drawing/2014/chart" uri="{C3380CC4-5D6E-409C-BE32-E72D297353CC}">
              <c16:uniqueId val="{00000002-71BC-4F88-AEEC-CB87B981FE71}"/>
            </c:ext>
          </c:extLst>
        </c:ser>
        <c:dLbls>
          <c:showLegendKey val="0"/>
          <c:showVal val="0"/>
          <c:showCatName val="0"/>
          <c:showSerName val="0"/>
          <c:showPercent val="0"/>
          <c:showBubbleSize val="0"/>
        </c:dLbls>
        <c:gapWidth val="150"/>
        <c:overlap val="100"/>
        <c:axId val="630796224"/>
        <c:axId val="630787520"/>
      </c:barChart>
      <c:catAx>
        <c:axId val="63079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787520"/>
        <c:crosses val="autoZero"/>
        <c:auto val="0"/>
        <c:lblAlgn val="ctr"/>
        <c:lblOffset val="100"/>
        <c:noMultiLvlLbl val="0"/>
      </c:catAx>
      <c:valAx>
        <c:axId val="630787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796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Equipamiento</a:t>
            </a:r>
            <a:r>
              <a:rPr lang="es-EC" baseline="0" dirty="0"/>
              <a:t> Comercial </a:t>
            </a:r>
            <a:endParaRPr lang="es-EC"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'Locales Margen izq.'!$V$52</c:f>
              <c:strCache>
                <c:ptCount val="1"/>
                <c:pt idx="0">
                  <c:v>AVENIDA CALDERON</c:v>
                </c:pt>
              </c:strCache>
            </c:strRef>
          </c:tx>
          <c:spPr>
            <a:solidFill>
              <a:schemeClr val="accent1"/>
            </a:solidFill>
            <a:ln>
              <a:noFill/>
            </a:ln>
            <a:effectLst/>
          </c:spPr>
          <c:invertIfNegative val="0"/>
          <c:cat>
            <c:strRef>
              <c:f>'Locales Margen izq.'!$W$51:$AG$51</c:f>
              <c:strCache>
                <c:ptCount val="11"/>
                <c:pt idx="0">
                  <c:v>Alimentación</c:v>
                </c:pt>
                <c:pt idx="1">
                  <c:v>Comercial</c:v>
                </c:pt>
                <c:pt idx="2">
                  <c:v>Deporte</c:v>
                </c:pt>
                <c:pt idx="3">
                  <c:v>Educación</c:v>
                </c:pt>
                <c:pt idx="4">
                  <c:v>I. Financiero</c:v>
                </c:pt>
                <c:pt idx="5">
                  <c:v>Servicios </c:v>
                </c:pt>
                <c:pt idx="6">
                  <c:v>Residencial</c:v>
                </c:pt>
                <c:pt idx="7">
                  <c:v>Salud</c:v>
                </c:pt>
                <c:pt idx="8">
                  <c:v>Industrial </c:v>
                </c:pt>
                <c:pt idx="9">
                  <c:v>Otros</c:v>
                </c:pt>
                <c:pt idx="10">
                  <c:v>Vacío</c:v>
                </c:pt>
              </c:strCache>
            </c:strRef>
          </c:cat>
          <c:val>
            <c:numRef>
              <c:f>'Locales Margen izq.'!$W$52:$AG$52</c:f>
              <c:numCache>
                <c:formatCode>General</c:formatCode>
                <c:ptCount val="11"/>
                <c:pt idx="0">
                  <c:v>40</c:v>
                </c:pt>
                <c:pt idx="1">
                  <c:v>64</c:v>
                </c:pt>
                <c:pt idx="2">
                  <c:v>0</c:v>
                </c:pt>
                <c:pt idx="3">
                  <c:v>2</c:v>
                </c:pt>
                <c:pt idx="4">
                  <c:v>4</c:v>
                </c:pt>
                <c:pt idx="5">
                  <c:v>22</c:v>
                </c:pt>
                <c:pt idx="6">
                  <c:v>39</c:v>
                </c:pt>
                <c:pt idx="7">
                  <c:v>12</c:v>
                </c:pt>
                <c:pt idx="8">
                  <c:v>0</c:v>
                </c:pt>
                <c:pt idx="9">
                  <c:v>14</c:v>
                </c:pt>
                <c:pt idx="10">
                  <c:v>7</c:v>
                </c:pt>
              </c:numCache>
            </c:numRef>
          </c:val>
          <c:extLst xmlns:c16r2="http://schemas.microsoft.com/office/drawing/2015/06/chart">
            <c:ext xmlns:c16="http://schemas.microsoft.com/office/drawing/2014/chart" uri="{C3380CC4-5D6E-409C-BE32-E72D297353CC}">
              <c16:uniqueId val="{00000000-9034-4916-80F0-AA590B20A880}"/>
            </c:ext>
          </c:extLst>
        </c:ser>
        <c:ser>
          <c:idx val="1"/>
          <c:order val="1"/>
          <c:tx>
            <c:strRef>
              <c:f>'Locales Margen izq.'!$V$53</c:f>
              <c:strCache>
                <c:ptCount val="1"/>
                <c:pt idx="0">
                  <c:v>AVENIDA GENERAL PINTAG </c:v>
                </c:pt>
              </c:strCache>
            </c:strRef>
          </c:tx>
          <c:spPr>
            <a:solidFill>
              <a:schemeClr val="accent2"/>
            </a:solidFill>
            <a:ln>
              <a:noFill/>
            </a:ln>
            <a:effectLst/>
          </c:spPr>
          <c:invertIfNegative val="0"/>
          <c:cat>
            <c:strRef>
              <c:f>'Locales Margen izq.'!$W$51:$AG$51</c:f>
              <c:strCache>
                <c:ptCount val="11"/>
                <c:pt idx="0">
                  <c:v>Alimentación</c:v>
                </c:pt>
                <c:pt idx="1">
                  <c:v>Comercial</c:v>
                </c:pt>
                <c:pt idx="2">
                  <c:v>Deporte</c:v>
                </c:pt>
                <c:pt idx="3">
                  <c:v>Educación</c:v>
                </c:pt>
                <c:pt idx="4">
                  <c:v>I. Financiero</c:v>
                </c:pt>
                <c:pt idx="5">
                  <c:v>Servicios </c:v>
                </c:pt>
                <c:pt idx="6">
                  <c:v>Residencial</c:v>
                </c:pt>
                <c:pt idx="7">
                  <c:v>Salud</c:v>
                </c:pt>
                <c:pt idx="8">
                  <c:v>Industrial </c:v>
                </c:pt>
                <c:pt idx="9">
                  <c:v>Otros</c:v>
                </c:pt>
                <c:pt idx="10">
                  <c:v>Vacío</c:v>
                </c:pt>
              </c:strCache>
            </c:strRef>
          </c:cat>
          <c:val>
            <c:numRef>
              <c:f>'Locales Margen izq.'!$W$53:$AG$53</c:f>
              <c:numCache>
                <c:formatCode>General</c:formatCode>
                <c:ptCount val="11"/>
                <c:pt idx="0">
                  <c:v>0</c:v>
                </c:pt>
                <c:pt idx="1">
                  <c:v>0</c:v>
                </c:pt>
                <c:pt idx="2">
                  <c:v>0</c:v>
                </c:pt>
                <c:pt idx="3">
                  <c:v>0</c:v>
                </c:pt>
                <c:pt idx="4">
                  <c:v>0</c:v>
                </c:pt>
                <c:pt idx="5">
                  <c:v>0</c:v>
                </c:pt>
                <c:pt idx="6">
                  <c:v>1</c:v>
                </c:pt>
                <c:pt idx="7">
                  <c:v>0</c:v>
                </c:pt>
                <c:pt idx="8">
                  <c:v>0</c:v>
                </c:pt>
                <c:pt idx="9">
                  <c:v>1</c:v>
                </c:pt>
                <c:pt idx="10">
                  <c:v>1</c:v>
                </c:pt>
              </c:numCache>
            </c:numRef>
          </c:val>
          <c:extLst xmlns:c16r2="http://schemas.microsoft.com/office/drawing/2015/06/chart">
            <c:ext xmlns:c16="http://schemas.microsoft.com/office/drawing/2014/chart" uri="{C3380CC4-5D6E-409C-BE32-E72D297353CC}">
              <c16:uniqueId val="{00000001-9034-4916-80F0-AA590B20A880}"/>
            </c:ext>
          </c:extLst>
        </c:ser>
        <c:ser>
          <c:idx val="2"/>
          <c:order val="2"/>
          <c:tx>
            <c:strRef>
              <c:f>'Locales Margen izq.'!$V$54</c:f>
              <c:strCache>
                <c:ptCount val="1"/>
                <c:pt idx="0">
                  <c:v>E35 </c:v>
                </c:pt>
              </c:strCache>
            </c:strRef>
          </c:tx>
          <c:spPr>
            <a:solidFill>
              <a:schemeClr val="accent3"/>
            </a:solidFill>
            <a:ln>
              <a:noFill/>
            </a:ln>
            <a:effectLst/>
          </c:spPr>
          <c:invertIfNegative val="0"/>
          <c:cat>
            <c:strRef>
              <c:f>'Locales Margen izq.'!$W$51:$AG$51</c:f>
              <c:strCache>
                <c:ptCount val="11"/>
                <c:pt idx="0">
                  <c:v>Alimentación</c:v>
                </c:pt>
                <c:pt idx="1">
                  <c:v>Comercial</c:v>
                </c:pt>
                <c:pt idx="2">
                  <c:v>Deporte</c:v>
                </c:pt>
                <c:pt idx="3">
                  <c:v>Educación</c:v>
                </c:pt>
                <c:pt idx="4">
                  <c:v>I. Financiero</c:v>
                </c:pt>
                <c:pt idx="5">
                  <c:v>Servicios </c:v>
                </c:pt>
                <c:pt idx="6">
                  <c:v>Residencial</c:v>
                </c:pt>
                <c:pt idx="7">
                  <c:v>Salud</c:v>
                </c:pt>
                <c:pt idx="8">
                  <c:v>Industrial </c:v>
                </c:pt>
                <c:pt idx="9">
                  <c:v>Otros</c:v>
                </c:pt>
                <c:pt idx="10">
                  <c:v>Vacío</c:v>
                </c:pt>
              </c:strCache>
            </c:strRef>
          </c:cat>
          <c:val>
            <c:numRef>
              <c:f>'Locales Margen izq.'!$W$54:$AG$54</c:f>
              <c:numCache>
                <c:formatCode>General</c:formatCode>
                <c:ptCount val="11"/>
                <c:pt idx="0">
                  <c:v>3</c:v>
                </c:pt>
                <c:pt idx="1">
                  <c:v>10</c:v>
                </c:pt>
                <c:pt idx="2">
                  <c:v>3</c:v>
                </c:pt>
                <c:pt idx="3">
                  <c:v>0</c:v>
                </c:pt>
                <c:pt idx="4">
                  <c:v>0</c:v>
                </c:pt>
                <c:pt idx="5">
                  <c:v>13</c:v>
                </c:pt>
                <c:pt idx="6">
                  <c:v>12</c:v>
                </c:pt>
                <c:pt idx="7">
                  <c:v>0</c:v>
                </c:pt>
                <c:pt idx="8">
                  <c:v>2</c:v>
                </c:pt>
                <c:pt idx="9">
                  <c:v>1</c:v>
                </c:pt>
                <c:pt idx="10">
                  <c:v>11</c:v>
                </c:pt>
              </c:numCache>
            </c:numRef>
          </c:val>
          <c:extLst xmlns:c16r2="http://schemas.microsoft.com/office/drawing/2015/06/chart">
            <c:ext xmlns:c16="http://schemas.microsoft.com/office/drawing/2014/chart" uri="{C3380CC4-5D6E-409C-BE32-E72D297353CC}">
              <c16:uniqueId val="{00000002-9034-4916-80F0-AA590B20A880}"/>
            </c:ext>
          </c:extLst>
        </c:ser>
        <c:dLbls>
          <c:showLegendKey val="0"/>
          <c:showVal val="0"/>
          <c:showCatName val="0"/>
          <c:showSerName val="0"/>
          <c:showPercent val="0"/>
          <c:showBubbleSize val="0"/>
        </c:dLbls>
        <c:gapWidth val="219"/>
        <c:overlap val="100"/>
        <c:axId val="630792960"/>
        <c:axId val="630791872"/>
      </c:barChart>
      <c:catAx>
        <c:axId val="630792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791872"/>
        <c:crosses val="autoZero"/>
        <c:auto val="1"/>
        <c:lblAlgn val="ctr"/>
        <c:lblOffset val="100"/>
        <c:noMultiLvlLbl val="0"/>
      </c:catAx>
      <c:valAx>
        <c:axId val="630791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792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Locales o Establecimientos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'Locales Margen der.'!$AN$38</c:f>
              <c:strCache>
                <c:ptCount val="1"/>
                <c:pt idx="0">
                  <c:v>Margen Derecho</c:v>
                </c:pt>
              </c:strCache>
            </c:strRef>
          </c:tx>
          <c:spPr>
            <a:solidFill>
              <a:schemeClr val="accent1"/>
            </a:solidFill>
            <a:ln>
              <a:noFill/>
            </a:ln>
            <a:effectLst/>
          </c:spPr>
          <c:invertIfNegative val="0"/>
          <c:cat>
            <c:strRef>
              <c:f>'Locales Margen der.'!$AM$39:$AM$40</c:f>
              <c:strCache>
                <c:ptCount val="2"/>
                <c:pt idx="0">
                  <c:v>Con Estacionamiento</c:v>
                </c:pt>
                <c:pt idx="1">
                  <c:v>Sin Estacionamiento</c:v>
                </c:pt>
              </c:strCache>
            </c:strRef>
          </c:cat>
          <c:val>
            <c:numRef>
              <c:f>'Locales Margen der.'!$AN$39:$AN$40</c:f>
              <c:numCache>
                <c:formatCode>0.0%</c:formatCode>
                <c:ptCount val="2"/>
                <c:pt idx="0">
                  <c:v>0.3473053892215569</c:v>
                </c:pt>
                <c:pt idx="1">
                  <c:v>0.65269461077844304</c:v>
                </c:pt>
              </c:numCache>
            </c:numRef>
          </c:val>
          <c:extLst xmlns:c16r2="http://schemas.microsoft.com/office/drawing/2015/06/chart">
            <c:ext xmlns:c16="http://schemas.microsoft.com/office/drawing/2014/chart" uri="{C3380CC4-5D6E-409C-BE32-E72D297353CC}">
              <c16:uniqueId val="{00000000-3302-45F0-A191-6A50A5C7921B}"/>
            </c:ext>
          </c:extLst>
        </c:ser>
        <c:ser>
          <c:idx val="1"/>
          <c:order val="1"/>
          <c:tx>
            <c:strRef>
              <c:f>'Locales Margen der.'!$AO$38</c:f>
              <c:strCache>
                <c:ptCount val="1"/>
                <c:pt idx="0">
                  <c:v>Margen Izquierdo</c:v>
                </c:pt>
              </c:strCache>
            </c:strRef>
          </c:tx>
          <c:spPr>
            <a:solidFill>
              <a:schemeClr val="accent2"/>
            </a:solidFill>
            <a:ln>
              <a:noFill/>
            </a:ln>
            <a:effectLst/>
          </c:spPr>
          <c:invertIfNegative val="0"/>
          <c:cat>
            <c:strRef>
              <c:f>'Locales Margen der.'!$AM$39:$AM$40</c:f>
              <c:strCache>
                <c:ptCount val="2"/>
                <c:pt idx="0">
                  <c:v>Con Estacionamiento</c:v>
                </c:pt>
                <c:pt idx="1">
                  <c:v>Sin Estacionamiento</c:v>
                </c:pt>
              </c:strCache>
            </c:strRef>
          </c:cat>
          <c:val>
            <c:numRef>
              <c:f>'Locales Margen der.'!$AO$39:$AO$40</c:f>
              <c:numCache>
                <c:formatCode>0.0%</c:formatCode>
                <c:ptCount val="2"/>
                <c:pt idx="0">
                  <c:v>0.27748691099476441</c:v>
                </c:pt>
                <c:pt idx="1">
                  <c:v>0.72251308900523559</c:v>
                </c:pt>
              </c:numCache>
            </c:numRef>
          </c:val>
          <c:extLst xmlns:c16r2="http://schemas.microsoft.com/office/drawing/2015/06/chart">
            <c:ext xmlns:c16="http://schemas.microsoft.com/office/drawing/2014/chart" uri="{C3380CC4-5D6E-409C-BE32-E72D297353CC}">
              <c16:uniqueId val="{00000001-3302-45F0-A191-6A50A5C7921B}"/>
            </c:ext>
          </c:extLst>
        </c:ser>
        <c:dLbls>
          <c:showLegendKey val="0"/>
          <c:showVal val="0"/>
          <c:showCatName val="0"/>
          <c:showSerName val="0"/>
          <c:showPercent val="0"/>
          <c:showBubbleSize val="0"/>
        </c:dLbls>
        <c:gapWidth val="182"/>
        <c:axId val="630788608"/>
        <c:axId val="630797856"/>
      </c:barChart>
      <c:catAx>
        <c:axId val="630788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797856"/>
        <c:crosses val="autoZero"/>
        <c:auto val="1"/>
        <c:lblAlgn val="ctr"/>
        <c:lblOffset val="100"/>
        <c:noMultiLvlLbl val="0"/>
      </c:catAx>
      <c:valAx>
        <c:axId val="630797856"/>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788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e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DAC7A7-8D8D-4C31-9B57-67669FDF3B8B}" type="doc">
      <dgm:prSet loTypeId="urn:microsoft.com/office/officeart/2005/8/layout/pList2" loCatId="list" qsTypeId="urn:microsoft.com/office/officeart/2005/8/quickstyle/3d2" qsCatId="3D" csTypeId="urn:microsoft.com/office/officeart/2005/8/colors/colorful2" csCatId="colorful" phldr="1"/>
      <dgm:spPr/>
      <dgm:t>
        <a:bodyPr/>
        <a:lstStyle/>
        <a:p>
          <a:endParaRPr lang="es-EC"/>
        </a:p>
      </dgm:t>
    </dgm:pt>
    <dgm:pt modelId="{9963EFB8-13E5-4CB0-AA55-BBE487FD255E}">
      <dgm:prSet phldrT="[Texto]"/>
      <dgm:spPr/>
      <dgm:t>
        <a:bodyPr/>
        <a:lstStyle/>
        <a:p>
          <a:pPr algn="ctr"/>
          <a:r>
            <a:rPr lang="es-ES" dirty="0"/>
            <a:t>Nivel o estado funcional de la vía </a:t>
          </a:r>
          <a:endParaRPr lang="es-EC" dirty="0"/>
        </a:p>
      </dgm:t>
    </dgm:pt>
    <dgm:pt modelId="{4373C5B4-1085-447D-9832-6EFFD1768582}" type="parTrans" cxnId="{986EA820-BCA2-48B3-82E0-8C96B9CDB0C9}">
      <dgm:prSet/>
      <dgm:spPr/>
      <dgm:t>
        <a:bodyPr/>
        <a:lstStyle/>
        <a:p>
          <a:pPr algn="ctr"/>
          <a:endParaRPr lang="es-EC"/>
        </a:p>
      </dgm:t>
    </dgm:pt>
    <dgm:pt modelId="{A706039B-D183-435C-B654-1630448C1842}" type="sibTrans" cxnId="{986EA820-BCA2-48B3-82E0-8C96B9CDB0C9}">
      <dgm:prSet/>
      <dgm:spPr/>
      <dgm:t>
        <a:bodyPr/>
        <a:lstStyle/>
        <a:p>
          <a:pPr algn="ctr"/>
          <a:endParaRPr lang="es-EC"/>
        </a:p>
      </dgm:t>
    </dgm:pt>
    <dgm:pt modelId="{B529367A-B7AD-4578-95C9-2F74C2EEEFF2}">
      <dgm:prSet phldrT="[Texto]"/>
      <dgm:spPr/>
      <dgm:t>
        <a:bodyPr/>
        <a:lstStyle/>
        <a:p>
          <a:pPr algn="ctr"/>
          <a:r>
            <a:rPr lang="es-ES" dirty="0"/>
            <a:t>Señalización y equipamiento vial </a:t>
          </a:r>
          <a:endParaRPr lang="es-EC" dirty="0"/>
        </a:p>
      </dgm:t>
    </dgm:pt>
    <dgm:pt modelId="{64D4B911-D23A-4FA8-8FD9-F1BD0E1FA542}" type="parTrans" cxnId="{DA877F85-B2DC-4BAD-8F97-17794AD5660D}">
      <dgm:prSet/>
      <dgm:spPr/>
      <dgm:t>
        <a:bodyPr/>
        <a:lstStyle/>
        <a:p>
          <a:pPr algn="ctr"/>
          <a:endParaRPr lang="es-EC"/>
        </a:p>
      </dgm:t>
    </dgm:pt>
    <dgm:pt modelId="{FA3D8190-95DA-45F2-8ADE-173C94ABEC1A}" type="sibTrans" cxnId="{DA877F85-B2DC-4BAD-8F97-17794AD5660D}">
      <dgm:prSet/>
      <dgm:spPr/>
      <dgm:t>
        <a:bodyPr/>
        <a:lstStyle/>
        <a:p>
          <a:pPr algn="ctr"/>
          <a:endParaRPr lang="es-EC"/>
        </a:p>
      </dgm:t>
    </dgm:pt>
    <dgm:pt modelId="{9C6F271E-6CB9-4922-B525-E488B2578755}">
      <dgm:prSet phldrT="[Texto]"/>
      <dgm:spPr>
        <a:solidFill>
          <a:schemeClr val="accent6">
            <a:lumMod val="40000"/>
            <a:lumOff val="60000"/>
          </a:schemeClr>
        </a:solidFill>
      </dgm:spPr>
      <dgm:t>
        <a:bodyPr/>
        <a:lstStyle/>
        <a:p>
          <a:pPr algn="ctr"/>
          <a:r>
            <a:rPr lang="es-ES" dirty="0"/>
            <a:t>Trabajos de rehabilitación y repotenciación </a:t>
          </a:r>
          <a:endParaRPr lang="es-EC" dirty="0"/>
        </a:p>
      </dgm:t>
    </dgm:pt>
    <dgm:pt modelId="{F6B81717-0A6F-4CCA-A4DE-47959FA8176E}" type="parTrans" cxnId="{5594D14E-8416-4D7E-8A96-C3CCFF8A64DD}">
      <dgm:prSet/>
      <dgm:spPr/>
      <dgm:t>
        <a:bodyPr/>
        <a:lstStyle/>
        <a:p>
          <a:pPr algn="ctr"/>
          <a:endParaRPr lang="es-EC"/>
        </a:p>
      </dgm:t>
    </dgm:pt>
    <dgm:pt modelId="{C4AE4F99-D1F9-4DFF-8FB4-3651416CA0B2}" type="sibTrans" cxnId="{5594D14E-8416-4D7E-8A96-C3CCFF8A64DD}">
      <dgm:prSet/>
      <dgm:spPr/>
      <dgm:t>
        <a:bodyPr/>
        <a:lstStyle/>
        <a:p>
          <a:pPr algn="ctr"/>
          <a:endParaRPr lang="es-EC"/>
        </a:p>
      </dgm:t>
    </dgm:pt>
    <dgm:pt modelId="{4DA4D0B8-B745-4195-A67A-F0A88F69BE38}">
      <dgm:prSet phldrT="[Texto]"/>
      <dgm:spPr>
        <a:solidFill>
          <a:schemeClr val="accent3">
            <a:lumMod val="65000"/>
          </a:schemeClr>
        </a:solidFill>
      </dgm:spPr>
      <dgm:t>
        <a:bodyPr/>
        <a:lstStyle/>
        <a:p>
          <a:pPr algn="ctr"/>
          <a:r>
            <a:rPr lang="es-ES" dirty="0"/>
            <a:t>Accidentabilidad en el corredor vial </a:t>
          </a:r>
          <a:endParaRPr lang="es-EC" dirty="0"/>
        </a:p>
      </dgm:t>
    </dgm:pt>
    <dgm:pt modelId="{8ABF24FE-F723-4C83-A9FA-BF99742E6B04}" type="parTrans" cxnId="{DA2408FB-9608-486E-A9AB-467B3414B2BB}">
      <dgm:prSet/>
      <dgm:spPr/>
      <dgm:t>
        <a:bodyPr/>
        <a:lstStyle/>
        <a:p>
          <a:pPr algn="ctr"/>
          <a:endParaRPr lang="es-EC"/>
        </a:p>
      </dgm:t>
    </dgm:pt>
    <dgm:pt modelId="{D71C51A8-6555-4685-92B3-97C547AB8136}" type="sibTrans" cxnId="{DA2408FB-9608-486E-A9AB-467B3414B2BB}">
      <dgm:prSet/>
      <dgm:spPr/>
      <dgm:t>
        <a:bodyPr/>
        <a:lstStyle/>
        <a:p>
          <a:pPr algn="ctr"/>
          <a:endParaRPr lang="es-EC"/>
        </a:p>
      </dgm:t>
    </dgm:pt>
    <dgm:pt modelId="{25FE15AF-E7E8-419F-99C0-8F8D418D88FF}" type="pres">
      <dgm:prSet presAssocID="{32DAC7A7-8D8D-4C31-9B57-67669FDF3B8B}" presName="Name0" presStyleCnt="0">
        <dgm:presLayoutVars>
          <dgm:dir/>
          <dgm:resizeHandles val="exact"/>
        </dgm:presLayoutVars>
      </dgm:prSet>
      <dgm:spPr/>
      <dgm:t>
        <a:bodyPr/>
        <a:lstStyle/>
        <a:p>
          <a:endParaRPr lang="es-EC"/>
        </a:p>
      </dgm:t>
    </dgm:pt>
    <dgm:pt modelId="{C7707204-A026-46B5-9A38-F36C7B0FA4AA}" type="pres">
      <dgm:prSet presAssocID="{32DAC7A7-8D8D-4C31-9B57-67669FDF3B8B}" presName="bkgdShp" presStyleLbl="alignAccFollowNode1" presStyleIdx="0" presStyleCnt="1" custScaleY="175446" custLinFactNeighborX="7137" custLinFactNeighborY="10628"/>
      <dgm:spPr/>
    </dgm:pt>
    <dgm:pt modelId="{0A0B0E43-A6C7-4E42-BEFF-761A5FF7E947}" type="pres">
      <dgm:prSet presAssocID="{32DAC7A7-8D8D-4C31-9B57-67669FDF3B8B}" presName="linComp" presStyleCnt="0"/>
      <dgm:spPr/>
    </dgm:pt>
    <dgm:pt modelId="{8F21CF1C-5857-496B-B9CE-AC6EF4C54A84}" type="pres">
      <dgm:prSet presAssocID="{9963EFB8-13E5-4CB0-AA55-BBE487FD255E}" presName="compNode" presStyleCnt="0"/>
      <dgm:spPr/>
    </dgm:pt>
    <dgm:pt modelId="{87F00431-D86A-4116-813E-9F4634E3667A}" type="pres">
      <dgm:prSet presAssocID="{9963EFB8-13E5-4CB0-AA55-BBE487FD255E}" presName="node" presStyleLbl="node1" presStyleIdx="0" presStyleCnt="4">
        <dgm:presLayoutVars>
          <dgm:bulletEnabled val="1"/>
        </dgm:presLayoutVars>
      </dgm:prSet>
      <dgm:spPr/>
      <dgm:t>
        <a:bodyPr/>
        <a:lstStyle/>
        <a:p>
          <a:endParaRPr lang="es-EC"/>
        </a:p>
      </dgm:t>
    </dgm:pt>
    <dgm:pt modelId="{7DBF0028-FD7B-4CE4-A176-D44912BF6800}" type="pres">
      <dgm:prSet presAssocID="{9963EFB8-13E5-4CB0-AA55-BBE487FD255E}" presName="invisiNode" presStyleLbl="node1" presStyleIdx="0" presStyleCnt="4"/>
      <dgm:spPr/>
    </dgm:pt>
    <dgm:pt modelId="{CA5BEB40-F8AF-4A46-831B-B93C73F8EA36}" type="pres">
      <dgm:prSet presAssocID="{9963EFB8-13E5-4CB0-AA55-BBE487FD255E}" presName="imagNode" presStyleLbl="fgImgPlace1" presStyleIdx="0" presStyleCnt="4" custScaleY="163861" custLinFactNeighborX="1911" custLinFactNeighborY="-2259"/>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pt>
    <dgm:pt modelId="{2193771E-8CC3-439E-BCD5-58FBDA92637D}" type="pres">
      <dgm:prSet presAssocID="{A706039B-D183-435C-B654-1630448C1842}" presName="sibTrans" presStyleLbl="sibTrans2D1" presStyleIdx="0" presStyleCnt="0"/>
      <dgm:spPr/>
      <dgm:t>
        <a:bodyPr/>
        <a:lstStyle/>
        <a:p>
          <a:endParaRPr lang="es-EC"/>
        </a:p>
      </dgm:t>
    </dgm:pt>
    <dgm:pt modelId="{B799F050-5E9C-486A-99BD-F2983E937B3A}" type="pres">
      <dgm:prSet presAssocID="{B529367A-B7AD-4578-95C9-2F74C2EEEFF2}" presName="compNode" presStyleCnt="0"/>
      <dgm:spPr/>
    </dgm:pt>
    <dgm:pt modelId="{8736D3F2-7D69-42C5-97A5-930980E76AED}" type="pres">
      <dgm:prSet presAssocID="{B529367A-B7AD-4578-95C9-2F74C2EEEFF2}" presName="node" presStyleLbl="node1" presStyleIdx="1" presStyleCnt="4">
        <dgm:presLayoutVars>
          <dgm:bulletEnabled val="1"/>
        </dgm:presLayoutVars>
      </dgm:prSet>
      <dgm:spPr/>
      <dgm:t>
        <a:bodyPr/>
        <a:lstStyle/>
        <a:p>
          <a:endParaRPr lang="es-EC"/>
        </a:p>
      </dgm:t>
    </dgm:pt>
    <dgm:pt modelId="{96B5AA01-F0B2-483F-AB83-691A1F0BF220}" type="pres">
      <dgm:prSet presAssocID="{B529367A-B7AD-4578-95C9-2F74C2EEEFF2}" presName="invisiNode" presStyleLbl="node1" presStyleIdx="1" presStyleCnt="4"/>
      <dgm:spPr/>
    </dgm:pt>
    <dgm:pt modelId="{E4EE6373-7BA1-48BE-8A12-04D8CAE8BFFB}" type="pres">
      <dgm:prSet presAssocID="{B529367A-B7AD-4578-95C9-2F74C2EEEFF2}" presName="imagNode" presStyleLbl="fgImgPlace1" presStyleIdx="1" presStyleCnt="4" custScaleY="149504"/>
      <dgm:spPr>
        <a:blipFill>
          <a:blip xmlns:r="http://schemas.openxmlformats.org/officeDocument/2006/relationships" r:embed="rId2"/>
          <a:srcRect/>
          <a:stretch>
            <a:fillRect l="-14000" r="-14000"/>
          </a:stretch>
        </a:blipFill>
      </dgm:spPr>
    </dgm:pt>
    <dgm:pt modelId="{E4C623EC-4ECE-4184-B08A-C90B0E39B702}" type="pres">
      <dgm:prSet presAssocID="{FA3D8190-95DA-45F2-8ADE-173C94ABEC1A}" presName="sibTrans" presStyleLbl="sibTrans2D1" presStyleIdx="0" presStyleCnt="0"/>
      <dgm:spPr/>
      <dgm:t>
        <a:bodyPr/>
        <a:lstStyle/>
        <a:p>
          <a:endParaRPr lang="es-EC"/>
        </a:p>
      </dgm:t>
    </dgm:pt>
    <dgm:pt modelId="{DCF050BA-7EBC-4E65-9C7E-6490408361E5}" type="pres">
      <dgm:prSet presAssocID="{9C6F271E-6CB9-4922-B525-E488B2578755}" presName="compNode" presStyleCnt="0"/>
      <dgm:spPr/>
    </dgm:pt>
    <dgm:pt modelId="{A528B202-81E1-4AC7-8FAB-3C991BAEA3DB}" type="pres">
      <dgm:prSet presAssocID="{9C6F271E-6CB9-4922-B525-E488B2578755}" presName="node" presStyleLbl="node1" presStyleIdx="2" presStyleCnt="4">
        <dgm:presLayoutVars>
          <dgm:bulletEnabled val="1"/>
        </dgm:presLayoutVars>
      </dgm:prSet>
      <dgm:spPr/>
      <dgm:t>
        <a:bodyPr/>
        <a:lstStyle/>
        <a:p>
          <a:endParaRPr lang="es-EC"/>
        </a:p>
      </dgm:t>
    </dgm:pt>
    <dgm:pt modelId="{50F16C4F-FA40-4825-8DE0-3C803413EDE2}" type="pres">
      <dgm:prSet presAssocID="{9C6F271E-6CB9-4922-B525-E488B2578755}" presName="invisiNode" presStyleLbl="node1" presStyleIdx="2" presStyleCnt="4"/>
      <dgm:spPr/>
    </dgm:pt>
    <dgm:pt modelId="{C36A4851-2F4A-455E-B122-6D5C8E30E2F3}" type="pres">
      <dgm:prSet presAssocID="{9C6F271E-6CB9-4922-B525-E488B2578755}" presName="imagNode" presStyleLbl="fgImgPlace1" presStyleIdx="2" presStyleCnt="4" custScaleY="148008" custLinFactNeighborX="2750"/>
      <dgm:spPr>
        <a:blipFill>
          <a:blip xmlns:r="http://schemas.openxmlformats.org/officeDocument/2006/relationships" r:embed="rId3">
            <a:extLst>
              <a:ext uri="{28A0092B-C50C-407E-A947-70E740481C1C}">
                <a14:useLocalDpi xmlns:a14="http://schemas.microsoft.com/office/drawing/2010/main" val="0"/>
              </a:ext>
            </a:extLst>
          </a:blip>
          <a:srcRect/>
          <a:stretch>
            <a:fillRect l="-31000" r="-31000"/>
          </a:stretch>
        </a:blipFill>
      </dgm:spPr>
    </dgm:pt>
    <dgm:pt modelId="{768916DC-B2D9-49B2-B457-23760DD34677}" type="pres">
      <dgm:prSet presAssocID="{C4AE4F99-D1F9-4DFF-8FB4-3651416CA0B2}" presName="sibTrans" presStyleLbl="sibTrans2D1" presStyleIdx="0" presStyleCnt="0"/>
      <dgm:spPr/>
      <dgm:t>
        <a:bodyPr/>
        <a:lstStyle/>
        <a:p>
          <a:endParaRPr lang="es-EC"/>
        </a:p>
      </dgm:t>
    </dgm:pt>
    <dgm:pt modelId="{1A6C5944-270D-4BE2-90F3-BDA9A5020B41}" type="pres">
      <dgm:prSet presAssocID="{4DA4D0B8-B745-4195-A67A-F0A88F69BE38}" presName="compNode" presStyleCnt="0"/>
      <dgm:spPr/>
    </dgm:pt>
    <dgm:pt modelId="{66EF0C47-B32A-49C9-AF3F-75A24F1C23B4}" type="pres">
      <dgm:prSet presAssocID="{4DA4D0B8-B745-4195-A67A-F0A88F69BE38}" presName="node" presStyleLbl="node1" presStyleIdx="3" presStyleCnt="4">
        <dgm:presLayoutVars>
          <dgm:bulletEnabled val="1"/>
        </dgm:presLayoutVars>
      </dgm:prSet>
      <dgm:spPr/>
      <dgm:t>
        <a:bodyPr/>
        <a:lstStyle/>
        <a:p>
          <a:endParaRPr lang="es-EC"/>
        </a:p>
      </dgm:t>
    </dgm:pt>
    <dgm:pt modelId="{A7FBA4BC-D7B6-459D-ABCD-8B4E8B02CA42}" type="pres">
      <dgm:prSet presAssocID="{4DA4D0B8-B745-4195-A67A-F0A88F69BE38}" presName="invisiNode" presStyleLbl="node1" presStyleIdx="3" presStyleCnt="4"/>
      <dgm:spPr/>
    </dgm:pt>
    <dgm:pt modelId="{74E375BB-234A-4E92-AE84-AA54C6BCB41F}" type="pres">
      <dgm:prSet presAssocID="{4DA4D0B8-B745-4195-A67A-F0A88F69BE38}" presName="imagNode" presStyleLbl="fgImgPlace1" presStyleIdx="3" presStyleCnt="4" custScaleY="146512"/>
      <dgm:spPr>
        <a:blipFill>
          <a:blip xmlns:r="http://schemas.openxmlformats.org/officeDocument/2006/relationships" r:embed="rId4"/>
          <a:srcRect/>
          <a:stretch>
            <a:fillRect l="-44000" r="-44000"/>
          </a:stretch>
        </a:blipFill>
      </dgm:spPr>
    </dgm:pt>
  </dgm:ptLst>
  <dgm:cxnLst>
    <dgm:cxn modelId="{5594D14E-8416-4D7E-8A96-C3CCFF8A64DD}" srcId="{32DAC7A7-8D8D-4C31-9B57-67669FDF3B8B}" destId="{9C6F271E-6CB9-4922-B525-E488B2578755}" srcOrd="2" destOrd="0" parTransId="{F6B81717-0A6F-4CCA-A4DE-47959FA8176E}" sibTransId="{C4AE4F99-D1F9-4DFF-8FB4-3651416CA0B2}"/>
    <dgm:cxn modelId="{70924B7A-4698-44CD-8E5C-DE030B2C187F}" type="presOf" srcId="{A706039B-D183-435C-B654-1630448C1842}" destId="{2193771E-8CC3-439E-BCD5-58FBDA92637D}" srcOrd="0" destOrd="0" presId="urn:microsoft.com/office/officeart/2005/8/layout/pList2"/>
    <dgm:cxn modelId="{429265D7-9A8E-4697-847E-427FF81B447D}" type="presOf" srcId="{9C6F271E-6CB9-4922-B525-E488B2578755}" destId="{A528B202-81E1-4AC7-8FAB-3C991BAEA3DB}" srcOrd="0" destOrd="0" presId="urn:microsoft.com/office/officeart/2005/8/layout/pList2"/>
    <dgm:cxn modelId="{64826BAE-426F-4633-A360-6682CEDF2221}" type="presOf" srcId="{FA3D8190-95DA-45F2-8ADE-173C94ABEC1A}" destId="{E4C623EC-4ECE-4184-B08A-C90B0E39B702}" srcOrd="0" destOrd="0" presId="urn:microsoft.com/office/officeart/2005/8/layout/pList2"/>
    <dgm:cxn modelId="{3B3ADC57-9712-424E-A9CE-8F6A303D6C5E}" type="presOf" srcId="{32DAC7A7-8D8D-4C31-9B57-67669FDF3B8B}" destId="{25FE15AF-E7E8-419F-99C0-8F8D418D88FF}" srcOrd="0" destOrd="0" presId="urn:microsoft.com/office/officeart/2005/8/layout/pList2"/>
    <dgm:cxn modelId="{986EA820-BCA2-48B3-82E0-8C96B9CDB0C9}" srcId="{32DAC7A7-8D8D-4C31-9B57-67669FDF3B8B}" destId="{9963EFB8-13E5-4CB0-AA55-BBE487FD255E}" srcOrd="0" destOrd="0" parTransId="{4373C5B4-1085-447D-9832-6EFFD1768582}" sibTransId="{A706039B-D183-435C-B654-1630448C1842}"/>
    <dgm:cxn modelId="{67591DA9-EC5C-4076-945F-6D3016732CD8}" type="presOf" srcId="{9963EFB8-13E5-4CB0-AA55-BBE487FD255E}" destId="{87F00431-D86A-4116-813E-9F4634E3667A}" srcOrd="0" destOrd="0" presId="urn:microsoft.com/office/officeart/2005/8/layout/pList2"/>
    <dgm:cxn modelId="{6A2BE2B3-EC1E-4FDB-9149-2D7E13F98DE7}" type="presOf" srcId="{C4AE4F99-D1F9-4DFF-8FB4-3651416CA0B2}" destId="{768916DC-B2D9-49B2-B457-23760DD34677}" srcOrd="0" destOrd="0" presId="urn:microsoft.com/office/officeart/2005/8/layout/pList2"/>
    <dgm:cxn modelId="{DA877F85-B2DC-4BAD-8F97-17794AD5660D}" srcId="{32DAC7A7-8D8D-4C31-9B57-67669FDF3B8B}" destId="{B529367A-B7AD-4578-95C9-2F74C2EEEFF2}" srcOrd="1" destOrd="0" parTransId="{64D4B911-D23A-4FA8-8FD9-F1BD0E1FA542}" sibTransId="{FA3D8190-95DA-45F2-8ADE-173C94ABEC1A}"/>
    <dgm:cxn modelId="{3EC9E758-64F5-432C-A018-1DEC366DD3C5}" type="presOf" srcId="{B529367A-B7AD-4578-95C9-2F74C2EEEFF2}" destId="{8736D3F2-7D69-42C5-97A5-930980E76AED}" srcOrd="0" destOrd="0" presId="urn:microsoft.com/office/officeart/2005/8/layout/pList2"/>
    <dgm:cxn modelId="{DA2408FB-9608-486E-A9AB-467B3414B2BB}" srcId="{32DAC7A7-8D8D-4C31-9B57-67669FDF3B8B}" destId="{4DA4D0B8-B745-4195-A67A-F0A88F69BE38}" srcOrd="3" destOrd="0" parTransId="{8ABF24FE-F723-4C83-A9FA-BF99742E6B04}" sibTransId="{D71C51A8-6555-4685-92B3-97C547AB8136}"/>
    <dgm:cxn modelId="{E7FADAAD-86CC-4D1A-BB10-C8FDA67AFAAE}" type="presOf" srcId="{4DA4D0B8-B745-4195-A67A-F0A88F69BE38}" destId="{66EF0C47-B32A-49C9-AF3F-75A24F1C23B4}" srcOrd="0" destOrd="0" presId="urn:microsoft.com/office/officeart/2005/8/layout/pList2"/>
    <dgm:cxn modelId="{89187647-6BBC-4045-90BD-2285420FF367}" type="presParOf" srcId="{25FE15AF-E7E8-419F-99C0-8F8D418D88FF}" destId="{C7707204-A026-46B5-9A38-F36C7B0FA4AA}" srcOrd="0" destOrd="0" presId="urn:microsoft.com/office/officeart/2005/8/layout/pList2"/>
    <dgm:cxn modelId="{E1186FA5-3F54-4B4C-A216-77ED88C55EF3}" type="presParOf" srcId="{25FE15AF-E7E8-419F-99C0-8F8D418D88FF}" destId="{0A0B0E43-A6C7-4E42-BEFF-761A5FF7E947}" srcOrd="1" destOrd="0" presId="urn:microsoft.com/office/officeart/2005/8/layout/pList2"/>
    <dgm:cxn modelId="{EF78E0F8-1CE2-4B82-BD28-B7CA69690BA6}" type="presParOf" srcId="{0A0B0E43-A6C7-4E42-BEFF-761A5FF7E947}" destId="{8F21CF1C-5857-496B-B9CE-AC6EF4C54A84}" srcOrd="0" destOrd="0" presId="urn:microsoft.com/office/officeart/2005/8/layout/pList2"/>
    <dgm:cxn modelId="{F5B90827-D671-45E9-A7FD-BECDE6F7753E}" type="presParOf" srcId="{8F21CF1C-5857-496B-B9CE-AC6EF4C54A84}" destId="{87F00431-D86A-4116-813E-9F4634E3667A}" srcOrd="0" destOrd="0" presId="urn:microsoft.com/office/officeart/2005/8/layout/pList2"/>
    <dgm:cxn modelId="{A4DE2A02-7AE8-43C4-A6B0-37AA9688989A}" type="presParOf" srcId="{8F21CF1C-5857-496B-B9CE-AC6EF4C54A84}" destId="{7DBF0028-FD7B-4CE4-A176-D44912BF6800}" srcOrd="1" destOrd="0" presId="urn:microsoft.com/office/officeart/2005/8/layout/pList2"/>
    <dgm:cxn modelId="{88FA929A-411C-4AA4-9E3E-61DFBB743B32}" type="presParOf" srcId="{8F21CF1C-5857-496B-B9CE-AC6EF4C54A84}" destId="{CA5BEB40-F8AF-4A46-831B-B93C73F8EA36}" srcOrd="2" destOrd="0" presId="urn:microsoft.com/office/officeart/2005/8/layout/pList2"/>
    <dgm:cxn modelId="{63123DF4-C4F7-4E67-AA0F-7382C607FF59}" type="presParOf" srcId="{0A0B0E43-A6C7-4E42-BEFF-761A5FF7E947}" destId="{2193771E-8CC3-439E-BCD5-58FBDA92637D}" srcOrd="1" destOrd="0" presId="urn:microsoft.com/office/officeart/2005/8/layout/pList2"/>
    <dgm:cxn modelId="{C1E856D5-0AAD-4C3A-B3FB-3AE90A6800A4}" type="presParOf" srcId="{0A0B0E43-A6C7-4E42-BEFF-761A5FF7E947}" destId="{B799F050-5E9C-486A-99BD-F2983E937B3A}" srcOrd="2" destOrd="0" presId="urn:microsoft.com/office/officeart/2005/8/layout/pList2"/>
    <dgm:cxn modelId="{3B2D7B1E-8EB8-4F44-BEF9-CFF9CFB0C300}" type="presParOf" srcId="{B799F050-5E9C-486A-99BD-F2983E937B3A}" destId="{8736D3F2-7D69-42C5-97A5-930980E76AED}" srcOrd="0" destOrd="0" presId="urn:microsoft.com/office/officeart/2005/8/layout/pList2"/>
    <dgm:cxn modelId="{3AB19130-2CBE-4B09-917E-9167AE16CA59}" type="presParOf" srcId="{B799F050-5E9C-486A-99BD-F2983E937B3A}" destId="{96B5AA01-F0B2-483F-AB83-691A1F0BF220}" srcOrd="1" destOrd="0" presId="urn:microsoft.com/office/officeart/2005/8/layout/pList2"/>
    <dgm:cxn modelId="{E7F5B676-397D-4425-8BA2-EF7129B89EA9}" type="presParOf" srcId="{B799F050-5E9C-486A-99BD-F2983E937B3A}" destId="{E4EE6373-7BA1-48BE-8A12-04D8CAE8BFFB}" srcOrd="2" destOrd="0" presId="urn:microsoft.com/office/officeart/2005/8/layout/pList2"/>
    <dgm:cxn modelId="{9DBFF580-709E-42B5-9A5D-1F1A7E405722}" type="presParOf" srcId="{0A0B0E43-A6C7-4E42-BEFF-761A5FF7E947}" destId="{E4C623EC-4ECE-4184-B08A-C90B0E39B702}" srcOrd="3" destOrd="0" presId="urn:microsoft.com/office/officeart/2005/8/layout/pList2"/>
    <dgm:cxn modelId="{7242D624-1FDE-4887-87B1-DCD39207797D}" type="presParOf" srcId="{0A0B0E43-A6C7-4E42-BEFF-761A5FF7E947}" destId="{DCF050BA-7EBC-4E65-9C7E-6490408361E5}" srcOrd="4" destOrd="0" presId="urn:microsoft.com/office/officeart/2005/8/layout/pList2"/>
    <dgm:cxn modelId="{74CBC3C5-5907-4A77-A013-B3B84A5E7262}" type="presParOf" srcId="{DCF050BA-7EBC-4E65-9C7E-6490408361E5}" destId="{A528B202-81E1-4AC7-8FAB-3C991BAEA3DB}" srcOrd="0" destOrd="0" presId="urn:microsoft.com/office/officeart/2005/8/layout/pList2"/>
    <dgm:cxn modelId="{AD520A60-2130-4F05-B147-92980B1DF425}" type="presParOf" srcId="{DCF050BA-7EBC-4E65-9C7E-6490408361E5}" destId="{50F16C4F-FA40-4825-8DE0-3C803413EDE2}" srcOrd="1" destOrd="0" presId="urn:microsoft.com/office/officeart/2005/8/layout/pList2"/>
    <dgm:cxn modelId="{FCC1EAB8-FD25-4E09-A3C4-9EFA844735BE}" type="presParOf" srcId="{DCF050BA-7EBC-4E65-9C7E-6490408361E5}" destId="{C36A4851-2F4A-455E-B122-6D5C8E30E2F3}" srcOrd="2" destOrd="0" presId="urn:microsoft.com/office/officeart/2005/8/layout/pList2"/>
    <dgm:cxn modelId="{230F2CDE-7075-4023-9883-9668854259BB}" type="presParOf" srcId="{0A0B0E43-A6C7-4E42-BEFF-761A5FF7E947}" destId="{768916DC-B2D9-49B2-B457-23760DD34677}" srcOrd="5" destOrd="0" presId="urn:microsoft.com/office/officeart/2005/8/layout/pList2"/>
    <dgm:cxn modelId="{5809AE56-0139-4316-BE40-3BCDAA975BFA}" type="presParOf" srcId="{0A0B0E43-A6C7-4E42-BEFF-761A5FF7E947}" destId="{1A6C5944-270D-4BE2-90F3-BDA9A5020B41}" srcOrd="6" destOrd="0" presId="urn:microsoft.com/office/officeart/2005/8/layout/pList2"/>
    <dgm:cxn modelId="{8EB74CD9-5B15-4996-A96D-189E60B733C1}" type="presParOf" srcId="{1A6C5944-270D-4BE2-90F3-BDA9A5020B41}" destId="{66EF0C47-B32A-49C9-AF3F-75A24F1C23B4}" srcOrd="0" destOrd="0" presId="urn:microsoft.com/office/officeart/2005/8/layout/pList2"/>
    <dgm:cxn modelId="{2E78609F-C12B-463B-9D5C-11DB3FADDD80}" type="presParOf" srcId="{1A6C5944-270D-4BE2-90F3-BDA9A5020B41}" destId="{A7FBA4BC-D7B6-459D-ABCD-8B4E8B02CA42}" srcOrd="1" destOrd="0" presId="urn:microsoft.com/office/officeart/2005/8/layout/pList2"/>
    <dgm:cxn modelId="{6B7D2DF6-1839-41F7-9018-9497A95FDD29}" type="presParOf" srcId="{1A6C5944-270D-4BE2-90F3-BDA9A5020B41}" destId="{74E375BB-234A-4E92-AE84-AA54C6BCB41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E48D506A-77F1-4E7E-8DDF-D2EC99943A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a:extLst>
              <a:ext uri="{FF2B5EF4-FFF2-40B4-BE49-F238E27FC236}">
                <a16:creationId xmlns:a16="http://schemas.microsoft.com/office/drawing/2014/main" xmlns="" id="{3F009446-B1E9-4998-A9DD-3810E4357B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81E68B-E557-4BB4-A111-157E620FE17B}" type="datetimeFigureOut">
              <a:rPr lang="es-EC" smtClean="0"/>
              <a:t>20/4/2021</a:t>
            </a:fld>
            <a:endParaRPr lang="es-EC" dirty="0"/>
          </a:p>
        </p:txBody>
      </p:sp>
      <p:sp>
        <p:nvSpPr>
          <p:cNvPr id="4" name="Marcador de pie de página 3">
            <a:extLst>
              <a:ext uri="{FF2B5EF4-FFF2-40B4-BE49-F238E27FC236}">
                <a16:creationId xmlns:a16="http://schemas.microsoft.com/office/drawing/2014/main" xmlns="" id="{428FC0FC-1890-43ED-A819-644AA1328A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5" name="Marcador de número de diapositiva 4">
            <a:extLst>
              <a:ext uri="{FF2B5EF4-FFF2-40B4-BE49-F238E27FC236}">
                <a16:creationId xmlns:a16="http://schemas.microsoft.com/office/drawing/2014/main" xmlns="" id="{611425CC-55D1-41B5-9B6C-CB51654302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38C28-0282-4487-BA41-E5ECBB76A467}" type="slidenum">
              <a:rPr lang="es-EC" smtClean="0"/>
              <a:t>‹Nº›</a:t>
            </a:fld>
            <a:endParaRPr lang="es-EC" dirty="0"/>
          </a:p>
        </p:txBody>
      </p:sp>
    </p:spTree>
    <p:extLst>
      <p:ext uri="{BB962C8B-B14F-4D97-AF65-F5344CB8AC3E}">
        <p14:creationId xmlns:p14="http://schemas.microsoft.com/office/powerpoint/2010/main" val="10498557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584B0-716F-491B-8248-F6C882711A4F}" type="datetimeFigureOut">
              <a:rPr lang="es-EC" smtClean="0"/>
              <a:t>20/4/2021</a:t>
            </a:fld>
            <a:endParaRPr lang="es-EC"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59246-9015-4FC1-B6D9-4A99470A597E}" type="slidenum">
              <a:rPr lang="es-EC" smtClean="0"/>
              <a:t>‹Nº›</a:t>
            </a:fld>
            <a:endParaRPr lang="es-EC" dirty="0"/>
          </a:p>
        </p:txBody>
      </p:sp>
    </p:spTree>
    <p:extLst>
      <p:ext uri="{BB962C8B-B14F-4D97-AF65-F5344CB8AC3E}">
        <p14:creationId xmlns:p14="http://schemas.microsoft.com/office/powerpoint/2010/main" val="27496256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a:extLst>
              <a:ext uri="{FF2B5EF4-FFF2-40B4-BE49-F238E27FC236}">
                <a16:creationId xmlns:a16="http://schemas.microsoft.com/office/drawing/2014/main" xmlns="" id="{01F31C78-D1B2-4C90-AFEE-DD717D326C22}"/>
              </a:ext>
            </a:extLst>
          </p:cNvPr>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26" name="CorelDRAW" r:id="rId3" imgW="7748626" imgH="4759452" progId="CorelDRAW.Graphic.12">
                  <p:embed/>
                </p:oleObj>
              </mc:Choice>
              <mc:Fallback>
                <p:oleObj name="CorelDRAW" r:id="rId3" imgW="7748626" imgH="4759452" progId="CorelDRAW.Graphic.12">
                  <p:embed/>
                  <p:pic>
                    <p:nvPicPr>
                      <p:cNvPr id="2" name="Object 46">
                        <a:extLst>
                          <a:ext uri="{FF2B5EF4-FFF2-40B4-BE49-F238E27FC236}">
                            <a16:creationId xmlns:a16="http://schemas.microsoft.com/office/drawing/2014/main" xmlns="" id="{01F31C78-D1B2-4C90-AFEE-DD717D326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a:extLst>
              <a:ext uri="{FF2B5EF4-FFF2-40B4-BE49-F238E27FC236}">
                <a16:creationId xmlns:a16="http://schemas.microsoft.com/office/drawing/2014/main" xmlns="" id="{8E473335-562B-4CCC-9DFA-4041C8BE0D41}"/>
              </a:ext>
            </a:extLst>
          </p:cNvPr>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dirty="0"/>
          </a:p>
        </p:txBody>
      </p:sp>
      <p:sp>
        <p:nvSpPr>
          <p:cNvPr id="4" name="Rectangle 25">
            <a:extLst>
              <a:ext uri="{FF2B5EF4-FFF2-40B4-BE49-F238E27FC236}">
                <a16:creationId xmlns:a16="http://schemas.microsoft.com/office/drawing/2014/main" xmlns="" id="{6C822F24-8E7A-4522-8D00-1585ABB17D45}"/>
              </a:ext>
            </a:extLst>
          </p:cNvPr>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dirty="0"/>
          </a:p>
        </p:txBody>
      </p:sp>
      <p:sp>
        <p:nvSpPr>
          <p:cNvPr id="5" name="Rectangle 26">
            <a:extLst>
              <a:ext uri="{FF2B5EF4-FFF2-40B4-BE49-F238E27FC236}">
                <a16:creationId xmlns:a16="http://schemas.microsoft.com/office/drawing/2014/main" xmlns="" id="{B9D8E631-BDA4-4002-9836-16062A039C0D}"/>
              </a:ext>
            </a:extLst>
          </p:cNvPr>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dirty="0"/>
          </a:p>
        </p:txBody>
      </p:sp>
      <p:sp>
        <p:nvSpPr>
          <p:cNvPr id="6" name="Rectangle 27">
            <a:extLst>
              <a:ext uri="{FF2B5EF4-FFF2-40B4-BE49-F238E27FC236}">
                <a16:creationId xmlns:a16="http://schemas.microsoft.com/office/drawing/2014/main" xmlns="" id="{821EFF7C-EAD9-454F-A2F9-4FF6C3C95708}"/>
              </a:ext>
            </a:extLst>
          </p:cNvPr>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dirty="0"/>
          </a:p>
        </p:txBody>
      </p:sp>
      <p:pic>
        <p:nvPicPr>
          <p:cNvPr id="7" name="Picture 48" descr="bannner 2">
            <a:extLst>
              <a:ext uri="{FF2B5EF4-FFF2-40B4-BE49-F238E27FC236}">
                <a16:creationId xmlns:a16="http://schemas.microsoft.com/office/drawing/2014/main" xmlns="" id="{8032428E-736D-44D1-B5DB-CD0A0DDBAEB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a:extLst>
              <a:ext uri="{FF2B5EF4-FFF2-40B4-BE49-F238E27FC236}">
                <a16:creationId xmlns:a16="http://schemas.microsoft.com/office/drawing/2014/main" xmlns="" id="{94BD4245-A05E-44FA-8D9A-E82D68E9B135}"/>
              </a:ext>
            </a:extLst>
          </p:cNvPr>
          <p:cNvSpPr>
            <a:spLocks noChangeArrowheads="1"/>
          </p:cNvSpPr>
          <p:nvPr userDrawn="1"/>
        </p:nvSpPr>
        <p:spPr bwMode="auto">
          <a:xfrm>
            <a:off x="290513" y="260350"/>
            <a:ext cx="1055687" cy="792163"/>
          </a:xfrm>
          <a:prstGeom prst="ellipse">
            <a:avLst/>
          </a:prstGeom>
          <a:solidFill>
            <a:schemeClr val="bg1"/>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dirty="0"/>
          </a:p>
        </p:txBody>
      </p:sp>
      <p:pic>
        <p:nvPicPr>
          <p:cNvPr id="9" name="Picture 49" descr="LOGO ESPE ORIGINAL copia">
            <a:extLst>
              <a:ext uri="{FF2B5EF4-FFF2-40B4-BE49-F238E27FC236}">
                <a16:creationId xmlns:a16="http://schemas.microsoft.com/office/drawing/2014/main" xmlns="" id="{D1F9F527-6177-4614-B585-2DB783B1209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4463" y="115888"/>
            <a:ext cx="44164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43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5"/>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86781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3"/>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3"/>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508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09600" y="1600205"/>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3218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5"/>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160781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5964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0"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02330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13954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252469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56820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a:extLst>
              <a:ext uri="{FF2B5EF4-FFF2-40B4-BE49-F238E27FC236}">
                <a16:creationId xmlns:a16="http://schemas.microsoft.com/office/drawing/2014/main" xmlns="" id="{AC940CB6-5579-416D-A42D-3A82870F5B8B}"/>
              </a:ext>
            </a:extLst>
          </p:cNvPr>
          <p:cNvSpPr>
            <a:spLocks noChangeArrowheads="1"/>
          </p:cNvSpPr>
          <p:nvPr userDrawn="1"/>
        </p:nvSpPr>
        <p:spPr bwMode="auto">
          <a:xfrm>
            <a:off x="0" y="0"/>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dirty="0"/>
          </a:p>
        </p:txBody>
      </p:sp>
      <p:sp>
        <p:nvSpPr>
          <p:cNvPr id="1027" name="Rectangle 21">
            <a:extLst>
              <a:ext uri="{FF2B5EF4-FFF2-40B4-BE49-F238E27FC236}">
                <a16:creationId xmlns:a16="http://schemas.microsoft.com/office/drawing/2014/main" xmlns="" id="{7F00AD26-C14E-43A3-B45A-196B3189942A}"/>
              </a:ext>
            </a:extLst>
          </p:cNvPr>
          <p:cNvSpPr>
            <a:spLocks noChangeArrowheads="1"/>
          </p:cNvSpPr>
          <p:nvPr userDrawn="1"/>
        </p:nvSpPr>
        <p:spPr bwMode="auto">
          <a:xfrm rot="10800000">
            <a:off x="0" y="6308725"/>
            <a:ext cx="10514013"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dirty="0"/>
          </a:p>
        </p:txBody>
      </p:sp>
      <p:sp>
        <p:nvSpPr>
          <p:cNvPr id="1028" name="Line 23">
            <a:extLst>
              <a:ext uri="{FF2B5EF4-FFF2-40B4-BE49-F238E27FC236}">
                <a16:creationId xmlns:a16="http://schemas.microsoft.com/office/drawing/2014/main" xmlns="" id="{13703CB2-D6CF-465A-A5C5-91035D123F70}"/>
              </a:ext>
            </a:extLst>
          </p:cNvPr>
          <p:cNvSpPr>
            <a:spLocks noChangeShapeType="1"/>
          </p:cNvSpPr>
          <p:nvPr userDrawn="1"/>
        </p:nvSpPr>
        <p:spPr bwMode="auto">
          <a:xfrm rot="10800000" flipH="1">
            <a:off x="33338" y="6296025"/>
            <a:ext cx="88804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C" dirty="0"/>
          </a:p>
        </p:txBody>
      </p:sp>
      <p:sp>
        <p:nvSpPr>
          <p:cNvPr id="1029" name="Line 24">
            <a:extLst>
              <a:ext uri="{FF2B5EF4-FFF2-40B4-BE49-F238E27FC236}">
                <a16:creationId xmlns:a16="http://schemas.microsoft.com/office/drawing/2014/main" xmlns="" id="{0C02E297-65AD-4971-9DB0-0D290894525E}"/>
              </a:ext>
            </a:extLst>
          </p:cNvPr>
          <p:cNvSpPr>
            <a:spLocks noChangeShapeType="1"/>
          </p:cNvSpPr>
          <p:nvPr userDrawn="1"/>
        </p:nvSpPr>
        <p:spPr bwMode="auto">
          <a:xfrm rot="10800000" flipH="1">
            <a:off x="33338" y="6245225"/>
            <a:ext cx="8880475"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C" dirty="0"/>
          </a:p>
        </p:txBody>
      </p:sp>
      <p:pic>
        <p:nvPicPr>
          <p:cNvPr id="1030" name="Picture 26" descr="LOGO ESPE ORIGINAL copia">
            <a:extLst>
              <a:ext uri="{FF2B5EF4-FFF2-40B4-BE49-F238E27FC236}">
                <a16:creationId xmlns:a16="http://schemas.microsoft.com/office/drawing/2014/main" xmlns="" id="{5FC1DBCF-21F9-4312-B2F7-264FA736F78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8977313"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7.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xmlns="" id="{A19C4B88-340F-434A-B943-561F00789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4550"/>
          <a:stretch>
            <a:fillRect/>
          </a:stretch>
        </p:blipFill>
        <p:spPr bwMode="auto">
          <a:xfrm>
            <a:off x="119063" y="44450"/>
            <a:ext cx="43688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Rectángulo">
            <a:extLst>
              <a:ext uri="{FF2B5EF4-FFF2-40B4-BE49-F238E27FC236}">
                <a16:creationId xmlns:a16="http://schemas.microsoft.com/office/drawing/2014/main" xmlns="" id="{76B660A0-8FE1-4858-898A-0F719568D4B5}"/>
              </a:ext>
            </a:extLst>
          </p:cNvPr>
          <p:cNvSpPr/>
          <p:nvPr/>
        </p:nvSpPr>
        <p:spPr>
          <a:xfrm>
            <a:off x="1127448" y="1025351"/>
            <a:ext cx="10457645" cy="4662815"/>
          </a:xfrm>
          <a:prstGeom prst="rect">
            <a:avLst/>
          </a:prstGeom>
          <a:noFill/>
        </p:spPr>
        <p:txBody>
          <a:bodyPr>
            <a:spAutoFit/>
          </a:bodyPr>
          <a:lstStyle/>
          <a:p>
            <a:pPr algn="ctr">
              <a:defRPr/>
            </a:pPr>
            <a:r>
              <a:rPr lang="es-ES" sz="2200" b="1" dirty="0">
                <a:solidFill>
                  <a:prstClr val="black"/>
                </a:solidFill>
                <a:cs typeface="Arial" panose="020B0604020202020204" pitchFamily="34" charset="0"/>
              </a:rPr>
              <a:t>DEPARTAMENTO DE CIENCIAS DE LA </a:t>
            </a:r>
            <a:r>
              <a:rPr lang="es-ES" sz="2200" b="1">
                <a:solidFill>
                  <a:prstClr val="black"/>
                </a:solidFill>
                <a:cs typeface="Arial" panose="020B0604020202020204" pitchFamily="34" charset="0"/>
              </a:rPr>
              <a:t>TIERRA </a:t>
            </a:r>
            <a:r>
              <a:rPr lang="es-ES" sz="2200" b="1" smtClean="0">
                <a:solidFill>
                  <a:prstClr val="black"/>
                </a:solidFill>
                <a:cs typeface="Arial" panose="020B0604020202020204" pitchFamily="34" charset="0"/>
              </a:rPr>
              <a:t>Y DE </a:t>
            </a:r>
            <a:r>
              <a:rPr lang="es-ES" sz="2200" b="1" dirty="0">
                <a:solidFill>
                  <a:prstClr val="black"/>
                </a:solidFill>
                <a:cs typeface="Arial" panose="020B0604020202020204" pitchFamily="34" charset="0"/>
              </a:rPr>
              <a:t>LA CONSTRUCCIÓN</a:t>
            </a:r>
            <a:endParaRPr lang="es-EC" sz="2200" dirty="0">
              <a:solidFill>
                <a:prstClr val="black"/>
              </a:solidFill>
              <a:cs typeface="Arial" panose="020B0604020202020204" pitchFamily="34" charset="0"/>
            </a:endParaRPr>
          </a:p>
          <a:p>
            <a:pPr algn="ctr">
              <a:defRPr/>
            </a:pPr>
            <a:r>
              <a:rPr lang="es-ES" b="1" dirty="0">
                <a:solidFill>
                  <a:prstClr val="black"/>
                </a:solidFill>
                <a:cs typeface="Arial" panose="020B0604020202020204" pitchFamily="34" charset="0"/>
              </a:rPr>
              <a:t> </a:t>
            </a:r>
            <a:r>
              <a:rPr lang="es-ES" sz="2000" b="1" dirty="0">
                <a:solidFill>
                  <a:prstClr val="black"/>
                </a:solidFill>
                <a:cs typeface="Arial" panose="020B0604020202020204" pitchFamily="34" charset="0"/>
              </a:rPr>
              <a:t>CARRERA DE INGENIERÍA CIVIL</a:t>
            </a:r>
          </a:p>
          <a:p>
            <a:pPr algn="ctr">
              <a:defRPr/>
            </a:pPr>
            <a:r>
              <a:rPr lang="es-ES" sz="800" b="1" dirty="0">
                <a:solidFill>
                  <a:prstClr val="black"/>
                </a:solidFill>
                <a:cs typeface="Arial" panose="020B0604020202020204" pitchFamily="34" charset="0"/>
              </a:rPr>
              <a:t> </a:t>
            </a:r>
            <a:endParaRPr lang="es-EC" sz="800" b="1" dirty="0">
              <a:solidFill>
                <a:prstClr val="black"/>
              </a:solidFill>
              <a:cs typeface="Arial" panose="020B0604020202020204" pitchFamily="34" charset="0"/>
            </a:endParaRPr>
          </a:p>
          <a:p>
            <a:pPr algn="ctr">
              <a:defRPr/>
            </a:pPr>
            <a:r>
              <a:rPr lang="es-ES" sz="700" b="1" dirty="0">
                <a:solidFill>
                  <a:prstClr val="black"/>
                </a:solidFill>
                <a:cs typeface="Arial" panose="020B0604020202020204" pitchFamily="34" charset="0"/>
              </a:rPr>
              <a:t> </a:t>
            </a:r>
            <a:endParaRPr lang="es-EC" sz="700" b="1" dirty="0">
              <a:solidFill>
                <a:prstClr val="black"/>
              </a:solidFill>
              <a:cs typeface="Arial" panose="020B0604020202020204" pitchFamily="34" charset="0"/>
            </a:endParaRPr>
          </a:p>
          <a:p>
            <a:pPr algn="ctr">
              <a:defRPr/>
            </a:pPr>
            <a:r>
              <a:rPr lang="es-EC" sz="1600" b="1" dirty="0">
                <a:solidFill>
                  <a:prstClr val="black"/>
                </a:solidFill>
                <a:cs typeface="Arial" panose="020B0604020202020204" pitchFamily="34" charset="0"/>
              </a:rPr>
              <a:t>TRABAJO DE INTEGRACIÓN CURRICULAR PREVIO A LA OBTENCIÓN DEL TÍTULO DE INGENIERO CIVIL</a:t>
            </a:r>
            <a:r>
              <a:rPr lang="es-ES" sz="1600" b="1" dirty="0">
                <a:solidFill>
                  <a:prstClr val="black"/>
                </a:solidFill>
                <a:cs typeface="Arial" panose="020B0604020202020204" pitchFamily="34" charset="0"/>
              </a:rPr>
              <a:t> </a:t>
            </a:r>
            <a:endParaRPr lang="es-EC" sz="1600" b="1" dirty="0">
              <a:solidFill>
                <a:prstClr val="black"/>
              </a:solidFill>
              <a:cs typeface="Arial" panose="020B0604020202020204" pitchFamily="34" charset="0"/>
            </a:endParaRPr>
          </a:p>
          <a:p>
            <a:pPr algn="ctr">
              <a:defRPr/>
            </a:pPr>
            <a:endParaRPr lang="es-EC" sz="2000" dirty="0">
              <a:solidFill>
                <a:prstClr val="black"/>
              </a:solidFill>
              <a:cs typeface="Arial" panose="020B0604020202020204" pitchFamily="34" charset="0"/>
            </a:endParaRPr>
          </a:p>
          <a:p>
            <a:pPr algn="ctr">
              <a:defRPr/>
            </a:pPr>
            <a:r>
              <a:rPr lang="es-EC" sz="2000" dirty="0">
                <a:solidFill>
                  <a:prstClr val="black"/>
                </a:solidFill>
                <a:cs typeface="Arial" panose="020B0604020202020204" pitchFamily="34" charset="0"/>
              </a:rPr>
              <a:t>“</a:t>
            </a:r>
            <a:r>
              <a:rPr lang="es-ES" dirty="0">
                <a:ea typeface="Arial Narrow" panose="020B0606020202030204" pitchFamily="34" charset="0"/>
                <a:cs typeface="Arial Narrow" panose="020B0606020202030204" pitchFamily="34" charset="0"/>
              </a:rPr>
              <a:t>Análisis de accidentabilidad, seguridad vehicular y peatonal en los ejes viales principales del Valle de los Chillos; cantones Quito y Rumiñahui. Eje transversal, en la avenida Calderón, sector San Pedro de Taboada – El Choclo – El Colibrí – E35 sector Santa Teresa</a:t>
            </a:r>
            <a:r>
              <a:rPr lang="es-EC" sz="2000" dirty="0">
                <a:solidFill>
                  <a:prstClr val="black"/>
                </a:solidFill>
                <a:cs typeface="Arial" panose="020B0604020202020204" pitchFamily="34" charset="0"/>
              </a:rPr>
              <a:t>”</a:t>
            </a:r>
          </a:p>
          <a:p>
            <a:pPr algn="ctr">
              <a:defRPr/>
            </a:pPr>
            <a:endParaRPr lang="es-ES" sz="1200" b="1" dirty="0">
              <a:solidFill>
                <a:prstClr val="black"/>
              </a:solidFill>
              <a:cs typeface="Arial" panose="020B0604020202020204" pitchFamily="34" charset="0"/>
            </a:endParaRPr>
          </a:p>
          <a:p>
            <a:pPr algn="ctr">
              <a:defRPr/>
            </a:pPr>
            <a:r>
              <a:rPr lang="es-ES" dirty="0">
                <a:solidFill>
                  <a:prstClr val="black"/>
                </a:solidFill>
                <a:cs typeface="Arial" panose="020B0604020202020204" pitchFamily="34" charset="0"/>
              </a:rPr>
              <a:t> </a:t>
            </a:r>
            <a:endParaRPr lang="es-EC" dirty="0">
              <a:solidFill>
                <a:prstClr val="black"/>
              </a:solidFill>
              <a:cs typeface="Arial" panose="020B0604020202020204" pitchFamily="34" charset="0"/>
            </a:endParaRPr>
          </a:p>
          <a:p>
            <a:pPr algn="ctr">
              <a:defRPr/>
            </a:pPr>
            <a:r>
              <a:rPr lang="es-ES" sz="1600" b="1" dirty="0">
                <a:solidFill>
                  <a:prstClr val="black"/>
                </a:solidFill>
                <a:cs typeface="Arial" panose="020B0604020202020204" pitchFamily="34" charset="0"/>
              </a:rPr>
              <a:t>TUTOR </a:t>
            </a:r>
            <a:r>
              <a:rPr lang="es-ES" sz="1600" dirty="0">
                <a:solidFill>
                  <a:prstClr val="black"/>
                </a:solidFill>
                <a:cs typeface="Arial" panose="020B0604020202020204" pitchFamily="34" charset="0"/>
              </a:rPr>
              <a:t>: ING. </a:t>
            </a:r>
            <a:r>
              <a:rPr lang="es-EC" sz="1600" dirty="0">
                <a:solidFill>
                  <a:prstClr val="black"/>
                </a:solidFill>
                <a:cs typeface="Arial" panose="020B0604020202020204" pitchFamily="34" charset="0"/>
              </a:rPr>
              <a:t>ROMERO FLORES, PATRICIO EDUARDO, Mgs.</a:t>
            </a:r>
            <a:r>
              <a:rPr lang="es-ES" sz="1600" dirty="0">
                <a:solidFill>
                  <a:prstClr val="black"/>
                </a:solidFill>
                <a:cs typeface="Arial" panose="020B0604020202020204" pitchFamily="34" charset="0"/>
              </a:rPr>
              <a:t> </a:t>
            </a:r>
          </a:p>
          <a:p>
            <a:pPr algn="ctr">
              <a:defRPr/>
            </a:pPr>
            <a:endParaRPr lang="es-ES" sz="1600" b="1" dirty="0">
              <a:solidFill>
                <a:prstClr val="black"/>
              </a:solidFill>
              <a:cs typeface="Arial" panose="020B0604020202020204" pitchFamily="34" charset="0"/>
            </a:endParaRPr>
          </a:p>
          <a:p>
            <a:pPr algn="ctr">
              <a:defRPr/>
            </a:pPr>
            <a:r>
              <a:rPr lang="es-ES" sz="1600" b="1" dirty="0">
                <a:solidFill>
                  <a:prstClr val="black"/>
                </a:solidFill>
                <a:cs typeface="Arial" panose="020B0604020202020204" pitchFamily="34" charset="0"/>
              </a:rPr>
              <a:t>AUTORE:  </a:t>
            </a:r>
            <a:r>
              <a:rPr lang="es-MX" sz="1600" dirty="0">
                <a:solidFill>
                  <a:prstClr val="black"/>
                </a:solidFill>
                <a:cs typeface="Arial" panose="020B0604020202020204" pitchFamily="34" charset="0"/>
              </a:rPr>
              <a:t>GUAMAN SIMBA, BYRON XAVIER </a:t>
            </a:r>
          </a:p>
          <a:p>
            <a:pPr algn="ctr">
              <a:defRPr/>
            </a:pPr>
            <a:endParaRPr lang="es-EC" dirty="0">
              <a:solidFill>
                <a:prstClr val="black"/>
              </a:solidFill>
              <a:cs typeface="Arial" panose="020B0604020202020204" pitchFamily="34" charset="0"/>
            </a:endParaRPr>
          </a:p>
          <a:p>
            <a:pPr algn="ctr">
              <a:defRPr/>
            </a:pPr>
            <a:endParaRPr lang="es-ES" dirty="0">
              <a:solidFill>
                <a:prstClr val="black"/>
              </a:solidFill>
              <a:cs typeface="Arial" panose="020B0604020202020204" pitchFamily="34" charset="0"/>
            </a:endParaRPr>
          </a:p>
          <a:p>
            <a:pPr algn="ctr">
              <a:defRPr/>
            </a:pPr>
            <a:r>
              <a:rPr lang="es-ES" sz="1600" dirty="0">
                <a:solidFill>
                  <a:prstClr val="black"/>
                </a:solidFill>
                <a:cs typeface="Arial" panose="020B0604020202020204" pitchFamily="34" charset="0"/>
              </a:rPr>
              <a:t>SANGOLQUÍ – </a:t>
            </a:r>
            <a:r>
              <a:rPr lang="es-ES_tradnl" sz="1600" dirty="0">
                <a:solidFill>
                  <a:prstClr val="black"/>
                </a:solidFill>
                <a:cs typeface="Arial" panose="020B0604020202020204" pitchFamily="34" charset="0"/>
              </a:rPr>
              <a:t>2021</a:t>
            </a:r>
            <a:endParaRPr lang="es-EC" sz="1600" dirty="0">
              <a:solidFill>
                <a:prstClr val="black"/>
              </a:solidFill>
              <a:cs typeface="Arial" panose="020B0604020202020204" pitchFamily="34" charset="0"/>
            </a:endParaRPr>
          </a:p>
          <a:p>
            <a:pPr algn="ctr">
              <a:defRPr/>
            </a:pP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6" name="Imagen 3">
            <a:extLst>
              <a:ext uri="{FF2B5EF4-FFF2-40B4-BE49-F238E27FC236}">
                <a16:creationId xmlns:a16="http://schemas.microsoft.com/office/drawing/2014/main" xmlns="" id="{D9B685BE-A479-40A7-8986-6B68FD919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440" y="4221088"/>
            <a:ext cx="14049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xmlns="" id="{8A47E746-194E-4F55-A437-D518B186E49A}"/>
              </a:ext>
            </a:extLst>
          </p:cNvPr>
          <p:cNvSpPr>
            <a:spLocks noChangeArrowheads="1"/>
          </p:cNvSpPr>
          <p:nvPr/>
        </p:nvSpPr>
        <p:spPr bwMode="auto">
          <a:xfrm>
            <a:off x="263525" y="25400"/>
            <a:ext cx="49575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dirty="0"/>
              <a:t>SEÑALÉTICA VERTICAL</a:t>
            </a:r>
            <a:endParaRPr lang="es-EC" altLang="es-EC" sz="3200" dirty="0"/>
          </a:p>
        </p:txBody>
      </p:sp>
      <p:pic>
        <p:nvPicPr>
          <p:cNvPr id="12291" name="Picture 4">
            <a:extLst>
              <a:ext uri="{FF2B5EF4-FFF2-40B4-BE49-F238E27FC236}">
                <a16:creationId xmlns:a16="http://schemas.microsoft.com/office/drawing/2014/main" xmlns=""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CuadroTexto 22">
            <a:extLst>
              <a:ext uri="{FF2B5EF4-FFF2-40B4-BE49-F238E27FC236}">
                <a16:creationId xmlns:a16="http://schemas.microsoft.com/office/drawing/2014/main" xmlns="" id="{13EA533D-0DC3-4C17-90F1-9B0497A1FF35}"/>
              </a:ext>
            </a:extLst>
          </p:cNvPr>
          <p:cNvSpPr txBox="1"/>
          <p:nvPr/>
        </p:nvSpPr>
        <p:spPr>
          <a:xfrm>
            <a:off x="89854" y="6401356"/>
            <a:ext cx="461529" cy="369332"/>
          </a:xfrm>
          <a:prstGeom prst="rect">
            <a:avLst/>
          </a:prstGeom>
          <a:noFill/>
        </p:spPr>
        <p:txBody>
          <a:bodyPr wrap="square">
            <a:spAutoFit/>
          </a:bodyPr>
          <a:lstStyle/>
          <a:p>
            <a:r>
              <a:rPr lang="es-MX" sz="1800" dirty="0"/>
              <a:t>10</a:t>
            </a:r>
            <a:endParaRPr lang="es-EC" sz="1800" dirty="0"/>
          </a:p>
        </p:txBody>
      </p:sp>
      <p:sp>
        <p:nvSpPr>
          <p:cNvPr id="31" name="Rectángulo 3">
            <a:extLst>
              <a:ext uri="{FF2B5EF4-FFF2-40B4-BE49-F238E27FC236}">
                <a16:creationId xmlns:a16="http://schemas.microsoft.com/office/drawing/2014/main" xmlns="" id="{B865D065-5664-4B6E-9EB3-BFA4306C2DF5}"/>
              </a:ext>
            </a:extLst>
          </p:cNvPr>
          <p:cNvSpPr>
            <a:spLocks noChangeArrowheads="1"/>
          </p:cNvSpPr>
          <p:nvPr/>
        </p:nvSpPr>
        <p:spPr bwMode="auto">
          <a:xfrm>
            <a:off x="448985" y="956008"/>
            <a:ext cx="1568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000" dirty="0"/>
              <a:t>Regulatoria </a:t>
            </a:r>
            <a:endParaRPr lang="es-EC" altLang="es-EC" sz="2000" dirty="0"/>
          </a:p>
        </p:txBody>
      </p:sp>
      <p:sp>
        <p:nvSpPr>
          <p:cNvPr id="32" name="Rectángulo 3">
            <a:extLst>
              <a:ext uri="{FF2B5EF4-FFF2-40B4-BE49-F238E27FC236}">
                <a16:creationId xmlns:a16="http://schemas.microsoft.com/office/drawing/2014/main" xmlns="" id="{7EA41627-204A-4CD4-9EBC-FAAB3561719A}"/>
              </a:ext>
            </a:extLst>
          </p:cNvPr>
          <p:cNvSpPr>
            <a:spLocks noChangeArrowheads="1"/>
          </p:cNvSpPr>
          <p:nvPr/>
        </p:nvSpPr>
        <p:spPr bwMode="auto">
          <a:xfrm>
            <a:off x="3264827" y="956008"/>
            <a:ext cx="1467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000" dirty="0"/>
              <a:t>Preventiva </a:t>
            </a:r>
            <a:endParaRPr lang="es-EC" altLang="es-EC" sz="2000" dirty="0"/>
          </a:p>
        </p:txBody>
      </p:sp>
      <p:sp>
        <p:nvSpPr>
          <p:cNvPr id="33" name="Rectángulo 3">
            <a:extLst>
              <a:ext uri="{FF2B5EF4-FFF2-40B4-BE49-F238E27FC236}">
                <a16:creationId xmlns:a16="http://schemas.microsoft.com/office/drawing/2014/main" xmlns="" id="{0A68BC05-0735-4B51-94BF-D63FD37AD2FB}"/>
              </a:ext>
            </a:extLst>
          </p:cNvPr>
          <p:cNvSpPr>
            <a:spLocks noChangeArrowheads="1"/>
          </p:cNvSpPr>
          <p:nvPr/>
        </p:nvSpPr>
        <p:spPr bwMode="auto">
          <a:xfrm>
            <a:off x="5884980" y="966652"/>
            <a:ext cx="15921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000" dirty="0"/>
              <a:t>Informativa  </a:t>
            </a:r>
            <a:endParaRPr lang="es-EC" altLang="es-EC" sz="2000" dirty="0"/>
          </a:p>
        </p:txBody>
      </p:sp>
      <p:sp>
        <p:nvSpPr>
          <p:cNvPr id="34" name="Rectángulo 3">
            <a:extLst>
              <a:ext uri="{FF2B5EF4-FFF2-40B4-BE49-F238E27FC236}">
                <a16:creationId xmlns:a16="http://schemas.microsoft.com/office/drawing/2014/main" xmlns="" id="{DEA6B537-B8DA-45DF-B073-1361602952B4}"/>
              </a:ext>
            </a:extLst>
          </p:cNvPr>
          <p:cNvSpPr>
            <a:spLocks noChangeArrowheads="1"/>
          </p:cNvSpPr>
          <p:nvPr/>
        </p:nvSpPr>
        <p:spPr bwMode="auto">
          <a:xfrm>
            <a:off x="9315359" y="966652"/>
            <a:ext cx="13197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000" dirty="0"/>
              <a:t>Variable   </a:t>
            </a:r>
            <a:endParaRPr lang="es-EC" altLang="es-EC" sz="2000" dirty="0"/>
          </a:p>
        </p:txBody>
      </p:sp>
      <p:pic>
        <p:nvPicPr>
          <p:cNvPr id="35" name="Imagen 34">
            <a:extLst>
              <a:ext uri="{FF2B5EF4-FFF2-40B4-BE49-F238E27FC236}">
                <a16:creationId xmlns:a16="http://schemas.microsoft.com/office/drawing/2014/main" xmlns="" id="{864F6E2D-C6A4-4EE7-A485-8FC059E86E3D}"/>
              </a:ext>
            </a:extLst>
          </p:cNvPr>
          <p:cNvPicPr/>
          <p:nvPr/>
        </p:nvPicPr>
        <p:blipFill rotWithShape="1">
          <a:blip r:embed="rId3"/>
          <a:srcRect l="30641" r="34244"/>
          <a:stretch/>
        </p:blipFill>
        <p:spPr>
          <a:xfrm>
            <a:off x="8872004" y="1561721"/>
            <a:ext cx="2665732" cy="3276376"/>
          </a:xfrm>
          <a:prstGeom prst="rect">
            <a:avLst/>
          </a:prstGeom>
        </p:spPr>
      </p:pic>
      <p:pic>
        <p:nvPicPr>
          <p:cNvPr id="36" name="Imagen 35">
            <a:extLst>
              <a:ext uri="{FF2B5EF4-FFF2-40B4-BE49-F238E27FC236}">
                <a16:creationId xmlns:a16="http://schemas.microsoft.com/office/drawing/2014/main" xmlns="" id="{FEBE2F91-8049-4830-937F-20D617F99F7E}"/>
              </a:ext>
            </a:extLst>
          </p:cNvPr>
          <p:cNvPicPr/>
          <p:nvPr/>
        </p:nvPicPr>
        <p:blipFill>
          <a:blip r:embed="rId4"/>
          <a:stretch>
            <a:fillRect/>
          </a:stretch>
        </p:blipFill>
        <p:spPr>
          <a:xfrm>
            <a:off x="425298" y="1701950"/>
            <a:ext cx="2157680" cy="3092117"/>
          </a:xfrm>
          <a:prstGeom prst="rect">
            <a:avLst/>
          </a:prstGeom>
        </p:spPr>
      </p:pic>
      <p:pic>
        <p:nvPicPr>
          <p:cNvPr id="38" name="Imagen 37">
            <a:extLst>
              <a:ext uri="{FF2B5EF4-FFF2-40B4-BE49-F238E27FC236}">
                <a16:creationId xmlns:a16="http://schemas.microsoft.com/office/drawing/2014/main" xmlns="" id="{801860D9-ACBA-49B7-9255-F569E84D8E46}"/>
              </a:ext>
            </a:extLst>
          </p:cNvPr>
          <p:cNvPicPr/>
          <p:nvPr/>
        </p:nvPicPr>
        <p:blipFill>
          <a:blip r:embed="rId5"/>
          <a:stretch>
            <a:fillRect/>
          </a:stretch>
        </p:blipFill>
        <p:spPr>
          <a:xfrm>
            <a:off x="3062559" y="1745979"/>
            <a:ext cx="2157680" cy="3092118"/>
          </a:xfrm>
          <a:prstGeom prst="rect">
            <a:avLst/>
          </a:prstGeom>
        </p:spPr>
      </p:pic>
      <p:pic>
        <p:nvPicPr>
          <p:cNvPr id="39" name="Imagen 38">
            <a:extLst>
              <a:ext uri="{FF2B5EF4-FFF2-40B4-BE49-F238E27FC236}">
                <a16:creationId xmlns:a16="http://schemas.microsoft.com/office/drawing/2014/main" xmlns="" id="{ABECC005-26AB-463B-AE50-3D0EE350A16E}"/>
              </a:ext>
            </a:extLst>
          </p:cNvPr>
          <p:cNvPicPr/>
          <p:nvPr/>
        </p:nvPicPr>
        <p:blipFill rotWithShape="1">
          <a:blip r:embed="rId6"/>
          <a:srcRect t="1775" b="-1"/>
          <a:stretch/>
        </p:blipFill>
        <p:spPr bwMode="auto">
          <a:xfrm>
            <a:off x="5638897" y="1920635"/>
            <a:ext cx="2665731" cy="2917461"/>
          </a:xfrm>
          <a:prstGeom prst="rect">
            <a:avLst/>
          </a:prstGeom>
          <a:ln>
            <a:noFill/>
          </a:ln>
          <a:extLst>
            <a:ext uri="{53640926-AAD7-44D8-BBD7-CCE9431645EC}">
              <a14:shadowObscured xmlns:a14="http://schemas.microsoft.com/office/drawing/2010/main"/>
            </a:ext>
          </a:extLst>
        </p:spPr>
      </p:pic>
      <p:sp>
        <p:nvSpPr>
          <p:cNvPr id="40" name="CuadroTexto 39">
            <a:extLst>
              <a:ext uri="{FF2B5EF4-FFF2-40B4-BE49-F238E27FC236}">
                <a16:creationId xmlns:a16="http://schemas.microsoft.com/office/drawing/2014/main" xmlns="" id="{8A9CE897-8891-467E-BC0D-12BAE531F019}"/>
              </a:ext>
            </a:extLst>
          </p:cNvPr>
          <p:cNvSpPr txBox="1"/>
          <p:nvPr/>
        </p:nvSpPr>
        <p:spPr>
          <a:xfrm>
            <a:off x="473539" y="5002161"/>
            <a:ext cx="2023362" cy="307777"/>
          </a:xfrm>
          <a:prstGeom prst="rect">
            <a:avLst/>
          </a:prstGeom>
          <a:noFill/>
        </p:spPr>
        <p:txBody>
          <a:bodyPr wrap="square">
            <a:spAutoFit/>
          </a:bodyPr>
          <a:lstStyle/>
          <a:p>
            <a:pPr algn="ctr"/>
            <a:r>
              <a:rPr lang="es-ES" sz="1400" dirty="0">
                <a:effectLst/>
                <a:latin typeface="Arial" panose="020B0604020202020204" pitchFamily="34" charset="0"/>
                <a:ea typeface="Calibri" panose="020F0502020204030204" pitchFamily="34" charset="0"/>
              </a:rPr>
              <a:t>Avenida Calderón</a:t>
            </a:r>
            <a:endParaRPr lang="es-EC" sz="1400" dirty="0"/>
          </a:p>
        </p:txBody>
      </p:sp>
      <p:sp>
        <p:nvSpPr>
          <p:cNvPr id="41" name="CuadroTexto 40">
            <a:extLst>
              <a:ext uri="{FF2B5EF4-FFF2-40B4-BE49-F238E27FC236}">
                <a16:creationId xmlns:a16="http://schemas.microsoft.com/office/drawing/2014/main" xmlns="" id="{EBF30C02-728D-4F03-B05D-4D6F63F66DFE}"/>
              </a:ext>
            </a:extLst>
          </p:cNvPr>
          <p:cNvSpPr txBox="1"/>
          <p:nvPr/>
        </p:nvSpPr>
        <p:spPr>
          <a:xfrm>
            <a:off x="2986680" y="5002161"/>
            <a:ext cx="2023362" cy="307777"/>
          </a:xfrm>
          <a:prstGeom prst="rect">
            <a:avLst/>
          </a:prstGeom>
          <a:noFill/>
        </p:spPr>
        <p:txBody>
          <a:bodyPr wrap="square">
            <a:spAutoFit/>
          </a:bodyPr>
          <a:lstStyle/>
          <a:p>
            <a:pPr algn="ctr"/>
            <a:r>
              <a:rPr lang="es-ES" sz="1400" dirty="0">
                <a:effectLst/>
                <a:latin typeface="Arial" panose="020B0604020202020204" pitchFamily="34" charset="0"/>
                <a:ea typeface="Calibri" panose="020F0502020204030204" pitchFamily="34" charset="0"/>
              </a:rPr>
              <a:t>E35</a:t>
            </a:r>
            <a:endParaRPr lang="es-EC" sz="1400" dirty="0"/>
          </a:p>
        </p:txBody>
      </p:sp>
      <p:sp>
        <p:nvSpPr>
          <p:cNvPr id="42" name="CuadroTexto 41">
            <a:extLst>
              <a:ext uri="{FF2B5EF4-FFF2-40B4-BE49-F238E27FC236}">
                <a16:creationId xmlns:a16="http://schemas.microsoft.com/office/drawing/2014/main" xmlns="" id="{81EC66BF-B70B-4757-A8FF-F27D50628255}"/>
              </a:ext>
            </a:extLst>
          </p:cNvPr>
          <p:cNvSpPr txBox="1"/>
          <p:nvPr/>
        </p:nvSpPr>
        <p:spPr>
          <a:xfrm>
            <a:off x="5960081" y="5002161"/>
            <a:ext cx="2023362" cy="523220"/>
          </a:xfrm>
          <a:prstGeom prst="rect">
            <a:avLst/>
          </a:prstGeom>
          <a:noFill/>
        </p:spPr>
        <p:txBody>
          <a:bodyPr wrap="square">
            <a:spAutoFit/>
          </a:bodyPr>
          <a:lstStyle/>
          <a:p>
            <a:pPr algn="ctr"/>
            <a:r>
              <a:rPr lang="es-ES" sz="1400" dirty="0">
                <a:effectLst/>
                <a:latin typeface="Arial" panose="020B0604020202020204" pitchFamily="34" charset="0"/>
                <a:ea typeface="Calibri" panose="020F0502020204030204" pitchFamily="34" charset="0"/>
              </a:rPr>
              <a:t>Avenida General Pintag </a:t>
            </a:r>
            <a:endParaRPr lang="es-EC" sz="1400" dirty="0"/>
          </a:p>
        </p:txBody>
      </p:sp>
      <p:sp>
        <p:nvSpPr>
          <p:cNvPr id="43" name="CuadroTexto 42">
            <a:extLst>
              <a:ext uri="{FF2B5EF4-FFF2-40B4-BE49-F238E27FC236}">
                <a16:creationId xmlns:a16="http://schemas.microsoft.com/office/drawing/2014/main" xmlns="" id="{CFA3589C-5328-4E04-9B0B-D9857223BB0F}"/>
              </a:ext>
            </a:extLst>
          </p:cNvPr>
          <p:cNvSpPr txBox="1"/>
          <p:nvPr/>
        </p:nvSpPr>
        <p:spPr>
          <a:xfrm>
            <a:off x="9205320" y="4988502"/>
            <a:ext cx="2023362" cy="307777"/>
          </a:xfrm>
          <a:prstGeom prst="rect">
            <a:avLst/>
          </a:prstGeom>
          <a:noFill/>
        </p:spPr>
        <p:txBody>
          <a:bodyPr wrap="square">
            <a:spAutoFit/>
          </a:bodyPr>
          <a:lstStyle/>
          <a:p>
            <a:pPr algn="ctr"/>
            <a:r>
              <a:rPr lang="es-ES" sz="1400" dirty="0">
                <a:effectLst/>
                <a:latin typeface="Arial" panose="020B0604020202020204" pitchFamily="34" charset="0"/>
                <a:ea typeface="Calibri" panose="020F0502020204030204" pitchFamily="34" charset="0"/>
              </a:rPr>
              <a:t>E35</a:t>
            </a:r>
            <a:endParaRPr lang="es-EC" sz="1400" dirty="0"/>
          </a:p>
        </p:txBody>
      </p:sp>
    </p:spTree>
    <p:extLst>
      <p:ext uri="{BB962C8B-B14F-4D97-AF65-F5344CB8AC3E}">
        <p14:creationId xmlns:p14="http://schemas.microsoft.com/office/powerpoint/2010/main" val="367604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
            <a:extLst>
              <a:ext uri="{FF2B5EF4-FFF2-40B4-BE49-F238E27FC236}">
                <a16:creationId xmlns:a16="http://schemas.microsoft.com/office/drawing/2014/main" xmlns=""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adroTexto 8">
            <a:extLst>
              <a:ext uri="{FF2B5EF4-FFF2-40B4-BE49-F238E27FC236}">
                <a16:creationId xmlns:a16="http://schemas.microsoft.com/office/drawing/2014/main" xmlns="" id="{826BC624-5F8B-4069-ADF0-3693A82DA05A}"/>
              </a:ext>
            </a:extLst>
          </p:cNvPr>
          <p:cNvSpPr txBox="1"/>
          <p:nvPr/>
        </p:nvSpPr>
        <p:spPr>
          <a:xfrm>
            <a:off x="89854" y="6401356"/>
            <a:ext cx="461529" cy="369332"/>
          </a:xfrm>
          <a:prstGeom prst="rect">
            <a:avLst/>
          </a:prstGeom>
          <a:noFill/>
        </p:spPr>
        <p:txBody>
          <a:bodyPr wrap="square">
            <a:spAutoFit/>
          </a:bodyPr>
          <a:lstStyle/>
          <a:p>
            <a:r>
              <a:rPr lang="es-MX" sz="1800" dirty="0"/>
              <a:t>11</a:t>
            </a:r>
            <a:endParaRPr lang="es-EC" sz="1800" dirty="0"/>
          </a:p>
        </p:txBody>
      </p:sp>
      <p:graphicFrame>
        <p:nvGraphicFramePr>
          <p:cNvPr id="10" name="Gráfico 9">
            <a:extLst>
              <a:ext uri="{FF2B5EF4-FFF2-40B4-BE49-F238E27FC236}">
                <a16:creationId xmlns:a16="http://schemas.microsoft.com/office/drawing/2014/main" xmlns="" id="{C0C7D662-2D71-4661-8D2B-563F6F366916}"/>
              </a:ext>
            </a:extLst>
          </p:cNvPr>
          <p:cNvGraphicFramePr/>
          <p:nvPr>
            <p:extLst>
              <p:ext uri="{D42A27DB-BD31-4B8C-83A1-F6EECF244321}">
                <p14:modId xmlns:p14="http://schemas.microsoft.com/office/powerpoint/2010/main" val="3778972557"/>
              </p:ext>
            </p:extLst>
          </p:nvPr>
        </p:nvGraphicFramePr>
        <p:xfrm>
          <a:off x="4379005" y="783771"/>
          <a:ext cx="7543120" cy="4841081"/>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ángulo 3">
            <a:extLst>
              <a:ext uri="{FF2B5EF4-FFF2-40B4-BE49-F238E27FC236}">
                <a16:creationId xmlns:a16="http://schemas.microsoft.com/office/drawing/2014/main" xmlns="" id="{46B3AFA6-5612-49A1-8C52-FBA808FB20FA}"/>
              </a:ext>
            </a:extLst>
          </p:cNvPr>
          <p:cNvSpPr>
            <a:spLocks noChangeArrowheads="1"/>
          </p:cNvSpPr>
          <p:nvPr/>
        </p:nvSpPr>
        <p:spPr bwMode="auto">
          <a:xfrm>
            <a:off x="749431" y="2915435"/>
            <a:ext cx="37833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sz="2400" dirty="0">
                <a:effectLst/>
                <a:latin typeface="Arial" panose="020B0604020202020204" pitchFamily="34" charset="0"/>
                <a:ea typeface="Calibri" panose="020F0502020204030204" pitchFamily="34" charset="0"/>
              </a:rPr>
              <a:t>Análisis porcentual de señalización vertical</a:t>
            </a:r>
            <a:endParaRPr lang="es-EC" altLang="es-EC"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
            <a:extLst>
              <a:ext uri="{FF2B5EF4-FFF2-40B4-BE49-F238E27FC236}">
                <a16:creationId xmlns:a16="http://schemas.microsoft.com/office/drawing/2014/main" xmlns=""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adroTexto 8">
            <a:extLst>
              <a:ext uri="{FF2B5EF4-FFF2-40B4-BE49-F238E27FC236}">
                <a16:creationId xmlns:a16="http://schemas.microsoft.com/office/drawing/2014/main" xmlns="" id="{826BC624-5F8B-4069-ADF0-3693A82DA05A}"/>
              </a:ext>
            </a:extLst>
          </p:cNvPr>
          <p:cNvSpPr txBox="1"/>
          <p:nvPr/>
        </p:nvSpPr>
        <p:spPr>
          <a:xfrm>
            <a:off x="89854" y="6401356"/>
            <a:ext cx="461529" cy="369332"/>
          </a:xfrm>
          <a:prstGeom prst="rect">
            <a:avLst/>
          </a:prstGeom>
          <a:noFill/>
        </p:spPr>
        <p:txBody>
          <a:bodyPr wrap="square">
            <a:spAutoFit/>
          </a:bodyPr>
          <a:lstStyle/>
          <a:p>
            <a:r>
              <a:rPr lang="es-MX" sz="1800" dirty="0"/>
              <a:t>12</a:t>
            </a:r>
            <a:endParaRPr lang="es-EC" sz="1800" dirty="0"/>
          </a:p>
        </p:txBody>
      </p:sp>
      <p:sp>
        <p:nvSpPr>
          <p:cNvPr id="11" name="Rectángulo 3">
            <a:extLst>
              <a:ext uri="{FF2B5EF4-FFF2-40B4-BE49-F238E27FC236}">
                <a16:creationId xmlns:a16="http://schemas.microsoft.com/office/drawing/2014/main" xmlns="" id="{46B3AFA6-5612-49A1-8C52-FBA808FB20FA}"/>
              </a:ext>
            </a:extLst>
          </p:cNvPr>
          <p:cNvSpPr>
            <a:spLocks noChangeArrowheads="1"/>
          </p:cNvSpPr>
          <p:nvPr/>
        </p:nvSpPr>
        <p:spPr bwMode="auto">
          <a:xfrm>
            <a:off x="551383" y="2828835"/>
            <a:ext cx="37833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sz="2400" dirty="0">
                <a:effectLst/>
                <a:latin typeface="Arial" panose="020B0604020202020204" pitchFamily="34" charset="0"/>
                <a:ea typeface="Calibri" panose="020F0502020204030204" pitchFamily="34" charset="0"/>
              </a:rPr>
              <a:t>Análisis cualitativo y distribución de señalización vertical</a:t>
            </a:r>
            <a:endParaRPr lang="es-EC" altLang="es-EC" sz="2800" dirty="0"/>
          </a:p>
        </p:txBody>
      </p:sp>
      <p:graphicFrame>
        <p:nvGraphicFramePr>
          <p:cNvPr id="6" name="Gráfico 5">
            <a:extLst>
              <a:ext uri="{FF2B5EF4-FFF2-40B4-BE49-F238E27FC236}">
                <a16:creationId xmlns:a16="http://schemas.microsoft.com/office/drawing/2014/main" xmlns="" id="{E8BAE0C3-1F92-476F-8A97-5E8FA9B06EAA}"/>
              </a:ext>
            </a:extLst>
          </p:cNvPr>
          <p:cNvGraphicFramePr/>
          <p:nvPr>
            <p:extLst>
              <p:ext uri="{D42A27DB-BD31-4B8C-83A1-F6EECF244321}">
                <p14:modId xmlns:p14="http://schemas.microsoft.com/office/powerpoint/2010/main" val="134030810"/>
              </p:ext>
            </p:extLst>
          </p:nvPr>
        </p:nvGraphicFramePr>
        <p:xfrm>
          <a:off x="4833258" y="890586"/>
          <a:ext cx="7198586" cy="48570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5255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122EB5FD-D389-4BEA-887F-6919171FA596}"/>
              </a:ext>
            </a:extLst>
          </p:cNvPr>
          <p:cNvSpPr/>
          <p:nvPr/>
        </p:nvSpPr>
        <p:spPr>
          <a:xfrm>
            <a:off x="191344" y="116632"/>
            <a:ext cx="3986989" cy="584775"/>
          </a:xfrm>
          <a:prstGeom prst="rect">
            <a:avLst/>
          </a:prstGeom>
        </p:spPr>
        <p:txBody>
          <a:bodyPr wrap="none">
            <a:spAutoFit/>
          </a:bodyPr>
          <a:lstStyle/>
          <a:p>
            <a:pPr lvl="0"/>
            <a:r>
              <a:rPr lang="es-EC" sz="3200" b="1" dirty="0"/>
              <a:t>Señalética Espacial</a:t>
            </a:r>
            <a:endParaRPr lang="es-EC" sz="3200" dirty="0"/>
          </a:p>
        </p:txBody>
      </p:sp>
      <p:pic>
        <p:nvPicPr>
          <p:cNvPr id="5" name="Imagen 4">
            <a:extLst>
              <a:ext uri="{FF2B5EF4-FFF2-40B4-BE49-F238E27FC236}">
                <a16:creationId xmlns:a16="http://schemas.microsoft.com/office/drawing/2014/main" xmlns="" id="{52AA8012-942B-4A20-B835-BDB620F6B4CD}"/>
              </a:ext>
            </a:extLst>
          </p:cNvPr>
          <p:cNvPicPr>
            <a:picLocks noChangeAspect="1"/>
          </p:cNvPicPr>
          <p:nvPr/>
        </p:nvPicPr>
        <p:blipFill>
          <a:blip r:embed="rId2"/>
          <a:stretch>
            <a:fillRect/>
          </a:stretch>
        </p:blipFill>
        <p:spPr>
          <a:xfrm>
            <a:off x="196883" y="1464327"/>
            <a:ext cx="5174186" cy="3094609"/>
          </a:xfrm>
          <a:prstGeom prst="rect">
            <a:avLst/>
          </a:prstGeom>
        </p:spPr>
      </p:pic>
      <p:pic>
        <p:nvPicPr>
          <p:cNvPr id="6" name="Imagen 5">
            <a:extLst>
              <a:ext uri="{FF2B5EF4-FFF2-40B4-BE49-F238E27FC236}">
                <a16:creationId xmlns:a16="http://schemas.microsoft.com/office/drawing/2014/main" xmlns="" id="{E79135B7-7DFE-456B-87DE-AF2AB53B77C9}"/>
              </a:ext>
            </a:extLst>
          </p:cNvPr>
          <p:cNvPicPr>
            <a:picLocks noChangeAspect="1"/>
          </p:cNvPicPr>
          <p:nvPr/>
        </p:nvPicPr>
        <p:blipFill>
          <a:blip r:embed="rId3"/>
          <a:stretch>
            <a:fillRect/>
          </a:stretch>
        </p:blipFill>
        <p:spPr>
          <a:xfrm>
            <a:off x="5614260" y="1464327"/>
            <a:ext cx="6374314" cy="2820290"/>
          </a:xfrm>
          <a:prstGeom prst="rect">
            <a:avLst/>
          </a:prstGeom>
        </p:spPr>
      </p:pic>
      <p:sp>
        <p:nvSpPr>
          <p:cNvPr id="2" name="CuadroTexto 7">
            <a:extLst>
              <a:ext uri="{FF2B5EF4-FFF2-40B4-BE49-F238E27FC236}">
                <a16:creationId xmlns:a16="http://schemas.microsoft.com/office/drawing/2014/main" xmlns="" id="{3ED7FEA2-14C1-4E46-B729-DB7D340DFC81}"/>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sz="1800" dirty="0">
                <a:cs typeface="Arial"/>
              </a:rPr>
              <a:t>13</a:t>
            </a:r>
          </a:p>
        </p:txBody>
      </p:sp>
      <p:pic>
        <p:nvPicPr>
          <p:cNvPr id="3" name="Picture 3">
            <a:extLst>
              <a:ext uri="{FF2B5EF4-FFF2-40B4-BE49-F238E27FC236}">
                <a16:creationId xmlns:a16="http://schemas.microsoft.com/office/drawing/2014/main" xmlns="" id="{81571F8D-DAC8-4C4A-8389-AD31A205271C}"/>
              </a:ext>
            </a:extLst>
          </p:cNvPr>
          <p:cNvPicPr>
            <a:picLocks noChangeAspect="1"/>
          </p:cNvPicPr>
          <p:nvPr/>
        </p:nvPicPr>
        <p:blipFill>
          <a:blip r:embed="rId4"/>
          <a:stretch>
            <a:fillRect/>
          </a:stretch>
        </p:blipFill>
        <p:spPr>
          <a:xfrm>
            <a:off x="8980098" y="5902944"/>
            <a:ext cx="2958860" cy="889318"/>
          </a:xfrm>
          <a:prstGeom prst="rect">
            <a:avLst/>
          </a:prstGeom>
        </p:spPr>
      </p:pic>
      <p:sp>
        <p:nvSpPr>
          <p:cNvPr id="12" name="TextBox 11">
            <a:extLst>
              <a:ext uri="{FF2B5EF4-FFF2-40B4-BE49-F238E27FC236}">
                <a16:creationId xmlns:a16="http://schemas.microsoft.com/office/drawing/2014/main" xmlns="" id="{576BCAC8-D856-4D87-B352-9FD110E16D52}"/>
              </a:ext>
            </a:extLst>
          </p:cNvPr>
          <p:cNvSpPr txBox="1"/>
          <p:nvPr/>
        </p:nvSpPr>
        <p:spPr>
          <a:xfrm>
            <a:off x="4724400" y="559475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t>RTE INEN004-1:2011</a:t>
            </a:r>
            <a:endParaRPr lang="en-US" dirty="0"/>
          </a:p>
        </p:txBody>
      </p:sp>
    </p:spTree>
    <p:extLst>
      <p:ext uri="{BB962C8B-B14F-4D97-AF65-F5344CB8AC3E}">
        <p14:creationId xmlns:p14="http://schemas.microsoft.com/office/powerpoint/2010/main" val="1755663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964237"/>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Imagen 22">
            <a:extLst>
              <a:ext uri="{FF2B5EF4-FFF2-40B4-BE49-F238E27FC236}">
                <a16:creationId xmlns:a16="http://schemas.microsoft.com/office/drawing/2014/main" xmlns="" id="{E93B981B-7BA0-4161-A2B7-543EDD5B45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0877" y="785592"/>
            <a:ext cx="2946400" cy="5286815"/>
          </a:xfrm>
          <a:prstGeom prst="rect">
            <a:avLst/>
          </a:prstGeom>
        </p:spPr>
      </p:pic>
      <p:graphicFrame>
        <p:nvGraphicFramePr>
          <p:cNvPr id="25" name="Tabla 4">
            <a:extLst>
              <a:ext uri="{FF2B5EF4-FFF2-40B4-BE49-F238E27FC236}">
                <a16:creationId xmlns:a16="http://schemas.microsoft.com/office/drawing/2014/main" xmlns="" id="{70231FB9-22A6-41A0-AD7C-D1E7E9A0CD69}"/>
              </a:ext>
            </a:extLst>
          </p:cNvPr>
          <p:cNvGraphicFramePr>
            <a:graphicFrameLocks/>
          </p:cNvGraphicFramePr>
          <p:nvPr>
            <p:extLst>
              <p:ext uri="{D42A27DB-BD31-4B8C-83A1-F6EECF244321}">
                <p14:modId xmlns:p14="http://schemas.microsoft.com/office/powerpoint/2010/main" val="4040711230"/>
              </p:ext>
            </p:extLst>
          </p:nvPr>
        </p:nvGraphicFramePr>
        <p:xfrm>
          <a:off x="4851717" y="886749"/>
          <a:ext cx="5376500" cy="335280"/>
        </p:xfrm>
        <a:graphic>
          <a:graphicData uri="http://schemas.openxmlformats.org/drawingml/2006/table">
            <a:tbl>
              <a:tblPr firstRow="1" bandRow="1">
                <a:tableStyleId>{68D230F3-CF80-4859-8CE7-A43EE81993B5}</a:tableStyleId>
              </a:tblPr>
              <a:tblGrid>
                <a:gridCol w="3138378">
                  <a:extLst>
                    <a:ext uri="{9D8B030D-6E8A-4147-A177-3AD203B41FA5}">
                      <a16:colId xmlns:a16="http://schemas.microsoft.com/office/drawing/2014/main" xmlns="" val="1221039627"/>
                    </a:ext>
                  </a:extLst>
                </a:gridCol>
                <a:gridCol w="2238122">
                  <a:extLst>
                    <a:ext uri="{9D8B030D-6E8A-4147-A177-3AD203B41FA5}">
                      <a16:colId xmlns:a16="http://schemas.microsoft.com/office/drawing/2014/main" xmlns="" val="2215593392"/>
                    </a:ext>
                  </a:extLst>
                </a:gridCol>
              </a:tblGrid>
              <a:tr h="26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600" dirty="0"/>
                        <a:t># Señales Espaciales</a:t>
                      </a:r>
                    </a:p>
                  </a:txBody>
                  <a:tcPr anchor="ctr"/>
                </a:tc>
                <a:tc>
                  <a:txBody>
                    <a:bodyPr/>
                    <a:lstStyle/>
                    <a:p>
                      <a:pPr algn="ctr"/>
                      <a:r>
                        <a:rPr lang="es-419" sz="1600" dirty="0"/>
                        <a:t>8</a:t>
                      </a:r>
                    </a:p>
                  </a:txBody>
                  <a:tcPr anchor="ctr"/>
                </a:tc>
                <a:extLst>
                  <a:ext uri="{0D108BD9-81ED-4DB2-BD59-A6C34878D82A}">
                    <a16:rowId xmlns:a16="http://schemas.microsoft.com/office/drawing/2014/main" xmlns="" val="1393403688"/>
                  </a:ext>
                </a:extLst>
              </a:tr>
            </a:tbl>
          </a:graphicData>
        </a:graphic>
      </p:graphicFrame>
      <p:sp>
        <p:nvSpPr>
          <p:cNvPr id="2" name="CuadroTexto 7">
            <a:extLst>
              <a:ext uri="{FF2B5EF4-FFF2-40B4-BE49-F238E27FC236}">
                <a16:creationId xmlns:a16="http://schemas.microsoft.com/office/drawing/2014/main" xmlns="" id="{80DE5E93-7CA1-475B-9E02-9C015ECB7252}"/>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sz="1800" dirty="0">
                <a:latin typeface="Arial"/>
                <a:cs typeface="Arial"/>
              </a:rPr>
              <a:t>14</a:t>
            </a:r>
            <a:endParaRPr lang="es-MX" sz="1800" dirty="0">
              <a:cs typeface="Arial"/>
            </a:endParaRPr>
          </a:p>
        </p:txBody>
      </p:sp>
      <p:pic>
        <p:nvPicPr>
          <p:cNvPr id="14" name="Imagen 13">
            <a:extLst>
              <a:ext uri="{FF2B5EF4-FFF2-40B4-BE49-F238E27FC236}">
                <a16:creationId xmlns:a16="http://schemas.microsoft.com/office/drawing/2014/main" xmlns="" id="{C8F1EED8-1845-46DA-B327-925B60A32DB6}"/>
              </a:ext>
            </a:extLst>
          </p:cNvPr>
          <p:cNvPicPr/>
          <p:nvPr/>
        </p:nvPicPr>
        <p:blipFill>
          <a:blip r:embed="rId4"/>
          <a:stretch>
            <a:fillRect/>
          </a:stretch>
        </p:blipFill>
        <p:spPr>
          <a:xfrm>
            <a:off x="4769255" y="1414429"/>
            <a:ext cx="2559008" cy="1710622"/>
          </a:xfrm>
          <a:prstGeom prst="rect">
            <a:avLst/>
          </a:prstGeom>
        </p:spPr>
      </p:pic>
      <p:pic>
        <p:nvPicPr>
          <p:cNvPr id="15" name="Imagen 14">
            <a:extLst>
              <a:ext uri="{FF2B5EF4-FFF2-40B4-BE49-F238E27FC236}">
                <a16:creationId xmlns:a16="http://schemas.microsoft.com/office/drawing/2014/main" xmlns="" id="{9A42D402-05B7-4CF9-972C-D715A628109D}"/>
              </a:ext>
            </a:extLst>
          </p:cNvPr>
          <p:cNvPicPr/>
          <p:nvPr/>
        </p:nvPicPr>
        <p:blipFill rotWithShape="1">
          <a:blip r:embed="rId5"/>
          <a:srcRect t="13575" b="9983"/>
          <a:stretch/>
        </p:blipFill>
        <p:spPr>
          <a:xfrm>
            <a:off x="4769255" y="3487941"/>
            <a:ext cx="2559008" cy="1624731"/>
          </a:xfrm>
          <a:prstGeom prst="rect">
            <a:avLst/>
          </a:prstGeom>
        </p:spPr>
      </p:pic>
      <p:pic>
        <p:nvPicPr>
          <p:cNvPr id="17" name="Imagen 16">
            <a:extLst>
              <a:ext uri="{FF2B5EF4-FFF2-40B4-BE49-F238E27FC236}">
                <a16:creationId xmlns:a16="http://schemas.microsoft.com/office/drawing/2014/main" xmlns="" id="{1AC554C5-B42E-47DA-803C-47EB9ACED912}"/>
              </a:ext>
            </a:extLst>
          </p:cNvPr>
          <p:cNvPicPr/>
          <p:nvPr/>
        </p:nvPicPr>
        <p:blipFill rotWithShape="1">
          <a:blip r:embed="rId6"/>
          <a:srcRect l="19493"/>
          <a:stretch/>
        </p:blipFill>
        <p:spPr>
          <a:xfrm>
            <a:off x="7993333" y="3487941"/>
            <a:ext cx="2559007" cy="1624730"/>
          </a:xfrm>
          <a:prstGeom prst="rect">
            <a:avLst/>
          </a:prstGeom>
        </p:spPr>
      </p:pic>
      <p:sp>
        <p:nvSpPr>
          <p:cNvPr id="18" name="TextBox 11">
            <a:extLst>
              <a:ext uri="{FF2B5EF4-FFF2-40B4-BE49-F238E27FC236}">
                <a16:creationId xmlns:a16="http://schemas.microsoft.com/office/drawing/2014/main" xmlns="" id="{87B26527-E8F8-47EA-9C77-DDE1E3784F9B}"/>
              </a:ext>
            </a:extLst>
          </p:cNvPr>
          <p:cNvSpPr txBox="1"/>
          <p:nvPr/>
        </p:nvSpPr>
        <p:spPr>
          <a:xfrm>
            <a:off x="4851717" y="312505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t>En el redondel del Santa María </a:t>
            </a:r>
            <a:endParaRPr lang="en-US" dirty="0"/>
          </a:p>
        </p:txBody>
      </p:sp>
      <p:sp>
        <p:nvSpPr>
          <p:cNvPr id="19" name="TextBox 11">
            <a:extLst>
              <a:ext uri="{FF2B5EF4-FFF2-40B4-BE49-F238E27FC236}">
                <a16:creationId xmlns:a16="http://schemas.microsoft.com/office/drawing/2014/main" xmlns="" id="{69BAEA0F-59D1-4EED-A028-78AA22038F45}"/>
              </a:ext>
            </a:extLst>
          </p:cNvPr>
          <p:cNvSpPr txBox="1"/>
          <p:nvPr/>
        </p:nvSpPr>
        <p:spPr>
          <a:xfrm>
            <a:off x="4851717" y="516657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t>En el redondel de El Choclo </a:t>
            </a:r>
            <a:endParaRPr lang="en-US" dirty="0"/>
          </a:p>
        </p:txBody>
      </p:sp>
      <p:pic>
        <p:nvPicPr>
          <p:cNvPr id="26" name="Imagen 25">
            <a:extLst>
              <a:ext uri="{FF2B5EF4-FFF2-40B4-BE49-F238E27FC236}">
                <a16:creationId xmlns:a16="http://schemas.microsoft.com/office/drawing/2014/main" xmlns="" id="{333B0F16-BC43-48A5-A90C-1079119B633E}"/>
              </a:ext>
            </a:extLst>
          </p:cNvPr>
          <p:cNvPicPr/>
          <p:nvPr/>
        </p:nvPicPr>
        <p:blipFill rotWithShape="1">
          <a:blip r:embed="rId7"/>
          <a:srcRect t="3182" b="9290"/>
          <a:stretch/>
        </p:blipFill>
        <p:spPr>
          <a:xfrm>
            <a:off x="7993333" y="1432029"/>
            <a:ext cx="2559007" cy="1697900"/>
          </a:xfrm>
          <a:prstGeom prst="rect">
            <a:avLst/>
          </a:prstGeom>
        </p:spPr>
      </p:pic>
      <p:sp>
        <p:nvSpPr>
          <p:cNvPr id="27" name="TextBox 11">
            <a:extLst>
              <a:ext uri="{FF2B5EF4-FFF2-40B4-BE49-F238E27FC236}">
                <a16:creationId xmlns:a16="http://schemas.microsoft.com/office/drawing/2014/main" xmlns="" id="{630E83BE-5E54-4BB0-B3B7-FA569D1503E6}"/>
              </a:ext>
            </a:extLst>
          </p:cNvPr>
          <p:cNvSpPr txBox="1"/>
          <p:nvPr/>
        </p:nvSpPr>
        <p:spPr>
          <a:xfrm>
            <a:off x="8267653" y="317043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t>En el redondel de El Colibrí </a:t>
            </a:r>
            <a:endParaRPr lang="en-US" dirty="0"/>
          </a:p>
        </p:txBody>
      </p:sp>
      <p:sp>
        <p:nvSpPr>
          <p:cNvPr id="28" name="TextBox 11">
            <a:extLst>
              <a:ext uri="{FF2B5EF4-FFF2-40B4-BE49-F238E27FC236}">
                <a16:creationId xmlns:a16="http://schemas.microsoft.com/office/drawing/2014/main" xmlns="" id="{A7213C93-74A8-4CB0-9EBA-0B0CC87712FD}"/>
              </a:ext>
            </a:extLst>
          </p:cNvPr>
          <p:cNvSpPr txBox="1"/>
          <p:nvPr/>
        </p:nvSpPr>
        <p:spPr>
          <a:xfrm>
            <a:off x="7993333" y="5166572"/>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t>En el redondel de El Colibrí, troncal Sierra E35</a:t>
            </a:r>
            <a:endParaRPr lang="en-US" dirty="0"/>
          </a:p>
        </p:txBody>
      </p:sp>
    </p:spTree>
    <p:extLst>
      <p:ext uri="{BB962C8B-B14F-4D97-AF65-F5344CB8AC3E}">
        <p14:creationId xmlns:p14="http://schemas.microsoft.com/office/powerpoint/2010/main" val="1979280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12D8A3BC-D3E1-4CCD-9ED1-8DDB15F19CF9}"/>
              </a:ext>
            </a:extLst>
          </p:cNvPr>
          <p:cNvSpPr/>
          <p:nvPr/>
        </p:nvSpPr>
        <p:spPr>
          <a:xfrm>
            <a:off x="191344" y="116632"/>
            <a:ext cx="3714478" cy="584775"/>
          </a:xfrm>
          <a:prstGeom prst="rect">
            <a:avLst/>
          </a:prstGeom>
        </p:spPr>
        <p:txBody>
          <a:bodyPr wrap="none">
            <a:spAutoFit/>
          </a:bodyPr>
          <a:lstStyle/>
          <a:p>
            <a:pPr lvl="0"/>
            <a:r>
              <a:rPr lang="es-ES" sz="3200" b="1" dirty="0"/>
              <a:t>Paradas de Buses</a:t>
            </a:r>
            <a:endParaRPr lang="es-EC" sz="3200" dirty="0"/>
          </a:p>
        </p:txBody>
      </p:sp>
      <p:sp>
        <p:nvSpPr>
          <p:cNvPr id="2" name="CuadroTexto 7">
            <a:extLst>
              <a:ext uri="{FF2B5EF4-FFF2-40B4-BE49-F238E27FC236}">
                <a16:creationId xmlns:a16="http://schemas.microsoft.com/office/drawing/2014/main" xmlns="" id="{6DF7884A-A03C-49AF-BD5D-C25881617B42}"/>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dirty="0">
                <a:latin typeface="Arial"/>
                <a:cs typeface="Arial"/>
              </a:rPr>
              <a:t>15</a:t>
            </a:r>
            <a:endParaRPr lang="es-MX" sz="1800" dirty="0">
              <a:cs typeface="Arial"/>
            </a:endParaRPr>
          </a:p>
        </p:txBody>
      </p:sp>
      <p:pic>
        <p:nvPicPr>
          <p:cNvPr id="16" name="Imagen 15">
            <a:extLst>
              <a:ext uri="{FF2B5EF4-FFF2-40B4-BE49-F238E27FC236}">
                <a16:creationId xmlns:a16="http://schemas.microsoft.com/office/drawing/2014/main" xmlns="" id="{9AA74D14-FC58-4953-95F2-8940E1A50781}"/>
              </a:ext>
            </a:extLst>
          </p:cNvPr>
          <p:cNvPicPr/>
          <p:nvPr/>
        </p:nvPicPr>
        <p:blipFill>
          <a:blip r:embed="rId3"/>
          <a:stretch>
            <a:fillRect/>
          </a:stretch>
        </p:blipFill>
        <p:spPr>
          <a:xfrm>
            <a:off x="509273" y="1195718"/>
            <a:ext cx="5706647" cy="3540034"/>
          </a:xfrm>
          <a:prstGeom prst="rect">
            <a:avLst/>
          </a:prstGeom>
        </p:spPr>
      </p:pic>
      <p:sp>
        <p:nvSpPr>
          <p:cNvPr id="18" name="CuadroTexto 17">
            <a:extLst>
              <a:ext uri="{FF2B5EF4-FFF2-40B4-BE49-F238E27FC236}">
                <a16:creationId xmlns:a16="http://schemas.microsoft.com/office/drawing/2014/main" xmlns="" id="{EB6D6485-FE2E-48E0-AF3F-AB467DEE01F2}"/>
              </a:ext>
            </a:extLst>
          </p:cNvPr>
          <p:cNvSpPr txBox="1"/>
          <p:nvPr/>
        </p:nvSpPr>
        <p:spPr>
          <a:xfrm>
            <a:off x="3362597" y="5230064"/>
            <a:ext cx="6093822" cy="380682"/>
          </a:xfrm>
          <a:prstGeom prst="rect">
            <a:avLst/>
          </a:prstGeom>
          <a:noFill/>
        </p:spPr>
        <p:txBody>
          <a:bodyPr wrap="square">
            <a:spAutoFit/>
          </a:bodyPr>
          <a:lstStyle/>
          <a:p>
            <a:pPr marL="450215" algn="just">
              <a:lnSpc>
                <a:spcPct val="150000"/>
              </a:lnSpc>
              <a:spcAft>
                <a:spcPts val="80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Parada de bus, troncal E35, con y sin señalización apropiada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Imagen 18">
            <a:extLst>
              <a:ext uri="{FF2B5EF4-FFF2-40B4-BE49-F238E27FC236}">
                <a16:creationId xmlns:a16="http://schemas.microsoft.com/office/drawing/2014/main" xmlns="" id="{B871312C-3C23-4AAE-81CA-D4047057A0FC}"/>
              </a:ext>
            </a:extLst>
          </p:cNvPr>
          <p:cNvPicPr/>
          <p:nvPr/>
        </p:nvPicPr>
        <p:blipFill>
          <a:blip r:embed="rId4"/>
          <a:stretch>
            <a:fillRect/>
          </a:stretch>
        </p:blipFill>
        <p:spPr>
          <a:xfrm>
            <a:off x="6492174" y="1195718"/>
            <a:ext cx="5190553" cy="3540034"/>
          </a:xfrm>
          <a:prstGeom prst="rect">
            <a:avLst/>
          </a:prstGeom>
        </p:spPr>
      </p:pic>
    </p:spTree>
    <p:extLst>
      <p:ext uri="{BB962C8B-B14F-4D97-AF65-F5344CB8AC3E}">
        <p14:creationId xmlns:p14="http://schemas.microsoft.com/office/powerpoint/2010/main" val="3753370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3177F7A-D01F-4B75-AEF2-BDEE11AC54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99456" y="873728"/>
            <a:ext cx="2736304" cy="4212011"/>
          </a:xfrm>
          <a:prstGeom prst="rect">
            <a:avLst/>
          </a:prstGeom>
        </p:spPr>
      </p:pic>
      <p:graphicFrame>
        <p:nvGraphicFramePr>
          <p:cNvPr id="6" name="Tabla 4">
            <a:extLst>
              <a:ext uri="{FF2B5EF4-FFF2-40B4-BE49-F238E27FC236}">
                <a16:creationId xmlns:a16="http://schemas.microsoft.com/office/drawing/2014/main" xmlns="" id="{1A644EE1-C2C2-4DE3-A866-0DCBD2DAF033}"/>
              </a:ext>
            </a:extLst>
          </p:cNvPr>
          <p:cNvGraphicFramePr>
            <a:graphicFrameLocks/>
          </p:cNvGraphicFramePr>
          <p:nvPr>
            <p:extLst>
              <p:ext uri="{D42A27DB-BD31-4B8C-83A1-F6EECF244321}">
                <p14:modId xmlns:p14="http://schemas.microsoft.com/office/powerpoint/2010/main" val="3154450655"/>
              </p:ext>
            </p:extLst>
          </p:nvPr>
        </p:nvGraphicFramePr>
        <p:xfrm>
          <a:off x="1110711" y="5273338"/>
          <a:ext cx="2909184" cy="483571"/>
        </p:xfrm>
        <a:graphic>
          <a:graphicData uri="http://schemas.openxmlformats.org/drawingml/2006/table">
            <a:tbl>
              <a:tblPr firstRow="1" bandRow="1">
                <a:tableStyleId>{68D230F3-CF80-4859-8CE7-A43EE81993B5}</a:tableStyleId>
              </a:tblPr>
              <a:tblGrid>
                <a:gridCol w="1698153">
                  <a:extLst>
                    <a:ext uri="{9D8B030D-6E8A-4147-A177-3AD203B41FA5}">
                      <a16:colId xmlns:a16="http://schemas.microsoft.com/office/drawing/2014/main" xmlns="" val="1221039627"/>
                    </a:ext>
                  </a:extLst>
                </a:gridCol>
                <a:gridCol w="1211031">
                  <a:extLst>
                    <a:ext uri="{9D8B030D-6E8A-4147-A177-3AD203B41FA5}">
                      <a16:colId xmlns:a16="http://schemas.microsoft.com/office/drawing/2014/main" xmlns="" val="2215593392"/>
                    </a:ext>
                  </a:extLst>
                </a:gridCol>
              </a:tblGrid>
              <a:tr h="483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200" dirty="0"/>
                        <a:t># Paradas de buses</a:t>
                      </a:r>
                    </a:p>
                  </a:txBody>
                  <a:tcPr anchor="ctr"/>
                </a:tc>
                <a:tc>
                  <a:txBody>
                    <a:bodyPr/>
                    <a:lstStyle/>
                    <a:p>
                      <a:pPr algn="ctr"/>
                      <a:r>
                        <a:rPr lang="es-419" sz="1200" dirty="0"/>
                        <a:t>24</a:t>
                      </a:r>
                    </a:p>
                  </a:txBody>
                  <a:tcPr anchor="ctr"/>
                </a:tc>
                <a:extLst>
                  <a:ext uri="{0D108BD9-81ED-4DB2-BD59-A6C34878D82A}">
                    <a16:rowId xmlns:a16="http://schemas.microsoft.com/office/drawing/2014/main" xmlns="" val="1393403688"/>
                  </a:ext>
                </a:extLst>
              </a:tr>
            </a:tbl>
          </a:graphicData>
        </a:graphic>
      </p:graphicFrame>
      <p:sp>
        <p:nvSpPr>
          <p:cNvPr id="2" name="CuadroTexto 7">
            <a:extLst>
              <a:ext uri="{FF2B5EF4-FFF2-40B4-BE49-F238E27FC236}">
                <a16:creationId xmlns:a16="http://schemas.microsoft.com/office/drawing/2014/main" xmlns="" id="{A731BC72-6AD3-4D50-9999-1A4202DD44C3}"/>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sz="1800" dirty="0">
                <a:latin typeface="Arial"/>
                <a:cs typeface="Arial"/>
              </a:rPr>
              <a:t>16</a:t>
            </a:r>
            <a:endParaRPr lang="es-MX" sz="1800" dirty="0">
              <a:cs typeface="Arial"/>
            </a:endParaRPr>
          </a:p>
        </p:txBody>
      </p:sp>
      <p:pic>
        <p:nvPicPr>
          <p:cNvPr id="3" name="Picture 3">
            <a:extLst>
              <a:ext uri="{FF2B5EF4-FFF2-40B4-BE49-F238E27FC236}">
                <a16:creationId xmlns:a16="http://schemas.microsoft.com/office/drawing/2014/main" xmlns="" id="{6C1ED336-85B4-4EBF-A580-9460A79A7E2B}"/>
              </a:ext>
            </a:extLst>
          </p:cNvPr>
          <p:cNvPicPr>
            <a:picLocks noChangeAspect="1"/>
          </p:cNvPicPr>
          <p:nvPr/>
        </p:nvPicPr>
        <p:blipFill>
          <a:blip r:embed="rId3"/>
          <a:stretch>
            <a:fillRect/>
          </a:stretch>
        </p:blipFill>
        <p:spPr>
          <a:xfrm>
            <a:off x="8980098" y="5902944"/>
            <a:ext cx="2958860" cy="889318"/>
          </a:xfrm>
          <a:prstGeom prst="rect">
            <a:avLst/>
          </a:prstGeom>
        </p:spPr>
      </p:pic>
      <p:graphicFrame>
        <p:nvGraphicFramePr>
          <p:cNvPr id="10" name="Gráfico 9">
            <a:extLst>
              <a:ext uri="{FF2B5EF4-FFF2-40B4-BE49-F238E27FC236}">
                <a16:creationId xmlns:a16="http://schemas.microsoft.com/office/drawing/2014/main" xmlns="" id="{AC6C7C36-9033-4361-A3D4-7C1FE517E10F}"/>
              </a:ext>
            </a:extLst>
          </p:cNvPr>
          <p:cNvGraphicFramePr/>
          <p:nvPr>
            <p:extLst>
              <p:ext uri="{D42A27DB-BD31-4B8C-83A1-F6EECF244321}">
                <p14:modId xmlns:p14="http://schemas.microsoft.com/office/powerpoint/2010/main" val="709745837"/>
              </p:ext>
            </p:extLst>
          </p:nvPr>
        </p:nvGraphicFramePr>
        <p:xfrm>
          <a:off x="4271555" y="873728"/>
          <a:ext cx="7667404" cy="45996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25985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12D8A3BC-D3E1-4CCD-9ED1-8DDB15F19CF9}"/>
              </a:ext>
            </a:extLst>
          </p:cNvPr>
          <p:cNvSpPr/>
          <p:nvPr/>
        </p:nvSpPr>
        <p:spPr>
          <a:xfrm>
            <a:off x="89854" y="102444"/>
            <a:ext cx="6240811" cy="584775"/>
          </a:xfrm>
          <a:prstGeom prst="rect">
            <a:avLst/>
          </a:prstGeom>
        </p:spPr>
        <p:txBody>
          <a:bodyPr wrap="none">
            <a:spAutoFit/>
          </a:bodyPr>
          <a:lstStyle/>
          <a:p>
            <a:pPr lvl="0"/>
            <a:r>
              <a:rPr lang="es-ES" sz="3200" b="1" dirty="0"/>
              <a:t>P</a:t>
            </a:r>
            <a:r>
              <a:rPr lang="es-EC" sz="3200" b="1" dirty="0"/>
              <a:t>aradas de taxis y camionetas </a:t>
            </a:r>
            <a:endParaRPr lang="es-EC" sz="3200" dirty="0"/>
          </a:p>
        </p:txBody>
      </p:sp>
      <p:pic>
        <p:nvPicPr>
          <p:cNvPr id="9" name="Imagen 8" descr="Imagen que contiene foto, hombre, lado, tren&#10;&#10;Descripción generada automáticamente">
            <a:extLst>
              <a:ext uri="{FF2B5EF4-FFF2-40B4-BE49-F238E27FC236}">
                <a16:creationId xmlns:a16="http://schemas.microsoft.com/office/drawing/2014/main" xmlns="" id="{E04DCA21-CF99-4B99-954A-30DFA9432977}"/>
              </a:ext>
            </a:extLst>
          </p:cNvPr>
          <p:cNvPicPr/>
          <p:nvPr/>
        </p:nvPicPr>
        <p:blipFill rotWithShape="1">
          <a:blip r:embed="rId3"/>
          <a:srcRect l="24808" r="21487" b="17287"/>
          <a:stretch/>
        </p:blipFill>
        <p:spPr>
          <a:xfrm rot="5400000">
            <a:off x="7522149" y="1573607"/>
            <a:ext cx="2670734" cy="2489872"/>
          </a:xfrm>
          <a:prstGeom prst="rect">
            <a:avLst/>
          </a:prstGeom>
        </p:spPr>
      </p:pic>
      <p:sp>
        <p:nvSpPr>
          <p:cNvPr id="10" name="Rectángulo 9">
            <a:extLst>
              <a:ext uri="{FF2B5EF4-FFF2-40B4-BE49-F238E27FC236}">
                <a16:creationId xmlns:a16="http://schemas.microsoft.com/office/drawing/2014/main" xmlns="" id="{25FA103F-242A-4BA5-BCB8-17F66261488D}"/>
              </a:ext>
            </a:extLst>
          </p:cNvPr>
          <p:cNvSpPr/>
          <p:nvPr/>
        </p:nvSpPr>
        <p:spPr>
          <a:xfrm>
            <a:off x="671736" y="689079"/>
            <a:ext cx="3888431" cy="369332"/>
          </a:xfrm>
          <a:prstGeom prst="rect">
            <a:avLst/>
          </a:prstGeom>
        </p:spPr>
        <p:txBody>
          <a:bodyPr wrap="square">
            <a:spAutoFit/>
          </a:bodyPr>
          <a:lstStyle/>
          <a:p>
            <a:pPr lvl="0" algn="ctr"/>
            <a:r>
              <a:rPr lang="es-ES" dirty="0"/>
              <a:t>Trasporte de pasajeros </a:t>
            </a:r>
            <a:endParaRPr lang="es-EC" dirty="0"/>
          </a:p>
        </p:txBody>
      </p:sp>
      <p:sp>
        <p:nvSpPr>
          <p:cNvPr id="11" name="Rectángulo 10">
            <a:extLst>
              <a:ext uri="{FF2B5EF4-FFF2-40B4-BE49-F238E27FC236}">
                <a16:creationId xmlns:a16="http://schemas.microsoft.com/office/drawing/2014/main" xmlns="" id="{F4C5D023-B46E-4DD9-ABF5-8D30BF6F9895}"/>
              </a:ext>
            </a:extLst>
          </p:cNvPr>
          <p:cNvSpPr/>
          <p:nvPr/>
        </p:nvSpPr>
        <p:spPr>
          <a:xfrm>
            <a:off x="6692730" y="689079"/>
            <a:ext cx="3888431" cy="369332"/>
          </a:xfrm>
          <a:prstGeom prst="rect">
            <a:avLst/>
          </a:prstGeom>
        </p:spPr>
        <p:txBody>
          <a:bodyPr wrap="square">
            <a:spAutoFit/>
          </a:bodyPr>
          <a:lstStyle/>
          <a:p>
            <a:pPr lvl="0" algn="ctr"/>
            <a:r>
              <a:rPr lang="es-ES" dirty="0"/>
              <a:t>Trasporte de carga liviana </a:t>
            </a:r>
            <a:endParaRPr lang="es-EC" dirty="0"/>
          </a:p>
        </p:txBody>
      </p:sp>
      <p:sp>
        <p:nvSpPr>
          <p:cNvPr id="12" name="Rectángulo 11">
            <a:extLst>
              <a:ext uri="{FF2B5EF4-FFF2-40B4-BE49-F238E27FC236}">
                <a16:creationId xmlns:a16="http://schemas.microsoft.com/office/drawing/2014/main" xmlns="" id="{A9267E3E-9E1D-4CEA-ACCC-CFD04829E88D}"/>
              </a:ext>
            </a:extLst>
          </p:cNvPr>
          <p:cNvSpPr/>
          <p:nvPr/>
        </p:nvSpPr>
        <p:spPr>
          <a:xfrm>
            <a:off x="1958504" y="5528599"/>
            <a:ext cx="8490421" cy="307777"/>
          </a:xfrm>
          <a:prstGeom prst="rect">
            <a:avLst/>
          </a:prstGeom>
        </p:spPr>
        <p:txBody>
          <a:bodyPr wrap="square">
            <a:spAutoFit/>
          </a:bodyPr>
          <a:lstStyle/>
          <a:p>
            <a:pPr lvl="0" algn="ctr"/>
            <a:r>
              <a:rPr lang="es-ES" sz="1400" b="1" dirty="0"/>
              <a:t>25 Cooperativas de Taxis, 1031 unidades. (Plan de desarrollo y ordenamiento territorial)</a:t>
            </a:r>
            <a:endParaRPr lang="es-EC" sz="1400" b="1" dirty="0"/>
          </a:p>
        </p:txBody>
      </p:sp>
      <p:sp>
        <p:nvSpPr>
          <p:cNvPr id="13" name="CuadroTexto 12">
            <a:extLst>
              <a:ext uri="{FF2B5EF4-FFF2-40B4-BE49-F238E27FC236}">
                <a16:creationId xmlns:a16="http://schemas.microsoft.com/office/drawing/2014/main" xmlns="" id="{ED595D69-9CAD-449D-A6F4-508514DB5E98}"/>
              </a:ext>
            </a:extLst>
          </p:cNvPr>
          <p:cNvSpPr txBox="1"/>
          <p:nvPr/>
        </p:nvSpPr>
        <p:spPr>
          <a:xfrm>
            <a:off x="89854" y="6401356"/>
            <a:ext cx="461529" cy="369332"/>
          </a:xfrm>
          <a:prstGeom prst="rect">
            <a:avLst/>
          </a:prstGeom>
          <a:noFill/>
        </p:spPr>
        <p:txBody>
          <a:bodyPr wrap="square">
            <a:spAutoFit/>
          </a:bodyPr>
          <a:lstStyle/>
          <a:p>
            <a:r>
              <a:rPr lang="es-ES" sz="1800" dirty="0"/>
              <a:t>17</a:t>
            </a:r>
            <a:endParaRPr lang="es-EC" sz="1800" dirty="0"/>
          </a:p>
        </p:txBody>
      </p:sp>
      <p:sp>
        <p:nvSpPr>
          <p:cNvPr id="15" name="Rectángulo 14">
            <a:extLst>
              <a:ext uri="{FF2B5EF4-FFF2-40B4-BE49-F238E27FC236}">
                <a16:creationId xmlns:a16="http://schemas.microsoft.com/office/drawing/2014/main" xmlns="" id="{3A3AFF37-0E3F-407B-B8D4-BAA52AF690D0}"/>
              </a:ext>
            </a:extLst>
          </p:cNvPr>
          <p:cNvSpPr/>
          <p:nvPr/>
        </p:nvSpPr>
        <p:spPr>
          <a:xfrm>
            <a:off x="7612580" y="4436245"/>
            <a:ext cx="2489871" cy="523220"/>
          </a:xfrm>
          <a:prstGeom prst="rect">
            <a:avLst/>
          </a:prstGeom>
        </p:spPr>
        <p:txBody>
          <a:bodyPr wrap="square">
            <a:spAutoFit/>
          </a:bodyPr>
          <a:lstStyle/>
          <a:p>
            <a:pPr lvl="0" algn="ctr"/>
            <a:r>
              <a:rPr lang="es-ES" sz="1400" dirty="0"/>
              <a:t>Cooperativa “28 de Marzo” </a:t>
            </a:r>
          </a:p>
          <a:p>
            <a:pPr lvl="0" algn="ctr"/>
            <a:r>
              <a:rPr lang="es-ES" sz="1400" dirty="0"/>
              <a:t>Av. Calderón </a:t>
            </a:r>
            <a:endParaRPr lang="es-EC" sz="1400" dirty="0"/>
          </a:p>
        </p:txBody>
      </p:sp>
      <p:sp>
        <p:nvSpPr>
          <p:cNvPr id="16" name="Rectángulo 15">
            <a:extLst>
              <a:ext uri="{FF2B5EF4-FFF2-40B4-BE49-F238E27FC236}">
                <a16:creationId xmlns:a16="http://schemas.microsoft.com/office/drawing/2014/main" xmlns="" id="{FE3D3873-C832-42EE-A189-2C1BA315610E}"/>
              </a:ext>
            </a:extLst>
          </p:cNvPr>
          <p:cNvSpPr/>
          <p:nvPr/>
        </p:nvSpPr>
        <p:spPr>
          <a:xfrm>
            <a:off x="979714" y="4501633"/>
            <a:ext cx="4532811" cy="523220"/>
          </a:xfrm>
          <a:prstGeom prst="rect">
            <a:avLst/>
          </a:prstGeom>
        </p:spPr>
        <p:txBody>
          <a:bodyPr wrap="square">
            <a:spAutoFit/>
          </a:bodyPr>
          <a:lstStyle/>
          <a:p>
            <a:pPr lvl="0" algn="ctr"/>
            <a:r>
              <a:rPr lang="es-ES" sz="1400" dirty="0"/>
              <a:t>Cooperativa de transporte de pasajeros en taxi 31 de mayo</a:t>
            </a:r>
          </a:p>
        </p:txBody>
      </p:sp>
      <p:pic>
        <p:nvPicPr>
          <p:cNvPr id="18" name="Imagen 17">
            <a:extLst>
              <a:ext uri="{FF2B5EF4-FFF2-40B4-BE49-F238E27FC236}">
                <a16:creationId xmlns:a16="http://schemas.microsoft.com/office/drawing/2014/main" xmlns="" id="{A15452C3-61C3-4A45-B813-0BEF299B2A01}"/>
              </a:ext>
            </a:extLst>
          </p:cNvPr>
          <p:cNvPicPr/>
          <p:nvPr/>
        </p:nvPicPr>
        <p:blipFill rotWithShape="1">
          <a:blip r:embed="rId4" cstate="print">
            <a:extLst>
              <a:ext uri="{28A0092B-C50C-407E-A947-70E740481C1C}">
                <a14:useLocalDpi xmlns:a14="http://schemas.microsoft.com/office/drawing/2010/main" val="0"/>
              </a:ext>
            </a:extLst>
          </a:blip>
          <a:srcRect l="16392" t="6153" r="16433" b="10262"/>
          <a:stretch/>
        </p:blipFill>
        <p:spPr>
          <a:xfrm>
            <a:off x="1083778" y="1315304"/>
            <a:ext cx="4252961" cy="292943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12D8A3BC-D3E1-4CCD-9ED1-8DDB15F19CF9}"/>
              </a:ext>
            </a:extLst>
          </p:cNvPr>
          <p:cNvSpPr/>
          <p:nvPr/>
        </p:nvSpPr>
        <p:spPr>
          <a:xfrm>
            <a:off x="191344" y="116632"/>
            <a:ext cx="6240811" cy="584775"/>
          </a:xfrm>
          <a:prstGeom prst="rect">
            <a:avLst/>
          </a:prstGeom>
        </p:spPr>
        <p:txBody>
          <a:bodyPr wrap="none">
            <a:spAutoFit/>
          </a:bodyPr>
          <a:lstStyle/>
          <a:p>
            <a:pPr lvl="0"/>
            <a:r>
              <a:rPr lang="es-ES" sz="3200" b="1" dirty="0"/>
              <a:t>P</a:t>
            </a:r>
            <a:r>
              <a:rPr lang="es-EC" sz="3200" b="1" dirty="0"/>
              <a:t>aradas de taxis y camionetas </a:t>
            </a:r>
            <a:endParaRPr lang="es-EC" sz="3200" dirty="0"/>
          </a:p>
        </p:txBody>
      </p:sp>
      <p:sp>
        <p:nvSpPr>
          <p:cNvPr id="13" name="CuadroTexto 12">
            <a:extLst>
              <a:ext uri="{FF2B5EF4-FFF2-40B4-BE49-F238E27FC236}">
                <a16:creationId xmlns:a16="http://schemas.microsoft.com/office/drawing/2014/main" xmlns="" id="{ED595D69-9CAD-449D-A6F4-508514DB5E98}"/>
              </a:ext>
            </a:extLst>
          </p:cNvPr>
          <p:cNvSpPr txBox="1"/>
          <p:nvPr/>
        </p:nvSpPr>
        <p:spPr>
          <a:xfrm>
            <a:off x="89854" y="6401356"/>
            <a:ext cx="461529" cy="369332"/>
          </a:xfrm>
          <a:prstGeom prst="rect">
            <a:avLst/>
          </a:prstGeom>
          <a:noFill/>
        </p:spPr>
        <p:txBody>
          <a:bodyPr wrap="square">
            <a:spAutoFit/>
          </a:bodyPr>
          <a:lstStyle/>
          <a:p>
            <a:r>
              <a:rPr lang="es-ES" sz="1800" dirty="0"/>
              <a:t>18</a:t>
            </a:r>
            <a:endParaRPr lang="es-EC" sz="1800" dirty="0"/>
          </a:p>
        </p:txBody>
      </p:sp>
      <p:pic>
        <p:nvPicPr>
          <p:cNvPr id="3" name="Imagen 2">
            <a:extLst>
              <a:ext uri="{FF2B5EF4-FFF2-40B4-BE49-F238E27FC236}">
                <a16:creationId xmlns:a16="http://schemas.microsoft.com/office/drawing/2014/main" xmlns="" id="{18C71762-E88D-48FE-AEE7-A2C493D37367}"/>
              </a:ext>
            </a:extLst>
          </p:cNvPr>
          <p:cNvPicPr>
            <a:picLocks noChangeAspect="1"/>
          </p:cNvPicPr>
          <p:nvPr/>
        </p:nvPicPr>
        <p:blipFill>
          <a:blip r:embed="rId3"/>
          <a:stretch>
            <a:fillRect/>
          </a:stretch>
        </p:blipFill>
        <p:spPr>
          <a:xfrm>
            <a:off x="885298" y="1353481"/>
            <a:ext cx="10081388" cy="4395801"/>
          </a:xfrm>
          <a:prstGeom prst="rect">
            <a:avLst/>
          </a:prstGeom>
        </p:spPr>
      </p:pic>
      <p:sp>
        <p:nvSpPr>
          <p:cNvPr id="14" name="Rectángulo 13">
            <a:extLst>
              <a:ext uri="{FF2B5EF4-FFF2-40B4-BE49-F238E27FC236}">
                <a16:creationId xmlns:a16="http://schemas.microsoft.com/office/drawing/2014/main" xmlns="" id="{16741864-B760-4161-9738-F98323A28AE8}"/>
              </a:ext>
            </a:extLst>
          </p:cNvPr>
          <p:cNvSpPr/>
          <p:nvPr/>
        </p:nvSpPr>
        <p:spPr>
          <a:xfrm>
            <a:off x="579222" y="1015845"/>
            <a:ext cx="3888431" cy="369332"/>
          </a:xfrm>
          <a:prstGeom prst="rect">
            <a:avLst/>
          </a:prstGeom>
        </p:spPr>
        <p:txBody>
          <a:bodyPr wrap="square">
            <a:spAutoFit/>
          </a:bodyPr>
          <a:lstStyle/>
          <a:p>
            <a:pPr lvl="0" algn="ctr"/>
            <a:r>
              <a:rPr lang="es-ES" dirty="0"/>
              <a:t>Señalización Horizontal (INEN)</a:t>
            </a:r>
            <a:endParaRPr lang="es-EC" dirty="0"/>
          </a:p>
        </p:txBody>
      </p:sp>
      <p:sp>
        <p:nvSpPr>
          <p:cNvPr id="7" name="CuadroTexto 6">
            <a:extLst>
              <a:ext uri="{FF2B5EF4-FFF2-40B4-BE49-F238E27FC236}">
                <a16:creationId xmlns:a16="http://schemas.microsoft.com/office/drawing/2014/main" xmlns="" id="{E63ED62D-33FF-43DA-BD96-082520971022}"/>
              </a:ext>
            </a:extLst>
          </p:cNvPr>
          <p:cNvSpPr txBox="1"/>
          <p:nvPr/>
        </p:nvSpPr>
        <p:spPr>
          <a:xfrm>
            <a:off x="1068066" y="5717586"/>
            <a:ext cx="9630413" cy="307777"/>
          </a:xfrm>
          <a:prstGeom prst="rect">
            <a:avLst/>
          </a:prstGeom>
          <a:noFill/>
        </p:spPr>
        <p:txBody>
          <a:bodyPr wrap="square">
            <a:spAutoFit/>
          </a:bodyPr>
          <a:lstStyle/>
          <a:p>
            <a:r>
              <a:rPr lang="es-MX" sz="1400" dirty="0"/>
              <a:t>Tomado de (Instituto Ecuatoriano de Normalización, </a:t>
            </a:r>
            <a:r>
              <a:rPr lang="en-US" sz="1400" dirty="0">
                <a:latin typeface="Arial"/>
                <a:cs typeface="Arial"/>
              </a:rPr>
              <a:t>RTE INEN 004-2:2011</a:t>
            </a:r>
            <a:r>
              <a:rPr lang="es-MX" sz="1400" dirty="0"/>
              <a:t>)</a:t>
            </a:r>
            <a:endParaRPr lang="es-EC" sz="1400" dirty="0"/>
          </a:p>
        </p:txBody>
      </p:sp>
    </p:spTree>
    <p:extLst>
      <p:ext uri="{BB962C8B-B14F-4D97-AF65-F5344CB8AC3E}">
        <p14:creationId xmlns:p14="http://schemas.microsoft.com/office/powerpoint/2010/main" val="1546582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964237"/>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Imagen 22">
            <a:extLst>
              <a:ext uri="{FF2B5EF4-FFF2-40B4-BE49-F238E27FC236}">
                <a16:creationId xmlns:a16="http://schemas.microsoft.com/office/drawing/2014/main" xmlns="" id="{E93B981B-7BA0-4161-A2B7-543EDD5B45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3419" y="720167"/>
            <a:ext cx="3056249" cy="5483920"/>
          </a:xfrm>
          <a:prstGeom prst="rect">
            <a:avLst/>
          </a:prstGeom>
        </p:spPr>
      </p:pic>
      <p:graphicFrame>
        <p:nvGraphicFramePr>
          <p:cNvPr id="25" name="Tabla 4">
            <a:extLst>
              <a:ext uri="{FF2B5EF4-FFF2-40B4-BE49-F238E27FC236}">
                <a16:creationId xmlns:a16="http://schemas.microsoft.com/office/drawing/2014/main" xmlns="" id="{70231FB9-22A6-41A0-AD7C-D1E7E9A0CD69}"/>
              </a:ext>
            </a:extLst>
          </p:cNvPr>
          <p:cNvGraphicFramePr>
            <a:graphicFrameLocks/>
          </p:cNvGraphicFramePr>
          <p:nvPr>
            <p:extLst>
              <p:ext uri="{D42A27DB-BD31-4B8C-83A1-F6EECF244321}">
                <p14:modId xmlns:p14="http://schemas.microsoft.com/office/powerpoint/2010/main" val="22218704"/>
              </p:ext>
            </p:extLst>
          </p:nvPr>
        </p:nvGraphicFramePr>
        <p:xfrm>
          <a:off x="5775557" y="887061"/>
          <a:ext cx="3200168" cy="365760"/>
        </p:xfrm>
        <a:graphic>
          <a:graphicData uri="http://schemas.openxmlformats.org/drawingml/2006/table">
            <a:tbl>
              <a:tblPr firstRow="1" bandRow="1">
                <a:tableStyleId>{68D230F3-CF80-4859-8CE7-A43EE81993B5}</a:tableStyleId>
              </a:tblPr>
              <a:tblGrid>
                <a:gridCol w="1868007">
                  <a:extLst>
                    <a:ext uri="{9D8B030D-6E8A-4147-A177-3AD203B41FA5}">
                      <a16:colId xmlns:a16="http://schemas.microsoft.com/office/drawing/2014/main" xmlns="" val="1221039627"/>
                    </a:ext>
                  </a:extLst>
                </a:gridCol>
                <a:gridCol w="1332161">
                  <a:extLst>
                    <a:ext uri="{9D8B030D-6E8A-4147-A177-3AD203B41FA5}">
                      <a16:colId xmlns:a16="http://schemas.microsoft.com/office/drawing/2014/main" xmlns="" val="2215593392"/>
                    </a:ext>
                  </a:extLst>
                </a:gridCol>
              </a:tblGrid>
              <a:tr h="26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800" dirty="0"/>
                        <a:t># Paradas</a:t>
                      </a:r>
                    </a:p>
                  </a:txBody>
                  <a:tcPr anchor="ctr"/>
                </a:tc>
                <a:tc>
                  <a:txBody>
                    <a:bodyPr/>
                    <a:lstStyle/>
                    <a:p>
                      <a:pPr algn="ctr"/>
                      <a:r>
                        <a:rPr lang="es-419" sz="1800" dirty="0"/>
                        <a:t>3</a:t>
                      </a:r>
                    </a:p>
                  </a:txBody>
                  <a:tcPr anchor="ctr"/>
                </a:tc>
                <a:extLst>
                  <a:ext uri="{0D108BD9-81ED-4DB2-BD59-A6C34878D82A}">
                    <a16:rowId xmlns:a16="http://schemas.microsoft.com/office/drawing/2014/main" xmlns="" val="1393403688"/>
                  </a:ext>
                </a:extLst>
              </a:tr>
            </a:tbl>
          </a:graphicData>
        </a:graphic>
      </p:graphicFrame>
      <p:sp>
        <p:nvSpPr>
          <p:cNvPr id="14" name="CuadroTexto 13">
            <a:extLst>
              <a:ext uri="{FF2B5EF4-FFF2-40B4-BE49-F238E27FC236}">
                <a16:creationId xmlns:a16="http://schemas.microsoft.com/office/drawing/2014/main" xmlns="" id="{295A5CD4-8675-490A-9B3B-484182428895}"/>
              </a:ext>
            </a:extLst>
          </p:cNvPr>
          <p:cNvSpPr txBox="1"/>
          <p:nvPr/>
        </p:nvSpPr>
        <p:spPr>
          <a:xfrm>
            <a:off x="89854" y="6401356"/>
            <a:ext cx="461529" cy="369332"/>
          </a:xfrm>
          <a:prstGeom prst="rect">
            <a:avLst/>
          </a:prstGeom>
          <a:noFill/>
        </p:spPr>
        <p:txBody>
          <a:bodyPr wrap="square">
            <a:spAutoFit/>
          </a:bodyPr>
          <a:lstStyle/>
          <a:p>
            <a:r>
              <a:rPr lang="es-MX" sz="1800" dirty="0"/>
              <a:t>19</a:t>
            </a:r>
            <a:endParaRPr lang="es-EC" sz="1800" dirty="0"/>
          </a:p>
        </p:txBody>
      </p:sp>
      <p:sp>
        <p:nvSpPr>
          <p:cNvPr id="15" name="CuadroTexto 14">
            <a:extLst>
              <a:ext uri="{FF2B5EF4-FFF2-40B4-BE49-F238E27FC236}">
                <a16:creationId xmlns:a16="http://schemas.microsoft.com/office/drawing/2014/main" xmlns="" id="{F20EBFCA-3BF9-44C4-A1C5-9B883BD1821F}"/>
              </a:ext>
            </a:extLst>
          </p:cNvPr>
          <p:cNvSpPr txBox="1"/>
          <p:nvPr/>
        </p:nvSpPr>
        <p:spPr>
          <a:xfrm>
            <a:off x="4653643" y="2158778"/>
            <a:ext cx="6093822" cy="2308324"/>
          </a:xfrm>
          <a:prstGeom prst="rect">
            <a:avLst/>
          </a:prstGeom>
          <a:noFill/>
        </p:spPr>
        <p:txBody>
          <a:bodyPr wrap="square">
            <a:spAutoFit/>
          </a:bodyPr>
          <a:lstStyle/>
          <a:p>
            <a:pPr marL="285750" indent="-285750">
              <a:buFont typeface="Wingdings" panose="05000000000000000000" pitchFamily="2" charset="2"/>
              <a:buChar char="Ø"/>
            </a:pPr>
            <a:r>
              <a:rPr lang="es-EC" sz="1800" dirty="0">
                <a:solidFill>
                  <a:srgbClr val="000000"/>
                </a:solidFill>
                <a:effectLst/>
                <a:latin typeface="Arial" panose="020B0604020202020204" pitchFamily="34" charset="0"/>
                <a:ea typeface="Times New Roman" panose="02020603050405020304" pitchFamily="18" charset="0"/>
              </a:rPr>
              <a:t>COOPERATIVA DE TRANSPORTE MIXTO EN CAMIONETAS 28 DE MARZO</a:t>
            </a:r>
          </a:p>
          <a:p>
            <a:pPr marL="285750" indent="-285750">
              <a:buFont typeface="Wingdings" panose="05000000000000000000" pitchFamily="2" charset="2"/>
              <a:buChar char="Ø"/>
            </a:pPr>
            <a:endParaRPr lang="es-ES" dirty="0">
              <a:solidFill>
                <a:srgbClr val="000000"/>
              </a:solidFill>
            </a:endParaRPr>
          </a:p>
          <a:p>
            <a:pPr marL="285750" indent="-285750">
              <a:buFont typeface="Wingdings" panose="05000000000000000000" pitchFamily="2" charset="2"/>
              <a:buChar char="Ø"/>
            </a:pPr>
            <a:r>
              <a:rPr lang="es-ES" dirty="0">
                <a:solidFill>
                  <a:srgbClr val="000000"/>
                </a:solidFill>
              </a:rPr>
              <a:t>COOPERATIVA DE TRANSPORTE DE PASAJEROS EN TAXI 31 DE MAYO</a:t>
            </a:r>
            <a:endParaRPr lang="es-EC" dirty="0">
              <a:solidFill>
                <a:srgbClr val="000000"/>
              </a:solidFill>
            </a:endParaRPr>
          </a:p>
          <a:p>
            <a:pPr marL="285750" indent="-285750">
              <a:buFont typeface="Wingdings" panose="05000000000000000000" pitchFamily="2" charset="2"/>
              <a:buChar char="Ø"/>
            </a:pPr>
            <a:endParaRPr lang="es-EC" dirty="0"/>
          </a:p>
          <a:p>
            <a:pPr marL="285750" indent="-285750">
              <a:buFont typeface="Wingdings" panose="05000000000000000000" pitchFamily="2" charset="2"/>
              <a:buChar char="Ø"/>
            </a:pPr>
            <a:r>
              <a:rPr lang="es-ES" dirty="0"/>
              <a:t>COMPAÑIA DE CAMIONETAS TRASMIRADOR EL COLIBRI SA</a:t>
            </a:r>
            <a:endParaRPr lang="es-EC" dirty="0"/>
          </a:p>
        </p:txBody>
      </p:sp>
    </p:spTree>
    <p:extLst>
      <p:ext uri="{BB962C8B-B14F-4D97-AF65-F5344CB8AC3E}">
        <p14:creationId xmlns:p14="http://schemas.microsoft.com/office/powerpoint/2010/main" val="1042599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ángulo 3">
            <a:extLst>
              <a:ext uri="{FF2B5EF4-FFF2-40B4-BE49-F238E27FC236}">
                <a16:creationId xmlns:a16="http://schemas.microsoft.com/office/drawing/2014/main" xmlns="" id="{B4253FB4-0E9F-4A27-8CB4-FFD78B74EA84}"/>
              </a:ext>
            </a:extLst>
          </p:cNvPr>
          <p:cNvSpPr>
            <a:spLocks noChangeArrowheads="1"/>
          </p:cNvSpPr>
          <p:nvPr/>
        </p:nvSpPr>
        <p:spPr bwMode="auto">
          <a:xfrm>
            <a:off x="263525" y="25400"/>
            <a:ext cx="23230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dirty="0"/>
              <a:t>Contenido </a:t>
            </a:r>
            <a:endParaRPr lang="es-EC" altLang="es-EC" sz="3200" dirty="0"/>
          </a:p>
        </p:txBody>
      </p:sp>
      <p:pic>
        <p:nvPicPr>
          <p:cNvPr id="4100" name="Picture 4">
            <a:extLst>
              <a:ext uri="{FF2B5EF4-FFF2-40B4-BE49-F238E27FC236}">
                <a16:creationId xmlns:a16="http://schemas.microsoft.com/office/drawing/2014/main" xmlns="" id="{DBB4EC7A-A949-43E6-94F9-2DA074436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adroTexto 8">
            <a:extLst>
              <a:ext uri="{FF2B5EF4-FFF2-40B4-BE49-F238E27FC236}">
                <a16:creationId xmlns:a16="http://schemas.microsoft.com/office/drawing/2014/main" xmlns="" id="{5A1AE712-10A5-488A-B251-A486E1668D23}"/>
              </a:ext>
            </a:extLst>
          </p:cNvPr>
          <p:cNvSpPr txBox="1"/>
          <p:nvPr/>
        </p:nvSpPr>
        <p:spPr>
          <a:xfrm>
            <a:off x="89854" y="6401356"/>
            <a:ext cx="461529" cy="369332"/>
          </a:xfrm>
          <a:prstGeom prst="rect">
            <a:avLst/>
          </a:prstGeom>
          <a:noFill/>
        </p:spPr>
        <p:txBody>
          <a:bodyPr wrap="square">
            <a:spAutoFit/>
          </a:bodyPr>
          <a:lstStyle/>
          <a:p>
            <a:r>
              <a:rPr lang="es-MX" dirty="0"/>
              <a:t>2</a:t>
            </a:r>
            <a:endParaRPr lang="es-EC" sz="1800" dirty="0"/>
          </a:p>
        </p:txBody>
      </p:sp>
      <p:sp>
        <p:nvSpPr>
          <p:cNvPr id="6" name="Título 1">
            <a:extLst>
              <a:ext uri="{FF2B5EF4-FFF2-40B4-BE49-F238E27FC236}">
                <a16:creationId xmlns:a16="http://schemas.microsoft.com/office/drawing/2014/main" xmlns="" id="{C796047F-CA9A-4863-942B-F4BB08A21DE9}"/>
              </a:ext>
            </a:extLst>
          </p:cNvPr>
          <p:cNvSpPr txBox="1">
            <a:spLocks/>
          </p:cNvSpPr>
          <p:nvPr/>
        </p:nvSpPr>
        <p:spPr>
          <a:xfrm>
            <a:off x="889143" y="610175"/>
            <a:ext cx="6874448" cy="34803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lnSpc>
                <a:spcPct val="150000"/>
              </a:lnSpc>
            </a:pPr>
            <a:r>
              <a:rPr lang="es-EC" sz="1800" i="0" dirty="0">
                <a:solidFill>
                  <a:schemeClr val="tx1"/>
                </a:solidFill>
              </a:rPr>
              <a:t>	</a:t>
            </a:r>
            <a:r>
              <a:rPr lang="es-EC" sz="1800" b="0" i="0" dirty="0">
                <a:solidFill>
                  <a:schemeClr val="tx1"/>
                </a:solidFill>
              </a:rPr>
              <a:t>- Introducción</a:t>
            </a:r>
            <a:br>
              <a:rPr lang="es-EC" sz="1800" b="0" i="0" dirty="0">
                <a:solidFill>
                  <a:schemeClr val="tx1"/>
                </a:solidFill>
              </a:rPr>
            </a:br>
            <a:r>
              <a:rPr lang="es-EC" sz="1800" b="0" i="0" dirty="0">
                <a:solidFill>
                  <a:schemeClr val="tx1"/>
                </a:solidFill>
              </a:rPr>
              <a:t>	- Planteamiento del Problema</a:t>
            </a:r>
            <a:br>
              <a:rPr lang="es-EC" sz="1800" b="0" i="0" dirty="0">
                <a:solidFill>
                  <a:schemeClr val="tx1"/>
                </a:solidFill>
              </a:rPr>
            </a:br>
            <a:r>
              <a:rPr lang="es-EC" sz="1800" b="0" i="0" dirty="0">
                <a:solidFill>
                  <a:schemeClr val="tx1"/>
                </a:solidFill>
              </a:rPr>
              <a:t>	- Objetivos</a:t>
            </a:r>
            <a:br>
              <a:rPr lang="es-EC" sz="1800" b="0" i="0" dirty="0">
                <a:solidFill>
                  <a:schemeClr val="tx1"/>
                </a:solidFill>
              </a:rPr>
            </a:br>
            <a:r>
              <a:rPr lang="es-EC" sz="1800" b="0" i="0" dirty="0">
                <a:solidFill>
                  <a:schemeClr val="tx1"/>
                </a:solidFill>
              </a:rPr>
              <a:t>	- Señalética horizontal </a:t>
            </a:r>
          </a:p>
          <a:p>
            <a:pPr algn="l">
              <a:lnSpc>
                <a:spcPct val="150000"/>
              </a:lnSpc>
            </a:pPr>
            <a:r>
              <a:rPr lang="es-EC" sz="1800" b="0" i="0" dirty="0">
                <a:solidFill>
                  <a:schemeClr val="tx1"/>
                </a:solidFill>
              </a:rPr>
              <a:t>	- Señalética vertical</a:t>
            </a:r>
          </a:p>
          <a:p>
            <a:pPr algn="l">
              <a:lnSpc>
                <a:spcPct val="150000"/>
              </a:lnSpc>
            </a:pPr>
            <a:r>
              <a:rPr lang="es-EC" sz="1800" b="0" i="0" dirty="0">
                <a:solidFill>
                  <a:schemeClr val="tx1"/>
                </a:solidFill>
              </a:rPr>
              <a:t>	- Señalética espacial </a:t>
            </a:r>
          </a:p>
          <a:p>
            <a:pPr algn="l">
              <a:lnSpc>
                <a:spcPct val="150000"/>
              </a:lnSpc>
            </a:pPr>
            <a:r>
              <a:rPr lang="es-EC" sz="1800" b="0" i="0" dirty="0">
                <a:solidFill>
                  <a:schemeClr val="tx1"/>
                </a:solidFill>
              </a:rPr>
              <a:t>	- Paradas de bus y taxis  </a:t>
            </a:r>
            <a:br>
              <a:rPr lang="es-EC" sz="1800" b="0" i="0" dirty="0">
                <a:solidFill>
                  <a:schemeClr val="tx1"/>
                </a:solidFill>
              </a:rPr>
            </a:br>
            <a:r>
              <a:rPr lang="es-EC" sz="1800" b="0" i="0" dirty="0">
                <a:solidFill>
                  <a:schemeClr val="tx1"/>
                </a:solidFill>
              </a:rPr>
              <a:t>	- Parqueadero Publico </a:t>
            </a:r>
          </a:p>
          <a:p>
            <a:pPr>
              <a:lnSpc>
                <a:spcPct val="150000"/>
              </a:lnSpc>
            </a:pPr>
            <a:r>
              <a:rPr lang="es-EC" sz="1800" b="0" i="0" dirty="0">
                <a:solidFill>
                  <a:schemeClr val="tx1"/>
                </a:solidFill>
              </a:rPr>
              <a:t>	- Equipamiento Comercial </a:t>
            </a:r>
            <a:br>
              <a:rPr lang="es-EC" sz="1800" b="0" i="0" dirty="0">
                <a:solidFill>
                  <a:schemeClr val="tx1"/>
                </a:solidFill>
              </a:rPr>
            </a:br>
            <a:r>
              <a:rPr lang="es-EC" sz="1800" b="0" i="0" dirty="0">
                <a:solidFill>
                  <a:schemeClr val="tx1"/>
                </a:solidFill>
              </a:rPr>
              <a:t>	- Accidentabilidad </a:t>
            </a:r>
          </a:p>
          <a:p>
            <a:pPr>
              <a:lnSpc>
                <a:spcPct val="150000"/>
              </a:lnSpc>
            </a:pPr>
            <a:r>
              <a:rPr lang="es-EC" sz="1800" b="0" i="0" dirty="0">
                <a:solidFill>
                  <a:schemeClr val="tx1"/>
                </a:solidFill>
              </a:rPr>
              <a:t>	- Conteo Vehicular </a:t>
            </a:r>
            <a:br>
              <a:rPr lang="es-EC" sz="1800" b="0" i="0" dirty="0">
                <a:solidFill>
                  <a:schemeClr val="tx1"/>
                </a:solidFill>
              </a:rPr>
            </a:br>
            <a:r>
              <a:rPr lang="es-EC" sz="1800" b="0" i="0" dirty="0">
                <a:solidFill>
                  <a:schemeClr val="tx1"/>
                </a:solidFill>
              </a:rPr>
              <a:t>	- Resultados 	</a:t>
            </a:r>
          </a:p>
          <a:p>
            <a:pPr>
              <a:lnSpc>
                <a:spcPct val="150000"/>
              </a:lnSpc>
            </a:pPr>
            <a:r>
              <a:rPr lang="es-EC" sz="1800" b="0" i="0" dirty="0">
                <a:solidFill>
                  <a:schemeClr val="tx1"/>
                </a:solidFill>
              </a:rPr>
              <a:t>	- Conclusiones y Recomendaciones </a:t>
            </a:r>
          </a:p>
          <a:p>
            <a:pPr>
              <a:lnSpc>
                <a:spcPct val="150000"/>
              </a:lnSpc>
            </a:pPr>
            <a:endParaRPr lang="es-EC" i="0"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964237"/>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3">
            <a:extLst>
              <a:ext uri="{FF2B5EF4-FFF2-40B4-BE49-F238E27FC236}">
                <a16:creationId xmlns:a16="http://schemas.microsoft.com/office/drawing/2014/main" xmlns="" id="{295A5CD4-8675-490A-9B3B-484182428895}"/>
              </a:ext>
            </a:extLst>
          </p:cNvPr>
          <p:cNvSpPr txBox="1"/>
          <p:nvPr/>
        </p:nvSpPr>
        <p:spPr>
          <a:xfrm>
            <a:off x="89854" y="6401356"/>
            <a:ext cx="461529" cy="369332"/>
          </a:xfrm>
          <a:prstGeom prst="rect">
            <a:avLst/>
          </a:prstGeom>
          <a:noFill/>
        </p:spPr>
        <p:txBody>
          <a:bodyPr wrap="square">
            <a:spAutoFit/>
          </a:bodyPr>
          <a:lstStyle/>
          <a:p>
            <a:r>
              <a:rPr lang="es-MX" sz="1800" dirty="0"/>
              <a:t>20</a:t>
            </a:r>
            <a:endParaRPr lang="es-EC" sz="1800" dirty="0"/>
          </a:p>
        </p:txBody>
      </p:sp>
      <p:sp>
        <p:nvSpPr>
          <p:cNvPr id="11" name="Rectángulo 10">
            <a:extLst>
              <a:ext uri="{FF2B5EF4-FFF2-40B4-BE49-F238E27FC236}">
                <a16:creationId xmlns:a16="http://schemas.microsoft.com/office/drawing/2014/main" xmlns="" id="{5D8EF97B-DC2E-49B5-87A6-E07F44FE96F3}"/>
              </a:ext>
            </a:extLst>
          </p:cNvPr>
          <p:cNvSpPr/>
          <p:nvPr/>
        </p:nvSpPr>
        <p:spPr>
          <a:xfrm>
            <a:off x="191344" y="679451"/>
            <a:ext cx="3400290" cy="461665"/>
          </a:xfrm>
          <a:prstGeom prst="rect">
            <a:avLst/>
          </a:prstGeom>
        </p:spPr>
        <p:txBody>
          <a:bodyPr wrap="none">
            <a:spAutoFit/>
          </a:bodyPr>
          <a:lstStyle/>
          <a:p>
            <a:pPr lvl="0"/>
            <a:r>
              <a:rPr lang="es-ES" sz="2400" b="1" dirty="0"/>
              <a:t>Plataformas Digitales </a:t>
            </a:r>
            <a:endParaRPr lang="es-EC" sz="2400" dirty="0"/>
          </a:p>
        </p:txBody>
      </p:sp>
      <p:pic>
        <p:nvPicPr>
          <p:cNvPr id="2050" name="Picture 2" descr="Desarrollo aplicaciones para Taxis en Android e iPhone | App Design">
            <a:extLst>
              <a:ext uri="{FF2B5EF4-FFF2-40B4-BE49-F238E27FC236}">
                <a16:creationId xmlns:a16="http://schemas.microsoft.com/office/drawing/2014/main" xmlns="" id="{F4921D91-2572-411C-9930-F04E08F6C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340768"/>
            <a:ext cx="5400162" cy="360268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xmlns="" id="{D49C3B14-2E97-4ECB-8D41-8E8ACA091C3A}"/>
              </a:ext>
            </a:extLst>
          </p:cNvPr>
          <p:cNvPicPr>
            <a:picLocks noChangeAspect="1"/>
          </p:cNvPicPr>
          <p:nvPr/>
        </p:nvPicPr>
        <p:blipFill>
          <a:blip r:embed="rId4"/>
          <a:stretch>
            <a:fillRect/>
          </a:stretch>
        </p:blipFill>
        <p:spPr>
          <a:xfrm>
            <a:off x="5951984" y="679451"/>
            <a:ext cx="2304256" cy="2304256"/>
          </a:xfrm>
          <a:prstGeom prst="rect">
            <a:avLst/>
          </a:prstGeom>
        </p:spPr>
      </p:pic>
      <p:pic>
        <p:nvPicPr>
          <p:cNvPr id="3" name="Imagen 2">
            <a:extLst>
              <a:ext uri="{FF2B5EF4-FFF2-40B4-BE49-F238E27FC236}">
                <a16:creationId xmlns:a16="http://schemas.microsoft.com/office/drawing/2014/main" xmlns="" id="{9ED68D7A-75A6-4C33-A185-3D7F9F4D7A0C}"/>
              </a:ext>
            </a:extLst>
          </p:cNvPr>
          <p:cNvPicPr>
            <a:picLocks noChangeAspect="1"/>
          </p:cNvPicPr>
          <p:nvPr/>
        </p:nvPicPr>
        <p:blipFill>
          <a:blip r:embed="rId5"/>
          <a:stretch>
            <a:fillRect/>
          </a:stretch>
        </p:blipFill>
        <p:spPr>
          <a:xfrm>
            <a:off x="6838305" y="3284984"/>
            <a:ext cx="4274840" cy="2244291"/>
          </a:xfrm>
          <a:prstGeom prst="rect">
            <a:avLst/>
          </a:prstGeom>
        </p:spPr>
      </p:pic>
      <p:pic>
        <p:nvPicPr>
          <p:cNvPr id="2052" name="Picture 4" descr="Por qué Cabify ahora es púrpura? Te explicamos su cambio de imagen |  Brandemia_">
            <a:extLst>
              <a:ext uri="{FF2B5EF4-FFF2-40B4-BE49-F238E27FC236}">
                <a16:creationId xmlns:a16="http://schemas.microsoft.com/office/drawing/2014/main" xmlns="" id="{087FC5F6-29CA-4790-9D37-2B0E0697E6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92589" y="743047"/>
            <a:ext cx="3041222" cy="224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975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12D8A3BC-D3E1-4CCD-9ED1-8DDB15F19CF9}"/>
              </a:ext>
            </a:extLst>
          </p:cNvPr>
          <p:cNvSpPr/>
          <p:nvPr/>
        </p:nvSpPr>
        <p:spPr>
          <a:xfrm>
            <a:off x="191344" y="116632"/>
            <a:ext cx="5170005" cy="584775"/>
          </a:xfrm>
          <a:prstGeom prst="rect">
            <a:avLst/>
          </a:prstGeom>
        </p:spPr>
        <p:txBody>
          <a:bodyPr wrap="none">
            <a:spAutoFit/>
          </a:bodyPr>
          <a:lstStyle/>
          <a:p>
            <a:pPr lvl="0"/>
            <a:r>
              <a:rPr lang="es-ES" sz="3200" b="1" dirty="0"/>
              <a:t>Estacionamiento Público </a:t>
            </a:r>
            <a:endParaRPr lang="es-EC" sz="3200" dirty="0"/>
          </a:p>
        </p:txBody>
      </p:sp>
      <p:pic>
        <p:nvPicPr>
          <p:cNvPr id="8" name="Imagen 7">
            <a:extLst>
              <a:ext uri="{FF2B5EF4-FFF2-40B4-BE49-F238E27FC236}">
                <a16:creationId xmlns:a16="http://schemas.microsoft.com/office/drawing/2014/main" xmlns="" id="{A97DF031-BB3D-4FA9-A25C-DA5BF020E9EC}"/>
              </a:ext>
            </a:extLst>
          </p:cNvPr>
          <p:cNvPicPr/>
          <p:nvPr/>
        </p:nvPicPr>
        <p:blipFill>
          <a:blip r:embed="rId3"/>
          <a:stretch>
            <a:fillRect/>
          </a:stretch>
        </p:blipFill>
        <p:spPr>
          <a:xfrm>
            <a:off x="6354127" y="3300445"/>
            <a:ext cx="5243195" cy="2011680"/>
          </a:xfrm>
          <a:prstGeom prst="rect">
            <a:avLst/>
          </a:prstGeom>
        </p:spPr>
      </p:pic>
      <p:pic>
        <p:nvPicPr>
          <p:cNvPr id="3" name="Imagen 2">
            <a:extLst>
              <a:ext uri="{FF2B5EF4-FFF2-40B4-BE49-F238E27FC236}">
                <a16:creationId xmlns:a16="http://schemas.microsoft.com/office/drawing/2014/main" xmlns="" id="{994A765C-A9F5-49BA-9FEF-0B800C55E362}"/>
              </a:ext>
            </a:extLst>
          </p:cNvPr>
          <p:cNvPicPr>
            <a:picLocks noChangeAspect="1"/>
          </p:cNvPicPr>
          <p:nvPr/>
        </p:nvPicPr>
        <p:blipFill>
          <a:blip r:embed="rId4"/>
          <a:stretch>
            <a:fillRect/>
          </a:stretch>
        </p:blipFill>
        <p:spPr>
          <a:xfrm>
            <a:off x="6102051" y="1160015"/>
            <a:ext cx="5857135" cy="2011680"/>
          </a:xfrm>
          <a:prstGeom prst="rect">
            <a:avLst/>
          </a:prstGeom>
        </p:spPr>
      </p:pic>
      <p:pic>
        <p:nvPicPr>
          <p:cNvPr id="12" name="Imagen 11">
            <a:extLst>
              <a:ext uri="{FF2B5EF4-FFF2-40B4-BE49-F238E27FC236}">
                <a16:creationId xmlns:a16="http://schemas.microsoft.com/office/drawing/2014/main" xmlns="" id="{B67D03A0-FF97-459C-A88C-4D3F49C9DF5D}"/>
              </a:ext>
            </a:extLst>
          </p:cNvPr>
          <p:cNvPicPr>
            <a:picLocks noChangeAspect="1"/>
          </p:cNvPicPr>
          <p:nvPr/>
        </p:nvPicPr>
        <p:blipFill>
          <a:blip r:embed="rId5"/>
          <a:stretch>
            <a:fillRect/>
          </a:stretch>
        </p:blipFill>
        <p:spPr>
          <a:xfrm>
            <a:off x="522690" y="1428648"/>
            <a:ext cx="1948730" cy="2000352"/>
          </a:xfrm>
          <a:prstGeom prst="rect">
            <a:avLst/>
          </a:prstGeom>
        </p:spPr>
      </p:pic>
      <p:pic>
        <p:nvPicPr>
          <p:cNvPr id="16" name="Imagen 15">
            <a:extLst>
              <a:ext uri="{FF2B5EF4-FFF2-40B4-BE49-F238E27FC236}">
                <a16:creationId xmlns:a16="http://schemas.microsoft.com/office/drawing/2014/main" xmlns="" id="{41EC400F-16AE-44BC-A7D1-3BAEF77E4A10}"/>
              </a:ext>
            </a:extLst>
          </p:cNvPr>
          <p:cNvPicPr>
            <a:picLocks noChangeAspect="1"/>
          </p:cNvPicPr>
          <p:nvPr/>
        </p:nvPicPr>
        <p:blipFill>
          <a:blip r:embed="rId6"/>
          <a:stretch>
            <a:fillRect/>
          </a:stretch>
        </p:blipFill>
        <p:spPr>
          <a:xfrm>
            <a:off x="2976737" y="1343483"/>
            <a:ext cx="2232248" cy="2962802"/>
          </a:xfrm>
          <a:prstGeom prst="rect">
            <a:avLst/>
          </a:prstGeom>
        </p:spPr>
      </p:pic>
      <p:sp>
        <p:nvSpPr>
          <p:cNvPr id="20" name="Rectángulo 19">
            <a:extLst>
              <a:ext uri="{FF2B5EF4-FFF2-40B4-BE49-F238E27FC236}">
                <a16:creationId xmlns:a16="http://schemas.microsoft.com/office/drawing/2014/main" xmlns="" id="{092473E9-F70C-44CD-B512-16F60CA4D39E}"/>
              </a:ext>
            </a:extLst>
          </p:cNvPr>
          <p:cNvSpPr/>
          <p:nvPr/>
        </p:nvSpPr>
        <p:spPr>
          <a:xfrm>
            <a:off x="1264178" y="945881"/>
            <a:ext cx="2592288" cy="369332"/>
          </a:xfrm>
          <a:prstGeom prst="rect">
            <a:avLst/>
          </a:prstGeom>
        </p:spPr>
        <p:txBody>
          <a:bodyPr wrap="square">
            <a:spAutoFit/>
          </a:bodyPr>
          <a:lstStyle/>
          <a:p>
            <a:pPr lvl="0" algn="ctr"/>
            <a:r>
              <a:rPr lang="es-ES" dirty="0"/>
              <a:t>Señalización Vertical </a:t>
            </a:r>
            <a:endParaRPr lang="es-EC" dirty="0"/>
          </a:p>
        </p:txBody>
      </p:sp>
      <p:sp>
        <p:nvSpPr>
          <p:cNvPr id="21" name="Rectángulo 20">
            <a:extLst>
              <a:ext uri="{FF2B5EF4-FFF2-40B4-BE49-F238E27FC236}">
                <a16:creationId xmlns:a16="http://schemas.microsoft.com/office/drawing/2014/main" xmlns="" id="{01991EBF-8CF0-4604-AFF1-405542BA7593}"/>
              </a:ext>
            </a:extLst>
          </p:cNvPr>
          <p:cNvSpPr/>
          <p:nvPr/>
        </p:nvSpPr>
        <p:spPr>
          <a:xfrm>
            <a:off x="7734475" y="975349"/>
            <a:ext cx="2592288" cy="369332"/>
          </a:xfrm>
          <a:prstGeom prst="rect">
            <a:avLst/>
          </a:prstGeom>
        </p:spPr>
        <p:txBody>
          <a:bodyPr wrap="square">
            <a:spAutoFit/>
          </a:bodyPr>
          <a:lstStyle/>
          <a:p>
            <a:pPr lvl="0" algn="ctr"/>
            <a:r>
              <a:rPr lang="es-ES" dirty="0"/>
              <a:t>Señalización Horizontal </a:t>
            </a:r>
            <a:endParaRPr lang="es-EC" dirty="0"/>
          </a:p>
        </p:txBody>
      </p:sp>
      <p:sp>
        <p:nvSpPr>
          <p:cNvPr id="10" name="CuadroTexto 9">
            <a:extLst>
              <a:ext uri="{FF2B5EF4-FFF2-40B4-BE49-F238E27FC236}">
                <a16:creationId xmlns:a16="http://schemas.microsoft.com/office/drawing/2014/main" xmlns="" id="{638B8FD4-8CD0-4B46-83F6-6FB4839D51AA}"/>
              </a:ext>
            </a:extLst>
          </p:cNvPr>
          <p:cNvSpPr txBox="1"/>
          <p:nvPr/>
        </p:nvSpPr>
        <p:spPr>
          <a:xfrm>
            <a:off x="89854" y="6401356"/>
            <a:ext cx="461529" cy="369332"/>
          </a:xfrm>
          <a:prstGeom prst="rect">
            <a:avLst/>
          </a:prstGeom>
          <a:noFill/>
        </p:spPr>
        <p:txBody>
          <a:bodyPr wrap="square">
            <a:spAutoFit/>
          </a:bodyPr>
          <a:lstStyle/>
          <a:p>
            <a:r>
              <a:rPr lang="es-MX" sz="1800" dirty="0"/>
              <a:t>21</a:t>
            </a:r>
            <a:endParaRPr lang="es-EC" sz="1800" dirty="0"/>
          </a:p>
        </p:txBody>
      </p:sp>
      <p:sp>
        <p:nvSpPr>
          <p:cNvPr id="11" name="CuadroTexto 10">
            <a:extLst>
              <a:ext uri="{FF2B5EF4-FFF2-40B4-BE49-F238E27FC236}">
                <a16:creationId xmlns:a16="http://schemas.microsoft.com/office/drawing/2014/main" xmlns="" id="{851B21AA-6DAC-429B-A90E-54355E1A062F}"/>
              </a:ext>
            </a:extLst>
          </p:cNvPr>
          <p:cNvSpPr txBox="1"/>
          <p:nvPr/>
        </p:nvSpPr>
        <p:spPr>
          <a:xfrm>
            <a:off x="2991688" y="5544096"/>
            <a:ext cx="6155694" cy="307777"/>
          </a:xfrm>
          <a:prstGeom prst="rect">
            <a:avLst/>
          </a:prstGeom>
          <a:noFill/>
        </p:spPr>
        <p:txBody>
          <a:bodyPr wrap="square">
            <a:spAutoFit/>
          </a:bodyPr>
          <a:lstStyle/>
          <a:p>
            <a:r>
              <a:rPr lang="es-MX" sz="1400" dirty="0"/>
              <a:t>Tomado de (Instituto Ecuatoriano de Normalización RTE INE 004, 2011)</a:t>
            </a:r>
            <a:endParaRPr lang="es-EC" sz="1400" dirty="0"/>
          </a:p>
        </p:txBody>
      </p:sp>
    </p:spTree>
    <p:extLst>
      <p:ext uri="{BB962C8B-B14F-4D97-AF65-F5344CB8AC3E}">
        <p14:creationId xmlns:p14="http://schemas.microsoft.com/office/powerpoint/2010/main" val="3616920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12D8A3BC-D3E1-4CCD-9ED1-8DDB15F19CF9}"/>
              </a:ext>
            </a:extLst>
          </p:cNvPr>
          <p:cNvSpPr/>
          <p:nvPr/>
        </p:nvSpPr>
        <p:spPr>
          <a:xfrm>
            <a:off x="191344" y="116632"/>
            <a:ext cx="5170005" cy="584775"/>
          </a:xfrm>
          <a:prstGeom prst="rect">
            <a:avLst/>
          </a:prstGeom>
        </p:spPr>
        <p:txBody>
          <a:bodyPr wrap="none">
            <a:spAutoFit/>
          </a:bodyPr>
          <a:lstStyle/>
          <a:p>
            <a:pPr lvl="0"/>
            <a:r>
              <a:rPr lang="es-ES" sz="3200" b="1" dirty="0"/>
              <a:t>Estacionamiento Público </a:t>
            </a:r>
            <a:endParaRPr lang="es-EC" sz="3200" dirty="0"/>
          </a:p>
        </p:txBody>
      </p:sp>
      <p:pic>
        <p:nvPicPr>
          <p:cNvPr id="7" name="Imagen 6">
            <a:extLst>
              <a:ext uri="{FF2B5EF4-FFF2-40B4-BE49-F238E27FC236}">
                <a16:creationId xmlns:a16="http://schemas.microsoft.com/office/drawing/2014/main" xmlns="" id="{4BAF33CF-60D2-4FF8-B65B-6FAF6DF13C59}"/>
              </a:ext>
            </a:extLst>
          </p:cNvPr>
          <p:cNvPicPr>
            <a:picLocks noChangeAspect="1"/>
          </p:cNvPicPr>
          <p:nvPr/>
        </p:nvPicPr>
        <p:blipFill>
          <a:blip r:embed="rId3"/>
          <a:stretch>
            <a:fillRect/>
          </a:stretch>
        </p:blipFill>
        <p:spPr>
          <a:xfrm rot="5400000">
            <a:off x="6575755" y="1257060"/>
            <a:ext cx="4657118" cy="4104454"/>
          </a:xfrm>
          <a:prstGeom prst="rect">
            <a:avLst/>
          </a:prstGeom>
        </p:spPr>
      </p:pic>
      <p:pic>
        <p:nvPicPr>
          <p:cNvPr id="9" name="Imagen 8">
            <a:extLst>
              <a:ext uri="{FF2B5EF4-FFF2-40B4-BE49-F238E27FC236}">
                <a16:creationId xmlns:a16="http://schemas.microsoft.com/office/drawing/2014/main" xmlns="" id="{2285BBAC-BD7A-4A3D-8B7D-5F7C133D0421}"/>
              </a:ext>
            </a:extLst>
          </p:cNvPr>
          <p:cNvPicPr>
            <a:picLocks noChangeAspect="1"/>
          </p:cNvPicPr>
          <p:nvPr/>
        </p:nvPicPr>
        <p:blipFill>
          <a:blip r:embed="rId4"/>
          <a:stretch>
            <a:fillRect/>
          </a:stretch>
        </p:blipFill>
        <p:spPr>
          <a:xfrm>
            <a:off x="652116" y="2440490"/>
            <a:ext cx="5472608" cy="3197356"/>
          </a:xfrm>
          <a:prstGeom prst="rect">
            <a:avLst/>
          </a:prstGeom>
        </p:spPr>
      </p:pic>
      <p:sp>
        <p:nvSpPr>
          <p:cNvPr id="12" name="Rectángulo 11">
            <a:extLst>
              <a:ext uri="{FF2B5EF4-FFF2-40B4-BE49-F238E27FC236}">
                <a16:creationId xmlns:a16="http://schemas.microsoft.com/office/drawing/2014/main" xmlns="" id="{C73CB071-7867-4661-9C7A-98D80CAF42B0}"/>
              </a:ext>
            </a:extLst>
          </p:cNvPr>
          <p:cNvSpPr/>
          <p:nvPr/>
        </p:nvSpPr>
        <p:spPr>
          <a:xfrm>
            <a:off x="1471590" y="980728"/>
            <a:ext cx="2592288" cy="830997"/>
          </a:xfrm>
          <a:prstGeom prst="rect">
            <a:avLst/>
          </a:prstGeom>
        </p:spPr>
        <p:txBody>
          <a:bodyPr wrap="square">
            <a:spAutoFit/>
          </a:bodyPr>
          <a:lstStyle/>
          <a:p>
            <a:pPr lvl="0" algn="ctr"/>
            <a:r>
              <a:rPr lang="es-ES" sz="2400" dirty="0">
                <a:effectLst/>
                <a:latin typeface="Arial" panose="020B0604020202020204" pitchFamily="34" charset="0"/>
                <a:ea typeface="Calibri" panose="020F0502020204030204" pitchFamily="34" charset="0"/>
              </a:rPr>
              <a:t>Parque Lineal Santa Clara</a:t>
            </a:r>
            <a:endParaRPr lang="es-EC" sz="2400" dirty="0"/>
          </a:p>
        </p:txBody>
      </p:sp>
      <p:sp>
        <p:nvSpPr>
          <p:cNvPr id="8" name="CuadroTexto 7">
            <a:extLst>
              <a:ext uri="{FF2B5EF4-FFF2-40B4-BE49-F238E27FC236}">
                <a16:creationId xmlns:a16="http://schemas.microsoft.com/office/drawing/2014/main" xmlns="" id="{2CEE0537-9B03-45FA-8E18-4FD83AC214D5}"/>
              </a:ext>
            </a:extLst>
          </p:cNvPr>
          <p:cNvSpPr txBox="1"/>
          <p:nvPr/>
        </p:nvSpPr>
        <p:spPr>
          <a:xfrm>
            <a:off x="89854" y="6401356"/>
            <a:ext cx="461529" cy="369332"/>
          </a:xfrm>
          <a:prstGeom prst="rect">
            <a:avLst/>
          </a:prstGeom>
          <a:noFill/>
        </p:spPr>
        <p:txBody>
          <a:bodyPr wrap="square">
            <a:spAutoFit/>
          </a:bodyPr>
          <a:lstStyle/>
          <a:p>
            <a:r>
              <a:rPr lang="es-MX" dirty="0"/>
              <a:t>22</a:t>
            </a:r>
            <a:endParaRPr lang="es-EC" sz="1800" dirty="0"/>
          </a:p>
        </p:txBody>
      </p:sp>
      <p:sp>
        <p:nvSpPr>
          <p:cNvPr id="10" name="Rectángulo 9">
            <a:extLst>
              <a:ext uri="{FF2B5EF4-FFF2-40B4-BE49-F238E27FC236}">
                <a16:creationId xmlns:a16="http://schemas.microsoft.com/office/drawing/2014/main" xmlns="" id="{4DBB3076-7E69-4633-BF0B-14C382D0ED1A}"/>
              </a:ext>
            </a:extLst>
          </p:cNvPr>
          <p:cNvSpPr/>
          <p:nvPr/>
        </p:nvSpPr>
        <p:spPr>
          <a:xfrm>
            <a:off x="2288813" y="5797187"/>
            <a:ext cx="6998878" cy="307777"/>
          </a:xfrm>
          <a:prstGeom prst="rect">
            <a:avLst/>
          </a:prstGeom>
        </p:spPr>
        <p:txBody>
          <a:bodyPr wrap="square">
            <a:spAutoFit/>
          </a:bodyPr>
          <a:lstStyle/>
          <a:p>
            <a:pPr lvl="0" algn="ctr"/>
            <a:r>
              <a:rPr lang="es-ES" sz="1400" dirty="0"/>
              <a:t>Ingreso Parqueadero Parque Santa Clara, accesos Av. General Pintag </a:t>
            </a:r>
            <a:endParaRPr lang="es-EC" sz="1400" dirty="0"/>
          </a:p>
        </p:txBody>
      </p:sp>
    </p:spTree>
    <p:extLst>
      <p:ext uri="{BB962C8B-B14F-4D97-AF65-F5344CB8AC3E}">
        <p14:creationId xmlns:p14="http://schemas.microsoft.com/office/powerpoint/2010/main" val="2291697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xmlns="" id="{5D14B6BD-6820-45A6-B531-F3F04C5DDA11}"/>
              </a:ext>
            </a:extLst>
          </p:cNvPr>
          <p:cNvPicPr>
            <a:picLocks noChangeAspect="1"/>
          </p:cNvPicPr>
          <p:nvPr/>
        </p:nvPicPr>
        <p:blipFill>
          <a:blip r:embed="rId3"/>
          <a:stretch>
            <a:fillRect/>
          </a:stretch>
        </p:blipFill>
        <p:spPr>
          <a:xfrm>
            <a:off x="1271464" y="2106063"/>
            <a:ext cx="3240360" cy="3160841"/>
          </a:xfrm>
          <a:prstGeom prst="rect">
            <a:avLst/>
          </a:prstGeom>
        </p:spPr>
      </p:pic>
      <p:pic>
        <p:nvPicPr>
          <p:cNvPr id="18" name="Imagen 17">
            <a:extLst>
              <a:ext uri="{FF2B5EF4-FFF2-40B4-BE49-F238E27FC236}">
                <a16:creationId xmlns:a16="http://schemas.microsoft.com/office/drawing/2014/main" xmlns="" id="{12BF7EDE-3A40-4590-BB76-F3EB30A18769}"/>
              </a:ext>
            </a:extLst>
          </p:cNvPr>
          <p:cNvPicPr>
            <a:picLocks noChangeAspect="1"/>
          </p:cNvPicPr>
          <p:nvPr/>
        </p:nvPicPr>
        <p:blipFill>
          <a:blip r:embed="rId4"/>
          <a:stretch>
            <a:fillRect/>
          </a:stretch>
        </p:blipFill>
        <p:spPr>
          <a:xfrm>
            <a:off x="5963802" y="2003092"/>
            <a:ext cx="5094728" cy="3658156"/>
          </a:xfrm>
          <a:prstGeom prst="rect">
            <a:avLst/>
          </a:prstGeom>
        </p:spPr>
      </p:pic>
      <p:sp>
        <p:nvSpPr>
          <p:cNvPr id="11" name="Rectángulo 10">
            <a:extLst>
              <a:ext uri="{FF2B5EF4-FFF2-40B4-BE49-F238E27FC236}">
                <a16:creationId xmlns:a16="http://schemas.microsoft.com/office/drawing/2014/main" xmlns="" id="{6D896ADC-FF6B-41C1-BEAE-5FBAD7D41BD1}"/>
              </a:ext>
            </a:extLst>
          </p:cNvPr>
          <p:cNvSpPr/>
          <p:nvPr/>
        </p:nvSpPr>
        <p:spPr>
          <a:xfrm>
            <a:off x="191344" y="679451"/>
            <a:ext cx="4916731" cy="461665"/>
          </a:xfrm>
          <a:prstGeom prst="rect">
            <a:avLst/>
          </a:prstGeom>
        </p:spPr>
        <p:txBody>
          <a:bodyPr wrap="none">
            <a:spAutoFit/>
          </a:bodyPr>
          <a:lstStyle/>
          <a:p>
            <a:pPr lvl="0"/>
            <a:r>
              <a:rPr lang="es-ES" sz="2400" b="1" dirty="0"/>
              <a:t>Prohibición de estacionamiento </a:t>
            </a:r>
            <a:endParaRPr lang="es-EC" sz="2400" dirty="0"/>
          </a:p>
        </p:txBody>
      </p:sp>
      <p:sp>
        <p:nvSpPr>
          <p:cNvPr id="13" name="Rectángulo 12">
            <a:extLst>
              <a:ext uri="{FF2B5EF4-FFF2-40B4-BE49-F238E27FC236}">
                <a16:creationId xmlns:a16="http://schemas.microsoft.com/office/drawing/2014/main" xmlns="" id="{741EBA8D-F58F-4F9A-A943-EAE0CEFD874A}"/>
              </a:ext>
            </a:extLst>
          </p:cNvPr>
          <p:cNvSpPr/>
          <p:nvPr/>
        </p:nvSpPr>
        <p:spPr>
          <a:xfrm>
            <a:off x="1386340" y="1604292"/>
            <a:ext cx="2592288" cy="369332"/>
          </a:xfrm>
          <a:prstGeom prst="rect">
            <a:avLst/>
          </a:prstGeom>
        </p:spPr>
        <p:txBody>
          <a:bodyPr wrap="square">
            <a:spAutoFit/>
          </a:bodyPr>
          <a:lstStyle/>
          <a:p>
            <a:pPr lvl="0" algn="ctr"/>
            <a:r>
              <a:rPr lang="es-ES" dirty="0"/>
              <a:t>Señalización Vertical </a:t>
            </a:r>
            <a:endParaRPr lang="es-EC" dirty="0"/>
          </a:p>
        </p:txBody>
      </p:sp>
      <p:sp>
        <p:nvSpPr>
          <p:cNvPr id="15" name="Rectángulo 14">
            <a:extLst>
              <a:ext uri="{FF2B5EF4-FFF2-40B4-BE49-F238E27FC236}">
                <a16:creationId xmlns:a16="http://schemas.microsoft.com/office/drawing/2014/main" xmlns="" id="{B04B1F0D-88B8-4D2C-A1B2-8A09F34CF39A}"/>
              </a:ext>
            </a:extLst>
          </p:cNvPr>
          <p:cNvSpPr/>
          <p:nvPr/>
        </p:nvSpPr>
        <p:spPr>
          <a:xfrm>
            <a:off x="7856637" y="1633760"/>
            <a:ext cx="2592288" cy="369332"/>
          </a:xfrm>
          <a:prstGeom prst="rect">
            <a:avLst/>
          </a:prstGeom>
        </p:spPr>
        <p:txBody>
          <a:bodyPr wrap="square">
            <a:spAutoFit/>
          </a:bodyPr>
          <a:lstStyle/>
          <a:p>
            <a:pPr lvl="0" algn="ctr"/>
            <a:r>
              <a:rPr lang="es-ES" dirty="0"/>
              <a:t>Señalización Horizontal </a:t>
            </a:r>
            <a:endParaRPr lang="es-EC" dirty="0"/>
          </a:p>
        </p:txBody>
      </p:sp>
      <p:sp>
        <p:nvSpPr>
          <p:cNvPr id="8" name="CuadroTexto 7">
            <a:extLst>
              <a:ext uri="{FF2B5EF4-FFF2-40B4-BE49-F238E27FC236}">
                <a16:creationId xmlns:a16="http://schemas.microsoft.com/office/drawing/2014/main" xmlns="" id="{32C4F941-C82C-4E5F-8F73-7E453BF14AE2}"/>
              </a:ext>
            </a:extLst>
          </p:cNvPr>
          <p:cNvSpPr txBox="1"/>
          <p:nvPr/>
        </p:nvSpPr>
        <p:spPr>
          <a:xfrm>
            <a:off x="89854" y="6401356"/>
            <a:ext cx="461529" cy="369332"/>
          </a:xfrm>
          <a:prstGeom prst="rect">
            <a:avLst/>
          </a:prstGeom>
          <a:noFill/>
        </p:spPr>
        <p:txBody>
          <a:bodyPr wrap="square">
            <a:spAutoFit/>
          </a:bodyPr>
          <a:lstStyle/>
          <a:p>
            <a:r>
              <a:rPr lang="es-MX" dirty="0"/>
              <a:t>23</a:t>
            </a:r>
            <a:endParaRPr lang="es-EC" sz="1800" dirty="0"/>
          </a:p>
        </p:txBody>
      </p:sp>
      <p:sp>
        <p:nvSpPr>
          <p:cNvPr id="9" name="CuadroTexto 8">
            <a:extLst>
              <a:ext uri="{FF2B5EF4-FFF2-40B4-BE49-F238E27FC236}">
                <a16:creationId xmlns:a16="http://schemas.microsoft.com/office/drawing/2014/main" xmlns="" id="{D22C0D43-7CA5-44B6-9DDE-54DAFB1C61D0}"/>
              </a:ext>
            </a:extLst>
          </p:cNvPr>
          <p:cNvSpPr txBox="1"/>
          <p:nvPr/>
        </p:nvSpPr>
        <p:spPr>
          <a:xfrm>
            <a:off x="2682484" y="5793687"/>
            <a:ext cx="6155694" cy="307777"/>
          </a:xfrm>
          <a:prstGeom prst="rect">
            <a:avLst/>
          </a:prstGeom>
          <a:noFill/>
        </p:spPr>
        <p:txBody>
          <a:bodyPr wrap="square">
            <a:spAutoFit/>
          </a:bodyPr>
          <a:lstStyle/>
          <a:p>
            <a:r>
              <a:rPr lang="es-MX" sz="1400" dirty="0"/>
              <a:t>Tomado de (Instituto Ecuatoriano de Normalización, </a:t>
            </a:r>
            <a:r>
              <a:rPr lang="en-US" sz="1400" dirty="0">
                <a:latin typeface="Arial"/>
                <a:cs typeface="Arial"/>
              </a:rPr>
              <a:t>RTE INEN 004, 2011</a:t>
            </a:r>
            <a:r>
              <a:rPr lang="es-MX" sz="1400" dirty="0"/>
              <a:t>)</a:t>
            </a:r>
            <a:endParaRPr lang="es-EC" sz="1400" dirty="0"/>
          </a:p>
        </p:txBody>
      </p:sp>
    </p:spTree>
    <p:extLst>
      <p:ext uri="{BB962C8B-B14F-4D97-AF65-F5344CB8AC3E}">
        <p14:creationId xmlns:p14="http://schemas.microsoft.com/office/powerpoint/2010/main" val="1661385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a:extLst>
              <a:ext uri="{FF2B5EF4-FFF2-40B4-BE49-F238E27FC236}">
                <a16:creationId xmlns:a16="http://schemas.microsoft.com/office/drawing/2014/main" xmlns="" id="{8FEEF281-5D61-4912-B6E9-9718675E35DD}"/>
              </a:ext>
            </a:extLst>
          </p:cNvPr>
          <p:cNvPicPr/>
          <p:nvPr/>
        </p:nvPicPr>
        <p:blipFill>
          <a:blip r:embed="rId3">
            <a:extLst>
              <a:ext uri="{28A0092B-C50C-407E-A947-70E740481C1C}">
                <a14:useLocalDpi xmlns:a14="http://schemas.microsoft.com/office/drawing/2010/main" val="0"/>
              </a:ext>
            </a:extLst>
          </a:blip>
          <a:srcRect/>
          <a:stretch/>
        </p:blipFill>
        <p:spPr>
          <a:xfrm>
            <a:off x="1084217" y="2220687"/>
            <a:ext cx="4624251" cy="2897794"/>
          </a:xfrm>
          <a:prstGeom prst="rect">
            <a:avLst/>
          </a:prstGeom>
        </p:spPr>
      </p:pic>
      <p:pic>
        <p:nvPicPr>
          <p:cNvPr id="11" name="Imagen 10">
            <a:extLst>
              <a:ext uri="{FF2B5EF4-FFF2-40B4-BE49-F238E27FC236}">
                <a16:creationId xmlns:a16="http://schemas.microsoft.com/office/drawing/2014/main" xmlns="" id="{3A6E1B17-686A-49C1-9914-F5620F4F2394}"/>
              </a:ext>
            </a:extLst>
          </p:cNvPr>
          <p:cNvPicPr/>
          <p:nvPr/>
        </p:nvPicPr>
        <p:blipFill>
          <a:blip r:embed="rId4"/>
          <a:stretch>
            <a:fillRect/>
          </a:stretch>
        </p:blipFill>
        <p:spPr>
          <a:xfrm>
            <a:off x="6096000" y="2220687"/>
            <a:ext cx="4811486" cy="2897794"/>
          </a:xfrm>
          <a:prstGeom prst="rect">
            <a:avLst/>
          </a:prstGeom>
        </p:spPr>
      </p:pic>
      <p:sp>
        <p:nvSpPr>
          <p:cNvPr id="12" name="Rectángulo 11">
            <a:extLst>
              <a:ext uri="{FF2B5EF4-FFF2-40B4-BE49-F238E27FC236}">
                <a16:creationId xmlns:a16="http://schemas.microsoft.com/office/drawing/2014/main" xmlns="" id="{9E49D6F7-F26B-4060-ACE1-EC1A5362D856}"/>
              </a:ext>
            </a:extLst>
          </p:cNvPr>
          <p:cNvSpPr/>
          <p:nvPr/>
        </p:nvSpPr>
        <p:spPr>
          <a:xfrm>
            <a:off x="1404027" y="767584"/>
            <a:ext cx="8608882" cy="830997"/>
          </a:xfrm>
          <a:prstGeom prst="rect">
            <a:avLst/>
          </a:prstGeom>
        </p:spPr>
        <p:txBody>
          <a:bodyPr wrap="square">
            <a:spAutoFit/>
          </a:bodyPr>
          <a:lstStyle/>
          <a:p>
            <a:pPr lvl="0" algn="ctr"/>
            <a:r>
              <a:rPr lang="es-ES" sz="2400" b="1" dirty="0"/>
              <a:t>Vehículos estacionados en zonas prohibidas o sin señalización </a:t>
            </a:r>
            <a:endParaRPr lang="es-EC" sz="2400" b="1" dirty="0"/>
          </a:p>
        </p:txBody>
      </p:sp>
      <p:sp>
        <p:nvSpPr>
          <p:cNvPr id="7" name="CuadroTexto 6">
            <a:extLst>
              <a:ext uri="{FF2B5EF4-FFF2-40B4-BE49-F238E27FC236}">
                <a16:creationId xmlns:a16="http://schemas.microsoft.com/office/drawing/2014/main" xmlns="" id="{1B0515ED-22EE-4162-9E27-CA16B5E34FBF}"/>
              </a:ext>
            </a:extLst>
          </p:cNvPr>
          <p:cNvSpPr txBox="1"/>
          <p:nvPr/>
        </p:nvSpPr>
        <p:spPr>
          <a:xfrm>
            <a:off x="89854" y="6401356"/>
            <a:ext cx="461529" cy="369332"/>
          </a:xfrm>
          <a:prstGeom prst="rect">
            <a:avLst/>
          </a:prstGeom>
          <a:noFill/>
        </p:spPr>
        <p:txBody>
          <a:bodyPr wrap="square">
            <a:spAutoFit/>
          </a:bodyPr>
          <a:lstStyle/>
          <a:p>
            <a:r>
              <a:rPr lang="es-MX" dirty="0"/>
              <a:t>24</a:t>
            </a:r>
            <a:endParaRPr lang="es-EC" sz="1800" dirty="0"/>
          </a:p>
        </p:txBody>
      </p:sp>
      <p:sp>
        <p:nvSpPr>
          <p:cNvPr id="9" name="Rectángulo 8">
            <a:extLst>
              <a:ext uri="{FF2B5EF4-FFF2-40B4-BE49-F238E27FC236}">
                <a16:creationId xmlns:a16="http://schemas.microsoft.com/office/drawing/2014/main" xmlns="" id="{F773C1F4-38A2-4C44-A895-45D1322BB62E}"/>
              </a:ext>
            </a:extLst>
          </p:cNvPr>
          <p:cNvSpPr/>
          <p:nvPr/>
        </p:nvSpPr>
        <p:spPr>
          <a:xfrm>
            <a:off x="4865914" y="5432810"/>
            <a:ext cx="1685108" cy="369332"/>
          </a:xfrm>
          <a:prstGeom prst="rect">
            <a:avLst/>
          </a:prstGeom>
        </p:spPr>
        <p:txBody>
          <a:bodyPr wrap="square">
            <a:spAutoFit/>
          </a:bodyPr>
          <a:lstStyle/>
          <a:p>
            <a:pPr lvl="0" algn="ctr"/>
            <a:r>
              <a:rPr lang="es-ES" dirty="0"/>
              <a:t>Av. Calderón </a:t>
            </a:r>
            <a:endParaRPr lang="es-EC" dirty="0"/>
          </a:p>
        </p:txBody>
      </p:sp>
    </p:spTree>
    <p:extLst>
      <p:ext uri="{BB962C8B-B14F-4D97-AF65-F5344CB8AC3E}">
        <p14:creationId xmlns:p14="http://schemas.microsoft.com/office/powerpoint/2010/main" val="2097552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6">
            <a:extLst>
              <a:ext uri="{FF2B5EF4-FFF2-40B4-BE49-F238E27FC236}">
                <a16:creationId xmlns:a16="http://schemas.microsoft.com/office/drawing/2014/main" xmlns="" id="{637FC3B3-77F7-4B49-ABF4-2844E5C30016}"/>
              </a:ext>
            </a:extLst>
          </p:cNvPr>
          <p:cNvPicPr/>
          <p:nvPr/>
        </p:nvPicPr>
        <p:blipFill>
          <a:blip r:embed="rId3"/>
          <a:stretch>
            <a:fillRect/>
          </a:stretch>
        </p:blipFill>
        <p:spPr>
          <a:xfrm>
            <a:off x="3483192" y="1638816"/>
            <a:ext cx="4536504" cy="3381747"/>
          </a:xfrm>
          <a:prstGeom prst="rect">
            <a:avLst/>
          </a:prstGeom>
        </p:spPr>
      </p:pic>
      <p:sp>
        <p:nvSpPr>
          <p:cNvPr id="9" name="Rectángulo 8">
            <a:extLst>
              <a:ext uri="{FF2B5EF4-FFF2-40B4-BE49-F238E27FC236}">
                <a16:creationId xmlns:a16="http://schemas.microsoft.com/office/drawing/2014/main" xmlns="" id="{53477D39-43F4-4AC4-B50D-12502C93D59C}"/>
              </a:ext>
            </a:extLst>
          </p:cNvPr>
          <p:cNvSpPr/>
          <p:nvPr/>
        </p:nvSpPr>
        <p:spPr>
          <a:xfrm>
            <a:off x="1605061" y="754995"/>
            <a:ext cx="8292764" cy="461665"/>
          </a:xfrm>
          <a:prstGeom prst="rect">
            <a:avLst/>
          </a:prstGeom>
        </p:spPr>
        <p:txBody>
          <a:bodyPr wrap="square">
            <a:spAutoFit/>
          </a:bodyPr>
          <a:lstStyle/>
          <a:p>
            <a:pPr lvl="0" algn="ctr"/>
            <a:r>
              <a:rPr lang="es-ES" sz="2400" b="1" dirty="0"/>
              <a:t>Locales con parqueaderos propios </a:t>
            </a:r>
            <a:endParaRPr lang="es-EC" sz="2400" b="1" dirty="0"/>
          </a:p>
        </p:txBody>
      </p:sp>
      <p:sp>
        <p:nvSpPr>
          <p:cNvPr id="6" name="CuadroTexto 5">
            <a:extLst>
              <a:ext uri="{FF2B5EF4-FFF2-40B4-BE49-F238E27FC236}">
                <a16:creationId xmlns:a16="http://schemas.microsoft.com/office/drawing/2014/main" xmlns="" id="{18F11BFE-4AA5-474C-A816-3627CA22297A}"/>
              </a:ext>
            </a:extLst>
          </p:cNvPr>
          <p:cNvSpPr txBox="1"/>
          <p:nvPr/>
        </p:nvSpPr>
        <p:spPr>
          <a:xfrm>
            <a:off x="89854" y="6401356"/>
            <a:ext cx="461529" cy="369332"/>
          </a:xfrm>
          <a:prstGeom prst="rect">
            <a:avLst/>
          </a:prstGeom>
          <a:noFill/>
        </p:spPr>
        <p:txBody>
          <a:bodyPr wrap="square">
            <a:spAutoFit/>
          </a:bodyPr>
          <a:lstStyle/>
          <a:p>
            <a:r>
              <a:rPr lang="es-MX" dirty="0"/>
              <a:t>25</a:t>
            </a:r>
            <a:endParaRPr lang="es-EC" sz="1800" dirty="0"/>
          </a:p>
        </p:txBody>
      </p:sp>
      <p:sp>
        <p:nvSpPr>
          <p:cNvPr id="11" name="Rectángulo 10">
            <a:extLst>
              <a:ext uri="{FF2B5EF4-FFF2-40B4-BE49-F238E27FC236}">
                <a16:creationId xmlns:a16="http://schemas.microsoft.com/office/drawing/2014/main" xmlns="" id="{236800FC-FE77-4BF4-9204-8E56FEA7E52B}"/>
              </a:ext>
            </a:extLst>
          </p:cNvPr>
          <p:cNvSpPr/>
          <p:nvPr/>
        </p:nvSpPr>
        <p:spPr>
          <a:xfrm>
            <a:off x="3295725" y="5219184"/>
            <a:ext cx="4911437" cy="307777"/>
          </a:xfrm>
          <a:prstGeom prst="rect">
            <a:avLst/>
          </a:prstGeom>
        </p:spPr>
        <p:txBody>
          <a:bodyPr wrap="square">
            <a:spAutoFit/>
          </a:bodyPr>
          <a:lstStyle/>
          <a:p>
            <a:pPr lvl="0" algn="ctr"/>
            <a:r>
              <a:rPr lang="es-ES" sz="1400" dirty="0"/>
              <a:t>Local PINTULAC, Av. Calderón </a:t>
            </a:r>
            <a:endParaRPr lang="es-EC" sz="1400" dirty="0"/>
          </a:p>
        </p:txBody>
      </p:sp>
    </p:spTree>
    <p:extLst>
      <p:ext uri="{BB962C8B-B14F-4D97-AF65-F5344CB8AC3E}">
        <p14:creationId xmlns:p14="http://schemas.microsoft.com/office/powerpoint/2010/main" val="261659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12D8A3BC-D3E1-4CCD-9ED1-8DDB15F19CF9}"/>
              </a:ext>
            </a:extLst>
          </p:cNvPr>
          <p:cNvSpPr/>
          <p:nvPr/>
        </p:nvSpPr>
        <p:spPr>
          <a:xfrm>
            <a:off x="191344" y="116632"/>
            <a:ext cx="5104282" cy="584775"/>
          </a:xfrm>
          <a:prstGeom prst="rect">
            <a:avLst/>
          </a:prstGeom>
        </p:spPr>
        <p:txBody>
          <a:bodyPr wrap="none">
            <a:spAutoFit/>
          </a:bodyPr>
          <a:lstStyle/>
          <a:p>
            <a:pPr lvl="0"/>
            <a:r>
              <a:rPr lang="es-ES" sz="3200" b="1" dirty="0"/>
              <a:t>Equipamiento Comercial </a:t>
            </a:r>
            <a:endParaRPr lang="es-EC" sz="3200" dirty="0"/>
          </a:p>
        </p:txBody>
      </p:sp>
      <p:sp>
        <p:nvSpPr>
          <p:cNvPr id="5" name="Rectángulo 4">
            <a:extLst>
              <a:ext uri="{FF2B5EF4-FFF2-40B4-BE49-F238E27FC236}">
                <a16:creationId xmlns:a16="http://schemas.microsoft.com/office/drawing/2014/main" xmlns="" id="{9147179F-1709-4548-806F-56DC1385DEF2}"/>
              </a:ext>
            </a:extLst>
          </p:cNvPr>
          <p:cNvSpPr/>
          <p:nvPr/>
        </p:nvSpPr>
        <p:spPr>
          <a:xfrm>
            <a:off x="1722314" y="764413"/>
            <a:ext cx="4536504" cy="369332"/>
          </a:xfrm>
          <a:prstGeom prst="rect">
            <a:avLst/>
          </a:prstGeom>
        </p:spPr>
        <p:txBody>
          <a:bodyPr wrap="square">
            <a:spAutoFit/>
          </a:bodyPr>
          <a:lstStyle/>
          <a:p>
            <a:pPr lvl="0" algn="ctr"/>
            <a:r>
              <a:rPr lang="es-ES" dirty="0"/>
              <a:t>Procedimiento de identificación </a:t>
            </a:r>
            <a:endParaRPr lang="es-EC" dirty="0"/>
          </a:p>
        </p:txBody>
      </p:sp>
      <p:sp>
        <p:nvSpPr>
          <p:cNvPr id="6" name="Rectángulo 5">
            <a:extLst>
              <a:ext uri="{FF2B5EF4-FFF2-40B4-BE49-F238E27FC236}">
                <a16:creationId xmlns:a16="http://schemas.microsoft.com/office/drawing/2014/main" xmlns="" id="{D2387032-61FE-4498-A4D4-382D557D5E3C}"/>
              </a:ext>
            </a:extLst>
          </p:cNvPr>
          <p:cNvSpPr/>
          <p:nvPr/>
        </p:nvSpPr>
        <p:spPr>
          <a:xfrm>
            <a:off x="8975725" y="1123240"/>
            <a:ext cx="2792635" cy="4611519"/>
          </a:xfrm>
          <a:prstGeom prst="rect">
            <a:avLst/>
          </a:prstGeom>
        </p:spPr>
        <p:txBody>
          <a:bodyPr wrap="square">
            <a:spAutoFit/>
          </a:bodyPr>
          <a:lstStyle/>
          <a:p>
            <a:pPr marL="285750" lvl="0" indent="-285750">
              <a:lnSpc>
                <a:spcPct val="150000"/>
              </a:lnSpc>
              <a:buFont typeface="Wingdings" panose="05000000000000000000" pitchFamily="2" charset="2"/>
              <a:buChar char="Ø"/>
            </a:pPr>
            <a:r>
              <a:rPr lang="es-ES" dirty="0"/>
              <a:t>Alimentación</a:t>
            </a:r>
          </a:p>
          <a:p>
            <a:pPr marL="285750" lvl="0" indent="-285750">
              <a:lnSpc>
                <a:spcPct val="150000"/>
              </a:lnSpc>
              <a:buFont typeface="Wingdings" panose="05000000000000000000" pitchFamily="2" charset="2"/>
              <a:buChar char="Ø"/>
            </a:pPr>
            <a:r>
              <a:rPr lang="es-ES" dirty="0"/>
              <a:t>Comercial</a:t>
            </a:r>
          </a:p>
          <a:p>
            <a:pPr marL="285750" lvl="0" indent="-285750">
              <a:lnSpc>
                <a:spcPct val="150000"/>
              </a:lnSpc>
              <a:buFont typeface="Wingdings" panose="05000000000000000000" pitchFamily="2" charset="2"/>
              <a:buChar char="Ø"/>
            </a:pPr>
            <a:r>
              <a:rPr lang="es-ES" dirty="0"/>
              <a:t>Deporte</a:t>
            </a:r>
          </a:p>
          <a:p>
            <a:pPr marL="285750" lvl="0" indent="-285750">
              <a:lnSpc>
                <a:spcPct val="150000"/>
              </a:lnSpc>
              <a:buFont typeface="Wingdings" panose="05000000000000000000" pitchFamily="2" charset="2"/>
              <a:buChar char="Ø"/>
            </a:pPr>
            <a:r>
              <a:rPr lang="es-ES" dirty="0"/>
              <a:t>Educación</a:t>
            </a:r>
          </a:p>
          <a:p>
            <a:pPr marL="285750" lvl="0" indent="-285750">
              <a:lnSpc>
                <a:spcPct val="150000"/>
              </a:lnSpc>
              <a:buFont typeface="Wingdings" panose="05000000000000000000" pitchFamily="2" charset="2"/>
              <a:buChar char="Ø"/>
            </a:pPr>
            <a:r>
              <a:rPr lang="es-ES" dirty="0"/>
              <a:t>I. Financiera</a:t>
            </a:r>
          </a:p>
          <a:p>
            <a:pPr marL="285750" lvl="0" indent="-285750">
              <a:lnSpc>
                <a:spcPct val="150000"/>
              </a:lnSpc>
              <a:buFont typeface="Wingdings" panose="05000000000000000000" pitchFamily="2" charset="2"/>
              <a:buChar char="Ø"/>
            </a:pPr>
            <a:r>
              <a:rPr lang="es-ES" dirty="0"/>
              <a:t>Servicios </a:t>
            </a:r>
          </a:p>
          <a:p>
            <a:pPr marL="285750" lvl="0" indent="-285750">
              <a:lnSpc>
                <a:spcPct val="150000"/>
              </a:lnSpc>
              <a:buFont typeface="Wingdings" panose="05000000000000000000" pitchFamily="2" charset="2"/>
              <a:buChar char="Ø"/>
            </a:pPr>
            <a:r>
              <a:rPr lang="es-ES" dirty="0"/>
              <a:t>Residencial</a:t>
            </a:r>
          </a:p>
          <a:p>
            <a:pPr marL="285750" lvl="0" indent="-285750">
              <a:lnSpc>
                <a:spcPct val="150000"/>
              </a:lnSpc>
              <a:buFont typeface="Wingdings" panose="05000000000000000000" pitchFamily="2" charset="2"/>
              <a:buChar char="Ø"/>
            </a:pPr>
            <a:r>
              <a:rPr lang="es-ES" dirty="0"/>
              <a:t>Salud</a:t>
            </a:r>
          </a:p>
          <a:p>
            <a:pPr marL="285750" lvl="0" indent="-285750">
              <a:lnSpc>
                <a:spcPct val="150000"/>
              </a:lnSpc>
              <a:buFont typeface="Wingdings" panose="05000000000000000000" pitchFamily="2" charset="2"/>
              <a:buChar char="Ø"/>
            </a:pPr>
            <a:r>
              <a:rPr lang="es-ES" dirty="0"/>
              <a:t>Industrial </a:t>
            </a:r>
          </a:p>
          <a:p>
            <a:pPr marL="285750" lvl="0" indent="-285750">
              <a:lnSpc>
                <a:spcPct val="150000"/>
              </a:lnSpc>
              <a:buFont typeface="Wingdings" panose="05000000000000000000" pitchFamily="2" charset="2"/>
              <a:buChar char="Ø"/>
            </a:pPr>
            <a:r>
              <a:rPr lang="es-ES" dirty="0"/>
              <a:t>Otros</a:t>
            </a:r>
          </a:p>
          <a:p>
            <a:pPr marL="285750" lvl="0" indent="-285750">
              <a:lnSpc>
                <a:spcPct val="150000"/>
              </a:lnSpc>
              <a:buFont typeface="Wingdings" panose="05000000000000000000" pitchFamily="2" charset="2"/>
              <a:buChar char="Ø"/>
            </a:pPr>
            <a:r>
              <a:rPr lang="es-ES" dirty="0"/>
              <a:t>Lote vacío </a:t>
            </a:r>
            <a:endParaRPr lang="es-EC" dirty="0"/>
          </a:p>
        </p:txBody>
      </p:sp>
      <p:sp>
        <p:nvSpPr>
          <p:cNvPr id="8" name="CuadroTexto 7">
            <a:extLst>
              <a:ext uri="{FF2B5EF4-FFF2-40B4-BE49-F238E27FC236}">
                <a16:creationId xmlns:a16="http://schemas.microsoft.com/office/drawing/2014/main" xmlns="" id="{BBFC9DED-7E94-4186-87F6-10DE21A5FFCD}"/>
              </a:ext>
            </a:extLst>
          </p:cNvPr>
          <p:cNvSpPr txBox="1"/>
          <p:nvPr/>
        </p:nvSpPr>
        <p:spPr>
          <a:xfrm>
            <a:off x="89854" y="6401356"/>
            <a:ext cx="461529" cy="369332"/>
          </a:xfrm>
          <a:prstGeom prst="rect">
            <a:avLst/>
          </a:prstGeom>
          <a:noFill/>
        </p:spPr>
        <p:txBody>
          <a:bodyPr wrap="square">
            <a:spAutoFit/>
          </a:bodyPr>
          <a:lstStyle/>
          <a:p>
            <a:r>
              <a:rPr lang="es-MX" sz="1800" dirty="0"/>
              <a:t>26</a:t>
            </a:r>
            <a:endParaRPr lang="es-EC" sz="1800" dirty="0"/>
          </a:p>
        </p:txBody>
      </p:sp>
      <p:graphicFrame>
        <p:nvGraphicFramePr>
          <p:cNvPr id="2" name="Tabla 1">
            <a:extLst>
              <a:ext uri="{FF2B5EF4-FFF2-40B4-BE49-F238E27FC236}">
                <a16:creationId xmlns:a16="http://schemas.microsoft.com/office/drawing/2014/main" xmlns="" id="{6739DEC2-F2EE-494A-AFD2-D6D3A62E7958}"/>
              </a:ext>
            </a:extLst>
          </p:cNvPr>
          <p:cNvGraphicFramePr>
            <a:graphicFrameLocks noGrp="1"/>
          </p:cNvGraphicFramePr>
          <p:nvPr>
            <p:extLst>
              <p:ext uri="{D42A27DB-BD31-4B8C-83A1-F6EECF244321}">
                <p14:modId xmlns:p14="http://schemas.microsoft.com/office/powerpoint/2010/main" val="4261537793"/>
              </p:ext>
            </p:extLst>
          </p:nvPr>
        </p:nvGraphicFramePr>
        <p:xfrm>
          <a:off x="191344" y="2090057"/>
          <a:ext cx="8025191" cy="2129246"/>
        </p:xfrm>
        <a:graphic>
          <a:graphicData uri="http://schemas.openxmlformats.org/drawingml/2006/table">
            <a:tbl>
              <a:tblPr firstRow="1" firstCol="1" bandRow="1"/>
              <a:tblGrid>
                <a:gridCol w="362715">
                  <a:extLst>
                    <a:ext uri="{9D8B030D-6E8A-4147-A177-3AD203B41FA5}">
                      <a16:colId xmlns:a16="http://schemas.microsoft.com/office/drawing/2014/main" xmlns="" val="2516393419"/>
                    </a:ext>
                  </a:extLst>
                </a:gridCol>
                <a:gridCol w="3527690">
                  <a:extLst>
                    <a:ext uri="{9D8B030D-6E8A-4147-A177-3AD203B41FA5}">
                      <a16:colId xmlns:a16="http://schemas.microsoft.com/office/drawing/2014/main" xmlns="" val="2337106068"/>
                    </a:ext>
                  </a:extLst>
                </a:gridCol>
                <a:gridCol w="361858">
                  <a:extLst>
                    <a:ext uri="{9D8B030D-6E8A-4147-A177-3AD203B41FA5}">
                      <a16:colId xmlns:a16="http://schemas.microsoft.com/office/drawing/2014/main" xmlns="" val="3227789824"/>
                    </a:ext>
                  </a:extLst>
                </a:gridCol>
                <a:gridCol w="361858">
                  <a:extLst>
                    <a:ext uri="{9D8B030D-6E8A-4147-A177-3AD203B41FA5}">
                      <a16:colId xmlns:a16="http://schemas.microsoft.com/office/drawing/2014/main" xmlns="" val="3500031560"/>
                    </a:ext>
                  </a:extLst>
                </a:gridCol>
                <a:gridCol w="361858">
                  <a:extLst>
                    <a:ext uri="{9D8B030D-6E8A-4147-A177-3AD203B41FA5}">
                      <a16:colId xmlns:a16="http://schemas.microsoft.com/office/drawing/2014/main" xmlns="" val="1132466428"/>
                    </a:ext>
                  </a:extLst>
                </a:gridCol>
                <a:gridCol w="361858">
                  <a:extLst>
                    <a:ext uri="{9D8B030D-6E8A-4147-A177-3AD203B41FA5}">
                      <a16:colId xmlns:a16="http://schemas.microsoft.com/office/drawing/2014/main" xmlns="" val="1793681942"/>
                    </a:ext>
                  </a:extLst>
                </a:gridCol>
                <a:gridCol w="361858">
                  <a:extLst>
                    <a:ext uri="{9D8B030D-6E8A-4147-A177-3AD203B41FA5}">
                      <a16:colId xmlns:a16="http://schemas.microsoft.com/office/drawing/2014/main" xmlns="" val="3893112300"/>
                    </a:ext>
                  </a:extLst>
                </a:gridCol>
                <a:gridCol w="361858">
                  <a:extLst>
                    <a:ext uri="{9D8B030D-6E8A-4147-A177-3AD203B41FA5}">
                      <a16:colId xmlns:a16="http://schemas.microsoft.com/office/drawing/2014/main" xmlns="" val="3487496987"/>
                    </a:ext>
                  </a:extLst>
                </a:gridCol>
                <a:gridCol w="361858">
                  <a:extLst>
                    <a:ext uri="{9D8B030D-6E8A-4147-A177-3AD203B41FA5}">
                      <a16:colId xmlns:a16="http://schemas.microsoft.com/office/drawing/2014/main" xmlns="" val="590997366"/>
                    </a:ext>
                  </a:extLst>
                </a:gridCol>
                <a:gridCol w="361858">
                  <a:extLst>
                    <a:ext uri="{9D8B030D-6E8A-4147-A177-3AD203B41FA5}">
                      <a16:colId xmlns:a16="http://schemas.microsoft.com/office/drawing/2014/main" xmlns="" val="1396882465"/>
                    </a:ext>
                  </a:extLst>
                </a:gridCol>
                <a:gridCol w="361858">
                  <a:extLst>
                    <a:ext uri="{9D8B030D-6E8A-4147-A177-3AD203B41FA5}">
                      <a16:colId xmlns:a16="http://schemas.microsoft.com/office/drawing/2014/main" xmlns="" val="1156184641"/>
                    </a:ext>
                  </a:extLst>
                </a:gridCol>
                <a:gridCol w="361858">
                  <a:extLst>
                    <a:ext uri="{9D8B030D-6E8A-4147-A177-3AD203B41FA5}">
                      <a16:colId xmlns:a16="http://schemas.microsoft.com/office/drawing/2014/main" xmlns="" val="4019448124"/>
                    </a:ext>
                  </a:extLst>
                </a:gridCol>
                <a:gridCol w="154348">
                  <a:extLst>
                    <a:ext uri="{9D8B030D-6E8A-4147-A177-3AD203B41FA5}">
                      <a16:colId xmlns:a16="http://schemas.microsoft.com/office/drawing/2014/main" xmlns="" val="568530867"/>
                    </a:ext>
                  </a:extLst>
                </a:gridCol>
                <a:gridCol w="361858">
                  <a:extLst>
                    <a:ext uri="{9D8B030D-6E8A-4147-A177-3AD203B41FA5}">
                      <a16:colId xmlns:a16="http://schemas.microsoft.com/office/drawing/2014/main" xmlns="" val="3340270176"/>
                    </a:ext>
                  </a:extLst>
                </a:gridCol>
              </a:tblGrid>
              <a:tr h="316695">
                <a:tc rowSpan="2">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 Cuadra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NOMBRE o DESCRIPCIÓN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1">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TIPO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Estacionamiento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99885710"/>
                  </a:ext>
                </a:extLst>
              </a:tr>
              <a:tr h="1495856">
                <a:tc vMerge="1">
                  <a:txBody>
                    <a:bodyPr/>
                    <a:lstStyle/>
                    <a:p>
                      <a:endParaRPr lang="es-EC"/>
                    </a:p>
                  </a:txBody>
                  <a:tcPr/>
                </a:tc>
                <a:tc vMerge="1">
                  <a:txBody>
                    <a:bodyPr/>
                    <a:lstStyle/>
                    <a:p>
                      <a:endParaRPr lang="es-EC"/>
                    </a:p>
                  </a:txBody>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Alimentación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Comercial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Deporte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Educación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 Financiero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Servicios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Residencial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Salud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Industrial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Otros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Vacío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xmlns="" val="3744664148"/>
                  </a:ext>
                </a:extLst>
              </a:tr>
              <a:tr h="316695">
                <a:tc gridSpan="14">
                  <a:txBody>
                    <a:bodyPr/>
                    <a:lstStyle/>
                    <a:p>
                      <a:pPr algn="ctr">
                        <a:lnSpc>
                          <a:spcPct val="107000"/>
                        </a:lnSpc>
                        <a:spcAft>
                          <a:spcPts val="800"/>
                        </a:spcAft>
                      </a:pPr>
                      <a:r>
                        <a:rPr lang="es-EC" sz="14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AVENIDA CALDERON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7F7"/>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3533338994"/>
                  </a:ext>
                </a:extLst>
              </a:tr>
            </a:tbl>
          </a:graphicData>
        </a:graphic>
      </p:graphicFrame>
    </p:spTree>
    <p:extLst>
      <p:ext uri="{BB962C8B-B14F-4D97-AF65-F5344CB8AC3E}">
        <p14:creationId xmlns:p14="http://schemas.microsoft.com/office/powerpoint/2010/main" val="3851497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12D8A3BC-D3E1-4CCD-9ED1-8DDB15F19CF9}"/>
              </a:ext>
            </a:extLst>
          </p:cNvPr>
          <p:cNvSpPr/>
          <p:nvPr/>
        </p:nvSpPr>
        <p:spPr>
          <a:xfrm>
            <a:off x="191344" y="116632"/>
            <a:ext cx="5104282" cy="584775"/>
          </a:xfrm>
          <a:prstGeom prst="rect">
            <a:avLst/>
          </a:prstGeom>
        </p:spPr>
        <p:txBody>
          <a:bodyPr wrap="none">
            <a:spAutoFit/>
          </a:bodyPr>
          <a:lstStyle/>
          <a:p>
            <a:pPr lvl="0"/>
            <a:r>
              <a:rPr lang="es-ES" sz="3200" b="1" dirty="0"/>
              <a:t>Equipamiento Comercial </a:t>
            </a:r>
            <a:endParaRPr lang="es-EC" sz="3200" dirty="0"/>
          </a:p>
        </p:txBody>
      </p:sp>
      <p:pic>
        <p:nvPicPr>
          <p:cNvPr id="8" name="Imagen 7">
            <a:extLst>
              <a:ext uri="{FF2B5EF4-FFF2-40B4-BE49-F238E27FC236}">
                <a16:creationId xmlns:a16="http://schemas.microsoft.com/office/drawing/2014/main" xmlns="" id="{11216611-7FBA-4D82-BB41-386D648F4985}"/>
              </a:ext>
            </a:extLst>
          </p:cNvPr>
          <p:cNvPicPr/>
          <p:nvPr/>
        </p:nvPicPr>
        <p:blipFill rotWithShape="1">
          <a:blip r:embed="rId3" cstate="print">
            <a:extLst>
              <a:ext uri="{28A0092B-C50C-407E-A947-70E740481C1C}">
                <a14:useLocalDpi xmlns:a14="http://schemas.microsoft.com/office/drawing/2010/main" val="0"/>
              </a:ext>
            </a:extLst>
          </a:blip>
          <a:srcRect t="18606"/>
          <a:stretch/>
        </p:blipFill>
        <p:spPr bwMode="auto">
          <a:xfrm>
            <a:off x="191344" y="2124146"/>
            <a:ext cx="3528392" cy="2600998"/>
          </a:xfrm>
          <a:prstGeom prst="rect">
            <a:avLst/>
          </a:prstGeom>
          <a:noFill/>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xmlns="" id="{73A51BCC-C3D5-4B80-A9F2-536184CA0F84}"/>
              </a:ext>
            </a:extLst>
          </p:cNvPr>
          <p:cNvPicPr/>
          <p:nvPr/>
        </p:nvPicPr>
        <p:blipFill>
          <a:blip r:embed="rId4"/>
          <a:stretch>
            <a:fillRect/>
          </a:stretch>
        </p:blipFill>
        <p:spPr>
          <a:xfrm>
            <a:off x="4367808" y="2256528"/>
            <a:ext cx="3379083" cy="2468616"/>
          </a:xfrm>
          <a:prstGeom prst="rect">
            <a:avLst/>
          </a:prstGeom>
        </p:spPr>
      </p:pic>
      <p:pic>
        <p:nvPicPr>
          <p:cNvPr id="10" name="Imagen 9">
            <a:extLst>
              <a:ext uri="{FF2B5EF4-FFF2-40B4-BE49-F238E27FC236}">
                <a16:creationId xmlns:a16="http://schemas.microsoft.com/office/drawing/2014/main" xmlns="" id="{2895ECB8-A4F0-44AD-AB96-6378430A380E}"/>
              </a:ext>
            </a:extLst>
          </p:cNvPr>
          <p:cNvPicPr/>
          <p:nvPr/>
        </p:nvPicPr>
        <p:blipFill>
          <a:blip r:embed="rId5"/>
          <a:stretch>
            <a:fillRect/>
          </a:stretch>
        </p:blipFill>
        <p:spPr>
          <a:xfrm>
            <a:off x="8327753" y="2208550"/>
            <a:ext cx="3240360" cy="2516594"/>
          </a:xfrm>
          <a:prstGeom prst="rect">
            <a:avLst/>
          </a:prstGeom>
        </p:spPr>
      </p:pic>
      <p:sp>
        <p:nvSpPr>
          <p:cNvPr id="11" name="Rectángulo 10">
            <a:extLst>
              <a:ext uri="{FF2B5EF4-FFF2-40B4-BE49-F238E27FC236}">
                <a16:creationId xmlns:a16="http://schemas.microsoft.com/office/drawing/2014/main" xmlns="" id="{7B118D95-2015-4C1E-BFFF-F1D4DBFE982B}"/>
              </a:ext>
            </a:extLst>
          </p:cNvPr>
          <p:cNvSpPr/>
          <p:nvPr/>
        </p:nvSpPr>
        <p:spPr>
          <a:xfrm>
            <a:off x="559222" y="1360120"/>
            <a:ext cx="2792635" cy="456535"/>
          </a:xfrm>
          <a:prstGeom prst="rect">
            <a:avLst/>
          </a:prstGeom>
        </p:spPr>
        <p:txBody>
          <a:bodyPr wrap="square">
            <a:spAutoFit/>
          </a:bodyPr>
          <a:lstStyle/>
          <a:p>
            <a:pPr lvl="0" algn="ctr">
              <a:lnSpc>
                <a:spcPct val="150000"/>
              </a:lnSpc>
            </a:pPr>
            <a:r>
              <a:rPr lang="es-ES" dirty="0"/>
              <a:t>Comercial (C)</a:t>
            </a:r>
          </a:p>
        </p:txBody>
      </p:sp>
      <p:sp>
        <p:nvSpPr>
          <p:cNvPr id="12" name="Rectángulo 11">
            <a:extLst>
              <a:ext uri="{FF2B5EF4-FFF2-40B4-BE49-F238E27FC236}">
                <a16:creationId xmlns:a16="http://schemas.microsoft.com/office/drawing/2014/main" xmlns="" id="{2BB02F0E-8DF0-401A-AE07-8C6C18796B79}"/>
              </a:ext>
            </a:extLst>
          </p:cNvPr>
          <p:cNvSpPr/>
          <p:nvPr/>
        </p:nvSpPr>
        <p:spPr>
          <a:xfrm>
            <a:off x="4661031" y="1360120"/>
            <a:ext cx="2792635" cy="456535"/>
          </a:xfrm>
          <a:prstGeom prst="rect">
            <a:avLst/>
          </a:prstGeom>
        </p:spPr>
        <p:txBody>
          <a:bodyPr wrap="square">
            <a:spAutoFit/>
          </a:bodyPr>
          <a:lstStyle/>
          <a:p>
            <a:pPr lvl="0" algn="ctr">
              <a:lnSpc>
                <a:spcPct val="150000"/>
              </a:lnSpc>
            </a:pPr>
            <a:r>
              <a:rPr lang="es-ES" dirty="0"/>
              <a:t>Residencial (R)</a:t>
            </a:r>
          </a:p>
        </p:txBody>
      </p:sp>
      <p:sp>
        <p:nvSpPr>
          <p:cNvPr id="13" name="Rectángulo 12">
            <a:extLst>
              <a:ext uri="{FF2B5EF4-FFF2-40B4-BE49-F238E27FC236}">
                <a16:creationId xmlns:a16="http://schemas.microsoft.com/office/drawing/2014/main" xmlns="" id="{3A40F0B2-ACBF-430A-967D-F32AC5A8103D}"/>
              </a:ext>
            </a:extLst>
          </p:cNvPr>
          <p:cNvSpPr/>
          <p:nvPr/>
        </p:nvSpPr>
        <p:spPr>
          <a:xfrm>
            <a:off x="9129490" y="1360119"/>
            <a:ext cx="2792635" cy="456535"/>
          </a:xfrm>
          <a:prstGeom prst="rect">
            <a:avLst/>
          </a:prstGeom>
        </p:spPr>
        <p:txBody>
          <a:bodyPr wrap="square">
            <a:spAutoFit/>
          </a:bodyPr>
          <a:lstStyle/>
          <a:p>
            <a:pPr lvl="0">
              <a:lnSpc>
                <a:spcPct val="150000"/>
              </a:lnSpc>
            </a:pPr>
            <a:r>
              <a:rPr lang="es-ES" dirty="0"/>
              <a:t>Alimentación (A)</a:t>
            </a:r>
          </a:p>
        </p:txBody>
      </p:sp>
      <p:sp>
        <p:nvSpPr>
          <p:cNvPr id="14" name="CuadroTexto 13">
            <a:extLst>
              <a:ext uri="{FF2B5EF4-FFF2-40B4-BE49-F238E27FC236}">
                <a16:creationId xmlns:a16="http://schemas.microsoft.com/office/drawing/2014/main" xmlns="" id="{E0E994E3-EEF8-428B-BE59-AF3200FE0078}"/>
              </a:ext>
            </a:extLst>
          </p:cNvPr>
          <p:cNvSpPr txBox="1"/>
          <p:nvPr/>
        </p:nvSpPr>
        <p:spPr>
          <a:xfrm>
            <a:off x="89854" y="6401356"/>
            <a:ext cx="461529" cy="369332"/>
          </a:xfrm>
          <a:prstGeom prst="rect">
            <a:avLst/>
          </a:prstGeom>
          <a:noFill/>
        </p:spPr>
        <p:txBody>
          <a:bodyPr wrap="square">
            <a:spAutoFit/>
          </a:bodyPr>
          <a:lstStyle/>
          <a:p>
            <a:r>
              <a:rPr lang="es-MX" sz="1800" dirty="0"/>
              <a:t>27</a:t>
            </a:r>
            <a:endParaRPr lang="es-EC" sz="1800" dirty="0"/>
          </a:p>
        </p:txBody>
      </p:sp>
      <p:sp>
        <p:nvSpPr>
          <p:cNvPr id="15" name="Rectángulo 14">
            <a:extLst>
              <a:ext uri="{FF2B5EF4-FFF2-40B4-BE49-F238E27FC236}">
                <a16:creationId xmlns:a16="http://schemas.microsoft.com/office/drawing/2014/main" xmlns="" id="{085490E3-9387-43C5-96D8-AA94DEE124A6}"/>
              </a:ext>
            </a:extLst>
          </p:cNvPr>
          <p:cNvSpPr/>
          <p:nvPr/>
        </p:nvSpPr>
        <p:spPr>
          <a:xfrm>
            <a:off x="89854" y="4878746"/>
            <a:ext cx="3528392" cy="307777"/>
          </a:xfrm>
          <a:prstGeom prst="rect">
            <a:avLst/>
          </a:prstGeom>
        </p:spPr>
        <p:txBody>
          <a:bodyPr wrap="square">
            <a:spAutoFit/>
          </a:bodyPr>
          <a:lstStyle/>
          <a:p>
            <a:pPr lvl="0" algn="ctr"/>
            <a:r>
              <a:rPr lang="es-ES" sz="1400" dirty="0"/>
              <a:t>Centro Comercial Tinara, Av. Calderón </a:t>
            </a:r>
            <a:endParaRPr lang="es-EC" sz="1400" dirty="0"/>
          </a:p>
        </p:txBody>
      </p:sp>
      <p:sp>
        <p:nvSpPr>
          <p:cNvPr id="16" name="Rectángulo 15">
            <a:extLst>
              <a:ext uri="{FF2B5EF4-FFF2-40B4-BE49-F238E27FC236}">
                <a16:creationId xmlns:a16="http://schemas.microsoft.com/office/drawing/2014/main" xmlns="" id="{C7588519-10B1-4B54-8F52-622B49FA6A31}"/>
              </a:ext>
            </a:extLst>
          </p:cNvPr>
          <p:cNvSpPr/>
          <p:nvPr/>
        </p:nvSpPr>
        <p:spPr>
          <a:xfrm>
            <a:off x="4218499" y="4878746"/>
            <a:ext cx="3528392" cy="307777"/>
          </a:xfrm>
          <a:prstGeom prst="rect">
            <a:avLst/>
          </a:prstGeom>
        </p:spPr>
        <p:txBody>
          <a:bodyPr wrap="square">
            <a:spAutoFit/>
          </a:bodyPr>
          <a:lstStyle/>
          <a:p>
            <a:pPr lvl="0" algn="ctr"/>
            <a:r>
              <a:rPr lang="es-ES" sz="1400" dirty="0"/>
              <a:t>Residencia, Av. Calderón </a:t>
            </a:r>
            <a:endParaRPr lang="es-EC" sz="1400" dirty="0"/>
          </a:p>
        </p:txBody>
      </p:sp>
      <p:sp>
        <p:nvSpPr>
          <p:cNvPr id="17" name="Rectángulo 16">
            <a:extLst>
              <a:ext uri="{FF2B5EF4-FFF2-40B4-BE49-F238E27FC236}">
                <a16:creationId xmlns:a16="http://schemas.microsoft.com/office/drawing/2014/main" xmlns="" id="{13028B2D-FBF3-4F6B-B520-0826A903F05A}"/>
              </a:ext>
            </a:extLst>
          </p:cNvPr>
          <p:cNvSpPr/>
          <p:nvPr/>
        </p:nvSpPr>
        <p:spPr>
          <a:xfrm>
            <a:off x="8183737" y="4839369"/>
            <a:ext cx="3528392" cy="307777"/>
          </a:xfrm>
          <a:prstGeom prst="rect">
            <a:avLst/>
          </a:prstGeom>
        </p:spPr>
        <p:txBody>
          <a:bodyPr wrap="square">
            <a:spAutoFit/>
          </a:bodyPr>
          <a:lstStyle/>
          <a:p>
            <a:pPr lvl="0" algn="ctr"/>
            <a:r>
              <a:rPr lang="es-ES" sz="1400" dirty="0"/>
              <a:t>Pizzeria, Av. Calderón </a:t>
            </a:r>
            <a:endParaRPr lang="es-EC" sz="1400" dirty="0"/>
          </a:p>
        </p:txBody>
      </p:sp>
    </p:spTree>
    <p:extLst>
      <p:ext uri="{BB962C8B-B14F-4D97-AF65-F5344CB8AC3E}">
        <p14:creationId xmlns:p14="http://schemas.microsoft.com/office/powerpoint/2010/main" val="2643927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a:extLst>
              <a:ext uri="{FF2B5EF4-FFF2-40B4-BE49-F238E27FC236}">
                <a16:creationId xmlns:a16="http://schemas.microsoft.com/office/drawing/2014/main" xmlns="" id="{50758301-87E8-4963-BCF3-7FFB6A338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2899" y="647348"/>
            <a:ext cx="3589271" cy="5563303"/>
          </a:xfrm>
          <a:prstGeom prst="rect">
            <a:avLst/>
          </a:prstGeom>
        </p:spPr>
      </p:pic>
      <p:sp>
        <p:nvSpPr>
          <p:cNvPr id="9" name="Rectángulo 8">
            <a:extLst>
              <a:ext uri="{FF2B5EF4-FFF2-40B4-BE49-F238E27FC236}">
                <a16:creationId xmlns:a16="http://schemas.microsoft.com/office/drawing/2014/main" xmlns="" id="{E008B6CD-B119-4C6E-85A5-8F529B4AC5FB}"/>
              </a:ext>
            </a:extLst>
          </p:cNvPr>
          <p:cNvSpPr/>
          <p:nvPr/>
        </p:nvSpPr>
        <p:spPr>
          <a:xfrm>
            <a:off x="6070105" y="1124744"/>
            <a:ext cx="4536504" cy="369332"/>
          </a:xfrm>
          <a:prstGeom prst="rect">
            <a:avLst/>
          </a:prstGeom>
        </p:spPr>
        <p:txBody>
          <a:bodyPr wrap="square">
            <a:spAutoFit/>
          </a:bodyPr>
          <a:lstStyle/>
          <a:p>
            <a:pPr lvl="0" algn="ctr"/>
            <a:r>
              <a:rPr lang="es-ES" b="1" dirty="0"/>
              <a:t># Total de Establecimientos:  </a:t>
            </a:r>
            <a:r>
              <a:rPr lang="es-ES" dirty="0"/>
              <a:t>494</a:t>
            </a:r>
            <a:endParaRPr lang="es-EC" dirty="0"/>
          </a:p>
        </p:txBody>
      </p:sp>
      <p:sp>
        <p:nvSpPr>
          <p:cNvPr id="7" name="CuadroTexto 6">
            <a:extLst>
              <a:ext uri="{FF2B5EF4-FFF2-40B4-BE49-F238E27FC236}">
                <a16:creationId xmlns:a16="http://schemas.microsoft.com/office/drawing/2014/main" xmlns="" id="{493CEE2E-FECB-48CE-9454-BAE525229126}"/>
              </a:ext>
            </a:extLst>
          </p:cNvPr>
          <p:cNvSpPr txBox="1"/>
          <p:nvPr/>
        </p:nvSpPr>
        <p:spPr>
          <a:xfrm>
            <a:off x="89854" y="6401356"/>
            <a:ext cx="461529" cy="369332"/>
          </a:xfrm>
          <a:prstGeom prst="rect">
            <a:avLst/>
          </a:prstGeom>
          <a:noFill/>
        </p:spPr>
        <p:txBody>
          <a:bodyPr wrap="square">
            <a:spAutoFit/>
          </a:bodyPr>
          <a:lstStyle/>
          <a:p>
            <a:r>
              <a:rPr lang="es-MX" sz="1800" dirty="0"/>
              <a:t>28</a:t>
            </a:r>
            <a:endParaRPr lang="es-EC" sz="1800" dirty="0"/>
          </a:p>
        </p:txBody>
      </p:sp>
      <p:graphicFrame>
        <p:nvGraphicFramePr>
          <p:cNvPr id="10" name="Gráfico 9">
            <a:extLst>
              <a:ext uri="{FF2B5EF4-FFF2-40B4-BE49-F238E27FC236}">
                <a16:creationId xmlns:a16="http://schemas.microsoft.com/office/drawing/2014/main" xmlns="" id="{DF6B1156-D187-49F8-8D07-8C81748E88C7}"/>
              </a:ext>
            </a:extLst>
          </p:cNvPr>
          <p:cNvGraphicFramePr/>
          <p:nvPr>
            <p:extLst>
              <p:ext uri="{D42A27DB-BD31-4B8C-83A1-F6EECF244321}">
                <p14:modId xmlns:p14="http://schemas.microsoft.com/office/powerpoint/2010/main" val="3520126531"/>
              </p:ext>
            </p:extLst>
          </p:nvPr>
        </p:nvGraphicFramePr>
        <p:xfrm>
          <a:off x="4355727" y="1637625"/>
          <a:ext cx="7566397" cy="39924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7411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xmlns="" id="{493CEE2E-FECB-48CE-9454-BAE525229126}"/>
              </a:ext>
            </a:extLst>
          </p:cNvPr>
          <p:cNvSpPr txBox="1"/>
          <p:nvPr/>
        </p:nvSpPr>
        <p:spPr>
          <a:xfrm>
            <a:off x="89854" y="6401356"/>
            <a:ext cx="461529" cy="369332"/>
          </a:xfrm>
          <a:prstGeom prst="rect">
            <a:avLst/>
          </a:prstGeom>
          <a:noFill/>
        </p:spPr>
        <p:txBody>
          <a:bodyPr wrap="square">
            <a:spAutoFit/>
          </a:bodyPr>
          <a:lstStyle/>
          <a:p>
            <a:r>
              <a:rPr lang="es-MX" sz="1800" dirty="0"/>
              <a:t>29</a:t>
            </a:r>
            <a:endParaRPr lang="es-EC" sz="1800" dirty="0"/>
          </a:p>
        </p:txBody>
      </p:sp>
      <p:graphicFrame>
        <p:nvGraphicFramePr>
          <p:cNvPr id="11" name="Gráfico 10">
            <a:extLst>
              <a:ext uri="{FF2B5EF4-FFF2-40B4-BE49-F238E27FC236}">
                <a16:creationId xmlns:a16="http://schemas.microsoft.com/office/drawing/2014/main" xmlns="" id="{E6365529-E679-4F4D-9DE5-60D58D28C67D}"/>
              </a:ext>
            </a:extLst>
          </p:cNvPr>
          <p:cNvGraphicFramePr/>
          <p:nvPr>
            <p:extLst>
              <p:ext uri="{D42A27DB-BD31-4B8C-83A1-F6EECF244321}">
                <p14:modId xmlns:p14="http://schemas.microsoft.com/office/powerpoint/2010/main" val="769955716"/>
              </p:ext>
            </p:extLst>
          </p:nvPr>
        </p:nvGraphicFramePr>
        <p:xfrm>
          <a:off x="1885134" y="655562"/>
          <a:ext cx="6945358" cy="26221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a:extLst>
              <a:ext uri="{FF2B5EF4-FFF2-40B4-BE49-F238E27FC236}">
                <a16:creationId xmlns:a16="http://schemas.microsoft.com/office/drawing/2014/main" xmlns="" id="{8821CFC8-C97B-422B-9FE3-AC6AFE8E2D9A}"/>
              </a:ext>
            </a:extLst>
          </p:cNvPr>
          <p:cNvGraphicFramePr/>
          <p:nvPr>
            <p:extLst>
              <p:ext uri="{D42A27DB-BD31-4B8C-83A1-F6EECF244321}">
                <p14:modId xmlns:p14="http://schemas.microsoft.com/office/powerpoint/2010/main" val="1847415358"/>
              </p:ext>
            </p:extLst>
          </p:nvPr>
        </p:nvGraphicFramePr>
        <p:xfrm>
          <a:off x="1763486" y="3429000"/>
          <a:ext cx="7335297" cy="2773438"/>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ángulo 3">
            <a:extLst>
              <a:ext uri="{FF2B5EF4-FFF2-40B4-BE49-F238E27FC236}">
                <a16:creationId xmlns:a16="http://schemas.microsoft.com/office/drawing/2014/main" xmlns="" id="{4769CC1C-E3DC-4CB2-B6AD-BA84D574F50E}"/>
              </a:ext>
            </a:extLst>
          </p:cNvPr>
          <p:cNvSpPr>
            <a:spLocks noChangeArrowheads="1"/>
          </p:cNvSpPr>
          <p:nvPr/>
        </p:nvSpPr>
        <p:spPr bwMode="auto">
          <a:xfrm>
            <a:off x="89854" y="3191388"/>
            <a:ext cx="2377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000" b="1" dirty="0"/>
              <a:t>Margen Izquierdo </a:t>
            </a:r>
            <a:endParaRPr lang="es-EC" altLang="es-EC" sz="2000" dirty="0"/>
          </a:p>
        </p:txBody>
      </p:sp>
      <p:sp>
        <p:nvSpPr>
          <p:cNvPr id="14" name="Rectángulo 3">
            <a:extLst>
              <a:ext uri="{FF2B5EF4-FFF2-40B4-BE49-F238E27FC236}">
                <a16:creationId xmlns:a16="http://schemas.microsoft.com/office/drawing/2014/main" xmlns="" id="{D2EC4020-81D9-4EDA-835B-B0C376E14E9D}"/>
              </a:ext>
            </a:extLst>
          </p:cNvPr>
          <p:cNvSpPr>
            <a:spLocks noChangeArrowheads="1"/>
          </p:cNvSpPr>
          <p:nvPr/>
        </p:nvSpPr>
        <p:spPr bwMode="auto">
          <a:xfrm>
            <a:off x="89854" y="655562"/>
            <a:ext cx="23358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000" b="1" dirty="0"/>
              <a:t>Margen Derecho  </a:t>
            </a:r>
            <a:endParaRPr lang="es-EC" altLang="es-EC" sz="2000" dirty="0"/>
          </a:p>
        </p:txBody>
      </p:sp>
    </p:spTree>
    <p:extLst>
      <p:ext uri="{BB962C8B-B14F-4D97-AF65-F5344CB8AC3E}">
        <p14:creationId xmlns:p14="http://schemas.microsoft.com/office/powerpoint/2010/main" val="474837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ángulo 3">
            <a:extLst>
              <a:ext uri="{FF2B5EF4-FFF2-40B4-BE49-F238E27FC236}">
                <a16:creationId xmlns:a16="http://schemas.microsoft.com/office/drawing/2014/main" xmlns="" id="{45274594-A004-46BE-BDCA-B3C485593923}"/>
              </a:ext>
            </a:extLst>
          </p:cNvPr>
          <p:cNvSpPr>
            <a:spLocks noChangeArrowheads="1"/>
          </p:cNvSpPr>
          <p:nvPr/>
        </p:nvSpPr>
        <p:spPr bwMode="auto">
          <a:xfrm>
            <a:off x="263525" y="25400"/>
            <a:ext cx="2281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000" b="1" dirty="0"/>
              <a:t>INTRODUCCIÓN</a:t>
            </a:r>
            <a:r>
              <a:rPr lang="es-MX" altLang="es-EC" sz="2800" b="1" dirty="0"/>
              <a:t> </a:t>
            </a:r>
            <a:endParaRPr lang="es-EC" altLang="es-EC" sz="3200" dirty="0"/>
          </a:p>
        </p:txBody>
      </p:sp>
      <p:pic>
        <p:nvPicPr>
          <p:cNvPr id="5123" name="Picture 4">
            <a:extLst>
              <a:ext uri="{FF2B5EF4-FFF2-40B4-BE49-F238E27FC236}">
                <a16:creationId xmlns:a16="http://schemas.microsoft.com/office/drawing/2014/main" xmlns="" id="{C8187D15-CA3B-4DAE-BE19-632AF28FD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xmlns="" id="{D72A9FE5-4622-4A37-BC48-5DF53234FCB5}"/>
              </a:ext>
            </a:extLst>
          </p:cNvPr>
          <p:cNvSpPr txBox="1"/>
          <p:nvPr/>
        </p:nvSpPr>
        <p:spPr>
          <a:xfrm>
            <a:off x="2084297" y="926729"/>
            <a:ext cx="6891428" cy="646331"/>
          </a:xfrm>
          <a:prstGeom prst="rect">
            <a:avLst/>
          </a:prstGeom>
          <a:noFill/>
        </p:spPr>
        <p:txBody>
          <a:bodyPr wrap="square">
            <a:spAutoFit/>
          </a:bodyPr>
          <a:lstStyle/>
          <a:p>
            <a:pPr algn="ctr"/>
            <a:r>
              <a:rPr lang="es-MX" dirty="0"/>
              <a:t>Diseño de corredores viales, equipamiento, elementos y señalización </a:t>
            </a:r>
            <a:endParaRPr lang="es-EC" dirty="0"/>
          </a:p>
        </p:txBody>
      </p:sp>
      <p:sp>
        <p:nvSpPr>
          <p:cNvPr id="9" name="CuadroTexto 8">
            <a:extLst>
              <a:ext uri="{FF2B5EF4-FFF2-40B4-BE49-F238E27FC236}">
                <a16:creationId xmlns:a16="http://schemas.microsoft.com/office/drawing/2014/main" xmlns="" id="{3E6533E0-346C-4C22-9792-B9E75E1935DB}"/>
              </a:ext>
            </a:extLst>
          </p:cNvPr>
          <p:cNvSpPr txBox="1"/>
          <p:nvPr/>
        </p:nvSpPr>
        <p:spPr>
          <a:xfrm>
            <a:off x="89854" y="6401356"/>
            <a:ext cx="461529" cy="369332"/>
          </a:xfrm>
          <a:prstGeom prst="rect">
            <a:avLst/>
          </a:prstGeom>
          <a:noFill/>
        </p:spPr>
        <p:txBody>
          <a:bodyPr wrap="square">
            <a:spAutoFit/>
          </a:bodyPr>
          <a:lstStyle/>
          <a:p>
            <a:r>
              <a:rPr lang="es-MX" sz="1800" dirty="0"/>
              <a:t>3</a:t>
            </a:r>
            <a:endParaRPr lang="es-EC" sz="1800" dirty="0"/>
          </a:p>
        </p:txBody>
      </p:sp>
      <p:pic>
        <p:nvPicPr>
          <p:cNvPr id="10" name="Imagen 9">
            <a:extLst>
              <a:ext uri="{FF2B5EF4-FFF2-40B4-BE49-F238E27FC236}">
                <a16:creationId xmlns:a16="http://schemas.microsoft.com/office/drawing/2014/main" xmlns="" id="{534D8C5D-B68D-4A3C-B49C-C18F8E38AE9E}"/>
              </a:ext>
            </a:extLst>
          </p:cNvPr>
          <p:cNvPicPr/>
          <p:nvPr/>
        </p:nvPicPr>
        <p:blipFill rotWithShape="1">
          <a:blip r:embed="rId3" cstate="print">
            <a:extLst>
              <a:ext uri="{28A0092B-C50C-407E-A947-70E740481C1C}">
                <a14:useLocalDpi xmlns:a14="http://schemas.microsoft.com/office/drawing/2010/main" val="0"/>
              </a:ext>
            </a:extLst>
          </a:blip>
          <a:srcRect t="17971" b="8972"/>
          <a:stretch/>
        </p:blipFill>
        <p:spPr bwMode="auto">
          <a:xfrm>
            <a:off x="877479" y="2129699"/>
            <a:ext cx="4804864" cy="3045951"/>
          </a:xfrm>
          <a:prstGeom prst="rect">
            <a:avLst/>
          </a:prstGeom>
          <a:noFill/>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xmlns="" id="{12CDE2BC-FF93-4B86-88E1-9F5B4EE8F382}"/>
              </a:ext>
            </a:extLst>
          </p:cNvPr>
          <p:cNvPicPr/>
          <p:nvPr/>
        </p:nvPicPr>
        <p:blipFill>
          <a:blip r:embed="rId4"/>
          <a:stretch>
            <a:fillRect/>
          </a:stretch>
        </p:blipFill>
        <p:spPr>
          <a:xfrm>
            <a:off x="6352905" y="2129699"/>
            <a:ext cx="4804864" cy="3045951"/>
          </a:xfrm>
          <a:prstGeom prst="rect">
            <a:avLst/>
          </a:prstGeom>
        </p:spPr>
      </p:pic>
      <p:sp>
        <p:nvSpPr>
          <p:cNvPr id="12" name="CuadroTexto 11">
            <a:extLst>
              <a:ext uri="{FF2B5EF4-FFF2-40B4-BE49-F238E27FC236}">
                <a16:creationId xmlns:a16="http://schemas.microsoft.com/office/drawing/2014/main" xmlns="" id="{4A3ED1F5-17C6-4AF5-86DF-ACF76B6B8D7C}"/>
              </a:ext>
            </a:extLst>
          </p:cNvPr>
          <p:cNvSpPr txBox="1"/>
          <p:nvPr/>
        </p:nvSpPr>
        <p:spPr>
          <a:xfrm>
            <a:off x="877479" y="5341621"/>
            <a:ext cx="4804864" cy="369332"/>
          </a:xfrm>
          <a:prstGeom prst="rect">
            <a:avLst/>
          </a:prstGeom>
          <a:noFill/>
        </p:spPr>
        <p:txBody>
          <a:bodyPr wrap="square">
            <a:spAutoFit/>
          </a:bodyPr>
          <a:lstStyle/>
          <a:p>
            <a:pPr algn="ctr"/>
            <a:r>
              <a:rPr lang="es-MX" dirty="0"/>
              <a:t>Av. Calderón </a:t>
            </a:r>
            <a:endParaRPr lang="es-EC" dirty="0"/>
          </a:p>
        </p:txBody>
      </p:sp>
      <p:sp>
        <p:nvSpPr>
          <p:cNvPr id="13" name="CuadroTexto 12">
            <a:extLst>
              <a:ext uri="{FF2B5EF4-FFF2-40B4-BE49-F238E27FC236}">
                <a16:creationId xmlns:a16="http://schemas.microsoft.com/office/drawing/2014/main" xmlns="" id="{FA3937E6-BB6C-4F12-93F1-7C4071AFF53B}"/>
              </a:ext>
            </a:extLst>
          </p:cNvPr>
          <p:cNvSpPr txBox="1"/>
          <p:nvPr/>
        </p:nvSpPr>
        <p:spPr>
          <a:xfrm>
            <a:off x="6352905" y="5362957"/>
            <a:ext cx="4804864" cy="369332"/>
          </a:xfrm>
          <a:prstGeom prst="rect">
            <a:avLst/>
          </a:prstGeom>
          <a:noFill/>
        </p:spPr>
        <p:txBody>
          <a:bodyPr wrap="square">
            <a:spAutoFit/>
          </a:bodyPr>
          <a:lstStyle/>
          <a:p>
            <a:pPr algn="ctr"/>
            <a:r>
              <a:rPr lang="es-MX" dirty="0"/>
              <a:t>Av. General Pintag </a:t>
            </a:r>
            <a:endParaRPr lang="es-EC"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xmlns="" id="{493CEE2E-FECB-48CE-9454-BAE525229126}"/>
              </a:ext>
            </a:extLst>
          </p:cNvPr>
          <p:cNvSpPr txBox="1"/>
          <p:nvPr/>
        </p:nvSpPr>
        <p:spPr>
          <a:xfrm>
            <a:off x="89854" y="6401356"/>
            <a:ext cx="461529" cy="369332"/>
          </a:xfrm>
          <a:prstGeom prst="rect">
            <a:avLst/>
          </a:prstGeom>
          <a:noFill/>
        </p:spPr>
        <p:txBody>
          <a:bodyPr wrap="square">
            <a:spAutoFit/>
          </a:bodyPr>
          <a:lstStyle/>
          <a:p>
            <a:r>
              <a:rPr lang="es-MX" sz="1800" dirty="0"/>
              <a:t>30</a:t>
            </a:r>
            <a:endParaRPr lang="es-EC" sz="1800" dirty="0"/>
          </a:p>
        </p:txBody>
      </p:sp>
      <p:pic>
        <p:nvPicPr>
          <p:cNvPr id="8" name="Imagen 7">
            <a:extLst>
              <a:ext uri="{FF2B5EF4-FFF2-40B4-BE49-F238E27FC236}">
                <a16:creationId xmlns:a16="http://schemas.microsoft.com/office/drawing/2014/main" xmlns="" id="{02162D54-3C43-43D5-8A73-27919745BB4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920" y="658993"/>
            <a:ext cx="10297886" cy="5217932"/>
          </a:xfrm>
          <a:prstGeom prst="rect">
            <a:avLst/>
          </a:prstGeom>
          <a:noFill/>
          <a:ln>
            <a:noFill/>
          </a:ln>
        </p:spPr>
      </p:pic>
    </p:spTree>
    <p:extLst>
      <p:ext uri="{BB962C8B-B14F-4D97-AF65-F5344CB8AC3E}">
        <p14:creationId xmlns:p14="http://schemas.microsoft.com/office/powerpoint/2010/main" val="499791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xmlns="" id="{493CEE2E-FECB-48CE-9454-BAE525229126}"/>
              </a:ext>
            </a:extLst>
          </p:cNvPr>
          <p:cNvSpPr txBox="1"/>
          <p:nvPr/>
        </p:nvSpPr>
        <p:spPr>
          <a:xfrm>
            <a:off x="89854" y="6401356"/>
            <a:ext cx="461529" cy="369332"/>
          </a:xfrm>
          <a:prstGeom prst="rect">
            <a:avLst/>
          </a:prstGeom>
          <a:noFill/>
        </p:spPr>
        <p:txBody>
          <a:bodyPr wrap="square">
            <a:spAutoFit/>
          </a:bodyPr>
          <a:lstStyle/>
          <a:p>
            <a:r>
              <a:rPr lang="es-MX" sz="1800" dirty="0"/>
              <a:t>31</a:t>
            </a:r>
            <a:endParaRPr lang="es-EC" sz="1800" dirty="0"/>
          </a:p>
        </p:txBody>
      </p:sp>
      <p:sp>
        <p:nvSpPr>
          <p:cNvPr id="14" name="Rectángulo 3">
            <a:extLst>
              <a:ext uri="{FF2B5EF4-FFF2-40B4-BE49-F238E27FC236}">
                <a16:creationId xmlns:a16="http://schemas.microsoft.com/office/drawing/2014/main" xmlns="" id="{D2EC4020-81D9-4EDA-835B-B0C376E14E9D}"/>
              </a:ext>
            </a:extLst>
          </p:cNvPr>
          <p:cNvSpPr>
            <a:spLocks noChangeArrowheads="1"/>
          </p:cNvSpPr>
          <p:nvPr/>
        </p:nvSpPr>
        <p:spPr bwMode="auto">
          <a:xfrm>
            <a:off x="2428105" y="916819"/>
            <a:ext cx="62937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s-EC" sz="2000" b="1" dirty="0"/>
              <a:t>Porcentajes de locales con y sin estacionamiento </a:t>
            </a:r>
            <a:endParaRPr lang="es-EC" altLang="es-EC" sz="2000" dirty="0"/>
          </a:p>
        </p:txBody>
      </p:sp>
      <p:graphicFrame>
        <p:nvGraphicFramePr>
          <p:cNvPr id="10" name="Gráfico 9">
            <a:extLst>
              <a:ext uri="{FF2B5EF4-FFF2-40B4-BE49-F238E27FC236}">
                <a16:creationId xmlns:a16="http://schemas.microsoft.com/office/drawing/2014/main" xmlns="" id="{77ECD55D-4F2B-4577-9CD0-8085C0149C60}"/>
              </a:ext>
            </a:extLst>
          </p:cNvPr>
          <p:cNvGraphicFramePr/>
          <p:nvPr>
            <p:extLst>
              <p:ext uri="{D42A27DB-BD31-4B8C-83A1-F6EECF244321}">
                <p14:modId xmlns:p14="http://schemas.microsoft.com/office/powerpoint/2010/main" val="4010549821"/>
              </p:ext>
            </p:extLst>
          </p:nvPr>
        </p:nvGraphicFramePr>
        <p:xfrm>
          <a:off x="1907177" y="1428750"/>
          <a:ext cx="7850777" cy="4057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8836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12D8A3BC-D3E1-4CCD-9ED1-8DDB15F19CF9}"/>
              </a:ext>
            </a:extLst>
          </p:cNvPr>
          <p:cNvSpPr/>
          <p:nvPr/>
        </p:nvSpPr>
        <p:spPr>
          <a:xfrm>
            <a:off x="191344" y="116632"/>
            <a:ext cx="3461204" cy="584775"/>
          </a:xfrm>
          <a:prstGeom prst="rect">
            <a:avLst/>
          </a:prstGeom>
        </p:spPr>
        <p:txBody>
          <a:bodyPr wrap="none">
            <a:spAutoFit/>
          </a:bodyPr>
          <a:lstStyle/>
          <a:p>
            <a:pPr lvl="0"/>
            <a:r>
              <a:rPr lang="es-EC" sz="3200" b="1" dirty="0"/>
              <a:t>Accidentabilidad</a:t>
            </a:r>
            <a:endParaRPr lang="es-EC" sz="3200" dirty="0"/>
          </a:p>
        </p:txBody>
      </p:sp>
      <p:sp>
        <p:nvSpPr>
          <p:cNvPr id="21" name="CuadroTexto 20">
            <a:extLst>
              <a:ext uri="{FF2B5EF4-FFF2-40B4-BE49-F238E27FC236}">
                <a16:creationId xmlns:a16="http://schemas.microsoft.com/office/drawing/2014/main" xmlns="" id="{AF2AD72E-42CA-42FD-960C-70FC9A8E6CCF}"/>
              </a:ext>
            </a:extLst>
          </p:cNvPr>
          <p:cNvSpPr txBox="1"/>
          <p:nvPr/>
        </p:nvSpPr>
        <p:spPr>
          <a:xfrm>
            <a:off x="89854" y="6401356"/>
            <a:ext cx="461529" cy="369332"/>
          </a:xfrm>
          <a:prstGeom prst="rect">
            <a:avLst/>
          </a:prstGeom>
          <a:noFill/>
        </p:spPr>
        <p:txBody>
          <a:bodyPr wrap="square">
            <a:spAutoFit/>
          </a:bodyPr>
          <a:lstStyle/>
          <a:p>
            <a:r>
              <a:rPr lang="es-MX" dirty="0"/>
              <a:t>32</a:t>
            </a:r>
            <a:endParaRPr lang="es-EC" sz="1800" dirty="0"/>
          </a:p>
        </p:txBody>
      </p:sp>
      <p:pic>
        <p:nvPicPr>
          <p:cNvPr id="8194" name="Picture 2" descr="Rumiñahui declaró emergencia para contratar la reparación de inmediato | El  Comercio">
            <a:extLst>
              <a:ext uri="{FF2B5EF4-FFF2-40B4-BE49-F238E27FC236}">
                <a16:creationId xmlns:a16="http://schemas.microsoft.com/office/drawing/2014/main" xmlns="" id="{9EDADB94-CFD0-40B0-91AF-26CF969FA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43025"/>
            <a:ext cx="58293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xmlns="" id="{262EADB3-7B6A-4BE2-971E-8699150CC357}"/>
              </a:ext>
            </a:extLst>
          </p:cNvPr>
          <p:cNvPicPr>
            <a:picLocks noChangeAspect="1"/>
          </p:cNvPicPr>
          <p:nvPr/>
        </p:nvPicPr>
        <p:blipFill>
          <a:blip r:embed="rId4"/>
          <a:stretch>
            <a:fillRect/>
          </a:stretch>
        </p:blipFill>
        <p:spPr>
          <a:xfrm>
            <a:off x="420754" y="1616341"/>
            <a:ext cx="4872885" cy="2737162"/>
          </a:xfrm>
          <a:prstGeom prst="rect">
            <a:avLst/>
          </a:prstGeom>
        </p:spPr>
      </p:pic>
      <p:sp>
        <p:nvSpPr>
          <p:cNvPr id="25" name="CuadroTexto 24">
            <a:extLst>
              <a:ext uri="{FF2B5EF4-FFF2-40B4-BE49-F238E27FC236}">
                <a16:creationId xmlns:a16="http://schemas.microsoft.com/office/drawing/2014/main" xmlns="" id="{E19AE953-8737-4A8F-A9F6-AFC9FC30B3C4}"/>
              </a:ext>
            </a:extLst>
          </p:cNvPr>
          <p:cNvSpPr txBox="1"/>
          <p:nvPr/>
        </p:nvSpPr>
        <p:spPr>
          <a:xfrm>
            <a:off x="191344" y="4430816"/>
            <a:ext cx="6093822" cy="339517"/>
          </a:xfrm>
          <a:prstGeom prst="rect">
            <a:avLst/>
          </a:prstGeom>
          <a:noFill/>
        </p:spPr>
        <p:txBody>
          <a:bodyPr wrap="square">
            <a:spAutoFit/>
          </a:bodyPr>
          <a:lstStyle/>
          <a:p>
            <a:pPr marL="450215">
              <a:lnSpc>
                <a:spcPct val="150000"/>
              </a:lnSpc>
              <a:spcAft>
                <a:spcPts val="800"/>
              </a:spcAft>
            </a:pPr>
            <a:r>
              <a:rPr lang="es-ES" sz="1200" dirty="0">
                <a:effectLst/>
                <a:latin typeface="Arial" panose="020B0604020202020204" pitchFamily="34" charset="0"/>
                <a:ea typeface="Calibri" panose="020F0502020204030204" pitchFamily="34" charset="0"/>
                <a:cs typeface="Times New Roman" panose="02020603050405020304" pitchFamily="18" charset="0"/>
              </a:rPr>
              <a:t>Accidente vehicular en E35. Fuente: (Los Chillos Online , 2020)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CuadroTexto 25">
            <a:extLst>
              <a:ext uri="{FF2B5EF4-FFF2-40B4-BE49-F238E27FC236}">
                <a16:creationId xmlns:a16="http://schemas.microsoft.com/office/drawing/2014/main" xmlns="" id="{D40101D7-88D8-4566-A0E4-A9083CD287F4}"/>
              </a:ext>
            </a:extLst>
          </p:cNvPr>
          <p:cNvSpPr txBox="1"/>
          <p:nvPr/>
        </p:nvSpPr>
        <p:spPr>
          <a:xfrm>
            <a:off x="6096000" y="4677888"/>
            <a:ext cx="5826125" cy="339517"/>
          </a:xfrm>
          <a:prstGeom prst="rect">
            <a:avLst/>
          </a:prstGeom>
          <a:noFill/>
        </p:spPr>
        <p:txBody>
          <a:bodyPr wrap="square">
            <a:spAutoFit/>
          </a:bodyPr>
          <a:lstStyle/>
          <a:p>
            <a:pPr marL="450215">
              <a:lnSpc>
                <a:spcPct val="150000"/>
              </a:lnSpc>
              <a:spcAft>
                <a:spcPts val="800"/>
              </a:spcAft>
            </a:pPr>
            <a:r>
              <a:rPr lang="es-ES" sz="1200" dirty="0">
                <a:effectLst/>
                <a:latin typeface="Arial" panose="020B0604020202020204" pitchFamily="34" charset="0"/>
                <a:ea typeface="Calibri" panose="020F0502020204030204" pitchFamily="34" charset="0"/>
                <a:cs typeface="Times New Roman" panose="02020603050405020304" pitchFamily="18" charset="0"/>
              </a:rPr>
              <a:t>Caída del puente sobre el rio Santa Clara, (El Comercio, 2018)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12D8A3BC-D3E1-4CCD-9ED1-8DDB15F19CF9}"/>
              </a:ext>
            </a:extLst>
          </p:cNvPr>
          <p:cNvSpPr/>
          <p:nvPr/>
        </p:nvSpPr>
        <p:spPr>
          <a:xfrm>
            <a:off x="191344" y="116632"/>
            <a:ext cx="4510209" cy="461665"/>
          </a:xfrm>
          <a:prstGeom prst="rect">
            <a:avLst/>
          </a:prstGeom>
        </p:spPr>
        <p:txBody>
          <a:bodyPr wrap="none">
            <a:spAutoFit/>
          </a:bodyPr>
          <a:lstStyle/>
          <a:p>
            <a:pPr lvl="0"/>
            <a:r>
              <a:rPr lang="es-EC" sz="2400" b="1" dirty="0"/>
              <a:t>Trabajos de repavimentación </a:t>
            </a:r>
            <a:endParaRPr lang="es-EC" sz="2400" dirty="0"/>
          </a:p>
        </p:txBody>
      </p:sp>
      <p:sp>
        <p:nvSpPr>
          <p:cNvPr id="21" name="CuadroTexto 20">
            <a:extLst>
              <a:ext uri="{FF2B5EF4-FFF2-40B4-BE49-F238E27FC236}">
                <a16:creationId xmlns:a16="http://schemas.microsoft.com/office/drawing/2014/main" xmlns="" id="{AF2AD72E-42CA-42FD-960C-70FC9A8E6CCF}"/>
              </a:ext>
            </a:extLst>
          </p:cNvPr>
          <p:cNvSpPr txBox="1"/>
          <p:nvPr/>
        </p:nvSpPr>
        <p:spPr>
          <a:xfrm>
            <a:off x="89854" y="6401356"/>
            <a:ext cx="461529" cy="369332"/>
          </a:xfrm>
          <a:prstGeom prst="rect">
            <a:avLst/>
          </a:prstGeom>
          <a:noFill/>
        </p:spPr>
        <p:txBody>
          <a:bodyPr wrap="square">
            <a:spAutoFit/>
          </a:bodyPr>
          <a:lstStyle/>
          <a:p>
            <a:r>
              <a:rPr lang="es-MX" sz="1800" dirty="0"/>
              <a:t>33</a:t>
            </a:r>
            <a:endParaRPr lang="es-EC" sz="1800" dirty="0"/>
          </a:p>
        </p:txBody>
      </p:sp>
      <p:pic>
        <p:nvPicPr>
          <p:cNvPr id="2" name="Imagen 1">
            <a:extLst>
              <a:ext uri="{FF2B5EF4-FFF2-40B4-BE49-F238E27FC236}">
                <a16:creationId xmlns:a16="http://schemas.microsoft.com/office/drawing/2014/main" xmlns="" id="{0E59DE0C-C9BE-471B-89B3-AF69D835BA6D}"/>
              </a:ext>
            </a:extLst>
          </p:cNvPr>
          <p:cNvPicPr>
            <a:picLocks noChangeAspect="1"/>
          </p:cNvPicPr>
          <p:nvPr/>
        </p:nvPicPr>
        <p:blipFill>
          <a:blip r:embed="rId3"/>
          <a:stretch>
            <a:fillRect/>
          </a:stretch>
        </p:blipFill>
        <p:spPr>
          <a:xfrm>
            <a:off x="320618" y="1129802"/>
            <a:ext cx="5259977" cy="3508364"/>
          </a:xfrm>
          <a:prstGeom prst="rect">
            <a:avLst/>
          </a:prstGeom>
        </p:spPr>
      </p:pic>
      <p:pic>
        <p:nvPicPr>
          <p:cNvPr id="5" name="Imagen 4">
            <a:extLst>
              <a:ext uri="{FF2B5EF4-FFF2-40B4-BE49-F238E27FC236}">
                <a16:creationId xmlns:a16="http://schemas.microsoft.com/office/drawing/2014/main" xmlns="" id="{3E399E63-712C-4EAC-9B3F-D71558C9B2A2}"/>
              </a:ext>
            </a:extLst>
          </p:cNvPr>
          <p:cNvPicPr>
            <a:picLocks noChangeAspect="1"/>
          </p:cNvPicPr>
          <p:nvPr/>
        </p:nvPicPr>
        <p:blipFill>
          <a:blip r:embed="rId4"/>
          <a:stretch>
            <a:fillRect/>
          </a:stretch>
        </p:blipFill>
        <p:spPr>
          <a:xfrm>
            <a:off x="6345736" y="1114893"/>
            <a:ext cx="5259978" cy="3503228"/>
          </a:xfrm>
          <a:prstGeom prst="rect">
            <a:avLst/>
          </a:prstGeom>
        </p:spPr>
      </p:pic>
      <p:sp>
        <p:nvSpPr>
          <p:cNvPr id="24" name="Rectángulo 23">
            <a:extLst>
              <a:ext uri="{FF2B5EF4-FFF2-40B4-BE49-F238E27FC236}">
                <a16:creationId xmlns:a16="http://schemas.microsoft.com/office/drawing/2014/main" xmlns="" id="{796B744E-D258-46E2-8A28-D71A193A2E0E}"/>
              </a:ext>
            </a:extLst>
          </p:cNvPr>
          <p:cNvSpPr/>
          <p:nvPr/>
        </p:nvSpPr>
        <p:spPr>
          <a:xfrm>
            <a:off x="494887" y="4881894"/>
            <a:ext cx="4911437" cy="307777"/>
          </a:xfrm>
          <a:prstGeom prst="rect">
            <a:avLst/>
          </a:prstGeom>
        </p:spPr>
        <p:txBody>
          <a:bodyPr wrap="square">
            <a:spAutoFit/>
          </a:bodyPr>
          <a:lstStyle/>
          <a:p>
            <a:pPr lvl="0" algn="ctr"/>
            <a:r>
              <a:rPr lang="es-ES" sz="1400" dirty="0"/>
              <a:t>Av. Calderón, (Gobierno Municipal de Rumiñahui, 2018)</a:t>
            </a:r>
            <a:endParaRPr lang="es-EC" sz="1400" dirty="0"/>
          </a:p>
        </p:txBody>
      </p:sp>
      <p:sp>
        <p:nvSpPr>
          <p:cNvPr id="25" name="Rectángulo 24">
            <a:extLst>
              <a:ext uri="{FF2B5EF4-FFF2-40B4-BE49-F238E27FC236}">
                <a16:creationId xmlns:a16="http://schemas.microsoft.com/office/drawing/2014/main" xmlns="" id="{10601E73-6383-4ADB-A829-D8DB55302578}"/>
              </a:ext>
            </a:extLst>
          </p:cNvPr>
          <p:cNvSpPr/>
          <p:nvPr/>
        </p:nvSpPr>
        <p:spPr>
          <a:xfrm>
            <a:off x="6345736" y="4881894"/>
            <a:ext cx="5149578" cy="307777"/>
          </a:xfrm>
          <a:prstGeom prst="rect">
            <a:avLst/>
          </a:prstGeom>
        </p:spPr>
        <p:txBody>
          <a:bodyPr wrap="square">
            <a:spAutoFit/>
          </a:bodyPr>
          <a:lstStyle/>
          <a:p>
            <a:pPr lvl="0" algn="ctr"/>
            <a:r>
              <a:rPr lang="es-ES" sz="1400" dirty="0"/>
              <a:t>Av. General Pintag, (Gobierno Municipal de Rumiñahui, 2018)</a:t>
            </a:r>
            <a:endParaRPr lang="es-EC" sz="1400" dirty="0"/>
          </a:p>
        </p:txBody>
      </p:sp>
    </p:spTree>
    <p:extLst>
      <p:ext uri="{BB962C8B-B14F-4D97-AF65-F5344CB8AC3E}">
        <p14:creationId xmlns:p14="http://schemas.microsoft.com/office/powerpoint/2010/main" val="2667519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12D8A3BC-D3E1-4CCD-9ED1-8DDB15F19CF9}"/>
              </a:ext>
            </a:extLst>
          </p:cNvPr>
          <p:cNvSpPr/>
          <p:nvPr/>
        </p:nvSpPr>
        <p:spPr>
          <a:xfrm>
            <a:off x="191344" y="116632"/>
            <a:ext cx="2645276" cy="461665"/>
          </a:xfrm>
          <a:prstGeom prst="rect">
            <a:avLst/>
          </a:prstGeom>
        </p:spPr>
        <p:txBody>
          <a:bodyPr wrap="none">
            <a:spAutoFit/>
          </a:bodyPr>
          <a:lstStyle/>
          <a:p>
            <a:pPr lvl="0"/>
            <a:r>
              <a:rPr lang="es-EC" sz="2400" b="1" dirty="0"/>
              <a:t>Accidentabilidad</a:t>
            </a:r>
            <a:endParaRPr lang="es-EC" sz="2400" dirty="0"/>
          </a:p>
        </p:txBody>
      </p:sp>
      <p:sp>
        <p:nvSpPr>
          <p:cNvPr id="19" name="Rectángulo 18">
            <a:extLst>
              <a:ext uri="{FF2B5EF4-FFF2-40B4-BE49-F238E27FC236}">
                <a16:creationId xmlns:a16="http://schemas.microsoft.com/office/drawing/2014/main" xmlns="" id="{51D9AA46-B525-4AC1-866F-3970F17DA5D9}"/>
              </a:ext>
            </a:extLst>
          </p:cNvPr>
          <p:cNvSpPr/>
          <p:nvPr/>
        </p:nvSpPr>
        <p:spPr>
          <a:xfrm>
            <a:off x="499114" y="5206677"/>
            <a:ext cx="3962852" cy="523220"/>
          </a:xfrm>
          <a:prstGeom prst="rect">
            <a:avLst/>
          </a:prstGeom>
        </p:spPr>
        <p:txBody>
          <a:bodyPr wrap="square">
            <a:spAutoFit/>
          </a:bodyPr>
          <a:lstStyle/>
          <a:p>
            <a:pPr lvl="0" algn="ctr"/>
            <a:r>
              <a:rPr lang="es-ES" sz="1400" dirty="0"/>
              <a:t>Documento de emergencias relacionadas con accidentes de tránsito. (ECU - 911, 2021)</a:t>
            </a:r>
            <a:endParaRPr lang="es-EC" sz="1400" dirty="0"/>
          </a:p>
        </p:txBody>
      </p:sp>
      <p:pic>
        <p:nvPicPr>
          <p:cNvPr id="5" name="Imagen 4">
            <a:extLst>
              <a:ext uri="{FF2B5EF4-FFF2-40B4-BE49-F238E27FC236}">
                <a16:creationId xmlns:a16="http://schemas.microsoft.com/office/drawing/2014/main" xmlns="" id="{5AF8C64E-7732-43E5-BC78-366A45823C81}"/>
              </a:ext>
            </a:extLst>
          </p:cNvPr>
          <p:cNvPicPr>
            <a:picLocks noChangeAspect="1"/>
          </p:cNvPicPr>
          <p:nvPr/>
        </p:nvPicPr>
        <p:blipFill>
          <a:blip r:embed="rId3"/>
          <a:stretch>
            <a:fillRect/>
          </a:stretch>
        </p:blipFill>
        <p:spPr>
          <a:xfrm>
            <a:off x="1055440" y="766875"/>
            <a:ext cx="2850200" cy="4293711"/>
          </a:xfrm>
          <a:prstGeom prst="rect">
            <a:avLst/>
          </a:prstGeom>
        </p:spPr>
      </p:pic>
      <p:sp>
        <p:nvSpPr>
          <p:cNvPr id="9" name="CuadroTexto 8">
            <a:extLst>
              <a:ext uri="{FF2B5EF4-FFF2-40B4-BE49-F238E27FC236}">
                <a16:creationId xmlns:a16="http://schemas.microsoft.com/office/drawing/2014/main" xmlns="" id="{B4DD659C-ADD5-4ECB-BC06-D06437DFEE53}"/>
              </a:ext>
            </a:extLst>
          </p:cNvPr>
          <p:cNvSpPr txBox="1"/>
          <p:nvPr/>
        </p:nvSpPr>
        <p:spPr>
          <a:xfrm>
            <a:off x="89854" y="6401356"/>
            <a:ext cx="461529" cy="369332"/>
          </a:xfrm>
          <a:prstGeom prst="rect">
            <a:avLst/>
          </a:prstGeom>
          <a:noFill/>
        </p:spPr>
        <p:txBody>
          <a:bodyPr wrap="square">
            <a:spAutoFit/>
          </a:bodyPr>
          <a:lstStyle/>
          <a:p>
            <a:r>
              <a:rPr lang="es-MX" sz="1800" dirty="0"/>
              <a:t>34</a:t>
            </a:r>
            <a:endParaRPr lang="es-EC" sz="1800" dirty="0"/>
          </a:p>
        </p:txBody>
      </p:sp>
      <p:graphicFrame>
        <p:nvGraphicFramePr>
          <p:cNvPr id="2" name="Tabla 1">
            <a:extLst>
              <a:ext uri="{FF2B5EF4-FFF2-40B4-BE49-F238E27FC236}">
                <a16:creationId xmlns:a16="http://schemas.microsoft.com/office/drawing/2014/main" xmlns="" id="{D0BECC55-390A-4983-9092-50846E285E51}"/>
              </a:ext>
            </a:extLst>
          </p:cNvPr>
          <p:cNvGraphicFramePr>
            <a:graphicFrameLocks noGrp="1"/>
          </p:cNvGraphicFramePr>
          <p:nvPr>
            <p:extLst>
              <p:ext uri="{D42A27DB-BD31-4B8C-83A1-F6EECF244321}">
                <p14:modId xmlns:p14="http://schemas.microsoft.com/office/powerpoint/2010/main" val="1695088870"/>
              </p:ext>
            </p:extLst>
          </p:nvPr>
        </p:nvGraphicFramePr>
        <p:xfrm>
          <a:off x="5378947" y="912972"/>
          <a:ext cx="5301616" cy="4293705"/>
        </p:xfrm>
        <a:graphic>
          <a:graphicData uri="http://schemas.openxmlformats.org/drawingml/2006/table">
            <a:tbl>
              <a:tblPr firstRow="1" firstCol="1" bandRow="1"/>
              <a:tblGrid>
                <a:gridCol w="1325404">
                  <a:extLst>
                    <a:ext uri="{9D8B030D-6E8A-4147-A177-3AD203B41FA5}">
                      <a16:colId xmlns:a16="http://schemas.microsoft.com/office/drawing/2014/main" xmlns="" val="105187265"/>
                    </a:ext>
                  </a:extLst>
                </a:gridCol>
                <a:gridCol w="1325404">
                  <a:extLst>
                    <a:ext uri="{9D8B030D-6E8A-4147-A177-3AD203B41FA5}">
                      <a16:colId xmlns:a16="http://schemas.microsoft.com/office/drawing/2014/main" xmlns="" val="1080077327"/>
                    </a:ext>
                  </a:extLst>
                </a:gridCol>
                <a:gridCol w="1325404">
                  <a:extLst>
                    <a:ext uri="{9D8B030D-6E8A-4147-A177-3AD203B41FA5}">
                      <a16:colId xmlns:a16="http://schemas.microsoft.com/office/drawing/2014/main" xmlns="" val="3150535849"/>
                    </a:ext>
                  </a:extLst>
                </a:gridCol>
                <a:gridCol w="1325404">
                  <a:extLst>
                    <a:ext uri="{9D8B030D-6E8A-4147-A177-3AD203B41FA5}">
                      <a16:colId xmlns:a16="http://schemas.microsoft.com/office/drawing/2014/main" xmlns="" val="2324555614"/>
                    </a:ext>
                  </a:extLst>
                </a:gridCol>
              </a:tblGrid>
              <a:tr h="418521">
                <a:tc>
                  <a:txBody>
                    <a:bodyPr/>
                    <a:lstStyle/>
                    <a:p>
                      <a:pPr algn="ctr">
                        <a:lnSpc>
                          <a:spcPct val="107000"/>
                        </a:lnSpc>
                        <a:spcAft>
                          <a:spcPts val="800"/>
                        </a:spcAft>
                      </a:pPr>
                      <a:r>
                        <a:rPr lang="es-EC" sz="1100" b="1" dirty="0">
                          <a:effectLst/>
                          <a:latin typeface="Arial" panose="020B0604020202020204" pitchFamily="34" charset="0"/>
                          <a:ea typeface="Times New Roman" panose="02020603050405020304" pitchFamily="18" charset="0"/>
                          <a:cs typeface="Times New Roman" panose="02020603050405020304" pitchFamily="18" charset="0"/>
                        </a:rPr>
                        <a:t>AÑO / MES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b="1" dirty="0">
                          <a:effectLst/>
                          <a:latin typeface="Arial" panose="020B0604020202020204" pitchFamily="34" charset="0"/>
                          <a:ea typeface="Times New Roman" panose="02020603050405020304" pitchFamily="18" charset="0"/>
                          <a:cs typeface="Times New Roman" panose="02020603050405020304" pitchFamily="18" charset="0"/>
                        </a:rPr>
                        <a:t>E 35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b="1" dirty="0">
                          <a:effectLst/>
                          <a:latin typeface="Arial" panose="020B0604020202020204" pitchFamily="34" charset="0"/>
                          <a:ea typeface="Times New Roman" panose="02020603050405020304" pitchFamily="18" charset="0"/>
                          <a:cs typeface="Times New Roman" panose="02020603050405020304" pitchFamily="18" charset="0"/>
                        </a:rPr>
                        <a:t>AV. CALDERÓN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b="1" dirty="0">
                          <a:effectLst/>
                          <a:latin typeface="Arial" panose="020B0604020202020204" pitchFamily="34" charset="0"/>
                          <a:ea typeface="Times New Roman" panose="02020603050405020304" pitchFamily="18" charset="0"/>
                          <a:cs typeface="Times New Roman" panose="02020603050405020304" pitchFamily="18" charset="0"/>
                        </a:rPr>
                        <a:t>AV. GENERAL PINTAG</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35796538"/>
                  </a:ext>
                </a:extLst>
              </a:tr>
              <a:tr h="227952">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03885395"/>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Enero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775580169"/>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Febrero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xmlns="" val="2292240589"/>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Marzo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xmlns="" val="1159105964"/>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Mayo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xmlns="" val="1021727098"/>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Junio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xmlns="" val="999460020"/>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Julio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nSpc>
                          <a:spcPct val="107000"/>
                        </a:lnSpc>
                        <a:spcAft>
                          <a:spcPts val="800"/>
                        </a:spcAft>
                        <a:tabLst>
                          <a:tab pos="437515" algn="l"/>
                          <a:tab pos="495300" algn="ctr"/>
                        </a:tabLs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xmlns="" val="2699448719"/>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Agosto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xmlns="" val="731769815"/>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Septiembre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xmlns="" val="2606945596"/>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Octubre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xmlns="" val="126702864"/>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Noviembre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xmlns="" val="3818830629"/>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Diciembre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2990579"/>
                  </a:ext>
                </a:extLst>
              </a:tr>
              <a:tr h="227952">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75041537"/>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Enero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203601682"/>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Febrero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xmlns="" val="2831936243"/>
                  </a:ext>
                </a:extLst>
              </a:tr>
              <a:tr h="227952">
                <a:tc>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Marzo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09599177"/>
                  </a:ext>
                </a:extLst>
              </a:tr>
              <a:tr h="227952">
                <a:tc>
                  <a:txBody>
                    <a:bodyPr/>
                    <a:lstStyle/>
                    <a:p>
                      <a:pPr algn="ctr">
                        <a:lnSpc>
                          <a:spcPct val="107000"/>
                        </a:lnSpc>
                        <a:spcAft>
                          <a:spcPts val="800"/>
                        </a:spcAft>
                      </a:pPr>
                      <a:r>
                        <a:rPr lang="es-EC" sz="1100" b="1" dirty="0">
                          <a:effectLst/>
                          <a:latin typeface="Arial" panose="020B0604020202020204" pitchFamily="34" charset="0"/>
                          <a:ea typeface="Times New Roman" panose="02020603050405020304" pitchFamily="18" charset="0"/>
                          <a:cs typeface="Times New Roman" panose="02020603050405020304" pitchFamily="18" charset="0"/>
                        </a:rPr>
                        <a:t>TOTAL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73767914"/>
                  </a:ext>
                </a:extLst>
              </a:tr>
            </a:tbl>
          </a:graphicData>
        </a:graphic>
      </p:graphicFrame>
    </p:spTree>
    <p:extLst>
      <p:ext uri="{BB962C8B-B14F-4D97-AF65-F5344CB8AC3E}">
        <p14:creationId xmlns:p14="http://schemas.microsoft.com/office/powerpoint/2010/main" val="560289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CuadroTexto 21">
            <a:extLst>
              <a:ext uri="{FF2B5EF4-FFF2-40B4-BE49-F238E27FC236}">
                <a16:creationId xmlns:a16="http://schemas.microsoft.com/office/drawing/2014/main" xmlns="" id="{DF461C5C-82A0-4AAA-93AA-7D967C1D6200}"/>
              </a:ext>
            </a:extLst>
          </p:cNvPr>
          <p:cNvSpPr txBox="1"/>
          <p:nvPr/>
        </p:nvSpPr>
        <p:spPr>
          <a:xfrm>
            <a:off x="89854" y="6401356"/>
            <a:ext cx="461529" cy="369332"/>
          </a:xfrm>
          <a:prstGeom prst="rect">
            <a:avLst/>
          </a:prstGeom>
          <a:noFill/>
        </p:spPr>
        <p:txBody>
          <a:bodyPr wrap="square">
            <a:spAutoFit/>
          </a:bodyPr>
          <a:lstStyle/>
          <a:p>
            <a:r>
              <a:rPr lang="es-MX" sz="1800" dirty="0"/>
              <a:t>35</a:t>
            </a:r>
            <a:endParaRPr lang="es-EC" sz="1800" dirty="0"/>
          </a:p>
        </p:txBody>
      </p:sp>
      <p:pic>
        <p:nvPicPr>
          <p:cNvPr id="27" name="Imagen 26">
            <a:extLst>
              <a:ext uri="{FF2B5EF4-FFF2-40B4-BE49-F238E27FC236}">
                <a16:creationId xmlns:a16="http://schemas.microsoft.com/office/drawing/2014/main" xmlns="" id="{C2B3437B-E55E-4B2E-BB58-B2B4DB529530}"/>
              </a:ext>
            </a:extLst>
          </p:cNvPr>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2086" t="1266" r="1020" b="2985"/>
          <a:stretch/>
        </p:blipFill>
        <p:spPr bwMode="auto">
          <a:xfrm>
            <a:off x="3225118" y="963384"/>
            <a:ext cx="8505327" cy="4588329"/>
          </a:xfrm>
          <a:prstGeom prst="rect">
            <a:avLst/>
          </a:prstGeom>
          <a:noFill/>
          <a:ln>
            <a:noFill/>
          </a:ln>
          <a:extLst>
            <a:ext uri="{53640926-AAD7-44D8-BBD7-CCE9431645EC}">
              <a14:shadowObscured xmlns:a14="http://schemas.microsoft.com/office/drawing/2010/main"/>
            </a:ext>
          </a:extLst>
        </p:spPr>
      </p:pic>
      <p:sp>
        <p:nvSpPr>
          <p:cNvPr id="28" name="Elipse 27">
            <a:extLst>
              <a:ext uri="{FF2B5EF4-FFF2-40B4-BE49-F238E27FC236}">
                <a16:creationId xmlns:a16="http://schemas.microsoft.com/office/drawing/2014/main" xmlns="" id="{0D3DAEE2-306E-438D-B581-034BF7F506DA}"/>
              </a:ext>
            </a:extLst>
          </p:cNvPr>
          <p:cNvSpPr/>
          <p:nvPr/>
        </p:nvSpPr>
        <p:spPr>
          <a:xfrm>
            <a:off x="5460276" y="3816530"/>
            <a:ext cx="4448310" cy="925287"/>
          </a:xfrm>
          <a:prstGeom prst="ellipse">
            <a:avLst/>
          </a:prstGeom>
          <a:noFill/>
          <a:ln w="38100">
            <a:solidFill>
              <a:srgbClr val="0070C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29" name="CuadroTexto 28">
            <a:extLst>
              <a:ext uri="{FF2B5EF4-FFF2-40B4-BE49-F238E27FC236}">
                <a16:creationId xmlns:a16="http://schemas.microsoft.com/office/drawing/2014/main" xmlns="" id="{ECA01D3C-8558-4ED9-9C23-8A529F81FE94}"/>
              </a:ext>
            </a:extLst>
          </p:cNvPr>
          <p:cNvSpPr txBox="1"/>
          <p:nvPr/>
        </p:nvSpPr>
        <p:spPr>
          <a:xfrm>
            <a:off x="89854" y="1970849"/>
            <a:ext cx="2783975" cy="2308324"/>
          </a:xfrm>
          <a:prstGeom prst="rect">
            <a:avLst/>
          </a:prstGeom>
          <a:noFill/>
        </p:spPr>
        <p:txBody>
          <a:bodyPr wrap="square">
            <a:spAutoFit/>
          </a:bodyPr>
          <a:lstStyle/>
          <a:p>
            <a:r>
              <a:rPr lang="es-ES" sz="1800" dirty="0">
                <a:effectLst/>
                <a:latin typeface="Arial" panose="020B0604020202020204" pitchFamily="34" charset="0"/>
                <a:ea typeface="Calibri" panose="020F0502020204030204" pitchFamily="34" charset="0"/>
              </a:rPr>
              <a:t>Se aprecia que la concentración de accidentes incrementa a medida que se acerca a intersecciones de múltiples carriles, como en el caso del Redondel El Choclo. </a:t>
            </a:r>
            <a:endParaRPr lang="es-EC" dirty="0"/>
          </a:p>
        </p:txBody>
      </p:sp>
    </p:spTree>
    <p:extLst>
      <p:ext uri="{BB962C8B-B14F-4D97-AF65-F5344CB8AC3E}">
        <p14:creationId xmlns:p14="http://schemas.microsoft.com/office/powerpoint/2010/main" val="1429863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12D8A3BC-D3E1-4CCD-9ED1-8DDB15F19CF9}"/>
              </a:ext>
            </a:extLst>
          </p:cNvPr>
          <p:cNvSpPr/>
          <p:nvPr/>
        </p:nvSpPr>
        <p:spPr>
          <a:xfrm>
            <a:off x="191344" y="116632"/>
            <a:ext cx="3102131" cy="523220"/>
          </a:xfrm>
          <a:prstGeom prst="rect">
            <a:avLst/>
          </a:prstGeom>
        </p:spPr>
        <p:txBody>
          <a:bodyPr wrap="none">
            <a:spAutoFit/>
          </a:bodyPr>
          <a:lstStyle/>
          <a:p>
            <a:pPr lvl="0"/>
            <a:r>
              <a:rPr lang="es-EC" sz="2800" b="1" dirty="0"/>
              <a:t>Conteo vehicular</a:t>
            </a:r>
            <a:endParaRPr lang="es-EC" sz="2800" dirty="0"/>
          </a:p>
        </p:txBody>
      </p:sp>
      <p:sp>
        <p:nvSpPr>
          <p:cNvPr id="14" name="CuadroTexto 13">
            <a:extLst>
              <a:ext uri="{FF2B5EF4-FFF2-40B4-BE49-F238E27FC236}">
                <a16:creationId xmlns:a16="http://schemas.microsoft.com/office/drawing/2014/main" xmlns="" id="{3D4D7A17-F3FE-41AD-BBD2-6246DA33C1AA}"/>
              </a:ext>
            </a:extLst>
          </p:cNvPr>
          <p:cNvSpPr txBox="1"/>
          <p:nvPr/>
        </p:nvSpPr>
        <p:spPr>
          <a:xfrm>
            <a:off x="89854" y="6401356"/>
            <a:ext cx="461529" cy="369332"/>
          </a:xfrm>
          <a:prstGeom prst="rect">
            <a:avLst/>
          </a:prstGeom>
          <a:noFill/>
        </p:spPr>
        <p:txBody>
          <a:bodyPr wrap="square">
            <a:spAutoFit/>
          </a:bodyPr>
          <a:lstStyle/>
          <a:p>
            <a:r>
              <a:rPr lang="es-MX" sz="1800" dirty="0"/>
              <a:t>36</a:t>
            </a:r>
            <a:endParaRPr lang="es-EC" sz="1800" dirty="0"/>
          </a:p>
        </p:txBody>
      </p:sp>
      <p:graphicFrame>
        <p:nvGraphicFramePr>
          <p:cNvPr id="6" name="Tabla 5">
            <a:extLst>
              <a:ext uri="{FF2B5EF4-FFF2-40B4-BE49-F238E27FC236}">
                <a16:creationId xmlns:a16="http://schemas.microsoft.com/office/drawing/2014/main" xmlns="" id="{19B737C4-E323-49E7-9CE6-7F298FDF6DDD}"/>
              </a:ext>
            </a:extLst>
          </p:cNvPr>
          <p:cNvGraphicFramePr>
            <a:graphicFrameLocks noGrp="1"/>
          </p:cNvGraphicFramePr>
          <p:nvPr>
            <p:extLst>
              <p:ext uri="{D42A27DB-BD31-4B8C-83A1-F6EECF244321}">
                <p14:modId xmlns:p14="http://schemas.microsoft.com/office/powerpoint/2010/main" val="2808685319"/>
              </p:ext>
            </p:extLst>
          </p:nvPr>
        </p:nvGraphicFramePr>
        <p:xfrm>
          <a:off x="1217928" y="902557"/>
          <a:ext cx="8931912" cy="4596906"/>
        </p:xfrm>
        <a:graphic>
          <a:graphicData uri="http://schemas.openxmlformats.org/drawingml/2006/table">
            <a:tbl>
              <a:tblPr firstRow="1" firstCol="1" bandRow="1"/>
              <a:tblGrid>
                <a:gridCol w="1131610">
                  <a:extLst>
                    <a:ext uri="{9D8B030D-6E8A-4147-A177-3AD203B41FA5}">
                      <a16:colId xmlns:a16="http://schemas.microsoft.com/office/drawing/2014/main" xmlns="" val="49678158"/>
                    </a:ext>
                  </a:extLst>
                </a:gridCol>
                <a:gridCol w="1131610">
                  <a:extLst>
                    <a:ext uri="{9D8B030D-6E8A-4147-A177-3AD203B41FA5}">
                      <a16:colId xmlns:a16="http://schemas.microsoft.com/office/drawing/2014/main" xmlns="" val="2307243857"/>
                    </a:ext>
                  </a:extLst>
                </a:gridCol>
                <a:gridCol w="1131610">
                  <a:extLst>
                    <a:ext uri="{9D8B030D-6E8A-4147-A177-3AD203B41FA5}">
                      <a16:colId xmlns:a16="http://schemas.microsoft.com/office/drawing/2014/main" xmlns="" val="4036616337"/>
                    </a:ext>
                  </a:extLst>
                </a:gridCol>
                <a:gridCol w="793199">
                  <a:extLst>
                    <a:ext uri="{9D8B030D-6E8A-4147-A177-3AD203B41FA5}">
                      <a16:colId xmlns:a16="http://schemas.microsoft.com/office/drawing/2014/main" xmlns="" val="3581919521"/>
                    </a:ext>
                  </a:extLst>
                </a:gridCol>
                <a:gridCol w="793199">
                  <a:extLst>
                    <a:ext uri="{9D8B030D-6E8A-4147-A177-3AD203B41FA5}">
                      <a16:colId xmlns:a16="http://schemas.microsoft.com/office/drawing/2014/main" xmlns="" val="3455817313"/>
                    </a:ext>
                  </a:extLst>
                </a:gridCol>
                <a:gridCol w="961639">
                  <a:extLst>
                    <a:ext uri="{9D8B030D-6E8A-4147-A177-3AD203B41FA5}">
                      <a16:colId xmlns:a16="http://schemas.microsoft.com/office/drawing/2014/main" xmlns="" val="3166669293"/>
                    </a:ext>
                  </a:extLst>
                </a:gridCol>
                <a:gridCol w="961639">
                  <a:extLst>
                    <a:ext uri="{9D8B030D-6E8A-4147-A177-3AD203B41FA5}">
                      <a16:colId xmlns:a16="http://schemas.microsoft.com/office/drawing/2014/main" xmlns="" val="574389557"/>
                    </a:ext>
                  </a:extLst>
                </a:gridCol>
                <a:gridCol w="1013703">
                  <a:extLst>
                    <a:ext uri="{9D8B030D-6E8A-4147-A177-3AD203B41FA5}">
                      <a16:colId xmlns:a16="http://schemas.microsoft.com/office/drawing/2014/main" xmlns="" val="3646445494"/>
                    </a:ext>
                  </a:extLst>
                </a:gridCol>
                <a:gridCol w="1013703">
                  <a:extLst>
                    <a:ext uri="{9D8B030D-6E8A-4147-A177-3AD203B41FA5}">
                      <a16:colId xmlns:a16="http://schemas.microsoft.com/office/drawing/2014/main" xmlns="" val="3554370324"/>
                    </a:ext>
                  </a:extLst>
                </a:gridCol>
              </a:tblGrid>
              <a:tr h="256425">
                <a:tc rowSpan="3">
                  <a:txBody>
                    <a:bodyPr/>
                    <a:lstStyle/>
                    <a:p>
                      <a:pPr marL="71755" marR="71755" algn="ct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HORA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a:noFill/>
                    </a:lnB>
                  </a:tcPr>
                </a:tc>
                <a:tc rowSpan="3">
                  <a:txBody>
                    <a:bodyPr/>
                    <a:lstStyle/>
                    <a:p>
                      <a:pP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INTERVALO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gridSpan="6">
                  <a:txBody>
                    <a:bodyPr/>
                    <a:lstStyle/>
                    <a:p>
                      <a:pPr algn="ctr">
                        <a:lnSpc>
                          <a:spcPct val="107000"/>
                        </a:lnSpc>
                        <a:spcAft>
                          <a:spcPts val="800"/>
                        </a:spcAft>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TIPO DE VEHICULO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rowSpan="3">
                  <a:txBody>
                    <a:bodyPr/>
                    <a:lstStyle/>
                    <a:p>
                      <a:pPr algn="ctr">
                        <a:lnSpc>
                          <a:spcPct val="107000"/>
                        </a:lnSpc>
                        <a:spcAft>
                          <a:spcPts val="800"/>
                        </a:spcAft>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VOLUMEN</a:t>
                      </a:r>
                      <a:br>
                        <a:rPr lang="es-EC" sz="1600" dirty="0">
                          <a:effectLst/>
                          <a:latin typeface="Arial" panose="020B0604020202020204" pitchFamily="34" charset="0"/>
                          <a:ea typeface="Times New Roman" panose="02020603050405020304" pitchFamily="18" charset="0"/>
                          <a:cs typeface="Times New Roman" panose="02020603050405020304" pitchFamily="18" charset="0"/>
                        </a:rPr>
                      </a:br>
                      <a:r>
                        <a:rPr lang="es-EC" sz="1600" dirty="0">
                          <a:effectLst/>
                          <a:latin typeface="Arial" panose="020B0604020202020204" pitchFamily="34" charset="0"/>
                          <a:ea typeface="Times New Roman" panose="02020603050405020304" pitchFamily="18" charset="0"/>
                          <a:cs typeface="Times New Roman" panose="02020603050405020304" pitchFamily="18" charset="0"/>
                        </a:rPr>
                        <a:t>DE 15 min.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005150473"/>
                  </a:ext>
                </a:extLst>
              </a:tr>
              <a:tr h="256425">
                <a:tc vMerge="1">
                  <a:txBody>
                    <a:bodyPr/>
                    <a:lstStyle/>
                    <a:p>
                      <a:endParaRPr lang="es-EC"/>
                    </a:p>
                  </a:txBody>
                  <a:tcPr/>
                </a:tc>
                <a:tc vMerge="1">
                  <a:txBody>
                    <a:bodyPr/>
                    <a:lstStyle/>
                    <a:p>
                      <a:endParaRPr lang="es-EC"/>
                    </a:p>
                  </a:txBody>
                  <a:tcPr/>
                </a:tc>
                <a:tc rowSpan="2">
                  <a:txBody>
                    <a:bodyPr/>
                    <a:lstStyle/>
                    <a:p>
                      <a:pPr algn="ctr">
                        <a:lnSpc>
                          <a:spcPct val="107000"/>
                        </a:lnSpc>
                        <a:spcAft>
                          <a:spcPts val="800"/>
                        </a:spcAft>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LIVIANOS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algn="ctr">
                        <a:lnSpc>
                          <a:spcPct val="107000"/>
                        </a:lnSpc>
                        <a:spcAft>
                          <a:spcPts val="800"/>
                        </a:spcAft>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BUSES</a:t>
                      </a: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algn="ctr">
                        <a:lnSpc>
                          <a:spcPct val="107000"/>
                        </a:lnSpc>
                        <a:spcAft>
                          <a:spcPts val="800"/>
                        </a:spcAft>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CAMION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rowSpan="2">
                  <a:txBody>
                    <a:bodyPr/>
                    <a:lstStyle/>
                    <a:p>
                      <a:pPr algn="ctr">
                        <a:lnSpc>
                          <a:spcPct val="107000"/>
                        </a:lnSpc>
                        <a:spcAft>
                          <a:spcPts val="800"/>
                        </a:spcAft>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MOTOS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vMerge="1">
                  <a:txBody>
                    <a:bodyPr/>
                    <a:lstStyle/>
                    <a:p>
                      <a:endParaRPr lang="es-EC"/>
                    </a:p>
                  </a:txBody>
                  <a:tcPr/>
                </a:tc>
                <a:extLst>
                  <a:ext uri="{0D108BD9-81ED-4DB2-BD59-A6C34878D82A}">
                    <a16:rowId xmlns:a16="http://schemas.microsoft.com/office/drawing/2014/main" xmlns="" val="3995879989"/>
                  </a:ext>
                </a:extLst>
              </a:tr>
              <a:tr h="1691655">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7000"/>
                        </a:lnSpc>
                        <a:spcAft>
                          <a:spcPts val="800"/>
                        </a:spcAft>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1 EJES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2 EJES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3 EJES O MAS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xmlns="" val="1750675458"/>
                  </a:ext>
                </a:extLst>
              </a:tr>
              <a:tr h="526420">
                <a:tc rowSpan="4">
                  <a:txBody>
                    <a:bodyPr/>
                    <a:lstStyle/>
                    <a:p>
                      <a:pPr algn="ctr">
                        <a:lnSpc>
                          <a:spcPct val="107000"/>
                        </a:lnSpc>
                        <a:spcAft>
                          <a:spcPts val="80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17:00 - 16:00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a:noFill/>
                    </a:lnT>
                    <a:lnB>
                      <a:noFill/>
                    </a:lnB>
                  </a:tcPr>
                </a:tc>
                <a:tc>
                  <a:txBody>
                    <a:bodyPr/>
                    <a:lstStyle/>
                    <a:p>
                      <a:pPr algn="ct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00h00 a 00h15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374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xmlns="" val="602538466"/>
                  </a:ext>
                </a:extLst>
              </a:tr>
              <a:tr h="526420">
                <a:tc vMerge="1">
                  <a:txBody>
                    <a:bodyPr/>
                    <a:lstStyle/>
                    <a:p>
                      <a:endParaRPr lang="es-EC"/>
                    </a:p>
                  </a:txBody>
                  <a:tcPr/>
                </a:tc>
                <a:tc>
                  <a:txBody>
                    <a:bodyPr/>
                    <a:lstStyle/>
                    <a:p>
                      <a:pPr algn="ct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00h15 a 00h30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xmlns="" val="671650559"/>
                  </a:ext>
                </a:extLst>
              </a:tr>
              <a:tr h="526420">
                <a:tc vMerge="1">
                  <a:txBody>
                    <a:bodyPr/>
                    <a:lstStyle/>
                    <a:p>
                      <a:endParaRPr lang="es-EC"/>
                    </a:p>
                  </a:txBody>
                  <a:tcPr/>
                </a:tc>
                <a:tc>
                  <a:txBody>
                    <a:bodyPr/>
                    <a:lstStyle/>
                    <a:p>
                      <a:pPr algn="ct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00h30 a 00h45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xmlns="" val="2636707472"/>
                  </a:ext>
                </a:extLst>
              </a:tr>
              <a:tr h="526420">
                <a:tc vMerge="1">
                  <a:txBody>
                    <a:bodyPr/>
                    <a:lstStyle/>
                    <a:p>
                      <a:endParaRPr lang="es-EC"/>
                    </a:p>
                  </a:txBody>
                  <a:tcPr/>
                </a:tc>
                <a:tc>
                  <a:txBody>
                    <a:bodyPr/>
                    <a:lstStyle/>
                    <a:p>
                      <a:pPr algn="ct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00h45 a 01h00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xmlns="" val="1755545887"/>
                  </a:ext>
                </a:extLst>
              </a:tr>
              <a:tr h="286721">
                <a:tc>
                  <a:txBody>
                    <a:bodyPr/>
                    <a:lstStyle/>
                    <a:p>
                      <a:pPr>
                        <a:lnSpc>
                          <a:spcPct val="107000"/>
                        </a:lnSpc>
                      </a:pPr>
                      <a:endParaRPr lang="es-EC" sz="1100" dirty="0">
                        <a:effectLst/>
                        <a:latin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800"/>
                        </a:spcAft>
                      </a:pPr>
                      <a:r>
                        <a:rPr lang="es-EC" sz="1100" dirty="0">
                          <a:effectLst/>
                          <a:latin typeface="Arial" panose="020B0604020202020204" pitchFamily="34" charset="0"/>
                          <a:ea typeface="Times New Roman" panose="02020603050405020304" pitchFamily="18" charset="0"/>
                          <a:cs typeface="Times New Roman" panose="02020603050405020304" pitchFamily="18" charset="0"/>
                        </a:rPr>
                        <a:t>TOTAL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1557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7F7F7"/>
                    </a:solidFill>
                  </a:tcPr>
                </a:tc>
                <a:extLst>
                  <a:ext uri="{0D108BD9-81ED-4DB2-BD59-A6C34878D82A}">
                    <a16:rowId xmlns:a16="http://schemas.microsoft.com/office/drawing/2014/main" xmlns="" val="724524620"/>
                  </a:ext>
                </a:extLst>
              </a:tr>
            </a:tbl>
          </a:graphicData>
        </a:graphic>
      </p:graphicFrame>
      <p:pic>
        <p:nvPicPr>
          <p:cNvPr id="24" name="Imagen 23" title="Imagen">
            <a:extLst>
              <a:ext uri="{FF2B5EF4-FFF2-40B4-BE49-F238E27FC236}">
                <a16:creationId xmlns:a16="http://schemas.microsoft.com/office/drawing/2014/main" xmlns="" id="{B47D8E06-A750-406F-A19D-A3B224F65151}"/>
              </a:ext>
            </a:extLst>
          </p:cNvPr>
          <p:cNvPicPr/>
          <p:nvPr/>
        </p:nvPicPr>
        <p:blipFill>
          <a:blip r:embed="rId3" cstate="print"/>
          <a:stretch>
            <a:fillRect/>
          </a:stretch>
        </p:blipFill>
        <p:spPr>
          <a:xfrm>
            <a:off x="8426521" y="1915550"/>
            <a:ext cx="491343" cy="504151"/>
          </a:xfrm>
          <a:prstGeom prst="rect">
            <a:avLst/>
          </a:prstGeom>
          <a:noFill/>
        </p:spPr>
      </p:pic>
      <p:pic>
        <p:nvPicPr>
          <p:cNvPr id="10252" name="Imagen 383">
            <a:extLst>
              <a:ext uri="{FF2B5EF4-FFF2-40B4-BE49-F238E27FC236}">
                <a16:creationId xmlns:a16="http://schemas.microsoft.com/office/drawing/2014/main" xmlns="" id="{36EB9433-6068-4B59-89D7-34C5AEFD5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6447" y="1842602"/>
            <a:ext cx="1280688" cy="774147"/>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title="Imagen">
            <a:extLst>
              <a:ext uri="{FF2B5EF4-FFF2-40B4-BE49-F238E27FC236}">
                <a16:creationId xmlns:a16="http://schemas.microsoft.com/office/drawing/2014/main" xmlns="" id="{A21B9606-C099-42A0-99C5-9C93B9F4A67F}"/>
              </a:ext>
            </a:extLst>
          </p:cNvPr>
          <p:cNvPicPr/>
          <p:nvPr/>
        </p:nvPicPr>
        <p:blipFill>
          <a:blip r:embed="rId5" cstate="print"/>
          <a:stretch>
            <a:fillRect/>
          </a:stretch>
        </p:blipFill>
        <p:spPr>
          <a:xfrm>
            <a:off x="4665520" y="2167625"/>
            <a:ext cx="723853" cy="358401"/>
          </a:xfrm>
          <a:prstGeom prst="rect">
            <a:avLst/>
          </a:prstGeom>
          <a:noFill/>
        </p:spPr>
      </p:pic>
      <p:pic>
        <p:nvPicPr>
          <p:cNvPr id="10249" name="Imagen 433">
            <a:extLst>
              <a:ext uri="{FF2B5EF4-FFF2-40B4-BE49-F238E27FC236}">
                <a16:creationId xmlns:a16="http://schemas.microsoft.com/office/drawing/2014/main" xmlns="" id="{13043CE2-4820-46BC-BD50-41CCAC9D99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8138" y="2165163"/>
            <a:ext cx="788482" cy="34406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Imagen 448">
            <a:extLst>
              <a:ext uri="{FF2B5EF4-FFF2-40B4-BE49-F238E27FC236}">
                <a16:creationId xmlns:a16="http://schemas.microsoft.com/office/drawing/2014/main" xmlns="" id="{0A415903-419D-4F83-B284-46EFB1AD5F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2338" y="2131425"/>
            <a:ext cx="802818" cy="358401"/>
          </a:xfrm>
          <a:prstGeom prst="rect">
            <a:avLst/>
          </a:prstGeom>
          <a:noFill/>
          <a:extLst>
            <a:ext uri="{909E8E84-426E-40DD-AFC4-6F175D3DCCD1}">
              <a14:hiddenFill xmlns:a14="http://schemas.microsoft.com/office/drawing/2010/main">
                <a:solidFill>
                  <a:srgbClr val="FFFFFF"/>
                </a:solidFill>
              </a14:hiddenFill>
            </a:ext>
          </a:extLst>
        </p:spPr>
      </p:pic>
      <p:pic>
        <p:nvPicPr>
          <p:cNvPr id="10247" name="Imagen 449">
            <a:extLst>
              <a:ext uri="{FF2B5EF4-FFF2-40B4-BE49-F238E27FC236}">
                <a16:creationId xmlns:a16="http://schemas.microsoft.com/office/drawing/2014/main" xmlns="" id="{C6DA3F7B-87D5-48F7-8C70-7CE54C3E7A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2945" y="2130954"/>
            <a:ext cx="874500" cy="473090"/>
          </a:xfrm>
          <a:prstGeom prst="rect">
            <a:avLst/>
          </a:prstGeom>
          <a:noFill/>
          <a:extLst>
            <a:ext uri="{909E8E84-426E-40DD-AFC4-6F175D3DCCD1}">
              <a14:hiddenFill xmlns:a14="http://schemas.microsoft.com/office/drawing/2010/main">
                <a:solidFill>
                  <a:srgbClr val="FFFFFF"/>
                </a:solidFill>
              </a14:hiddenFill>
            </a:ext>
          </a:extLst>
        </p:spPr>
      </p:pic>
      <p:pic>
        <p:nvPicPr>
          <p:cNvPr id="10256" name="Imagen 347" descr="Título: Imagen">
            <a:extLst>
              <a:ext uri="{FF2B5EF4-FFF2-40B4-BE49-F238E27FC236}">
                <a16:creationId xmlns:a16="http://schemas.microsoft.com/office/drawing/2014/main" xmlns="" id="{0FB19EE9-3D24-48E6-AD63-0B4A8FCF8436}"/>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38" y="168275"/>
            <a:ext cx="360362" cy="336550"/>
          </a:xfrm>
          <a:prstGeom prst="rect">
            <a:avLst/>
          </a:prstGeom>
          <a:noFill/>
          <a:extLst>
            <a:ext uri="{909E8E84-426E-40DD-AFC4-6F175D3DCCD1}">
              <a14:hiddenFill xmlns:a14="http://schemas.microsoft.com/office/drawing/2010/main">
                <a:solidFill>
                  <a:srgbClr val="FFFFFF"/>
                </a:solidFill>
              </a14:hiddenFill>
            </a:ext>
          </a:extLst>
        </p:spPr>
      </p:pic>
      <p:pic>
        <p:nvPicPr>
          <p:cNvPr id="10258" name="Imagen 383">
            <a:extLst>
              <a:ext uri="{FF2B5EF4-FFF2-40B4-BE49-F238E27FC236}">
                <a16:creationId xmlns:a16="http://schemas.microsoft.com/office/drawing/2014/main" xmlns="" id="{C9EC769C-83FE-4784-89AF-6132900E8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101600"/>
            <a:ext cx="8509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10257" name="Imagen 432" descr="Título: Imagen">
            <a:extLst>
              <a:ext uri="{FF2B5EF4-FFF2-40B4-BE49-F238E27FC236}">
                <a16:creationId xmlns:a16="http://schemas.microsoft.com/office/drawing/2014/main" xmlns="" id="{4A85582B-F66C-48FE-BF3C-3E34C201E3BB}"/>
              </a:ext>
            </a:extLst>
          </p:cNvPr>
          <p:cNvPicPr>
            <a:picLocks noChangeArrowheads="1"/>
          </p:cNvPicPr>
          <p:nvPr/>
        </p:nvPicPr>
        <p:blipFill>
          <a:blip r:embed="rId10">
            <a:extLst>
              <a:ext uri="{28A0092B-C50C-407E-A947-70E740481C1C}">
                <a14:useLocalDpi xmlns:a14="http://schemas.microsoft.com/office/drawing/2010/main" val="0"/>
              </a:ext>
            </a:extLst>
          </a:blip>
          <a:srcRect b="-267"/>
          <a:stretch>
            <a:fillRect/>
          </a:stretch>
        </p:blipFill>
        <p:spPr bwMode="auto">
          <a:xfrm>
            <a:off x="17463" y="242888"/>
            <a:ext cx="523875" cy="238125"/>
          </a:xfrm>
          <a:prstGeom prst="rect">
            <a:avLst/>
          </a:prstGeom>
          <a:noFill/>
          <a:extLst>
            <a:ext uri="{909E8E84-426E-40DD-AFC4-6F175D3DCCD1}">
              <a14:hiddenFill xmlns:a14="http://schemas.microsoft.com/office/drawing/2010/main">
                <a:solidFill>
                  <a:srgbClr val="FFFFFF"/>
                </a:solidFill>
              </a14:hiddenFill>
            </a:ext>
          </a:extLst>
        </p:spPr>
      </p:pic>
      <p:pic>
        <p:nvPicPr>
          <p:cNvPr id="10255" name="Imagen 433">
            <a:extLst>
              <a:ext uri="{FF2B5EF4-FFF2-40B4-BE49-F238E27FC236}">
                <a16:creationId xmlns:a16="http://schemas.microsoft.com/office/drawing/2014/main" xmlns="" id="{33C3E5DA-63FE-4098-A82A-1FA3ABDE400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00" y="161925"/>
            <a:ext cx="523875"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759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3">
            <a:extLst>
              <a:ext uri="{FF2B5EF4-FFF2-40B4-BE49-F238E27FC236}">
                <a16:creationId xmlns:a16="http://schemas.microsoft.com/office/drawing/2014/main" xmlns="" id="{3D4D7A17-F3FE-41AD-BBD2-6246DA33C1AA}"/>
              </a:ext>
            </a:extLst>
          </p:cNvPr>
          <p:cNvSpPr txBox="1"/>
          <p:nvPr/>
        </p:nvSpPr>
        <p:spPr>
          <a:xfrm>
            <a:off x="89854" y="6401356"/>
            <a:ext cx="461529" cy="369332"/>
          </a:xfrm>
          <a:prstGeom prst="rect">
            <a:avLst/>
          </a:prstGeom>
          <a:noFill/>
        </p:spPr>
        <p:txBody>
          <a:bodyPr wrap="square">
            <a:spAutoFit/>
          </a:bodyPr>
          <a:lstStyle/>
          <a:p>
            <a:r>
              <a:rPr lang="es-MX" sz="1800" dirty="0"/>
              <a:t>37</a:t>
            </a:r>
            <a:endParaRPr lang="es-EC" sz="1800" dirty="0"/>
          </a:p>
        </p:txBody>
      </p:sp>
      <p:sp>
        <p:nvSpPr>
          <p:cNvPr id="13" name="CuadroTexto 12">
            <a:extLst>
              <a:ext uri="{FF2B5EF4-FFF2-40B4-BE49-F238E27FC236}">
                <a16:creationId xmlns:a16="http://schemas.microsoft.com/office/drawing/2014/main" xmlns="" id="{B8CEDA7F-6065-4A13-96E1-7A2A544A0548}"/>
              </a:ext>
            </a:extLst>
          </p:cNvPr>
          <p:cNvSpPr txBox="1"/>
          <p:nvPr/>
        </p:nvSpPr>
        <p:spPr>
          <a:xfrm>
            <a:off x="2146119" y="904743"/>
            <a:ext cx="7899762" cy="369332"/>
          </a:xfrm>
          <a:prstGeom prst="rect">
            <a:avLst/>
          </a:prstGeom>
          <a:noFill/>
        </p:spPr>
        <p:txBody>
          <a:bodyPr wrap="square">
            <a:spAutoFit/>
          </a:bodyPr>
          <a:lstStyle/>
          <a:p>
            <a:r>
              <a:rPr lang="es-ES" sz="1800" dirty="0">
                <a:effectLst/>
                <a:latin typeface="Arial" panose="020B0604020202020204" pitchFamily="34" charset="0"/>
                <a:ea typeface="Calibri" panose="020F0502020204030204" pitchFamily="34" charset="0"/>
              </a:rPr>
              <a:t>Comparación realizada con el trabajo de </a:t>
            </a:r>
            <a:r>
              <a:rPr lang="es-EC" sz="1800" dirty="0">
                <a:effectLst/>
                <a:latin typeface="Arial" panose="020B0604020202020204" pitchFamily="34" charset="0"/>
                <a:ea typeface="Calibri" panose="020F0502020204030204" pitchFamily="34" charset="0"/>
              </a:rPr>
              <a:t>(Bastidas &amp; Soto, 2020)</a:t>
            </a:r>
            <a:endParaRPr lang="es-EC" dirty="0"/>
          </a:p>
        </p:txBody>
      </p:sp>
      <p:graphicFrame>
        <p:nvGraphicFramePr>
          <p:cNvPr id="16" name="Gráfico 15">
            <a:extLst>
              <a:ext uri="{FF2B5EF4-FFF2-40B4-BE49-F238E27FC236}">
                <a16:creationId xmlns:a16="http://schemas.microsoft.com/office/drawing/2014/main" xmlns="" id="{090792BC-5DDF-499A-8D17-606A895090E5}"/>
              </a:ext>
            </a:extLst>
          </p:cNvPr>
          <p:cNvGraphicFramePr/>
          <p:nvPr>
            <p:extLst>
              <p:ext uri="{D42A27DB-BD31-4B8C-83A1-F6EECF244321}">
                <p14:modId xmlns:p14="http://schemas.microsoft.com/office/powerpoint/2010/main" val="2677403998"/>
              </p:ext>
            </p:extLst>
          </p:nvPr>
        </p:nvGraphicFramePr>
        <p:xfrm>
          <a:off x="2884169" y="1444535"/>
          <a:ext cx="5933259" cy="3649980"/>
        </p:xfrm>
        <a:graphic>
          <a:graphicData uri="http://schemas.openxmlformats.org/drawingml/2006/chart">
            <c:chart xmlns:c="http://schemas.openxmlformats.org/drawingml/2006/chart" xmlns:r="http://schemas.openxmlformats.org/officeDocument/2006/relationships" r:id="rId3"/>
          </a:graphicData>
        </a:graphic>
      </p:graphicFrame>
      <p:sp>
        <p:nvSpPr>
          <p:cNvPr id="17" name="CuadroTexto 16">
            <a:extLst>
              <a:ext uri="{FF2B5EF4-FFF2-40B4-BE49-F238E27FC236}">
                <a16:creationId xmlns:a16="http://schemas.microsoft.com/office/drawing/2014/main" xmlns="" id="{798227AA-3DCD-4AFE-BB81-35B9657260E4}"/>
              </a:ext>
            </a:extLst>
          </p:cNvPr>
          <p:cNvSpPr txBox="1"/>
          <p:nvPr/>
        </p:nvSpPr>
        <p:spPr>
          <a:xfrm>
            <a:off x="2884169" y="5094515"/>
            <a:ext cx="6093822" cy="923330"/>
          </a:xfrm>
          <a:prstGeom prst="rect">
            <a:avLst/>
          </a:prstGeom>
          <a:noFill/>
        </p:spPr>
        <p:txBody>
          <a:bodyPr wrap="square">
            <a:spAutoFit/>
          </a:bodyPr>
          <a:lstStyle/>
          <a:p>
            <a:r>
              <a:rPr lang="es-ES" sz="1800" dirty="0">
                <a:effectLst/>
                <a:latin typeface="Arial" panose="020B0604020202020204" pitchFamily="34" charset="0"/>
                <a:ea typeface="Calibri" panose="020F0502020204030204" pitchFamily="34" charset="0"/>
              </a:rPr>
              <a:t>De forma general hubo una reducción de 16.60% del total de vehículos que circulan por el sector donde se realizó el conteo</a:t>
            </a:r>
            <a:endParaRPr lang="es-EC" dirty="0"/>
          </a:p>
        </p:txBody>
      </p:sp>
    </p:spTree>
    <p:extLst>
      <p:ext uri="{BB962C8B-B14F-4D97-AF65-F5344CB8AC3E}">
        <p14:creationId xmlns:p14="http://schemas.microsoft.com/office/powerpoint/2010/main" val="2355585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12D8A3BC-D3E1-4CCD-9ED1-8DDB15F19CF9}"/>
              </a:ext>
            </a:extLst>
          </p:cNvPr>
          <p:cNvSpPr/>
          <p:nvPr/>
        </p:nvSpPr>
        <p:spPr>
          <a:xfrm>
            <a:off x="191344" y="116632"/>
            <a:ext cx="3082895" cy="523220"/>
          </a:xfrm>
          <a:prstGeom prst="rect">
            <a:avLst/>
          </a:prstGeom>
        </p:spPr>
        <p:txBody>
          <a:bodyPr wrap="none">
            <a:spAutoFit/>
          </a:bodyPr>
          <a:lstStyle/>
          <a:p>
            <a:pPr lvl="0"/>
            <a:r>
              <a:rPr lang="es-EC" sz="2800" b="1" dirty="0"/>
              <a:t>Líneas de buses </a:t>
            </a:r>
            <a:endParaRPr lang="es-EC" sz="2800" dirty="0"/>
          </a:p>
        </p:txBody>
      </p:sp>
      <p:sp>
        <p:nvSpPr>
          <p:cNvPr id="8" name="CuadroTexto 7">
            <a:extLst>
              <a:ext uri="{FF2B5EF4-FFF2-40B4-BE49-F238E27FC236}">
                <a16:creationId xmlns:a16="http://schemas.microsoft.com/office/drawing/2014/main" xmlns="" id="{45B4EB8C-050C-47FE-8A4F-3AE48E370F12}"/>
              </a:ext>
            </a:extLst>
          </p:cNvPr>
          <p:cNvSpPr txBox="1"/>
          <p:nvPr/>
        </p:nvSpPr>
        <p:spPr>
          <a:xfrm>
            <a:off x="89854" y="6401356"/>
            <a:ext cx="461529" cy="369332"/>
          </a:xfrm>
          <a:prstGeom prst="rect">
            <a:avLst/>
          </a:prstGeom>
          <a:noFill/>
        </p:spPr>
        <p:txBody>
          <a:bodyPr wrap="square">
            <a:spAutoFit/>
          </a:bodyPr>
          <a:lstStyle/>
          <a:p>
            <a:r>
              <a:rPr lang="es-MX" sz="1800" dirty="0"/>
              <a:t>38</a:t>
            </a:r>
            <a:endParaRPr lang="es-EC" sz="1800" dirty="0"/>
          </a:p>
        </p:txBody>
      </p:sp>
      <p:pic>
        <p:nvPicPr>
          <p:cNvPr id="10" name="Imagen 9">
            <a:extLst>
              <a:ext uri="{FF2B5EF4-FFF2-40B4-BE49-F238E27FC236}">
                <a16:creationId xmlns:a16="http://schemas.microsoft.com/office/drawing/2014/main" xmlns="" id="{C62C5A3D-0F59-4E3C-84EB-4FF2D8AD335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377" y="1099112"/>
            <a:ext cx="4882766" cy="3841608"/>
          </a:xfrm>
          <a:prstGeom prst="rect">
            <a:avLst/>
          </a:prstGeom>
          <a:noFill/>
          <a:ln>
            <a:noFill/>
          </a:ln>
        </p:spPr>
      </p:pic>
      <p:sp>
        <p:nvSpPr>
          <p:cNvPr id="11" name="CuadroTexto 10">
            <a:extLst>
              <a:ext uri="{FF2B5EF4-FFF2-40B4-BE49-F238E27FC236}">
                <a16:creationId xmlns:a16="http://schemas.microsoft.com/office/drawing/2014/main" xmlns="" id="{0EC1FA6F-889F-4097-89F8-76BCFC0481DB}"/>
              </a:ext>
            </a:extLst>
          </p:cNvPr>
          <p:cNvSpPr txBox="1"/>
          <p:nvPr/>
        </p:nvSpPr>
        <p:spPr>
          <a:xfrm>
            <a:off x="320618" y="5099534"/>
            <a:ext cx="4882766" cy="523220"/>
          </a:xfrm>
          <a:prstGeom prst="rect">
            <a:avLst/>
          </a:prstGeom>
          <a:noFill/>
        </p:spPr>
        <p:txBody>
          <a:bodyPr wrap="square">
            <a:spAutoFit/>
          </a:bodyPr>
          <a:lstStyle/>
          <a:p>
            <a:r>
              <a:rPr lang="es-ES" sz="1400" dirty="0">
                <a:effectLst/>
                <a:latin typeface="Arial" panose="020B0604020202020204" pitchFamily="34" charset="0"/>
                <a:ea typeface="Calibri" panose="020F0502020204030204" pitchFamily="34" charset="0"/>
              </a:rPr>
              <a:t>Medición de línea de buses, parada frente al Santa María, Av. General Enríquez </a:t>
            </a:r>
            <a:endParaRPr lang="es-EC" sz="1400" dirty="0"/>
          </a:p>
        </p:txBody>
      </p:sp>
      <p:sp>
        <p:nvSpPr>
          <p:cNvPr id="13" name="CuadroTexto 12">
            <a:extLst>
              <a:ext uri="{FF2B5EF4-FFF2-40B4-BE49-F238E27FC236}">
                <a16:creationId xmlns:a16="http://schemas.microsoft.com/office/drawing/2014/main" xmlns="" id="{19702705-2856-48CA-86FA-C2A7858F0F15}"/>
              </a:ext>
            </a:extLst>
          </p:cNvPr>
          <p:cNvSpPr txBox="1"/>
          <p:nvPr/>
        </p:nvSpPr>
        <p:spPr>
          <a:xfrm>
            <a:off x="5633357" y="2422547"/>
            <a:ext cx="6093822" cy="1477328"/>
          </a:xfrm>
          <a:prstGeom prst="rect">
            <a:avLst/>
          </a:prstGeom>
          <a:noFill/>
        </p:spPr>
        <p:txBody>
          <a:bodyPr wrap="square">
            <a:spAutoFit/>
          </a:bodyPr>
          <a:lstStyle/>
          <a:p>
            <a:r>
              <a:rPr lang="es-ES" dirty="0"/>
              <a:t>La medición de la frecuencia que se efectuaron en los diferentes puntos, se lo realiza en un lapso de aproximadamente 30 minutos tomando diferentes medidas y presentando una frecuencia promedio aproximada </a:t>
            </a:r>
            <a:endParaRPr lang="es-EC" dirty="0"/>
          </a:p>
        </p:txBody>
      </p:sp>
    </p:spTree>
    <p:extLst>
      <p:ext uri="{BB962C8B-B14F-4D97-AF65-F5344CB8AC3E}">
        <p14:creationId xmlns:p14="http://schemas.microsoft.com/office/powerpoint/2010/main" val="3913413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xmlns=""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xmlns="" id="{12D8A3BC-D3E1-4CCD-9ED1-8DDB15F19CF9}"/>
              </a:ext>
            </a:extLst>
          </p:cNvPr>
          <p:cNvSpPr/>
          <p:nvPr/>
        </p:nvSpPr>
        <p:spPr>
          <a:xfrm>
            <a:off x="191344" y="116632"/>
            <a:ext cx="3082895" cy="523220"/>
          </a:xfrm>
          <a:prstGeom prst="rect">
            <a:avLst/>
          </a:prstGeom>
        </p:spPr>
        <p:txBody>
          <a:bodyPr wrap="none">
            <a:spAutoFit/>
          </a:bodyPr>
          <a:lstStyle/>
          <a:p>
            <a:pPr lvl="0"/>
            <a:r>
              <a:rPr lang="es-EC" sz="2800" b="1" dirty="0"/>
              <a:t>Líneas de buses </a:t>
            </a:r>
            <a:endParaRPr lang="es-EC" sz="2800" dirty="0"/>
          </a:p>
        </p:txBody>
      </p:sp>
      <p:sp>
        <p:nvSpPr>
          <p:cNvPr id="8" name="CuadroTexto 7">
            <a:extLst>
              <a:ext uri="{FF2B5EF4-FFF2-40B4-BE49-F238E27FC236}">
                <a16:creationId xmlns:a16="http://schemas.microsoft.com/office/drawing/2014/main" xmlns="" id="{45B4EB8C-050C-47FE-8A4F-3AE48E370F12}"/>
              </a:ext>
            </a:extLst>
          </p:cNvPr>
          <p:cNvSpPr txBox="1"/>
          <p:nvPr/>
        </p:nvSpPr>
        <p:spPr>
          <a:xfrm>
            <a:off x="89854" y="6401356"/>
            <a:ext cx="461529" cy="369332"/>
          </a:xfrm>
          <a:prstGeom prst="rect">
            <a:avLst/>
          </a:prstGeom>
          <a:noFill/>
        </p:spPr>
        <p:txBody>
          <a:bodyPr wrap="square">
            <a:spAutoFit/>
          </a:bodyPr>
          <a:lstStyle/>
          <a:p>
            <a:r>
              <a:rPr lang="es-MX" sz="1800" dirty="0"/>
              <a:t>39</a:t>
            </a:r>
            <a:endParaRPr lang="es-EC" sz="1800" dirty="0"/>
          </a:p>
        </p:txBody>
      </p:sp>
      <p:pic>
        <p:nvPicPr>
          <p:cNvPr id="9" name="Imagen 8">
            <a:extLst>
              <a:ext uri="{FF2B5EF4-FFF2-40B4-BE49-F238E27FC236}">
                <a16:creationId xmlns:a16="http://schemas.microsoft.com/office/drawing/2014/main" xmlns="" id="{24338782-17E8-4B65-9A20-DFDBD249C157}"/>
              </a:ext>
            </a:extLst>
          </p:cNvPr>
          <p:cNvPicPr/>
          <p:nvPr/>
        </p:nvPicPr>
        <p:blipFill>
          <a:blip r:embed="rId3"/>
          <a:stretch>
            <a:fillRect/>
          </a:stretch>
        </p:blipFill>
        <p:spPr>
          <a:xfrm>
            <a:off x="1216751" y="737098"/>
            <a:ext cx="9625420" cy="4984433"/>
          </a:xfrm>
          <a:prstGeom prst="rect">
            <a:avLst/>
          </a:prstGeom>
        </p:spPr>
      </p:pic>
    </p:spTree>
    <p:extLst>
      <p:ext uri="{BB962C8B-B14F-4D97-AF65-F5344CB8AC3E}">
        <p14:creationId xmlns:p14="http://schemas.microsoft.com/office/powerpoint/2010/main" val="85593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ángulo 3">
            <a:extLst>
              <a:ext uri="{FF2B5EF4-FFF2-40B4-BE49-F238E27FC236}">
                <a16:creationId xmlns:a16="http://schemas.microsoft.com/office/drawing/2014/main" xmlns="" id="{CD0D0E0A-B6F0-4298-8F73-6F89030B0686}"/>
              </a:ext>
            </a:extLst>
          </p:cNvPr>
          <p:cNvSpPr>
            <a:spLocks noChangeArrowheads="1"/>
          </p:cNvSpPr>
          <p:nvPr/>
        </p:nvSpPr>
        <p:spPr bwMode="auto">
          <a:xfrm>
            <a:off x="224336" y="87312"/>
            <a:ext cx="20152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400" b="1" dirty="0"/>
              <a:t>UBICACIÓN </a:t>
            </a:r>
            <a:endParaRPr lang="es-EC" altLang="es-EC" sz="3600" dirty="0"/>
          </a:p>
        </p:txBody>
      </p:sp>
      <p:pic>
        <p:nvPicPr>
          <p:cNvPr id="6147" name="Picture 4">
            <a:extLst>
              <a:ext uri="{FF2B5EF4-FFF2-40B4-BE49-F238E27FC236}">
                <a16:creationId xmlns:a16="http://schemas.microsoft.com/office/drawing/2014/main" xmlns="" id="{CF9914D6-F0BD-4F7C-91C6-1E29D3386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xmlns="" id="{D0203A22-70CD-402B-8B04-53E4F5FE241A}"/>
                  </a:ext>
                </a:extLst>
              </p:cNvPr>
              <p:cNvSpPr txBox="1"/>
              <p:nvPr/>
            </p:nvSpPr>
            <p:spPr>
              <a:xfrm>
                <a:off x="7640854" y="2470340"/>
                <a:ext cx="4281271"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s-EC" sz="2000" dirty="0"/>
                  <a:t>Extensión: </a:t>
                </a:r>
                <a14:m>
                  <m:oMath xmlns:m="http://schemas.openxmlformats.org/officeDocument/2006/math">
                    <m:r>
                      <a:rPr lang="es-MX" sz="2000" b="0" i="0" smtClean="0">
                        <a:latin typeface="Cambria Math" panose="02040503050406030204" pitchFamily="18" charset="0"/>
                      </a:rPr>
                      <m:t>138 </m:t>
                    </m:r>
                    <m:sSup>
                      <m:sSupPr>
                        <m:ctrlPr>
                          <a:rPr lang="es-MX" sz="2000" b="0" i="1" smtClean="0">
                            <a:latin typeface="Cambria Math" panose="02040503050406030204" pitchFamily="18" charset="0"/>
                          </a:rPr>
                        </m:ctrlPr>
                      </m:sSupPr>
                      <m:e>
                        <m:r>
                          <a:rPr lang="es-MX" sz="2000" b="0" i="1" smtClean="0">
                            <a:latin typeface="Cambria Math" panose="02040503050406030204" pitchFamily="18" charset="0"/>
                          </a:rPr>
                          <m:t>𝑘𝑚</m:t>
                        </m:r>
                      </m:e>
                      <m:sup>
                        <m:r>
                          <a:rPr lang="es-MX" sz="2000" b="0" i="1" smtClean="0">
                            <a:latin typeface="Cambria Math" panose="02040503050406030204" pitchFamily="18" charset="0"/>
                          </a:rPr>
                          <m:t>2</m:t>
                        </m:r>
                      </m:sup>
                    </m:sSup>
                  </m:oMath>
                </a14:m>
                <a:endParaRPr lang="es-MX" sz="2000" b="0" dirty="0"/>
              </a:p>
              <a:p>
                <a:pPr marL="342900" indent="-342900" algn="just">
                  <a:lnSpc>
                    <a:spcPct val="150000"/>
                  </a:lnSpc>
                  <a:buFont typeface="Wingdings" panose="05000000000000000000" pitchFamily="2" charset="2"/>
                  <a:buChar char="Ø"/>
                </a:pPr>
                <a:r>
                  <a:rPr lang="es-EC" sz="2000" dirty="0"/>
                  <a:t>Habitantes: 85,852</a:t>
                </a:r>
              </a:p>
            </p:txBody>
          </p:sp>
        </mc:Choice>
        <mc:Fallback xmlns="">
          <p:sp>
            <p:nvSpPr>
              <p:cNvPr id="10" name="CuadroTexto 9">
                <a:extLst>
                  <a:ext uri="{FF2B5EF4-FFF2-40B4-BE49-F238E27FC236}">
                    <a16:creationId xmlns:a16="http://schemas.microsoft.com/office/drawing/2014/main" id="{D0203A22-70CD-402B-8B04-53E4F5FE241A}"/>
                  </a:ext>
                </a:extLst>
              </p:cNvPr>
              <p:cNvSpPr txBox="1">
                <a:spLocks noRot="1" noChangeAspect="1" noMove="1" noResize="1" noEditPoints="1" noAdjustHandles="1" noChangeArrowheads="1" noChangeShapeType="1" noTextEdit="1"/>
              </p:cNvSpPr>
              <p:nvPr/>
            </p:nvSpPr>
            <p:spPr>
              <a:xfrm>
                <a:off x="7640854" y="2470340"/>
                <a:ext cx="4281271" cy="958660"/>
              </a:xfrm>
              <a:prstGeom prst="rect">
                <a:avLst/>
              </a:prstGeom>
              <a:blipFill>
                <a:blip r:embed="rId3"/>
                <a:stretch>
                  <a:fillRect l="-1280" b="-10127"/>
                </a:stretch>
              </a:blipFill>
            </p:spPr>
            <p:txBody>
              <a:bodyPr/>
              <a:lstStyle/>
              <a:p>
                <a:r>
                  <a:rPr lang="es-EC">
                    <a:noFill/>
                  </a:rPr>
                  <a:t> </a:t>
                </a:r>
              </a:p>
            </p:txBody>
          </p:sp>
        </mc:Fallback>
      </mc:AlternateContent>
      <p:sp>
        <p:nvSpPr>
          <p:cNvPr id="12" name="CuadroTexto 11">
            <a:extLst>
              <a:ext uri="{FF2B5EF4-FFF2-40B4-BE49-F238E27FC236}">
                <a16:creationId xmlns:a16="http://schemas.microsoft.com/office/drawing/2014/main" xmlns="" id="{4BED058A-EA79-4EA3-A963-2870F744A9F3}"/>
              </a:ext>
            </a:extLst>
          </p:cNvPr>
          <p:cNvSpPr txBox="1"/>
          <p:nvPr/>
        </p:nvSpPr>
        <p:spPr>
          <a:xfrm>
            <a:off x="89854" y="6401356"/>
            <a:ext cx="461529" cy="369332"/>
          </a:xfrm>
          <a:prstGeom prst="rect">
            <a:avLst/>
          </a:prstGeom>
          <a:noFill/>
        </p:spPr>
        <p:txBody>
          <a:bodyPr wrap="square">
            <a:spAutoFit/>
          </a:bodyPr>
          <a:lstStyle/>
          <a:p>
            <a:r>
              <a:rPr lang="es-MX" sz="1800" dirty="0"/>
              <a:t>4</a:t>
            </a:r>
            <a:endParaRPr lang="es-EC" sz="1800" dirty="0"/>
          </a:p>
        </p:txBody>
      </p:sp>
      <p:pic>
        <p:nvPicPr>
          <p:cNvPr id="11" name="Imagen 10" descr="mapa de pichincha">
            <a:extLst>
              <a:ext uri="{FF2B5EF4-FFF2-40B4-BE49-F238E27FC236}">
                <a16:creationId xmlns:a16="http://schemas.microsoft.com/office/drawing/2014/main" xmlns="" id="{DB8DBAE3-B401-4286-A659-A033BE92974D}"/>
              </a:ext>
            </a:extLst>
          </p:cNvPr>
          <p:cNvPicPr/>
          <p:nvPr/>
        </p:nvPicPr>
        <p:blipFill>
          <a:blip r:embed="rId4">
            <a:extLst>
              <a:ext uri="{28A0092B-C50C-407E-A947-70E740481C1C}">
                <a14:useLocalDpi xmlns:a14="http://schemas.microsoft.com/office/drawing/2010/main" val="0"/>
              </a:ext>
            </a:extLst>
          </a:blip>
          <a:stretch>
            <a:fillRect/>
          </a:stretch>
        </p:blipFill>
        <p:spPr>
          <a:xfrm>
            <a:off x="551383" y="1110767"/>
            <a:ext cx="6504265" cy="4348027"/>
          </a:xfrm>
          <a:prstGeom prst="rect">
            <a:avLst/>
          </a:prstGeom>
        </p:spPr>
      </p:pic>
      <p:sp>
        <p:nvSpPr>
          <p:cNvPr id="13" name="Rectángulo 3">
            <a:extLst>
              <a:ext uri="{FF2B5EF4-FFF2-40B4-BE49-F238E27FC236}">
                <a16:creationId xmlns:a16="http://schemas.microsoft.com/office/drawing/2014/main" xmlns="" id="{FF82854A-CB50-4C5B-BA34-8753506E69D8}"/>
              </a:ext>
            </a:extLst>
          </p:cNvPr>
          <p:cNvSpPr>
            <a:spLocks noChangeArrowheads="1"/>
          </p:cNvSpPr>
          <p:nvPr/>
        </p:nvSpPr>
        <p:spPr bwMode="auto">
          <a:xfrm>
            <a:off x="8021097" y="1861361"/>
            <a:ext cx="2536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000" b="1" dirty="0"/>
              <a:t>Cantón Rumiñahui </a:t>
            </a:r>
            <a:endParaRPr lang="es-EC" altLang="es-EC" sz="3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xmlns="" id="{8531FB72-A1FF-4AE9-9B21-B1BA720A0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483" y="5799652"/>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xmlns="" id="{F46B4CC3-2800-4190-9252-FAAE0444EAE3}"/>
              </a:ext>
            </a:extLst>
          </p:cNvPr>
          <p:cNvSpPr txBox="1"/>
          <p:nvPr/>
        </p:nvSpPr>
        <p:spPr>
          <a:xfrm>
            <a:off x="89854" y="6401356"/>
            <a:ext cx="461529" cy="369332"/>
          </a:xfrm>
          <a:prstGeom prst="rect">
            <a:avLst/>
          </a:prstGeom>
          <a:noFill/>
        </p:spPr>
        <p:txBody>
          <a:bodyPr wrap="square">
            <a:spAutoFit/>
          </a:bodyPr>
          <a:lstStyle/>
          <a:p>
            <a:r>
              <a:rPr lang="es-MX" sz="1800" dirty="0"/>
              <a:t>40</a:t>
            </a:r>
            <a:endParaRPr lang="es-EC" sz="1800" dirty="0"/>
          </a:p>
        </p:txBody>
      </p:sp>
      <p:sp>
        <p:nvSpPr>
          <p:cNvPr id="9" name="Rectángulo 8">
            <a:extLst>
              <a:ext uri="{FF2B5EF4-FFF2-40B4-BE49-F238E27FC236}">
                <a16:creationId xmlns:a16="http://schemas.microsoft.com/office/drawing/2014/main" xmlns="" id="{C79DCAC4-3121-4FB6-863E-07278F557729}"/>
              </a:ext>
            </a:extLst>
          </p:cNvPr>
          <p:cNvSpPr/>
          <p:nvPr/>
        </p:nvSpPr>
        <p:spPr>
          <a:xfrm>
            <a:off x="191344" y="116632"/>
            <a:ext cx="2505814" cy="584775"/>
          </a:xfrm>
          <a:prstGeom prst="rect">
            <a:avLst/>
          </a:prstGeom>
        </p:spPr>
        <p:txBody>
          <a:bodyPr wrap="none">
            <a:spAutoFit/>
          </a:bodyPr>
          <a:lstStyle/>
          <a:p>
            <a:pPr lvl="0"/>
            <a:r>
              <a:rPr lang="es-EC" sz="3200" b="1" dirty="0"/>
              <a:t>Resultados </a:t>
            </a:r>
            <a:endParaRPr lang="es-EC" sz="3200" dirty="0"/>
          </a:p>
        </p:txBody>
      </p:sp>
      <p:pic>
        <p:nvPicPr>
          <p:cNvPr id="16" name="Imagen 15">
            <a:extLst>
              <a:ext uri="{FF2B5EF4-FFF2-40B4-BE49-F238E27FC236}">
                <a16:creationId xmlns:a16="http://schemas.microsoft.com/office/drawing/2014/main" xmlns="" id="{7953CF02-7B2D-4ED2-81BC-53BEE7E2B946}"/>
              </a:ext>
            </a:extLst>
          </p:cNvPr>
          <p:cNvPicPr>
            <a:picLocks noChangeAspect="1"/>
          </p:cNvPicPr>
          <p:nvPr/>
        </p:nvPicPr>
        <p:blipFill>
          <a:blip r:embed="rId3"/>
          <a:stretch>
            <a:fillRect/>
          </a:stretch>
        </p:blipFill>
        <p:spPr>
          <a:xfrm>
            <a:off x="1678215" y="1597986"/>
            <a:ext cx="8470946" cy="3024778"/>
          </a:xfrm>
          <a:prstGeom prst="rect">
            <a:avLst/>
          </a:prstGeom>
        </p:spPr>
      </p:pic>
      <p:sp>
        <p:nvSpPr>
          <p:cNvPr id="18" name="CuadroTexto 17">
            <a:extLst>
              <a:ext uri="{FF2B5EF4-FFF2-40B4-BE49-F238E27FC236}">
                <a16:creationId xmlns:a16="http://schemas.microsoft.com/office/drawing/2014/main" xmlns="" id="{4BD92120-A5D6-4E5A-9346-C1121878B1D9}"/>
              </a:ext>
            </a:extLst>
          </p:cNvPr>
          <p:cNvSpPr txBox="1"/>
          <p:nvPr/>
        </p:nvSpPr>
        <p:spPr>
          <a:xfrm>
            <a:off x="3334295" y="873682"/>
            <a:ext cx="6093822" cy="369332"/>
          </a:xfrm>
          <a:prstGeom prst="rect">
            <a:avLst/>
          </a:prstGeom>
          <a:noFill/>
        </p:spPr>
        <p:txBody>
          <a:bodyPr wrap="square">
            <a:spAutoFit/>
          </a:bodyPr>
          <a:lstStyle/>
          <a:p>
            <a:r>
              <a:rPr lang="es-ES" sz="1800" dirty="0">
                <a:effectLst/>
                <a:latin typeface="Arial" panose="020B0604020202020204" pitchFamily="34" charset="0"/>
                <a:ea typeface="Calibri" panose="020F0502020204030204" pitchFamily="34" charset="0"/>
              </a:rPr>
              <a:t>Codificación para calificación de cuadras </a:t>
            </a:r>
            <a:endParaRPr lang="es-EC" dirty="0"/>
          </a:p>
        </p:txBody>
      </p:sp>
      <p:sp>
        <p:nvSpPr>
          <p:cNvPr id="20" name="CuadroTexto 19">
            <a:extLst>
              <a:ext uri="{FF2B5EF4-FFF2-40B4-BE49-F238E27FC236}">
                <a16:creationId xmlns:a16="http://schemas.microsoft.com/office/drawing/2014/main" xmlns="" id="{B7C52657-EC26-45F0-B753-3A1F4FB2FD1E}"/>
              </a:ext>
            </a:extLst>
          </p:cNvPr>
          <p:cNvSpPr txBox="1"/>
          <p:nvPr/>
        </p:nvSpPr>
        <p:spPr>
          <a:xfrm>
            <a:off x="3242855" y="4876148"/>
            <a:ext cx="6093822" cy="670120"/>
          </a:xfrm>
          <a:prstGeom prst="rect">
            <a:avLst/>
          </a:prstGeom>
          <a:noFill/>
        </p:spPr>
        <p:txBody>
          <a:bodyPr wrap="square">
            <a:spAutoFit/>
          </a:bodyPr>
          <a:lstStyle/>
          <a:p>
            <a:pPr algn="just">
              <a:lnSpc>
                <a:spcPct val="107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En función del nivel de equipamiento y el estado de los elementos de la vía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5960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43FEB1E0-4C13-4003-AE2A-ECB506D1D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5263" y="590418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uadroTexto 7">
            <a:extLst>
              <a:ext uri="{FF2B5EF4-FFF2-40B4-BE49-F238E27FC236}">
                <a16:creationId xmlns:a16="http://schemas.microsoft.com/office/drawing/2014/main" xmlns="" id="{470BD60C-73AF-4887-B27F-338F2AEB2C00}"/>
              </a:ext>
            </a:extLst>
          </p:cNvPr>
          <p:cNvSpPr txBox="1"/>
          <p:nvPr/>
        </p:nvSpPr>
        <p:spPr>
          <a:xfrm>
            <a:off x="89854" y="6401356"/>
            <a:ext cx="461529" cy="369332"/>
          </a:xfrm>
          <a:prstGeom prst="rect">
            <a:avLst/>
          </a:prstGeom>
          <a:noFill/>
        </p:spPr>
        <p:txBody>
          <a:bodyPr wrap="square">
            <a:spAutoFit/>
          </a:bodyPr>
          <a:lstStyle/>
          <a:p>
            <a:r>
              <a:rPr lang="es-MX" sz="1800" dirty="0"/>
              <a:t>41</a:t>
            </a:r>
            <a:endParaRPr lang="es-EC" sz="1800" dirty="0"/>
          </a:p>
        </p:txBody>
      </p:sp>
      <p:pic>
        <p:nvPicPr>
          <p:cNvPr id="13" name="Imagen 12">
            <a:extLst>
              <a:ext uri="{FF2B5EF4-FFF2-40B4-BE49-F238E27FC236}">
                <a16:creationId xmlns:a16="http://schemas.microsoft.com/office/drawing/2014/main" xmlns="" id="{BFADDCB3-39DC-46B3-A253-EA1582F247C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217" y="757646"/>
            <a:ext cx="10193383" cy="5146539"/>
          </a:xfrm>
          <a:prstGeom prst="rect">
            <a:avLst/>
          </a:prstGeom>
          <a:noFill/>
          <a:ln>
            <a:noFill/>
          </a:ln>
        </p:spPr>
      </p:pic>
      <p:sp>
        <p:nvSpPr>
          <p:cNvPr id="14" name="Rectángulo 13">
            <a:extLst>
              <a:ext uri="{FF2B5EF4-FFF2-40B4-BE49-F238E27FC236}">
                <a16:creationId xmlns:a16="http://schemas.microsoft.com/office/drawing/2014/main" xmlns="" id="{2D9624C3-36D3-470F-8F33-71ABE50D7D78}"/>
              </a:ext>
            </a:extLst>
          </p:cNvPr>
          <p:cNvSpPr/>
          <p:nvPr/>
        </p:nvSpPr>
        <p:spPr>
          <a:xfrm>
            <a:off x="191344" y="116632"/>
            <a:ext cx="3555782" cy="584775"/>
          </a:xfrm>
          <a:prstGeom prst="rect">
            <a:avLst/>
          </a:prstGeom>
        </p:spPr>
        <p:txBody>
          <a:bodyPr wrap="none">
            <a:spAutoFit/>
          </a:bodyPr>
          <a:lstStyle/>
          <a:p>
            <a:pPr lvl="0"/>
            <a:r>
              <a:rPr lang="es-EC" sz="3200" b="1" dirty="0"/>
              <a:t>Google Earth Pro</a:t>
            </a:r>
            <a:endParaRPr lang="es-EC" sz="3200" dirty="0"/>
          </a:p>
        </p:txBody>
      </p:sp>
    </p:spTree>
    <p:extLst>
      <p:ext uri="{BB962C8B-B14F-4D97-AF65-F5344CB8AC3E}">
        <p14:creationId xmlns:p14="http://schemas.microsoft.com/office/powerpoint/2010/main" val="1325228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F1F1CDF-9A26-4313-BA54-10103393A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xmlns="" id="{14203A78-51B3-408C-B40D-993674D51092}"/>
              </a:ext>
            </a:extLst>
          </p:cNvPr>
          <p:cNvSpPr txBox="1"/>
          <p:nvPr/>
        </p:nvSpPr>
        <p:spPr>
          <a:xfrm>
            <a:off x="89854" y="6401356"/>
            <a:ext cx="461529" cy="369332"/>
          </a:xfrm>
          <a:prstGeom prst="rect">
            <a:avLst/>
          </a:prstGeom>
          <a:noFill/>
        </p:spPr>
        <p:txBody>
          <a:bodyPr wrap="square">
            <a:spAutoFit/>
          </a:bodyPr>
          <a:lstStyle/>
          <a:p>
            <a:r>
              <a:rPr lang="es-MX" sz="1800" dirty="0"/>
              <a:t>42</a:t>
            </a:r>
            <a:endParaRPr lang="es-EC" sz="1800" dirty="0"/>
          </a:p>
        </p:txBody>
      </p:sp>
      <p:pic>
        <p:nvPicPr>
          <p:cNvPr id="11" name="Imagen 10">
            <a:extLst>
              <a:ext uri="{FF2B5EF4-FFF2-40B4-BE49-F238E27FC236}">
                <a16:creationId xmlns:a16="http://schemas.microsoft.com/office/drawing/2014/main" xmlns="" id="{177C3946-40B2-4AC5-BA22-146F7513C29C}"/>
              </a:ext>
            </a:extLst>
          </p:cNvPr>
          <p:cNvPicPr>
            <a:picLocks noChangeAspect="1"/>
          </p:cNvPicPr>
          <p:nvPr/>
        </p:nvPicPr>
        <p:blipFill>
          <a:blip r:embed="rId3"/>
          <a:stretch>
            <a:fillRect/>
          </a:stretch>
        </p:blipFill>
        <p:spPr>
          <a:xfrm>
            <a:off x="3934333" y="784940"/>
            <a:ext cx="7286661" cy="4999891"/>
          </a:xfrm>
          <a:prstGeom prst="rect">
            <a:avLst/>
          </a:prstGeom>
        </p:spPr>
      </p:pic>
      <p:sp>
        <p:nvSpPr>
          <p:cNvPr id="12" name="CuadroTexto 11">
            <a:extLst>
              <a:ext uri="{FF2B5EF4-FFF2-40B4-BE49-F238E27FC236}">
                <a16:creationId xmlns:a16="http://schemas.microsoft.com/office/drawing/2014/main" xmlns="" id="{55099EF9-DF3F-4024-8A86-ED26A9B0E64F}"/>
              </a:ext>
            </a:extLst>
          </p:cNvPr>
          <p:cNvSpPr txBox="1"/>
          <p:nvPr/>
        </p:nvSpPr>
        <p:spPr>
          <a:xfrm>
            <a:off x="320618" y="1871690"/>
            <a:ext cx="3262971" cy="1722331"/>
          </a:xfrm>
          <a:prstGeom prst="rect">
            <a:avLst/>
          </a:prstGeom>
          <a:noFill/>
        </p:spPr>
        <p:txBody>
          <a:bodyPr wrap="square">
            <a:spAutoFit/>
          </a:bodyPr>
          <a:lstStyle/>
          <a:p>
            <a:pPr algn="ctr">
              <a:lnSpc>
                <a:spcPct val="107000"/>
              </a:lnSpc>
              <a:spcAft>
                <a:spcPts val="800"/>
              </a:spcAft>
            </a:pPr>
            <a:r>
              <a:rPr lang="es-ES" sz="2000" dirty="0">
                <a:effectLst/>
                <a:latin typeface="Arial" panose="020B0604020202020204" pitchFamily="34" charset="0"/>
                <a:ea typeface="Calibri" panose="020F0502020204030204" pitchFamily="34" charset="0"/>
                <a:cs typeface="Times New Roman" panose="02020603050405020304" pitchFamily="18" charset="0"/>
              </a:rPr>
              <a:t>Información del la configuración de la cuadra, en función del equipamiento comercial (tipo de locales)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3766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23FAE9F-B9B1-4D6E-9F87-06F06668C3CD}"/>
              </a:ext>
            </a:extLst>
          </p:cNvPr>
          <p:cNvPicPr/>
          <p:nvPr/>
        </p:nvPicPr>
        <p:blipFill>
          <a:blip r:embed="rId2">
            <a:extLst>
              <a:ext uri="{28A0092B-C50C-407E-A947-70E740481C1C}">
                <a14:useLocalDpi xmlns:a14="http://schemas.microsoft.com/office/drawing/2010/main" val="0"/>
              </a:ext>
            </a:extLst>
          </a:blip>
          <a:srcRect/>
          <a:stretch/>
        </p:blipFill>
        <p:spPr>
          <a:xfrm>
            <a:off x="3609342" y="620688"/>
            <a:ext cx="8402880" cy="5071293"/>
          </a:xfrm>
          <a:prstGeom prst="rect">
            <a:avLst/>
          </a:prstGeom>
        </p:spPr>
      </p:pic>
      <p:pic>
        <p:nvPicPr>
          <p:cNvPr id="4" name="Picture 4">
            <a:extLst>
              <a:ext uri="{FF2B5EF4-FFF2-40B4-BE49-F238E27FC236}">
                <a16:creationId xmlns:a16="http://schemas.microsoft.com/office/drawing/2014/main" xmlns="" id="{28403F8E-380C-4082-BEA7-8D90422A7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xmlns="" id="{87EBBE95-DE71-49A7-AA55-1E9D28F7E314}"/>
              </a:ext>
            </a:extLst>
          </p:cNvPr>
          <p:cNvSpPr txBox="1"/>
          <p:nvPr/>
        </p:nvSpPr>
        <p:spPr>
          <a:xfrm>
            <a:off x="89854" y="6401356"/>
            <a:ext cx="461529" cy="369332"/>
          </a:xfrm>
          <a:prstGeom prst="rect">
            <a:avLst/>
          </a:prstGeom>
          <a:noFill/>
        </p:spPr>
        <p:txBody>
          <a:bodyPr wrap="square">
            <a:spAutoFit/>
          </a:bodyPr>
          <a:lstStyle/>
          <a:p>
            <a:r>
              <a:rPr lang="es-MX" dirty="0"/>
              <a:t>43</a:t>
            </a:r>
            <a:endParaRPr lang="es-EC" sz="1800" dirty="0"/>
          </a:p>
        </p:txBody>
      </p:sp>
      <p:sp>
        <p:nvSpPr>
          <p:cNvPr id="8" name="CuadroTexto 7">
            <a:extLst>
              <a:ext uri="{FF2B5EF4-FFF2-40B4-BE49-F238E27FC236}">
                <a16:creationId xmlns:a16="http://schemas.microsoft.com/office/drawing/2014/main" xmlns="" id="{3C085F2D-1DA7-43AB-BC80-5CC5DD92AF5E}"/>
              </a:ext>
            </a:extLst>
          </p:cNvPr>
          <p:cNvSpPr txBox="1"/>
          <p:nvPr/>
        </p:nvSpPr>
        <p:spPr>
          <a:xfrm>
            <a:off x="320618" y="1871690"/>
            <a:ext cx="3262971" cy="2380973"/>
          </a:xfrm>
          <a:prstGeom prst="rect">
            <a:avLst/>
          </a:prstGeom>
          <a:noFill/>
        </p:spPr>
        <p:txBody>
          <a:bodyPr wrap="square">
            <a:spAutoFit/>
          </a:bodyPr>
          <a:lstStyle/>
          <a:p>
            <a:pPr algn="ctr">
              <a:lnSpc>
                <a:spcPct val="107000"/>
              </a:lnSpc>
              <a:spcAft>
                <a:spcPts val="800"/>
              </a:spcAft>
            </a:pPr>
            <a:r>
              <a:rPr lang="es-ES" sz="2000" dirty="0">
                <a:effectLst/>
                <a:latin typeface="Arial" panose="020B0604020202020204" pitchFamily="34" charset="0"/>
                <a:ea typeface="Calibri" panose="020F0502020204030204" pitchFamily="34" charset="0"/>
                <a:cs typeface="Times New Roman" panose="02020603050405020304" pitchFamily="18" charset="0"/>
              </a:rPr>
              <a:t>Tablas Resumen con información de Equipamiento Comercial, vial, Paradas de buses y taxis, características y calificación o nivel de funcionalidad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7532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xmlns="" id="{DB2A6AB4-484A-4925-8315-33C8D743A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xmlns="" id="{1A08DB9C-FA10-4DAD-9F78-89FA119C9C3A}"/>
              </a:ext>
            </a:extLst>
          </p:cNvPr>
          <p:cNvSpPr txBox="1"/>
          <p:nvPr/>
        </p:nvSpPr>
        <p:spPr>
          <a:xfrm>
            <a:off x="89854" y="6401356"/>
            <a:ext cx="461529" cy="369332"/>
          </a:xfrm>
          <a:prstGeom prst="rect">
            <a:avLst/>
          </a:prstGeom>
          <a:noFill/>
        </p:spPr>
        <p:txBody>
          <a:bodyPr wrap="square">
            <a:spAutoFit/>
          </a:bodyPr>
          <a:lstStyle/>
          <a:p>
            <a:r>
              <a:rPr lang="es-MX" sz="1800" dirty="0"/>
              <a:t>44</a:t>
            </a:r>
            <a:endParaRPr lang="es-EC" sz="1800" dirty="0"/>
          </a:p>
        </p:txBody>
      </p:sp>
      <p:sp>
        <p:nvSpPr>
          <p:cNvPr id="10" name="Rectángulo 9">
            <a:extLst>
              <a:ext uri="{FF2B5EF4-FFF2-40B4-BE49-F238E27FC236}">
                <a16:creationId xmlns:a16="http://schemas.microsoft.com/office/drawing/2014/main" xmlns="" id="{9BCF8950-EAAC-4DD4-AB9D-FFC773E63355}"/>
              </a:ext>
            </a:extLst>
          </p:cNvPr>
          <p:cNvSpPr/>
          <p:nvPr/>
        </p:nvSpPr>
        <p:spPr>
          <a:xfrm>
            <a:off x="191344" y="116632"/>
            <a:ext cx="3097323" cy="584775"/>
          </a:xfrm>
          <a:prstGeom prst="rect">
            <a:avLst/>
          </a:prstGeom>
        </p:spPr>
        <p:txBody>
          <a:bodyPr wrap="none">
            <a:spAutoFit/>
          </a:bodyPr>
          <a:lstStyle/>
          <a:p>
            <a:pPr lvl="0"/>
            <a:r>
              <a:rPr lang="es-EC" sz="3200" b="1" dirty="0"/>
              <a:t>Conclusiones  </a:t>
            </a:r>
            <a:endParaRPr lang="es-EC" sz="3200" dirty="0"/>
          </a:p>
        </p:txBody>
      </p:sp>
      <p:sp>
        <p:nvSpPr>
          <p:cNvPr id="12" name="CuadroTexto 11">
            <a:extLst>
              <a:ext uri="{FF2B5EF4-FFF2-40B4-BE49-F238E27FC236}">
                <a16:creationId xmlns:a16="http://schemas.microsoft.com/office/drawing/2014/main" xmlns="" id="{9B3A749E-B4C6-4ED4-B033-69E592D6F66D}"/>
              </a:ext>
            </a:extLst>
          </p:cNvPr>
          <p:cNvSpPr txBox="1"/>
          <p:nvPr/>
        </p:nvSpPr>
        <p:spPr>
          <a:xfrm>
            <a:off x="320618" y="842279"/>
            <a:ext cx="11370639" cy="5759910"/>
          </a:xfrm>
          <a:prstGeom prst="rect">
            <a:avLst/>
          </a:prstGeom>
          <a:noFill/>
        </p:spPr>
        <p:txBody>
          <a:bodyPr wrap="square">
            <a:spAutoFit/>
          </a:bodyPr>
          <a:lstStyle/>
          <a:p>
            <a:pPr marL="285750" indent="-285750">
              <a:lnSpc>
                <a:spcPct val="200000"/>
              </a:lnSpc>
              <a:spcAft>
                <a:spcPts val="800"/>
              </a:spcAft>
              <a:buFontTx/>
              <a:buChar char="-"/>
            </a:pPr>
            <a:r>
              <a:rPr lang="es-ES" sz="1800" dirty="0">
                <a:effectLst/>
                <a:latin typeface="Arial" panose="020B0604020202020204" pitchFamily="34" charset="0"/>
                <a:ea typeface="Calibri" panose="020F0502020204030204" pitchFamily="34" charset="0"/>
                <a:cs typeface="Times New Roman" panose="02020603050405020304" pitchFamily="18" charset="0"/>
              </a:rPr>
              <a:t>De manera general el eje de estudio tiene marcado tres tipos de cuadra: comercial, residencial y alimenticio, en donde los extremos del eje son de tipo de residencial y se trasforma en tipo comercial y alimenticio a lo que se acercan al centro del eje. </a:t>
            </a:r>
          </a:p>
          <a:p>
            <a:pPr marL="285750" indent="-285750">
              <a:lnSpc>
                <a:spcPct val="200000"/>
              </a:lnSpc>
              <a:spcAft>
                <a:spcPts val="800"/>
              </a:spcAft>
              <a:buFontTx/>
              <a:buChar char="-"/>
            </a:pPr>
            <a:r>
              <a:rPr lang="es-ES" sz="1800" dirty="0">
                <a:effectLst/>
                <a:latin typeface="Arial" panose="020B0604020202020204" pitchFamily="34" charset="0"/>
                <a:ea typeface="Calibri" panose="020F0502020204030204" pitchFamily="34" charset="0"/>
                <a:cs typeface="Times New Roman" panose="02020603050405020304" pitchFamily="18" charset="0"/>
              </a:rPr>
              <a:t>Podemos observar la influencia de los tipos de comercio así como el equipamiento vial, tanto la existencia de la misma y el estado en el que se encuentra, marca los puntos de mayor accidentabilidad dentro de un eje vial, de la base de datos del ECU 911 se demuestra que el tramo con mayor registro de accidentes es la Av. Calderón el cual presenta zonas del tipo comercial a los cuales acuden gran cantidad de personas y el estado del equipamiento vial no es el más optimo actualmente lo cual demuestra claramente la influencia del equipamiento comercial y vial en la accidentabilidad.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Tx/>
              <a:buChar char="-"/>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95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xmlns="" id="{DB2A6AB4-484A-4925-8315-33C8D743A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xmlns="" id="{1A08DB9C-FA10-4DAD-9F78-89FA119C9C3A}"/>
              </a:ext>
            </a:extLst>
          </p:cNvPr>
          <p:cNvSpPr txBox="1"/>
          <p:nvPr/>
        </p:nvSpPr>
        <p:spPr>
          <a:xfrm>
            <a:off x="89854" y="6401356"/>
            <a:ext cx="461529" cy="369332"/>
          </a:xfrm>
          <a:prstGeom prst="rect">
            <a:avLst/>
          </a:prstGeom>
          <a:noFill/>
        </p:spPr>
        <p:txBody>
          <a:bodyPr wrap="square">
            <a:spAutoFit/>
          </a:bodyPr>
          <a:lstStyle/>
          <a:p>
            <a:r>
              <a:rPr lang="es-MX" sz="1800" dirty="0"/>
              <a:t>45</a:t>
            </a:r>
            <a:endParaRPr lang="es-EC" sz="1800" dirty="0"/>
          </a:p>
        </p:txBody>
      </p:sp>
      <p:sp>
        <p:nvSpPr>
          <p:cNvPr id="10" name="Rectángulo 9">
            <a:extLst>
              <a:ext uri="{FF2B5EF4-FFF2-40B4-BE49-F238E27FC236}">
                <a16:creationId xmlns:a16="http://schemas.microsoft.com/office/drawing/2014/main" xmlns="" id="{9BCF8950-EAAC-4DD4-AB9D-FFC773E63355}"/>
              </a:ext>
            </a:extLst>
          </p:cNvPr>
          <p:cNvSpPr/>
          <p:nvPr/>
        </p:nvSpPr>
        <p:spPr>
          <a:xfrm>
            <a:off x="191344" y="116632"/>
            <a:ext cx="3097323" cy="584775"/>
          </a:xfrm>
          <a:prstGeom prst="rect">
            <a:avLst/>
          </a:prstGeom>
        </p:spPr>
        <p:txBody>
          <a:bodyPr wrap="none">
            <a:spAutoFit/>
          </a:bodyPr>
          <a:lstStyle/>
          <a:p>
            <a:pPr lvl="0"/>
            <a:r>
              <a:rPr lang="es-EC" sz="3200" b="1" dirty="0"/>
              <a:t>Conclusiones  </a:t>
            </a:r>
            <a:endParaRPr lang="es-EC" sz="3200" dirty="0"/>
          </a:p>
        </p:txBody>
      </p:sp>
      <p:sp>
        <p:nvSpPr>
          <p:cNvPr id="12" name="CuadroTexto 11">
            <a:extLst>
              <a:ext uri="{FF2B5EF4-FFF2-40B4-BE49-F238E27FC236}">
                <a16:creationId xmlns:a16="http://schemas.microsoft.com/office/drawing/2014/main" xmlns="" id="{9B3A749E-B4C6-4ED4-B033-69E592D6F66D}"/>
              </a:ext>
            </a:extLst>
          </p:cNvPr>
          <p:cNvSpPr txBox="1"/>
          <p:nvPr/>
        </p:nvSpPr>
        <p:spPr>
          <a:xfrm>
            <a:off x="320618" y="1025159"/>
            <a:ext cx="11370639" cy="4549322"/>
          </a:xfrm>
          <a:prstGeom prst="rect">
            <a:avLst/>
          </a:prstGeom>
          <a:noFill/>
        </p:spPr>
        <p:txBody>
          <a:bodyPr wrap="square">
            <a:spAutoFit/>
          </a:bodyPr>
          <a:lstStyle/>
          <a:p>
            <a:pPr indent="457200">
              <a:lnSpc>
                <a:spcPct val="200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Los ejes con mayor densidad de locales comerciales y señalización del Valle de los Chillos están comprendidos por la Avenida General Enríquez, Avenida Luis Cordero y el tramo de la Avenida Calderón desde el redondel del Mega Santa María</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a:effectLst/>
                <a:latin typeface="Arial" panose="020B0604020202020204" pitchFamily="34" charset="0"/>
                <a:ea typeface="Calibri" panose="020F0502020204030204" pitchFamily="34" charset="0"/>
                <a:cs typeface="Times New Roman" panose="02020603050405020304" pitchFamily="18" charset="0"/>
              </a:rPr>
              <a:t>hasta el redondel del Choclo, generando grandes flujos de vehículos y peatones, sin embargo, va reduciendo la concentración de locales y señalización a medida que se aleja del centro urbano como es la Av. </a:t>
            </a:r>
            <a:r>
              <a:rPr lang="es-ES" sz="1800" dirty="0" err="1">
                <a:effectLst/>
                <a:latin typeface="Arial" panose="020B0604020202020204" pitchFamily="34" charset="0"/>
                <a:ea typeface="Calibri" panose="020F0502020204030204" pitchFamily="34" charset="0"/>
                <a:cs typeface="Times New Roman" panose="02020603050405020304" pitchFamily="18" charset="0"/>
              </a:rPr>
              <a:t>Ilalo</a:t>
            </a:r>
            <a:r>
              <a:rPr lang="es-ES" sz="1800" dirty="0">
                <a:effectLst/>
                <a:latin typeface="Arial" panose="020B0604020202020204" pitchFamily="34" charset="0"/>
                <a:ea typeface="Calibri" panose="020F0502020204030204" pitchFamily="34" charset="0"/>
                <a:cs typeface="Times New Roman" panose="02020603050405020304" pitchFamily="18" charset="0"/>
              </a:rPr>
              <a:t>. Por otro lado, la Av. General Rumiñahui es la que presenta mayor flujo vehicular y accidentabilidad, pero la concentración de accidentes incrementa al acercarse al sector del Triangulo conformado por la intersección de varias arterias de alto nivel.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Tx/>
              <a:buChar char="-"/>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2773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xmlns="" id="{DB2A6AB4-484A-4925-8315-33C8D743A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xmlns="" id="{1A08DB9C-FA10-4DAD-9F78-89FA119C9C3A}"/>
              </a:ext>
            </a:extLst>
          </p:cNvPr>
          <p:cNvSpPr txBox="1"/>
          <p:nvPr/>
        </p:nvSpPr>
        <p:spPr>
          <a:xfrm>
            <a:off x="89854" y="6401356"/>
            <a:ext cx="461529" cy="369332"/>
          </a:xfrm>
          <a:prstGeom prst="rect">
            <a:avLst/>
          </a:prstGeom>
          <a:noFill/>
        </p:spPr>
        <p:txBody>
          <a:bodyPr wrap="square">
            <a:spAutoFit/>
          </a:bodyPr>
          <a:lstStyle/>
          <a:p>
            <a:r>
              <a:rPr lang="es-MX" sz="1800" dirty="0"/>
              <a:t>46</a:t>
            </a:r>
            <a:endParaRPr lang="es-EC" sz="1800" dirty="0"/>
          </a:p>
        </p:txBody>
      </p:sp>
      <p:sp>
        <p:nvSpPr>
          <p:cNvPr id="10" name="Rectángulo 9">
            <a:extLst>
              <a:ext uri="{FF2B5EF4-FFF2-40B4-BE49-F238E27FC236}">
                <a16:creationId xmlns:a16="http://schemas.microsoft.com/office/drawing/2014/main" xmlns="" id="{9BCF8950-EAAC-4DD4-AB9D-FFC773E63355}"/>
              </a:ext>
            </a:extLst>
          </p:cNvPr>
          <p:cNvSpPr/>
          <p:nvPr/>
        </p:nvSpPr>
        <p:spPr>
          <a:xfrm>
            <a:off x="191344" y="116632"/>
            <a:ext cx="3918060" cy="584775"/>
          </a:xfrm>
          <a:prstGeom prst="rect">
            <a:avLst/>
          </a:prstGeom>
        </p:spPr>
        <p:txBody>
          <a:bodyPr wrap="none">
            <a:spAutoFit/>
          </a:bodyPr>
          <a:lstStyle/>
          <a:p>
            <a:pPr lvl="0"/>
            <a:r>
              <a:rPr lang="es-EC" sz="3200" b="1" dirty="0"/>
              <a:t>Recomendaciones </a:t>
            </a:r>
          </a:p>
        </p:txBody>
      </p:sp>
      <p:sp>
        <p:nvSpPr>
          <p:cNvPr id="12" name="CuadroTexto 11">
            <a:extLst>
              <a:ext uri="{FF2B5EF4-FFF2-40B4-BE49-F238E27FC236}">
                <a16:creationId xmlns:a16="http://schemas.microsoft.com/office/drawing/2014/main" xmlns="" id="{9B3A749E-B4C6-4ED4-B033-69E592D6F66D}"/>
              </a:ext>
            </a:extLst>
          </p:cNvPr>
          <p:cNvSpPr txBox="1"/>
          <p:nvPr/>
        </p:nvSpPr>
        <p:spPr>
          <a:xfrm>
            <a:off x="320618" y="1025159"/>
            <a:ext cx="11370639" cy="4651915"/>
          </a:xfrm>
          <a:prstGeom prst="rect">
            <a:avLst/>
          </a:prstGeom>
          <a:noFill/>
        </p:spPr>
        <p:txBody>
          <a:bodyPr wrap="square">
            <a:spAutoFit/>
          </a:bodyPr>
          <a:lstStyle/>
          <a:p>
            <a:pPr marL="285750" indent="-285750">
              <a:lnSpc>
                <a:spcPct val="200000"/>
              </a:lnSpc>
              <a:spcAft>
                <a:spcPts val="800"/>
              </a:spcAft>
              <a:buFontTx/>
              <a:buChar char="-"/>
            </a:pPr>
            <a:r>
              <a:rPr lang="es-ES" sz="1800" dirty="0">
                <a:effectLst/>
                <a:latin typeface="Arial" panose="020B0604020202020204" pitchFamily="34" charset="0"/>
                <a:ea typeface="Calibri" panose="020F0502020204030204" pitchFamily="34" charset="0"/>
                <a:cs typeface="Times New Roman" panose="02020603050405020304" pitchFamily="18" charset="0"/>
              </a:rPr>
              <a:t>Se debe realizar trabajos de mejoramiento en las paradas de buses que presentan falta de señalización o se encuentran en un estado deteriorado. Además de un estudio para la adición de paradas en lugares de concentración de pasajeros, con apoyo de las cooperativas de transporte y el Municipio. </a:t>
            </a:r>
          </a:p>
          <a:p>
            <a:pPr marL="285750" indent="-285750">
              <a:lnSpc>
                <a:spcPct val="200000"/>
              </a:lnSpc>
              <a:spcAft>
                <a:spcPts val="800"/>
              </a:spcAft>
              <a:buFontTx/>
              <a:buChar char="-"/>
            </a:pPr>
            <a:r>
              <a:rPr lang="es-ES" sz="1800" dirty="0">
                <a:effectLst/>
                <a:latin typeface="Arial" panose="020B0604020202020204" pitchFamily="34" charset="0"/>
                <a:ea typeface="Calibri" panose="020F0502020204030204" pitchFamily="34" charset="0"/>
                <a:cs typeface="Times New Roman" panose="02020603050405020304" pitchFamily="18" charset="0"/>
              </a:rPr>
              <a:t>Se recomienda realizar trabajos de mantenimiento en las zonas con calificación que solo presentaban desgaste y daños leves y trabajos de reparación y reacondicionamiento en los que presentan condiciones o daños graves, debido a que los flujos tanto vehicular y peatonal se verán aumentados una vez que se termine la situación de confinamiento y teletrabajo.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Tx/>
              <a:buChar char="-"/>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7515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xmlns="" id="{DB2A6AB4-484A-4925-8315-33C8D743A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xmlns="" id="{1A08DB9C-FA10-4DAD-9F78-89FA119C9C3A}"/>
              </a:ext>
            </a:extLst>
          </p:cNvPr>
          <p:cNvSpPr txBox="1"/>
          <p:nvPr/>
        </p:nvSpPr>
        <p:spPr>
          <a:xfrm>
            <a:off x="89854" y="6401356"/>
            <a:ext cx="461529" cy="369332"/>
          </a:xfrm>
          <a:prstGeom prst="rect">
            <a:avLst/>
          </a:prstGeom>
          <a:noFill/>
        </p:spPr>
        <p:txBody>
          <a:bodyPr wrap="square">
            <a:spAutoFit/>
          </a:bodyPr>
          <a:lstStyle/>
          <a:p>
            <a:r>
              <a:rPr lang="es-MX" sz="1800" dirty="0"/>
              <a:t>47</a:t>
            </a:r>
            <a:endParaRPr lang="es-EC" sz="1800" dirty="0"/>
          </a:p>
        </p:txBody>
      </p:sp>
      <p:sp>
        <p:nvSpPr>
          <p:cNvPr id="10" name="Rectángulo 9">
            <a:extLst>
              <a:ext uri="{FF2B5EF4-FFF2-40B4-BE49-F238E27FC236}">
                <a16:creationId xmlns:a16="http://schemas.microsoft.com/office/drawing/2014/main" xmlns="" id="{9BCF8950-EAAC-4DD4-AB9D-FFC773E63355}"/>
              </a:ext>
            </a:extLst>
          </p:cNvPr>
          <p:cNvSpPr/>
          <p:nvPr/>
        </p:nvSpPr>
        <p:spPr>
          <a:xfrm>
            <a:off x="191344" y="116632"/>
            <a:ext cx="3918060" cy="584775"/>
          </a:xfrm>
          <a:prstGeom prst="rect">
            <a:avLst/>
          </a:prstGeom>
        </p:spPr>
        <p:txBody>
          <a:bodyPr wrap="none">
            <a:spAutoFit/>
          </a:bodyPr>
          <a:lstStyle/>
          <a:p>
            <a:pPr lvl="0"/>
            <a:r>
              <a:rPr lang="es-EC" sz="3200" b="1" dirty="0"/>
              <a:t>Recomendaciones </a:t>
            </a:r>
          </a:p>
        </p:txBody>
      </p:sp>
      <p:sp>
        <p:nvSpPr>
          <p:cNvPr id="12" name="CuadroTexto 11">
            <a:extLst>
              <a:ext uri="{FF2B5EF4-FFF2-40B4-BE49-F238E27FC236}">
                <a16:creationId xmlns:a16="http://schemas.microsoft.com/office/drawing/2014/main" xmlns="" id="{9B3A749E-B4C6-4ED4-B033-69E592D6F66D}"/>
              </a:ext>
            </a:extLst>
          </p:cNvPr>
          <p:cNvSpPr txBox="1"/>
          <p:nvPr/>
        </p:nvSpPr>
        <p:spPr>
          <a:xfrm>
            <a:off x="320618" y="1025159"/>
            <a:ext cx="11370639" cy="3441327"/>
          </a:xfrm>
          <a:prstGeom prst="rect">
            <a:avLst/>
          </a:prstGeom>
          <a:noFill/>
        </p:spPr>
        <p:txBody>
          <a:bodyPr wrap="square">
            <a:spAutoFit/>
          </a:bodyPr>
          <a:lstStyle/>
          <a:p>
            <a:pPr indent="457200">
              <a:lnSpc>
                <a:spcPct val="200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Se deben realizar intervenciones en las zonas que presentan el mayor registro de accidentes en un solo mes, con mantenimiento o incluso añadiendo señalización que sea necesaria con estudio y evaluaciones de accidentes de tránsito ocurrido, como lo es el sector del Triangulo que presenta una concentración de accidentes principalmente por el gran número de intersección de vías de grandes flujos, esto se lograra con el apoyo de las autoridades del municipio y las agencias de control de tránsito.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Tx/>
              <a:buChar char="-"/>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1042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3">
            <a:extLst>
              <a:ext uri="{FF2B5EF4-FFF2-40B4-BE49-F238E27FC236}">
                <a16:creationId xmlns:a16="http://schemas.microsoft.com/office/drawing/2014/main" xmlns="" id="{B7D67B00-CB6E-4726-9F67-F996D33044A4}"/>
              </a:ext>
            </a:extLst>
          </p:cNvPr>
          <p:cNvSpPr>
            <a:spLocks noChangeArrowheads="1"/>
          </p:cNvSpPr>
          <p:nvPr/>
        </p:nvSpPr>
        <p:spPr bwMode="auto">
          <a:xfrm>
            <a:off x="263525" y="25400"/>
            <a:ext cx="4492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000" b="1" dirty="0"/>
              <a:t>SECTORIZACIÓN DEL PROYECTO</a:t>
            </a:r>
            <a:r>
              <a:rPr lang="es-MX" altLang="es-EC" sz="2800" b="1" dirty="0"/>
              <a:t> </a:t>
            </a:r>
            <a:endParaRPr lang="es-EC" altLang="es-EC" sz="3200" dirty="0"/>
          </a:p>
        </p:txBody>
      </p:sp>
      <p:pic>
        <p:nvPicPr>
          <p:cNvPr id="8195" name="Picture 4">
            <a:extLst>
              <a:ext uri="{FF2B5EF4-FFF2-40B4-BE49-F238E27FC236}">
                <a16:creationId xmlns:a16="http://schemas.microsoft.com/office/drawing/2014/main" xmlns="" id="{A47B4BE0-FA3A-42E4-8B41-EA17BA92A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xmlns="" id="{08D704D7-AD6F-40C8-AA73-C47094FB3660}"/>
              </a:ext>
            </a:extLst>
          </p:cNvPr>
          <p:cNvSpPr txBox="1"/>
          <p:nvPr/>
        </p:nvSpPr>
        <p:spPr>
          <a:xfrm>
            <a:off x="335360" y="764704"/>
            <a:ext cx="11521280" cy="665118"/>
          </a:xfrm>
          <a:prstGeom prst="rect">
            <a:avLst/>
          </a:prstGeom>
          <a:noFill/>
        </p:spPr>
        <p:txBody>
          <a:bodyPr wrap="square">
            <a:spAutoFit/>
          </a:bodyPr>
          <a:lstStyle/>
          <a:p>
            <a:pPr lvl="0" algn="just">
              <a:lnSpc>
                <a:spcPct val="107000"/>
              </a:lnSpc>
              <a:spcAft>
                <a:spcPts val="800"/>
              </a:spcAft>
            </a:pPr>
            <a:r>
              <a:rPr lang="es-ES" sz="1800" dirty="0">
                <a:effectLst/>
                <a:latin typeface="+mj-lt"/>
                <a:ea typeface="Calibri" panose="020F0502020204030204" pitchFamily="34" charset="0"/>
              </a:rPr>
              <a:t>Eje de la Avenida Calderón, sectores San pedro de Taboada – El Choclo- El colibrí y parte de la E35 en el sector de Santa Teresa </a:t>
            </a:r>
            <a:endParaRPr lang="es-EC" sz="1800" dirty="0">
              <a:effectLst/>
              <a:latin typeface="+mj-lt"/>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xmlns="" id="{A95E72AB-ABB6-433E-BFC9-2EE1A33E7317}"/>
              </a:ext>
            </a:extLst>
          </p:cNvPr>
          <p:cNvSpPr txBox="1"/>
          <p:nvPr/>
        </p:nvSpPr>
        <p:spPr>
          <a:xfrm>
            <a:off x="89854" y="6401356"/>
            <a:ext cx="461529" cy="369332"/>
          </a:xfrm>
          <a:prstGeom prst="rect">
            <a:avLst/>
          </a:prstGeom>
          <a:noFill/>
        </p:spPr>
        <p:txBody>
          <a:bodyPr wrap="square">
            <a:spAutoFit/>
          </a:bodyPr>
          <a:lstStyle/>
          <a:p>
            <a:r>
              <a:rPr lang="es-MX" dirty="0"/>
              <a:t>5</a:t>
            </a:r>
            <a:endParaRPr lang="es-EC" sz="1800" dirty="0"/>
          </a:p>
        </p:txBody>
      </p:sp>
      <p:grpSp>
        <p:nvGrpSpPr>
          <p:cNvPr id="8" name="Grupo 7">
            <a:extLst>
              <a:ext uri="{FF2B5EF4-FFF2-40B4-BE49-F238E27FC236}">
                <a16:creationId xmlns:a16="http://schemas.microsoft.com/office/drawing/2014/main" xmlns="" id="{184AD394-F876-4C51-A8A8-A2491B9D3C16}"/>
              </a:ext>
            </a:extLst>
          </p:cNvPr>
          <p:cNvGrpSpPr/>
          <p:nvPr/>
        </p:nvGrpSpPr>
        <p:grpSpPr>
          <a:xfrm>
            <a:off x="1413701" y="1411645"/>
            <a:ext cx="9428469" cy="4465280"/>
            <a:chOff x="-110929" y="0"/>
            <a:chExt cx="6090772" cy="3028315"/>
          </a:xfrm>
        </p:grpSpPr>
        <p:pic>
          <p:nvPicPr>
            <p:cNvPr id="10" name="Imagen 9">
              <a:extLst>
                <a:ext uri="{FF2B5EF4-FFF2-40B4-BE49-F238E27FC236}">
                  <a16:creationId xmlns:a16="http://schemas.microsoft.com/office/drawing/2014/main" xmlns="" id="{478C574F-7704-441D-B025-53ED61F2B4B1}"/>
                </a:ext>
              </a:extLst>
            </p:cNvPr>
            <p:cNvPicPr>
              <a:picLocks noChangeAspect="1"/>
            </p:cNvPicPr>
            <p:nvPr/>
          </p:nvPicPr>
          <p:blipFill rotWithShape="1">
            <a:blip r:embed="rId3">
              <a:extLst>
                <a:ext uri="{28A0092B-C50C-407E-A947-70E740481C1C}">
                  <a14:useLocalDpi xmlns:a14="http://schemas.microsoft.com/office/drawing/2010/main" val="0"/>
                </a:ext>
              </a:extLst>
            </a:blip>
            <a:srcRect l="23887" t="27622" r="21581" b="32476"/>
            <a:stretch/>
          </p:blipFill>
          <p:spPr bwMode="auto">
            <a:xfrm>
              <a:off x="0" y="0"/>
              <a:ext cx="5849620" cy="3028315"/>
            </a:xfrm>
            <a:prstGeom prst="rect">
              <a:avLst/>
            </a:prstGeom>
            <a:noFill/>
            <a:ln>
              <a:noFill/>
            </a:ln>
            <a:extLst>
              <a:ext uri="{53640926-AAD7-44D8-BBD7-CCE9431645EC}">
                <a14:shadowObscured xmlns:a14="http://schemas.microsoft.com/office/drawing/2010/main"/>
              </a:ext>
            </a:extLst>
          </p:spPr>
        </p:pic>
        <p:grpSp>
          <p:nvGrpSpPr>
            <p:cNvPr id="11" name="Grupo 10">
              <a:extLst>
                <a:ext uri="{FF2B5EF4-FFF2-40B4-BE49-F238E27FC236}">
                  <a16:creationId xmlns:a16="http://schemas.microsoft.com/office/drawing/2014/main" xmlns="" id="{2D7D0BA5-B162-46D4-BB2A-CF1A7DFE5DDE}"/>
                </a:ext>
              </a:extLst>
            </p:cNvPr>
            <p:cNvGrpSpPr/>
            <p:nvPr/>
          </p:nvGrpSpPr>
          <p:grpSpPr>
            <a:xfrm>
              <a:off x="-110929" y="395021"/>
              <a:ext cx="6090772" cy="2479852"/>
              <a:chOff x="-491319" y="0"/>
              <a:chExt cx="6090772" cy="2479852"/>
            </a:xfrm>
          </p:grpSpPr>
          <p:grpSp>
            <p:nvGrpSpPr>
              <p:cNvPr id="12" name="Grupo 11">
                <a:extLst>
                  <a:ext uri="{FF2B5EF4-FFF2-40B4-BE49-F238E27FC236}">
                    <a16:creationId xmlns:a16="http://schemas.microsoft.com/office/drawing/2014/main" xmlns="" id="{15D7E365-47E7-4DBE-BF97-B80E8053E594}"/>
                  </a:ext>
                </a:extLst>
              </p:cNvPr>
              <p:cNvGrpSpPr/>
              <p:nvPr/>
            </p:nvGrpSpPr>
            <p:grpSpPr>
              <a:xfrm>
                <a:off x="-491319" y="383610"/>
                <a:ext cx="6090772" cy="2096242"/>
                <a:chOff x="-491319" y="-532314"/>
                <a:chExt cx="6090772" cy="2096242"/>
              </a:xfrm>
            </p:grpSpPr>
            <p:sp>
              <p:nvSpPr>
                <p:cNvPr id="23" name="Cuadro de texto 49">
                  <a:extLst>
                    <a:ext uri="{FF2B5EF4-FFF2-40B4-BE49-F238E27FC236}">
                      <a16:creationId xmlns:a16="http://schemas.microsoft.com/office/drawing/2014/main" xmlns="" id="{0AED4C8D-2EA8-47F2-854A-7AC3EFDAEE83}"/>
                    </a:ext>
                  </a:extLst>
                </p:cNvPr>
                <p:cNvSpPr txBox="1"/>
                <p:nvPr/>
              </p:nvSpPr>
              <p:spPr>
                <a:xfrm>
                  <a:off x="0" y="934821"/>
                  <a:ext cx="870509" cy="6291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100" dirty="0">
                      <a:effectLst/>
                      <a:latin typeface="Times New Roman" panose="02020603050405020304" pitchFamily="18" charset="0"/>
                      <a:ea typeface="Calibri" panose="020F0502020204030204" pitchFamily="34" charset="0"/>
                      <a:cs typeface="Times New Roman" panose="02020603050405020304" pitchFamily="18" charset="0"/>
                    </a:rPr>
                    <a:t>Avenida Calderón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Elipse 23">
                  <a:extLst>
                    <a:ext uri="{FF2B5EF4-FFF2-40B4-BE49-F238E27FC236}">
                      <a16:creationId xmlns:a16="http://schemas.microsoft.com/office/drawing/2014/main" xmlns="" id="{F37BC79D-77C0-4C12-8DEE-3E8071B610E0}"/>
                    </a:ext>
                  </a:extLst>
                </p:cNvPr>
                <p:cNvSpPr/>
                <p:nvPr/>
              </p:nvSpPr>
              <p:spPr>
                <a:xfrm rot="1039439">
                  <a:off x="738836" y="0"/>
                  <a:ext cx="738836" cy="409651"/>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25" name="Elipse 24">
                  <a:extLst>
                    <a:ext uri="{FF2B5EF4-FFF2-40B4-BE49-F238E27FC236}">
                      <a16:creationId xmlns:a16="http://schemas.microsoft.com/office/drawing/2014/main" xmlns="" id="{0C634BB9-B83D-41F6-B37D-D2B19EFD30D1}"/>
                    </a:ext>
                  </a:extLst>
                </p:cNvPr>
                <p:cNvSpPr/>
                <p:nvPr/>
              </p:nvSpPr>
              <p:spPr>
                <a:xfrm>
                  <a:off x="0" y="890930"/>
                  <a:ext cx="899160" cy="533400"/>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cxnSp>
              <p:nvCxnSpPr>
                <p:cNvPr id="26" name="Conector recto de flecha 25">
                  <a:extLst>
                    <a:ext uri="{FF2B5EF4-FFF2-40B4-BE49-F238E27FC236}">
                      <a16:creationId xmlns:a16="http://schemas.microsoft.com/office/drawing/2014/main" xmlns="" id="{710735AA-2CE4-48FA-A323-AADCF055DB6E}"/>
                    </a:ext>
                  </a:extLst>
                </p:cNvPr>
                <p:cNvCxnSpPr/>
                <p:nvPr/>
              </p:nvCxnSpPr>
              <p:spPr>
                <a:xfrm flipH="1">
                  <a:off x="652577" y="408127"/>
                  <a:ext cx="387706" cy="51176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7" name="Cuadro de texto 42">
                  <a:extLst>
                    <a:ext uri="{FF2B5EF4-FFF2-40B4-BE49-F238E27FC236}">
                      <a16:creationId xmlns:a16="http://schemas.microsoft.com/office/drawing/2014/main" xmlns="" id="{EB7A5C3F-89CC-470C-A782-72060A5FEEF4}"/>
                    </a:ext>
                  </a:extLst>
                </p:cNvPr>
                <p:cNvSpPr txBox="1"/>
                <p:nvPr/>
              </p:nvSpPr>
              <p:spPr>
                <a:xfrm>
                  <a:off x="-491319" y="-532314"/>
                  <a:ext cx="870509" cy="6291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900" b="1" dirty="0">
                      <a:effectLst/>
                      <a:latin typeface="Times New Roman" panose="02020603050405020304" pitchFamily="18" charset="0"/>
                      <a:ea typeface="Calibri" panose="020F0502020204030204" pitchFamily="34" charset="0"/>
                      <a:cs typeface="Times New Roman" panose="02020603050405020304" pitchFamily="18" charset="0"/>
                    </a:rPr>
                    <a:t>INICIO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Cuadro de texto 43">
                  <a:extLst>
                    <a:ext uri="{FF2B5EF4-FFF2-40B4-BE49-F238E27FC236}">
                      <a16:creationId xmlns:a16="http://schemas.microsoft.com/office/drawing/2014/main" xmlns="" id="{73C8BCF1-B3F9-4600-9EAD-3A9E77E63AEF}"/>
                    </a:ext>
                  </a:extLst>
                </p:cNvPr>
                <p:cNvSpPr txBox="1"/>
                <p:nvPr/>
              </p:nvSpPr>
              <p:spPr>
                <a:xfrm>
                  <a:off x="4728944" y="-265115"/>
                  <a:ext cx="870509" cy="6291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900" b="1" dirty="0">
                      <a:effectLst/>
                      <a:latin typeface="Times New Roman" panose="02020603050405020304" pitchFamily="18" charset="0"/>
                      <a:ea typeface="Calibri" panose="020F0502020204030204" pitchFamily="34" charset="0"/>
                      <a:cs typeface="Times New Roman" panose="02020603050405020304" pitchFamily="18" charset="0"/>
                    </a:rPr>
                    <a:t>FIN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3" name="Grupo 12">
                <a:extLst>
                  <a:ext uri="{FF2B5EF4-FFF2-40B4-BE49-F238E27FC236}">
                    <a16:creationId xmlns:a16="http://schemas.microsoft.com/office/drawing/2014/main" xmlns="" id="{12759B92-5EDA-4282-870C-1396473F5995}"/>
                  </a:ext>
                </a:extLst>
              </p:cNvPr>
              <p:cNvGrpSpPr/>
              <p:nvPr/>
            </p:nvGrpSpPr>
            <p:grpSpPr>
              <a:xfrm>
                <a:off x="1953159" y="0"/>
                <a:ext cx="1127348" cy="1674764"/>
                <a:chOff x="-95097" y="0"/>
                <a:chExt cx="1127348" cy="1674764"/>
              </a:xfrm>
            </p:grpSpPr>
            <p:sp>
              <p:nvSpPr>
                <p:cNvPr id="19" name="Cuadro de texto 54">
                  <a:extLst>
                    <a:ext uri="{FF2B5EF4-FFF2-40B4-BE49-F238E27FC236}">
                      <a16:creationId xmlns:a16="http://schemas.microsoft.com/office/drawing/2014/main" xmlns="" id="{DF7D5E6B-E00D-47DA-94D2-3327A68DA1F2}"/>
                    </a:ext>
                  </a:extLst>
                </p:cNvPr>
                <p:cNvSpPr txBox="1"/>
                <p:nvPr/>
              </p:nvSpPr>
              <p:spPr>
                <a:xfrm>
                  <a:off x="-95097" y="58521"/>
                  <a:ext cx="1068020" cy="6291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100" dirty="0">
                      <a:effectLst/>
                      <a:latin typeface="Times New Roman" panose="02020603050405020304" pitchFamily="18" charset="0"/>
                      <a:ea typeface="Calibri" panose="020F0502020204030204" pitchFamily="34" charset="0"/>
                      <a:cs typeface="Times New Roman" panose="02020603050405020304" pitchFamily="18" charset="0"/>
                    </a:rPr>
                    <a:t>Av. General Pintag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Elipse 19">
                  <a:extLst>
                    <a:ext uri="{FF2B5EF4-FFF2-40B4-BE49-F238E27FC236}">
                      <a16:creationId xmlns:a16="http://schemas.microsoft.com/office/drawing/2014/main" xmlns="" id="{54BF200E-D3DE-4C89-9AC8-D3B44C02BA58}"/>
                    </a:ext>
                  </a:extLst>
                </p:cNvPr>
                <p:cNvSpPr/>
                <p:nvPr/>
              </p:nvSpPr>
              <p:spPr>
                <a:xfrm rot="21162020">
                  <a:off x="436017" y="1343101"/>
                  <a:ext cx="596234" cy="331663"/>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21" name="Elipse 20">
                  <a:extLst>
                    <a:ext uri="{FF2B5EF4-FFF2-40B4-BE49-F238E27FC236}">
                      <a16:creationId xmlns:a16="http://schemas.microsoft.com/office/drawing/2014/main" xmlns="" id="{C35DDC8C-A81B-4E88-85FE-B1936FCB3A5F}"/>
                    </a:ext>
                  </a:extLst>
                </p:cNvPr>
                <p:cNvSpPr/>
                <p:nvPr/>
              </p:nvSpPr>
              <p:spPr>
                <a:xfrm>
                  <a:off x="21946" y="0"/>
                  <a:ext cx="826135" cy="511810"/>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cxnSp>
              <p:nvCxnSpPr>
                <p:cNvPr id="22" name="Conector recto de flecha 21">
                  <a:extLst>
                    <a:ext uri="{FF2B5EF4-FFF2-40B4-BE49-F238E27FC236}">
                      <a16:creationId xmlns:a16="http://schemas.microsoft.com/office/drawing/2014/main" xmlns="" id="{E5354A74-E99B-45BF-A6E3-A99312E8E821}"/>
                    </a:ext>
                  </a:extLst>
                </p:cNvPr>
                <p:cNvCxnSpPr/>
                <p:nvPr/>
              </p:nvCxnSpPr>
              <p:spPr>
                <a:xfrm flipH="1" flipV="1">
                  <a:off x="503378" y="491642"/>
                  <a:ext cx="219456" cy="85587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grpSp>
            <p:nvGrpSpPr>
              <p:cNvPr id="14" name="Grupo 13">
                <a:extLst>
                  <a:ext uri="{FF2B5EF4-FFF2-40B4-BE49-F238E27FC236}">
                    <a16:creationId xmlns:a16="http://schemas.microsoft.com/office/drawing/2014/main" xmlns="" id="{ED41F22E-6CD1-49C1-AFCF-B7D99FEA08DE}"/>
                  </a:ext>
                </a:extLst>
              </p:cNvPr>
              <p:cNvGrpSpPr/>
              <p:nvPr/>
            </p:nvGrpSpPr>
            <p:grpSpPr>
              <a:xfrm>
                <a:off x="3808324" y="560374"/>
                <a:ext cx="1253795" cy="1809750"/>
                <a:chOff x="0" y="0"/>
                <a:chExt cx="1253795" cy="1809750"/>
              </a:xfrm>
            </p:grpSpPr>
            <p:sp>
              <p:nvSpPr>
                <p:cNvPr id="15" name="Cuadro de texto 59">
                  <a:extLst>
                    <a:ext uri="{FF2B5EF4-FFF2-40B4-BE49-F238E27FC236}">
                      <a16:creationId xmlns:a16="http://schemas.microsoft.com/office/drawing/2014/main" xmlns="" id="{6A2F0339-2300-47AF-8A80-2AF5997CF847}"/>
                    </a:ext>
                  </a:extLst>
                </p:cNvPr>
                <p:cNvSpPr txBox="1"/>
                <p:nvPr/>
              </p:nvSpPr>
              <p:spPr>
                <a:xfrm>
                  <a:off x="383286" y="1180643"/>
                  <a:ext cx="870509" cy="6291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100" dirty="0">
                      <a:effectLst/>
                      <a:latin typeface="Times New Roman" panose="02020603050405020304" pitchFamily="18" charset="0"/>
                      <a:ea typeface="Calibri" panose="020F0502020204030204" pitchFamily="34" charset="0"/>
                      <a:cs typeface="Times New Roman" panose="02020603050405020304" pitchFamily="18" charset="0"/>
                    </a:rPr>
                    <a:t>E35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Elipse 15">
                  <a:extLst>
                    <a:ext uri="{FF2B5EF4-FFF2-40B4-BE49-F238E27FC236}">
                      <a16:creationId xmlns:a16="http://schemas.microsoft.com/office/drawing/2014/main" xmlns="" id="{9B4A3DE5-8FF2-4BB7-930C-7B07734ECBAA}"/>
                    </a:ext>
                  </a:extLst>
                </p:cNvPr>
                <p:cNvSpPr/>
                <p:nvPr/>
              </p:nvSpPr>
              <p:spPr>
                <a:xfrm rot="21325610">
                  <a:off x="0" y="0"/>
                  <a:ext cx="738836" cy="409651"/>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7" name="Elipse 16">
                  <a:extLst>
                    <a:ext uri="{FF2B5EF4-FFF2-40B4-BE49-F238E27FC236}">
                      <a16:creationId xmlns:a16="http://schemas.microsoft.com/office/drawing/2014/main" xmlns="" id="{E60198B8-AB00-4B03-8BD5-184AC5659F29}"/>
                    </a:ext>
                  </a:extLst>
                </p:cNvPr>
                <p:cNvSpPr/>
                <p:nvPr/>
              </p:nvSpPr>
              <p:spPr>
                <a:xfrm>
                  <a:off x="397916" y="1092861"/>
                  <a:ext cx="826617" cy="512064"/>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cxnSp>
              <p:nvCxnSpPr>
                <p:cNvPr id="18" name="Conector recto de flecha 17">
                  <a:extLst>
                    <a:ext uri="{FF2B5EF4-FFF2-40B4-BE49-F238E27FC236}">
                      <a16:creationId xmlns:a16="http://schemas.microsoft.com/office/drawing/2014/main" xmlns="" id="{07810CA5-09D5-4F04-AEF2-DF7E17C1C67A}"/>
                    </a:ext>
                  </a:extLst>
                </p:cNvPr>
                <p:cNvCxnSpPr/>
                <p:nvPr/>
              </p:nvCxnSpPr>
              <p:spPr>
                <a:xfrm>
                  <a:off x="441808" y="397917"/>
                  <a:ext cx="241401" cy="72420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grpSp>
      </p:grpSp>
    </p:spTree>
    <p:extLst>
      <p:ext uri="{BB962C8B-B14F-4D97-AF65-F5344CB8AC3E}">
        <p14:creationId xmlns:p14="http://schemas.microsoft.com/office/powerpoint/2010/main" val="3453345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ángulo 3">
            <a:extLst>
              <a:ext uri="{FF2B5EF4-FFF2-40B4-BE49-F238E27FC236}">
                <a16:creationId xmlns:a16="http://schemas.microsoft.com/office/drawing/2014/main" xmlns="" id="{D83BCEEB-3751-4904-B239-DDC672469220}"/>
              </a:ext>
            </a:extLst>
          </p:cNvPr>
          <p:cNvSpPr>
            <a:spLocks noChangeArrowheads="1"/>
          </p:cNvSpPr>
          <p:nvPr/>
        </p:nvSpPr>
        <p:spPr bwMode="auto">
          <a:xfrm>
            <a:off x="89854" y="87312"/>
            <a:ext cx="4574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000" b="1" dirty="0"/>
              <a:t>PLANTEAMIENTO DEL PROBLEMA </a:t>
            </a:r>
            <a:endParaRPr lang="es-EC" altLang="es-EC" sz="2000" dirty="0"/>
          </a:p>
        </p:txBody>
      </p:sp>
      <p:pic>
        <p:nvPicPr>
          <p:cNvPr id="9219" name="Picture 4">
            <a:extLst>
              <a:ext uri="{FF2B5EF4-FFF2-40B4-BE49-F238E27FC236}">
                <a16:creationId xmlns:a16="http://schemas.microsoft.com/office/drawing/2014/main" xmlns="" id="{550C0DBC-F5B4-413E-B32A-7A359CD73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adroTexto 8">
            <a:extLst>
              <a:ext uri="{FF2B5EF4-FFF2-40B4-BE49-F238E27FC236}">
                <a16:creationId xmlns:a16="http://schemas.microsoft.com/office/drawing/2014/main" xmlns="" id="{C4259BD5-7D35-48F0-A8B6-900AED7F22C8}"/>
              </a:ext>
            </a:extLst>
          </p:cNvPr>
          <p:cNvSpPr txBox="1"/>
          <p:nvPr/>
        </p:nvSpPr>
        <p:spPr>
          <a:xfrm>
            <a:off x="89854" y="6401356"/>
            <a:ext cx="461529" cy="369332"/>
          </a:xfrm>
          <a:prstGeom prst="rect">
            <a:avLst/>
          </a:prstGeom>
          <a:noFill/>
        </p:spPr>
        <p:txBody>
          <a:bodyPr wrap="square">
            <a:spAutoFit/>
          </a:bodyPr>
          <a:lstStyle/>
          <a:p>
            <a:r>
              <a:rPr lang="es-MX" dirty="0"/>
              <a:t>6</a:t>
            </a:r>
            <a:endParaRPr lang="es-EC" sz="1800" dirty="0"/>
          </a:p>
        </p:txBody>
      </p:sp>
      <p:graphicFrame>
        <p:nvGraphicFramePr>
          <p:cNvPr id="14" name="Diagrama 13">
            <a:extLst>
              <a:ext uri="{FF2B5EF4-FFF2-40B4-BE49-F238E27FC236}">
                <a16:creationId xmlns:a16="http://schemas.microsoft.com/office/drawing/2014/main" xmlns="" id="{AF85A227-2FBA-434E-861E-5CDC9B87B884}"/>
              </a:ext>
            </a:extLst>
          </p:cNvPr>
          <p:cNvGraphicFramePr/>
          <p:nvPr>
            <p:extLst>
              <p:ext uri="{D42A27DB-BD31-4B8C-83A1-F6EECF244321}">
                <p14:modId xmlns:p14="http://schemas.microsoft.com/office/powerpoint/2010/main" val="61710829"/>
              </p:ext>
            </p:extLst>
          </p:nvPr>
        </p:nvGraphicFramePr>
        <p:xfrm>
          <a:off x="1649978" y="1178068"/>
          <a:ext cx="8695805" cy="4177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
            <a:extLst>
              <a:ext uri="{FF2B5EF4-FFF2-40B4-BE49-F238E27FC236}">
                <a16:creationId xmlns:a16="http://schemas.microsoft.com/office/drawing/2014/main" xmlns="" id="{D87A7BF1-ECED-4CF9-BA15-FAD690AEB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xmlns="" id="{6A8DCC0E-7151-4CD1-A155-B29718C203CE}"/>
              </a:ext>
            </a:extLst>
          </p:cNvPr>
          <p:cNvSpPr txBox="1"/>
          <p:nvPr/>
        </p:nvSpPr>
        <p:spPr>
          <a:xfrm>
            <a:off x="89854" y="6401356"/>
            <a:ext cx="461529" cy="369332"/>
          </a:xfrm>
          <a:prstGeom prst="rect">
            <a:avLst/>
          </a:prstGeom>
          <a:noFill/>
        </p:spPr>
        <p:txBody>
          <a:bodyPr wrap="square">
            <a:spAutoFit/>
          </a:bodyPr>
          <a:lstStyle/>
          <a:p>
            <a:r>
              <a:rPr lang="es-MX" dirty="0"/>
              <a:t>7</a:t>
            </a:r>
            <a:endParaRPr lang="es-EC" sz="1800" dirty="0"/>
          </a:p>
        </p:txBody>
      </p:sp>
      <p:sp>
        <p:nvSpPr>
          <p:cNvPr id="6" name="Marcador de texto 3">
            <a:extLst>
              <a:ext uri="{FF2B5EF4-FFF2-40B4-BE49-F238E27FC236}">
                <a16:creationId xmlns:a16="http://schemas.microsoft.com/office/drawing/2014/main" xmlns="" id="{E2FFC174-1F97-41FD-A952-A2F6EF9D3F7A}"/>
              </a:ext>
            </a:extLst>
          </p:cNvPr>
          <p:cNvSpPr txBox="1">
            <a:spLocks/>
          </p:cNvSpPr>
          <p:nvPr/>
        </p:nvSpPr>
        <p:spPr>
          <a:xfrm>
            <a:off x="89854" y="898389"/>
            <a:ext cx="11357576"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r>
              <a:rPr lang="es-ES" b="1" kern="0" dirty="0">
                <a:solidFill>
                  <a:schemeClr val="tx1"/>
                </a:solidFill>
              </a:rPr>
              <a:t>Objetivo General</a:t>
            </a:r>
            <a:br>
              <a:rPr lang="es-ES" b="1" kern="0" dirty="0">
                <a:solidFill>
                  <a:schemeClr val="tx1"/>
                </a:solidFill>
              </a:rPr>
            </a:br>
            <a:endParaRPr lang="es-ES" b="1" kern="0" dirty="0">
              <a:solidFill>
                <a:schemeClr val="tx1"/>
              </a:solidFill>
            </a:endParaRPr>
          </a:p>
          <a:p>
            <a:pPr marL="0" indent="0">
              <a:buNone/>
            </a:pPr>
            <a:r>
              <a:rPr lang="es-ES" sz="2000" kern="0" dirty="0">
                <a:solidFill>
                  <a:schemeClr val="tx1"/>
                </a:solidFill>
              </a:rPr>
              <a:t>Análisis de accidentabilidad, seguridad vehicular y peatonal del eje transversal, Avenida Calderón, sector San Pedro de Taboada – El Choclo – El Colibrí – E35 sector Santa Teresa. </a:t>
            </a:r>
          </a:p>
          <a:p>
            <a:pPr marL="0" indent="0">
              <a:buNone/>
            </a:pPr>
            <a:endParaRPr lang="es-EC" kern="0" dirty="0">
              <a:solidFill>
                <a:schemeClr val="tx1"/>
              </a:solidFill>
            </a:endParaRPr>
          </a:p>
          <a:p>
            <a:r>
              <a:rPr lang="es-EC" b="1" kern="0" dirty="0">
                <a:solidFill>
                  <a:schemeClr val="tx1"/>
                </a:solidFill>
              </a:rPr>
              <a:t>Objetivos Específicos </a:t>
            </a:r>
          </a:p>
          <a:p>
            <a:pPr marL="0" indent="0">
              <a:buNone/>
            </a:pPr>
            <a:endParaRPr lang="es-EC" b="1" kern="0" dirty="0">
              <a:solidFill>
                <a:schemeClr val="tx1"/>
              </a:solidFill>
            </a:endParaRPr>
          </a:p>
          <a:p>
            <a:pPr lvl="1" indent="-342900">
              <a:buFontTx/>
              <a:buChar char="-"/>
            </a:pPr>
            <a:r>
              <a:rPr lang="es-ES" sz="2000" kern="0" dirty="0">
                <a:solidFill>
                  <a:schemeClr val="tx1"/>
                </a:solidFill>
              </a:rPr>
              <a:t>Analizar de los récords históricos de accidentabilidad dentro del tramo de estudio</a:t>
            </a:r>
          </a:p>
          <a:p>
            <a:pPr lvl="1" indent="-342900">
              <a:buFontTx/>
              <a:buChar char="-"/>
            </a:pPr>
            <a:r>
              <a:rPr lang="es-ES" sz="2000" kern="0" dirty="0">
                <a:solidFill>
                  <a:schemeClr val="tx1"/>
                </a:solidFill>
              </a:rPr>
              <a:t>Investigar sobre las líneas de buses y servicios que ocupan en eje vial de estudio</a:t>
            </a:r>
          </a:p>
          <a:p>
            <a:pPr lvl="1" indent="-342900">
              <a:buFontTx/>
              <a:buChar char="-"/>
            </a:pPr>
            <a:r>
              <a:rPr lang="es-ES" sz="2000" kern="0" dirty="0">
                <a:solidFill>
                  <a:schemeClr val="tx1"/>
                </a:solidFill>
              </a:rPr>
              <a:t>Investigar el tipo de comercio, sitios de parqueo, y paradas </a:t>
            </a:r>
          </a:p>
          <a:p>
            <a:pPr lvl="1" indent="-342900">
              <a:buFontTx/>
              <a:buChar char="-"/>
            </a:pPr>
            <a:r>
              <a:rPr lang="es-ES" sz="2000" kern="0" dirty="0">
                <a:solidFill>
                  <a:schemeClr val="tx1"/>
                </a:solidFill>
              </a:rPr>
              <a:t>Determinar el tipo de tráfico en las horas pico </a:t>
            </a:r>
          </a:p>
          <a:p>
            <a:pPr lvl="1" indent="-342900">
              <a:buFontTx/>
              <a:buChar char="-"/>
            </a:pPr>
            <a:r>
              <a:rPr lang="es-ES" sz="2000" kern="0" dirty="0">
                <a:solidFill>
                  <a:schemeClr val="tx1"/>
                </a:solidFill>
              </a:rPr>
              <a:t>Resumir en un mapa la información recolectada </a:t>
            </a:r>
          </a:p>
          <a:p>
            <a:pPr marL="400050" lvl="1" indent="0">
              <a:buNone/>
            </a:pPr>
            <a:endParaRPr lang="es-ES" kern="0"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12D8A3BC-D3E1-4CCD-9ED1-8DDB15F19CF9}"/>
              </a:ext>
            </a:extLst>
          </p:cNvPr>
          <p:cNvSpPr/>
          <p:nvPr/>
        </p:nvSpPr>
        <p:spPr>
          <a:xfrm>
            <a:off x="191344" y="116632"/>
            <a:ext cx="4328429" cy="584775"/>
          </a:xfrm>
          <a:prstGeom prst="rect">
            <a:avLst/>
          </a:prstGeom>
        </p:spPr>
        <p:txBody>
          <a:bodyPr wrap="none">
            <a:spAutoFit/>
          </a:bodyPr>
          <a:lstStyle/>
          <a:p>
            <a:pPr lvl="0"/>
            <a:r>
              <a:rPr lang="es-EC" sz="3200" b="1" dirty="0"/>
              <a:t>Señalética Horizontal</a:t>
            </a:r>
            <a:endParaRPr lang="es-EC" sz="3200" dirty="0"/>
          </a:p>
        </p:txBody>
      </p:sp>
      <p:sp>
        <p:nvSpPr>
          <p:cNvPr id="3" name="CuadroTexto 7">
            <a:extLst>
              <a:ext uri="{FF2B5EF4-FFF2-40B4-BE49-F238E27FC236}">
                <a16:creationId xmlns:a16="http://schemas.microsoft.com/office/drawing/2014/main" xmlns="" id="{C7D7A18B-59E2-49AE-8238-864F6D26E6B8}"/>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sz="1800" dirty="0">
                <a:latin typeface="Arial"/>
                <a:cs typeface="Arial"/>
              </a:rPr>
              <a:t>8</a:t>
            </a:r>
            <a:endParaRPr lang="es-EC" sz="1800" dirty="0"/>
          </a:p>
        </p:txBody>
      </p:sp>
      <p:pic>
        <p:nvPicPr>
          <p:cNvPr id="5" name="Picture 3">
            <a:extLst>
              <a:ext uri="{FF2B5EF4-FFF2-40B4-BE49-F238E27FC236}">
                <a16:creationId xmlns:a16="http://schemas.microsoft.com/office/drawing/2014/main" xmlns="" id="{41E2DFE1-1142-484F-A906-2B12335747B5}"/>
              </a:ext>
            </a:extLst>
          </p:cNvPr>
          <p:cNvPicPr>
            <a:picLocks noChangeAspect="1"/>
          </p:cNvPicPr>
          <p:nvPr/>
        </p:nvPicPr>
        <p:blipFill>
          <a:blip r:embed="rId2"/>
          <a:stretch>
            <a:fillRect/>
          </a:stretch>
        </p:blipFill>
        <p:spPr>
          <a:xfrm>
            <a:off x="8980098" y="5902944"/>
            <a:ext cx="2958860" cy="889318"/>
          </a:xfrm>
          <a:prstGeom prst="rect">
            <a:avLst/>
          </a:prstGeom>
        </p:spPr>
      </p:pic>
      <p:pic>
        <p:nvPicPr>
          <p:cNvPr id="13" name="Imagen 12">
            <a:extLst>
              <a:ext uri="{FF2B5EF4-FFF2-40B4-BE49-F238E27FC236}">
                <a16:creationId xmlns:a16="http://schemas.microsoft.com/office/drawing/2014/main" xmlns="" id="{5962C821-11A3-4679-97CD-4FCD9D222E11}"/>
              </a:ext>
            </a:extLst>
          </p:cNvPr>
          <p:cNvPicPr/>
          <p:nvPr/>
        </p:nvPicPr>
        <p:blipFill rotWithShape="1">
          <a:blip r:embed="rId3" cstate="print">
            <a:extLst>
              <a:ext uri="{28A0092B-C50C-407E-A947-70E740481C1C}">
                <a14:useLocalDpi xmlns:a14="http://schemas.microsoft.com/office/drawing/2010/main" val="0"/>
              </a:ext>
            </a:extLst>
          </a:blip>
          <a:srcRect t="18137" b="17665"/>
          <a:stretch/>
        </p:blipFill>
        <p:spPr bwMode="auto">
          <a:xfrm>
            <a:off x="89854" y="1416170"/>
            <a:ext cx="4429919" cy="2724756"/>
          </a:xfrm>
          <a:prstGeom prst="rect">
            <a:avLst/>
          </a:prstGeom>
          <a:noFill/>
          <a:ln>
            <a:noFill/>
          </a:ln>
          <a:extLst>
            <a:ext uri="{53640926-AAD7-44D8-BBD7-CCE9431645EC}">
              <a14:shadowObscured xmlns:a14="http://schemas.microsoft.com/office/drawing/2010/main"/>
            </a:ext>
          </a:extLst>
        </p:spPr>
      </p:pic>
      <p:sp>
        <p:nvSpPr>
          <p:cNvPr id="19" name="CuadroTexto 18">
            <a:extLst>
              <a:ext uri="{FF2B5EF4-FFF2-40B4-BE49-F238E27FC236}">
                <a16:creationId xmlns:a16="http://schemas.microsoft.com/office/drawing/2014/main" xmlns="" id="{535C4E1C-E23A-47CF-A977-EFF17831268B}"/>
              </a:ext>
            </a:extLst>
          </p:cNvPr>
          <p:cNvSpPr txBox="1"/>
          <p:nvPr/>
        </p:nvSpPr>
        <p:spPr>
          <a:xfrm>
            <a:off x="89853" y="4532031"/>
            <a:ext cx="4429919" cy="523220"/>
          </a:xfrm>
          <a:prstGeom prst="rect">
            <a:avLst/>
          </a:prstGeom>
          <a:noFill/>
        </p:spPr>
        <p:txBody>
          <a:bodyPr wrap="square">
            <a:spAutoFit/>
          </a:bodyPr>
          <a:lstStyle/>
          <a:p>
            <a:pPr algn="ctr"/>
            <a:r>
              <a:rPr lang="es-ES" sz="1400" i="1" dirty="0">
                <a:effectLst/>
                <a:latin typeface="Arial" panose="020B0604020202020204" pitchFamily="34" charset="0"/>
                <a:ea typeface="Calibri" panose="020F0502020204030204" pitchFamily="34" charset="0"/>
              </a:rPr>
              <a:t>S</a:t>
            </a:r>
            <a:r>
              <a:rPr lang="es-ES" sz="1400" dirty="0">
                <a:effectLst/>
                <a:latin typeface="Arial" panose="020B0604020202020204" pitchFamily="34" charset="0"/>
                <a:ea typeface="Calibri" panose="020F0502020204030204" pitchFamily="34" charset="0"/>
              </a:rPr>
              <a:t>eñalética horizontal en el inicio del eje de estudio, Avenida Calderón</a:t>
            </a:r>
            <a:endParaRPr lang="es-EC" sz="1400" dirty="0"/>
          </a:p>
        </p:txBody>
      </p:sp>
      <p:graphicFrame>
        <p:nvGraphicFramePr>
          <p:cNvPr id="8" name="Tabla 7">
            <a:extLst>
              <a:ext uri="{FF2B5EF4-FFF2-40B4-BE49-F238E27FC236}">
                <a16:creationId xmlns:a16="http://schemas.microsoft.com/office/drawing/2014/main" xmlns="" id="{4231D6B0-B24A-4352-BF97-34DB83B08B95}"/>
              </a:ext>
            </a:extLst>
          </p:cNvPr>
          <p:cNvGraphicFramePr>
            <a:graphicFrameLocks noGrp="1"/>
          </p:cNvGraphicFramePr>
          <p:nvPr>
            <p:extLst>
              <p:ext uri="{D42A27DB-BD31-4B8C-83A1-F6EECF244321}">
                <p14:modId xmlns:p14="http://schemas.microsoft.com/office/powerpoint/2010/main" val="4257594747"/>
              </p:ext>
            </p:extLst>
          </p:nvPr>
        </p:nvGraphicFramePr>
        <p:xfrm>
          <a:off x="5043849" y="1416170"/>
          <a:ext cx="7058297" cy="2045487"/>
        </p:xfrm>
        <a:graphic>
          <a:graphicData uri="http://schemas.openxmlformats.org/drawingml/2006/table">
            <a:tbl>
              <a:tblPr firstRow="1" firstCol="1" bandRow="1"/>
              <a:tblGrid>
                <a:gridCol w="907922">
                  <a:extLst>
                    <a:ext uri="{9D8B030D-6E8A-4147-A177-3AD203B41FA5}">
                      <a16:colId xmlns:a16="http://schemas.microsoft.com/office/drawing/2014/main" xmlns="" val="2659987739"/>
                    </a:ext>
                  </a:extLst>
                </a:gridCol>
                <a:gridCol w="907922">
                  <a:extLst>
                    <a:ext uri="{9D8B030D-6E8A-4147-A177-3AD203B41FA5}">
                      <a16:colId xmlns:a16="http://schemas.microsoft.com/office/drawing/2014/main" xmlns="" val="2824127992"/>
                    </a:ext>
                  </a:extLst>
                </a:gridCol>
                <a:gridCol w="1059600">
                  <a:extLst>
                    <a:ext uri="{9D8B030D-6E8A-4147-A177-3AD203B41FA5}">
                      <a16:colId xmlns:a16="http://schemas.microsoft.com/office/drawing/2014/main" xmlns="" val="1666962867"/>
                    </a:ext>
                  </a:extLst>
                </a:gridCol>
                <a:gridCol w="608842">
                  <a:extLst>
                    <a:ext uri="{9D8B030D-6E8A-4147-A177-3AD203B41FA5}">
                      <a16:colId xmlns:a16="http://schemas.microsoft.com/office/drawing/2014/main" xmlns="" val="437851585"/>
                    </a:ext>
                  </a:extLst>
                </a:gridCol>
                <a:gridCol w="907922">
                  <a:extLst>
                    <a:ext uri="{9D8B030D-6E8A-4147-A177-3AD203B41FA5}">
                      <a16:colId xmlns:a16="http://schemas.microsoft.com/office/drawing/2014/main" xmlns="" val="868794892"/>
                    </a:ext>
                  </a:extLst>
                </a:gridCol>
                <a:gridCol w="908992">
                  <a:extLst>
                    <a:ext uri="{9D8B030D-6E8A-4147-A177-3AD203B41FA5}">
                      <a16:colId xmlns:a16="http://schemas.microsoft.com/office/drawing/2014/main" xmlns="" val="38395955"/>
                    </a:ext>
                  </a:extLst>
                </a:gridCol>
                <a:gridCol w="117496">
                  <a:extLst>
                    <a:ext uri="{9D8B030D-6E8A-4147-A177-3AD203B41FA5}">
                      <a16:colId xmlns:a16="http://schemas.microsoft.com/office/drawing/2014/main" xmlns="" val="3561974715"/>
                    </a:ext>
                  </a:extLst>
                </a:gridCol>
                <a:gridCol w="117496">
                  <a:extLst>
                    <a:ext uri="{9D8B030D-6E8A-4147-A177-3AD203B41FA5}">
                      <a16:colId xmlns:a16="http://schemas.microsoft.com/office/drawing/2014/main" xmlns="" val="4092281757"/>
                    </a:ext>
                  </a:extLst>
                </a:gridCol>
                <a:gridCol w="757314">
                  <a:extLst>
                    <a:ext uri="{9D8B030D-6E8A-4147-A177-3AD203B41FA5}">
                      <a16:colId xmlns:a16="http://schemas.microsoft.com/office/drawing/2014/main" xmlns="" val="3814516365"/>
                    </a:ext>
                  </a:extLst>
                </a:gridCol>
                <a:gridCol w="764791">
                  <a:extLst>
                    <a:ext uri="{9D8B030D-6E8A-4147-A177-3AD203B41FA5}">
                      <a16:colId xmlns:a16="http://schemas.microsoft.com/office/drawing/2014/main" xmlns="" val="1910669584"/>
                    </a:ext>
                  </a:extLst>
                </a:gridCol>
              </a:tblGrid>
              <a:tr h="226955">
                <a:tc gridSpan="3">
                  <a:txBody>
                    <a:bodyPr/>
                    <a:lstStyle/>
                    <a:p>
                      <a:pPr algn="ctr">
                        <a:lnSpc>
                          <a:spcPct val="107000"/>
                        </a:lnSpc>
                        <a:spcAft>
                          <a:spcPts val="800"/>
                        </a:spcAft>
                      </a:pPr>
                      <a:r>
                        <a:rPr lang="es-EC"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Líneas Longitudinales </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rowSpan="2">
                  <a:txBody>
                    <a:bodyPr/>
                    <a:lstStyle/>
                    <a:p>
                      <a:pPr marL="71755" marR="71755" algn="ctr">
                        <a:lnSpc>
                          <a:spcPct val="107000"/>
                        </a:lnSpc>
                        <a:spcAft>
                          <a:spcPts val="800"/>
                        </a:spcAft>
                      </a:pPr>
                      <a:r>
                        <a:rPr lang="es-EC"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Parterre </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800"/>
                        </a:spcAft>
                      </a:pPr>
                      <a:r>
                        <a:rPr lang="es-EC"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Líneas Transversales </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800"/>
                        </a:spcAft>
                      </a:pPr>
                      <a:r>
                        <a:rPr lang="es-EC"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Símbolos y Leyendas </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3855097352"/>
                  </a:ext>
                </a:extLst>
              </a:tr>
              <a:tr h="1600415">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Borde de Calzada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Separación de Carril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Separación de flujos opuestos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Pare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Cruce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Flechas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Paradas de Bus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07000"/>
                        </a:lnSpc>
                        <a:spcAft>
                          <a:spcPts val="800"/>
                        </a:spcAft>
                      </a:pPr>
                      <a:r>
                        <a:rPr lang="es-EC"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Reductor de velocidad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124059944"/>
                  </a:ext>
                </a:extLst>
              </a:tr>
            </a:tbl>
          </a:graphicData>
        </a:graphic>
      </p:graphicFrame>
      <p:pic>
        <p:nvPicPr>
          <p:cNvPr id="20" name="Imagen 19">
            <a:extLst>
              <a:ext uri="{FF2B5EF4-FFF2-40B4-BE49-F238E27FC236}">
                <a16:creationId xmlns:a16="http://schemas.microsoft.com/office/drawing/2014/main" xmlns="" id="{52CA9682-C0FF-4EA4-B0B1-A79D70EE7BA9}"/>
              </a:ext>
            </a:extLst>
          </p:cNvPr>
          <p:cNvPicPr/>
          <p:nvPr/>
        </p:nvPicPr>
        <p:blipFill>
          <a:blip r:embed="rId4"/>
          <a:stretch>
            <a:fillRect/>
          </a:stretch>
        </p:blipFill>
        <p:spPr>
          <a:xfrm>
            <a:off x="4620356" y="3942766"/>
            <a:ext cx="2780802" cy="1348760"/>
          </a:xfrm>
          <a:prstGeom prst="rect">
            <a:avLst/>
          </a:prstGeom>
        </p:spPr>
      </p:pic>
      <p:pic>
        <p:nvPicPr>
          <p:cNvPr id="21" name="Imagen 20">
            <a:extLst>
              <a:ext uri="{FF2B5EF4-FFF2-40B4-BE49-F238E27FC236}">
                <a16:creationId xmlns:a16="http://schemas.microsoft.com/office/drawing/2014/main" xmlns="" id="{893789BC-47C7-47EC-A5A8-E5405DDFF7C8}"/>
              </a:ext>
            </a:extLst>
          </p:cNvPr>
          <p:cNvPicPr/>
          <p:nvPr/>
        </p:nvPicPr>
        <p:blipFill rotWithShape="1">
          <a:blip r:embed="rId5" cstate="print">
            <a:extLst>
              <a:ext uri="{28A0092B-C50C-407E-A947-70E740481C1C}">
                <a14:useLocalDpi xmlns:a14="http://schemas.microsoft.com/office/drawing/2010/main" val="0"/>
              </a:ext>
            </a:extLst>
          </a:blip>
          <a:srcRect t="17971" r="42789" b="21770"/>
          <a:stretch/>
        </p:blipFill>
        <p:spPr bwMode="auto">
          <a:xfrm>
            <a:off x="7778315" y="3942766"/>
            <a:ext cx="2136394" cy="1394678"/>
          </a:xfrm>
          <a:prstGeom prst="rect">
            <a:avLst/>
          </a:prstGeom>
          <a:noFill/>
          <a:ln>
            <a:noFill/>
          </a:ln>
          <a:extLst>
            <a:ext uri="{53640926-AAD7-44D8-BBD7-CCE9431645EC}">
              <a14:shadowObscured xmlns:a14="http://schemas.microsoft.com/office/drawing/2010/main"/>
            </a:ext>
          </a:extLst>
        </p:spPr>
      </p:pic>
      <p:pic>
        <p:nvPicPr>
          <p:cNvPr id="22" name="Imagen 21">
            <a:extLst>
              <a:ext uri="{FF2B5EF4-FFF2-40B4-BE49-F238E27FC236}">
                <a16:creationId xmlns:a16="http://schemas.microsoft.com/office/drawing/2014/main" xmlns="" id="{919D285D-65B7-407A-8BC7-4BAEB49259C8}"/>
              </a:ext>
            </a:extLst>
          </p:cNvPr>
          <p:cNvPicPr/>
          <p:nvPr/>
        </p:nvPicPr>
        <p:blipFill rotWithShape="1">
          <a:blip r:embed="rId6" cstate="print">
            <a:extLst>
              <a:ext uri="{28A0092B-C50C-407E-A947-70E740481C1C}">
                <a14:useLocalDpi xmlns:a14="http://schemas.microsoft.com/office/drawing/2010/main" val="0"/>
              </a:ext>
            </a:extLst>
          </a:blip>
          <a:srcRect t="45316" r="22191"/>
          <a:stretch/>
        </p:blipFill>
        <p:spPr bwMode="auto">
          <a:xfrm>
            <a:off x="10322806" y="3988684"/>
            <a:ext cx="1779340" cy="1348760"/>
          </a:xfrm>
          <a:prstGeom prst="rect">
            <a:avLst/>
          </a:prstGeom>
          <a:noFill/>
          <a:ln>
            <a:noFill/>
          </a:ln>
        </p:spPr>
      </p:pic>
      <p:sp>
        <p:nvSpPr>
          <p:cNvPr id="10" name="Elipse 9">
            <a:extLst>
              <a:ext uri="{FF2B5EF4-FFF2-40B4-BE49-F238E27FC236}">
                <a16:creationId xmlns:a16="http://schemas.microsoft.com/office/drawing/2014/main" xmlns="" id="{FC38B1ED-4EC9-4AB6-909E-322B2A3A879E}"/>
              </a:ext>
            </a:extLst>
          </p:cNvPr>
          <p:cNvSpPr/>
          <p:nvPr/>
        </p:nvSpPr>
        <p:spPr>
          <a:xfrm rot="20752508">
            <a:off x="4837174" y="4594941"/>
            <a:ext cx="1867989" cy="628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Elipse 22">
            <a:extLst>
              <a:ext uri="{FF2B5EF4-FFF2-40B4-BE49-F238E27FC236}">
                <a16:creationId xmlns:a16="http://schemas.microsoft.com/office/drawing/2014/main" xmlns="" id="{12D5F910-17C0-4095-8BE6-015C3E1D5AB0}"/>
              </a:ext>
            </a:extLst>
          </p:cNvPr>
          <p:cNvSpPr/>
          <p:nvPr/>
        </p:nvSpPr>
        <p:spPr>
          <a:xfrm rot="20752508">
            <a:off x="7955026" y="4557302"/>
            <a:ext cx="962945" cy="628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a:extLst>
              <a:ext uri="{FF2B5EF4-FFF2-40B4-BE49-F238E27FC236}">
                <a16:creationId xmlns:a16="http://schemas.microsoft.com/office/drawing/2014/main" xmlns="" id="{DC8F2B15-D0D5-4CB0-953C-866CF9A84676}"/>
              </a:ext>
            </a:extLst>
          </p:cNvPr>
          <p:cNvSpPr/>
          <p:nvPr/>
        </p:nvSpPr>
        <p:spPr>
          <a:xfrm rot="20752508">
            <a:off x="10275565" y="4380487"/>
            <a:ext cx="1867989" cy="628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7">
            <a:extLst>
              <a:ext uri="{FF2B5EF4-FFF2-40B4-BE49-F238E27FC236}">
                <a16:creationId xmlns:a16="http://schemas.microsoft.com/office/drawing/2014/main" xmlns="" id="{587B834B-0C0A-4BC8-9314-DB75EB19D3DB}"/>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sz="1800" dirty="0">
                <a:latin typeface="Arial"/>
                <a:cs typeface="Arial"/>
              </a:rPr>
              <a:t>9</a:t>
            </a:r>
            <a:endParaRPr lang="es-EC" sz="1800" dirty="0"/>
          </a:p>
        </p:txBody>
      </p:sp>
      <p:pic>
        <p:nvPicPr>
          <p:cNvPr id="3" name="Picture 3">
            <a:extLst>
              <a:ext uri="{FF2B5EF4-FFF2-40B4-BE49-F238E27FC236}">
                <a16:creationId xmlns:a16="http://schemas.microsoft.com/office/drawing/2014/main" xmlns="" id="{C147642F-1DD8-4219-8753-5F6B77DB3258}"/>
              </a:ext>
            </a:extLst>
          </p:cNvPr>
          <p:cNvPicPr>
            <a:picLocks noChangeAspect="1"/>
          </p:cNvPicPr>
          <p:nvPr/>
        </p:nvPicPr>
        <p:blipFill>
          <a:blip r:embed="rId2"/>
          <a:stretch>
            <a:fillRect/>
          </a:stretch>
        </p:blipFill>
        <p:spPr>
          <a:xfrm>
            <a:off x="8980098" y="5902944"/>
            <a:ext cx="2958860" cy="889318"/>
          </a:xfrm>
          <a:prstGeom prst="rect">
            <a:avLst/>
          </a:prstGeom>
        </p:spPr>
      </p:pic>
      <p:graphicFrame>
        <p:nvGraphicFramePr>
          <p:cNvPr id="12" name="Gráfico 11">
            <a:extLst>
              <a:ext uri="{FF2B5EF4-FFF2-40B4-BE49-F238E27FC236}">
                <a16:creationId xmlns:a16="http://schemas.microsoft.com/office/drawing/2014/main" xmlns="" id="{4CB54F7A-4A9B-4C46-A50D-054300C3E3C5}"/>
              </a:ext>
            </a:extLst>
          </p:cNvPr>
          <p:cNvGraphicFramePr/>
          <p:nvPr>
            <p:extLst>
              <p:ext uri="{D42A27DB-BD31-4B8C-83A1-F6EECF244321}">
                <p14:modId xmlns:p14="http://schemas.microsoft.com/office/powerpoint/2010/main" val="3976402322"/>
              </p:ext>
            </p:extLst>
          </p:nvPr>
        </p:nvGraphicFramePr>
        <p:xfrm>
          <a:off x="89854" y="734347"/>
          <a:ext cx="8125641" cy="24945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a:extLst>
              <a:ext uri="{FF2B5EF4-FFF2-40B4-BE49-F238E27FC236}">
                <a16:creationId xmlns:a16="http://schemas.microsoft.com/office/drawing/2014/main" xmlns="" id="{341086D5-8629-45DF-B173-6C9898E0526D}"/>
              </a:ext>
            </a:extLst>
          </p:cNvPr>
          <p:cNvGraphicFramePr/>
          <p:nvPr>
            <p:extLst>
              <p:ext uri="{D42A27DB-BD31-4B8C-83A1-F6EECF244321}">
                <p14:modId xmlns:p14="http://schemas.microsoft.com/office/powerpoint/2010/main" val="638741232"/>
              </p:ext>
            </p:extLst>
          </p:nvPr>
        </p:nvGraphicFramePr>
        <p:xfrm>
          <a:off x="89853" y="3367796"/>
          <a:ext cx="8125641" cy="2494598"/>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ángulo 3">
            <a:extLst>
              <a:ext uri="{FF2B5EF4-FFF2-40B4-BE49-F238E27FC236}">
                <a16:creationId xmlns:a16="http://schemas.microsoft.com/office/drawing/2014/main" xmlns="" id="{29393676-3D01-4E13-A6F7-453A079F98FB}"/>
              </a:ext>
            </a:extLst>
          </p:cNvPr>
          <p:cNvSpPr>
            <a:spLocks noChangeArrowheads="1"/>
          </p:cNvSpPr>
          <p:nvPr/>
        </p:nvSpPr>
        <p:spPr bwMode="auto">
          <a:xfrm>
            <a:off x="253042" y="3228945"/>
            <a:ext cx="2377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000" b="1" dirty="0"/>
              <a:t>Margen Izquierdo </a:t>
            </a:r>
            <a:endParaRPr lang="es-EC" altLang="es-EC" sz="2000" dirty="0"/>
          </a:p>
        </p:txBody>
      </p:sp>
      <p:sp>
        <p:nvSpPr>
          <p:cNvPr id="16" name="Rectángulo 3">
            <a:extLst>
              <a:ext uri="{FF2B5EF4-FFF2-40B4-BE49-F238E27FC236}">
                <a16:creationId xmlns:a16="http://schemas.microsoft.com/office/drawing/2014/main" xmlns="" id="{CAA3C1E7-010C-48EC-8036-6F1D543F6E7E}"/>
              </a:ext>
            </a:extLst>
          </p:cNvPr>
          <p:cNvSpPr>
            <a:spLocks noChangeArrowheads="1"/>
          </p:cNvSpPr>
          <p:nvPr/>
        </p:nvSpPr>
        <p:spPr bwMode="auto">
          <a:xfrm>
            <a:off x="253042" y="553463"/>
            <a:ext cx="22653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000" b="1" dirty="0"/>
              <a:t>Margen Derecho </a:t>
            </a:r>
            <a:endParaRPr lang="es-EC" altLang="es-EC" sz="2000" dirty="0"/>
          </a:p>
        </p:txBody>
      </p:sp>
      <p:sp>
        <p:nvSpPr>
          <p:cNvPr id="17" name="CuadroTexto 16">
            <a:extLst>
              <a:ext uri="{FF2B5EF4-FFF2-40B4-BE49-F238E27FC236}">
                <a16:creationId xmlns:a16="http://schemas.microsoft.com/office/drawing/2014/main" xmlns="" id="{45F50487-531A-4F5A-970E-80C6F29DACCB}"/>
              </a:ext>
            </a:extLst>
          </p:cNvPr>
          <p:cNvSpPr txBox="1"/>
          <p:nvPr/>
        </p:nvSpPr>
        <p:spPr>
          <a:xfrm>
            <a:off x="8635638" y="1905506"/>
            <a:ext cx="2793869" cy="2246769"/>
          </a:xfrm>
          <a:prstGeom prst="rect">
            <a:avLst/>
          </a:prstGeom>
          <a:noFill/>
        </p:spPr>
        <p:txBody>
          <a:bodyPr wrap="square">
            <a:spAutoFit/>
          </a:bodyPr>
          <a:lstStyle/>
          <a:p>
            <a:r>
              <a:rPr lang="es-ES" sz="2000" dirty="0">
                <a:effectLst/>
                <a:latin typeface="Arial" panose="020B0604020202020204" pitchFamily="34" charset="0"/>
                <a:ea typeface="Calibri" panose="020F0502020204030204" pitchFamily="34" charset="0"/>
              </a:rPr>
              <a:t>Gran parte del eje cuenta con señales para cruce peatonales en casi todas sus cuadras con porcentajes del 97% y 88%</a:t>
            </a:r>
            <a:endParaRPr lang="es-EC" sz="2000" dirty="0"/>
          </a:p>
        </p:txBody>
      </p:sp>
    </p:spTree>
    <p:extLst>
      <p:ext uri="{BB962C8B-B14F-4D97-AF65-F5344CB8AC3E}">
        <p14:creationId xmlns:p14="http://schemas.microsoft.com/office/powerpoint/2010/main" val="537006312"/>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119</TotalTime>
  <Words>1468</Words>
  <Application>Microsoft Office PowerPoint</Application>
  <PresentationFormat>Panorámica</PresentationFormat>
  <Paragraphs>382</Paragraphs>
  <Slides>47</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47</vt:i4>
      </vt:variant>
    </vt:vector>
  </HeadingPairs>
  <TitlesOfParts>
    <vt:vector size="55" baseType="lpstr">
      <vt:lpstr>Arial</vt:lpstr>
      <vt:lpstr>Arial Narrow</vt:lpstr>
      <vt:lpstr>Calibri</vt:lpstr>
      <vt:lpstr>Cambria Math</vt:lpstr>
      <vt:lpstr>Times New Roman</vt:lpstr>
      <vt:lpstr>Wingdings</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David Calderón</cp:lastModifiedBy>
  <cp:revision>18</cp:revision>
  <dcterms:created xsi:type="dcterms:W3CDTF">2008-02-13T16:07:44Z</dcterms:created>
  <dcterms:modified xsi:type="dcterms:W3CDTF">2021-04-20T14:55:45Z</dcterms:modified>
</cp:coreProperties>
</file>