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9144000" cy="51435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33538" y="0"/>
            <a:ext cx="7510780" cy="5143500"/>
          </a:xfrm>
          <a:custGeom>
            <a:avLst/>
            <a:gdLst/>
            <a:ahLst/>
            <a:cxnLst/>
            <a:rect l="l" t="t" r="r" b="b"/>
            <a:pathLst>
              <a:path w="7510780" h="5143500">
                <a:moveTo>
                  <a:pt x="0" y="5143500"/>
                </a:moveTo>
                <a:lnTo>
                  <a:pt x="7510461" y="5143500"/>
                </a:lnTo>
                <a:lnTo>
                  <a:pt x="7510461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080" cy="5143500"/>
          </a:xfrm>
          <a:custGeom>
            <a:avLst/>
            <a:gdLst/>
            <a:ahLst/>
            <a:cxnLst/>
            <a:rect l="l" t="t" r="r" b="b"/>
            <a:pathLst>
              <a:path w="5080" h="5143500">
                <a:moveTo>
                  <a:pt x="0" y="5143500"/>
                </a:moveTo>
                <a:lnTo>
                  <a:pt x="4763" y="5143500"/>
                </a:lnTo>
                <a:lnTo>
                  <a:pt x="4763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3143" y="429323"/>
            <a:ext cx="3537712" cy="57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1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8.png"/><Relationship Id="rId4" Type="http://schemas.openxmlformats.org/officeDocument/2006/relationships/image" Target="../media/image1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7337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6750" y="0"/>
            <a:ext cx="8477250" cy="5143500"/>
            <a:chOff x="666750" y="0"/>
            <a:chExt cx="8477250" cy="5143500"/>
          </a:xfrm>
        </p:grpSpPr>
        <p:sp>
          <p:nvSpPr>
            <p:cNvPr id="4" name="object 4"/>
            <p:cNvSpPr/>
            <p:nvPr/>
          </p:nvSpPr>
          <p:spPr>
            <a:xfrm>
              <a:off x="8079398" y="4294363"/>
              <a:ext cx="786911" cy="6835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8818" y="0"/>
              <a:ext cx="4055745" cy="5143500"/>
            </a:xfrm>
            <a:custGeom>
              <a:avLst/>
              <a:gdLst/>
              <a:ahLst/>
              <a:cxnLst/>
              <a:rect l="l" t="t" r="r" b="b"/>
              <a:pathLst>
                <a:path w="4055745" h="5143500">
                  <a:moveTo>
                    <a:pt x="4055181" y="0"/>
                  </a:moveTo>
                  <a:lnTo>
                    <a:pt x="0" y="0"/>
                  </a:lnTo>
                  <a:lnTo>
                    <a:pt x="666421" y="5143496"/>
                  </a:lnTo>
                  <a:lnTo>
                    <a:pt x="4055181" y="5143496"/>
                  </a:lnTo>
                  <a:lnTo>
                    <a:pt x="4055181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750" y="85725"/>
              <a:ext cx="4476750" cy="8096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90039" y="378892"/>
            <a:ext cx="3176270" cy="14016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0" marR="5080" indent="-57150" algn="r">
              <a:lnSpc>
                <a:spcPct val="100000"/>
              </a:lnSpc>
              <a:spcBef>
                <a:spcPts val="130"/>
              </a:spcBef>
            </a:pPr>
            <a:r>
              <a:rPr spc="-150" dirty="0">
                <a:solidFill>
                  <a:srgbClr val="F3F3F3"/>
                </a:solidFill>
                <a:latin typeface="Verdana"/>
                <a:cs typeface="Verdana"/>
              </a:rPr>
              <a:t>Uso de técnicas de minería de  datos para modelar el  incremento de peso de cuyes  en ambientes controlados</a:t>
            </a:r>
            <a:endParaRPr spc="-1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7315" y="2123122"/>
            <a:ext cx="3032760" cy="1785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F3F3"/>
                </a:solidFill>
                <a:latin typeface="Verdana"/>
                <a:cs typeface="Verdana"/>
              </a:rPr>
              <a:t>Diseño y Administration de</a:t>
            </a:r>
            <a:r>
              <a:rPr lang="es-EC" sz="1550" b="1" dirty="0">
                <a:solidFill>
                  <a:srgbClr val="F3F3F3"/>
                </a:solidFill>
                <a:latin typeface="Verdana"/>
                <a:cs typeface="Verdana"/>
              </a:rPr>
              <a:t> </a:t>
            </a:r>
            <a:r>
              <a:rPr sz="1550" b="1" dirty="0">
                <a:solidFill>
                  <a:srgbClr val="F3F3F3"/>
                </a:solidFill>
                <a:latin typeface="Verdana"/>
                <a:cs typeface="Verdana"/>
              </a:rPr>
              <a:t>base de</a:t>
            </a:r>
            <a:r>
              <a:rPr lang="es-EC" sz="1550" dirty="0">
                <a:latin typeface="Verdana"/>
                <a:cs typeface="Verdana"/>
              </a:rPr>
              <a:t> </a:t>
            </a:r>
            <a:r>
              <a:rPr lang="es-EC" sz="1550" b="1" dirty="0">
                <a:solidFill>
                  <a:srgbClr val="F3F3F3"/>
                </a:solidFill>
                <a:latin typeface="Verdana"/>
                <a:cs typeface="Verdana"/>
              </a:rPr>
              <a:t>D</a:t>
            </a:r>
            <a:r>
              <a:rPr sz="1550" b="1" dirty="0" err="1">
                <a:solidFill>
                  <a:srgbClr val="F3F3F3"/>
                </a:solidFill>
                <a:latin typeface="Verdana"/>
                <a:cs typeface="Verdana"/>
              </a:rPr>
              <a:t>atos</a:t>
            </a:r>
            <a:endParaRPr lang="es-EC" sz="15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endParaRPr lang="es-MX" sz="1400" b="1" dirty="0">
              <a:solidFill>
                <a:srgbClr val="F3F3F3"/>
              </a:solidFill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lang="es-MX" sz="1400" b="1" dirty="0">
                <a:solidFill>
                  <a:srgbClr val="F3F3F3"/>
                </a:solidFill>
                <a:latin typeface="Verdana"/>
                <a:cs typeface="Verdana"/>
              </a:rPr>
              <a:t>Estudiantes</a:t>
            </a:r>
            <a:r>
              <a:rPr sz="1400" b="1" dirty="0">
                <a:solidFill>
                  <a:srgbClr val="F3F3F3"/>
                </a:solidFill>
                <a:latin typeface="Verdana"/>
                <a:cs typeface="Verdana"/>
              </a:rPr>
              <a:t>:  </a:t>
            </a:r>
            <a:endParaRPr lang="es-EC" sz="1400" b="1" dirty="0">
              <a:solidFill>
                <a:srgbClr val="F3F3F3"/>
              </a:solidFill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F3F3F3"/>
                </a:solidFill>
                <a:latin typeface="Verdana"/>
                <a:cs typeface="Verdana"/>
              </a:rPr>
              <a:t>Cristhian Arévalo  </a:t>
            </a:r>
            <a:endParaRPr lang="es-EC" sz="1400" b="1" dirty="0">
              <a:solidFill>
                <a:srgbClr val="F3F3F3"/>
              </a:solidFill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F3F3F3"/>
                </a:solidFill>
                <a:latin typeface="Verdana"/>
                <a:cs typeface="Verdana"/>
              </a:rPr>
              <a:t>Diego </a:t>
            </a:r>
            <a:r>
              <a:rPr sz="1400" b="1" dirty="0" err="1">
                <a:solidFill>
                  <a:srgbClr val="F3F3F3"/>
                </a:solidFill>
                <a:latin typeface="Verdana"/>
                <a:cs typeface="Verdana"/>
              </a:rPr>
              <a:t>Yacelga</a:t>
            </a:r>
            <a:endParaRPr lang="es-EC" sz="14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F3F3F3"/>
                </a:solidFill>
                <a:latin typeface="Verdana"/>
                <a:cs typeface="Verdana"/>
              </a:rPr>
              <a:t>Tutor:  </a:t>
            </a:r>
            <a:endParaRPr lang="es-EC" sz="1400" b="1" dirty="0">
              <a:solidFill>
                <a:srgbClr val="F3F3F3"/>
              </a:solidFill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F3F3F3"/>
                </a:solidFill>
                <a:latin typeface="Verdana"/>
                <a:cs typeface="Verdana"/>
              </a:rPr>
              <a:t>Dra. Urbano Elizabeth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34151" y="2005076"/>
            <a:ext cx="2898775" cy="828675"/>
          </a:xfrm>
          <a:custGeom>
            <a:avLst/>
            <a:gdLst/>
            <a:ahLst/>
            <a:cxnLst/>
            <a:rect l="l" t="t" r="r" b="b"/>
            <a:pathLst>
              <a:path w="2898775" h="828675">
                <a:moveTo>
                  <a:pt x="9525" y="0"/>
                </a:moveTo>
                <a:lnTo>
                  <a:pt x="2898521" y="0"/>
                </a:lnTo>
              </a:path>
              <a:path w="2898775" h="828675">
                <a:moveTo>
                  <a:pt x="0" y="828675"/>
                </a:moveTo>
                <a:lnTo>
                  <a:pt x="2888996" y="8286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0151" y="2577464"/>
            <a:ext cx="13303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204" dirty="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sz="2000" spc="-180" dirty="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sz="2000" spc="-140" dirty="0">
                <a:solidFill>
                  <a:srgbClr val="181818"/>
                </a:solidFill>
                <a:latin typeface="Verdana"/>
                <a:cs typeface="Verdana"/>
              </a:rPr>
              <a:t>J</a:t>
            </a:r>
            <a:r>
              <a:rPr sz="2000" spc="-245" dirty="0">
                <a:solidFill>
                  <a:srgbClr val="181818"/>
                </a:solidFill>
                <a:latin typeface="Verdana"/>
                <a:cs typeface="Verdana"/>
              </a:rPr>
              <a:t>ET</a:t>
            </a:r>
            <a:r>
              <a:rPr sz="2000" spc="-645" dirty="0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sz="2000" spc="-405" dirty="0">
                <a:solidFill>
                  <a:srgbClr val="181818"/>
                </a:solidFill>
                <a:latin typeface="Verdana"/>
                <a:cs typeface="Verdana"/>
              </a:rPr>
              <a:t>V</a:t>
            </a:r>
            <a:r>
              <a:rPr sz="2000" spc="-280" dirty="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sz="2000" spc="-220" dirty="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151" y="1788096"/>
            <a:ext cx="75565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545" dirty="0">
                <a:solidFill>
                  <a:srgbClr val="181818"/>
                </a:solidFill>
                <a:latin typeface="Verdana"/>
                <a:cs typeface="Verdana"/>
              </a:rPr>
              <a:t>02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9525" y="2506108"/>
            <a:ext cx="1240790" cy="2647315"/>
            <a:chOff x="-9525" y="2506108"/>
            <a:chExt cx="1240790" cy="2647315"/>
          </a:xfrm>
        </p:grpSpPr>
        <p:sp>
          <p:nvSpPr>
            <p:cNvPr id="5" name="object 5"/>
            <p:cNvSpPr/>
            <p:nvPr/>
          </p:nvSpPr>
          <p:spPr>
            <a:xfrm>
              <a:off x="0" y="2515633"/>
              <a:ext cx="1221740" cy="2628265"/>
            </a:xfrm>
            <a:custGeom>
              <a:avLst/>
              <a:gdLst/>
              <a:ahLst/>
              <a:cxnLst/>
              <a:rect l="l" t="t" r="r" b="b"/>
              <a:pathLst>
                <a:path w="1221740" h="2628265">
                  <a:moveTo>
                    <a:pt x="0" y="0"/>
                  </a:moveTo>
                  <a:lnTo>
                    <a:pt x="0" y="10302"/>
                  </a:lnTo>
                  <a:lnTo>
                    <a:pt x="1215110" y="2121276"/>
                  </a:lnTo>
                  <a:lnTo>
                    <a:pt x="814316" y="2627866"/>
                  </a:lnTo>
                  <a:lnTo>
                    <a:pt x="821582" y="2627866"/>
                  </a:lnTo>
                  <a:lnTo>
                    <a:pt x="1221676" y="2122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15633"/>
              <a:ext cx="1221740" cy="2628265"/>
            </a:xfrm>
            <a:custGeom>
              <a:avLst/>
              <a:gdLst/>
              <a:ahLst/>
              <a:cxnLst/>
              <a:rect l="l" t="t" r="r" b="b"/>
              <a:pathLst>
                <a:path w="1221740" h="2628265">
                  <a:moveTo>
                    <a:pt x="0" y="10302"/>
                  </a:moveTo>
                  <a:lnTo>
                    <a:pt x="1215110" y="2121276"/>
                  </a:lnTo>
                  <a:lnTo>
                    <a:pt x="814316" y="2627866"/>
                  </a:lnTo>
                </a:path>
                <a:path w="1221740" h="2628265">
                  <a:moveTo>
                    <a:pt x="821582" y="2627866"/>
                  </a:moveTo>
                  <a:lnTo>
                    <a:pt x="1221041" y="2123155"/>
                  </a:lnTo>
                  <a:lnTo>
                    <a:pt x="1221676" y="21223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915275" y="0"/>
            <a:ext cx="1238250" cy="1497965"/>
            <a:chOff x="7915275" y="0"/>
            <a:chExt cx="1238250" cy="1497965"/>
          </a:xfrm>
        </p:grpSpPr>
        <p:sp>
          <p:nvSpPr>
            <p:cNvPr id="8" name="object 8"/>
            <p:cNvSpPr/>
            <p:nvPr/>
          </p:nvSpPr>
          <p:spPr>
            <a:xfrm>
              <a:off x="7924800" y="0"/>
              <a:ext cx="1219200" cy="1478915"/>
            </a:xfrm>
            <a:custGeom>
              <a:avLst/>
              <a:gdLst/>
              <a:ahLst/>
              <a:cxnLst/>
              <a:rect l="l" t="t" r="r" b="b"/>
              <a:pathLst>
                <a:path w="1219200" h="1478915">
                  <a:moveTo>
                    <a:pt x="116696" y="0"/>
                  </a:moveTo>
                  <a:lnTo>
                    <a:pt x="110402" y="0"/>
                  </a:lnTo>
                  <a:lnTo>
                    <a:pt x="0" y="255777"/>
                  </a:lnTo>
                  <a:lnTo>
                    <a:pt x="1219200" y="1478914"/>
                  </a:lnTo>
                  <a:lnTo>
                    <a:pt x="1219200" y="1471657"/>
                  </a:lnTo>
                  <a:lnTo>
                    <a:pt x="6603" y="255142"/>
                  </a:lnTo>
                  <a:lnTo>
                    <a:pt x="1166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0"/>
              <a:ext cx="1219200" cy="1478915"/>
            </a:xfrm>
            <a:custGeom>
              <a:avLst/>
              <a:gdLst/>
              <a:ahLst/>
              <a:cxnLst/>
              <a:rect l="l" t="t" r="r" b="b"/>
              <a:pathLst>
                <a:path w="1219200" h="1478915">
                  <a:moveTo>
                    <a:pt x="1219200" y="1471657"/>
                  </a:moveTo>
                  <a:lnTo>
                    <a:pt x="6603" y="255142"/>
                  </a:lnTo>
                  <a:lnTo>
                    <a:pt x="116696" y="0"/>
                  </a:lnTo>
                </a:path>
                <a:path w="1219200" h="1478915">
                  <a:moveTo>
                    <a:pt x="110402" y="0"/>
                  </a:moveTo>
                  <a:lnTo>
                    <a:pt x="380" y="254888"/>
                  </a:lnTo>
                  <a:lnTo>
                    <a:pt x="0" y="255777"/>
                  </a:lnTo>
                  <a:lnTo>
                    <a:pt x="1219200" y="1478914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11" name="object 11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526478"/>
            <a:ext cx="68389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765428"/>
            <a:ext cx="1230630" cy="638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1499806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679" y="1747837"/>
            <a:ext cx="868044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33550" y="123825"/>
            <a:ext cx="6838950" cy="4438650"/>
            <a:chOff x="1733550" y="123825"/>
            <a:chExt cx="6838950" cy="4438650"/>
          </a:xfrm>
        </p:grpSpPr>
        <p:sp>
          <p:nvSpPr>
            <p:cNvPr id="19" name="object 19"/>
            <p:cNvSpPr/>
            <p:nvPr/>
          </p:nvSpPr>
          <p:spPr>
            <a:xfrm>
              <a:off x="3362325" y="981075"/>
              <a:ext cx="1933575" cy="1676400"/>
            </a:xfrm>
            <a:custGeom>
              <a:avLst/>
              <a:gdLst/>
              <a:ahLst/>
              <a:cxnLst/>
              <a:rect l="l" t="t" r="r" b="b"/>
              <a:pathLst>
                <a:path w="1933575" h="1676400">
                  <a:moveTo>
                    <a:pt x="0" y="838200"/>
                  </a:moveTo>
                  <a:lnTo>
                    <a:pt x="419100" y="0"/>
                  </a:lnTo>
                  <a:lnTo>
                    <a:pt x="1514475" y="0"/>
                  </a:lnTo>
                  <a:lnTo>
                    <a:pt x="1933575" y="838200"/>
                  </a:lnTo>
                  <a:lnTo>
                    <a:pt x="1514475" y="1676400"/>
                  </a:lnTo>
                  <a:lnTo>
                    <a:pt x="419100" y="1676400"/>
                  </a:lnTo>
                  <a:lnTo>
                    <a:pt x="0" y="838200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2125" y="1904999"/>
              <a:ext cx="5191125" cy="1724025"/>
            </a:xfrm>
            <a:custGeom>
              <a:avLst/>
              <a:gdLst/>
              <a:ahLst/>
              <a:cxnLst/>
              <a:rect l="l" t="t" r="r" b="b"/>
              <a:pathLst>
                <a:path w="5191125" h="1724025">
                  <a:moveTo>
                    <a:pt x="1933575" y="885825"/>
                  </a:moveTo>
                  <a:lnTo>
                    <a:pt x="1514475" y="47625"/>
                  </a:lnTo>
                  <a:lnTo>
                    <a:pt x="419100" y="47625"/>
                  </a:lnTo>
                  <a:lnTo>
                    <a:pt x="0" y="885825"/>
                  </a:lnTo>
                  <a:lnTo>
                    <a:pt x="419100" y="1724025"/>
                  </a:lnTo>
                  <a:lnTo>
                    <a:pt x="1514475" y="1724025"/>
                  </a:lnTo>
                  <a:lnTo>
                    <a:pt x="1933575" y="885825"/>
                  </a:lnTo>
                  <a:close/>
                </a:path>
                <a:path w="5191125" h="1724025">
                  <a:moveTo>
                    <a:pt x="5191125" y="838200"/>
                  </a:moveTo>
                  <a:lnTo>
                    <a:pt x="4772025" y="0"/>
                  </a:lnTo>
                  <a:lnTo>
                    <a:pt x="3676650" y="0"/>
                  </a:lnTo>
                  <a:lnTo>
                    <a:pt x="3257550" y="838200"/>
                  </a:lnTo>
                  <a:lnTo>
                    <a:pt x="3676650" y="1676400"/>
                  </a:lnTo>
                  <a:lnTo>
                    <a:pt x="4772025" y="1676400"/>
                  </a:lnTo>
                  <a:lnTo>
                    <a:pt x="5191125" y="83820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9400" y="2847975"/>
              <a:ext cx="1933575" cy="1676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9400" y="2847975"/>
              <a:ext cx="1933575" cy="1676400"/>
            </a:xfrm>
            <a:custGeom>
              <a:avLst/>
              <a:gdLst/>
              <a:ahLst/>
              <a:cxnLst/>
              <a:rect l="l" t="t" r="r" b="b"/>
              <a:pathLst>
                <a:path w="1933575" h="1676400">
                  <a:moveTo>
                    <a:pt x="0" y="838200"/>
                  </a:moveTo>
                  <a:lnTo>
                    <a:pt x="419100" y="0"/>
                  </a:lnTo>
                  <a:lnTo>
                    <a:pt x="1514475" y="0"/>
                  </a:lnTo>
                  <a:lnTo>
                    <a:pt x="1933575" y="838200"/>
                  </a:lnTo>
                  <a:lnTo>
                    <a:pt x="1514475" y="1676400"/>
                  </a:lnTo>
                  <a:lnTo>
                    <a:pt x="419100" y="1676400"/>
                  </a:lnTo>
                  <a:lnTo>
                    <a:pt x="0" y="838200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33550" y="123825"/>
              <a:ext cx="1933575" cy="1676400"/>
            </a:xfrm>
            <a:custGeom>
              <a:avLst/>
              <a:gdLst/>
              <a:ahLst/>
              <a:cxnLst/>
              <a:rect l="l" t="t" r="r" b="b"/>
              <a:pathLst>
                <a:path w="1933575" h="1676400">
                  <a:moveTo>
                    <a:pt x="1514475" y="0"/>
                  </a:moveTo>
                  <a:lnTo>
                    <a:pt x="419100" y="0"/>
                  </a:lnTo>
                  <a:lnTo>
                    <a:pt x="0" y="838200"/>
                  </a:lnTo>
                  <a:lnTo>
                    <a:pt x="419100" y="1676400"/>
                  </a:lnTo>
                  <a:lnTo>
                    <a:pt x="1514475" y="1676400"/>
                  </a:lnTo>
                  <a:lnTo>
                    <a:pt x="1933575" y="838200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52800" y="2876550"/>
              <a:ext cx="1933575" cy="1676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2800" y="2876550"/>
              <a:ext cx="1933575" cy="1676400"/>
            </a:xfrm>
            <a:custGeom>
              <a:avLst/>
              <a:gdLst/>
              <a:ahLst/>
              <a:cxnLst/>
              <a:rect l="l" t="t" r="r" b="b"/>
              <a:pathLst>
                <a:path w="1933575" h="1676400">
                  <a:moveTo>
                    <a:pt x="0" y="838200"/>
                  </a:moveTo>
                  <a:lnTo>
                    <a:pt x="419100" y="0"/>
                  </a:lnTo>
                  <a:lnTo>
                    <a:pt x="1514475" y="0"/>
                  </a:lnTo>
                  <a:lnTo>
                    <a:pt x="1933575" y="838200"/>
                  </a:lnTo>
                  <a:lnTo>
                    <a:pt x="1514475" y="1676400"/>
                  </a:lnTo>
                  <a:lnTo>
                    <a:pt x="419100" y="1676400"/>
                  </a:lnTo>
                  <a:lnTo>
                    <a:pt x="0" y="838200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656329" y="328294"/>
            <a:ext cx="265493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15" dirty="0"/>
              <a:t>Objetivo</a:t>
            </a:r>
            <a:r>
              <a:rPr sz="2600" dirty="0"/>
              <a:t> </a:t>
            </a:r>
            <a:r>
              <a:rPr sz="2600" spc="-15" dirty="0"/>
              <a:t>General</a:t>
            </a:r>
            <a:endParaRPr sz="2600"/>
          </a:p>
        </p:txBody>
      </p:sp>
      <p:sp>
        <p:nvSpPr>
          <p:cNvPr id="27" name="object 27"/>
          <p:cNvSpPr txBox="1"/>
          <p:nvPr/>
        </p:nvSpPr>
        <p:spPr>
          <a:xfrm>
            <a:off x="5978778" y="1370266"/>
            <a:ext cx="26962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0" dirty="0">
                <a:solidFill>
                  <a:srgbClr val="525252"/>
                </a:solidFill>
                <a:latin typeface="Arial"/>
                <a:cs typeface="Arial"/>
              </a:rPr>
              <a:t>Objetivos</a:t>
            </a:r>
            <a:r>
              <a:rPr sz="2000" b="1" spc="-21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525252"/>
                </a:solidFill>
                <a:latin typeface="Arial"/>
                <a:cs typeface="Arial"/>
              </a:rPr>
              <a:t>Específicos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43300" y="1104900"/>
            <a:ext cx="16383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88285" y="479742"/>
            <a:ext cx="779145" cy="531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30"/>
              </a:spcBef>
            </a:pPr>
            <a:r>
              <a:rPr sz="1100" b="1" spc="-35" dirty="0">
                <a:solidFill>
                  <a:srgbClr val="F3F3F3"/>
                </a:solidFill>
                <a:latin typeface="Arial"/>
                <a:cs typeface="Arial"/>
              </a:rPr>
              <a:t>Técnicas</a:t>
            </a:r>
            <a:r>
              <a:rPr sz="1100" b="1" spc="-1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3F3F3"/>
                </a:solidFill>
                <a:latin typeface="Arial"/>
                <a:cs typeface="Arial"/>
              </a:rPr>
              <a:t>de  minería de  </a:t>
            </a:r>
            <a:r>
              <a:rPr sz="1100" b="1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44801" y="2563431"/>
            <a:ext cx="77914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2499"/>
              </a:lnSpc>
              <a:spcBef>
                <a:spcPts val="95"/>
              </a:spcBef>
            </a:pPr>
            <a:r>
              <a:rPr sz="1100" b="1" spc="-25" dirty="0">
                <a:solidFill>
                  <a:srgbClr val="F3F3F3"/>
                </a:solidFill>
                <a:latin typeface="Arial"/>
                <a:cs typeface="Arial"/>
              </a:rPr>
              <a:t>Revisión</a:t>
            </a:r>
            <a:r>
              <a:rPr sz="1100" b="1" spc="-1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3F3F3"/>
                </a:solidFill>
                <a:latin typeface="Arial"/>
                <a:cs typeface="Arial"/>
              </a:rPr>
              <a:t>de  </a:t>
            </a:r>
            <a:r>
              <a:rPr sz="1100" b="1" spc="15" dirty="0">
                <a:solidFill>
                  <a:srgbClr val="F3F3F3"/>
                </a:solidFill>
                <a:latin typeface="Arial"/>
                <a:cs typeface="Arial"/>
              </a:rPr>
              <a:t>literatura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8846" y="2416746"/>
            <a:ext cx="999490" cy="531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30"/>
              </a:spcBef>
            </a:pPr>
            <a:r>
              <a:rPr sz="1100" b="1" spc="-15" dirty="0">
                <a:solidFill>
                  <a:srgbClr val="F3F3F3"/>
                </a:solidFill>
                <a:latin typeface="Arial"/>
                <a:cs typeface="Arial"/>
              </a:rPr>
              <a:t>Influencia </a:t>
            </a:r>
            <a:r>
              <a:rPr sz="1100" b="1" spc="-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1100" b="1" spc="-20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3F3F3"/>
                </a:solidFill>
                <a:latin typeface="Arial"/>
                <a:cs typeface="Arial"/>
              </a:rPr>
              <a:t>la  </a:t>
            </a:r>
            <a:r>
              <a:rPr sz="1100" b="1" spc="10" dirty="0">
                <a:solidFill>
                  <a:srgbClr val="F3F3F3"/>
                </a:solidFill>
                <a:latin typeface="Arial"/>
                <a:cs typeface="Arial"/>
              </a:rPr>
              <a:t>temperatura </a:t>
            </a:r>
            <a:r>
              <a:rPr sz="1100" b="1" spc="-20" dirty="0">
                <a:solidFill>
                  <a:srgbClr val="F3F3F3"/>
                </a:solidFill>
                <a:latin typeface="Arial"/>
                <a:cs typeface="Arial"/>
              </a:rPr>
              <a:t>y  </a:t>
            </a:r>
            <a:r>
              <a:rPr sz="1100" b="1" spc="-5" dirty="0">
                <a:solidFill>
                  <a:srgbClr val="F3F3F3"/>
                </a:solidFill>
                <a:latin typeface="Arial"/>
                <a:cs typeface="Arial"/>
              </a:rPr>
              <a:t>humedad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9525" y="2506108"/>
            <a:ext cx="1240790" cy="2647315"/>
            <a:chOff x="-9525" y="2506108"/>
            <a:chExt cx="1240790" cy="2647315"/>
          </a:xfrm>
        </p:grpSpPr>
        <p:sp>
          <p:nvSpPr>
            <p:cNvPr id="5" name="object 5"/>
            <p:cNvSpPr/>
            <p:nvPr/>
          </p:nvSpPr>
          <p:spPr>
            <a:xfrm>
              <a:off x="0" y="2515633"/>
              <a:ext cx="1221740" cy="2628265"/>
            </a:xfrm>
            <a:custGeom>
              <a:avLst/>
              <a:gdLst/>
              <a:ahLst/>
              <a:cxnLst/>
              <a:rect l="l" t="t" r="r" b="b"/>
              <a:pathLst>
                <a:path w="1221740" h="2628265">
                  <a:moveTo>
                    <a:pt x="0" y="0"/>
                  </a:moveTo>
                  <a:lnTo>
                    <a:pt x="0" y="10302"/>
                  </a:lnTo>
                  <a:lnTo>
                    <a:pt x="1215110" y="2121276"/>
                  </a:lnTo>
                  <a:lnTo>
                    <a:pt x="814316" y="2627866"/>
                  </a:lnTo>
                  <a:lnTo>
                    <a:pt x="821582" y="2627866"/>
                  </a:lnTo>
                  <a:lnTo>
                    <a:pt x="1221676" y="2122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15633"/>
              <a:ext cx="1221740" cy="2628265"/>
            </a:xfrm>
            <a:custGeom>
              <a:avLst/>
              <a:gdLst/>
              <a:ahLst/>
              <a:cxnLst/>
              <a:rect l="l" t="t" r="r" b="b"/>
              <a:pathLst>
                <a:path w="1221740" h="2628265">
                  <a:moveTo>
                    <a:pt x="0" y="10302"/>
                  </a:moveTo>
                  <a:lnTo>
                    <a:pt x="1215110" y="2121276"/>
                  </a:lnTo>
                  <a:lnTo>
                    <a:pt x="814316" y="2627866"/>
                  </a:lnTo>
                </a:path>
                <a:path w="1221740" h="2628265">
                  <a:moveTo>
                    <a:pt x="821582" y="2627866"/>
                  </a:moveTo>
                  <a:lnTo>
                    <a:pt x="1221041" y="2123155"/>
                  </a:lnTo>
                  <a:lnTo>
                    <a:pt x="1221676" y="21223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990725" y="1190625"/>
            <a:ext cx="1562100" cy="1323975"/>
          </a:xfrm>
          <a:custGeom>
            <a:avLst/>
            <a:gdLst/>
            <a:ahLst/>
            <a:cxnLst/>
            <a:rect l="l" t="t" r="r" b="b"/>
            <a:pathLst>
              <a:path w="1562100" h="1323975">
                <a:moveTo>
                  <a:pt x="1231138" y="0"/>
                </a:moveTo>
                <a:lnTo>
                  <a:pt x="330962" y="0"/>
                </a:lnTo>
                <a:lnTo>
                  <a:pt x="0" y="662051"/>
                </a:lnTo>
                <a:lnTo>
                  <a:pt x="330962" y="1323975"/>
                </a:lnTo>
                <a:lnTo>
                  <a:pt x="1231138" y="1323975"/>
                </a:lnTo>
                <a:lnTo>
                  <a:pt x="1562100" y="662051"/>
                </a:lnTo>
                <a:lnTo>
                  <a:pt x="1231138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972050" y="1019175"/>
            <a:ext cx="2876550" cy="2009775"/>
            <a:chOff x="4972050" y="1019175"/>
            <a:chExt cx="2876550" cy="2009775"/>
          </a:xfrm>
        </p:grpSpPr>
        <p:sp>
          <p:nvSpPr>
            <p:cNvPr id="9" name="object 9"/>
            <p:cNvSpPr/>
            <p:nvPr/>
          </p:nvSpPr>
          <p:spPr>
            <a:xfrm>
              <a:off x="6286500" y="1685925"/>
              <a:ext cx="1552575" cy="1333500"/>
            </a:xfrm>
            <a:custGeom>
              <a:avLst/>
              <a:gdLst/>
              <a:ahLst/>
              <a:cxnLst/>
              <a:rect l="l" t="t" r="r" b="b"/>
              <a:pathLst>
                <a:path w="1552575" h="1333500">
                  <a:moveTo>
                    <a:pt x="0" y="666750"/>
                  </a:moveTo>
                  <a:lnTo>
                    <a:pt x="333375" y="0"/>
                  </a:lnTo>
                  <a:lnTo>
                    <a:pt x="1219200" y="0"/>
                  </a:lnTo>
                  <a:lnTo>
                    <a:pt x="1552575" y="666750"/>
                  </a:lnTo>
                  <a:lnTo>
                    <a:pt x="1219200" y="1333500"/>
                  </a:lnTo>
                  <a:lnTo>
                    <a:pt x="333375" y="1333500"/>
                  </a:lnTo>
                  <a:lnTo>
                    <a:pt x="0" y="666750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72050" y="1019175"/>
              <a:ext cx="1562100" cy="1323975"/>
            </a:xfrm>
            <a:custGeom>
              <a:avLst/>
              <a:gdLst/>
              <a:ahLst/>
              <a:cxnLst/>
              <a:rect l="l" t="t" r="r" b="b"/>
              <a:pathLst>
                <a:path w="1562100" h="1323975">
                  <a:moveTo>
                    <a:pt x="1231138" y="0"/>
                  </a:moveTo>
                  <a:lnTo>
                    <a:pt x="330962" y="0"/>
                  </a:lnTo>
                  <a:lnTo>
                    <a:pt x="0" y="662051"/>
                  </a:lnTo>
                  <a:lnTo>
                    <a:pt x="330962" y="1323975"/>
                  </a:lnTo>
                  <a:lnTo>
                    <a:pt x="1231138" y="1323975"/>
                  </a:lnTo>
                  <a:lnTo>
                    <a:pt x="1562100" y="662051"/>
                  </a:lnTo>
                  <a:lnTo>
                    <a:pt x="123113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45054" y="1559623"/>
            <a:ext cx="737235" cy="36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775">
              <a:lnSpc>
                <a:spcPct val="102400"/>
              </a:lnSpc>
              <a:spcBef>
                <a:spcPts val="95"/>
              </a:spcBef>
            </a:pPr>
            <a:r>
              <a:rPr sz="1100" b="1" spc="-25" dirty="0">
                <a:solidFill>
                  <a:srgbClr val="F3F3F3"/>
                </a:solidFill>
                <a:latin typeface="Arial"/>
                <a:cs typeface="Arial"/>
              </a:rPr>
              <a:t>Análisis  </a:t>
            </a:r>
            <a:r>
              <a:rPr sz="1100" b="1" spc="-1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1100" b="1" spc="-9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1100" b="1" spc="75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1100" b="1" spc="-15" dirty="0">
                <a:solidFill>
                  <a:srgbClr val="F3F3F3"/>
                </a:solidFill>
                <a:latin typeface="Arial"/>
                <a:cs typeface="Arial"/>
              </a:rPr>
              <a:t>a</a:t>
            </a:r>
            <a:r>
              <a:rPr sz="1100" b="1" spc="-10" dirty="0">
                <a:solidFill>
                  <a:srgbClr val="F3F3F3"/>
                </a:solidFill>
                <a:latin typeface="Arial"/>
                <a:cs typeface="Arial"/>
              </a:rPr>
              <a:t>d</a:t>
            </a:r>
            <a:r>
              <a:rPr sz="1100" b="1" spc="5" dirty="0">
                <a:solidFill>
                  <a:srgbClr val="F3F3F3"/>
                </a:solidFill>
                <a:latin typeface="Arial"/>
                <a:cs typeface="Arial"/>
              </a:rPr>
              <a:t>í</a:t>
            </a:r>
            <a:r>
              <a:rPr sz="1100" b="1" spc="-9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1100" b="1" spc="75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1100" b="1" spc="-1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1100" b="1" spc="-90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1100" b="1" spc="-25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3534" y="1422717"/>
            <a:ext cx="69088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725">
              <a:lnSpc>
                <a:spcPct val="102499"/>
              </a:lnSpc>
              <a:spcBef>
                <a:spcPts val="95"/>
              </a:spcBef>
            </a:pPr>
            <a:r>
              <a:rPr sz="1100" b="1" dirty="0">
                <a:solidFill>
                  <a:srgbClr val="F3F3F3"/>
                </a:solidFill>
                <a:latin typeface="Arial"/>
                <a:cs typeface="Arial"/>
              </a:rPr>
              <a:t>Modelo  </a:t>
            </a:r>
            <a:r>
              <a:rPr sz="1100" b="1" spc="5" dirty="0">
                <a:solidFill>
                  <a:srgbClr val="F3F3F3"/>
                </a:solidFill>
                <a:latin typeface="Arial"/>
                <a:cs typeface="Arial"/>
              </a:rPr>
              <a:t>p</a:t>
            </a:r>
            <a:r>
              <a:rPr sz="1100" b="1" spc="1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1100" b="1" spc="-1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1100" b="1" spc="-10" dirty="0">
                <a:solidFill>
                  <a:srgbClr val="F3F3F3"/>
                </a:solidFill>
                <a:latin typeface="Arial"/>
                <a:cs typeface="Arial"/>
              </a:rPr>
              <a:t>d</a:t>
            </a:r>
            <a:r>
              <a:rPr sz="1100" b="1" spc="5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1100" b="1" spc="-90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1100" b="1" spc="8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1100" b="1" spc="-1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1100" b="1" spc="-15" dirty="0">
                <a:solidFill>
                  <a:srgbClr val="F3F3F3"/>
                </a:solidFill>
                <a:latin typeface="Arial"/>
                <a:cs typeface="Arial"/>
              </a:rPr>
              <a:t>v</a:t>
            </a:r>
            <a:r>
              <a:rPr sz="1100" b="1" spc="-25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15275" y="0"/>
            <a:ext cx="1238250" cy="1497965"/>
            <a:chOff x="7915275" y="0"/>
            <a:chExt cx="1238250" cy="1497965"/>
          </a:xfrm>
        </p:grpSpPr>
        <p:sp>
          <p:nvSpPr>
            <p:cNvPr id="14" name="object 14"/>
            <p:cNvSpPr/>
            <p:nvPr/>
          </p:nvSpPr>
          <p:spPr>
            <a:xfrm>
              <a:off x="7924800" y="0"/>
              <a:ext cx="1219200" cy="1478915"/>
            </a:xfrm>
            <a:custGeom>
              <a:avLst/>
              <a:gdLst/>
              <a:ahLst/>
              <a:cxnLst/>
              <a:rect l="l" t="t" r="r" b="b"/>
              <a:pathLst>
                <a:path w="1219200" h="1478915">
                  <a:moveTo>
                    <a:pt x="116696" y="0"/>
                  </a:moveTo>
                  <a:lnTo>
                    <a:pt x="110402" y="0"/>
                  </a:lnTo>
                  <a:lnTo>
                    <a:pt x="0" y="255777"/>
                  </a:lnTo>
                  <a:lnTo>
                    <a:pt x="1219200" y="1478914"/>
                  </a:lnTo>
                  <a:lnTo>
                    <a:pt x="1219200" y="1471657"/>
                  </a:lnTo>
                  <a:lnTo>
                    <a:pt x="6603" y="255142"/>
                  </a:lnTo>
                  <a:lnTo>
                    <a:pt x="1166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0"/>
              <a:ext cx="1219200" cy="1478915"/>
            </a:xfrm>
            <a:custGeom>
              <a:avLst/>
              <a:gdLst/>
              <a:ahLst/>
              <a:cxnLst/>
              <a:rect l="l" t="t" r="r" b="b"/>
              <a:pathLst>
                <a:path w="1219200" h="1478915">
                  <a:moveTo>
                    <a:pt x="1219200" y="1471657"/>
                  </a:moveTo>
                  <a:lnTo>
                    <a:pt x="6603" y="255142"/>
                  </a:lnTo>
                  <a:lnTo>
                    <a:pt x="116696" y="0"/>
                  </a:lnTo>
                </a:path>
                <a:path w="1219200" h="1478915">
                  <a:moveTo>
                    <a:pt x="110402" y="0"/>
                  </a:moveTo>
                  <a:lnTo>
                    <a:pt x="380" y="254888"/>
                  </a:lnTo>
                  <a:lnTo>
                    <a:pt x="0" y="255777"/>
                  </a:lnTo>
                  <a:lnTo>
                    <a:pt x="1219200" y="1478914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505575" y="1714500"/>
            <a:ext cx="1114425" cy="112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18" name="object 18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057400" y="1838325"/>
            <a:ext cx="2867025" cy="3162300"/>
            <a:chOff x="2057400" y="1838325"/>
            <a:chExt cx="2867025" cy="3162300"/>
          </a:xfrm>
        </p:grpSpPr>
        <p:sp>
          <p:nvSpPr>
            <p:cNvPr id="21" name="object 21"/>
            <p:cNvSpPr/>
            <p:nvPr/>
          </p:nvSpPr>
          <p:spPr>
            <a:xfrm>
              <a:off x="3438525" y="1943100"/>
              <a:ext cx="1266825" cy="1266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7400" y="2990850"/>
              <a:ext cx="1552575" cy="1333500"/>
            </a:xfrm>
            <a:custGeom>
              <a:avLst/>
              <a:gdLst/>
              <a:ahLst/>
              <a:cxnLst/>
              <a:rect l="l" t="t" r="r" b="b"/>
              <a:pathLst>
                <a:path w="1552575" h="1333500">
                  <a:moveTo>
                    <a:pt x="1219200" y="0"/>
                  </a:moveTo>
                  <a:lnTo>
                    <a:pt x="333375" y="0"/>
                  </a:lnTo>
                  <a:lnTo>
                    <a:pt x="0" y="666750"/>
                  </a:lnTo>
                  <a:lnTo>
                    <a:pt x="333375" y="1333500"/>
                  </a:lnTo>
                  <a:lnTo>
                    <a:pt x="1219200" y="1333500"/>
                  </a:lnTo>
                  <a:lnTo>
                    <a:pt x="1552575" y="66675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5650" y="1847850"/>
              <a:ext cx="1562100" cy="1333500"/>
            </a:xfrm>
            <a:custGeom>
              <a:avLst/>
              <a:gdLst/>
              <a:ahLst/>
              <a:cxnLst/>
              <a:rect l="l" t="t" r="r" b="b"/>
              <a:pathLst>
                <a:path w="1562100" h="1333500">
                  <a:moveTo>
                    <a:pt x="0" y="666750"/>
                  </a:moveTo>
                  <a:lnTo>
                    <a:pt x="333375" y="0"/>
                  </a:lnTo>
                  <a:lnTo>
                    <a:pt x="1228725" y="0"/>
                  </a:lnTo>
                  <a:lnTo>
                    <a:pt x="1562100" y="666750"/>
                  </a:lnTo>
                  <a:lnTo>
                    <a:pt x="1228725" y="1333500"/>
                  </a:lnTo>
                  <a:lnTo>
                    <a:pt x="333375" y="1333500"/>
                  </a:lnTo>
                  <a:lnTo>
                    <a:pt x="0" y="666750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52800" y="3657600"/>
              <a:ext cx="1562100" cy="1333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2800" y="3657600"/>
              <a:ext cx="1562100" cy="1333500"/>
            </a:xfrm>
            <a:custGeom>
              <a:avLst/>
              <a:gdLst/>
              <a:ahLst/>
              <a:cxnLst/>
              <a:rect l="l" t="t" r="r" b="b"/>
              <a:pathLst>
                <a:path w="1562100" h="1333500">
                  <a:moveTo>
                    <a:pt x="0" y="666750"/>
                  </a:moveTo>
                  <a:lnTo>
                    <a:pt x="333375" y="0"/>
                  </a:lnTo>
                  <a:lnTo>
                    <a:pt x="1228725" y="0"/>
                  </a:lnTo>
                  <a:lnTo>
                    <a:pt x="1562100" y="666750"/>
                  </a:lnTo>
                  <a:lnTo>
                    <a:pt x="1228725" y="1333500"/>
                  </a:lnTo>
                  <a:lnTo>
                    <a:pt x="333375" y="1333500"/>
                  </a:lnTo>
                  <a:lnTo>
                    <a:pt x="0" y="666750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3679" y="526478"/>
            <a:ext cx="68389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679" y="765428"/>
            <a:ext cx="1230630" cy="638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3679" y="1499806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3679" y="1747837"/>
            <a:ext cx="640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3679" y="1986914"/>
            <a:ext cx="868044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652901" y="483235"/>
            <a:ext cx="269684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20" dirty="0"/>
              <a:t>Objetivos</a:t>
            </a:r>
            <a:r>
              <a:rPr sz="2000" spc="-254" dirty="0"/>
              <a:t> </a:t>
            </a:r>
            <a:r>
              <a:rPr sz="2000" spc="20" dirty="0"/>
              <a:t>Específicos</a:t>
            </a:r>
            <a:endParaRPr sz="2000"/>
          </a:p>
        </p:txBody>
      </p:sp>
      <p:sp>
        <p:nvSpPr>
          <p:cNvPr id="33" name="object 33"/>
          <p:cNvSpPr txBox="1"/>
          <p:nvPr/>
        </p:nvSpPr>
        <p:spPr>
          <a:xfrm>
            <a:off x="2529585" y="3397503"/>
            <a:ext cx="608330" cy="368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6675">
              <a:lnSpc>
                <a:spcPct val="102499"/>
              </a:lnSpc>
              <a:spcBef>
                <a:spcPts val="90"/>
              </a:spcBef>
            </a:pPr>
            <a:r>
              <a:rPr sz="1100" b="1" spc="-20" dirty="0">
                <a:solidFill>
                  <a:srgbClr val="F3F3F3"/>
                </a:solidFill>
                <a:latin typeface="Arial"/>
                <a:cs typeface="Arial"/>
              </a:rPr>
              <a:t>Red </a:t>
            </a:r>
            <a:r>
              <a:rPr sz="1100" b="1" spc="-10" dirty="0">
                <a:solidFill>
                  <a:srgbClr val="F3F3F3"/>
                </a:solidFill>
                <a:latin typeface="Arial"/>
                <a:cs typeface="Arial"/>
              </a:rPr>
              <a:t>de  </a:t>
            </a:r>
            <a:r>
              <a:rPr sz="1100" b="1" spc="-9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1100" b="1" spc="-1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1100" b="1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1100" b="1" spc="-9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1100" b="1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r>
              <a:rPr sz="1100" b="1" spc="1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1100" b="1" spc="-45" dirty="0">
                <a:solidFill>
                  <a:srgbClr val="F3F3F3"/>
                </a:solidFill>
                <a:latin typeface="Arial"/>
                <a:cs typeface="Arial"/>
              </a:rPr>
              <a:t>es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0151" y="2424683"/>
            <a:ext cx="215836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000" b="1" spc="-229" dirty="0">
                <a:solidFill>
                  <a:srgbClr val="181818"/>
                </a:solidFill>
                <a:latin typeface="Verdana"/>
                <a:cs typeface="Verdana"/>
              </a:rPr>
              <a:t>MANEJO </a:t>
            </a:r>
            <a:r>
              <a:rPr sz="2000" b="1" spc="-225" dirty="0">
                <a:solidFill>
                  <a:srgbClr val="181818"/>
                </a:solidFill>
                <a:latin typeface="Verdana"/>
                <a:cs typeface="Verdana"/>
              </a:rPr>
              <a:t>DEL  </a:t>
            </a:r>
            <a:r>
              <a:rPr sz="2000" b="1" spc="-330" dirty="0">
                <a:solidFill>
                  <a:srgbClr val="181818"/>
                </a:solidFill>
                <a:latin typeface="Verdana"/>
                <a:cs typeface="Verdana"/>
              </a:rPr>
              <a:t>CAVIA</a:t>
            </a:r>
            <a:r>
              <a:rPr sz="2000" b="1" spc="-51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b="1" spc="-240" dirty="0">
                <a:solidFill>
                  <a:srgbClr val="181818"/>
                </a:solidFill>
                <a:latin typeface="Verdana"/>
                <a:cs typeface="Verdana"/>
              </a:rPr>
              <a:t>PORCELLUS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70151" y="1788096"/>
            <a:ext cx="74231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595" dirty="0">
                <a:solidFill>
                  <a:srgbClr val="181818"/>
                </a:solidFill>
                <a:latin typeface="Verdana"/>
                <a:cs typeface="Verdana"/>
              </a:rPr>
              <a:t>03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9161780" cy="5165725"/>
            <a:chOff x="-7936" y="0"/>
            <a:chExt cx="9161780" cy="5165725"/>
          </a:xfrm>
        </p:grpSpPr>
        <p:sp>
          <p:nvSpPr>
            <p:cNvPr id="3" name="object 3"/>
            <p:cNvSpPr/>
            <p:nvPr/>
          </p:nvSpPr>
          <p:spPr>
            <a:xfrm>
              <a:off x="2005012" y="0"/>
              <a:ext cx="7139305" cy="4410075"/>
            </a:xfrm>
            <a:custGeom>
              <a:avLst/>
              <a:gdLst/>
              <a:ahLst/>
              <a:cxnLst/>
              <a:rect l="l" t="t" r="r" b="b"/>
              <a:pathLst>
                <a:path w="7139305" h="4410075">
                  <a:moveTo>
                    <a:pt x="0" y="0"/>
                  </a:moveTo>
                  <a:lnTo>
                    <a:pt x="690562" y="2238375"/>
                  </a:lnTo>
                  <a:lnTo>
                    <a:pt x="1719262" y="2505075"/>
                  </a:lnTo>
                  <a:lnTo>
                    <a:pt x="3224212" y="4410075"/>
                  </a:lnTo>
                  <a:lnTo>
                    <a:pt x="7138987" y="4134817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8774" y="0"/>
              <a:ext cx="7515225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600" y="0"/>
              <a:ext cx="4238625" cy="51339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9375" y="0"/>
              <a:ext cx="2714625" cy="5124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899" y="0"/>
              <a:ext cx="4228846" cy="50863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0524" y="9525"/>
              <a:ext cx="4238625" cy="5124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52825" y="9525"/>
              <a:ext cx="4238625" cy="5124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9399" y="0"/>
              <a:ext cx="2514600" cy="51149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4812" y="0"/>
              <a:ext cx="6148349" cy="51434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5776" y="9525"/>
              <a:ext cx="5348224" cy="51339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2899" y="0"/>
              <a:ext cx="6153150" cy="51434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6599" y="0"/>
              <a:ext cx="5367401" cy="51434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2437" y="0"/>
              <a:ext cx="6272174" cy="51434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679" y="278447"/>
            <a:ext cx="1026160" cy="1983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800" b="1" spc="35" dirty="0">
                <a:solidFill>
                  <a:srgbClr val="F3F3F3"/>
                </a:solidFill>
                <a:latin typeface="Arial"/>
                <a:cs typeface="Arial"/>
              </a:rPr>
              <a:t>Manejo</a:t>
            </a:r>
            <a:r>
              <a:rPr sz="800" b="1" spc="-10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del</a:t>
            </a:r>
            <a:r>
              <a:rPr sz="800" b="1" spc="-12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endParaRPr sz="8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15"/>
              </a:spcBef>
            </a:pP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 marL="12700" marR="128905">
              <a:lnSpc>
                <a:spcPct val="199500"/>
              </a:lnSpc>
              <a:spcBef>
                <a:spcPts val="40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11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  </a:t>
            </a: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de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  </a:t>
            </a: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Resultados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  Recomendaciones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29075" y="0"/>
            <a:ext cx="5114925" cy="5133975"/>
            <a:chOff x="4029075" y="0"/>
            <a:chExt cx="5114925" cy="5133975"/>
          </a:xfrm>
        </p:grpSpPr>
        <p:sp>
          <p:nvSpPr>
            <p:cNvPr id="20" name="object 20"/>
            <p:cNvSpPr/>
            <p:nvPr/>
          </p:nvSpPr>
          <p:spPr>
            <a:xfrm>
              <a:off x="4029075" y="0"/>
              <a:ext cx="5114925" cy="5133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15325" y="4410075"/>
              <a:ext cx="647700" cy="54292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0151" y="1653804"/>
            <a:ext cx="2645410" cy="125857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4800" spc="-459" dirty="0">
                <a:solidFill>
                  <a:srgbClr val="181818"/>
                </a:solidFill>
                <a:latin typeface="Verdana"/>
                <a:cs typeface="Verdana"/>
              </a:rPr>
              <a:t>04</a:t>
            </a:r>
            <a:endParaRPr sz="4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spc="-350" dirty="0">
                <a:solidFill>
                  <a:srgbClr val="181818"/>
                </a:solidFill>
                <a:latin typeface="Verdana"/>
                <a:cs typeface="Verdana"/>
              </a:rPr>
              <a:t>ANÁLISIS</a:t>
            </a:r>
            <a:r>
              <a:rPr sz="2000" spc="-43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181818"/>
                </a:solidFill>
                <a:latin typeface="Verdana"/>
                <a:cs typeface="Verdana"/>
              </a:rPr>
              <a:t>ESTADISTICO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9525" y="0"/>
            <a:ext cx="3973829" cy="5165725"/>
            <a:chOff x="-9525" y="0"/>
            <a:chExt cx="3973829" cy="51657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0" y="1126662"/>
                  </a:moveTo>
                  <a:lnTo>
                    <a:pt x="0" y="1132681"/>
                  </a:lnTo>
                  <a:lnTo>
                    <a:pt x="1605280" y="1609344"/>
                  </a:lnTo>
                  <a:lnTo>
                    <a:pt x="1606677" y="1609725"/>
                  </a:lnTo>
                  <a:lnTo>
                    <a:pt x="1616123" y="1603248"/>
                  </a:lnTo>
                  <a:lnTo>
                    <a:pt x="1605788" y="1603248"/>
                  </a:lnTo>
                  <a:lnTo>
                    <a:pt x="0" y="1126662"/>
                  </a:lnTo>
                  <a:close/>
                </a:path>
                <a:path w="3954779" h="1609725">
                  <a:moveTo>
                    <a:pt x="3954329" y="0"/>
                  </a:moveTo>
                  <a:lnTo>
                    <a:pt x="3944038" y="0"/>
                  </a:lnTo>
                  <a:lnTo>
                    <a:pt x="1605788" y="1603248"/>
                  </a:lnTo>
                  <a:lnTo>
                    <a:pt x="1616123" y="1603248"/>
                  </a:lnTo>
                  <a:lnTo>
                    <a:pt x="39543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3944038" y="0"/>
                  </a:moveTo>
                  <a:lnTo>
                    <a:pt x="1605788" y="1603248"/>
                  </a:lnTo>
                  <a:lnTo>
                    <a:pt x="0" y="1126662"/>
                  </a:lnTo>
                </a:path>
                <a:path w="3954779" h="1609725">
                  <a:moveTo>
                    <a:pt x="0" y="1132681"/>
                  </a:moveTo>
                  <a:lnTo>
                    <a:pt x="1605280" y="1609344"/>
                  </a:lnTo>
                  <a:lnTo>
                    <a:pt x="1606677" y="1609725"/>
                  </a:lnTo>
                  <a:lnTo>
                    <a:pt x="3954329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1013142"/>
            <a:ext cx="11849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1252220"/>
            <a:ext cx="79184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1499806"/>
            <a:ext cx="868044" cy="63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67100" y="394906"/>
            <a:ext cx="30073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Distribución </a:t>
            </a:r>
            <a:r>
              <a:rPr spc="10" dirty="0"/>
              <a:t>de</a:t>
            </a:r>
            <a:r>
              <a:rPr spc="-180" dirty="0"/>
              <a:t> </a:t>
            </a:r>
            <a:r>
              <a:rPr spc="-10" dirty="0"/>
              <a:t>frecuencias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89370" y="1229613"/>
            <a:ext cx="101473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latin typeface="Arial"/>
                <a:cs typeface="Arial"/>
              </a:rPr>
              <a:t>Función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Log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5975" y="1609725"/>
            <a:ext cx="2809875" cy="2486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8501" y="1229613"/>
            <a:ext cx="157734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35" dirty="0">
                <a:latin typeface="Arial"/>
                <a:cs typeface="Arial"/>
              </a:rPr>
              <a:t>Sesgo</a:t>
            </a:r>
            <a:r>
              <a:rPr sz="1400" spc="-31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20" dirty="0">
                <a:latin typeface="Arial"/>
                <a:cs typeface="Arial"/>
              </a:rPr>
              <a:t>derecha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43525" y="1609725"/>
            <a:ext cx="2809875" cy="2486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38040" y="890206"/>
            <a:ext cx="1059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latin typeface="Arial"/>
                <a:cs typeface="Arial"/>
              </a:rPr>
              <a:t>Temperatura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8040" y="776541"/>
            <a:ext cx="8026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40" dirty="0">
                <a:latin typeface="Arial"/>
                <a:cs typeface="Arial"/>
              </a:rPr>
              <a:t>H</a:t>
            </a:r>
            <a:r>
              <a:rPr sz="1400" spc="-3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45" dirty="0">
                <a:latin typeface="Arial"/>
                <a:cs typeface="Arial"/>
              </a:rPr>
              <a:t>ed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8501" y="1122616"/>
            <a:ext cx="1585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latin typeface="Arial"/>
                <a:cs typeface="Arial"/>
              </a:rPr>
              <a:t>Sesgo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izquieda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69684" y="1106424"/>
            <a:ext cx="10128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5" dirty="0">
                <a:latin typeface="Arial"/>
                <a:cs typeface="Arial"/>
              </a:rPr>
              <a:t>Función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Exp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9525" y="0"/>
            <a:ext cx="3973829" cy="5165725"/>
            <a:chOff x="-9525" y="0"/>
            <a:chExt cx="3973829" cy="51657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0" y="1126662"/>
                  </a:moveTo>
                  <a:lnTo>
                    <a:pt x="0" y="1132681"/>
                  </a:lnTo>
                  <a:lnTo>
                    <a:pt x="1605280" y="1609344"/>
                  </a:lnTo>
                  <a:lnTo>
                    <a:pt x="1606677" y="1609725"/>
                  </a:lnTo>
                  <a:lnTo>
                    <a:pt x="1616123" y="1603248"/>
                  </a:lnTo>
                  <a:lnTo>
                    <a:pt x="1605788" y="1603248"/>
                  </a:lnTo>
                  <a:lnTo>
                    <a:pt x="0" y="1126662"/>
                  </a:lnTo>
                  <a:close/>
                </a:path>
                <a:path w="3954779" h="1609725">
                  <a:moveTo>
                    <a:pt x="3954329" y="0"/>
                  </a:moveTo>
                  <a:lnTo>
                    <a:pt x="3944038" y="0"/>
                  </a:lnTo>
                  <a:lnTo>
                    <a:pt x="1605788" y="1603248"/>
                  </a:lnTo>
                  <a:lnTo>
                    <a:pt x="1616123" y="1603248"/>
                  </a:lnTo>
                  <a:lnTo>
                    <a:pt x="39543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3944038" y="0"/>
                  </a:moveTo>
                  <a:lnTo>
                    <a:pt x="1605788" y="1603248"/>
                  </a:lnTo>
                  <a:lnTo>
                    <a:pt x="0" y="1126662"/>
                  </a:lnTo>
                </a:path>
                <a:path w="3954779" h="1609725">
                  <a:moveTo>
                    <a:pt x="0" y="1132681"/>
                  </a:moveTo>
                  <a:lnTo>
                    <a:pt x="1605280" y="1609344"/>
                  </a:lnTo>
                  <a:lnTo>
                    <a:pt x="1606677" y="1609725"/>
                  </a:lnTo>
                  <a:lnTo>
                    <a:pt x="3954329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765428"/>
            <a:ext cx="1230630" cy="137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 marL="12700" marR="50800">
              <a:lnSpc>
                <a:spcPct val="199600"/>
              </a:lnSpc>
              <a:spcBef>
                <a:spcPts val="3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  </a:t>
            </a: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30700" y="394906"/>
            <a:ext cx="1288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Correlación</a:t>
            </a:r>
          </a:p>
        </p:txBody>
      </p:sp>
      <p:sp>
        <p:nvSpPr>
          <p:cNvPr id="14" name="object 14"/>
          <p:cNvSpPr/>
          <p:nvPr/>
        </p:nvSpPr>
        <p:spPr>
          <a:xfrm>
            <a:off x="2314575" y="1114425"/>
            <a:ext cx="5486400" cy="280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93745" y="4194492"/>
            <a:ext cx="25380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Coeficiente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Spearman: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-0.72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01850" y="1524000"/>
            <a:ext cx="7037705" cy="2837180"/>
            <a:chOff x="1601850" y="1524000"/>
            <a:chExt cx="7037705" cy="2837180"/>
          </a:xfrm>
        </p:grpSpPr>
        <p:sp>
          <p:nvSpPr>
            <p:cNvPr id="4" name="object 4"/>
            <p:cNvSpPr/>
            <p:nvPr/>
          </p:nvSpPr>
          <p:spPr>
            <a:xfrm>
              <a:off x="1790699" y="1524000"/>
              <a:ext cx="6848475" cy="2809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5925" y="1624012"/>
              <a:ext cx="142875" cy="2524125"/>
            </a:xfrm>
            <a:custGeom>
              <a:avLst/>
              <a:gdLst/>
              <a:ahLst/>
              <a:cxnLst/>
              <a:rect l="l" t="t" r="r" b="b"/>
              <a:pathLst>
                <a:path w="142875" h="2524125">
                  <a:moveTo>
                    <a:pt x="142875" y="0"/>
                  </a:moveTo>
                  <a:lnTo>
                    <a:pt x="0" y="0"/>
                  </a:lnTo>
                  <a:lnTo>
                    <a:pt x="0" y="2524125"/>
                  </a:lnTo>
                  <a:lnTo>
                    <a:pt x="142875" y="25241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95925" y="1624012"/>
              <a:ext cx="142875" cy="2524125"/>
            </a:xfrm>
            <a:custGeom>
              <a:avLst/>
              <a:gdLst/>
              <a:ahLst/>
              <a:cxnLst/>
              <a:rect l="l" t="t" r="r" b="b"/>
              <a:pathLst>
                <a:path w="142875" h="2524125">
                  <a:moveTo>
                    <a:pt x="0" y="2524125"/>
                  </a:moveTo>
                  <a:lnTo>
                    <a:pt x="142875" y="2524125"/>
                  </a:lnTo>
                  <a:lnTo>
                    <a:pt x="142875" y="0"/>
                  </a:lnTo>
                  <a:lnTo>
                    <a:pt x="0" y="0"/>
                  </a:lnTo>
                  <a:lnTo>
                    <a:pt x="0" y="25241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3537" y="1824037"/>
              <a:ext cx="124460" cy="2524125"/>
            </a:xfrm>
            <a:custGeom>
              <a:avLst/>
              <a:gdLst/>
              <a:ahLst/>
              <a:cxnLst/>
              <a:rect l="l" t="t" r="r" b="b"/>
              <a:pathLst>
                <a:path w="124460" h="2524125">
                  <a:moveTo>
                    <a:pt x="0" y="2524125"/>
                  </a:moveTo>
                  <a:lnTo>
                    <a:pt x="123887" y="2524125"/>
                  </a:lnTo>
                  <a:lnTo>
                    <a:pt x="123887" y="0"/>
                  </a:lnTo>
                  <a:lnTo>
                    <a:pt x="0" y="0"/>
                  </a:lnTo>
                  <a:lnTo>
                    <a:pt x="0" y="2524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4550" y="1824037"/>
              <a:ext cx="142875" cy="2524125"/>
            </a:xfrm>
            <a:custGeom>
              <a:avLst/>
              <a:gdLst/>
              <a:ahLst/>
              <a:cxnLst/>
              <a:rect l="l" t="t" r="r" b="b"/>
              <a:pathLst>
                <a:path w="142875" h="2524125">
                  <a:moveTo>
                    <a:pt x="0" y="2524125"/>
                  </a:moveTo>
                  <a:lnTo>
                    <a:pt x="142875" y="2524125"/>
                  </a:lnTo>
                  <a:lnTo>
                    <a:pt x="142875" y="0"/>
                  </a:lnTo>
                  <a:lnTo>
                    <a:pt x="0" y="0"/>
                  </a:lnTo>
                  <a:lnTo>
                    <a:pt x="0" y="25241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76853" y="353060"/>
            <a:ext cx="2513330" cy="57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Mortalidad </a:t>
            </a:r>
            <a:r>
              <a:rPr spc="10" dirty="0"/>
              <a:t>por</a:t>
            </a:r>
            <a:r>
              <a:rPr spc="-245" dirty="0"/>
              <a:t> </a:t>
            </a:r>
            <a:r>
              <a:rPr spc="-15" dirty="0"/>
              <a:t>semana</a:t>
            </a:r>
          </a:p>
          <a:p>
            <a:pPr marL="613410">
              <a:lnSpc>
                <a:spcPct val="100000"/>
              </a:lnSpc>
              <a:spcBef>
                <a:spcPts val="20"/>
              </a:spcBef>
            </a:pPr>
            <a:r>
              <a:rPr spc="-15" dirty="0"/>
              <a:t>Primera</a:t>
            </a:r>
            <a:r>
              <a:rPr spc="60" dirty="0"/>
              <a:t> </a:t>
            </a:r>
            <a:r>
              <a:rPr spc="-15" dirty="0"/>
              <a:t>fase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00476" y="4463732"/>
            <a:ext cx="3176270" cy="462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Primera </a:t>
            </a:r>
            <a:r>
              <a:rPr sz="1400" spc="15" dirty="0">
                <a:latin typeface="Arial"/>
                <a:cs typeface="Arial"/>
              </a:rPr>
              <a:t>toma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29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datos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Arial"/>
                <a:cs typeface="Arial"/>
              </a:rPr>
              <a:t>Agosto-Septiembre-Octubre-Noviembre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0270" y="2527642"/>
            <a:ext cx="163830" cy="12674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50" dirty="0">
                <a:latin typeface="Arial"/>
                <a:cs typeface="Arial"/>
              </a:rPr>
              <a:t>Cantidad de</a:t>
            </a:r>
            <a:r>
              <a:rPr sz="950" spc="-1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individuos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0270" y="2014016"/>
            <a:ext cx="163830" cy="4679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50" spc="10" dirty="0">
                <a:latin typeface="Arial"/>
                <a:cs typeface="Arial"/>
              </a:rPr>
              <a:t>m</a:t>
            </a:r>
            <a:r>
              <a:rPr sz="950" spc="-20" dirty="0">
                <a:latin typeface="Arial"/>
                <a:cs typeface="Arial"/>
              </a:rPr>
              <a:t>ue</a:t>
            </a:r>
            <a:r>
              <a:rPr sz="950" spc="-25" dirty="0">
                <a:latin typeface="Arial"/>
                <a:cs typeface="Arial"/>
              </a:rPr>
              <a:t>r</a:t>
            </a:r>
            <a:r>
              <a:rPr sz="950" spc="25" dirty="0">
                <a:latin typeface="Arial"/>
                <a:cs typeface="Arial"/>
              </a:rPr>
              <a:t>t</a:t>
            </a:r>
            <a:r>
              <a:rPr sz="950" spc="-20" dirty="0">
                <a:latin typeface="Arial"/>
                <a:cs typeface="Arial"/>
              </a:rPr>
              <a:t>o</a:t>
            </a:r>
            <a:r>
              <a:rPr sz="950" dirty="0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0982" y="1923448"/>
            <a:ext cx="164465" cy="178181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latin typeface="Arial"/>
                <a:cs typeface="Arial"/>
              </a:rPr>
              <a:t>Cantidad </a:t>
            </a:r>
            <a:r>
              <a:rPr sz="950" spc="5" dirty="0">
                <a:latin typeface="Arial"/>
                <a:cs typeface="Arial"/>
              </a:rPr>
              <a:t>de </a:t>
            </a:r>
            <a:r>
              <a:rPr sz="950" spc="-10" dirty="0">
                <a:latin typeface="Arial"/>
                <a:cs typeface="Arial"/>
              </a:rPr>
              <a:t>individuos</a:t>
            </a:r>
            <a:r>
              <a:rPr sz="950" spc="15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muertos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15" name="object 15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679" y="1013142"/>
            <a:ext cx="1184910" cy="1125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 marL="12700" marR="397510">
              <a:lnSpc>
                <a:spcPts val="1950"/>
              </a:lnSpc>
              <a:spcBef>
                <a:spcPts val="160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9725"/>
            <a:ext cx="4572000" cy="3533775"/>
            <a:chOff x="0" y="1609725"/>
            <a:chExt cx="4572000" cy="3533775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6399" y="1609725"/>
              <a:ext cx="2895600" cy="2152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01189" y="1309306"/>
            <a:ext cx="24384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Arial"/>
                <a:cs typeface="Arial"/>
              </a:rPr>
              <a:t>Número </a:t>
            </a:r>
            <a:r>
              <a:rPr sz="1400" spc="3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individuos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muertos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8204" y="353060"/>
            <a:ext cx="2516505" cy="57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Mortalidad </a:t>
            </a:r>
            <a:r>
              <a:rPr spc="15" dirty="0"/>
              <a:t>por</a:t>
            </a:r>
            <a:r>
              <a:rPr spc="-240" dirty="0"/>
              <a:t> </a:t>
            </a:r>
            <a:r>
              <a:rPr spc="-15" dirty="0"/>
              <a:t>semana</a:t>
            </a:r>
          </a:p>
          <a:p>
            <a:pPr marL="613410">
              <a:lnSpc>
                <a:spcPct val="100000"/>
              </a:lnSpc>
              <a:spcBef>
                <a:spcPts val="20"/>
              </a:spcBef>
            </a:pPr>
            <a:r>
              <a:rPr spc="-15" dirty="0"/>
              <a:t>Primera</a:t>
            </a:r>
            <a:r>
              <a:rPr spc="60" dirty="0"/>
              <a:t> </a:t>
            </a:r>
            <a:r>
              <a:rPr spc="-15" dirty="0"/>
              <a:t>fase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4105" y="3771963"/>
            <a:ext cx="226250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44500"/>
              </a:lnSpc>
              <a:spcBef>
                <a:spcPts val="95"/>
              </a:spcBef>
            </a:pPr>
            <a:r>
              <a:rPr sz="1400" spc="10" dirty="0">
                <a:latin typeface="Arial"/>
                <a:cs typeface="Arial"/>
              </a:rPr>
              <a:t>Primera </a:t>
            </a:r>
            <a:r>
              <a:rPr sz="1400" spc="20" dirty="0">
                <a:latin typeface="Arial"/>
                <a:cs typeface="Arial"/>
              </a:rPr>
              <a:t>toma </a:t>
            </a:r>
            <a:r>
              <a:rPr sz="1400" spc="30" dirty="0">
                <a:latin typeface="Arial"/>
                <a:cs typeface="Arial"/>
              </a:rPr>
              <a:t>de </a:t>
            </a:r>
            <a:r>
              <a:rPr sz="1400" spc="10" dirty="0">
                <a:latin typeface="Arial"/>
                <a:cs typeface="Arial"/>
              </a:rPr>
              <a:t>datos  </a:t>
            </a:r>
            <a:r>
              <a:rPr sz="1400" spc="35" dirty="0">
                <a:latin typeface="Arial"/>
                <a:cs typeface="Arial"/>
              </a:rPr>
              <a:t>A</a:t>
            </a:r>
            <a:r>
              <a:rPr sz="1400" spc="45" dirty="0">
                <a:latin typeface="Arial"/>
                <a:cs typeface="Arial"/>
              </a:rPr>
              <a:t>go</a:t>
            </a:r>
            <a:r>
              <a:rPr sz="1400" spc="4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55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-</a:t>
            </a:r>
            <a:r>
              <a:rPr sz="1400" spc="35" dirty="0">
                <a:latin typeface="Arial"/>
                <a:cs typeface="Arial"/>
              </a:rPr>
              <a:t>S</a:t>
            </a:r>
            <a:r>
              <a:rPr sz="1400" spc="-30" dirty="0">
                <a:latin typeface="Arial"/>
                <a:cs typeface="Arial"/>
              </a:rPr>
              <a:t>ep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45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m</a:t>
            </a:r>
            <a:r>
              <a:rPr sz="1400" spc="45" dirty="0">
                <a:latin typeface="Arial"/>
                <a:cs typeface="Arial"/>
              </a:rPr>
              <a:t>b</a:t>
            </a:r>
            <a:r>
              <a:rPr sz="1400" spc="-25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spc="-25" dirty="0">
                <a:latin typeface="Arial"/>
                <a:cs typeface="Arial"/>
              </a:rPr>
              <a:t>-</a:t>
            </a:r>
            <a:r>
              <a:rPr sz="1400" spc="35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c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-30" dirty="0">
                <a:latin typeface="Arial"/>
                <a:cs typeface="Arial"/>
              </a:rPr>
              <a:t>u</a:t>
            </a:r>
            <a:r>
              <a:rPr sz="1400" spc="45" dirty="0">
                <a:latin typeface="Arial"/>
                <a:cs typeface="Arial"/>
              </a:rPr>
              <a:t>b</a:t>
            </a:r>
            <a:r>
              <a:rPr sz="1400" spc="-25" dirty="0">
                <a:latin typeface="Arial"/>
                <a:cs typeface="Arial"/>
              </a:rPr>
              <a:t>r</a:t>
            </a:r>
            <a:r>
              <a:rPr sz="1400" spc="1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57750" y="1609725"/>
            <a:ext cx="4181475" cy="2352675"/>
            <a:chOff x="4857750" y="1609725"/>
            <a:chExt cx="4181475" cy="2352675"/>
          </a:xfrm>
        </p:grpSpPr>
        <p:sp>
          <p:nvSpPr>
            <p:cNvPr id="9" name="object 9"/>
            <p:cNvSpPr/>
            <p:nvPr/>
          </p:nvSpPr>
          <p:spPr>
            <a:xfrm>
              <a:off x="4857750" y="1609725"/>
              <a:ext cx="4181475" cy="2352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7750" y="1714500"/>
              <a:ext cx="4181475" cy="2114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12" name="object 12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679" y="1013142"/>
            <a:ext cx="11849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679" y="1252220"/>
            <a:ext cx="79184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679" y="1499806"/>
            <a:ext cx="868044" cy="63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9150"/>
            <a:ext cx="9144000" cy="4324350"/>
          </a:xfrm>
          <a:custGeom>
            <a:avLst/>
            <a:gdLst/>
            <a:ahLst/>
            <a:cxnLst/>
            <a:rect l="l" t="t" r="r" b="b"/>
            <a:pathLst>
              <a:path w="9144000" h="4324350">
                <a:moveTo>
                  <a:pt x="0" y="4324349"/>
                </a:moveTo>
                <a:lnTo>
                  <a:pt x="9144000" y="4324349"/>
                </a:lnTo>
                <a:lnTo>
                  <a:pt x="9144000" y="0"/>
                </a:lnTo>
                <a:lnTo>
                  <a:pt x="0" y="0"/>
                </a:lnTo>
                <a:lnTo>
                  <a:pt x="0" y="432434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1353185"/>
            <a:chOff x="-4762" y="0"/>
            <a:chExt cx="9153525" cy="1353185"/>
          </a:xfrm>
        </p:grpSpPr>
        <p:sp>
          <p:nvSpPr>
            <p:cNvPr id="5" name="object 5"/>
            <p:cNvSpPr/>
            <p:nvPr/>
          </p:nvSpPr>
          <p:spPr>
            <a:xfrm>
              <a:off x="0" y="804926"/>
              <a:ext cx="9144000" cy="542925"/>
            </a:xfrm>
            <a:custGeom>
              <a:avLst/>
              <a:gdLst/>
              <a:ahLst/>
              <a:cxnLst/>
              <a:rect l="l" t="t" r="r" b="b"/>
              <a:pathLst>
                <a:path w="9144000" h="542925">
                  <a:moveTo>
                    <a:pt x="9143999" y="0"/>
                  </a:moveTo>
                  <a:lnTo>
                    <a:pt x="0" y="0"/>
                  </a:lnTo>
                  <a:lnTo>
                    <a:pt x="0" y="563"/>
                  </a:lnTo>
                  <a:lnTo>
                    <a:pt x="4586224" y="542925"/>
                  </a:lnTo>
                  <a:lnTo>
                    <a:pt x="9143999" y="394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05489"/>
              <a:ext cx="9144000" cy="542925"/>
            </a:xfrm>
            <a:custGeom>
              <a:avLst/>
              <a:gdLst/>
              <a:ahLst/>
              <a:cxnLst/>
              <a:rect l="l" t="t" r="r" b="b"/>
              <a:pathLst>
                <a:path w="9144000" h="542925">
                  <a:moveTo>
                    <a:pt x="9143999" y="3386"/>
                  </a:moveTo>
                  <a:lnTo>
                    <a:pt x="4586224" y="542361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819150"/>
            </a:xfrm>
            <a:custGeom>
              <a:avLst/>
              <a:gdLst/>
              <a:ahLst/>
              <a:cxnLst/>
              <a:rect l="l" t="t" r="r" b="b"/>
              <a:pathLst>
                <a:path w="9144000" h="819150">
                  <a:moveTo>
                    <a:pt x="9143999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9143999" y="81915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048125" y="3305175"/>
            <a:ext cx="523875" cy="447675"/>
          </a:xfrm>
          <a:custGeom>
            <a:avLst/>
            <a:gdLst/>
            <a:ahLst/>
            <a:cxnLst/>
            <a:rect l="l" t="t" r="r" b="b"/>
            <a:pathLst>
              <a:path w="523875" h="447675">
                <a:moveTo>
                  <a:pt x="411988" y="0"/>
                </a:moveTo>
                <a:lnTo>
                  <a:pt x="111887" y="0"/>
                </a:lnTo>
                <a:lnTo>
                  <a:pt x="0" y="223900"/>
                </a:lnTo>
                <a:lnTo>
                  <a:pt x="111887" y="447675"/>
                </a:lnTo>
                <a:lnTo>
                  <a:pt x="411988" y="447675"/>
                </a:lnTo>
                <a:lnTo>
                  <a:pt x="523875" y="223900"/>
                </a:lnTo>
                <a:lnTo>
                  <a:pt x="411988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7875" y="3305175"/>
            <a:ext cx="514350" cy="447675"/>
          </a:xfrm>
          <a:custGeom>
            <a:avLst/>
            <a:gdLst/>
            <a:ahLst/>
            <a:cxnLst/>
            <a:rect l="l" t="t" r="r" b="b"/>
            <a:pathLst>
              <a:path w="514350" h="447675">
                <a:moveTo>
                  <a:pt x="402463" y="0"/>
                </a:moveTo>
                <a:lnTo>
                  <a:pt x="111887" y="0"/>
                </a:lnTo>
                <a:lnTo>
                  <a:pt x="0" y="223900"/>
                </a:lnTo>
                <a:lnTo>
                  <a:pt x="111887" y="447675"/>
                </a:lnTo>
                <a:lnTo>
                  <a:pt x="402463" y="447675"/>
                </a:lnTo>
                <a:lnTo>
                  <a:pt x="514350" y="223900"/>
                </a:lnTo>
                <a:lnTo>
                  <a:pt x="40246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3525" y="1924050"/>
            <a:ext cx="514350" cy="447675"/>
          </a:xfrm>
          <a:custGeom>
            <a:avLst/>
            <a:gdLst/>
            <a:ahLst/>
            <a:cxnLst/>
            <a:rect l="l" t="t" r="r" b="b"/>
            <a:pathLst>
              <a:path w="514350" h="447675">
                <a:moveTo>
                  <a:pt x="402463" y="0"/>
                </a:moveTo>
                <a:lnTo>
                  <a:pt x="111887" y="0"/>
                </a:lnTo>
                <a:lnTo>
                  <a:pt x="0" y="223774"/>
                </a:lnTo>
                <a:lnTo>
                  <a:pt x="111887" y="447675"/>
                </a:lnTo>
                <a:lnTo>
                  <a:pt x="402463" y="447675"/>
                </a:lnTo>
                <a:lnTo>
                  <a:pt x="514350" y="223774"/>
                </a:lnTo>
                <a:lnTo>
                  <a:pt x="40246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4675" y="1924050"/>
            <a:ext cx="523875" cy="447675"/>
          </a:xfrm>
          <a:custGeom>
            <a:avLst/>
            <a:gdLst/>
            <a:ahLst/>
            <a:cxnLst/>
            <a:rect l="l" t="t" r="r" b="b"/>
            <a:pathLst>
              <a:path w="523875" h="447675">
                <a:moveTo>
                  <a:pt x="411988" y="0"/>
                </a:moveTo>
                <a:lnTo>
                  <a:pt x="111887" y="0"/>
                </a:lnTo>
                <a:lnTo>
                  <a:pt x="0" y="223774"/>
                </a:lnTo>
                <a:lnTo>
                  <a:pt x="111887" y="447675"/>
                </a:lnTo>
                <a:lnTo>
                  <a:pt x="411988" y="447675"/>
                </a:lnTo>
                <a:lnTo>
                  <a:pt x="523875" y="223774"/>
                </a:lnTo>
                <a:lnTo>
                  <a:pt x="411988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9900" y="1895475"/>
            <a:ext cx="514350" cy="447675"/>
          </a:xfrm>
          <a:custGeom>
            <a:avLst/>
            <a:gdLst/>
            <a:ahLst/>
            <a:cxnLst/>
            <a:rect l="l" t="t" r="r" b="b"/>
            <a:pathLst>
              <a:path w="514350" h="447675">
                <a:moveTo>
                  <a:pt x="402463" y="0"/>
                </a:moveTo>
                <a:lnTo>
                  <a:pt x="111886" y="0"/>
                </a:lnTo>
                <a:lnTo>
                  <a:pt x="0" y="223774"/>
                </a:lnTo>
                <a:lnTo>
                  <a:pt x="111886" y="447675"/>
                </a:lnTo>
                <a:lnTo>
                  <a:pt x="402463" y="447675"/>
                </a:lnTo>
                <a:lnTo>
                  <a:pt x="514350" y="223774"/>
                </a:lnTo>
                <a:lnTo>
                  <a:pt x="40246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0775" y="3305175"/>
            <a:ext cx="523875" cy="447675"/>
          </a:xfrm>
          <a:custGeom>
            <a:avLst/>
            <a:gdLst/>
            <a:ahLst/>
            <a:cxnLst/>
            <a:rect l="l" t="t" r="r" b="b"/>
            <a:pathLst>
              <a:path w="523875" h="447675">
                <a:moveTo>
                  <a:pt x="411988" y="0"/>
                </a:moveTo>
                <a:lnTo>
                  <a:pt x="111887" y="0"/>
                </a:lnTo>
                <a:lnTo>
                  <a:pt x="0" y="223900"/>
                </a:lnTo>
                <a:lnTo>
                  <a:pt x="111887" y="447675"/>
                </a:lnTo>
                <a:lnTo>
                  <a:pt x="411988" y="447675"/>
                </a:lnTo>
                <a:lnTo>
                  <a:pt x="523875" y="223900"/>
                </a:lnTo>
                <a:lnTo>
                  <a:pt x="411988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7750" y="1924050"/>
            <a:ext cx="523875" cy="447675"/>
          </a:xfrm>
          <a:custGeom>
            <a:avLst/>
            <a:gdLst/>
            <a:ahLst/>
            <a:cxnLst/>
            <a:rect l="l" t="t" r="r" b="b"/>
            <a:pathLst>
              <a:path w="523875" h="447675">
                <a:moveTo>
                  <a:pt x="411988" y="0"/>
                </a:moveTo>
                <a:lnTo>
                  <a:pt x="111887" y="0"/>
                </a:lnTo>
                <a:lnTo>
                  <a:pt x="0" y="223774"/>
                </a:lnTo>
                <a:lnTo>
                  <a:pt x="111887" y="447675"/>
                </a:lnTo>
                <a:lnTo>
                  <a:pt x="411988" y="447675"/>
                </a:lnTo>
                <a:lnTo>
                  <a:pt x="523875" y="223774"/>
                </a:lnTo>
                <a:lnTo>
                  <a:pt x="411988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07179" y="459422"/>
            <a:ext cx="932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>
                <a:solidFill>
                  <a:srgbClr val="F3F3F3"/>
                </a:solidFill>
                <a:latin typeface="Verdana"/>
                <a:cs typeface="Verdana"/>
              </a:rPr>
              <a:t>A</a:t>
            </a:r>
            <a:r>
              <a:rPr spc="-195" dirty="0">
                <a:solidFill>
                  <a:srgbClr val="F3F3F3"/>
                </a:solidFill>
                <a:latin typeface="Verdana"/>
                <a:cs typeface="Verdana"/>
              </a:rPr>
              <a:t>G</a:t>
            </a:r>
            <a:r>
              <a:rPr spc="-185" dirty="0">
                <a:solidFill>
                  <a:srgbClr val="F3F3F3"/>
                </a:solidFill>
                <a:latin typeface="Verdana"/>
                <a:cs typeface="Verdana"/>
              </a:rPr>
              <a:t>E</a:t>
            </a:r>
            <a:r>
              <a:rPr spc="-180" dirty="0">
                <a:solidFill>
                  <a:srgbClr val="F3F3F3"/>
                </a:solidFill>
                <a:latin typeface="Verdana"/>
                <a:cs typeface="Verdana"/>
              </a:rPr>
              <a:t>N</a:t>
            </a:r>
            <a:r>
              <a:rPr spc="-225" dirty="0">
                <a:solidFill>
                  <a:srgbClr val="F3F3F3"/>
                </a:solidFill>
                <a:latin typeface="Verdana"/>
                <a:cs typeface="Verdana"/>
              </a:rPr>
              <a:t>D</a:t>
            </a:r>
            <a:r>
              <a:rPr spc="-330" dirty="0">
                <a:solidFill>
                  <a:srgbClr val="F3F3F3"/>
                </a:solidFill>
                <a:latin typeface="Verdana"/>
                <a:cs typeface="Verdana"/>
              </a:rPr>
              <a:t>A</a:t>
            </a:r>
          </a:p>
        </p:txBody>
      </p:sp>
      <p:sp>
        <p:nvSpPr>
          <p:cNvPr id="16" name="object 16"/>
          <p:cNvSpPr/>
          <p:nvPr/>
        </p:nvSpPr>
        <p:spPr>
          <a:xfrm>
            <a:off x="4295775" y="1857375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101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86050" y="1857375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101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675475"/>
            <a:ext cx="1446530" cy="1468120"/>
          </a:xfrm>
          <a:custGeom>
            <a:avLst/>
            <a:gdLst/>
            <a:ahLst/>
            <a:cxnLst/>
            <a:rect l="l" t="t" r="r" b="b"/>
            <a:pathLst>
              <a:path w="1446530" h="1468120">
                <a:moveTo>
                  <a:pt x="0" y="0"/>
                </a:moveTo>
                <a:lnTo>
                  <a:pt x="1212189" y="324770"/>
                </a:lnTo>
                <a:lnTo>
                  <a:pt x="1446236" y="1468023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78899" y="4349318"/>
            <a:ext cx="1065530" cy="794385"/>
          </a:xfrm>
          <a:custGeom>
            <a:avLst/>
            <a:gdLst/>
            <a:ahLst/>
            <a:cxnLst/>
            <a:rect l="l" t="t" r="r" b="b"/>
            <a:pathLst>
              <a:path w="1065529" h="794385">
                <a:moveTo>
                  <a:pt x="0" y="794181"/>
                </a:moveTo>
                <a:lnTo>
                  <a:pt x="652096" y="0"/>
                </a:lnTo>
                <a:lnTo>
                  <a:pt x="1065100" y="94011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62810" y="2021522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250" dirty="0">
                <a:solidFill>
                  <a:srgbClr val="F3F3F3"/>
                </a:solidFill>
                <a:latin typeface="Verdana"/>
                <a:cs typeface="Verdana"/>
              </a:rPr>
              <a:t>01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7930" y="2606103"/>
            <a:ext cx="9493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95" dirty="0">
                <a:latin typeface="Verdana"/>
                <a:cs typeface="Verdana"/>
              </a:rPr>
              <a:t>I</a:t>
            </a:r>
            <a:r>
              <a:rPr sz="1400" spc="-140" dirty="0">
                <a:latin typeface="Verdana"/>
                <a:cs typeface="Verdana"/>
              </a:rPr>
              <a:t>n</a:t>
            </a:r>
            <a:r>
              <a:rPr sz="1400" spc="-150" dirty="0">
                <a:latin typeface="Verdana"/>
                <a:cs typeface="Verdana"/>
              </a:rPr>
              <a:t>t</a:t>
            </a:r>
            <a:r>
              <a:rPr sz="1400" spc="-190" dirty="0">
                <a:latin typeface="Verdana"/>
                <a:cs typeface="Verdana"/>
              </a:rPr>
              <a:t>r</a:t>
            </a:r>
            <a:r>
              <a:rPr sz="1400" spc="-105" dirty="0">
                <a:latin typeface="Verdana"/>
                <a:cs typeface="Verdana"/>
              </a:rPr>
              <a:t>o</a:t>
            </a:r>
            <a:r>
              <a:rPr sz="1400" spc="-125" dirty="0">
                <a:latin typeface="Verdana"/>
                <a:cs typeface="Verdana"/>
              </a:rPr>
              <a:t>d</a:t>
            </a:r>
            <a:r>
              <a:rPr sz="1400" spc="-140" dirty="0">
                <a:latin typeface="Verdana"/>
                <a:cs typeface="Verdana"/>
              </a:rPr>
              <a:t>u</a:t>
            </a:r>
            <a:r>
              <a:rPr sz="1400" spc="-60" dirty="0">
                <a:latin typeface="Verdana"/>
                <a:cs typeface="Verdana"/>
              </a:rPr>
              <a:t>cc</a:t>
            </a:r>
            <a:r>
              <a:rPr sz="1400" spc="-90" dirty="0">
                <a:latin typeface="Verdana"/>
                <a:cs typeface="Verdana"/>
              </a:rPr>
              <a:t>i</a:t>
            </a:r>
            <a:r>
              <a:rPr sz="1400" spc="-105" dirty="0">
                <a:latin typeface="Verdana"/>
                <a:cs typeface="Verdana"/>
              </a:rPr>
              <a:t>ó</a:t>
            </a:r>
            <a:r>
              <a:rPr sz="1400" spc="-13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30854" y="2637726"/>
            <a:ext cx="7359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30" dirty="0">
                <a:latin typeface="Verdana"/>
                <a:cs typeface="Verdana"/>
              </a:rPr>
              <a:t>O</a:t>
            </a:r>
            <a:r>
              <a:rPr sz="1400" spc="-180" dirty="0">
                <a:latin typeface="Verdana"/>
                <a:cs typeface="Verdana"/>
              </a:rPr>
              <a:t>b</a:t>
            </a:r>
            <a:r>
              <a:rPr sz="1400" spc="-135" dirty="0">
                <a:latin typeface="Verdana"/>
                <a:cs typeface="Verdana"/>
              </a:rPr>
              <a:t>j</a:t>
            </a:r>
            <a:r>
              <a:rPr sz="1400" spc="-90" dirty="0">
                <a:latin typeface="Verdana"/>
                <a:cs typeface="Verdana"/>
              </a:rPr>
              <a:t>e</a:t>
            </a:r>
            <a:r>
              <a:rPr sz="1400" spc="-125" dirty="0">
                <a:latin typeface="Verdana"/>
                <a:cs typeface="Verdana"/>
              </a:rPr>
              <a:t>t</a:t>
            </a:r>
            <a:r>
              <a:rPr sz="1400" spc="-75" dirty="0">
                <a:latin typeface="Verdana"/>
                <a:cs typeface="Verdana"/>
              </a:rPr>
              <a:t>i</a:t>
            </a:r>
            <a:r>
              <a:rPr sz="1400" spc="-155" dirty="0">
                <a:latin typeface="Verdana"/>
                <a:cs typeface="Verdana"/>
              </a:rPr>
              <a:t>v</a:t>
            </a:r>
            <a:r>
              <a:rPr sz="1400" spc="-105" dirty="0">
                <a:latin typeface="Verdana"/>
                <a:cs typeface="Verdana"/>
              </a:rPr>
              <a:t>o</a:t>
            </a:r>
            <a:r>
              <a:rPr sz="1400" spc="-85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8571" y="2578036"/>
            <a:ext cx="1116965" cy="4629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3825">
              <a:lnSpc>
                <a:spcPct val="102899"/>
              </a:lnSpc>
              <a:spcBef>
                <a:spcPts val="75"/>
              </a:spcBef>
            </a:pPr>
            <a:r>
              <a:rPr sz="1400" spc="-125" dirty="0">
                <a:latin typeface="Verdana"/>
                <a:cs typeface="Verdana"/>
              </a:rPr>
              <a:t>Manejo </a:t>
            </a:r>
            <a:r>
              <a:rPr sz="1400" spc="-105" dirty="0">
                <a:latin typeface="Verdana"/>
                <a:cs typeface="Verdana"/>
              </a:rPr>
              <a:t>del  </a:t>
            </a:r>
            <a:r>
              <a:rPr sz="1400" spc="-120" dirty="0">
                <a:latin typeface="Verdana"/>
                <a:cs typeface="Verdana"/>
              </a:rPr>
              <a:t>cavia</a:t>
            </a:r>
            <a:r>
              <a:rPr sz="1400" spc="-28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porcellus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3625" y="1857375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101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92518" y="2612453"/>
            <a:ext cx="842010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14300">
              <a:lnSpc>
                <a:spcPct val="102800"/>
              </a:lnSpc>
              <a:spcBef>
                <a:spcPts val="80"/>
              </a:spcBef>
            </a:pPr>
            <a:r>
              <a:rPr sz="1400" spc="-100" dirty="0">
                <a:latin typeface="Verdana"/>
                <a:cs typeface="Verdana"/>
              </a:rPr>
              <a:t>Análisis  </a:t>
            </a:r>
            <a:r>
              <a:rPr sz="1400" spc="-90" dirty="0">
                <a:latin typeface="Verdana"/>
                <a:cs typeface="Verdana"/>
              </a:rPr>
              <a:t>e</a:t>
            </a:r>
            <a:r>
              <a:rPr sz="1400" spc="-60" dirty="0">
                <a:latin typeface="Verdana"/>
                <a:cs typeface="Verdana"/>
              </a:rPr>
              <a:t>s</a:t>
            </a:r>
            <a:r>
              <a:rPr sz="1400" spc="-100" dirty="0">
                <a:latin typeface="Verdana"/>
                <a:cs typeface="Verdana"/>
              </a:rPr>
              <a:t>t</a:t>
            </a:r>
            <a:r>
              <a:rPr sz="1400" spc="-180" dirty="0">
                <a:latin typeface="Verdana"/>
                <a:cs typeface="Verdana"/>
              </a:rPr>
              <a:t>a</a:t>
            </a:r>
            <a:r>
              <a:rPr sz="1400" spc="-125" dirty="0">
                <a:latin typeface="Verdana"/>
                <a:cs typeface="Verdana"/>
              </a:rPr>
              <a:t>d</a:t>
            </a:r>
            <a:r>
              <a:rPr sz="1400" spc="-90" dirty="0">
                <a:latin typeface="Verdana"/>
                <a:cs typeface="Verdana"/>
              </a:rPr>
              <a:t>í</a:t>
            </a:r>
            <a:r>
              <a:rPr sz="1400" spc="-60" dirty="0">
                <a:latin typeface="Verdana"/>
                <a:cs typeface="Verdana"/>
              </a:rPr>
              <a:t>s</a:t>
            </a:r>
            <a:r>
              <a:rPr sz="1400" spc="-125" dirty="0">
                <a:latin typeface="Verdana"/>
                <a:cs typeface="Verdana"/>
              </a:rPr>
              <a:t>t</a:t>
            </a:r>
            <a:r>
              <a:rPr sz="1400" spc="-75" dirty="0">
                <a:latin typeface="Verdana"/>
                <a:cs typeface="Verdana"/>
              </a:rPr>
              <a:t>i</a:t>
            </a:r>
            <a:r>
              <a:rPr sz="1400" spc="-60" dirty="0">
                <a:latin typeface="Verdana"/>
                <a:cs typeface="Verdana"/>
              </a:rPr>
              <a:t>c</a:t>
            </a:r>
            <a:r>
              <a:rPr sz="1400" spc="-110" dirty="0"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5870" y="4044950"/>
            <a:ext cx="12344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Verdana"/>
                <a:cs typeface="Verdana"/>
              </a:rPr>
              <a:t>Minería</a:t>
            </a:r>
            <a:r>
              <a:rPr sz="1400" spc="-32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de</a:t>
            </a:r>
            <a:r>
              <a:rPr sz="1400" spc="-2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datos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7704" y="2033206"/>
            <a:ext cx="2641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60" dirty="0">
                <a:solidFill>
                  <a:srgbClr val="F3F3F3"/>
                </a:solidFill>
                <a:latin typeface="Verdana"/>
                <a:cs typeface="Verdana"/>
              </a:rPr>
              <a:t>02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85765" y="2021522"/>
            <a:ext cx="260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80" dirty="0">
                <a:solidFill>
                  <a:srgbClr val="F3F3F3"/>
                </a:solidFill>
                <a:latin typeface="Verdana"/>
                <a:cs typeface="Verdana"/>
              </a:rPr>
              <a:t>03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59218" y="2006917"/>
            <a:ext cx="2698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40" dirty="0">
                <a:solidFill>
                  <a:srgbClr val="F3F3F3"/>
                </a:solidFill>
                <a:latin typeface="Verdana"/>
                <a:cs typeface="Verdana"/>
              </a:rPr>
              <a:t>04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27300" y="3406203"/>
            <a:ext cx="2667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55" dirty="0">
                <a:solidFill>
                  <a:srgbClr val="F3F3F3"/>
                </a:solidFill>
                <a:latin typeface="Verdana"/>
                <a:cs typeface="Verdana"/>
              </a:rPr>
              <a:t>05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91253" y="3398202"/>
            <a:ext cx="2692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40" dirty="0">
                <a:solidFill>
                  <a:srgbClr val="F3F3F3"/>
                </a:solidFill>
                <a:latin typeface="Verdana"/>
                <a:cs typeface="Verdana"/>
              </a:rPr>
              <a:t>06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5378" y="3899852"/>
            <a:ext cx="1411605" cy="462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23825">
              <a:lnSpc>
                <a:spcPct val="102800"/>
              </a:lnSpc>
              <a:spcBef>
                <a:spcPts val="80"/>
              </a:spcBef>
            </a:pPr>
            <a:r>
              <a:rPr sz="1400" spc="-95" dirty="0">
                <a:latin typeface="Verdana"/>
                <a:cs typeface="Verdana"/>
              </a:rPr>
              <a:t>Conclusiones </a:t>
            </a:r>
            <a:r>
              <a:rPr sz="1400" spc="-145" dirty="0">
                <a:latin typeface="Verdana"/>
                <a:cs typeface="Verdana"/>
              </a:rPr>
              <a:t>y  </a:t>
            </a:r>
            <a:r>
              <a:rPr sz="1400" spc="-110" dirty="0">
                <a:latin typeface="Verdana"/>
                <a:cs typeface="Verdana"/>
              </a:rPr>
              <a:t>R</a:t>
            </a:r>
            <a:r>
              <a:rPr sz="1400" spc="-60" dirty="0">
                <a:latin typeface="Verdana"/>
                <a:cs typeface="Verdana"/>
              </a:rPr>
              <a:t>ec</a:t>
            </a:r>
            <a:r>
              <a:rPr sz="1400" spc="-105" dirty="0">
                <a:latin typeface="Verdana"/>
                <a:cs typeface="Verdana"/>
              </a:rPr>
              <a:t>o</a:t>
            </a:r>
            <a:r>
              <a:rPr sz="1400" spc="-240" dirty="0">
                <a:latin typeface="Verdana"/>
                <a:cs typeface="Verdana"/>
              </a:rPr>
              <a:t>m</a:t>
            </a:r>
            <a:r>
              <a:rPr sz="1400" spc="-90" dirty="0">
                <a:latin typeface="Verdana"/>
                <a:cs typeface="Verdana"/>
              </a:rPr>
              <a:t>e</a:t>
            </a:r>
            <a:r>
              <a:rPr sz="1400" spc="-140" dirty="0">
                <a:latin typeface="Verdana"/>
                <a:cs typeface="Verdana"/>
              </a:rPr>
              <a:t>n</a:t>
            </a:r>
            <a:r>
              <a:rPr sz="1400" spc="-125" dirty="0">
                <a:latin typeface="Verdana"/>
                <a:cs typeface="Verdana"/>
              </a:rPr>
              <a:t>d</a:t>
            </a:r>
            <a:r>
              <a:rPr sz="1400" spc="-175" dirty="0">
                <a:latin typeface="Verdana"/>
                <a:cs typeface="Verdana"/>
              </a:rPr>
              <a:t>a</a:t>
            </a:r>
            <a:r>
              <a:rPr sz="1400" spc="-60" dirty="0">
                <a:latin typeface="Verdana"/>
                <a:cs typeface="Verdana"/>
              </a:rPr>
              <a:t>c</a:t>
            </a:r>
            <a:r>
              <a:rPr sz="1400" spc="-90" dirty="0">
                <a:latin typeface="Verdana"/>
                <a:cs typeface="Verdana"/>
              </a:rPr>
              <a:t>i</a:t>
            </a:r>
            <a:r>
              <a:rPr sz="1400" spc="-105" dirty="0">
                <a:latin typeface="Verdana"/>
                <a:cs typeface="Verdana"/>
              </a:rPr>
              <a:t>o</a:t>
            </a:r>
            <a:r>
              <a:rPr sz="1400" spc="-140" dirty="0">
                <a:latin typeface="Verdana"/>
                <a:cs typeface="Verdana"/>
              </a:rPr>
              <a:t>n</a:t>
            </a:r>
            <a:r>
              <a:rPr sz="1400" spc="-165" dirty="0">
                <a:latin typeface="Verdana"/>
                <a:cs typeface="Verdana"/>
              </a:rPr>
              <a:t>e</a:t>
            </a:r>
            <a:r>
              <a:rPr sz="1400" spc="-85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81375" y="325755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102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95344" y="4055745"/>
            <a:ext cx="8686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5" dirty="0">
                <a:latin typeface="Verdana"/>
                <a:cs typeface="Verdana"/>
              </a:rPr>
              <a:t>Resultados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67300" y="3257550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102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81700" y="3406203"/>
            <a:ext cx="2470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30" dirty="0">
                <a:solidFill>
                  <a:srgbClr val="F3F3F3"/>
                </a:solidFill>
                <a:latin typeface="Verdana"/>
                <a:cs typeface="Verdana"/>
              </a:rPr>
              <a:t>07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2779" y="1427162"/>
            <a:ext cx="24377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Arial"/>
                <a:cs typeface="Arial"/>
              </a:rPr>
              <a:t>Número </a:t>
            </a:r>
            <a:r>
              <a:rPr sz="1400" spc="3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individuos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muertos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725" y="1704975"/>
            <a:ext cx="3076575" cy="2162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9026" y="3804983"/>
            <a:ext cx="226123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8915">
              <a:lnSpc>
                <a:spcPct val="144500"/>
              </a:lnSpc>
              <a:spcBef>
                <a:spcPts val="95"/>
              </a:spcBef>
            </a:pPr>
            <a:r>
              <a:rPr sz="1400" spc="10" dirty="0">
                <a:latin typeface="Arial"/>
                <a:cs typeface="Arial"/>
              </a:rPr>
              <a:t>Primera </a:t>
            </a:r>
            <a:r>
              <a:rPr sz="1400" spc="15" dirty="0">
                <a:latin typeface="Arial"/>
                <a:cs typeface="Arial"/>
              </a:rPr>
              <a:t>toma </a:t>
            </a:r>
            <a:r>
              <a:rPr sz="1400" spc="30" dirty="0">
                <a:latin typeface="Arial"/>
                <a:cs typeface="Arial"/>
              </a:rPr>
              <a:t>de </a:t>
            </a:r>
            <a:r>
              <a:rPr sz="1400" spc="10" dirty="0">
                <a:latin typeface="Arial"/>
                <a:cs typeface="Arial"/>
              </a:rPr>
              <a:t>datos  </a:t>
            </a:r>
            <a:r>
              <a:rPr sz="1400" dirty="0">
                <a:latin typeface="Arial"/>
                <a:cs typeface="Arial"/>
              </a:rPr>
              <a:t>Agosto-Septiembre-Octubre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37664" marR="5080" indent="-600710">
              <a:lnSpc>
                <a:spcPct val="100899"/>
              </a:lnSpc>
              <a:spcBef>
                <a:spcPts val="80"/>
              </a:spcBef>
            </a:pPr>
            <a:r>
              <a:rPr spc="5" dirty="0"/>
              <a:t>Mortalidad </a:t>
            </a:r>
            <a:r>
              <a:rPr spc="10" dirty="0"/>
              <a:t>por</a:t>
            </a:r>
            <a:r>
              <a:rPr spc="-225" dirty="0"/>
              <a:t> </a:t>
            </a:r>
            <a:r>
              <a:rPr spc="-20" dirty="0"/>
              <a:t>semana  </a:t>
            </a:r>
            <a:r>
              <a:rPr spc="-15" dirty="0"/>
              <a:t>Primera</a:t>
            </a:r>
            <a:r>
              <a:rPr spc="60" dirty="0"/>
              <a:t> </a:t>
            </a:r>
            <a:r>
              <a:rPr spc="-15" dirty="0"/>
              <a:t>fase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057775" y="1552575"/>
            <a:ext cx="4000500" cy="2162175"/>
            <a:chOff x="5057775" y="1552575"/>
            <a:chExt cx="4000500" cy="2162175"/>
          </a:xfrm>
        </p:grpSpPr>
        <p:sp>
          <p:nvSpPr>
            <p:cNvPr id="8" name="object 8"/>
            <p:cNvSpPr/>
            <p:nvPr/>
          </p:nvSpPr>
          <p:spPr>
            <a:xfrm>
              <a:off x="5076825" y="1619250"/>
              <a:ext cx="3952875" cy="2057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7775" y="1552575"/>
              <a:ext cx="4000500" cy="2162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11" name="object 11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1013142"/>
            <a:ext cx="1184910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679" y="1499806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679" y="1747837"/>
            <a:ext cx="868044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03630" marR="5080" indent="-543560">
              <a:lnSpc>
                <a:spcPct val="100899"/>
              </a:lnSpc>
              <a:spcBef>
                <a:spcPts val="80"/>
              </a:spcBef>
            </a:pPr>
            <a:r>
              <a:rPr spc="5" dirty="0"/>
              <a:t>Mortalidad </a:t>
            </a:r>
            <a:r>
              <a:rPr spc="10" dirty="0"/>
              <a:t>por</a:t>
            </a:r>
            <a:r>
              <a:rPr spc="-225" dirty="0"/>
              <a:t> </a:t>
            </a:r>
            <a:r>
              <a:rPr spc="-20" dirty="0"/>
              <a:t>semana  </a:t>
            </a:r>
            <a:r>
              <a:rPr spc="5" dirty="0"/>
              <a:t>Segunda</a:t>
            </a:r>
            <a:r>
              <a:rPr spc="-90" dirty="0"/>
              <a:t> </a:t>
            </a:r>
            <a:r>
              <a:rPr spc="-15" dirty="0"/>
              <a:t>fase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24985" y="4508817"/>
            <a:ext cx="1921510" cy="462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8900" marR="5080" indent="-76835">
              <a:lnSpc>
                <a:spcPct val="102800"/>
              </a:lnSpc>
              <a:spcBef>
                <a:spcPts val="80"/>
              </a:spcBef>
            </a:pPr>
            <a:r>
              <a:rPr sz="1400" spc="15" dirty="0">
                <a:latin typeface="Arial"/>
                <a:cs typeface="Arial"/>
              </a:rPr>
              <a:t>Segunda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toma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datos  </a:t>
            </a:r>
            <a:r>
              <a:rPr sz="1400" dirty="0">
                <a:latin typeface="Arial"/>
                <a:cs typeface="Arial"/>
              </a:rPr>
              <a:t>Enero-Febrero-Marzo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6470" y="1332611"/>
            <a:ext cx="24384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5" dirty="0">
                <a:latin typeface="Arial"/>
                <a:cs typeface="Arial"/>
              </a:rPr>
              <a:t>Número </a:t>
            </a:r>
            <a:r>
              <a:rPr sz="1400" spc="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individuos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muertos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1175" y="1619250"/>
            <a:ext cx="6238875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1013142"/>
            <a:ext cx="11849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1252220"/>
            <a:ext cx="79184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1499806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1747837"/>
            <a:ext cx="868044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89685" marR="5080" indent="-544195">
              <a:lnSpc>
                <a:spcPct val="100899"/>
              </a:lnSpc>
              <a:spcBef>
                <a:spcPts val="80"/>
              </a:spcBef>
            </a:pPr>
            <a:r>
              <a:rPr spc="5" dirty="0"/>
              <a:t>Mortalidad </a:t>
            </a:r>
            <a:r>
              <a:rPr spc="10" dirty="0"/>
              <a:t>por</a:t>
            </a:r>
            <a:r>
              <a:rPr spc="-225" dirty="0"/>
              <a:t> </a:t>
            </a:r>
            <a:r>
              <a:rPr spc="-20" dirty="0"/>
              <a:t>semana  </a:t>
            </a:r>
            <a:r>
              <a:rPr spc="5" dirty="0"/>
              <a:t>Segunda</a:t>
            </a:r>
            <a:r>
              <a:rPr spc="-90" dirty="0"/>
              <a:t> </a:t>
            </a:r>
            <a:r>
              <a:rPr spc="-15" dirty="0"/>
              <a:t>fase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3670" y="4246879"/>
            <a:ext cx="1919605" cy="462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8900" marR="5080" indent="-76835">
              <a:lnSpc>
                <a:spcPct val="102800"/>
              </a:lnSpc>
              <a:spcBef>
                <a:spcPts val="80"/>
              </a:spcBef>
            </a:pPr>
            <a:r>
              <a:rPr sz="1400" spc="15" dirty="0">
                <a:latin typeface="Arial"/>
                <a:cs typeface="Arial"/>
              </a:rPr>
              <a:t>Segunda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toma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datos  </a:t>
            </a:r>
            <a:r>
              <a:rPr sz="1400" dirty="0">
                <a:latin typeface="Arial"/>
                <a:cs typeface="Arial"/>
              </a:rPr>
              <a:t>Enero-Febrero-Marzo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4755" y="1549399"/>
            <a:ext cx="24447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latin typeface="Arial"/>
                <a:cs typeface="Arial"/>
              </a:rPr>
              <a:t>Número </a:t>
            </a:r>
            <a:r>
              <a:rPr sz="1400" spc="3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individuos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muertos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7936" y="1587"/>
            <a:ext cx="9152255" cy="5154930"/>
            <a:chOff x="-7936" y="1587"/>
            <a:chExt cx="9152255" cy="5154930"/>
          </a:xfrm>
        </p:grpSpPr>
        <p:sp>
          <p:nvSpPr>
            <p:cNvPr id="7" name="object 7"/>
            <p:cNvSpPr/>
            <p:nvPr/>
          </p:nvSpPr>
          <p:spPr>
            <a:xfrm>
              <a:off x="5019675" y="1857375"/>
              <a:ext cx="4124325" cy="1971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00650" y="1857375"/>
              <a:ext cx="3943350" cy="1971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1625" y="1800225"/>
              <a:ext cx="3543300" cy="2352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1013142"/>
            <a:ext cx="1184910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1499806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679" y="1747837"/>
            <a:ext cx="868044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34135" marR="5080" indent="-544195">
              <a:lnSpc>
                <a:spcPct val="100899"/>
              </a:lnSpc>
              <a:spcBef>
                <a:spcPts val="80"/>
              </a:spcBef>
            </a:pPr>
            <a:r>
              <a:rPr spc="10" dirty="0"/>
              <a:t>Mortalidad </a:t>
            </a:r>
            <a:r>
              <a:rPr spc="15" dirty="0"/>
              <a:t>por</a:t>
            </a:r>
            <a:r>
              <a:rPr spc="-265" dirty="0"/>
              <a:t> </a:t>
            </a:r>
            <a:r>
              <a:rPr spc="-15" dirty="0"/>
              <a:t>semana  </a:t>
            </a:r>
            <a:r>
              <a:rPr spc="10" dirty="0"/>
              <a:t>Segunda</a:t>
            </a:r>
            <a:r>
              <a:rPr spc="-85" dirty="0"/>
              <a:t> </a:t>
            </a:r>
            <a:r>
              <a:rPr spc="-15" dirty="0"/>
              <a:t>fase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0801" y="3842765"/>
            <a:ext cx="191452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indent="-37465">
              <a:lnSpc>
                <a:spcPct val="144500"/>
              </a:lnSpc>
              <a:spcBef>
                <a:spcPts val="95"/>
              </a:spcBef>
            </a:pPr>
            <a:r>
              <a:rPr sz="1400" spc="15" dirty="0">
                <a:latin typeface="Arial"/>
                <a:cs typeface="Arial"/>
              </a:rPr>
              <a:t>Segunda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toma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datos  </a:t>
            </a:r>
            <a:r>
              <a:rPr sz="1400" dirty="0">
                <a:latin typeface="Arial"/>
                <a:cs typeface="Arial"/>
              </a:rPr>
              <a:t>Enero-Febrero-Marzo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066" y="1449387"/>
            <a:ext cx="24384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Arial"/>
                <a:cs typeface="Arial"/>
              </a:rPr>
              <a:t>Número </a:t>
            </a:r>
            <a:r>
              <a:rPr sz="1400" spc="3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individuos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muertos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00600" y="1400175"/>
            <a:ext cx="4295775" cy="2381250"/>
            <a:chOff x="4800600" y="1400175"/>
            <a:chExt cx="4295775" cy="2381250"/>
          </a:xfrm>
        </p:grpSpPr>
        <p:sp>
          <p:nvSpPr>
            <p:cNvPr id="7" name="object 7"/>
            <p:cNvSpPr/>
            <p:nvPr/>
          </p:nvSpPr>
          <p:spPr>
            <a:xfrm>
              <a:off x="4800600" y="1400175"/>
              <a:ext cx="4295775" cy="2343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8225" y="1400175"/>
              <a:ext cx="4200525" cy="2381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7936" y="1587"/>
            <a:ext cx="4761230" cy="5154930"/>
            <a:chOff x="-7936" y="1587"/>
            <a:chExt cx="4761230" cy="5154930"/>
          </a:xfrm>
        </p:grpSpPr>
        <p:sp>
          <p:nvSpPr>
            <p:cNvPr id="10" name="object 10"/>
            <p:cNvSpPr/>
            <p:nvPr/>
          </p:nvSpPr>
          <p:spPr>
            <a:xfrm>
              <a:off x="1524000" y="1733550"/>
              <a:ext cx="3228975" cy="2171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1013142"/>
            <a:ext cx="1184910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679" y="1499806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679" y="1747837"/>
            <a:ext cx="868044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0684" y="762380"/>
            <a:ext cx="364807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Pesos Ponderado-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Primera</a:t>
            </a:r>
            <a:r>
              <a:rPr sz="2000" b="0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10" dirty="0">
                <a:solidFill>
                  <a:srgbClr val="000000"/>
                </a:solidFill>
                <a:latin typeface="Arial"/>
                <a:cs typeface="Arial"/>
              </a:rPr>
              <a:t>fase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4075" y="1219200"/>
            <a:ext cx="6429375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1013142"/>
            <a:ext cx="11849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1252220"/>
            <a:ext cx="868044" cy="885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99600"/>
              </a:lnSpc>
              <a:spcBef>
                <a:spcPts val="3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  </a:t>
            </a: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r>
              <a:rPr sz="800" spc="-70" dirty="0">
                <a:solidFill>
                  <a:srgbClr val="F3F3F3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enda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9525" y="0"/>
            <a:ext cx="3973829" cy="5165725"/>
            <a:chOff x="-9525" y="0"/>
            <a:chExt cx="3973829" cy="51657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0" y="1126662"/>
                  </a:moveTo>
                  <a:lnTo>
                    <a:pt x="0" y="1132681"/>
                  </a:lnTo>
                  <a:lnTo>
                    <a:pt x="1605280" y="1609344"/>
                  </a:lnTo>
                  <a:lnTo>
                    <a:pt x="1606677" y="1609725"/>
                  </a:lnTo>
                  <a:lnTo>
                    <a:pt x="1616123" y="1603248"/>
                  </a:lnTo>
                  <a:lnTo>
                    <a:pt x="1605788" y="1603248"/>
                  </a:lnTo>
                  <a:lnTo>
                    <a:pt x="0" y="1126662"/>
                  </a:lnTo>
                  <a:close/>
                </a:path>
                <a:path w="3954779" h="1609725">
                  <a:moveTo>
                    <a:pt x="3954329" y="0"/>
                  </a:moveTo>
                  <a:lnTo>
                    <a:pt x="3944038" y="0"/>
                  </a:lnTo>
                  <a:lnTo>
                    <a:pt x="1605788" y="1603248"/>
                  </a:lnTo>
                  <a:lnTo>
                    <a:pt x="1616123" y="1603248"/>
                  </a:lnTo>
                  <a:lnTo>
                    <a:pt x="39543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3944038" y="0"/>
                  </a:moveTo>
                  <a:lnTo>
                    <a:pt x="1605788" y="1603248"/>
                  </a:lnTo>
                  <a:lnTo>
                    <a:pt x="0" y="1126662"/>
                  </a:lnTo>
                </a:path>
                <a:path w="3954779" h="1609725">
                  <a:moveTo>
                    <a:pt x="0" y="1132681"/>
                  </a:moveTo>
                  <a:lnTo>
                    <a:pt x="1605280" y="1609344"/>
                  </a:lnTo>
                  <a:lnTo>
                    <a:pt x="1606677" y="1609725"/>
                  </a:lnTo>
                  <a:lnTo>
                    <a:pt x="3954329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1013142"/>
            <a:ext cx="1184910" cy="1125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 marL="12700" marR="397510">
              <a:lnSpc>
                <a:spcPts val="1950"/>
              </a:lnSpc>
              <a:spcBef>
                <a:spcPts val="160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84754" y="394906"/>
            <a:ext cx="4984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Incremento </a:t>
            </a:r>
            <a:r>
              <a:rPr spc="10" dirty="0"/>
              <a:t>de </a:t>
            </a:r>
            <a:r>
              <a:rPr spc="-10" dirty="0"/>
              <a:t>peso </a:t>
            </a:r>
            <a:r>
              <a:rPr spc="15" dirty="0"/>
              <a:t>por </a:t>
            </a:r>
            <a:r>
              <a:rPr spc="-15" dirty="0"/>
              <a:t>semana </a:t>
            </a:r>
            <a:r>
              <a:rPr dirty="0"/>
              <a:t>y </a:t>
            </a:r>
            <a:r>
              <a:rPr spc="15" dirty="0"/>
              <a:t>por</a:t>
            </a:r>
            <a:r>
              <a:rPr spc="30" dirty="0"/>
              <a:t> </a:t>
            </a:r>
            <a:r>
              <a:rPr spc="10" dirty="0"/>
              <a:t>galpón</a:t>
            </a:r>
          </a:p>
        </p:txBody>
      </p:sp>
      <p:sp>
        <p:nvSpPr>
          <p:cNvPr id="15" name="object 15"/>
          <p:cNvSpPr/>
          <p:nvPr/>
        </p:nvSpPr>
        <p:spPr>
          <a:xfrm>
            <a:off x="3133725" y="1057275"/>
            <a:ext cx="3676650" cy="3790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95725" y="790003"/>
            <a:ext cx="18357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Primera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toma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datos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9525" y="0"/>
            <a:ext cx="3973829" cy="5165725"/>
            <a:chOff x="-9525" y="0"/>
            <a:chExt cx="3973829" cy="51657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0" y="1126662"/>
                  </a:moveTo>
                  <a:lnTo>
                    <a:pt x="0" y="1132681"/>
                  </a:lnTo>
                  <a:lnTo>
                    <a:pt x="1605280" y="1609344"/>
                  </a:lnTo>
                  <a:lnTo>
                    <a:pt x="1606677" y="1609725"/>
                  </a:lnTo>
                  <a:lnTo>
                    <a:pt x="1616123" y="1603248"/>
                  </a:lnTo>
                  <a:lnTo>
                    <a:pt x="1605788" y="1603248"/>
                  </a:lnTo>
                  <a:lnTo>
                    <a:pt x="0" y="1126662"/>
                  </a:lnTo>
                  <a:close/>
                </a:path>
                <a:path w="3954779" h="1609725">
                  <a:moveTo>
                    <a:pt x="3954329" y="0"/>
                  </a:moveTo>
                  <a:lnTo>
                    <a:pt x="3944038" y="0"/>
                  </a:lnTo>
                  <a:lnTo>
                    <a:pt x="1605788" y="1603248"/>
                  </a:lnTo>
                  <a:lnTo>
                    <a:pt x="1616123" y="1603248"/>
                  </a:lnTo>
                  <a:lnTo>
                    <a:pt x="39543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954779" cy="1609725"/>
            </a:xfrm>
            <a:custGeom>
              <a:avLst/>
              <a:gdLst/>
              <a:ahLst/>
              <a:cxnLst/>
              <a:rect l="l" t="t" r="r" b="b"/>
              <a:pathLst>
                <a:path w="3954779" h="1609725">
                  <a:moveTo>
                    <a:pt x="3944038" y="0"/>
                  </a:moveTo>
                  <a:lnTo>
                    <a:pt x="1605788" y="1603248"/>
                  </a:lnTo>
                  <a:lnTo>
                    <a:pt x="0" y="1126662"/>
                  </a:lnTo>
                </a:path>
                <a:path w="3954779" h="1609725">
                  <a:moveTo>
                    <a:pt x="0" y="1132681"/>
                  </a:moveTo>
                  <a:lnTo>
                    <a:pt x="1605280" y="1609344"/>
                  </a:lnTo>
                  <a:lnTo>
                    <a:pt x="1606677" y="1609725"/>
                  </a:lnTo>
                  <a:lnTo>
                    <a:pt x="3954329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3679" y="278447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1013142"/>
            <a:ext cx="1184910" cy="1125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b="1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 marL="12700" marR="397510">
              <a:lnSpc>
                <a:spcPts val="1950"/>
              </a:lnSpc>
              <a:spcBef>
                <a:spcPts val="160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84754" y="394906"/>
            <a:ext cx="4984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Incremento </a:t>
            </a:r>
            <a:r>
              <a:rPr spc="10" dirty="0"/>
              <a:t>de </a:t>
            </a:r>
            <a:r>
              <a:rPr spc="-10" dirty="0"/>
              <a:t>peso </a:t>
            </a:r>
            <a:r>
              <a:rPr spc="15" dirty="0"/>
              <a:t>por </a:t>
            </a:r>
            <a:r>
              <a:rPr spc="-15" dirty="0"/>
              <a:t>semana </a:t>
            </a:r>
            <a:r>
              <a:rPr dirty="0"/>
              <a:t>y </a:t>
            </a:r>
            <a:r>
              <a:rPr spc="15" dirty="0"/>
              <a:t>por</a:t>
            </a:r>
            <a:r>
              <a:rPr spc="30" dirty="0"/>
              <a:t> </a:t>
            </a:r>
            <a:r>
              <a:rPr spc="10" dirty="0"/>
              <a:t>galpón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3133725" y="1114425"/>
            <a:ext cx="3695700" cy="3857625"/>
            <a:chOff x="3133725" y="1114425"/>
            <a:chExt cx="3695700" cy="3857625"/>
          </a:xfrm>
        </p:grpSpPr>
        <p:sp>
          <p:nvSpPr>
            <p:cNvPr id="16" name="object 16"/>
            <p:cNvSpPr/>
            <p:nvPr/>
          </p:nvSpPr>
          <p:spPr>
            <a:xfrm>
              <a:off x="3133725" y="1114425"/>
              <a:ext cx="3676650" cy="18764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52775" y="3095625"/>
              <a:ext cx="3676650" cy="1876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5725" y="790003"/>
            <a:ext cx="18357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Primera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toma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de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datos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0151" y="2577464"/>
            <a:ext cx="223393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355" dirty="0">
                <a:solidFill>
                  <a:srgbClr val="181818"/>
                </a:solidFill>
                <a:latin typeface="Verdana"/>
                <a:cs typeface="Verdana"/>
              </a:rPr>
              <a:t>MINERÍA </a:t>
            </a:r>
            <a:r>
              <a:rPr sz="2000" spc="-240" dirty="0">
                <a:solidFill>
                  <a:srgbClr val="181818"/>
                </a:solidFill>
                <a:latin typeface="Verdana"/>
                <a:cs typeface="Verdana"/>
              </a:rPr>
              <a:t>DE</a:t>
            </a:r>
            <a:r>
              <a:rPr sz="2000" spc="-4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2000" spc="-254" dirty="0">
                <a:solidFill>
                  <a:srgbClr val="181818"/>
                </a:solidFill>
                <a:latin typeface="Verdana"/>
                <a:cs typeface="Verdana"/>
              </a:rPr>
              <a:t>DATOS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151" y="1788096"/>
            <a:ext cx="76390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509" dirty="0">
                <a:solidFill>
                  <a:srgbClr val="181818"/>
                </a:solidFill>
                <a:latin typeface="Verdana"/>
                <a:cs typeface="Verdana"/>
              </a:rPr>
              <a:t>05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1095375"/>
            <a:ext cx="2133600" cy="127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8850" y="847725"/>
            <a:ext cx="1533525" cy="1533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00" y="2809875"/>
            <a:ext cx="2486025" cy="1666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7291" y="2397188"/>
            <a:ext cx="7410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Carlito"/>
                <a:cs typeface="Carlito"/>
              </a:rPr>
              <a:t>S</a:t>
            </a:r>
            <a:r>
              <a:rPr sz="1400" b="1" spc="40" dirty="0">
                <a:latin typeface="Carlito"/>
                <a:cs typeface="Carlito"/>
              </a:rPr>
              <a:t>e</a:t>
            </a:r>
            <a:r>
              <a:rPr sz="1400" b="1" spc="25" dirty="0">
                <a:latin typeface="Carlito"/>
                <a:cs typeface="Carlito"/>
              </a:rPr>
              <a:t>l</a:t>
            </a:r>
            <a:r>
              <a:rPr sz="1400" b="1" spc="35" dirty="0">
                <a:latin typeface="Carlito"/>
                <a:cs typeface="Carlito"/>
              </a:rPr>
              <a:t>e</a:t>
            </a:r>
            <a:r>
              <a:rPr sz="1400" b="1" spc="5" dirty="0">
                <a:latin typeface="Carlito"/>
                <a:cs typeface="Carlito"/>
              </a:rPr>
              <a:t>c</a:t>
            </a:r>
            <a:r>
              <a:rPr sz="1400" b="1" spc="15" dirty="0">
                <a:latin typeface="Carlito"/>
                <a:cs typeface="Carlito"/>
              </a:rPr>
              <a:t>c</a:t>
            </a:r>
            <a:r>
              <a:rPr sz="1400" b="1" spc="25" dirty="0">
                <a:latin typeface="Carlito"/>
                <a:cs typeface="Carlito"/>
              </a:rPr>
              <a:t>i</a:t>
            </a:r>
            <a:r>
              <a:rPr sz="1400" b="1" spc="-10" dirty="0">
                <a:latin typeface="Carlito"/>
                <a:cs typeface="Carlito"/>
              </a:rPr>
              <a:t>ó</a:t>
            </a:r>
            <a:r>
              <a:rPr sz="1400" b="1" spc="10" dirty="0"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0440" y="2335212"/>
            <a:ext cx="14503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Carlito"/>
                <a:cs typeface="Carlito"/>
              </a:rPr>
              <a:t>Pre</a:t>
            </a:r>
            <a:r>
              <a:rPr sz="1400" b="1" spc="-110" dirty="0">
                <a:latin typeface="Carlito"/>
                <a:cs typeface="Carlito"/>
              </a:rPr>
              <a:t> </a:t>
            </a:r>
            <a:r>
              <a:rPr sz="1400" b="1" spc="15" dirty="0">
                <a:latin typeface="Carlito"/>
                <a:cs typeface="Carlito"/>
              </a:rPr>
              <a:t>procesamiento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8201" y="4503737"/>
            <a:ext cx="11982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Carlito"/>
                <a:cs typeface="Carlito"/>
              </a:rPr>
              <a:t>Transformación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12" y="58737"/>
            <a:ext cx="1654175" cy="5097780"/>
            <a:chOff x="11112" y="58737"/>
            <a:chExt cx="1654175" cy="5097780"/>
          </a:xfrm>
        </p:grpSpPr>
        <p:sp>
          <p:nvSpPr>
            <p:cNvPr id="12" name="object 12"/>
            <p:cNvSpPr/>
            <p:nvPr/>
          </p:nvSpPr>
          <p:spPr>
            <a:xfrm>
              <a:off x="23812" y="71437"/>
              <a:ext cx="1628775" cy="5072380"/>
            </a:xfrm>
            <a:custGeom>
              <a:avLst/>
              <a:gdLst/>
              <a:ahLst/>
              <a:cxnLst/>
              <a:rect l="l" t="t" r="r" b="b"/>
              <a:pathLst>
                <a:path w="1628775" h="5072380">
                  <a:moveTo>
                    <a:pt x="1628775" y="0"/>
                  </a:moveTo>
                  <a:lnTo>
                    <a:pt x="0" y="0"/>
                  </a:lnTo>
                  <a:lnTo>
                    <a:pt x="0" y="5072060"/>
                  </a:lnTo>
                  <a:lnTo>
                    <a:pt x="1628775" y="5072060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12" y="71437"/>
              <a:ext cx="1628775" cy="5072380"/>
            </a:xfrm>
            <a:custGeom>
              <a:avLst/>
              <a:gdLst/>
              <a:ahLst/>
              <a:cxnLst/>
              <a:rect l="l" t="t" r="r" b="b"/>
              <a:pathLst>
                <a:path w="1628775" h="5072380">
                  <a:moveTo>
                    <a:pt x="1628775" y="5072060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072060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0190" y="336803"/>
            <a:ext cx="58801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190" y="584517"/>
            <a:ext cx="4502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190" y="823023"/>
            <a:ext cx="1231900" cy="1373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4785" algn="l"/>
              </a:tabLst>
            </a:pP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b="1" spc="20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b="1" spc="-13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  <a:p>
            <a:pPr marL="12700" marR="368300">
              <a:lnSpc>
                <a:spcPct val="199600"/>
              </a:lnSpc>
              <a:spcBef>
                <a:spcPts val="3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Resultados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  </a:t>
            </a: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r>
              <a:rPr sz="800" spc="-65" dirty="0">
                <a:solidFill>
                  <a:srgbClr val="F3F3F3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enda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81200" y="785812"/>
            <a:ext cx="7029450" cy="3190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009644" y="394906"/>
            <a:ext cx="1922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Metodología</a:t>
            </a:r>
            <a:r>
              <a:rPr spc="-275" dirty="0"/>
              <a:t> </a:t>
            </a:r>
            <a:r>
              <a:rPr spc="-20" dirty="0"/>
              <a:t>KDD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1654175" cy="5164455"/>
            <a:chOff x="-7936" y="0"/>
            <a:chExt cx="1654175" cy="5164455"/>
          </a:xfrm>
        </p:grpSpPr>
        <p:sp>
          <p:nvSpPr>
            <p:cNvPr id="3" name="object 3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0"/>
                  </a:moveTo>
                  <a:lnTo>
                    <a:pt x="0" y="0"/>
                  </a:lnTo>
                  <a:lnTo>
                    <a:pt x="0" y="5138735"/>
                  </a:lnTo>
                  <a:lnTo>
                    <a:pt x="1628775" y="513873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5138735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38735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457" y="271462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457" y="520065"/>
            <a:ext cx="1233170" cy="1611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5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 marL="12700" marR="208279">
              <a:lnSpc>
                <a:spcPts val="1950"/>
              </a:lnSpc>
              <a:spcBef>
                <a:spcPts val="160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30" dirty="0">
                <a:solidFill>
                  <a:srgbClr val="F3F3F3"/>
                </a:solidFill>
                <a:latin typeface="Arial"/>
                <a:cs typeface="Arial"/>
              </a:rPr>
              <a:t>Minería</a:t>
            </a:r>
            <a:r>
              <a:rPr sz="800" b="1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b="1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76425" y="523873"/>
            <a:ext cx="7038975" cy="4562475"/>
            <a:chOff x="1876425" y="523873"/>
            <a:chExt cx="7038975" cy="4562475"/>
          </a:xfrm>
        </p:grpSpPr>
        <p:sp>
          <p:nvSpPr>
            <p:cNvPr id="8" name="object 8"/>
            <p:cNvSpPr/>
            <p:nvPr/>
          </p:nvSpPr>
          <p:spPr>
            <a:xfrm>
              <a:off x="1876425" y="523873"/>
              <a:ext cx="6791325" cy="4562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5775" y="4286249"/>
              <a:ext cx="809625" cy="666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86909" y="180403"/>
            <a:ext cx="1577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Modelamiento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0151" y="2577464"/>
            <a:ext cx="1878964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295" dirty="0">
                <a:solidFill>
                  <a:srgbClr val="181818"/>
                </a:solidFill>
                <a:latin typeface="Verdana"/>
                <a:cs typeface="Verdana"/>
              </a:rPr>
              <a:t>INTRODUCCIÓN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151" y="1788096"/>
            <a:ext cx="59309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1185" dirty="0">
                <a:solidFill>
                  <a:srgbClr val="181818"/>
                </a:solidFill>
                <a:latin typeface="Verdana"/>
                <a:cs typeface="Verdana"/>
              </a:rPr>
              <a:t>01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1654175" cy="5164455"/>
            <a:chOff x="-7936" y="0"/>
            <a:chExt cx="1654175" cy="5164455"/>
          </a:xfrm>
        </p:grpSpPr>
        <p:sp>
          <p:nvSpPr>
            <p:cNvPr id="3" name="object 3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0"/>
                  </a:moveTo>
                  <a:lnTo>
                    <a:pt x="0" y="0"/>
                  </a:lnTo>
                  <a:lnTo>
                    <a:pt x="0" y="5138735"/>
                  </a:lnTo>
                  <a:lnTo>
                    <a:pt x="1628775" y="513873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5138735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38735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457" y="271462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457" y="520065"/>
            <a:ext cx="1233170" cy="389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457" y="1006728"/>
            <a:ext cx="90233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457" y="1244917"/>
            <a:ext cx="102996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30" dirty="0">
                <a:solidFill>
                  <a:srgbClr val="F3F3F3"/>
                </a:solidFill>
                <a:latin typeface="Arial"/>
                <a:cs typeface="Arial"/>
              </a:rPr>
              <a:t>Minería</a:t>
            </a:r>
            <a:r>
              <a:rPr sz="800" b="1" spc="-1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de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457" y="1492948"/>
            <a:ext cx="5353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u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ado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457" y="1741423"/>
            <a:ext cx="868680" cy="389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r>
              <a:rPr sz="800" spc="-70" dirty="0">
                <a:solidFill>
                  <a:srgbClr val="F3F3F3"/>
                </a:solidFill>
                <a:latin typeface="Arial"/>
                <a:cs typeface="Arial"/>
              </a:rPr>
              <a:t>m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enda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4075" y="685800"/>
            <a:ext cx="421005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95465" y="865187"/>
            <a:ext cx="1385570" cy="882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-5" dirty="0">
                <a:latin typeface="Arial"/>
                <a:cs typeface="Arial"/>
              </a:rPr>
              <a:t>Exactitud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20" dirty="0">
                <a:latin typeface="Arial"/>
                <a:cs typeface="Arial"/>
              </a:rPr>
              <a:t>Precisión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55"/>
              </a:lnSpc>
              <a:buChar char="•"/>
              <a:tabLst>
                <a:tab pos="298450" algn="l"/>
                <a:tab pos="299085" algn="l"/>
              </a:tabLst>
            </a:pPr>
            <a:r>
              <a:rPr sz="1400" spc="10" dirty="0">
                <a:latin typeface="Arial"/>
                <a:cs typeface="Arial"/>
              </a:rPr>
              <a:t>Sensibilidad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sz="1400" spc="10" dirty="0">
                <a:latin typeface="Arial"/>
                <a:cs typeface="Arial"/>
              </a:rPr>
              <a:t>Especificidad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53915" y="180403"/>
            <a:ext cx="1231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Evaluación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1654175" cy="5164455"/>
            <a:chOff x="-7936" y="0"/>
            <a:chExt cx="1654175" cy="5164455"/>
          </a:xfrm>
        </p:grpSpPr>
        <p:sp>
          <p:nvSpPr>
            <p:cNvPr id="3" name="object 3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0"/>
                  </a:moveTo>
                  <a:lnTo>
                    <a:pt x="0" y="0"/>
                  </a:lnTo>
                  <a:lnTo>
                    <a:pt x="0" y="5138735"/>
                  </a:lnTo>
                  <a:lnTo>
                    <a:pt x="1628775" y="513873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5138735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38735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457" y="271462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457" y="520065"/>
            <a:ext cx="1233170" cy="1611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5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 marL="12700" marR="208279">
              <a:lnSpc>
                <a:spcPts val="1950"/>
              </a:lnSpc>
              <a:spcBef>
                <a:spcPts val="160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30" dirty="0">
                <a:solidFill>
                  <a:srgbClr val="F3F3F3"/>
                </a:solidFill>
                <a:latin typeface="Arial"/>
                <a:cs typeface="Arial"/>
              </a:rPr>
              <a:t>Minería</a:t>
            </a:r>
            <a:r>
              <a:rPr sz="800" b="1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b="1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F3F3F3"/>
                </a:solidFill>
                <a:latin typeface="Arial"/>
                <a:cs typeface="Arial"/>
              </a:rPr>
              <a:t>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4995" y="180403"/>
            <a:ext cx="5275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Matriz </a:t>
            </a:r>
            <a:r>
              <a:rPr spc="10" dirty="0"/>
              <a:t>de </a:t>
            </a:r>
            <a:r>
              <a:rPr spc="5" dirty="0"/>
              <a:t>confusión </a:t>
            </a:r>
            <a:r>
              <a:rPr spc="-5" dirty="0"/>
              <a:t>con </a:t>
            </a:r>
            <a:r>
              <a:rPr dirty="0"/>
              <a:t>datos </a:t>
            </a:r>
            <a:r>
              <a:rPr spc="10" dirty="0"/>
              <a:t>de</a:t>
            </a:r>
            <a:r>
              <a:rPr spc="-229" dirty="0"/>
              <a:t> </a:t>
            </a:r>
            <a:r>
              <a:rPr spc="-10" dirty="0"/>
              <a:t>entrenamiento</a:t>
            </a:r>
          </a:p>
        </p:txBody>
      </p:sp>
      <p:sp>
        <p:nvSpPr>
          <p:cNvPr id="8" name="object 8"/>
          <p:cNvSpPr/>
          <p:nvPr/>
        </p:nvSpPr>
        <p:spPr>
          <a:xfrm>
            <a:off x="2105025" y="857250"/>
            <a:ext cx="2076450" cy="104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857250"/>
            <a:ext cx="2076450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857250"/>
            <a:ext cx="2076450" cy="104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5500" y="2076450"/>
            <a:ext cx="2076450" cy="104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1025" y="2076450"/>
            <a:ext cx="2095500" cy="1057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0350" y="2076450"/>
            <a:ext cx="2095500" cy="1057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3238500"/>
            <a:ext cx="13811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0151" y="2577464"/>
            <a:ext cx="15970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265" dirty="0">
                <a:solidFill>
                  <a:srgbClr val="181818"/>
                </a:solidFill>
                <a:latin typeface="Verdana"/>
                <a:cs typeface="Verdana"/>
              </a:rPr>
              <a:t>RESULTADOS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151" y="1788096"/>
            <a:ext cx="77533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465" dirty="0">
                <a:solidFill>
                  <a:srgbClr val="181818"/>
                </a:solidFill>
                <a:latin typeface="Verdana"/>
                <a:cs typeface="Verdana"/>
              </a:rPr>
              <a:t>06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6975" y="1247775"/>
            <a:ext cx="5486400" cy="359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7936" y="0"/>
            <a:ext cx="1654175" cy="5164455"/>
            <a:chOff x="-7936" y="0"/>
            <a:chExt cx="1654175" cy="5164455"/>
          </a:xfrm>
        </p:grpSpPr>
        <p:sp>
          <p:nvSpPr>
            <p:cNvPr id="5" name="object 5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0"/>
                  </a:moveTo>
                  <a:lnTo>
                    <a:pt x="0" y="0"/>
                  </a:lnTo>
                  <a:lnTo>
                    <a:pt x="0" y="5138735"/>
                  </a:lnTo>
                  <a:lnTo>
                    <a:pt x="1628775" y="513873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5138735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38735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457" y="271462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457" y="520065"/>
            <a:ext cx="44958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457" y="758253"/>
            <a:ext cx="123317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457" y="1006728"/>
            <a:ext cx="902335" cy="1124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  <a:p>
            <a:pPr marL="12700" marR="38100">
              <a:lnSpc>
                <a:spcPct val="199600"/>
              </a:lnSpc>
              <a:spcBef>
                <a:spcPts val="3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Resultados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  </a:t>
            </a: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r>
              <a:rPr sz="800" spc="-70" dirty="0">
                <a:solidFill>
                  <a:srgbClr val="F3F3F3"/>
                </a:solidFill>
                <a:latin typeface="Arial"/>
                <a:cs typeface="Arial"/>
              </a:rPr>
              <a:t>m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enda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1291" y="576961"/>
            <a:ext cx="622173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5" dirty="0">
                <a:solidFill>
                  <a:srgbClr val="525252"/>
                </a:solidFill>
                <a:latin typeface="Arial"/>
                <a:cs typeface="Arial"/>
              </a:rPr>
              <a:t>Curva </a:t>
            </a:r>
            <a:r>
              <a:rPr sz="1800" b="1" spc="-20" dirty="0">
                <a:solidFill>
                  <a:srgbClr val="525252"/>
                </a:solidFill>
                <a:latin typeface="Arial"/>
                <a:cs typeface="Arial"/>
              </a:rPr>
              <a:t>ROC(curva </a:t>
            </a:r>
            <a:r>
              <a:rPr sz="1800" b="1" spc="10" dirty="0">
                <a:solidFill>
                  <a:srgbClr val="525252"/>
                </a:solidFill>
                <a:latin typeface="Arial"/>
                <a:cs typeface="Arial"/>
              </a:rPr>
              <a:t>de </a:t>
            </a:r>
            <a:r>
              <a:rPr sz="1800" b="1" spc="-15" dirty="0">
                <a:solidFill>
                  <a:srgbClr val="525252"/>
                </a:solidFill>
                <a:latin typeface="Arial"/>
                <a:cs typeface="Arial"/>
              </a:rPr>
              <a:t>característica </a:t>
            </a:r>
            <a:r>
              <a:rPr sz="1800" b="1" spc="-10" dirty="0">
                <a:solidFill>
                  <a:srgbClr val="525252"/>
                </a:solidFill>
                <a:latin typeface="Arial"/>
                <a:cs typeface="Arial"/>
              </a:rPr>
              <a:t>operativa </a:t>
            </a:r>
            <a:r>
              <a:rPr sz="1800" b="1" spc="-5" dirty="0">
                <a:solidFill>
                  <a:srgbClr val="525252"/>
                </a:solidFill>
                <a:latin typeface="Arial"/>
                <a:cs typeface="Arial"/>
              </a:rPr>
              <a:t>del</a:t>
            </a:r>
            <a:r>
              <a:rPr sz="1800" b="1" spc="-14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25252"/>
                </a:solidFill>
                <a:latin typeface="Arial"/>
                <a:cs typeface="Arial"/>
              </a:rPr>
              <a:t>recepto)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1654175" cy="5164455"/>
            <a:chOff x="-7936" y="0"/>
            <a:chExt cx="1654175" cy="5164455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0"/>
                  </a:moveTo>
                  <a:lnTo>
                    <a:pt x="0" y="0"/>
                  </a:lnTo>
                  <a:lnTo>
                    <a:pt x="0" y="5138735"/>
                  </a:lnTo>
                  <a:lnTo>
                    <a:pt x="1628775" y="513873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5138735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38735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457" y="271462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457" y="520065"/>
            <a:ext cx="44958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457" y="758253"/>
            <a:ext cx="123317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457" y="1006728"/>
            <a:ext cx="902335" cy="1124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  <a:p>
            <a:pPr marL="12700" marR="38100">
              <a:lnSpc>
                <a:spcPct val="199600"/>
              </a:lnSpc>
              <a:spcBef>
                <a:spcPts val="3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Resultados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  </a:t>
            </a:r>
            <a:r>
              <a:rPr sz="800" spc="-60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</a:t>
            </a:r>
            <a:r>
              <a:rPr sz="800" spc="-70" dirty="0">
                <a:solidFill>
                  <a:srgbClr val="F3F3F3"/>
                </a:solidFill>
                <a:latin typeface="Arial"/>
                <a:cs typeface="Arial"/>
              </a:rPr>
              <a:t>m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enda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7178" y="576961"/>
            <a:ext cx="396176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525252"/>
                </a:solidFill>
                <a:latin typeface="Arial"/>
                <a:cs typeface="Arial"/>
              </a:rPr>
              <a:t>Resultados con </a:t>
            </a:r>
            <a:r>
              <a:rPr sz="1800" b="1" spc="15" dirty="0">
                <a:solidFill>
                  <a:srgbClr val="525252"/>
                </a:solidFill>
                <a:latin typeface="Arial"/>
                <a:cs typeface="Arial"/>
              </a:rPr>
              <a:t>los </a:t>
            </a:r>
            <a:r>
              <a:rPr sz="1800" b="1" dirty="0">
                <a:solidFill>
                  <a:srgbClr val="525252"/>
                </a:solidFill>
                <a:latin typeface="Arial"/>
                <a:cs typeface="Arial"/>
              </a:rPr>
              <a:t>datos </a:t>
            </a:r>
            <a:r>
              <a:rPr sz="1800" b="1" spc="10" dirty="0">
                <a:solidFill>
                  <a:srgbClr val="525252"/>
                </a:solidFill>
                <a:latin typeface="Arial"/>
                <a:cs typeface="Arial"/>
              </a:rPr>
              <a:t>de</a:t>
            </a:r>
            <a:r>
              <a:rPr sz="1800" b="1" spc="-1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252"/>
                </a:solidFill>
                <a:latin typeface="Arial"/>
                <a:cs typeface="Arial"/>
              </a:rPr>
              <a:t>prueba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76450" y="1104900"/>
            <a:ext cx="6286500" cy="317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48225" cy="5143500"/>
            </a:xfrm>
            <a:custGeom>
              <a:avLst/>
              <a:gdLst/>
              <a:ahLst/>
              <a:cxnLst/>
              <a:rect l="l" t="t" r="r" b="b"/>
              <a:pathLst>
                <a:path w="4848225" h="5143500">
                  <a:moveTo>
                    <a:pt x="3638550" y="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0" y="4724400"/>
                  </a:lnTo>
                  <a:lnTo>
                    <a:pt x="209549" y="5143498"/>
                  </a:lnTo>
                  <a:lnTo>
                    <a:pt x="3486150" y="5143498"/>
                  </a:lnTo>
                  <a:lnTo>
                    <a:pt x="4848225" y="241935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8300" cy="5143500"/>
            </a:xfrm>
            <a:custGeom>
              <a:avLst/>
              <a:gdLst/>
              <a:ahLst/>
              <a:cxnLst/>
              <a:rect l="l" t="t" r="r" b="b"/>
              <a:pathLst>
                <a:path w="1638300" h="5143500">
                  <a:moveTo>
                    <a:pt x="428625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276225" y="5143498"/>
                  </a:lnTo>
                  <a:lnTo>
                    <a:pt x="1638300" y="24193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0151" y="2424683"/>
            <a:ext cx="244411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000" b="1" spc="-260" dirty="0">
                <a:solidFill>
                  <a:srgbClr val="181818"/>
                </a:solidFill>
                <a:latin typeface="Verdana"/>
                <a:cs typeface="Verdana"/>
              </a:rPr>
              <a:t>CONCLUSIONES </a:t>
            </a:r>
            <a:r>
              <a:rPr sz="2000" b="1" spc="-325" dirty="0">
                <a:solidFill>
                  <a:srgbClr val="181818"/>
                </a:solidFill>
                <a:latin typeface="Verdana"/>
                <a:cs typeface="Verdana"/>
              </a:rPr>
              <a:t>Y  </a:t>
            </a:r>
            <a:r>
              <a:rPr sz="2000" b="1" spc="-220" dirty="0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sz="2000" b="1" spc="-175" dirty="0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sz="2000" b="1" spc="-105" dirty="0">
                <a:solidFill>
                  <a:srgbClr val="181818"/>
                </a:solidFill>
                <a:latin typeface="Verdana"/>
                <a:cs typeface="Verdana"/>
              </a:rPr>
              <a:t>C</a:t>
            </a:r>
            <a:r>
              <a:rPr sz="2000" b="1" spc="-280" dirty="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sz="2000" b="1" spc="-250" dirty="0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sz="2000" b="1" spc="-320" dirty="0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sz="2000" b="1" spc="-200" dirty="0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sz="2000" b="1" spc="-315" dirty="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sz="2000" b="1" spc="-360" dirty="0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sz="2000" b="1" spc="-105" dirty="0">
                <a:solidFill>
                  <a:srgbClr val="181818"/>
                </a:solidFill>
                <a:latin typeface="Verdana"/>
                <a:cs typeface="Verdana"/>
              </a:rPr>
              <a:t>C</a:t>
            </a:r>
            <a:r>
              <a:rPr sz="2000" b="1" spc="-645" dirty="0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sz="2000" b="1" spc="-355" dirty="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sz="2000" b="1" spc="-200" dirty="0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sz="2000" b="1" spc="-245" dirty="0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sz="2000" b="1" spc="-220" dirty="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70151" y="1788096"/>
            <a:ext cx="69977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765" dirty="0">
                <a:solidFill>
                  <a:srgbClr val="181818"/>
                </a:solidFill>
                <a:latin typeface="Verdana"/>
                <a:cs typeface="Verdana"/>
              </a:rPr>
              <a:t>07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38300" cy="5143500"/>
          </a:xfrm>
          <a:custGeom>
            <a:avLst/>
            <a:gdLst/>
            <a:ahLst/>
            <a:cxnLst/>
            <a:rect l="l" t="t" r="r" b="b"/>
            <a:pathLst>
              <a:path w="1638300" h="5143500">
                <a:moveTo>
                  <a:pt x="428625" y="0"/>
                </a:moveTo>
                <a:lnTo>
                  <a:pt x="0" y="0"/>
                </a:lnTo>
                <a:lnTo>
                  <a:pt x="0" y="5143498"/>
                </a:lnTo>
                <a:lnTo>
                  <a:pt x="276225" y="5143498"/>
                </a:lnTo>
                <a:lnTo>
                  <a:pt x="1638300" y="2419350"/>
                </a:lnTo>
                <a:lnTo>
                  <a:pt x="428625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1654175" cy="5143500"/>
            <a:chOff x="-7936" y="0"/>
            <a:chExt cx="165417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0"/>
              <a:ext cx="1628775" cy="5143500"/>
            </a:xfrm>
            <a:custGeom>
              <a:avLst/>
              <a:gdLst/>
              <a:ahLst/>
              <a:cxnLst/>
              <a:rect l="l" t="t" r="r" b="b"/>
              <a:pathLst>
                <a:path w="1628775" h="5143500">
                  <a:moveTo>
                    <a:pt x="0" y="5143497"/>
                  </a:moveTo>
                  <a:lnTo>
                    <a:pt x="1628775" y="5143497"/>
                  </a:lnTo>
                  <a:lnTo>
                    <a:pt x="1628775" y="0"/>
                  </a:lnTo>
                  <a:lnTo>
                    <a:pt x="0" y="0"/>
                  </a:lnTo>
                  <a:lnTo>
                    <a:pt x="0" y="5143497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0"/>
              <a:ext cx="1628775" cy="5143500"/>
            </a:xfrm>
            <a:custGeom>
              <a:avLst/>
              <a:gdLst/>
              <a:ahLst/>
              <a:cxnLst/>
              <a:rect l="l" t="t" r="r" b="b"/>
              <a:pathLst>
                <a:path w="1628775" h="5143500">
                  <a:moveTo>
                    <a:pt x="1628775" y="5143497"/>
                  </a:moveTo>
                  <a:lnTo>
                    <a:pt x="1628775" y="0"/>
                  </a:lnTo>
                </a:path>
                <a:path w="1628775" h="5143500">
                  <a:moveTo>
                    <a:pt x="0" y="0"/>
                  </a:moveTo>
                  <a:lnTo>
                    <a:pt x="0" y="5143497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82871" y="214566"/>
            <a:ext cx="14776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80" dirty="0">
                <a:solidFill>
                  <a:srgbClr val="181818"/>
                </a:solidFill>
                <a:latin typeface="Verdana"/>
                <a:cs typeface="Verdana"/>
              </a:rPr>
              <a:t>Conclusiones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00325" y="780923"/>
            <a:ext cx="1747901" cy="1747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2939" y="2508885"/>
            <a:ext cx="27736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rlito"/>
                <a:cs typeface="Carlito"/>
              </a:rPr>
              <a:t>Patrones </a:t>
            </a:r>
            <a:r>
              <a:rPr sz="1800" spc="10" dirty="0">
                <a:latin typeface="Carlito"/>
                <a:cs typeface="Carlito"/>
              </a:rPr>
              <a:t>de</a:t>
            </a:r>
            <a:r>
              <a:rPr sz="1800" spc="-14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comportamiento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48350" y="676148"/>
            <a:ext cx="2586101" cy="174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36665" y="2599689"/>
            <a:ext cx="17887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5" dirty="0">
                <a:latin typeface="Carlito"/>
                <a:cs typeface="Carlito"/>
              </a:rPr>
              <a:t>Análisis</a:t>
            </a:r>
            <a:r>
              <a:rPr sz="1800" spc="-17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estadístico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6225" y="2847975"/>
            <a:ext cx="2209800" cy="2209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71946" y="3867150"/>
            <a:ext cx="24110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latin typeface="Arial"/>
                <a:cs typeface="Arial"/>
              </a:rPr>
              <a:t>Participación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multidisciplinaria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457" y="258190"/>
            <a:ext cx="58801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457" y="505777"/>
            <a:ext cx="1233170" cy="161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 marL="12700" marR="335280">
              <a:lnSpc>
                <a:spcPct val="199600"/>
              </a:lnSpc>
              <a:spcBef>
                <a:spcPts val="40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10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  </a:t>
            </a: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de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  </a:t>
            </a: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800" b="1" spc="2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0"/>
            <a:ext cx="1654175" cy="5164455"/>
            <a:chOff x="-7936" y="0"/>
            <a:chExt cx="1654175" cy="5164455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0"/>
                  </a:moveTo>
                  <a:lnTo>
                    <a:pt x="0" y="0"/>
                  </a:lnTo>
                  <a:lnTo>
                    <a:pt x="0" y="5138735"/>
                  </a:lnTo>
                  <a:lnTo>
                    <a:pt x="1628775" y="513873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4762"/>
              <a:ext cx="1628775" cy="5139055"/>
            </a:xfrm>
            <a:custGeom>
              <a:avLst/>
              <a:gdLst/>
              <a:ahLst/>
              <a:cxnLst/>
              <a:rect l="l" t="t" r="r" b="b"/>
              <a:pathLst>
                <a:path w="1628775" h="5139055">
                  <a:moveTo>
                    <a:pt x="1628775" y="5138735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38735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49345" y="384492"/>
            <a:ext cx="2040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</a:t>
            </a:r>
            <a:r>
              <a:rPr spc="-30" dirty="0"/>
              <a:t>ec</a:t>
            </a:r>
            <a:r>
              <a:rPr spc="25" dirty="0"/>
              <a:t>o</a:t>
            </a:r>
            <a:r>
              <a:rPr spc="-30" dirty="0"/>
              <a:t>me</a:t>
            </a:r>
            <a:r>
              <a:rPr spc="25" dirty="0"/>
              <a:t>nd</a:t>
            </a:r>
            <a:r>
              <a:rPr spc="-30" dirty="0"/>
              <a:t>ac</a:t>
            </a:r>
            <a:r>
              <a:rPr spc="20" dirty="0"/>
              <a:t>i</a:t>
            </a:r>
            <a:r>
              <a:rPr spc="25" dirty="0"/>
              <a:t>on</a:t>
            </a:r>
            <a:r>
              <a:rPr spc="-30" dirty="0"/>
              <a:t>e</a:t>
            </a:r>
            <a:r>
              <a:rPr dirty="0"/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1895475" y="885697"/>
            <a:ext cx="2548001" cy="1700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6660" y="2627312"/>
            <a:ext cx="2152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Producción</a:t>
            </a:r>
            <a:r>
              <a:rPr sz="1800" spc="-95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tecnificada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00650" y="895350"/>
            <a:ext cx="3224276" cy="147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5475" y="2488501"/>
            <a:ext cx="2421255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rlito"/>
                <a:cs typeface="Carlito"/>
              </a:rPr>
              <a:t>Monitoreo </a:t>
            </a:r>
            <a:r>
              <a:rPr sz="1800" dirty="0">
                <a:latin typeface="Carlito"/>
                <a:cs typeface="Carlito"/>
              </a:rPr>
              <a:t>y control </a:t>
            </a:r>
            <a:r>
              <a:rPr sz="1800" spc="10" dirty="0">
                <a:latin typeface="Carlito"/>
                <a:cs typeface="Carlito"/>
              </a:rPr>
              <a:t>de</a:t>
            </a:r>
            <a:r>
              <a:rPr sz="1800" spc="-105" dirty="0">
                <a:latin typeface="Carlito"/>
                <a:cs typeface="Carlito"/>
              </a:rPr>
              <a:t> </a:t>
            </a:r>
            <a:r>
              <a:rPr sz="1800" spc="15" dirty="0">
                <a:latin typeface="Carlito"/>
                <a:cs typeface="Carlito"/>
              </a:rPr>
              <a:t>la</a:t>
            </a:r>
            <a:endParaRPr sz="1800">
              <a:latin typeface="Carlito"/>
              <a:cs typeface="Carlito"/>
            </a:endParaRPr>
          </a:p>
          <a:p>
            <a:pPr marL="60325">
              <a:lnSpc>
                <a:spcPts val="2130"/>
              </a:lnSpc>
            </a:pPr>
            <a:r>
              <a:rPr sz="1800" dirty="0">
                <a:latin typeface="Carlito"/>
                <a:cs typeface="Carlito"/>
              </a:rPr>
              <a:t>temperatura y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10" dirty="0">
                <a:latin typeface="Carlito"/>
                <a:cs typeface="Carlito"/>
              </a:rPr>
              <a:t>humedad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0" y="3324225"/>
            <a:ext cx="1400175" cy="140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20284" y="3675379"/>
            <a:ext cx="2766695" cy="57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Arial"/>
                <a:cs typeface="Arial"/>
              </a:rPr>
              <a:t>Anticipar </a:t>
            </a:r>
            <a:r>
              <a:rPr sz="1800" spc="5" dirty="0">
                <a:latin typeface="Arial"/>
                <a:cs typeface="Arial"/>
              </a:rPr>
              <a:t>posibles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pérdidas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20"/>
              </a:spcBef>
            </a:pPr>
            <a:r>
              <a:rPr sz="1800" spc="20" dirty="0">
                <a:latin typeface="Arial"/>
                <a:cs typeface="Arial"/>
              </a:rPr>
              <a:t>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457" y="271462"/>
            <a:ext cx="5886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F3F3F3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odu</a:t>
            </a:r>
            <a:r>
              <a:rPr sz="800" spc="45" dirty="0">
                <a:solidFill>
                  <a:srgbClr val="F3F3F3"/>
                </a:solidFill>
                <a:latin typeface="Arial"/>
                <a:cs typeface="Arial"/>
              </a:rPr>
              <a:t>cc</a:t>
            </a:r>
            <a:r>
              <a:rPr sz="800" spc="-30" dirty="0">
                <a:solidFill>
                  <a:srgbClr val="F3F3F3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ó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457" y="520065"/>
            <a:ext cx="44958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457" y="758253"/>
            <a:ext cx="1233170" cy="137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 marL="12700" marR="335915">
              <a:lnSpc>
                <a:spcPct val="200900"/>
              </a:lnSpc>
              <a:spcBef>
                <a:spcPts val="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11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  </a:t>
            </a: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10" dirty="0">
                <a:solidFill>
                  <a:srgbClr val="F3F3F3"/>
                </a:solidFill>
                <a:latin typeface="Arial"/>
                <a:cs typeface="Arial"/>
              </a:rPr>
              <a:t>de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</a:t>
            </a: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6750"/>
            <a:ext cx="9144000" cy="4476750"/>
          </a:xfrm>
          <a:custGeom>
            <a:avLst/>
            <a:gdLst/>
            <a:ahLst/>
            <a:cxnLst/>
            <a:rect l="l" t="t" r="r" b="b"/>
            <a:pathLst>
              <a:path w="9144000" h="4476750">
                <a:moveTo>
                  <a:pt x="0" y="4476749"/>
                </a:moveTo>
                <a:lnTo>
                  <a:pt x="9144000" y="4476749"/>
                </a:lnTo>
                <a:lnTo>
                  <a:pt x="9144000" y="0"/>
                </a:lnTo>
                <a:lnTo>
                  <a:pt x="0" y="0"/>
                </a:lnTo>
                <a:lnTo>
                  <a:pt x="0" y="447674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4762" y="0"/>
            <a:ext cx="9153525" cy="1200785"/>
            <a:chOff x="-4762" y="0"/>
            <a:chExt cx="9153525" cy="1200785"/>
          </a:xfrm>
        </p:grpSpPr>
        <p:sp>
          <p:nvSpPr>
            <p:cNvPr id="5" name="object 5"/>
            <p:cNvSpPr/>
            <p:nvPr/>
          </p:nvSpPr>
          <p:spPr>
            <a:xfrm>
              <a:off x="0" y="652526"/>
              <a:ext cx="9144000" cy="542925"/>
            </a:xfrm>
            <a:custGeom>
              <a:avLst/>
              <a:gdLst/>
              <a:ahLst/>
              <a:cxnLst/>
              <a:rect l="l" t="t" r="r" b="b"/>
              <a:pathLst>
                <a:path w="9144000" h="542925">
                  <a:moveTo>
                    <a:pt x="9144000" y="0"/>
                  </a:moveTo>
                  <a:lnTo>
                    <a:pt x="0" y="0"/>
                  </a:lnTo>
                  <a:lnTo>
                    <a:pt x="0" y="563"/>
                  </a:lnTo>
                  <a:lnTo>
                    <a:pt x="4581525" y="542925"/>
                  </a:lnTo>
                  <a:lnTo>
                    <a:pt x="9144000" y="28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53089"/>
              <a:ext cx="9144000" cy="542925"/>
            </a:xfrm>
            <a:custGeom>
              <a:avLst/>
              <a:gdLst/>
              <a:ahLst/>
              <a:cxnLst/>
              <a:rect l="l" t="t" r="r" b="b"/>
              <a:pathLst>
                <a:path w="9144000" h="542925">
                  <a:moveTo>
                    <a:pt x="9144000" y="2262"/>
                  </a:moveTo>
                  <a:lnTo>
                    <a:pt x="4581524" y="542361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66750"/>
            </a:xfrm>
            <a:custGeom>
              <a:avLst/>
              <a:gdLst/>
              <a:ahLst/>
              <a:cxnLst/>
              <a:rect l="l" t="t" r="r" b="b"/>
              <a:pathLst>
                <a:path w="9144000" h="666750">
                  <a:moveTo>
                    <a:pt x="9143999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9143999" y="666750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68090" y="475678"/>
            <a:ext cx="260286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0" dirty="0">
                <a:solidFill>
                  <a:srgbClr val="F3F3F3"/>
                </a:solidFill>
                <a:latin typeface="Verdana"/>
                <a:cs typeface="Verdana"/>
              </a:rPr>
              <a:t>GRACIAS </a:t>
            </a:r>
            <a:r>
              <a:rPr sz="1550" b="1" spc="-170" dirty="0">
                <a:solidFill>
                  <a:srgbClr val="F3F3F3"/>
                </a:solidFill>
                <a:latin typeface="Verdana"/>
                <a:cs typeface="Verdana"/>
              </a:rPr>
              <a:t>POR </a:t>
            </a:r>
            <a:r>
              <a:rPr sz="1550" b="1" spc="-180" dirty="0">
                <a:solidFill>
                  <a:srgbClr val="F3F3F3"/>
                </a:solidFill>
                <a:latin typeface="Verdana"/>
                <a:cs typeface="Verdana"/>
              </a:rPr>
              <a:t>SU</a:t>
            </a:r>
            <a:r>
              <a:rPr sz="1550" b="1" spc="-350" dirty="0">
                <a:solidFill>
                  <a:srgbClr val="F3F3F3"/>
                </a:solidFill>
                <a:latin typeface="Verdana"/>
                <a:cs typeface="Verdana"/>
              </a:rPr>
              <a:t> </a:t>
            </a:r>
            <a:r>
              <a:rPr sz="1550" b="1" spc="-204" dirty="0">
                <a:solidFill>
                  <a:srgbClr val="F3F3F3"/>
                </a:solidFill>
                <a:latin typeface="Verdana"/>
                <a:cs typeface="Verdana"/>
              </a:rPr>
              <a:t>ATENCIÓN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143022"/>
            <a:ext cx="7134225" cy="4000500"/>
            <a:chOff x="0" y="1143022"/>
            <a:chExt cx="7134225" cy="4000500"/>
          </a:xfrm>
        </p:grpSpPr>
        <p:sp>
          <p:nvSpPr>
            <p:cNvPr id="10" name="object 10"/>
            <p:cNvSpPr/>
            <p:nvPr/>
          </p:nvSpPr>
          <p:spPr>
            <a:xfrm>
              <a:off x="2019299" y="1143022"/>
              <a:ext cx="5114925" cy="3981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28849" y="1352550"/>
              <a:ext cx="4514850" cy="3381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276725"/>
              <a:ext cx="1133474" cy="8667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38350" y="0"/>
            <a:ext cx="2495550" cy="2914650"/>
            <a:chOff x="2038350" y="0"/>
            <a:chExt cx="2495550" cy="2914650"/>
          </a:xfrm>
        </p:grpSpPr>
        <p:sp>
          <p:nvSpPr>
            <p:cNvPr id="4" name="object 4"/>
            <p:cNvSpPr/>
            <p:nvPr/>
          </p:nvSpPr>
          <p:spPr>
            <a:xfrm>
              <a:off x="2038350" y="0"/>
              <a:ext cx="2495550" cy="2914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900" y="161925"/>
              <a:ext cx="1895475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876925" y="0"/>
            <a:ext cx="2743200" cy="2847975"/>
            <a:chOff x="5876925" y="0"/>
            <a:chExt cx="2743200" cy="2847975"/>
          </a:xfrm>
        </p:grpSpPr>
        <p:sp>
          <p:nvSpPr>
            <p:cNvPr id="7" name="object 7"/>
            <p:cNvSpPr/>
            <p:nvPr/>
          </p:nvSpPr>
          <p:spPr>
            <a:xfrm>
              <a:off x="5876925" y="0"/>
              <a:ext cx="2743200" cy="2847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6475" y="161925"/>
              <a:ext cx="2143125" cy="2295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62325" y="2924175"/>
            <a:ext cx="3295650" cy="2219325"/>
            <a:chOff x="3362325" y="2924175"/>
            <a:chExt cx="3295650" cy="2219325"/>
          </a:xfrm>
        </p:grpSpPr>
        <p:sp>
          <p:nvSpPr>
            <p:cNvPr id="10" name="object 10"/>
            <p:cNvSpPr/>
            <p:nvPr/>
          </p:nvSpPr>
          <p:spPr>
            <a:xfrm>
              <a:off x="3362325" y="2924175"/>
              <a:ext cx="3295650" cy="2219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1875" y="3133725"/>
              <a:ext cx="2695575" cy="18097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14850" y="1257236"/>
            <a:ext cx="1071880" cy="548005"/>
            <a:chOff x="4514850" y="1257236"/>
            <a:chExt cx="1071880" cy="548005"/>
          </a:xfrm>
        </p:grpSpPr>
        <p:sp>
          <p:nvSpPr>
            <p:cNvPr id="13" name="object 13"/>
            <p:cNvSpPr/>
            <p:nvPr/>
          </p:nvSpPr>
          <p:spPr>
            <a:xfrm>
              <a:off x="4514850" y="1257236"/>
              <a:ext cx="1071562" cy="5476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6826" y="1309751"/>
              <a:ext cx="952500" cy="4095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6826" y="1309751"/>
              <a:ext cx="952500" cy="409575"/>
            </a:xfrm>
            <a:custGeom>
              <a:avLst/>
              <a:gdLst/>
              <a:ahLst/>
              <a:cxnLst/>
              <a:rect l="l" t="t" r="r" b="b"/>
              <a:pathLst>
                <a:path w="952500" h="409575">
                  <a:moveTo>
                    <a:pt x="0" y="102362"/>
                  </a:moveTo>
                  <a:lnTo>
                    <a:pt x="747649" y="102362"/>
                  </a:lnTo>
                  <a:lnTo>
                    <a:pt x="747649" y="0"/>
                  </a:lnTo>
                  <a:lnTo>
                    <a:pt x="952500" y="204724"/>
                  </a:lnTo>
                  <a:lnTo>
                    <a:pt x="747649" y="409575"/>
                  </a:lnTo>
                  <a:lnTo>
                    <a:pt x="747649" y="307086"/>
                  </a:lnTo>
                  <a:lnTo>
                    <a:pt x="0" y="307086"/>
                  </a:lnTo>
                  <a:lnTo>
                    <a:pt x="0" y="102362"/>
                  </a:lnTo>
                  <a:close/>
                </a:path>
              </a:pathLst>
            </a:custGeom>
            <a:ln w="9525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29866" y="3527742"/>
            <a:ext cx="5175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latin typeface="Arial"/>
                <a:cs typeface="Arial"/>
              </a:rPr>
              <a:t>A</a:t>
            </a:r>
            <a:r>
              <a:rPr sz="1400" spc="-30" dirty="0">
                <a:latin typeface="Arial"/>
                <a:cs typeface="Arial"/>
              </a:rPr>
              <a:t>zua</a:t>
            </a:r>
            <a:r>
              <a:rPr sz="1400" spc="1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08276" y="3949382"/>
            <a:ext cx="9734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0" dirty="0">
                <a:latin typeface="Arial"/>
                <a:cs typeface="Arial"/>
              </a:rPr>
              <a:t>T</a:t>
            </a:r>
            <a:r>
              <a:rPr sz="1400" spc="-30" dirty="0">
                <a:latin typeface="Arial"/>
                <a:cs typeface="Arial"/>
              </a:rPr>
              <a:t>un</a:t>
            </a:r>
            <a:r>
              <a:rPr sz="1400" spc="45" dirty="0">
                <a:latin typeface="Arial"/>
                <a:cs typeface="Arial"/>
              </a:rPr>
              <a:t>g</a:t>
            </a:r>
            <a:r>
              <a:rPr sz="1400" spc="-30" dirty="0">
                <a:latin typeface="Arial"/>
                <a:cs typeface="Arial"/>
              </a:rPr>
              <a:t>u</a:t>
            </a:r>
            <a:r>
              <a:rPr sz="1400" spc="-25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ahu</a:t>
            </a:r>
            <a:r>
              <a:rPr sz="1400" spc="1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95109" y="3527742"/>
            <a:ext cx="9925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latin typeface="Arial"/>
                <a:cs typeface="Arial"/>
              </a:rPr>
              <a:t>C</a:t>
            </a:r>
            <a:r>
              <a:rPr sz="1400" spc="-30" dirty="0">
                <a:latin typeface="Arial"/>
                <a:cs typeface="Arial"/>
              </a:rPr>
              <a:t>h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45" dirty="0">
                <a:latin typeface="Arial"/>
                <a:cs typeface="Arial"/>
              </a:rPr>
              <a:t>bo</a:t>
            </a:r>
            <a:r>
              <a:rPr sz="1400" spc="-25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az</a:t>
            </a:r>
            <a:r>
              <a:rPr sz="1400" spc="15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5109" y="3949382"/>
            <a:ext cx="7416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latin typeface="Arial"/>
                <a:cs typeface="Arial"/>
              </a:rPr>
              <a:t>C</a:t>
            </a:r>
            <a:r>
              <a:rPr sz="1400" spc="4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45" dirty="0">
                <a:latin typeface="Arial"/>
                <a:cs typeface="Arial"/>
              </a:rPr>
              <a:t>op</a:t>
            </a:r>
            <a:r>
              <a:rPr sz="1400" spc="-30" dirty="0">
                <a:latin typeface="Arial"/>
                <a:cs typeface="Arial"/>
              </a:rPr>
              <a:t>ax</a:t>
            </a:r>
            <a:r>
              <a:rPr sz="1400" spc="5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05600" y="2533586"/>
            <a:ext cx="1071880" cy="938530"/>
            <a:chOff x="6705600" y="2533586"/>
            <a:chExt cx="1071880" cy="938530"/>
          </a:xfrm>
        </p:grpSpPr>
        <p:sp>
          <p:nvSpPr>
            <p:cNvPr id="21" name="object 21"/>
            <p:cNvSpPr/>
            <p:nvPr/>
          </p:nvSpPr>
          <p:spPr>
            <a:xfrm>
              <a:off x="6705600" y="2533586"/>
              <a:ext cx="1071562" cy="9382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67576" y="2576575"/>
              <a:ext cx="952500" cy="8096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67576" y="2576575"/>
              <a:ext cx="952500" cy="809625"/>
            </a:xfrm>
            <a:custGeom>
              <a:avLst/>
              <a:gdLst/>
              <a:ahLst/>
              <a:cxnLst/>
              <a:rect l="l" t="t" r="r" b="b"/>
              <a:pathLst>
                <a:path w="952500" h="809625">
                  <a:moveTo>
                    <a:pt x="750062" y="0"/>
                  </a:moveTo>
                  <a:lnTo>
                    <a:pt x="750062" y="505968"/>
                  </a:lnTo>
                  <a:lnTo>
                    <a:pt x="202310" y="505968"/>
                  </a:lnTo>
                  <a:lnTo>
                    <a:pt x="202310" y="404749"/>
                  </a:lnTo>
                  <a:lnTo>
                    <a:pt x="0" y="607187"/>
                  </a:lnTo>
                  <a:lnTo>
                    <a:pt x="202310" y="809625"/>
                  </a:lnTo>
                  <a:lnTo>
                    <a:pt x="202310" y="708406"/>
                  </a:lnTo>
                  <a:lnTo>
                    <a:pt x="952500" y="708406"/>
                  </a:lnTo>
                  <a:lnTo>
                    <a:pt x="952500" y="0"/>
                  </a:lnTo>
                  <a:lnTo>
                    <a:pt x="750062" y="0"/>
                  </a:lnTo>
                  <a:close/>
                </a:path>
              </a:pathLst>
            </a:custGeom>
            <a:ln w="9525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25" name="object 25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3679" y="278447"/>
            <a:ext cx="1230630" cy="1859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 marL="12700" marR="332740">
              <a:lnSpc>
                <a:spcPct val="199600"/>
              </a:lnSpc>
              <a:spcBef>
                <a:spcPts val="3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10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  </a:t>
            </a: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  </a:t>
            </a: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8625" y="4276725"/>
            <a:ext cx="8572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9525" y="2506108"/>
            <a:ext cx="1240790" cy="2647315"/>
            <a:chOff x="-9525" y="2506108"/>
            <a:chExt cx="1240790" cy="2647315"/>
          </a:xfrm>
        </p:grpSpPr>
        <p:sp>
          <p:nvSpPr>
            <p:cNvPr id="5" name="object 5"/>
            <p:cNvSpPr/>
            <p:nvPr/>
          </p:nvSpPr>
          <p:spPr>
            <a:xfrm>
              <a:off x="0" y="2515633"/>
              <a:ext cx="1221740" cy="2628265"/>
            </a:xfrm>
            <a:custGeom>
              <a:avLst/>
              <a:gdLst/>
              <a:ahLst/>
              <a:cxnLst/>
              <a:rect l="l" t="t" r="r" b="b"/>
              <a:pathLst>
                <a:path w="1221740" h="2628265">
                  <a:moveTo>
                    <a:pt x="0" y="0"/>
                  </a:moveTo>
                  <a:lnTo>
                    <a:pt x="0" y="10302"/>
                  </a:lnTo>
                  <a:lnTo>
                    <a:pt x="1215110" y="2121276"/>
                  </a:lnTo>
                  <a:lnTo>
                    <a:pt x="814316" y="2627866"/>
                  </a:lnTo>
                  <a:lnTo>
                    <a:pt x="821582" y="2627866"/>
                  </a:lnTo>
                  <a:lnTo>
                    <a:pt x="1221676" y="2122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15633"/>
              <a:ext cx="1221740" cy="2628265"/>
            </a:xfrm>
            <a:custGeom>
              <a:avLst/>
              <a:gdLst/>
              <a:ahLst/>
              <a:cxnLst/>
              <a:rect l="l" t="t" r="r" b="b"/>
              <a:pathLst>
                <a:path w="1221740" h="2628265">
                  <a:moveTo>
                    <a:pt x="0" y="10302"/>
                  </a:moveTo>
                  <a:lnTo>
                    <a:pt x="1215110" y="2121276"/>
                  </a:lnTo>
                  <a:lnTo>
                    <a:pt x="814316" y="2627866"/>
                  </a:lnTo>
                </a:path>
                <a:path w="1221740" h="2628265">
                  <a:moveTo>
                    <a:pt x="821582" y="2627866"/>
                  </a:moveTo>
                  <a:lnTo>
                    <a:pt x="1221041" y="2123155"/>
                  </a:lnTo>
                  <a:lnTo>
                    <a:pt x="1221676" y="21223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915275" y="0"/>
            <a:ext cx="1238250" cy="1497965"/>
            <a:chOff x="7915275" y="0"/>
            <a:chExt cx="1238250" cy="1497965"/>
          </a:xfrm>
        </p:grpSpPr>
        <p:sp>
          <p:nvSpPr>
            <p:cNvPr id="8" name="object 8"/>
            <p:cNvSpPr/>
            <p:nvPr/>
          </p:nvSpPr>
          <p:spPr>
            <a:xfrm>
              <a:off x="7924800" y="0"/>
              <a:ext cx="1219200" cy="1478915"/>
            </a:xfrm>
            <a:custGeom>
              <a:avLst/>
              <a:gdLst/>
              <a:ahLst/>
              <a:cxnLst/>
              <a:rect l="l" t="t" r="r" b="b"/>
              <a:pathLst>
                <a:path w="1219200" h="1478915">
                  <a:moveTo>
                    <a:pt x="116696" y="0"/>
                  </a:moveTo>
                  <a:lnTo>
                    <a:pt x="110402" y="0"/>
                  </a:lnTo>
                  <a:lnTo>
                    <a:pt x="0" y="255777"/>
                  </a:lnTo>
                  <a:lnTo>
                    <a:pt x="1219200" y="1478914"/>
                  </a:lnTo>
                  <a:lnTo>
                    <a:pt x="1219200" y="1471657"/>
                  </a:lnTo>
                  <a:lnTo>
                    <a:pt x="6603" y="255142"/>
                  </a:lnTo>
                  <a:lnTo>
                    <a:pt x="1166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24800" y="0"/>
              <a:ext cx="1219200" cy="1478915"/>
            </a:xfrm>
            <a:custGeom>
              <a:avLst/>
              <a:gdLst/>
              <a:ahLst/>
              <a:cxnLst/>
              <a:rect l="l" t="t" r="r" b="b"/>
              <a:pathLst>
                <a:path w="1219200" h="1478915">
                  <a:moveTo>
                    <a:pt x="1219200" y="1471657"/>
                  </a:moveTo>
                  <a:lnTo>
                    <a:pt x="6603" y="255142"/>
                  </a:lnTo>
                  <a:lnTo>
                    <a:pt x="116696" y="0"/>
                  </a:lnTo>
                </a:path>
                <a:path w="1219200" h="1478915">
                  <a:moveTo>
                    <a:pt x="110402" y="0"/>
                  </a:moveTo>
                  <a:lnTo>
                    <a:pt x="380" y="254888"/>
                  </a:lnTo>
                  <a:lnTo>
                    <a:pt x="0" y="255777"/>
                  </a:lnTo>
                  <a:lnTo>
                    <a:pt x="1219200" y="1478914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11" name="object 11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679" y="278447"/>
            <a:ext cx="8420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679" y="1013142"/>
            <a:ext cx="90296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679" y="1252220"/>
            <a:ext cx="79184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679" y="1499806"/>
            <a:ext cx="868044" cy="63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48150" y="1781175"/>
            <a:ext cx="1905000" cy="135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05500" y="466725"/>
            <a:ext cx="647700" cy="92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4543425" y="3924300"/>
            <a:ext cx="923925" cy="657225"/>
            <a:chOff x="4543425" y="3924300"/>
            <a:chExt cx="923925" cy="657225"/>
          </a:xfrm>
        </p:grpSpPr>
        <p:sp>
          <p:nvSpPr>
            <p:cNvPr id="22" name="object 22"/>
            <p:cNvSpPr/>
            <p:nvPr/>
          </p:nvSpPr>
          <p:spPr>
            <a:xfrm>
              <a:off x="4876800" y="3924300"/>
              <a:ext cx="590550" cy="657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3425" y="4048125"/>
              <a:ext cx="333375" cy="2762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029450" y="2400300"/>
            <a:ext cx="981075" cy="638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801495" y="476250"/>
            <a:ext cx="2084705" cy="2752725"/>
            <a:chOff x="1801495" y="476250"/>
            <a:chExt cx="2084705" cy="2752725"/>
          </a:xfrm>
        </p:grpSpPr>
        <p:sp>
          <p:nvSpPr>
            <p:cNvPr id="26" name="object 26"/>
            <p:cNvSpPr/>
            <p:nvPr/>
          </p:nvSpPr>
          <p:spPr>
            <a:xfrm>
              <a:off x="2495550" y="2590800"/>
              <a:ext cx="704850" cy="6381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00400" y="476250"/>
              <a:ext cx="590550" cy="7524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2675" y="1171575"/>
              <a:ext cx="1533525" cy="1485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01495" y="892175"/>
              <a:ext cx="1111580" cy="16725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337689" y="3305175"/>
            <a:ext cx="2015489" cy="1326515"/>
            <a:chOff x="2337689" y="3305175"/>
            <a:chExt cx="2015489" cy="1326515"/>
          </a:xfrm>
        </p:grpSpPr>
        <p:sp>
          <p:nvSpPr>
            <p:cNvPr id="31" name="object 31"/>
            <p:cNvSpPr/>
            <p:nvPr/>
          </p:nvSpPr>
          <p:spPr>
            <a:xfrm>
              <a:off x="2886075" y="3390900"/>
              <a:ext cx="666750" cy="6667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62350" y="3305175"/>
              <a:ext cx="790575" cy="7905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37689" y="3418243"/>
              <a:ext cx="1670431" cy="12133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705475" y="3163570"/>
            <a:ext cx="2169795" cy="1624330"/>
            <a:chOff x="5705475" y="3163570"/>
            <a:chExt cx="2169795" cy="1624330"/>
          </a:xfrm>
        </p:grpSpPr>
        <p:sp>
          <p:nvSpPr>
            <p:cNvPr id="35" name="object 35"/>
            <p:cNvSpPr/>
            <p:nvPr/>
          </p:nvSpPr>
          <p:spPr>
            <a:xfrm>
              <a:off x="5705475" y="3705225"/>
              <a:ext cx="1457325" cy="4857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0015" y="3163570"/>
              <a:ext cx="1404988" cy="162425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867525" y="365633"/>
            <a:ext cx="1508125" cy="1882775"/>
            <a:chOff x="6867525" y="365633"/>
            <a:chExt cx="1508125" cy="1882775"/>
          </a:xfrm>
        </p:grpSpPr>
        <p:sp>
          <p:nvSpPr>
            <p:cNvPr id="38" name="object 38"/>
            <p:cNvSpPr/>
            <p:nvPr/>
          </p:nvSpPr>
          <p:spPr>
            <a:xfrm>
              <a:off x="6867525" y="1123950"/>
              <a:ext cx="457200" cy="7143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72325" y="1533525"/>
              <a:ext cx="666750" cy="7143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96303" y="365633"/>
              <a:ext cx="1479092" cy="15828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233926" y="519176"/>
            <a:ext cx="1695450" cy="1009650"/>
          </a:xfrm>
          <a:prstGeom prst="rect">
            <a:avLst/>
          </a:prstGeom>
          <a:solidFill>
            <a:srgbClr val="F3F3F3"/>
          </a:solidFill>
          <a:ln w="12700">
            <a:solidFill>
              <a:srgbClr val="00AF5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320"/>
              </a:spcBef>
              <a:buChar char="•"/>
              <a:tabLst>
                <a:tab pos="262890" algn="l"/>
                <a:tab pos="263525" algn="l"/>
              </a:tabLst>
            </a:pPr>
            <a:r>
              <a:rPr sz="950" spc="20" dirty="0">
                <a:latin typeface="Arial"/>
                <a:cs typeface="Arial"/>
              </a:rPr>
              <a:t>% </a:t>
            </a:r>
            <a:r>
              <a:rPr sz="950" spc="-5" dirty="0">
                <a:latin typeface="Arial"/>
                <a:cs typeface="Arial"/>
              </a:rPr>
              <a:t>Proteína:</a:t>
            </a:r>
            <a:r>
              <a:rPr sz="950" spc="17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20.3</a:t>
            </a:r>
            <a:endParaRPr sz="95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60"/>
              </a:spcBef>
              <a:buChar char="•"/>
              <a:tabLst>
                <a:tab pos="262890" algn="l"/>
                <a:tab pos="263525" algn="l"/>
              </a:tabLst>
            </a:pPr>
            <a:r>
              <a:rPr sz="950" spc="20" dirty="0">
                <a:latin typeface="Arial"/>
                <a:cs typeface="Arial"/>
              </a:rPr>
              <a:t>% </a:t>
            </a:r>
            <a:r>
              <a:rPr sz="950" spc="5" dirty="0">
                <a:latin typeface="Arial"/>
                <a:cs typeface="Arial"/>
              </a:rPr>
              <a:t>Grasa:</a:t>
            </a:r>
            <a:r>
              <a:rPr sz="950" spc="9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7.8</a:t>
            </a:r>
            <a:endParaRPr sz="95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60"/>
              </a:spcBef>
              <a:buChar char="•"/>
              <a:tabLst>
                <a:tab pos="262890" algn="l"/>
                <a:tab pos="263525" algn="l"/>
              </a:tabLst>
            </a:pPr>
            <a:r>
              <a:rPr sz="950" spc="10" dirty="0">
                <a:latin typeface="Arial"/>
                <a:cs typeface="Arial"/>
              </a:rPr>
              <a:t>Bajo colesterol</a:t>
            </a:r>
            <a:endParaRPr sz="95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65"/>
              </a:spcBef>
              <a:buChar char="•"/>
              <a:tabLst>
                <a:tab pos="262890" algn="l"/>
                <a:tab pos="263525" algn="l"/>
              </a:tabLst>
            </a:pPr>
            <a:r>
              <a:rPr sz="950" dirty="0">
                <a:latin typeface="Arial"/>
                <a:cs typeface="Arial"/>
              </a:rPr>
              <a:t>Contiene  </a:t>
            </a:r>
            <a:r>
              <a:rPr sz="950" spc="5" dirty="0">
                <a:latin typeface="Arial"/>
                <a:cs typeface="Arial"/>
              </a:rPr>
              <a:t>Omega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65"/>
              </a:spcBef>
              <a:buChar char="•"/>
              <a:tabLst>
                <a:tab pos="262890" algn="l"/>
                <a:tab pos="263525" algn="l"/>
              </a:tabLst>
            </a:pPr>
            <a:r>
              <a:rPr sz="950" dirty="0">
                <a:latin typeface="Arial"/>
                <a:cs typeface="Arial"/>
              </a:rPr>
              <a:t>Contiene</a:t>
            </a:r>
            <a:r>
              <a:rPr sz="950" spc="9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colágeno</a:t>
            </a:r>
            <a:endParaRPr sz="95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60"/>
              </a:spcBef>
              <a:buChar char="•"/>
              <a:tabLst>
                <a:tab pos="262890" algn="l"/>
                <a:tab pos="263525" algn="l"/>
              </a:tabLst>
            </a:pPr>
            <a:r>
              <a:rPr sz="950" spc="15" dirty="0">
                <a:latin typeface="Arial"/>
                <a:cs typeface="Arial"/>
              </a:rPr>
              <a:t>Vitamina completo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05405" y="0"/>
            <a:ext cx="1608832" cy="7122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4045" y="377824"/>
            <a:ext cx="4373245" cy="57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Influencia </a:t>
            </a:r>
            <a:r>
              <a:rPr spc="10" dirty="0"/>
              <a:t>de </a:t>
            </a:r>
            <a:r>
              <a:rPr spc="-5" dirty="0"/>
              <a:t>las </a:t>
            </a:r>
            <a:r>
              <a:rPr spc="5" dirty="0"/>
              <a:t>condiciones</a:t>
            </a:r>
            <a:r>
              <a:rPr spc="-225" dirty="0"/>
              <a:t> </a:t>
            </a:r>
            <a:r>
              <a:rPr spc="-10" dirty="0"/>
              <a:t>climáticas</a:t>
            </a:r>
          </a:p>
          <a:p>
            <a:pPr marL="48895" algn="ctr">
              <a:lnSpc>
                <a:spcPct val="100000"/>
              </a:lnSpc>
              <a:spcBef>
                <a:spcPts val="20"/>
              </a:spcBef>
            </a:pPr>
            <a:r>
              <a:rPr spc="-15" dirty="0"/>
              <a:t>en el </a:t>
            </a:r>
            <a:r>
              <a:rPr spc="-10" dirty="0"/>
              <a:t>crecimiento </a:t>
            </a:r>
            <a:r>
              <a:rPr spc="-5" dirty="0"/>
              <a:t>del</a:t>
            </a:r>
            <a:r>
              <a:rPr spc="120" dirty="0"/>
              <a:t> </a:t>
            </a:r>
            <a:r>
              <a:rPr spc="-10" dirty="0"/>
              <a:t>animal</a:t>
            </a:r>
          </a:p>
        </p:txBody>
      </p:sp>
      <p:sp>
        <p:nvSpPr>
          <p:cNvPr id="7" name="object 7"/>
          <p:cNvSpPr/>
          <p:nvPr/>
        </p:nvSpPr>
        <p:spPr>
          <a:xfrm>
            <a:off x="1733550" y="1714500"/>
            <a:ext cx="1514475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9500" y="2057400"/>
            <a:ext cx="1695450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8325" y="4192587"/>
            <a:ext cx="12680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latin typeface="Arial"/>
                <a:cs typeface="Arial"/>
              </a:rPr>
              <a:t>Distintos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climas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0226" y="3684270"/>
            <a:ext cx="1411605" cy="462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sz="1400" spc="5" dirty="0">
                <a:latin typeface="Arial"/>
                <a:cs typeface="Arial"/>
              </a:rPr>
              <a:t>Temperatura </a:t>
            </a:r>
            <a:r>
              <a:rPr sz="1400" spc="10" dirty="0">
                <a:latin typeface="Arial"/>
                <a:cs typeface="Arial"/>
              </a:rPr>
              <a:t>y  </a:t>
            </a:r>
            <a:r>
              <a:rPr sz="1400" spc="5" dirty="0">
                <a:latin typeface="Arial"/>
                <a:cs typeface="Arial"/>
              </a:rPr>
              <a:t>Humedad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relativa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4700" y="1247775"/>
            <a:ext cx="4181475" cy="3133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3679" y="278447"/>
            <a:ext cx="8420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1013142"/>
            <a:ext cx="902969" cy="1125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  <a:p>
            <a:pPr marL="12700" marR="115570">
              <a:lnSpc>
                <a:spcPts val="1950"/>
              </a:lnSpc>
              <a:spcBef>
                <a:spcPts val="160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8149"/>
            <a:ext cx="12668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0700" y="1038225"/>
            <a:ext cx="7115175" cy="322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7871" y="394906"/>
            <a:ext cx="1846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Red </a:t>
            </a:r>
            <a:r>
              <a:rPr spc="10" dirty="0"/>
              <a:t>de</a:t>
            </a:r>
            <a:r>
              <a:rPr spc="-10" dirty="0"/>
              <a:t> </a:t>
            </a:r>
            <a:r>
              <a:rPr spc="-15" dirty="0"/>
              <a:t>sensores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6" name="object 6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3679" y="278447"/>
            <a:ext cx="8420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679" y="765428"/>
            <a:ext cx="1230630" cy="137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  <a:p>
            <a:pPr marL="12700" marR="332740">
              <a:lnSpc>
                <a:spcPct val="199600"/>
              </a:lnSpc>
              <a:spcBef>
                <a:spcPts val="3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10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  </a:t>
            </a: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 datos 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  Conclusiones  </a:t>
            </a: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6" y="1587"/>
            <a:ext cx="1654175" cy="5154930"/>
            <a:chOff x="-7936" y="1587"/>
            <a:chExt cx="1654175" cy="5154930"/>
          </a:xfrm>
        </p:grpSpPr>
        <p:sp>
          <p:nvSpPr>
            <p:cNvPr id="3" name="object 3"/>
            <p:cNvSpPr/>
            <p:nvPr/>
          </p:nvSpPr>
          <p:spPr>
            <a:xfrm>
              <a:off x="0" y="4248149"/>
              <a:ext cx="1266824" cy="895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0"/>
                  </a:moveTo>
                  <a:lnTo>
                    <a:pt x="0" y="0"/>
                  </a:lnTo>
                  <a:lnTo>
                    <a:pt x="0" y="5129209"/>
                  </a:lnTo>
                  <a:lnTo>
                    <a:pt x="1628775" y="5129209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14287"/>
              <a:ext cx="1628775" cy="5129530"/>
            </a:xfrm>
            <a:custGeom>
              <a:avLst/>
              <a:gdLst/>
              <a:ahLst/>
              <a:cxnLst/>
              <a:rect l="l" t="t" r="r" b="b"/>
              <a:pathLst>
                <a:path w="1628775" h="5129530">
                  <a:moveTo>
                    <a:pt x="1628775" y="5129209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129209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1220" y="851788"/>
            <a:ext cx="1551940" cy="57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525252"/>
                </a:solidFill>
                <a:latin typeface="Arial"/>
                <a:cs typeface="Arial"/>
              </a:rPr>
              <a:t>Diseño </a:t>
            </a:r>
            <a:r>
              <a:rPr sz="1800" b="1" spc="10" dirty="0">
                <a:solidFill>
                  <a:srgbClr val="525252"/>
                </a:solidFill>
                <a:latin typeface="Arial"/>
                <a:cs typeface="Arial"/>
              </a:rPr>
              <a:t>de</a:t>
            </a:r>
            <a:r>
              <a:rPr sz="1800" b="1" spc="-7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25252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solidFill>
                  <a:srgbClr val="525252"/>
                </a:solidFill>
                <a:latin typeface="Arial"/>
                <a:cs typeface="Arial"/>
              </a:rPr>
              <a:t>base </a:t>
            </a:r>
            <a:r>
              <a:rPr sz="1800" b="1" spc="10" dirty="0">
                <a:solidFill>
                  <a:srgbClr val="525252"/>
                </a:solidFill>
                <a:latin typeface="Arial"/>
                <a:cs typeface="Arial"/>
              </a:rPr>
              <a:t>de</a:t>
            </a:r>
            <a:r>
              <a:rPr sz="1800" b="1" spc="-7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25252"/>
                </a:solidFill>
                <a:latin typeface="Arial"/>
                <a:cs typeface="Arial"/>
              </a:rPr>
              <a:t>datos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1562100"/>
            <a:ext cx="2562225" cy="141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5825" y="1266825"/>
            <a:ext cx="4343400" cy="18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5803" y="528637"/>
            <a:ext cx="100584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25252"/>
                </a:solidFill>
                <a:latin typeface="Arial"/>
                <a:cs typeface="Arial"/>
              </a:rPr>
              <a:t>Script</a:t>
            </a:r>
            <a:r>
              <a:rPr sz="1800" b="1" spc="-5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25252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525252"/>
                </a:solidFill>
                <a:latin typeface="Arial"/>
                <a:cs typeface="Arial"/>
              </a:rPr>
              <a:t>arduino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679" y="278447"/>
            <a:ext cx="8420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150" algn="l"/>
              </a:tabLst>
            </a:pPr>
            <a:r>
              <a:rPr sz="800" b="1" spc="15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679" y="526478"/>
            <a:ext cx="449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679" y="765428"/>
            <a:ext cx="123063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porcellus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79" y="1013142"/>
            <a:ext cx="90296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Análisis</a:t>
            </a:r>
            <a:r>
              <a:rPr sz="8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79" y="1252220"/>
            <a:ext cx="79184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0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679" y="1499806"/>
            <a:ext cx="868044" cy="63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95487" y="0"/>
            <a:ext cx="7158355" cy="5037455"/>
            <a:chOff x="1995487" y="0"/>
            <a:chExt cx="7158355" cy="5037455"/>
          </a:xfrm>
        </p:grpSpPr>
        <p:sp>
          <p:nvSpPr>
            <p:cNvPr id="4" name="object 4"/>
            <p:cNvSpPr/>
            <p:nvPr/>
          </p:nvSpPr>
          <p:spPr>
            <a:xfrm>
              <a:off x="8048625" y="4276725"/>
              <a:ext cx="857250" cy="714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5012" y="0"/>
              <a:ext cx="7139305" cy="4410075"/>
            </a:xfrm>
            <a:custGeom>
              <a:avLst/>
              <a:gdLst/>
              <a:ahLst/>
              <a:cxnLst/>
              <a:rect l="l" t="t" r="r" b="b"/>
              <a:pathLst>
                <a:path w="7139305" h="4410075">
                  <a:moveTo>
                    <a:pt x="0" y="0"/>
                  </a:moveTo>
                  <a:lnTo>
                    <a:pt x="690562" y="2238375"/>
                  </a:lnTo>
                  <a:lnTo>
                    <a:pt x="1719262" y="2505075"/>
                  </a:lnTo>
                  <a:lnTo>
                    <a:pt x="3224212" y="4410075"/>
                  </a:lnTo>
                  <a:lnTo>
                    <a:pt x="7138987" y="4134817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1050" y="306450"/>
              <a:ext cx="5178425" cy="47211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7625" y="1009650"/>
              <a:ext cx="4572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2250" y="1152525"/>
              <a:ext cx="409575" cy="419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6475" y="2333625"/>
              <a:ext cx="371475" cy="3143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1125" y="1952625"/>
              <a:ext cx="342900" cy="342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9700" y="3305175"/>
              <a:ext cx="476250" cy="6762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19700" y="876300"/>
              <a:ext cx="361950" cy="5143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7225" y="2314575"/>
              <a:ext cx="352425" cy="5048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7915" y="1460753"/>
            <a:ext cx="904240" cy="368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5080" indent="-38100">
              <a:lnSpc>
                <a:spcPct val="102499"/>
              </a:lnSpc>
              <a:spcBef>
                <a:spcPts val="90"/>
              </a:spcBef>
            </a:pPr>
            <a:r>
              <a:rPr sz="1100" dirty="0">
                <a:latin typeface="Arial"/>
                <a:cs typeface="Arial"/>
              </a:rPr>
              <a:t>Ciencias </a:t>
            </a:r>
            <a:r>
              <a:rPr sz="1100" spc="-5" dirty="0">
                <a:latin typeface="Arial"/>
                <a:cs typeface="Arial"/>
              </a:rPr>
              <a:t>de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la  </a:t>
            </a:r>
            <a:r>
              <a:rPr sz="1100" spc="5" dirty="0">
                <a:latin typeface="Arial"/>
                <a:cs typeface="Arial"/>
              </a:rPr>
              <a:t>computación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8946" y="1382077"/>
            <a:ext cx="755015" cy="36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5080" indent="-19050">
              <a:lnSpc>
                <a:spcPct val="102400"/>
              </a:lnSpc>
              <a:spcBef>
                <a:spcPts val="95"/>
              </a:spcBef>
            </a:pPr>
            <a:r>
              <a:rPr sz="1100" spc="-6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end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45" dirty="0">
                <a:latin typeface="Arial"/>
                <a:cs typeface="Arial"/>
              </a:rPr>
              <a:t>z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j</a:t>
            </a:r>
            <a:r>
              <a:rPr sz="1100" spc="10" dirty="0">
                <a:latin typeface="Arial"/>
                <a:cs typeface="Arial"/>
              </a:rPr>
              <a:t>e  </a:t>
            </a:r>
            <a:r>
              <a:rPr sz="1100" dirty="0">
                <a:latin typeface="Arial"/>
                <a:cs typeface="Arial"/>
              </a:rPr>
              <a:t>automático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8678" y="1672526"/>
            <a:ext cx="86233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 marR="5080" indent="-86360">
              <a:lnSpc>
                <a:spcPct val="102499"/>
              </a:lnSpc>
              <a:spcBef>
                <a:spcPts val="95"/>
              </a:spcBef>
            </a:pPr>
            <a:r>
              <a:rPr sz="1100" spc="-5" dirty="0">
                <a:latin typeface="Arial"/>
                <a:cs typeface="Arial"/>
              </a:rPr>
              <a:t>Matemática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y  </a:t>
            </a:r>
            <a:r>
              <a:rPr sz="1100" dirty="0">
                <a:latin typeface="Arial"/>
                <a:cs typeface="Arial"/>
              </a:rPr>
              <a:t>estadística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26890" y="2760662"/>
            <a:ext cx="659130" cy="36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">
              <a:lnSpc>
                <a:spcPct val="1024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Software  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ad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ona</a:t>
            </a:r>
            <a:r>
              <a:rPr sz="1100" spc="5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9403" y="2726372"/>
            <a:ext cx="695325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0">
              <a:lnSpc>
                <a:spcPct val="102499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</a:rPr>
              <a:t>Análisis  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45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ad</a:t>
            </a:r>
            <a:r>
              <a:rPr sz="1100" spc="-85" dirty="0">
                <a:latin typeface="Arial"/>
                <a:cs typeface="Arial"/>
              </a:rPr>
              <a:t>í</a:t>
            </a:r>
            <a:r>
              <a:rPr sz="1100" spc="45" dirty="0">
                <a:latin typeface="Arial"/>
                <a:cs typeface="Arial"/>
              </a:rPr>
              <a:t>s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i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1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1776" y="3963352"/>
            <a:ext cx="135255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850" marR="5080" indent="-438784">
              <a:lnSpc>
                <a:spcPct val="102499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</a:rPr>
              <a:t>Negocio/ </a:t>
            </a:r>
            <a:r>
              <a:rPr sz="1100" spc="5" dirty="0">
                <a:latin typeface="Arial"/>
                <a:cs typeface="Arial"/>
              </a:rPr>
              <a:t>Dominio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del  experto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0004" y="2277681"/>
            <a:ext cx="556260" cy="36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2499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Ciencia  de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datos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112" y="58737"/>
            <a:ext cx="1654175" cy="5097780"/>
            <a:chOff x="11112" y="58737"/>
            <a:chExt cx="1654175" cy="5097780"/>
          </a:xfrm>
        </p:grpSpPr>
        <p:sp>
          <p:nvSpPr>
            <p:cNvPr id="22" name="object 22"/>
            <p:cNvSpPr/>
            <p:nvPr/>
          </p:nvSpPr>
          <p:spPr>
            <a:xfrm>
              <a:off x="23812" y="71437"/>
              <a:ext cx="1628775" cy="5072380"/>
            </a:xfrm>
            <a:custGeom>
              <a:avLst/>
              <a:gdLst/>
              <a:ahLst/>
              <a:cxnLst/>
              <a:rect l="l" t="t" r="r" b="b"/>
              <a:pathLst>
                <a:path w="1628775" h="5072380">
                  <a:moveTo>
                    <a:pt x="1628775" y="0"/>
                  </a:moveTo>
                  <a:lnTo>
                    <a:pt x="0" y="0"/>
                  </a:lnTo>
                  <a:lnTo>
                    <a:pt x="0" y="5072060"/>
                  </a:lnTo>
                  <a:lnTo>
                    <a:pt x="1628775" y="5072060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12" y="71437"/>
              <a:ext cx="1628775" cy="5072380"/>
            </a:xfrm>
            <a:custGeom>
              <a:avLst/>
              <a:gdLst/>
              <a:ahLst/>
              <a:cxnLst/>
              <a:rect l="l" t="t" r="r" b="b"/>
              <a:pathLst>
                <a:path w="1628775" h="5072380">
                  <a:moveTo>
                    <a:pt x="1628775" y="5072060"/>
                  </a:moveTo>
                  <a:lnTo>
                    <a:pt x="1628775" y="0"/>
                  </a:lnTo>
                  <a:lnTo>
                    <a:pt x="0" y="0"/>
                  </a:lnTo>
                  <a:lnTo>
                    <a:pt x="0" y="5072060"/>
                  </a:lnTo>
                </a:path>
              </a:pathLst>
            </a:custGeom>
            <a:ln w="25400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0190" y="336803"/>
            <a:ext cx="1231900" cy="886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Introducción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Objetivos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1950"/>
              </a:lnSpc>
              <a:spcBef>
                <a:spcPts val="155"/>
              </a:spcBef>
            </a:pPr>
            <a:r>
              <a:rPr sz="800" spc="-15" dirty="0">
                <a:solidFill>
                  <a:srgbClr val="F3F3F3"/>
                </a:solidFill>
                <a:latin typeface="Arial"/>
                <a:cs typeface="Arial"/>
              </a:rPr>
              <a:t>Manejo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del </a:t>
            </a:r>
            <a:r>
              <a:rPr sz="800" spc="15" dirty="0">
                <a:solidFill>
                  <a:srgbClr val="F3F3F3"/>
                </a:solidFill>
                <a:latin typeface="Arial"/>
                <a:cs typeface="Arial"/>
              </a:rPr>
              <a:t>cavia</a:t>
            </a:r>
            <a:r>
              <a:rPr sz="800" spc="-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porcellus  Análisis</a:t>
            </a:r>
            <a:r>
              <a:rPr sz="8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3F3F3"/>
                </a:solidFill>
                <a:latin typeface="Arial"/>
                <a:cs typeface="Arial"/>
              </a:rPr>
              <a:t>estadístico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190" y="1309687"/>
            <a:ext cx="102679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184785" algn="l"/>
              </a:tabLst>
            </a:pPr>
            <a:r>
              <a:rPr sz="800" b="1" spc="25" dirty="0">
                <a:solidFill>
                  <a:srgbClr val="F3F3F3"/>
                </a:solidFill>
                <a:latin typeface="Arial"/>
                <a:cs typeface="Arial"/>
              </a:rPr>
              <a:t>Minería </a:t>
            </a:r>
            <a:r>
              <a:rPr sz="800" b="1" spc="20" dirty="0">
                <a:solidFill>
                  <a:srgbClr val="F3F3F3"/>
                </a:solidFill>
                <a:latin typeface="Arial"/>
                <a:cs typeface="Arial"/>
              </a:rPr>
              <a:t>de</a:t>
            </a:r>
            <a:r>
              <a:rPr sz="800" b="1" spc="-17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800" b="1" spc="5" dirty="0">
                <a:solidFill>
                  <a:srgbClr val="F3F3F3"/>
                </a:solidFill>
                <a:latin typeface="Arial"/>
                <a:cs typeface="Arial"/>
              </a:rPr>
              <a:t>datos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0190" y="1558290"/>
            <a:ext cx="53467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Resultados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190" y="1805876"/>
            <a:ext cx="640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rgbClr val="F3F3F3"/>
                </a:solidFill>
                <a:latin typeface="Arial"/>
                <a:cs typeface="Arial"/>
              </a:rPr>
              <a:t>Conclusiones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0190" y="2045080"/>
            <a:ext cx="868044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F3F3F3"/>
                </a:solidFill>
                <a:latin typeface="Arial"/>
                <a:cs typeface="Arial"/>
              </a:rPr>
              <a:t>Recomendaciones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776</Words>
  <Application>Microsoft Office PowerPoint</Application>
  <PresentationFormat>Presentación en pantalla (16:9)</PresentationFormat>
  <Paragraphs>359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Carlito</vt:lpstr>
      <vt:lpstr>Verdana</vt:lpstr>
      <vt:lpstr>Wingdings</vt:lpstr>
      <vt:lpstr>Office Theme</vt:lpstr>
      <vt:lpstr>Uso de técnicas de minería de  datos para modelar el  incremento de peso de cuyes  en ambientes controlados</vt:lpstr>
      <vt:lpstr>AGENDA</vt:lpstr>
      <vt:lpstr>INTRODUCCIÓN</vt:lpstr>
      <vt:lpstr>Presentación de PowerPoint</vt:lpstr>
      <vt:lpstr>Presentación de PowerPoint</vt:lpstr>
      <vt:lpstr>Influencia de las condiciones climáticas en el crecimiento del animal</vt:lpstr>
      <vt:lpstr>Red de sensores</vt:lpstr>
      <vt:lpstr>Presentación de PowerPoint</vt:lpstr>
      <vt:lpstr>Presentación de PowerPoint</vt:lpstr>
      <vt:lpstr>OBJETIVOS</vt:lpstr>
      <vt:lpstr>Objetivo General</vt:lpstr>
      <vt:lpstr>Objetivos Específicos</vt:lpstr>
      <vt:lpstr>03</vt:lpstr>
      <vt:lpstr>Presentación de PowerPoint</vt:lpstr>
      <vt:lpstr>04 ANÁLISIS ESTADISTICO</vt:lpstr>
      <vt:lpstr>Distribución de frecuencias</vt:lpstr>
      <vt:lpstr>Correlación</vt:lpstr>
      <vt:lpstr>Mortalidad por semana Primera fase</vt:lpstr>
      <vt:lpstr>Mortalidad por semana Primera fase</vt:lpstr>
      <vt:lpstr>Mortalidad por semana  Primera fase</vt:lpstr>
      <vt:lpstr>Mortalidad por semana  Segunda fase</vt:lpstr>
      <vt:lpstr>Mortalidad por semana  Segunda fase</vt:lpstr>
      <vt:lpstr>Mortalidad por semana  Segunda fase</vt:lpstr>
      <vt:lpstr>Pesos Ponderado- Primera fase</vt:lpstr>
      <vt:lpstr>Incremento de peso por semana y por galpón</vt:lpstr>
      <vt:lpstr>Incremento de peso por semana y por galpón</vt:lpstr>
      <vt:lpstr>MINERÍA DE DATOS</vt:lpstr>
      <vt:lpstr>Metodología KDD</vt:lpstr>
      <vt:lpstr>Modelamiento</vt:lpstr>
      <vt:lpstr>Evaluación</vt:lpstr>
      <vt:lpstr>Matriz de confusión con datos de entrenamiento</vt:lpstr>
      <vt:lpstr>RESULTADOS</vt:lpstr>
      <vt:lpstr>Presentación de PowerPoint</vt:lpstr>
      <vt:lpstr>Presentación de PowerPoint</vt:lpstr>
      <vt:lpstr>07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técnicas de minería de  datos para modelar el  incremento de peso de cuyes  en ambientes controlados</dc:title>
  <cp:lastModifiedBy>Cristhian José Arevalo Briceño</cp:lastModifiedBy>
  <cp:revision>1</cp:revision>
  <dcterms:created xsi:type="dcterms:W3CDTF">2021-04-16T14:28:05Z</dcterms:created>
  <dcterms:modified xsi:type="dcterms:W3CDTF">2021-04-16T14:49:14Z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LastSaved">
    <vt:filetime>2021-04-16T00:00:00Z</vt:filetime>
  </property>
  <property fmtid="{D5CDD505-2E9C-101B-9397-08002B2CF9AE}" pid="4" name="NXPowerLiteLastOptimized">
    <vt:lpwstr>8568088</vt:lpwstr>
  </property>
  <property fmtid="{D5CDD505-2E9C-101B-9397-08002B2CF9AE}" pid="5" name="NXPowerLiteSettings">
    <vt:lpwstr>C7000400038000</vt:lpwstr>
  </property>
  <property fmtid="{D5CDD505-2E9C-101B-9397-08002B2CF9AE}" pid="6" name="NXPowerLiteVersion">
    <vt:lpwstr>S9.0.3</vt:lpwstr>
  </property>
</Properties>
</file>