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338" r:id="rId3"/>
    <p:sldId id="256" r:id="rId4"/>
    <p:sldId id="261" r:id="rId5"/>
    <p:sldId id="263" r:id="rId6"/>
    <p:sldId id="262" r:id="rId7"/>
    <p:sldId id="264" r:id="rId8"/>
    <p:sldId id="322" r:id="rId9"/>
    <p:sldId id="323" r:id="rId10"/>
    <p:sldId id="265" r:id="rId11"/>
    <p:sldId id="328" r:id="rId12"/>
    <p:sldId id="324" r:id="rId13"/>
    <p:sldId id="329" r:id="rId14"/>
    <p:sldId id="330" r:id="rId15"/>
    <p:sldId id="334" r:id="rId16"/>
    <p:sldId id="335" r:id="rId17"/>
    <p:sldId id="337" r:id="rId18"/>
    <p:sldId id="336" r:id="rId19"/>
    <p:sldId id="302" r:id="rId2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ABD1"/>
    <a:srgbClr val="C6A3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4660"/>
  </p:normalViewPr>
  <p:slideViewPr>
    <p:cSldViewPr snapToGrid="0">
      <p:cViewPr varScale="1">
        <p:scale>
          <a:sx n="68" d="100"/>
          <a:sy n="68" d="100"/>
        </p:scale>
        <p:origin x="76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quipo\OneDrive\Desktop\TESIS\RESULTADOS%20DE%20LA%20ENCUES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quipo\OneDrive\Desktop\TESIS\RESULTADOS%20DE%20LA%20ENCUES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0"/>
    </mc:Choice>
    <mc:Fallback>
      <c:style val="30"/>
    </mc:Fallback>
  </mc:AlternateContent>
  <c:chart>
    <c:title>
      <c:tx>
        <c:rich>
          <a:bodyPr/>
          <a:lstStyle/>
          <a:p>
            <a:pPr>
              <a:defRPr/>
            </a:pPr>
            <a:r>
              <a:rPr lang="es-ES"/>
              <a:t>Considera el costo de uso de laboratorio en precio del programa </a:t>
            </a:r>
          </a:p>
        </c:rich>
      </c:tx>
      <c:overlay val="0"/>
    </c:title>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COORDINADORES!$C$46:$F$46</c:f>
              <c:strCache>
                <c:ptCount val="4"/>
                <c:pt idx="0">
                  <c:v>SIEMPRE</c:v>
                </c:pt>
                <c:pt idx="1">
                  <c:v>CASI SIEMPRE</c:v>
                </c:pt>
                <c:pt idx="2">
                  <c:v>OCASIONALMENTE</c:v>
                </c:pt>
                <c:pt idx="3">
                  <c:v>NUNCA </c:v>
                </c:pt>
              </c:strCache>
            </c:strRef>
          </c:cat>
          <c:val>
            <c:numRef>
              <c:f>COORDINADORES!$C$47:$F$47</c:f>
              <c:numCache>
                <c:formatCode>General</c:formatCode>
                <c:ptCount val="4"/>
                <c:pt idx="0">
                  <c:v>9</c:v>
                </c:pt>
                <c:pt idx="1">
                  <c:v>0</c:v>
                </c:pt>
                <c:pt idx="2">
                  <c:v>3</c:v>
                </c:pt>
                <c:pt idx="3">
                  <c:v>20</c:v>
                </c:pt>
              </c:numCache>
            </c:numRef>
          </c:val>
          <c:extLst>
            <c:ext xmlns:c16="http://schemas.microsoft.com/office/drawing/2014/chart" uri="{C3380CC4-5D6E-409C-BE32-E72D297353CC}">
              <c16:uniqueId val="{00000000-F889-4C8C-B477-B627692DA757}"/>
            </c:ext>
          </c:extLst>
        </c:ser>
        <c:dLbls>
          <c:showLegendKey val="0"/>
          <c:showVal val="1"/>
          <c:showCatName val="0"/>
          <c:showSerName val="0"/>
          <c:showPercent val="0"/>
          <c:showBubbleSize val="0"/>
        </c:dLbls>
        <c:gapWidth val="150"/>
        <c:overlap val="-25"/>
        <c:axId val="326493696"/>
        <c:axId val="326492160"/>
      </c:barChart>
      <c:valAx>
        <c:axId val="326492160"/>
        <c:scaling>
          <c:orientation val="minMax"/>
        </c:scaling>
        <c:delete val="1"/>
        <c:axPos val="b"/>
        <c:numFmt formatCode="General" sourceLinked="1"/>
        <c:majorTickMark val="none"/>
        <c:minorTickMark val="none"/>
        <c:tickLblPos val="nextTo"/>
        <c:crossAx val="326493696"/>
        <c:crosses val="autoZero"/>
        <c:crossBetween val="between"/>
      </c:valAx>
      <c:catAx>
        <c:axId val="326493696"/>
        <c:scaling>
          <c:orientation val="minMax"/>
        </c:scaling>
        <c:delete val="0"/>
        <c:axPos val="l"/>
        <c:numFmt formatCode="General" sourceLinked="0"/>
        <c:majorTickMark val="none"/>
        <c:minorTickMark val="none"/>
        <c:tickLblPos val="nextTo"/>
        <c:crossAx val="326492160"/>
        <c:crosses val="autoZero"/>
        <c:auto val="1"/>
        <c:lblAlgn val="ctr"/>
        <c:lblOffset val="100"/>
        <c:noMultiLvlLbl val="0"/>
      </c:catAx>
    </c:plotArea>
    <c:legend>
      <c:legendPos val="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0"/>
    </mc:Choice>
    <mc:Fallback>
      <c:style val="30"/>
    </mc:Fallback>
  </mc:AlternateContent>
  <c:chart>
    <c:title>
      <c:tx>
        <c:rich>
          <a:bodyPr/>
          <a:lstStyle/>
          <a:p>
            <a:pPr>
              <a:defRPr lang="en-US" sz="1400"/>
            </a:pPr>
            <a:r>
              <a:rPr lang="es-ES" sz="1400"/>
              <a:t>Horario de atención del laboratorio</a:t>
            </a:r>
          </a:p>
        </c:rich>
      </c:tx>
      <c:overlay val="0"/>
    </c:title>
    <c:autoTitleDeleted val="0"/>
    <c:plotArea>
      <c:layout/>
      <c:barChart>
        <c:barDir val="bar"/>
        <c:grouping val="clustered"/>
        <c:varyColors val="0"/>
        <c:ser>
          <c:idx val="0"/>
          <c:order val="0"/>
          <c:invertIfNegative val="0"/>
          <c:dLbls>
            <c:spPr>
              <a:noFill/>
              <a:ln>
                <a:noFill/>
              </a:ln>
              <a:effectLst/>
            </c:spPr>
            <c:txPr>
              <a:bodyPr/>
              <a:lstStyle/>
              <a:p>
                <a:pPr>
                  <a:defRPr lang="en-US"/>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'JEFE DE LABORATORIO'!$C$35:$E$35</c:f>
              <c:strCache>
                <c:ptCount val="3"/>
                <c:pt idx="0">
                  <c:v>Menos de 6h.</c:v>
                </c:pt>
                <c:pt idx="1">
                  <c:v>6 - 8 h.</c:v>
                </c:pt>
                <c:pt idx="2">
                  <c:v>Más de 8h. </c:v>
                </c:pt>
              </c:strCache>
            </c:strRef>
          </c:cat>
          <c:val>
            <c:numRef>
              <c:f>'JEFE DE LABORATORIO'!$C$36:$E$36</c:f>
              <c:numCache>
                <c:formatCode>General</c:formatCode>
                <c:ptCount val="3"/>
                <c:pt idx="0">
                  <c:v>0</c:v>
                </c:pt>
                <c:pt idx="1">
                  <c:v>9</c:v>
                </c:pt>
                <c:pt idx="2">
                  <c:v>1</c:v>
                </c:pt>
              </c:numCache>
            </c:numRef>
          </c:val>
          <c:extLst>
            <c:ext xmlns:c16="http://schemas.microsoft.com/office/drawing/2014/chart" uri="{C3380CC4-5D6E-409C-BE32-E72D297353CC}">
              <c16:uniqueId val="{00000000-9FA6-4FE0-996D-986E8FDB10B5}"/>
            </c:ext>
          </c:extLst>
        </c:ser>
        <c:dLbls>
          <c:showLegendKey val="0"/>
          <c:showVal val="1"/>
          <c:showCatName val="0"/>
          <c:showSerName val="0"/>
          <c:showPercent val="0"/>
          <c:showBubbleSize val="0"/>
        </c:dLbls>
        <c:gapWidth val="150"/>
        <c:overlap val="-25"/>
        <c:axId val="302072192"/>
        <c:axId val="294255232"/>
      </c:barChart>
      <c:valAx>
        <c:axId val="294255232"/>
        <c:scaling>
          <c:orientation val="minMax"/>
        </c:scaling>
        <c:delete val="1"/>
        <c:axPos val="b"/>
        <c:numFmt formatCode="General" sourceLinked="1"/>
        <c:majorTickMark val="out"/>
        <c:minorTickMark val="none"/>
        <c:tickLblPos val="nextTo"/>
        <c:crossAx val="302072192"/>
        <c:crosses val="autoZero"/>
        <c:crossBetween val="between"/>
      </c:valAx>
      <c:catAx>
        <c:axId val="302072192"/>
        <c:scaling>
          <c:orientation val="minMax"/>
        </c:scaling>
        <c:delete val="0"/>
        <c:axPos val="l"/>
        <c:numFmt formatCode="General" sourceLinked="0"/>
        <c:majorTickMark val="none"/>
        <c:minorTickMark val="none"/>
        <c:tickLblPos val="nextTo"/>
        <c:txPr>
          <a:bodyPr/>
          <a:lstStyle/>
          <a:p>
            <a:pPr>
              <a:defRPr lang="en-US"/>
            </a:pPr>
            <a:endParaRPr lang="es-EC"/>
          </a:p>
        </c:txPr>
        <c:crossAx val="294255232"/>
        <c:crosses val="autoZero"/>
        <c:auto val="1"/>
        <c:lblAlgn val="ctr"/>
        <c:lblOffset val="100"/>
        <c:noMultiLvlLbl val="0"/>
      </c:catAx>
    </c:plotArea>
    <c:legend>
      <c:legendPos val="t"/>
      <c:overlay val="0"/>
      <c:txPr>
        <a:bodyPr/>
        <a:lstStyle/>
        <a:p>
          <a:pPr>
            <a:defRPr lang="en-US"/>
          </a:pPr>
          <a:endParaRPr lang="es-EC"/>
        </a:p>
      </c:txPr>
    </c:legend>
    <c:plotVisOnly val="1"/>
    <c:dispBlanksAs val="gap"/>
    <c:showDLblsOverMax val="0"/>
  </c:chart>
  <c:externalData r:id="rId1">
    <c:autoUpdate val="0"/>
  </c:externalData>
</c:chartSpace>
</file>

<file path=ppt/diagrams/_rels/data10.xml.rels><?xml version="1.0" encoding="UTF-8" standalone="yes"?>
<Relationships xmlns="http://schemas.openxmlformats.org/package/2006/relationships"><Relationship Id="rId1" Type="http://schemas.openxmlformats.org/officeDocument/2006/relationships/image" Target="../media/image17.png"/></Relationships>
</file>

<file path=ppt/diagrams/_rels/data11.xml.rels><?xml version="1.0" encoding="UTF-8" standalone="yes"?>
<Relationships xmlns="http://schemas.openxmlformats.org/package/2006/relationships"><Relationship Id="rId1" Type="http://schemas.openxmlformats.org/officeDocument/2006/relationships/image" Target="../media/image17.png"/></Relationships>
</file>

<file path=ppt/diagrams/_rels/data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319545-6629-4212-9D1A-1FD65F1E463A}" type="doc">
      <dgm:prSet loTypeId="urn:microsoft.com/office/officeart/2009/layout/CircleArrowProcess" loCatId="cycle" qsTypeId="urn:microsoft.com/office/officeart/2005/8/quickstyle/simple3" qsCatId="simple" csTypeId="urn:microsoft.com/office/officeart/2005/8/colors/colorful5" csCatId="colorful" phldr="1"/>
      <dgm:spPr/>
      <dgm:t>
        <a:bodyPr/>
        <a:lstStyle/>
        <a:p>
          <a:endParaRPr lang="es-EC"/>
        </a:p>
      </dgm:t>
    </dgm:pt>
    <dgm:pt modelId="{17BFBD20-9E10-4D4C-80AF-B816D0B05DE2}">
      <dgm:prSet phldrT="[Texto]" custT="1"/>
      <dgm:spPr/>
      <dgm:t>
        <a:bodyPr/>
        <a:lstStyle/>
        <a:p>
          <a:pPr>
            <a:buFont typeface="Symbol" panose="05050102010706020507" pitchFamily="18" charset="2"/>
            <a:buChar char=""/>
          </a:pPr>
          <a:r>
            <a:rPr lang="es-ES" sz="1600" b="1" i="1" spc="75"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Variable independiente </a:t>
          </a:r>
          <a:endParaRPr lang="es-EC" sz="1600" b="1" spc="75"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endParaRPr>
        </a:p>
        <a:p>
          <a:pPr>
            <a:buFont typeface="Symbol" panose="05050102010706020507" pitchFamily="18" charset="2"/>
            <a:buChar char=""/>
          </a:pPr>
          <a:r>
            <a:rPr lang="es-ES" sz="1600" spc="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rPr>
            <a:t>Costo indirecto de programa de posgrados</a:t>
          </a:r>
          <a:endParaRPr lang="es-EC" sz="1600" dirty="0">
            <a:solidFill>
              <a:schemeClr val="bg2">
                <a:lumMod val="10000"/>
              </a:schemeClr>
            </a:solidFill>
            <a:latin typeface="Arial" panose="020B0604020202020204" pitchFamily="34" charset="0"/>
            <a:cs typeface="Arial" panose="020B0604020202020204" pitchFamily="34" charset="0"/>
          </a:endParaRPr>
        </a:p>
      </dgm:t>
    </dgm:pt>
    <dgm:pt modelId="{B5D0F1D1-3ABD-4181-9276-C81FEE36F54D}" type="parTrans" cxnId="{2135EF85-EC35-46AB-80E4-B8F42D0D8FA4}">
      <dgm:prSet/>
      <dgm:spPr/>
      <dgm:t>
        <a:bodyPr/>
        <a:lstStyle/>
        <a:p>
          <a:endParaRPr lang="es-EC" sz="2000">
            <a:solidFill>
              <a:schemeClr val="bg2">
                <a:lumMod val="10000"/>
              </a:schemeClr>
            </a:solidFill>
            <a:latin typeface="Arial" panose="020B0604020202020204" pitchFamily="34" charset="0"/>
            <a:cs typeface="Arial" panose="020B0604020202020204" pitchFamily="34" charset="0"/>
          </a:endParaRPr>
        </a:p>
      </dgm:t>
    </dgm:pt>
    <dgm:pt modelId="{73B2A5CC-E35E-4713-945E-DE5215B30079}" type="sibTrans" cxnId="{2135EF85-EC35-46AB-80E4-B8F42D0D8FA4}">
      <dgm:prSet/>
      <dgm:spPr/>
      <dgm:t>
        <a:bodyPr/>
        <a:lstStyle/>
        <a:p>
          <a:endParaRPr lang="es-EC" sz="2000">
            <a:solidFill>
              <a:schemeClr val="bg2">
                <a:lumMod val="10000"/>
              </a:schemeClr>
            </a:solidFill>
            <a:latin typeface="Arial" panose="020B0604020202020204" pitchFamily="34" charset="0"/>
            <a:cs typeface="Arial" panose="020B0604020202020204" pitchFamily="34" charset="0"/>
          </a:endParaRPr>
        </a:p>
      </dgm:t>
    </dgm:pt>
    <dgm:pt modelId="{29DD4642-60F9-418D-9272-BB5C2124815E}">
      <dgm:prSet phldrT="[Texto]" custT="1"/>
      <dgm:spPr/>
      <dgm:t>
        <a:bodyPr/>
        <a:lstStyle/>
        <a:p>
          <a:pPr>
            <a:buFont typeface="Symbol" panose="05050102010706020507" pitchFamily="18" charset="2"/>
            <a:buChar char=""/>
          </a:pPr>
          <a:r>
            <a:rPr lang="es-ES" sz="1600" b="1" i="1" spc="75"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Variable Dependiente</a:t>
          </a:r>
          <a:endParaRPr lang="es-EC" sz="1600" b="1" spc="75"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endParaRPr>
        </a:p>
        <a:p>
          <a:pPr>
            <a:buFont typeface="Symbol" panose="05050102010706020507" pitchFamily="18" charset="2"/>
            <a:buChar char=""/>
          </a:pPr>
          <a:r>
            <a:rPr lang="es-ES" sz="1600" spc="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rPr>
            <a:t>Costos indirectos administrativos</a:t>
          </a:r>
          <a:endParaRPr lang="es-EC" sz="1600" dirty="0">
            <a:solidFill>
              <a:schemeClr val="bg2">
                <a:lumMod val="10000"/>
              </a:schemeClr>
            </a:solidFill>
            <a:latin typeface="Arial" panose="020B0604020202020204" pitchFamily="34" charset="0"/>
            <a:cs typeface="Arial" panose="020B0604020202020204" pitchFamily="34" charset="0"/>
          </a:endParaRPr>
        </a:p>
      </dgm:t>
    </dgm:pt>
    <dgm:pt modelId="{4EB5D640-93D4-4412-B246-C157D5458CDF}" type="parTrans" cxnId="{9ACF34B7-5877-4A77-AAAC-CBC84ECFDD08}">
      <dgm:prSet/>
      <dgm:spPr/>
      <dgm:t>
        <a:bodyPr/>
        <a:lstStyle/>
        <a:p>
          <a:endParaRPr lang="es-EC" sz="2000">
            <a:solidFill>
              <a:schemeClr val="bg2">
                <a:lumMod val="10000"/>
              </a:schemeClr>
            </a:solidFill>
            <a:latin typeface="Arial" panose="020B0604020202020204" pitchFamily="34" charset="0"/>
            <a:cs typeface="Arial" panose="020B0604020202020204" pitchFamily="34" charset="0"/>
          </a:endParaRPr>
        </a:p>
      </dgm:t>
    </dgm:pt>
    <dgm:pt modelId="{78F1D072-5F37-4EE9-8091-DD5F1B755615}" type="sibTrans" cxnId="{9ACF34B7-5877-4A77-AAAC-CBC84ECFDD08}">
      <dgm:prSet/>
      <dgm:spPr/>
      <dgm:t>
        <a:bodyPr/>
        <a:lstStyle/>
        <a:p>
          <a:endParaRPr lang="es-EC" sz="2000">
            <a:solidFill>
              <a:schemeClr val="bg2">
                <a:lumMod val="10000"/>
              </a:schemeClr>
            </a:solidFill>
            <a:latin typeface="Arial" panose="020B0604020202020204" pitchFamily="34" charset="0"/>
            <a:cs typeface="Arial" panose="020B0604020202020204" pitchFamily="34" charset="0"/>
          </a:endParaRPr>
        </a:p>
      </dgm:t>
    </dgm:pt>
    <dgm:pt modelId="{9246E6B5-DF04-4B90-8635-313523320C06}" type="pres">
      <dgm:prSet presAssocID="{F5319545-6629-4212-9D1A-1FD65F1E463A}" presName="Name0" presStyleCnt="0">
        <dgm:presLayoutVars>
          <dgm:chMax val="7"/>
          <dgm:chPref val="7"/>
          <dgm:dir/>
          <dgm:animLvl val="lvl"/>
        </dgm:presLayoutVars>
      </dgm:prSet>
      <dgm:spPr/>
    </dgm:pt>
    <dgm:pt modelId="{94F217FA-9E9C-4738-B514-CCED63FF34E2}" type="pres">
      <dgm:prSet presAssocID="{17BFBD20-9E10-4D4C-80AF-B816D0B05DE2}" presName="Accent1" presStyleCnt="0"/>
      <dgm:spPr/>
    </dgm:pt>
    <dgm:pt modelId="{7FD21D81-32DA-4E59-8F5D-39BE54B4D804}" type="pres">
      <dgm:prSet presAssocID="{17BFBD20-9E10-4D4C-80AF-B816D0B05DE2}" presName="Accent" presStyleLbl="node1" presStyleIdx="0" presStyleCnt="2" custLinFactNeighborX="9540" custLinFactNeighborY="-205"/>
      <dgm:spPr/>
    </dgm:pt>
    <dgm:pt modelId="{83092EDB-B41D-4962-B9D8-FB94ECC73F61}" type="pres">
      <dgm:prSet presAssocID="{17BFBD20-9E10-4D4C-80AF-B816D0B05DE2}" presName="Parent1" presStyleLbl="revTx" presStyleIdx="0" presStyleCnt="2" custLinFactNeighborX="17758" custLinFactNeighborY="-14429">
        <dgm:presLayoutVars>
          <dgm:chMax val="1"/>
          <dgm:chPref val="1"/>
          <dgm:bulletEnabled val="1"/>
        </dgm:presLayoutVars>
      </dgm:prSet>
      <dgm:spPr/>
    </dgm:pt>
    <dgm:pt modelId="{F5925C16-024D-44D5-B21A-B412124CE64B}" type="pres">
      <dgm:prSet presAssocID="{29DD4642-60F9-418D-9272-BB5C2124815E}" presName="Accent2" presStyleCnt="0"/>
      <dgm:spPr/>
    </dgm:pt>
    <dgm:pt modelId="{F35CC9CF-FAFD-4C71-A444-99F2B14704FD}" type="pres">
      <dgm:prSet presAssocID="{29DD4642-60F9-418D-9272-BB5C2124815E}" presName="Accent" presStyleLbl="node1" presStyleIdx="1" presStyleCnt="2"/>
      <dgm:spPr/>
    </dgm:pt>
    <dgm:pt modelId="{0CB013AE-307B-4FCB-8EAF-2A9C594F4115}" type="pres">
      <dgm:prSet presAssocID="{29DD4642-60F9-418D-9272-BB5C2124815E}" presName="Parent2" presStyleLbl="revTx" presStyleIdx="1" presStyleCnt="2">
        <dgm:presLayoutVars>
          <dgm:chMax val="1"/>
          <dgm:chPref val="1"/>
          <dgm:bulletEnabled val="1"/>
        </dgm:presLayoutVars>
      </dgm:prSet>
      <dgm:spPr/>
    </dgm:pt>
  </dgm:ptLst>
  <dgm:cxnLst>
    <dgm:cxn modelId="{A965222E-A964-4C57-8E30-73050E7B89BF}" type="presOf" srcId="{F5319545-6629-4212-9D1A-1FD65F1E463A}" destId="{9246E6B5-DF04-4B90-8635-313523320C06}" srcOrd="0" destOrd="0" presId="urn:microsoft.com/office/officeart/2009/layout/CircleArrowProcess"/>
    <dgm:cxn modelId="{85B54A55-4C21-4597-A70B-D197A38385E3}" type="presOf" srcId="{29DD4642-60F9-418D-9272-BB5C2124815E}" destId="{0CB013AE-307B-4FCB-8EAF-2A9C594F4115}" srcOrd="0" destOrd="0" presId="urn:microsoft.com/office/officeart/2009/layout/CircleArrowProcess"/>
    <dgm:cxn modelId="{2135EF85-EC35-46AB-80E4-B8F42D0D8FA4}" srcId="{F5319545-6629-4212-9D1A-1FD65F1E463A}" destId="{17BFBD20-9E10-4D4C-80AF-B816D0B05DE2}" srcOrd="0" destOrd="0" parTransId="{B5D0F1D1-3ABD-4181-9276-C81FEE36F54D}" sibTransId="{73B2A5CC-E35E-4713-945E-DE5215B30079}"/>
    <dgm:cxn modelId="{9ACF34B7-5877-4A77-AAAC-CBC84ECFDD08}" srcId="{F5319545-6629-4212-9D1A-1FD65F1E463A}" destId="{29DD4642-60F9-418D-9272-BB5C2124815E}" srcOrd="1" destOrd="0" parTransId="{4EB5D640-93D4-4412-B246-C157D5458CDF}" sibTransId="{78F1D072-5F37-4EE9-8091-DD5F1B755615}"/>
    <dgm:cxn modelId="{F4522CD4-AC83-4BDF-9E48-645BF8F2545F}" type="presOf" srcId="{17BFBD20-9E10-4D4C-80AF-B816D0B05DE2}" destId="{83092EDB-B41D-4962-B9D8-FB94ECC73F61}" srcOrd="0" destOrd="0" presId="urn:microsoft.com/office/officeart/2009/layout/CircleArrowProcess"/>
    <dgm:cxn modelId="{184EC9FA-69DC-4D80-816D-F69D10EA5127}" type="presParOf" srcId="{9246E6B5-DF04-4B90-8635-313523320C06}" destId="{94F217FA-9E9C-4738-B514-CCED63FF34E2}" srcOrd="0" destOrd="0" presId="urn:microsoft.com/office/officeart/2009/layout/CircleArrowProcess"/>
    <dgm:cxn modelId="{87BCAE71-B136-4A08-9632-B09A0D7C7D92}" type="presParOf" srcId="{94F217FA-9E9C-4738-B514-CCED63FF34E2}" destId="{7FD21D81-32DA-4E59-8F5D-39BE54B4D804}" srcOrd="0" destOrd="0" presId="urn:microsoft.com/office/officeart/2009/layout/CircleArrowProcess"/>
    <dgm:cxn modelId="{FC118D3B-7E38-4CA7-AF7C-636A6A6F7642}" type="presParOf" srcId="{9246E6B5-DF04-4B90-8635-313523320C06}" destId="{83092EDB-B41D-4962-B9D8-FB94ECC73F61}" srcOrd="1" destOrd="0" presId="urn:microsoft.com/office/officeart/2009/layout/CircleArrowProcess"/>
    <dgm:cxn modelId="{B0780917-6F4D-4E49-9C03-29E714302B80}" type="presParOf" srcId="{9246E6B5-DF04-4B90-8635-313523320C06}" destId="{F5925C16-024D-44D5-B21A-B412124CE64B}" srcOrd="2" destOrd="0" presId="urn:microsoft.com/office/officeart/2009/layout/CircleArrowProcess"/>
    <dgm:cxn modelId="{D470761B-E16B-48A0-8F07-15E7E4DD6C61}" type="presParOf" srcId="{F5925C16-024D-44D5-B21A-B412124CE64B}" destId="{F35CC9CF-FAFD-4C71-A444-99F2B14704FD}" srcOrd="0" destOrd="0" presId="urn:microsoft.com/office/officeart/2009/layout/CircleArrowProcess"/>
    <dgm:cxn modelId="{6BED5F10-27C6-4DFD-BE8D-D9249B4BEB56}" type="presParOf" srcId="{9246E6B5-DF04-4B90-8635-313523320C06}" destId="{0CB013AE-307B-4FCB-8EAF-2A9C594F4115}"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6236EE0-F7B8-4C52-8AB4-BC28D6B9C896}" type="doc">
      <dgm:prSet loTypeId="urn:microsoft.com/office/officeart/2005/8/layout/vList3" loCatId="list" qsTypeId="urn:microsoft.com/office/officeart/2005/8/quickstyle/simple4" qsCatId="simple" csTypeId="urn:microsoft.com/office/officeart/2005/8/colors/colorful2" csCatId="colorful" phldr="1"/>
      <dgm:spPr/>
    </dgm:pt>
    <dgm:pt modelId="{4009FA08-9C26-4B07-89BE-877F320DD39D}">
      <dgm:prSet phldrT="[Texto]" custT="1"/>
      <dgm:spPr/>
      <dgm:t>
        <a:bodyPr/>
        <a:lstStyle/>
        <a:p>
          <a:r>
            <a:rPr lang="es-ES" sz="1800" dirty="0">
              <a:solidFill>
                <a:schemeClr val="bg2">
                  <a:lumMod val="10000"/>
                </a:schemeClr>
              </a:solidFill>
            </a:rPr>
            <a:t>Los programas de posgrados responden a una planificación presentada por cada departamento, y son los Coordinadores o Comisiones de los Departamentos que diseñan los programas de posgrados que según la planificación académica van gravando ciertos costos a cada ítem presupuestario, por lo tanto, la metodología que se presenta servirá de mucha ayuda para el cálculo de los costos indirectos.</a:t>
          </a:r>
          <a:endParaRPr lang="es-EC" sz="1800" dirty="0">
            <a:solidFill>
              <a:schemeClr val="bg2">
                <a:lumMod val="10000"/>
              </a:schemeClr>
            </a:solidFill>
          </a:endParaRPr>
        </a:p>
      </dgm:t>
    </dgm:pt>
    <dgm:pt modelId="{A9354A6B-273A-40D3-A2DC-C4C4E025EF04}" type="parTrans" cxnId="{765F7829-750E-456C-8CC1-51E6A319D72A}">
      <dgm:prSet/>
      <dgm:spPr/>
      <dgm:t>
        <a:bodyPr/>
        <a:lstStyle/>
        <a:p>
          <a:endParaRPr lang="es-EC" sz="1800">
            <a:solidFill>
              <a:schemeClr val="bg2">
                <a:lumMod val="10000"/>
              </a:schemeClr>
            </a:solidFill>
          </a:endParaRPr>
        </a:p>
      </dgm:t>
    </dgm:pt>
    <dgm:pt modelId="{2B0CFDA7-1F6C-4C98-870B-5EFE78252143}" type="sibTrans" cxnId="{765F7829-750E-456C-8CC1-51E6A319D72A}">
      <dgm:prSet/>
      <dgm:spPr/>
      <dgm:t>
        <a:bodyPr/>
        <a:lstStyle/>
        <a:p>
          <a:endParaRPr lang="es-EC" sz="1800">
            <a:solidFill>
              <a:schemeClr val="bg2">
                <a:lumMod val="10000"/>
              </a:schemeClr>
            </a:solidFill>
          </a:endParaRPr>
        </a:p>
      </dgm:t>
    </dgm:pt>
    <dgm:pt modelId="{983570E2-F521-410C-87D1-2B7A15143DB1}">
      <dgm:prSet phldrT="[Texto]" custT="1"/>
      <dgm:spPr/>
      <dgm:t>
        <a:bodyPr/>
        <a:lstStyle/>
        <a:p>
          <a:r>
            <a:rPr lang="es-ES" sz="1800" dirty="0">
              <a:solidFill>
                <a:schemeClr val="bg2">
                  <a:lumMod val="10000"/>
                </a:schemeClr>
              </a:solidFill>
            </a:rPr>
            <a:t>El desarrollo de la metodología, a partir de un ejemplo real, ha  permitido explicar el proceso metodológico que pueden afectar a un programa de posgrados.</a:t>
          </a:r>
          <a:endParaRPr lang="es-EC" sz="1800" dirty="0">
            <a:solidFill>
              <a:schemeClr val="bg2">
                <a:lumMod val="10000"/>
              </a:schemeClr>
            </a:solidFill>
          </a:endParaRPr>
        </a:p>
      </dgm:t>
    </dgm:pt>
    <dgm:pt modelId="{70601AE2-6156-4E65-AB01-8322888A8ADC}" type="parTrans" cxnId="{7E69F855-DB58-4383-A1C0-F4505A08F78A}">
      <dgm:prSet/>
      <dgm:spPr/>
      <dgm:t>
        <a:bodyPr/>
        <a:lstStyle/>
        <a:p>
          <a:endParaRPr lang="es-EC" sz="1800">
            <a:solidFill>
              <a:schemeClr val="bg2">
                <a:lumMod val="10000"/>
              </a:schemeClr>
            </a:solidFill>
          </a:endParaRPr>
        </a:p>
      </dgm:t>
    </dgm:pt>
    <dgm:pt modelId="{3D7B4837-E523-41B2-B089-5E2D56CD668D}" type="sibTrans" cxnId="{7E69F855-DB58-4383-A1C0-F4505A08F78A}">
      <dgm:prSet/>
      <dgm:spPr/>
      <dgm:t>
        <a:bodyPr/>
        <a:lstStyle/>
        <a:p>
          <a:endParaRPr lang="es-EC" sz="1800">
            <a:solidFill>
              <a:schemeClr val="bg2">
                <a:lumMod val="10000"/>
              </a:schemeClr>
            </a:solidFill>
          </a:endParaRPr>
        </a:p>
      </dgm:t>
    </dgm:pt>
    <dgm:pt modelId="{05611826-CBC0-4CB2-856A-151271E006FB}" type="pres">
      <dgm:prSet presAssocID="{06236EE0-F7B8-4C52-8AB4-BC28D6B9C896}" presName="linearFlow" presStyleCnt="0">
        <dgm:presLayoutVars>
          <dgm:dir/>
          <dgm:resizeHandles val="exact"/>
        </dgm:presLayoutVars>
      </dgm:prSet>
      <dgm:spPr/>
    </dgm:pt>
    <dgm:pt modelId="{8FB46209-89E2-4101-9446-31A27416CE8A}" type="pres">
      <dgm:prSet presAssocID="{4009FA08-9C26-4B07-89BE-877F320DD39D}" presName="composite" presStyleCnt="0"/>
      <dgm:spPr/>
    </dgm:pt>
    <dgm:pt modelId="{0D8B1F30-47B1-4FAF-8EE2-346E7215F012}" type="pres">
      <dgm:prSet presAssocID="{4009FA08-9C26-4B07-89BE-877F320DD39D}" presName="imgShp" presStyleLbl="fgImgPlace1" presStyleIdx="0" presStyleCnt="2"/>
      <dgm:spPr>
        <a:blipFill rotWithShape="1">
          <a:blip xmlns:r="http://schemas.openxmlformats.org/officeDocument/2006/relationships" r:embed="rId1"/>
          <a:stretch>
            <a:fillRect/>
          </a:stretch>
        </a:blipFill>
      </dgm:spPr>
    </dgm:pt>
    <dgm:pt modelId="{10E97FDE-1B92-4412-81EC-DEAFB64F7840}" type="pres">
      <dgm:prSet presAssocID="{4009FA08-9C26-4B07-89BE-877F320DD39D}" presName="txShp" presStyleLbl="node1" presStyleIdx="0" presStyleCnt="2">
        <dgm:presLayoutVars>
          <dgm:bulletEnabled val="1"/>
        </dgm:presLayoutVars>
      </dgm:prSet>
      <dgm:spPr/>
    </dgm:pt>
    <dgm:pt modelId="{2C4E5097-EF00-498A-B3E2-E665D14354C0}" type="pres">
      <dgm:prSet presAssocID="{2B0CFDA7-1F6C-4C98-870B-5EFE78252143}" presName="spacing" presStyleCnt="0"/>
      <dgm:spPr/>
    </dgm:pt>
    <dgm:pt modelId="{9E06823F-E3C5-428B-B05E-248A6D5C5DA8}" type="pres">
      <dgm:prSet presAssocID="{983570E2-F521-410C-87D1-2B7A15143DB1}" presName="composite" presStyleCnt="0"/>
      <dgm:spPr/>
    </dgm:pt>
    <dgm:pt modelId="{5A3D2300-8530-42C8-B21F-2259C7E93547}" type="pres">
      <dgm:prSet presAssocID="{983570E2-F521-410C-87D1-2B7A15143DB1}" presName="imgShp" presStyleLbl="fgImgPlace1" presStyleIdx="1" presStyleCnt="2"/>
      <dgm:spPr>
        <a:blipFill rotWithShape="1">
          <a:blip xmlns:r="http://schemas.openxmlformats.org/officeDocument/2006/relationships" r:embed="rId1"/>
          <a:stretch>
            <a:fillRect/>
          </a:stretch>
        </a:blipFill>
      </dgm:spPr>
    </dgm:pt>
    <dgm:pt modelId="{3E6EB6EC-F3B3-465E-81C9-C3ED296721A2}" type="pres">
      <dgm:prSet presAssocID="{983570E2-F521-410C-87D1-2B7A15143DB1}" presName="txShp" presStyleLbl="node1" presStyleIdx="1" presStyleCnt="2">
        <dgm:presLayoutVars>
          <dgm:bulletEnabled val="1"/>
        </dgm:presLayoutVars>
      </dgm:prSet>
      <dgm:spPr/>
    </dgm:pt>
  </dgm:ptLst>
  <dgm:cxnLst>
    <dgm:cxn modelId="{765F7829-750E-456C-8CC1-51E6A319D72A}" srcId="{06236EE0-F7B8-4C52-8AB4-BC28D6B9C896}" destId="{4009FA08-9C26-4B07-89BE-877F320DD39D}" srcOrd="0" destOrd="0" parTransId="{A9354A6B-273A-40D3-A2DC-C4C4E025EF04}" sibTransId="{2B0CFDA7-1F6C-4C98-870B-5EFE78252143}"/>
    <dgm:cxn modelId="{D0C6AB30-C444-47C3-95EC-FADBFF2C6093}" type="presOf" srcId="{4009FA08-9C26-4B07-89BE-877F320DD39D}" destId="{10E97FDE-1B92-4412-81EC-DEAFB64F7840}" srcOrd="0" destOrd="0" presId="urn:microsoft.com/office/officeart/2005/8/layout/vList3"/>
    <dgm:cxn modelId="{0EB15037-11BF-4832-A644-AE2C49F77065}" type="presOf" srcId="{983570E2-F521-410C-87D1-2B7A15143DB1}" destId="{3E6EB6EC-F3B3-465E-81C9-C3ED296721A2}" srcOrd="0" destOrd="0" presId="urn:microsoft.com/office/officeart/2005/8/layout/vList3"/>
    <dgm:cxn modelId="{7E69F855-DB58-4383-A1C0-F4505A08F78A}" srcId="{06236EE0-F7B8-4C52-8AB4-BC28D6B9C896}" destId="{983570E2-F521-410C-87D1-2B7A15143DB1}" srcOrd="1" destOrd="0" parTransId="{70601AE2-6156-4E65-AB01-8322888A8ADC}" sibTransId="{3D7B4837-E523-41B2-B089-5E2D56CD668D}"/>
    <dgm:cxn modelId="{2D78CFD6-2118-4E8B-AD8F-49786F42ADCB}" type="presOf" srcId="{06236EE0-F7B8-4C52-8AB4-BC28D6B9C896}" destId="{05611826-CBC0-4CB2-856A-151271E006FB}" srcOrd="0" destOrd="0" presId="urn:microsoft.com/office/officeart/2005/8/layout/vList3"/>
    <dgm:cxn modelId="{A1AFC5B3-2233-4A55-9686-79060D5BB0C9}" type="presParOf" srcId="{05611826-CBC0-4CB2-856A-151271E006FB}" destId="{8FB46209-89E2-4101-9446-31A27416CE8A}" srcOrd="0" destOrd="0" presId="urn:microsoft.com/office/officeart/2005/8/layout/vList3"/>
    <dgm:cxn modelId="{FBC18834-BCDC-4BC5-8ADB-D436B8688BB3}" type="presParOf" srcId="{8FB46209-89E2-4101-9446-31A27416CE8A}" destId="{0D8B1F30-47B1-4FAF-8EE2-346E7215F012}" srcOrd="0" destOrd="0" presId="urn:microsoft.com/office/officeart/2005/8/layout/vList3"/>
    <dgm:cxn modelId="{80AFE022-F071-4F70-831E-0AC0FD17EAC7}" type="presParOf" srcId="{8FB46209-89E2-4101-9446-31A27416CE8A}" destId="{10E97FDE-1B92-4412-81EC-DEAFB64F7840}" srcOrd="1" destOrd="0" presId="urn:microsoft.com/office/officeart/2005/8/layout/vList3"/>
    <dgm:cxn modelId="{C1D0F360-2E8E-4224-B43E-A3719BE8722D}" type="presParOf" srcId="{05611826-CBC0-4CB2-856A-151271E006FB}" destId="{2C4E5097-EF00-498A-B3E2-E665D14354C0}" srcOrd="1" destOrd="0" presId="urn:microsoft.com/office/officeart/2005/8/layout/vList3"/>
    <dgm:cxn modelId="{8476130D-1F62-45C3-AE64-5E46543FABCE}" type="presParOf" srcId="{05611826-CBC0-4CB2-856A-151271E006FB}" destId="{9E06823F-E3C5-428B-B05E-248A6D5C5DA8}" srcOrd="2" destOrd="0" presId="urn:microsoft.com/office/officeart/2005/8/layout/vList3"/>
    <dgm:cxn modelId="{E6BDCB6E-D135-45C7-AC50-B123BEB3B973}" type="presParOf" srcId="{9E06823F-E3C5-428B-B05E-248A6D5C5DA8}" destId="{5A3D2300-8530-42C8-B21F-2259C7E93547}" srcOrd="0" destOrd="0" presId="urn:microsoft.com/office/officeart/2005/8/layout/vList3"/>
    <dgm:cxn modelId="{70C88056-9EDA-4EBD-8786-6DA7543D56E6}" type="presParOf" srcId="{9E06823F-E3C5-428B-B05E-248A6D5C5DA8}" destId="{3E6EB6EC-F3B3-465E-81C9-C3ED296721A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6236EE0-F7B8-4C52-8AB4-BC28D6B9C896}" type="doc">
      <dgm:prSet loTypeId="urn:microsoft.com/office/officeart/2005/8/layout/vList3" loCatId="list" qsTypeId="urn:microsoft.com/office/officeart/2005/8/quickstyle/simple4" qsCatId="simple" csTypeId="urn:microsoft.com/office/officeart/2005/8/colors/colorful2" csCatId="colorful" phldr="1"/>
      <dgm:spPr/>
    </dgm:pt>
    <dgm:pt modelId="{4009FA08-9C26-4B07-89BE-877F320DD39D}">
      <dgm:prSet phldrT="[Texto]" custT="1"/>
      <dgm:spPr/>
      <dgm:t>
        <a:bodyPr/>
        <a:lstStyle/>
        <a:p>
          <a:r>
            <a:rPr lang="es-ES" sz="1800" dirty="0">
              <a:solidFill>
                <a:schemeClr val="bg2">
                  <a:lumMod val="10000"/>
                </a:schemeClr>
              </a:solidFill>
            </a:rPr>
            <a:t>El centro de posgrados de la Universidad de la Fuerzas Armadas ESPE en la estructura presupuestaria de sus programas sea de especialidad, maestrías o doctorados, podrán seguir la metodología presentada para calcular los costos indirectos de cada programa de posgrado.</a:t>
          </a:r>
          <a:endParaRPr lang="es-EC" sz="1800" dirty="0">
            <a:solidFill>
              <a:schemeClr val="bg2">
                <a:lumMod val="10000"/>
              </a:schemeClr>
            </a:solidFill>
          </a:endParaRPr>
        </a:p>
      </dgm:t>
    </dgm:pt>
    <dgm:pt modelId="{A9354A6B-273A-40D3-A2DC-C4C4E025EF04}" type="parTrans" cxnId="{765F7829-750E-456C-8CC1-51E6A319D72A}">
      <dgm:prSet/>
      <dgm:spPr/>
      <dgm:t>
        <a:bodyPr/>
        <a:lstStyle/>
        <a:p>
          <a:endParaRPr lang="es-EC" sz="1800">
            <a:solidFill>
              <a:schemeClr val="bg2">
                <a:lumMod val="10000"/>
              </a:schemeClr>
            </a:solidFill>
          </a:endParaRPr>
        </a:p>
      </dgm:t>
    </dgm:pt>
    <dgm:pt modelId="{2B0CFDA7-1F6C-4C98-870B-5EFE78252143}" type="sibTrans" cxnId="{765F7829-750E-456C-8CC1-51E6A319D72A}">
      <dgm:prSet/>
      <dgm:spPr/>
      <dgm:t>
        <a:bodyPr/>
        <a:lstStyle/>
        <a:p>
          <a:endParaRPr lang="es-EC" sz="1800">
            <a:solidFill>
              <a:schemeClr val="bg2">
                <a:lumMod val="10000"/>
              </a:schemeClr>
            </a:solidFill>
          </a:endParaRPr>
        </a:p>
      </dgm:t>
    </dgm:pt>
    <dgm:pt modelId="{983570E2-F521-410C-87D1-2B7A15143DB1}">
      <dgm:prSet phldrT="[Texto]" custT="1"/>
      <dgm:spPr/>
      <dgm:t>
        <a:bodyPr/>
        <a:lstStyle/>
        <a:p>
          <a:r>
            <a:rPr lang="es-ES" sz="1800" dirty="0">
              <a:solidFill>
                <a:schemeClr val="bg2">
                  <a:lumMod val="10000"/>
                </a:schemeClr>
              </a:solidFill>
            </a:rPr>
            <a:t>Analizado el ejemplo elaborado para demostrar el procedimiento metodológico, se determina el porcentual total   oscila entre el 10% y 12%  de costos indirectos que afectarían al programa a ejecutarse.</a:t>
          </a:r>
          <a:endParaRPr lang="es-EC" sz="1800" dirty="0">
            <a:solidFill>
              <a:schemeClr val="bg2">
                <a:lumMod val="10000"/>
              </a:schemeClr>
            </a:solidFill>
          </a:endParaRPr>
        </a:p>
      </dgm:t>
    </dgm:pt>
    <dgm:pt modelId="{70601AE2-6156-4E65-AB01-8322888A8ADC}" type="parTrans" cxnId="{7E69F855-DB58-4383-A1C0-F4505A08F78A}">
      <dgm:prSet/>
      <dgm:spPr/>
      <dgm:t>
        <a:bodyPr/>
        <a:lstStyle/>
        <a:p>
          <a:endParaRPr lang="es-EC" sz="1800">
            <a:solidFill>
              <a:schemeClr val="bg2">
                <a:lumMod val="10000"/>
              </a:schemeClr>
            </a:solidFill>
          </a:endParaRPr>
        </a:p>
      </dgm:t>
    </dgm:pt>
    <dgm:pt modelId="{3D7B4837-E523-41B2-B089-5E2D56CD668D}" type="sibTrans" cxnId="{7E69F855-DB58-4383-A1C0-F4505A08F78A}">
      <dgm:prSet/>
      <dgm:spPr/>
      <dgm:t>
        <a:bodyPr/>
        <a:lstStyle/>
        <a:p>
          <a:endParaRPr lang="es-EC" sz="1800">
            <a:solidFill>
              <a:schemeClr val="bg2">
                <a:lumMod val="10000"/>
              </a:schemeClr>
            </a:solidFill>
          </a:endParaRPr>
        </a:p>
      </dgm:t>
    </dgm:pt>
    <dgm:pt modelId="{05611826-CBC0-4CB2-856A-151271E006FB}" type="pres">
      <dgm:prSet presAssocID="{06236EE0-F7B8-4C52-8AB4-BC28D6B9C896}" presName="linearFlow" presStyleCnt="0">
        <dgm:presLayoutVars>
          <dgm:dir/>
          <dgm:resizeHandles val="exact"/>
        </dgm:presLayoutVars>
      </dgm:prSet>
      <dgm:spPr/>
    </dgm:pt>
    <dgm:pt modelId="{8FB46209-89E2-4101-9446-31A27416CE8A}" type="pres">
      <dgm:prSet presAssocID="{4009FA08-9C26-4B07-89BE-877F320DD39D}" presName="composite" presStyleCnt="0"/>
      <dgm:spPr/>
    </dgm:pt>
    <dgm:pt modelId="{0D8B1F30-47B1-4FAF-8EE2-346E7215F012}" type="pres">
      <dgm:prSet presAssocID="{4009FA08-9C26-4B07-89BE-877F320DD39D}" presName="imgShp" presStyleLbl="fgImgPlace1" presStyleIdx="0" presStyleCnt="2"/>
      <dgm:spPr>
        <a:blipFill rotWithShape="1">
          <a:blip xmlns:r="http://schemas.openxmlformats.org/officeDocument/2006/relationships" r:embed="rId1"/>
          <a:stretch>
            <a:fillRect/>
          </a:stretch>
        </a:blipFill>
      </dgm:spPr>
    </dgm:pt>
    <dgm:pt modelId="{10E97FDE-1B92-4412-81EC-DEAFB64F7840}" type="pres">
      <dgm:prSet presAssocID="{4009FA08-9C26-4B07-89BE-877F320DD39D}" presName="txShp" presStyleLbl="node1" presStyleIdx="0" presStyleCnt="2" custLinFactNeighborX="-506">
        <dgm:presLayoutVars>
          <dgm:bulletEnabled val="1"/>
        </dgm:presLayoutVars>
      </dgm:prSet>
      <dgm:spPr/>
    </dgm:pt>
    <dgm:pt modelId="{2C4E5097-EF00-498A-B3E2-E665D14354C0}" type="pres">
      <dgm:prSet presAssocID="{2B0CFDA7-1F6C-4C98-870B-5EFE78252143}" presName="spacing" presStyleCnt="0"/>
      <dgm:spPr/>
    </dgm:pt>
    <dgm:pt modelId="{9E06823F-E3C5-428B-B05E-248A6D5C5DA8}" type="pres">
      <dgm:prSet presAssocID="{983570E2-F521-410C-87D1-2B7A15143DB1}" presName="composite" presStyleCnt="0"/>
      <dgm:spPr/>
    </dgm:pt>
    <dgm:pt modelId="{5A3D2300-8530-42C8-B21F-2259C7E93547}" type="pres">
      <dgm:prSet presAssocID="{983570E2-F521-410C-87D1-2B7A15143DB1}" presName="imgShp" presStyleLbl="fgImgPlace1" presStyleIdx="1" presStyleCnt="2"/>
      <dgm:spPr>
        <a:blipFill rotWithShape="1">
          <a:blip xmlns:r="http://schemas.openxmlformats.org/officeDocument/2006/relationships" r:embed="rId1"/>
          <a:stretch>
            <a:fillRect/>
          </a:stretch>
        </a:blipFill>
      </dgm:spPr>
    </dgm:pt>
    <dgm:pt modelId="{3E6EB6EC-F3B3-465E-81C9-C3ED296721A2}" type="pres">
      <dgm:prSet presAssocID="{983570E2-F521-410C-87D1-2B7A15143DB1}" presName="txShp" presStyleLbl="node1" presStyleIdx="1" presStyleCnt="2">
        <dgm:presLayoutVars>
          <dgm:bulletEnabled val="1"/>
        </dgm:presLayoutVars>
      </dgm:prSet>
      <dgm:spPr/>
    </dgm:pt>
  </dgm:ptLst>
  <dgm:cxnLst>
    <dgm:cxn modelId="{765F7829-750E-456C-8CC1-51E6A319D72A}" srcId="{06236EE0-F7B8-4C52-8AB4-BC28D6B9C896}" destId="{4009FA08-9C26-4B07-89BE-877F320DD39D}" srcOrd="0" destOrd="0" parTransId="{A9354A6B-273A-40D3-A2DC-C4C4E025EF04}" sibTransId="{2B0CFDA7-1F6C-4C98-870B-5EFE78252143}"/>
    <dgm:cxn modelId="{D0C6AB30-C444-47C3-95EC-FADBFF2C6093}" type="presOf" srcId="{4009FA08-9C26-4B07-89BE-877F320DD39D}" destId="{10E97FDE-1B92-4412-81EC-DEAFB64F7840}" srcOrd="0" destOrd="0" presId="urn:microsoft.com/office/officeart/2005/8/layout/vList3"/>
    <dgm:cxn modelId="{0EB15037-11BF-4832-A644-AE2C49F77065}" type="presOf" srcId="{983570E2-F521-410C-87D1-2B7A15143DB1}" destId="{3E6EB6EC-F3B3-465E-81C9-C3ED296721A2}" srcOrd="0" destOrd="0" presId="urn:microsoft.com/office/officeart/2005/8/layout/vList3"/>
    <dgm:cxn modelId="{7E69F855-DB58-4383-A1C0-F4505A08F78A}" srcId="{06236EE0-F7B8-4C52-8AB4-BC28D6B9C896}" destId="{983570E2-F521-410C-87D1-2B7A15143DB1}" srcOrd="1" destOrd="0" parTransId="{70601AE2-6156-4E65-AB01-8322888A8ADC}" sibTransId="{3D7B4837-E523-41B2-B089-5E2D56CD668D}"/>
    <dgm:cxn modelId="{2D78CFD6-2118-4E8B-AD8F-49786F42ADCB}" type="presOf" srcId="{06236EE0-F7B8-4C52-8AB4-BC28D6B9C896}" destId="{05611826-CBC0-4CB2-856A-151271E006FB}" srcOrd="0" destOrd="0" presId="urn:microsoft.com/office/officeart/2005/8/layout/vList3"/>
    <dgm:cxn modelId="{A1AFC5B3-2233-4A55-9686-79060D5BB0C9}" type="presParOf" srcId="{05611826-CBC0-4CB2-856A-151271E006FB}" destId="{8FB46209-89E2-4101-9446-31A27416CE8A}" srcOrd="0" destOrd="0" presId="urn:microsoft.com/office/officeart/2005/8/layout/vList3"/>
    <dgm:cxn modelId="{FBC18834-BCDC-4BC5-8ADB-D436B8688BB3}" type="presParOf" srcId="{8FB46209-89E2-4101-9446-31A27416CE8A}" destId="{0D8B1F30-47B1-4FAF-8EE2-346E7215F012}" srcOrd="0" destOrd="0" presId="urn:microsoft.com/office/officeart/2005/8/layout/vList3"/>
    <dgm:cxn modelId="{80AFE022-F071-4F70-831E-0AC0FD17EAC7}" type="presParOf" srcId="{8FB46209-89E2-4101-9446-31A27416CE8A}" destId="{10E97FDE-1B92-4412-81EC-DEAFB64F7840}" srcOrd="1" destOrd="0" presId="urn:microsoft.com/office/officeart/2005/8/layout/vList3"/>
    <dgm:cxn modelId="{C1D0F360-2E8E-4224-B43E-A3719BE8722D}" type="presParOf" srcId="{05611826-CBC0-4CB2-856A-151271E006FB}" destId="{2C4E5097-EF00-498A-B3E2-E665D14354C0}" srcOrd="1" destOrd="0" presId="urn:microsoft.com/office/officeart/2005/8/layout/vList3"/>
    <dgm:cxn modelId="{8476130D-1F62-45C3-AE64-5E46543FABCE}" type="presParOf" srcId="{05611826-CBC0-4CB2-856A-151271E006FB}" destId="{9E06823F-E3C5-428B-B05E-248A6D5C5DA8}" srcOrd="2" destOrd="0" presId="urn:microsoft.com/office/officeart/2005/8/layout/vList3"/>
    <dgm:cxn modelId="{E6BDCB6E-D135-45C7-AC50-B123BEB3B973}" type="presParOf" srcId="{9E06823F-E3C5-428B-B05E-248A6D5C5DA8}" destId="{5A3D2300-8530-42C8-B21F-2259C7E93547}" srcOrd="0" destOrd="0" presId="urn:microsoft.com/office/officeart/2005/8/layout/vList3"/>
    <dgm:cxn modelId="{70C88056-9EDA-4EBD-8786-6DA7543D56E6}" type="presParOf" srcId="{9E06823F-E3C5-428B-B05E-248A6D5C5DA8}" destId="{3E6EB6EC-F3B3-465E-81C9-C3ED296721A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8D7565D-FEF9-4621-8A8F-BCB0A3815702}"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s-EC"/>
        </a:p>
      </dgm:t>
    </dgm:pt>
    <dgm:pt modelId="{87A0CBBF-C13D-4049-A8C2-6C2DBFC43C02}">
      <dgm:prSet phldrT="[Texto]" custT="1"/>
      <dgm:spPr/>
      <dgm:t>
        <a:bodyPr/>
        <a:lstStyle/>
        <a:p>
          <a:pPr>
            <a:buFont typeface="Symbol" panose="05050102010706020507" pitchFamily="18" charset="2"/>
            <a:buChar char=""/>
          </a:pPr>
          <a:r>
            <a:rPr lang="es-ES" sz="1600" dirty="0">
              <a:solidFill>
                <a:schemeClr val="bg2">
                  <a:lumMod val="10000"/>
                </a:schemeClr>
              </a:solidFill>
            </a:rPr>
            <a:t>El centro de Posgrados de la Universidad de las Fuerzas Armadas ESPE debe designar a una persona con conocimientos en costos que se responsabilice en mantener actualizado los datos e información para el costeo objetivo y oportuno, tanto del personal, de servicios básicos e insumos en los que se incurre en cada programa.</a:t>
          </a:r>
          <a:endParaRPr lang="es-EC" sz="1600" dirty="0">
            <a:solidFill>
              <a:schemeClr val="bg2">
                <a:lumMod val="10000"/>
              </a:schemeClr>
            </a:solidFill>
          </a:endParaRPr>
        </a:p>
      </dgm:t>
    </dgm:pt>
    <dgm:pt modelId="{BD21F605-BDE8-49A0-9F0F-8DD936581DCC}" type="parTrans" cxnId="{DAC4E9DC-1519-4D50-B919-6671C2D6969A}">
      <dgm:prSet/>
      <dgm:spPr/>
      <dgm:t>
        <a:bodyPr/>
        <a:lstStyle/>
        <a:p>
          <a:endParaRPr lang="es-EC" sz="2000">
            <a:solidFill>
              <a:schemeClr val="bg2">
                <a:lumMod val="10000"/>
              </a:schemeClr>
            </a:solidFill>
          </a:endParaRPr>
        </a:p>
      </dgm:t>
    </dgm:pt>
    <dgm:pt modelId="{65AAADED-1EE6-4F6A-A183-FE6222BB98DF}" type="sibTrans" cxnId="{DAC4E9DC-1519-4D50-B919-6671C2D6969A}">
      <dgm:prSet/>
      <dgm:spPr/>
      <dgm:t>
        <a:bodyPr/>
        <a:lstStyle/>
        <a:p>
          <a:endParaRPr lang="es-EC" sz="2000">
            <a:solidFill>
              <a:schemeClr val="bg2">
                <a:lumMod val="10000"/>
              </a:schemeClr>
            </a:solidFill>
          </a:endParaRPr>
        </a:p>
      </dgm:t>
    </dgm:pt>
    <dgm:pt modelId="{01F90031-8CAD-4B7C-B010-665234BE42BF}">
      <dgm:prSet phldrT="[Texto]" custT="1"/>
      <dgm:spPr/>
      <dgm:t>
        <a:bodyPr/>
        <a:lstStyle/>
        <a:p>
          <a:r>
            <a:rPr lang="es-ES" sz="1600" dirty="0">
              <a:solidFill>
                <a:schemeClr val="bg2">
                  <a:lumMod val="10000"/>
                </a:schemeClr>
              </a:solidFill>
            </a:rPr>
            <a:t>Se actualicen los inventarios, ya que existen muchos bienes obsoletos, pendientes de solicitar la baja, pero que se encuentran en las dependencias, encareciendo el costo de sus productos o servicios.</a:t>
          </a:r>
          <a:endParaRPr lang="es-EC" sz="1600" dirty="0">
            <a:solidFill>
              <a:schemeClr val="bg2">
                <a:lumMod val="10000"/>
              </a:schemeClr>
            </a:solidFill>
          </a:endParaRPr>
        </a:p>
      </dgm:t>
    </dgm:pt>
    <dgm:pt modelId="{EC5BC80F-19F9-4D9B-B9C2-A539A24B37D5}" type="parTrans" cxnId="{BFB4851B-8F12-41FE-832C-DE3913118373}">
      <dgm:prSet/>
      <dgm:spPr/>
      <dgm:t>
        <a:bodyPr/>
        <a:lstStyle/>
        <a:p>
          <a:endParaRPr lang="es-EC" sz="2000">
            <a:solidFill>
              <a:schemeClr val="bg2">
                <a:lumMod val="10000"/>
              </a:schemeClr>
            </a:solidFill>
          </a:endParaRPr>
        </a:p>
      </dgm:t>
    </dgm:pt>
    <dgm:pt modelId="{B9DC63F3-233F-4E57-AF3C-8954991CC2EF}" type="sibTrans" cxnId="{BFB4851B-8F12-41FE-832C-DE3913118373}">
      <dgm:prSet/>
      <dgm:spPr/>
      <dgm:t>
        <a:bodyPr/>
        <a:lstStyle/>
        <a:p>
          <a:endParaRPr lang="es-EC" sz="2000">
            <a:solidFill>
              <a:schemeClr val="bg2">
                <a:lumMod val="10000"/>
              </a:schemeClr>
            </a:solidFill>
          </a:endParaRPr>
        </a:p>
      </dgm:t>
    </dgm:pt>
    <dgm:pt modelId="{ADA38A6F-E2D0-4373-BD77-788BEDDAC435}">
      <dgm:prSet phldrT="[Texto]" custT="1"/>
      <dgm:spPr/>
      <dgm:t>
        <a:bodyPr/>
        <a:lstStyle/>
        <a:p>
          <a:pPr>
            <a:buFont typeface="Symbol" panose="05050102010706020507" pitchFamily="18" charset="2"/>
            <a:buChar char=""/>
          </a:pPr>
          <a:r>
            <a:rPr lang="es-ES" sz="1600" dirty="0">
              <a:solidFill>
                <a:schemeClr val="bg2">
                  <a:lumMod val="10000"/>
                </a:schemeClr>
              </a:solidFill>
            </a:rPr>
            <a:t>Se recomienda que el presente estudio sirva de base para futuras investigaciones con el fin de determinar herramientas digitales y sistemáticas que permitan optimizar los procesos de costeo. </a:t>
          </a:r>
          <a:endParaRPr lang="es-EC" sz="1600" dirty="0">
            <a:solidFill>
              <a:schemeClr val="bg2">
                <a:lumMod val="10000"/>
              </a:schemeClr>
            </a:solidFill>
          </a:endParaRPr>
        </a:p>
      </dgm:t>
    </dgm:pt>
    <dgm:pt modelId="{70CAC187-8A0C-4C3A-A69B-EC365284CF0F}" type="parTrans" cxnId="{9B9D8A4E-7A79-479D-A728-6602F2F62147}">
      <dgm:prSet/>
      <dgm:spPr/>
      <dgm:t>
        <a:bodyPr/>
        <a:lstStyle/>
        <a:p>
          <a:endParaRPr lang="es-EC" sz="2000">
            <a:solidFill>
              <a:schemeClr val="bg2">
                <a:lumMod val="10000"/>
              </a:schemeClr>
            </a:solidFill>
          </a:endParaRPr>
        </a:p>
      </dgm:t>
    </dgm:pt>
    <dgm:pt modelId="{04DBDB1A-0039-45DB-8237-86FC34CD002A}" type="sibTrans" cxnId="{9B9D8A4E-7A79-479D-A728-6602F2F62147}">
      <dgm:prSet/>
      <dgm:spPr/>
      <dgm:t>
        <a:bodyPr/>
        <a:lstStyle/>
        <a:p>
          <a:endParaRPr lang="es-EC" sz="2000">
            <a:solidFill>
              <a:schemeClr val="bg2">
                <a:lumMod val="10000"/>
              </a:schemeClr>
            </a:solidFill>
          </a:endParaRPr>
        </a:p>
      </dgm:t>
    </dgm:pt>
    <dgm:pt modelId="{C6AF0B23-65AA-450B-AE66-08803B7E3BF0}" type="pres">
      <dgm:prSet presAssocID="{E8D7565D-FEF9-4621-8A8F-BCB0A3815702}" presName="diagram" presStyleCnt="0">
        <dgm:presLayoutVars>
          <dgm:dir/>
          <dgm:resizeHandles val="exact"/>
        </dgm:presLayoutVars>
      </dgm:prSet>
      <dgm:spPr/>
    </dgm:pt>
    <dgm:pt modelId="{8A596DF8-D701-4D77-A5BB-30B1B1315C86}" type="pres">
      <dgm:prSet presAssocID="{87A0CBBF-C13D-4049-A8C2-6C2DBFC43C02}" presName="node" presStyleLbl="node1" presStyleIdx="0" presStyleCnt="3" custScaleY="109916">
        <dgm:presLayoutVars>
          <dgm:bulletEnabled val="1"/>
        </dgm:presLayoutVars>
      </dgm:prSet>
      <dgm:spPr/>
    </dgm:pt>
    <dgm:pt modelId="{8B54F54C-1E10-4A6F-858E-41C8ED28951D}" type="pres">
      <dgm:prSet presAssocID="{65AAADED-1EE6-4F6A-A183-FE6222BB98DF}" presName="sibTrans" presStyleCnt="0"/>
      <dgm:spPr/>
    </dgm:pt>
    <dgm:pt modelId="{8593D2AF-CD14-46D3-9054-723800DE4BF5}" type="pres">
      <dgm:prSet presAssocID="{01F90031-8CAD-4B7C-B010-665234BE42BF}" presName="node" presStyleLbl="node1" presStyleIdx="1" presStyleCnt="3">
        <dgm:presLayoutVars>
          <dgm:bulletEnabled val="1"/>
        </dgm:presLayoutVars>
      </dgm:prSet>
      <dgm:spPr/>
    </dgm:pt>
    <dgm:pt modelId="{F8936186-40F3-443F-AF2E-2FBD3914A466}" type="pres">
      <dgm:prSet presAssocID="{B9DC63F3-233F-4E57-AF3C-8954991CC2EF}" presName="sibTrans" presStyleCnt="0"/>
      <dgm:spPr/>
    </dgm:pt>
    <dgm:pt modelId="{FE1A6820-3EFA-42EF-BE01-0136C8C4F641}" type="pres">
      <dgm:prSet presAssocID="{ADA38A6F-E2D0-4373-BD77-788BEDDAC435}" presName="node" presStyleLbl="node1" presStyleIdx="2" presStyleCnt="3">
        <dgm:presLayoutVars>
          <dgm:bulletEnabled val="1"/>
        </dgm:presLayoutVars>
      </dgm:prSet>
      <dgm:spPr/>
    </dgm:pt>
  </dgm:ptLst>
  <dgm:cxnLst>
    <dgm:cxn modelId="{BFB4851B-8F12-41FE-832C-DE3913118373}" srcId="{E8D7565D-FEF9-4621-8A8F-BCB0A3815702}" destId="{01F90031-8CAD-4B7C-B010-665234BE42BF}" srcOrd="1" destOrd="0" parTransId="{EC5BC80F-19F9-4D9B-B9C2-A539A24B37D5}" sibTransId="{B9DC63F3-233F-4E57-AF3C-8954991CC2EF}"/>
    <dgm:cxn modelId="{B6E2E01B-68FE-4508-AEB7-BB4D4AC746BC}" type="presOf" srcId="{ADA38A6F-E2D0-4373-BD77-788BEDDAC435}" destId="{FE1A6820-3EFA-42EF-BE01-0136C8C4F641}" srcOrd="0" destOrd="0" presId="urn:microsoft.com/office/officeart/2005/8/layout/default"/>
    <dgm:cxn modelId="{9B9D8A4E-7A79-479D-A728-6602F2F62147}" srcId="{E8D7565D-FEF9-4621-8A8F-BCB0A3815702}" destId="{ADA38A6F-E2D0-4373-BD77-788BEDDAC435}" srcOrd="2" destOrd="0" parTransId="{70CAC187-8A0C-4C3A-A69B-EC365284CF0F}" sibTransId="{04DBDB1A-0039-45DB-8237-86FC34CD002A}"/>
    <dgm:cxn modelId="{35456D73-C127-4D82-AA18-D0DBE772804B}" type="presOf" srcId="{E8D7565D-FEF9-4621-8A8F-BCB0A3815702}" destId="{C6AF0B23-65AA-450B-AE66-08803B7E3BF0}" srcOrd="0" destOrd="0" presId="urn:microsoft.com/office/officeart/2005/8/layout/default"/>
    <dgm:cxn modelId="{5156A99A-2A6B-485F-8E1F-700CCEDA0E11}" type="presOf" srcId="{87A0CBBF-C13D-4049-A8C2-6C2DBFC43C02}" destId="{8A596DF8-D701-4D77-A5BB-30B1B1315C86}" srcOrd="0" destOrd="0" presId="urn:microsoft.com/office/officeart/2005/8/layout/default"/>
    <dgm:cxn modelId="{F30A88CF-1987-40AC-9AF7-7FFDCFA08858}" type="presOf" srcId="{01F90031-8CAD-4B7C-B010-665234BE42BF}" destId="{8593D2AF-CD14-46D3-9054-723800DE4BF5}" srcOrd="0" destOrd="0" presId="urn:microsoft.com/office/officeart/2005/8/layout/default"/>
    <dgm:cxn modelId="{DAC4E9DC-1519-4D50-B919-6671C2D6969A}" srcId="{E8D7565D-FEF9-4621-8A8F-BCB0A3815702}" destId="{87A0CBBF-C13D-4049-A8C2-6C2DBFC43C02}" srcOrd="0" destOrd="0" parTransId="{BD21F605-BDE8-49A0-9F0F-8DD936581DCC}" sibTransId="{65AAADED-1EE6-4F6A-A183-FE6222BB98DF}"/>
    <dgm:cxn modelId="{35EAC574-23D9-4570-A2ED-149E37BD5E76}" type="presParOf" srcId="{C6AF0B23-65AA-450B-AE66-08803B7E3BF0}" destId="{8A596DF8-D701-4D77-A5BB-30B1B1315C86}" srcOrd="0" destOrd="0" presId="urn:microsoft.com/office/officeart/2005/8/layout/default"/>
    <dgm:cxn modelId="{B5671BAA-DC9F-4D3E-958F-E48D979F6FD8}" type="presParOf" srcId="{C6AF0B23-65AA-450B-AE66-08803B7E3BF0}" destId="{8B54F54C-1E10-4A6F-858E-41C8ED28951D}" srcOrd="1" destOrd="0" presId="urn:microsoft.com/office/officeart/2005/8/layout/default"/>
    <dgm:cxn modelId="{8237B354-E4D6-4D1E-8EB6-C9FA941B2217}" type="presParOf" srcId="{C6AF0B23-65AA-450B-AE66-08803B7E3BF0}" destId="{8593D2AF-CD14-46D3-9054-723800DE4BF5}" srcOrd="2" destOrd="0" presId="urn:microsoft.com/office/officeart/2005/8/layout/default"/>
    <dgm:cxn modelId="{30ADF843-0B25-4B18-99E7-99C245A5A30C}" type="presParOf" srcId="{C6AF0B23-65AA-450B-AE66-08803B7E3BF0}" destId="{F8936186-40F3-443F-AF2E-2FBD3914A466}" srcOrd="3" destOrd="0" presId="urn:microsoft.com/office/officeart/2005/8/layout/default"/>
    <dgm:cxn modelId="{02CC8040-2913-4E08-BD67-C95699F3BBD2}" type="presParOf" srcId="{C6AF0B23-65AA-450B-AE66-08803B7E3BF0}" destId="{FE1A6820-3EFA-42EF-BE01-0136C8C4F641}"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189DAE-ED48-4AEF-AA93-1B7732081525}"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es-EC"/>
        </a:p>
      </dgm:t>
    </dgm:pt>
    <dgm:pt modelId="{AF8D6BBE-F933-448E-B8E8-9F3F34C66FBE}">
      <dgm:prSet custT="1"/>
      <dgm:spPr/>
      <dgm:t>
        <a:bodyPr/>
        <a:lstStyle/>
        <a:p>
          <a:r>
            <a:rPr lang="es-EC" sz="1800" dirty="0">
              <a:solidFill>
                <a:schemeClr val="bg2">
                  <a:lumMod val="10000"/>
                </a:schemeClr>
              </a:solidFill>
              <a:latin typeface="+mj-lt"/>
              <a:cs typeface="Times New Roman" panose="02020603050405020304" pitchFamily="18" charset="0"/>
            </a:rPr>
            <a:t>H</a:t>
          </a:r>
          <a:r>
            <a:rPr lang="es-EC" sz="1800" baseline="-25000" dirty="0">
              <a:solidFill>
                <a:schemeClr val="bg2">
                  <a:lumMod val="10000"/>
                </a:schemeClr>
              </a:solidFill>
              <a:latin typeface="+mj-lt"/>
              <a:cs typeface="Times New Roman" panose="02020603050405020304" pitchFamily="18" charset="0"/>
            </a:rPr>
            <a:t>1</a:t>
          </a:r>
          <a:r>
            <a:rPr lang="es-EC" sz="1800" baseline="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 E</a:t>
          </a:r>
          <a:r>
            <a:rPr lang="es-MX" sz="1800" dirty="0">
              <a:solidFill>
                <a:schemeClr val="bg2">
                  <a:lumMod val="10000"/>
                </a:schemeClr>
              </a:solidFill>
            </a:rPr>
            <a:t>l diseño de una metodología para la elaboración de los costos indirectos de programas de posgrados de la Universidad de las Fuerzas Armadas ESPE permitirá la optimización de los recursos económicos dentro de cada programa de posgrado</a:t>
          </a:r>
          <a:r>
            <a:rPr lang="es-ES" sz="1800" baseline="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a:t>
          </a:r>
          <a:r>
            <a:rPr lang="es-EC" sz="18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800" dirty="0">
            <a:solidFill>
              <a:schemeClr val="bg2">
                <a:lumMod val="10000"/>
              </a:schemeClr>
            </a:solidFill>
            <a:latin typeface="Times New Roman" panose="02020603050405020304" pitchFamily="18" charset="0"/>
            <a:cs typeface="Times New Roman" panose="02020603050405020304" pitchFamily="18" charset="0"/>
          </a:endParaRPr>
        </a:p>
      </dgm:t>
    </dgm:pt>
    <dgm:pt modelId="{7E8C947A-4BC2-44EC-ABC4-CEF9AD56E23F}" type="parTrans" cxnId="{AFBD299C-4E73-4E3D-BECD-353632817A4A}">
      <dgm:prSet/>
      <dgm:spPr/>
      <dgm:t>
        <a:bodyPr/>
        <a:lstStyle/>
        <a:p>
          <a:endParaRPr lang="es-ES" sz="1800">
            <a:solidFill>
              <a:schemeClr val="bg2">
                <a:lumMod val="10000"/>
              </a:schemeClr>
            </a:solidFill>
            <a:latin typeface="Times New Roman" panose="02020603050405020304" pitchFamily="18" charset="0"/>
            <a:cs typeface="Times New Roman" panose="02020603050405020304" pitchFamily="18" charset="0"/>
          </a:endParaRPr>
        </a:p>
      </dgm:t>
    </dgm:pt>
    <dgm:pt modelId="{4A40DF54-3CBE-4C4F-BF38-D3BB9BB441B6}" type="sibTrans" cxnId="{AFBD299C-4E73-4E3D-BECD-353632817A4A}">
      <dgm:prSet/>
      <dgm:spPr/>
      <dgm:t>
        <a:bodyPr/>
        <a:lstStyle/>
        <a:p>
          <a:endParaRPr lang="es-ES" sz="1800">
            <a:solidFill>
              <a:schemeClr val="bg2">
                <a:lumMod val="10000"/>
              </a:schemeClr>
            </a:solidFill>
            <a:latin typeface="Times New Roman" panose="02020603050405020304" pitchFamily="18" charset="0"/>
            <a:cs typeface="Times New Roman" panose="02020603050405020304" pitchFamily="18" charset="0"/>
          </a:endParaRPr>
        </a:p>
      </dgm:t>
    </dgm:pt>
    <dgm:pt modelId="{CB5095F2-8D90-4DE5-A8AE-6C21CA3BFAD0}" type="pres">
      <dgm:prSet presAssocID="{0B189DAE-ED48-4AEF-AA93-1B7732081525}" presName="Name0" presStyleCnt="0">
        <dgm:presLayoutVars>
          <dgm:chMax val="7"/>
          <dgm:chPref val="7"/>
          <dgm:dir/>
        </dgm:presLayoutVars>
      </dgm:prSet>
      <dgm:spPr/>
    </dgm:pt>
    <dgm:pt modelId="{95D9CBF9-F5BC-434C-B3D8-3907AA9D3E47}" type="pres">
      <dgm:prSet presAssocID="{0B189DAE-ED48-4AEF-AA93-1B7732081525}" presName="Name1" presStyleCnt="0"/>
      <dgm:spPr/>
    </dgm:pt>
    <dgm:pt modelId="{FAB11DC9-3DF4-43F9-A670-61FEBFF197F6}" type="pres">
      <dgm:prSet presAssocID="{0B189DAE-ED48-4AEF-AA93-1B7732081525}" presName="cycle" presStyleCnt="0"/>
      <dgm:spPr/>
    </dgm:pt>
    <dgm:pt modelId="{BBC0E5E9-FB98-4833-83DC-7570C61327D0}" type="pres">
      <dgm:prSet presAssocID="{0B189DAE-ED48-4AEF-AA93-1B7732081525}" presName="srcNode" presStyleLbl="node1" presStyleIdx="0" presStyleCnt="1"/>
      <dgm:spPr/>
    </dgm:pt>
    <dgm:pt modelId="{3A24319B-7FAB-417D-96A2-98010A611E21}" type="pres">
      <dgm:prSet presAssocID="{0B189DAE-ED48-4AEF-AA93-1B7732081525}" presName="conn" presStyleLbl="parChTrans1D2" presStyleIdx="0" presStyleCnt="1"/>
      <dgm:spPr/>
    </dgm:pt>
    <dgm:pt modelId="{A90EE5A9-3DA3-45A8-8778-9C802BD8FCBC}" type="pres">
      <dgm:prSet presAssocID="{0B189DAE-ED48-4AEF-AA93-1B7732081525}" presName="extraNode" presStyleLbl="node1" presStyleIdx="0" presStyleCnt="1"/>
      <dgm:spPr/>
    </dgm:pt>
    <dgm:pt modelId="{EF10E997-FA47-499F-94E6-2CEAC092C370}" type="pres">
      <dgm:prSet presAssocID="{0B189DAE-ED48-4AEF-AA93-1B7732081525}" presName="dstNode" presStyleLbl="node1" presStyleIdx="0" presStyleCnt="1"/>
      <dgm:spPr/>
    </dgm:pt>
    <dgm:pt modelId="{AF2B9305-290E-4476-9A10-D0FEB553A829}" type="pres">
      <dgm:prSet presAssocID="{AF8D6BBE-F933-448E-B8E8-9F3F34C66FBE}" presName="text_1" presStyleLbl="node1" presStyleIdx="0" presStyleCnt="1">
        <dgm:presLayoutVars>
          <dgm:bulletEnabled val="1"/>
        </dgm:presLayoutVars>
      </dgm:prSet>
      <dgm:spPr/>
    </dgm:pt>
    <dgm:pt modelId="{501778D6-41B9-40C6-97FA-B639117C4389}" type="pres">
      <dgm:prSet presAssocID="{AF8D6BBE-F933-448E-B8E8-9F3F34C66FBE}" presName="accent_1" presStyleCnt="0"/>
      <dgm:spPr/>
    </dgm:pt>
    <dgm:pt modelId="{8A6A6A46-9A16-4B74-B2E0-CC0BF71ABACE}" type="pres">
      <dgm:prSet presAssocID="{AF8D6BBE-F933-448E-B8E8-9F3F34C66FBE}" presName="accentRepeatNode" presStyleLbl="solidFgAcc1" presStyleIdx="0" presStyleCnt="1"/>
      <dgm:spPr/>
    </dgm:pt>
  </dgm:ptLst>
  <dgm:cxnLst>
    <dgm:cxn modelId="{07D70C24-20EC-4E1A-81C5-BC32CB6792C3}" type="presOf" srcId="{AF8D6BBE-F933-448E-B8E8-9F3F34C66FBE}" destId="{AF2B9305-290E-4476-9A10-D0FEB553A829}" srcOrd="0" destOrd="0" presId="urn:microsoft.com/office/officeart/2008/layout/VerticalCurvedList"/>
    <dgm:cxn modelId="{2EA07A4D-11F4-4C42-BCCC-F23E930D99DC}" type="presOf" srcId="{0B189DAE-ED48-4AEF-AA93-1B7732081525}" destId="{CB5095F2-8D90-4DE5-A8AE-6C21CA3BFAD0}" srcOrd="0" destOrd="0" presId="urn:microsoft.com/office/officeart/2008/layout/VerticalCurvedList"/>
    <dgm:cxn modelId="{AFBD299C-4E73-4E3D-BECD-353632817A4A}" srcId="{0B189DAE-ED48-4AEF-AA93-1B7732081525}" destId="{AF8D6BBE-F933-448E-B8E8-9F3F34C66FBE}" srcOrd="0" destOrd="0" parTransId="{7E8C947A-4BC2-44EC-ABC4-CEF9AD56E23F}" sibTransId="{4A40DF54-3CBE-4C4F-BF38-D3BB9BB441B6}"/>
    <dgm:cxn modelId="{7C33D1E6-3FFB-46A3-A7E6-8E7B6426CE87}" type="presOf" srcId="{4A40DF54-3CBE-4C4F-BF38-D3BB9BB441B6}" destId="{3A24319B-7FAB-417D-96A2-98010A611E21}" srcOrd="0" destOrd="0" presId="urn:microsoft.com/office/officeart/2008/layout/VerticalCurvedList"/>
    <dgm:cxn modelId="{F5E3C5A0-C6AC-4301-AB91-11ADACF953E8}" type="presParOf" srcId="{CB5095F2-8D90-4DE5-A8AE-6C21CA3BFAD0}" destId="{95D9CBF9-F5BC-434C-B3D8-3907AA9D3E47}" srcOrd="0" destOrd="0" presId="urn:microsoft.com/office/officeart/2008/layout/VerticalCurvedList"/>
    <dgm:cxn modelId="{9E234F69-B11D-4152-B1EA-91910AF8E7AA}" type="presParOf" srcId="{95D9CBF9-F5BC-434C-B3D8-3907AA9D3E47}" destId="{FAB11DC9-3DF4-43F9-A670-61FEBFF197F6}" srcOrd="0" destOrd="0" presId="urn:microsoft.com/office/officeart/2008/layout/VerticalCurvedList"/>
    <dgm:cxn modelId="{E545541C-FBCE-43C4-8A1A-488B4E0352CE}" type="presParOf" srcId="{FAB11DC9-3DF4-43F9-A670-61FEBFF197F6}" destId="{BBC0E5E9-FB98-4833-83DC-7570C61327D0}" srcOrd="0" destOrd="0" presId="urn:microsoft.com/office/officeart/2008/layout/VerticalCurvedList"/>
    <dgm:cxn modelId="{0E6D61DF-70F0-4ACF-84A0-C249B5DDA423}" type="presParOf" srcId="{FAB11DC9-3DF4-43F9-A670-61FEBFF197F6}" destId="{3A24319B-7FAB-417D-96A2-98010A611E21}" srcOrd="1" destOrd="0" presId="urn:microsoft.com/office/officeart/2008/layout/VerticalCurvedList"/>
    <dgm:cxn modelId="{B9877CA7-1F9C-4E0F-98C1-9614080F1245}" type="presParOf" srcId="{FAB11DC9-3DF4-43F9-A670-61FEBFF197F6}" destId="{A90EE5A9-3DA3-45A8-8778-9C802BD8FCBC}" srcOrd="2" destOrd="0" presId="urn:microsoft.com/office/officeart/2008/layout/VerticalCurvedList"/>
    <dgm:cxn modelId="{DC88E7F1-04EC-4E4D-9455-1376F2C5795E}" type="presParOf" srcId="{FAB11DC9-3DF4-43F9-A670-61FEBFF197F6}" destId="{EF10E997-FA47-499F-94E6-2CEAC092C370}" srcOrd="3" destOrd="0" presId="urn:microsoft.com/office/officeart/2008/layout/VerticalCurvedList"/>
    <dgm:cxn modelId="{66A24622-2A53-4504-BF67-1A17B9F41672}" type="presParOf" srcId="{95D9CBF9-F5BC-434C-B3D8-3907AA9D3E47}" destId="{AF2B9305-290E-4476-9A10-D0FEB553A829}" srcOrd="1" destOrd="0" presId="urn:microsoft.com/office/officeart/2008/layout/VerticalCurvedList"/>
    <dgm:cxn modelId="{0E34E530-B545-4F48-BFC0-78008015A19F}" type="presParOf" srcId="{95D9CBF9-F5BC-434C-B3D8-3907AA9D3E47}" destId="{501778D6-41B9-40C6-97FA-B639117C4389}" srcOrd="2" destOrd="0" presId="urn:microsoft.com/office/officeart/2008/layout/VerticalCurvedList"/>
    <dgm:cxn modelId="{31A7B661-5C9D-4A23-B66C-CEA829BAA1AF}" type="presParOf" srcId="{501778D6-41B9-40C6-97FA-B639117C4389}" destId="{8A6A6A46-9A16-4B74-B2E0-CC0BF71ABACE}" srcOrd="0" destOrd="0" presId="urn:microsoft.com/office/officeart/2008/layout/VerticalCurvedList"/>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BB5B2D-0D32-4198-950A-47C883CFB47C}" type="doc">
      <dgm:prSet loTypeId="urn:microsoft.com/office/officeart/2005/8/layout/pyramid2" loCatId="pyramid" qsTypeId="urn:microsoft.com/office/officeart/2005/8/quickstyle/simple3" qsCatId="simple" csTypeId="urn:microsoft.com/office/officeart/2005/8/colors/colorful2" csCatId="colorful" phldr="1"/>
      <dgm:spPr/>
    </dgm:pt>
    <dgm:pt modelId="{A8B362E5-E13F-44C5-8C5D-EA3FCAEABDE4}">
      <dgm:prSet phldrT="[Texto]"/>
      <dgm:spPr/>
      <dgm:t>
        <a:bodyPr/>
        <a:lstStyle/>
        <a:p>
          <a:r>
            <a:rPr lang="es-ES" b="1" i="1" dirty="0">
              <a:solidFill>
                <a:schemeClr val="bg2">
                  <a:lumMod val="10000"/>
                </a:schemeClr>
              </a:solidFill>
            </a:rPr>
            <a:t>Constitución de la República del Ecuador</a:t>
          </a:r>
          <a:endParaRPr lang="es-EC" b="1" i="1" dirty="0">
            <a:solidFill>
              <a:schemeClr val="bg2">
                <a:lumMod val="10000"/>
              </a:schemeClr>
            </a:solidFill>
          </a:endParaRPr>
        </a:p>
      </dgm:t>
    </dgm:pt>
    <dgm:pt modelId="{8434A513-EA55-4E3E-94B5-7E6237A48344}" type="parTrans" cxnId="{D53031A8-D86A-481C-BFEA-BB57B6E92DC2}">
      <dgm:prSet/>
      <dgm:spPr/>
      <dgm:t>
        <a:bodyPr/>
        <a:lstStyle/>
        <a:p>
          <a:endParaRPr lang="es-EC" b="1" i="1">
            <a:solidFill>
              <a:schemeClr val="bg2">
                <a:lumMod val="10000"/>
              </a:schemeClr>
            </a:solidFill>
          </a:endParaRPr>
        </a:p>
      </dgm:t>
    </dgm:pt>
    <dgm:pt modelId="{18AE6B0E-DEC2-4869-A830-2FEB0EB04EEB}" type="sibTrans" cxnId="{D53031A8-D86A-481C-BFEA-BB57B6E92DC2}">
      <dgm:prSet/>
      <dgm:spPr/>
      <dgm:t>
        <a:bodyPr/>
        <a:lstStyle/>
        <a:p>
          <a:endParaRPr lang="es-EC" b="1" i="1">
            <a:solidFill>
              <a:schemeClr val="bg2">
                <a:lumMod val="10000"/>
              </a:schemeClr>
            </a:solidFill>
          </a:endParaRPr>
        </a:p>
      </dgm:t>
    </dgm:pt>
    <dgm:pt modelId="{98F4CFFA-5DD0-4115-9489-6DED605AEAE9}">
      <dgm:prSet phldrT="[Texto]"/>
      <dgm:spPr/>
      <dgm:t>
        <a:bodyPr/>
        <a:lstStyle/>
        <a:p>
          <a:r>
            <a:rPr lang="es-ES" b="1" i="1" dirty="0">
              <a:solidFill>
                <a:schemeClr val="bg2">
                  <a:lumMod val="10000"/>
                </a:schemeClr>
              </a:solidFill>
            </a:rPr>
            <a:t>Ley Orgánica de Educación Superior (LOES)</a:t>
          </a:r>
          <a:endParaRPr lang="es-EC" b="1" i="1" dirty="0">
            <a:solidFill>
              <a:schemeClr val="bg2">
                <a:lumMod val="10000"/>
              </a:schemeClr>
            </a:solidFill>
          </a:endParaRPr>
        </a:p>
      </dgm:t>
    </dgm:pt>
    <dgm:pt modelId="{033D8FF8-28DC-4F3D-9A57-02D1E2DF507C}" type="parTrans" cxnId="{6CFA2DC2-6F85-4C89-B278-7779BA9FA3F0}">
      <dgm:prSet/>
      <dgm:spPr/>
      <dgm:t>
        <a:bodyPr/>
        <a:lstStyle/>
        <a:p>
          <a:endParaRPr lang="es-EC" b="1" i="1">
            <a:solidFill>
              <a:schemeClr val="bg2">
                <a:lumMod val="10000"/>
              </a:schemeClr>
            </a:solidFill>
          </a:endParaRPr>
        </a:p>
      </dgm:t>
    </dgm:pt>
    <dgm:pt modelId="{BD355844-8C25-47F2-AEB9-3C930FDAF122}" type="sibTrans" cxnId="{6CFA2DC2-6F85-4C89-B278-7779BA9FA3F0}">
      <dgm:prSet/>
      <dgm:spPr/>
      <dgm:t>
        <a:bodyPr/>
        <a:lstStyle/>
        <a:p>
          <a:endParaRPr lang="es-EC" b="1" i="1">
            <a:solidFill>
              <a:schemeClr val="bg2">
                <a:lumMod val="10000"/>
              </a:schemeClr>
            </a:solidFill>
          </a:endParaRPr>
        </a:p>
      </dgm:t>
    </dgm:pt>
    <dgm:pt modelId="{C5E517D1-8002-4774-9CA7-1D02487ACF75}">
      <dgm:prSet phldrT="[Texto]"/>
      <dgm:spPr/>
      <dgm:t>
        <a:bodyPr/>
        <a:lstStyle/>
        <a:p>
          <a:r>
            <a:rPr lang="es-ES" b="1" i="1" dirty="0">
              <a:solidFill>
                <a:schemeClr val="bg2">
                  <a:lumMod val="10000"/>
                </a:schemeClr>
              </a:solidFill>
            </a:rPr>
            <a:t>Consejo de Aseguramiento de la Calidad de la Educación Superior</a:t>
          </a:r>
          <a:endParaRPr lang="es-EC" b="1" i="1" dirty="0">
            <a:solidFill>
              <a:schemeClr val="bg2">
                <a:lumMod val="10000"/>
              </a:schemeClr>
            </a:solidFill>
          </a:endParaRPr>
        </a:p>
      </dgm:t>
    </dgm:pt>
    <dgm:pt modelId="{74C5D19A-A08A-4CC8-9D52-AD0F46830B5A}" type="parTrans" cxnId="{9FF759A1-08E2-44F7-9F37-5EBB0283F3EB}">
      <dgm:prSet/>
      <dgm:spPr/>
      <dgm:t>
        <a:bodyPr/>
        <a:lstStyle/>
        <a:p>
          <a:endParaRPr lang="es-EC" b="1" i="1">
            <a:solidFill>
              <a:schemeClr val="bg2">
                <a:lumMod val="10000"/>
              </a:schemeClr>
            </a:solidFill>
          </a:endParaRPr>
        </a:p>
      </dgm:t>
    </dgm:pt>
    <dgm:pt modelId="{436BABCF-043F-405B-AE2B-2E5A4B540F46}" type="sibTrans" cxnId="{9FF759A1-08E2-44F7-9F37-5EBB0283F3EB}">
      <dgm:prSet/>
      <dgm:spPr/>
      <dgm:t>
        <a:bodyPr/>
        <a:lstStyle/>
        <a:p>
          <a:endParaRPr lang="es-EC" b="1" i="1">
            <a:solidFill>
              <a:schemeClr val="bg2">
                <a:lumMod val="10000"/>
              </a:schemeClr>
            </a:solidFill>
          </a:endParaRPr>
        </a:p>
      </dgm:t>
    </dgm:pt>
    <dgm:pt modelId="{1C16469A-4A8D-4834-B3B5-13C8ABC707D8}">
      <dgm:prSet phldrT="[Texto]"/>
      <dgm:spPr/>
      <dgm:t>
        <a:bodyPr/>
        <a:lstStyle/>
        <a:p>
          <a:r>
            <a:rPr lang="es-ES" b="1" i="1" dirty="0">
              <a:solidFill>
                <a:schemeClr val="bg2">
                  <a:lumMod val="10000"/>
                </a:schemeClr>
              </a:solidFill>
            </a:rPr>
            <a:t>Normas de Control Interno de la Contraloría General del Estado</a:t>
          </a:r>
          <a:endParaRPr lang="es-EC" b="1" i="1" dirty="0">
            <a:solidFill>
              <a:schemeClr val="bg2">
                <a:lumMod val="10000"/>
              </a:schemeClr>
            </a:solidFill>
          </a:endParaRPr>
        </a:p>
      </dgm:t>
    </dgm:pt>
    <dgm:pt modelId="{102B3AE6-0DD5-4B3C-B893-DE6FBA952C19}" type="parTrans" cxnId="{1A243890-17BB-4897-BBF4-3F82BF25107C}">
      <dgm:prSet/>
      <dgm:spPr/>
      <dgm:t>
        <a:bodyPr/>
        <a:lstStyle/>
        <a:p>
          <a:endParaRPr lang="es-EC" b="1" i="1">
            <a:solidFill>
              <a:schemeClr val="bg2">
                <a:lumMod val="10000"/>
              </a:schemeClr>
            </a:solidFill>
          </a:endParaRPr>
        </a:p>
      </dgm:t>
    </dgm:pt>
    <dgm:pt modelId="{A5CEFB05-FF08-4837-909F-0A34DF02DC3B}" type="sibTrans" cxnId="{1A243890-17BB-4897-BBF4-3F82BF25107C}">
      <dgm:prSet/>
      <dgm:spPr/>
      <dgm:t>
        <a:bodyPr/>
        <a:lstStyle/>
        <a:p>
          <a:endParaRPr lang="es-EC" b="1" i="1">
            <a:solidFill>
              <a:schemeClr val="bg2">
                <a:lumMod val="10000"/>
              </a:schemeClr>
            </a:solidFill>
          </a:endParaRPr>
        </a:p>
      </dgm:t>
    </dgm:pt>
    <dgm:pt modelId="{C6CBCF3F-2C98-4BD3-9B2F-5E479ED46657}" type="pres">
      <dgm:prSet presAssocID="{DDBB5B2D-0D32-4198-950A-47C883CFB47C}" presName="compositeShape" presStyleCnt="0">
        <dgm:presLayoutVars>
          <dgm:dir/>
          <dgm:resizeHandles/>
        </dgm:presLayoutVars>
      </dgm:prSet>
      <dgm:spPr/>
    </dgm:pt>
    <dgm:pt modelId="{54439637-8EE9-43F2-9140-8418F055B5CD}" type="pres">
      <dgm:prSet presAssocID="{DDBB5B2D-0D32-4198-950A-47C883CFB47C}" presName="pyramid" presStyleLbl="node1" presStyleIdx="0" presStyleCnt="1"/>
      <dgm:spPr/>
    </dgm:pt>
    <dgm:pt modelId="{88380EE5-8E42-4B91-A5C1-608B690AB407}" type="pres">
      <dgm:prSet presAssocID="{DDBB5B2D-0D32-4198-950A-47C883CFB47C}" presName="theList" presStyleCnt="0"/>
      <dgm:spPr/>
    </dgm:pt>
    <dgm:pt modelId="{ED2E2A20-2B58-438E-8286-A41E01B14D34}" type="pres">
      <dgm:prSet presAssocID="{A8B362E5-E13F-44C5-8C5D-EA3FCAEABDE4}" presName="aNode" presStyleLbl="fgAcc1" presStyleIdx="0" presStyleCnt="4">
        <dgm:presLayoutVars>
          <dgm:bulletEnabled val="1"/>
        </dgm:presLayoutVars>
      </dgm:prSet>
      <dgm:spPr/>
    </dgm:pt>
    <dgm:pt modelId="{6CD28624-76CC-47E8-8227-7FB282E515C9}" type="pres">
      <dgm:prSet presAssocID="{A8B362E5-E13F-44C5-8C5D-EA3FCAEABDE4}" presName="aSpace" presStyleCnt="0"/>
      <dgm:spPr/>
    </dgm:pt>
    <dgm:pt modelId="{352532D4-632F-43E8-8243-44DBDEBBFE24}" type="pres">
      <dgm:prSet presAssocID="{98F4CFFA-5DD0-4115-9489-6DED605AEAE9}" presName="aNode" presStyleLbl="fgAcc1" presStyleIdx="1" presStyleCnt="4">
        <dgm:presLayoutVars>
          <dgm:bulletEnabled val="1"/>
        </dgm:presLayoutVars>
      </dgm:prSet>
      <dgm:spPr/>
    </dgm:pt>
    <dgm:pt modelId="{755F29BF-0B0B-4440-939B-E2C3ECADC8AC}" type="pres">
      <dgm:prSet presAssocID="{98F4CFFA-5DD0-4115-9489-6DED605AEAE9}" presName="aSpace" presStyleCnt="0"/>
      <dgm:spPr/>
    </dgm:pt>
    <dgm:pt modelId="{82CC9C13-CFE4-4921-8036-BB5A6ED119BB}" type="pres">
      <dgm:prSet presAssocID="{C5E517D1-8002-4774-9CA7-1D02487ACF75}" presName="aNode" presStyleLbl="fgAcc1" presStyleIdx="2" presStyleCnt="4">
        <dgm:presLayoutVars>
          <dgm:bulletEnabled val="1"/>
        </dgm:presLayoutVars>
      </dgm:prSet>
      <dgm:spPr/>
    </dgm:pt>
    <dgm:pt modelId="{37E38ECF-6FB4-4512-870B-403992AE5D95}" type="pres">
      <dgm:prSet presAssocID="{C5E517D1-8002-4774-9CA7-1D02487ACF75}" presName="aSpace" presStyleCnt="0"/>
      <dgm:spPr/>
    </dgm:pt>
    <dgm:pt modelId="{505008BA-0AA6-4BA6-8443-E079D6A8849B}" type="pres">
      <dgm:prSet presAssocID="{1C16469A-4A8D-4834-B3B5-13C8ABC707D8}" presName="aNode" presStyleLbl="fgAcc1" presStyleIdx="3" presStyleCnt="4">
        <dgm:presLayoutVars>
          <dgm:bulletEnabled val="1"/>
        </dgm:presLayoutVars>
      </dgm:prSet>
      <dgm:spPr/>
    </dgm:pt>
    <dgm:pt modelId="{CCF91754-E8B3-4F9F-8FB1-41328D67BD9B}" type="pres">
      <dgm:prSet presAssocID="{1C16469A-4A8D-4834-B3B5-13C8ABC707D8}" presName="aSpace" presStyleCnt="0"/>
      <dgm:spPr/>
    </dgm:pt>
  </dgm:ptLst>
  <dgm:cxnLst>
    <dgm:cxn modelId="{8A58B101-D27F-423C-90FE-699E1FDED51C}" type="presOf" srcId="{C5E517D1-8002-4774-9CA7-1D02487ACF75}" destId="{82CC9C13-CFE4-4921-8036-BB5A6ED119BB}" srcOrd="0" destOrd="0" presId="urn:microsoft.com/office/officeart/2005/8/layout/pyramid2"/>
    <dgm:cxn modelId="{C670810D-ED23-4470-87C9-A74352957F6F}" type="presOf" srcId="{98F4CFFA-5DD0-4115-9489-6DED605AEAE9}" destId="{352532D4-632F-43E8-8243-44DBDEBBFE24}" srcOrd="0" destOrd="0" presId="urn:microsoft.com/office/officeart/2005/8/layout/pyramid2"/>
    <dgm:cxn modelId="{6095B685-AD84-4B00-91B0-4BF01CA99794}" type="presOf" srcId="{DDBB5B2D-0D32-4198-950A-47C883CFB47C}" destId="{C6CBCF3F-2C98-4BD3-9B2F-5E479ED46657}" srcOrd="0" destOrd="0" presId="urn:microsoft.com/office/officeart/2005/8/layout/pyramid2"/>
    <dgm:cxn modelId="{1A243890-17BB-4897-BBF4-3F82BF25107C}" srcId="{DDBB5B2D-0D32-4198-950A-47C883CFB47C}" destId="{1C16469A-4A8D-4834-B3B5-13C8ABC707D8}" srcOrd="3" destOrd="0" parTransId="{102B3AE6-0DD5-4B3C-B893-DE6FBA952C19}" sibTransId="{A5CEFB05-FF08-4837-909F-0A34DF02DC3B}"/>
    <dgm:cxn modelId="{B0FFF499-ECB4-45D9-9E02-AFC9552A3EC0}" type="presOf" srcId="{A8B362E5-E13F-44C5-8C5D-EA3FCAEABDE4}" destId="{ED2E2A20-2B58-438E-8286-A41E01B14D34}" srcOrd="0" destOrd="0" presId="urn:microsoft.com/office/officeart/2005/8/layout/pyramid2"/>
    <dgm:cxn modelId="{AA8FF5A0-DD82-474A-99F1-5880C33E0A04}" type="presOf" srcId="{1C16469A-4A8D-4834-B3B5-13C8ABC707D8}" destId="{505008BA-0AA6-4BA6-8443-E079D6A8849B}" srcOrd="0" destOrd="0" presId="urn:microsoft.com/office/officeart/2005/8/layout/pyramid2"/>
    <dgm:cxn modelId="{9FF759A1-08E2-44F7-9F37-5EBB0283F3EB}" srcId="{DDBB5B2D-0D32-4198-950A-47C883CFB47C}" destId="{C5E517D1-8002-4774-9CA7-1D02487ACF75}" srcOrd="2" destOrd="0" parTransId="{74C5D19A-A08A-4CC8-9D52-AD0F46830B5A}" sibTransId="{436BABCF-043F-405B-AE2B-2E5A4B540F46}"/>
    <dgm:cxn modelId="{D53031A8-D86A-481C-BFEA-BB57B6E92DC2}" srcId="{DDBB5B2D-0D32-4198-950A-47C883CFB47C}" destId="{A8B362E5-E13F-44C5-8C5D-EA3FCAEABDE4}" srcOrd="0" destOrd="0" parTransId="{8434A513-EA55-4E3E-94B5-7E6237A48344}" sibTransId="{18AE6B0E-DEC2-4869-A830-2FEB0EB04EEB}"/>
    <dgm:cxn modelId="{6CFA2DC2-6F85-4C89-B278-7779BA9FA3F0}" srcId="{DDBB5B2D-0D32-4198-950A-47C883CFB47C}" destId="{98F4CFFA-5DD0-4115-9489-6DED605AEAE9}" srcOrd="1" destOrd="0" parTransId="{033D8FF8-28DC-4F3D-9A57-02D1E2DF507C}" sibTransId="{BD355844-8C25-47F2-AEB9-3C930FDAF122}"/>
    <dgm:cxn modelId="{7A2358C3-036D-4337-A2AA-1A1CF4A58B90}" type="presParOf" srcId="{C6CBCF3F-2C98-4BD3-9B2F-5E479ED46657}" destId="{54439637-8EE9-43F2-9140-8418F055B5CD}" srcOrd="0" destOrd="0" presId="urn:microsoft.com/office/officeart/2005/8/layout/pyramid2"/>
    <dgm:cxn modelId="{9C9F90DF-02ED-4881-8341-7957BB45A45A}" type="presParOf" srcId="{C6CBCF3F-2C98-4BD3-9B2F-5E479ED46657}" destId="{88380EE5-8E42-4B91-A5C1-608B690AB407}" srcOrd="1" destOrd="0" presId="urn:microsoft.com/office/officeart/2005/8/layout/pyramid2"/>
    <dgm:cxn modelId="{4744973D-2E56-432A-8BA2-3F8368B73F23}" type="presParOf" srcId="{88380EE5-8E42-4B91-A5C1-608B690AB407}" destId="{ED2E2A20-2B58-438E-8286-A41E01B14D34}" srcOrd="0" destOrd="0" presId="urn:microsoft.com/office/officeart/2005/8/layout/pyramid2"/>
    <dgm:cxn modelId="{1E9CFCD7-A9BF-4B08-982E-12AF13CDB3AB}" type="presParOf" srcId="{88380EE5-8E42-4B91-A5C1-608B690AB407}" destId="{6CD28624-76CC-47E8-8227-7FB282E515C9}" srcOrd="1" destOrd="0" presId="urn:microsoft.com/office/officeart/2005/8/layout/pyramid2"/>
    <dgm:cxn modelId="{8D3E1053-1314-4FC6-990E-8D1BA11F1720}" type="presParOf" srcId="{88380EE5-8E42-4B91-A5C1-608B690AB407}" destId="{352532D4-632F-43E8-8243-44DBDEBBFE24}" srcOrd="2" destOrd="0" presId="urn:microsoft.com/office/officeart/2005/8/layout/pyramid2"/>
    <dgm:cxn modelId="{7DF29831-4E91-4FC1-B49B-6639906C18E0}" type="presParOf" srcId="{88380EE5-8E42-4B91-A5C1-608B690AB407}" destId="{755F29BF-0B0B-4440-939B-E2C3ECADC8AC}" srcOrd="3" destOrd="0" presId="urn:microsoft.com/office/officeart/2005/8/layout/pyramid2"/>
    <dgm:cxn modelId="{C630821A-1668-4B86-BEC7-F78141E0CE28}" type="presParOf" srcId="{88380EE5-8E42-4B91-A5C1-608B690AB407}" destId="{82CC9C13-CFE4-4921-8036-BB5A6ED119BB}" srcOrd="4" destOrd="0" presId="urn:microsoft.com/office/officeart/2005/8/layout/pyramid2"/>
    <dgm:cxn modelId="{4D0385D5-89CF-4296-B33C-60FB42B61432}" type="presParOf" srcId="{88380EE5-8E42-4B91-A5C1-608B690AB407}" destId="{37E38ECF-6FB4-4512-870B-403992AE5D95}" srcOrd="5" destOrd="0" presId="urn:microsoft.com/office/officeart/2005/8/layout/pyramid2"/>
    <dgm:cxn modelId="{60D484C7-5495-4F73-95C0-282EE84C35F2}" type="presParOf" srcId="{88380EE5-8E42-4B91-A5C1-608B690AB407}" destId="{505008BA-0AA6-4BA6-8443-E079D6A8849B}" srcOrd="6" destOrd="0" presId="urn:microsoft.com/office/officeart/2005/8/layout/pyramid2"/>
    <dgm:cxn modelId="{D0F30DBB-11B4-4C77-AE87-407CDD625711}" type="presParOf" srcId="{88380EE5-8E42-4B91-A5C1-608B690AB407}" destId="{CCF91754-E8B3-4F9F-8FB1-41328D67BD9B}"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CFA-A9E2-4410-97CC-0CBAB5EB3169}" type="doc">
      <dgm:prSet loTypeId="urn:microsoft.com/office/officeart/2005/8/layout/vProcess5" loCatId="process" qsTypeId="urn:microsoft.com/office/officeart/2005/8/quickstyle/simple3" qsCatId="simple" csTypeId="urn:microsoft.com/office/officeart/2005/8/colors/colorful5" csCatId="colorful" phldr="1"/>
      <dgm:spPr/>
      <dgm:t>
        <a:bodyPr/>
        <a:lstStyle/>
        <a:p>
          <a:endParaRPr lang="es-EC"/>
        </a:p>
      </dgm:t>
    </dgm:pt>
    <dgm:pt modelId="{6E92CC57-5C35-414C-95F3-E126535227A5}">
      <dgm:prSet phldrT="[Texto]" custT="1"/>
      <dgm:spPr/>
      <dgm:t>
        <a:bodyPr/>
        <a:lstStyle/>
        <a:p>
          <a:r>
            <a:rPr lang="es-ES" sz="1600" b="1" dirty="0">
              <a:solidFill>
                <a:schemeClr val="bg2">
                  <a:lumMod val="10000"/>
                </a:schemeClr>
              </a:solidFill>
              <a:latin typeface="Arial" panose="020B0604020202020204" pitchFamily="34" charset="0"/>
              <a:cs typeface="Arial" panose="020B0604020202020204" pitchFamily="34" charset="0"/>
            </a:rPr>
            <a:t>Teoría General de Sistemas (</a:t>
          </a:r>
          <a:r>
            <a:rPr lang="es-EC" sz="1600" dirty="0">
              <a:solidFill>
                <a:schemeClr val="bg2">
                  <a:lumMod val="10000"/>
                </a:schemeClr>
              </a:solidFill>
              <a:latin typeface="Arial" panose="020B0604020202020204" pitchFamily="34" charset="0"/>
              <a:cs typeface="Arial" panose="020B0604020202020204" pitchFamily="34" charset="0"/>
            </a:rPr>
            <a:t>Bertalanffy</a:t>
          </a:r>
          <a:r>
            <a:rPr lang="es-ES" sz="1600" b="1" dirty="0">
              <a:solidFill>
                <a:schemeClr val="bg2">
                  <a:lumMod val="10000"/>
                </a:schemeClr>
              </a:solidFill>
              <a:latin typeface="Arial" panose="020B0604020202020204" pitchFamily="34" charset="0"/>
              <a:cs typeface="Arial" panose="020B0604020202020204" pitchFamily="34" charset="0"/>
            </a:rPr>
            <a:t>)</a:t>
          </a:r>
        </a:p>
        <a:p>
          <a:r>
            <a:rPr lang="es-ES" sz="1600" b="1" dirty="0">
              <a:solidFill>
                <a:schemeClr val="bg2">
                  <a:lumMod val="10000"/>
                </a:schemeClr>
              </a:solidFill>
              <a:latin typeface="Arial" panose="020B0604020202020204" pitchFamily="34" charset="0"/>
              <a:cs typeface="Arial" panose="020B0604020202020204" pitchFamily="34" charset="0"/>
            </a:rPr>
            <a:t>1969  </a:t>
          </a:r>
          <a:endParaRPr lang="es-EC" sz="1600" dirty="0">
            <a:solidFill>
              <a:schemeClr val="bg2">
                <a:lumMod val="10000"/>
              </a:schemeClr>
            </a:solidFill>
            <a:latin typeface="Arial" panose="020B0604020202020204" pitchFamily="34" charset="0"/>
            <a:cs typeface="Arial" panose="020B0604020202020204" pitchFamily="34" charset="0"/>
          </a:endParaRPr>
        </a:p>
      </dgm:t>
    </dgm:pt>
    <dgm:pt modelId="{F493430F-2897-46B1-8DC2-839AF038BDE3}" type="parTrans" cxnId="{CFB106C9-3C53-4DF4-BECC-40877D18DF65}">
      <dgm:prSet/>
      <dgm:spPr/>
      <dgm:t>
        <a:bodyPr/>
        <a:lstStyle/>
        <a:p>
          <a:endParaRPr lang="es-EC" sz="1600">
            <a:solidFill>
              <a:schemeClr val="bg2">
                <a:lumMod val="10000"/>
              </a:schemeClr>
            </a:solidFill>
            <a:latin typeface="Arial" panose="020B0604020202020204" pitchFamily="34" charset="0"/>
            <a:cs typeface="Arial" panose="020B0604020202020204" pitchFamily="34" charset="0"/>
          </a:endParaRPr>
        </a:p>
      </dgm:t>
    </dgm:pt>
    <dgm:pt modelId="{2855B019-97E9-440C-A686-BB4D0E14CEAE}" type="sibTrans" cxnId="{CFB106C9-3C53-4DF4-BECC-40877D18DF65}">
      <dgm:prSet/>
      <dgm:spPr/>
      <dgm:t>
        <a:bodyPr/>
        <a:lstStyle/>
        <a:p>
          <a:endParaRPr lang="es-EC" sz="1600">
            <a:solidFill>
              <a:schemeClr val="bg2">
                <a:lumMod val="10000"/>
              </a:schemeClr>
            </a:solidFill>
            <a:latin typeface="Arial" panose="020B0604020202020204" pitchFamily="34" charset="0"/>
            <a:cs typeface="Arial" panose="020B0604020202020204" pitchFamily="34" charset="0"/>
          </a:endParaRPr>
        </a:p>
      </dgm:t>
    </dgm:pt>
    <dgm:pt modelId="{7F9BC1FD-B190-4AF6-91C4-9CD80E6D3968}">
      <dgm:prSet phldrT="[Texto]" custT="1"/>
      <dgm:spPr/>
      <dgm:t>
        <a:bodyPr/>
        <a:lstStyle/>
        <a:p>
          <a:pPr algn="ctr"/>
          <a:r>
            <a:rPr lang="es-EC" sz="1600" i="0" dirty="0">
              <a:solidFill>
                <a:schemeClr val="bg2">
                  <a:lumMod val="10000"/>
                </a:schemeClr>
              </a:solidFill>
              <a:latin typeface="Arial" panose="020B0604020202020204" pitchFamily="34" charset="0"/>
              <a:cs typeface="Arial" panose="020B0604020202020204" pitchFamily="34" charset="0"/>
            </a:rPr>
            <a:t>Afirma </a:t>
          </a:r>
          <a:r>
            <a:rPr lang="es-ES" sz="1600" b="0" i="0" dirty="0">
              <a:solidFill>
                <a:schemeClr val="bg2">
                  <a:lumMod val="10000"/>
                </a:schemeClr>
              </a:solidFill>
              <a:latin typeface="Arial" panose="020B0604020202020204" pitchFamily="34" charset="0"/>
              <a:cs typeface="Arial" panose="020B0604020202020204" pitchFamily="34" charset="0"/>
            </a:rPr>
            <a:t>que el único modo significativo de estudiar la organización es estudiarla como sistema.</a:t>
          </a:r>
          <a:endParaRPr lang="es-EC" sz="1600" dirty="0">
            <a:solidFill>
              <a:schemeClr val="bg2">
                <a:lumMod val="10000"/>
              </a:schemeClr>
            </a:solidFill>
            <a:latin typeface="Arial" panose="020B0604020202020204" pitchFamily="34" charset="0"/>
            <a:cs typeface="Arial" panose="020B0604020202020204" pitchFamily="34" charset="0"/>
          </a:endParaRPr>
        </a:p>
      </dgm:t>
    </dgm:pt>
    <dgm:pt modelId="{1C637F51-ADCB-497B-BAAF-53F6F21E7429}" type="parTrans" cxnId="{46BB2AED-1C83-4C70-8D5E-EEA71E04BBCD}">
      <dgm:prSet/>
      <dgm:spPr/>
      <dgm:t>
        <a:bodyPr/>
        <a:lstStyle/>
        <a:p>
          <a:endParaRPr lang="es-EC" sz="1600">
            <a:solidFill>
              <a:schemeClr val="bg2">
                <a:lumMod val="10000"/>
              </a:schemeClr>
            </a:solidFill>
            <a:latin typeface="Arial" panose="020B0604020202020204" pitchFamily="34" charset="0"/>
            <a:cs typeface="Arial" panose="020B0604020202020204" pitchFamily="34" charset="0"/>
          </a:endParaRPr>
        </a:p>
      </dgm:t>
    </dgm:pt>
    <dgm:pt modelId="{821A7D99-5566-4A16-AB01-1DD995C38DB6}" type="sibTrans" cxnId="{46BB2AED-1C83-4C70-8D5E-EEA71E04BBCD}">
      <dgm:prSet/>
      <dgm:spPr/>
      <dgm:t>
        <a:bodyPr/>
        <a:lstStyle/>
        <a:p>
          <a:endParaRPr lang="es-EC" sz="1600">
            <a:solidFill>
              <a:schemeClr val="bg2">
                <a:lumMod val="10000"/>
              </a:schemeClr>
            </a:solidFill>
            <a:latin typeface="Arial" panose="020B0604020202020204" pitchFamily="34" charset="0"/>
            <a:cs typeface="Arial" panose="020B0604020202020204" pitchFamily="34" charset="0"/>
          </a:endParaRPr>
        </a:p>
      </dgm:t>
    </dgm:pt>
    <dgm:pt modelId="{3CE33F0E-F52B-468D-AAE2-A5524F9A4406}">
      <dgm:prSet phldrT="[Texto]" custT="1"/>
      <dgm:spPr/>
      <dgm:t>
        <a:bodyPr/>
        <a:lstStyle/>
        <a:p>
          <a:r>
            <a:rPr lang="es-ES" sz="1600" b="1" dirty="0">
              <a:solidFill>
                <a:schemeClr val="bg2">
                  <a:lumMod val="10000"/>
                </a:schemeClr>
              </a:solidFill>
              <a:latin typeface="Arial" panose="020B0604020202020204" pitchFamily="34" charset="0"/>
              <a:cs typeface="Arial" panose="020B0604020202020204" pitchFamily="34" charset="0"/>
            </a:rPr>
            <a:t>Teoría General de las Organizaciones</a:t>
          </a:r>
        </a:p>
        <a:p>
          <a:r>
            <a:rPr lang="es-ES" sz="1600" b="1" dirty="0">
              <a:solidFill>
                <a:schemeClr val="bg2">
                  <a:lumMod val="10000"/>
                </a:schemeClr>
              </a:solidFill>
              <a:latin typeface="Arial" panose="020B0604020202020204" pitchFamily="34" charset="0"/>
              <a:cs typeface="Arial" panose="020B0604020202020204" pitchFamily="34" charset="0"/>
            </a:rPr>
            <a:t> (</a:t>
          </a:r>
          <a:r>
            <a:rPr lang="es-EC" sz="1600" b="1" i="0" dirty="0">
              <a:solidFill>
                <a:schemeClr val="bg2">
                  <a:lumMod val="10000"/>
                </a:schemeClr>
              </a:solidFill>
            </a:rPr>
            <a:t>Chiavenato) 2019</a:t>
          </a:r>
          <a:endParaRPr lang="es-EC" sz="1600" dirty="0">
            <a:solidFill>
              <a:schemeClr val="bg2">
                <a:lumMod val="10000"/>
              </a:schemeClr>
            </a:solidFill>
            <a:latin typeface="Arial" panose="020B0604020202020204" pitchFamily="34" charset="0"/>
            <a:cs typeface="Arial" panose="020B0604020202020204" pitchFamily="34" charset="0"/>
          </a:endParaRPr>
        </a:p>
      </dgm:t>
    </dgm:pt>
    <dgm:pt modelId="{B4585394-B5E3-4C20-AFBB-8708A52E6387}" type="parTrans" cxnId="{E31C7ED5-5718-44FA-A3BA-07BC12CAAB56}">
      <dgm:prSet/>
      <dgm:spPr/>
      <dgm:t>
        <a:bodyPr/>
        <a:lstStyle/>
        <a:p>
          <a:endParaRPr lang="es-EC" sz="1600">
            <a:solidFill>
              <a:schemeClr val="bg2">
                <a:lumMod val="10000"/>
              </a:schemeClr>
            </a:solidFill>
            <a:latin typeface="Arial" panose="020B0604020202020204" pitchFamily="34" charset="0"/>
            <a:cs typeface="Arial" panose="020B0604020202020204" pitchFamily="34" charset="0"/>
          </a:endParaRPr>
        </a:p>
      </dgm:t>
    </dgm:pt>
    <dgm:pt modelId="{1055B2E1-01E4-47AF-8D05-57B94C8F91B3}" type="sibTrans" cxnId="{E31C7ED5-5718-44FA-A3BA-07BC12CAAB56}">
      <dgm:prSet/>
      <dgm:spPr/>
      <dgm:t>
        <a:bodyPr/>
        <a:lstStyle/>
        <a:p>
          <a:endParaRPr lang="es-EC" sz="1600">
            <a:solidFill>
              <a:schemeClr val="bg2">
                <a:lumMod val="10000"/>
              </a:schemeClr>
            </a:solidFill>
            <a:latin typeface="Arial" panose="020B0604020202020204" pitchFamily="34" charset="0"/>
            <a:cs typeface="Arial" panose="020B0604020202020204" pitchFamily="34" charset="0"/>
          </a:endParaRPr>
        </a:p>
      </dgm:t>
    </dgm:pt>
    <dgm:pt modelId="{85D1CBA0-5D3F-433B-878F-D8D90057B541}">
      <dgm:prSet phldrT="[Texto]" custT="1"/>
      <dgm:spPr/>
      <dgm:t>
        <a:bodyPr/>
        <a:lstStyle/>
        <a:p>
          <a:r>
            <a:rPr lang="es-EC" sz="1600">
              <a:solidFill>
                <a:schemeClr val="bg2">
                  <a:lumMod val="10000"/>
                </a:schemeClr>
              </a:solidFill>
              <a:latin typeface="Arial" panose="020B0604020202020204" pitchFamily="34" charset="0"/>
              <a:cs typeface="Arial" panose="020B0604020202020204" pitchFamily="34" charset="0"/>
            </a:rPr>
            <a:t>Las organizaciones </a:t>
          </a:r>
          <a:r>
            <a:rPr lang="es-EC" sz="1600" dirty="0">
              <a:solidFill>
                <a:schemeClr val="bg2">
                  <a:lumMod val="10000"/>
                </a:schemeClr>
              </a:solidFill>
              <a:latin typeface="Arial" panose="020B0604020202020204" pitchFamily="34" charset="0"/>
              <a:cs typeface="Arial" panose="020B0604020202020204" pitchFamily="34" charset="0"/>
            </a:rPr>
            <a:t>por su tamaño y por la complejidad de sus operaciones, cuando alcanzan una cierta dimensión, necesitan que las administre un conjunto de personas </a:t>
          </a:r>
        </a:p>
      </dgm:t>
    </dgm:pt>
    <dgm:pt modelId="{359AEA5C-FBF7-4C26-8205-AD1A8153DB30}" type="parTrans" cxnId="{F8991F92-C7F8-488F-80C7-D92A3DB87588}">
      <dgm:prSet/>
      <dgm:spPr/>
      <dgm:t>
        <a:bodyPr/>
        <a:lstStyle/>
        <a:p>
          <a:endParaRPr lang="es-EC" sz="1600">
            <a:solidFill>
              <a:schemeClr val="bg2">
                <a:lumMod val="10000"/>
              </a:schemeClr>
            </a:solidFill>
            <a:latin typeface="Arial" panose="020B0604020202020204" pitchFamily="34" charset="0"/>
            <a:cs typeface="Arial" panose="020B0604020202020204" pitchFamily="34" charset="0"/>
          </a:endParaRPr>
        </a:p>
      </dgm:t>
    </dgm:pt>
    <dgm:pt modelId="{B34CB374-FAA8-4E46-8C39-F905B8E9446B}" type="sibTrans" cxnId="{F8991F92-C7F8-488F-80C7-D92A3DB87588}">
      <dgm:prSet/>
      <dgm:spPr/>
      <dgm:t>
        <a:bodyPr/>
        <a:lstStyle/>
        <a:p>
          <a:endParaRPr lang="es-EC" sz="1600">
            <a:solidFill>
              <a:schemeClr val="bg2">
                <a:lumMod val="10000"/>
              </a:schemeClr>
            </a:solidFill>
            <a:latin typeface="Arial" panose="020B0604020202020204" pitchFamily="34" charset="0"/>
            <a:cs typeface="Arial" panose="020B0604020202020204" pitchFamily="34" charset="0"/>
          </a:endParaRPr>
        </a:p>
      </dgm:t>
    </dgm:pt>
    <dgm:pt modelId="{F31E988B-8ACC-4B6B-A729-D7A0D5C10AF2}" type="pres">
      <dgm:prSet presAssocID="{55036CFA-A9E2-4410-97CC-0CBAB5EB3169}" presName="outerComposite" presStyleCnt="0">
        <dgm:presLayoutVars>
          <dgm:chMax val="5"/>
          <dgm:dir/>
          <dgm:resizeHandles val="exact"/>
        </dgm:presLayoutVars>
      </dgm:prSet>
      <dgm:spPr/>
    </dgm:pt>
    <dgm:pt modelId="{93098460-B169-43A6-95AE-E0375E81CF20}" type="pres">
      <dgm:prSet presAssocID="{55036CFA-A9E2-4410-97CC-0CBAB5EB3169}" presName="dummyMaxCanvas" presStyleCnt="0">
        <dgm:presLayoutVars/>
      </dgm:prSet>
      <dgm:spPr/>
    </dgm:pt>
    <dgm:pt modelId="{6A87F6BE-FEED-43C3-8042-44AC183357D6}" type="pres">
      <dgm:prSet presAssocID="{55036CFA-A9E2-4410-97CC-0CBAB5EB3169}" presName="TwoNodes_1" presStyleLbl="node1" presStyleIdx="0" presStyleCnt="2" custScaleY="86912" custLinFactNeighborX="171" custLinFactNeighborY="913">
        <dgm:presLayoutVars>
          <dgm:bulletEnabled val="1"/>
        </dgm:presLayoutVars>
      </dgm:prSet>
      <dgm:spPr/>
    </dgm:pt>
    <dgm:pt modelId="{8C7F53FA-F23F-4608-AF44-7CD9D5D55876}" type="pres">
      <dgm:prSet presAssocID="{55036CFA-A9E2-4410-97CC-0CBAB5EB3169}" presName="TwoNodes_2" presStyleLbl="node1" presStyleIdx="1" presStyleCnt="2" custScaleY="84360" custLinFactNeighborX="-915" custLinFactNeighborY="-256">
        <dgm:presLayoutVars>
          <dgm:bulletEnabled val="1"/>
        </dgm:presLayoutVars>
      </dgm:prSet>
      <dgm:spPr/>
    </dgm:pt>
    <dgm:pt modelId="{6E76C562-6CE7-409C-A58D-FB3AFF3F378D}" type="pres">
      <dgm:prSet presAssocID="{55036CFA-A9E2-4410-97CC-0CBAB5EB3169}" presName="TwoConn_1-2" presStyleLbl="fgAccFollowNode1" presStyleIdx="0" presStyleCnt="1">
        <dgm:presLayoutVars>
          <dgm:bulletEnabled val="1"/>
        </dgm:presLayoutVars>
      </dgm:prSet>
      <dgm:spPr/>
    </dgm:pt>
    <dgm:pt modelId="{B9914914-A04B-4DBA-94AF-5BAF41B1F433}" type="pres">
      <dgm:prSet presAssocID="{55036CFA-A9E2-4410-97CC-0CBAB5EB3169}" presName="TwoNodes_1_text" presStyleLbl="node1" presStyleIdx="1" presStyleCnt="2">
        <dgm:presLayoutVars>
          <dgm:bulletEnabled val="1"/>
        </dgm:presLayoutVars>
      </dgm:prSet>
      <dgm:spPr/>
    </dgm:pt>
    <dgm:pt modelId="{6DD1302B-376F-4E54-87A2-2DAF19C024B3}" type="pres">
      <dgm:prSet presAssocID="{55036CFA-A9E2-4410-97CC-0CBAB5EB3169}" presName="TwoNodes_2_text" presStyleLbl="node1" presStyleIdx="1" presStyleCnt="2">
        <dgm:presLayoutVars>
          <dgm:bulletEnabled val="1"/>
        </dgm:presLayoutVars>
      </dgm:prSet>
      <dgm:spPr/>
    </dgm:pt>
  </dgm:ptLst>
  <dgm:cxnLst>
    <dgm:cxn modelId="{C3EE292E-749B-443A-B8B0-4F5005B8EA0D}" type="presOf" srcId="{6E92CC57-5C35-414C-95F3-E126535227A5}" destId="{B9914914-A04B-4DBA-94AF-5BAF41B1F433}" srcOrd="1" destOrd="0" presId="urn:microsoft.com/office/officeart/2005/8/layout/vProcess5"/>
    <dgm:cxn modelId="{C76A3333-BA83-4454-B3A4-4496CC225386}" type="presOf" srcId="{85D1CBA0-5D3F-433B-878F-D8D90057B541}" destId="{6DD1302B-376F-4E54-87A2-2DAF19C024B3}" srcOrd="1" destOrd="1" presId="urn:microsoft.com/office/officeart/2005/8/layout/vProcess5"/>
    <dgm:cxn modelId="{489B3D75-7B61-4604-AC46-78B4C92BEF22}" type="presOf" srcId="{6E92CC57-5C35-414C-95F3-E126535227A5}" destId="{6A87F6BE-FEED-43C3-8042-44AC183357D6}" srcOrd="0" destOrd="0" presId="urn:microsoft.com/office/officeart/2005/8/layout/vProcess5"/>
    <dgm:cxn modelId="{F8991F92-C7F8-488F-80C7-D92A3DB87588}" srcId="{3CE33F0E-F52B-468D-AAE2-A5524F9A4406}" destId="{85D1CBA0-5D3F-433B-878F-D8D90057B541}" srcOrd="0" destOrd="0" parTransId="{359AEA5C-FBF7-4C26-8205-AD1A8153DB30}" sibTransId="{B34CB374-FAA8-4E46-8C39-F905B8E9446B}"/>
    <dgm:cxn modelId="{D07D1597-1BA8-46B1-BBA7-28DF9B5291E8}" type="presOf" srcId="{55036CFA-A9E2-4410-97CC-0CBAB5EB3169}" destId="{F31E988B-8ACC-4B6B-A729-D7A0D5C10AF2}" srcOrd="0" destOrd="0" presId="urn:microsoft.com/office/officeart/2005/8/layout/vProcess5"/>
    <dgm:cxn modelId="{563FF3BF-F85E-48AC-A786-57FCE337286F}" type="presOf" srcId="{2855B019-97E9-440C-A686-BB4D0E14CEAE}" destId="{6E76C562-6CE7-409C-A58D-FB3AFF3F378D}" srcOrd="0" destOrd="0" presId="urn:microsoft.com/office/officeart/2005/8/layout/vProcess5"/>
    <dgm:cxn modelId="{4D87D3C1-98B3-4081-AAD5-0957C9408A2A}" type="presOf" srcId="{3CE33F0E-F52B-468D-AAE2-A5524F9A4406}" destId="{6DD1302B-376F-4E54-87A2-2DAF19C024B3}" srcOrd="1" destOrd="0" presId="urn:microsoft.com/office/officeart/2005/8/layout/vProcess5"/>
    <dgm:cxn modelId="{CFB106C9-3C53-4DF4-BECC-40877D18DF65}" srcId="{55036CFA-A9E2-4410-97CC-0CBAB5EB3169}" destId="{6E92CC57-5C35-414C-95F3-E126535227A5}" srcOrd="0" destOrd="0" parTransId="{F493430F-2897-46B1-8DC2-839AF038BDE3}" sibTransId="{2855B019-97E9-440C-A686-BB4D0E14CEAE}"/>
    <dgm:cxn modelId="{6894E5CE-1FB4-4B12-960F-A078B8BD4BAD}" type="presOf" srcId="{7F9BC1FD-B190-4AF6-91C4-9CD80E6D3968}" destId="{6A87F6BE-FEED-43C3-8042-44AC183357D6}" srcOrd="0" destOrd="1" presId="urn:microsoft.com/office/officeart/2005/8/layout/vProcess5"/>
    <dgm:cxn modelId="{E31C7ED5-5718-44FA-A3BA-07BC12CAAB56}" srcId="{55036CFA-A9E2-4410-97CC-0CBAB5EB3169}" destId="{3CE33F0E-F52B-468D-AAE2-A5524F9A4406}" srcOrd="1" destOrd="0" parTransId="{B4585394-B5E3-4C20-AFBB-8708A52E6387}" sibTransId="{1055B2E1-01E4-47AF-8D05-57B94C8F91B3}"/>
    <dgm:cxn modelId="{F79FF4DD-9F9F-44AA-84B2-DF2CBEDBB3E6}" type="presOf" srcId="{7F9BC1FD-B190-4AF6-91C4-9CD80E6D3968}" destId="{B9914914-A04B-4DBA-94AF-5BAF41B1F433}" srcOrd="1" destOrd="1" presId="urn:microsoft.com/office/officeart/2005/8/layout/vProcess5"/>
    <dgm:cxn modelId="{46BB2AED-1C83-4C70-8D5E-EEA71E04BBCD}" srcId="{6E92CC57-5C35-414C-95F3-E126535227A5}" destId="{7F9BC1FD-B190-4AF6-91C4-9CD80E6D3968}" srcOrd="0" destOrd="0" parTransId="{1C637F51-ADCB-497B-BAAF-53F6F21E7429}" sibTransId="{821A7D99-5566-4A16-AB01-1DD995C38DB6}"/>
    <dgm:cxn modelId="{B59696EF-9E74-49FD-ABF8-C22A7EA1BDA8}" type="presOf" srcId="{85D1CBA0-5D3F-433B-878F-D8D90057B541}" destId="{8C7F53FA-F23F-4608-AF44-7CD9D5D55876}" srcOrd="0" destOrd="1" presId="urn:microsoft.com/office/officeart/2005/8/layout/vProcess5"/>
    <dgm:cxn modelId="{C5A65AFE-9F78-45A6-BADF-8BDF1B136F65}" type="presOf" srcId="{3CE33F0E-F52B-468D-AAE2-A5524F9A4406}" destId="{8C7F53FA-F23F-4608-AF44-7CD9D5D55876}" srcOrd="0" destOrd="0" presId="urn:microsoft.com/office/officeart/2005/8/layout/vProcess5"/>
    <dgm:cxn modelId="{E0222728-CC4B-42CC-8F53-F9F00B644871}" type="presParOf" srcId="{F31E988B-8ACC-4B6B-A729-D7A0D5C10AF2}" destId="{93098460-B169-43A6-95AE-E0375E81CF20}" srcOrd="0" destOrd="0" presId="urn:microsoft.com/office/officeart/2005/8/layout/vProcess5"/>
    <dgm:cxn modelId="{A4E4F29E-ADBD-4812-8301-EE58C488C1E3}" type="presParOf" srcId="{F31E988B-8ACC-4B6B-A729-D7A0D5C10AF2}" destId="{6A87F6BE-FEED-43C3-8042-44AC183357D6}" srcOrd="1" destOrd="0" presId="urn:microsoft.com/office/officeart/2005/8/layout/vProcess5"/>
    <dgm:cxn modelId="{16B5E104-6D75-4847-826B-6997680FC044}" type="presParOf" srcId="{F31E988B-8ACC-4B6B-A729-D7A0D5C10AF2}" destId="{8C7F53FA-F23F-4608-AF44-7CD9D5D55876}" srcOrd="2" destOrd="0" presId="urn:microsoft.com/office/officeart/2005/8/layout/vProcess5"/>
    <dgm:cxn modelId="{D13BE8E6-AD9C-41F3-96E5-360AAD975B68}" type="presParOf" srcId="{F31E988B-8ACC-4B6B-A729-D7A0D5C10AF2}" destId="{6E76C562-6CE7-409C-A58D-FB3AFF3F378D}" srcOrd="3" destOrd="0" presId="urn:microsoft.com/office/officeart/2005/8/layout/vProcess5"/>
    <dgm:cxn modelId="{8D604500-A69D-4815-B727-A6E704A0F963}" type="presParOf" srcId="{F31E988B-8ACC-4B6B-A729-D7A0D5C10AF2}" destId="{B9914914-A04B-4DBA-94AF-5BAF41B1F433}" srcOrd="4" destOrd="0" presId="urn:microsoft.com/office/officeart/2005/8/layout/vProcess5"/>
    <dgm:cxn modelId="{7DAB0ED3-0F92-4508-AE42-D70A5A1CAA9C}" type="presParOf" srcId="{F31E988B-8ACC-4B6B-A729-D7A0D5C10AF2}" destId="{6DD1302B-376F-4E54-87A2-2DAF19C024B3}"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411B84-92C6-4252-A730-5A9AE1CA0F96}" type="doc">
      <dgm:prSet loTypeId="urn:microsoft.com/office/officeart/2005/8/layout/cycle3" loCatId="cycle" qsTypeId="urn:microsoft.com/office/officeart/2005/8/quickstyle/simple3" qsCatId="simple" csTypeId="urn:microsoft.com/office/officeart/2005/8/colors/colorful1" csCatId="colorful" phldr="1"/>
      <dgm:spPr/>
      <dgm:t>
        <a:bodyPr/>
        <a:lstStyle/>
        <a:p>
          <a:endParaRPr lang="es-EC"/>
        </a:p>
      </dgm:t>
    </dgm:pt>
    <dgm:pt modelId="{E8D223F2-719F-4BBD-8EE0-32FEAB5391C0}">
      <dgm:prSet phldrT="[Texto]" custT="1"/>
      <dgm:spPr/>
      <dgm:t>
        <a:bodyPr/>
        <a:lstStyle/>
        <a:p>
          <a:r>
            <a:rPr lang="es-ES" sz="1600" i="0">
              <a:solidFill>
                <a:schemeClr val="bg2">
                  <a:lumMod val="10000"/>
                </a:schemeClr>
              </a:solidFill>
            </a:rPr>
            <a:t>Elaboración de Costos por Afectación de la Carrera de Ingeniería Comercial del Departamento CEAC de la Universidad de las Fuerzas Armadas – ESPE realizado por Ramírez Lizeth (2016)</a:t>
          </a:r>
          <a:endParaRPr lang="es-EC" sz="1600" b="0" i="0" dirty="0">
            <a:solidFill>
              <a:schemeClr val="bg2">
                <a:lumMod val="10000"/>
              </a:schemeClr>
            </a:solidFill>
            <a:latin typeface="+mj-lt"/>
            <a:cs typeface="Times New Roman" panose="02020603050405020304" pitchFamily="18" charset="0"/>
          </a:endParaRPr>
        </a:p>
      </dgm:t>
    </dgm:pt>
    <dgm:pt modelId="{E09A885C-00AF-401C-AD00-E342442A7B54}" type="parTrans" cxnId="{2E5EEC62-8B6C-4DED-BBFA-D4BE5A1ED714}">
      <dgm:prSet/>
      <dgm:spPr/>
      <dgm:t>
        <a:bodyPr/>
        <a:lstStyle/>
        <a:p>
          <a:endParaRPr lang="es-EC" sz="1600" b="0" i="0">
            <a:solidFill>
              <a:schemeClr val="bg2">
                <a:lumMod val="10000"/>
              </a:schemeClr>
            </a:solidFill>
            <a:latin typeface="+mj-lt"/>
            <a:cs typeface="Times New Roman" panose="02020603050405020304" pitchFamily="18" charset="0"/>
          </a:endParaRPr>
        </a:p>
      </dgm:t>
    </dgm:pt>
    <dgm:pt modelId="{E271899E-8EC4-4E4A-9AF6-64A306BCE1D3}" type="sibTrans" cxnId="{2E5EEC62-8B6C-4DED-BBFA-D4BE5A1ED714}">
      <dgm:prSet/>
      <dgm:spPr/>
      <dgm:t>
        <a:bodyPr/>
        <a:lstStyle/>
        <a:p>
          <a:endParaRPr lang="es-EC" sz="1600" b="0" i="0">
            <a:solidFill>
              <a:schemeClr val="bg2">
                <a:lumMod val="10000"/>
              </a:schemeClr>
            </a:solidFill>
            <a:latin typeface="+mj-lt"/>
            <a:cs typeface="Times New Roman" panose="02020603050405020304" pitchFamily="18" charset="0"/>
          </a:endParaRPr>
        </a:p>
      </dgm:t>
    </dgm:pt>
    <dgm:pt modelId="{BE40E3FC-6417-4704-B0CA-3B764E7BCE14}">
      <dgm:prSet phldrT="[Texto]" custT="1"/>
      <dgm:spPr/>
      <dgm:t>
        <a:bodyPr/>
        <a:lstStyle/>
        <a:p>
          <a:r>
            <a:rPr lang="es-ES" sz="1600" i="0" dirty="0">
              <a:solidFill>
                <a:schemeClr val="bg2">
                  <a:lumMod val="10000"/>
                </a:schemeClr>
              </a:solidFill>
            </a:rPr>
            <a:t>Propuesta  metodológica de un sistema de costos para servicios de hospedaje en universidades de las provincias de Pichincha y Santo Domingo de los Tsáchilas realizado por Paucar Lizet y Silva Samantha (2019)</a:t>
          </a:r>
          <a:endParaRPr lang="es-EC" sz="1600" b="0" i="0" dirty="0">
            <a:solidFill>
              <a:schemeClr val="bg2">
                <a:lumMod val="10000"/>
              </a:schemeClr>
            </a:solidFill>
            <a:latin typeface="+mj-lt"/>
            <a:cs typeface="Times New Roman" panose="02020603050405020304" pitchFamily="18" charset="0"/>
          </a:endParaRPr>
        </a:p>
      </dgm:t>
    </dgm:pt>
    <dgm:pt modelId="{B3F73423-BFD3-4C81-ACB7-ADD723F42ABD}" type="parTrans" cxnId="{EE8E5C7F-09DB-4F03-9573-4D0D747413A8}">
      <dgm:prSet/>
      <dgm:spPr/>
      <dgm:t>
        <a:bodyPr/>
        <a:lstStyle/>
        <a:p>
          <a:endParaRPr lang="es-EC" sz="1600" i="0">
            <a:solidFill>
              <a:schemeClr val="bg2">
                <a:lumMod val="10000"/>
              </a:schemeClr>
            </a:solidFill>
            <a:latin typeface="+mj-lt"/>
          </a:endParaRPr>
        </a:p>
      </dgm:t>
    </dgm:pt>
    <dgm:pt modelId="{53CF4D2C-5F5E-4936-A164-50E9EA51098A}" type="sibTrans" cxnId="{EE8E5C7F-09DB-4F03-9573-4D0D747413A8}">
      <dgm:prSet/>
      <dgm:spPr/>
      <dgm:t>
        <a:bodyPr/>
        <a:lstStyle/>
        <a:p>
          <a:endParaRPr lang="es-EC" sz="1600" i="0">
            <a:solidFill>
              <a:schemeClr val="bg2">
                <a:lumMod val="10000"/>
              </a:schemeClr>
            </a:solidFill>
            <a:latin typeface="+mj-lt"/>
            <a:cs typeface="Times New Roman" panose="02020603050405020304" pitchFamily="18" charset="0"/>
          </a:endParaRPr>
        </a:p>
      </dgm:t>
    </dgm:pt>
    <dgm:pt modelId="{47B75E39-B63C-4E03-8F48-216597FDAC53}">
      <dgm:prSet phldrT="[Texto]" custT="1"/>
      <dgm:spPr/>
      <dgm:t>
        <a:bodyPr/>
        <a:lstStyle/>
        <a:p>
          <a:r>
            <a:rPr lang="es-EC" sz="1600" i="0" dirty="0">
              <a:solidFill>
                <a:schemeClr val="bg2">
                  <a:lumMod val="10000"/>
                </a:schemeClr>
              </a:solidFill>
            </a:rPr>
            <a:t> </a:t>
          </a:r>
          <a:r>
            <a:rPr lang="es-ES" sz="1600" i="1" dirty="0">
              <a:solidFill>
                <a:schemeClr val="bg2">
                  <a:lumMod val="10000"/>
                </a:schemeClr>
              </a:solidFill>
            </a:rPr>
            <a:t>Elaboración de costos de las carreras del Departamento de Ciencias de la Energía y Mecánica de la Universidad de las Fuerzas Armadas ESPE" </a:t>
          </a:r>
          <a:r>
            <a:rPr lang="es-ES" sz="1600" dirty="0">
              <a:solidFill>
                <a:schemeClr val="bg2">
                  <a:lumMod val="10000"/>
                </a:schemeClr>
              </a:solidFill>
            </a:rPr>
            <a:t>desarrollado por las señoritas Erika Acosta y Karen Llerena </a:t>
          </a:r>
          <a:r>
            <a:rPr lang="es-EC" sz="1600" i="0" dirty="0">
              <a:solidFill>
                <a:schemeClr val="bg2">
                  <a:lumMod val="10000"/>
                </a:schemeClr>
              </a:solidFill>
            </a:rPr>
            <a:t>(2020)</a:t>
          </a:r>
          <a:endParaRPr lang="es-EC" sz="1600" b="0" i="0" dirty="0">
            <a:solidFill>
              <a:schemeClr val="bg2">
                <a:lumMod val="10000"/>
              </a:schemeClr>
            </a:solidFill>
            <a:latin typeface="+mj-lt"/>
            <a:cs typeface="Times New Roman" panose="02020603050405020304" pitchFamily="18" charset="0"/>
          </a:endParaRPr>
        </a:p>
      </dgm:t>
    </dgm:pt>
    <dgm:pt modelId="{3987FC1B-F8F9-49E2-A71D-2C3331089B06}" type="parTrans" cxnId="{FCC637D7-FFC6-4315-AEE2-94D86D36FFFF}">
      <dgm:prSet/>
      <dgm:spPr/>
      <dgm:t>
        <a:bodyPr/>
        <a:lstStyle/>
        <a:p>
          <a:endParaRPr lang="es-EC" sz="1600" i="0">
            <a:solidFill>
              <a:schemeClr val="bg2">
                <a:lumMod val="10000"/>
              </a:schemeClr>
            </a:solidFill>
            <a:latin typeface="+mj-lt"/>
          </a:endParaRPr>
        </a:p>
      </dgm:t>
    </dgm:pt>
    <dgm:pt modelId="{9314DEEE-22DF-4374-9AB6-3D1012C98544}" type="sibTrans" cxnId="{FCC637D7-FFC6-4315-AEE2-94D86D36FFFF}">
      <dgm:prSet/>
      <dgm:spPr/>
      <dgm:t>
        <a:bodyPr/>
        <a:lstStyle/>
        <a:p>
          <a:endParaRPr lang="es-EC" sz="1600" i="0">
            <a:solidFill>
              <a:schemeClr val="bg2">
                <a:lumMod val="10000"/>
              </a:schemeClr>
            </a:solidFill>
            <a:latin typeface="+mj-lt"/>
          </a:endParaRPr>
        </a:p>
      </dgm:t>
    </dgm:pt>
    <dgm:pt modelId="{9C178209-BBC6-4089-9BFD-158EAFC396E2}" type="pres">
      <dgm:prSet presAssocID="{16411B84-92C6-4252-A730-5A9AE1CA0F96}" presName="Name0" presStyleCnt="0">
        <dgm:presLayoutVars>
          <dgm:dir/>
          <dgm:resizeHandles val="exact"/>
        </dgm:presLayoutVars>
      </dgm:prSet>
      <dgm:spPr/>
    </dgm:pt>
    <dgm:pt modelId="{44ADA2F2-5263-4381-B31E-7443FCA1A582}" type="pres">
      <dgm:prSet presAssocID="{16411B84-92C6-4252-A730-5A9AE1CA0F96}" presName="cycle" presStyleCnt="0"/>
      <dgm:spPr/>
    </dgm:pt>
    <dgm:pt modelId="{419D53D6-9D2C-4601-BDCD-8B7F2CF6DA29}" type="pres">
      <dgm:prSet presAssocID="{BE40E3FC-6417-4704-B0CA-3B764E7BCE14}" presName="nodeFirstNode" presStyleLbl="node1" presStyleIdx="0" presStyleCnt="3">
        <dgm:presLayoutVars>
          <dgm:bulletEnabled val="1"/>
        </dgm:presLayoutVars>
      </dgm:prSet>
      <dgm:spPr/>
    </dgm:pt>
    <dgm:pt modelId="{CFBF793E-5BF1-4DC9-88EE-857216F5F76E}" type="pres">
      <dgm:prSet presAssocID="{53CF4D2C-5F5E-4936-A164-50E9EA51098A}" presName="sibTransFirstNode" presStyleLbl="bgShp" presStyleIdx="0" presStyleCnt="1"/>
      <dgm:spPr/>
    </dgm:pt>
    <dgm:pt modelId="{EF1CF114-1E09-4F28-8263-04CAA5DDF507}" type="pres">
      <dgm:prSet presAssocID="{47B75E39-B63C-4E03-8F48-216597FDAC53}" presName="nodeFollowingNodes" presStyleLbl="node1" presStyleIdx="1" presStyleCnt="3">
        <dgm:presLayoutVars>
          <dgm:bulletEnabled val="1"/>
        </dgm:presLayoutVars>
      </dgm:prSet>
      <dgm:spPr/>
    </dgm:pt>
    <dgm:pt modelId="{5A52E932-44EC-4543-B7DA-3174B42C8F0E}" type="pres">
      <dgm:prSet presAssocID="{E8D223F2-719F-4BBD-8EE0-32FEAB5391C0}" presName="nodeFollowingNodes" presStyleLbl="node1" presStyleIdx="2" presStyleCnt="3">
        <dgm:presLayoutVars>
          <dgm:bulletEnabled val="1"/>
        </dgm:presLayoutVars>
      </dgm:prSet>
      <dgm:spPr/>
    </dgm:pt>
  </dgm:ptLst>
  <dgm:cxnLst>
    <dgm:cxn modelId="{1C26470E-D4C4-4FB9-A833-1154893C84CB}" type="presOf" srcId="{47B75E39-B63C-4E03-8F48-216597FDAC53}" destId="{EF1CF114-1E09-4F28-8263-04CAA5DDF507}" srcOrd="0" destOrd="0" presId="urn:microsoft.com/office/officeart/2005/8/layout/cycle3"/>
    <dgm:cxn modelId="{0127141E-A0EE-4B5C-97A8-FE114FF86CF0}" type="presOf" srcId="{BE40E3FC-6417-4704-B0CA-3B764E7BCE14}" destId="{419D53D6-9D2C-4601-BDCD-8B7F2CF6DA29}" srcOrd="0" destOrd="0" presId="urn:microsoft.com/office/officeart/2005/8/layout/cycle3"/>
    <dgm:cxn modelId="{9039D21F-0613-4A95-9A55-E83A202D3394}" type="presOf" srcId="{16411B84-92C6-4252-A730-5A9AE1CA0F96}" destId="{9C178209-BBC6-4089-9BFD-158EAFC396E2}" srcOrd="0" destOrd="0" presId="urn:microsoft.com/office/officeart/2005/8/layout/cycle3"/>
    <dgm:cxn modelId="{2E5EEC62-8B6C-4DED-BBFA-D4BE5A1ED714}" srcId="{16411B84-92C6-4252-A730-5A9AE1CA0F96}" destId="{E8D223F2-719F-4BBD-8EE0-32FEAB5391C0}" srcOrd="2" destOrd="0" parTransId="{E09A885C-00AF-401C-AD00-E342442A7B54}" sibTransId="{E271899E-8EC4-4E4A-9AF6-64A306BCE1D3}"/>
    <dgm:cxn modelId="{1A66AC75-C4B5-401C-A6A4-2F338A04607E}" type="presOf" srcId="{53CF4D2C-5F5E-4936-A164-50E9EA51098A}" destId="{CFBF793E-5BF1-4DC9-88EE-857216F5F76E}" srcOrd="0" destOrd="0" presId="urn:microsoft.com/office/officeart/2005/8/layout/cycle3"/>
    <dgm:cxn modelId="{EE8E5C7F-09DB-4F03-9573-4D0D747413A8}" srcId="{16411B84-92C6-4252-A730-5A9AE1CA0F96}" destId="{BE40E3FC-6417-4704-B0CA-3B764E7BCE14}" srcOrd="0" destOrd="0" parTransId="{B3F73423-BFD3-4C81-ACB7-ADD723F42ABD}" sibTransId="{53CF4D2C-5F5E-4936-A164-50E9EA51098A}"/>
    <dgm:cxn modelId="{EAE09EB0-B052-4324-91BF-3E763B0109DB}" type="presOf" srcId="{E8D223F2-719F-4BBD-8EE0-32FEAB5391C0}" destId="{5A52E932-44EC-4543-B7DA-3174B42C8F0E}" srcOrd="0" destOrd="0" presId="urn:microsoft.com/office/officeart/2005/8/layout/cycle3"/>
    <dgm:cxn modelId="{FCC637D7-FFC6-4315-AEE2-94D86D36FFFF}" srcId="{16411B84-92C6-4252-A730-5A9AE1CA0F96}" destId="{47B75E39-B63C-4E03-8F48-216597FDAC53}" srcOrd="1" destOrd="0" parTransId="{3987FC1B-F8F9-49E2-A71D-2C3331089B06}" sibTransId="{9314DEEE-22DF-4374-9AB6-3D1012C98544}"/>
    <dgm:cxn modelId="{36E87862-531F-4469-BE4A-9A5C882830D1}" type="presParOf" srcId="{9C178209-BBC6-4089-9BFD-158EAFC396E2}" destId="{44ADA2F2-5263-4381-B31E-7443FCA1A582}" srcOrd="0" destOrd="0" presId="urn:microsoft.com/office/officeart/2005/8/layout/cycle3"/>
    <dgm:cxn modelId="{CE918D10-E95F-421C-9616-06B6445B889E}" type="presParOf" srcId="{44ADA2F2-5263-4381-B31E-7443FCA1A582}" destId="{419D53D6-9D2C-4601-BDCD-8B7F2CF6DA29}" srcOrd="0" destOrd="0" presId="urn:microsoft.com/office/officeart/2005/8/layout/cycle3"/>
    <dgm:cxn modelId="{0C5462FF-D476-45D5-BFB8-2DDECA6A2E15}" type="presParOf" srcId="{44ADA2F2-5263-4381-B31E-7443FCA1A582}" destId="{CFBF793E-5BF1-4DC9-88EE-857216F5F76E}" srcOrd="1" destOrd="0" presId="urn:microsoft.com/office/officeart/2005/8/layout/cycle3"/>
    <dgm:cxn modelId="{1534593A-412B-4C53-BC70-FB9FBFE46471}" type="presParOf" srcId="{44ADA2F2-5263-4381-B31E-7443FCA1A582}" destId="{EF1CF114-1E09-4F28-8263-04CAA5DDF507}" srcOrd="2" destOrd="0" presId="urn:microsoft.com/office/officeart/2005/8/layout/cycle3"/>
    <dgm:cxn modelId="{5A376290-3203-4BDD-97E9-F59608B4D004}" type="presParOf" srcId="{44ADA2F2-5263-4381-B31E-7443FCA1A582}" destId="{5A52E932-44EC-4543-B7DA-3174B42C8F0E}"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764225-97A0-42BC-91B3-A4AB535A2DCA}"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s-EC"/>
        </a:p>
      </dgm:t>
    </dgm:pt>
    <dgm:pt modelId="{E10FB729-48A0-4625-8C3A-87F7DDA75586}">
      <dgm:prSet phldrT="[Texto]" custT="1"/>
      <dgm:spPr>
        <a:solidFill>
          <a:schemeClr val="accent2">
            <a:lumMod val="60000"/>
            <a:lumOff val="40000"/>
          </a:schemeClr>
        </a:solidFill>
      </dgm:spPr>
      <dgm:t>
        <a:bodyPr/>
        <a:lstStyle/>
        <a:p>
          <a:r>
            <a:rPr lang="es-EC" sz="2000" b="1" i="1">
              <a:solidFill>
                <a:schemeClr val="bg2">
                  <a:lumMod val="10000"/>
                </a:schemeClr>
              </a:solidFill>
            </a:rPr>
            <a:t>Costos</a:t>
          </a:r>
        </a:p>
      </dgm:t>
    </dgm:pt>
    <dgm:pt modelId="{49BB42AE-7140-476B-9E3E-50C0DA7CE4A2}" type="parTrans" cxnId="{528524C7-5820-4FC9-9081-4204E27EE04E}">
      <dgm:prSet/>
      <dgm:spPr/>
      <dgm:t>
        <a:bodyPr/>
        <a:lstStyle/>
        <a:p>
          <a:endParaRPr lang="es-EC" sz="1600">
            <a:solidFill>
              <a:schemeClr val="bg2">
                <a:lumMod val="10000"/>
              </a:schemeClr>
            </a:solidFill>
          </a:endParaRPr>
        </a:p>
      </dgm:t>
    </dgm:pt>
    <dgm:pt modelId="{3B316E03-F1E0-4D28-ACC6-A6650C0A85E9}" type="sibTrans" cxnId="{528524C7-5820-4FC9-9081-4204E27EE04E}">
      <dgm:prSet/>
      <dgm:spPr/>
      <dgm:t>
        <a:bodyPr/>
        <a:lstStyle/>
        <a:p>
          <a:endParaRPr lang="es-EC" sz="1600">
            <a:solidFill>
              <a:schemeClr val="bg2">
                <a:lumMod val="10000"/>
              </a:schemeClr>
            </a:solidFill>
          </a:endParaRPr>
        </a:p>
      </dgm:t>
    </dgm:pt>
    <dgm:pt modelId="{58ED2E03-2EBD-42E0-B15C-2F31E4EC8D6A}">
      <dgm:prSet phldrT="[Texto]" custT="1"/>
      <dgm:spPr>
        <a:solidFill>
          <a:srgbClr val="C9B7C4"/>
        </a:solidFill>
      </dgm:spPr>
      <dgm:t>
        <a:bodyPr/>
        <a:lstStyle/>
        <a:p>
          <a:r>
            <a:rPr lang="es-EC" sz="1600" b="1" dirty="0">
              <a:solidFill>
                <a:schemeClr val="bg2">
                  <a:lumMod val="10000"/>
                </a:schemeClr>
              </a:solidFill>
            </a:rPr>
            <a:t>Costos Directos  </a:t>
          </a:r>
          <a:endParaRPr lang="es-EC" sz="1600" dirty="0">
            <a:solidFill>
              <a:schemeClr val="bg2">
                <a:lumMod val="10000"/>
              </a:schemeClr>
            </a:solidFill>
          </a:endParaRPr>
        </a:p>
      </dgm:t>
    </dgm:pt>
    <dgm:pt modelId="{E049B508-BA5B-4B20-9E5B-DCA6A9D32846}" type="parTrans" cxnId="{42D4ED9A-1F96-4B04-A0A8-C70C36C31DA0}">
      <dgm:prSet custT="1"/>
      <dgm:spPr/>
      <dgm:t>
        <a:bodyPr/>
        <a:lstStyle/>
        <a:p>
          <a:endParaRPr lang="es-EC" sz="1600">
            <a:solidFill>
              <a:schemeClr val="bg2">
                <a:lumMod val="10000"/>
              </a:schemeClr>
            </a:solidFill>
          </a:endParaRPr>
        </a:p>
      </dgm:t>
    </dgm:pt>
    <dgm:pt modelId="{152318BF-F122-47F7-B248-1CD977205BCC}" type="sibTrans" cxnId="{42D4ED9A-1F96-4B04-A0A8-C70C36C31DA0}">
      <dgm:prSet/>
      <dgm:spPr/>
      <dgm:t>
        <a:bodyPr/>
        <a:lstStyle/>
        <a:p>
          <a:endParaRPr lang="es-EC" sz="1600">
            <a:solidFill>
              <a:schemeClr val="bg2">
                <a:lumMod val="10000"/>
              </a:schemeClr>
            </a:solidFill>
          </a:endParaRPr>
        </a:p>
      </dgm:t>
    </dgm:pt>
    <dgm:pt modelId="{B79CFCB0-135A-46DC-A33E-51254E91B2D6}">
      <dgm:prSet phldrT="[Texto]" custT="1"/>
      <dgm:spPr>
        <a:solidFill>
          <a:schemeClr val="accent2">
            <a:lumMod val="60000"/>
            <a:lumOff val="40000"/>
          </a:schemeClr>
        </a:solidFill>
      </dgm:spPr>
      <dgm:t>
        <a:bodyPr/>
        <a:lstStyle/>
        <a:p>
          <a:r>
            <a:rPr lang="es-EC" sz="1600" b="1" dirty="0">
              <a:solidFill>
                <a:schemeClr val="bg2">
                  <a:lumMod val="10000"/>
                </a:schemeClr>
              </a:solidFill>
            </a:rPr>
            <a:t>Costo Fijo </a:t>
          </a:r>
          <a:r>
            <a:rPr lang="es-EC" sz="1600" dirty="0">
              <a:solidFill>
                <a:schemeClr val="bg2">
                  <a:lumMod val="10000"/>
                </a:schemeClr>
              </a:solidFill>
            </a:rPr>
            <a:t> </a:t>
          </a:r>
        </a:p>
      </dgm:t>
    </dgm:pt>
    <dgm:pt modelId="{2FFEBF3D-74BE-4C0F-A80A-898D6187682F}" type="parTrans" cxnId="{6756528A-2C9F-4C16-9CE6-6CFEC3AE61D5}">
      <dgm:prSet custT="1"/>
      <dgm:spPr/>
      <dgm:t>
        <a:bodyPr/>
        <a:lstStyle/>
        <a:p>
          <a:endParaRPr lang="es-EC" sz="1600">
            <a:solidFill>
              <a:schemeClr val="bg2">
                <a:lumMod val="10000"/>
              </a:schemeClr>
            </a:solidFill>
          </a:endParaRPr>
        </a:p>
      </dgm:t>
    </dgm:pt>
    <dgm:pt modelId="{6E1BD0B2-CB3A-4886-8F6D-C6126B1387EE}" type="sibTrans" cxnId="{6756528A-2C9F-4C16-9CE6-6CFEC3AE61D5}">
      <dgm:prSet/>
      <dgm:spPr/>
      <dgm:t>
        <a:bodyPr/>
        <a:lstStyle/>
        <a:p>
          <a:endParaRPr lang="es-EC" sz="1600">
            <a:solidFill>
              <a:schemeClr val="bg2">
                <a:lumMod val="10000"/>
              </a:schemeClr>
            </a:solidFill>
          </a:endParaRPr>
        </a:p>
      </dgm:t>
    </dgm:pt>
    <dgm:pt modelId="{5A84FF34-A4E2-44BF-A57E-30B162E3615F}">
      <dgm:prSet phldrT="[Texto]" custT="1"/>
      <dgm:spPr>
        <a:solidFill>
          <a:schemeClr val="accent2">
            <a:lumMod val="60000"/>
            <a:lumOff val="40000"/>
          </a:schemeClr>
        </a:solidFill>
      </dgm:spPr>
      <dgm:t>
        <a:bodyPr/>
        <a:lstStyle/>
        <a:p>
          <a:r>
            <a:rPr lang="es-EC" sz="1600" b="1" dirty="0">
              <a:solidFill>
                <a:schemeClr val="bg2">
                  <a:lumMod val="10000"/>
                </a:schemeClr>
              </a:solidFill>
            </a:rPr>
            <a:t>Costo Variable  </a:t>
          </a:r>
          <a:r>
            <a:rPr lang="es-EC" sz="1600" dirty="0">
              <a:solidFill>
                <a:schemeClr val="bg2">
                  <a:lumMod val="10000"/>
                </a:schemeClr>
              </a:solidFill>
            </a:rPr>
            <a:t> </a:t>
          </a:r>
        </a:p>
      </dgm:t>
    </dgm:pt>
    <dgm:pt modelId="{3C626670-3C50-41CA-8502-44B25AE84391}" type="parTrans" cxnId="{D853138E-D79C-44DE-837F-09771456446A}">
      <dgm:prSet custT="1"/>
      <dgm:spPr/>
      <dgm:t>
        <a:bodyPr/>
        <a:lstStyle/>
        <a:p>
          <a:endParaRPr lang="es-EC" sz="1600">
            <a:solidFill>
              <a:schemeClr val="bg2">
                <a:lumMod val="10000"/>
              </a:schemeClr>
            </a:solidFill>
          </a:endParaRPr>
        </a:p>
      </dgm:t>
    </dgm:pt>
    <dgm:pt modelId="{909B6634-4C31-44C8-B8ED-A9498C908C0C}" type="sibTrans" cxnId="{D853138E-D79C-44DE-837F-09771456446A}">
      <dgm:prSet/>
      <dgm:spPr/>
      <dgm:t>
        <a:bodyPr/>
        <a:lstStyle/>
        <a:p>
          <a:endParaRPr lang="es-EC" sz="1600">
            <a:solidFill>
              <a:schemeClr val="bg2">
                <a:lumMod val="10000"/>
              </a:schemeClr>
            </a:solidFill>
          </a:endParaRPr>
        </a:p>
      </dgm:t>
    </dgm:pt>
    <dgm:pt modelId="{E8290DF9-AD04-4140-84E0-4D8990910422}">
      <dgm:prSet phldrT="[Texto]" custT="1"/>
      <dgm:spPr>
        <a:solidFill>
          <a:srgbClr val="C9B7C4"/>
        </a:solidFill>
      </dgm:spPr>
      <dgm:t>
        <a:bodyPr/>
        <a:lstStyle/>
        <a:p>
          <a:r>
            <a:rPr lang="es-EC" sz="1600" b="1" dirty="0">
              <a:solidFill>
                <a:schemeClr val="bg2">
                  <a:lumMod val="10000"/>
                </a:schemeClr>
              </a:solidFill>
            </a:rPr>
            <a:t>Costos Indirectos </a:t>
          </a:r>
          <a:endParaRPr lang="es-EC" sz="1600" dirty="0">
            <a:solidFill>
              <a:schemeClr val="bg2">
                <a:lumMod val="10000"/>
              </a:schemeClr>
            </a:solidFill>
          </a:endParaRPr>
        </a:p>
      </dgm:t>
    </dgm:pt>
    <dgm:pt modelId="{47CC22E2-C620-4CB9-9875-BF6E8061DA82}" type="parTrans" cxnId="{D435001F-3DC7-4E2F-A1CB-766D73E9E1AF}">
      <dgm:prSet custT="1"/>
      <dgm:spPr/>
      <dgm:t>
        <a:bodyPr/>
        <a:lstStyle/>
        <a:p>
          <a:endParaRPr lang="es-EC" sz="1600">
            <a:solidFill>
              <a:schemeClr val="bg2">
                <a:lumMod val="10000"/>
              </a:schemeClr>
            </a:solidFill>
          </a:endParaRPr>
        </a:p>
      </dgm:t>
    </dgm:pt>
    <dgm:pt modelId="{48E32C19-1FF7-44CC-B8DB-3A675AAB1A82}" type="sibTrans" cxnId="{D435001F-3DC7-4E2F-A1CB-766D73E9E1AF}">
      <dgm:prSet/>
      <dgm:spPr/>
      <dgm:t>
        <a:bodyPr/>
        <a:lstStyle/>
        <a:p>
          <a:endParaRPr lang="es-EC" sz="1600">
            <a:solidFill>
              <a:schemeClr val="bg2">
                <a:lumMod val="10000"/>
              </a:schemeClr>
            </a:solidFill>
          </a:endParaRPr>
        </a:p>
      </dgm:t>
    </dgm:pt>
    <dgm:pt modelId="{352B2321-399B-4E08-96B0-31FEF1EF6B2A}">
      <dgm:prSet phldrT="[Texto]" custT="1"/>
      <dgm:spPr>
        <a:solidFill>
          <a:schemeClr val="accent2">
            <a:lumMod val="60000"/>
            <a:lumOff val="40000"/>
          </a:schemeClr>
        </a:solidFill>
      </dgm:spPr>
      <dgm:t>
        <a:bodyPr/>
        <a:lstStyle/>
        <a:p>
          <a:r>
            <a:rPr lang="es-EC" sz="1600" b="1" dirty="0">
              <a:solidFill>
                <a:schemeClr val="bg2">
                  <a:lumMod val="10000"/>
                </a:schemeClr>
              </a:solidFill>
            </a:rPr>
            <a:t>Costo especifico </a:t>
          </a:r>
          <a:endParaRPr lang="es-EC" sz="1600" dirty="0">
            <a:solidFill>
              <a:schemeClr val="bg2">
                <a:lumMod val="10000"/>
              </a:schemeClr>
            </a:solidFill>
          </a:endParaRPr>
        </a:p>
      </dgm:t>
    </dgm:pt>
    <dgm:pt modelId="{A9DFDBD2-78D5-4516-AB9B-63BFC59E42C2}" type="parTrans" cxnId="{A47EC4D0-4BA9-41D1-9C2D-E78EED480E21}">
      <dgm:prSet custT="1"/>
      <dgm:spPr/>
      <dgm:t>
        <a:bodyPr/>
        <a:lstStyle/>
        <a:p>
          <a:endParaRPr lang="es-EC" sz="1600">
            <a:solidFill>
              <a:schemeClr val="bg2">
                <a:lumMod val="10000"/>
              </a:schemeClr>
            </a:solidFill>
          </a:endParaRPr>
        </a:p>
      </dgm:t>
    </dgm:pt>
    <dgm:pt modelId="{0792FFB7-7C84-4AF8-B37E-C8125EF3266C}" type="sibTrans" cxnId="{A47EC4D0-4BA9-41D1-9C2D-E78EED480E21}">
      <dgm:prSet/>
      <dgm:spPr/>
      <dgm:t>
        <a:bodyPr/>
        <a:lstStyle/>
        <a:p>
          <a:endParaRPr lang="es-EC" sz="1600">
            <a:solidFill>
              <a:schemeClr val="bg2">
                <a:lumMod val="10000"/>
              </a:schemeClr>
            </a:solidFill>
          </a:endParaRPr>
        </a:p>
      </dgm:t>
    </dgm:pt>
    <dgm:pt modelId="{21F9C8F2-AA94-412E-85E5-DC9E04B62079}">
      <dgm:prSet phldrT="[Texto]" custT="1"/>
      <dgm:spPr>
        <a:solidFill>
          <a:srgbClr val="C9B7C4"/>
        </a:solidFill>
      </dgm:spPr>
      <dgm:t>
        <a:bodyPr/>
        <a:lstStyle/>
        <a:p>
          <a:r>
            <a:rPr lang="es-EC" sz="1600" b="1" dirty="0">
              <a:solidFill>
                <a:schemeClr val="bg2">
                  <a:lumMod val="10000"/>
                </a:schemeClr>
              </a:solidFill>
            </a:rPr>
            <a:t>Costo Sombra (Agregado)</a:t>
          </a:r>
          <a:endParaRPr lang="es-EC" sz="1600" dirty="0">
            <a:solidFill>
              <a:schemeClr val="bg2">
                <a:lumMod val="10000"/>
              </a:schemeClr>
            </a:solidFill>
          </a:endParaRPr>
        </a:p>
      </dgm:t>
    </dgm:pt>
    <dgm:pt modelId="{9A963458-3808-46AF-8B2E-5F043276DA3D}" type="parTrans" cxnId="{EEC75710-CEDA-4A77-BCEE-EAECE44FB99D}">
      <dgm:prSet custT="1"/>
      <dgm:spPr/>
      <dgm:t>
        <a:bodyPr/>
        <a:lstStyle/>
        <a:p>
          <a:endParaRPr lang="es-EC" sz="1600">
            <a:solidFill>
              <a:schemeClr val="bg2">
                <a:lumMod val="10000"/>
              </a:schemeClr>
            </a:solidFill>
          </a:endParaRPr>
        </a:p>
      </dgm:t>
    </dgm:pt>
    <dgm:pt modelId="{01077BB3-E1D5-446F-894F-7AFFB29C6980}" type="sibTrans" cxnId="{EEC75710-CEDA-4A77-BCEE-EAECE44FB99D}">
      <dgm:prSet/>
      <dgm:spPr/>
      <dgm:t>
        <a:bodyPr/>
        <a:lstStyle/>
        <a:p>
          <a:endParaRPr lang="es-EC" sz="1600">
            <a:solidFill>
              <a:schemeClr val="bg2">
                <a:lumMod val="10000"/>
              </a:schemeClr>
            </a:solidFill>
          </a:endParaRPr>
        </a:p>
      </dgm:t>
    </dgm:pt>
    <dgm:pt modelId="{58AC6B91-1223-47AD-A7B1-7CB94156D6D8}">
      <dgm:prSet phldrT="[Texto]" custT="1"/>
      <dgm:spPr>
        <a:solidFill>
          <a:schemeClr val="accent2">
            <a:lumMod val="60000"/>
            <a:lumOff val="40000"/>
          </a:schemeClr>
        </a:solidFill>
      </dgm:spPr>
      <dgm:t>
        <a:bodyPr/>
        <a:lstStyle/>
        <a:p>
          <a:r>
            <a:rPr lang="es-EC" sz="1600" b="1" dirty="0">
              <a:solidFill>
                <a:schemeClr val="bg2">
                  <a:lumMod val="10000"/>
                </a:schemeClr>
              </a:solidFill>
            </a:rPr>
            <a:t>Costo general </a:t>
          </a:r>
          <a:endParaRPr lang="es-EC" sz="1600" dirty="0">
            <a:solidFill>
              <a:schemeClr val="bg2">
                <a:lumMod val="10000"/>
              </a:schemeClr>
            </a:solidFill>
          </a:endParaRPr>
        </a:p>
      </dgm:t>
    </dgm:pt>
    <dgm:pt modelId="{93DE2DC7-0B1D-4F46-9891-512630067C12}" type="parTrans" cxnId="{5E8F6647-4DA7-459F-A529-EA0DD90374D2}">
      <dgm:prSet custT="1"/>
      <dgm:spPr/>
      <dgm:t>
        <a:bodyPr/>
        <a:lstStyle/>
        <a:p>
          <a:endParaRPr lang="es-EC" sz="1600">
            <a:solidFill>
              <a:schemeClr val="bg2">
                <a:lumMod val="10000"/>
              </a:schemeClr>
            </a:solidFill>
          </a:endParaRPr>
        </a:p>
      </dgm:t>
    </dgm:pt>
    <dgm:pt modelId="{664D92A3-19B1-4251-AD2D-8C5F0E7EA337}" type="sibTrans" cxnId="{5E8F6647-4DA7-459F-A529-EA0DD90374D2}">
      <dgm:prSet/>
      <dgm:spPr/>
      <dgm:t>
        <a:bodyPr/>
        <a:lstStyle/>
        <a:p>
          <a:endParaRPr lang="es-EC" sz="1600">
            <a:solidFill>
              <a:schemeClr val="bg2">
                <a:lumMod val="10000"/>
              </a:schemeClr>
            </a:solidFill>
          </a:endParaRPr>
        </a:p>
      </dgm:t>
    </dgm:pt>
    <dgm:pt modelId="{DC3D17BE-B9BD-44E2-8936-EF1DC36A09B7}" type="pres">
      <dgm:prSet presAssocID="{FC764225-97A0-42BC-91B3-A4AB535A2DCA}" presName="Name0" presStyleCnt="0">
        <dgm:presLayoutVars>
          <dgm:chPref val="1"/>
          <dgm:dir/>
          <dgm:animOne val="branch"/>
          <dgm:animLvl val="lvl"/>
          <dgm:resizeHandles val="exact"/>
        </dgm:presLayoutVars>
      </dgm:prSet>
      <dgm:spPr/>
    </dgm:pt>
    <dgm:pt modelId="{FA4E02CB-E9EF-43AE-9668-21DE1C371595}" type="pres">
      <dgm:prSet presAssocID="{E10FB729-48A0-4625-8C3A-87F7DDA75586}" presName="root1" presStyleCnt="0"/>
      <dgm:spPr/>
    </dgm:pt>
    <dgm:pt modelId="{724BD111-D4D9-40C6-9D30-FBA6902FD634}" type="pres">
      <dgm:prSet presAssocID="{E10FB729-48A0-4625-8C3A-87F7DDA75586}" presName="LevelOneTextNode" presStyleLbl="node0" presStyleIdx="0" presStyleCnt="1">
        <dgm:presLayoutVars>
          <dgm:chPref val="3"/>
        </dgm:presLayoutVars>
      </dgm:prSet>
      <dgm:spPr/>
    </dgm:pt>
    <dgm:pt modelId="{5C486CB8-12BD-42D5-A15D-89484DD529B5}" type="pres">
      <dgm:prSet presAssocID="{E10FB729-48A0-4625-8C3A-87F7DDA75586}" presName="level2hierChild" presStyleCnt="0"/>
      <dgm:spPr/>
    </dgm:pt>
    <dgm:pt modelId="{6877FB02-70A5-422F-9E2D-095A2F889B38}" type="pres">
      <dgm:prSet presAssocID="{E049B508-BA5B-4B20-9E5B-DCA6A9D32846}" presName="conn2-1" presStyleLbl="parChTrans1D2" presStyleIdx="0" presStyleCnt="3"/>
      <dgm:spPr/>
    </dgm:pt>
    <dgm:pt modelId="{F86CB446-1D4E-4A7D-B458-8E6D312C773E}" type="pres">
      <dgm:prSet presAssocID="{E049B508-BA5B-4B20-9E5B-DCA6A9D32846}" presName="connTx" presStyleLbl="parChTrans1D2" presStyleIdx="0" presStyleCnt="3"/>
      <dgm:spPr/>
    </dgm:pt>
    <dgm:pt modelId="{30D11E4F-6277-4E22-9BB7-ED3F477DB201}" type="pres">
      <dgm:prSet presAssocID="{58ED2E03-2EBD-42E0-B15C-2F31E4EC8D6A}" presName="root2" presStyleCnt="0"/>
      <dgm:spPr/>
    </dgm:pt>
    <dgm:pt modelId="{B30F4847-34AD-4486-9E79-3DBBBCF263F6}" type="pres">
      <dgm:prSet presAssocID="{58ED2E03-2EBD-42E0-B15C-2F31E4EC8D6A}" presName="LevelTwoTextNode" presStyleLbl="node2" presStyleIdx="0" presStyleCnt="3">
        <dgm:presLayoutVars>
          <dgm:chPref val="3"/>
        </dgm:presLayoutVars>
      </dgm:prSet>
      <dgm:spPr/>
    </dgm:pt>
    <dgm:pt modelId="{07C0B87F-F363-4988-BAE4-3202A5CF5AEF}" type="pres">
      <dgm:prSet presAssocID="{58ED2E03-2EBD-42E0-B15C-2F31E4EC8D6A}" presName="level3hierChild" presStyleCnt="0"/>
      <dgm:spPr/>
    </dgm:pt>
    <dgm:pt modelId="{1A65F770-3128-4A51-AFC0-0E89C339118F}" type="pres">
      <dgm:prSet presAssocID="{2FFEBF3D-74BE-4C0F-A80A-898D6187682F}" presName="conn2-1" presStyleLbl="parChTrans1D3" presStyleIdx="0" presStyleCnt="4"/>
      <dgm:spPr/>
    </dgm:pt>
    <dgm:pt modelId="{A0328658-6194-4563-A5B9-7C0BFAE20E7A}" type="pres">
      <dgm:prSet presAssocID="{2FFEBF3D-74BE-4C0F-A80A-898D6187682F}" presName="connTx" presStyleLbl="parChTrans1D3" presStyleIdx="0" presStyleCnt="4"/>
      <dgm:spPr/>
    </dgm:pt>
    <dgm:pt modelId="{A51C21CE-DEBC-4CE3-A7A0-3D3A2FF7399C}" type="pres">
      <dgm:prSet presAssocID="{B79CFCB0-135A-46DC-A33E-51254E91B2D6}" presName="root2" presStyleCnt="0"/>
      <dgm:spPr/>
    </dgm:pt>
    <dgm:pt modelId="{5F196AB3-CD8D-41AA-8C3A-99591D3A4D9E}" type="pres">
      <dgm:prSet presAssocID="{B79CFCB0-135A-46DC-A33E-51254E91B2D6}" presName="LevelTwoTextNode" presStyleLbl="node3" presStyleIdx="0" presStyleCnt="4">
        <dgm:presLayoutVars>
          <dgm:chPref val="3"/>
        </dgm:presLayoutVars>
      </dgm:prSet>
      <dgm:spPr/>
    </dgm:pt>
    <dgm:pt modelId="{2957E456-BE26-4201-A937-47A45CBD9E91}" type="pres">
      <dgm:prSet presAssocID="{B79CFCB0-135A-46DC-A33E-51254E91B2D6}" presName="level3hierChild" presStyleCnt="0"/>
      <dgm:spPr/>
    </dgm:pt>
    <dgm:pt modelId="{B8AF536F-8DCF-4505-8B40-BC07EB14838D}" type="pres">
      <dgm:prSet presAssocID="{3C626670-3C50-41CA-8502-44B25AE84391}" presName="conn2-1" presStyleLbl="parChTrans1D3" presStyleIdx="1" presStyleCnt="4"/>
      <dgm:spPr/>
    </dgm:pt>
    <dgm:pt modelId="{F351E19D-13BF-4AFF-B415-8745E4E652A6}" type="pres">
      <dgm:prSet presAssocID="{3C626670-3C50-41CA-8502-44B25AE84391}" presName="connTx" presStyleLbl="parChTrans1D3" presStyleIdx="1" presStyleCnt="4"/>
      <dgm:spPr/>
    </dgm:pt>
    <dgm:pt modelId="{E9D1F274-3B84-47CA-AD21-095757A94677}" type="pres">
      <dgm:prSet presAssocID="{5A84FF34-A4E2-44BF-A57E-30B162E3615F}" presName="root2" presStyleCnt="0"/>
      <dgm:spPr/>
    </dgm:pt>
    <dgm:pt modelId="{3B60BE6B-BD4D-4DA4-BA5F-34D5F7649D69}" type="pres">
      <dgm:prSet presAssocID="{5A84FF34-A4E2-44BF-A57E-30B162E3615F}" presName="LevelTwoTextNode" presStyleLbl="node3" presStyleIdx="1" presStyleCnt="4">
        <dgm:presLayoutVars>
          <dgm:chPref val="3"/>
        </dgm:presLayoutVars>
      </dgm:prSet>
      <dgm:spPr/>
    </dgm:pt>
    <dgm:pt modelId="{4370F65D-289B-4FFF-914F-9AC3406CFBF1}" type="pres">
      <dgm:prSet presAssocID="{5A84FF34-A4E2-44BF-A57E-30B162E3615F}" presName="level3hierChild" presStyleCnt="0"/>
      <dgm:spPr/>
    </dgm:pt>
    <dgm:pt modelId="{595DE788-6EE5-4B5F-8AFE-54C6BE7F07AB}" type="pres">
      <dgm:prSet presAssocID="{47CC22E2-C620-4CB9-9875-BF6E8061DA82}" presName="conn2-1" presStyleLbl="parChTrans1D2" presStyleIdx="1" presStyleCnt="3"/>
      <dgm:spPr/>
    </dgm:pt>
    <dgm:pt modelId="{618B15D0-5C5E-4B20-B6C3-05C85FE156DF}" type="pres">
      <dgm:prSet presAssocID="{47CC22E2-C620-4CB9-9875-BF6E8061DA82}" presName="connTx" presStyleLbl="parChTrans1D2" presStyleIdx="1" presStyleCnt="3"/>
      <dgm:spPr/>
    </dgm:pt>
    <dgm:pt modelId="{035D7BCC-4CAC-464A-999E-39FC8B90CE9F}" type="pres">
      <dgm:prSet presAssocID="{E8290DF9-AD04-4140-84E0-4D8990910422}" presName="root2" presStyleCnt="0"/>
      <dgm:spPr/>
    </dgm:pt>
    <dgm:pt modelId="{7A9A7BF4-3D51-4621-8A8E-8572FCF2B4C2}" type="pres">
      <dgm:prSet presAssocID="{E8290DF9-AD04-4140-84E0-4D8990910422}" presName="LevelTwoTextNode" presStyleLbl="node2" presStyleIdx="1" presStyleCnt="3">
        <dgm:presLayoutVars>
          <dgm:chPref val="3"/>
        </dgm:presLayoutVars>
      </dgm:prSet>
      <dgm:spPr/>
    </dgm:pt>
    <dgm:pt modelId="{D8A6B013-1B88-4B3A-B419-E226A07328EC}" type="pres">
      <dgm:prSet presAssocID="{E8290DF9-AD04-4140-84E0-4D8990910422}" presName="level3hierChild" presStyleCnt="0"/>
      <dgm:spPr/>
    </dgm:pt>
    <dgm:pt modelId="{3CF87005-C752-4346-AE0A-715426431B72}" type="pres">
      <dgm:prSet presAssocID="{A9DFDBD2-78D5-4516-AB9B-63BFC59E42C2}" presName="conn2-1" presStyleLbl="parChTrans1D3" presStyleIdx="2" presStyleCnt="4"/>
      <dgm:spPr/>
    </dgm:pt>
    <dgm:pt modelId="{CFAA3179-A7D1-4AFB-9EA4-D828DB089528}" type="pres">
      <dgm:prSet presAssocID="{A9DFDBD2-78D5-4516-AB9B-63BFC59E42C2}" presName="connTx" presStyleLbl="parChTrans1D3" presStyleIdx="2" presStyleCnt="4"/>
      <dgm:spPr/>
    </dgm:pt>
    <dgm:pt modelId="{68B5ADD1-067E-43D2-A552-6B1BCFEF77AB}" type="pres">
      <dgm:prSet presAssocID="{352B2321-399B-4E08-96B0-31FEF1EF6B2A}" presName="root2" presStyleCnt="0"/>
      <dgm:spPr/>
    </dgm:pt>
    <dgm:pt modelId="{37A891CE-B6CB-4CF0-81F4-E89E7181FAD0}" type="pres">
      <dgm:prSet presAssocID="{352B2321-399B-4E08-96B0-31FEF1EF6B2A}" presName="LevelTwoTextNode" presStyleLbl="node3" presStyleIdx="2" presStyleCnt="4">
        <dgm:presLayoutVars>
          <dgm:chPref val="3"/>
        </dgm:presLayoutVars>
      </dgm:prSet>
      <dgm:spPr/>
    </dgm:pt>
    <dgm:pt modelId="{A6105F78-5EE2-4015-A947-C6141B223C2C}" type="pres">
      <dgm:prSet presAssocID="{352B2321-399B-4E08-96B0-31FEF1EF6B2A}" presName="level3hierChild" presStyleCnt="0"/>
      <dgm:spPr/>
    </dgm:pt>
    <dgm:pt modelId="{43F3A566-8A53-4292-9306-15A162CF50B0}" type="pres">
      <dgm:prSet presAssocID="{93DE2DC7-0B1D-4F46-9891-512630067C12}" presName="conn2-1" presStyleLbl="parChTrans1D3" presStyleIdx="3" presStyleCnt="4"/>
      <dgm:spPr/>
    </dgm:pt>
    <dgm:pt modelId="{701D7ECC-72B6-48B9-A58B-7B9BB8190D70}" type="pres">
      <dgm:prSet presAssocID="{93DE2DC7-0B1D-4F46-9891-512630067C12}" presName="connTx" presStyleLbl="parChTrans1D3" presStyleIdx="3" presStyleCnt="4"/>
      <dgm:spPr/>
    </dgm:pt>
    <dgm:pt modelId="{E7FB2A7F-0FD3-4F94-9755-7F0F28524E8D}" type="pres">
      <dgm:prSet presAssocID="{58AC6B91-1223-47AD-A7B1-7CB94156D6D8}" presName="root2" presStyleCnt="0"/>
      <dgm:spPr/>
    </dgm:pt>
    <dgm:pt modelId="{67220CA9-8D13-4E85-B1DB-68C917772503}" type="pres">
      <dgm:prSet presAssocID="{58AC6B91-1223-47AD-A7B1-7CB94156D6D8}" presName="LevelTwoTextNode" presStyleLbl="node3" presStyleIdx="3" presStyleCnt="4">
        <dgm:presLayoutVars>
          <dgm:chPref val="3"/>
        </dgm:presLayoutVars>
      </dgm:prSet>
      <dgm:spPr/>
    </dgm:pt>
    <dgm:pt modelId="{30DF15CC-7BE2-411C-A463-3EE947DF5CF2}" type="pres">
      <dgm:prSet presAssocID="{58AC6B91-1223-47AD-A7B1-7CB94156D6D8}" presName="level3hierChild" presStyleCnt="0"/>
      <dgm:spPr/>
    </dgm:pt>
    <dgm:pt modelId="{525E3343-CB2C-4C57-AB02-A9A0A6A26BF5}" type="pres">
      <dgm:prSet presAssocID="{9A963458-3808-46AF-8B2E-5F043276DA3D}" presName="conn2-1" presStyleLbl="parChTrans1D2" presStyleIdx="2" presStyleCnt="3"/>
      <dgm:spPr/>
    </dgm:pt>
    <dgm:pt modelId="{B73CDD4B-4F6B-411D-84E1-54B58BF8D43F}" type="pres">
      <dgm:prSet presAssocID="{9A963458-3808-46AF-8B2E-5F043276DA3D}" presName="connTx" presStyleLbl="parChTrans1D2" presStyleIdx="2" presStyleCnt="3"/>
      <dgm:spPr/>
    </dgm:pt>
    <dgm:pt modelId="{23C9555D-04D1-401A-98EB-7CB8DF508DDF}" type="pres">
      <dgm:prSet presAssocID="{21F9C8F2-AA94-412E-85E5-DC9E04B62079}" presName="root2" presStyleCnt="0"/>
      <dgm:spPr/>
    </dgm:pt>
    <dgm:pt modelId="{3397C6C3-11C3-4FBD-8256-7F9008851BD8}" type="pres">
      <dgm:prSet presAssocID="{21F9C8F2-AA94-412E-85E5-DC9E04B62079}" presName="LevelTwoTextNode" presStyleLbl="node2" presStyleIdx="2" presStyleCnt="3">
        <dgm:presLayoutVars>
          <dgm:chPref val="3"/>
        </dgm:presLayoutVars>
      </dgm:prSet>
      <dgm:spPr/>
    </dgm:pt>
    <dgm:pt modelId="{F4580A2B-2FB9-4BF3-A003-9ECF01302E02}" type="pres">
      <dgm:prSet presAssocID="{21F9C8F2-AA94-412E-85E5-DC9E04B62079}" presName="level3hierChild" presStyleCnt="0"/>
      <dgm:spPr/>
    </dgm:pt>
  </dgm:ptLst>
  <dgm:cxnLst>
    <dgm:cxn modelId="{EEC75710-CEDA-4A77-BCEE-EAECE44FB99D}" srcId="{E10FB729-48A0-4625-8C3A-87F7DDA75586}" destId="{21F9C8F2-AA94-412E-85E5-DC9E04B62079}" srcOrd="2" destOrd="0" parTransId="{9A963458-3808-46AF-8B2E-5F043276DA3D}" sibTransId="{01077BB3-E1D5-446F-894F-7AFFB29C6980}"/>
    <dgm:cxn modelId="{4E34D412-0E45-4259-B3DD-C9A03E681731}" type="presOf" srcId="{21F9C8F2-AA94-412E-85E5-DC9E04B62079}" destId="{3397C6C3-11C3-4FBD-8256-7F9008851BD8}" srcOrd="0" destOrd="0" presId="urn:microsoft.com/office/officeart/2008/layout/HorizontalMultiLevelHierarchy"/>
    <dgm:cxn modelId="{C0C9E515-1808-4FF3-BC43-19F17DAD5234}" type="presOf" srcId="{352B2321-399B-4E08-96B0-31FEF1EF6B2A}" destId="{37A891CE-B6CB-4CF0-81F4-E89E7181FAD0}" srcOrd="0" destOrd="0" presId="urn:microsoft.com/office/officeart/2008/layout/HorizontalMultiLevelHierarchy"/>
    <dgm:cxn modelId="{D435001F-3DC7-4E2F-A1CB-766D73E9E1AF}" srcId="{E10FB729-48A0-4625-8C3A-87F7DDA75586}" destId="{E8290DF9-AD04-4140-84E0-4D8990910422}" srcOrd="1" destOrd="0" parTransId="{47CC22E2-C620-4CB9-9875-BF6E8061DA82}" sibTransId="{48E32C19-1FF7-44CC-B8DB-3A675AAB1A82}"/>
    <dgm:cxn modelId="{1706DD24-3250-4CDA-B1F3-41442647F689}" type="presOf" srcId="{2FFEBF3D-74BE-4C0F-A80A-898D6187682F}" destId="{1A65F770-3128-4A51-AFC0-0E89C339118F}" srcOrd="0" destOrd="0" presId="urn:microsoft.com/office/officeart/2008/layout/HorizontalMultiLevelHierarchy"/>
    <dgm:cxn modelId="{71298D34-B2B5-40AB-ACCC-72106C7DAB14}" type="presOf" srcId="{FC764225-97A0-42BC-91B3-A4AB535A2DCA}" destId="{DC3D17BE-B9BD-44E2-8936-EF1DC36A09B7}" srcOrd="0" destOrd="0" presId="urn:microsoft.com/office/officeart/2008/layout/HorizontalMultiLevelHierarchy"/>
    <dgm:cxn modelId="{E33DD834-043D-40BD-A36B-908953B2E217}" type="presOf" srcId="{A9DFDBD2-78D5-4516-AB9B-63BFC59E42C2}" destId="{3CF87005-C752-4346-AE0A-715426431B72}" srcOrd="0" destOrd="0" presId="urn:microsoft.com/office/officeart/2008/layout/HorizontalMultiLevelHierarchy"/>
    <dgm:cxn modelId="{5DC08A38-E780-4A70-8FEE-0B419D41413C}" type="presOf" srcId="{3C626670-3C50-41CA-8502-44B25AE84391}" destId="{F351E19D-13BF-4AFF-B415-8745E4E652A6}" srcOrd="1" destOrd="0" presId="urn:microsoft.com/office/officeart/2008/layout/HorizontalMultiLevelHierarchy"/>
    <dgm:cxn modelId="{BD63DC3A-6E8B-4AFA-8743-0BD1E0BCCAD3}" type="presOf" srcId="{E049B508-BA5B-4B20-9E5B-DCA6A9D32846}" destId="{F86CB446-1D4E-4A7D-B458-8E6D312C773E}" srcOrd="1" destOrd="0" presId="urn:microsoft.com/office/officeart/2008/layout/HorizontalMultiLevelHierarchy"/>
    <dgm:cxn modelId="{FB54713F-3E29-45C7-91CB-60D7153FAAB9}" type="presOf" srcId="{9A963458-3808-46AF-8B2E-5F043276DA3D}" destId="{B73CDD4B-4F6B-411D-84E1-54B58BF8D43F}" srcOrd="1" destOrd="0" presId="urn:microsoft.com/office/officeart/2008/layout/HorizontalMultiLevelHierarchy"/>
    <dgm:cxn modelId="{5E8F6647-4DA7-459F-A529-EA0DD90374D2}" srcId="{E8290DF9-AD04-4140-84E0-4D8990910422}" destId="{58AC6B91-1223-47AD-A7B1-7CB94156D6D8}" srcOrd="1" destOrd="0" parTransId="{93DE2DC7-0B1D-4F46-9891-512630067C12}" sibTransId="{664D92A3-19B1-4251-AD2D-8C5F0E7EA337}"/>
    <dgm:cxn modelId="{A2D4D669-9879-4AC7-872C-E2D5F96B8C27}" type="presOf" srcId="{47CC22E2-C620-4CB9-9875-BF6E8061DA82}" destId="{595DE788-6EE5-4B5F-8AFE-54C6BE7F07AB}" srcOrd="0" destOrd="0" presId="urn:microsoft.com/office/officeart/2008/layout/HorizontalMultiLevelHierarchy"/>
    <dgm:cxn modelId="{2E3C1971-8BAF-46C5-B0B1-60BE5A076E71}" type="presOf" srcId="{58ED2E03-2EBD-42E0-B15C-2F31E4EC8D6A}" destId="{B30F4847-34AD-4486-9E79-3DBBBCF263F6}" srcOrd="0" destOrd="0" presId="urn:microsoft.com/office/officeart/2008/layout/HorizontalMultiLevelHierarchy"/>
    <dgm:cxn modelId="{8A8CE953-D76C-4115-9997-1043A90B7D46}" type="presOf" srcId="{B79CFCB0-135A-46DC-A33E-51254E91B2D6}" destId="{5F196AB3-CD8D-41AA-8C3A-99591D3A4D9E}" srcOrd="0" destOrd="0" presId="urn:microsoft.com/office/officeart/2008/layout/HorizontalMultiLevelHierarchy"/>
    <dgm:cxn modelId="{6756528A-2C9F-4C16-9CE6-6CFEC3AE61D5}" srcId="{58ED2E03-2EBD-42E0-B15C-2F31E4EC8D6A}" destId="{B79CFCB0-135A-46DC-A33E-51254E91B2D6}" srcOrd="0" destOrd="0" parTransId="{2FFEBF3D-74BE-4C0F-A80A-898D6187682F}" sibTransId="{6E1BD0B2-CB3A-4886-8F6D-C6126B1387EE}"/>
    <dgm:cxn modelId="{6A80E58B-F5F0-4DE3-B5E8-0835BB6F991D}" type="presOf" srcId="{58AC6B91-1223-47AD-A7B1-7CB94156D6D8}" destId="{67220CA9-8D13-4E85-B1DB-68C917772503}" srcOrd="0" destOrd="0" presId="urn:microsoft.com/office/officeart/2008/layout/HorizontalMultiLevelHierarchy"/>
    <dgm:cxn modelId="{D853138E-D79C-44DE-837F-09771456446A}" srcId="{58ED2E03-2EBD-42E0-B15C-2F31E4EC8D6A}" destId="{5A84FF34-A4E2-44BF-A57E-30B162E3615F}" srcOrd="1" destOrd="0" parTransId="{3C626670-3C50-41CA-8502-44B25AE84391}" sibTransId="{909B6634-4C31-44C8-B8ED-A9498C908C0C}"/>
    <dgm:cxn modelId="{F8608194-8F18-44B4-9A16-66E589DE4372}" type="presOf" srcId="{93DE2DC7-0B1D-4F46-9891-512630067C12}" destId="{701D7ECC-72B6-48B9-A58B-7B9BB8190D70}" srcOrd="1" destOrd="0" presId="urn:microsoft.com/office/officeart/2008/layout/HorizontalMultiLevelHierarchy"/>
    <dgm:cxn modelId="{97D4D795-63DC-4C43-8D26-62CB863B70F7}" type="presOf" srcId="{E049B508-BA5B-4B20-9E5B-DCA6A9D32846}" destId="{6877FB02-70A5-422F-9E2D-095A2F889B38}" srcOrd="0" destOrd="0" presId="urn:microsoft.com/office/officeart/2008/layout/HorizontalMultiLevelHierarchy"/>
    <dgm:cxn modelId="{42D4ED9A-1F96-4B04-A0A8-C70C36C31DA0}" srcId="{E10FB729-48A0-4625-8C3A-87F7DDA75586}" destId="{58ED2E03-2EBD-42E0-B15C-2F31E4EC8D6A}" srcOrd="0" destOrd="0" parTransId="{E049B508-BA5B-4B20-9E5B-DCA6A9D32846}" sibTransId="{152318BF-F122-47F7-B248-1CD977205BCC}"/>
    <dgm:cxn modelId="{BBFCD19C-6158-4173-A4E8-3C54A8A30683}" type="presOf" srcId="{9A963458-3808-46AF-8B2E-5F043276DA3D}" destId="{525E3343-CB2C-4C57-AB02-A9A0A6A26BF5}" srcOrd="0" destOrd="0" presId="urn:microsoft.com/office/officeart/2008/layout/HorizontalMultiLevelHierarchy"/>
    <dgm:cxn modelId="{9C1165B2-326E-4736-B1A8-19D2D2E01A5D}" type="presOf" srcId="{93DE2DC7-0B1D-4F46-9891-512630067C12}" destId="{43F3A566-8A53-4292-9306-15A162CF50B0}" srcOrd="0" destOrd="0" presId="urn:microsoft.com/office/officeart/2008/layout/HorizontalMultiLevelHierarchy"/>
    <dgm:cxn modelId="{7E6750BC-CDB4-4BD3-AE3E-2952A09DCF22}" type="presOf" srcId="{5A84FF34-A4E2-44BF-A57E-30B162E3615F}" destId="{3B60BE6B-BD4D-4DA4-BA5F-34D5F7649D69}" srcOrd="0" destOrd="0" presId="urn:microsoft.com/office/officeart/2008/layout/HorizontalMultiLevelHierarchy"/>
    <dgm:cxn modelId="{559F61C5-EC72-473E-AA5D-559CA7DA614E}" type="presOf" srcId="{A9DFDBD2-78D5-4516-AB9B-63BFC59E42C2}" destId="{CFAA3179-A7D1-4AFB-9EA4-D828DB089528}" srcOrd="1" destOrd="0" presId="urn:microsoft.com/office/officeart/2008/layout/HorizontalMultiLevelHierarchy"/>
    <dgm:cxn modelId="{528524C7-5820-4FC9-9081-4204E27EE04E}" srcId="{FC764225-97A0-42BC-91B3-A4AB535A2DCA}" destId="{E10FB729-48A0-4625-8C3A-87F7DDA75586}" srcOrd="0" destOrd="0" parTransId="{49BB42AE-7140-476B-9E3E-50C0DA7CE4A2}" sibTransId="{3B316E03-F1E0-4D28-ACC6-A6650C0A85E9}"/>
    <dgm:cxn modelId="{A47EC4D0-4BA9-41D1-9C2D-E78EED480E21}" srcId="{E8290DF9-AD04-4140-84E0-4D8990910422}" destId="{352B2321-399B-4E08-96B0-31FEF1EF6B2A}" srcOrd="0" destOrd="0" parTransId="{A9DFDBD2-78D5-4516-AB9B-63BFC59E42C2}" sibTransId="{0792FFB7-7C84-4AF8-B37E-C8125EF3266C}"/>
    <dgm:cxn modelId="{A52FE2D6-BFC5-4BB3-9DB5-4CD905FAE279}" type="presOf" srcId="{2FFEBF3D-74BE-4C0F-A80A-898D6187682F}" destId="{A0328658-6194-4563-A5B9-7C0BFAE20E7A}" srcOrd="1" destOrd="0" presId="urn:microsoft.com/office/officeart/2008/layout/HorizontalMultiLevelHierarchy"/>
    <dgm:cxn modelId="{39F4DCDA-A7E6-4268-8BBA-B7D281315BB4}" type="presOf" srcId="{47CC22E2-C620-4CB9-9875-BF6E8061DA82}" destId="{618B15D0-5C5E-4B20-B6C3-05C85FE156DF}" srcOrd="1" destOrd="0" presId="urn:microsoft.com/office/officeart/2008/layout/HorizontalMultiLevelHierarchy"/>
    <dgm:cxn modelId="{3E9EEADC-54C1-439E-B0E4-92E519D137E5}" type="presOf" srcId="{E10FB729-48A0-4625-8C3A-87F7DDA75586}" destId="{724BD111-D4D9-40C6-9D30-FBA6902FD634}" srcOrd="0" destOrd="0" presId="urn:microsoft.com/office/officeart/2008/layout/HorizontalMultiLevelHierarchy"/>
    <dgm:cxn modelId="{A0347EE0-3284-4E63-850A-F856D54FA473}" type="presOf" srcId="{E8290DF9-AD04-4140-84E0-4D8990910422}" destId="{7A9A7BF4-3D51-4621-8A8E-8572FCF2B4C2}" srcOrd="0" destOrd="0" presId="urn:microsoft.com/office/officeart/2008/layout/HorizontalMultiLevelHierarchy"/>
    <dgm:cxn modelId="{2834BBF7-935B-4C72-83EF-B6A239E26FDE}" type="presOf" srcId="{3C626670-3C50-41CA-8502-44B25AE84391}" destId="{B8AF536F-8DCF-4505-8B40-BC07EB14838D}" srcOrd="0" destOrd="0" presId="urn:microsoft.com/office/officeart/2008/layout/HorizontalMultiLevelHierarchy"/>
    <dgm:cxn modelId="{EA0DCF40-D8F0-4559-92D1-B49E05B4703F}" type="presParOf" srcId="{DC3D17BE-B9BD-44E2-8936-EF1DC36A09B7}" destId="{FA4E02CB-E9EF-43AE-9668-21DE1C371595}" srcOrd="0" destOrd="0" presId="urn:microsoft.com/office/officeart/2008/layout/HorizontalMultiLevelHierarchy"/>
    <dgm:cxn modelId="{0D4DBB12-A9BD-4168-9FCB-0B5793D599E6}" type="presParOf" srcId="{FA4E02CB-E9EF-43AE-9668-21DE1C371595}" destId="{724BD111-D4D9-40C6-9D30-FBA6902FD634}" srcOrd="0" destOrd="0" presId="urn:microsoft.com/office/officeart/2008/layout/HorizontalMultiLevelHierarchy"/>
    <dgm:cxn modelId="{013F78A2-4454-4178-8056-32B2C657798E}" type="presParOf" srcId="{FA4E02CB-E9EF-43AE-9668-21DE1C371595}" destId="{5C486CB8-12BD-42D5-A15D-89484DD529B5}" srcOrd="1" destOrd="0" presId="urn:microsoft.com/office/officeart/2008/layout/HorizontalMultiLevelHierarchy"/>
    <dgm:cxn modelId="{20AF25C6-E4ED-4A9E-88B3-7027BCEC1537}" type="presParOf" srcId="{5C486CB8-12BD-42D5-A15D-89484DD529B5}" destId="{6877FB02-70A5-422F-9E2D-095A2F889B38}" srcOrd="0" destOrd="0" presId="urn:microsoft.com/office/officeart/2008/layout/HorizontalMultiLevelHierarchy"/>
    <dgm:cxn modelId="{D746883B-F7B2-45A3-966C-390A18F8C893}" type="presParOf" srcId="{6877FB02-70A5-422F-9E2D-095A2F889B38}" destId="{F86CB446-1D4E-4A7D-B458-8E6D312C773E}" srcOrd="0" destOrd="0" presId="urn:microsoft.com/office/officeart/2008/layout/HorizontalMultiLevelHierarchy"/>
    <dgm:cxn modelId="{362F31BB-8469-456D-BEEA-6B465E3F9E9C}" type="presParOf" srcId="{5C486CB8-12BD-42D5-A15D-89484DD529B5}" destId="{30D11E4F-6277-4E22-9BB7-ED3F477DB201}" srcOrd="1" destOrd="0" presId="urn:microsoft.com/office/officeart/2008/layout/HorizontalMultiLevelHierarchy"/>
    <dgm:cxn modelId="{C56631F4-BE1E-4B21-9728-0EBC16CD72A2}" type="presParOf" srcId="{30D11E4F-6277-4E22-9BB7-ED3F477DB201}" destId="{B30F4847-34AD-4486-9E79-3DBBBCF263F6}" srcOrd="0" destOrd="0" presId="urn:microsoft.com/office/officeart/2008/layout/HorizontalMultiLevelHierarchy"/>
    <dgm:cxn modelId="{CEE0F8A8-5B1D-4B72-9E05-C5592F9E22C7}" type="presParOf" srcId="{30D11E4F-6277-4E22-9BB7-ED3F477DB201}" destId="{07C0B87F-F363-4988-BAE4-3202A5CF5AEF}" srcOrd="1" destOrd="0" presId="urn:microsoft.com/office/officeart/2008/layout/HorizontalMultiLevelHierarchy"/>
    <dgm:cxn modelId="{E2D22DD2-CBDE-447D-AD75-521D7DBC10E1}" type="presParOf" srcId="{07C0B87F-F363-4988-BAE4-3202A5CF5AEF}" destId="{1A65F770-3128-4A51-AFC0-0E89C339118F}" srcOrd="0" destOrd="0" presId="urn:microsoft.com/office/officeart/2008/layout/HorizontalMultiLevelHierarchy"/>
    <dgm:cxn modelId="{AD32E1DC-D16C-421D-BC08-C782CBA28E77}" type="presParOf" srcId="{1A65F770-3128-4A51-AFC0-0E89C339118F}" destId="{A0328658-6194-4563-A5B9-7C0BFAE20E7A}" srcOrd="0" destOrd="0" presId="urn:microsoft.com/office/officeart/2008/layout/HorizontalMultiLevelHierarchy"/>
    <dgm:cxn modelId="{7A1B56F1-8335-47E7-B7B7-351AF2585CA8}" type="presParOf" srcId="{07C0B87F-F363-4988-BAE4-3202A5CF5AEF}" destId="{A51C21CE-DEBC-4CE3-A7A0-3D3A2FF7399C}" srcOrd="1" destOrd="0" presId="urn:microsoft.com/office/officeart/2008/layout/HorizontalMultiLevelHierarchy"/>
    <dgm:cxn modelId="{69F154D1-D5F0-4F87-9A71-6C02788635F0}" type="presParOf" srcId="{A51C21CE-DEBC-4CE3-A7A0-3D3A2FF7399C}" destId="{5F196AB3-CD8D-41AA-8C3A-99591D3A4D9E}" srcOrd="0" destOrd="0" presId="urn:microsoft.com/office/officeart/2008/layout/HorizontalMultiLevelHierarchy"/>
    <dgm:cxn modelId="{FAFBBE32-A2B9-4442-97CC-2E3294E9E6E5}" type="presParOf" srcId="{A51C21CE-DEBC-4CE3-A7A0-3D3A2FF7399C}" destId="{2957E456-BE26-4201-A937-47A45CBD9E91}" srcOrd="1" destOrd="0" presId="urn:microsoft.com/office/officeart/2008/layout/HorizontalMultiLevelHierarchy"/>
    <dgm:cxn modelId="{67E9CA94-CC26-470B-ADAF-AB00F7CF7C29}" type="presParOf" srcId="{07C0B87F-F363-4988-BAE4-3202A5CF5AEF}" destId="{B8AF536F-8DCF-4505-8B40-BC07EB14838D}" srcOrd="2" destOrd="0" presId="urn:microsoft.com/office/officeart/2008/layout/HorizontalMultiLevelHierarchy"/>
    <dgm:cxn modelId="{AAE00AB5-B32A-4B54-8E1C-0BF9E0C20DA1}" type="presParOf" srcId="{B8AF536F-8DCF-4505-8B40-BC07EB14838D}" destId="{F351E19D-13BF-4AFF-B415-8745E4E652A6}" srcOrd="0" destOrd="0" presId="urn:microsoft.com/office/officeart/2008/layout/HorizontalMultiLevelHierarchy"/>
    <dgm:cxn modelId="{8A902FE4-E329-494C-ACEE-E0106DCBE111}" type="presParOf" srcId="{07C0B87F-F363-4988-BAE4-3202A5CF5AEF}" destId="{E9D1F274-3B84-47CA-AD21-095757A94677}" srcOrd="3" destOrd="0" presId="urn:microsoft.com/office/officeart/2008/layout/HorizontalMultiLevelHierarchy"/>
    <dgm:cxn modelId="{1D2E6694-A19F-47A0-B19F-0A148D0FFFF5}" type="presParOf" srcId="{E9D1F274-3B84-47CA-AD21-095757A94677}" destId="{3B60BE6B-BD4D-4DA4-BA5F-34D5F7649D69}" srcOrd="0" destOrd="0" presId="urn:microsoft.com/office/officeart/2008/layout/HorizontalMultiLevelHierarchy"/>
    <dgm:cxn modelId="{F13D4BD5-51D2-4620-A6C1-2C041A2B2F82}" type="presParOf" srcId="{E9D1F274-3B84-47CA-AD21-095757A94677}" destId="{4370F65D-289B-4FFF-914F-9AC3406CFBF1}" srcOrd="1" destOrd="0" presId="urn:microsoft.com/office/officeart/2008/layout/HorizontalMultiLevelHierarchy"/>
    <dgm:cxn modelId="{704257EB-ABE5-4B64-9888-D872929F0D74}" type="presParOf" srcId="{5C486CB8-12BD-42D5-A15D-89484DD529B5}" destId="{595DE788-6EE5-4B5F-8AFE-54C6BE7F07AB}" srcOrd="2" destOrd="0" presId="urn:microsoft.com/office/officeart/2008/layout/HorizontalMultiLevelHierarchy"/>
    <dgm:cxn modelId="{F22EE626-AE45-4C16-BBE9-89393A00416C}" type="presParOf" srcId="{595DE788-6EE5-4B5F-8AFE-54C6BE7F07AB}" destId="{618B15D0-5C5E-4B20-B6C3-05C85FE156DF}" srcOrd="0" destOrd="0" presId="urn:microsoft.com/office/officeart/2008/layout/HorizontalMultiLevelHierarchy"/>
    <dgm:cxn modelId="{824D3CF1-7730-4CA5-94B4-0261D406DA17}" type="presParOf" srcId="{5C486CB8-12BD-42D5-A15D-89484DD529B5}" destId="{035D7BCC-4CAC-464A-999E-39FC8B90CE9F}" srcOrd="3" destOrd="0" presId="urn:microsoft.com/office/officeart/2008/layout/HorizontalMultiLevelHierarchy"/>
    <dgm:cxn modelId="{25EA41EA-44D5-40B5-B671-6C3D30D54538}" type="presParOf" srcId="{035D7BCC-4CAC-464A-999E-39FC8B90CE9F}" destId="{7A9A7BF4-3D51-4621-8A8E-8572FCF2B4C2}" srcOrd="0" destOrd="0" presId="urn:microsoft.com/office/officeart/2008/layout/HorizontalMultiLevelHierarchy"/>
    <dgm:cxn modelId="{E7469359-66CC-42C8-ABBF-A7415AA0C62F}" type="presParOf" srcId="{035D7BCC-4CAC-464A-999E-39FC8B90CE9F}" destId="{D8A6B013-1B88-4B3A-B419-E226A07328EC}" srcOrd="1" destOrd="0" presId="urn:microsoft.com/office/officeart/2008/layout/HorizontalMultiLevelHierarchy"/>
    <dgm:cxn modelId="{EF69F9BA-B812-4154-9C3F-3E4661C2A0DB}" type="presParOf" srcId="{D8A6B013-1B88-4B3A-B419-E226A07328EC}" destId="{3CF87005-C752-4346-AE0A-715426431B72}" srcOrd="0" destOrd="0" presId="urn:microsoft.com/office/officeart/2008/layout/HorizontalMultiLevelHierarchy"/>
    <dgm:cxn modelId="{09C31BAF-68B6-47F5-AC06-F59BEA3DD5CE}" type="presParOf" srcId="{3CF87005-C752-4346-AE0A-715426431B72}" destId="{CFAA3179-A7D1-4AFB-9EA4-D828DB089528}" srcOrd="0" destOrd="0" presId="urn:microsoft.com/office/officeart/2008/layout/HorizontalMultiLevelHierarchy"/>
    <dgm:cxn modelId="{111A2276-6CFB-4E0D-B1AB-63579404B165}" type="presParOf" srcId="{D8A6B013-1B88-4B3A-B419-E226A07328EC}" destId="{68B5ADD1-067E-43D2-A552-6B1BCFEF77AB}" srcOrd="1" destOrd="0" presId="urn:microsoft.com/office/officeart/2008/layout/HorizontalMultiLevelHierarchy"/>
    <dgm:cxn modelId="{EF1677D0-D400-41D8-802D-7E8972E65FE6}" type="presParOf" srcId="{68B5ADD1-067E-43D2-A552-6B1BCFEF77AB}" destId="{37A891CE-B6CB-4CF0-81F4-E89E7181FAD0}" srcOrd="0" destOrd="0" presId="urn:microsoft.com/office/officeart/2008/layout/HorizontalMultiLevelHierarchy"/>
    <dgm:cxn modelId="{1F1487F9-0567-4707-8D0D-BB09394CDCBC}" type="presParOf" srcId="{68B5ADD1-067E-43D2-A552-6B1BCFEF77AB}" destId="{A6105F78-5EE2-4015-A947-C6141B223C2C}" srcOrd="1" destOrd="0" presId="urn:microsoft.com/office/officeart/2008/layout/HorizontalMultiLevelHierarchy"/>
    <dgm:cxn modelId="{81BF4881-6FD5-4AD1-8A4D-504634901A70}" type="presParOf" srcId="{D8A6B013-1B88-4B3A-B419-E226A07328EC}" destId="{43F3A566-8A53-4292-9306-15A162CF50B0}" srcOrd="2" destOrd="0" presId="urn:microsoft.com/office/officeart/2008/layout/HorizontalMultiLevelHierarchy"/>
    <dgm:cxn modelId="{F9574464-453B-4190-952B-881710E96C13}" type="presParOf" srcId="{43F3A566-8A53-4292-9306-15A162CF50B0}" destId="{701D7ECC-72B6-48B9-A58B-7B9BB8190D70}" srcOrd="0" destOrd="0" presId="urn:microsoft.com/office/officeart/2008/layout/HorizontalMultiLevelHierarchy"/>
    <dgm:cxn modelId="{B3CC3F89-33D0-47C8-B6F2-B7B189CB7602}" type="presParOf" srcId="{D8A6B013-1B88-4B3A-B419-E226A07328EC}" destId="{E7FB2A7F-0FD3-4F94-9755-7F0F28524E8D}" srcOrd="3" destOrd="0" presId="urn:microsoft.com/office/officeart/2008/layout/HorizontalMultiLevelHierarchy"/>
    <dgm:cxn modelId="{E18636B2-2C15-4A94-B2FC-73F76EFB2AC6}" type="presParOf" srcId="{E7FB2A7F-0FD3-4F94-9755-7F0F28524E8D}" destId="{67220CA9-8D13-4E85-B1DB-68C917772503}" srcOrd="0" destOrd="0" presId="urn:microsoft.com/office/officeart/2008/layout/HorizontalMultiLevelHierarchy"/>
    <dgm:cxn modelId="{34E5B0B1-B60A-4BBD-BA29-08D784B3B460}" type="presParOf" srcId="{E7FB2A7F-0FD3-4F94-9755-7F0F28524E8D}" destId="{30DF15CC-7BE2-411C-A463-3EE947DF5CF2}" srcOrd="1" destOrd="0" presId="urn:microsoft.com/office/officeart/2008/layout/HorizontalMultiLevelHierarchy"/>
    <dgm:cxn modelId="{ED3BD13F-E4EC-4909-9FEE-256E71EFED45}" type="presParOf" srcId="{5C486CB8-12BD-42D5-A15D-89484DD529B5}" destId="{525E3343-CB2C-4C57-AB02-A9A0A6A26BF5}" srcOrd="4" destOrd="0" presId="urn:microsoft.com/office/officeart/2008/layout/HorizontalMultiLevelHierarchy"/>
    <dgm:cxn modelId="{F0A9EB83-1F1C-4316-80DF-22C24654B5C6}" type="presParOf" srcId="{525E3343-CB2C-4C57-AB02-A9A0A6A26BF5}" destId="{B73CDD4B-4F6B-411D-84E1-54B58BF8D43F}" srcOrd="0" destOrd="0" presId="urn:microsoft.com/office/officeart/2008/layout/HorizontalMultiLevelHierarchy"/>
    <dgm:cxn modelId="{2825C6C8-37AF-4B18-A0B2-24133D8F7020}" type="presParOf" srcId="{5C486CB8-12BD-42D5-A15D-89484DD529B5}" destId="{23C9555D-04D1-401A-98EB-7CB8DF508DDF}" srcOrd="5" destOrd="0" presId="urn:microsoft.com/office/officeart/2008/layout/HorizontalMultiLevelHierarchy"/>
    <dgm:cxn modelId="{23A7833F-A4AE-44A6-B300-1796DFF9461E}" type="presParOf" srcId="{23C9555D-04D1-401A-98EB-7CB8DF508DDF}" destId="{3397C6C3-11C3-4FBD-8256-7F9008851BD8}" srcOrd="0" destOrd="0" presId="urn:microsoft.com/office/officeart/2008/layout/HorizontalMultiLevelHierarchy"/>
    <dgm:cxn modelId="{C20D4457-7BC3-4203-908E-B4D95A503575}" type="presParOf" srcId="{23C9555D-04D1-401A-98EB-7CB8DF508DDF}" destId="{F4580A2B-2FB9-4BF3-A003-9ECF01302E02}"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F64AD5-6CF4-4941-AE68-8225486AEB49}" type="doc">
      <dgm:prSet loTypeId="urn:microsoft.com/office/officeart/2008/layout/AscendingPictureAccentProcess" loCatId="process" qsTypeId="urn:microsoft.com/office/officeart/2005/8/quickstyle/simple1" qsCatId="simple" csTypeId="urn:microsoft.com/office/officeart/2005/8/colors/colorful1" csCatId="colorful" phldr="1"/>
      <dgm:spPr/>
      <dgm:t>
        <a:bodyPr/>
        <a:lstStyle/>
        <a:p>
          <a:endParaRPr lang="es-EC"/>
        </a:p>
      </dgm:t>
    </dgm:pt>
    <dgm:pt modelId="{50B12F12-2F21-4B3A-8F35-7762C6B2D3DE}">
      <dgm:prSet phldrT="[Texto]" custT="1"/>
      <dgm:spPr/>
      <dgm:t>
        <a:bodyPr/>
        <a:lstStyle/>
        <a:p>
          <a:r>
            <a:rPr lang="es-EC" sz="1600" b="1" dirty="0">
              <a:solidFill>
                <a:schemeClr val="bg2">
                  <a:lumMod val="10000"/>
                </a:schemeClr>
              </a:solidFill>
            </a:rPr>
            <a:t>Enfoque</a:t>
          </a:r>
        </a:p>
      </dgm:t>
    </dgm:pt>
    <dgm:pt modelId="{296116D0-161A-41C4-AAE8-B2593C0C5ABD}" type="parTrans" cxnId="{41914854-778E-4079-A651-A3D5010D5ED6}">
      <dgm:prSet/>
      <dgm:spPr/>
      <dgm:t>
        <a:bodyPr/>
        <a:lstStyle/>
        <a:p>
          <a:endParaRPr lang="es-EC" sz="1600">
            <a:solidFill>
              <a:schemeClr val="bg2">
                <a:lumMod val="10000"/>
              </a:schemeClr>
            </a:solidFill>
          </a:endParaRPr>
        </a:p>
      </dgm:t>
    </dgm:pt>
    <dgm:pt modelId="{ED44AD33-022C-488B-80C0-247550DE0451}" type="sibTrans" cxnId="{41914854-778E-4079-A651-A3D5010D5ED6}">
      <dgm:prSet/>
      <dgm:spPr>
        <a:blipFill rotWithShape="1">
          <a:blip xmlns:r="http://schemas.openxmlformats.org/officeDocument/2006/relationships" r:embed="rId1"/>
          <a:srcRect/>
          <a:stretch>
            <a:fillRect l="-46000" r="-46000"/>
          </a:stretch>
        </a:blipFill>
      </dgm:spPr>
      <dgm:t>
        <a:bodyPr/>
        <a:lstStyle/>
        <a:p>
          <a:endParaRPr lang="es-EC" sz="1600">
            <a:solidFill>
              <a:schemeClr val="bg2">
                <a:lumMod val="10000"/>
              </a:schemeClr>
            </a:solidFill>
          </a:endParaRPr>
        </a:p>
      </dgm:t>
    </dgm:pt>
    <dgm:pt modelId="{D458B987-CFAA-40B9-8E97-40A0816D4F4D}">
      <dgm:prSet phldrT="[Texto]" custT="1"/>
      <dgm:spPr/>
      <dgm:t>
        <a:bodyPr/>
        <a:lstStyle/>
        <a:p>
          <a:r>
            <a:rPr lang="es-EC" sz="1600" b="1" i="1" dirty="0">
              <a:solidFill>
                <a:schemeClr val="bg2">
                  <a:lumMod val="10000"/>
                </a:schemeClr>
              </a:solidFill>
            </a:rPr>
            <a:t>MIXTO</a:t>
          </a:r>
        </a:p>
      </dgm:t>
    </dgm:pt>
    <dgm:pt modelId="{15E69512-7F37-4AC8-BDE1-DC73E959CF01}" type="parTrans" cxnId="{253719B9-4EF4-49AC-9569-9F1C20556D77}">
      <dgm:prSet/>
      <dgm:spPr/>
      <dgm:t>
        <a:bodyPr/>
        <a:lstStyle/>
        <a:p>
          <a:endParaRPr lang="es-EC" sz="1600">
            <a:solidFill>
              <a:schemeClr val="bg2">
                <a:lumMod val="10000"/>
              </a:schemeClr>
            </a:solidFill>
          </a:endParaRPr>
        </a:p>
      </dgm:t>
    </dgm:pt>
    <dgm:pt modelId="{527F3ACA-9E09-491B-BBB7-6C54EB90E444}" type="sibTrans" cxnId="{253719B9-4EF4-49AC-9569-9F1C20556D77}">
      <dgm:prSet/>
      <dgm:spPr>
        <a:blipFill rotWithShape="1">
          <a:blip xmlns:r="http://schemas.openxmlformats.org/officeDocument/2006/relationships" r:embed="rId2"/>
          <a:srcRect/>
          <a:stretch>
            <a:fillRect l="-17000" r="-17000"/>
          </a:stretch>
        </a:blipFill>
      </dgm:spPr>
      <dgm:t>
        <a:bodyPr/>
        <a:lstStyle/>
        <a:p>
          <a:endParaRPr lang="es-EC" sz="1600">
            <a:solidFill>
              <a:schemeClr val="bg2">
                <a:lumMod val="10000"/>
              </a:schemeClr>
            </a:solidFill>
          </a:endParaRPr>
        </a:p>
      </dgm:t>
    </dgm:pt>
    <dgm:pt modelId="{A66E8F6E-99F4-4D66-9894-5A40B36CECDB}">
      <dgm:prSet phldrT="[Texto]" custT="1"/>
      <dgm:spPr/>
      <dgm:t>
        <a:bodyPr/>
        <a:lstStyle/>
        <a:p>
          <a:r>
            <a:rPr lang="es-EC" sz="1600" b="1" i="1" dirty="0">
              <a:solidFill>
                <a:schemeClr val="bg2">
                  <a:lumMod val="10000"/>
                </a:schemeClr>
              </a:solidFill>
            </a:rPr>
            <a:t>Cuantitativo</a:t>
          </a:r>
        </a:p>
      </dgm:t>
    </dgm:pt>
    <dgm:pt modelId="{42BE4F2E-CB8B-4C74-BEFB-54F718C8A1C5}" type="parTrans" cxnId="{2677EB9E-0F15-469A-B5BD-F67F6305BC06}">
      <dgm:prSet/>
      <dgm:spPr/>
      <dgm:t>
        <a:bodyPr/>
        <a:lstStyle/>
        <a:p>
          <a:endParaRPr lang="es-EC" sz="1600"/>
        </a:p>
      </dgm:t>
    </dgm:pt>
    <dgm:pt modelId="{FE2825AD-EFA4-44B1-90E4-F6B74829A1A1}" type="sibTrans" cxnId="{2677EB9E-0F15-469A-B5BD-F67F6305BC06}">
      <dgm:prSet/>
      <dgm:spPr>
        <a:blipFill rotWithShape="1">
          <a:blip xmlns:r="http://schemas.openxmlformats.org/officeDocument/2006/relationships" r:embed="rId2"/>
          <a:srcRect/>
          <a:stretch>
            <a:fillRect l="-17000" r="-17000"/>
          </a:stretch>
        </a:blipFill>
      </dgm:spPr>
      <dgm:t>
        <a:bodyPr/>
        <a:lstStyle/>
        <a:p>
          <a:endParaRPr lang="es-EC" sz="1600"/>
        </a:p>
      </dgm:t>
    </dgm:pt>
    <dgm:pt modelId="{7B7135F1-9DA8-4A19-9374-5C1ECF9D190A}">
      <dgm:prSet phldrT="[Texto]" custT="1"/>
      <dgm:spPr/>
      <dgm:t>
        <a:bodyPr/>
        <a:lstStyle/>
        <a:p>
          <a:r>
            <a:rPr lang="es-EC" sz="1600" b="1" i="1" dirty="0">
              <a:solidFill>
                <a:schemeClr val="bg2">
                  <a:lumMod val="10000"/>
                </a:schemeClr>
              </a:solidFill>
            </a:rPr>
            <a:t>Cualitativo</a:t>
          </a:r>
        </a:p>
      </dgm:t>
    </dgm:pt>
    <dgm:pt modelId="{09C2EAF6-F420-4BED-A7E1-1E39503D6125}" type="parTrans" cxnId="{CA0F2835-1BA2-4449-A8A6-7359BF460594}">
      <dgm:prSet/>
      <dgm:spPr/>
      <dgm:t>
        <a:bodyPr/>
        <a:lstStyle/>
        <a:p>
          <a:endParaRPr lang="es-EC" sz="1600"/>
        </a:p>
      </dgm:t>
    </dgm:pt>
    <dgm:pt modelId="{2EC17B4F-B4F8-4C3A-8A5B-DFD78CE75256}" type="sibTrans" cxnId="{CA0F2835-1BA2-4449-A8A6-7359BF460594}">
      <dgm:prSet/>
      <dgm:spPr>
        <a:blipFill rotWithShape="1">
          <a:blip xmlns:r="http://schemas.openxmlformats.org/officeDocument/2006/relationships" r:embed="rId2"/>
          <a:srcRect/>
          <a:stretch>
            <a:fillRect l="-17000" r="-17000"/>
          </a:stretch>
        </a:blipFill>
      </dgm:spPr>
      <dgm:t>
        <a:bodyPr/>
        <a:lstStyle/>
        <a:p>
          <a:endParaRPr lang="es-EC" sz="1600"/>
        </a:p>
      </dgm:t>
    </dgm:pt>
    <dgm:pt modelId="{D07ABFD7-7A88-45D1-8253-570C2CA1E2B9}" type="pres">
      <dgm:prSet presAssocID="{A0F64AD5-6CF4-4941-AE68-8225486AEB49}" presName="Name0" presStyleCnt="0">
        <dgm:presLayoutVars>
          <dgm:chMax val="7"/>
          <dgm:chPref val="7"/>
          <dgm:dir/>
        </dgm:presLayoutVars>
      </dgm:prSet>
      <dgm:spPr/>
    </dgm:pt>
    <dgm:pt modelId="{A874E534-5B7F-4F6D-8187-651F4EF04192}" type="pres">
      <dgm:prSet presAssocID="{A0F64AD5-6CF4-4941-AE68-8225486AEB49}" presName="dot1" presStyleLbl="alignNode1" presStyleIdx="0" presStyleCnt="13"/>
      <dgm:spPr/>
    </dgm:pt>
    <dgm:pt modelId="{72800C86-6EB5-48DC-8379-2B69ED12A79D}" type="pres">
      <dgm:prSet presAssocID="{A0F64AD5-6CF4-4941-AE68-8225486AEB49}" presName="dot2" presStyleLbl="alignNode1" presStyleIdx="1" presStyleCnt="13"/>
      <dgm:spPr/>
    </dgm:pt>
    <dgm:pt modelId="{F2816937-0CD1-4E02-8BD6-C305C49D85C1}" type="pres">
      <dgm:prSet presAssocID="{A0F64AD5-6CF4-4941-AE68-8225486AEB49}" presName="dot3" presStyleLbl="alignNode1" presStyleIdx="2" presStyleCnt="13"/>
      <dgm:spPr/>
    </dgm:pt>
    <dgm:pt modelId="{32B213FB-2982-47AF-B9E6-D862EBB40521}" type="pres">
      <dgm:prSet presAssocID="{A0F64AD5-6CF4-4941-AE68-8225486AEB49}" presName="dot4" presStyleLbl="alignNode1" presStyleIdx="3" presStyleCnt="13"/>
      <dgm:spPr/>
    </dgm:pt>
    <dgm:pt modelId="{94497208-4F52-4EEE-9D30-1BC22722A44F}" type="pres">
      <dgm:prSet presAssocID="{A0F64AD5-6CF4-4941-AE68-8225486AEB49}" presName="dot5" presStyleLbl="alignNode1" presStyleIdx="4" presStyleCnt="13"/>
      <dgm:spPr/>
    </dgm:pt>
    <dgm:pt modelId="{8787021B-C2E3-41C7-BB04-9F82BBBE2035}" type="pres">
      <dgm:prSet presAssocID="{A0F64AD5-6CF4-4941-AE68-8225486AEB49}" presName="dot6" presStyleLbl="alignNode1" presStyleIdx="5" presStyleCnt="13"/>
      <dgm:spPr/>
    </dgm:pt>
    <dgm:pt modelId="{9D3A88E8-0405-4412-8D91-3D3A8A615A9E}" type="pres">
      <dgm:prSet presAssocID="{A0F64AD5-6CF4-4941-AE68-8225486AEB49}" presName="dotArrow1" presStyleLbl="alignNode1" presStyleIdx="6" presStyleCnt="13"/>
      <dgm:spPr/>
    </dgm:pt>
    <dgm:pt modelId="{70CB7312-C0E3-48ED-BB21-15837C8C4DD4}" type="pres">
      <dgm:prSet presAssocID="{A0F64AD5-6CF4-4941-AE68-8225486AEB49}" presName="dotArrow2" presStyleLbl="alignNode1" presStyleIdx="7" presStyleCnt="13"/>
      <dgm:spPr/>
    </dgm:pt>
    <dgm:pt modelId="{3A8E0BBE-9A73-4771-A577-C1FF2CCF01A3}" type="pres">
      <dgm:prSet presAssocID="{A0F64AD5-6CF4-4941-AE68-8225486AEB49}" presName="dotArrow3" presStyleLbl="alignNode1" presStyleIdx="8" presStyleCnt="13"/>
      <dgm:spPr/>
    </dgm:pt>
    <dgm:pt modelId="{F42B4180-7A17-4DAD-92AF-3E619818DF91}" type="pres">
      <dgm:prSet presAssocID="{A0F64AD5-6CF4-4941-AE68-8225486AEB49}" presName="dotArrow4" presStyleLbl="alignNode1" presStyleIdx="9" presStyleCnt="13"/>
      <dgm:spPr/>
    </dgm:pt>
    <dgm:pt modelId="{B921FC84-7C7E-4FBE-96EA-A04C5CBA1B68}" type="pres">
      <dgm:prSet presAssocID="{A0F64AD5-6CF4-4941-AE68-8225486AEB49}" presName="dotArrow5" presStyleLbl="alignNode1" presStyleIdx="10" presStyleCnt="13"/>
      <dgm:spPr/>
    </dgm:pt>
    <dgm:pt modelId="{8E001A3E-8668-46BA-8FB8-A175800F052C}" type="pres">
      <dgm:prSet presAssocID="{A0F64AD5-6CF4-4941-AE68-8225486AEB49}" presName="dotArrow6" presStyleLbl="alignNode1" presStyleIdx="11" presStyleCnt="13"/>
      <dgm:spPr/>
    </dgm:pt>
    <dgm:pt modelId="{0B7C3293-43C3-4E20-BD23-A636C20098B1}" type="pres">
      <dgm:prSet presAssocID="{A0F64AD5-6CF4-4941-AE68-8225486AEB49}" presName="dotArrow7" presStyleLbl="alignNode1" presStyleIdx="12" presStyleCnt="13"/>
      <dgm:spPr/>
    </dgm:pt>
    <dgm:pt modelId="{13969FB5-6970-44BD-B8B1-D10E729D3317}" type="pres">
      <dgm:prSet presAssocID="{50B12F12-2F21-4B3A-8F35-7762C6B2D3DE}" presName="parTx1" presStyleLbl="node1" presStyleIdx="0" presStyleCnt="4"/>
      <dgm:spPr/>
    </dgm:pt>
    <dgm:pt modelId="{5EA8C1FD-64DA-413C-9D13-0329967FF941}" type="pres">
      <dgm:prSet presAssocID="{ED44AD33-022C-488B-80C0-247550DE0451}" presName="picture1" presStyleCnt="0"/>
      <dgm:spPr/>
    </dgm:pt>
    <dgm:pt modelId="{0BB21306-4159-47C6-86EF-B2102E4AA58C}" type="pres">
      <dgm:prSet presAssocID="{ED44AD33-022C-488B-80C0-247550DE0451}" presName="imageRepeatNode" presStyleLbl="fgImgPlace1" presStyleIdx="0" presStyleCnt="4"/>
      <dgm:spPr/>
    </dgm:pt>
    <dgm:pt modelId="{9580DCDF-C24D-45F5-8B4E-0B4533A1112C}" type="pres">
      <dgm:prSet presAssocID="{D458B987-CFAA-40B9-8E97-40A0816D4F4D}" presName="parTx2" presStyleLbl="node1" presStyleIdx="1" presStyleCnt="4"/>
      <dgm:spPr/>
    </dgm:pt>
    <dgm:pt modelId="{843CDFFC-A5F2-4AC5-93B9-8702A9533B7B}" type="pres">
      <dgm:prSet presAssocID="{527F3ACA-9E09-491B-BBB7-6C54EB90E444}" presName="picture2" presStyleCnt="0"/>
      <dgm:spPr/>
    </dgm:pt>
    <dgm:pt modelId="{E600B03D-369C-449F-AB9F-0DEDEA3F60F8}" type="pres">
      <dgm:prSet presAssocID="{527F3ACA-9E09-491B-BBB7-6C54EB90E444}" presName="imageRepeatNode" presStyleLbl="fgImgPlace1" presStyleIdx="1" presStyleCnt="4"/>
      <dgm:spPr/>
    </dgm:pt>
    <dgm:pt modelId="{E8F19811-CD13-48F0-BE65-3134B336FBB5}" type="pres">
      <dgm:prSet presAssocID="{A66E8F6E-99F4-4D66-9894-5A40B36CECDB}" presName="parTx3" presStyleLbl="node1" presStyleIdx="2" presStyleCnt="4"/>
      <dgm:spPr/>
    </dgm:pt>
    <dgm:pt modelId="{B245B6A3-03C1-4FF3-9F30-1A354717DC85}" type="pres">
      <dgm:prSet presAssocID="{FE2825AD-EFA4-44B1-90E4-F6B74829A1A1}" presName="picture3" presStyleCnt="0"/>
      <dgm:spPr/>
    </dgm:pt>
    <dgm:pt modelId="{E288B4F7-D2AF-42F1-A1F6-349250F8F370}" type="pres">
      <dgm:prSet presAssocID="{FE2825AD-EFA4-44B1-90E4-F6B74829A1A1}" presName="imageRepeatNode" presStyleLbl="fgImgPlace1" presStyleIdx="2" presStyleCnt="4"/>
      <dgm:spPr/>
    </dgm:pt>
    <dgm:pt modelId="{07A7BA71-517A-4129-AC21-5101908A8C6E}" type="pres">
      <dgm:prSet presAssocID="{7B7135F1-9DA8-4A19-9374-5C1ECF9D190A}" presName="parTx4" presStyleLbl="node1" presStyleIdx="3" presStyleCnt="4"/>
      <dgm:spPr/>
    </dgm:pt>
    <dgm:pt modelId="{CC050922-6281-4C91-A1C2-07BFE7BD46E9}" type="pres">
      <dgm:prSet presAssocID="{2EC17B4F-B4F8-4C3A-8A5B-DFD78CE75256}" presName="picture4" presStyleCnt="0"/>
      <dgm:spPr/>
    </dgm:pt>
    <dgm:pt modelId="{10BADFBF-605D-495F-A0FE-AB2E7901AC8D}" type="pres">
      <dgm:prSet presAssocID="{2EC17B4F-B4F8-4C3A-8A5B-DFD78CE75256}" presName="imageRepeatNode" presStyleLbl="fgImgPlace1" presStyleIdx="3" presStyleCnt="4"/>
      <dgm:spPr/>
    </dgm:pt>
  </dgm:ptLst>
  <dgm:cxnLst>
    <dgm:cxn modelId="{E36E7826-074A-4DA6-B8E0-8D86CFEBAF2C}" type="presOf" srcId="{50B12F12-2F21-4B3A-8F35-7762C6B2D3DE}" destId="{13969FB5-6970-44BD-B8B1-D10E729D3317}" srcOrd="0" destOrd="0" presId="urn:microsoft.com/office/officeart/2008/layout/AscendingPictureAccentProcess"/>
    <dgm:cxn modelId="{CA0F2835-1BA2-4449-A8A6-7359BF460594}" srcId="{A0F64AD5-6CF4-4941-AE68-8225486AEB49}" destId="{7B7135F1-9DA8-4A19-9374-5C1ECF9D190A}" srcOrd="3" destOrd="0" parTransId="{09C2EAF6-F420-4BED-A7E1-1E39503D6125}" sibTransId="{2EC17B4F-B4F8-4C3A-8A5B-DFD78CE75256}"/>
    <dgm:cxn modelId="{557D8E46-B14C-4600-8C76-CA1674651C8D}" type="presOf" srcId="{FE2825AD-EFA4-44B1-90E4-F6B74829A1A1}" destId="{E288B4F7-D2AF-42F1-A1F6-349250F8F370}" srcOrd="0" destOrd="0" presId="urn:microsoft.com/office/officeart/2008/layout/AscendingPictureAccentProcess"/>
    <dgm:cxn modelId="{25BADC6F-0756-4D70-B63B-59BC67E08F32}" type="presOf" srcId="{2EC17B4F-B4F8-4C3A-8A5B-DFD78CE75256}" destId="{10BADFBF-605D-495F-A0FE-AB2E7901AC8D}" srcOrd="0" destOrd="0" presId="urn:microsoft.com/office/officeart/2008/layout/AscendingPictureAccentProcess"/>
    <dgm:cxn modelId="{A01B1B72-9832-4CEC-A232-934A30BA576D}" type="presOf" srcId="{7B7135F1-9DA8-4A19-9374-5C1ECF9D190A}" destId="{07A7BA71-517A-4129-AC21-5101908A8C6E}" srcOrd="0" destOrd="0" presId="urn:microsoft.com/office/officeart/2008/layout/AscendingPictureAccentProcess"/>
    <dgm:cxn modelId="{41914854-778E-4079-A651-A3D5010D5ED6}" srcId="{A0F64AD5-6CF4-4941-AE68-8225486AEB49}" destId="{50B12F12-2F21-4B3A-8F35-7762C6B2D3DE}" srcOrd="0" destOrd="0" parTransId="{296116D0-161A-41C4-AAE8-B2593C0C5ABD}" sibTransId="{ED44AD33-022C-488B-80C0-247550DE0451}"/>
    <dgm:cxn modelId="{92C77E88-71F8-4D6D-B201-408079F4185E}" type="presOf" srcId="{527F3ACA-9E09-491B-BBB7-6C54EB90E444}" destId="{E600B03D-369C-449F-AB9F-0DEDEA3F60F8}" srcOrd="0" destOrd="0" presId="urn:microsoft.com/office/officeart/2008/layout/AscendingPictureAccentProcess"/>
    <dgm:cxn modelId="{2677EB9E-0F15-469A-B5BD-F67F6305BC06}" srcId="{A0F64AD5-6CF4-4941-AE68-8225486AEB49}" destId="{A66E8F6E-99F4-4D66-9894-5A40B36CECDB}" srcOrd="2" destOrd="0" parTransId="{42BE4F2E-CB8B-4C74-BEFB-54F718C8A1C5}" sibTransId="{FE2825AD-EFA4-44B1-90E4-F6B74829A1A1}"/>
    <dgm:cxn modelId="{253719B9-4EF4-49AC-9569-9F1C20556D77}" srcId="{A0F64AD5-6CF4-4941-AE68-8225486AEB49}" destId="{D458B987-CFAA-40B9-8E97-40A0816D4F4D}" srcOrd="1" destOrd="0" parTransId="{15E69512-7F37-4AC8-BDE1-DC73E959CF01}" sibTransId="{527F3ACA-9E09-491B-BBB7-6C54EB90E444}"/>
    <dgm:cxn modelId="{270C65C4-A79E-428E-9E71-95812FC8CA84}" type="presOf" srcId="{D458B987-CFAA-40B9-8E97-40A0816D4F4D}" destId="{9580DCDF-C24D-45F5-8B4E-0B4533A1112C}" srcOrd="0" destOrd="0" presId="urn:microsoft.com/office/officeart/2008/layout/AscendingPictureAccentProcess"/>
    <dgm:cxn modelId="{740D7CCF-E557-48D6-B6D9-E1D63420AFAB}" type="presOf" srcId="{A66E8F6E-99F4-4D66-9894-5A40B36CECDB}" destId="{E8F19811-CD13-48F0-BE65-3134B336FBB5}" srcOrd="0" destOrd="0" presId="urn:microsoft.com/office/officeart/2008/layout/AscendingPictureAccentProcess"/>
    <dgm:cxn modelId="{4D31F8E0-B712-4E79-916D-030FCA5D43C8}" type="presOf" srcId="{ED44AD33-022C-488B-80C0-247550DE0451}" destId="{0BB21306-4159-47C6-86EF-B2102E4AA58C}" srcOrd="0" destOrd="0" presId="urn:microsoft.com/office/officeart/2008/layout/AscendingPictureAccentProcess"/>
    <dgm:cxn modelId="{9728B8E1-10A2-4F94-B4D7-205311D76F4D}" type="presOf" srcId="{A0F64AD5-6CF4-4941-AE68-8225486AEB49}" destId="{D07ABFD7-7A88-45D1-8253-570C2CA1E2B9}" srcOrd="0" destOrd="0" presId="urn:microsoft.com/office/officeart/2008/layout/AscendingPictureAccentProcess"/>
    <dgm:cxn modelId="{7A75F05E-8826-4DEA-8061-6266D8C71485}" type="presParOf" srcId="{D07ABFD7-7A88-45D1-8253-570C2CA1E2B9}" destId="{A874E534-5B7F-4F6D-8187-651F4EF04192}" srcOrd="0" destOrd="0" presId="urn:microsoft.com/office/officeart/2008/layout/AscendingPictureAccentProcess"/>
    <dgm:cxn modelId="{242C0AFD-2689-4FE3-B643-97F5D262213C}" type="presParOf" srcId="{D07ABFD7-7A88-45D1-8253-570C2CA1E2B9}" destId="{72800C86-6EB5-48DC-8379-2B69ED12A79D}" srcOrd="1" destOrd="0" presId="urn:microsoft.com/office/officeart/2008/layout/AscendingPictureAccentProcess"/>
    <dgm:cxn modelId="{FCE47921-66B6-4C02-8EC1-89DB24F0C216}" type="presParOf" srcId="{D07ABFD7-7A88-45D1-8253-570C2CA1E2B9}" destId="{F2816937-0CD1-4E02-8BD6-C305C49D85C1}" srcOrd="2" destOrd="0" presId="urn:microsoft.com/office/officeart/2008/layout/AscendingPictureAccentProcess"/>
    <dgm:cxn modelId="{AD9026BC-C98F-42FA-AA3C-6A2560364E57}" type="presParOf" srcId="{D07ABFD7-7A88-45D1-8253-570C2CA1E2B9}" destId="{32B213FB-2982-47AF-B9E6-D862EBB40521}" srcOrd="3" destOrd="0" presId="urn:microsoft.com/office/officeart/2008/layout/AscendingPictureAccentProcess"/>
    <dgm:cxn modelId="{FC399E0A-D920-4927-9DBB-262598FA8E58}" type="presParOf" srcId="{D07ABFD7-7A88-45D1-8253-570C2CA1E2B9}" destId="{94497208-4F52-4EEE-9D30-1BC22722A44F}" srcOrd="4" destOrd="0" presId="urn:microsoft.com/office/officeart/2008/layout/AscendingPictureAccentProcess"/>
    <dgm:cxn modelId="{E8FFF18F-501D-42BD-91B6-39F9AB374174}" type="presParOf" srcId="{D07ABFD7-7A88-45D1-8253-570C2CA1E2B9}" destId="{8787021B-C2E3-41C7-BB04-9F82BBBE2035}" srcOrd="5" destOrd="0" presId="urn:microsoft.com/office/officeart/2008/layout/AscendingPictureAccentProcess"/>
    <dgm:cxn modelId="{E2B604F0-4FC0-4ED3-8A17-56CD9285B9E6}" type="presParOf" srcId="{D07ABFD7-7A88-45D1-8253-570C2CA1E2B9}" destId="{9D3A88E8-0405-4412-8D91-3D3A8A615A9E}" srcOrd="6" destOrd="0" presId="urn:microsoft.com/office/officeart/2008/layout/AscendingPictureAccentProcess"/>
    <dgm:cxn modelId="{2BABC7B5-EFFE-4321-939F-078BB37B201C}" type="presParOf" srcId="{D07ABFD7-7A88-45D1-8253-570C2CA1E2B9}" destId="{70CB7312-C0E3-48ED-BB21-15837C8C4DD4}" srcOrd="7" destOrd="0" presId="urn:microsoft.com/office/officeart/2008/layout/AscendingPictureAccentProcess"/>
    <dgm:cxn modelId="{10E027EC-C0E4-452D-AE38-288349A889F3}" type="presParOf" srcId="{D07ABFD7-7A88-45D1-8253-570C2CA1E2B9}" destId="{3A8E0BBE-9A73-4771-A577-C1FF2CCF01A3}" srcOrd="8" destOrd="0" presId="urn:microsoft.com/office/officeart/2008/layout/AscendingPictureAccentProcess"/>
    <dgm:cxn modelId="{A0E01E40-E2CC-43BB-9114-169A2BA91173}" type="presParOf" srcId="{D07ABFD7-7A88-45D1-8253-570C2CA1E2B9}" destId="{F42B4180-7A17-4DAD-92AF-3E619818DF91}" srcOrd="9" destOrd="0" presId="urn:microsoft.com/office/officeart/2008/layout/AscendingPictureAccentProcess"/>
    <dgm:cxn modelId="{58621C22-ED0E-490F-9C98-8D5C083C571E}" type="presParOf" srcId="{D07ABFD7-7A88-45D1-8253-570C2CA1E2B9}" destId="{B921FC84-7C7E-4FBE-96EA-A04C5CBA1B68}" srcOrd="10" destOrd="0" presId="urn:microsoft.com/office/officeart/2008/layout/AscendingPictureAccentProcess"/>
    <dgm:cxn modelId="{396F8E47-DF1C-4BE7-B1D3-353BB00F1E0E}" type="presParOf" srcId="{D07ABFD7-7A88-45D1-8253-570C2CA1E2B9}" destId="{8E001A3E-8668-46BA-8FB8-A175800F052C}" srcOrd="11" destOrd="0" presId="urn:microsoft.com/office/officeart/2008/layout/AscendingPictureAccentProcess"/>
    <dgm:cxn modelId="{3CBE89F8-1E7A-4DFA-AF09-CBE3E9A14BC1}" type="presParOf" srcId="{D07ABFD7-7A88-45D1-8253-570C2CA1E2B9}" destId="{0B7C3293-43C3-4E20-BD23-A636C20098B1}" srcOrd="12" destOrd="0" presId="urn:microsoft.com/office/officeart/2008/layout/AscendingPictureAccentProcess"/>
    <dgm:cxn modelId="{985305C2-897C-4D6E-8987-99263ABEA13F}" type="presParOf" srcId="{D07ABFD7-7A88-45D1-8253-570C2CA1E2B9}" destId="{13969FB5-6970-44BD-B8B1-D10E729D3317}" srcOrd="13" destOrd="0" presId="urn:microsoft.com/office/officeart/2008/layout/AscendingPictureAccentProcess"/>
    <dgm:cxn modelId="{94426422-FD1A-4C2B-97C6-A9EA4169A580}" type="presParOf" srcId="{D07ABFD7-7A88-45D1-8253-570C2CA1E2B9}" destId="{5EA8C1FD-64DA-413C-9D13-0329967FF941}" srcOrd="14" destOrd="0" presId="urn:microsoft.com/office/officeart/2008/layout/AscendingPictureAccentProcess"/>
    <dgm:cxn modelId="{51642CC4-FDC1-489F-BA40-6709D7D9951F}" type="presParOf" srcId="{5EA8C1FD-64DA-413C-9D13-0329967FF941}" destId="{0BB21306-4159-47C6-86EF-B2102E4AA58C}" srcOrd="0" destOrd="0" presId="urn:microsoft.com/office/officeart/2008/layout/AscendingPictureAccentProcess"/>
    <dgm:cxn modelId="{1D855129-B473-4A9A-B097-454BD459186C}" type="presParOf" srcId="{D07ABFD7-7A88-45D1-8253-570C2CA1E2B9}" destId="{9580DCDF-C24D-45F5-8B4E-0B4533A1112C}" srcOrd="15" destOrd="0" presId="urn:microsoft.com/office/officeart/2008/layout/AscendingPictureAccentProcess"/>
    <dgm:cxn modelId="{A5676AD0-1296-4C3F-AB53-5B9B87B1949A}" type="presParOf" srcId="{D07ABFD7-7A88-45D1-8253-570C2CA1E2B9}" destId="{843CDFFC-A5F2-4AC5-93B9-8702A9533B7B}" srcOrd="16" destOrd="0" presId="urn:microsoft.com/office/officeart/2008/layout/AscendingPictureAccentProcess"/>
    <dgm:cxn modelId="{1DCB093D-C0DB-499B-BA00-CC5E90975AD2}" type="presParOf" srcId="{843CDFFC-A5F2-4AC5-93B9-8702A9533B7B}" destId="{E600B03D-369C-449F-AB9F-0DEDEA3F60F8}" srcOrd="0" destOrd="0" presId="urn:microsoft.com/office/officeart/2008/layout/AscendingPictureAccentProcess"/>
    <dgm:cxn modelId="{7365C656-2B37-4EB1-BE1D-99E4E0713B92}" type="presParOf" srcId="{D07ABFD7-7A88-45D1-8253-570C2CA1E2B9}" destId="{E8F19811-CD13-48F0-BE65-3134B336FBB5}" srcOrd="17" destOrd="0" presId="urn:microsoft.com/office/officeart/2008/layout/AscendingPictureAccentProcess"/>
    <dgm:cxn modelId="{844AFDD4-AB10-4E32-B24C-DF95360B8147}" type="presParOf" srcId="{D07ABFD7-7A88-45D1-8253-570C2CA1E2B9}" destId="{B245B6A3-03C1-4FF3-9F30-1A354717DC85}" srcOrd="18" destOrd="0" presId="urn:microsoft.com/office/officeart/2008/layout/AscendingPictureAccentProcess"/>
    <dgm:cxn modelId="{6897EE83-648E-4DCC-9D70-2776049E1ED3}" type="presParOf" srcId="{B245B6A3-03C1-4FF3-9F30-1A354717DC85}" destId="{E288B4F7-D2AF-42F1-A1F6-349250F8F370}" srcOrd="0" destOrd="0" presId="urn:microsoft.com/office/officeart/2008/layout/AscendingPictureAccentProcess"/>
    <dgm:cxn modelId="{A361FCC8-6444-40C6-889B-1E39E3D8761E}" type="presParOf" srcId="{D07ABFD7-7A88-45D1-8253-570C2CA1E2B9}" destId="{07A7BA71-517A-4129-AC21-5101908A8C6E}" srcOrd="19" destOrd="0" presId="urn:microsoft.com/office/officeart/2008/layout/AscendingPictureAccentProcess"/>
    <dgm:cxn modelId="{CD977548-544C-4ECF-9DBE-51547FDEAC63}" type="presParOf" srcId="{D07ABFD7-7A88-45D1-8253-570C2CA1E2B9}" destId="{CC050922-6281-4C91-A1C2-07BFE7BD46E9}" srcOrd="20" destOrd="0" presId="urn:microsoft.com/office/officeart/2008/layout/AscendingPictureAccentProcess"/>
    <dgm:cxn modelId="{E4257AC5-10B0-40C4-88E3-651DA7261070}" type="presParOf" srcId="{CC050922-6281-4C91-A1C2-07BFE7BD46E9}" destId="{10BADFBF-605D-495F-A0FE-AB2E7901AC8D}"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8E206B-369A-4EE6-B1EE-3F0AA1E4F7D4}" type="doc">
      <dgm:prSet loTypeId="urn:microsoft.com/office/officeart/2005/8/layout/hierarchy2" loCatId="hierarchy" qsTypeId="urn:microsoft.com/office/officeart/2005/8/quickstyle/simple3" qsCatId="simple" csTypeId="urn:microsoft.com/office/officeart/2005/8/colors/colorful5" csCatId="colorful" phldr="1"/>
      <dgm:spPr/>
      <dgm:t>
        <a:bodyPr/>
        <a:lstStyle/>
        <a:p>
          <a:endParaRPr lang="es-ES"/>
        </a:p>
      </dgm:t>
    </dgm:pt>
    <dgm:pt modelId="{AF4EFE15-2ACD-4911-A989-F8DF9F124BDE}">
      <dgm:prSet phldrT="[Texto]" custT="1"/>
      <dgm:spPr/>
      <dgm:t>
        <a:bodyPr/>
        <a:lstStyle/>
        <a:p>
          <a:r>
            <a:rPr lang="es-419" sz="1600" b="1" dirty="0">
              <a:solidFill>
                <a:schemeClr val="bg2">
                  <a:lumMod val="10000"/>
                </a:schemeClr>
              </a:solidFill>
            </a:rPr>
            <a:t>Tipos de investigación</a:t>
          </a:r>
          <a:endParaRPr lang="es-ES" sz="1600" b="1" dirty="0">
            <a:solidFill>
              <a:schemeClr val="bg2">
                <a:lumMod val="10000"/>
              </a:schemeClr>
            </a:solidFill>
          </a:endParaRPr>
        </a:p>
      </dgm:t>
    </dgm:pt>
    <dgm:pt modelId="{ABF36A05-652C-4817-A0AD-151364CCBADE}" type="parTrans" cxnId="{7B1723D0-CE24-421C-8867-046ECD33AC72}">
      <dgm:prSet/>
      <dgm:spPr/>
      <dgm:t>
        <a:bodyPr/>
        <a:lstStyle/>
        <a:p>
          <a:endParaRPr lang="es-ES" sz="1600">
            <a:solidFill>
              <a:schemeClr val="bg2">
                <a:lumMod val="10000"/>
              </a:schemeClr>
            </a:solidFill>
          </a:endParaRPr>
        </a:p>
      </dgm:t>
    </dgm:pt>
    <dgm:pt modelId="{A01398ED-BCED-4569-A037-8C5B38C7B6BE}" type="sibTrans" cxnId="{7B1723D0-CE24-421C-8867-046ECD33AC72}">
      <dgm:prSet/>
      <dgm:spPr/>
      <dgm:t>
        <a:bodyPr/>
        <a:lstStyle/>
        <a:p>
          <a:endParaRPr lang="es-ES" sz="1600">
            <a:solidFill>
              <a:schemeClr val="bg2">
                <a:lumMod val="10000"/>
              </a:schemeClr>
            </a:solidFill>
          </a:endParaRPr>
        </a:p>
      </dgm:t>
    </dgm:pt>
    <dgm:pt modelId="{E5CF6BBD-A6D7-4C92-8C41-EF851253BD8E}">
      <dgm:prSet phldrT="[Texto]" custT="1"/>
      <dgm:spPr/>
      <dgm:t>
        <a:bodyPr/>
        <a:lstStyle/>
        <a:p>
          <a:r>
            <a:rPr lang="es-ES" sz="1600" dirty="0">
              <a:solidFill>
                <a:schemeClr val="bg2">
                  <a:lumMod val="10000"/>
                </a:schemeClr>
              </a:solidFill>
            </a:rPr>
            <a:t>Investigación</a:t>
          </a:r>
        </a:p>
        <a:p>
          <a:r>
            <a:rPr lang="es-ES" sz="1600" dirty="0">
              <a:solidFill>
                <a:schemeClr val="bg2">
                  <a:lumMod val="10000"/>
                </a:schemeClr>
              </a:solidFill>
            </a:rPr>
            <a:t>Documental</a:t>
          </a:r>
        </a:p>
      </dgm:t>
    </dgm:pt>
    <dgm:pt modelId="{22F0F545-6224-4B1B-9815-862CA9331EFD}" type="parTrans" cxnId="{45D36812-CDD8-4029-BD1F-07827E28BEC2}">
      <dgm:prSet custT="1"/>
      <dgm:spPr/>
      <dgm:t>
        <a:bodyPr/>
        <a:lstStyle/>
        <a:p>
          <a:endParaRPr lang="es-ES" sz="1600">
            <a:solidFill>
              <a:schemeClr val="bg2">
                <a:lumMod val="10000"/>
              </a:schemeClr>
            </a:solidFill>
          </a:endParaRPr>
        </a:p>
      </dgm:t>
    </dgm:pt>
    <dgm:pt modelId="{A229A191-FB2E-4EA2-8C41-A34D6975F865}" type="sibTrans" cxnId="{45D36812-CDD8-4029-BD1F-07827E28BEC2}">
      <dgm:prSet/>
      <dgm:spPr/>
      <dgm:t>
        <a:bodyPr/>
        <a:lstStyle/>
        <a:p>
          <a:endParaRPr lang="es-ES" sz="1600">
            <a:solidFill>
              <a:schemeClr val="bg2">
                <a:lumMod val="10000"/>
              </a:schemeClr>
            </a:solidFill>
          </a:endParaRPr>
        </a:p>
      </dgm:t>
    </dgm:pt>
    <dgm:pt modelId="{EFBE8EB6-E9E2-4ADF-A09D-58D3128A40D4}">
      <dgm:prSet phldrT="[Texto]" custT="1"/>
      <dgm:spPr/>
      <dgm:t>
        <a:bodyPr/>
        <a:lstStyle/>
        <a:p>
          <a:r>
            <a:rPr lang="es-ES" sz="1600" dirty="0">
              <a:solidFill>
                <a:schemeClr val="bg2">
                  <a:lumMod val="10000"/>
                </a:schemeClr>
              </a:solidFill>
            </a:rPr>
            <a:t>Investigación</a:t>
          </a:r>
        </a:p>
        <a:p>
          <a:r>
            <a:rPr lang="es-ES" sz="1600" dirty="0">
              <a:solidFill>
                <a:schemeClr val="bg2">
                  <a:lumMod val="10000"/>
                </a:schemeClr>
              </a:solidFill>
            </a:rPr>
            <a:t>Descriptiva</a:t>
          </a:r>
        </a:p>
      </dgm:t>
    </dgm:pt>
    <dgm:pt modelId="{AB572D2E-86E3-4AEE-BF54-D173975AD849}" type="parTrans" cxnId="{6FFECB39-1497-44A1-8072-5881B0897A37}">
      <dgm:prSet custT="1"/>
      <dgm:spPr/>
      <dgm:t>
        <a:bodyPr/>
        <a:lstStyle/>
        <a:p>
          <a:endParaRPr lang="es-ES" sz="1600">
            <a:solidFill>
              <a:schemeClr val="bg2">
                <a:lumMod val="10000"/>
              </a:schemeClr>
            </a:solidFill>
          </a:endParaRPr>
        </a:p>
      </dgm:t>
    </dgm:pt>
    <dgm:pt modelId="{52B61B93-0237-41EA-96C3-B38C07C41E57}" type="sibTrans" cxnId="{6FFECB39-1497-44A1-8072-5881B0897A37}">
      <dgm:prSet/>
      <dgm:spPr/>
      <dgm:t>
        <a:bodyPr/>
        <a:lstStyle/>
        <a:p>
          <a:endParaRPr lang="es-ES" sz="1600">
            <a:solidFill>
              <a:schemeClr val="bg2">
                <a:lumMod val="10000"/>
              </a:schemeClr>
            </a:solidFill>
          </a:endParaRPr>
        </a:p>
      </dgm:t>
    </dgm:pt>
    <dgm:pt modelId="{59FCD818-E9A1-4972-9C08-15C099B72175}">
      <dgm:prSet phldrT="[Texto]" custT="1"/>
      <dgm:spPr/>
      <dgm:t>
        <a:bodyPr/>
        <a:lstStyle/>
        <a:p>
          <a:r>
            <a:rPr lang="es-ES" sz="1600" dirty="0">
              <a:solidFill>
                <a:schemeClr val="bg2">
                  <a:lumMod val="10000"/>
                </a:schemeClr>
              </a:solidFill>
            </a:rPr>
            <a:t>Investigación</a:t>
          </a:r>
        </a:p>
        <a:p>
          <a:r>
            <a:rPr lang="es-ES" sz="1600" dirty="0">
              <a:solidFill>
                <a:schemeClr val="bg2">
                  <a:lumMod val="10000"/>
                </a:schemeClr>
              </a:solidFill>
            </a:rPr>
            <a:t>Explicativa</a:t>
          </a:r>
        </a:p>
      </dgm:t>
    </dgm:pt>
    <dgm:pt modelId="{A0D1C78A-8227-4C0A-A1BF-D64E22A84C71}" type="parTrans" cxnId="{BB9ACC01-A111-4E92-AB19-46E5A60160AB}">
      <dgm:prSet custT="1"/>
      <dgm:spPr/>
      <dgm:t>
        <a:bodyPr/>
        <a:lstStyle/>
        <a:p>
          <a:endParaRPr lang="es-EC" sz="1600">
            <a:solidFill>
              <a:schemeClr val="bg2">
                <a:lumMod val="10000"/>
              </a:schemeClr>
            </a:solidFill>
          </a:endParaRPr>
        </a:p>
      </dgm:t>
    </dgm:pt>
    <dgm:pt modelId="{8EECD56C-830B-48B0-817B-3D9637A54707}" type="sibTrans" cxnId="{BB9ACC01-A111-4E92-AB19-46E5A60160AB}">
      <dgm:prSet/>
      <dgm:spPr/>
      <dgm:t>
        <a:bodyPr/>
        <a:lstStyle/>
        <a:p>
          <a:endParaRPr lang="es-EC" sz="1600">
            <a:solidFill>
              <a:schemeClr val="bg2">
                <a:lumMod val="10000"/>
              </a:schemeClr>
            </a:solidFill>
          </a:endParaRPr>
        </a:p>
      </dgm:t>
    </dgm:pt>
    <dgm:pt modelId="{FB2EC578-EEFD-48A7-98BA-15F9E9640DE5}" type="pres">
      <dgm:prSet presAssocID="{058E206B-369A-4EE6-B1EE-3F0AA1E4F7D4}" presName="diagram" presStyleCnt="0">
        <dgm:presLayoutVars>
          <dgm:chPref val="1"/>
          <dgm:dir/>
          <dgm:animOne val="branch"/>
          <dgm:animLvl val="lvl"/>
          <dgm:resizeHandles val="exact"/>
        </dgm:presLayoutVars>
      </dgm:prSet>
      <dgm:spPr/>
    </dgm:pt>
    <dgm:pt modelId="{B1428F1F-CCA6-477D-8099-8E25405078C8}" type="pres">
      <dgm:prSet presAssocID="{AF4EFE15-2ACD-4911-A989-F8DF9F124BDE}" presName="root1" presStyleCnt="0"/>
      <dgm:spPr/>
    </dgm:pt>
    <dgm:pt modelId="{D517E973-65C7-49EA-954C-7D3776CFD865}" type="pres">
      <dgm:prSet presAssocID="{AF4EFE15-2ACD-4911-A989-F8DF9F124BDE}" presName="LevelOneTextNode" presStyleLbl="node0" presStyleIdx="0" presStyleCnt="1">
        <dgm:presLayoutVars>
          <dgm:chPref val="3"/>
        </dgm:presLayoutVars>
      </dgm:prSet>
      <dgm:spPr/>
    </dgm:pt>
    <dgm:pt modelId="{DF72DA59-347F-40EC-B200-05BF46C98D78}" type="pres">
      <dgm:prSet presAssocID="{AF4EFE15-2ACD-4911-A989-F8DF9F124BDE}" presName="level2hierChild" presStyleCnt="0"/>
      <dgm:spPr/>
    </dgm:pt>
    <dgm:pt modelId="{BE16424D-E85C-4AE0-8979-9E956D9ECF2E}" type="pres">
      <dgm:prSet presAssocID="{22F0F545-6224-4B1B-9815-862CA9331EFD}" presName="conn2-1" presStyleLbl="parChTrans1D2" presStyleIdx="0" presStyleCnt="3"/>
      <dgm:spPr/>
    </dgm:pt>
    <dgm:pt modelId="{4D1A5B67-C180-4856-9BD6-FA970D3A5BD3}" type="pres">
      <dgm:prSet presAssocID="{22F0F545-6224-4B1B-9815-862CA9331EFD}" presName="connTx" presStyleLbl="parChTrans1D2" presStyleIdx="0" presStyleCnt="3"/>
      <dgm:spPr/>
    </dgm:pt>
    <dgm:pt modelId="{7E18EBBE-08CE-49F9-AEB7-795C8C5733AC}" type="pres">
      <dgm:prSet presAssocID="{E5CF6BBD-A6D7-4C92-8C41-EF851253BD8E}" presName="root2" presStyleCnt="0"/>
      <dgm:spPr/>
    </dgm:pt>
    <dgm:pt modelId="{8385D060-D890-4139-933F-0E0CF34D5B73}" type="pres">
      <dgm:prSet presAssocID="{E5CF6BBD-A6D7-4C92-8C41-EF851253BD8E}" presName="LevelTwoTextNode" presStyleLbl="node2" presStyleIdx="0" presStyleCnt="3">
        <dgm:presLayoutVars>
          <dgm:chPref val="3"/>
        </dgm:presLayoutVars>
      </dgm:prSet>
      <dgm:spPr/>
    </dgm:pt>
    <dgm:pt modelId="{3CB9856E-2E96-4B59-8FD9-071A8CE02BA5}" type="pres">
      <dgm:prSet presAssocID="{E5CF6BBD-A6D7-4C92-8C41-EF851253BD8E}" presName="level3hierChild" presStyleCnt="0"/>
      <dgm:spPr/>
    </dgm:pt>
    <dgm:pt modelId="{AB21C9AD-199A-447D-8E52-0EC176D5DECB}" type="pres">
      <dgm:prSet presAssocID="{AB572D2E-86E3-4AEE-BF54-D173975AD849}" presName="conn2-1" presStyleLbl="parChTrans1D2" presStyleIdx="1" presStyleCnt="3"/>
      <dgm:spPr/>
    </dgm:pt>
    <dgm:pt modelId="{66121B67-0832-43E3-83ED-18283464AB70}" type="pres">
      <dgm:prSet presAssocID="{AB572D2E-86E3-4AEE-BF54-D173975AD849}" presName="connTx" presStyleLbl="parChTrans1D2" presStyleIdx="1" presStyleCnt="3"/>
      <dgm:spPr/>
    </dgm:pt>
    <dgm:pt modelId="{4A370BAE-4DAE-48D0-AEFA-E82818E0AF1F}" type="pres">
      <dgm:prSet presAssocID="{EFBE8EB6-E9E2-4ADF-A09D-58D3128A40D4}" presName="root2" presStyleCnt="0"/>
      <dgm:spPr/>
    </dgm:pt>
    <dgm:pt modelId="{765062E6-57C8-4A7E-BAFC-A613971A0ADE}" type="pres">
      <dgm:prSet presAssocID="{EFBE8EB6-E9E2-4ADF-A09D-58D3128A40D4}" presName="LevelTwoTextNode" presStyleLbl="node2" presStyleIdx="1" presStyleCnt="3">
        <dgm:presLayoutVars>
          <dgm:chPref val="3"/>
        </dgm:presLayoutVars>
      </dgm:prSet>
      <dgm:spPr/>
    </dgm:pt>
    <dgm:pt modelId="{58CF285C-169B-4163-9AF8-13AD993616F0}" type="pres">
      <dgm:prSet presAssocID="{EFBE8EB6-E9E2-4ADF-A09D-58D3128A40D4}" presName="level3hierChild" presStyleCnt="0"/>
      <dgm:spPr/>
    </dgm:pt>
    <dgm:pt modelId="{B9B2CDB1-6638-4DE7-AD71-58E37E543401}" type="pres">
      <dgm:prSet presAssocID="{A0D1C78A-8227-4C0A-A1BF-D64E22A84C71}" presName="conn2-1" presStyleLbl="parChTrans1D2" presStyleIdx="2" presStyleCnt="3"/>
      <dgm:spPr/>
    </dgm:pt>
    <dgm:pt modelId="{64B83B08-D632-4386-B50E-2E0416427930}" type="pres">
      <dgm:prSet presAssocID="{A0D1C78A-8227-4C0A-A1BF-D64E22A84C71}" presName="connTx" presStyleLbl="parChTrans1D2" presStyleIdx="2" presStyleCnt="3"/>
      <dgm:spPr/>
    </dgm:pt>
    <dgm:pt modelId="{B7629D1A-BC4A-45D9-B5F1-479E0B3AF673}" type="pres">
      <dgm:prSet presAssocID="{59FCD818-E9A1-4972-9C08-15C099B72175}" presName="root2" presStyleCnt="0"/>
      <dgm:spPr/>
    </dgm:pt>
    <dgm:pt modelId="{F93C564C-093B-4553-8E12-0C0E5FDF84C9}" type="pres">
      <dgm:prSet presAssocID="{59FCD818-E9A1-4972-9C08-15C099B72175}" presName="LevelTwoTextNode" presStyleLbl="node2" presStyleIdx="2" presStyleCnt="3">
        <dgm:presLayoutVars>
          <dgm:chPref val="3"/>
        </dgm:presLayoutVars>
      </dgm:prSet>
      <dgm:spPr/>
    </dgm:pt>
    <dgm:pt modelId="{34F438EB-7434-4EEA-A940-C846509567CF}" type="pres">
      <dgm:prSet presAssocID="{59FCD818-E9A1-4972-9C08-15C099B72175}" presName="level3hierChild" presStyleCnt="0"/>
      <dgm:spPr/>
    </dgm:pt>
  </dgm:ptLst>
  <dgm:cxnLst>
    <dgm:cxn modelId="{BB9ACC01-A111-4E92-AB19-46E5A60160AB}" srcId="{AF4EFE15-2ACD-4911-A989-F8DF9F124BDE}" destId="{59FCD818-E9A1-4972-9C08-15C099B72175}" srcOrd="2" destOrd="0" parTransId="{A0D1C78A-8227-4C0A-A1BF-D64E22A84C71}" sibTransId="{8EECD56C-830B-48B0-817B-3D9637A54707}"/>
    <dgm:cxn modelId="{DE281912-7AD6-4E8A-9171-FCE2A4A74B46}" type="presOf" srcId="{AF4EFE15-2ACD-4911-A989-F8DF9F124BDE}" destId="{D517E973-65C7-49EA-954C-7D3776CFD865}" srcOrd="0" destOrd="0" presId="urn:microsoft.com/office/officeart/2005/8/layout/hierarchy2"/>
    <dgm:cxn modelId="{45D36812-CDD8-4029-BD1F-07827E28BEC2}" srcId="{AF4EFE15-2ACD-4911-A989-F8DF9F124BDE}" destId="{E5CF6BBD-A6D7-4C92-8C41-EF851253BD8E}" srcOrd="0" destOrd="0" parTransId="{22F0F545-6224-4B1B-9815-862CA9331EFD}" sibTransId="{A229A191-FB2E-4EA2-8C41-A34D6975F865}"/>
    <dgm:cxn modelId="{07751A32-3CC1-42E0-AEB3-944836F2818B}" type="presOf" srcId="{A0D1C78A-8227-4C0A-A1BF-D64E22A84C71}" destId="{64B83B08-D632-4386-B50E-2E0416427930}" srcOrd="1" destOrd="0" presId="urn:microsoft.com/office/officeart/2005/8/layout/hierarchy2"/>
    <dgm:cxn modelId="{6FFECB39-1497-44A1-8072-5881B0897A37}" srcId="{AF4EFE15-2ACD-4911-A989-F8DF9F124BDE}" destId="{EFBE8EB6-E9E2-4ADF-A09D-58D3128A40D4}" srcOrd="1" destOrd="0" parTransId="{AB572D2E-86E3-4AEE-BF54-D173975AD849}" sibTransId="{52B61B93-0237-41EA-96C3-B38C07C41E57}"/>
    <dgm:cxn modelId="{66F8ED3F-BC23-44FB-BA97-827452C76BFA}" type="presOf" srcId="{AB572D2E-86E3-4AEE-BF54-D173975AD849}" destId="{66121B67-0832-43E3-83ED-18283464AB70}" srcOrd="1" destOrd="0" presId="urn:microsoft.com/office/officeart/2005/8/layout/hierarchy2"/>
    <dgm:cxn modelId="{93225771-8D8D-4F34-A075-FA233C1CD0C0}" type="presOf" srcId="{59FCD818-E9A1-4972-9C08-15C099B72175}" destId="{F93C564C-093B-4553-8E12-0C0E5FDF84C9}" srcOrd="0" destOrd="0" presId="urn:microsoft.com/office/officeart/2005/8/layout/hierarchy2"/>
    <dgm:cxn modelId="{FA7DDC73-1D46-4D41-93F4-D1EDA5D5B777}" type="presOf" srcId="{AB572D2E-86E3-4AEE-BF54-D173975AD849}" destId="{AB21C9AD-199A-447D-8E52-0EC176D5DECB}" srcOrd="0" destOrd="0" presId="urn:microsoft.com/office/officeart/2005/8/layout/hierarchy2"/>
    <dgm:cxn modelId="{572F0275-59CE-4F6C-8A2C-23FFBD32C839}" type="presOf" srcId="{A0D1C78A-8227-4C0A-A1BF-D64E22A84C71}" destId="{B9B2CDB1-6638-4DE7-AD71-58E37E543401}" srcOrd="0" destOrd="0" presId="urn:microsoft.com/office/officeart/2005/8/layout/hierarchy2"/>
    <dgm:cxn modelId="{C5177782-5E18-442B-BA42-DE5425953FDD}" type="presOf" srcId="{058E206B-369A-4EE6-B1EE-3F0AA1E4F7D4}" destId="{FB2EC578-EEFD-48A7-98BA-15F9E9640DE5}" srcOrd="0" destOrd="0" presId="urn:microsoft.com/office/officeart/2005/8/layout/hierarchy2"/>
    <dgm:cxn modelId="{FE220788-C168-47BF-8531-DD72CDB4A462}" type="presOf" srcId="{E5CF6BBD-A6D7-4C92-8C41-EF851253BD8E}" destId="{8385D060-D890-4139-933F-0E0CF34D5B73}" srcOrd="0" destOrd="0" presId="urn:microsoft.com/office/officeart/2005/8/layout/hierarchy2"/>
    <dgm:cxn modelId="{5D8606B6-1FDD-4845-9BD9-435C1063703C}" type="presOf" srcId="{22F0F545-6224-4B1B-9815-862CA9331EFD}" destId="{4D1A5B67-C180-4856-9BD6-FA970D3A5BD3}" srcOrd="1" destOrd="0" presId="urn:microsoft.com/office/officeart/2005/8/layout/hierarchy2"/>
    <dgm:cxn modelId="{7B1723D0-CE24-421C-8867-046ECD33AC72}" srcId="{058E206B-369A-4EE6-B1EE-3F0AA1E4F7D4}" destId="{AF4EFE15-2ACD-4911-A989-F8DF9F124BDE}" srcOrd="0" destOrd="0" parTransId="{ABF36A05-652C-4817-A0AD-151364CCBADE}" sibTransId="{A01398ED-BCED-4569-A037-8C5B38C7B6BE}"/>
    <dgm:cxn modelId="{FBA2A4D9-590F-49EE-B0EB-A513596CA671}" type="presOf" srcId="{EFBE8EB6-E9E2-4ADF-A09D-58D3128A40D4}" destId="{765062E6-57C8-4A7E-BAFC-A613971A0ADE}" srcOrd="0" destOrd="0" presId="urn:microsoft.com/office/officeart/2005/8/layout/hierarchy2"/>
    <dgm:cxn modelId="{86293CDC-AF52-45FE-A44E-69D0BCC23258}" type="presOf" srcId="{22F0F545-6224-4B1B-9815-862CA9331EFD}" destId="{BE16424D-E85C-4AE0-8979-9E956D9ECF2E}" srcOrd="0" destOrd="0" presId="urn:microsoft.com/office/officeart/2005/8/layout/hierarchy2"/>
    <dgm:cxn modelId="{344D005E-9265-4B10-A8DA-B33B4DD758EA}" type="presParOf" srcId="{FB2EC578-EEFD-48A7-98BA-15F9E9640DE5}" destId="{B1428F1F-CCA6-477D-8099-8E25405078C8}" srcOrd="0" destOrd="0" presId="urn:microsoft.com/office/officeart/2005/8/layout/hierarchy2"/>
    <dgm:cxn modelId="{43F5708A-0C5B-4120-B24D-486C4D5DCEA7}" type="presParOf" srcId="{B1428F1F-CCA6-477D-8099-8E25405078C8}" destId="{D517E973-65C7-49EA-954C-7D3776CFD865}" srcOrd="0" destOrd="0" presId="urn:microsoft.com/office/officeart/2005/8/layout/hierarchy2"/>
    <dgm:cxn modelId="{FD54A5D5-F2B6-4032-8E6B-B17E8B5D1708}" type="presParOf" srcId="{B1428F1F-CCA6-477D-8099-8E25405078C8}" destId="{DF72DA59-347F-40EC-B200-05BF46C98D78}" srcOrd="1" destOrd="0" presId="urn:microsoft.com/office/officeart/2005/8/layout/hierarchy2"/>
    <dgm:cxn modelId="{49C48754-5ED6-4994-B90A-19476B4BC902}" type="presParOf" srcId="{DF72DA59-347F-40EC-B200-05BF46C98D78}" destId="{BE16424D-E85C-4AE0-8979-9E956D9ECF2E}" srcOrd="0" destOrd="0" presId="urn:microsoft.com/office/officeart/2005/8/layout/hierarchy2"/>
    <dgm:cxn modelId="{96E695B3-D0AF-467C-919F-887514FF7338}" type="presParOf" srcId="{BE16424D-E85C-4AE0-8979-9E956D9ECF2E}" destId="{4D1A5B67-C180-4856-9BD6-FA970D3A5BD3}" srcOrd="0" destOrd="0" presId="urn:microsoft.com/office/officeart/2005/8/layout/hierarchy2"/>
    <dgm:cxn modelId="{7FB927D4-7C4B-44CB-9E4F-16248860FAA3}" type="presParOf" srcId="{DF72DA59-347F-40EC-B200-05BF46C98D78}" destId="{7E18EBBE-08CE-49F9-AEB7-795C8C5733AC}" srcOrd="1" destOrd="0" presId="urn:microsoft.com/office/officeart/2005/8/layout/hierarchy2"/>
    <dgm:cxn modelId="{D56A2DBC-7562-4E11-8871-37BC0B203206}" type="presParOf" srcId="{7E18EBBE-08CE-49F9-AEB7-795C8C5733AC}" destId="{8385D060-D890-4139-933F-0E0CF34D5B73}" srcOrd="0" destOrd="0" presId="urn:microsoft.com/office/officeart/2005/8/layout/hierarchy2"/>
    <dgm:cxn modelId="{DA0A962D-1E29-4BA9-8B34-59F8439E4D0A}" type="presParOf" srcId="{7E18EBBE-08CE-49F9-AEB7-795C8C5733AC}" destId="{3CB9856E-2E96-4B59-8FD9-071A8CE02BA5}" srcOrd="1" destOrd="0" presId="urn:microsoft.com/office/officeart/2005/8/layout/hierarchy2"/>
    <dgm:cxn modelId="{37F3EEB0-15E2-4B44-9654-B423EB64D41F}" type="presParOf" srcId="{DF72DA59-347F-40EC-B200-05BF46C98D78}" destId="{AB21C9AD-199A-447D-8E52-0EC176D5DECB}" srcOrd="2" destOrd="0" presId="urn:microsoft.com/office/officeart/2005/8/layout/hierarchy2"/>
    <dgm:cxn modelId="{57E07237-4B95-4CC9-A389-B9E12068E63B}" type="presParOf" srcId="{AB21C9AD-199A-447D-8E52-0EC176D5DECB}" destId="{66121B67-0832-43E3-83ED-18283464AB70}" srcOrd="0" destOrd="0" presId="urn:microsoft.com/office/officeart/2005/8/layout/hierarchy2"/>
    <dgm:cxn modelId="{0FB3626F-46C4-4D7D-8235-8587C75825D9}" type="presParOf" srcId="{DF72DA59-347F-40EC-B200-05BF46C98D78}" destId="{4A370BAE-4DAE-48D0-AEFA-E82818E0AF1F}" srcOrd="3" destOrd="0" presId="urn:microsoft.com/office/officeart/2005/8/layout/hierarchy2"/>
    <dgm:cxn modelId="{0B654061-EC04-4218-BF79-DDDA4BB1C908}" type="presParOf" srcId="{4A370BAE-4DAE-48D0-AEFA-E82818E0AF1F}" destId="{765062E6-57C8-4A7E-BAFC-A613971A0ADE}" srcOrd="0" destOrd="0" presId="urn:microsoft.com/office/officeart/2005/8/layout/hierarchy2"/>
    <dgm:cxn modelId="{349CB0D1-28E1-4D67-A585-E412DBFD9E77}" type="presParOf" srcId="{4A370BAE-4DAE-48D0-AEFA-E82818E0AF1F}" destId="{58CF285C-169B-4163-9AF8-13AD993616F0}" srcOrd="1" destOrd="0" presId="urn:microsoft.com/office/officeart/2005/8/layout/hierarchy2"/>
    <dgm:cxn modelId="{7E20CA02-0F8F-4F77-B74A-8A627AE2E87C}" type="presParOf" srcId="{DF72DA59-347F-40EC-B200-05BF46C98D78}" destId="{B9B2CDB1-6638-4DE7-AD71-58E37E543401}" srcOrd="4" destOrd="0" presId="urn:microsoft.com/office/officeart/2005/8/layout/hierarchy2"/>
    <dgm:cxn modelId="{FBAAC34F-8CA4-4AEC-A298-66304F7A0B64}" type="presParOf" srcId="{B9B2CDB1-6638-4DE7-AD71-58E37E543401}" destId="{64B83B08-D632-4386-B50E-2E0416427930}" srcOrd="0" destOrd="0" presId="urn:microsoft.com/office/officeart/2005/8/layout/hierarchy2"/>
    <dgm:cxn modelId="{8C727445-EBC5-480D-9971-C42BD96587DE}" type="presParOf" srcId="{DF72DA59-347F-40EC-B200-05BF46C98D78}" destId="{B7629D1A-BC4A-45D9-B5F1-479E0B3AF673}" srcOrd="5" destOrd="0" presId="urn:microsoft.com/office/officeart/2005/8/layout/hierarchy2"/>
    <dgm:cxn modelId="{28B81533-F335-43BC-8C8C-EBB6F2066473}" type="presParOf" srcId="{B7629D1A-BC4A-45D9-B5F1-479E0B3AF673}" destId="{F93C564C-093B-4553-8E12-0C0E5FDF84C9}" srcOrd="0" destOrd="0" presId="urn:microsoft.com/office/officeart/2005/8/layout/hierarchy2"/>
    <dgm:cxn modelId="{0A376333-44E4-46F7-8CEA-6A715B24A361}" type="presParOf" srcId="{B7629D1A-BC4A-45D9-B5F1-479E0B3AF673}" destId="{34F438EB-7434-4EEA-A940-C846509567CF}"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2EF95F-725C-48DD-BA01-9A0E49E9F916}" type="doc">
      <dgm:prSet loTypeId="urn:microsoft.com/office/officeart/2005/8/layout/lProcess3" loCatId="process" qsTypeId="urn:microsoft.com/office/officeart/2005/8/quickstyle/simple3" qsCatId="simple" csTypeId="urn:microsoft.com/office/officeart/2005/8/colors/colorful5" csCatId="colorful" phldr="1"/>
      <dgm:spPr/>
      <dgm:t>
        <a:bodyPr/>
        <a:lstStyle/>
        <a:p>
          <a:endParaRPr lang="es-EC"/>
        </a:p>
      </dgm:t>
    </dgm:pt>
    <dgm:pt modelId="{0F981461-1452-415C-AA35-513DA814971D}">
      <dgm:prSet phldrT="[Texto]" custT="1"/>
      <dgm:spPr/>
      <dgm:t>
        <a:bodyPr/>
        <a:lstStyle/>
        <a:p>
          <a:r>
            <a:rPr lang="es-EC" sz="1600" b="1">
              <a:solidFill>
                <a:schemeClr val="bg2">
                  <a:lumMod val="10000"/>
                </a:schemeClr>
              </a:solidFill>
              <a:latin typeface="SansSerif" pitchFamily="2" charset="2"/>
              <a:cs typeface="Arial" pitchFamily="34" charset="0"/>
            </a:rPr>
            <a:t>Observación Directa</a:t>
          </a:r>
        </a:p>
      </dgm:t>
    </dgm:pt>
    <dgm:pt modelId="{B48D27F7-C43C-408D-89F5-CE547F14D153}" type="parTrans" cxnId="{65F7B6CE-AB07-4183-ACA4-BECA8A6F7756}">
      <dgm:prSet/>
      <dgm:spPr/>
      <dgm:t>
        <a:bodyPr/>
        <a:lstStyle/>
        <a:p>
          <a:endParaRPr lang="es-EC" sz="1600">
            <a:solidFill>
              <a:schemeClr val="bg2">
                <a:lumMod val="10000"/>
              </a:schemeClr>
            </a:solidFill>
            <a:latin typeface="SansSerif" pitchFamily="2" charset="2"/>
            <a:cs typeface="Arial" pitchFamily="34" charset="0"/>
          </a:endParaRPr>
        </a:p>
      </dgm:t>
    </dgm:pt>
    <dgm:pt modelId="{62629FEE-CCB8-424A-968C-4DFCE7B395B1}" type="sibTrans" cxnId="{65F7B6CE-AB07-4183-ACA4-BECA8A6F7756}">
      <dgm:prSet/>
      <dgm:spPr/>
      <dgm:t>
        <a:bodyPr/>
        <a:lstStyle/>
        <a:p>
          <a:endParaRPr lang="es-EC" sz="1600">
            <a:solidFill>
              <a:schemeClr val="bg2">
                <a:lumMod val="10000"/>
              </a:schemeClr>
            </a:solidFill>
            <a:latin typeface="SansSerif" pitchFamily="2" charset="2"/>
            <a:cs typeface="Arial" pitchFamily="34" charset="0"/>
          </a:endParaRPr>
        </a:p>
      </dgm:t>
    </dgm:pt>
    <dgm:pt modelId="{7F2D904A-5C30-4B52-883A-FFC4C7927B13}">
      <dgm:prSet phldrT="[Texto]" custT="1"/>
      <dgm:spPr/>
      <dgm:t>
        <a:bodyPr/>
        <a:lstStyle/>
        <a:p>
          <a:r>
            <a:rPr lang="es-EC" sz="1600" b="1">
              <a:solidFill>
                <a:schemeClr val="bg2">
                  <a:lumMod val="10000"/>
                </a:schemeClr>
              </a:solidFill>
              <a:latin typeface="SansSerif" pitchFamily="2" charset="2"/>
              <a:cs typeface="Arial" pitchFamily="34" charset="0"/>
            </a:rPr>
            <a:t>Encuesta/ Entrevista</a:t>
          </a:r>
        </a:p>
      </dgm:t>
    </dgm:pt>
    <dgm:pt modelId="{2B9B97F6-CA20-4007-A2D1-56B32D4CED12}" type="parTrans" cxnId="{0942BDC3-E9F6-4DFB-A8DF-F2CBDE6BA610}">
      <dgm:prSet/>
      <dgm:spPr/>
      <dgm:t>
        <a:bodyPr/>
        <a:lstStyle/>
        <a:p>
          <a:endParaRPr lang="es-EC" sz="1600">
            <a:solidFill>
              <a:schemeClr val="bg2">
                <a:lumMod val="10000"/>
              </a:schemeClr>
            </a:solidFill>
            <a:latin typeface="SansSerif" pitchFamily="2" charset="2"/>
            <a:cs typeface="Arial" pitchFamily="34" charset="0"/>
          </a:endParaRPr>
        </a:p>
      </dgm:t>
    </dgm:pt>
    <dgm:pt modelId="{F5C381B7-78C0-425C-BF6E-C383367508C4}" type="sibTrans" cxnId="{0942BDC3-E9F6-4DFB-A8DF-F2CBDE6BA610}">
      <dgm:prSet/>
      <dgm:spPr/>
      <dgm:t>
        <a:bodyPr/>
        <a:lstStyle/>
        <a:p>
          <a:endParaRPr lang="es-EC" sz="1600">
            <a:solidFill>
              <a:schemeClr val="bg2">
                <a:lumMod val="10000"/>
              </a:schemeClr>
            </a:solidFill>
            <a:latin typeface="SansSerif" pitchFamily="2" charset="2"/>
            <a:cs typeface="Arial" pitchFamily="34" charset="0"/>
          </a:endParaRPr>
        </a:p>
      </dgm:t>
    </dgm:pt>
    <dgm:pt modelId="{2D090C02-E306-4061-8BD9-361A5DB2E5B8}" type="pres">
      <dgm:prSet presAssocID="{AD2EF95F-725C-48DD-BA01-9A0E49E9F916}" presName="Name0" presStyleCnt="0">
        <dgm:presLayoutVars>
          <dgm:chPref val="3"/>
          <dgm:dir/>
          <dgm:animLvl val="lvl"/>
          <dgm:resizeHandles/>
        </dgm:presLayoutVars>
      </dgm:prSet>
      <dgm:spPr/>
    </dgm:pt>
    <dgm:pt modelId="{D5C4DFF7-3BF4-449F-8BEF-8568A1DA5213}" type="pres">
      <dgm:prSet presAssocID="{0F981461-1452-415C-AA35-513DA814971D}" presName="horFlow" presStyleCnt="0"/>
      <dgm:spPr/>
    </dgm:pt>
    <dgm:pt modelId="{7EF834B7-E0E0-4ECA-A3CB-E9DEB3C6C6A8}" type="pres">
      <dgm:prSet presAssocID="{0F981461-1452-415C-AA35-513DA814971D}" presName="bigChev" presStyleLbl="node1" presStyleIdx="0" presStyleCnt="2"/>
      <dgm:spPr/>
    </dgm:pt>
    <dgm:pt modelId="{546AC3A9-677F-4351-BD20-60E18393AA68}" type="pres">
      <dgm:prSet presAssocID="{0F981461-1452-415C-AA35-513DA814971D}" presName="vSp" presStyleCnt="0"/>
      <dgm:spPr/>
    </dgm:pt>
    <dgm:pt modelId="{A4F3DD46-91E5-4157-88C0-6F4B51038187}" type="pres">
      <dgm:prSet presAssocID="{7F2D904A-5C30-4B52-883A-FFC4C7927B13}" presName="horFlow" presStyleCnt="0"/>
      <dgm:spPr/>
    </dgm:pt>
    <dgm:pt modelId="{1B858ACB-1972-4153-9538-17D53B794B8A}" type="pres">
      <dgm:prSet presAssocID="{7F2D904A-5C30-4B52-883A-FFC4C7927B13}" presName="bigChev" presStyleLbl="node1" presStyleIdx="1" presStyleCnt="2"/>
      <dgm:spPr/>
    </dgm:pt>
  </dgm:ptLst>
  <dgm:cxnLst>
    <dgm:cxn modelId="{A566695A-0283-4EF2-8A0F-24400804BCF2}" type="presOf" srcId="{7F2D904A-5C30-4B52-883A-FFC4C7927B13}" destId="{1B858ACB-1972-4153-9538-17D53B794B8A}" srcOrd="0" destOrd="0" presId="urn:microsoft.com/office/officeart/2005/8/layout/lProcess3"/>
    <dgm:cxn modelId="{7500BBAF-4C2E-49F0-9E5A-CF3444775D2A}" type="presOf" srcId="{AD2EF95F-725C-48DD-BA01-9A0E49E9F916}" destId="{2D090C02-E306-4061-8BD9-361A5DB2E5B8}" srcOrd="0" destOrd="0" presId="urn:microsoft.com/office/officeart/2005/8/layout/lProcess3"/>
    <dgm:cxn modelId="{0942BDC3-E9F6-4DFB-A8DF-F2CBDE6BA610}" srcId="{AD2EF95F-725C-48DD-BA01-9A0E49E9F916}" destId="{7F2D904A-5C30-4B52-883A-FFC4C7927B13}" srcOrd="1" destOrd="0" parTransId="{2B9B97F6-CA20-4007-A2D1-56B32D4CED12}" sibTransId="{F5C381B7-78C0-425C-BF6E-C383367508C4}"/>
    <dgm:cxn modelId="{65F7B6CE-AB07-4183-ACA4-BECA8A6F7756}" srcId="{AD2EF95F-725C-48DD-BA01-9A0E49E9F916}" destId="{0F981461-1452-415C-AA35-513DA814971D}" srcOrd="0" destOrd="0" parTransId="{B48D27F7-C43C-408D-89F5-CE547F14D153}" sibTransId="{62629FEE-CCB8-424A-968C-4DFCE7B395B1}"/>
    <dgm:cxn modelId="{BEF15AFD-CCCB-49E8-9FE3-A945B532AA8A}" type="presOf" srcId="{0F981461-1452-415C-AA35-513DA814971D}" destId="{7EF834B7-E0E0-4ECA-A3CB-E9DEB3C6C6A8}" srcOrd="0" destOrd="0" presId="urn:microsoft.com/office/officeart/2005/8/layout/lProcess3"/>
    <dgm:cxn modelId="{12A11812-97A4-4C2B-AED6-91E274F221E7}" type="presParOf" srcId="{2D090C02-E306-4061-8BD9-361A5DB2E5B8}" destId="{D5C4DFF7-3BF4-449F-8BEF-8568A1DA5213}" srcOrd="0" destOrd="0" presId="urn:microsoft.com/office/officeart/2005/8/layout/lProcess3"/>
    <dgm:cxn modelId="{67E653F1-B5E5-4550-97FD-5A0184DD70C8}" type="presParOf" srcId="{D5C4DFF7-3BF4-449F-8BEF-8568A1DA5213}" destId="{7EF834B7-E0E0-4ECA-A3CB-E9DEB3C6C6A8}" srcOrd="0" destOrd="0" presId="urn:microsoft.com/office/officeart/2005/8/layout/lProcess3"/>
    <dgm:cxn modelId="{965DF768-AB5A-449D-8C19-7EF01540D27A}" type="presParOf" srcId="{2D090C02-E306-4061-8BD9-361A5DB2E5B8}" destId="{546AC3A9-677F-4351-BD20-60E18393AA68}" srcOrd="1" destOrd="0" presId="urn:microsoft.com/office/officeart/2005/8/layout/lProcess3"/>
    <dgm:cxn modelId="{85DB2B27-CD5E-429E-A8D6-13A5BA03D9B5}" type="presParOf" srcId="{2D090C02-E306-4061-8BD9-361A5DB2E5B8}" destId="{A4F3DD46-91E5-4157-88C0-6F4B51038187}" srcOrd="2" destOrd="0" presId="urn:microsoft.com/office/officeart/2005/8/layout/lProcess3"/>
    <dgm:cxn modelId="{E76C0625-E870-472D-AF3F-04C248CC75DE}" type="presParOf" srcId="{A4F3DD46-91E5-4157-88C0-6F4B51038187}" destId="{1B858ACB-1972-4153-9538-17D53B794B8A}"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21D81-32DA-4E59-8F5D-39BE54B4D804}">
      <dsp:nvSpPr>
        <dsp:cNvPr id="0" name=""/>
        <dsp:cNvSpPr/>
      </dsp:nvSpPr>
      <dsp:spPr>
        <a:xfrm>
          <a:off x="2975555" y="-7403"/>
          <a:ext cx="3611438" cy="3611541"/>
        </a:xfrm>
        <a:prstGeom prst="circularArrow">
          <a:avLst>
            <a:gd name="adj1" fmla="val 10980"/>
            <a:gd name="adj2" fmla="val 1142322"/>
            <a:gd name="adj3" fmla="val 4500000"/>
            <a:gd name="adj4" fmla="val 10800000"/>
            <a:gd name="adj5" fmla="val 125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3092EDB-B41D-4962-B9D8-FB94ECC73F61}">
      <dsp:nvSpPr>
        <dsp:cNvPr id="0" name=""/>
        <dsp:cNvSpPr/>
      </dsp:nvSpPr>
      <dsp:spPr>
        <a:xfrm>
          <a:off x="3786447" y="1162176"/>
          <a:ext cx="2014898" cy="1007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s-ES" sz="1600" b="1" i="1" kern="1200" spc="75"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Variable independiente </a:t>
          </a:r>
          <a:endParaRPr lang="es-EC" sz="1600" b="1" kern="1200" spc="75"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gn="ctr" defTabSz="711200">
            <a:lnSpc>
              <a:spcPct val="90000"/>
            </a:lnSpc>
            <a:spcBef>
              <a:spcPct val="0"/>
            </a:spcBef>
            <a:spcAft>
              <a:spcPct val="35000"/>
            </a:spcAft>
            <a:buFont typeface="Symbol" panose="05050102010706020507" pitchFamily="18" charset="2"/>
            <a:buNone/>
          </a:pPr>
          <a:r>
            <a:rPr lang="es-ES" sz="1600" kern="1200" spc="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rPr>
            <a:t>Costo indirecto de programa de posgrados</a:t>
          </a:r>
          <a:endParaRPr lang="es-EC" sz="1600" kern="1200" dirty="0">
            <a:solidFill>
              <a:schemeClr val="bg2">
                <a:lumMod val="10000"/>
              </a:schemeClr>
            </a:solidFill>
            <a:latin typeface="Arial" panose="020B0604020202020204" pitchFamily="34" charset="0"/>
            <a:cs typeface="Arial" panose="020B0604020202020204" pitchFamily="34" charset="0"/>
          </a:endParaRPr>
        </a:p>
      </dsp:txBody>
      <dsp:txXfrm>
        <a:off x="3786447" y="1162176"/>
        <a:ext cx="2014898" cy="1007330"/>
      </dsp:txXfrm>
    </dsp:sp>
    <dsp:sp modelId="{F35CC9CF-FAFD-4C71-A444-99F2B14704FD}">
      <dsp:nvSpPr>
        <dsp:cNvPr id="0" name=""/>
        <dsp:cNvSpPr/>
      </dsp:nvSpPr>
      <dsp:spPr>
        <a:xfrm>
          <a:off x="1885537" y="2314854"/>
          <a:ext cx="3102500" cy="3103812"/>
        </a:xfrm>
        <a:prstGeom prst="blockArc">
          <a:avLst>
            <a:gd name="adj1" fmla="val 0"/>
            <a:gd name="adj2" fmla="val 18900000"/>
            <a:gd name="adj3" fmla="val 12740"/>
          </a:avLst>
        </a:prstGeom>
        <a:gradFill rotWithShape="0">
          <a:gsLst>
            <a:gs pos="0">
              <a:schemeClr val="accent5">
                <a:hueOff val="17161661"/>
                <a:satOff val="-34374"/>
                <a:lumOff val="-21765"/>
                <a:alphaOff val="0"/>
                <a:tint val="50000"/>
                <a:satMod val="300000"/>
              </a:schemeClr>
            </a:gs>
            <a:gs pos="35000">
              <a:schemeClr val="accent5">
                <a:hueOff val="17161661"/>
                <a:satOff val="-34374"/>
                <a:lumOff val="-21765"/>
                <a:alphaOff val="0"/>
                <a:tint val="37000"/>
                <a:satMod val="300000"/>
              </a:schemeClr>
            </a:gs>
            <a:gs pos="100000">
              <a:schemeClr val="accent5">
                <a:hueOff val="17161661"/>
                <a:satOff val="-34374"/>
                <a:lumOff val="-2176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CB013AE-307B-4FCB-8EAF-2A9C594F4115}">
      <dsp:nvSpPr>
        <dsp:cNvPr id="0" name=""/>
        <dsp:cNvSpPr/>
      </dsp:nvSpPr>
      <dsp:spPr>
        <a:xfrm>
          <a:off x="2421193" y="3386666"/>
          <a:ext cx="2014898" cy="1007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s-ES" sz="1600" b="1" i="1" kern="1200" spc="75"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Variable Dependiente</a:t>
          </a:r>
          <a:endParaRPr lang="es-EC" sz="1600" b="1" kern="1200" spc="75"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lvl="0" indent="0" algn="ctr" defTabSz="711200">
            <a:lnSpc>
              <a:spcPct val="90000"/>
            </a:lnSpc>
            <a:spcBef>
              <a:spcPct val="0"/>
            </a:spcBef>
            <a:spcAft>
              <a:spcPct val="35000"/>
            </a:spcAft>
            <a:buFont typeface="Symbol" panose="05050102010706020507" pitchFamily="18" charset="2"/>
            <a:buNone/>
          </a:pPr>
          <a:r>
            <a:rPr lang="es-ES" sz="1600" kern="1200" spc="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rPr>
            <a:t>Costos indirectos administrativos</a:t>
          </a:r>
          <a:endParaRPr lang="es-EC" sz="1600" kern="1200" dirty="0">
            <a:solidFill>
              <a:schemeClr val="bg2">
                <a:lumMod val="10000"/>
              </a:schemeClr>
            </a:solidFill>
            <a:latin typeface="Arial" panose="020B0604020202020204" pitchFamily="34" charset="0"/>
            <a:cs typeface="Arial" panose="020B0604020202020204" pitchFamily="34" charset="0"/>
          </a:endParaRPr>
        </a:p>
      </dsp:txBody>
      <dsp:txXfrm>
        <a:off x="2421193" y="3386666"/>
        <a:ext cx="2014898" cy="10073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97FDE-1B92-4412-81EC-DEAFB64F7840}">
      <dsp:nvSpPr>
        <dsp:cNvPr id="0" name=""/>
        <dsp:cNvSpPr/>
      </dsp:nvSpPr>
      <dsp:spPr>
        <a:xfrm rot="10800000">
          <a:off x="2454788" y="1616"/>
          <a:ext cx="7851911" cy="1908207"/>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41466"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bg2">
                  <a:lumMod val="10000"/>
                </a:schemeClr>
              </a:solidFill>
            </a:rPr>
            <a:t>Los programas de posgrados responden a una planificación presentada por cada departamento, y son los Coordinadores o Comisiones de los Departamentos que diseñan los programas de posgrados que según la planificación académica van gravando ciertos costos a cada ítem presupuestario, por lo tanto, la metodología que se presenta servirá de mucha ayuda para el cálculo de los costos indirectos.</a:t>
          </a:r>
          <a:endParaRPr lang="es-EC" sz="1800" kern="1200" dirty="0">
            <a:solidFill>
              <a:schemeClr val="bg2">
                <a:lumMod val="10000"/>
              </a:schemeClr>
            </a:solidFill>
          </a:endParaRPr>
        </a:p>
      </dsp:txBody>
      <dsp:txXfrm rot="10800000">
        <a:off x="2931840" y="1616"/>
        <a:ext cx="7374859" cy="1908207"/>
      </dsp:txXfrm>
    </dsp:sp>
    <dsp:sp modelId="{0D8B1F30-47B1-4FAF-8EE2-346E7215F012}">
      <dsp:nvSpPr>
        <dsp:cNvPr id="0" name=""/>
        <dsp:cNvSpPr/>
      </dsp:nvSpPr>
      <dsp:spPr>
        <a:xfrm>
          <a:off x="1500685" y="1616"/>
          <a:ext cx="1908207" cy="1908207"/>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E6EB6EC-F3B3-465E-81C9-C3ED296721A2}">
      <dsp:nvSpPr>
        <dsp:cNvPr id="0" name=""/>
        <dsp:cNvSpPr/>
      </dsp:nvSpPr>
      <dsp:spPr>
        <a:xfrm rot="10800000">
          <a:off x="2454788" y="2433672"/>
          <a:ext cx="7851911" cy="1908207"/>
        </a:xfrm>
        <a:prstGeom prst="homePlate">
          <a:avLst/>
        </a:prstGeom>
        <a:gradFill rotWithShape="0">
          <a:gsLst>
            <a:gs pos="0">
              <a:schemeClr val="accent2">
                <a:hueOff val="-5320199"/>
                <a:satOff val="-33950"/>
                <a:lumOff val="18433"/>
                <a:alphaOff val="0"/>
                <a:shade val="51000"/>
                <a:satMod val="130000"/>
              </a:schemeClr>
            </a:gs>
            <a:gs pos="80000">
              <a:schemeClr val="accent2">
                <a:hueOff val="-5320199"/>
                <a:satOff val="-33950"/>
                <a:lumOff val="18433"/>
                <a:alphaOff val="0"/>
                <a:shade val="93000"/>
                <a:satMod val="130000"/>
              </a:schemeClr>
            </a:gs>
            <a:gs pos="100000">
              <a:schemeClr val="accent2">
                <a:hueOff val="-5320199"/>
                <a:satOff val="-33950"/>
                <a:lumOff val="1843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41466"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bg2">
                  <a:lumMod val="10000"/>
                </a:schemeClr>
              </a:solidFill>
            </a:rPr>
            <a:t>El desarrollo de la metodología, a partir de un ejemplo real, ha  permitido explicar el proceso metodológico que pueden afectar a un programa de posgrados.</a:t>
          </a:r>
          <a:endParaRPr lang="es-EC" sz="1800" kern="1200" dirty="0">
            <a:solidFill>
              <a:schemeClr val="bg2">
                <a:lumMod val="10000"/>
              </a:schemeClr>
            </a:solidFill>
          </a:endParaRPr>
        </a:p>
      </dsp:txBody>
      <dsp:txXfrm rot="10800000">
        <a:off x="2931840" y="2433672"/>
        <a:ext cx="7374859" cy="1908207"/>
      </dsp:txXfrm>
    </dsp:sp>
    <dsp:sp modelId="{5A3D2300-8530-42C8-B21F-2259C7E93547}">
      <dsp:nvSpPr>
        <dsp:cNvPr id="0" name=""/>
        <dsp:cNvSpPr/>
      </dsp:nvSpPr>
      <dsp:spPr>
        <a:xfrm>
          <a:off x="1500685" y="2433672"/>
          <a:ext cx="1908207" cy="1908207"/>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97FDE-1B92-4412-81EC-DEAFB64F7840}">
      <dsp:nvSpPr>
        <dsp:cNvPr id="0" name=""/>
        <dsp:cNvSpPr/>
      </dsp:nvSpPr>
      <dsp:spPr>
        <a:xfrm rot="10800000">
          <a:off x="2415058" y="1616"/>
          <a:ext cx="7851911" cy="1908207"/>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41466"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bg2">
                  <a:lumMod val="10000"/>
                </a:schemeClr>
              </a:solidFill>
            </a:rPr>
            <a:t>El centro de posgrados de la Universidad de la Fuerzas Armadas ESPE en la estructura presupuestaria de sus programas sea de especialidad, maestrías o doctorados, podrán seguir la metodología presentada para calcular los costos indirectos de cada programa de posgrado.</a:t>
          </a:r>
          <a:endParaRPr lang="es-EC" sz="1800" kern="1200" dirty="0">
            <a:solidFill>
              <a:schemeClr val="bg2">
                <a:lumMod val="10000"/>
              </a:schemeClr>
            </a:solidFill>
          </a:endParaRPr>
        </a:p>
      </dsp:txBody>
      <dsp:txXfrm rot="10800000">
        <a:off x="2892110" y="1616"/>
        <a:ext cx="7374859" cy="1908207"/>
      </dsp:txXfrm>
    </dsp:sp>
    <dsp:sp modelId="{0D8B1F30-47B1-4FAF-8EE2-346E7215F012}">
      <dsp:nvSpPr>
        <dsp:cNvPr id="0" name=""/>
        <dsp:cNvSpPr/>
      </dsp:nvSpPr>
      <dsp:spPr>
        <a:xfrm>
          <a:off x="1500685" y="1616"/>
          <a:ext cx="1908207" cy="1908207"/>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E6EB6EC-F3B3-465E-81C9-C3ED296721A2}">
      <dsp:nvSpPr>
        <dsp:cNvPr id="0" name=""/>
        <dsp:cNvSpPr/>
      </dsp:nvSpPr>
      <dsp:spPr>
        <a:xfrm rot="10800000">
          <a:off x="2454788" y="2433672"/>
          <a:ext cx="7851911" cy="1908207"/>
        </a:xfrm>
        <a:prstGeom prst="homePlate">
          <a:avLst/>
        </a:prstGeom>
        <a:gradFill rotWithShape="0">
          <a:gsLst>
            <a:gs pos="0">
              <a:schemeClr val="accent2">
                <a:hueOff val="-5320199"/>
                <a:satOff val="-33950"/>
                <a:lumOff val="18433"/>
                <a:alphaOff val="0"/>
                <a:shade val="51000"/>
                <a:satMod val="130000"/>
              </a:schemeClr>
            </a:gs>
            <a:gs pos="80000">
              <a:schemeClr val="accent2">
                <a:hueOff val="-5320199"/>
                <a:satOff val="-33950"/>
                <a:lumOff val="18433"/>
                <a:alphaOff val="0"/>
                <a:shade val="93000"/>
                <a:satMod val="130000"/>
              </a:schemeClr>
            </a:gs>
            <a:gs pos="100000">
              <a:schemeClr val="accent2">
                <a:hueOff val="-5320199"/>
                <a:satOff val="-33950"/>
                <a:lumOff val="1843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41466" tIns="68580" rIns="128016"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chemeClr val="bg2">
                  <a:lumMod val="10000"/>
                </a:schemeClr>
              </a:solidFill>
            </a:rPr>
            <a:t>Analizado el ejemplo elaborado para demostrar el procedimiento metodológico, se determina el porcentual total   oscila entre el 10% y 12%  de costos indirectos que afectarían al programa a ejecutarse.</a:t>
          </a:r>
          <a:endParaRPr lang="es-EC" sz="1800" kern="1200" dirty="0">
            <a:solidFill>
              <a:schemeClr val="bg2">
                <a:lumMod val="10000"/>
              </a:schemeClr>
            </a:solidFill>
          </a:endParaRPr>
        </a:p>
      </dsp:txBody>
      <dsp:txXfrm rot="10800000">
        <a:off x="2931840" y="2433672"/>
        <a:ext cx="7374859" cy="1908207"/>
      </dsp:txXfrm>
    </dsp:sp>
    <dsp:sp modelId="{5A3D2300-8530-42C8-B21F-2259C7E93547}">
      <dsp:nvSpPr>
        <dsp:cNvPr id="0" name=""/>
        <dsp:cNvSpPr/>
      </dsp:nvSpPr>
      <dsp:spPr>
        <a:xfrm>
          <a:off x="1500685" y="2433672"/>
          <a:ext cx="1908207" cy="1908207"/>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96DF8-D701-4D77-A5BB-30B1B1315C86}">
      <dsp:nvSpPr>
        <dsp:cNvPr id="0" name=""/>
        <dsp:cNvSpPr/>
      </dsp:nvSpPr>
      <dsp:spPr>
        <a:xfrm>
          <a:off x="855" y="172478"/>
          <a:ext cx="3335367" cy="219966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s-ES" sz="1600" kern="1200" dirty="0">
              <a:solidFill>
                <a:schemeClr val="bg2">
                  <a:lumMod val="10000"/>
                </a:schemeClr>
              </a:solidFill>
            </a:rPr>
            <a:t>El centro de Posgrados de la Universidad de las Fuerzas Armadas ESPE debe designar a una persona con conocimientos en costos que se responsabilice en mantener actualizado los datos e información para el costeo objetivo y oportuno, tanto del personal, de servicios básicos e insumos en los que se incurre en cada programa.</a:t>
          </a:r>
          <a:endParaRPr lang="es-EC" sz="1600" kern="1200" dirty="0">
            <a:solidFill>
              <a:schemeClr val="bg2">
                <a:lumMod val="10000"/>
              </a:schemeClr>
            </a:solidFill>
          </a:endParaRPr>
        </a:p>
      </dsp:txBody>
      <dsp:txXfrm>
        <a:off x="855" y="172478"/>
        <a:ext cx="3335367" cy="2199661"/>
      </dsp:txXfrm>
    </dsp:sp>
    <dsp:sp modelId="{8593D2AF-CD14-46D3-9054-723800DE4BF5}">
      <dsp:nvSpPr>
        <dsp:cNvPr id="0" name=""/>
        <dsp:cNvSpPr/>
      </dsp:nvSpPr>
      <dsp:spPr>
        <a:xfrm>
          <a:off x="3669759" y="271698"/>
          <a:ext cx="3335367" cy="200122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bg2">
                  <a:lumMod val="10000"/>
                </a:schemeClr>
              </a:solidFill>
            </a:rPr>
            <a:t>Se actualicen los inventarios, ya que existen muchos bienes obsoletos, pendientes de solicitar la baja, pero que se encuentran en las dependencias, encareciendo el costo de sus productos o servicios.</a:t>
          </a:r>
          <a:endParaRPr lang="es-EC" sz="1600" kern="1200" dirty="0">
            <a:solidFill>
              <a:schemeClr val="bg2">
                <a:lumMod val="10000"/>
              </a:schemeClr>
            </a:solidFill>
          </a:endParaRPr>
        </a:p>
      </dsp:txBody>
      <dsp:txXfrm>
        <a:off x="3669759" y="271698"/>
        <a:ext cx="3335367" cy="2001220"/>
      </dsp:txXfrm>
    </dsp:sp>
    <dsp:sp modelId="{FE1A6820-3EFA-42EF-BE01-0136C8C4F641}">
      <dsp:nvSpPr>
        <dsp:cNvPr id="0" name=""/>
        <dsp:cNvSpPr/>
      </dsp:nvSpPr>
      <dsp:spPr>
        <a:xfrm>
          <a:off x="1835307" y="2705676"/>
          <a:ext cx="3335367" cy="200122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s-ES" sz="1600" kern="1200" dirty="0">
              <a:solidFill>
                <a:schemeClr val="bg2">
                  <a:lumMod val="10000"/>
                </a:schemeClr>
              </a:solidFill>
            </a:rPr>
            <a:t>Se recomienda que el presente estudio sirva de base para futuras investigaciones con el fin de determinar herramientas digitales y sistemáticas que permitan optimizar los procesos de costeo. </a:t>
          </a:r>
          <a:endParaRPr lang="es-EC" sz="1600" kern="1200" dirty="0">
            <a:solidFill>
              <a:schemeClr val="bg2">
                <a:lumMod val="10000"/>
              </a:schemeClr>
            </a:solidFill>
          </a:endParaRPr>
        </a:p>
      </dsp:txBody>
      <dsp:txXfrm>
        <a:off x="1835307" y="2705676"/>
        <a:ext cx="3335367" cy="2001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4319B-7FAB-417D-96A2-98010A611E21}">
      <dsp:nvSpPr>
        <dsp:cNvPr id="0" name=""/>
        <dsp:cNvSpPr/>
      </dsp:nvSpPr>
      <dsp:spPr>
        <a:xfrm>
          <a:off x="-1846427" y="-312357"/>
          <a:ext cx="2409348" cy="2409348"/>
        </a:xfrm>
        <a:prstGeom prst="blockArc">
          <a:avLst>
            <a:gd name="adj1" fmla="val 18900000"/>
            <a:gd name="adj2" fmla="val 2700000"/>
            <a:gd name="adj3" fmla="val 897"/>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2B9305-290E-4476-9A10-D0FEB553A829}">
      <dsp:nvSpPr>
        <dsp:cNvPr id="0" name=""/>
        <dsp:cNvSpPr/>
      </dsp:nvSpPr>
      <dsp:spPr>
        <a:xfrm>
          <a:off x="549451" y="452755"/>
          <a:ext cx="9819700" cy="87912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08277" tIns="45720" rIns="45720" bIns="45720" numCol="1" spcCol="1270" anchor="ctr" anchorCtr="0">
          <a:noAutofit/>
        </a:bodyPr>
        <a:lstStyle/>
        <a:p>
          <a:pPr marL="0" lvl="0" indent="0" algn="l" defTabSz="800100">
            <a:lnSpc>
              <a:spcPct val="90000"/>
            </a:lnSpc>
            <a:spcBef>
              <a:spcPct val="0"/>
            </a:spcBef>
            <a:spcAft>
              <a:spcPct val="35000"/>
            </a:spcAft>
            <a:buNone/>
          </a:pPr>
          <a:r>
            <a:rPr lang="es-EC" sz="1800" kern="1200" dirty="0">
              <a:solidFill>
                <a:schemeClr val="bg2">
                  <a:lumMod val="10000"/>
                </a:schemeClr>
              </a:solidFill>
              <a:latin typeface="+mj-lt"/>
              <a:cs typeface="Times New Roman" panose="02020603050405020304" pitchFamily="18" charset="0"/>
            </a:rPr>
            <a:t>H</a:t>
          </a:r>
          <a:r>
            <a:rPr lang="es-EC" sz="1800" kern="1200" baseline="-25000" dirty="0">
              <a:solidFill>
                <a:schemeClr val="bg2">
                  <a:lumMod val="10000"/>
                </a:schemeClr>
              </a:solidFill>
              <a:latin typeface="+mj-lt"/>
              <a:cs typeface="Times New Roman" panose="02020603050405020304" pitchFamily="18" charset="0"/>
            </a:rPr>
            <a:t>1</a:t>
          </a:r>
          <a:r>
            <a:rPr lang="es-EC" sz="1800" kern="1200" baseline="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 E</a:t>
          </a:r>
          <a:r>
            <a:rPr lang="es-MX" sz="1800" kern="1200" dirty="0">
              <a:solidFill>
                <a:schemeClr val="bg2">
                  <a:lumMod val="10000"/>
                </a:schemeClr>
              </a:solidFill>
            </a:rPr>
            <a:t>l diseño de una metodología para la elaboración de los costos indirectos de programas de posgrados de la Universidad de las Fuerzas Armadas ESPE permitirá la optimización de los recursos económicos dentro de cada programa de posgrado</a:t>
          </a:r>
          <a:r>
            <a:rPr lang="es-ES" sz="1800" kern="1200" baseline="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a:t>
          </a:r>
          <a:r>
            <a:rPr lang="es-EC" sz="1800" kern="12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es-EC" sz="1800" kern="1200" dirty="0">
            <a:solidFill>
              <a:schemeClr val="bg2">
                <a:lumMod val="10000"/>
              </a:schemeClr>
            </a:solidFill>
            <a:latin typeface="Times New Roman" panose="02020603050405020304" pitchFamily="18" charset="0"/>
            <a:cs typeface="Times New Roman" panose="02020603050405020304" pitchFamily="18" charset="0"/>
          </a:endParaRPr>
        </a:p>
      </dsp:txBody>
      <dsp:txXfrm>
        <a:off x="549451" y="452755"/>
        <a:ext cx="9819700" cy="879123"/>
      </dsp:txXfrm>
    </dsp:sp>
    <dsp:sp modelId="{8A6A6A46-9A16-4B74-B2E0-CC0BF71ABACE}">
      <dsp:nvSpPr>
        <dsp:cNvPr id="0" name=""/>
        <dsp:cNvSpPr/>
      </dsp:nvSpPr>
      <dsp:spPr>
        <a:xfrm>
          <a:off x="0" y="342865"/>
          <a:ext cx="1098903" cy="1098903"/>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39637-8EE9-43F2-9140-8418F055B5CD}">
      <dsp:nvSpPr>
        <dsp:cNvPr id="0" name=""/>
        <dsp:cNvSpPr/>
      </dsp:nvSpPr>
      <dsp:spPr>
        <a:xfrm>
          <a:off x="0" y="0"/>
          <a:ext cx="4367453" cy="4945636"/>
        </a:xfrm>
        <a:prstGeom prst="triangl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D2E2A20-2B58-438E-8286-A41E01B14D34}">
      <dsp:nvSpPr>
        <dsp:cNvPr id="0" name=""/>
        <dsp:cNvSpPr/>
      </dsp:nvSpPr>
      <dsp:spPr>
        <a:xfrm>
          <a:off x="2183726" y="495046"/>
          <a:ext cx="2838845" cy="879009"/>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i="1" kern="1200" dirty="0">
              <a:solidFill>
                <a:schemeClr val="bg2">
                  <a:lumMod val="10000"/>
                </a:schemeClr>
              </a:solidFill>
            </a:rPr>
            <a:t>Constitución de la República del Ecuador</a:t>
          </a:r>
          <a:endParaRPr lang="es-EC" sz="1600" b="1" i="1" kern="1200" dirty="0">
            <a:solidFill>
              <a:schemeClr val="bg2">
                <a:lumMod val="10000"/>
              </a:schemeClr>
            </a:solidFill>
          </a:endParaRPr>
        </a:p>
      </dsp:txBody>
      <dsp:txXfrm>
        <a:off x="2226636" y="537956"/>
        <a:ext cx="2753025" cy="793189"/>
      </dsp:txXfrm>
    </dsp:sp>
    <dsp:sp modelId="{352532D4-632F-43E8-8243-44DBDEBBFE24}">
      <dsp:nvSpPr>
        <dsp:cNvPr id="0" name=""/>
        <dsp:cNvSpPr/>
      </dsp:nvSpPr>
      <dsp:spPr>
        <a:xfrm>
          <a:off x="2183726" y="1483932"/>
          <a:ext cx="2838845" cy="879009"/>
        </a:xfrm>
        <a:prstGeom prst="roundRect">
          <a:avLst/>
        </a:prstGeom>
        <a:solidFill>
          <a:schemeClr val="lt1">
            <a:alpha val="90000"/>
            <a:hueOff val="0"/>
            <a:satOff val="0"/>
            <a:lumOff val="0"/>
            <a:alphaOff val="0"/>
          </a:schemeClr>
        </a:solidFill>
        <a:ln w="9525" cap="flat" cmpd="sng" algn="ctr">
          <a:solidFill>
            <a:schemeClr val="accent2">
              <a:hueOff val="-1773400"/>
              <a:satOff val="-11317"/>
              <a:lumOff val="614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i="1" kern="1200" dirty="0">
              <a:solidFill>
                <a:schemeClr val="bg2">
                  <a:lumMod val="10000"/>
                </a:schemeClr>
              </a:solidFill>
            </a:rPr>
            <a:t>Ley Orgánica de Educación Superior (LOES)</a:t>
          </a:r>
          <a:endParaRPr lang="es-EC" sz="1600" b="1" i="1" kern="1200" dirty="0">
            <a:solidFill>
              <a:schemeClr val="bg2">
                <a:lumMod val="10000"/>
              </a:schemeClr>
            </a:solidFill>
          </a:endParaRPr>
        </a:p>
      </dsp:txBody>
      <dsp:txXfrm>
        <a:off x="2226636" y="1526842"/>
        <a:ext cx="2753025" cy="793189"/>
      </dsp:txXfrm>
    </dsp:sp>
    <dsp:sp modelId="{82CC9C13-CFE4-4921-8036-BB5A6ED119BB}">
      <dsp:nvSpPr>
        <dsp:cNvPr id="0" name=""/>
        <dsp:cNvSpPr/>
      </dsp:nvSpPr>
      <dsp:spPr>
        <a:xfrm>
          <a:off x="2183726" y="2472818"/>
          <a:ext cx="2838845" cy="879009"/>
        </a:xfrm>
        <a:prstGeom prst="roundRect">
          <a:avLst/>
        </a:prstGeom>
        <a:solidFill>
          <a:schemeClr val="lt1">
            <a:alpha val="90000"/>
            <a:hueOff val="0"/>
            <a:satOff val="0"/>
            <a:lumOff val="0"/>
            <a:alphaOff val="0"/>
          </a:schemeClr>
        </a:solidFill>
        <a:ln w="9525" cap="flat" cmpd="sng" algn="ctr">
          <a:solidFill>
            <a:schemeClr val="accent2">
              <a:hueOff val="-3546800"/>
              <a:satOff val="-22633"/>
              <a:lumOff val="1228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i="1" kern="1200" dirty="0">
              <a:solidFill>
                <a:schemeClr val="bg2">
                  <a:lumMod val="10000"/>
                </a:schemeClr>
              </a:solidFill>
            </a:rPr>
            <a:t>Consejo de Aseguramiento de la Calidad de la Educación Superior</a:t>
          </a:r>
          <a:endParaRPr lang="es-EC" sz="1600" b="1" i="1" kern="1200" dirty="0">
            <a:solidFill>
              <a:schemeClr val="bg2">
                <a:lumMod val="10000"/>
              </a:schemeClr>
            </a:solidFill>
          </a:endParaRPr>
        </a:p>
      </dsp:txBody>
      <dsp:txXfrm>
        <a:off x="2226636" y="2515728"/>
        <a:ext cx="2753025" cy="793189"/>
      </dsp:txXfrm>
    </dsp:sp>
    <dsp:sp modelId="{505008BA-0AA6-4BA6-8443-E079D6A8849B}">
      <dsp:nvSpPr>
        <dsp:cNvPr id="0" name=""/>
        <dsp:cNvSpPr/>
      </dsp:nvSpPr>
      <dsp:spPr>
        <a:xfrm>
          <a:off x="2183726" y="3461704"/>
          <a:ext cx="2838845" cy="879009"/>
        </a:xfrm>
        <a:prstGeom prst="roundRect">
          <a:avLst/>
        </a:prstGeom>
        <a:solidFill>
          <a:schemeClr val="lt1">
            <a:alpha val="90000"/>
            <a:hueOff val="0"/>
            <a:satOff val="0"/>
            <a:lumOff val="0"/>
            <a:alphaOff val="0"/>
          </a:schemeClr>
        </a:solidFill>
        <a:ln w="9525" cap="flat" cmpd="sng" algn="ctr">
          <a:solidFill>
            <a:schemeClr val="accent2">
              <a:hueOff val="-5320199"/>
              <a:satOff val="-33950"/>
              <a:lumOff val="1843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i="1" kern="1200" dirty="0">
              <a:solidFill>
                <a:schemeClr val="bg2">
                  <a:lumMod val="10000"/>
                </a:schemeClr>
              </a:solidFill>
            </a:rPr>
            <a:t>Normas de Control Interno de la Contraloría General del Estado</a:t>
          </a:r>
          <a:endParaRPr lang="es-EC" sz="1600" b="1" i="1" kern="1200" dirty="0">
            <a:solidFill>
              <a:schemeClr val="bg2">
                <a:lumMod val="10000"/>
              </a:schemeClr>
            </a:solidFill>
          </a:endParaRPr>
        </a:p>
      </dsp:txBody>
      <dsp:txXfrm>
        <a:off x="2226636" y="3504614"/>
        <a:ext cx="2753025" cy="7931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7F6BE-FEED-43C3-8042-44AC183357D6}">
      <dsp:nvSpPr>
        <dsp:cNvPr id="0" name=""/>
        <dsp:cNvSpPr/>
      </dsp:nvSpPr>
      <dsp:spPr>
        <a:xfrm>
          <a:off x="11858" y="147873"/>
          <a:ext cx="6935082" cy="1723476"/>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bg2">
                  <a:lumMod val="10000"/>
                </a:schemeClr>
              </a:solidFill>
              <a:latin typeface="Arial" panose="020B0604020202020204" pitchFamily="34" charset="0"/>
              <a:cs typeface="Arial" panose="020B0604020202020204" pitchFamily="34" charset="0"/>
            </a:rPr>
            <a:t>Teoría General de Sistemas (</a:t>
          </a:r>
          <a:r>
            <a:rPr lang="es-EC" sz="1600" kern="1200" dirty="0">
              <a:solidFill>
                <a:schemeClr val="bg2">
                  <a:lumMod val="10000"/>
                </a:schemeClr>
              </a:solidFill>
              <a:latin typeface="Arial" panose="020B0604020202020204" pitchFamily="34" charset="0"/>
              <a:cs typeface="Arial" panose="020B0604020202020204" pitchFamily="34" charset="0"/>
            </a:rPr>
            <a:t>Bertalanffy</a:t>
          </a:r>
          <a:r>
            <a:rPr lang="es-ES" sz="1600" b="1" kern="1200" dirty="0">
              <a:solidFill>
                <a:schemeClr val="bg2">
                  <a:lumMod val="10000"/>
                </a:schemeClr>
              </a:solidFill>
              <a:latin typeface="Arial" panose="020B0604020202020204" pitchFamily="34" charset="0"/>
              <a:cs typeface="Arial" panose="020B0604020202020204" pitchFamily="34" charset="0"/>
            </a:rPr>
            <a:t>)</a:t>
          </a:r>
        </a:p>
        <a:p>
          <a:pPr marL="0" lvl="0" indent="0" algn="l" defTabSz="711200">
            <a:lnSpc>
              <a:spcPct val="90000"/>
            </a:lnSpc>
            <a:spcBef>
              <a:spcPct val="0"/>
            </a:spcBef>
            <a:spcAft>
              <a:spcPct val="35000"/>
            </a:spcAft>
            <a:buNone/>
          </a:pPr>
          <a:r>
            <a:rPr lang="es-ES" sz="1600" b="1" kern="1200" dirty="0">
              <a:solidFill>
                <a:schemeClr val="bg2">
                  <a:lumMod val="10000"/>
                </a:schemeClr>
              </a:solidFill>
              <a:latin typeface="Arial" panose="020B0604020202020204" pitchFamily="34" charset="0"/>
              <a:cs typeface="Arial" panose="020B0604020202020204" pitchFamily="34" charset="0"/>
            </a:rPr>
            <a:t>1969  </a:t>
          </a:r>
          <a:endParaRPr lang="es-EC" sz="1600" kern="1200" dirty="0">
            <a:solidFill>
              <a:schemeClr val="bg2">
                <a:lumMod val="10000"/>
              </a:schemeClr>
            </a:solidFill>
            <a:latin typeface="Arial" panose="020B0604020202020204" pitchFamily="34" charset="0"/>
            <a:cs typeface="Arial" panose="020B0604020202020204" pitchFamily="34" charset="0"/>
          </a:endParaRPr>
        </a:p>
        <a:p>
          <a:pPr marL="171450" lvl="1" indent="-171450" algn="ctr" defTabSz="711200">
            <a:lnSpc>
              <a:spcPct val="90000"/>
            </a:lnSpc>
            <a:spcBef>
              <a:spcPct val="0"/>
            </a:spcBef>
            <a:spcAft>
              <a:spcPct val="15000"/>
            </a:spcAft>
            <a:buChar char="•"/>
          </a:pPr>
          <a:r>
            <a:rPr lang="es-EC" sz="1600" i="0" kern="1200" dirty="0">
              <a:solidFill>
                <a:schemeClr val="bg2">
                  <a:lumMod val="10000"/>
                </a:schemeClr>
              </a:solidFill>
              <a:latin typeface="Arial" panose="020B0604020202020204" pitchFamily="34" charset="0"/>
              <a:cs typeface="Arial" panose="020B0604020202020204" pitchFamily="34" charset="0"/>
            </a:rPr>
            <a:t>Afirma </a:t>
          </a:r>
          <a:r>
            <a:rPr lang="es-ES" sz="1600" b="0" i="0" kern="1200" dirty="0">
              <a:solidFill>
                <a:schemeClr val="bg2">
                  <a:lumMod val="10000"/>
                </a:schemeClr>
              </a:solidFill>
              <a:latin typeface="Arial" panose="020B0604020202020204" pitchFamily="34" charset="0"/>
              <a:cs typeface="Arial" panose="020B0604020202020204" pitchFamily="34" charset="0"/>
            </a:rPr>
            <a:t>que el único modo significativo de estudiar la organización es estudiarla como sistema.</a:t>
          </a:r>
          <a:endParaRPr lang="es-EC" sz="1600" kern="1200" dirty="0">
            <a:solidFill>
              <a:schemeClr val="bg2">
                <a:lumMod val="10000"/>
              </a:schemeClr>
            </a:solidFill>
            <a:latin typeface="Arial" panose="020B0604020202020204" pitchFamily="34" charset="0"/>
            <a:cs typeface="Arial" panose="020B0604020202020204" pitchFamily="34" charset="0"/>
          </a:endParaRPr>
        </a:p>
      </dsp:txBody>
      <dsp:txXfrm>
        <a:off x="62337" y="198352"/>
        <a:ext cx="4900686" cy="1622518"/>
      </dsp:txXfrm>
    </dsp:sp>
    <dsp:sp modelId="{8C7F53FA-F23F-4608-AF44-7CD9D5D55876}">
      <dsp:nvSpPr>
        <dsp:cNvPr id="0" name=""/>
        <dsp:cNvSpPr/>
      </dsp:nvSpPr>
      <dsp:spPr>
        <a:xfrm>
          <a:off x="1160381" y="2573677"/>
          <a:ext cx="6935082" cy="1672869"/>
        </a:xfrm>
        <a:prstGeom prst="roundRect">
          <a:avLst>
            <a:gd name="adj" fmla="val 10000"/>
          </a:avLst>
        </a:prstGeom>
        <a:gradFill rotWithShape="0">
          <a:gsLst>
            <a:gs pos="0">
              <a:schemeClr val="accent5">
                <a:hueOff val="17161661"/>
                <a:satOff val="-34374"/>
                <a:lumOff val="-21765"/>
                <a:alphaOff val="0"/>
                <a:tint val="50000"/>
                <a:satMod val="300000"/>
              </a:schemeClr>
            </a:gs>
            <a:gs pos="35000">
              <a:schemeClr val="accent5">
                <a:hueOff val="17161661"/>
                <a:satOff val="-34374"/>
                <a:lumOff val="-21765"/>
                <a:alphaOff val="0"/>
                <a:tint val="37000"/>
                <a:satMod val="300000"/>
              </a:schemeClr>
            </a:gs>
            <a:gs pos="100000">
              <a:schemeClr val="accent5">
                <a:hueOff val="17161661"/>
                <a:satOff val="-34374"/>
                <a:lumOff val="-2176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bg2">
                  <a:lumMod val="10000"/>
                </a:schemeClr>
              </a:solidFill>
              <a:latin typeface="Arial" panose="020B0604020202020204" pitchFamily="34" charset="0"/>
              <a:cs typeface="Arial" panose="020B0604020202020204" pitchFamily="34" charset="0"/>
            </a:rPr>
            <a:t>Teoría General de las Organizaciones</a:t>
          </a:r>
        </a:p>
        <a:p>
          <a:pPr marL="0" lvl="0" indent="0" algn="l" defTabSz="711200">
            <a:lnSpc>
              <a:spcPct val="90000"/>
            </a:lnSpc>
            <a:spcBef>
              <a:spcPct val="0"/>
            </a:spcBef>
            <a:spcAft>
              <a:spcPct val="35000"/>
            </a:spcAft>
            <a:buNone/>
          </a:pPr>
          <a:r>
            <a:rPr lang="es-ES" sz="1600" b="1" kern="1200" dirty="0">
              <a:solidFill>
                <a:schemeClr val="bg2">
                  <a:lumMod val="10000"/>
                </a:schemeClr>
              </a:solidFill>
              <a:latin typeface="Arial" panose="020B0604020202020204" pitchFamily="34" charset="0"/>
              <a:cs typeface="Arial" panose="020B0604020202020204" pitchFamily="34" charset="0"/>
            </a:rPr>
            <a:t> (</a:t>
          </a:r>
          <a:r>
            <a:rPr lang="es-EC" sz="1600" b="1" i="0" kern="1200" dirty="0">
              <a:solidFill>
                <a:schemeClr val="bg2">
                  <a:lumMod val="10000"/>
                </a:schemeClr>
              </a:solidFill>
            </a:rPr>
            <a:t>Chiavenato) 2019</a:t>
          </a:r>
          <a:endParaRPr lang="es-EC" sz="1600" kern="1200" dirty="0">
            <a:solidFill>
              <a:schemeClr val="bg2">
                <a:lumMod val="10000"/>
              </a:schemeClr>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C" sz="1600" kern="1200">
              <a:solidFill>
                <a:schemeClr val="bg2">
                  <a:lumMod val="10000"/>
                </a:schemeClr>
              </a:solidFill>
              <a:latin typeface="Arial" panose="020B0604020202020204" pitchFamily="34" charset="0"/>
              <a:cs typeface="Arial" panose="020B0604020202020204" pitchFamily="34" charset="0"/>
            </a:rPr>
            <a:t>Las organizaciones </a:t>
          </a:r>
          <a:r>
            <a:rPr lang="es-EC" sz="1600" kern="1200" dirty="0">
              <a:solidFill>
                <a:schemeClr val="bg2">
                  <a:lumMod val="10000"/>
                </a:schemeClr>
              </a:solidFill>
              <a:latin typeface="Arial" panose="020B0604020202020204" pitchFamily="34" charset="0"/>
              <a:cs typeface="Arial" panose="020B0604020202020204" pitchFamily="34" charset="0"/>
            </a:rPr>
            <a:t>por su tamaño y por la complejidad de sus operaciones, cuando alcanzan una cierta dimensión, necesitan que las administre un conjunto de personas </a:t>
          </a:r>
        </a:p>
      </dsp:txBody>
      <dsp:txXfrm>
        <a:off x="1209378" y="2622674"/>
        <a:ext cx="4324291" cy="1574875"/>
      </dsp:txXfrm>
    </dsp:sp>
    <dsp:sp modelId="{6E76C562-6CE7-409C-A58D-FB3AFF3F378D}">
      <dsp:nvSpPr>
        <dsp:cNvPr id="0" name=""/>
        <dsp:cNvSpPr/>
      </dsp:nvSpPr>
      <dsp:spPr>
        <a:xfrm>
          <a:off x="5646123" y="1558868"/>
          <a:ext cx="1288958" cy="1288958"/>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C" sz="3600" kern="1200">
            <a:solidFill>
              <a:schemeClr val="bg2">
                <a:lumMod val="10000"/>
              </a:schemeClr>
            </a:solidFill>
            <a:latin typeface="Arial" panose="020B0604020202020204" pitchFamily="34" charset="0"/>
            <a:cs typeface="Arial" panose="020B0604020202020204" pitchFamily="34" charset="0"/>
          </a:endParaRPr>
        </a:p>
      </dsp:txBody>
      <dsp:txXfrm>
        <a:off x="5936139" y="1558868"/>
        <a:ext cx="708926" cy="9699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F793E-5BF1-4DC9-88EE-857216F5F76E}">
      <dsp:nvSpPr>
        <dsp:cNvPr id="0" name=""/>
        <dsp:cNvSpPr/>
      </dsp:nvSpPr>
      <dsp:spPr>
        <a:xfrm>
          <a:off x="2160515" y="-288858"/>
          <a:ext cx="4725048" cy="4725048"/>
        </a:xfrm>
        <a:prstGeom prst="circularArrow">
          <a:avLst>
            <a:gd name="adj1" fmla="val 5689"/>
            <a:gd name="adj2" fmla="val 340510"/>
            <a:gd name="adj3" fmla="val 12341799"/>
            <a:gd name="adj4" fmla="val 18327212"/>
            <a:gd name="adj5" fmla="val 5908"/>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19D53D6-9D2C-4601-BDCD-8B7F2CF6DA29}">
      <dsp:nvSpPr>
        <dsp:cNvPr id="0" name=""/>
        <dsp:cNvSpPr/>
      </dsp:nvSpPr>
      <dsp:spPr>
        <a:xfrm>
          <a:off x="2833525" y="1100"/>
          <a:ext cx="3379028" cy="1689514"/>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i="0" kern="1200" dirty="0">
              <a:solidFill>
                <a:schemeClr val="bg2">
                  <a:lumMod val="10000"/>
                </a:schemeClr>
              </a:solidFill>
            </a:rPr>
            <a:t>Propuesta  metodológica de un sistema de costos para servicios de hospedaje en universidades de las provincias de Pichincha y Santo Domingo de los Tsáchilas realizado por Paucar Lizet y Silva Samantha (2019)</a:t>
          </a:r>
          <a:endParaRPr lang="es-EC" sz="1600" b="0" i="0" kern="1200" dirty="0">
            <a:solidFill>
              <a:schemeClr val="bg2">
                <a:lumMod val="10000"/>
              </a:schemeClr>
            </a:solidFill>
            <a:latin typeface="+mj-lt"/>
            <a:cs typeface="Times New Roman" panose="02020603050405020304" pitchFamily="18" charset="0"/>
          </a:endParaRPr>
        </a:p>
      </dsp:txBody>
      <dsp:txXfrm>
        <a:off x="2916000" y="83575"/>
        <a:ext cx="3214078" cy="1524564"/>
      </dsp:txXfrm>
    </dsp:sp>
    <dsp:sp modelId="{EF1CF114-1E09-4F28-8263-04CAA5DDF507}">
      <dsp:nvSpPr>
        <dsp:cNvPr id="0" name=""/>
        <dsp:cNvSpPr/>
      </dsp:nvSpPr>
      <dsp:spPr>
        <a:xfrm>
          <a:off x="4624340" y="3102882"/>
          <a:ext cx="3379028" cy="1689514"/>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i="0" kern="1200" dirty="0">
              <a:solidFill>
                <a:schemeClr val="bg2">
                  <a:lumMod val="10000"/>
                </a:schemeClr>
              </a:solidFill>
            </a:rPr>
            <a:t> </a:t>
          </a:r>
          <a:r>
            <a:rPr lang="es-ES" sz="1600" i="1" kern="1200" dirty="0">
              <a:solidFill>
                <a:schemeClr val="bg2">
                  <a:lumMod val="10000"/>
                </a:schemeClr>
              </a:solidFill>
            </a:rPr>
            <a:t>Elaboración de costos de las carreras del Departamento de Ciencias de la Energía y Mecánica de la Universidad de las Fuerzas Armadas ESPE" </a:t>
          </a:r>
          <a:r>
            <a:rPr lang="es-ES" sz="1600" kern="1200" dirty="0">
              <a:solidFill>
                <a:schemeClr val="bg2">
                  <a:lumMod val="10000"/>
                </a:schemeClr>
              </a:solidFill>
            </a:rPr>
            <a:t>desarrollado por las señoritas Erika Acosta y Karen Llerena </a:t>
          </a:r>
          <a:r>
            <a:rPr lang="es-EC" sz="1600" i="0" kern="1200" dirty="0">
              <a:solidFill>
                <a:schemeClr val="bg2">
                  <a:lumMod val="10000"/>
                </a:schemeClr>
              </a:solidFill>
            </a:rPr>
            <a:t>(2020)</a:t>
          </a:r>
          <a:endParaRPr lang="es-EC" sz="1600" b="0" i="0" kern="1200" dirty="0">
            <a:solidFill>
              <a:schemeClr val="bg2">
                <a:lumMod val="10000"/>
              </a:schemeClr>
            </a:solidFill>
            <a:latin typeface="+mj-lt"/>
            <a:cs typeface="Times New Roman" panose="02020603050405020304" pitchFamily="18" charset="0"/>
          </a:endParaRPr>
        </a:p>
      </dsp:txBody>
      <dsp:txXfrm>
        <a:off x="4706815" y="3185357"/>
        <a:ext cx="3214078" cy="1524564"/>
      </dsp:txXfrm>
    </dsp:sp>
    <dsp:sp modelId="{5A52E932-44EC-4543-B7DA-3174B42C8F0E}">
      <dsp:nvSpPr>
        <dsp:cNvPr id="0" name=""/>
        <dsp:cNvSpPr/>
      </dsp:nvSpPr>
      <dsp:spPr>
        <a:xfrm>
          <a:off x="1042710" y="3102882"/>
          <a:ext cx="3379028" cy="1689514"/>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i="0" kern="1200">
              <a:solidFill>
                <a:schemeClr val="bg2">
                  <a:lumMod val="10000"/>
                </a:schemeClr>
              </a:solidFill>
            </a:rPr>
            <a:t>Elaboración de Costos por Afectación de la Carrera de Ingeniería Comercial del Departamento CEAC de la Universidad de las Fuerzas Armadas – ESPE realizado por Ramírez Lizeth (2016)</a:t>
          </a:r>
          <a:endParaRPr lang="es-EC" sz="1600" b="0" i="0" kern="1200" dirty="0">
            <a:solidFill>
              <a:schemeClr val="bg2">
                <a:lumMod val="10000"/>
              </a:schemeClr>
            </a:solidFill>
            <a:latin typeface="+mj-lt"/>
            <a:cs typeface="Times New Roman" panose="02020603050405020304" pitchFamily="18" charset="0"/>
          </a:endParaRPr>
        </a:p>
      </dsp:txBody>
      <dsp:txXfrm>
        <a:off x="1125185" y="3185357"/>
        <a:ext cx="3214078" cy="15245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E3343-CB2C-4C57-AB02-A9A0A6A26BF5}">
      <dsp:nvSpPr>
        <dsp:cNvPr id="0" name=""/>
        <dsp:cNvSpPr/>
      </dsp:nvSpPr>
      <dsp:spPr>
        <a:xfrm>
          <a:off x="1408174" y="2302947"/>
          <a:ext cx="503573" cy="1439329"/>
        </a:xfrm>
        <a:custGeom>
          <a:avLst/>
          <a:gdLst/>
          <a:ahLst/>
          <a:cxnLst/>
          <a:rect l="0" t="0" r="0" b="0"/>
          <a:pathLst>
            <a:path>
              <a:moveTo>
                <a:pt x="0" y="0"/>
              </a:moveTo>
              <a:lnTo>
                <a:pt x="251786" y="0"/>
              </a:lnTo>
              <a:lnTo>
                <a:pt x="251786" y="1439329"/>
              </a:lnTo>
              <a:lnTo>
                <a:pt x="503573" y="143932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C" sz="1600" kern="1200">
            <a:solidFill>
              <a:schemeClr val="bg2">
                <a:lumMod val="10000"/>
              </a:schemeClr>
            </a:solidFill>
          </a:endParaRPr>
        </a:p>
      </dsp:txBody>
      <dsp:txXfrm>
        <a:off x="1621839" y="2984490"/>
        <a:ext cx="76243" cy="76243"/>
      </dsp:txXfrm>
    </dsp:sp>
    <dsp:sp modelId="{43F3A566-8A53-4292-9306-15A162CF50B0}">
      <dsp:nvSpPr>
        <dsp:cNvPr id="0" name=""/>
        <dsp:cNvSpPr/>
      </dsp:nvSpPr>
      <dsp:spPr>
        <a:xfrm>
          <a:off x="4429614" y="2782724"/>
          <a:ext cx="503573" cy="479776"/>
        </a:xfrm>
        <a:custGeom>
          <a:avLst/>
          <a:gdLst/>
          <a:ahLst/>
          <a:cxnLst/>
          <a:rect l="0" t="0" r="0" b="0"/>
          <a:pathLst>
            <a:path>
              <a:moveTo>
                <a:pt x="0" y="0"/>
              </a:moveTo>
              <a:lnTo>
                <a:pt x="251786" y="0"/>
              </a:lnTo>
              <a:lnTo>
                <a:pt x="251786" y="479776"/>
              </a:lnTo>
              <a:lnTo>
                <a:pt x="503573" y="47977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C" sz="1600" kern="1200">
            <a:solidFill>
              <a:schemeClr val="bg2">
                <a:lumMod val="10000"/>
              </a:schemeClr>
            </a:solidFill>
          </a:endParaRPr>
        </a:p>
      </dsp:txBody>
      <dsp:txXfrm>
        <a:off x="4664012" y="3005223"/>
        <a:ext cx="34776" cy="34776"/>
      </dsp:txXfrm>
    </dsp:sp>
    <dsp:sp modelId="{3CF87005-C752-4346-AE0A-715426431B72}">
      <dsp:nvSpPr>
        <dsp:cNvPr id="0" name=""/>
        <dsp:cNvSpPr/>
      </dsp:nvSpPr>
      <dsp:spPr>
        <a:xfrm>
          <a:off x="4429614" y="2302947"/>
          <a:ext cx="503573" cy="479776"/>
        </a:xfrm>
        <a:custGeom>
          <a:avLst/>
          <a:gdLst/>
          <a:ahLst/>
          <a:cxnLst/>
          <a:rect l="0" t="0" r="0" b="0"/>
          <a:pathLst>
            <a:path>
              <a:moveTo>
                <a:pt x="0" y="479776"/>
              </a:moveTo>
              <a:lnTo>
                <a:pt x="251786" y="479776"/>
              </a:lnTo>
              <a:lnTo>
                <a:pt x="251786" y="0"/>
              </a:lnTo>
              <a:lnTo>
                <a:pt x="503573"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C" sz="1600" kern="1200">
            <a:solidFill>
              <a:schemeClr val="bg2">
                <a:lumMod val="10000"/>
              </a:schemeClr>
            </a:solidFill>
          </a:endParaRPr>
        </a:p>
      </dsp:txBody>
      <dsp:txXfrm>
        <a:off x="4664012" y="2525447"/>
        <a:ext cx="34776" cy="34776"/>
      </dsp:txXfrm>
    </dsp:sp>
    <dsp:sp modelId="{595DE788-6EE5-4B5F-8AFE-54C6BE7F07AB}">
      <dsp:nvSpPr>
        <dsp:cNvPr id="0" name=""/>
        <dsp:cNvSpPr/>
      </dsp:nvSpPr>
      <dsp:spPr>
        <a:xfrm>
          <a:off x="1408174" y="2302947"/>
          <a:ext cx="503573" cy="479776"/>
        </a:xfrm>
        <a:custGeom>
          <a:avLst/>
          <a:gdLst/>
          <a:ahLst/>
          <a:cxnLst/>
          <a:rect l="0" t="0" r="0" b="0"/>
          <a:pathLst>
            <a:path>
              <a:moveTo>
                <a:pt x="0" y="0"/>
              </a:moveTo>
              <a:lnTo>
                <a:pt x="251786" y="0"/>
              </a:lnTo>
              <a:lnTo>
                <a:pt x="251786" y="479776"/>
              </a:lnTo>
              <a:lnTo>
                <a:pt x="503573" y="47977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C" sz="1600" kern="1200">
            <a:solidFill>
              <a:schemeClr val="bg2">
                <a:lumMod val="10000"/>
              </a:schemeClr>
            </a:solidFill>
          </a:endParaRPr>
        </a:p>
      </dsp:txBody>
      <dsp:txXfrm>
        <a:off x="1642572" y="2525447"/>
        <a:ext cx="34776" cy="34776"/>
      </dsp:txXfrm>
    </dsp:sp>
    <dsp:sp modelId="{B8AF536F-8DCF-4505-8B40-BC07EB14838D}">
      <dsp:nvSpPr>
        <dsp:cNvPr id="0" name=""/>
        <dsp:cNvSpPr/>
      </dsp:nvSpPr>
      <dsp:spPr>
        <a:xfrm>
          <a:off x="4429614" y="863618"/>
          <a:ext cx="503573" cy="479776"/>
        </a:xfrm>
        <a:custGeom>
          <a:avLst/>
          <a:gdLst/>
          <a:ahLst/>
          <a:cxnLst/>
          <a:rect l="0" t="0" r="0" b="0"/>
          <a:pathLst>
            <a:path>
              <a:moveTo>
                <a:pt x="0" y="0"/>
              </a:moveTo>
              <a:lnTo>
                <a:pt x="251786" y="0"/>
              </a:lnTo>
              <a:lnTo>
                <a:pt x="251786" y="479776"/>
              </a:lnTo>
              <a:lnTo>
                <a:pt x="503573" y="47977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C" sz="1600" kern="1200">
            <a:solidFill>
              <a:schemeClr val="bg2">
                <a:lumMod val="10000"/>
              </a:schemeClr>
            </a:solidFill>
          </a:endParaRPr>
        </a:p>
      </dsp:txBody>
      <dsp:txXfrm>
        <a:off x="4664012" y="1086118"/>
        <a:ext cx="34776" cy="34776"/>
      </dsp:txXfrm>
    </dsp:sp>
    <dsp:sp modelId="{1A65F770-3128-4A51-AFC0-0E89C339118F}">
      <dsp:nvSpPr>
        <dsp:cNvPr id="0" name=""/>
        <dsp:cNvSpPr/>
      </dsp:nvSpPr>
      <dsp:spPr>
        <a:xfrm>
          <a:off x="4429614" y="383842"/>
          <a:ext cx="503573" cy="479776"/>
        </a:xfrm>
        <a:custGeom>
          <a:avLst/>
          <a:gdLst/>
          <a:ahLst/>
          <a:cxnLst/>
          <a:rect l="0" t="0" r="0" b="0"/>
          <a:pathLst>
            <a:path>
              <a:moveTo>
                <a:pt x="0" y="479776"/>
              </a:moveTo>
              <a:lnTo>
                <a:pt x="251786" y="479776"/>
              </a:lnTo>
              <a:lnTo>
                <a:pt x="251786" y="0"/>
              </a:lnTo>
              <a:lnTo>
                <a:pt x="503573"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C" sz="1600" kern="1200">
            <a:solidFill>
              <a:schemeClr val="bg2">
                <a:lumMod val="10000"/>
              </a:schemeClr>
            </a:solidFill>
          </a:endParaRPr>
        </a:p>
      </dsp:txBody>
      <dsp:txXfrm>
        <a:off x="4664012" y="606341"/>
        <a:ext cx="34776" cy="34776"/>
      </dsp:txXfrm>
    </dsp:sp>
    <dsp:sp modelId="{6877FB02-70A5-422F-9E2D-095A2F889B38}">
      <dsp:nvSpPr>
        <dsp:cNvPr id="0" name=""/>
        <dsp:cNvSpPr/>
      </dsp:nvSpPr>
      <dsp:spPr>
        <a:xfrm>
          <a:off x="1408174" y="863618"/>
          <a:ext cx="503573" cy="1439329"/>
        </a:xfrm>
        <a:custGeom>
          <a:avLst/>
          <a:gdLst/>
          <a:ahLst/>
          <a:cxnLst/>
          <a:rect l="0" t="0" r="0" b="0"/>
          <a:pathLst>
            <a:path>
              <a:moveTo>
                <a:pt x="0" y="1439329"/>
              </a:moveTo>
              <a:lnTo>
                <a:pt x="251786" y="1439329"/>
              </a:lnTo>
              <a:lnTo>
                <a:pt x="251786" y="0"/>
              </a:lnTo>
              <a:lnTo>
                <a:pt x="503573"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C" sz="1600" kern="1200">
            <a:solidFill>
              <a:schemeClr val="bg2">
                <a:lumMod val="10000"/>
              </a:schemeClr>
            </a:solidFill>
          </a:endParaRPr>
        </a:p>
      </dsp:txBody>
      <dsp:txXfrm>
        <a:off x="1621839" y="1545161"/>
        <a:ext cx="76243" cy="76243"/>
      </dsp:txXfrm>
    </dsp:sp>
    <dsp:sp modelId="{724BD111-D4D9-40C6-9D30-FBA6902FD634}">
      <dsp:nvSpPr>
        <dsp:cNvPr id="0" name=""/>
        <dsp:cNvSpPr/>
      </dsp:nvSpPr>
      <dsp:spPr>
        <a:xfrm rot="16200000">
          <a:off x="-995757" y="1919126"/>
          <a:ext cx="4040222" cy="767642"/>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b="1" i="1" kern="1200">
              <a:solidFill>
                <a:schemeClr val="bg2">
                  <a:lumMod val="10000"/>
                </a:schemeClr>
              </a:solidFill>
            </a:rPr>
            <a:t>Costos</a:t>
          </a:r>
        </a:p>
      </dsp:txBody>
      <dsp:txXfrm>
        <a:off x="-995757" y="1919126"/>
        <a:ext cx="4040222" cy="767642"/>
      </dsp:txXfrm>
    </dsp:sp>
    <dsp:sp modelId="{B30F4847-34AD-4486-9E79-3DBBBCF263F6}">
      <dsp:nvSpPr>
        <dsp:cNvPr id="0" name=""/>
        <dsp:cNvSpPr/>
      </dsp:nvSpPr>
      <dsp:spPr>
        <a:xfrm>
          <a:off x="1911747" y="479797"/>
          <a:ext cx="2517866" cy="767642"/>
        </a:xfrm>
        <a:prstGeom prst="rect">
          <a:avLst/>
        </a:prstGeom>
        <a:solidFill>
          <a:srgbClr val="C9B7C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bg2">
                  <a:lumMod val="10000"/>
                </a:schemeClr>
              </a:solidFill>
            </a:rPr>
            <a:t>Costos Directos  </a:t>
          </a:r>
          <a:endParaRPr lang="es-EC" sz="1600" kern="1200" dirty="0">
            <a:solidFill>
              <a:schemeClr val="bg2">
                <a:lumMod val="10000"/>
              </a:schemeClr>
            </a:solidFill>
          </a:endParaRPr>
        </a:p>
      </dsp:txBody>
      <dsp:txXfrm>
        <a:off x="1911747" y="479797"/>
        <a:ext cx="2517866" cy="767642"/>
      </dsp:txXfrm>
    </dsp:sp>
    <dsp:sp modelId="{5F196AB3-CD8D-41AA-8C3A-99591D3A4D9E}">
      <dsp:nvSpPr>
        <dsp:cNvPr id="0" name=""/>
        <dsp:cNvSpPr/>
      </dsp:nvSpPr>
      <dsp:spPr>
        <a:xfrm>
          <a:off x="4933187" y="21"/>
          <a:ext cx="2517866" cy="767642"/>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bg2">
                  <a:lumMod val="10000"/>
                </a:schemeClr>
              </a:solidFill>
            </a:rPr>
            <a:t>Costo Fijo </a:t>
          </a:r>
          <a:r>
            <a:rPr lang="es-EC" sz="1600" kern="1200" dirty="0">
              <a:solidFill>
                <a:schemeClr val="bg2">
                  <a:lumMod val="10000"/>
                </a:schemeClr>
              </a:solidFill>
            </a:rPr>
            <a:t> </a:t>
          </a:r>
        </a:p>
      </dsp:txBody>
      <dsp:txXfrm>
        <a:off x="4933187" y="21"/>
        <a:ext cx="2517866" cy="767642"/>
      </dsp:txXfrm>
    </dsp:sp>
    <dsp:sp modelId="{3B60BE6B-BD4D-4DA4-BA5F-34D5F7649D69}">
      <dsp:nvSpPr>
        <dsp:cNvPr id="0" name=""/>
        <dsp:cNvSpPr/>
      </dsp:nvSpPr>
      <dsp:spPr>
        <a:xfrm>
          <a:off x="4933187" y="959573"/>
          <a:ext cx="2517866" cy="767642"/>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bg2">
                  <a:lumMod val="10000"/>
                </a:schemeClr>
              </a:solidFill>
            </a:rPr>
            <a:t>Costo Variable  </a:t>
          </a:r>
          <a:r>
            <a:rPr lang="es-EC" sz="1600" kern="1200" dirty="0">
              <a:solidFill>
                <a:schemeClr val="bg2">
                  <a:lumMod val="10000"/>
                </a:schemeClr>
              </a:solidFill>
            </a:rPr>
            <a:t> </a:t>
          </a:r>
        </a:p>
      </dsp:txBody>
      <dsp:txXfrm>
        <a:off x="4933187" y="959573"/>
        <a:ext cx="2517866" cy="767642"/>
      </dsp:txXfrm>
    </dsp:sp>
    <dsp:sp modelId="{7A9A7BF4-3D51-4621-8A8E-8572FCF2B4C2}">
      <dsp:nvSpPr>
        <dsp:cNvPr id="0" name=""/>
        <dsp:cNvSpPr/>
      </dsp:nvSpPr>
      <dsp:spPr>
        <a:xfrm>
          <a:off x="1911747" y="2398903"/>
          <a:ext cx="2517866" cy="767642"/>
        </a:xfrm>
        <a:prstGeom prst="rect">
          <a:avLst/>
        </a:prstGeom>
        <a:solidFill>
          <a:srgbClr val="C9B7C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bg2">
                  <a:lumMod val="10000"/>
                </a:schemeClr>
              </a:solidFill>
            </a:rPr>
            <a:t>Costos Indirectos </a:t>
          </a:r>
          <a:endParaRPr lang="es-EC" sz="1600" kern="1200" dirty="0">
            <a:solidFill>
              <a:schemeClr val="bg2">
                <a:lumMod val="10000"/>
              </a:schemeClr>
            </a:solidFill>
          </a:endParaRPr>
        </a:p>
      </dsp:txBody>
      <dsp:txXfrm>
        <a:off x="1911747" y="2398903"/>
        <a:ext cx="2517866" cy="767642"/>
      </dsp:txXfrm>
    </dsp:sp>
    <dsp:sp modelId="{37A891CE-B6CB-4CF0-81F4-E89E7181FAD0}">
      <dsp:nvSpPr>
        <dsp:cNvPr id="0" name=""/>
        <dsp:cNvSpPr/>
      </dsp:nvSpPr>
      <dsp:spPr>
        <a:xfrm>
          <a:off x="4933187" y="1919126"/>
          <a:ext cx="2517866" cy="767642"/>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bg2">
                  <a:lumMod val="10000"/>
                </a:schemeClr>
              </a:solidFill>
            </a:rPr>
            <a:t>Costo especifico </a:t>
          </a:r>
          <a:endParaRPr lang="es-EC" sz="1600" kern="1200" dirty="0">
            <a:solidFill>
              <a:schemeClr val="bg2">
                <a:lumMod val="10000"/>
              </a:schemeClr>
            </a:solidFill>
          </a:endParaRPr>
        </a:p>
      </dsp:txBody>
      <dsp:txXfrm>
        <a:off x="4933187" y="1919126"/>
        <a:ext cx="2517866" cy="767642"/>
      </dsp:txXfrm>
    </dsp:sp>
    <dsp:sp modelId="{67220CA9-8D13-4E85-B1DB-68C917772503}">
      <dsp:nvSpPr>
        <dsp:cNvPr id="0" name=""/>
        <dsp:cNvSpPr/>
      </dsp:nvSpPr>
      <dsp:spPr>
        <a:xfrm>
          <a:off x="4933187" y="2878679"/>
          <a:ext cx="2517866" cy="767642"/>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bg2">
                  <a:lumMod val="10000"/>
                </a:schemeClr>
              </a:solidFill>
            </a:rPr>
            <a:t>Costo general </a:t>
          </a:r>
          <a:endParaRPr lang="es-EC" sz="1600" kern="1200" dirty="0">
            <a:solidFill>
              <a:schemeClr val="bg2">
                <a:lumMod val="10000"/>
              </a:schemeClr>
            </a:solidFill>
          </a:endParaRPr>
        </a:p>
      </dsp:txBody>
      <dsp:txXfrm>
        <a:off x="4933187" y="2878679"/>
        <a:ext cx="2517866" cy="767642"/>
      </dsp:txXfrm>
    </dsp:sp>
    <dsp:sp modelId="{3397C6C3-11C3-4FBD-8256-7F9008851BD8}">
      <dsp:nvSpPr>
        <dsp:cNvPr id="0" name=""/>
        <dsp:cNvSpPr/>
      </dsp:nvSpPr>
      <dsp:spPr>
        <a:xfrm>
          <a:off x="1911747" y="3358455"/>
          <a:ext cx="2517866" cy="767642"/>
        </a:xfrm>
        <a:prstGeom prst="rect">
          <a:avLst/>
        </a:prstGeom>
        <a:solidFill>
          <a:srgbClr val="C9B7C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b="1" kern="1200" dirty="0">
              <a:solidFill>
                <a:schemeClr val="bg2">
                  <a:lumMod val="10000"/>
                </a:schemeClr>
              </a:solidFill>
            </a:rPr>
            <a:t>Costo Sombra (Agregado)</a:t>
          </a:r>
          <a:endParaRPr lang="es-EC" sz="1600" kern="1200" dirty="0">
            <a:solidFill>
              <a:schemeClr val="bg2">
                <a:lumMod val="10000"/>
              </a:schemeClr>
            </a:solidFill>
          </a:endParaRPr>
        </a:p>
      </dsp:txBody>
      <dsp:txXfrm>
        <a:off x="1911747" y="3358455"/>
        <a:ext cx="2517866" cy="7676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4E534-5B7F-4F6D-8187-651F4EF04192}">
      <dsp:nvSpPr>
        <dsp:cNvPr id="0" name=""/>
        <dsp:cNvSpPr/>
      </dsp:nvSpPr>
      <dsp:spPr>
        <a:xfrm>
          <a:off x="2389336" y="4274089"/>
          <a:ext cx="109254" cy="10925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800C86-6EB5-48DC-8379-2B69ED12A79D}">
      <dsp:nvSpPr>
        <dsp:cNvPr id="0" name=""/>
        <dsp:cNvSpPr/>
      </dsp:nvSpPr>
      <dsp:spPr>
        <a:xfrm>
          <a:off x="2145967" y="4385061"/>
          <a:ext cx="109254" cy="109254"/>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816937-0CD1-4E02-8BD6-C305C49D85C1}">
      <dsp:nvSpPr>
        <dsp:cNvPr id="0" name=""/>
        <dsp:cNvSpPr/>
      </dsp:nvSpPr>
      <dsp:spPr>
        <a:xfrm>
          <a:off x="1895402" y="4476419"/>
          <a:ext cx="109254" cy="109254"/>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B213FB-2982-47AF-B9E6-D862EBB40521}">
      <dsp:nvSpPr>
        <dsp:cNvPr id="0" name=""/>
        <dsp:cNvSpPr/>
      </dsp:nvSpPr>
      <dsp:spPr>
        <a:xfrm>
          <a:off x="1637641" y="4547648"/>
          <a:ext cx="109254" cy="109254"/>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497208-4F52-4EEE-9D30-1BC22722A44F}">
      <dsp:nvSpPr>
        <dsp:cNvPr id="0" name=""/>
        <dsp:cNvSpPr/>
      </dsp:nvSpPr>
      <dsp:spPr>
        <a:xfrm>
          <a:off x="3527020" y="3347088"/>
          <a:ext cx="109254" cy="109254"/>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87021B-C2E3-41C7-BB04-9F82BBBE2035}">
      <dsp:nvSpPr>
        <dsp:cNvPr id="0" name=""/>
        <dsp:cNvSpPr/>
      </dsp:nvSpPr>
      <dsp:spPr>
        <a:xfrm>
          <a:off x="4176003" y="1987039"/>
          <a:ext cx="109254" cy="10925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3A88E8-0405-4412-8D91-3D3A8A615A9E}">
      <dsp:nvSpPr>
        <dsp:cNvPr id="0" name=""/>
        <dsp:cNvSpPr/>
      </dsp:nvSpPr>
      <dsp:spPr>
        <a:xfrm>
          <a:off x="4000673" y="289946"/>
          <a:ext cx="109254" cy="109254"/>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CB7312-C0E3-48ED-BB21-15837C8C4DD4}">
      <dsp:nvSpPr>
        <dsp:cNvPr id="0" name=""/>
        <dsp:cNvSpPr/>
      </dsp:nvSpPr>
      <dsp:spPr>
        <a:xfrm>
          <a:off x="4156377" y="179490"/>
          <a:ext cx="109254" cy="109254"/>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8E0BBE-9A73-4771-A577-C1FF2CCF01A3}">
      <dsp:nvSpPr>
        <dsp:cNvPr id="0" name=""/>
        <dsp:cNvSpPr/>
      </dsp:nvSpPr>
      <dsp:spPr>
        <a:xfrm>
          <a:off x="4312080" y="69035"/>
          <a:ext cx="109254" cy="109254"/>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2B4180-7A17-4DAD-92AF-3E619818DF91}">
      <dsp:nvSpPr>
        <dsp:cNvPr id="0" name=""/>
        <dsp:cNvSpPr/>
      </dsp:nvSpPr>
      <dsp:spPr>
        <a:xfrm>
          <a:off x="4467784" y="179490"/>
          <a:ext cx="109254" cy="109254"/>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21FC84-7C7E-4FBE-96EA-A04C5CBA1B68}">
      <dsp:nvSpPr>
        <dsp:cNvPr id="0" name=""/>
        <dsp:cNvSpPr/>
      </dsp:nvSpPr>
      <dsp:spPr>
        <a:xfrm>
          <a:off x="4624142" y="289946"/>
          <a:ext cx="109254" cy="10925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001A3E-8668-46BA-8FB8-A175800F052C}">
      <dsp:nvSpPr>
        <dsp:cNvPr id="0" name=""/>
        <dsp:cNvSpPr/>
      </dsp:nvSpPr>
      <dsp:spPr>
        <a:xfrm>
          <a:off x="4312080" y="302333"/>
          <a:ext cx="109254" cy="109254"/>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7C3293-43C3-4E20-BD23-A636C20098B1}">
      <dsp:nvSpPr>
        <dsp:cNvPr id="0" name=""/>
        <dsp:cNvSpPr/>
      </dsp:nvSpPr>
      <dsp:spPr>
        <a:xfrm>
          <a:off x="4312080" y="535632"/>
          <a:ext cx="109254" cy="109254"/>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969FB5-6970-44BD-B8B1-D10E729D3317}">
      <dsp:nvSpPr>
        <dsp:cNvPr id="0" name=""/>
        <dsp:cNvSpPr/>
      </dsp:nvSpPr>
      <dsp:spPr>
        <a:xfrm>
          <a:off x="1014499" y="4766926"/>
          <a:ext cx="2351910" cy="6307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21" tIns="60960" rIns="60960" bIns="60960" numCol="1" spcCol="1270" anchor="ctr" anchorCtr="0">
          <a:noAutofit/>
        </a:bodyPr>
        <a:lstStyle/>
        <a:p>
          <a:pPr marL="0" lvl="0" indent="0" algn="l" defTabSz="711200">
            <a:lnSpc>
              <a:spcPct val="90000"/>
            </a:lnSpc>
            <a:spcBef>
              <a:spcPct val="0"/>
            </a:spcBef>
            <a:spcAft>
              <a:spcPct val="35000"/>
            </a:spcAft>
            <a:buNone/>
          </a:pPr>
          <a:r>
            <a:rPr lang="es-EC" sz="1600" b="1" kern="1200" dirty="0">
              <a:solidFill>
                <a:schemeClr val="bg2">
                  <a:lumMod val="10000"/>
                </a:schemeClr>
              </a:solidFill>
            </a:rPr>
            <a:t>Enfoque</a:t>
          </a:r>
        </a:p>
      </dsp:txBody>
      <dsp:txXfrm>
        <a:off x="1045289" y="4797716"/>
        <a:ext cx="2290330" cy="569152"/>
      </dsp:txXfrm>
    </dsp:sp>
    <dsp:sp modelId="{0BB21306-4159-47C6-86EF-B2102E4AA58C}">
      <dsp:nvSpPr>
        <dsp:cNvPr id="0" name=""/>
        <dsp:cNvSpPr/>
      </dsp:nvSpPr>
      <dsp:spPr>
        <a:xfrm>
          <a:off x="362572" y="4148323"/>
          <a:ext cx="1090579" cy="1090619"/>
        </a:xfrm>
        <a:prstGeom prst="ellipse">
          <a:avLst/>
        </a:prstGeom>
        <a:blipFill rotWithShape="1">
          <a:blip xmlns:r="http://schemas.openxmlformats.org/officeDocument/2006/relationships" r:embed="rId1"/>
          <a:srcRect/>
          <a:stretch>
            <a:fillRect l="-46000" r="-4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80DCDF-C24D-45F5-8B4E-0B4533A1112C}">
      <dsp:nvSpPr>
        <dsp:cNvPr id="0" name=""/>
        <dsp:cNvSpPr/>
      </dsp:nvSpPr>
      <dsp:spPr>
        <a:xfrm>
          <a:off x="3125658" y="4005608"/>
          <a:ext cx="2351910" cy="63073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21" tIns="60960" rIns="60960" bIns="60960" numCol="1" spcCol="1270" anchor="ctr" anchorCtr="0">
          <a:noAutofit/>
        </a:bodyPr>
        <a:lstStyle/>
        <a:p>
          <a:pPr marL="0" lvl="0" indent="0" algn="l" defTabSz="711200">
            <a:lnSpc>
              <a:spcPct val="90000"/>
            </a:lnSpc>
            <a:spcBef>
              <a:spcPct val="0"/>
            </a:spcBef>
            <a:spcAft>
              <a:spcPct val="35000"/>
            </a:spcAft>
            <a:buNone/>
          </a:pPr>
          <a:r>
            <a:rPr lang="es-EC" sz="1600" b="1" i="1" kern="1200" dirty="0">
              <a:solidFill>
                <a:schemeClr val="bg2">
                  <a:lumMod val="10000"/>
                </a:schemeClr>
              </a:solidFill>
            </a:rPr>
            <a:t>MIXTO</a:t>
          </a:r>
        </a:p>
      </dsp:txBody>
      <dsp:txXfrm>
        <a:off x="3156448" y="4036398"/>
        <a:ext cx="2290330" cy="569152"/>
      </dsp:txXfrm>
    </dsp:sp>
    <dsp:sp modelId="{E600B03D-369C-449F-AB9F-0DEDEA3F60F8}">
      <dsp:nvSpPr>
        <dsp:cNvPr id="0" name=""/>
        <dsp:cNvSpPr/>
      </dsp:nvSpPr>
      <dsp:spPr>
        <a:xfrm>
          <a:off x="2473730" y="3387005"/>
          <a:ext cx="1090579" cy="1090619"/>
        </a:xfrm>
        <a:prstGeom prst="ellipse">
          <a:avLst/>
        </a:prstGeom>
        <a:blipFill rotWithShape="1">
          <a:blip xmlns:r="http://schemas.openxmlformats.org/officeDocument/2006/relationships" r:embed="rId2"/>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F19811-CD13-48F0-BE65-3134B336FBB5}">
      <dsp:nvSpPr>
        <dsp:cNvPr id="0" name=""/>
        <dsp:cNvSpPr/>
      </dsp:nvSpPr>
      <dsp:spPr>
        <a:xfrm>
          <a:off x="4024552" y="2805049"/>
          <a:ext cx="2351910" cy="63073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21" tIns="60960" rIns="60960" bIns="60960" numCol="1" spcCol="1270" anchor="ctr" anchorCtr="0">
          <a:noAutofit/>
        </a:bodyPr>
        <a:lstStyle/>
        <a:p>
          <a:pPr marL="0" lvl="0" indent="0" algn="l" defTabSz="711200">
            <a:lnSpc>
              <a:spcPct val="90000"/>
            </a:lnSpc>
            <a:spcBef>
              <a:spcPct val="0"/>
            </a:spcBef>
            <a:spcAft>
              <a:spcPct val="35000"/>
            </a:spcAft>
            <a:buNone/>
          </a:pPr>
          <a:r>
            <a:rPr lang="es-EC" sz="1600" b="1" i="1" kern="1200" dirty="0">
              <a:solidFill>
                <a:schemeClr val="bg2">
                  <a:lumMod val="10000"/>
                </a:schemeClr>
              </a:solidFill>
            </a:rPr>
            <a:t>Cuantitativo</a:t>
          </a:r>
        </a:p>
      </dsp:txBody>
      <dsp:txXfrm>
        <a:off x="4055342" y="2835839"/>
        <a:ext cx="2290330" cy="569152"/>
      </dsp:txXfrm>
    </dsp:sp>
    <dsp:sp modelId="{E288B4F7-D2AF-42F1-A1F6-349250F8F370}">
      <dsp:nvSpPr>
        <dsp:cNvPr id="0" name=""/>
        <dsp:cNvSpPr/>
      </dsp:nvSpPr>
      <dsp:spPr>
        <a:xfrm>
          <a:off x="3372625" y="2186446"/>
          <a:ext cx="1090579" cy="1090619"/>
        </a:xfrm>
        <a:prstGeom prst="ellipse">
          <a:avLst/>
        </a:prstGeom>
        <a:blipFill rotWithShape="1">
          <a:blip xmlns:r="http://schemas.openxmlformats.org/officeDocument/2006/relationships" r:embed="rId2"/>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A7BA71-517A-4129-AC21-5101908A8C6E}">
      <dsp:nvSpPr>
        <dsp:cNvPr id="0" name=""/>
        <dsp:cNvSpPr/>
      </dsp:nvSpPr>
      <dsp:spPr>
        <a:xfrm>
          <a:off x="4419045" y="1374804"/>
          <a:ext cx="2351910" cy="63073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21" tIns="60960" rIns="60960" bIns="60960" numCol="1" spcCol="1270" anchor="ctr" anchorCtr="0">
          <a:noAutofit/>
        </a:bodyPr>
        <a:lstStyle/>
        <a:p>
          <a:pPr marL="0" lvl="0" indent="0" algn="l" defTabSz="711200">
            <a:lnSpc>
              <a:spcPct val="90000"/>
            </a:lnSpc>
            <a:spcBef>
              <a:spcPct val="0"/>
            </a:spcBef>
            <a:spcAft>
              <a:spcPct val="35000"/>
            </a:spcAft>
            <a:buNone/>
          </a:pPr>
          <a:r>
            <a:rPr lang="es-EC" sz="1600" b="1" i="1" kern="1200" dirty="0">
              <a:solidFill>
                <a:schemeClr val="bg2">
                  <a:lumMod val="10000"/>
                </a:schemeClr>
              </a:solidFill>
            </a:rPr>
            <a:t>Cualitativo</a:t>
          </a:r>
        </a:p>
      </dsp:txBody>
      <dsp:txXfrm>
        <a:off x="4449835" y="1405594"/>
        <a:ext cx="2290330" cy="569152"/>
      </dsp:txXfrm>
    </dsp:sp>
    <dsp:sp modelId="{10BADFBF-605D-495F-A0FE-AB2E7901AC8D}">
      <dsp:nvSpPr>
        <dsp:cNvPr id="0" name=""/>
        <dsp:cNvSpPr/>
      </dsp:nvSpPr>
      <dsp:spPr>
        <a:xfrm>
          <a:off x="3767117" y="756201"/>
          <a:ext cx="1090579" cy="1090619"/>
        </a:xfrm>
        <a:prstGeom prst="ellipse">
          <a:avLst/>
        </a:prstGeom>
        <a:blipFill rotWithShape="1">
          <a:blip xmlns:r="http://schemas.openxmlformats.org/officeDocument/2006/relationships" r:embed="rId2"/>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7E973-65C7-49EA-954C-7D3776CFD865}">
      <dsp:nvSpPr>
        <dsp:cNvPr id="0" name=""/>
        <dsp:cNvSpPr/>
      </dsp:nvSpPr>
      <dsp:spPr>
        <a:xfrm>
          <a:off x="31848" y="1116304"/>
          <a:ext cx="1938680" cy="969340"/>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419" sz="1600" b="1" kern="1200" dirty="0">
              <a:solidFill>
                <a:schemeClr val="bg2">
                  <a:lumMod val="10000"/>
                </a:schemeClr>
              </a:solidFill>
            </a:rPr>
            <a:t>Tipos de investigación</a:t>
          </a:r>
          <a:endParaRPr lang="es-ES" sz="1600" b="1" kern="1200" dirty="0">
            <a:solidFill>
              <a:schemeClr val="bg2">
                <a:lumMod val="10000"/>
              </a:schemeClr>
            </a:solidFill>
          </a:endParaRPr>
        </a:p>
      </dsp:txBody>
      <dsp:txXfrm>
        <a:off x="60239" y="1144695"/>
        <a:ext cx="1881898" cy="912558"/>
      </dsp:txXfrm>
    </dsp:sp>
    <dsp:sp modelId="{BE16424D-E85C-4AE0-8979-9E956D9ECF2E}">
      <dsp:nvSpPr>
        <dsp:cNvPr id="0" name=""/>
        <dsp:cNvSpPr/>
      </dsp:nvSpPr>
      <dsp:spPr>
        <a:xfrm rot="18289469">
          <a:off x="1679294" y="1016358"/>
          <a:ext cx="1357941" cy="54492"/>
        </a:xfrm>
        <a:custGeom>
          <a:avLst/>
          <a:gdLst/>
          <a:ahLst/>
          <a:cxnLst/>
          <a:rect l="0" t="0" r="0" b="0"/>
          <a:pathLst>
            <a:path>
              <a:moveTo>
                <a:pt x="0" y="27246"/>
              </a:moveTo>
              <a:lnTo>
                <a:pt x="1357941" y="2724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S" sz="1600" kern="1200">
            <a:solidFill>
              <a:schemeClr val="bg2">
                <a:lumMod val="10000"/>
              </a:schemeClr>
            </a:solidFill>
          </a:endParaRPr>
        </a:p>
      </dsp:txBody>
      <dsp:txXfrm>
        <a:off x="2324316" y="1009655"/>
        <a:ext cx="67897" cy="67897"/>
      </dsp:txXfrm>
    </dsp:sp>
    <dsp:sp modelId="{8385D060-D890-4139-933F-0E0CF34D5B73}">
      <dsp:nvSpPr>
        <dsp:cNvPr id="0" name=""/>
        <dsp:cNvSpPr/>
      </dsp:nvSpPr>
      <dsp:spPr>
        <a:xfrm>
          <a:off x="2746001" y="1563"/>
          <a:ext cx="1938680" cy="969340"/>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bg2">
                  <a:lumMod val="10000"/>
                </a:schemeClr>
              </a:solidFill>
            </a:rPr>
            <a:t>Investigación</a:t>
          </a:r>
        </a:p>
        <a:p>
          <a:pPr marL="0" lvl="0" indent="0" algn="ctr" defTabSz="711200">
            <a:lnSpc>
              <a:spcPct val="90000"/>
            </a:lnSpc>
            <a:spcBef>
              <a:spcPct val="0"/>
            </a:spcBef>
            <a:spcAft>
              <a:spcPct val="35000"/>
            </a:spcAft>
            <a:buNone/>
          </a:pPr>
          <a:r>
            <a:rPr lang="es-ES" sz="1600" kern="1200" dirty="0">
              <a:solidFill>
                <a:schemeClr val="bg2">
                  <a:lumMod val="10000"/>
                </a:schemeClr>
              </a:solidFill>
            </a:rPr>
            <a:t>Documental</a:t>
          </a:r>
        </a:p>
      </dsp:txBody>
      <dsp:txXfrm>
        <a:off x="2774392" y="29954"/>
        <a:ext cx="1881898" cy="912558"/>
      </dsp:txXfrm>
    </dsp:sp>
    <dsp:sp modelId="{AB21C9AD-199A-447D-8E52-0EC176D5DECB}">
      <dsp:nvSpPr>
        <dsp:cNvPr id="0" name=""/>
        <dsp:cNvSpPr/>
      </dsp:nvSpPr>
      <dsp:spPr>
        <a:xfrm>
          <a:off x="1970528" y="1573728"/>
          <a:ext cx="775472" cy="54492"/>
        </a:xfrm>
        <a:custGeom>
          <a:avLst/>
          <a:gdLst/>
          <a:ahLst/>
          <a:cxnLst/>
          <a:rect l="0" t="0" r="0" b="0"/>
          <a:pathLst>
            <a:path>
              <a:moveTo>
                <a:pt x="0" y="27246"/>
              </a:moveTo>
              <a:lnTo>
                <a:pt x="775472" y="2724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S" sz="1600" kern="1200">
            <a:solidFill>
              <a:schemeClr val="bg2">
                <a:lumMod val="10000"/>
              </a:schemeClr>
            </a:solidFill>
          </a:endParaRPr>
        </a:p>
      </dsp:txBody>
      <dsp:txXfrm>
        <a:off x="2338878" y="1581588"/>
        <a:ext cx="38773" cy="38773"/>
      </dsp:txXfrm>
    </dsp:sp>
    <dsp:sp modelId="{765062E6-57C8-4A7E-BAFC-A613971A0ADE}">
      <dsp:nvSpPr>
        <dsp:cNvPr id="0" name=""/>
        <dsp:cNvSpPr/>
      </dsp:nvSpPr>
      <dsp:spPr>
        <a:xfrm>
          <a:off x="2746001" y="1116304"/>
          <a:ext cx="1938680" cy="969340"/>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bg2">
                  <a:lumMod val="10000"/>
                </a:schemeClr>
              </a:solidFill>
            </a:rPr>
            <a:t>Investigación</a:t>
          </a:r>
        </a:p>
        <a:p>
          <a:pPr marL="0" lvl="0" indent="0" algn="ctr" defTabSz="711200">
            <a:lnSpc>
              <a:spcPct val="90000"/>
            </a:lnSpc>
            <a:spcBef>
              <a:spcPct val="0"/>
            </a:spcBef>
            <a:spcAft>
              <a:spcPct val="35000"/>
            </a:spcAft>
            <a:buNone/>
          </a:pPr>
          <a:r>
            <a:rPr lang="es-ES" sz="1600" kern="1200" dirty="0">
              <a:solidFill>
                <a:schemeClr val="bg2">
                  <a:lumMod val="10000"/>
                </a:schemeClr>
              </a:solidFill>
            </a:rPr>
            <a:t>Descriptiva</a:t>
          </a:r>
        </a:p>
      </dsp:txBody>
      <dsp:txXfrm>
        <a:off x="2774392" y="1144695"/>
        <a:ext cx="1881898" cy="912558"/>
      </dsp:txXfrm>
    </dsp:sp>
    <dsp:sp modelId="{B9B2CDB1-6638-4DE7-AD71-58E37E543401}">
      <dsp:nvSpPr>
        <dsp:cNvPr id="0" name=""/>
        <dsp:cNvSpPr/>
      </dsp:nvSpPr>
      <dsp:spPr>
        <a:xfrm rot="3310531">
          <a:off x="1679294" y="2131099"/>
          <a:ext cx="1357941" cy="54492"/>
        </a:xfrm>
        <a:custGeom>
          <a:avLst/>
          <a:gdLst/>
          <a:ahLst/>
          <a:cxnLst/>
          <a:rect l="0" t="0" r="0" b="0"/>
          <a:pathLst>
            <a:path>
              <a:moveTo>
                <a:pt x="0" y="27246"/>
              </a:moveTo>
              <a:lnTo>
                <a:pt x="1357941" y="2724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C" sz="1600" kern="1200">
            <a:solidFill>
              <a:schemeClr val="bg2">
                <a:lumMod val="10000"/>
              </a:schemeClr>
            </a:solidFill>
          </a:endParaRPr>
        </a:p>
      </dsp:txBody>
      <dsp:txXfrm>
        <a:off x="2324316" y="2124397"/>
        <a:ext cx="67897" cy="67897"/>
      </dsp:txXfrm>
    </dsp:sp>
    <dsp:sp modelId="{F93C564C-093B-4553-8E12-0C0E5FDF84C9}">
      <dsp:nvSpPr>
        <dsp:cNvPr id="0" name=""/>
        <dsp:cNvSpPr/>
      </dsp:nvSpPr>
      <dsp:spPr>
        <a:xfrm>
          <a:off x="2746001" y="2231046"/>
          <a:ext cx="1938680" cy="969340"/>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bg2">
                  <a:lumMod val="10000"/>
                </a:schemeClr>
              </a:solidFill>
            </a:rPr>
            <a:t>Investigación</a:t>
          </a:r>
        </a:p>
        <a:p>
          <a:pPr marL="0" lvl="0" indent="0" algn="ctr" defTabSz="711200">
            <a:lnSpc>
              <a:spcPct val="90000"/>
            </a:lnSpc>
            <a:spcBef>
              <a:spcPct val="0"/>
            </a:spcBef>
            <a:spcAft>
              <a:spcPct val="35000"/>
            </a:spcAft>
            <a:buNone/>
          </a:pPr>
          <a:r>
            <a:rPr lang="es-ES" sz="1600" kern="1200" dirty="0">
              <a:solidFill>
                <a:schemeClr val="bg2">
                  <a:lumMod val="10000"/>
                </a:schemeClr>
              </a:solidFill>
            </a:rPr>
            <a:t>Explicativa</a:t>
          </a:r>
        </a:p>
      </dsp:txBody>
      <dsp:txXfrm>
        <a:off x="2774392" y="2259437"/>
        <a:ext cx="1881898" cy="9125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834B7-E0E0-4ECA-A3CB-E9DEB3C6C6A8}">
      <dsp:nvSpPr>
        <dsp:cNvPr id="0" name=""/>
        <dsp:cNvSpPr/>
      </dsp:nvSpPr>
      <dsp:spPr>
        <a:xfrm>
          <a:off x="920770" y="623"/>
          <a:ext cx="4125983" cy="1650393"/>
        </a:xfrm>
        <a:prstGeom prst="chevron">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C" sz="1600" b="1" kern="1200">
              <a:solidFill>
                <a:schemeClr val="bg2">
                  <a:lumMod val="10000"/>
                </a:schemeClr>
              </a:solidFill>
              <a:latin typeface="SansSerif" pitchFamily="2" charset="2"/>
              <a:cs typeface="Arial" pitchFamily="34" charset="0"/>
            </a:rPr>
            <a:t>Observación Directa</a:t>
          </a:r>
        </a:p>
      </dsp:txBody>
      <dsp:txXfrm>
        <a:off x="1745967" y="623"/>
        <a:ext cx="2475590" cy="1650393"/>
      </dsp:txXfrm>
    </dsp:sp>
    <dsp:sp modelId="{1B858ACB-1972-4153-9538-17D53B794B8A}">
      <dsp:nvSpPr>
        <dsp:cNvPr id="0" name=""/>
        <dsp:cNvSpPr/>
      </dsp:nvSpPr>
      <dsp:spPr>
        <a:xfrm>
          <a:off x="920770" y="1882071"/>
          <a:ext cx="4125983" cy="1650393"/>
        </a:xfrm>
        <a:prstGeom prst="chevron">
          <a:avLst/>
        </a:prstGeom>
        <a:gradFill rotWithShape="0">
          <a:gsLst>
            <a:gs pos="0">
              <a:schemeClr val="accent5">
                <a:hueOff val="17161661"/>
                <a:satOff val="-34374"/>
                <a:lumOff val="-21765"/>
                <a:alphaOff val="0"/>
                <a:tint val="50000"/>
                <a:satMod val="300000"/>
              </a:schemeClr>
            </a:gs>
            <a:gs pos="35000">
              <a:schemeClr val="accent5">
                <a:hueOff val="17161661"/>
                <a:satOff val="-34374"/>
                <a:lumOff val="-21765"/>
                <a:alphaOff val="0"/>
                <a:tint val="37000"/>
                <a:satMod val="300000"/>
              </a:schemeClr>
            </a:gs>
            <a:gs pos="100000">
              <a:schemeClr val="accent5">
                <a:hueOff val="17161661"/>
                <a:satOff val="-34374"/>
                <a:lumOff val="-2176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C" sz="1600" b="1" kern="1200">
              <a:solidFill>
                <a:schemeClr val="bg2">
                  <a:lumMod val="10000"/>
                </a:schemeClr>
              </a:solidFill>
              <a:latin typeface="SansSerif" pitchFamily="2" charset="2"/>
              <a:cs typeface="Arial" pitchFamily="34" charset="0"/>
            </a:rPr>
            <a:t>Encuesta/ Entrevista</a:t>
          </a:r>
        </a:p>
      </dsp:txBody>
      <dsp:txXfrm>
        <a:off x="1745967" y="1882071"/>
        <a:ext cx="2475590" cy="165039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3A4A3-F030-4675-84D6-D694BA0CDD31}" type="datetimeFigureOut">
              <a:rPr lang="es-EC" smtClean="0"/>
              <a:t>29/4/2021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0269C-47BE-4E0E-ABF9-6C7C112B5570}" type="slidenum">
              <a:rPr lang="es-EC" smtClean="0"/>
              <a:t>‹Nº›</a:t>
            </a:fld>
            <a:endParaRPr lang="es-EC"/>
          </a:p>
        </p:txBody>
      </p:sp>
    </p:spTree>
    <p:extLst>
      <p:ext uri="{BB962C8B-B14F-4D97-AF65-F5344CB8AC3E}">
        <p14:creationId xmlns:p14="http://schemas.microsoft.com/office/powerpoint/2010/main" val="4119183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 </a:t>
            </a:r>
          </a:p>
        </p:txBody>
      </p:sp>
      <p:sp>
        <p:nvSpPr>
          <p:cNvPr id="4" name="Marcador de número de diapositiva 3"/>
          <p:cNvSpPr>
            <a:spLocks noGrp="1"/>
          </p:cNvSpPr>
          <p:nvPr>
            <p:ph type="sldNum" sz="quarter" idx="5"/>
          </p:nvPr>
        </p:nvSpPr>
        <p:spPr/>
        <p:txBody>
          <a:bodyPr/>
          <a:lstStyle/>
          <a:p>
            <a:fld id="{7B90269C-47BE-4E0E-ABF9-6C7C112B5570}" type="slidenum">
              <a:rPr lang="es-EC" smtClean="0"/>
              <a:t>1</a:t>
            </a:fld>
            <a:endParaRPr lang="es-EC"/>
          </a:p>
        </p:txBody>
      </p:sp>
    </p:spTree>
    <p:extLst>
      <p:ext uri="{BB962C8B-B14F-4D97-AF65-F5344CB8AC3E}">
        <p14:creationId xmlns:p14="http://schemas.microsoft.com/office/powerpoint/2010/main" val="3924319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B90269C-47BE-4E0E-ABF9-6C7C112B5570}" type="slidenum">
              <a:rPr lang="es-EC" smtClean="0"/>
              <a:t>5</a:t>
            </a:fld>
            <a:endParaRPr lang="es-EC"/>
          </a:p>
        </p:txBody>
      </p:sp>
    </p:spTree>
    <p:extLst>
      <p:ext uri="{BB962C8B-B14F-4D97-AF65-F5344CB8AC3E}">
        <p14:creationId xmlns:p14="http://schemas.microsoft.com/office/powerpoint/2010/main" val="2164972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 </a:t>
            </a:r>
          </a:p>
        </p:txBody>
      </p:sp>
      <p:sp>
        <p:nvSpPr>
          <p:cNvPr id="4" name="Marcador de número de diapositiva 3"/>
          <p:cNvSpPr>
            <a:spLocks noGrp="1"/>
          </p:cNvSpPr>
          <p:nvPr>
            <p:ph type="sldNum" sz="quarter" idx="10"/>
          </p:nvPr>
        </p:nvSpPr>
        <p:spPr/>
        <p:txBody>
          <a:bodyPr/>
          <a:lstStyle/>
          <a:p>
            <a:fld id="{CB13D4E0-B7EB-4029-984B-1D49C8B1074E}" type="slidenum">
              <a:rPr lang="es-EC" smtClean="0"/>
              <a:t>8</a:t>
            </a:fld>
            <a:endParaRPr lang="es-EC" dirty="0"/>
          </a:p>
        </p:txBody>
      </p:sp>
    </p:spTree>
    <p:extLst>
      <p:ext uri="{BB962C8B-B14F-4D97-AF65-F5344CB8AC3E}">
        <p14:creationId xmlns:p14="http://schemas.microsoft.com/office/powerpoint/2010/main" val="695119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11</a:t>
            </a:fld>
            <a:endParaRPr lang="es-EC"/>
          </a:p>
        </p:txBody>
      </p:sp>
    </p:spTree>
    <p:extLst>
      <p:ext uri="{BB962C8B-B14F-4D97-AF65-F5344CB8AC3E}">
        <p14:creationId xmlns:p14="http://schemas.microsoft.com/office/powerpoint/2010/main" val="3811684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1" y="981075"/>
          <a:ext cx="12192000" cy="5616575"/>
        </p:xfrm>
        <a:graphic>
          <a:graphicData uri="http://schemas.openxmlformats.org/presentationml/2006/ole">
            <mc:AlternateContent xmlns:mc="http://schemas.openxmlformats.org/markup-compatibility/2006">
              <mc:Choice xmlns:v="urn:schemas-microsoft-com:vml" Requires="v">
                <p:oleObj name="CorelDRAW" r:id="rId2" imgW="9151920" imgH="5621400" progId="">
                  <p:embed/>
                </p:oleObj>
              </mc:Choice>
              <mc:Fallback>
                <p:oleObj name="CorelDRAW" r:id="rId2" imgW="9151920" imgH="5621400" progId="">
                  <p:embed/>
                  <p:pic>
                    <p:nvPicPr>
                      <p:cNvPr id="17454" name="Object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4" cstate="print"/>
          <a:srcRect/>
          <a:stretch>
            <a:fillRect/>
          </a:stretch>
        </p:blipFill>
        <p:spPr bwMode="auto">
          <a:xfrm>
            <a:off x="1" y="5722938"/>
            <a:ext cx="12192000" cy="1135062"/>
          </a:xfrm>
          <a:prstGeom prst="rect">
            <a:avLst/>
          </a:prstGeom>
          <a:noFill/>
        </p:spPr>
      </p:pic>
      <p:sp>
        <p:nvSpPr>
          <p:cNvPr id="17458" name="Oval 50"/>
          <p:cNvSpPr>
            <a:spLocks noChangeArrowheads="1"/>
          </p:cNvSpPr>
          <p:nvPr/>
        </p:nvSpPr>
        <p:spPr bwMode="auto">
          <a:xfrm>
            <a:off x="289984" y="260352"/>
            <a:ext cx="1056216" cy="792163"/>
          </a:xfrm>
          <a:prstGeom prst="ellipse">
            <a:avLst/>
          </a:prstGeom>
          <a:solidFill>
            <a:schemeClr val="bg1"/>
          </a:solidFill>
          <a:ln w="9525">
            <a:noFill/>
            <a:round/>
            <a:headEnd/>
            <a:tailEnd/>
          </a:ln>
          <a:effectLst/>
        </p:spPr>
        <p:txBody>
          <a:bodyPr wrap="none" anchor="ctr"/>
          <a:lstStyle/>
          <a:p>
            <a:endParaRPr lang="es-ES" sz="1800" dirty="0"/>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55897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1" y="1600202"/>
            <a:ext cx="10972800" cy="4525963"/>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8966195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0"/>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1" y="274640"/>
            <a:ext cx="8026400" cy="5851525"/>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8111880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0BF8-6686-4F02-AB36-9614142B369E}"/>
              </a:ext>
            </a:extLst>
          </p:cNvPr>
          <p:cNvSpPr>
            <a:spLocks noGrp="1"/>
          </p:cNvSpPr>
          <p:nvPr>
            <p:ph type="ctrTitle"/>
          </p:nvPr>
        </p:nvSpPr>
        <p:spPr>
          <a:xfrm>
            <a:off x="1524001" y="1122363"/>
            <a:ext cx="9144000" cy="2387600"/>
          </a:xfrm>
          <a:prstGeom prst="rect">
            <a:avLst/>
          </a:prstGeom>
        </p:spPr>
        <p:txBody>
          <a:bodyPr anchor="b"/>
          <a:lstStyle>
            <a:lvl1pPr algn="ctr">
              <a:defRPr sz="5999"/>
            </a:lvl1pPr>
          </a:lstStyle>
          <a:p>
            <a:r>
              <a:rPr lang="es-ES"/>
              <a:t>Haga clic para modificar el estilo de título del patrón</a:t>
            </a:r>
            <a:endParaRPr lang="en-GB"/>
          </a:p>
        </p:txBody>
      </p:sp>
      <p:sp>
        <p:nvSpPr>
          <p:cNvPr id="3" name="Subtitle 2">
            <a:extLst>
              <a:ext uri="{FF2B5EF4-FFF2-40B4-BE49-F238E27FC236}">
                <a16:creationId xmlns:a16="http://schemas.microsoft.com/office/drawing/2014/main" id="{93B406FE-1165-421C-8D35-96F0CFEA6D51}"/>
              </a:ext>
            </a:extLst>
          </p:cNvPr>
          <p:cNvSpPr>
            <a:spLocks noGrp="1"/>
          </p:cNvSpPr>
          <p:nvPr>
            <p:ph type="subTitle" idx="1"/>
          </p:nvPr>
        </p:nvSpPr>
        <p:spPr>
          <a:xfrm>
            <a:off x="1524001" y="3602038"/>
            <a:ext cx="9144000" cy="1655762"/>
          </a:xfrm>
          <a:prstGeom prst="rect">
            <a:avLst/>
          </a:prstGeo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s-ES"/>
              <a:t>Haga clic para modificar el estilo de subtítulo del patrón</a:t>
            </a:r>
            <a:endParaRPr lang="en-GB"/>
          </a:p>
        </p:txBody>
      </p:sp>
      <p:sp>
        <p:nvSpPr>
          <p:cNvPr id="4" name="Date Placeholder 3">
            <a:extLst>
              <a:ext uri="{FF2B5EF4-FFF2-40B4-BE49-F238E27FC236}">
                <a16:creationId xmlns:a16="http://schemas.microsoft.com/office/drawing/2014/main" id="{DA7B22AA-13F6-430C-B5C3-3ED6A1325F28}"/>
              </a:ext>
            </a:extLst>
          </p:cNvPr>
          <p:cNvSpPr>
            <a:spLocks noGrp="1"/>
          </p:cNvSpPr>
          <p:nvPr>
            <p:ph type="dt" sz="half" idx="10"/>
          </p:nvPr>
        </p:nvSpPr>
        <p:spPr>
          <a:xfrm>
            <a:off x="838201" y="6356352"/>
            <a:ext cx="2743200" cy="365125"/>
          </a:xfrm>
          <a:prstGeom prst="rect">
            <a:avLst/>
          </a:prstGeom>
        </p:spPr>
        <p:txBody>
          <a:bodyPr/>
          <a:lstStyle/>
          <a:p>
            <a:fld id="{74CF4B90-6B99-4F59-B3FC-21EFC8DF6970}" type="datetimeFigureOut">
              <a:rPr lang="es-EC" smtClean="0"/>
              <a:t>29/4/2021</a:t>
            </a:fld>
            <a:endParaRPr lang="es-EC"/>
          </a:p>
        </p:txBody>
      </p:sp>
      <p:sp>
        <p:nvSpPr>
          <p:cNvPr id="5" name="Footer Placeholder 4">
            <a:extLst>
              <a:ext uri="{FF2B5EF4-FFF2-40B4-BE49-F238E27FC236}">
                <a16:creationId xmlns:a16="http://schemas.microsoft.com/office/drawing/2014/main" id="{12FB799C-1B8A-42C0-AD53-6DBEF2EC7EF6}"/>
              </a:ext>
            </a:extLst>
          </p:cNvPr>
          <p:cNvSpPr>
            <a:spLocks noGrp="1"/>
          </p:cNvSpPr>
          <p:nvPr>
            <p:ph type="ftr" sz="quarter" idx="11"/>
          </p:nvPr>
        </p:nvSpPr>
        <p:spPr>
          <a:xfrm>
            <a:off x="4038601" y="6356352"/>
            <a:ext cx="4114800" cy="365125"/>
          </a:xfrm>
          <a:prstGeom prst="rect">
            <a:avLst/>
          </a:prstGeom>
        </p:spPr>
        <p:txBody>
          <a:bodyPr/>
          <a:lstStyle/>
          <a:p>
            <a:endParaRPr lang="es-EC"/>
          </a:p>
        </p:txBody>
      </p:sp>
      <p:sp>
        <p:nvSpPr>
          <p:cNvPr id="6" name="Slide Number Placeholder 5">
            <a:extLst>
              <a:ext uri="{FF2B5EF4-FFF2-40B4-BE49-F238E27FC236}">
                <a16:creationId xmlns:a16="http://schemas.microsoft.com/office/drawing/2014/main" id="{8D8C035E-958A-44D5-9920-E77375E90336}"/>
              </a:ext>
            </a:extLst>
          </p:cNvPr>
          <p:cNvSpPr>
            <a:spLocks noGrp="1"/>
          </p:cNvSpPr>
          <p:nvPr>
            <p:ph type="sldNum" sz="quarter" idx="12"/>
          </p:nvPr>
        </p:nvSpPr>
        <p:spPr>
          <a:xfrm>
            <a:off x="8610600" y="6356352"/>
            <a:ext cx="2743200" cy="365125"/>
          </a:xfrm>
          <a:prstGeom prst="rect">
            <a:avLst/>
          </a:prstGeom>
        </p:spPr>
        <p:txBody>
          <a:bodyPr/>
          <a:lstStyle/>
          <a:p>
            <a:fld id="{5BB9381B-CAAB-4CDF-8C37-0F72504F24B8}" type="slidenum">
              <a:rPr lang="es-EC" smtClean="0"/>
              <a:t>‹Nº›</a:t>
            </a:fld>
            <a:endParaRPr lang="es-EC"/>
          </a:p>
        </p:txBody>
      </p:sp>
    </p:spTree>
    <p:extLst>
      <p:ext uri="{BB962C8B-B14F-4D97-AF65-F5344CB8AC3E}">
        <p14:creationId xmlns:p14="http://schemas.microsoft.com/office/powerpoint/2010/main" val="146545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6777206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5" y="4406902"/>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5"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los estilos de texto del patrón</a:t>
            </a:r>
          </a:p>
        </p:txBody>
      </p:sp>
    </p:spTree>
    <p:extLst>
      <p:ext uri="{BB962C8B-B14F-4D97-AF65-F5344CB8AC3E}">
        <p14:creationId xmlns:p14="http://schemas.microsoft.com/office/powerpoint/2010/main" val="21573426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1"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7210293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5 Marcador de contenido"/>
          <p:cNvSpPr>
            <a:spLocks noGrp="1"/>
          </p:cNvSpPr>
          <p:nvPr>
            <p:ph sz="quarter" idx="4"/>
          </p:nvPr>
        </p:nvSpPr>
        <p:spPr>
          <a:xfrm>
            <a:off x="619336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2827458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29767269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8975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4" y="273052"/>
            <a:ext cx="6815666"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0"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36163790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20233894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1"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p>
        </p:txBody>
      </p:sp>
      <p:sp>
        <p:nvSpPr>
          <p:cNvPr id="1045" name="Rectangle 21"/>
          <p:cNvSpPr>
            <a:spLocks noChangeArrowheads="1"/>
          </p:cNvSpPr>
          <p:nvPr/>
        </p:nvSpPr>
        <p:spPr bwMode="auto">
          <a:xfrm rot="10800000">
            <a:off x="1" y="6308727"/>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p>
        </p:txBody>
      </p:sp>
      <p:sp>
        <p:nvSpPr>
          <p:cNvPr id="1047" name="Line 23"/>
          <p:cNvSpPr>
            <a:spLocks noChangeShapeType="1"/>
          </p:cNvSpPr>
          <p:nvPr/>
        </p:nvSpPr>
        <p:spPr bwMode="auto">
          <a:xfrm rot="10800000" flipH="1">
            <a:off x="33867" y="6296025"/>
            <a:ext cx="8879418" cy="0"/>
          </a:xfrm>
          <a:prstGeom prst="line">
            <a:avLst/>
          </a:prstGeom>
          <a:noFill/>
          <a:ln w="38100">
            <a:solidFill>
              <a:srgbClr val="FF0000"/>
            </a:solidFill>
            <a:round/>
            <a:headEnd/>
            <a:tailEnd/>
          </a:ln>
          <a:effectLst/>
        </p:spPr>
        <p:txBody>
          <a:bodyPr/>
          <a:lstStyle/>
          <a:p>
            <a:endParaRPr lang="es-ES" sz="1800" dirty="0"/>
          </a:p>
        </p:txBody>
      </p:sp>
      <p:sp>
        <p:nvSpPr>
          <p:cNvPr id="1048" name="Line 24"/>
          <p:cNvSpPr>
            <a:spLocks noChangeShapeType="1"/>
          </p:cNvSpPr>
          <p:nvPr/>
        </p:nvSpPr>
        <p:spPr bwMode="auto">
          <a:xfrm rot="10800000" flipH="1">
            <a:off x="33867" y="6245225"/>
            <a:ext cx="8879418" cy="0"/>
          </a:xfrm>
          <a:prstGeom prst="line">
            <a:avLst/>
          </a:prstGeom>
          <a:noFill/>
          <a:ln w="38100">
            <a:solidFill>
              <a:srgbClr val="006600"/>
            </a:solidFill>
            <a:round/>
            <a:headEnd/>
            <a:tailEnd/>
          </a:ln>
          <a:effectLst/>
        </p:spPr>
        <p:txBody>
          <a:bodyPr/>
          <a:lstStyle/>
          <a:p>
            <a:endParaRPr lang="es-ES" sz="1800" dirty="0"/>
          </a:p>
        </p:txBody>
      </p:sp>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7594" t="38806" r="7258" b="30597"/>
          <a:stretch/>
        </p:blipFill>
        <p:spPr bwMode="auto">
          <a:xfrm>
            <a:off x="8880310" y="5906861"/>
            <a:ext cx="3269714"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6371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TRICES%20COSTOS%20INDIRECTOS/LABORATORIO%20DE%20MECANICA%20DE%20MATERIALES.xlsx"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7.png"/><Relationship Id="rId7" Type="http://schemas.openxmlformats.org/officeDocument/2006/relationships/diagramColors" Target="../diagrams/colors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Subtítulo">
            <a:extLst>
              <a:ext uri="{FF2B5EF4-FFF2-40B4-BE49-F238E27FC236}">
                <a16:creationId xmlns:a16="http://schemas.microsoft.com/office/drawing/2014/main" id="{E8B95717-4471-49D7-AC56-8DB3DBBED4CC}"/>
              </a:ext>
            </a:extLst>
          </p:cNvPr>
          <p:cNvSpPr txBox="1">
            <a:spLocks/>
          </p:cNvSpPr>
          <p:nvPr/>
        </p:nvSpPr>
        <p:spPr>
          <a:xfrm>
            <a:off x="1150624" y="692696"/>
            <a:ext cx="11039789" cy="5307816"/>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600" kern="0" dirty="0">
              <a:solidFill>
                <a:srgbClr val="000000"/>
              </a:solidFill>
              <a:cs typeface="Times New Roman" panose="02020603050405020304" pitchFamily="18" charset="0"/>
            </a:endParaRPr>
          </a:p>
          <a:p>
            <a:pPr marL="0" indent="0" algn="ctr">
              <a:buNone/>
            </a:pPr>
            <a:r>
              <a:rPr lang="es-EC" sz="1800" b="1" dirty="0">
                <a:solidFill>
                  <a:srgbClr val="000000"/>
                </a:solidFill>
                <a:cs typeface="Times New Roman" panose="02020603050405020304" pitchFamily="18" charset="0"/>
              </a:rPr>
              <a:t>DEPARTAMENTO DE CIENCIAS ECONÓMICAS ADMINISTRATIVAS Y DEL COMERCIO</a:t>
            </a:r>
          </a:p>
          <a:p>
            <a:pPr marL="0" indent="0" algn="ctr">
              <a:buNone/>
            </a:pPr>
            <a:endParaRPr lang="es-EC" sz="1800" b="1" dirty="0">
              <a:solidFill>
                <a:srgbClr val="000000"/>
              </a:solidFill>
              <a:cs typeface="Times New Roman" panose="02020603050405020304" pitchFamily="18" charset="0"/>
            </a:endParaRPr>
          </a:p>
          <a:p>
            <a:pPr marL="0" indent="0" algn="ctr">
              <a:buNone/>
            </a:pPr>
            <a:r>
              <a:rPr lang="es-EC" sz="1800" b="1" dirty="0">
                <a:solidFill>
                  <a:srgbClr val="000000"/>
                </a:solidFill>
                <a:cs typeface="Times New Roman" panose="02020603050405020304" pitchFamily="18" charset="0"/>
              </a:rPr>
              <a:t>TRABAJO DE TITULACIÓN PREVIO A LA OBTENCIÓN DEL TÍTULO DE INGENIERA EN FINANZAS, CONTADORA PÚBLICA - AUDITORA</a:t>
            </a:r>
          </a:p>
          <a:p>
            <a:pPr marL="0" indent="0" algn="ctr">
              <a:buNone/>
            </a:pPr>
            <a:r>
              <a:rPr lang="es-EC" sz="1800" b="1" dirty="0">
                <a:solidFill>
                  <a:srgbClr val="000000"/>
                </a:solidFill>
                <a:cs typeface="Times New Roman" panose="02020603050405020304" pitchFamily="18" charset="0"/>
              </a:rPr>
              <a:t>AUTORA:</a:t>
            </a:r>
          </a:p>
          <a:p>
            <a:pPr marL="0" indent="0" algn="ctr">
              <a:buNone/>
            </a:pPr>
            <a:r>
              <a:rPr lang="es-EC" sz="1800" b="1" dirty="0">
                <a:solidFill>
                  <a:srgbClr val="000000"/>
                </a:solidFill>
                <a:cs typeface="Times New Roman" panose="02020603050405020304" pitchFamily="18" charset="0"/>
              </a:rPr>
              <a:t>ANDRADE MORALES LILIAN MARIELA</a:t>
            </a:r>
          </a:p>
          <a:p>
            <a:pPr marL="0" indent="0" algn="ctr">
              <a:buNone/>
            </a:pPr>
            <a:br>
              <a:rPr lang="es-EC" sz="1800" b="1" dirty="0">
                <a:solidFill>
                  <a:srgbClr val="000000"/>
                </a:solidFill>
                <a:cs typeface="Times New Roman" panose="02020603050405020304" pitchFamily="18" charset="0"/>
              </a:rPr>
            </a:br>
            <a:r>
              <a:rPr lang="es-EC" sz="1800" b="1" dirty="0">
                <a:solidFill>
                  <a:srgbClr val="000000"/>
                </a:solidFill>
                <a:cs typeface="Times New Roman" panose="02020603050405020304" pitchFamily="18" charset="0"/>
              </a:rPr>
              <a:t>TEMA: “</a:t>
            </a:r>
            <a:r>
              <a:rPr lang="es-ES" sz="1800" b="1" cap="all" spc="75" dirty="0">
                <a:solidFill>
                  <a:srgbClr val="000000"/>
                </a:solidFill>
                <a:effectLst/>
                <a:ea typeface="Calibri" panose="020F0502020204030204" pitchFamily="34" charset="0"/>
              </a:rPr>
              <a:t>DISEÑO DE UNA METODOLOGÍA PARA LA ELABORACIÓN DE COSTOS INDIRECTOS DE PROGRAMAS DE POSGRADOS DE LA UNIVERSIDAD DE LAS FUERZAS ARMADAS ESPE</a:t>
            </a:r>
            <a:r>
              <a:rPr lang="es-EC" sz="1800" b="1" dirty="0">
                <a:solidFill>
                  <a:srgbClr val="000000"/>
                </a:solidFill>
                <a:cs typeface="Times New Roman" panose="02020603050405020304" pitchFamily="18" charset="0"/>
              </a:rPr>
              <a:t>”</a:t>
            </a:r>
          </a:p>
          <a:p>
            <a:pPr marL="0" indent="0" algn="ctr">
              <a:buNone/>
            </a:pPr>
            <a:endParaRPr lang="es-EC" sz="1800" b="1" dirty="0">
              <a:solidFill>
                <a:srgbClr val="000000"/>
              </a:solidFill>
              <a:cs typeface="Times New Roman" panose="02020603050405020304" pitchFamily="18" charset="0"/>
            </a:endParaRPr>
          </a:p>
          <a:p>
            <a:pPr marL="0" indent="0" algn="ctr">
              <a:buNone/>
            </a:pPr>
            <a:r>
              <a:rPr lang="es-EC" sz="1800" b="1" dirty="0">
                <a:solidFill>
                  <a:srgbClr val="000000"/>
                </a:solidFill>
                <a:cs typeface="Times New Roman" panose="02020603050405020304" pitchFamily="18" charset="0"/>
              </a:rPr>
              <a:t>DIRECTORA: ECO. LÓPEZ MAYORGA ROSA MAGDALENA</a:t>
            </a:r>
          </a:p>
          <a:p>
            <a:pPr marL="0" indent="0" algn="ctr">
              <a:buNone/>
            </a:pPr>
            <a:r>
              <a:rPr lang="es-EC" sz="1800" b="1" dirty="0">
                <a:solidFill>
                  <a:srgbClr val="000000"/>
                </a:solidFill>
                <a:cs typeface="Times New Roman" panose="02020603050405020304" pitchFamily="18" charset="0"/>
              </a:rPr>
              <a:t>SANGOLQUI</a:t>
            </a:r>
          </a:p>
          <a:p>
            <a:pPr marL="0" indent="0" algn="ctr">
              <a:buNone/>
            </a:pPr>
            <a:r>
              <a:rPr lang="es-EC" sz="1800" b="1" dirty="0">
                <a:solidFill>
                  <a:srgbClr val="000000"/>
                </a:solidFill>
                <a:cs typeface="Times New Roman" panose="02020603050405020304" pitchFamily="18" charset="0"/>
              </a:rPr>
              <a:t>2021</a:t>
            </a:r>
          </a:p>
          <a:p>
            <a:pPr marL="0" indent="0" algn="ctr">
              <a:buNone/>
            </a:pPr>
            <a:endParaRPr lang="es-EC" sz="1600" b="1" dirty="0">
              <a:solidFill>
                <a:srgbClr val="000000"/>
              </a:solidFill>
              <a:cs typeface="Times New Roman" panose="02020603050405020304" pitchFamily="18" charset="0"/>
            </a:endParaRPr>
          </a:p>
          <a:p>
            <a:pPr marL="0" indent="0" algn="ctr">
              <a:buNone/>
            </a:pPr>
            <a:endParaRPr lang="es-EC" sz="1600" b="1" kern="0"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35091039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5">
            <a:extLst>
              <a:ext uri="{FF2B5EF4-FFF2-40B4-BE49-F238E27FC236}">
                <a16:creationId xmlns:a16="http://schemas.microsoft.com/office/drawing/2014/main" id="{8FF3F48C-4E05-4D68-BD8F-7A83FE941FCA}"/>
              </a:ext>
            </a:extLst>
          </p:cNvPr>
          <p:cNvSpPr/>
          <p:nvPr/>
        </p:nvSpPr>
        <p:spPr>
          <a:xfrm>
            <a:off x="265044" y="304530"/>
            <a:ext cx="7275443" cy="792088"/>
          </a:xfrm>
          <a:prstGeom prst="homePlate">
            <a:avLst/>
          </a:prstGeom>
          <a:solidFill>
            <a:srgbClr val="CBABD1"/>
          </a:solidFill>
          <a:ln/>
        </p:spPr>
        <p:style>
          <a:lnRef idx="3">
            <a:schemeClr val="lt1"/>
          </a:lnRef>
          <a:fillRef idx="1">
            <a:schemeClr val="accent2"/>
          </a:fillRef>
          <a:effectRef idx="1">
            <a:schemeClr val="accent2"/>
          </a:effectRef>
          <a:fontRef idx="minor">
            <a:schemeClr val="lt1"/>
          </a:fontRef>
        </p:style>
        <p:txBody>
          <a:bodyPr rtlCol="0" anchor="ctr"/>
          <a:lstStyle/>
          <a:p>
            <a:r>
              <a:rPr lang="es-EC" sz="2000" b="1" spc="50" dirty="0">
                <a:ln w="0"/>
                <a:solidFill>
                  <a:schemeClr val="bg2">
                    <a:lumMod val="10000"/>
                  </a:schemeClr>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10. INSTRUMENTOS DE RECOLECCIÓN DE DATOS</a:t>
            </a:r>
          </a:p>
        </p:txBody>
      </p:sp>
      <p:graphicFrame>
        <p:nvGraphicFramePr>
          <p:cNvPr id="3" name="Diagrama 2">
            <a:extLst>
              <a:ext uri="{FF2B5EF4-FFF2-40B4-BE49-F238E27FC236}">
                <a16:creationId xmlns:a16="http://schemas.microsoft.com/office/drawing/2014/main" id="{F2361A36-C9BA-4EB5-BE1A-B52F6CCF80EC}"/>
              </a:ext>
            </a:extLst>
          </p:cNvPr>
          <p:cNvGraphicFramePr/>
          <p:nvPr>
            <p:extLst>
              <p:ext uri="{D42A27DB-BD31-4B8C-83A1-F6EECF244321}">
                <p14:modId xmlns:p14="http://schemas.microsoft.com/office/powerpoint/2010/main" val="2126583157"/>
              </p:ext>
            </p:extLst>
          </p:nvPr>
        </p:nvGraphicFramePr>
        <p:xfrm>
          <a:off x="128477" y="2112338"/>
          <a:ext cx="5967524" cy="3533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a:extLst>
              <a:ext uri="{FF2B5EF4-FFF2-40B4-BE49-F238E27FC236}">
                <a16:creationId xmlns:a16="http://schemas.microsoft.com/office/drawing/2014/main" id="{A32E2D59-EDF5-4CD2-B71C-C0B921ACBC65}"/>
              </a:ext>
            </a:extLst>
          </p:cNvPr>
          <p:cNvSpPr/>
          <p:nvPr/>
        </p:nvSpPr>
        <p:spPr>
          <a:xfrm>
            <a:off x="2113721" y="1379401"/>
            <a:ext cx="1789044" cy="507860"/>
          </a:xfrm>
          <a:prstGeom prst="rect">
            <a:avLst/>
          </a:prstGeom>
          <a:ln w="28575">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a:solidFill>
                  <a:srgbClr val="000000"/>
                </a:solidFill>
                <a:latin typeface="+mj-lt"/>
              </a:rPr>
              <a:t>Técnicas</a:t>
            </a:r>
          </a:p>
        </p:txBody>
      </p:sp>
      <p:sp>
        <p:nvSpPr>
          <p:cNvPr id="5" name="Rectángulo 4">
            <a:extLst>
              <a:ext uri="{FF2B5EF4-FFF2-40B4-BE49-F238E27FC236}">
                <a16:creationId xmlns:a16="http://schemas.microsoft.com/office/drawing/2014/main" id="{A1A3E0DD-97F5-4E9B-BA54-3B9ACD7D001B}"/>
              </a:ext>
            </a:extLst>
          </p:cNvPr>
          <p:cNvSpPr/>
          <p:nvPr/>
        </p:nvSpPr>
        <p:spPr>
          <a:xfrm>
            <a:off x="8991600" y="1090002"/>
            <a:ext cx="1789044" cy="507860"/>
          </a:xfrm>
          <a:prstGeom prst="rect">
            <a:avLst/>
          </a:prstGeom>
          <a:ln w="38100">
            <a:prstDash val="dashDot"/>
          </a:ln>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a:solidFill>
                  <a:srgbClr val="000000"/>
                </a:solidFill>
                <a:latin typeface="+mj-lt"/>
              </a:rPr>
              <a:t>Instrumentos</a:t>
            </a:r>
          </a:p>
        </p:txBody>
      </p:sp>
      <p:sp>
        <p:nvSpPr>
          <p:cNvPr id="6" name="Oval 23">
            <a:extLst>
              <a:ext uri="{FF2B5EF4-FFF2-40B4-BE49-F238E27FC236}">
                <a16:creationId xmlns:a16="http://schemas.microsoft.com/office/drawing/2014/main" id="{4AE62C93-5AB6-4F75-97F1-D8C72143332F}"/>
              </a:ext>
            </a:extLst>
          </p:cNvPr>
          <p:cNvSpPr/>
          <p:nvPr/>
        </p:nvSpPr>
        <p:spPr>
          <a:xfrm>
            <a:off x="7768447" y="1775791"/>
            <a:ext cx="2117675" cy="1855305"/>
          </a:xfrm>
          <a:prstGeom prst="ellipse">
            <a:avLst/>
          </a:prstGeom>
          <a:solidFill>
            <a:schemeClr val="accent2">
              <a:alpha val="1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r>
              <a:rPr lang="en-US" dirty="0">
                <a:solidFill>
                  <a:srgbClr val="000000"/>
                </a:solidFill>
                <a:latin typeface="+mj-lt"/>
              </a:rPr>
              <a:t>Cuestionario</a:t>
            </a:r>
          </a:p>
        </p:txBody>
      </p:sp>
      <p:sp>
        <p:nvSpPr>
          <p:cNvPr id="7" name="Oval 23">
            <a:extLst>
              <a:ext uri="{FF2B5EF4-FFF2-40B4-BE49-F238E27FC236}">
                <a16:creationId xmlns:a16="http://schemas.microsoft.com/office/drawing/2014/main" id="{17220DF1-1CCB-4C23-8FB3-D6AFE8928F9B}"/>
              </a:ext>
            </a:extLst>
          </p:cNvPr>
          <p:cNvSpPr/>
          <p:nvPr/>
        </p:nvSpPr>
        <p:spPr>
          <a:xfrm>
            <a:off x="9945849" y="1707182"/>
            <a:ext cx="2117675" cy="1855305"/>
          </a:xfrm>
          <a:prstGeom prst="ellipse">
            <a:avLst/>
          </a:prstGeom>
          <a:solidFill>
            <a:schemeClr val="accent2">
              <a:alpha val="1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defRPr/>
            </a:pPr>
            <a:r>
              <a:rPr lang="en-US" dirty="0">
                <a:solidFill>
                  <a:srgbClr val="000000"/>
                </a:solidFill>
                <a:latin typeface="+mj-lt"/>
              </a:rPr>
              <a:t>Entrevista no estructurada</a:t>
            </a:r>
          </a:p>
        </p:txBody>
      </p:sp>
      <p:sp>
        <p:nvSpPr>
          <p:cNvPr id="8" name="TextBox 25">
            <a:extLst>
              <a:ext uri="{FF2B5EF4-FFF2-40B4-BE49-F238E27FC236}">
                <a16:creationId xmlns:a16="http://schemas.microsoft.com/office/drawing/2014/main" id="{8219A85B-82AA-41FA-95DB-B644304D88FA}"/>
              </a:ext>
            </a:extLst>
          </p:cNvPr>
          <p:cNvSpPr txBox="1"/>
          <p:nvPr/>
        </p:nvSpPr>
        <p:spPr>
          <a:xfrm>
            <a:off x="8429556" y="3918345"/>
            <a:ext cx="3266777" cy="923330"/>
          </a:xfrm>
          <a:prstGeom prst="rect">
            <a:avLst/>
          </a:prstGeom>
          <a:solidFill>
            <a:schemeClr val="accent2">
              <a:lumMod val="60000"/>
              <a:lumOff val="40000"/>
            </a:schemeClr>
          </a:solidFill>
          <a:ln>
            <a:solidFill>
              <a:schemeClr val="accent2">
                <a:lumMod val="75000"/>
              </a:schemeClr>
            </a:solidFill>
          </a:ln>
        </p:spPr>
        <p:txBody>
          <a:bodyPr wrap="square" rtlCol="0">
            <a:spAutoFit/>
          </a:bodyPr>
          <a:lstStyle/>
          <a:p>
            <a:pPr algn="just" defTabSz="914309">
              <a:defRPr/>
            </a:pPr>
            <a:r>
              <a:rPr lang="es-EC" sz="18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Permitió la correcta recepción, análisis y procesamiento de los datos obtenidos.</a:t>
            </a:r>
            <a:endParaRPr lang="es-EC" sz="1600" dirty="0">
              <a:solidFill>
                <a:schemeClr val="bg2">
                  <a:lumMod val="10000"/>
                </a:schemeClr>
              </a:solidFill>
              <a:latin typeface="+mj-lt"/>
              <a:ea typeface="Noto Sans" panose="020B0502040504020204" pitchFamily="34"/>
              <a:cs typeface="Noto Sans" panose="020B0502040504020204" pitchFamily="34"/>
            </a:endParaRPr>
          </a:p>
        </p:txBody>
      </p:sp>
      <p:cxnSp>
        <p:nvCxnSpPr>
          <p:cNvPr id="11" name="Conector: angular 10">
            <a:extLst>
              <a:ext uri="{FF2B5EF4-FFF2-40B4-BE49-F238E27FC236}">
                <a16:creationId xmlns:a16="http://schemas.microsoft.com/office/drawing/2014/main" id="{EE92F73A-934E-4CA0-90F8-74B596E65065}"/>
              </a:ext>
            </a:extLst>
          </p:cNvPr>
          <p:cNvCxnSpPr>
            <a:cxnSpLocks/>
            <a:endCxn id="8" idx="1"/>
          </p:cNvCxnSpPr>
          <p:nvPr/>
        </p:nvCxnSpPr>
        <p:spPr>
          <a:xfrm flipV="1">
            <a:off x="5209309" y="4380010"/>
            <a:ext cx="3220247" cy="461665"/>
          </a:xfrm>
          <a:prstGeom prst="bentConnector3">
            <a:avLst>
              <a:gd name="adj1" fmla="val 50000"/>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3157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76">
            <a:extLst>
              <a:ext uri="{FF2B5EF4-FFF2-40B4-BE49-F238E27FC236}">
                <a16:creationId xmlns:a16="http://schemas.microsoft.com/office/drawing/2014/main" id="{3CBBED6F-3C72-4F56-8BEA-25591995668F}"/>
              </a:ext>
            </a:extLst>
          </p:cNvPr>
          <p:cNvGrpSpPr/>
          <p:nvPr/>
        </p:nvGrpSpPr>
        <p:grpSpPr>
          <a:xfrm>
            <a:off x="9024543" y="3180399"/>
            <a:ext cx="466279" cy="410901"/>
            <a:chOff x="2341563" y="119063"/>
            <a:chExt cx="7512050" cy="6619875"/>
          </a:xfrm>
        </p:grpSpPr>
        <p:sp>
          <p:nvSpPr>
            <p:cNvPr id="6" name="Freeform 5">
              <a:extLst>
                <a:ext uri="{FF2B5EF4-FFF2-40B4-BE49-F238E27FC236}">
                  <a16:creationId xmlns:a16="http://schemas.microsoft.com/office/drawing/2014/main" id="{936D06FA-2E54-4E88-A910-DB224316FFAB}"/>
                </a:ext>
              </a:extLst>
            </p:cNvPr>
            <p:cNvSpPr>
              <a:spLocks noEditPoints="1"/>
            </p:cNvSpPr>
            <p:nvPr/>
          </p:nvSpPr>
          <p:spPr bwMode="auto">
            <a:xfrm>
              <a:off x="2341563" y="119063"/>
              <a:ext cx="7512050" cy="6619875"/>
            </a:xfrm>
            <a:custGeom>
              <a:avLst/>
              <a:gdLst>
                <a:gd name="T0" fmla="*/ 2422 w 2440"/>
                <a:gd name="T1" fmla="*/ 1985 h 2132"/>
                <a:gd name="T2" fmla="*/ 2422 w 2440"/>
                <a:gd name="T3" fmla="*/ 1985 h 2132"/>
                <a:gd name="T4" fmla="*/ 1305 w 2440"/>
                <a:gd name="T5" fmla="*/ 49 h 2132"/>
                <a:gd name="T6" fmla="*/ 1220 w 2440"/>
                <a:gd name="T7" fmla="*/ 0 h 2132"/>
                <a:gd name="T8" fmla="*/ 1135 w 2440"/>
                <a:gd name="T9" fmla="*/ 49 h 2132"/>
                <a:gd name="T10" fmla="*/ 17 w 2440"/>
                <a:gd name="T11" fmla="*/ 1985 h 2132"/>
                <a:gd name="T12" fmla="*/ 17 w 2440"/>
                <a:gd name="T13" fmla="*/ 2083 h 2132"/>
                <a:gd name="T14" fmla="*/ 102 w 2440"/>
                <a:gd name="T15" fmla="*/ 2132 h 2132"/>
                <a:gd name="T16" fmla="*/ 2337 w 2440"/>
                <a:gd name="T17" fmla="*/ 2132 h 2132"/>
                <a:gd name="T18" fmla="*/ 2422 w 2440"/>
                <a:gd name="T19" fmla="*/ 2083 h 2132"/>
                <a:gd name="T20" fmla="*/ 2422 w 2440"/>
                <a:gd name="T21" fmla="*/ 1985 h 2132"/>
                <a:gd name="T22" fmla="*/ 340 w 2440"/>
                <a:gd name="T23" fmla="*/ 1897 h 2132"/>
                <a:gd name="T24" fmla="*/ 1220 w 2440"/>
                <a:gd name="T25" fmla="*/ 373 h 2132"/>
                <a:gd name="T26" fmla="*/ 2100 w 2440"/>
                <a:gd name="T27" fmla="*/ 1897 h 2132"/>
                <a:gd name="T28" fmla="*/ 340 w 2440"/>
                <a:gd name="T29" fmla="*/ 1897 h 2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0" h="2132">
                  <a:moveTo>
                    <a:pt x="2422" y="1985"/>
                  </a:moveTo>
                  <a:cubicBezTo>
                    <a:pt x="2422" y="1985"/>
                    <a:pt x="2422" y="1985"/>
                    <a:pt x="2422" y="1985"/>
                  </a:cubicBezTo>
                  <a:cubicBezTo>
                    <a:pt x="1305" y="49"/>
                    <a:pt x="1305" y="49"/>
                    <a:pt x="1305" y="49"/>
                  </a:cubicBezTo>
                  <a:cubicBezTo>
                    <a:pt x="1287" y="19"/>
                    <a:pt x="1255" y="0"/>
                    <a:pt x="1220" y="0"/>
                  </a:cubicBezTo>
                  <a:cubicBezTo>
                    <a:pt x="1185" y="0"/>
                    <a:pt x="1152" y="19"/>
                    <a:pt x="1135" y="49"/>
                  </a:cubicBezTo>
                  <a:cubicBezTo>
                    <a:pt x="17" y="1985"/>
                    <a:pt x="17" y="1985"/>
                    <a:pt x="17" y="1985"/>
                  </a:cubicBezTo>
                  <a:cubicBezTo>
                    <a:pt x="0" y="2015"/>
                    <a:pt x="0" y="2053"/>
                    <a:pt x="17" y="2083"/>
                  </a:cubicBezTo>
                  <a:cubicBezTo>
                    <a:pt x="35" y="2113"/>
                    <a:pt x="67" y="2132"/>
                    <a:pt x="102" y="2132"/>
                  </a:cubicBezTo>
                  <a:cubicBezTo>
                    <a:pt x="2337" y="2132"/>
                    <a:pt x="2337" y="2132"/>
                    <a:pt x="2337" y="2132"/>
                  </a:cubicBezTo>
                  <a:cubicBezTo>
                    <a:pt x="2372" y="2132"/>
                    <a:pt x="2405" y="2113"/>
                    <a:pt x="2422" y="2083"/>
                  </a:cubicBezTo>
                  <a:cubicBezTo>
                    <a:pt x="2440" y="2053"/>
                    <a:pt x="2440" y="2015"/>
                    <a:pt x="2422" y="1985"/>
                  </a:cubicBezTo>
                  <a:close/>
                  <a:moveTo>
                    <a:pt x="340" y="1897"/>
                  </a:moveTo>
                  <a:cubicBezTo>
                    <a:pt x="1220" y="373"/>
                    <a:pt x="1220" y="373"/>
                    <a:pt x="1220" y="373"/>
                  </a:cubicBezTo>
                  <a:cubicBezTo>
                    <a:pt x="2100" y="1897"/>
                    <a:pt x="2100" y="1897"/>
                    <a:pt x="2100" y="1897"/>
                  </a:cubicBezTo>
                  <a:lnTo>
                    <a:pt x="340" y="18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dirty="0">
                <a:solidFill>
                  <a:srgbClr val="000000"/>
                </a:solidFill>
                <a:latin typeface="+mj-lt"/>
              </a:endParaRPr>
            </a:p>
          </p:txBody>
        </p:sp>
        <p:sp>
          <p:nvSpPr>
            <p:cNvPr id="7" name="Freeform 6">
              <a:extLst>
                <a:ext uri="{FF2B5EF4-FFF2-40B4-BE49-F238E27FC236}">
                  <a16:creationId xmlns:a16="http://schemas.microsoft.com/office/drawing/2014/main" id="{E7E0ED97-1C85-43A6-A53B-DE8C6CA399F7}"/>
                </a:ext>
              </a:extLst>
            </p:cNvPr>
            <p:cNvSpPr>
              <a:spLocks/>
            </p:cNvSpPr>
            <p:nvPr/>
          </p:nvSpPr>
          <p:spPr bwMode="auto">
            <a:xfrm>
              <a:off x="5724526" y="2305051"/>
              <a:ext cx="746125" cy="2393950"/>
            </a:xfrm>
            <a:custGeom>
              <a:avLst/>
              <a:gdLst>
                <a:gd name="T0" fmla="*/ 32 w 242"/>
                <a:gd name="T1" fmla="*/ 635 h 771"/>
                <a:gd name="T2" fmla="*/ 57 w 242"/>
                <a:gd name="T3" fmla="*/ 737 h 771"/>
                <a:gd name="T4" fmla="*/ 117 w 242"/>
                <a:gd name="T5" fmla="*/ 771 h 771"/>
                <a:gd name="T6" fmla="*/ 125 w 242"/>
                <a:gd name="T7" fmla="*/ 771 h 771"/>
                <a:gd name="T8" fmla="*/ 185 w 242"/>
                <a:gd name="T9" fmla="*/ 737 h 771"/>
                <a:gd name="T10" fmla="*/ 209 w 242"/>
                <a:gd name="T11" fmla="*/ 635 h 771"/>
                <a:gd name="T12" fmla="*/ 235 w 242"/>
                <a:gd name="T13" fmla="*/ 280 h 771"/>
                <a:gd name="T14" fmla="*/ 242 w 242"/>
                <a:gd name="T15" fmla="*/ 131 h 771"/>
                <a:gd name="T16" fmla="*/ 207 w 242"/>
                <a:gd name="T17" fmla="*/ 35 h 771"/>
                <a:gd name="T18" fmla="*/ 121 w 242"/>
                <a:gd name="T19" fmla="*/ 0 h 771"/>
                <a:gd name="T20" fmla="*/ 34 w 242"/>
                <a:gd name="T21" fmla="*/ 35 h 771"/>
                <a:gd name="T22" fmla="*/ 0 w 242"/>
                <a:gd name="T23" fmla="*/ 131 h 771"/>
                <a:gd name="T24" fmla="*/ 7 w 242"/>
                <a:gd name="T25" fmla="*/ 280 h 771"/>
                <a:gd name="T26" fmla="*/ 32 w 242"/>
                <a:gd name="T27" fmla="*/ 635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2" h="771">
                  <a:moveTo>
                    <a:pt x="32" y="635"/>
                  </a:moveTo>
                  <a:cubicBezTo>
                    <a:pt x="37" y="681"/>
                    <a:pt x="45" y="715"/>
                    <a:pt x="57" y="737"/>
                  </a:cubicBezTo>
                  <a:cubicBezTo>
                    <a:pt x="68" y="760"/>
                    <a:pt x="88" y="771"/>
                    <a:pt x="117" y="771"/>
                  </a:cubicBezTo>
                  <a:cubicBezTo>
                    <a:pt x="125" y="771"/>
                    <a:pt x="125" y="771"/>
                    <a:pt x="125" y="771"/>
                  </a:cubicBezTo>
                  <a:cubicBezTo>
                    <a:pt x="154" y="771"/>
                    <a:pt x="174" y="760"/>
                    <a:pt x="185" y="737"/>
                  </a:cubicBezTo>
                  <a:cubicBezTo>
                    <a:pt x="196" y="715"/>
                    <a:pt x="204" y="681"/>
                    <a:pt x="209" y="635"/>
                  </a:cubicBezTo>
                  <a:cubicBezTo>
                    <a:pt x="235" y="280"/>
                    <a:pt x="235" y="280"/>
                    <a:pt x="235" y="280"/>
                  </a:cubicBezTo>
                  <a:cubicBezTo>
                    <a:pt x="240" y="210"/>
                    <a:pt x="242" y="161"/>
                    <a:pt x="242" y="131"/>
                  </a:cubicBezTo>
                  <a:cubicBezTo>
                    <a:pt x="242" y="90"/>
                    <a:pt x="230" y="58"/>
                    <a:pt x="207" y="35"/>
                  </a:cubicBezTo>
                  <a:cubicBezTo>
                    <a:pt x="185" y="13"/>
                    <a:pt x="153" y="0"/>
                    <a:pt x="121" y="0"/>
                  </a:cubicBezTo>
                  <a:cubicBezTo>
                    <a:pt x="88" y="0"/>
                    <a:pt x="57" y="13"/>
                    <a:pt x="34" y="35"/>
                  </a:cubicBezTo>
                  <a:cubicBezTo>
                    <a:pt x="11" y="58"/>
                    <a:pt x="0" y="90"/>
                    <a:pt x="0" y="131"/>
                  </a:cubicBezTo>
                  <a:cubicBezTo>
                    <a:pt x="0" y="161"/>
                    <a:pt x="2" y="210"/>
                    <a:pt x="7" y="280"/>
                  </a:cubicBezTo>
                  <a:lnTo>
                    <a:pt x="32" y="6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dirty="0">
                <a:solidFill>
                  <a:srgbClr val="000000"/>
                </a:solidFill>
                <a:latin typeface="+mj-lt"/>
              </a:endParaRPr>
            </a:p>
          </p:txBody>
        </p:sp>
        <p:sp>
          <p:nvSpPr>
            <p:cNvPr id="8" name="Oval 7">
              <a:extLst>
                <a:ext uri="{FF2B5EF4-FFF2-40B4-BE49-F238E27FC236}">
                  <a16:creationId xmlns:a16="http://schemas.microsoft.com/office/drawing/2014/main" id="{0129BFB8-DCBB-4FF1-87A7-FFA675B97B8B}"/>
                </a:ext>
              </a:extLst>
            </p:cNvPr>
            <p:cNvSpPr>
              <a:spLocks noChangeArrowheads="1"/>
            </p:cNvSpPr>
            <p:nvPr/>
          </p:nvSpPr>
          <p:spPr bwMode="auto">
            <a:xfrm>
              <a:off x="5719763" y="4978401"/>
              <a:ext cx="757238" cy="7635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grpSp>
      <p:grpSp>
        <p:nvGrpSpPr>
          <p:cNvPr id="12" name="Group 59">
            <a:extLst>
              <a:ext uri="{FF2B5EF4-FFF2-40B4-BE49-F238E27FC236}">
                <a16:creationId xmlns:a16="http://schemas.microsoft.com/office/drawing/2014/main" id="{1A6E8E08-EFC0-4AAF-A2FA-AA41C00A2157}"/>
              </a:ext>
            </a:extLst>
          </p:cNvPr>
          <p:cNvGrpSpPr/>
          <p:nvPr/>
        </p:nvGrpSpPr>
        <p:grpSpPr>
          <a:xfrm>
            <a:off x="9025205" y="4056893"/>
            <a:ext cx="465616" cy="470858"/>
            <a:chOff x="2010880" y="2246539"/>
            <a:chExt cx="3384551" cy="3422650"/>
          </a:xfrm>
          <a:solidFill>
            <a:srgbClr val="FFFFFF"/>
          </a:solidFill>
        </p:grpSpPr>
        <p:sp>
          <p:nvSpPr>
            <p:cNvPr id="13" name="Freeform 5">
              <a:extLst>
                <a:ext uri="{FF2B5EF4-FFF2-40B4-BE49-F238E27FC236}">
                  <a16:creationId xmlns:a16="http://schemas.microsoft.com/office/drawing/2014/main" id="{E0B89856-50E5-4CDC-BC5A-FCFC4B6AA740}"/>
                </a:ext>
              </a:extLst>
            </p:cNvPr>
            <p:cNvSpPr>
              <a:spLocks noEditPoints="1"/>
            </p:cNvSpPr>
            <p:nvPr/>
          </p:nvSpPr>
          <p:spPr bwMode="auto">
            <a:xfrm>
              <a:off x="2010880" y="2246539"/>
              <a:ext cx="3384550" cy="3422650"/>
            </a:xfrm>
            <a:custGeom>
              <a:avLst/>
              <a:gdLst>
                <a:gd name="T0" fmla="*/ 802 w 1098"/>
                <a:gd name="T1" fmla="*/ 525 h 1101"/>
                <a:gd name="T2" fmla="*/ 1063 w 1098"/>
                <a:gd name="T3" fmla="*/ 294 h 1101"/>
                <a:gd name="T4" fmla="*/ 1065 w 1098"/>
                <a:gd name="T5" fmla="*/ 111 h 1101"/>
                <a:gd name="T6" fmla="*/ 883 w 1098"/>
                <a:gd name="T7" fmla="*/ 0 h 1101"/>
                <a:gd name="T8" fmla="*/ 606 w 1098"/>
                <a:gd name="T9" fmla="*/ 229 h 1101"/>
                <a:gd name="T10" fmla="*/ 587 w 1098"/>
                <a:gd name="T11" fmla="*/ 393 h 1101"/>
                <a:gd name="T12" fmla="*/ 660 w 1098"/>
                <a:gd name="T13" fmla="*/ 316 h 1101"/>
                <a:gd name="T14" fmla="*/ 887 w 1098"/>
                <a:gd name="T15" fmla="*/ 91 h 1101"/>
                <a:gd name="T16" fmla="*/ 1005 w 1098"/>
                <a:gd name="T17" fmla="*/ 216 h 1101"/>
                <a:gd name="T18" fmla="*/ 780 w 1098"/>
                <a:gd name="T19" fmla="*/ 436 h 1101"/>
                <a:gd name="T20" fmla="*/ 704 w 1098"/>
                <a:gd name="T21" fmla="*/ 507 h 1101"/>
                <a:gd name="T22" fmla="*/ 439 w 1098"/>
                <a:gd name="T23" fmla="*/ 773 h 1101"/>
                <a:gd name="T24" fmla="*/ 231 w 1098"/>
                <a:gd name="T25" fmla="*/ 997 h 1101"/>
                <a:gd name="T26" fmla="*/ 97 w 1098"/>
                <a:gd name="T27" fmla="*/ 914 h 1101"/>
                <a:gd name="T28" fmla="*/ 296 w 1098"/>
                <a:gd name="T29" fmla="*/ 668 h 1101"/>
                <a:gd name="T30" fmla="*/ 374 w 1098"/>
                <a:gd name="T31" fmla="*/ 606 h 1101"/>
                <a:gd name="T32" fmla="*/ 388 w 1098"/>
                <a:gd name="T33" fmla="*/ 586 h 1101"/>
                <a:gd name="T34" fmla="*/ 142 w 1098"/>
                <a:gd name="T35" fmla="*/ 693 h 1101"/>
                <a:gd name="T36" fmla="*/ 27 w 1098"/>
                <a:gd name="T37" fmla="*/ 979 h 1101"/>
                <a:gd name="T38" fmla="*/ 289 w 1098"/>
                <a:gd name="T39" fmla="*/ 1068 h 1101"/>
                <a:gd name="T40" fmla="*/ 487 w 1098"/>
                <a:gd name="T41" fmla="*/ 871 h 1101"/>
                <a:gd name="T42" fmla="*/ 509 w 1098"/>
                <a:gd name="T43" fmla="*/ 704 h 1101"/>
                <a:gd name="T44" fmla="*/ 472 w 1098"/>
                <a:gd name="T45" fmla="*/ 548 h 1101"/>
                <a:gd name="T46" fmla="*/ 318 w 1098"/>
                <a:gd name="T47" fmla="*/ 686 h 1101"/>
                <a:gd name="T48" fmla="*/ 349 w 1098"/>
                <a:gd name="T49" fmla="*/ 803 h 1101"/>
                <a:gd name="T50" fmla="*/ 547 w 1098"/>
                <a:gd name="T51" fmla="*/ 631 h 1101"/>
                <a:gd name="T52" fmla="*/ 534 w 1098"/>
                <a:gd name="T53" fmla="*/ 599 h 1101"/>
                <a:gd name="T54" fmla="*/ 493 w 1098"/>
                <a:gd name="T55" fmla="*/ 577 h 1101"/>
                <a:gd name="T56" fmla="*/ 648 w 1098"/>
                <a:gd name="T57" fmla="*/ 540 h 1101"/>
                <a:gd name="T58" fmla="*/ 804 w 1098"/>
                <a:gd name="T59" fmla="*/ 374 h 1101"/>
                <a:gd name="T60" fmla="*/ 701 w 1098"/>
                <a:gd name="T61" fmla="*/ 303 h 1101"/>
                <a:gd name="T62" fmla="*/ 558 w 1098"/>
                <a:gd name="T63" fmla="*/ 447 h 1101"/>
                <a:gd name="T64" fmla="*/ 598 w 1098"/>
                <a:gd name="T65" fmla="*/ 454 h 1101"/>
                <a:gd name="T66" fmla="*/ 625 w 1098"/>
                <a:gd name="T67" fmla="*/ 495 h 1101"/>
                <a:gd name="T68" fmla="*/ 633 w 1098"/>
                <a:gd name="T69" fmla="*/ 516 h 1101"/>
                <a:gd name="T70" fmla="*/ 645 w 1098"/>
                <a:gd name="T71" fmla="*/ 543 h 1101"/>
                <a:gd name="T72" fmla="*/ 652 w 1098"/>
                <a:gd name="T73" fmla="*/ 661 h 1101"/>
                <a:gd name="T74" fmla="*/ 764 w 1098"/>
                <a:gd name="T75" fmla="*/ 789 h 1101"/>
                <a:gd name="T76" fmla="*/ 789 w 1098"/>
                <a:gd name="T77" fmla="*/ 765 h 1101"/>
                <a:gd name="T78" fmla="*/ 216 w 1098"/>
                <a:gd name="T79" fmla="*/ 432 h 1101"/>
                <a:gd name="T80" fmla="*/ 322 w 1098"/>
                <a:gd name="T81" fmla="*/ 474 h 1101"/>
                <a:gd name="T82" fmla="*/ 389 w 1098"/>
                <a:gd name="T83" fmla="*/ 456 h 1101"/>
                <a:gd name="T84" fmla="*/ 216 w 1098"/>
                <a:gd name="T85" fmla="*/ 432 h 1101"/>
                <a:gd name="T86" fmla="*/ 672 w 1098"/>
                <a:gd name="T87" fmla="*/ 828 h 1101"/>
                <a:gd name="T88" fmla="*/ 620 w 1098"/>
                <a:gd name="T89" fmla="*/ 695 h 1101"/>
                <a:gd name="T90" fmla="*/ 630 w 1098"/>
                <a:gd name="T91" fmla="*/ 802 h 1101"/>
                <a:gd name="T92" fmla="*/ 668 w 1098"/>
                <a:gd name="T93" fmla="*/ 879 h 1101"/>
                <a:gd name="T94" fmla="*/ 870 w 1098"/>
                <a:gd name="T95" fmla="*/ 679 h 1101"/>
                <a:gd name="T96" fmla="*/ 830 w 1098"/>
                <a:gd name="T97" fmla="*/ 637 h 1101"/>
                <a:gd name="T98" fmla="*/ 695 w 1098"/>
                <a:gd name="T99" fmla="*/ 620 h 1101"/>
                <a:gd name="T100" fmla="*/ 845 w 1098"/>
                <a:gd name="T101" fmla="*/ 677 h 1101"/>
                <a:gd name="T102" fmla="*/ 416 w 1098"/>
                <a:gd name="T103" fmla="*/ 242 h 1101"/>
                <a:gd name="T104" fmla="*/ 455 w 1098"/>
                <a:gd name="T105" fmla="*/ 387 h 1101"/>
                <a:gd name="T106" fmla="*/ 476 w 1098"/>
                <a:gd name="T107" fmla="*/ 333 h 1101"/>
                <a:gd name="T108" fmla="*/ 428 w 1098"/>
                <a:gd name="T109" fmla="*/ 217 h 1101"/>
                <a:gd name="T110" fmla="*/ 318 w 1098"/>
                <a:gd name="T111" fmla="*/ 301 h 1101"/>
                <a:gd name="T112" fmla="*/ 410 w 1098"/>
                <a:gd name="T113" fmla="*/ 435 h 1101"/>
                <a:gd name="T114" fmla="*/ 439 w 1098"/>
                <a:gd name="T115" fmla="*/ 416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8" h="1101">
                  <a:moveTo>
                    <a:pt x="704" y="507"/>
                  </a:moveTo>
                  <a:cubicBezTo>
                    <a:pt x="706" y="509"/>
                    <a:pt x="706" y="510"/>
                    <a:pt x="707" y="510"/>
                  </a:cubicBezTo>
                  <a:cubicBezTo>
                    <a:pt x="737" y="523"/>
                    <a:pt x="769" y="530"/>
                    <a:pt x="802" y="525"/>
                  </a:cubicBezTo>
                  <a:cubicBezTo>
                    <a:pt x="824" y="522"/>
                    <a:pt x="843" y="514"/>
                    <a:pt x="858" y="499"/>
                  </a:cubicBezTo>
                  <a:cubicBezTo>
                    <a:pt x="875" y="483"/>
                    <a:pt x="892" y="466"/>
                    <a:pt x="908" y="449"/>
                  </a:cubicBezTo>
                  <a:cubicBezTo>
                    <a:pt x="960" y="397"/>
                    <a:pt x="1011" y="346"/>
                    <a:pt x="1063" y="294"/>
                  </a:cubicBezTo>
                  <a:cubicBezTo>
                    <a:pt x="1075" y="283"/>
                    <a:pt x="1084" y="269"/>
                    <a:pt x="1089" y="254"/>
                  </a:cubicBezTo>
                  <a:cubicBezTo>
                    <a:pt x="1098" y="228"/>
                    <a:pt x="1098" y="202"/>
                    <a:pt x="1092" y="175"/>
                  </a:cubicBezTo>
                  <a:cubicBezTo>
                    <a:pt x="1087" y="152"/>
                    <a:pt x="1077" y="131"/>
                    <a:pt x="1065" y="111"/>
                  </a:cubicBezTo>
                  <a:cubicBezTo>
                    <a:pt x="1046" y="81"/>
                    <a:pt x="1022" y="57"/>
                    <a:pt x="993" y="37"/>
                  </a:cubicBezTo>
                  <a:cubicBezTo>
                    <a:pt x="977" y="25"/>
                    <a:pt x="959" y="16"/>
                    <a:pt x="940" y="10"/>
                  </a:cubicBezTo>
                  <a:cubicBezTo>
                    <a:pt x="921" y="3"/>
                    <a:pt x="903" y="0"/>
                    <a:pt x="883" y="0"/>
                  </a:cubicBezTo>
                  <a:cubicBezTo>
                    <a:pt x="852" y="0"/>
                    <a:pt x="826" y="9"/>
                    <a:pt x="804" y="31"/>
                  </a:cubicBezTo>
                  <a:cubicBezTo>
                    <a:pt x="770" y="64"/>
                    <a:pt x="736" y="98"/>
                    <a:pt x="702" y="132"/>
                  </a:cubicBezTo>
                  <a:cubicBezTo>
                    <a:pt x="670" y="165"/>
                    <a:pt x="638" y="197"/>
                    <a:pt x="606" y="229"/>
                  </a:cubicBezTo>
                  <a:cubicBezTo>
                    <a:pt x="582" y="252"/>
                    <a:pt x="570" y="279"/>
                    <a:pt x="569" y="311"/>
                  </a:cubicBezTo>
                  <a:cubicBezTo>
                    <a:pt x="569" y="330"/>
                    <a:pt x="572" y="348"/>
                    <a:pt x="577" y="366"/>
                  </a:cubicBezTo>
                  <a:cubicBezTo>
                    <a:pt x="580" y="375"/>
                    <a:pt x="584" y="383"/>
                    <a:pt x="587" y="393"/>
                  </a:cubicBezTo>
                  <a:cubicBezTo>
                    <a:pt x="589" y="392"/>
                    <a:pt x="589" y="391"/>
                    <a:pt x="590" y="391"/>
                  </a:cubicBezTo>
                  <a:cubicBezTo>
                    <a:pt x="612" y="368"/>
                    <a:pt x="635" y="345"/>
                    <a:pt x="658" y="322"/>
                  </a:cubicBezTo>
                  <a:cubicBezTo>
                    <a:pt x="659" y="321"/>
                    <a:pt x="660" y="318"/>
                    <a:pt x="660" y="316"/>
                  </a:cubicBezTo>
                  <a:cubicBezTo>
                    <a:pt x="660" y="309"/>
                    <a:pt x="661" y="303"/>
                    <a:pt x="666" y="297"/>
                  </a:cubicBezTo>
                  <a:cubicBezTo>
                    <a:pt x="732" y="232"/>
                    <a:pt x="798" y="166"/>
                    <a:pt x="863" y="100"/>
                  </a:cubicBezTo>
                  <a:cubicBezTo>
                    <a:pt x="870" y="93"/>
                    <a:pt x="878" y="90"/>
                    <a:pt x="887" y="91"/>
                  </a:cubicBezTo>
                  <a:cubicBezTo>
                    <a:pt x="903" y="92"/>
                    <a:pt x="918" y="98"/>
                    <a:pt x="932" y="106"/>
                  </a:cubicBezTo>
                  <a:cubicBezTo>
                    <a:pt x="960" y="122"/>
                    <a:pt x="982" y="145"/>
                    <a:pt x="996" y="175"/>
                  </a:cubicBezTo>
                  <a:cubicBezTo>
                    <a:pt x="1002" y="188"/>
                    <a:pt x="1005" y="202"/>
                    <a:pt x="1005" y="216"/>
                  </a:cubicBezTo>
                  <a:cubicBezTo>
                    <a:pt x="1004" y="221"/>
                    <a:pt x="1002" y="225"/>
                    <a:pt x="998" y="229"/>
                  </a:cubicBezTo>
                  <a:cubicBezTo>
                    <a:pt x="933" y="295"/>
                    <a:pt x="867" y="361"/>
                    <a:pt x="802" y="427"/>
                  </a:cubicBezTo>
                  <a:cubicBezTo>
                    <a:pt x="796" y="433"/>
                    <a:pt x="789" y="436"/>
                    <a:pt x="780" y="436"/>
                  </a:cubicBezTo>
                  <a:cubicBezTo>
                    <a:pt x="778" y="436"/>
                    <a:pt x="776" y="437"/>
                    <a:pt x="775" y="438"/>
                  </a:cubicBezTo>
                  <a:cubicBezTo>
                    <a:pt x="760" y="452"/>
                    <a:pt x="747" y="466"/>
                    <a:pt x="732" y="480"/>
                  </a:cubicBezTo>
                  <a:cubicBezTo>
                    <a:pt x="723" y="489"/>
                    <a:pt x="714" y="498"/>
                    <a:pt x="704" y="507"/>
                  </a:cubicBezTo>
                  <a:close/>
                  <a:moveTo>
                    <a:pt x="509" y="704"/>
                  </a:moveTo>
                  <a:cubicBezTo>
                    <a:pt x="507" y="706"/>
                    <a:pt x="506" y="706"/>
                    <a:pt x="505" y="707"/>
                  </a:cubicBezTo>
                  <a:cubicBezTo>
                    <a:pt x="483" y="729"/>
                    <a:pt x="461" y="751"/>
                    <a:pt x="439" y="773"/>
                  </a:cubicBezTo>
                  <a:cubicBezTo>
                    <a:pt x="436" y="776"/>
                    <a:pt x="435" y="778"/>
                    <a:pt x="435" y="782"/>
                  </a:cubicBezTo>
                  <a:cubicBezTo>
                    <a:pt x="436" y="789"/>
                    <a:pt x="434" y="795"/>
                    <a:pt x="428" y="801"/>
                  </a:cubicBezTo>
                  <a:cubicBezTo>
                    <a:pt x="362" y="866"/>
                    <a:pt x="297" y="932"/>
                    <a:pt x="231" y="997"/>
                  </a:cubicBezTo>
                  <a:cubicBezTo>
                    <a:pt x="224" y="1004"/>
                    <a:pt x="217" y="1006"/>
                    <a:pt x="208" y="1005"/>
                  </a:cubicBezTo>
                  <a:cubicBezTo>
                    <a:pt x="194" y="1004"/>
                    <a:pt x="181" y="1000"/>
                    <a:pt x="169" y="993"/>
                  </a:cubicBezTo>
                  <a:cubicBezTo>
                    <a:pt x="136" y="975"/>
                    <a:pt x="111" y="949"/>
                    <a:pt x="97" y="914"/>
                  </a:cubicBezTo>
                  <a:cubicBezTo>
                    <a:pt x="93" y="903"/>
                    <a:pt x="90" y="891"/>
                    <a:pt x="91" y="880"/>
                  </a:cubicBezTo>
                  <a:cubicBezTo>
                    <a:pt x="92" y="875"/>
                    <a:pt x="94" y="871"/>
                    <a:pt x="97" y="868"/>
                  </a:cubicBezTo>
                  <a:cubicBezTo>
                    <a:pt x="163" y="801"/>
                    <a:pt x="230" y="735"/>
                    <a:pt x="296" y="668"/>
                  </a:cubicBezTo>
                  <a:cubicBezTo>
                    <a:pt x="301" y="663"/>
                    <a:pt x="307" y="660"/>
                    <a:pt x="315" y="661"/>
                  </a:cubicBezTo>
                  <a:cubicBezTo>
                    <a:pt x="318" y="661"/>
                    <a:pt x="321" y="659"/>
                    <a:pt x="323" y="657"/>
                  </a:cubicBezTo>
                  <a:cubicBezTo>
                    <a:pt x="340" y="640"/>
                    <a:pt x="357" y="623"/>
                    <a:pt x="374" y="606"/>
                  </a:cubicBezTo>
                  <a:cubicBezTo>
                    <a:pt x="380" y="600"/>
                    <a:pt x="386" y="594"/>
                    <a:pt x="391" y="589"/>
                  </a:cubicBezTo>
                  <a:cubicBezTo>
                    <a:pt x="391" y="588"/>
                    <a:pt x="390" y="587"/>
                    <a:pt x="390" y="587"/>
                  </a:cubicBezTo>
                  <a:cubicBezTo>
                    <a:pt x="389" y="587"/>
                    <a:pt x="388" y="586"/>
                    <a:pt x="388" y="586"/>
                  </a:cubicBezTo>
                  <a:cubicBezTo>
                    <a:pt x="359" y="574"/>
                    <a:pt x="329" y="567"/>
                    <a:pt x="298" y="571"/>
                  </a:cubicBezTo>
                  <a:cubicBezTo>
                    <a:pt x="274" y="574"/>
                    <a:pt x="253" y="582"/>
                    <a:pt x="237" y="599"/>
                  </a:cubicBezTo>
                  <a:cubicBezTo>
                    <a:pt x="205" y="630"/>
                    <a:pt x="173" y="661"/>
                    <a:pt x="142" y="693"/>
                  </a:cubicBezTo>
                  <a:cubicBezTo>
                    <a:pt x="107" y="728"/>
                    <a:pt x="72" y="764"/>
                    <a:pt x="36" y="799"/>
                  </a:cubicBezTo>
                  <a:cubicBezTo>
                    <a:pt x="11" y="823"/>
                    <a:pt x="0" y="852"/>
                    <a:pt x="0" y="886"/>
                  </a:cubicBezTo>
                  <a:cubicBezTo>
                    <a:pt x="0" y="920"/>
                    <a:pt x="11" y="951"/>
                    <a:pt x="27" y="979"/>
                  </a:cubicBezTo>
                  <a:cubicBezTo>
                    <a:pt x="49" y="1016"/>
                    <a:pt x="78" y="1046"/>
                    <a:pt x="115" y="1067"/>
                  </a:cubicBezTo>
                  <a:cubicBezTo>
                    <a:pt x="150" y="1088"/>
                    <a:pt x="188" y="1101"/>
                    <a:pt x="231" y="1095"/>
                  </a:cubicBezTo>
                  <a:cubicBezTo>
                    <a:pt x="253" y="1092"/>
                    <a:pt x="273" y="1084"/>
                    <a:pt x="289" y="1068"/>
                  </a:cubicBezTo>
                  <a:cubicBezTo>
                    <a:pt x="300" y="1058"/>
                    <a:pt x="310" y="1047"/>
                    <a:pt x="321" y="1037"/>
                  </a:cubicBezTo>
                  <a:cubicBezTo>
                    <a:pt x="344" y="1013"/>
                    <a:pt x="368" y="990"/>
                    <a:pt x="392" y="966"/>
                  </a:cubicBezTo>
                  <a:cubicBezTo>
                    <a:pt x="423" y="934"/>
                    <a:pt x="454" y="902"/>
                    <a:pt x="487" y="871"/>
                  </a:cubicBezTo>
                  <a:cubicBezTo>
                    <a:pt x="517" y="843"/>
                    <a:pt x="530" y="809"/>
                    <a:pt x="526" y="769"/>
                  </a:cubicBezTo>
                  <a:cubicBezTo>
                    <a:pt x="525" y="756"/>
                    <a:pt x="522" y="743"/>
                    <a:pt x="518" y="730"/>
                  </a:cubicBezTo>
                  <a:cubicBezTo>
                    <a:pt x="516" y="722"/>
                    <a:pt x="512" y="713"/>
                    <a:pt x="509" y="704"/>
                  </a:cubicBezTo>
                  <a:close/>
                  <a:moveTo>
                    <a:pt x="503" y="549"/>
                  </a:moveTo>
                  <a:cubicBezTo>
                    <a:pt x="498" y="550"/>
                    <a:pt x="494" y="551"/>
                    <a:pt x="490" y="552"/>
                  </a:cubicBezTo>
                  <a:cubicBezTo>
                    <a:pt x="483" y="555"/>
                    <a:pt x="477" y="555"/>
                    <a:pt x="472" y="548"/>
                  </a:cubicBezTo>
                  <a:cubicBezTo>
                    <a:pt x="472" y="547"/>
                    <a:pt x="470" y="547"/>
                    <a:pt x="470" y="546"/>
                  </a:cubicBezTo>
                  <a:cubicBezTo>
                    <a:pt x="464" y="543"/>
                    <a:pt x="462" y="543"/>
                    <a:pt x="458" y="547"/>
                  </a:cubicBezTo>
                  <a:cubicBezTo>
                    <a:pt x="411" y="593"/>
                    <a:pt x="365" y="640"/>
                    <a:pt x="318" y="686"/>
                  </a:cubicBezTo>
                  <a:cubicBezTo>
                    <a:pt x="311" y="693"/>
                    <a:pt x="303" y="700"/>
                    <a:pt x="298" y="708"/>
                  </a:cubicBezTo>
                  <a:cubicBezTo>
                    <a:pt x="288" y="723"/>
                    <a:pt x="289" y="739"/>
                    <a:pt x="296" y="755"/>
                  </a:cubicBezTo>
                  <a:cubicBezTo>
                    <a:pt x="306" y="779"/>
                    <a:pt x="324" y="796"/>
                    <a:pt x="349" y="803"/>
                  </a:cubicBezTo>
                  <a:cubicBezTo>
                    <a:pt x="367" y="808"/>
                    <a:pt x="383" y="805"/>
                    <a:pt x="397" y="791"/>
                  </a:cubicBezTo>
                  <a:cubicBezTo>
                    <a:pt x="446" y="741"/>
                    <a:pt x="496" y="692"/>
                    <a:pt x="546" y="642"/>
                  </a:cubicBezTo>
                  <a:cubicBezTo>
                    <a:pt x="549" y="638"/>
                    <a:pt x="550" y="635"/>
                    <a:pt x="547" y="631"/>
                  </a:cubicBezTo>
                  <a:cubicBezTo>
                    <a:pt x="541" y="632"/>
                    <a:pt x="535" y="632"/>
                    <a:pt x="528" y="633"/>
                  </a:cubicBezTo>
                  <a:cubicBezTo>
                    <a:pt x="532" y="624"/>
                    <a:pt x="535" y="617"/>
                    <a:pt x="538" y="609"/>
                  </a:cubicBezTo>
                  <a:cubicBezTo>
                    <a:pt x="540" y="603"/>
                    <a:pt x="541" y="603"/>
                    <a:pt x="534" y="599"/>
                  </a:cubicBezTo>
                  <a:cubicBezTo>
                    <a:pt x="530" y="597"/>
                    <a:pt x="528" y="595"/>
                    <a:pt x="529" y="590"/>
                  </a:cubicBezTo>
                  <a:cubicBezTo>
                    <a:pt x="530" y="586"/>
                    <a:pt x="530" y="581"/>
                    <a:pt x="531" y="577"/>
                  </a:cubicBezTo>
                  <a:cubicBezTo>
                    <a:pt x="518" y="577"/>
                    <a:pt x="506" y="577"/>
                    <a:pt x="493" y="577"/>
                  </a:cubicBezTo>
                  <a:cubicBezTo>
                    <a:pt x="497" y="567"/>
                    <a:pt x="500" y="559"/>
                    <a:pt x="503" y="549"/>
                  </a:cubicBezTo>
                  <a:close/>
                  <a:moveTo>
                    <a:pt x="645" y="543"/>
                  </a:moveTo>
                  <a:cubicBezTo>
                    <a:pt x="647" y="542"/>
                    <a:pt x="648" y="541"/>
                    <a:pt x="648" y="540"/>
                  </a:cubicBezTo>
                  <a:cubicBezTo>
                    <a:pt x="665" y="523"/>
                    <a:pt x="682" y="507"/>
                    <a:pt x="698" y="490"/>
                  </a:cubicBezTo>
                  <a:cubicBezTo>
                    <a:pt x="730" y="458"/>
                    <a:pt x="761" y="427"/>
                    <a:pt x="793" y="395"/>
                  </a:cubicBezTo>
                  <a:cubicBezTo>
                    <a:pt x="799" y="389"/>
                    <a:pt x="803" y="382"/>
                    <a:pt x="804" y="374"/>
                  </a:cubicBezTo>
                  <a:cubicBezTo>
                    <a:pt x="807" y="353"/>
                    <a:pt x="800" y="335"/>
                    <a:pt x="786" y="319"/>
                  </a:cubicBezTo>
                  <a:cubicBezTo>
                    <a:pt x="776" y="307"/>
                    <a:pt x="762" y="298"/>
                    <a:pt x="746" y="293"/>
                  </a:cubicBezTo>
                  <a:cubicBezTo>
                    <a:pt x="730" y="289"/>
                    <a:pt x="714" y="291"/>
                    <a:pt x="701" y="303"/>
                  </a:cubicBezTo>
                  <a:cubicBezTo>
                    <a:pt x="692" y="312"/>
                    <a:pt x="683" y="321"/>
                    <a:pt x="674" y="330"/>
                  </a:cubicBezTo>
                  <a:cubicBezTo>
                    <a:pt x="641" y="364"/>
                    <a:pt x="607" y="398"/>
                    <a:pt x="573" y="433"/>
                  </a:cubicBezTo>
                  <a:cubicBezTo>
                    <a:pt x="568" y="438"/>
                    <a:pt x="563" y="442"/>
                    <a:pt x="558" y="447"/>
                  </a:cubicBezTo>
                  <a:cubicBezTo>
                    <a:pt x="562" y="450"/>
                    <a:pt x="566" y="452"/>
                    <a:pt x="570" y="455"/>
                  </a:cubicBezTo>
                  <a:cubicBezTo>
                    <a:pt x="574" y="459"/>
                    <a:pt x="578" y="459"/>
                    <a:pt x="583" y="458"/>
                  </a:cubicBezTo>
                  <a:cubicBezTo>
                    <a:pt x="588" y="456"/>
                    <a:pt x="593" y="456"/>
                    <a:pt x="598" y="454"/>
                  </a:cubicBezTo>
                  <a:cubicBezTo>
                    <a:pt x="595" y="464"/>
                    <a:pt x="592" y="472"/>
                    <a:pt x="589" y="482"/>
                  </a:cubicBezTo>
                  <a:cubicBezTo>
                    <a:pt x="602" y="482"/>
                    <a:pt x="614" y="482"/>
                    <a:pt x="626" y="482"/>
                  </a:cubicBezTo>
                  <a:cubicBezTo>
                    <a:pt x="626" y="486"/>
                    <a:pt x="626" y="491"/>
                    <a:pt x="625" y="495"/>
                  </a:cubicBezTo>
                  <a:cubicBezTo>
                    <a:pt x="624" y="500"/>
                    <a:pt x="625" y="502"/>
                    <a:pt x="629" y="504"/>
                  </a:cubicBezTo>
                  <a:cubicBezTo>
                    <a:pt x="636" y="508"/>
                    <a:pt x="636" y="508"/>
                    <a:pt x="633" y="515"/>
                  </a:cubicBezTo>
                  <a:cubicBezTo>
                    <a:pt x="633" y="516"/>
                    <a:pt x="633" y="516"/>
                    <a:pt x="633" y="516"/>
                  </a:cubicBezTo>
                  <a:cubicBezTo>
                    <a:pt x="630" y="523"/>
                    <a:pt x="627" y="530"/>
                    <a:pt x="624" y="538"/>
                  </a:cubicBezTo>
                  <a:cubicBezTo>
                    <a:pt x="631" y="537"/>
                    <a:pt x="638" y="537"/>
                    <a:pt x="644" y="536"/>
                  </a:cubicBezTo>
                  <a:cubicBezTo>
                    <a:pt x="644" y="538"/>
                    <a:pt x="645" y="540"/>
                    <a:pt x="645" y="543"/>
                  </a:cubicBezTo>
                  <a:close/>
                  <a:moveTo>
                    <a:pt x="668" y="650"/>
                  </a:moveTo>
                  <a:cubicBezTo>
                    <a:pt x="668" y="650"/>
                    <a:pt x="668" y="651"/>
                    <a:pt x="668" y="651"/>
                  </a:cubicBezTo>
                  <a:cubicBezTo>
                    <a:pt x="660" y="651"/>
                    <a:pt x="655" y="654"/>
                    <a:pt x="652" y="661"/>
                  </a:cubicBezTo>
                  <a:cubicBezTo>
                    <a:pt x="649" y="668"/>
                    <a:pt x="650" y="674"/>
                    <a:pt x="655" y="680"/>
                  </a:cubicBezTo>
                  <a:cubicBezTo>
                    <a:pt x="659" y="684"/>
                    <a:pt x="663" y="688"/>
                    <a:pt x="667" y="692"/>
                  </a:cubicBezTo>
                  <a:cubicBezTo>
                    <a:pt x="700" y="724"/>
                    <a:pt x="732" y="757"/>
                    <a:pt x="764" y="789"/>
                  </a:cubicBezTo>
                  <a:cubicBezTo>
                    <a:pt x="769" y="793"/>
                    <a:pt x="774" y="796"/>
                    <a:pt x="781" y="795"/>
                  </a:cubicBezTo>
                  <a:cubicBezTo>
                    <a:pt x="787" y="793"/>
                    <a:pt x="792" y="789"/>
                    <a:pt x="794" y="783"/>
                  </a:cubicBezTo>
                  <a:cubicBezTo>
                    <a:pt x="796" y="776"/>
                    <a:pt x="794" y="770"/>
                    <a:pt x="789" y="765"/>
                  </a:cubicBezTo>
                  <a:cubicBezTo>
                    <a:pt x="753" y="729"/>
                    <a:pt x="716" y="692"/>
                    <a:pt x="680" y="656"/>
                  </a:cubicBezTo>
                  <a:cubicBezTo>
                    <a:pt x="677" y="653"/>
                    <a:pt x="672" y="652"/>
                    <a:pt x="668" y="650"/>
                  </a:cubicBezTo>
                  <a:close/>
                  <a:moveTo>
                    <a:pt x="216" y="432"/>
                  </a:moveTo>
                  <a:cubicBezTo>
                    <a:pt x="217" y="435"/>
                    <a:pt x="217" y="438"/>
                    <a:pt x="219" y="440"/>
                  </a:cubicBezTo>
                  <a:cubicBezTo>
                    <a:pt x="222" y="447"/>
                    <a:pt x="228" y="449"/>
                    <a:pt x="235" y="450"/>
                  </a:cubicBezTo>
                  <a:cubicBezTo>
                    <a:pt x="264" y="458"/>
                    <a:pt x="293" y="466"/>
                    <a:pt x="322" y="474"/>
                  </a:cubicBezTo>
                  <a:cubicBezTo>
                    <a:pt x="341" y="479"/>
                    <a:pt x="361" y="484"/>
                    <a:pt x="380" y="489"/>
                  </a:cubicBezTo>
                  <a:cubicBezTo>
                    <a:pt x="389" y="492"/>
                    <a:pt x="398" y="486"/>
                    <a:pt x="401" y="476"/>
                  </a:cubicBezTo>
                  <a:cubicBezTo>
                    <a:pt x="403" y="468"/>
                    <a:pt x="397" y="458"/>
                    <a:pt x="389" y="456"/>
                  </a:cubicBezTo>
                  <a:cubicBezTo>
                    <a:pt x="367" y="450"/>
                    <a:pt x="346" y="445"/>
                    <a:pt x="324" y="439"/>
                  </a:cubicBezTo>
                  <a:cubicBezTo>
                    <a:pt x="296" y="431"/>
                    <a:pt x="268" y="424"/>
                    <a:pt x="239" y="416"/>
                  </a:cubicBezTo>
                  <a:cubicBezTo>
                    <a:pt x="228" y="413"/>
                    <a:pt x="217" y="421"/>
                    <a:pt x="216" y="432"/>
                  </a:cubicBezTo>
                  <a:close/>
                  <a:moveTo>
                    <a:pt x="681" y="863"/>
                  </a:moveTo>
                  <a:cubicBezTo>
                    <a:pt x="680" y="860"/>
                    <a:pt x="680" y="858"/>
                    <a:pt x="679" y="855"/>
                  </a:cubicBezTo>
                  <a:cubicBezTo>
                    <a:pt x="677" y="846"/>
                    <a:pt x="674" y="837"/>
                    <a:pt x="672" y="828"/>
                  </a:cubicBezTo>
                  <a:cubicBezTo>
                    <a:pt x="666" y="805"/>
                    <a:pt x="660" y="782"/>
                    <a:pt x="654" y="759"/>
                  </a:cubicBezTo>
                  <a:cubicBezTo>
                    <a:pt x="649" y="743"/>
                    <a:pt x="644" y="726"/>
                    <a:pt x="640" y="710"/>
                  </a:cubicBezTo>
                  <a:cubicBezTo>
                    <a:pt x="638" y="699"/>
                    <a:pt x="627" y="693"/>
                    <a:pt x="620" y="695"/>
                  </a:cubicBezTo>
                  <a:cubicBezTo>
                    <a:pt x="609" y="698"/>
                    <a:pt x="604" y="708"/>
                    <a:pt x="607" y="719"/>
                  </a:cubicBezTo>
                  <a:cubicBezTo>
                    <a:pt x="609" y="723"/>
                    <a:pt x="610" y="727"/>
                    <a:pt x="611" y="732"/>
                  </a:cubicBezTo>
                  <a:cubicBezTo>
                    <a:pt x="617" y="755"/>
                    <a:pt x="624" y="779"/>
                    <a:pt x="630" y="802"/>
                  </a:cubicBezTo>
                  <a:cubicBezTo>
                    <a:pt x="633" y="816"/>
                    <a:pt x="637" y="829"/>
                    <a:pt x="640" y="842"/>
                  </a:cubicBezTo>
                  <a:cubicBezTo>
                    <a:pt x="643" y="851"/>
                    <a:pt x="645" y="860"/>
                    <a:pt x="648" y="869"/>
                  </a:cubicBezTo>
                  <a:cubicBezTo>
                    <a:pt x="651" y="877"/>
                    <a:pt x="660" y="881"/>
                    <a:pt x="668" y="879"/>
                  </a:cubicBezTo>
                  <a:cubicBezTo>
                    <a:pt x="675" y="878"/>
                    <a:pt x="680" y="870"/>
                    <a:pt x="681" y="863"/>
                  </a:cubicBezTo>
                  <a:close/>
                  <a:moveTo>
                    <a:pt x="862" y="681"/>
                  </a:moveTo>
                  <a:cubicBezTo>
                    <a:pt x="864" y="681"/>
                    <a:pt x="867" y="680"/>
                    <a:pt x="870" y="679"/>
                  </a:cubicBezTo>
                  <a:cubicBezTo>
                    <a:pt x="877" y="675"/>
                    <a:pt x="880" y="669"/>
                    <a:pt x="879" y="661"/>
                  </a:cubicBezTo>
                  <a:cubicBezTo>
                    <a:pt x="878" y="654"/>
                    <a:pt x="874" y="650"/>
                    <a:pt x="867" y="648"/>
                  </a:cubicBezTo>
                  <a:cubicBezTo>
                    <a:pt x="855" y="644"/>
                    <a:pt x="842" y="641"/>
                    <a:pt x="830" y="637"/>
                  </a:cubicBezTo>
                  <a:cubicBezTo>
                    <a:pt x="807" y="631"/>
                    <a:pt x="784" y="625"/>
                    <a:pt x="761" y="619"/>
                  </a:cubicBezTo>
                  <a:cubicBezTo>
                    <a:pt x="746" y="615"/>
                    <a:pt x="731" y="611"/>
                    <a:pt x="716" y="607"/>
                  </a:cubicBezTo>
                  <a:cubicBezTo>
                    <a:pt x="707" y="605"/>
                    <a:pt x="697" y="611"/>
                    <a:pt x="695" y="620"/>
                  </a:cubicBezTo>
                  <a:cubicBezTo>
                    <a:pt x="693" y="628"/>
                    <a:pt x="699" y="638"/>
                    <a:pt x="707" y="640"/>
                  </a:cubicBezTo>
                  <a:cubicBezTo>
                    <a:pt x="733" y="647"/>
                    <a:pt x="759" y="654"/>
                    <a:pt x="785" y="661"/>
                  </a:cubicBezTo>
                  <a:cubicBezTo>
                    <a:pt x="805" y="666"/>
                    <a:pt x="825" y="672"/>
                    <a:pt x="845" y="677"/>
                  </a:cubicBezTo>
                  <a:cubicBezTo>
                    <a:pt x="851" y="679"/>
                    <a:pt x="856" y="680"/>
                    <a:pt x="862" y="681"/>
                  </a:cubicBezTo>
                  <a:close/>
                  <a:moveTo>
                    <a:pt x="415" y="234"/>
                  </a:moveTo>
                  <a:cubicBezTo>
                    <a:pt x="415" y="236"/>
                    <a:pt x="416" y="239"/>
                    <a:pt x="416" y="242"/>
                  </a:cubicBezTo>
                  <a:cubicBezTo>
                    <a:pt x="420" y="254"/>
                    <a:pt x="423" y="267"/>
                    <a:pt x="427" y="279"/>
                  </a:cubicBezTo>
                  <a:cubicBezTo>
                    <a:pt x="432" y="299"/>
                    <a:pt x="437" y="318"/>
                    <a:pt x="442" y="338"/>
                  </a:cubicBezTo>
                  <a:cubicBezTo>
                    <a:pt x="446" y="354"/>
                    <a:pt x="451" y="370"/>
                    <a:pt x="455" y="387"/>
                  </a:cubicBezTo>
                  <a:cubicBezTo>
                    <a:pt x="458" y="397"/>
                    <a:pt x="467" y="403"/>
                    <a:pt x="477" y="401"/>
                  </a:cubicBezTo>
                  <a:cubicBezTo>
                    <a:pt x="486" y="398"/>
                    <a:pt x="491" y="388"/>
                    <a:pt x="488" y="378"/>
                  </a:cubicBezTo>
                  <a:cubicBezTo>
                    <a:pt x="484" y="363"/>
                    <a:pt x="480" y="348"/>
                    <a:pt x="476" y="333"/>
                  </a:cubicBezTo>
                  <a:cubicBezTo>
                    <a:pt x="470" y="308"/>
                    <a:pt x="463" y="284"/>
                    <a:pt x="457" y="260"/>
                  </a:cubicBezTo>
                  <a:cubicBezTo>
                    <a:pt x="454" y="249"/>
                    <a:pt x="451" y="238"/>
                    <a:pt x="447" y="227"/>
                  </a:cubicBezTo>
                  <a:cubicBezTo>
                    <a:pt x="445" y="219"/>
                    <a:pt x="436" y="215"/>
                    <a:pt x="428" y="217"/>
                  </a:cubicBezTo>
                  <a:cubicBezTo>
                    <a:pt x="421" y="219"/>
                    <a:pt x="415" y="226"/>
                    <a:pt x="415" y="234"/>
                  </a:cubicBezTo>
                  <a:close/>
                  <a:moveTo>
                    <a:pt x="319" y="300"/>
                  </a:moveTo>
                  <a:cubicBezTo>
                    <a:pt x="318" y="300"/>
                    <a:pt x="318" y="301"/>
                    <a:pt x="318" y="301"/>
                  </a:cubicBezTo>
                  <a:cubicBezTo>
                    <a:pt x="311" y="301"/>
                    <a:pt x="305" y="306"/>
                    <a:pt x="302" y="312"/>
                  </a:cubicBezTo>
                  <a:cubicBezTo>
                    <a:pt x="299" y="320"/>
                    <a:pt x="302" y="326"/>
                    <a:pt x="307" y="332"/>
                  </a:cubicBezTo>
                  <a:cubicBezTo>
                    <a:pt x="341" y="366"/>
                    <a:pt x="376" y="400"/>
                    <a:pt x="410" y="435"/>
                  </a:cubicBezTo>
                  <a:cubicBezTo>
                    <a:pt x="414" y="438"/>
                    <a:pt x="417" y="442"/>
                    <a:pt x="422" y="444"/>
                  </a:cubicBezTo>
                  <a:cubicBezTo>
                    <a:pt x="430" y="448"/>
                    <a:pt x="438" y="444"/>
                    <a:pt x="443" y="437"/>
                  </a:cubicBezTo>
                  <a:cubicBezTo>
                    <a:pt x="446" y="432"/>
                    <a:pt x="446" y="422"/>
                    <a:pt x="439" y="416"/>
                  </a:cubicBezTo>
                  <a:cubicBezTo>
                    <a:pt x="403" y="379"/>
                    <a:pt x="367" y="343"/>
                    <a:pt x="331" y="307"/>
                  </a:cubicBezTo>
                  <a:cubicBezTo>
                    <a:pt x="328" y="304"/>
                    <a:pt x="323" y="302"/>
                    <a:pt x="319" y="3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14" name="Freeform 6">
              <a:extLst>
                <a:ext uri="{FF2B5EF4-FFF2-40B4-BE49-F238E27FC236}">
                  <a16:creationId xmlns:a16="http://schemas.microsoft.com/office/drawing/2014/main" id="{156B776F-44E2-42E4-9253-A9994829E825}"/>
                </a:ext>
              </a:extLst>
            </p:cNvPr>
            <p:cNvSpPr>
              <a:spLocks/>
            </p:cNvSpPr>
            <p:nvPr/>
          </p:nvSpPr>
          <p:spPr bwMode="auto">
            <a:xfrm>
              <a:off x="3765068" y="2246539"/>
              <a:ext cx="1630363" cy="1647825"/>
            </a:xfrm>
            <a:custGeom>
              <a:avLst/>
              <a:gdLst>
                <a:gd name="T0" fmla="*/ 135 w 529"/>
                <a:gd name="T1" fmla="*/ 507 h 530"/>
                <a:gd name="T2" fmla="*/ 163 w 529"/>
                <a:gd name="T3" fmla="*/ 480 h 530"/>
                <a:gd name="T4" fmla="*/ 206 w 529"/>
                <a:gd name="T5" fmla="*/ 438 h 530"/>
                <a:gd name="T6" fmla="*/ 211 w 529"/>
                <a:gd name="T7" fmla="*/ 436 h 530"/>
                <a:gd name="T8" fmla="*/ 233 w 529"/>
                <a:gd name="T9" fmla="*/ 427 h 530"/>
                <a:gd name="T10" fmla="*/ 429 w 529"/>
                <a:gd name="T11" fmla="*/ 229 h 530"/>
                <a:gd name="T12" fmla="*/ 436 w 529"/>
                <a:gd name="T13" fmla="*/ 216 h 530"/>
                <a:gd name="T14" fmla="*/ 427 w 529"/>
                <a:gd name="T15" fmla="*/ 175 h 530"/>
                <a:gd name="T16" fmla="*/ 363 w 529"/>
                <a:gd name="T17" fmla="*/ 106 h 530"/>
                <a:gd name="T18" fmla="*/ 318 w 529"/>
                <a:gd name="T19" fmla="*/ 91 h 530"/>
                <a:gd name="T20" fmla="*/ 294 w 529"/>
                <a:gd name="T21" fmla="*/ 100 h 530"/>
                <a:gd name="T22" fmla="*/ 97 w 529"/>
                <a:gd name="T23" fmla="*/ 297 h 530"/>
                <a:gd name="T24" fmla="*/ 91 w 529"/>
                <a:gd name="T25" fmla="*/ 316 h 530"/>
                <a:gd name="T26" fmla="*/ 89 w 529"/>
                <a:gd name="T27" fmla="*/ 322 h 530"/>
                <a:gd name="T28" fmla="*/ 21 w 529"/>
                <a:gd name="T29" fmla="*/ 391 h 530"/>
                <a:gd name="T30" fmla="*/ 18 w 529"/>
                <a:gd name="T31" fmla="*/ 393 h 530"/>
                <a:gd name="T32" fmla="*/ 8 w 529"/>
                <a:gd name="T33" fmla="*/ 366 h 530"/>
                <a:gd name="T34" fmla="*/ 0 w 529"/>
                <a:gd name="T35" fmla="*/ 311 h 530"/>
                <a:gd name="T36" fmla="*/ 37 w 529"/>
                <a:gd name="T37" fmla="*/ 229 h 530"/>
                <a:gd name="T38" fmla="*/ 133 w 529"/>
                <a:gd name="T39" fmla="*/ 132 h 530"/>
                <a:gd name="T40" fmla="*/ 235 w 529"/>
                <a:gd name="T41" fmla="*/ 31 h 530"/>
                <a:gd name="T42" fmla="*/ 314 w 529"/>
                <a:gd name="T43" fmla="*/ 0 h 530"/>
                <a:gd name="T44" fmla="*/ 371 w 529"/>
                <a:gd name="T45" fmla="*/ 10 h 530"/>
                <a:gd name="T46" fmla="*/ 424 w 529"/>
                <a:gd name="T47" fmla="*/ 37 h 530"/>
                <a:gd name="T48" fmla="*/ 496 w 529"/>
                <a:gd name="T49" fmla="*/ 111 h 530"/>
                <a:gd name="T50" fmla="*/ 523 w 529"/>
                <a:gd name="T51" fmla="*/ 175 h 530"/>
                <a:gd name="T52" fmla="*/ 520 w 529"/>
                <a:gd name="T53" fmla="*/ 254 h 530"/>
                <a:gd name="T54" fmla="*/ 494 w 529"/>
                <a:gd name="T55" fmla="*/ 294 h 530"/>
                <a:gd name="T56" fmla="*/ 339 w 529"/>
                <a:gd name="T57" fmla="*/ 449 h 530"/>
                <a:gd name="T58" fmla="*/ 289 w 529"/>
                <a:gd name="T59" fmla="*/ 499 h 530"/>
                <a:gd name="T60" fmla="*/ 233 w 529"/>
                <a:gd name="T61" fmla="*/ 525 h 530"/>
                <a:gd name="T62" fmla="*/ 138 w 529"/>
                <a:gd name="T63" fmla="*/ 510 h 530"/>
                <a:gd name="T64" fmla="*/ 135 w 529"/>
                <a:gd name="T65" fmla="*/ 507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9" h="530">
                  <a:moveTo>
                    <a:pt x="135" y="507"/>
                  </a:moveTo>
                  <a:cubicBezTo>
                    <a:pt x="145" y="498"/>
                    <a:pt x="154" y="489"/>
                    <a:pt x="163" y="480"/>
                  </a:cubicBezTo>
                  <a:cubicBezTo>
                    <a:pt x="178" y="466"/>
                    <a:pt x="191" y="452"/>
                    <a:pt x="206" y="438"/>
                  </a:cubicBezTo>
                  <a:cubicBezTo>
                    <a:pt x="207" y="437"/>
                    <a:pt x="209" y="436"/>
                    <a:pt x="211" y="436"/>
                  </a:cubicBezTo>
                  <a:cubicBezTo>
                    <a:pt x="220" y="436"/>
                    <a:pt x="227" y="433"/>
                    <a:pt x="233" y="427"/>
                  </a:cubicBezTo>
                  <a:cubicBezTo>
                    <a:pt x="298" y="361"/>
                    <a:pt x="364" y="295"/>
                    <a:pt x="429" y="229"/>
                  </a:cubicBezTo>
                  <a:cubicBezTo>
                    <a:pt x="433" y="225"/>
                    <a:pt x="435" y="221"/>
                    <a:pt x="436" y="216"/>
                  </a:cubicBezTo>
                  <a:cubicBezTo>
                    <a:pt x="436" y="202"/>
                    <a:pt x="433" y="188"/>
                    <a:pt x="427" y="175"/>
                  </a:cubicBezTo>
                  <a:cubicBezTo>
                    <a:pt x="413" y="145"/>
                    <a:pt x="391" y="122"/>
                    <a:pt x="363" y="106"/>
                  </a:cubicBezTo>
                  <a:cubicBezTo>
                    <a:pt x="349" y="98"/>
                    <a:pt x="334" y="92"/>
                    <a:pt x="318" y="91"/>
                  </a:cubicBezTo>
                  <a:cubicBezTo>
                    <a:pt x="309" y="90"/>
                    <a:pt x="301" y="93"/>
                    <a:pt x="294" y="100"/>
                  </a:cubicBezTo>
                  <a:cubicBezTo>
                    <a:pt x="229" y="166"/>
                    <a:pt x="163" y="232"/>
                    <a:pt x="97" y="297"/>
                  </a:cubicBezTo>
                  <a:cubicBezTo>
                    <a:pt x="92" y="303"/>
                    <a:pt x="91" y="309"/>
                    <a:pt x="91" y="316"/>
                  </a:cubicBezTo>
                  <a:cubicBezTo>
                    <a:pt x="91" y="318"/>
                    <a:pt x="90" y="321"/>
                    <a:pt x="89" y="322"/>
                  </a:cubicBezTo>
                  <a:cubicBezTo>
                    <a:pt x="66" y="345"/>
                    <a:pt x="43" y="368"/>
                    <a:pt x="21" y="391"/>
                  </a:cubicBezTo>
                  <a:cubicBezTo>
                    <a:pt x="20" y="391"/>
                    <a:pt x="20" y="392"/>
                    <a:pt x="18" y="393"/>
                  </a:cubicBezTo>
                  <a:cubicBezTo>
                    <a:pt x="15" y="383"/>
                    <a:pt x="11" y="375"/>
                    <a:pt x="8" y="366"/>
                  </a:cubicBezTo>
                  <a:cubicBezTo>
                    <a:pt x="3" y="348"/>
                    <a:pt x="0" y="330"/>
                    <a:pt x="0" y="311"/>
                  </a:cubicBezTo>
                  <a:cubicBezTo>
                    <a:pt x="1" y="279"/>
                    <a:pt x="13" y="252"/>
                    <a:pt x="37" y="229"/>
                  </a:cubicBezTo>
                  <a:cubicBezTo>
                    <a:pt x="69" y="197"/>
                    <a:pt x="101" y="165"/>
                    <a:pt x="133" y="132"/>
                  </a:cubicBezTo>
                  <a:cubicBezTo>
                    <a:pt x="167" y="98"/>
                    <a:pt x="201" y="64"/>
                    <a:pt x="235" y="31"/>
                  </a:cubicBezTo>
                  <a:cubicBezTo>
                    <a:pt x="257" y="9"/>
                    <a:pt x="283" y="0"/>
                    <a:pt x="314" y="0"/>
                  </a:cubicBezTo>
                  <a:cubicBezTo>
                    <a:pt x="334" y="0"/>
                    <a:pt x="352" y="3"/>
                    <a:pt x="371" y="10"/>
                  </a:cubicBezTo>
                  <a:cubicBezTo>
                    <a:pt x="390" y="16"/>
                    <a:pt x="408" y="25"/>
                    <a:pt x="424" y="37"/>
                  </a:cubicBezTo>
                  <a:cubicBezTo>
                    <a:pt x="453" y="57"/>
                    <a:pt x="477" y="81"/>
                    <a:pt x="496" y="111"/>
                  </a:cubicBezTo>
                  <a:cubicBezTo>
                    <a:pt x="508" y="131"/>
                    <a:pt x="518" y="152"/>
                    <a:pt x="523" y="175"/>
                  </a:cubicBezTo>
                  <a:cubicBezTo>
                    <a:pt x="529" y="202"/>
                    <a:pt x="529" y="228"/>
                    <a:pt x="520" y="254"/>
                  </a:cubicBezTo>
                  <a:cubicBezTo>
                    <a:pt x="515" y="269"/>
                    <a:pt x="506" y="283"/>
                    <a:pt x="494" y="294"/>
                  </a:cubicBezTo>
                  <a:cubicBezTo>
                    <a:pt x="442" y="346"/>
                    <a:pt x="391" y="397"/>
                    <a:pt x="339" y="449"/>
                  </a:cubicBezTo>
                  <a:cubicBezTo>
                    <a:pt x="323" y="466"/>
                    <a:pt x="306" y="483"/>
                    <a:pt x="289" y="499"/>
                  </a:cubicBezTo>
                  <a:cubicBezTo>
                    <a:pt x="274" y="514"/>
                    <a:pt x="255" y="522"/>
                    <a:pt x="233" y="525"/>
                  </a:cubicBezTo>
                  <a:cubicBezTo>
                    <a:pt x="200" y="530"/>
                    <a:pt x="168" y="523"/>
                    <a:pt x="138" y="510"/>
                  </a:cubicBezTo>
                  <a:cubicBezTo>
                    <a:pt x="137" y="510"/>
                    <a:pt x="137" y="509"/>
                    <a:pt x="135" y="5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15" name="Freeform 7">
              <a:extLst>
                <a:ext uri="{FF2B5EF4-FFF2-40B4-BE49-F238E27FC236}">
                  <a16:creationId xmlns:a16="http://schemas.microsoft.com/office/drawing/2014/main" id="{53C4E922-4518-4D68-BFEF-9C2C4B5AD896}"/>
                </a:ext>
              </a:extLst>
            </p:cNvPr>
            <p:cNvSpPr>
              <a:spLocks/>
            </p:cNvSpPr>
            <p:nvPr/>
          </p:nvSpPr>
          <p:spPr bwMode="auto">
            <a:xfrm>
              <a:off x="2010880" y="4008664"/>
              <a:ext cx="1633538" cy="1660525"/>
            </a:xfrm>
            <a:custGeom>
              <a:avLst/>
              <a:gdLst>
                <a:gd name="T0" fmla="*/ 509 w 530"/>
                <a:gd name="T1" fmla="*/ 137 h 534"/>
                <a:gd name="T2" fmla="*/ 518 w 530"/>
                <a:gd name="T3" fmla="*/ 163 h 534"/>
                <a:gd name="T4" fmla="*/ 526 w 530"/>
                <a:gd name="T5" fmla="*/ 202 h 534"/>
                <a:gd name="T6" fmla="*/ 487 w 530"/>
                <a:gd name="T7" fmla="*/ 304 h 534"/>
                <a:gd name="T8" fmla="*/ 392 w 530"/>
                <a:gd name="T9" fmla="*/ 399 h 534"/>
                <a:gd name="T10" fmla="*/ 321 w 530"/>
                <a:gd name="T11" fmla="*/ 470 h 534"/>
                <a:gd name="T12" fmla="*/ 289 w 530"/>
                <a:gd name="T13" fmla="*/ 501 h 534"/>
                <a:gd name="T14" fmla="*/ 231 w 530"/>
                <a:gd name="T15" fmla="*/ 528 h 534"/>
                <a:gd name="T16" fmla="*/ 115 w 530"/>
                <a:gd name="T17" fmla="*/ 500 h 534"/>
                <a:gd name="T18" fmla="*/ 27 w 530"/>
                <a:gd name="T19" fmla="*/ 412 h 534"/>
                <a:gd name="T20" fmla="*/ 0 w 530"/>
                <a:gd name="T21" fmla="*/ 319 h 534"/>
                <a:gd name="T22" fmla="*/ 36 w 530"/>
                <a:gd name="T23" fmla="*/ 232 h 534"/>
                <a:gd name="T24" fmla="*/ 142 w 530"/>
                <a:gd name="T25" fmla="*/ 126 h 534"/>
                <a:gd name="T26" fmla="*/ 237 w 530"/>
                <a:gd name="T27" fmla="*/ 32 h 534"/>
                <a:gd name="T28" fmla="*/ 298 w 530"/>
                <a:gd name="T29" fmla="*/ 4 h 534"/>
                <a:gd name="T30" fmla="*/ 388 w 530"/>
                <a:gd name="T31" fmla="*/ 19 h 534"/>
                <a:gd name="T32" fmla="*/ 390 w 530"/>
                <a:gd name="T33" fmla="*/ 20 h 534"/>
                <a:gd name="T34" fmla="*/ 391 w 530"/>
                <a:gd name="T35" fmla="*/ 22 h 534"/>
                <a:gd name="T36" fmla="*/ 374 w 530"/>
                <a:gd name="T37" fmla="*/ 39 h 534"/>
                <a:gd name="T38" fmla="*/ 323 w 530"/>
                <a:gd name="T39" fmla="*/ 90 h 534"/>
                <a:gd name="T40" fmla="*/ 315 w 530"/>
                <a:gd name="T41" fmla="*/ 94 h 534"/>
                <a:gd name="T42" fmla="*/ 296 w 530"/>
                <a:gd name="T43" fmla="*/ 101 h 534"/>
                <a:gd name="T44" fmla="*/ 97 w 530"/>
                <a:gd name="T45" fmla="*/ 301 h 534"/>
                <a:gd name="T46" fmla="*/ 91 w 530"/>
                <a:gd name="T47" fmla="*/ 313 h 534"/>
                <a:gd name="T48" fmla="*/ 97 w 530"/>
                <a:gd name="T49" fmla="*/ 347 h 534"/>
                <a:gd name="T50" fmla="*/ 169 w 530"/>
                <a:gd name="T51" fmla="*/ 426 h 534"/>
                <a:gd name="T52" fmla="*/ 208 w 530"/>
                <a:gd name="T53" fmla="*/ 438 h 534"/>
                <a:gd name="T54" fmla="*/ 231 w 530"/>
                <a:gd name="T55" fmla="*/ 430 h 534"/>
                <a:gd name="T56" fmla="*/ 428 w 530"/>
                <a:gd name="T57" fmla="*/ 234 h 534"/>
                <a:gd name="T58" fmla="*/ 435 w 530"/>
                <a:gd name="T59" fmla="*/ 215 h 534"/>
                <a:gd name="T60" fmla="*/ 439 w 530"/>
                <a:gd name="T61" fmla="*/ 206 h 534"/>
                <a:gd name="T62" fmla="*/ 505 w 530"/>
                <a:gd name="T63" fmla="*/ 140 h 534"/>
                <a:gd name="T64" fmla="*/ 509 w 530"/>
                <a:gd name="T65" fmla="*/ 137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0" h="534">
                  <a:moveTo>
                    <a:pt x="509" y="137"/>
                  </a:moveTo>
                  <a:cubicBezTo>
                    <a:pt x="512" y="146"/>
                    <a:pt x="516" y="155"/>
                    <a:pt x="518" y="163"/>
                  </a:cubicBezTo>
                  <a:cubicBezTo>
                    <a:pt x="522" y="176"/>
                    <a:pt x="525" y="189"/>
                    <a:pt x="526" y="202"/>
                  </a:cubicBezTo>
                  <a:cubicBezTo>
                    <a:pt x="530" y="242"/>
                    <a:pt x="517" y="276"/>
                    <a:pt x="487" y="304"/>
                  </a:cubicBezTo>
                  <a:cubicBezTo>
                    <a:pt x="454" y="335"/>
                    <a:pt x="423" y="367"/>
                    <a:pt x="392" y="399"/>
                  </a:cubicBezTo>
                  <a:cubicBezTo>
                    <a:pt x="368" y="423"/>
                    <a:pt x="344" y="446"/>
                    <a:pt x="321" y="470"/>
                  </a:cubicBezTo>
                  <a:cubicBezTo>
                    <a:pt x="310" y="480"/>
                    <a:pt x="300" y="491"/>
                    <a:pt x="289" y="501"/>
                  </a:cubicBezTo>
                  <a:cubicBezTo>
                    <a:pt x="273" y="517"/>
                    <a:pt x="253" y="525"/>
                    <a:pt x="231" y="528"/>
                  </a:cubicBezTo>
                  <a:cubicBezTo>
                    <a:pt x="188" y="534"/>
                    <a:pt x="150" y="521"/>
                    <a:pt x="115" y="500"/>
                  </a:cubicBezTo>
                  <a:cubicBezTo>
                    <a:pt x="78" y="479"/>
                    <a:pt x="49" y="449"/>
                    <a:pt x="27" y="412"/>
                  </a:cubicBezTo>
                  <a:cubicBezTo>
                    <a:pt x="11" y="384"/>
                    <a:pt x="0" y="353"/>
                    <a:pt x="0" y="319"/>
                  </a:cubicBezTo>
                  <a:cubicBezTo>
                    <a:pt x="0" y="285"/>
                    <a:pt x="11" y="256"/>
                    <a:pt x="36" y="232"/>
                  </a:cubicBezTo>
                  <a:cubicBezTo>
                    <a:pt x="72" y="197"/>
                    <a:pt x="107" y="161"/>
                    <a:pt x="142" y="126"/>
                  </a:cubicBezTo>
                  <a:cubicBezTo>
                    <a:pt x="173" y="94"/>
                    <a:pt x="205" y="63"/>
                    <a:pt x="237" y="32"/>
                  </a:cubicBezTo>
                  <a:cubicBezTo>
                    <a:pt x="253" y="15"/>
                    <a:pt x="274" y="7"/>
                    <a:pt x="298" y="4"/>
                  </a:cubicBezTo>
                  <a:cubicBezTo>
                    <a:pt x="329" y="0"/>
                    <a:pt x="359" y="7"/>
                    <a:pt x="388" y="19"/>
                  </a:cubicBezTo>
                  <a:cubicBezTo>
                    <a:pt x="388" y="19"/>
                    <a:pt x="389" y="20"/>
                    <a:pt x="390" y="20"/>
                  </a:cubicBezTo>
                  <a:cubicBezTo>
                    <a:pt x="390" y="20"/>
                    <a:pt x="391" y="21"/>
                    <a:pt x="391" y="22"/>
                  </a:cubicBezTo>
                  <a:cubicBezTo>
                    <a:pt x="386" y="27"/>
                    <a:pt x="380" y="33"/>
                    <a:pt x="374" y="39"/>
                  </a:cubicBezTo>
                  <a:cubicBezTo>
                    <a:pt x="357" y="56"/>
                    <a:pt x="340" y="73"/>
                    <a:pt x="323" y="90"/>
                  </a:cubicBezTo>
                  <a:cubicBezTo>
                    <a:pt x="321" y="92"/>
                    <a:pt x="318" y="94"/>
                    <a:pt x="315" y="94"/>
                  </a:cubicBezTo>
                  <a:cubicBezTo>
                    <a:pt x="307" y="93"/>
                    <a:pt x="301" y="96"/>
                    <a:pt x="296" y="101"/>
                  </a:cubicBezTo>
                  <a:cubicBezTo>
                    <a:pt x="230" y="168"/>
                    <a:pt x="163" y="234"/>
                    <a:pt x="97" y="301"/>
                  </a:cubicBezTo>
                  <a:cubicBezTo>
                    <a:pt x="94" y="304"/>
                    <a:pt x="92" y="308"/>
                    <a:pt x="91" y="313"/>
                  </a:cubicBezTo>
                  <a:cubicBezTo>
                    <a:pt x="90" y="324"/>
                    <a:pt x="93" y="336"/>
                    <a:pt x="97" y="347"/>
                  </a:cubicBezTo>
                  <a:cubicBezTo>
                    <a:pt x="111" y="382"/>
                    <a:pt x="136" y="408"/>
                    <a:pt x="169" y="426"/>
                  </a:cubicBezTo>
                  <a:cubicBezTo>
                    <a:pt x="181" y="433"/>
                    <a:pt x="194" y="437"/>
                    <a:pt x="208" y="438"/>
                  </a:cubicBezTo>
                  <a:cubicBezTo>
                    <a:pt x="217" y="439"/>
                    <a:pt x="224" y="437"/>
                    <a:pt x="231" y="430"/>
                  </a:cubicBezTo>
                  <a:cubicBezTo>
                    <a:pt x="297" y="365"/>
                    <a:pt x="362" y="299"/>
                    <a:pt x="428" y="234"/>
                  </a:cubicBezTo>
                  <a:cubicBezTo>
                    <a:pt x="434" y="228"/>
                    <a:pt x="436" y="222"/>
                    <a:pt x="435" y="215"/>
                  </a:cubicBezTo>
                  <a:cubicBezTo>
                    <a:pt x="435" y="211"/>
                    <a:pt x="436" y="209"/>
                    <a:pt x="439" y="206"/>
                  </a:cubicBezTo>
                  <a:cubicBezTo>
                    <a:pt x="461" y="184"/>
                    <a:pt x="483" y="162"/>
                    <a:pt x="505" y="140"/>
                  </a:cubicBezTo>
                  <a:cubicBezTo>
                    <a:pt x="506" y="139"/>
                    <a:pt x="507" y="139"/>
                    <a:pt x="509"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16" name="Freeform 8">
              <a:extLst>
                <a:ext uri="{FF2B5EF4-FFF2-40B4-BE49-F238E27FC236}">
                  <a16:creationId xmlns:a16="http://schemas.microsoft.com/office/drawing/2014/main" id="{EF60BA1B-CE66-4467-9659-C6A664E3186A}"/>
                </a:ext>
              </a:extLst>
            </p:cNvPr>
            <p:cNvSpPr>
              <a:spLocks/>
            </p:cNvSpPr>
            <p:nvPr/>
          </p:nvSpPr>
          <p:spPr bwMode="auto">
            <a:xfrm>
              <a:off x="2898293" y="3934052"/>
              <a:ext cx="808038" cy="823913"/>
            </a:xfrm>
            <a:custGeom>
              <a:avLst/>
              <a:gdLst>
                <a:gd name="T0" fmla="*/ 215 w 262"/>
                <a:gd name="T1" fmla="*/ 6 h 265"/>
                <a:gd name="T2" fmla="*/ 205 w 262"/>
                <a:gd name="T3" fmla="*/ 34 h 265"/>
                <a:gd name="T4" fmla="*/ 243 w 262"/>
                <a:gd name="T5" fmla="*/ 34 h 265"/>
                <a:gd name="T6" fmla="*/ 241 w 262"/>
                <a:gd name="T7" fmla="*/ 47 h 265"/>
                <a:gd name="T8" fmla="*/ 246 w 262"/>
                <a:gd name="T9" fmla="*/ 56 h 265"/>
                <a:gd name="T10" fmla="*/ 250 w 262"/>
                <a:gd name="T11" fmla="*/ 66 h 265"/>
                <a:gd name="T12" fmla="*/ 240 w 262"/>
                <a:gd name="T13" fmla="*/ 90 h 265"/>
                <a:gd name="T14" fmla="*/ 259 w 262"/>
                <a:gd name="T15" fmla="*/ 88 h 265"/>
                <a:gd name="T16" fmla="*/ 258 w 262"/>
                <a:gd name="T17" fmla="*/ 99 h 265"/>
                <a:gd name="T18" fmla="*/ 109 w 262"/>
                <a:gd name="T19" fmla="*/ 248 h 265"/>
                <a:gd name="T20" fmla="*/ 61 w 262"/>
                <a:gd name="T21" fmla="*/ 260 h 265"/>
                <a:gd name="T22" fmla="*/ 8 w 262"/>
                <a:gd name="T23" fmla="*/ 212 h 265"/>
                <a:gd name="T24" fmla="*/ 10 w 262"/>
                <a:gd name="T25" fmla="*/ 165 h 265"/>
                <a:gd name="T26" fmla="*/ 30 w 262"/>
                <a:gd name="T27" fmla="*/ 143 h 265"/>
                <a:gd name="T28" fmla="*/ 170 w 262"/>
                <a:gd name="T29" fmla="*/ 4 h 265"/>
                <a:gd name="T30" fmla="*/ 182 w 262"/>
                <a:gd name="T31" fmla="*/ 3 h 265"/>
                <a:gd name="T32" fmla="*/ 184 w 262"/>
                <a:gd name="T33" fmla="*/ 5 h 265"/>
                <a:gd name="T34" fmla="*/ 202 w 262"/>
                <a:gd name="T35" fmla="*/ 9 h 265"/>
                <a:gd name="T36" fmla="*/ 215 w 262"/>
                <a:gd name="T37" fmla="*/ 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2" h="265">
                  <a:moveTo>
                    <a:pt x="215" y="6"/>
                  </a:moveTo>
                  <a:cubicBezTo>
                    <a:pt x="212" y="16"/>
                    <a:pt x="209" y="24"/>
                    <a:pt x="205" y="34"/>
                  </a:cubicBezTo>
                  <a:cubicBezTo>
                    <a:pt x="218" y="34"/>
                    <a:pt x="230" y="34"/>
                    <a:pt x="243" y="34"/>
                  </a:cubicBezTo>
                  <a:cubicBezTo>
                    <a:pt x="242" y="38"/>
                    <a:pt x="242" y="43"/>
                    <a:pt x="241" y="47"/>
                  </a:cubicBezTo>
                  <a:cubicBezTo>
                    <a:pt x="240" y="52"/>
                    <a:pt x="242" y="54"/>
                    <a:pt x="246" y="56"/>
                  </a:cubicBezTo>
                  <a:cubicBezTo>
                    <a:pt x="253" y="60"/>
                    <a:pt x="252" y="60"/>
                    <a:pt x="250" y="66"/>
                  </a:cubicBezTo>
                  <a:cubicBezTo>
                    <a:pt x="247" y="74"/>
                    <a:pt x="244" y="81"/>
                    <a:pt x="240" y="90"/>
                  </a:cubicBezTo>
                  <a:cubicBezTo>
                    <a:pt x="247" y="89"/>
                    <a:pt x="253" y="89"/>
                    <a:pt x="259" y="88"/>
                  </a:cubicBezTo>
                  <a:cubicBezTo>
                    <a:pt x="262" y="92"/>
                    <a:pt x="261" y="95"/>
                    <a:pt x="258" y="99"/>
                  </a:cubicBezTo>
                  <a:cubicBezTo>
                    <a:pt x="208" y="149"/>
                    <a:pt x="158" y="198"/>
                    <a:pt x="109" y="248"/>
                  </a:cubicBezTo>
                  <a:cubicBezTo>
                    <a:pt x="95" y="262"/>
                    <a:pt x="79" y="265"/>
                    <a:pt x="61" y="260"/>
                  </a:cubicBezTo>
                  <a:cubicBezTo>
                    <a:pt x="36" y="253"/>
                    <a:pt x="18" y="236"/>
                    <a:pt x="8" y="212"/>
                  </a:cubicBezTo>
                  <a:cubicBezTo>
                    <a:pt x="1" y="196"/>
                    <a:pt x="0" y="180"/>
                    <a:pt x="10" y="165"/>
                  </a:cubicBezTo>
                  <a:cubicBezTo>
                    <a:pt x="15" y="157"/>
                    <a:pt x="23" y="150"/>
                    <a:pt x="30" y="143"/>
                  </a:cubicBezTo>
                  <a:cubicBezTo>
                    <a:pt x="77" y="97"/>
                    <a:pt x="123" y="50"/>
                    <a:pt x="170" y="4"/>
                  </a:cubicBezTo>
                  <a:cubicBezTo>
                    <a:pt x="174" y="0"/>
                    <a:pt x="176" y="0"/>
                    <a:pt x="182" y="3"/>
                  </a:cubicBezTo>
                  <a:cubicBezTo>
                    <a:pt x="182" y="4"/>
                    <a:pt x="184" y="4"/>
                    <a:pt x="184" y="5"/>
                  </a:cubicBezTo>
                  <a:cubicBezTo>
                    <a:pt x="189" y="12"/>
                    <a:pt x="195" y="12"/>
                    <a:pt x="202" y="9"/>
                  </a:cubicBezTo>
                  <a:cubicBezTo>
                    <a:pt x="206" y="8"/>
                    <a:pt x="210" y="7"/>
                    <a:pt x="21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17" name="Freeform 9">
              <a:extLst>
                <a:ext uri="{FF2B5EF4-FFF2-40B4-BE49-F238E27FC236}">
                  <a16:creationId xmlns:a16="http://schemas.microsoft.com/office/drawing/2014/main" id="{28B54509-5993-42BC-B4F9-1D84B58FEE61}"/>
                </a:ext>
              </a:extLst>
            </p:cNvPr>
            <p:cNvSpPr>
              <a:spLocks/>
            </p:cNvSpPr>
            <p:nvPr/>
          </p:nvSpPr>
          <p:spPr bwMode="auto">
            <a:xfrm>
              <a:off x="3730143" y="3145064"/>
              <a:ext cx="768350" cy="788988"/>
            </a:xfrm>
            <a:custGeom>
              <a:avLst/>
              <a:gdLst>
                <a:gd name="T0" fmla="*/ 87 w 249"/>
                <a:gd name="T1" fmla="*/ 254 h 254"/>
                <a:gd name="T2" fmla="*/ 86 w 249"/>
                <a:gd name="T3" fmla="*/ 247 h 254"/>
                <a:gd name="T4" fmla="*/ 66 w 249"/>
                <a:gd name="T5" fmla="*/ 249 h 254"/>
                <a:gd name="T6" fmla="*/ 75 w 249"/>
                <a:gd name="T7" fmla="*/ 227 h 254"/>
                <a:gd name="T8" fmla="*/ 75 w 249"/>
                <a:gd name="T9" fmla="*/ 226 h 254"/>
                <a:gd name="T10" fmla="*/ 71 w 249"/>
                <a:gd name="T11" fmla="*/ 215 h 254"/>
                <a:gd name="T12" fmla="*/ 67 w 249"/>
                <a:gd name="T13" fmla="*/ 206 h 254"/>
                <a:gd name="T14" fmla="*/ 68 w 249"/>
                <a:gd name="T15" fmla="*/ 193 h 254"/>
                <a:gd name="T16" fmla="*/ 31 w 249"/>
                <a:gd name="T17" fmla="*/ 193 h 254"/>
                <a:gd name="T18" fmla="*/ 40 w 249"/>
                <a:gd name="T19" fmla="*/ 165 h 254"/>
                <a:gd name="T20" fmla="*/ 25 w 249"/>
                <a:gd name="T21" fmla="*/ 169 h 254"/>
                <a:gd name="T22" fmla="*/ 12 w 249"/>
                <a:gd name="T23" fmla="*/ 166 h 254"/>
                <a:gd name="T24" fmla="*/ 0 w 249"/>
                <a:gd name="T25" fmla="*/ 158 h 254"/>
                <a:gd name="T26" fmla="*/ 15 w 249"/>
                <a:gd name="T27" fmla="*/ 144 h 254"/>
                <a:gd name="T28" fmla="*/ 116 w 249"/>
                <a:gd name="T29" fmla="*/ 41 h 254"/>
                <a:gd name="T30" fmla="*/ 143 w 249"/>
                <a:gd name="T31" fmla="*/ 14 h 254"/>
                <a:gd name="T32" fmla="*/ 188 w 249"/>
                <a:gd name="T33" fmla="*/ 4 h 254"/>
                <a:gd name="T34" fmla="*/ 228 w 249"/>
                <a:gd name="T35" fmla="*/ 30 h 254"/>
                <a:gd name="T36" fmla="*/ 246 w 249"/>
                <a:gd name="T37" fmla="*/ 85 h 254"/>
                <a:gd name="T38" fmla="*/ 235 w 249"/>
                <a:gd name="T39" fmla="*/ 106 h 254"/>
                <a:gd name="T40" fmla="*/ 140 w 249"/>
                <a:gd name="T41" fmla="*/ 201 h 254"/>
                <a:gd name="T42" fmla="*/ 90 w 249"/>
                <a:gd name="T43" fmla="*/ 251 h 254"/>
                <a:gd name="T44" fmla="*/ 87 w 249"/>
                <a:gd name="T45"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9" h="254">
                  <a:moveTo>
                    <a:pt x="87" y="254"/>
                  </a:moveTo>
                  <a:cubicBezTo>
                    <a:pt x="87" y="251"/>
                    <a:pt x="86" y="249"/>
                    <a:pt x="86" y="247"/>
                  </a:cubicBezTo>
                  <a:cubicBezTo>
                    <a:pt x="80" y="248"/>
                    <a:pt x="73" y="248"/>
                    <a:pt x="66" y="249"/>
                  </a:cubicBezTo>
                  <a:cubicBezTo>
                    <a:pt x="69" y="241"/>
                    <a:pt x="72" y="234"/>
                    <a:pt x="75" y="227"/>
                  </a:cubicBezTo>
                  <a:cubicBezTo>
                    <a:pt x="75" y="227"/>
                    <a:pt x="75" y="227"/>
                    <a:pt x="75" y="226"/>
                  </a:cubicBezTo>
                  <a:cubicBezTo>
                    <a:pt x="78" y="219"/>
                    <a:pt x="78" y="219"/>
                    <a:pt x="71" y="215"/>
                  </a:cubicBezTo>
                  <a:cubicBezTo>
                    <a:pt x="67" y="213"/>
                    <a:pt x="66" y="211"/>
                    <a:pt x="67" y="206"/>
                  </a:cubicBezTo>
                  <a:cubicBezTo>
                    <a:pt x="68" y="202"/>
                    <a:pt x="68" y="197"/>
                    <a:pt x="68" y="193"/>
                  </a:cubicBezTo>
                  <a:cubicBezTo>
                    <a:pt x="56" y="193"/>
                    <a:pt x="44" y="193"/>
                    <a:pt x="31" y="193"/>
                  </a:cubicBezTo>
                  <a:cubicBezTo>
                    <a:pt x="34" y="183"/>
                    <a:pt x="37" y="175"/>
                    <a:pt x="40" y="165"/>
                  </a:cubicBezTo>
                  <a:cubicBezTo>
                    <a:pt x="35" y="167"/>
                    <a:pt x="30" y="167"/>
                    <a:pt x="25" y="169"/>
                  </a:cubicBezTo>
                  <a:cubicBezTo>
                    <a:pt x="20" y="170"/>
                    <a:pt x="16" y="170"/>
                    <a:pt x="12" y="166"/>
                  </a:cubicBezTo>
                  <a:cubicBezTo>
                    <a:pt x="8" y="163"/>
                    <a:pt x="4" y="161"/>
                    <a:pt x="0" y="158"/>
                  </a:cubicBezTo>
                  <a:cubicBezTo>
                    <a:pt x="5" y="153"/>
                    <a:pt x="10" y="149"/>
                    <a:pt x="15" y="144"/>
                  </a:cubicBezTo>
                  <a:cubicBezTo>
                    <a:pt x="49" y="109"/>
                    <a:pt x="83" y="75"/>
                    <a:pt x="116" y="41"/>
                  </a:cubicBezTo>
                  <a:cubicBezTo>
                    <a:pt x="125" y="32"/>
                    <a:pt x="134" y="23"/>
                    <a:pt x="143" y="14"/>
                  </a:cubicBezTo>
                  <a:cubicBezTo>
                    <a:pt x="156" y="2"/>
                    <a:pt x="172" y="0"/>
                    <a:pt x="188" y="4"/>
                  </a:cubicBezTo>
                  <a:cubicBezTo>
                    <a:pt x="204" y="9"/>
                    <a:pt x="218" y="18"/>
                    <a:pt x="228" y="30"/>
                  </a:cubicBezTo>
                  <a:cubicBezTo>
                    <a:pt x="242" y="46"/>
                    <a:pt x="249" y="64"/>
                    <a:pt x="246" y="85"/>
                  </a:cubicBezTo>
                  <a:cubicBezTo>
                    <a:pt x="245" y="93"/>
                    <a:pt x="241" y="100"/>
                    <a:pt x="235" y="106"/>
                  </a:cubicBezTo>
                  <a:cubicBezTo>
                    <a:pt x="203" y="138"/>
                    <a:pt x="172" y="169"/>
                    <a:pt x="140" y="201"/>
                  </a:cubicBezTo>
                  <a:cubicBezTo>
                    <a:pt x="124" y="218"/>
                    <a:pt x="107" y="234"/>
                    <a:pt x="90" y="251"/>
                  </a:cubicBezTo>
                  <a:cubicBezTo>
                    <a:pt x="90" y="252"/>
                    <a:pt x="89" y="253"/>
                    <a:pt x="87" y="2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18" name="Freeform 10">
              <a:extLst>
                <a:ext uri="{FF2B5EF4-FFF2-40B4-BE49-F238E27FC236}">
                  <a16:creationId xmlns:a16="http://schemas.microsoft.com/office/drawing/2014/main" id="{5AC1B83E-7772-4235-A36E-731BBB58ADF6}"/>
                </a:ext>
              </a:extLst>
            </p:cNvPr>
            <p:cNvSpPr>
              <a:spLocks/>
            </p:cNvSpPr>
            <p:nvPr/>
          </p:nvSpPr>
          <p:spPr bwMode="auto">
            <a:xfrm>
              <a:off x="4011130" y="4267427"/>
              <a:ext cx="454025" cy="454025"/>
            </a:xfrm>
            <a:custGeom>
              <a:avLst/>
              <a:gdLst>
                <a:gd name="T0" fmla="*/ 19 w 147"/>
                <a:gd name="T1" fmla="*/ 0 h 146"/>
                <a:gd name="T2" fmla="*/ 31 w 147"/>
                <a:gd name="T3" fmla="*/ 6 h 146"/>
                <a:gd name="T4" fmla="*/ 140 w 147"/>
                <a:gd name="T5" fmla="*/ 115 h 146"/>
                <a:gd name="T6" fmla="*/ 145 w 147"/>
                <a:gd name="T7" fmla="*/ 133 h 146"/>
                <a:gd name="T8" fmla="*/ 132 w 147"/>
                <a:gd name="T9" fmla="*/ 145 h 146"/>
                <a:gd name="T10" fmla="*/ 115 w 147"/>
                <a:gd name="T11" fmla="*/ 139 h 146"/>
                <a:gd name="T12" fmla="*/ 18 w 147"/>
                <a:gd name="T13" fmla="*/ 42 h 146"/>
                <a:gd name="T14" fmla="*/ 6 w 147"/>
                <a:gd name="T15" fmla="*/ 30 h 146"/>
                <a:gd name="T16" fmla="*/ 3 w 147"/>
                <a:gd name="T17" fmla="*/ 11 h 146"/>
                <a:gd name="T18" fmla="*/ 19 w 147"/>
                <a:gd name="T19" fmla="*/ 1 h 146"/>
                <a:gd name="T20" fmla="*/ 19 w 147"/>
                <a:gd name="T2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146">
                  <a:moveTo>
                    <a:pt x="19" y="0"/>
                  </a:moveTo>
                  <a:cubicBezTo>
                    <a:pt x="23" y="2"/>
                    <a:pt x="28" y="3"/>
                    <a:pt x="31" y="6"/>
                  </a:cubicBezTo>
                  <a:cubicBezTo>
                    <a:pt x="67" y="42"/>
                    <a:pt x="104" y="79"/>
                    <a:pt x="140" y="115"/>
                  </a:cubicBezTo>
                  <a:cubicBezTo>
                    <a:pt x="145" y="120"/>
                    <a:pt x="147" y="126"/>
                    <a:pt x="145" y="133"/>
                  </a:cubicBezTo>
                  <a:cubicBezTo>
                    <a:pt x="143" y="139"/>
                    <a:pt x="138" y="143"/>
                    <a:pt x="132" y="145"/>
                  </a:cubicBezTo>
                  <a:cubicBezTo>
                    <a:pt x="125" y="146"/>
                    <a:pt x="120" y="143"/>
                    <a:pt x="115" y="139"/>
                  </a:cubicBezTo>
                  <a:cubicBezTo>
                    <a:pt x="83" y="107"/>
                    <a:pt x="51" y="74"/>
                    <a:pt x="18" y="42"/>
                  </a:cubicBezTo>
                  <a:cubicBezTo>
                    <a:pt x="14" y="38"/>
                    <a:pt x="10" y="34"/>
                    <a:pt x="6" y="30"/>
                  </a:cubicBezTo>
                  <a:cubicBezTo>
                    <a:pt x="1" y="24"/>
                    <a:pt x="0" y="18"/>
                    <a:pt x="3" y="11"/>
                  </a:cubicBezTo>
                  <a:cubicBezTo>
                    <a:pt x="6" y="4"/>
                    <a:pt x="11" y="1"/>
                    <a:pt x="19" y="1"/>
                  </a:cubicBezTo>
                  <a:cubicBezTo>
                    <a:pt x="19" y="1"/>
                    <a:pt x="19"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19" name="Freeform 11">
              <a:extLst>
                <a:ext uri="{FF2B5EF4-FFF2-40B4-BE49-F238E27FC236}">
                  <a16:creationId xmlns:a16="http://schemas.microsoft.com/office/drawing/2014/main" id="{719ABFBB-1B6F-42E1-BEB4-08AF3D509BA0}"/>
                </a:ext>
              </a:extLst>
            </p:cNvPr>
            <p:cNvSpPr>
              <a:spLocks/>
            </p:cNvSpPr>
            <p:nvPr/>
          </p:nvSpPr>
          <p:spPr bwMode="auto">
            <a:xfrm>
              <a:off x="2676043" y="3530827"/>
              <a:ext cx="576263" cy="244475"/>
            </a:xfrm>
            <a:custGeom>
              <a:avLst/>
              <a:gdLst>
                <a:gd name="T0" fmla="*/ 0 w 187"/>
                <a:gd name="T1" fmla="*/ 19 h 79"/>
                <a:gd name="T2" fmla="*/ 23 w 187"/>
                <a:gd name="T3" fmla="*/ 3 h 79"/>
                <a:gd name="T4" fmla="*/ 108 w 187"/>
                <a:gd name="T5" fmla="*/ 26 h 79"/>
                <a:gd name="T6" fmla="*/ 173 w 187"/>
                <a:gd name="T7" fmla="*/ 43 h 79"/>
                <a:gd name="T8" fmla="*/ 185 w 187"/>
                <a:gd name="T9" fmla="*/ 63 h 79"/>
                <a:gd name="T10" fmla="*/ 164 w 187"/>
                <a:gd name="T11" fmla="*/ 76 h 79"/>
                <a:gd name="T12" fmla="*/ 106 w 187"/>
                <a:gd name="T13" fmla="*/ 61 h 79"/>
                <a:gd name="T14" fmla="*/ 19 w 187"/>
                <a:gd name="T15" fmla="*/ 37 h 79"/>
                <a:gd name="T16" fmla="*/ 3 w 187"/>
                <a:gd name="T17" fmla="*/ 27 h 79"/>
                <a:gd name="T18" fmla="*/ 0 w 187"/>
                <a:gd name="T19"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79">
                  <a:moveTo>
                    <a:pt x="0" y="19"/>
                  </a:moveTo>
                  <a:cubicBezTo>
                    <a:pt x="1" y="8"/>
                    <a:pt x="12" y="0"/>
                    <a:pt x="23" y="3"/>
                  </a:cubicBezTo>
                  <a:cubicBezTo>
                    <a:pt x="52" y="11"/>
                    <a:pt x="80" y="18"/>
                    <a:pt x="108" y="26"/>
                  </a:cubicBezTo>
                  <a:cubicBezTo>
                    <a:pt x="130" y="32"/>
                    <a:pt x="151" y="37"/>
                    <a:pt x="173" y="43"/>
                  </a:cubicBezTo>
                  <a:cubicBezTo>
                    <a:pt x="181" y="45"/>
                    <a:pt x="187" y="55"/>
                    <a:pt x="185" y="63"/>
                  </a:cubicBezTo>
                  <a:cubicBezTo>
                    <a:pt x="182" y="73"/>
                    <a:pt x="173" y="79"/>
                    <a:pt x="164" y="76"/>
                  </a:cubicBezTo>
                  <a:cubicBezTo>
                    <a:pt x="145" y="71"/>
                    <a:pt x="125" y="66"/>
                    <a:pt x="106" y="61"/>
                  </a:cubicBezTo>
                  <a:cubicBezTo>
                    <a:pt x="77" y="53"/>
                    <a:pt x="48" y="45"/>
                    <a:pt x="19" y="37"/>
                  </a:cubicBezTo>
                  <a:cubicBezTo>
                    <a:pt x="12" y="36"/>
                    <a:pt x="6" y="34"/>
                    <a:pt x="3" y="27"/>
                  </a:cubicBezTo>
                  <a:cubicBezTo>
                    <a:pt x="1" y="25"/>
                    <a:pt x="1" y="22"/>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20" name="Freeform 12">
              <a:extLst>
                <a:ext uri="{FF2B5EF4-FFF2-40B4-BE49-F238E27FC236}">
                  <a16:creationId xmlns:a16="http://schemas.microsoft.com/office/drawing/2014/main" id="{C0E3FA4C-C9AC-4A33-AFD7-34E6DD79C834}"/>
                </a:ext>
              </a:extLst>
            </p:cNvPr>
            <p:cNvSpPr>
              <a:spLocks/>
            </p:cNvSpPr>
            <p:nvPr/>
          </p:nvSpPr>
          <p:spPr bwMode="auto">
            <a:xfrm>
              <a:off x="3873018" y="4400777"/>
              <a:ext cx="236538" cy="584200"/>
            </a:xfrm>
            <a:custGeom>
              <a:avLst/>
              <a:gdLst>
                <a:gd name="T0" fmla="*/ 77 w 77"/>
                <a:gd name="T1" fmla="*/ 170 h 188"/>
                <a:gd name="T2" fmla="*/ 64 w 77"/>
                <a:gd name="T3" fmla="*/ 186 h 188"/>
                <a:gd name="T4" fmla="*/ 44 w 77"/>
                <a:gd name="T5" fmla="*/ 176 h 188"/>
                <a:gd name="T6" fmla="*/ 36 w 77"/>
                <a:gd name="T7" fmla="*/ 149 h 188"/>
                <a:gd name="T8" fmla="*/ 26 w 77"/>
                <a:gd name="T9" fmla="*/ 109 h 188"/>
                <a:gd name="T10" fmla="*/ 7 w 77"/>
                <a:gd name="T11" fmla="*/ 39 h 188"/>
                <a:gd name="T12" fmla="*/ 3 w 77"/>
                <a:gd name="T13" fmla="*/ 26 h 188"/>
                <a:gd name="T14" fmla="*/ 16 w 77"/>
                <a:gd name="T15" fmla="*/ 2 h 188"/>
                <a:gd name="T16" fmla="*/ 36 w 77"/>
                <a:gd name="T17" fmla="*/ 17 h 188"/>
                <a:gd name="T18" fmla="*/ 50 w 77"/>
                <a:gd name="T19" fmla="*/ 66 h 188"/>
                <a:gd name="T20" fmla="*/ 68 w 77"/>
                <a:gd name="T21" fmla="*/ 135 h 188"/>
                <a:gd name="T22" fmla="*/ 75 w 77"/>
                <a:gd name="T23" fmla="*/ 162 h 188"/>
                <a:gd name="T24" fmla="*/ 77 w 77"/>
                <a:gd name="T25" fmla="*/ 17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188">
                  <a:moveTo>
                    <a:pt x="77" y="170"/>
                  </a:moveTo>
                  <a:cubicBezTo>
                    <a:pt x="76" y="177"/>
                    <a:pt x="71" y="185"/>
                    <a:pt x="64" y="186"/>
                  </a:cubicBezTo>
                  <a:cubicBezTo>
                    <a:pt x="56" y="188"/>
                    <a:pt x="47" y="184"/>
                    <a:pt x="44" y="176"/>
                  </a:cubicBezTo>
                  <a:cubicBezTo>
                    <a:pt x="41" y="167"/>
                    <a:pt x="39" y="158"/>
                    <a:pt x="36" y="149"/>
                  </a:cubicBezTo>
                  <a:cubicBezTo>
                    <a:pt x="33" y="136"/>
                    <a:pt x="29" y="123"/>
                    <a:pt x="26" y="109"/>
                  </a:cubicBezTo>
                  <a:cubicBezTo>
                    <a:pt x="20" y="86"/>
                    <a:pt x="13" y="62"/>
                    <a:pt x="7" y="39"/>
                  </a:cubicBezTo>
                  <a:cubicBezTo>
                    <a:pt x="6" y="34"/>
                    <a:pt x="5" y="30"/>
                    <a:pt x="3" y="26"/>
                  </a:cubicBezTo>
                  <a:cubicBezTo>
                    <a:pt x="0" y="15"/>
                    <a:pt x="5" y="5"/>
                    <a:pt x="16" y="2"/>
                  </a:cubicBezTo>
                  <a:cubicBezTo>
                    <a:pt x="23" y="0"/>
                    <a:pt x="34" y="6"/>
                    <a:pt x="36" y="17"/>
                  </a:cubicBezTo>
                  <a:cubicBezTo>
                    <a:pt x="40" y="33"/>
                    <a:pt x="45" y="50"/>
                    <a:pt x="50" y="66"/>
                  </a:cubicBezTo>
                  <a:cubicBezTo>
                    <a:pt x="56" y="89"/>
                    <a:pt x="62" y="112"/>
                    <a:pt x="68" y="135"/>
                  </a:cubicBezTo>
                  <a:cubicBezTo>
                    <a:pt x="70" y="144"/>
                    <a:pt x="73" y="153"/>
                    <a:pt x="75" y="162"/>
                  </a:cubicBezTo>
                  <a:cubicBezTo>
                    <a:pt x="76" y="165"/>
                    <a:pt x="76" y="167"/>
                    <a:pt x="77"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21" name="Freeform 13">
              <a:extLst>
                <a:ext uri="{FF2B5EF4-FFF2-40B4-BE49-F238E27FC236}">
                  <a16:creationId xmlns:a16="http://schemas.microsoft.com/office/drawing/2014/main" id="{44D47EFC-E3A9-41D2-BAB3-BF979C81BEA3}"/>
                </a:ext>
              </a:extLst>
            </p:cNvPr>
            <p:cNvSpPr>
              <a:spLocks/>
            </p:cNvSpPr>
            <p:nvPr/>
          </p:nvSpPr>
          <p:spPr bwMode="auto">
            <a:xfrm>
              <a:off x="4147655" y="4127727"/>
              <a:ext cx="576263" cy="234950"/>
            </a:xfrm>
            <a:custGeom>
              <a:avLst/>
              <a:gdLst>
                <a:gd name="T0" fmla="*/ 169 w 187"/>
                <a:gd name="T1" fmla="*/ 76 h 76"/>
                <a:gd name="T2" fmla="*/ 152 w 187"/>
                <a:gd name="T3" fmla="*/ 72 h 76"/>
                <a:gd name="T4" fmla="*/ 92 w 187"/>
                <a:gd name="T5" fmla="*/ 56 h 76"/>
                <a:gd name="T6" fmla="*/ 14 w 187"/>
                <a:gd name="T7" fmla="*/ 35 h 76"/>
                <a:gd name="T8" fmla="*/ 2 w 187"/>
                <a:gd name="T9" fmla="*/ 15 h 76"/>
                <a:gd name="T10" fmla="*/ 23 w 187"/>
                <a:gd name="T11" fmla="*/ 2 h 76"/>
                <a:gd name="T12" fmla="*/ 68 w 187"/>
                <a:gd name="T13" fmla="*/ 14 h 76"/>
                <a:gd name="T14" fmla="*/ 137 w 187"/>
                <a:gd name="T15" fmla="*/ 32 h 76"/>
                <a:gd name="T16" fmla="*/ 174 w 187"/>
                <a:gd name="T17" fmla="*/ 43 h 76"/>
                <a:gd name="T18" fmla="*/ 186 w 187"/>
                <a:gd name="T19" fmla="*/ 56 h 76"/>
                <a:gd name="T20" fmla="*/ 177 w 187"/>
                <a:gd name="T21" fmla="*/ 74 h 76"/>
                <a:gd name="T22" fmla="*/ 169 w 187"/>
                <a:gd name="T2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76">
                  <a:moveTo>
                    <a:pt x="169" y="76"/>
                  </a:moveTo>
                  <a:cubicBezTo>
                    <a:pt x="163" y="75"/>
                    <a:pt x="158" y="74"/>
                    <a:pt x="152" y="72"/>
                  </a:cubicBezTo>
                  <a:cubicBezTo>
                    <a:pt x="132" y="67"/>
                    <a:pt x="112" y="61"/>
                    <a:pt x="92" y="56"/>
                  </a:cubicBezTo>
                  <a:cubicBezTo>
                    <a:pt x="66" y="49"/>
                    <a:pt x="40" y="42"/>
                    <a:pt x="14" y="35"/>
                  </a:cubicBezTo>
                  <a:cubicBezTo>
                    <a:pt x="6" y="33"/>
                    <a:pt x="0" y="23"/>
                    <a:pt x="2" y="15"/>
                  </a:cubicBezTo>
                  <a:cubicBezTo>
                    <a:pt x="4" y="6"/>
                    <a:pt x="14" y="0"/>
                    <a:pt x="23" y="2"/>
                  </a:cubicBezTo>
                  <a:cubicBezTo>
                    <a:pt x="38" y="6"/>
                    <a:pt x="53" y="10"/>
                    <a:pt x="68" y="14"/>
                  </a:cubicBezTo>
                  <a:cubicBezTo>
                    <a:pt x="91" y="20"/>
                    <a:pt x="114" y="26"/>
                    <a:pt x="137" y="32"/>
                  </a:cubicBezTo>
                  <a:cubicBezTo>
                    <a:pt x="149" y="36"/>
                    <a:pt x="162" y="39"/>
                    <a:pt x="174" y="43"/>
                  </a:cubicBezTo>
                  <a:cubicBezTo>
                    <a:pt x="181" y="45"/>
                    <a:pt x="185" y="49"/>
                    <a:pt x="186" y="56"/>
                  </a:cubicBezTo>
                  <a:cubicBezTo>
                    <a:pt x="187" y="64"/>
                    <a:pt x="184" y="70"/>
                    <a:pt x="177" y="74"/>
                  </a:cubicBezTo>
                  <a:cubicBezTo>
                    <a:pt x="174" y="75"/>
                    <a:pt x="171" y="76"/>
                    <a:pt x="1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22" name="Freeform 14">
              <a:extLst>
                <a:ext uri="{FF2B5EF4-FFF2-40B4-BE49-F238E27FC236}">
                  <a16:creationId xmlns:a16="http://schemas.microsoft.com/office/drawing/2014/main" id="{6EBCBBBD-F8A5-4D8C-BBFC-9B870C45A684}"/>
                </a:ext>
              </a:extLst>
            </p:cNvPr>
            <p:cNvSpPr>
              <a:spLocks/>
            </p:cNvSpPr>
            <p:nvPr/>
          </p:nvSpPr>
          <p:spPr bwMode="auto">
            <a:xfrm>
              <a:off x="3290405" y="2914877"/>
              <a:ext cx="233363" cy="584200"/>
            </a:xfrm>
            <a:custGeom>
              <a:avLst/>
              <a:gdLst>
                <a:gd name="T0" fmla="*/ 0 w 76"/>
                <a:gd name="T1" fmla="*/ 19 h 188"/>
                <a:gd name="T2" fmla="*/ 13 w 76"/>
                <a:gd name="T3" fmla="*/ 2 h 188"/>
                <a:gd name="T4" fmla="*/ 32 w 76"/>
                <a:gd name="T5" fmla="*/ 12 h 188"/>
                <a:gd name="T6" fmla="*/ 42 w 76"/>
                <a:gd name="T7" fmla="*/ 45 h 188"/>
                <a:gd name="T8" fmla="*/ 61 w 76"/>
                <a:gd name="T9" fmla="*/ 118 h 188"/>
                <a:gd name="T10" fmla="*/ 73 w 76"/>
                <a:gd name="T11" fmla="*/ 163 h 188"/>
                <a:gd name="T12" fmla="*/ 62 w 76"/>
                <a:gd name="T13" fmla="*/ 186 h 188"/>
                <a:gd name="T14" fmla="*/ 40 w 76"/>
                <a:gd name="T15" fmla="*/ 172 h 188"/>
                <a:gd name="T16" fmla="*/ 27 w 76"/>
                <a:gd name="T17" fmla="*/ 123 h 188"/>
                <a:gd name="T18" fmla="*/ 12 w 76"/>
                <a:gd name="T19" fmla="*/ 64 h 188"/>
                <a:gd name="T20" fmla="*/ 1 w 76"/>
                <a:gd name="T21" fmla="*/ 27 h 188"/>
                <a:gd name="T22" fmla="*/ 0 w 76"/>
                <a:gd name="T23" fmla="*/ 1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188">
                  <a:moveTo>
                    <a:pt x="0" y="19"/>
                  </a:moveTo>
                  <a:cubicBezTo>
                    <a:pt x="0" y="11"/>
                    <a:pt x="6" y="4"/>
                    <a:pt x="13" y="2"/>
                  </a:cubicBezTo>
                  <a:cubicBezTo>
                    <a:pt x="21" y="0"/>
                    <a:pt x="30" y="4"/>
                    <a:pt x="32" y="12"/>
                  </a:cubicBezTo>
                  <a:cubicBezTo>
                    <a:pt x="36" y="23"/>
                    <a:pt x="39" y="34"/>
                    <a:pt x="42" y="45"/>
                  </a:cubicBezTo>
                  <a:cubicBezTo>
                    <a:pt x="48" y="69"/>
                    <a:pt x="55" y="93"/>
                    <a:pt x="61" y="118"/>
                  </a:cubicBezTo>
                  <a:cubicBezTo>
                    <a:pt x="65" y="133"/>
                    <a:pt x="69" y="148"/>
                    <a:pt x="73" y="163"/>
                  </a:cubicBezTo>
                  <a:cubicBezTo>
                    <a:pt x="76" y="173"/>
                    <a:pt x="71" y="183"/>
                    <a:pt x="62" y="186"/>
                  </a:cubicBezTo>
                  <a:cubicBezTo>
                    <a:pt x="52" y="188"/>
                    <a:pt x="43" y="182"/>
                    <a:pt x="40" y="172"/>
                  </a:cubicBezTo>
                  <a:cubicBezTo>
                    <a:pt x="36" y="155"/>
                    <a:pt x="31" y="139"/>
                    <a:pt x="27" y="123"/>
                  </a:cubicBezTo>
                  <a:cubicBezTo>
                    <a:pt x="22" y="103"/>
                    <a:pt x="17" y="84"/>
                    <a:pt x="12" y="64"/>
                  </a:cubicBezTo>
                  <a:cubicBezTo>
                    <a:pt x="8" y="52"/>
                    <a:pt x="5" y="39"/>
                    <a:pt x="1" y="27"/>
                  </a:cubicBezTo>
                  <a:cubicBezTo>
                    <a:pt x="1" y="24"/>
                    <a:pt x="0" y="21"/>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23" name="Freeform 15">
              <a:extLst>
                <a:ext uri="{FF2B5EF4-FFF2-40B4-BE49-F238E27FC236}">
                  <a16:creationId xmlns:a16="http://schemas.microsoft.com/office/drawing/2014/main" id="{939845F0-31A7-4614-BB09-FE21436F19DC}"/>
                </a:ext>
              </a:extLst>
            </p:cNvPr>
            <p:cNvSpPr>
              <a:spLocks/>
            </p:cNvSpPr>
            <p:nvPr/>
          </p:nvSpPr>
          <p:spPr bwMode="auto">
            <a:xfrm>
              <a:off x="2933218" y="3179989"/>
              <a:ext cx="452438" cy="458788"/>
            </a:xfrm>
            <a:custGeom>
              <a:avLst/>
              <a:gdLst>
                <a:gd name="T0" fmla="*/ 20 w 147"/>
                <a:gd name="T1" fmla="*/ 0 h 148"/>
                <a:gd name="T2" fmla="*/ 32 w 147"/>
                <a:gd name="T3" fmla="*/ 7 h 148"/>
                <a:gd name="T4" fmla="*/ 140 w 147"/>
                <a:gd name="T5" fmla="*/ 116 h 148"/>
                <a:gd name="T6" fmla="*/ 144 w 147"/>
                <a:gd name="T7" fmla="*/ 137 h 148"/>
                <a:gd name="T8" fmla="*/ 123 w 147"/>
                <a:gd name="T9" fmla="*/ 144 h 148"/>
                <a:gd name="T10" fmla="*/ 111 w 147"/>
                <a:gd name="T11" fmla="*/ 135 h 148"/>
                <a:gd name="T12" fmla="*/ 8 w 147"/>
                <a:gd name="T13" fmla="*/ 32 h 148"/>
                <a:gd name="T14" fmla="*/ 3 w 147"/>
                <a:gd name="T15" fmla="*/ 12 h 148"/>
                <a:gd name="T16" fmla="*/ 19 w 147"/>
                <a:gd name="T17" fmla="*/ 1 h 148"/>
                <a:gd name="T18" fmla="*/ 20 w 147"/>
                <a:gd name="T1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48">
                  <a:moveTo>
                    <a:pt x="20" y="0"/>
                  </a:moveTo>
                  <a:cubicBezTo>
                    <a:pt x="24" y="2"/>
                    <a:pt x="29" y="4"/>
                    <a:pt x="32" y="7"/>
                  </a:cubicBezTo>
                  <a:cubicBezTo>
                    <a:pt x="68" y="43"/>
                    <a:pt x="104" y="79"/>
                    <a:pt x="140" y="116"/>
                  </a:cubicBezTo>
                  <a:cubicBezTo>
                    <a:pt x="147" y="122"/>
                    <a:pt x="147" y="132"/>
                    <a:pt x="144" y="137"/>
                  </a:cubicBezTo>
                  <a:cubicBezTo>
                    <a:pt x="139" y="144"/>
                    <a:pt x="131" y="148"/>
                    <a:pt x="123" y="144"/>
                  </a:cubicBezTo>
                  <a:cubicBezTo>
                    <a:pt x="118" y="142"/>
                    <a:pt x="115" y="138"/>
                    <a:pt x="111" y="135"/>
                  </a:cubicBezTo>
                  <a:cubicBezTo>
                    <a:pt x="77" y="100"/>
                    <a:pt x="42" y="66"/>
                    <a:pt x="8" y="32"/>
                  </a:cubicBezTo>
                  <a:cubicBezTo>
                    <a:pt x="3" y="26"/>
                    <a:pt x="0" y="20"/>
                    <a:pt x="3" y="12"/>
                  </a:cubicBezTo>
                  <a:cubicBezTo>
                    <a:pt x="6" y="6"/>
                    <a:pt x="12" y="1"/>
                    <a:pt x="19" y="1"/>
                  </a:cubicBezTo>
                  <a:cubicBezTo>
                    <a:pt x="19" y="1"/>
                    <a:pt x="19" y="0"/>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grpSp>
      <p:sp>
        <p:nvSpPr>
          <p:cNvPr id="26" name="Rectángulo 25">
            <a:extLst>
              <a:ext uri="{FF2B5EF4-FFF2-40B4-BE49-F238E27FC236}">
                <a16:creationId xmlns:a16="http://schemas.microsoft.com/office/drawing/2014/main" id="{AD009184-3FA8-46C6-B5CA-55BF178C423F}"/>
              </a:ext>
            </a:extLst>
          </p:cNvPr>
          <p:cNvSpPr/>
          <p:nvPr/>
        </p:nvSpPr>
        <p:spPr>
          <a:xfrm>
            <a:off x="9689434" y="4527751"/>
            <a:ext cx="2207327" cy="845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i="1" dirty="0">
                <a:solidFill>
                  <a:srgbClr val="000000"/>
                </a:solidFill>
                <a:latin typeface="+mj-lt"/>
              </a:rPr>
              <a:t> Encuesta presencial in situó.</a:t>
            </a:r>
          </a:p>
          <a:p>
            <a:pPr algn="ctr"/>
            <a:r>
              <a:rPr lang="es-EC" sz="2000" b="1" i="1" dirty="0">
                <a:solidFill>
                  <a:srgbClr val="000000"/>
                </a:solidFill>
                <a:latin typeface="+mj-lt"/>
              </a:rPr>
              <a:t> </a:t>
            </a:r>
            <a:endParaRPr lang="es-ES" sz="2000" b="1" i="1" dirty="0">
              <a:solidFill>
                <a:srgbClr val="000000"/>
              </a:solidFill>
              <a:latin typeface="+mj-lt"/>
            </a:endParaRPr>
          </a:p>
        </p:txBody>
      </p:sp>
      <p:grpSp>
        <p:nvGrpSpPr>
          <p:cNvPr id="35" name="Group 59">
            <a:extLst>
              <a:ext uri="{FF2B5EF4-FFF2-40B4-BE49-F238E27FC236}">
                <a16:creationId xmlns:a16="http://schemas.microsoft.com/office/drawing/2014/main" id="{9407A1D0-F8BA-4010-BC61-7A1A7C520280}"/>
              </a:ext>
            </a:extLst>
          </p:cNvPr>
          <p:cNvGrpSpPr/>
          <p:nvPr/>
        </p:nvGrpSpPr>
        <p:grpSpPr>
          <a:xfrm>
            <a:off x="759019" y="3004925"/>
            <a:ext cx="465616" cy="470858"/>
            <a:chOff x="2010880" y="2246539"/>
            <a:chExt cx="3384551" cy="3422650"/>
          </a:xfrm>
          <a:solidFill>
            <a:srgbClr val="FFFFFF"/>
          </a:solidFill>
        </p:grpSpPr>
        <p:sp>
          <p:nvSpPr>
            <p:cNvPr id="36" name="Freeform 5">
              <a:extLst>
                <a:ext uri="{FF2B5EF4-FFF2-40B4-BE49-F238E27FC236}">
                  <a16:creationId xmlns:a16="http://schemas.microsoft.com/office/drawing/2014/main" id="{4FE2A160-6D8D-42B9-ADA5-C7F68AB2B8B3}"/>
                </a:ext>
              </a:extLst>
            </p:cNvPr>
            <p:cNvSpPr>
              <a:spLocks noEditPoints="1"/>
            </p:cNvSpPr>
            <p:nvPr/>
          </p:nvSpPr>
          <p:spPr bwMode="auto">
            <a:xfrm>
              <a:off x="2010880" y="2246539"/>
              <a:ext cx="3384550" cy="3422650"/>
            </a:xfrm>
            <a:custGeom>
              <a:avLst/>
              <a:gdLst>
                <a:gd name="T0" fmla="*/ 802 w 1098"/>
                <a:gd name="T1" fmla="*/ 525 h 1101"/>
                <a:gd name="T2" fmla="*/ 1063 w 1098"/>
                <a:gd name="T3" fmla="*/ 294 h 1101"/>
                <a:gd name="T4" fmla="*/ 1065 w 1098"/>
                <a:gd name="T5" fmla="*/ 111 h 1101"/>
                <a:gd name="T6" fmla="*/ 883 w 1098"/>
                <a:gd name="T7" fmla="*/ 0 h 1101"/>
                <a:gd name="T8" fmla="*/ 606 w 1098"/>
                <a:gd name="T9" fmla="*/ 229 h 1101"/>
                <a:gd name="T10" fmla="*/ 587 w 1098"/>
                <a:gd name="T11" fmla="*/ 393 h 1101"/>
                <a:gd name="T12" fmla="*/ 660 w 1098"/>
                <a:gd name="T13" fmla="*/ 316 h 1101"/>
                <a:gd name="T14" fmla="*/ 887 w 1098"/>
                <a:gd name="T15" fmla="*/ 91 h 1101"/>
                <a:gd name="T16" fmla="*/ 1005 w 1098"/>
                <a:gd name="T17" fmla="*/ 216 h 1101"/>
                <a:gd name="T18" fmla="*/ 780 w 1098"/>
                <a:gd name="T19" fmla="*/ 436 h 1101"/>
                <a:gd name="T20" fmla="*/ 704 w 1098"/>
                <a:gd name="T21" fmla="*/ 507 h 1101"/>
                <a:gd name="T22" fmla="*/ 439 w 1098"/>
                <a:gd name="T23" fmla="*/ 773 h 1101"/>
                <a:gd name="T24" fmla="*/ 231 w 1098"/>
                <a:gd name="T25" fmla="*/ 997 h 1101"/>
                <a:gd name="T26" fmla="*/ 97 w 1098"/>
                <a:gd name="T27" fmla="*/ 914 h 1101"/>
                <a:gd name="T28" fmla="*/ 296 w 1098"/>
                <a:gd name="T29" fmla="*/ 668 h 1101"/>
                <a:gd name="T30" fmla="*/ 374 w 1098"/>
                <a:gd name="T31" fmla="*/ 606 h 1101"/>
                <a:gd name="T32" fmla="*/ 388 w 1098"/>
                <a:gd name="T33" fmla="*/ 586 h 1101"/>
                <a:gd name="T34" fmla="*/ 142 w 1098"/>
                <a:gd name="T35" fmla="*/ 693 h 1101"/>
                <a:gd name="T36" fmla="*/ 27 w 1098"/>
                <a:gd name="T37" fmla="*/ 979 h 1101"/>
                <a:gd name="T38" fmla="*/ 289 w 1098"/>
                <a:gd name="T39" fmla="*/ 1068 h 1101"/>
                <a:gd name="T40" fmla="*/ 487 w 1098"/>
                <a:gd name="T41" fmla="*/ 871 h 1101"/>
                <a:gd name="T42" fmla="*/ 509 w 1098"/>
                <a:gd name="T43" fmla="*/ 704 h 1101"/>
                <a:gd name="T44" fmla="*/ 472 w 1098"/>
                <a:gd name="T45" fmla="*/ 548 h 1101"/>
                <a:gd name="T46" fmla="*/ 318 w 1098"/>
                <a:gd name="T47" fmla="*/ 686 h 1101"/>
                <a:gd name="T48" fmla="*/ 349 w 1098"/>
                <a:gd name="T49" fmla="*/ 803 h 1101"/>
                <a:gd name="T50" fmla="*/ 547 w 1098"/>
                <a:gd name="T51" fmla="*/ 631 h 1101"/>
                <a:gd name="T52" fmla="*/ 534 w 1098"/>
                <a:gd name="T53" fmla="*/ 599 h 1101"/>
                <a:gd name="T54" fmla="*/ 493 w 1098"/>
                <a:gd name="T55" fmla="*/ 577 h 1101"/>
                <a:gd name="T56" fmla="*/ 648 w 1098"/>
                <a:gd name="T57" fmla="*/ 540 h 1101"/>
                <a:gd name="T58" fmla="*/ 804 w 1098"/>
                <a:gd name="T59" fmla="*/ 374 h 1101"/>
                <a:gd name="T60" fmla="*/ 701 w 1098"/>
                <a:gd name="T61" fmla="*/ 303 h 1101"/>
                <a:gd name="T62" fmla="*/ 558 w 1098"/>
                <a:gd name="T63" fmla="*/ 447 h 1101"/>
                <a:gd name="T64" fmla="*/ 598 w 1098"/>
                <a:gd name="T65" fmla="*/ 454 h 1101"/>
                <a:gd name="T66" fmla="*/ 625 w 1098"/>
                <a:gd name="T67" fmla="*/ 495 h 1101"/>
                <a:gd name="T68" fmla="*/ 633 w 1098"/>
                <a:gd name="T69" fmla="*/ 516 h 1101"/>
                <a:gd name="T70" fmla="*/ 645 w 1098"/>
                <a:gd name="T71" fmla="*/ 543 h 1101"/>
                <a:gd name="T72" fmla="*/ 652 w 1098"/>
                <a:gd name="T73" fmla="*/ 661 h 1101"/>
                <a:gd name="T74" fmla="*/ 764 w 1098"/>
                <a:gd name="T75" fmla="*/ 789 h 1101"/>
                <a:gd name="T76" fmla="*/ 789 w 1098"/>
                <a:gd name="T77" fmla="*/ 765 h 1101"/>
                <a:gd name="T78" fmla="*/ 216 w 1098"/>
                <a:gd name="T79" fmla="*/ 432 h 1101"/>
                <a:gd name="T80" fmla="*/ 322 w 1098"/>
                <a:gd name="T81" fmla="*/ 474 h 1101"/>
                <a:gd name="T82" fmla="*/ 389 w 1098"/>
                <a:gd name="T83" fmla="*/ 456 h 1101"/>
                <a:gd name="T84" fmla="*/ 216 w 1098"/>
                <a:gd name="T85" fmla="*/ 432 h 1101"/>
                <a:gd name="T86" fmla="*/ 672 w 1098"/>
                <a:gd name="T87" fmla="*/ 828 h 1101"/>
                <a:gd name="T88" fmla="*/ 620 w 1098"/>
                <a:gd name="T89" fmla="*/ 695 h 1101"/>
                <a:gd name="T90" fmla="*/ 630 w 1098"/>
                <a:gd name="T91" fmla="*/ 802 h 1101"/>
                <a:gd name="T92" fmla="*/ 668 w 1098"/>
                <a:gd name="T93" fmla="*/ 879 h 1101"/>
                <a:gd name="T94" fmla="*/ 870 w 1098"/>
                <a:gd name="T95" fmla="*/ 679 h 1101"/>
                <a:gd name="T96" fmla="*/ 830 w 1098"/>
                <a:gd name="T97" fmla="*/ 637 h 1101"/>
                <a:gd name="T98" fmla="*/ 695 w 1098"/>
                <a:gd name="T99" fmla="*/ 620 h 1101"/>
                <a:gd name="T100" fmla="*/ 845 w 1098"/>
                <a:gd name="T101" fmla="*/ 677 h 1101"/>
                <a:gd name="T102" fmla="*/ 416 w 1098"/>
                <a:gd name="T103" fmla="*/ 242 h 1101"/>
                <a:gd name="T104" fmla="*/ 455 w 1098"/>
                <a:gd name="T105" fmla="*/ 387 h 1101"/>
                <a:gd name="T106" fmla="*/ 476 w 1098"/>
                <a:gd name="T107" fmla="*/ 333 h 1101"/>
                <a:gd name="T108" fmla="*/ 428 w 1098"/>
                <a:gd name="T109" fmla="*/ 217 h 1101"/>
                <a:gd name="T110" fmla="*/ 318 w 1098"/>
                <a:gd name="T111" fmla="*/ 301 h 1101"/>
                <a:gd name="T112" fmla="*/ 410 w 1098"/>
                <a:gd name="T113" fmla="*/ 435 h 1101"/>
                <a:gd name="T114" fmla="*/ 439 w 1098"/>
                <a:gd name="T115" fmla="*/ 416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8" h="1101">
                  <a:moveTo>
                    <a:pt x="704" y="507"/>
                  </a:moveTo>
                  <a:cubicBezTo>
                    <a:pt x="706" y="509"/>
                    <a:pt x="706" y="510"/>
                    <a:pt x="707" y="510"/>
                  </a:cubicBezTo>
                  <a:cubicBezTo>
                    <a:pt x="737" y="523"/>
                    <a:pt x="769" y="530"/>
                    <a:pt x="802" y="525"/>
                  </a:cubicBezTo>
                  <a:cubicBezTo>
                    <a:pt x="824" y="522"/>
                    <a:pt x="843" y="514"/>
                    <a:pt x="858" y="499"/>
                  </a:cubicBezTo>
                  <a:cubicBezTo>
                    <a:pt x="875" y="483"/>
                    <a:pt x="892" y="466"/>
                    <a:pt x="908" y="449"/>
                  </a:cubicBezTo>
                  <a:cubicBezTo>
                    <a:pt x="960" y="397"/>
                    <a:pt x="1011" y="346"/>
                    <a:pt x="1063" y="294"/>
                  </a:cubicBezTo>
                  <a:cubicBezTo>
                    <a:pt x="1075" y="283"/>
                    <a:pt x="1084" y="269"/>
                    <a:pt x="1089" y="254"/>
                  </a:cubicBezTo>
                  <a:cubicBezTo>
                    <a:pt x="1098" y="228"/>
                    <a:pt x="1098" y="202"/>
                    <a:pt x="1092" y="175"/>
                  </a:cubicBezTo>
                  <a:cubicBezTo>
                    <a:pt x="1087" y="152"/>
                    <a:pt x="1077" y="131"/>
                    <a:pt x="1065" y="111"/>
                  </a:cubicBezTo>
                  <a:cubicBezTo>
                    <a:pt x="1046" y="81"/>
                    <a:pt x="1022" y="57"/>
                    <a:pt x="993" y="37"/>
                  </a:cubicBezTo>
                  <a:cubicBezTo>
                    <a:pt x="977" y="25"/>
                    <a:pt x="959" y="16"/>
                    <a:pt x="940" y="10"/>
                  </a:cubicBezTo>
                  <a:cubicBezTo>
                    <a:pt x="921" y="3"/>
                    <a:pt x="903" y="0"/>
                    <a:pt x="883" y="0"/>
                  </a:cubicBezTo>
                  <a:cubicBezTo>
                    <a:pt x="852" y="0"/>
                    <a:pt x="826" y="9"/>
                    <a:pt x="804" y="31"/>
                  </a:cubicBezTo>
                  <a:cubicBezTo>
                    <a:pt x="770" y="64"/>
                    <a:pt x="736" y="98"/>
                    <a:pt x="702" y="132"/>
                  </a:cubicBezTo>
                  <a:cubicBezTo>
                    <a:pt x="670" y="165"/>
                    <a:pt x="638" y="197"/>
                    <a:pt x="606" y="229"/>
                  </a:cubicBezTo>
                  <a:cubicBezTo>
                    <a:pt x="582" y="252"/>
                    <a:pt x="570" y="279"/>
                    <a:pt x="569" y="311"/>
                  </a:cubicBezTo>
                  <a:cubicBezTo>
                    <a:pt x="569" y="330"/>
                    <a:pt x="572" y="348"/>
                    <a:pt x="577" y="366"/>
                  </a:cubicBezTo>
                  <a:cubicBezTo>
                    <a:pt x="580" y="375"/>
                    <a:pt x="584" y="383"/>
                    <a:pt x="587" y="393"/>
                  </a:cubicBezTo>
                  <a:cubicBezTo>
                    <a:pt x="589" y="392"/>
                    <a:pt x="589" y="391"/>
                    <a:pt x="590" y="391"/>
                  </a:cubicBezTo>
                  <a:cubicBezTo>
                    <a:pt x="612" y="368"/>
                    <a:pt x="635" y="345"/>
                    <a:pt x="658" y="322"/>
                  </a:cubicBezTo>
                  <a:cubicBezTo>
                    <a:pt x="659" y="321"/>
                    <a:pt x="660" y="318"/>
                    <a:pt x="660" y="316"/>
                  </a:cubicBezTo>
                  <a:cubicBezTo>
                    <a:pt x="660" y="309"/>
                    <a:pt x="661" y="303"/>
                    <a:pt x="666" y="297"/>
                  </a:cubicBezTo>
                  <a:cubicBezTo>
                    <a:pt x="732" y="232"/>
                    <a:pt x="798" y="166"/>
                    <a:pt x="863" y="100"/>
                  </a:cubicBezTo>
                  <a:cubicBezTo>
                    <a:pt x="870" y="93"/>
                    <a:pt x="878" y="90"/>
                    <a:pt x="887" y="91"/>
                  </a:cubicBezTo>
                  <a:cubicBezTo>
                    <a:pt x="903" y="92"/>
                    <a:pt x="918" y="98"/>
                    <a:pt x="932" y="106"/>
                  </a:cubicBezTo>
                  <a:cubicBezTo>
                    <a:pt x="960" y="122"/>
                    <a:pt x="982" y="145"/>
                    <a:pt x="996" y="175"/>
                  </a:cubicBezTo>
                  <a:cubicBezTo>
                    <a:pt x="1002" y="188"/>
                    <a:pt x="1005" y="202"/>
                    <a:pt x="1005" y="216"/>
                  </a:cubicBezTo>
                  <a:cubicBezTo>
                    <a:pt x="1004" y="221"/>
                    <a:pt x="1002" y="225"/>
                    <a:pt x="998" y="229"/>
                  </a:cubicBezTo>
                  <a:cubicBezTo>
                    <a:pt x="933" y="295"/>
                    <a:pt x="867" y="361"/>
                    <a:pt x="802" y="427"/>
                  </a:cubicBezTo>
                  <a:cubicBezTo>
                    <a:pt x="796" y="433"/>
                    <a:pt x="789" y="436"/>
                    <a:pt x="780" y="436"/>
                  </a:cubicBezTo>
                  <a:cubicBezTo>
                    <a:pt x="778" y="436"/>
                    <a:pt x="776" y="437"/>
                    <a:pt x="775" y="438"/>
                  </a:cubicBezTo>
                  <a:cubicBezTo>
                    <a:pt x="760" y="452"/>
                    <a:pt x="747" y="466"/>
                    <a:pt x="732" y="480"/>
                  </a:cubicBezTo>
                  <a:cubicBezTo>
                    <a:pt x="723" y="489"/>
                    <a:pt x="714" y="498"/>
                    <a:pt x="704" y="507"/>
                  </a:cubicBezTo>
                  <a:close/>
                  <a:moveTo>
                    <a:pt x="509" y="704"/>
                  </a:moveTo>
                  <a:cubicBezTo>
                    <a:pt x="507" y="706"/>
                    <a:pt x="506" y="706"/>
                    <a:pt x="505" y="707"/>
                  </a:cubicBezTo>
                  <a:cubicBezTo>
                    <a:pt x="483" y="729"/>
                    <a:pt x="461" y="751"/>
                    <a:pt x="439" y="773"/>
                  </a:cubicBezTo>
                  <a:cubicBezTo>
                    <a:pt x="436" y="776"/>
                    <a:pt x="435" y="778"/>
                    <a:pt x="435" y="782"/>
                  </a:cubicBezTo>
                  <a:cubicBezTo>
                    <a:pt x="436" y="789"/>
                    <a:pt x="434" y="795"/>
                    <a:pt x="428" y="801"/>
                  </a:cubicBezTo>
                  <a:cubicBezTo>
                    <a:pt x="362" y="866"/>
                    <a:pt x="297" y="932"/>
                    <a:pt x="231" y="997"/>
                  </a:cubicBezTo>
                  <a:cubicBezTo>
                    <a:pt x="224" y="1004"/>
                    <a:pt x="217" y="1006"/>
                    <a:pt x="208" y="1005"/>
                  </a:cubicBezTo>
                  <a:cubicBezTo>
                    <a:pt x="194" y="1004"/>
                    <a:pt x="181" y="1000"/>
                    <a:pt x="169" y="993"/>
                  </a:cubicBezTo>
                  <a:cubicBezTo>
                    <a:pt x="136" y="975"/>
                    <a:pt x="111" y="949"/>
                    <a:pt x="97" y="914"/>
                  </a:cubicBezTo>
                  <a:cubicBezTo>
                    <a:pt x="93" y="903"/>
                    <a:pt x="90" y="891"/>
                    <a:pt x="91" y="880"/>
                  </a:cubicBezTo>
                  <a:cubicBezTo>
                    <a:pt x="92" y="875"/>
                    <a:pt x="94" y="871"/>
                    <a:pt x="97" y="868"/>
                  </a:cubicBezTo>
                  <a:cubicBezTo>
                    <a:pt x="163" y="801"/>
                    <a:pt x="230" y="735"/>
                    <a:pt x="296" y="668"/>
                  </a:cubicBezTo>
                  <a:cubicBezTo>
                    <a:pt x="301" y="663"/>
                    <a:pt x="307" y="660"/>
                    <a:pt x="315" y="661"/>
                  </a:cubicBezTo>
                  <a:cubicBezTo>
                    <a:pt x="318" y="661"/>
                    <a:pt x="321" y="659"/>
                    <a:pt x="323" y="657"/>
                  </a:cubicBezTo>
                  <a:cubicBezTo>
                    <a:pt x="340" y="640"/>
                    <a:pt x="357" y="623"/>
                    <a:pt x="374" y="606"/>
                  </a:cubicBezTo>
                  <a:cubicBezTo>
                    <a:pt x="380" y="600"/>
                    <a:pt x="386" y="594"/>
                    <a:pt x="391" y="589"/>
                  </a:cubicBezTo>
                  <a:cubicBezTo>
                    <a:pt x="391" y="588"/>
                    <a:pt x="390" y="587"/>
                    <a:pt x="390" y="587"/>
                  </a:cubicBezTo>
                  <a:cubicBezTo>
                    <a:pt x="389" y="587"/>
                    <a:pt x="388" y="586"/>
                    <a:pt x="388" y="586"/>
                  </a:cubicBezTo>
                  <a:cubicBezTo>
                    <a:pt x="359" y="574"/>
                    <a:pt x="329" y="567"/>
                    <a:pt x="298" y="571"/>
                  </a:cubicBezTo>
                  <a:cubicBezTo>
                    <a:pt x="274" y="574"/>
                    <a:pt x="253" y="582"/>
                    <a:pt x="237" y="599"/>
                  </a:cubicBezTo>
                  <a:cubicBezTo>
                    <a:pt x="205" y="630"/>
                    <a:pt x="173" y="661"/>
                    <a:pt x="142" y="693"/>
                  </a:cubicBezTo>
                  <a:cubicBezTo>
                    <a:pt x="107" y="728"/>
                    <a:pt x="72" y="764"/>
                    <a:pt x="36" y="799"/>
                  </a:cubicBezTo>
                  <a:cubicBezTo>
                    <a:pt x="11" y="823"/>
                    <a:pt x="0" y="852"/>
                    <a:pt x="0" y="886"/>
                  </a:cubicBezTo>
                  <a:cubicBezTo>
                    <a:pt x="0" y="920"/>
                    <a:pt x="11" y="951"/>
                    <a:pt x="27" y="979"/>
                  </a:cubicBezTo>
                  <a:cubicBezTo>
                    <a:pt x="49" y="1016"/>
                    <a:pt x="78" y="1046"/>
                    <a:pt x="115" y="1067"/>
                  </a:cubicBezTo>
                  <a:cubicBezTo>
                    <a:pt x="150" y="1088"/>
                    <a:pt x="188" y="1101"/>
                    <a:pt x="231" y="1095"/>
                  </a:cubicBezTo>
                  <a:cubicBezTo>
                    <a:pt x="253" y="1092"/>
                    <a:pt x="273" y="1084"/>
                    <a:pt x="289" y="1068"/>
                  </a:cubicBezTo>
                  <a:cubicBezTo>
                    <a:pt x="300" y="1058"/>
                    <a:pt x="310" y="1047"/>
                    <a:pt x="321" y="1037"/>
                  </a:cubicBezTo>
                  <a:cubicBezTo>
                    <a:pt x="344" y="1013"/>
                    <a:pt x="368" y="990"/>
                    <a:pt x="392" y="966"/>
                  </a:cubicBezTo>
                  <a:cubicBezTo>
                    <a:pt x="423" y="934"/>
                    <a:pt x="454" y="902"/>
                    <a:pt x="487" y="871"/>
                  </a:cubicBezTo>
                  <a:cubicBezTo>
                    <a:pt x="517" y="843"/>
                    <a:pt x="530" y="809"/>
                    <a:pt x="526" y="769"/>
                  </a:cubicBezTo>
                  <a:cubicBezTo>
                    <a:pt x="525" y="756"/>
                    <a:pt x="522" y="743"/>
                    <a:pt x="518" y="730"/>
                  </a:cubicBezTo>
                  <a:cubicBezTo>
                    <a:pt x="516" y="722"/>
                    <a:pt x="512" y="713"/>
                    <a:pt x="509" y="704"/>
                  </a:cubicBezTo>
                  <a:close/>
                  <a:moveTo>
                    <a:pt x="503" y="549"/>
                  </a:moveTo>
                  <a:cubicBezTo>
                    <a:pt x="498" y="550"/>
                    <a:pt x="494" y="551"/>
                    <a:pt x="490" y="552"/>
                  </a:cubicBezTo>
                  <a:cubicBezTo>
                    <a:pt x="483" y="555"/>
                    <a:pt x="477" y="555"/>
                    <a:pt x="472" y="548"/>
                  </a:cubicBezTo>
                  <a:cubicBezTo>
                    <a:pt x="472" y="547"/>
                    <a:pt x="470" y="547"/>
                    <a:pt x="470" y="546"/>
                  </a:cubicBezTo>
                  <a:cubicBezTo>
                    <a:pt x="464" y="543"/>
                    <a:pt x="462" y="543"/>
                    <a:pt x="458" y="547"/>
                  </a:cubicBezTo>
                  <a:cubicBezTo>
                    <a:pt x="411" y="593"/>
                    <a:pt x="365" y="640"/>
                    <a:pt x="318" y="686"/>
                  </a:cubicBezTo>
                  <a:cubicBezTo>
                    <a:pt x="311" y="693"/>
                    <a:pt x="303" y="700"/>
                    <a:pt x="298" y="708"/>
                  </a:cubicBezTo>
                  <a:cubicBezTo>
                    <a:pt x="288" y="723"/>
                    <a:pt x="289" y="739"/>
                    <a:pt x="296" y="755"/>
                  </a:cubicBezTo>
                  <a:cubicBezTo>
                    <a:pt x="306" y="779"/>
                    <a:pt x="324" y="796"/>
                    <a:pt x="349" y="803"/>
                  </a:cubicBezTo>
                  <a:cubicBezTo>
                    <a:pt x="367" y="808"/>
                    <a:pt x="383" y="805"/>
                    <a:pt x="397" y="791"/>
                  </a:cubicBezTo>
                  <a:cubicBezTo>
                    <a:pt x="446" y="741"/>
                    <a:pt x="496" y="692"/>
                    <a:pt x="546" y="642"/>
                  </a:cubicBezTo>
                  <a:cubicBezTo>
                    <a:pt x="549" y="638"/>
                    <a:pt x="550" y="635"/>
                    <a:pt x="547" y="631"/>
                  </a:cubicBezTo>
                  <a:cubicBezTo>
                    <a:pt x="541" y="632"/>
                    <a:pt x="535" y="632"/>
                    <a:pt x="528" y="633"/>
                  </a:cubicBezTo>
                  <a:cubicBezTo>
                    <a:pt x="532" y="624"/>
                    <a:pt x="535" y="617"/>
                    <a:pt x="538" y="609"/>
                  </a:cubicBezTo>
                  <a:cubicBezTo>
                    <a:pt x="540" y="603"/>
                    <a:pt x="541" y="603"/>
                    <a:pt x="534" y="599"/>
                  </a:cubicBezTo>
                  <a:cubicBezTo>
                    <a:pt x="530" y="597"/>
                    <a:pt x="528" y="595"/>
                    <a:pt x="529" y="590"/>
                  </a:cubicBezTo>
                  <a:cubicBezTo>
                    <a:pt x="530" y="586"/>
                    <a:pt x="530" y="581"/>
                    <a:pt x="531" y="577"/>
                  </a:cubicBezTo>
                  <a:cubicBezTo>
                    <a:pt x="518" y="577"/>
                    <a:pt x="506" y="577"/>
                    <a:pt x="493" y="577"/>
                  </a:cubicBezTo>
                  <a:cubicBezTo>
                    <a:pt x="497" y="567"/>
                    <a:pt x="500" y="559"/>
                    <a:pt x="503" y="549"/>
                  </a:cubicBezTo>
                  <a:close/>
                  <a:moveTo>
                    <a:pt x="645" y="543"/>
                  </a:moveTo>
                  <a:cubicBezTo>
                    <a:pt x="647" y="542"/>
                    <a:pt x="648" y="541"/>
                    <a:pt x="648" y="540"/>
                  </a:cubicBezTo>
                  <a:cubicBezTo>
                    <a:pt x="665" y="523"/>
                    <a:pt x="682" y="507"/>
                    <a:pt x="698" y="490"/>
                  </a:cubicBezTo>
                  <a:cubicBezTo>
                    <a:pt x="730" y="458"/>
                    <a:pt x="761" y="427"/>
                    <a:pt x="793" y="395"/>
                  </a:cubicBezTo>
                  <a:cubicBezTo>
                    <a:pt x="799" y="389"/>
                    <a:pt x="803" y="382"/>
                    <a:pt x="804" y="374"/>
                  </a:cubicBezTo>
                  <a:cubicBezTo>
                    <a:pt x="807" y="353"/>
                    <a:pt x="800" y="335"/>
                    <a:pt x="786" y="319"/>
                  </a:cubicBezTo>
                  <a:cubicBezTo>
                    <a:pt x="776" y="307"/>
                    <a:pt x="762" y="298"/>
                    <a:pt x="746" y="293"/>
                  </a:cubicBezTo>
                  <a:cubicBezTo>
                    <a:pt x="730" y="289"/>
                    <a:pt x="714" y="291"/>
                    <a:pt x="701" y="303"/>
                  </a:cubicBezTo>
                  <a:cubicBezTo>
                    <a:pt x="692" y="312"/>
                    <a:pt x="683" y="321"/>
                    <a:pt x="674" y="330"/>
                  </a:cubicBezTo>
                  <a:cubicBezTo>
                    <a:pt x="641" y="364"/>
                    <a:pt x="607" y="398"/>
                    <a:pt x="573" y="433"/>
                  </a:cubicBezTo>
                  <a:cubicBezTo>
                    <a:pt x="568" y="438"/>
                    <a:pt x="563" y="442"/>
                    <a:pt x="558" y="447"/>
                  </a:cubicBezTo>
                  <a:cubicBezTo>
                    <a:pt x="562" y="450"/>
                    <a:pt x="566" y="452"/>
                    <a:pt x="570" y="455"/>
                  </a:cubicBezTo>
                  <a:cubicBezTo>
                    <a:pt x="574" y="459"/>
                    <a:pt x="578" y="459"/>
                    <a:pt x="583" y="458"/>
                  </a:cubicBezTo>
                  <a:cubicBezTo>
                    <a:pt x="588" y="456"/>
                    <a:pt x="593" y="456"/>
                    <a:pt x="598" y="454"/>
                  </a:cubicBezTo>
                  <a:cubicBezTo>
                    <a:pt x="595" y="464"/>
                    <a:pt x="592" y="472"/>
                    <a:pt x="589" y="482"/>
                  </a:cubicBezTo>
                  <a:cubicBezTo>
                    <a:pt x="602" y="482"/>
                    <a:pt x="614" y="482"/>
                    <a:pt x="626" y="482"/>
                  </a:cubicBezTo>
                  <a:cubicBezTo>
                    <a:pt x="626" y="486"/>
                    <a:pt x="626" y="491"/>
                    <a:pt x="625" y="495"/>
                  </a:cubicBezTo>
                  <a:cubicBezTo>
                    <a:pt x="624" y="500"/>
                    <a:pt x="625" y="502"/>
                    <a:pt x="629" y="504"/>
                  </a:cubicBezTo>
                  <a:cubicBezTo>
                    <a:pt x="636" y="508"/>
                    <a:pt x="636" y="508"/>
                    <a:pt x="633" y="515"/>
                  </a:cubicBezTo>
                  <a:cubicBezTo>
                    <a:pt x="633" y="516"/>
                    <a:pt x="633" y="516"/>
                    <a:pt x="633" y="516"/>
                  </a:cubicBezTo>
                  <a:cubicBezTo>
                    <a:pt x="630" y="523"/>
                    <a:pt x="627" y="530"/>
                    <a:pt x="624" y="538"/>
                  </a:cubicBezTo>
                  <a:cubicBezTo>
                    <a:pt x="631" y="537"/>
                    <a:pt x="638" y="537"/>
                    <a:pt x="644" y="536"/>
                  </a:cubicBezTo>
                  <a:cubicBezTo>
                    <a:pt x="644" y="538"/>
                    <a:pt x="645" y="540"/>
                    <a:pt x="645" y="543"/>
                  </a:cubicBezTo>
                  <a:close/>
                  <a:moveTo>
                    <a:pt x="668" y="650"/>
                  </a:moveTo>
                  <a:cubicBezTo>
                    <a:pt x="668" y="650"/>
                    <a:pt x="668" y="651"/>
                    <a:pt x="668" y="651"/>
                  </a:cubicBezTo>
                  <a:cubicBezTo>
                    <a:pt x="660" y="651"/>
                    <a:pt x="655" y="654"/>
                    <a:pt x="652" y="661"/>
                  </a:cubicBezTo>
                  <a:cubicBezTo>
                    <a:pt x="649" y="668"/>
                    <a:pt x="650" y="674"/>
                    <a:pt x="655" y="680"/>
                  </a:cubicBezTo>
                  <a:cubicBezTo>
                    <a:pt x="659" y="684"/>
                    <a:pt x="663" y="688"/>
                    <a:pt x="667" y="692"/>
                  </a:cubicBezTo>
                  <a:cubicBezTo>
                    <a:pt x="700" y="724"/>
                    <a:pt x="732" y="757"/>
                    <a:pt x="764" y="789"/>
                  </a:cubicBezTo>
                  <a:cubicBezTo>
                    <a:pt x="769" y="793"/>
                    <a:pt x="774" y="796"/>
                    <a:pt x="781" y="795"/>
                  </a:cubicBezTo>
                  <a:cubicBezTo>
                    <a:pt x="787" y="793"/>
                    <a:pt x="792" y="789"/>
                    <a:pt x="794" y="783"/>
                  </a:cubicBezTo>
                  <a:cubicBezTo>
                    <a:pt x="796" y="776"/>
                    <a:pt x="794" y="770"/>
                    <a:pt x="789" y="765"/>
                  </a:cubicBezTo>
                  <a:cubicBezTo>
                    <a:pt x="753" y="729"/>
                    <a:pt x="716" y="692"/>
                    <a:pt x="680" y="656"/>
                  </a:cubicBezTo>
                  <a:cubicBezTo>
                    <a:pt x="677" y="653"/>
                    <a:pt x="672" y="652"/>
                    <a:pt x="668" y="650"/>
                  </a:cubicBezTo>
                  <a:close/>
                  <a:moveTo>
                    <a:pt x="216" y="432"/>
                  </a:moveTo>
                  <a:cubicBezTo>
                    <a:pt x="217" y="435"/>
                    <a:pt x="217" y="438"/>
                    <a:pt x="219" y="440"/>
                  </a:cubicBezTo>
                  <a:cubicBezTo>
                    <a:pt x="222" y="447"/>
                    <a:pt x="228" y="449"/>
                    <a:pt x="235" y="450"/>
                  </a:cubicBezTo>
                  <a:cubicBezTo>
                    <a:pt x="264" y="458"/>
                    <a:pt x="293" y="466"/>
                    <a:pt x="322" y="474"/>
                  </a:cubicBezTo>
                  <a:cubicBezTo>
                    <a:pt x="341" y="479"/>
                    <a:pt x="361" y="484"/>
                    <a:pt x="380" y="489"/>
                  </a:cubicBezTo>
                  <a:cubicBezTo>
                    <a:pt x="389" y="492"/>
                    <a:pt x="398" y="486"/>
                    <a:pt x="401" y="476"/>
                  </a:cubicBezTo>
                  <a:cubicBezTo>
                    <a:pt x="403" y="468"/>
                    <a:pt x="397" y="458"/>
                    <a:pt x="389" y="456"/>
                  </a:cubicBezTo>
                  <a:cubicBezTo>
                    <a:pt x="367" y="450"/>
                    <a:pt x="346" y="445"/>
                    <a:pt x="324" y="439"/>
                  </a:cubicBezTo>
                  <a:cubicBezTo>
                    <a:pt x="296" y="431"/>
                    <a:pt x="268" y="424"/>
                    <a:pt x="239" y="416"/>
                  </a:cubicBezTo>
                  <a:cubicBezTo>
                    <a:pt x="228" y="413"/>
                    <a:pt x="217" y="421"/>
                    <a:pt x="216" y="432"/>
                  </a:cubicBezTo>
                  <a:close/>
                  <a:moveTo>
                    <a:pt x="681" y="863"/>
                  </a:moveTo>
                  <a:cubicBezTo>
                    <a:pt x="680" y="860"/>
                    <a:pt x="680" y="858"/>
                    <a:pt x="679" y="855"/>
                  </a:cubicBezTo>
                  <a:cubicBezTo>
                    <a:pt x="677" y="846"/>
                    <a:pt x="674" y="837"/>
                    <a:pt x="672" y="828"/>
                  </a:cubicBezTo>
                  <a:cubicBezTo>
                    <a:pt x="666" y="805"/>
                    <a:pt x="660" y="782"/>
                    <a:pt x="654" y="759"/>
                  </a:cubicBezTo>
                  <a:cubicBezTo>
                    <a:pt x="649" y="743"/>
                    <a:pt x="644" y="726"/>
                    <a:pt x="640" y="710"/>
                  </a:cubicBezTo>
                  <a:cubicBezTo>
                    <a:pt x="638" y="699"/>
                    <a:pt x="627" y="693"/>
                    <a:pt x="620" y="695"/>
                  </a:cubicBezTo>
                  <a:cubicBezTo>
                    <a:pt x="609" y="698"/>
                    <a:pt x="604" y="708"/>
                    <a:pt x="607" y="719"/>
                  </a:cubicBezTo>
                  <a:cubicBezTo>
                    <a:pt x="609" y="723"/>
                    <a:pt x="610" y="727"/>
                    <a:pt x="611" y="732"/>
                  </a:cubicBezTo>
                  <a:cubicBezTo>
                    <a:pt x="617" y="755"/>
                    <a:pt x="624" y="779"/>
                    <a:pt x="630" y="802"/>
                  </a:cubicBezTo>
                  <a:cubicBezTo>
                    <a:pt x="633" y="816"/>
                    <a:pt x="637" y="829"/>
                    <a:pt x="640" y="842"/>
                  </a:cubicBezTo>
                  <a:cubicBezTo>
                    <a:pt x="643" y="851"/>
                    <a:pt x="645" y="860"/>
                    <a:pt x="648" y="869"/>
                  </a:cubicBezTo>
                  <a:cubicBezTo>
                    <a:pt x="651" y="877"/>
                    <a:pt x="660" y="881"/>
                    <a:pt x="668" y="879"/>
                  </a:cubicBezTo>
                  <a:cubicBezTo>
                    <a:pt x="675" y="878"/>
                    <a:pt x="680" y="870"/>
                    <a:pt x="681" y="863"/>
                  </a:cubicBezTo>
                  <a:close/>
                  <a:moveTo>
                    <a:pt x="862" y="681"/>
                  </a:moveTo>
                  <a:cubicBezTo>
                    <a:pt x="864" y="681"/>
                    <a:pt x="867" y="680"/>
                    <a:pt x="870" y="679"/>
                  </a:cubicBezTo>
                  <a:cubicBezTo>
                    <a:pt x="877" y="675"/>
                    <a:pt x="880" y="669"/>
                    <a:pt x="879" y="661"/>
                  </a:cubicBezTo>
                  <a:cubicBezTo>
                    <a:pt x="878" y="654"/>
                    <a:pt x="874" y="650"/>
                    <a:pt x="867" y="648"/>
                  </a:cubicBezTo>
                  <a:cubicBezTo>
                    <a:pt x="855" y="644"/>
                    <a:pt x="842" y="641"/>
                    <a:pt x="830" y="637"/>
                  </a:cubicBezTo>
                  <a:cubicBezTo>
                    <a:pt x="807" y="631"/>
                    <a:pt x="784" y="625"/>
                    <a:pt x="761" y="619"/>
                  </a:cubicBezTo>
                  <a:cubicBezTo>
                    <a:pt x="746" y="615"/>
                    <a:pt x="731" y="611"/>
                    <a:pt x="716" y="607"/>
                  </a:cubicBezTo>
                  <a:cubicBezTo>
                    <a:pt x="707" y="605"/>
                    <a:pt x="697" y="611"/>
                    <a:pt x="695" y="620"/>
                  </a:cubicBezTo>
                  <a:cubicBezTo>
                    <a:pt x="693" y="628"/>
                    <a:pt x="699" y="638"/>
                    <a:pt x="707" y="640"/>
                  </a:cubicBezTo>
                  <a:cubicBezTo>
                    <a:pt x="733" y="647"/>
                    <a:pt x="759" y="654"/>
                    <a:pt x="785" y="661"/>
                  </a:cubicBezTo>
                  <a:cubicBezTo>
                    <a:pt x="805" y="666"/>
                    <a:pt x="825" y="672"/>
                    <a:pt x="845" y="677"/>
                  </a:cubicBezTo>
                  <a:cubicBezTo>
                    <a:pt x="851" y="679"/>
                    <a:pt x="856" y="680"/>
                    <a:pt x="862" y="681"/>
                  </a:cubicBezTo>
                  <a:close/>
                  <a:moveTo>
                    <a:pt x="415" y="234"/>
                  </a:moveTo>
                  <a:cubicBezTo>
                    <a:pt x="415" y="236"/>
                    <a:pt x="416" y="239"/>
                    <a:pt x="416" y="242"/>
                  </a:cubicBezTo>
                  <a:cubicBezTo>
                    <a:pt x="420" y="254"/>
                    <a:pt x="423" y="267"/>
                    <a:pt x="427" y="279"/>
                  </a:cubicBezTo>
                  <a:cubicBezTo>
                    <a:pt x="432" y="299"/>
                    <a:pt x="437" y="318"/>
                    <a:pt x="442" y="338"/>
                  </a:cubicBezTo>
                  <a:cubicBezTo>
                    <a:pt x="446" y="354"/>
                    <a:pt x="451" y="370"/>
                    <a:pt x="455" y="387"/>
                  </a:cubicBezTo>
                  <a:cubicBezTo>
                    <a:pt x="458" y="397"/>
                    <a:pt x="467" y="403"/>
                    <a:pt x="477" y="401"/>
                  </a:cubicBezTo>
                  <a:cubicBezTo>
                    <a:pt x="486" y="398"/>
                    <a:pt x="491" y="388"/>
                    <a:pt x="488" y="378"/>
                  </a:cubicBezTo>
                  <a:cubicBezTo>
                    <a:pt x="484" y="363"/>
                    <a:pt x="480" y="348"/>
                    <a:pt x="476" y="333"/>
                  </a:cubicBezTo>
                  <a:cubicBezTo>
                    <a:pt x="470" y="308"/>
                    <a:pt x="463" y="284"/>
                    <a:pt x="457" y="260"/>
                  </a:cubicBezTo>
                  <a:cubicBezTo>
                    <a:pt x="454" y="249"/>
                    <a:pt x="451" y="238"/>
                    <a:pt x="447" y="227"/>
                  </a:cubicBezTo>
                  <a:cubicBezTo>
                    <a:pt x="445" y="219"/>
                    <a:pt x="436" y="215"/>
                    <a:pt x="428" y="217"/>
                  </a:cubicBezTo>
                  <a:cubicBezTo>
                    <a:pt x="421" y="219"/>
                    <a:pt x="415" y="226"/>
                    <a:pt x="415" y="234"/>
                  </a:cubicBezTo>
                  <a:close/>
                  <a:moveTo>
                    <a:pt x="319" y="300"/>
                  </a:moveTo>
                  <a:cubicBezTo>
                    <a:pt x="318" y="300"/>
                    <a:pt x="318" y="301"/>
                    <a:pt x="318" y="301"/>
                  </a:cubicBezTo>
                  <a:cubicBezTo>
                    <a:pt x="311" y="301"/>
                    <a:pt x="305" y="306"/>
                    <a:pt x="302" y="312"/>
                  </a:cubicBezTo>
                  <a:cubicBezTo>
                    <a:pt x="299" y="320"/>
                    <a:pt x="302" y="326"/>
                    <a:pt x="307" y="332"/>
                  </a:cubicBezTo>
                  <a:cubicBezTo>
                    <a:pt x="341" y="366"/>
                    <a:pt x="376" y="400"/>
                    <a:pt x="410" y="435"/>
                  </a:cubicBezTo>
                  <a:cubicBezTo>
                    <a:pt x="414" y="438"/>
                    <a:pt x="417" y="442"/>
                    <a:pt x="422" y="444"/>
                  </a:cubicBezTo>
                  <a:cubicBezTo>
                    <a:pt x="430" y="448"/>
                    <a:pt x="438" y="444"/>
                    <a:pt x="443" y="437"/>
                  </a:cubicBezTo>
                  <a:cubicBezTo>
                    <a:pt x="446" y="432"/>
                    <a:pt x="446" y="422"/>
                    <a:pt x="439" y="416"/>
                  </a:cubicBezTo>
                  <a:cubicBezTo>
                    <a:pt x="403" y="379"/>
                    <a:pt x="367" y="343"/>
                    <a:pt x="331" y="307"/>
                  </a:cubicBezTo>
                  <a:cubicBezTo>
                    <a:pt x="328" y="304"/>
                    <a:pt x="323" y="302"/>
                    <a:pt x="319" y="3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37" name="Freeform 6">
              <a:extLst>
                <a:ext uri="{FF2B5EF4-FFF2-40B4-BE49-F238E27FC236}">
                  <a16:creationId xmlns:a16="http://schemas.microsoft.com/office/drawing/2014/main" id="{BA2247E3-C22B-4480-AF4B-E3F223AA1C1E}"/>
                </a:ext>
              </a:extLst>
            </p:cNvPr>
            <p:cNvSpPr>
              <a:spLocks/>
            </p:cNvSpPr>
            <p:nvPr/>
          </p:nvSpPr>
          <p:spPr bwMode="auto">
            <a:xfrm>
              <a:off x="3765068" y="2246539"/>
              <a:ext cx="1630363" cy="1647825"/>
            </a:xfrm>
            <a:custGeom>
              <a:avLst/>
              <a:gdLst>
                <a:gd name="T0" fmla="*/ 135 w 529"/>
                <a:gd name="T1" fmla="*/ 507 h 530"/>
                <a:gd name="T2" fmla="*/ 163 w 529"/>
                <a:gd name="T3" fmla="*/ 480 h 530"/>
                <a:gd name="T4" fmla="*/ 206 w 529"/>
                <a:gd name="T5" fmla="*/ 438 h 530"/>
                <a:gd name="T6" fmla="*/ 211 w 529"/>
                <a:gd name="T7" fmla="*/ 436 h 530"/>
                <a:gd name="T8" fmla="*/ 233 w 529"/>
                <a:gd name="T9" fmla="*/ 427 h 530"/>
                <a:gd name="T10" fmla="*/ 429 w 529"/>
                <a:gd name="T11" fmla="*/ 229 h 530"/>
                <a:gd name="T12" fmla="*/ 436 w 529"/>
                <a:gd name="T13" fmla="*/ 216 h 530"/>
                <a:gd name="T14" fmla="*/ 427 w 529"/>
                <a:gd name="T15" fmla="*/ 175 h 530"/>
                <a:gd name="T16" fmla="*/ 363 w 529"/>
                <a:gd name="T17" fmla="*/ 106 h 530"/>
                <a:gd name="T18" fmla="*/ 318 w 529"/>
                <a:gd name="T19" fmla="*/ 91 h 530"/>
                <a:gd name="T20" fmla="*/ 294 w 529"/>
                <a:gd name="T21" fmla="*/ 100 h 530"/>
                <a:gd name="T22" fmla="*/ 97 w 529"/>
                <a:gd name="T23" fmla="*/ 297 h 530"/>
                <a:gd name="T24" fmla="*/ 91 w 529"/>
                <a:gd name="T25" fmla="*/ 316 h 530"/>
                <a:gd name="T26" fmla="*/ 89 w 529"/>
                <a:gd name="T27" fmla="*/ 322 h 530"/>
                <a:gd name="T28" fmla="*/ 21 w 529"/>
                <a:gd name="T29" fmla="*/ 391 h 530"/>
                <a:gd name="T30" fmla="*/ 18 w 529"/>
                <a:gd name="T31" fmla="*/ 393 h 530"/>
                <a:gd name="T32" fmla="*/ 8 w 529"/>
                <a:gd name="T33" fmla="*/ 366 h 530"/>
                <a:gd name="T34" fmla="*/ 0 w 529"/>
                <a:gd name="T35" fmla="*/ 311 h 530"/>
                <a:gd name="T36" fmla="*/ 37 w 529"/>
                <a:gd name="T37" fmla="*/ 229 h 530"/>
                <a:gd name="T38" fmla="*/ 133 w 529"/>
                <a:gd name="T39" fmla="*/ 132 h 530"/>
                <a:gd name="T40" fmla="*/ 235 w 529"/>
                <a:gd name="T41" fmla="*/ 31 h 530"/>
                <a:gd name="T42" fmla="*/ 314 w 529"/>
                <a:gd name="T43" fmla="*/ 0 h 530"/>
                <a:gd name="T44" fmla="*/ 371 w 529"/>
                <a:gd name="T45" fmla="*/ 10 h 530"/>
                <a:gd name="T46" fmla="*/ 424 w 529"/>
                <a:gd name="T47" fmla="*/ 37 h 530"/>
                <a:gd name="T48" fmla="*/ 496 w 529"/>
                <a:gd name="T49" fmla="*/ 111 h 530"/>
                <a:gd name="T50" fmla="*/ 523 w 529"/>
                <a:gd name="T51" fmla="*/ 175 h 530"/>
                <a:gd name="T52" fmla="*/ 520 w 529"/>
                <a:gd name="T53" fmla="*/ 254 h 530"/>
                <a:gd name="T54" fmla="*/ 494 w 529"/>
                <a:gd name="T55" fmla="*/ 294 h 530"/>
                <a:gd name="T56" fmla="*/ 339 w 529"/>
                <a:gd name="T57" fmla="*/ 449 h 530"/>
                <a:gd name="T58" fmla="*/ 289 w 529"/>
                <a:gd name="T59" fmla="*/ 499 h 530"/>
                <a:gd name="T60" fmla="*/ 233 w 529"/>
                <a:gd name="T61" fmla="*/ 525 h 530"/>
                <a:gd name="T62" fmla="*/ 138 w 529"/>
                <a:gd name="T63" fmla="*/ 510 h 530"/>
                <a:gd name="T64" fmla="*/ 135 w 529"/>
                <a:gd name="T65" fmla="*/ 507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9" h="530">
                  <a:moveTo>
                    <a:pt x="135" y="507"/>
                  </a:moveTo>
                  <a:cubicBezTo>
                    <a:pt x="145" y="498"/>
                    <a:pt x="154" y="489"/>
                    <a:pt x="163" y="480"/>
                  </a:cubicBezTo>
                  <a:cubicBezTo>
                    <a:pt x="178" y="466"/>
                    <a:pt x="191" y="452"/>
                    <a:pt x="206" y="438"/>
                  </a:cubicBezTo>
                  <a:cubicBezTo>
                    <a:pt x="207" y="437"/>
                    <a:pt x="209" y="436"/>
                    <a:pt x="211" y="436"/>
                  </a:cubicBezTo>
                  <a:cubicBezTo>
                    <a:pt x="220" y="436"/>
                    <a:pt x="227" y="433"/>
                    <a:pt x="233" y="427"/>
                  </a:cubicBezTo>
                  <a:cubicBezTo>
                    <a:pt x="298" y="361"/>
                    <a:pt x="364" y="295"/>
                    <a:pt x="429" y="229"/>
                  </a:cubicBezTo>
                  <a:cubicBezTo>
                    <a:pt x="433" y="225"/>
                    <a:pt x="435" y="221"/>
                    <a:pt x="436" y="216"/>
                  </a:cubicBezTo>
                  <a:cubicBezTo>
                    <a:pt x="436" y="202"/>
                    <a:pt x="433" y="188"/>
                    <a:pt x="427" y="175"/>
                  </a:cubicBezTo>
                  <a:cubicBezTo>
                    <a:pt x="413" y="145"/>
                    <a:pt x="391" y="122"/>
                    <a:pt x="363" y="106"/>
                  </a:cubicBezTo>
                  <a:cubicBezTo>
                    <a:pt x="349" y="98"/>
                    <a:pt x="334" y="92"/>
                    <a:pt x="318" y="91"/>
                  </a:cubicBezTo>
                  <a:cubicBezTo>
                    <a:pt x="309" y="90"/>
                    <a:pt x="301" y="93"/>
                    <a:pt x="294" y="100"/>
                  </a:cubicBezTo>
                  <a:cubicBezTo>
                    <a:pt x="229" y="166"/>
                    <a:pt x="163" y="232"/>
                    <a:pt x="97" y="297"/>
                  </a:cubicBezTo>
                  <a:cubicBezTo>
                    <a:pt x="92" y="303"/>
                    <a:pt x="91" y="309"/>
                    <a:pt x="91" y="316"/>
                  </a:cubicBezTo>
                  <a:cubicBezTo>
                    <a:pt x="91" y="318"/>
                    <a:pt x="90" y="321"/>
                    <a:pt x="89" y="322"/>
                  </a:cubicBezTo>
                  <a:cubicBezTo>
                    <a:pt x="66" y="345"/>
                    <a:pt x="43" y="368"/>
                    <a:pt x="21" y="391"/>
                  </a:cubicBezTo>
                  <a:cubicBezTo>
                    <a:pt x="20" y="391"/>
                    <a:pt x="20" y="392"/>
                    <a:pt x="18" y="393"/>
                  </a:cubicBezTo>
                  <a:cubicBezTo>
                    <a:pt x="15" y="383"/>
                    <a:pt x="11" y="375"/>
                    <a:pt x="8" y="366"/>
                  </a:cubicBezTo>
                  <a:cubicBezTo>
                    <a:pt x="3" y="348"/>
                    <a:pt x="0" y="330"/>
                    <a:pt x="0" y="311"/>
                  </a:cubicBezTo>
                  <a:cubicBezTo>
                    <a:pt x="1" y="279"/>
                    <a:pt x="13" y="252"/>
                    <a:pt x="37" y="229"/>
                  </a:cubicBezTo>
                  <a:cubicBezTo>
                    <a:pt x="69" y="197"/>
                    <a:pt x="101" y="165"/>
                    <a:pt x="133" y="132"/>
                  </a:cubicBezTo>
                  <a:cubicBezTo>
                    <a:pt x="167" y="98"/>
                    <a:pt x="201" y="64"/>
                    <a:pt x="235" y="31"/>
                  </a:cubicBezTo>
                  <a:cubicBezTo>
                    <a:pt x="257" y="9"/>
                    <a:pt x="283" y="0"/>
                    <a:pt x="314" y="0"/>
                  </a:cubicBezTo>
                  <a:cubicBezTo>
                    <a:pt x="334" y="0"/>
                    <a:pt x="352" y="3"/>
                    <a:pt x="371" y="10"/>
                  </a:cubicBezTo>
                  <a:cubicBezTo>
                    <a:pt x="390" y="16"/>
                    <a:pt x="408" y="25"/>
                    <a:pt x="424" y="37"/>
                  </a:cubicBezTo>
                  <a:cubicBezTo>
                    <a:pt x="453" y="57"/>
                    <a:pt x="477" y="81"/>
                    <a:pt x="496" y="111"/>
                  </a:cubicBezTo>
                  <a:cubicBezTo>
                    <a:pt x="508" y="131"/>
                    <a:pt x="518" y="152"/>
                    <a:pt x="523" y="175"/>
                  </a:cubicBezTo>
                  <a:cubicBezTo>
                    <a:pt x="529" y="202"/>
                    <a:pt x="529" y="228"/>
                    <a:pt x="520" y="254"/>
                  </a:cubicBezTo>
                  <a:cubicBezTo>
                    <a:pt x="515" y="269"/>
                    <a:pt x="506" y="283"/>
                    <a:pt x="494" y="294"/>
                  </a:cubicBezTo>
                  <a:cubicBezTo>
                    <a:pt x="442" y="346"/>
                    <a:pt x="391" y="397"/>
                    <a:pt x="339" y="449"/>
                  </a:cubicBezTo>
                  <a:cubicBezTo>
                    <a:pt x="323" y="466"/>
                    <a:pt x="306" y="483"/>
                    <a:pt x="289" y="499"/>
                  </a:cubicBezTo>
                  <a:cubicBezTo>
                    <a:pt x="274" y="514"/>
                    <a:pt x="255" y="522"/>
                    <a:pt x="233" y="525"/>
                  </a:cubicBezTo>
                  <a:cubicBezTo>
                    <a:pt x="200" y="530"/>
                    <a:pt x="168" y="523"/>
                    <a:pt x="138" y="510"/>
                  </a:cubicBezTo>
                  <a:cubicBezTo>
                    <a:pt x="137" y="510"/>
                    <a:pt x="137" y="509"/>
                    <a:pt x="135" y="5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38" name="Freeform 7">
              <a:extLst>
                <a:ext uri="{FF2B5EF4-FFF2-40B4-BE49-F238E27FC236}">
                  <a16:creationId xmlns:a16="http://schemas.microsoft.com/office/drawing/2014/main" id="{8153E6C4-5CD8-4FD7-B538-CCF04ECFDF0F}"/>
                </a:ext>
              </a:extLst>
            </p:cNvPr>
            <p:cNvSpPr>
              <a:spLocks/>
            </p:cNvSpPr>
            <p:nvPr/>
          </p:nvSpPr>
          <p:spPr bwMode="auto">
            <a:xfrm>
              <a:off x="2010880" y="4008664"/>
              <a:ext cx="1633538" cy="1660525"/>
            </a:xfrm>
            <a:custGeom>
              <a:avLst/>
              <a:gdLst>
                <a:gd name="T0" fmla="*/ 509 w 530"/>
                <a:gd name="T1" fmla="*/ 137 h 534"/>
                <a:gd name="T2" fmla="*/ 518 w 530"/>
                <a:gd name="T3" fmla="*/ 163 h 534"/>
                <a:gd name="T4" fmla="*/ 526 w 530"/>
                <a:gd name="T5" fmla="*/ 202 h 534"/>
                <a:gd name="T6" fmla="*/ 487 w 530"/>
                <a:gd name="T7" fmla="*/ 304 h 534"/>
                <a:gd name="T8" fmla="*/ 392 w 530"/>
                <a:gd name="T9" fmla="*/ 399 h 534"/>
                <a:gd name="T10" fmla="*/ 321 w 530"/>
                <a:gd name="T11" fmla="*/ 470 h 534"/>
                <a:gd name="T12" fmla="*/ 289 w 530"/>
                <a:gd name="T13" fmla="*/ 501 h 534"/>
                <a:gd name="T14" fmla="*/ 231 w 530"/>
                <a:gd name="T15" fmla="*/ 528 h 534"/>
                <a:gd name="T16" fmla="*/ 115 w 530"/>
                <a:gd name="T17" fmla="*/ 500 h 534"/>
                <a:gd name="T18" fmla="*/ 27 w 530"/>
                <a:gd name="T19" fmla="*/ 412 h 534"/>
                <a:gd name="T20" fmla="*/ 0 w 530"/>
                <a:gd name="T21" fmla="*/ 319 h 534"/>
                <a:gd name="T22" fmla="*/ 36 w 530"/>
                <a:gd name="T23" fmla="*/ 232 h 534"/>
                <a:gd name="T24" fmla="*/ 142 w 530"/>
                <a:gd name="T25" fmla="*/ 126 h 534"/>
                <a:gd name="T26" fmla="*/ 237 w 530"/>
                <a:gd name="T27" fmla="*/ 32 h 534"/>
                <a:gd name="T28" fmla="*/ 298 w 530"/>
                <a:gd name="T29" fmla="*/ 4 h 534"/>
                <a:gd name="T30" fmla="*/ 388 w 530"/>
                <a:gd name="T31" fmla="*/ 19 h 534"/>
                <a:gd name="T32" fmla="*/ 390 w 530"/>
                <a:gd name="T33" fmla="*/ 20 h 534"/>
                <a:gd name="T34" fmla="*/ 391 w 530"/>
                <a:gd name="T35" fmla="*/ 22 h 534"/>
                <a:gd name="T36" fmla="*/ 374 w 530"/>
                <a:gd name="T37" fmla="*/ 39 h 534"/>
                <a:gd name="T38" fmla="*/ 323 w 530"/>
                <a:gd name="T39" fmla="*/ 90 h 534"/>
                <a:gd name="T40" fmla="*/ 315 w 530"/>
                <a:gd name="T41" fmla="*/ 94 h 534"/>
                <a:gd name="T42" fmla="*/ 296 w 530"/>
                <a:gd name="T43" fmla="*/ 101 h 534"/>
                <a:gd name="T44" fmla="*/ 97 w 530"/>
                <a:gd name="T45" fmla="*/ 301 h 534"/>
                <a:gd name="T46" fmla="*/ 91 w 530"/>
                <a:gd name="T47" fmla="*/ 313 h 534"/>
                <a:gd name="T48" fmla="*/ 97 w 530"/>
                <a:gd name="T49" fmla="*/ 347 h 534"/>
                <a:gd name="T50" fmla="*/ 169 w 530"/>
                <a:gd name="T51" fmla="*/ 426 h 534"/>
                <a:gd name="T52" fmla="*/ 208 w 530"/>
                <a:gd name="T53" fmla="*/ 438 h 534"/>
                <a:gd name="T54" fmla="*/ 231 w 530"/>
                <a:gd name="T55" fmla="*/ 430 h 534"/>
                <a:gd name="T56" fmla="*/ 428 w 530"/>
                <a:gd name="T57" fmla="*/ 234 h 534"/>
                <a:gd name="T58" fmla="*/ 435 w 530"/>
                <a:gd name="T59" fmla="*/ 215 h 534"/>
                <a:gd name="T60" fmla="*/ 439 w 530"/>
                <a:gd name="T61" fmla="*/ 206 h 534"/>
                <a:gd name="T62" fmla="*/ 505 w 530"/>
                <a:gd name="T63" fmla="*/ 140 h 534"/>
                <a:gd name="T64" fmla="*/ 509 w 530"/>
                <a:gd name="T65" fmla="*/ 137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0" h="534">
                  <a:moveTo>
                    <a:pt x="509" y="137"/>
                  </a:moveTo>
                  <a:cubicBezTo>
                    <a:pt x="512" y="146"/>
                    <a:pt x="516" y="155"/>
                    <a:pt x="518" y="163"/>
                  </a:cubicBezTo>
                  <a:cubicBezTo>
                    <a:pt x="522" y="176"/>
                    <a:pt x="525" y="189"/>
                    <a:pt x="526" y="202"/>
                  </a:cubicBezTo>
                  <a:cubicBezTo>
                    <a:pt x="530" y="242"/>
                    <a:pt x="517" y="276"/>
                    <a:pt x="487" y="304"/>
                  </a:cubicBezTo>
                  <a:cubicBezTo>
                    <a:pt x="454" y="335"/>
                    <a:pt x="423" y="367"/>
                    <a:pt x="392" y="399"/>
                  </a:cubicBezTo>
                  <a:cubicBezTo>
                    <a:pt x="368" y="423"/>
                    <a:pt x="344" y="446"/>
                    <a:pt x="321" y="470"/>
                  </a:cubicBezTo>
                  <a:cubicBezTo>
                    <a:pt x="310" y="480"/>
                    <a:pt x="300" y="491"/>
                    <a:pt x="289" y="501"/>
                  </a:cubicBezTo>
                  <a:cubicBezTo>
                    <a:pt x="273" y="517"/>
                    <a:pt x="253" y="525"/>
                    <a:pt x="231" y="528"/>
                  </a:cubicBezTo>
                  <a:cubicBezTo>
                    <a:pt x="188" y="534"/>
                    <a:pt x="150" y="521"/>
                    <a:pt x="115" y="500"/>
                  </a:cubicBezTo>
                  <a:cubicBezTo>
                    <a:pt x="78" y="479"/>
                    <a:pt x="49" y="449"/>
                    <a:pt x="27" y="412"/>
                  </a:cubicBezTo>
                  <a:cubicBezTo>
                    <a:pt x="11" y="384"/>
                    <a:pt x="0" y="353"/>
                    <a:pt x="0" y="319"/>
                  </a:cubicBezTo>
                  <a:cubicBezTo>
                    <a:pt x="0" y="285"/>
                    <a:pt x="11" y="256"/>
                    <a:pt x="36" y="232"/>
                  </a:cubicBezTo>
                  <a:cubicBezTo>
                    <a:pt x="72" y="197"/>
                    <a:pt x="107" y="161"/>
                    <a:pt x="142" y="126"/>
                  </a:cubicBezTo>
                  <a:cubicBezTo>
                    <a:pt x="173" y="94"/>
                    <a:pt x="205" y="63"/>
                    <a:pt x="237" y="32"/>
                  </a:cubicBezTo>
                  <a:cubicBezTo>
                    <a:pt x="253" y="15"/>
                    <a:pt x="274" y="7"/>
                    <a:pt x="298" y="4"/>
                  </a:cubicBezTo>
                  <a:cubicBezTo>
                    <a:pt x="329" y="0"/>
                    <a:pt x="359" y="7"/>
                    <a:pt x="388" y="19"/>
                  </a:cubicBezTo>
                  <a:cubicBezTo>
                    <a:pt x="388" y="19"/>
                    <a:pt x="389" y="20"/>
                    <a:pt x="390" y="20"/>
                  </a:cubicBezTo>
                  <a:cubicBezTo>
                    <a:pt x="390" y="20"/>
                    <a:pt x="391" y="21"/>
                    <a:pt x="391" y="22"/>
                  </a:cubicBezTo>
                  <a:cubicBezTo>
                    <a:pt x="386" y="27"/>
                    <a:pt x="380" y="33"/>
                    <a:pt x="374" y="39"/>
                  </a:cubicBezTo>
                  <a:cubicBezTo>
                    <a:pt x="357" y="56"/>
                    <a:pt x="340" y="73"/>
                    <a:pt x="323" y="90"/>
                  </a:cubicBezTo>
                  <a:cubicBezTo>
                    <a:pt x="321" y="92"/>
                    <a:pt x="318" y="94"/>
                    <a:pt x="315" y="94"/>
                  </a:cubicBezTo>
                  <a:cubicBezTo>
                    <a:pt x="307" y="93"/>
                    <a:pt x="301" y="96"/>
                    <a:pt x="296" y="101"/>
                  </a:cubicBezTo>
                  <a:cubicBezTo>
                    <a:pt x="230" y="168"/>
                    <a:pt x="163" y="234"/>
                    <a:pt x="97" y="301"/>
                  </a:cubicBezTo>
                  <a:cubicBezTo>
                    <a:pt x="94" y="304"/>
                    <a:pt x="92" y="308"/>
                    <a:pt x="91" y="313"/>
                  </a:cubicBezTo>
                  <a:cubicBezTo>
                    <a:pt x="90" y="324"/>
                    <a:pt x="93" y="336"/>
                    <a:pt x="97" y="347"/>
                  </a:cubicBezTo>
                  <a:cubicBezTo>
                    <a:pt x="111" y="382"/>
                    <a:pt x="136" y="408"/>
                    <a:pt x="169" y="426"/>
                  </a:cubicBezTo>
                  <a:cubicBezTo>
                    <a:pt x="181" y="433"/>
                    <a:pt x="194" y="437"/>
                    <a:pt x="208" y="438"/>
                  </a:cubicBezTo>
                  <a:cubicBezTo>
                    <a:pt x="217" y="439"/>
                    <a:pt x="224" y="437"/>
                    <a:pt x="231" y="430"/>
                  </a:cubicBezTo>
                  <a:cubicBezTo>
                    <a:pt x="297" y="365"/>
                    <a:pt x="362" y="299"/>
                    <a:pt x="428" y="234"/>
                  </a:cubicBezTo>
                  <a:cubicBezTo>
                    <a:pt x="434" y="228"/>
                    <a:pt x="436" y="222"/>
                    <a:pt x="435" y="215"/>
                  </a:cubicBezTo>
                  <a:cubicBezTo>
                    <a:pt x="435" y="211"/>
                    <a:pt x="436" y="209"/>
                    <a:pt x="439" y="206"/>
                  </a:cubicBezTo>
                  <a:cubicBezTo>
                    <a:pt x="461" y="184"/>
                    <a:pt x="483" y="162"/>
                    <a:pt x="505" y="140"/>
                  </a:cubicBezTo>
                  <a:cubicBezTo>
                    <a:pt x="506" y="139"/>
                    <a:pt x="507" y="139"/>
                    <a:pt x="509"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39" name="Freeform 8">
              <a:extLst>
                <a:ext uri="{FF2B5EF4-FFF2-40B4-BE49-F238E27FC236}">
                  <a16:creationId xmlns:a16="http://schemas.microsoft.com/office/drawing/2014/main" id="{66F6CB5F-2284-423D-84B3-71772DA31886}"/>
                </a:ext>
              </a:extLst>
            </p:cNvPr>
            <p:cNvSpPr>
              <a:spLocks/>
            </p:cNvSpPr>
            <p:nvPr/>
          </p:nvSpPr>
          <p:spPr bwMode="auto">
            <a:xfrm>
              <a:off x="2898293" y="3934052"/>
              <a:ext cx="808038" cy="823913"/>
            </a:xfrm>
            <a:custGeom>
              <a:avLst/>
              <a:gdLst>
                <a:gd name="T0" fmla="*/ 215 w 262"/>
                <a:gd name="T1" fmla="*/ 6 h 265"/>
                <a:gd name="T2" fmla="*/ 205 w 262"/>
                <a:gd name="T3" fmla="*/ 34 h 265"/>
                <a:gd name="T4" fmla="*/ 243 w 262"/>
                <a:gd name="T5" fmla="*/ 34 h 265"/>
                <a:gd name="T6" fmla="*/ 241 w 262"/>
                <a:gd name="T7" fmla="*/ 47 h 265"/>
                <a:gd name="T8" fmla="*/ 246 w 262"/>
                <a:gd name="T9" fmla="*/ 56 h 265"/>
                <a:gd name="T10" fmla="*/ 250 w 262"/>
                <a:gd name="T11" fmla="*/ 66 h 265"/>
                <a:gd name="T12" fmla="*/ 240 w 262"/>
                <a:gd name="T13" fmla="*/ 90 h 265"/>
                <a:gd name="T14" fmla="*/ 259 w 262"/>
                <a:gd name="T15" fmla="*/ 88 h 265"/>
                <a:gd name="T16" fmla="*/ 258 w 262"/>
                <a:gd name="T17" fmla="*/ 99 h 265"/>
                <a:gd name="T18" fmla="*/ 109 w 262"/>
                <a:gd name="T19" fmla="*/ 248 h 265"/>
                <a:gd name="T20" fmla="*/ 61 w 262"/>
                <a:gd name="T21" fmla="*/ 260 h 265"/>
                <a:gd name="T22" fmla="*/ 8 w 262"/>
                <a:gd name="T23" fmla="*/ 212 h 265"/>
                <a:gd name="T24" fmla="*/ 10 w 262"/>
                <a:gd name="T25" fmla="*/ 165 h 265"/>
                <a:gd name="T26" fmla="*/ 30 w 262"/>
                <a:gd name="T27" fmla="*/ 143 h 265"/>
                <a:gd name="T28" fmla="*/ 170 w 262"/>
                <a:gd name="T29" fmla="*/ 4 h 265"/>
                <a:gd name="T30" fmla="*/ 182 w 262"/>
                <a:gd name="T31" fmla="*/ 3 h 265"/>
                <a:gd name="T32" fmla="*/ 184 w 262"/>
                <a:gd name="T33" fmla="*/ 5 h 265"/>
                <a:gd name="T34" fmla="*/ 202 w 262"/>
                <a:gd name="T35" fmla="*/ 9 h 265"/>
                <a:gd name="T36" fmla="*/ 215 w 262"/>
                <a:gd name="T37" fmla="*/ 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2" h="265">
                  <a:moveTo>
                    <a:pt x="215" y="6"/>
                  </a:moveTo>
                  <a:cubicBezTo>
                    <a:pt x="212" y="16"/>
                    <a:pt x="209" y="24"/>
                    <a:pt x="205" y="34"/>
                  </a:cubicBezTo>
                  <a:cubicBezTo>
                    <a:pt x="218" y="34"/>
                    <a:pt x="230" y="34"/>
                    <a:pt x="243" y="34"/>
                  </a:cubicBezTo>
                  <a:cubicBezTo>
                    <a:pt x="242" y="38"/>
                    <a:pt x="242" y="43"/>
                    <a:pt x="241" y="47"/>
                  </a:cubicBezTo>
                  <a:cubicBezTo>
                    <a:pt x="240" y="52"/>
                    <a:pt x="242" y="54"/>
                    <a:pt x="246" y="56"/>
                  </a:cubicBezTo>
                  <a:cubicBezTo>
                    <a:pt x="253" y="60"/>
                    <a:pt x="252" y="60"/>
                    <a:pt x="250" y="66"/>
                  </a:cubicBezTo>
                  <a:cubicBezTo>
                    <a:pt x="247" y="74"/>
                    <a:pt x="244" y="81"/>
                    <a:pt x="240" y="90"/>
                  </a:cubicBezTo>
                  <a:cubicBezTo>
                    <a:pt x="247" y="89"/>
                    <a:pt x="253" y="89"/>
                    <a:pt x="259" y="88"/>
                  </a:cubicBezTo>
                  <a:cubicBezTo>
                    <a:pt x="262" y="92"/>
                    <a:pt x="261" y="95"/>
                    <a:pt x="258" y="99"/>
                  </a:cubicBezTo>
                  <a:cubicBezTo>
                    <a:pt x="208" y="149"/>
                    <a:pt x="158" y="198"/>
                    <a:pt x="109" y="248"/>
                  </a:cubicBezTo>
                  <a:cubicBezTo>
                    <a:pt x="95" y="262"/>
                    <a:pt x="79" y="265"/>
                    <a:pt x="61" y="260"/>
                  </a:cubicBezTo>
                  <a:cubicBezTo>
                    <a:pt x="36" y="253"/>
                    <a:pt x="18" y="236"/>
                    <a:pt x="8" y="212"/>
                  </a:cubicBezTo>
                  <a:cubicBezTo>
                    <a:pt x="1" y="196"/>
                    <a:pt x="0" y="180"/>
                    <a:pt x="10" y="165"/>
                  </a:cubicBezTo>
                  <a:cubicBezTo>
                    <a:pt x="15" y="157"/>
                    <a:pt x="23" y="150"/>
                    <a:pt x="30" y="143"/>
                  </a:cubicBezTo>
                  <a:cubicBezTo>
                    <a:pt x="77" y="97"/>
                    <a:pt x="123" y="50"/>
                    <a:pt x="170" y="4"/>
                  </a:cubicBezTo>
                  <a:cubicBezTo>
                    <a:pt x="174" y="0"/>
                    <a:pt x="176" y="0"/>
                    <a:pt x="182" y="3"/>
                  </a:cubicBezTo>
                  <a:cubicBezTo>
                    <a:pt x="182" y="4"/>
                    <a:pt x="184" y="4"/>
                    <a:pt x="184" y="5"/>
                  </a:cubicBezTo>
                  <a:cubicBezTo>
                    <a:pt x="189" y="12"/>
                    <a:pt x="195" y="12"/>
                    <a:pt x="202" y="9"/>
                  </a:cubicBezTo>
                  <a:cubicBezTo>
                    <a:pt x="206" y="8"/>
                    <a:pt x="210" y="7"/>
                    <a:pt x="21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40" name="Freeform 9">
              <a:extLst>
                <a:ext uri="{FF2B5EF4-FFF2-40B4-BE49-F238E27FC236}">
                  <a16:creationId xmlns:a16="http://schemas.microsoft.com/office/drawing/2014/main" id="{C0CAB84F-B708-422A-9837-C400BD1BBE38}"/>
                </a:ext>
              </a:extLst>
            </p:cNvPr>
            <p:cNvSpPr>
              <a:spLocks/>
            </p:cNvSpPr>
            <p:nvPr/>
          </p:nvSpPr>
          <p:spPr bwMode="auto">
            <a:xfrm>
              <a:off x="3730143" y="3145064"/>
              <a:ext cx="768350" cy="788988"/>
            </a:xfrm>
            <a:custGeom>
              <a:avLst/>
              <a:gdLst>
                <a:gd name="T0" fmla="*/ 87 w 249"/>
                <a:gd name="T1" fmla="*/ 254 h 254"/>
                <a:gd name="T2" fmla="*/ 86 w 249"/>
                <a:gd name="T3" fmla="*/ 247 h 254"/>
                <a:gd name="T4" fmla="*/ 66 w 249"/>
                <a:gd name="T5" fmla="*/ 249 h 254"/>
                <a:gd name="T6" fmla="*/ 75 w 249"/>
                <a:gd name="T7" fmla="*/ 227 h 254"/>
                <a:gd name="T8" fmla="*/ 75 w 249"/>
                <a:gd name="T9" fmla="*/ 226 h 254"/>
                <a:gd name="T10" fmla="*/ 71 w 249"/>
                <a:gd name="T11" fmla="*/ 215 h 254"/>
                <a:gd name="T12" fmla="*/ 67 w 249"/>
                <a:gd name="T13" fmla="*/ 206 h 254"/>
                <a:gd name="T14" fmla="*/ 68 w 249"/>
                <a:gd name="T15" fmla="*/ 193 h 254"/>
                <a:gd name="T16" fmla="*/ 31 w 249"/>
                <a:gd name="T17" fmla="*/ 193 h 254"/>
                <a:gd name="T18" fmla="*/ 40 w 249"/>
                <a:gd name="T19" fmla="*/ 165 h 254"/>
                <a:gd name="T20" fmla="*/ 25 w 249"/>
                <a:gd name="T21" fmla="*/ 169 h 254"/>
                <a:gd name="T22" fmla="*/ 12 w 249"/>
                <a:gd name="T23" fmla="*/ 166 h 254"/>
                <a:gd name="T24" fmla="*/ 0 w 249"/>
                <a:gd name="T25" fmla="*/ 158 h 254"/>
                <a:gd name="T26" fmla="*/ 15 w 249"/>
                <a:gd name="T27" fmla="*/ 144 h 254"/>
                <a:gd name="T28" fmla="*/ 116 w 249"/>
                <a:gd name="T29" fmla="*/ 41 h 254"/>
                <a:gd name="T30" fmla="*/ 143 w 249"/>
                <a:gd name="T31" fmla="*/ 14 h 254"/>
                <a:gd name="T32" fmla="*/ 188 w 249"/>
                <a:gd name="T33" fmla="*/ 4 h 254"/>
                <a:gd name="T34" fmla="*/ 228 w 249"/>
                <a:gd name="T35" fmla="*/ 30 h 254"/>
                <a:gd name="T36" fmla="*/ 246 w 249"/>
                <a:gd name="T37" fmla="*/ 85 h 254"/>
                <a:gd name="T38" fmla="*/ 235 w 249"/>
                <a:gd name="T39" fmla="*/ 106 h 254"/>
                <a:gd name="T40" fmla="*/ 140 w 249"/>
                <a:gd name="T41" fmla="*/ 201 h 254"/>
                <a:gd name="T42" fmla="*/ 90 w 249"/>
                <a:gd name="T43" fmla="*/ 251 h 254"/>
                <a:gd name="T44" fmla="*/ 87 w 249"/>
                <a:gd name="T45"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9" h="254">
                  <a:moveTo>
                    <a:pt x="87" y="254"/>
                  </a:moveTo>
                  <a:cubicBezTo>
                    <a:pt x="87" y="251"/>
                    <a:pt x="86" y="249"/>
                    <a:pt x="86" y="247"/>
                  </a:cubicBezTo>
                  <a:cubicBezTo>
                    <a:pt x="80" y="248"/>
                    <a:pt x="73" y="248"/>
                    <a:pt x="66" y="249"/>
                  </a:cubicBezTo>
                  <a:cubicBezTo>
                    <a:pt x="69" y="241"/>
                    <a:pt x="72" y="234"/>
                    <a:pt x="75" y="227"/>
                  </a:cubicBezTo>
                  <a:cubicBezTo>
                    <a:pt x="75" y="227"/>
                    <a:pt x="75" y="227"/>
                    <a:pt x="75" y="226"/>
                  </a:cubicBezTo>
                  <a:cubicBezTo>
                    <a:pt x="78" y="219"/>
                    <a:pt x="78" y="219"/>
                    <a:pt x="71" y="215"/>
                  </a:cubicBezTo>
                  <a:cubicBezTo>
                    <a:pt x="67" y="213"/>
                    <a:pt x="66" y="211"/>
                    <a:pt x="67" y="206"/>
                  </a:cubicBezTo>
                  <a:cubicBezTo>
                    <a:pt x="68" y="202"/>
                    <a:pt x="68" y="197"/>
                    <a:pt x="68" y="193"/>
                  </a:cubicBezTo>
                  <a:cubicBezTo>
                    <a:pt x="56" y="193"/>
                    <a:pt x="44" y="193"/>
                    <a:pt x="31" y="193"/>
                  </a:cubicBezTo>
                  <a:cubicBezTo>
                    <a:pt x="34" y="183"/>
                    <a:pt x="37" y="175"/>
                    <a:pt x="40" y="165"/>
                  </a:cubicBezTo>
                  <a:cubicBezTo>
                    <a:pt x="35" y="167"/>
                    <a:pt x="30" y="167"/>
                    <a:pt x="25" y="169"/>
                  </a:cubicBezTo>
                  <a:cubicBezTo>
                    <a:pt x="20" y="170"/>
                    <a:pt x="16" y="170"/>
                    <a:pt x="12" y="166"/>
                  </a:cubicBezTo>
                  <a:cubicBezTo>
                    <a:pt x="8" y="163"/>
                    <a:pt x="4" y="161"/>
                    <a:pt x="0" y="158"/>
                  </a:cubicBezTo>
                  <a:cubicBezTo>
                    <a:pt x="5" y="153"/>
                    <a:pt x="10" y="149"/>
                    <a:pt x="15" y="144"/>
                  </a:cubicBezTo>
                  <a:cubicBezTo>
                    <a:pt x="49" y="109"/>
                    <a:pt x="83" y="75"/>
                    <a:pt x="116" y="41"/>
                  </a:cubicBezTo>
                  <a:cubicBezTo>
                    <a:pt x="125" y="32"/>
                    <a:pt x="134" y="23"/>
                    <a:pt x="143" y="14"/>
                  </a:cubicBezTo>
                  <a:cubicBezTo>
                    <a:pt x="156" y="2"/>
                    <a:pt x="172" y="0"/>
                    <a:pt x="188" y="4"/>
                  </a:cubicBezTo>
                  <a:cubicBezTo>
                    <a:pt x="204" y="9"/>
                    <a:pt x="218" y="18"/>
                    <a:pt x="228" y="30"/>
                  </a:cubicBezTo>
                  <a:cubicBezTo>
                    <a:pt x="242" y="46"/>
                    <a:pt x="249" y="64"/>
                    <a:pt x="246" y="85"/>
                  </a:cubicBezTo>
                  <a:cubicBezTo>
                    <a:pt x="245" y="93"/>
                    <a:pt x="241" y="100"/>
                    <a:pt x="235" y="106"/>
                  </a:cubicBezTo>
                  <a:cubicBezTo>
                    <a:pt x="203" y="138"/>
                    <a:pt x="172" y="169"/>
                    <a:pt x="140" y="201"/>
                  </a:cubicBezTo>
                  <a:cubicBezTo>
                    <a:pt x="124" y="218"/>
                    <a:pt x="107" y="234"/>
                    <a:pt x="90" y="251"/>
                  </a:cubicBezTo>
                  <a:cubicBezTo>
                    <a:pt x="90" y="252"/>
                    <a:pt x="89" y="253"/>
                    <a:pt x="87" y="2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41" name="Freeform 10">
              <a:extLst>
                <a:ext uri="{FF2B5EF4-FFF2-40B4-BE49-F238E27FC236}">
                  <a16:creationId xmlns:a16="http://schemas.microsoft.com/office/drawing/2014/main" id="{300ECF9E-9A38-4E05-97F3-050EBD7417C1}"/>
                </a:ext>
              </a:extLst>
            </p:cNvPr>
            <p:cNvSpPr>
              <a:spLocks/>
            </p:cNvSpPr>
            <p:nvPr/>
          </p:nvSpPr>
          <p:spPr bwMode="auto">
            <a:xfrm>
              <a:off x="4011130" y="4267427"/>
              <a:ext cx="454025" cy="454025"/>
            </a:xfrm>
            <a:custGeom>
              <a:avLst/>
              <a:gdLst>
                <a:gd name="T0" fmla="*/ 19 w 147"/>
                <a:gd name="T1" fmla="*/ 0 h 146"/>
                <a:gd name="T2" fmla="*/ 31 w 147"/>
                <a:gd name="T3" fmla="*/ 6 h 146"/>
                <a:gd name="T4" fmla="*/ 140 w 147"/>
                <a:gd name="T5" fmla="*/ 115 h 146"/>
                <a:gd name="T6" fmla="*/ 145 w 147"/>
                <a:gd name="T7" fmla="*/ 133 h 146"/>
                <a:gd name="T8" fmla="*/ 132 w 147"/>
                <a:gd name="T9" fmla="*/ 145 h 146"/>
                <a:gd name="T10" fmla="*/ 115 w 147"/>
                <a:gd name="T11" fmla="*/ 139 h 146"/>
                <a:gd name="T12" fmla="*/ 18 w 147"/>
                <a:gd name="T13" fmla="*/ 42 h 146"/>
                <a:gd name="T14" fmla="*/ 6 w 147"/>
                <a:gd name="T15" fmla="*/ 30 h 146"/>
                <a:gd name="T16" fmla="*/ 3 w 147"/>
                <a:gd name="T17" fmla="*/ 11 h 146"/>
                <a:gd name="T18" fmla="*/ 19 w 147"/>
                <a:gd name="T19" fmla="*/ 1 h 146"/>
                <a:gd name="T20" fmla="*/ 19 w 147"/>
                <a:gd name="T2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146">
                  <a:moveTo>
                    <a:pt x="19" y="0"/>
                  </a:moveTo>
                  <a:cubicBezTo>
                    <a:pt x="23" y="2"/>
                    <a:pt x="28" y="3"/>
                    <a:pt x="31" y="6"/>
                  </a:cubicBezTo>
                  <a:cubicBezTo>
                    <a:pt x="67" y="42"/>
                    <a:pt x="104" y="79"/>
                    <a:pt x="140" y="115"/>
                  </a:cubicBezTo>
                  <a:cubicBezTo>
                    <a:pt x="145" y="120"/>
                    <a:pt x="147" y="126"/>
                    <a:pt x="145" y="133"/>
                  </a:cubicBezTo>
                  <a:cubicBezTo>
                    <a:pt x="143" y="139"/>
                    <a:pt x="138" y="143"/>
                    <a:pt x="132" y="145"/>
                  </a:cubicBezTo>
                  <a:cubicBezTo>
                    <a:pt x="125" y="146"/>
                    <a:pt x="120" y="143"/>
                    <a:pt x="115" y="139"/>
                  </a:cubicBezTo>
                  <a:cubicBezTo>
                    <a:pt x="83" y="107"/>
                    <a:pt x="51" y="74"/>
                    <a:pt x="18" y="42"/>
                  </a:cubicBezTo>
                  <a:cubicBezTo>
                    <a:pt x="14" y="38"/>
                    <a:pt x="10" y="34"/>
                    <a:pt x="6" y="30"/>
                  </a:cubicBezTo>
                  <a:cubicBezTo>
                    <a:pt x="1" y="24"/>
                    <a:pt x="0" y="18"/>
                    <a:pt x="3" y="11"/>
                  </a:cubicBezTo>
                  <a:cubicBezTo>
                    <a:pt x="6" y="4"/>
                    <a:pt x="11" y="1"/>
                    <a:pt x="19" y="1"/>
                  </a:cubicBezTo>
                  <a:cubicBezTo>
                    <a:pt x="19" y="1"/>
                    <a:pt x="19"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42" name="Freeform 11">
              <a:extLst>
                <a:ext uri="{FF2B5EF4-FFF2-40B4-BE49-F238E27FC236}">
                  <a16:creationId xmlns:a16="http://schemas.microsoft.com/office/drawing/2014/main" id="{7D2ACAA8-F15E-4692-9811-3621758C7670}"/>
                </a:ext>
              </a:extLst>
            </p:cNvPr>
            <p:cNvSpPr>
              <a:spLocks/>
            </p:cNvSpPr>
            <p:nvPr/>
          </p:nvSpPr>
          <p:spPr bwMode="auto">
            <a:xfrm>
              <a:off x="2676043" y="3530827"/>
              <a:ext cx="576263" cy="244475"/>
            </a:xfrm>
            <a:custGeom>
              <a:avLst/>
              <a:gdLst>
                <a:gd name="T0" fmla="*/ 0 w 187"/>
                <a:gd name="T1" fmla="*/ 19 h 79"/>
                <a:gd name="T2" fmla="*/ 23 w 187"/>
                <a:gd name="T3" fmla="*/ 3 h 79"/>
                <a:gd name="T4" fmla="*/ 108 w 187"/>
                <a:gd name="T5" fmla="*/ 26 h 79"/>
                <a:gd name="T6" fmla="*/ 173 w 187"/>
                <a:gd name="T7" fmla="*/ 43 h 79"/>
                <a:gd name="T8" fmla="*/ 185 w 187"/>
                <a:gd name="T9" fmla="*/ 63 h 79"/>
                <a:gd name="T10" fmla="*/ 164 w 187"/>
                <a:gd name="T11" fmla="*/ 76 h 79"/>
                <a:gd name="T12" fmla="*/ 106 w 187"/>
                <a:gd name="T13" fmla="*/ 61 h 79"/>
                <a:gd name="T14" fmla="*/ 19 w 187"/>
                <a:gd name="T15" fmla="*/ 37 h 79"/>
                <a:gd name="T16" fmla="*/ 3 w 187"/>
                <a:gd name="T17" fmla="*/ 27 h 79"/>
                <a:gd name="T18" fmla="*/ 0 w 187"/>
                <a:gd name="T19"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79">
                  <a:moveTo>
                    <a:pt x="0" y="19"/>
                  </a:moveTo>
                  <a:cubicBezTo>
                    <a:pt x="1" y="8"/>
                    <a:pt x="12" y="0"/>
                    <a:pt x="23" y="3"/>
                  </a:cubicBezTo>
                  <a:cubicBezTo>
                    <a:pt x="52" y="11"/>
                    <a:pt x="80" y="18"/>
                    <a:pt x="108" y="26"/>
                  </a:cubicBezTo>
                  <a:cubicBezTo>
                    <a:pt x="130" y="32"/>
                    <a:pt x="151" y="37"/>
                    <a:pt x="173" y="43"/>
                  </a:cubicBezTo>
                  <a:cubicBezTo>
                    <a:pt x="181" y="45"/>
                    <a:pt x="187" y="55"/>
                    <a:pt x="185" y="63"/>
                  </a:cubicBezTo>
                  <a:cubicBezTo>
                    <a:pt x="182" y="73"/>
                    <a:pt x="173" y="79"/>
                    <a:pt x="164" y="76"/>
                  </a:cubicBezTo>
                  <a:cubicBezTo>
                    <a:pt x="145" y="71"/>
                    <a:pt x="125" y="66"/>
                    <a:pt x="106" y="61"/>
                  </a:cubicBezTo>
                  <a:cubicBezTo>
                    <a:pt x="77" y="53"/>
                    <a:pt x="48" y="45"/>
                    <a:pt x="19" y="37"/>
                  </a:cubicBezTo>
                  <a:cubicBezTo>
                    <a:pt x="12" y="36"/>
                    <a:pt x="6" y="34"/>
                    <a:pt x="3" y="27"/>
                  </a:cubicBezTo>
                  <a:cubicBezTo>
                    <a:pt x="1" y="25"/>
                    <a:pt x="1" y="22"/>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43" name="Freeform 12">
              <a:extLst>
                <a:ext uri="{FF2B5EF4-FFF2-40B4-BE49-F238E27FC236}">
                  <a16:creationId xmlns:a16="http://schemas.microsoft.com/office/drawing/2014/main" id="{3501D9EA-1CD3-40B5-ABDF-4A7FC5BE926B}"/>
                </a:ext>
              </a:extLst>
            </p:cNvPr>
            <p:cNvSpPr>
              <a:spLocks/>
            </p:cNvSpPr>
            <p:nvPr/>
          </p:nvSpPr>
          <p:spPr bwMode="auto">
            <a:xfrm>
              <a:off x="3873018" y="4400777"/>
              <a:ext cx="236538" cy="584200"/>
            </a:xfrm>
            <a:custGeom>
              <a:avLst/>
              <a:gdLst>
                <a:gd name="T0" fmla="*/ 77 w 77"/>
                <a:gd name="T1" fmla="*/ 170 h 188"/>
                <a:gd name="T2" fmla="*/ 64 w 77"/>
                <a:gd name="T3" fmla="*/ 186 h 188"/>
                <a:gd name="T4" fmla="*/ 44 w 77"/>
                <a:gd name="T5" fmla="*/ 176 h 188"/>
                <a:gd name="T6" fmla="*/ 36 w 77"/>
                <a:gd name="T7" fmla="*/ 149 h 188"/>
                <a:gd name="T8" fmla="*/ 26 w 77"/>
                <a:gd name="T9" fmla="*/ 109 h 188"/>
                <a:gd name="T10" fmla="*/ 7 w 77"/>
                <a:gd name="T11" fmla="*/ 39 h 188"/>
                <a:gd name="T12" fmla="*/ 3 w 77"/>
                <a:gd name="T13" fmla="*/ 26 h 188"/>
                <a:gd name="T14" fmla="*/ 16 w 77"/>
                <a:gd name="T15" fmla="*/ 2 h 188"/>
                <a:gd name="T16" fmla="*/ 36 w 77"/>
                <a:gd name="T17" fmla="*/ 17 h 188"/>
                <a:gd name="T18" fmla="*/ 50 w 77"/>
                <a:gd name="T19" fmla="*/ 66 h 188"/>
                <a:gd name="T20" fmla="*/ 68 w 77"/>
                <a:gd name="T21" fmla="*/ 135 h 188"/>
                <a:gd name="T22" fmla="*/ 75 w 77"/>
                <a:gd name="T23" fmla="*/ 162 h 188"/>
                <a:gd name="T24" fmla="*/ 77 w 77"/>
                <a:gd name="T25" fmla="*/ 17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188">
                  <a:moveTo>
                    <a:pt x="77" y="170"/>
                  </a:moveTo>
                  <a:cubicBezTo>
                    <a:pt x="76" y="177"/>
                    <a:pt x="71" y="185"/>
                    <a:pt x="64" y="186"/>
                  </a:cubicBezTo>
                  <a:cubicBezTo>
                    <a:pt x="56" y="188"/>
                    <a:pt x="47" y="184"/>
                    <a:pt x="44" y="176"/>
                  </a:cubicBezTo>
                  <a:cubicBezTo>
                    <a:pt x="41" y="167"/>
                    <a:pt x="39" y="158"/>
                    <a:pt x="36" y="149"/>
                  </a:cubicBezTo>
                  <a:cubicBezTo>
                    <a:pt x="33" y="136"/>
                    <a:pt x="29" y="123"/>
                    <a:pt x="26" y="109"/>
                  </a:cubicBezTo>
                  <a:cubicBezTo>
                    <a:pt x="20" y="86"/>
                    <a:pt x="13" y="62"/>
                    <a:pt x="7" y="39"/>
                  </a:cubicBezTo>
                  <a:cubicBezTo>
                    <a:pt x="6" y="34"/>
                    <a:pt x="5" y="30"/>
                    <a:pt x="3" y="26"/>
                  </a:cubicBezTo>
                  <a:cubicBezTo>
                    <a:pt x="0" y="15"/>
                    <a:pt x="5" y="5"/>
                    <a:pt x="16" y="2"/>
                  </a:cubicBezTo>
                  <a:cubicBezTo>
                    <a:pt x="23" y="0"/>
                    <a:pt x="34" y="6"/>
                    <a:pt x="36" y="17"/>
                  </a:cubicBezTo>
                  <a:cubicBezTo>
                    <a:pt x="40" y="33"/>
                    <a:pt x="45" y="50"/>
                    <a:pt x="50" y="66"/>
                  </a:cubicBezTo>
                  <a:cubicBezTo>
                    <a:pt x="56" y="89"/>
                    <a:pt x="62" y="112"/>
                    <a:pt x="68" y="135"/>
                  </a:cubicBezTo>
                  <a:cubicBezTo>
                    <a:pt x="70" y="144"/>
                    <a:pt x="73" y="153"/>
                    <a:pt x="75" y="162"/>
                  </a:cubicBezTo>
                  <a:cubicBezTo>
                    <a:pt x="76" y="165"/>
                    <a:pt x="76" y="167"/>
                    <a:pt x="77"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44" name="Freeform 13">
              <a:extLst>
                <a:ext uri="{FF2B5EF4-FFF2-40B4-BE49-F238E27FC236}">
                  <a16:creationId xmlns:a16="http://schemas.microsoft.com/office/drawing/2014/main" id="{9FB38AD6-98A0-46A7-BBC6-BD02DF2585B7}"/>
                </a:ext>
              </a:extLst>
            </p:cNvPr>
            <p:cNvSpPr>
              <a:spLocks/>
            </p:cNvSpPr>
            <p:nvPr/>
          </p:nvSpPr>
          <p:spPr bwMode="auto">
            <a:xfrm>
              <a:off x="4147655" y="4127727"/>
              <a:ext cx="576263" cy="234950"/>
            </a:xfrm>
            <a:custGeom>
              <a:avLst/>
              <a:gdLst>
                <a:gd name="T0" fmla="*/ 169 w 187"/>
                <a:gd name="T1" fmla="*/ 76 h 76"/>
                <a:gd name="T2" fmla="*/ 152 w 187"/>
                <a:gd name="T3" fmla="*/ 72 h 76"/>
                <a:gd name="T4" fmla="*/ 92 w 187"/>
                <a:gd name="T5" fmla="*/ 56 h 76"/>
                <a:gd name="T6" fmla="*/ 14 w 187"/>
                <a:gd name="T7" fmla="*/ 35 h 76"/>
                <a:gd name="T8" fmla="*/ 2 w 187"/>
                <a:gd name="T9" fmla="*/ 15 h 76"/>
                <a:gd name="T10" fmla="*/ 23 w 187"/>
                <a:gd name="T11" fmla="*/ 2 h 76"/>
                <a:gd name="T12" fmla="*/ 68 w 187"/>
                <a:gd name="T13" fmla="*/ 14 h 76"/>
                <a:gd name="T14" fmla="*/ 137 w 187"/>
                <a:gd name="T15" fmla="*/ 32 h 76"/>
                <a:gd name="T16" fmla="*/ 174 w 187"/>
                <a:gd name="T17" fmla="*/ 43 h 76"/>
                <a:gd name="T18" fmla="*/ 186 w 187"/>
                <a:gd name="T19" fmla="*/ 56 h 76"/>
                <a:gd name="T20" fmla="*/ 177 w 187"/>
                <a:gd name="T21" fmla="*/ 74 h 76"/>
                <a:gd name="T22" fmla="*/ 169 w 187"/>
                <a:gd name="T2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76">
                  <a:moveTo>
                    <a:pt x="169" y="76"/>
                  </a:moveTo>
                  <a:cubicBezTo>
                    <a:pt x="163" y="75"/>
                    <a:pt x="158" y="74"/>
                    <a:pt x="152" y="72"/>
                  </a:cubicBezTo>
                  <a:cubicBezTo>
                    <a:pt x="132" y="67"/>
                    <a:pt x="112" y="61"/>
                    <a:pt x="92" y="56"/>
                  </a:cubicBezTo>
                  <a:cubicBezTo>
                    <a:pt x="66" y="49"/>
                    <a:pt x="40" y="42"/>
                    <a:pt x="14" y="35"/>
                  </a:cubicBezTo>
                  <a:cubicBezTo>
                    <a:pt x="6" y="33"/>
                    <a:pt x="0" y="23"/>
                    <a:pt x="2" y="15"/>
                  </a:cubicBezTo>
                  <a:cubicBezTo>
                    <a:pt x="4" y="6"/>
                    <a:pt x="14" y="0"/>
                    <a:pt x="23" y="2"/>
                  </a:cubicBezTo>
                  <a:cubicBezTo>
                    <a:pt x="38" y="6"/>
                    <a:pt x="53" y="10"/>
                    <a:pt x="68" y="14"/>
                  </a:cubicBezTo>
                  <a:cubicBezTo>
                    <a:pt x="91" y="20"/>
                    <a:pt x="114" y="26"/>
                    <a:pt x="137" y="32"/>
                  </a:cubicBezTo>
                  <a:cubicBezTo>
                    <a:pt x="149" y="36"/>
                    <a:pt x="162" y="39"/>
                    <a:pt x="174" y="43"/>
                  </a:cubicBezTo>
                  <a:cubicBezTo>
                    <a:pt x="181" y="45"/>
                    <a:pt x="185" y="49"/>
                    <a:pt x="186" y="56"/>
                  </a:cubicBezTo>
                  <a:cubicBezTo>
                    <a:pt x="187" y="64"/>
                    <a:pt x="184" y="70"/>
                    <a:pt x="177" y="74"/>
                  </a:cubicBezTo>
                  <a:cubicBezTo>
                    <a:pt x="174" y="75"/>
                    <a:pt x="171" y="76"/>
                    <a:pt x="1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45" name="Freeform 14">
              <a:extLst>
                <a:ext uri="{FF2B5EF4-FFF2-40B4-BE49-F238E27FC236}">
                  <a16:creationId xmlns:a16="http://schemas.microsoft.com/office/drawing/2014/main" id="{A613B7D2-FAF9-4711-9EF6-D62258AFFC0C}"/>
                </a:ext>
              </a:extLst>
            </p:cNvPr>
            <p:cNvSpPr>
              <a:spLocks/>
            </p:cNvSpPr>
            <p:nvPr/>
          </p:nvSpPr>
          <p:spPr bwMode="auto">
            <a:xfrm>
              <a:off x="3290405" y="2914877"/>
              <a:ext cx="233363" cy="584200"/>
            </a:xfrm>
            <a:custGeom>
              <a:avLst/>
              <a:gdLst>
                <a:gd name="T0" fmla="*/ 0 w 76"/>
                <a:gd name="T1" fmla="*/ 19 h 188"/>
                <a:gd name="T2" fmla="*/ 13 w 76"/>
                <a:gd name="T3" fmla="*/ 2 h 188"/>
                <a:gd name="T4" fmla="*/ 32 w 76"/>
                <a:gd name="T5" fmla="*/ 12 h 188"/>
                <a:gd name="T6" fmla="*/ 42 w 76"/>
                <a:gd name="T7" fmla="*/ 45 h 188"/>
                <a:gd name="T8" fmla="*/ 61 w 76"/>
                <a:gd name="T9" fmla="*/ 118 h 188"/>
                <a:gd name="T10" fmla="*/ 73 w 76"/>
                <a:gd name="T11" fmla="*/ 163 h 188"/>
                <a:gd name="T12" fmla="*/ 62 w 76"/>
                <a:gd name="T13" fmla="*/ 186 h 188"/>
                <a:gd name="T14" fmla="*/ 40 w 76"/>
                <a:gd name="T15" fmla="*/ 172 h 188"/>
                <a:gd name="T16" fmla="*/ 27 w 76"/>
                <a:gd name="T17" fmla="*/ 123 h 188"/>
                <a:gd name="T18" fmla="*/ 12 w 76"/>
                <a:gd name="T19" fmla="*/ 64 h 188"/>
                <a:gd name="T20" fmla="*/ 1 w 76"/>
                <a:gd name="T21" fmla="*/ 27 h 188"/>
                <a:gd name="T22" fmla="*/ 0 w 76"/>
                <a:gd name="T23" fmla="*/ 1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188">
                  <a:moveTo>
                    <a:pt x="0" y="19"/>
                  </a:moveTo>
                  <a:cubicBezTo>
                    <a:pt x="0" y="11"/>
                    <a:pt x="6" y="4"/>
                    <a:pt x="13" y="2"/>
                  </a:cubicBezTo>
                  <a:cubicBezTo>
                    <a:pt x="21" y="0"/>
                    <a:pt x="30" y="4"/>
                    <a:pt x="32" y="12"/>
                  </a:cubicBezTo>
                  <a:cubicBezTo>
                    <a:pt x="36" y="23"/>
                    <a:pt x="39" y="34"/>
                    <a:pt x="42" y="45"/>
                  </a:cubicBezTo>
                  <a:cubicBezTo>
                    <a:pt x="48" y="69"/>
                    <a:pt x="55" y="93"/>
                    <a:pt x="61" y="118"/>
                  </a:cubicBezTo>
                  <a:cubicBezTo>
                    <a:pt x="65" y="133"/>
                    <a:pt x="69" y="148"/>
                    <a:pt x="73" y="163"/>
                  </a:cubicBezTo>
                  <a:cubicBezTo>
                    <a:pt x="76" y="173"/>
                    <a:pt x="71" y="183"/>
                    <a:pt x="62" y="186"/>
                  </a:cubicBezTo>
                  <a:cubicBezTo>
                    <a:pt x="52" y="188"/>
                    <a:pt x="43" y="182"/>
                    <a:pt x="40" y="172"/>
                  </a:cubicBezTo>
                  <a:cubicBezTo>
                    <a:pt x="36" y="155"/>
                    <a:pt x="31" y="139"/>
                    <a:pt x="27" y="123"/>
                  </a:cubicBezTo>
                  <a:cubicBezTo>
                    <a:pt x="22" y="103"/>
                    <a:pt x="17" y="84"/>
                    <a:pt x="12" y="64"/>
                  </a:cubicBezTo>
                  <a:cubicBezTo>
                    <a:pt x="8" y="52"/>
                    <a:pt x="5" y="39"/>
                    <a:pt x="1" y="27"/>
                  </a:cubicBezTo>
                  <a:cubicBezTo>
                    <a:pt x="1" y="24"/>
                    <a:pt x="0" y="21"/>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sp>
          <p:nvSpPr>
            <p:cNvPr id="46" name="Freeform 15">
              <a:extLst>
                <a:ext uri="{FF2B5EF4-FFF2-40B4-BE49-F238E27FC236}">
                  <a16:creationId xmlns:a16="http://schemas.microsoft.com/office/drawing/2014/main" id="{0CFC8282-4306-46B7-9BEB-B6265BD223A3}"/>
                </a:ext>
              </a:extLst>
            </p:cNvPr>
            <p:cNvSpPr>
              <a:spLocks/>
            </p:cNvSpPr>
            <p:nvPr/>
          </p:nvSpPr>
          <p:spPr bwMode="auto">
            <a:xfrm>
              <a:off x="2933218" y="3179989"/>
              <a:ext cx="452438" cy="458788"/>
            </a:xfrm>
            <a:custGeom>
              <a:avLst/>
              <a:gdLst>
                <a:gd name="T0" fmla="*/ 20 w 147"/>
                <a:gd name="T1" fmla="*/ 0 h 148"/>
                <a:gd name="T2" fmla="*/ 32 w 147"/>
                <a:gd name="T3" fmla="*/ 7 h 148"/>
                <a:gd name="T4" fmla="*/ 140 w 147"/>
                <a:gd name="T5" fmla="*/ 116 h 148"/>
                <a:gd name="T6" fmla="*/ 144 w 147"/>
                <a:gd name="T7" fmla="*/ 137 h 148"/>
                <a:gd name="T8" fmla="*/ 123 w 147"/>
                <a:gd name="T9" fmla="*/ 144 h 148"/>
                <a:gd name="T10" fmla="*/ 111 w 147"/>
                <a:gd name="T11" fmla="*/ 135 h 148"/>
                <a:gd name="T12" fmla="*/ 8 w 147"/>
                <a:gd name="T13" fmla="*/ 32 h 148"/>
                <a:gd name="T14" fmla="*/ 3 w 147"/>
                <a:gd name="T15" fmla="*/ 12 h 148"/>
                <a:gd name="T16" fmla="*/ 19 w 147"/>
                <a:gd name="T17" fmla="*/ 1 h 148"/>
                <a:gd name="T18" fmla="*/ 20 w 147"/>
                <a:gd name="T1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48">
                  <a:moveTo>
                    <a:pt x="20" y="0"/>
                  </a:moveTo>
                  <a:cubicBezTo>
                    <a:pt x="24" y="2"/>
                    <a:pt x="29" y="4"/>
                    <a:pt x="32" y="7"/>
                  </a:cubicBezTo>
                  <a:cubicBezTo>
                    <a:pt x="68" y="43"/>
                    <a:pt x="104" y="79"/>
                    <a:pt x="140" y="116"/>
                  </a:cubicBezTo>
                  <a:cubicBezTo>
                    <a:pt x="147" y="122"/>
                    <a:pt x="147" y="132"/>
                    <a:pt x="144" y="137"/>
                  </a:cubicBezTo>
                  <a:cubicBezTo>
                    <a:pt x="139" y="144"/>
                    <a:pt x="131" y="148"/>
                    <a:pt x="123" y="144"/>
                  </a:cubicBezTo>
                  <a:cubicBezTo>
                    <a:pt x="118" y="142"/>
                    <a:pt x="115" y="138"/>
                    <a:pt x="111" y="135"/>
                  </a:cubicBezTo>
                  <a:cubicBezTo>
                    <a:pt x="77" y="100"/>
                    <a:pt x="42" y="66"/>
                    <a:pt x="8" y="32"/>
                  </a:cubicBezTo>
                  <a:cubicBezTo>
                    <a:pt x="3" y="26"/>
                    <a:pt x="0" y="20"/>
                    <a:pt x="3" y="12"/>
                  </a:cubicBezTo>
                  <a:cubicBezTo>
                    <a:pt x="6" y="6"/>
                    <a:pt x="12" y="1"/>
                    <a:pt x="19" y="1"/>
                  </a:cubicBezTo>
                  <a:cubicBezTo>
                    <a:pt x="19" y="1"/>
                    <a:pt x="19" y="0"/>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pPr defTabSz="914309">
                <a:defRPr/>
              </a:pPr>
              <a:endParaRPr lang="en-GB" sz="1400" kern="0">
                <a:solidFill>
                  <a:srgbClr val="000000"/>
                </a:solidFill>
                <a:latin typeface="+mj-lt"/>
              </a:endParaRPr>
            </a:p>
          </p:txBody>
        </p:sp>
      </p:grpSp>
      <p:sp>
        <p:nvSpPr>
          <p:cNvPr id="49" name="Rectángulo 48">
            <a:extLst>
              <a:ext uri="{FF2B5EF4-FFF2-40B4-BE49-F238E27FC236}">
                <a16:creationId xmlns:a16="http://schemas.microsoft.com/office/drawing/2014/main" id="{89E696DE-23BA-4073-8A55-74BF9C1156AD}"/>
              </a:ext>
            </a:extLst>
          </p:cNvPr>
          <p:cNvSpPr/>
          <p:nvPr/>
        </p:nvSpPr>
        <p:spPr>
          <a:xfrm>
            <a:off x="1666612" y="3932797"/>
            <a:ext cx="1541145" cy="315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i="1" dirty="0">
                <a:solidFill>
                  <a:srgbClr val="000000"/>
                </a:solidFill>
              </a:rPr>
              <a:t>Encuesta digital</a:t>
            </a:r>
            <a:endParaRPr lang="es-ES" sz="2000" b="1" i="1" dirty="0">
              <a:solidFill>
                <a:srgbClr val="000000"/>
              </a:solidFill>
            </a:endParaRPr>
          </a:p>
          <a:p>
            <a:pPr algn="ctr"/>
            <a:r>
              <a:rPr lang="es-EC" sz="2000" b="1" i="1" dirty="0">
                <a:solidFill>
                  <a:srgbClr val="000000"/>
                </a:solidFill>
                <a:latin typeface="+mj-lt"/>
              </a:rPr>
              <a:t> </a:t>
            </a:r>
            <a:endParaRPr lang="es-ES" sz="2000" b="1" i="1" dirty="0">
              <a:solidFill>
                <a:srgbClr val="000000"/>
              </a:solidFill>
              <a:latin typeface="+mj-lt"/>
            </a:endParaRPr>
          </a:p>
        </p:txBody>
      </p:sp>
      <p:sp>
        <p:nvSpPr>
          <p:cNvPr id="50" name="TextBox 16">
            <a:extLst>
              <a:ext uri="{FF2B5EF4-FFF2-40B4-BE49-F238E27FC236}">
                <a16:creationId xmlns:a16="http://schemas.microsoft.com/office/drawing/2014/main" id="{DB35606B-4D33-4B0C-9D01-451D3AAA5CF4}"/>
              </a:ext>
            </a:extLst>
          </p:cNvPr>
          <p:cNvSpPr txBox="1"/>
          <p:nvPr/>
        </p:nvSpPr>
        <p:spPr>
          <a:xfrm>
            <a:off x="8719251" y="2510188"/>
            <a:ext cx="3354103" cy="461665"/>
          </a:xfrm>
          <a:prstGeom prst="rect">
            <a:avLst/>
          </a:prstGeom>
          <a:solidFill>
            <a:srgbClr val="00B0F0"/>
          </a:solidFill>
        </p:spPr>
        <p:txBody>
          <a:bodyPr wrap="square" lIns="0" rtlCol="0" anchor="b">
            <a:spAutoFit/>
          </a:bodyPr>
          <a:lstStyle/>
          <a:p>
            <a:pPr algn="r"/>
            <a:r>
              <a:rPr lang="en-US" sz="2400" b="1" noProof="1">
                <a:solidFill>
                  <a:schemeClr val="bg1"/>
                </a:solidFill>
                <a:latin typeface="+mj-lt"/>
                <a:ea typeface="Open Sans" panose="020B0606030504020204" pitchFamily="34" charset="0"/>
                <a:cs typeface="Open Sans" panose="020B0606030504020204" pitchFamily="34" charset="0"/>
              </a:rPr>
              <a:t>Jefes de laboratorios</a:t>
            </a:r>
          </a:p>
        </p:txBody>
      </p:sp>
      <p:sp>
        <p:nvSpPr>
          <p:cNvPr id="52" name="TextBox 19">
            <a:extLst>
              <a:ext uri="{FF2B5EF4-FFF2-40B4-BE49-F238E27FC236}">
                <a16:creationId xmlns:a16="http://schemas.microsoft.com/office/drawing/2014/main" id="{3AD538CA-B68C-4A2F-AAC9-CEB2CFEC6028}"/>
              </a:ext>
            </a:extLst>
          </p:cNvPr>
          <p:cNvSpPr txBox="1"/>
          <p:nvPr/>
        </p:nvSpPr>
        <p:spPr>
          <a:xfrm>
            <a:off x="658668" y="1524050"/>
            <a:ext cx="4213356" cy="845230"/>
          </a:xfrm>
          <a:custGeom>
            <a:avLst/>
            <a:gdLst>
              <a:gd name="connsiteX0" fmla="*/ 0 w 4018224"/>
              <a:gd name="connsiteY0" fmla="*/ 0 h 523220"/>
              <a:gd name="connsiteX1" fmla="*/ 4018224 w 4018224"/>
              <a:gd name="connsiteY1" fmla="*/ 0 h 523220"/>
              <a:gd name="connsiteX2" fmla="*/ 3999534 w 4018224"/>
              <a:gd name="connsiteY2" fmla="*/ 4806 h 523220"/>
              <a:gd name="connsiteX3" fmla="*/ 3320461 w 4018224"/>
              <a:gd name="connsiteY3" fmla="*/ 415718 h 523220"/>
              <a:gd name="connsiteX4" fmla="*/ 3222756 w 4018224"/>
              <a:gd name="connsiteY4" fmla="*/ 523220 h 523220"/>
              <a:gd name="connsiteX5" fmla="*/ 0 w 4018224"/>
              <a:gd name="connsiteY5" fmla="*/ 52322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8224" h="523220">
                <a:moveTo>
                  <a:pt x="0" y="0"/>
                </a:moveTo>
                <a:lnTo>
                  <a:pt x="4018224" y="0"/>
                </a:lnTo>
                <a:lnTo>
                  <a:pt x="3999534" y="4806"/>
                </a:lnTo>
                <a:cubicBezTo>
                  <a:pt x="3740054" y="85513"/>
                  <a:pt x="3507911" y="228269"/>
                  <a:pt x="3320461" y="415718"/>
                </a:cubicBezTo>
                <a:lnTo>
                  <a:pt x="3222756" y="523220"/>
                </a:lnTo>
                <a:lnTo>
                  <a:pt x="0" y="523220"/>
                </a:lnTo>
                <a:close/>
              </a:path>
            </a:pathLst>
          </a:custGeom>
          <a:solidFill>
            <a:srgbClr val="00B0F0"/>
          </a:solidFill>
        </p:spPr>
        <p:txBody>
          <a:bodyPr wrap="square" lIns="91428" rtlCol="0" anchor="b">
            <a:noAutofit/>
          </a:bodyPr>
          <a:lstStyle/>
          <a:p>
            <a:r>
              <a:rPr lang="en-US" sz="2400" b="1" noProof="1">
                <a:solidFill>
                  <a:schemeClr val="bg1"/>
                </a:solidFill>
                <a:latin typeface="+mj-lt"/>
                <a:ea typeface="Open Sans" panose="020B0606030504020204" pitchFamily="34" charset="0"/>
                <a:cs typeface="Open Sans" panose="020B0606030504020204" pitchFamily="34" charset="0"/>
              </a:rPr>
              <a:t>Coordinadores de </a:t>
            </a:r>
          </a:p>
          <a:p>
            <a:r>
              <a:rPr lang="en-US" sz="2400" b="1" noProof="1">
                <a:solidFill>
                  <a:schemeClr val="bg1"/>
                </a:solidFill>
                <a:latin typeface="+mj-lt"/>
                <a:ea typeface="Open Sans" panose="020B0606030504020204" pitchFamily="34" charset="0"/>
                <a:cs typeface="Open Sans" panose="020B0606030504020204" pitchFamily="34" charset="0"/>
              </a:rPr>
              <a:t>Posgrados</a:t>
            </a:r>
          </a:p>
        </p:txBody>
      </p:sp>
      <p:sp>
        <p:nvSpPr>
          <p:cNvPr id="59" name="Pentágono 5">
            <a:extLst>
              <a:ext uri="{FF2B5EF4-FFF2-40B4-BE49-F238E27FC236}">
                <a16:creationId xmlns:a16="http://schemas.microsoft.com/office/drawing/2014/main" id="{61EF6D75-A688-4406-95DB-420B4B939AC3}"/>
              </a:ext>
            </a:extLst>
          </p:cNvPr>
          <p:cNvSpPr/>
          <p:nvPr/>
        </p:nvSpPr>
        <p:spPr>
          <a:xfrm>
            <a:off x="265044" y="304530"/>
            <a:ext cx="3485321" cy="792088"/>
          </a:xfrm>
          <a:prstGeom prst="homePlate">
            <a:avLst/>
          </a:prstGeom>
          <a:solidFill>
            <a:srgbClr val="CBABD1"/>
          </a:solidFill>
          <a:ln/>
        </p:spPr>
        <p:style>
          <a:lnRef idx="3">
            <a:schemeClr val="lt1"/>
          </a:lnRef>
          <a:fillRef idx="1">
            <a:schemeClr val="accent2"/>
          </a:fillRef>
          <a:effectRef idx="1">
            <a:schemeClr val="accent2"/>
          </a:effectRef>
          <a:fontRef idx="minor">
            <a:schemeClr val="lt1"/>
          </a:fontRef>
        </p:style>
        <p:txBody>
          <a:bodyPr rtlCol="0" anchor="ctr"/>
          <a:lstStyle/>
          <a:p>
            <a:r>
              <a:rPr lang="es-EC" sz="2000" b="1" spc="50" dirty="0">
                <a:ln w="0"/>
                <a:solidFill>
                  <a:schemeClr val="bg2">
                    <a:lumMod val="10000"/>
                  </a:schemeClr>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11. MUESTRA</a:t>
            </a:r>
          </a:p>
        </p:txBody>
      </p:sp>
      <p:pic>
        <p:nvPicPr>
          <p:cNvPr id="4098" name="Picture 2" descr="Visto Bueno: imágenes, fotos de stock y vectores | Shutterstock">
            <a:extLst>
              <a:ext uri="{FF2B5EF4-FFF2-40B4-BE49-F238E27FC236}">
                <a16:creationId xmlns:a16="http://schemas.microsoft.com/office/drawing/2014/main" id="{C289F328-5EA7-4227-9A05-EEDAC47BDC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75" t="17142" r="14242" b="26457"/>
          <a:stretch/>
        </p:blipFill>
        <p:spPr bwMode="auto">
          <a:xfrm>
            <a:off x="572635" y="2566258"/>
            <a:ext cx="950201" cy="84523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Visto Bueno: imágenes, fotos de stock y vectores | Shutterstock">
            <a:extLst>
              <a:ext uri="{FF2B5EF4-FFF2-40B4-BE49-F238E27FC236}">
                <a16:creationId xmlns:a16="http://schemas.microsoft.com/office/drawing/2014/main" id="{7FC34DAF-0767-4641-A207-2B742A8C3D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75" t="17142" r="14242" b="26457"/>
          <a:stretch/>
        </p:blipFill>
        <p:spPr bwMode="auto">
          <a:xfrm>
            <a:off x="8739233" y="3030244"/>
            <a:ext cx="950201" cy="84523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uestreo no probabilístico: definición, tipos y ejemplos">
            <a:extLst>
              <a:ext uri="{FF2B5EF4-FFF2-40B4-BE49-F238E27FC236}">
                <a16:creationId xmlns:a16="http://schemas.microsoft.com/office/drawing/2014/main" id="{06927EBF-14DC-489F-A268-AA7B813480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324" b="11824"/>
          <a:stretch/>
        </p:blipFill>
        <p:spPr bwMode="auto">
          <a:xfrm>
            <a:off x="3750704" y="2741020"/>
            <a:ext cx="4840568" cy="267269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l Número 32 | El Significado Espiritual de:">
            <a:extLst>
              <a:ext uri="{FF2B5EF4-FFF2-40B4-BE49-F238E27FC236}">
                <a16:creationId xmlns:a16="http://schemas.microsoft.com/office/drawing/2014/main" id="{58821826-06E9-4D78-A4D7-B04E731845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2342" y="2514312"/>
            <a:ext cx="1309687" cy="871537"/>
          </a:xfrm>
          <a:prstGeom prst="rect">
            <a:avLst/>
          </a:prstGeom>
          <a:noFill/>
          <a:extLst>
            <a:ext uri="{909E8E84-426E-40DD-AFC4-6F175D3DCCD1}">
              <a14:hiddenFill xmlns:a14="http://schemas.microsoft.com/office/drawing/2010/main">
                <a:solidFill>
                  <a:srgbClr val="FFFFFF"/>
                </a:solidFill>
              </a14:hiddenFill>
            </a:ext>
          </a:extLst>
        </p:spPr>
      </p:pic>
      <p:sp>
        <p:nvSpPr>
          <p:cNvPr id="4097" name="Elipse 4096">
            <a:extLst>
              <a:ext uri="{FF2B5EF4-FFF2-40B4-BE49-F238E27FC236}">
                <a16:creationId xmlns:a16="http://schemas.microsoft.com/office/drawing/2014/main" id="{A97DAFFC-1609-4754-A9A1-8DCBD6FC87B8}"/>
              </a:ext>
            </a:extLst>
          </p:cNvPr>
          <p:cNvSpPr/>
          <p:nvPr/>
        </p:nvSpPr>
        <p:spPr>
          <a:xfrm>
            <a:off x="7329055" y="4950366"/>
            <a:ext cx="1460830" cy="8452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104" name="Picture 8" descr="Números en inglés del 10 al 100 | Los números en inglés">
            <a:extLst>
              <a:ext uri="{FF2B5EF4-FFF2-40B4-BE49-F238E27FC236}">
                <a16:creationId xmlns:a16="http://schemas.microsoft.com/office/drawing/2014/main" id="{5AE7D60B-B31B-48CC-86D4-A2471E44EF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17220" y="3341470"/>
            <a:ext cx="959585" cy="719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0430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5">
            <a:extLst>
              <a:ext uri="{FF2B5EF4-FFF2-40B4-BE49-F238E27FC236}">
                <a16:creationId xmlns:a16="http://schemas.microsoft.com/office/drawing/2014/main" id="{9119A717-A4A8-426C-94B9-C1D78C2DDA08}"/>
              </a:ext>
            </a:extLst>
          </p:cNvPr>
          <p:cNvSpPr/>
          <p:nvPr/>
        </p:nvSpPr>
        <p:spPr>
          <a:xfrm>
            <a:off x="265043" y="304530"/>
            <a:ext cx="5923722" cy="792088"/>
          </a:xfrm>
          <a:prstGeom prst="homePlate">
            <a:avLst/>
          </a:prstGeom>
          <a:solidFill>
            <a:srgbClr val="CBABD1"/>
          </a:solidFill>
          <a:ln/>
        </p:spPr>
        <p:style>
          <a:lnRef idx="3">
            <a:schemeClr val="lt1"/>
          </a:lnRef>
          <a:fillRef idx="1">
            <a:schemeClr val="accent2"/>
          </a:fillRef>
          <a:effectRef idx="1">
            <a:schemeClr val="accent2"/>
          </a:effectRef>
          <a:fontRef idx="minor">
            <a:schemeClr val="lt1"/>
          </a:fontRef>
        </p:style>
        <p:txBody>
          <a:bodyPr rtlCol="0" anchor="ctr"/>
          <a:lstStyle/>
          <a:p>
            <a:r>
              <a:rPr lang="es-EC" sz="2000" b="1" spc="50" dirty="0">
                <a:ln w="0"/>
                <a:solidFill>
                  <a:schemeClr val="bg2">
                    <a:lumMod val="10000"/>
                  </a:schemeClr>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 RESULTADOS DEL CUESTIONARIO</a:t>
            </a:r>
          </a:p>
        </p:txBody>
      </p:sp>
      <p:sp>
        <p:nvSpPr>
          <p:cNvPr id="4" name="CuadroTexto 3">
            <a:extLst>
              <a:ext uri="{FF2B5EF4-FFF2-40B4-BE49-F238E27FC236}">
                <a16:creationId xmlns:a16="http://schemas.microsoft.com/office/drawing/2014/main" id="{677855D9-29A7-4DE5-B271-9C3E93D5C4E5}"/>
              </a:ext>
            </a:extLst>
          </p:cNvPr>
          <p:cNvSpPr txBox="1"/>
          <p:nvPr/>
        </p:nvSpPr>
        <p:spPr>
          <a:xfrm>
            <a:off x="490330" y="1215285"/>
            <a:ext cx="5473147" cy="995209"/>
          </a:xfrm>
          <a:prstGeom prst="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path path="circle">
              <a:fillToRect l="50000" t="50000" r="50000" b="50000"/>
            </a:path>
            <a:tileRect/>
          </a:gradFill>
        </p:spPr>
        <p:txBody>
          <a:bodyPr wrap="square">
            <a:spAutoFit/>
          </a:bodyPr>
          <a:lstStyle/>
          <a:p>
            <a:pPr lvl="0" algn="ctr">
              <a:lnSpc>
                <a:spcPct val="200000"/>
              </a:lnSpc>
              <a:spcAft>
                <a:spcPts val="800"/>
              </a:spcAft>
            </a:pPr>
            <a:r>
              <a:rPr lang="es-E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Pregunta N.- 4 “Cuestionario a coordinadores de Posgrados” </a:t>
            </a:r>
          </a:p>
          <a:p>
            <a:pPr lvl="0" algn="ctr">
              <a:lnSpc>
                <a:spcPct val="200000"/>
              </a:lnSpc>
              <a:spcAft>
                <a:spcPts val="800"/>
              </a:spcAft>
            </a:pPr>
            <a:r>
              <a:rPr lang="es-E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a:t>
            </a:r>
            <a:r>
              <a:rPr lang="es-ES" sz="1400" b="1" spc="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 el precio de su programa considera el costo del uso del laboratorio?</a:t>
            </a:r>
            <a:endParaRPr lang="es-EC" sz="1600" spc="7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Gráfico 4">
            <a:extLst>
              <a:ext uri="{FF2B5EF4-FFF2-40B4-BE49-F238E27FC236}">
                <a16:creationId xmlns:a16="http://schemas.microsoft.com/office/drawing/2014/main" id="{D439C0CB-7DA9-4994-B59B-C00E0EA2E773}"/>
              </a:ext>
            </a:extLst>
          </p:cNvPr>
          <p:cNvGraphicFramePr/>
          <p:nvPr>
            <p:extLst>
              <p:ext uri="{D42A27DB-BD31-4B8C-83A1-F6EECF244321}">
                <p14:modId xmlns:p14="http://schemas.microsoft.com/office/powerpoint/2010/main" val="1526424811"/>
              </p:ext>
            </p:extLst>
          </p:nvPr>
        </p:nvGraphicFramePr>
        <p:xfrm>
          <a:off x="723900" y="2366431"/>
          <a:ext cx="5372100" cy="2419350"/>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2AFB6FFB-0D8C-4121-9E13-FD812E16D091}"/>
              </a:ext>
            </a:extLst>
          </p:cNvPr>
          <p:cNvSpPr txBox="1"/>
          <p:nvPr/>
        </p:nvSpPr>
        <p:spPr>
          <a:xfrm>
            <a:off x="6712227" y="1215285"/>
            <a:ext cx="5372100" cy="99520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a:spAutoFit/>
          </a:bodyPr>
          <a:lstStyle/>
          <a:p>
            <a:pPr lvl="0">
              <a:lnSpc>
                <a:spcPct val="200000"/>
              </a:lnSpc>
              <a:spcAft>
                <a:spcPts val="800"/>
              </a:spcAft>
            </a:pPr>
            <a:r>
              <a:rPr lang="es-E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Pregunta N.- 3 “Cuestionario a jefes de laboratorio” </a:t>
            </a:r>
          </a:p>
          <a:p>
            <a:pPr lvl="0">
              <a:lnSpc>
                <a:spcPct val="200000"/>
              </a:lnSpc>
              <a:spcAft>
                <a:spcPts val="800"/>
              </a:spcAft>
            </a:pPr>
            <a:r>
              <a:rPr lang="es-MX"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¿Cuál es el horario de atención día del laboratorio?</a:t>
            </a:r>
            <a:endParaRPr lang="es-EC" sz="1600" spc="7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85A6587A-C7CE-4604-8322-A1E481A6186F}"/>
              </a:ext>
            </a:extLst>
          </p:cNvPr>
          <p:cNvSpPr txBox="1"/>
          <p:nvPr/>
        </p:nvSpPr>
        <p:spPr>
          <a:xfrm>
            <a:off x="723900" y="5097654"/>
            <a:ext cx="4194313" cy="523220"/>
          </a:xfrm>
          <a:prstGeom prst="rect">
            <a:avLst/>
          </a:prstGeom>
          <a:solidFill>
            <a:schemeClr val="accent2">
              <a:lumMod val="40000"/>
              <a:lumOff val="60000"/>
            </a:schemeClr>
          </a:solidFill>
        </p:spPr>
        <p:txBody>
          <a:bodyPr wrap="square">
            <a:spAutoFit/>
          </a:bodyPr>
          <a:lstStyle/>
          <a:p>
            <a:pPr algn="ctr"/>
            <a:r>
              <a:rPr lang="es-EC" sz="1400" b="1" dirty="0">
                <a:solidFill>
                  <a:srgbClr val="000000"/>
                </a:solidFill>
                <a:effectLst/>
                <a:latin typeface="Calibri" panose="020F0502020204030204" pitchFamily="34" charset="0"/>
                <a:ea typeface="Calibri" panose="020F0502020204030204" pitchFamily="34" charset="0"/>
              </a:rPr>
              <a:t> </a:t>
            </a:r>
            <a:r>
              <a:rPr lang="es-ES" sz="1400" b="1" dirty="0">
                <a:solidFill>
                  <a:srgbClr val="000000"/>
                </a:solidFill>
                <a:effectLst/>
                <a:latin typeface="Calibri" panose="020F0502020204030204" pitchFamily="34" charset="0"/>
                <a:ea typeface="Calibri" panose="020F0502020204030204" pitchFamily="34" charset="0"/>
              </a:rPr>
              <a:t>De los 32 encuestados el 63% afirmó que nunca considera el costo de uso del laboratorio .</a:t>
            </a:r>
            <a:endParaRPr lang="es-EC" sz="1400" b="1" dirty="0"/>
          </a:p>
        </p:txBody>
      </p:sp>
      <p:graphicFrame>
        <p:nvGraphicFramePr>
          <p:cNvPr id="9" name="Gráfico 8">
            <a:extLst>
              <a:ext uri="{FF2B5EF4-FFF2-40B4-BE49-F238E27FC236}">
                <a16:creationId xmlns:a16="http://schemas.microsoft.com/office/drawing/2014/main" id="{A6F61643-414F-4E1E-8123-69E4898F057C}"/>
              </a:ext>
            </a:extLst>
          </p:cNvPr>
          <p:cNvGraphicFramePr/>
          <p:nvPr>
            <p:extLst>
              <p:ext uri="{D42A27DB-BD31-4B8C-83A1-F6EECF244321}">
                <p14:modId xmlns:p14="http://schemas.microsoft.com/office/powerpoint/2010/main" val="2686420817"/>
              </p:ext>
            </p:extLst>
          </p:nvPr>
        </p:nvGraphicFramePr>
        <p:xfrm>
          <a:off x="6957391" y="2348746"/>
          <a:ext cx="5126936" cy="2298761"/>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a:extLst>
              <a:ext uri="{FF2B5EF4-FFF2-40B4-BE49-F238E27FC236}">
                <a16:creationId xmlns:a16="http://schemas.microsoft.com/office/drawing/2014/main" id="{8CCC424D-ADD8-4D37-A36C-80C3F04ACA42}"/>
              </a:ext>
            </a:extLst>
          </p:cNvPr>
          <p:cNvSpPr txBox="1"/>
          <p:nvPr/>
        </p:nvSpPr>
        <p:spPr>
          <a:xfrm>
            <a:off x="7273787" y="5097654"/>
            <a:ext cx="4194313" cy="5232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a:spAutoFit/>
          </a:bodyPr>
          <a:lstStyle/>
          <a:p>
            <a:pPr algn="ctr"/>
            <a:r>
              <a:rPr lang="es-EC" sz="1400" b="1" dirty="0">
                <a:solidFill>
                  <a:srgbClr val="000000"/>
                </a:solidFill>
                <a:effectLst/>
                <a:latin typeface="Calibri" panose="020F0502020204030204" pitchFamily="34" charset="0"/>
                <a:ea typeface="Calibri" panose="020F0502020204030204" pitchFamily="34" charset="0"/>
              </a:rPr>
              <a:t> </a:t>
            </a:r>
            <a:r>
              <a:rPr lang="es-MX" sz="1400" b="1" dirty="0">
                <a:solidFill>
                  <a:srgbClr val="000000"/>
                </a:solidFill>
                <a:effectLst/>
                <a:latin typeface="Calibri" panose="020F0502020204030204" pitchFamily="34" charset="0"/>
                <a:ea typeface="Calibri" panose="020F0502020204030204" pitchFamily="34" charset="0"/>
              </a:rPr>
              <a:t>De los 10 encuestados el 90% afirmó que el horario de atención es entre 6 – 8 horas </a:t>
            </a:r>
            <a:r>
              <a:rPr lang="es-EC" sz="1400" b="1" dirty="0">
                <a:solidFill>
                  <a:srgbClr val="000000"/>
                </a:solidFill>
                <a:effectLst/>
                <a:latin typeface="Calibri" panose="020F0502020204030204" pitchFamily="34" charset="0"/>
                <a:ea typeface="Calibri" panose="020F0502020204030204" pitchFamily="34" charset="0"/>
              </a:rPr>
              <a:t>.</a:t>
            </a:r>
            <a:endParaRPr lang="es-EC" sz="1400" b="1" dirty="0"/>
          </a:p>
        </p:txBody>
      </p:sp>
    </p:spTree>
    <p:extLst>
      <p:ext uri="{BB962C8B-B14F-4D97-AF65-F5344CB8AC3E}">
        <p14:creationId xmlns:p14="http://schemas.microsoft.com/office/powerpoint/2010/main" val="22268074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5">
            <a:extLst>
              <a:ext uri="{FF2B5EF4-FFF2-40B4-BE49-F238E27FC236}">
                <a16:creationId xmlns:a16="http://schemas.microsoft.com/office/drawing/2014/main" id="{9119A717-A4A8-426C-94B9-C1D78C2DDA08}"/>
              </a:ext>
            </a:extLst>
          </p:cNvPr>
          <p:cNvSpPr/>
          <p:nvPr/>
        </p:nvSpPr>
        <p:spPr>
          <a:xfrm>
            <a:off x="265043" y="304530"/>
            <a:ext cx="5923722" cy="792088"/>
          </a:xfrm>
          <a:prstGeom prst="homePlate">
            <a:avLst/>
          </a:prstGeom>
          <a:solidFill>
            <a:srgbClr val="CBABD1"/>
          </a:solidFill>
          <a:ln/>
        </p:spPr>
        <p:style>
          <a:lnRef idx="3">
            <a:schemeClr val="lt1"/>
          </a:lnRef>
          <a:fillRef idx="1">
            <a:schemeClr val="accent2"/>
          </a:fillRef>
          <a:effectRef idx="1">
            <a:schemeClr val="accent2"/>
          </a:effectRef>
          <a:fontRef idx="minor">
            <a:schemeClr val="lt1"/>
          </a:fontRef>
        </p:style>
        <p:txBody>
          <a:bodyPr rtlCol="0" anchor="ctr"/>
          <a:lstStyle/>
          <a:p>
            <a:r>
              <a:rPr lang="es-EC" sz="2000" b="1" spc="50" dirty="0">
                <a:ln w="0"/>
                <a:solidFill>
                  <a:schemeClr val="bg2">
                    <a:lumMod val="10000"/>
                  </a:schemeClr>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12. BASE DE DATOS</a:t>
            </a:r>
          </a:p>
        </p:txBody>
      </p:sp>
      <p:pic>
        <p:nvPicPr>
          <p:cNvPr id="3" name="Imagen 2">
            <a:hlinkClick r:id="rId2" action="ppaction://hlinkfile"/>
            <a:extLst>
              <a:ext uri="{FF2B5EF4-FFF2-40B4-BE49-F238E27FC236}">
                <a16:creationId xmlns:a16="http://schemas.microsoft.com/office/drawing/2014/main" id="{3D699687-AD33-40E3-914A-1D75CDCFF65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1575" y="1223513"/>
            <a:ext cx="5414425" cy="4060819"/>
          </a:xfrm>
          <a:prstGeom prst="rect">
            <a:avLst/>
          </a:prstGeom>
        </p:spPr>
      </p:pic>
      <p:sp>
        <p:nvSpPr>
          <p:cNvPr id="4" name="CuadroTexto 3">
            <a:hlinkClick r:id="rId2" action="ppaction://hlinkfile"/>
            <a:extLst>
              <a:ext uri="{FF2B5EF4-FFF2-40B4-BE49-F238E27FC236}">
                <a16:creationId xmlns:a16="http://schemas.microsoft.com/office/drawing/2014/main" id="{C186BC55-E1E3-4A0A-ADA0-2774BEB541AB}"/>
              </a:ext>
            </a:extLst>
          </p:cNvPr>
          <p:cNvSpPr txBox="1"/>
          <p:nvPr/>
        </p:nvSpPr>
        <p:spPr>
          <a:xfrm>
            <a:off x="7110703" y="3800953"/>
            <a:ext cx="4253948" cy="369332"/>
          </a:xfrm>
          <a:prstGeom prst="rect">
            <a:avLst/>
          </a:prstGeom>
          <a:solidFill>
            <a:srgbClr val="92D050"/>
          </a:solidFill>
        </p:spPr>
        <p:txBody>
          <a:bodyPr wrap="square" rtlCol="0">
            <a:spAutoFit/>
          </a:bodyPr>
          <a:lstStyle/>
          <a:p>
            <a:pPr algn="ctr"/>
            <a:r>
              <a:rPr lang="es-EC" b="1" i="1" dirty="0">
                <a:solidFill>
                  <a:schemeClr val="bg2">
                    <a:lumMod val="10000"/>
                  </a:schemeClr>
                </a:solidFill>
              </a:rPr>
              <a:t>VINCULO EXCEL</a:t>
            </a:r>
          </a:p>
        </p:txBody>
      </p:sp>
      <p:sp>
        <p:nvSpPr>
          <p:cNvPr id="6" name="CuadroTexto 5">
            <a:extLst>
              <a:ext uri="{FF2B5EF4-FFF2-40B4-BE49-F238E27FC236}">
                <a16:creationId xmlns:a16="http://schemas.microsoft.com/office/drawing/2014/main" id="{E8AE21EE-381E-4E53-AF7C-CF951707A7BE}"/>
              </a:ext>
            </a:extLst>
          </p:cNvPr>
          <p:cNvSpPr txBox="1"/>
          <p:nvPr/>
        </p:nvSpPr>
        <p:spPr>
          <a:xfrm>
            <a:off x="6805903" y="2764659"/>
            <a:ext cx="4558748" cy="584775"/>
          </a:xfrm>
          <a:prstGeom prst="rect">
            <a:avLst/>
          </a:prstGeom>
          <a:noFill/>
        </p:spPr>
        <p:txBody>
          <a:bodyPr wrap="square">
            <a:spAutoFit/>
          </a:bodyPr>
          <a:lstStyle/>
          <a:p>
            <a:pPr algn="ctr"/>
            <a:r>
              <a:rPr lang="es-EC" sz="1600" b="1" i="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A</a:t>
            </a:r>
            <a:r>
              <a:rPr lang="es-EC" sz="1600" b="1" i="1" dirty="0">
                <a:solidFill>
                  <a:schemeClr val="bg2">
                    <a:lumMod val="10000"/>
                  </a:schemeClr>
                </a:solidFill>
                <a:effectLst/>
                <a:latin typeface="Calibri" panose="020F0502020204030204" pitchFamily="34" charset="0"/>
                <a:ea typeface="Calibri" panose="020F0502020204030204" pitchFamily="34" charset="0"/>
              </a:rPr>
              <a:t> continuación, se presenta un ejemplo con datos estimados  de un programa de maestría “N”  </a:t>
            </a:r>
            <a:endParaRPr lang="es-EC" sz="1600" b="1" i="1" dirty="0">
              <a:solidFill>
                <a:schemeClr val="bg2">
                  <a:lumMod val="10000"/>
                </a:schemeClr>
              </a:solidFill>
            </a:endParaRPr>
          </a:p>
        </p:txBody>
      </p:sp>
    </p:spTree>
    <p:extLst>
      <p:ext uri="{BB962C8B-B14F-4D97-AF65-F5344CB8AC3E}">
        <p14:creationId xmlns:p14="http://schemas.microsoft.com/office/powerpoint/2010/main" val="31181908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5">
            <a:extLst>
              <a:ext uri="{FF2B5EF4-FFF2-40B4-BE49-F238E27FC236}">
                <a16:creationId xmlns:a16="http://schemas.microsoft.com/office/drawing/2014/main" id="{4F23D021-A432-4496-B1B7-A1FE0AA3AAF7}"/>
              </a:ext>
            </a:extLst>
          </p:cNvPr>
          <p:cNvSpPr/>
          <p:nvPr/>
        </p:nvSpPr>
        <p:spPr>
          <a:xfrm>
            <a:off x="265043" y="304530"/>
            <a:ext cx="5923722" cy="792088"/>
          </a:xfrm>
          <a:prstGeom prst="homePlate">
            <a:avLst/>
          </a:prstGeom>
          <a:solidFill>
            <a:srgbClr val="CBABD1"/>
          </a:solidFill>
          <a:ln/>
        </p:spPr>
        <p:style>
          <a:lnRef idx="3">
            <a:schemeClr val="lt1"/>
          </a:lnRef>
          <a:fillRef idx="1">
            <a:schemeClr val="accent2"/>
          </a:fillRef>
          <a:effectRef idx="1">
            <a:schemeClr val="accent2"/>
          </a:effectRef>
          <a:fontRef idx="minor">
            <a:schemeClr val="lt1"/>
          </a:fontRef>
        </p:style>
        <p:txBody>
          <a:bodyPr rtlCol="0" anchor="ctr"/>
          <a:lstStyle/>
          <a:p>
            <a:r>
              <a:rPr lang="es-EC" sz="2000" b="1" spc="50" dirty="0">
                <a:ln w="0"/>
                <a:solidFill>
                  <a:schemeClr val="bg2">
                    <a:lumMod val="10000"/>
                  </a:schemeClr>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13. RESULTADOS</a:t>
            </a:r>
          </a:p>
        </p:txBody>
      </p:sp>
      <p:pic>
        <p:nvPicPr>
          <p:cNvPr id="11" name="Imagen 10">
            <a:extLst>
              <a:ext uri="{FF2B5EF4-FFF2-40B4-BE49-F238E27FC236}">
                <a16:creationId xmlns:a16="http://schemas.microsoft.com/office/drawing/2014/main" id="{DC06FC78-D4DF-4DD6-96D4-58B32B735F64}"/>
              </a:ext>
            </a:extLst>
          </p:cNvPr>
          <p:cNvPicPr>
            <a:picLocks noChangeAspect="1"/>
          </p:cNvPicPr>
          <p:nvPr/>
        </p:nvPicPr>
        <p:blipFill>
          <a:blip r:embed="rId2"/>
          <a:stretch>
            <a:fillRect/>
          </a:stretch>
        </p:blipFill>
        <p:spPr>
          <a:xfrm>
            <a:off x="104087" y="1359696"/>
            <a:ext cx="11939587" cy="2879795"/>
          </a:xfrm>
          <a:prstGeom prst="rect">
            <a:avLst/>
          </a:prstGeom>
        </p:spPr>
      </p:pic>
      <p:pic>
        <p:nvPicPr>
          <p:cNvPr id="13" name="Imagen 12">
            <a:extLst>
              <a:ext uri="{FF2B5EF4-FFF2-40B4-BE49-F238E27FC236}">
                <a16:creationId xmlns:a16="http://schemas.microsoft.com/office/drawing/2014/main" id="{0DC96F44-0D75-4AA8-A070-4050EABD870D}"/>
              </a:ext>
            </a:extLst>
          </p:cNvPr>
          <p:cNvPicPr>
            <a:picLocks noChangeAspect="1"/>
          </p:cNvPicPr>
          <p:nvPr/>
        </p:nvPicPr>
        <p:blipFill>
          <a:blip r:embed="rId3"/>
          <a:stretch>
            <a:fillRect/>
          </a:stretch>
        </p:blipFill>
        <p:spPr>
          <a:xfrm>
            <a:off x="3447617" y="4370948"/>
            <a:ext cx="4574165" cy="1826647"/>
          </a:xfrm>
          <a:prstGeom prst="rect">
            <a:avLst/>
          </a:prstGeom>
        </p:spPr>
      </p:pic>
    </p:spTree>
    <p:extLst>
      <p:ext uri="{BB962C8B-B14F-4D97-AF65-F5344CB8AC3E}">
        <p14:creationId xmlns:p14="http://schemas.microsoft.com/office/powerpoint/2010/main" val="33396414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C1F3CD-AE2F-46D9-802E-2F29733068D2}"/>
              </a:ext>
            </a:extLst>
          </p:cNvPr>
          <p:cNvSpPr txBox="1"/>
          <p:nvPr/>
        </p:nvSpPr>
        <p:spPr>
          <a:xfrm>
            <a:off x="198784" y="1207554"/>
            <a:ext cx="6904383" cy="338554"/>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p:spPr>
        <p:txBody>
          <a:bodyPr wrap="square">
            <a:spAutoFit/>
          </a:bodyPr>
          <a:lstStyle/>
          <a:p>
            <a:pPr algn="ctr"/>
            <a:r>
              <a:rPr lang="es-MX" sz="1600" b="1" i="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Determinación del costo total indirecto con afectación al costo de la maestría</a:t>
            </a:r>
            <a:endParaRPr lang="es-EC" sz="1600" b="1" i="1" dirty="0">
              <a:solidFill>
                <a:schemeClr val="bg2">
                  <a:lumMod val="10000"/>
                </a:schemeClr>
              </a:solidFill>
            </a:endParaRPr>
          </a:p>
        </p:txBody>
      </p:sp>
      <p:sp>
        <p:nvSpPr>
          <p:cNvPr id="4" name="Pentágono 5">
            <a:extLst>
              <a:ext uri="{FF2B5EF4-FFF2-40B4-BE49-F238E27FC236}">
                <a16:creationId xmlns:a16="http://schemas.microsoft.com/office/drawing/2014/main" id="{CE2588A4-37C0-4294-A06A-995358BCCCD6}"/>
              </a:ext>
            </a:extLst>
          </p:cNvPr>
          <p:cNvSpPr/>
          <p:nvPr/>
        </p:nvSpPr>
        <p:spPr>
          <a:xfrm>
            <a:off x="251792" y="242728"/>
            <a:ext cx="5923722" cy="792088"/>
          </a:xfrm>
          <a:prstGeom prst="homePlate">
            <a:avLst/>
          </a:prstGeom>
          <a:solidFill>
            <a:srgbClr val="CBABD1"/>
          </a:solidFill>
          <a:ln/>
        </p:spPr>
        <p:style>
          <a:lnRef idx="3">
            <a:schemeClr val="lt1"/>
          </a:lnRef>
          <a:fillRef idx="1">
            <a:schemeClr val="accent2"/>
          </a:fillRef>
          <a:effectRef idx="1">
            <a:schemeClr val="accent2"/>
          </a:effectRef>
          <a:fontRef idx="minor">
            <a:schemeClr val="lt1"/>
          </a:fontRef>
        </p:style>
        <p:txBody>
          <a:bodyPr rtlCol="0" anchor="ctr"/>
          <a:lstStyle/>
          <a:p>
            <a:r>
              <a:rPr lang="es-EC" sz="2000" b="1" spc="50" dirty="0">
                <a:ln w="0"/>
                <a:solidFill>
                  <a:schemeClr val="bg2">
                    <a:lumMod val="10000"/>
                  </a:schemeClr>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13. RESULTADOS</a:t>
            </a:r>
          </a:p>
        </p:txBody>
      </p:sp>
      <p:sp>
        <p:nvSpPr>
          <p:cNvPr id="5" name="CuadroTexto 4">
            <a:extLst>
              <a:ext uri="{FF2B5EF4-FFF2-40B4-BE49-F238E27FC236}">
                <a16:creationId xmlns:a16="http://schemas.microsoft.com/office/drawing/2014/main" id="{C046BCDA-60A8-4456-930A-42E0DEBAD142}"/>
              </a:ext>
            </a:extLst>
          </p:cNvPr>
          <p:cNvSpPr txBox="1"/>
          <p:nvPr/>
        </p:nvSpPr>
        <p:spPr>
          <a:xfrm>
            <a:off x="8091056" y="4618014"/>
            <a:ext cx="2299854" cy="1077218"/>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0800000" scaled="1"/>
            <a:tileRect/>
          </a:gradFill>
        </p:spPr>
        <p:txBody>
          <a:bodyPr wrap="square">
            <a:spAutoFit/>
          </a:bodyPr>
          <a:lstStyle/>
          <a:p>
            <a:pPr algn="ctr"/>
            <a:r>
              <a:rPr lang="es-MX" sz="1600" b="1" i="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Porcentaje que se debe cargar al programa </a:t>
            </a:r>
          </a:p>
          <a:p>
            <a:pPr algn="ctr"/>
            <a:r>
              <a:rPr lang="es-MX" sz="1600" b="1" i="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por concepto de Costo Indirecto</a:t>
            </a:r>
          </a:p>
        </p:txBody>
      </p:sp>
      <p:graphicFrame>
        <p:nvGraphicFramePr>
          <p:cNvPr id="10" name="Tabla 9">
            <a:extLst>
              <a:ext uri="{FF2B5EF4-FFF2-40B4-BE49-F238E27FC236}">
                <a16:creationId xmlns:a16="http://schemas.microsoft.com/office/drawing/2014/main" id="{092DE9A7-0BB4-429E-9ABE-583E94600DD0}"/>
              </a:ext>
            </a:extLst>
          </p:cNvPr>
          <p:cNvGraphicFramePr>
            <a:graphicFrameLocks noGrp="1"/>
          </p:cNvGraphicFramePr>
          <p:nvPr>
            <p:extLst>
              <p:ext uri="{D42A27DB-BD31-4B8C-83A1-F6EECF244321}">
                <p14:modId xmlns:p14="http://schemas.microsoft.com/office/powerpoint/2010/main" val="2796994704"/>
              </p:ext>
            </p:extLst>
          </p:nvPr>
        </p:nvGraphicFramePr>
        <p:xfrm>
          <a:off x="198784" y="1618777"/>
          <a:ext cx="10875818" cy="2570547"/>
        </p:xfrm>
        <a:graphic>
          <a:graphicData uri="http://schemas.openxmlformats.org/drawingml/2006/table">
            <a:tbl>
              <a:tblPr>
                <a:tableStyleId>{93296810-A885-4BE3-A3E7-6D5BEEA58F35}</a:tableStyleId>
              </a:tblPr>
              <a:tblGrid>
                <a:gridCol w="1408599">
                  <a:extLst>
                    <a:ext uri="{9D8B030D-6E8A-4147-A177-3AD203B41FA5}">
                      <a16:colId xmlns:a16="http://schemas.microsoft.com/office/drawing/2014/main" val="111106599"/>
                    </a:ext>
                  </a:extLst>
                </a:gridCol>
                <a:gridCol w="1389925">
                  <a:extLst>
                    <a:ext uri="{9D8B030D-6E8A-4147-A177-3AD203B41FA5}">
                      <a16:colId xmlns:a16="http://schemas.microsoft.com/office/drawing/2014/main" val="3742747776"/>
                    </a:ext>
                  </a:extLst>
                </a:gridCol>
                <a:gridCol w="2622498">
                  <a:extLst>
                    <a:ext uri="{9D8B030D-6E8A-4147-A177-3AD203B41FA5}">
                      <a16:colId xmlns:a16="http://schemas.microsoft.com/office/drawing/2014/main" val="1800555487"/>
                    </a:ext>
                  </a:extLst>
                </a:gridCol>
                <a:gridCol w="2202898">
                  <a:extLst>
                    <a:ext uri="{9D8B030D-6E8A-4147-A177-3AD203B41FA5}">
                      <a16:colId xmlns:a16="http://schemas.microsoft.com/office/drawing/2014/main" val="1991541691"/>
                    </a:ext>
                  </a:extLst>
                </a:gridCol>
                <a:gridCol w="1861973">
                  <a:extLst>
                    <a:ext uri="{9D8B030D-6E8A-4147-A177-3AD203B41FA5}">
                      <a16:colId xmlns:a16="http://schemas.microsoft.com/office/drawing/2014/main" val="1570844453"/>
                    </a:ext>
                  </a:extLst>
                </a:gridCol>
                <a:gridCol w="1389925">
                  <a:extLst>
                    <a:ext uri="{9D8B030D-6E8A-4147-A177-3AD203B41FA5}">
                      <a16:colId xmlns:a16="http://schemas.microsoft.com/office/drawing/2014/main" val="744282695"/>
                    </a:ext>
                  </a:extLst>
                </a:gridCol>
              </a:tblGrid>
              <a:tr h="1010352">
                <a:tc>
                  <a:txBody>
                    <a:bodyPr/>
                    <a:lstStyle/>
                    <a:p>
                      <a:pPr marL="0" algn="ctr" defTabSz="914400" rtl="0" eaLnBrk="1" fontAlgn="b" latinLnBrk="0" hangingPunct="1">
                        <a:lnSpc>
                          <a:spcPct val="106000"/>
                        </a:lnSpc>
                        <a:spcAft>
                          <a:spcPts val="800"/>
                        </a:spcAft>
                      </a:pPr>
                      <a:r>
                        <a:rPr lang="es-EC" sz="1400" b="1" kern="1200" spc="0" dirty="0">
                          <a:solidFill>
                            <a:schemeClr val="bg2">
                              <a:lumMod val="10000"/>
                            </a:schemeClr>
                          </a:solidFill>
                          <a:effectLst/>
                        </a:rPr>
                        <a:t>Suma Costos Indirectos Hora  Estudiante</a:t>
                      </a:r>
                      <a:endParaRPr lang="es-EC" sz="1400" b="1" kern="1200" spc="0" dirty="0">
                        <a:solidFill>
                          <a:schemeClr val="bg2">
                            <a:lumMod val="10000"/>
                          </a:schemeClr>
                        </a:solidFill>
                        <a:effectLst/>
                        <a:latin typeface="+mn-lt"/>
                        <a:ea typeface="+mn-ea"/>
                        <a:cs typeface="+mn-cs"/>
                      </a:endParaRPr>
                    </a:p>
                  </a:txBody>
                  <a:tcPr marL="9525" marR="9525" marT="9525" marB="0" anchor="b"/>
                </a:tc>
                <a:tc>
                  <a:txBody>
                    <a:bodyPr/>
                    <a:lstStyle/>
                    <a:p>
                      <a:pPr marL="0" algn="ctr" defTabSz="914400" rtl="0" eaLnBrk="1" fontAlgn="b" latinLnBrk="0" hangingPunct="1">
                        <a:lnSpc>
                          <a:spcPct val="106000"/>
                        </a:lnSpc>
                        <a:spcAft>
                          <a:spcPts val="800"/>
                        </a:spcAft>
                      </a:pPr>
                      <a:r>
                        <a:rPr lang="es-EC" sz="1400" b="1" kern="1200" spc="0" dirty="0">
                          <a:solidFill>
                            <a:schemeClr val="bg2">
                              <a:lumMod val="10000"/>
                            </a:schemeClr>
                          </a:solidFill>
                          <a:effectLst/>
                        </a:rPr>
                        <a:t>N. Estudiantes programa de posgrado</a:t>
                      </a:r>
                      <a:endParaRPr lang="es-EC" sz="1400" b="1" kern="1200" spc="0" dirty="0">
                        <a:solidFill>
                          <a:schemeClr val="bg2">
                            <a:lumMod val="10000"/>
                          </a:schemeClr>
                        </a:solidFill>
                        <a:effectLst/>
                        <a:latin typeface="+mn-lt"/>
                        <a:ea typeface="+mn-ea"/>
                        <a:cs typeface="+mn-cs"/>
                      </a:endParaRPr>
                    </a:p>
                  </a:txBody>
                  <a:tcPr marL="9525" marR="9525" marT="9525" marB="0" anchor="b"/>
                </a:tc>
                <a:tc>
                  <a:txBody>
                    <a:bodyPr/>
                    <a:lstStyle/>
                    <a:p>
                      <a:pPr marL="0" algn="ctr" defTabSz="914400" rtl="0" eaLnBrk="1" fontAlgn="b" latinLnBrk="0" hangingPunct="1">
                        <a:lnSpc>
                          <a:spcPct val="106000"/>
                        </a:lnSpc>
                        <a:spcAft>
                          <a:spcPts val="800"/>
                        </a:spcAft>
                      </a:pPr>
                      <a:r>
                        <a:rPr lang="es-EC" sz="1400" b="1" kern="1200" spc="0" dirty="0">
                          <a:solidFill>
                            <a:schemeClr val="bg2">
                              <a:lumMod val="10000"/>
                            </a:schemeClr>
                          </a:solidFill>
                          <a:effectLst/>
                        </a:rPr>
                        <a:t>N. horas presenciales del programa en la ESPE</a:t>
                      </a:r>
                      <a:endParaRPr lang="es-EC" sz="1400" b="1" kern="1200" spc="0" dirty="0">
                        <a:solidFill>
                          <a:schemeClr val="bg2">
                            <a:lumMod val="10000"/>
                          </a:schemeClr>
                        </a:solidFill>
                        <a:effectLst/>
                        <a:latin typeface="+mn-lt"/>
                        <a:ea typeface="+mn-ea"/>
                        <a:cs typeface="+mn-cs"/>
                      </a:endParaRPr>
                    </a:p>
                  </a:txBody>
                  <a:tcPr marL="9525" marR="9525" marT="9525" marB="0" anchor="b"/>
                </a:tc>
                <a:tc>
                  <a:txBody>
                    <a:bodyPr/>
                    <a:lstStyle/>
                    <a:p>
                      <a:pPr marL="0" algn="ctr" defTabSz="914400" rtl="0" eaLnBrk="1" fontAlgn="b" latinLnBrk="0" hangingPunct="1">
                        <a:lnSpc>
                          <a:spcPct val="106000"/>
                        </a:lnSpc>
                        <a:spcAft>
                          <a:spcPts val="800"/>
                        </a:spcAft>
                      </a:pPr>
                      <a:r>
                        <a:rPr lang="es-EC" sz="1400" b="1" kern="1200" spc="0" dirty="0">
                          <a:solidFill>
                            <a:schemeClr val="bg2">
                              <a:lumMod val="10000"/>
                            </a:schemeClr>
                          </a:solidFill>
                          <a:effectLst/>
                        </a:rPr>
                        <a:t>Total Costo indirecto por partida  presupuestaria</a:t>
                      </a:r>
                      <a:endParaRPr lang="es-EC" sz="1400" b="1" kern="1200" spc="0" dirty="0">
                        <a:solidFill>
                          <a:schemeClr val="bg2">
                            <a:lumMod val="10000"/>
                          </a:schemeClr>
                        </a:solidFill>
                        <a:effectLst/>
                        <a:latin typeface="+mn-lt"/>
                        <a:ea typeface="+mn-ea"/>
                        <a:cs typeface="+mn-cs"/>
                      </a:endParaRPr>
                    </a:p>
                  </a:txBody>
                  <a:tcPr marL="9525" marR="9525" marT="9525" marB="0" anchor="b"/>
                </a:tc>
                <a:tc>
                  <a:txBody>
                    <a:bodyPr/>
                    <a:lstStyle/>
                    <a:p>
                      <a:pPr marL="0" algn="l" defTabSz="914400" rtl="0" eaLnBrk="1" fontAlgn="b" latinLnBrk="0" hangingPunct="1">
                        <a:lnSpc>
                          <a:spcPct val="106000"/>
                        </a:lnSpc>
                        <a:spcAft>
                          <a:spcPts val="800"/>
                        </a:spcAft>
                      </a:pPr>
                      <a:r>
                        <a:rPr lang="es-EC" sz="1400" b="1" kern="1200" spc="0" dirty="0">
                          <a:solidFill>
                            <a:schemeClr val="bg2">
                              <a:lumMod val="10000"/>
                            </a:schemeClr>
                          </a:solidFill>
                          <a:effectLst/>
                        </a:rPr>
                        <a:t>Equivalencia %</a:t>
                      </a:r>
                      <a:endParaRPr lang="es-EC" sz="1400" b="1" kern="1200" spc="0" dirty="0">
                        <a:solidFill>
                          <a:schemeClr val="bg2">
                            <a:lumMod val="10000"/>
                          </a:schemeClr>
                        </a:solidFill>
                        <a:effectLst/>
                        <a:latin typeface="+mn-lt"/>
                        <a:ea typeface="+mn-ea"/>
                        <a:cs typeface="+mn-cs"/>
                      </a:endParaRPr>
                    </a:p>
                  </a:txBody>
                  <a:tcPr marL="9525" marR="9525" marT="9525" marB="0" anchor="b"/>
                </a:tc>
                <a:tc>
                  <a:txBody>
                    <a:bodyPr/>
                    <a:lstStyle/>
                    <a:p>
                      <a:pPr marL="0" algn="l" defTabSz="914400" rtl="0" eaLnBrk="1" fontAlgn="b" latinLnBrk="0" hangingPunct="1">
                        <a:lnSpc>
                          <a:spcPct val="106000"/>
                        </a:lnSpc>
                        <a:spcAft>
                          <a:spcPts val="800"/>
                        </a:spcAft>
                      </a:pPr>
                      <a:r>
                        <a:rPr lang="es-EC" sz="1400" b="1" kern="1200" spc="0" dirty="0">
                          <a:solidFill>
                            <a:schemeClr val="bg2">
                              <a:lumMod val="10000"/>
                            </a:schemeClr>
                          </a:solidFill>
                          <a:effectLst/>
                        </a:rPr>
                        <a:t> </a:t>
                      </a:r>
                      <a:endParaRPr lang="es-EC" sz="1400" b="1" kern="1200" spc="0" dirty="0">
                        <a:solidFill>
                          <a:schemeClr val="bg2">
                            <a:lumMod val="10000"/>
                          </a:schemeClr>
                        </a:solidFill>
                        <a:effectLst/>
                        <a:latin typeface="+mn-lt"/>
                        <a:ea typeface="+mn-ea"/>
                        <a:cs typeface="+mn-cs"/>
                      </a:endParaRPr>
                    </a:p>
                  </a:txBody>
                  <a:tcPr marL="9525" marR="9525" marT="9525" marB="0" anchor="b"/>
                </a:tc>
                <a:extLst>
                  <a:ext uri="{0D108BD9-81ED-4DB2-BD59-A6C34878D82A}">
                    <a16:rowId xmlns:a16="http://schemas.microsoft.com/office/drawing/2014/main" val="2761682308"/>
                  </a:ext>
                </a:extLst>
              </a:tr>
              <a:tr h="137460">
                <a:tc>
                  <a:txBody>
                    <a:bodyPr/>
                    <a:lstStyle/>
                    <a:p>
                      <a:pPr algn="l" fontAlgn="ctr"/>
                      <a:r>
                        <a:rPr lang="es-EC" sz="1400" u="none" strike="noStrike">
                          <a:solidFill>
                            <a:schemeClr val="bg2">
                              <a:lumMod val="10000"/>
                            </a:schemeClr>
                          </a:solidFill>
                          <a:effectLst/>
                        </a:rPr>
                        <a:t> $          0,69 </a:t>
                      </a:r>
                      <a:endParaRPr lang="es-EC" sz="1400" b="0" i="0" u="none" strike="noStrike">
                        <a:solidFill>
                          <a:schemeClr val="bg2">
                            <a:lumMod val="10000"/>
                          </a:schemeClr>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dirty="0">
                          <a:solidFill>
                            <a:schemeClr val="bg2">
                              <a:lumMod val="10000"/>
                            </a:schemeClr>
                          </a:solidFill>
                          <a:effectLst/>
                        </a:rPr>
                        <a:t>30</a:t>
                      </a:r>
                      <a:endParaRPr lang="es-EC" sz="1400" b="0" i="0" u="none" strike="noStrike" dirty="0">
                        <a:solidFill>
                          <a:schemeClr val="bg2">
                            <a:lumMod val="10000"/>
                          </a:schemeClr>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dirty="0">
                          <a:solidFill>
                            <a:schemeClr val="bg2">
                              <a:lumMod val="10000"/>
                            </a:schemeClr>
                          </a:solidFill>
                          <a:effectLst/>
                        </a:rPr>
                        <a:t>640</a:t>
                      </a:r>
                      <a:endParaRPr lang="es-EC" sz="1400" b="0" i="0" u="none" strike="noStrike" dirty="0">
                        <a:solidFill>
                          <a:schemeClr val="bg2">
                            <a:lumMod val="10000"/>
                          </a:schemeClr>
                        </a:solidFill>
                        <a:effectLst/>
                        <a:latin typeface="Times New Roman" panose="02020603050405020304" pitchFamily="18" charset="0"/>
                      </a:endParaRPr>
                    </a:p>
                  </a:txBody>
                  <a:tcPr marL="9525" marR="9525" marT="9525" marB="0" anchor="ctr"/>
                </a:tc>
                <a:tc>
                  <a:txBody>
                    <a:bodyPr/>
                    <a:lstStyle/>
                    <a:p>
                      <a:pPr algn="l" fontAlgn="ctr"/>
                      <a:r>
                        <a:rPr lang="es-EC" sz="1400" u="none" strike="noStrike">
                          <a:solidFill>
                            <a:schemeClr val="bg2">
                              <a:lumMod val="10000"/>
                            </a:schemeClr>
                          </a:solidFill>
                          <a:effectLst/>
                        </a:rPr>
                        <a:t> $               13.239,35 </a:t>
                      </a:r>
                      <a:endParaRPr lang="es-EC" sz="1400" b="0" i="0" u="none" strike="noStrike">
                        <a:solidFill>
                          <a:schemeClr val="bg2">
                            <a:lumMod val="10000"/>
                          </a:schemeClr>
                        </a:solidFill>
                        <a:effectLst/>
                        <a:latin typeface="Times New Roman" panose="02020603050405020304" pitchFamily="18" charset="0"/>
                      </a:endParaRPr>
                    </a:p>
                  </a:txBody>
                  <a:tcPr marL="9525" marR="9525" marT="9525" marB="0" anchor="ctr"/>
                </a:tc>
                <a:tc>
                  <a:txBody>
                    <a:bodyPr/>
                    <a:lstStyle/>
                    <a:p>
                      <a:pPr algn="r" fontAlgn="ctr"/>
                      <a:r>
                        <a:rPr lang="es-EC" sz="1400" u="none" strike="noStrike">
                          <a:solidFill>
                            <a:schemeClr val="bg2">
                              <a:lumMod val="10000"/>
                            </a:schemeClr>
                          </a:solidFill>
                          <a:effectLst/>
                        </a:rPr>
                        <a:t>7,89</a:t>
                      </a:r>
                      <a:endParaRPr lang="es-EC" sz="1400" b="0" i="0" u="none" strike="noStrike">
                        <a:solidFill>
                          <a:schemeClr val="bg2">
                            <a:lumMod val="10000"/>
                          </a:schemeClr>
                        </a:solidFill>
                        <a:effectLst/>
                        <a:latin typeface="Times New Roman" panose="02020603050405020304" pitchFamily="18" charset="0"/>
                      </a:endParaRPr>
                    </a:p>
                  </a:txBody>
                  <a:tcPr marL="9525" marR="9525" marT="9525" marB="0" anchor="ctr"/>
                </a:tc>
                <a:tc>
                  <a:txBody>
                    <a:bodyPr/>
                    <a:lstStyle/>
                    <a:p>
                      <a:pPr algn="l" fontAlgn="ctr"/>
                      <a:r>
                        <a:rPr lang="es-EC" sz="1400" u="none" strike="noStrike">
                          <a:solidFill>
                            <a:schemeClr val="bg2">
                              <a:lumMod val="10000"/>
                            </a:schemeClr>
                          </a:solidFill>
                          <a:effectLst/>
                        </a:rPr>
                        <a:t>%</a:t>
                      </a:r>
                      <a:endParaRPr lang="es-EC" sz="1400" b="0" i="0" u="none" strike="noStrike">
                        <a:solidFill>
                          <a:schemeClr val="bg2">
                            <a:lumMod val="10000"/>
                          </a:schemeClr>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216178080"/>
                  </a:ext>
                </a:extLst>
              </a:tr>
              <a:tr h="137460">
                <a:tc>
                  <a:txBody>
                    <a:bodyPr/>
                    <a:lstStyle/>
                    <a:p>
                      <a:pPr algn="l" fontAlgn="ctr"/>
                      <a:r>
                        <a:rPr lang="es-EC" sz="1400" u="none" strike="noStrike">
                          <a:solidFill>
                            <a:schemeClr val="bg2">
                              <a:lumMod val="10000"/>
                            </a:schemeClr>
                          </a:solidFill>
                          <a:effectLst/>
                        </a:rPr>
                        <a:t> $          0,19 </a:t>
                      </a:r>
                      <a:endParaRPr lang="es-EC" sz="1400" b="0" i="0" u="none" strike="noStrike">
                        <a:solidFill>
                          <a:schemeClr val="bg2">
                            <a:lumMod val="10000"/>
                          </a:schemeClr>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dirty="0">
                          <a:solidFill>
                            <a:schemeClr val="bg2">
                              <a:lumMod val="10000"/>
                            </a:schemeClr>
                          </a:solidFill>
                          <a:effectLst/>
                        </a:rPr>
                        <a:t>30</a:t>
                      </a:r>
                      <a:endParaRPr lang="es-EC" sz="1400" b="0" i="0" u="none" strike="noStrike" dirty="0">
                        <a:solidFill>
                          <a:schemeClr val="bg2">
                            <a:lumMod val="10000"/>
                          </a:schemeClr>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dirty="0">
                          <a:solidFill>
                            <a:schemeClr val="bg2">
                              <a:lumMod val="10000"/>
                            </a:schemeClr>
                          </a:solidFill>
                          <a:effectLst/>
                        </a:rPr>
                        <a:t>640</a:t>
                      </a:r>
                      <a:endParaRPr lang="es-EC" sz="1400" b="0" i="0" u="none" strike="noStrike" dirty="0">
                        <a:solidFill>
                          <a:schemeClr val="bg2">
                            <a:lumMod val="10000"/>
                          </a:schemeClr>
                        </a:solidFill>
                        <a:effectLst/>
                        <a:latin typeface="Times New Roman" panose="02020603050405020304" pitchFamily="18" charset="0"/>
                      </a:endParaRPr>
                    </a:p>
                  </a:txBody>
                  <a:tcPr marL="9525" marR="9525" marT="9525" marB="0" anchor="ctr"/>
                </a:tc>
                <a:tc>
                  <a:txBody>
                    <a:bodyPr/>
                    <a:lstStyle/>
                    <a:p>
                      <a:pPr algn="l" fontAlgn="ctr"/>
                      <a:r>
                        <a:rPr lang="es-EC" sz="1400" u="none" strike="noStrike">
                          <a:solidFill>
                            <a:schemeClr val="bg2">
                              <a:lumMod val="10000"/>
                            </a:schemeClr>
                          </a:solidFill>
                          <a:effectLst/>
                        </a:rPr>
                        <a:t> $                 3.607,06 </a:t>
                      </a:r>
                      <a:endParaRPr lang="es-EC" sz="1400" b="0" i="0" u="none" strike="noStrike">
                        <a:solidFill>
                          <a:schemeClr val="bg2">
                            <a:lumMod val="10000"/>
                          </a:schemeClr>
                        </a:solidFill>
                        <a:effectLst/>
                        <a:latin typeface="Times New Roman" panose="02020603050405020304" pitchFamily="18" charset="0"/>
                      </a:endParaRPr>
                    </a:p>
                  </a:txBody>
                  <a:tcPr marL="9525" marR="9525" marT="9525" marB="0" anchor="ctr"/>
                </a:tc>
                <a:tc>
                  <a:txBody>
                    <a:bodyPr/>
                    <a:lstStyle/>
                    <a:p>
                      <a:pPr algn="r" fontAlgn="ctr"/>
                      <a:r>
                        <a:rPr lang="es-EC" sz="1400" u="none" strike="noStrike">
                          <a:solidFill>
                            <a:schemeClr val="bg2">
                              <a:lumMod val="10000"/>
                            </a:schemeClr>
                          </a:solidFill>
                          <a:effectLst/>
                        </a:rPr>
                        <a:t>2,15</a:t>
                      </a:r>
                      <a:endParaRPr lang="es-EC" sz="1400" b="0" i="0" u="none" strike="noStrike">
                        <a:solidFill>
                          <a:schemeClr val="bg2">
                            <a:lumMod val="10000"/>
                          </a:schemeClr>
                        </a:solidFill>
                        <a:effectLst/>
                        <a:latin typeface="Times New Roman" panose="02020603050405020304" pitchFamily="18" charset="0"/>
                      </a:endParaRPr>
                    </a:p>
                  </a:txBody>
                  <a:tcPr marL="9525" marR="9525" marT="9525" marB="0" anchor="ctr"/>
                </a:tc>
                <a:tc>
                  <a:txBody>
                    <a:bodyPr/>
                    <a:lstStyle/>
                    <a:p>
                      <a:pPr algn="l" fontAlgn="ctr"/>
                      <a:r>
                        <a:rPr lang="es-EC" sz="1400" u="none" strike="noStrike">
                          <a:solidFill>
                            <a:schemeClr val="bg2">
                              <a:lumMod val="10000"/>
                            </a:schemeClr>
                          </a:solidFill>
                          <a:effectLst/>
                        </a:rPr>
                        <a:t>%</a:t>
                      </a:r>
                      <a:endParaRPr lang="es-EC" sz="1400" b="0" i="0" u="none" strike="noStrike">
                        <a:solidFill>
                          <a:schemeClr val="bg2">
                            <a:lumMod val="10000"/>
                          </a:schemeClr>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902703283"/>
                  </a:ext>
                </a:extLst>
              </a:tr>
              <a:tr h="137460">
                <a:tc>
                  <a:txBody>
                    <a:bodyPr/>
                    <a:lstStyle/>
                    <a:p>
                      <a:pPr algn="l" fontAlgn="ctr"/>
                      <a:r>
                        <a:rPr lang="es-EC" sz="1400" u="none" strike="noStrike">
                          <a:solidFill>
                            <a:schemeClr val="bg2">
                              <a:lumMod val="10000"/>
                            </a:schemeClr>
                          </a:solidFill>
                          <a:effectLst/>
                        </a:rPr>
                        <a:t> $          0,08 </a:t>
                      </a:r>
                      <a:endParaRPr lang="es-EC" sz="1400" b="0" i="0" u="none" strike="noStrike">
                        <a:solidFill>
                          <a:schemeClr val="bg2">
                            <a:lumMod val="10000"/>
                          </a:schemeClr>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dirty="0">
                          <a:solidFill>
                            <a:schemeClr val="bg2">
                              <a:lumMod val="10000"/>
                            </a:schemeClr>
                          </a:solidFill>
                          <a:effectLst/>
                        </a:rPr>
                        <a:t>30</a:t>
                      </a:r>
                      <a:endParaRPr lang="es-EC" sz="1400" b="0" i="0" u="none" strike="noStrike" dirty="0">
                        <a:solidFill>
                          <a:schemeClr val="bg2">
                            <a:lumMod val="10000"/>
                          </a:schemeClr>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dirty="0">
                          <a:solidFill>
                            <a:schemeClr val="bg2">
                              <a:lumMod val="10000"/>
                            </a:schemeClr>
                          </a:solidFill>
                          <a:effectLst/>
                        </a:rPr>
                        <a:t>640</a:t>
                      </a:r>
                      <a:endParaRPr lang="es-EC" sz="1400" b="0" i="0" u="none" strike="noStrike" dirty="0">
                        <a:solidFill>
                          <a:schemeClr val="bg2">
                            <a:lumMod val="10000"/>
                          </a:schemeClr>
                        </a:solidFill>
                        <a:effectLst/>
                        <a:latin typeface="Times New Roman" panose="02020603050405020304" pitchFamily="18" charset="0"/>
                      </a:endParaRPr>
                    </a:p>
                  </a:txBody>
                  <a:tcPr marL="9525" marR="9525" marT="9525" marB="0" anchor="ctr"/>
                </a:tc>
                <a:tc>
                  <a:txBody>
                    <a:bodyPr/>
                    <a:lstStyle/>
                    <a:p>
                      <a:pPr algn="l" fontAlgn="ctr"/>
                      <a:r>
                        <a:rPr lang="es-EC" sz="1400" u="none" strike="noStrike" dirty="0">
                          <a:solidFill>
                            <a:schemeClr val="bg2">
                              <a:lumMod val="10000"/>
                            </a:schemeClr>
                          </a:solidFill>
                          <a:effectLst/>
                        </a:rPr>
                        <a:t> $                 1.619,94 </a:t>
                      </a:r>
                      <a:endParaRPr lang="es-EC" sz="1400" b="0" i="0" u="none" strike="noStrike" dirty="0">
                        <a:solidFill>
                          <a:schemeClr val="bg2">
                            <a:lumMod val="10000"/>
                          </a:schemeClr>
                        </a:solidFill>
                        <a:effectLst/>
                        <a:latin typeface="Times New Roman" panose="02020603050405020304" pitchFamily="18" charset="0"/>
                      </a:endParaRPr>
                    </a:p>
                  </a:txBody>
                  <a:tcPr marL="9525" marR="9525" marT="9525" marB="0" anchor="ctr"/>
                </a:tc>
                <a:tc>
                  <a:txBody>
                    <a:bodyPr/>
                    <a:lstStyle/>
                    <a:p>
                      <a:pPr algn="r" fontAlgn="ctr"/>
                      <a:r>
                        <a:rPr lang="es-EC" sz="1400" u="none" strike="noStrike">
                          <a:solidFill>
                            <a:schemeClr val="bg2">
                              <a:lumMod val="10000"/>
                            </a:schemeClr>
                          </a:solidFill>
                          <a:effectLst/>
                        </a:rPr>
                        <a:t>0,97</a:t>
                      </a:r>
                      <a:endParaRPr lang="es-EC" sz="1400" b="0" i="0" u="none" strike="noStrike">
                        <a:solidFill>
                          <a:schemeClr val="bg2">
                            <a:lumMod val="10000"/>
                          </a:schemeClr>
                        </a:solidFill>
                        <a:effectLst/>
                        <a:latin typeface="Times New Roman" panose="02020603050405020304" pitchFamily="18" charset="0"/>
                      </a:endParaRPr>
                    </a:p>
                  </a:txBody>
                  <a:tcPr marL="9525" marR="9525" marT="9525" marB="0" anchor="ctr"/>
                </a:tc>
                <a:tc>
                  <a:txBody>
                    <a:bodyPr/>
                    <a:lstStyle/>
                    <a:p>
                      <a:pPr algn="l" fontAlgn="ctr"/>
                      <a:r>
                        <a:rPr lang="es-EC" sz="1400" u="none" strike="noStrike">
                          <a:solidFill>
                            <a:schemeClr val="bg2">
                              <a:lumMod val="10000"/>
                            </a:schemeClr>
                          </a:solidFill>
                          <a:effectLst/>
                        </a:rPr>
                        <a:t>%</a:t>
                      </a:r>
                      <a:endParaRPr lang="es-EC" sz="1400" b="0" i="0" u="none" strike="noStrike">
                        <a:solidFill>
                          <a:schemeClr val="bg2">
                            <a:lumMod val="10000"/>
                          </a:schemeClr>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235830832"/>
                  </a:ext>
                </a:extLst>
              </a:tr>
              <a:tr h="137460">
                <a:tc>
                  <a:txBody>
                    <a:bodyPr/>
                    <a:lstStyle/>
                    <a:p>
                      <a:pPr algn="l" fontAlgn="ctr"/>
                      <a:r>
                        <a:rPr lang="es-EC" sz="1400" u="none" strike="noStrike">
                          <a:solidFill>
                            <a:schemeClr val="bg2">
                              <a:lumMod val="10000"/>
                            </a:schemeClr>
                          </a:solidFill>
                          <a:effectLst/>
                        </a:rPr>
                        <a:t> $          0,01 </a:t>
                      </a:r>
                      <a:endParaRPr lang="es-EC" sz="1400" b="0" i="0" u="none" strike="noStrike">
                        <a:solidFill>
                          <a:schemeClr val="bg2">
                            <a:lumMod val="10000"/>
                          </a:schemeClr>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dirty="0">
                          <a:solidFill>
                            <a:schemeClr val="bg2">
                              <a:lumMod val="10000"/>
                            </a:schemeClr>
                          </a:solidFill>
                          <a:effectLst/>
                        </a:rPr>
                        <a:t>30</a:t>
                      </a:r>
                      <a:endParaRPr lang="es-EC" sz="1400" b="0" i="0" u="none" strike="noStrike" dirty="0">
                        <a:solidFill>
                          <a:schemeClr val="bg2">
                            <a:lumMod val="10000"/>
                          </a:schemeClr>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dirty="0">
                          <a:solidFill>
                            <a:schemeClr val="bg2">
                              <a:lumMod val="10000"/>
                            </a:schemeClr>
                          </a:solidFill>
                          <a:effectLst/>
                        </a:rPr>
                        <a:t>640</a:t>
                      </a:r>
                      <a:endParaRPr lang="es-EC" sz="1400" b="0" i="0" u="none" strike="noStrike" dirty="0">
                        <a:solidFill>
                          <a:schemeClr val="bg2">
                            <a:lumMod val="10000"/>
                          </a:schemeClr>
                        </a:solidFill>
                        <a:effectLst/>
                        <a:latin typeface="Times New Roman" panose="02020603050405020304" pitchFamily="18" charset="0"/>
                      </a:endParaRPr>
                    </a:p>
                  </a:txBody>
                  <a:tcPr marL="9525" marR="9525" marT="9525" marB="0" anchor="ctr"/>
                </a:tc>
                <a:tc>
                  <a:txBody>
                    <a:bodyPr/>
                    <a:lstStyle/>
                    <a:p>
                      <a:pPr algn="l" fontAlgn="ctr"/>
                      <a:r>
                        <a:rPr lang="es-EC" sz="1400" u="none" strike="noStrike">
                          <a:solidFill>
                            <a:schemeClr val="bg2">
                              <a:lumMod val="10000"/>
                            </a:schemeClr>
                          </a:solidFill>
                          <a:effectLst/>
                        </a:rPr>
                        <a:t> $                    165,36 </a:t>
                      </a:r>
                      <a:endParaRPr lang="es-EC" sz="1400" b="0" i="0" u="none" strike="noStrike">
                        <a:solidFill>
                          <a:schemeClr val="bg2">
                            <a:lumMod val="10000"/>
                          </a:schemeClr>
                        </a:solidFill>
                        <a:effectLst/>
                        <a:latin typeface="Times New Roman" panose="02020603050405020304" pitchFamily="18" charset="0"/>
                      </a:endParaRPr>
                    </a:p>
                  </a:txBody>
                  <a:tcPr marL="9525" marR="9525" marT="9525" marB="0" anchor="ctr"/>
                </a:tc>
                <a:tc>
                  <a:txBody>
                    <a:bodyPr/>
                    <a:lstStyle/>
                    <a:p>
                      <a:pPr algn="r" fontAlgn="ctr"/>
                      <a:r>
                        <a:rPr lang="es-EC" sz="1400" u="none" strike="noStrike">
                          <a:solidFill>
                            <a:schemeClr val="bg2">
                              <a:lumMod val="10000"/>
                            </a:schemeClr>
                          </a:solidFill>
                          <a:effectLst/>
                        </a:rPr>
                        <a:t>0,10</a:t>
                      </a:r>
                      <a:endParaRPr lang="es-EC" sz="1400" b="0" i="0" u="none" strike="noStrike">
                        <a:solidFill>
                          <a:schemeClr val="bg2">
                            <a:lumMod val="10000"/>
                          </a:schemeClr>
                        </a:solidFill>
                        <a:effectLst/>
                        <a:latin typeface="Times New Roman" panose="02020603050405020304" pitchFamily="18" charset="0"/>
                      </a:endParaRPr>
                    </a:p>
                  </a:txBody>
                  <a:tcPr marL="9525" marR="9525" marT="9525" marB="0" anchor="ctr"/>
                </a:tc>
                <a:tc>
                  <a:txBody>
                    <a:bodyPr/>
                    <a:lstStyle/>
                    <a:p>
                      <a:pPr algn="l" fontAlgn="ctr"/>
                      <a:r>
                        <a:rPr lang="es-EC" sz="1400" u="none" strike="noStrike">
                          <a:solidFill>
                            <a:schemeClr val="bg2">
                              <a:lumMod val="10000"/>
                            </a:schemeClr>
                          </a:solidFill>
                          <a:effectLst/>
                        </a:rPr>
                        <a:t>%</a:t>
                      </a:r>
                      <a:endParaRPr lang="es-EC" sz="1400" b="0" i="0" u="none" strike="noStrike">
                        <a:solidFill>
                          <a:schemeClr val="bg2">
                            <a:lumMod val="10000"/>
                          </a:schemeClr>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456852908"/>
                  </a:ext>
                </a:extLst>
              </a:tr>
              <a:tr h="137460">
                <a:tc>
                  <a:txBody>
                    <a:bodyPr/>
                    <a:lstStyle/>
                    <a:p>
                      <a:pPr algn="l" fontAlgn="ctr"/>
                      <a:r>
                        <a:rPr lang="es-EC" sz="1400" u="none" strike="noStrike">
                          <a:solidFill>
                            <a:schemeClr val="bg2">
                              <a:lumMod val="10000"/>
                            </a:schemeClr>
                          </a:solidFill>
                          <a:effectLst/>
                        </a:rPr>
                        <a:t> $          0,00 </a:t>
                      </a:r>
                      <a:endParaRPr lang="es-EC" sz="1400" b="0" i="0" u="none" strike="noStrike">
                        <a:solidFill>
                          <a:schemeClr val="bg2">
                            <a:lumMod val="10000"/>
                          </a:schemeClr>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dirty="0">
                          <a:solidFill>
                            <a:schemeClr val="bg2">
                              <a:lumMod val="10000"/>
                            </a:schemeClr>
                          </a:solidFill>
                          <a:effectLst/>
                        </a:rPr>
                        <a:t>30</a:t>
                      </a:r>
                      <a:endParaRPr lang="es-EC" sz="1400" b="0" i="0" u="none" strike="noStrike" dirty="0">
                        <a:solidFill>
                          <a:schemeClr val="bg2">
                            <a:lumMod val="10000"/>
                          </a:schemeClr>
                        </a:solidFill>
                        <a:effectLst/>
                        <a:latin typeface="Times New Roman" panose="02020603050405020304" pitchFamily="18" charset="0"/>
                      </a:endParaRPr>
                    </a:p>
                  </a:txBody>
                  <a:tcPr marL="9525" marR="9525" marT="9525" marB="0" anchor="ctr"/>
                </a:tc>
                <a:tc>
                  <a:txBody>
                    <a:bodyPr/>
                    <a:lstStyle/>
                    <a:p>
                      <a:pPr algn="ctr" fontAlgn="ctr"/>
                      <a:r>
                        <a:rPr lang="es-EC" sz="1400" u="none" strike="noStrike" dirty="0">
                          <a:solidFill>
                            <a:schemeClr val="bg2">
                              <a:lumMod val="10000"/>
                            </a:schemeClr>
                          </a:solidFill>
                          <a:effectLst/>
                        </a:rPr>
                        <a:t>640</a:t>
                      </a:r>
                      <a:endParaRPr lang="es-EC" sz="1400" b="0" i="0" u="none" strike="noStrike" dirty="0">
                        <a:solidFill>
                          <a:schemeClr val="bg2">
                            <a:lumMod val="10000"/>
                          </a:schemeClr>
                        </a:solidFill>
                        <a:effectLst/>
                        <a:latin typeface="Times New Roman" panose="02020603050405020304" pitchFamily="18" charset="0"/>
                      </a:endParaRPr>
                    </a:p>
                  </a:txBody>
                  <a:tcPr marL="9525" marR="9525" marT="9525" marB="0" anchor="ctr"/>
                </a:tc>
                <a:tc>
                  <a:txBody>
                    <a:bodyPr/>
                    <a:lstStyle/>
                    <a:p>
                      <a:pPr algn="l" fontAlgn="ctr"/>
                      <a:r>
                        <a:rPr lang="es-EC" sz="1400" u="none" strike="noStrike">
                          <a:solidFill>
                            <a:schemeClr val="bg2">
                              <a:lumMod val="10000"/>
                            </a:schemeClr>
                          </a:solidFill>
                          <a:effectLst/>
                        </a:rPr>
                        <a:t> $                      49,33 </a:t>
                      </a:r>
                      <a:endParaRPr lang="es-EC" sz="1400" b="0" i="0" u="none" strike="noStrike">
                        <a:solidFill>
                          <a:schemeClr val="bg2">
                            <a:lumMod val="10000"/>
                          </a:schemeClr>
                        </a:solidFill>
                        <a:effectLst/>
                        <a:latin typeface="Times New Roman" panose="02020603050405020304" pitchFamily="18" charset="0"/>
                      </a:endParaRPr>
                    </a:p>
                  </a:txBody>
                  <a:tcPr marL="9525" marR="9525" marT="9525" marB="0" anchor="ctr"/>
                </a:tc>
                <a:tc>
                  <a:txBody>
                    <a:bodyPr/>
                    <a:lstStyle/>
                    <a:p>
                      <a:pPr algn="r" fontAlgn="ctr"/>
                      <a:r>
                        <a:rPr lang="es-EC" sz="1400" u="none" strike="noStrike">
                          <a:solidFill>
                            <a:schemeClr val="bg2">
                              <a:lumMod val="10000"/>
                            </a:schemeClr>
                          </a:solidFill>
                          <a:effectLst/>
                        </a:rPr>
                        <a:t>0,03</a:t>
                      </a:r>
                      <a:endParaRPr lang="es-EC" sz="1400" b="0" i="0" u="none" strike="noStrike">
                        <a:solidFill>
                          <a:schemeClr val="bg2">
                            <a:lumMod val="10000"/>
                          </a:schemeClr>
                        </a:solidFill>
                        <a:effectLst/>
                        <a:latin typeface="Times New Roman" panose="02020603050405020304" pitchFamily="18" charset="0"/>
                      </a:endParaRPr>
                    </a:p>
                  </a:txBody>
                  <a:tcPr marL="9525" marR="9525" marT="9525" marB="0" anchor="ctr"/>
                </a:tc>
                <a:tc>
                  <a:txBody>
                    <a:bodyPr/>
                    <a:lstStyle/>
                    <a:p>
                      <a:pPr algn="l" fontAlgn="ctr"/>
                      <a:r>
                        <a:rPr lang="es-EC" sz="1400" u="none" strike="noStrike">
                          <a:solidFill>
                            <a:schemeClr val="bg2">
                              <a:lumMod val="10000"/>
                            </a:schemeClr>
                          </a:solidFill>
                          <a:effectLst/>
                        </a:rPr>
                        <a:t>%</a:t>
                      </a:r>
                      <a:endParaRPr lang="es-EC" sz="1400" b="0" i="0" u="none" strike="noStrike">
                        <a:solidFill>
                          <a:schemeClr val="bg2">
                            <a:lumMod val="10000"/>
                          </a:schemeClr>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90808098"/>
                  </a:ext>
                </a:extLst>
              </a:tr>
              <a:tr h="137460">
                <a:tc>
                  <a:txBody>
                    <a:bodyPr/>
                    <a:lstStyle/>
                    <a:p>
                      <a:pPr algn="l" fontAlgn="ctr"/>
                      <a:r>
                        <a:rPr lang="es-EC" sz="1400" u="none" strike="noStrike" dirty="0">
                          <a:solidFill>
                            <a:schemeClr val="bg2">
                              <a:lumMod val="10000"/>
                            </a:schemeClr>
                          </a:solidFill>
                          <a:effectLst/>
                        </a:rPr>
                        <a:t> $        0,97 </a:t>
                      </a:r>
                      <a:endParaRPr lang="es-EC" sz="1400" b="1" i="1" u="none" strike="noStrike" dirty="0">
                        <a:solidFill>
                          <a:schemeClr val="bg2">
                            <a:lumMod val="10000"/>
                          </a:schemeClr>
                        </a:solidFill>
                        <a:effectLst/>
                        <a:latin typeface="Times New Roman" panose="02020603050405020304" pitchFamily="18" charset="0"/>
                      </a:endParaRPr>
                    </a:p>
                  </a:txBody>
                  <a:tcPr marL="9525" marR="9525" marT="9525" marB="0" anchor="ctr"/>
                </a:tc>
                <a:tc>
                  <a:txBody>
                    <a:bodyPr/>
                    <a:lstStyle/>
                    <a:p>
                      <a:pPr algn="l" fontAlgn="ctr"/>
                      <a:r>
                        <a:rPr lang="es-EC" sz="1400" u="none" strike="noStrike">
                          <a:solidFill>
                            <a:schemeClr val="bg2">
                              <a:lumMod val="10000"/>
                            </a:schemeClr>
                          </a:solidFill>
                          <a:effectLst/>
                        </a:rPr>
                        <a:t> </a:t>
                      </a:r>
                      <a:endParaRPr lang="es-EC" sz="1400" b="0" i="0" u="none" strike="noStrike">
                        <a:solidFill>
                          <a:schemeClr val="bg2">
                            <a:lumMod val="10000"/>
                          </a:schemeClr>
                        </a:solidFill>
                        <a:effectLst/>
                        <a:latin typeface="Times New Roman" panose="02020603050405020304" pitchFamily="18" charset="0"/>
                      </a:endParaRPr>
                    </a:p>
                  </a:txBody>
                  <a:tcPr marL="9525" marR="9525" marT="9525" marB="0" anchor="ctr"/>
                </a:tc>
                <a:tc>
                  <a:txBody>
                    <a:bodyPr/>
                    <a:lstStyle/>
                    <a:p>
                      <a:pPr algn="l" fontAlgn="ctr"/>
                      <a:r>
                        <a:rPr lang="es-EC" sz="1400" u="none" strike="noStrike" dirty="0">
                          <a:solidFill>
                            <a:schemeClr val="bg2">
                              <a:lumMod val="10000"/>
                            </a:schemeClr>
                          </a:solidFill>
                          <a:effectLst/>
                        </a:rPr>
                        <a:t> </a:t>
                      </a:r>
                      <a:endParaRPr lang="es-EC" sz="1400" b="0" i="0" u="none" strike="noStrike" dirty="0">
                        <a:solidFill>
                          <a:schemeClr val="bg2">
                            <a:lumMod val="10000"/>
                          </a:schemeClr>
                        </a:solidFill>
                        <a:effectLst/>
                        <a:latin typeface="Times New Roman" panose="02020603050405020304" pitchFamily="18" charset="0"/>
                      </a:endParaRPr>
                    </a:p>
                  </a:txBody>
                  <a:tcPr marL="9525" marR="9525" marT="9525" marB="0" anchor="ctr"/>
                </a:tc>
                <a:tc>
                  <a:txBody>
                    <a:bodyPr/>
                    <a:lstStyle/>
                    <a:p>
                      <a:pPr algn="l" fontAlgn="ctr"/>
                      <a:r>
                        <a:rPr lang="es-EC" sz="1400" u="none" strike="noStrike" dirty="0">
                          <a:solidFill>
                            <a:schemeClr val="bg2">
                              <a:lumMod val="10000"/>
                            </a:schemeClr>
                          </a:solidFill>
                          <a:effectLst/>
                        </a:rPr>
                        <a:t> </a:t>
                      </a:r>
                      <a:endParaRPr lang="es-EC" sz="1400" b="0" i="0" u="none" strike="noStrike" dirty="0">
                        <a:solidFill>
                          <a:schemeClr val="bg2">
                            <a:lumMod val="10000"/>
                          </a:schemeClr>
                        </a:solidFill>
                        <a:effectLst/>
                        <a:latin typeface="Times New Roman" panose="02020603050405020304" pitchFamily="18" charset="0"/>
                      </a:endParaRPr>
                    </a:p>
                  </a:txBody>
                  <a:tcPr marL="9525" marR="9525" marT="9525" marB="0" anchor="ctr"/>
                </a:tc>
                <a:tc>
                  <a:txBody>
                    <a:bodyPr/>
                    <a:lstStyle/>
                    <a:p>
                      <a:pPr algn="l" fontAlgn="ctr"/>
                      <a:r>
                        <a:rPr lang="es-EC" sz="1400" u="none" strike="noStrike" dirty="0">
                          <a:solidFill>
                            <a:schemeClr val="bg2">
                              <a:lumMod val="10000"/>
                            </a:schemeClr>
                          </a:solidFill>
                          <a:effectLst/>
                          <a:highlight>
                            <a:srgbClr val="FFFF00"/>
                          </a:highlight>
                        </a:rPr>
                        <a:t> </a:t>
                      </a:r>
                      <a:endParaRPr lang="es-EC" sz="1400" b="0" i="0" u="none" strike="noStrike" dirty="0">
                        <a:solidFill>
                          <a:schemeClr val="bg2">
                            <a:lumMod val="10000"/>
                          </a:schemeClr>
                        </a:solidFill>
                        <a:effectLst/>
                        <a:highlight>
                          <a:srgbClr val="FFFF00"/>
                        </a:highlight>
                        <a:latin typeface="Times New Roman" panose="02020603050405020304" pitchFamily="18" charset="0"/>
                      </a:endParaRPr>
                    </a:p>
                  </a:txBody>
                  <a:tcPr marL="9525" marR="9525" marT="9525" marB="0" anchor="ctr"/>
                </a:tc>
                <a:tc>
                  <a:txBody>
                    <a:bodyPr/>
                    <a:lstStyle/>
                    <a:p>
                      <a:pPr algn="l" fontAlgn="ctr"/>
                      <a:r>
                        <a:rPr lang="es-EC" sz="1400" u="none" strike="noStrike">
                          <a:solidFill>
                            <a:schemeClr val="bg2">
                              <a:lumMod val="10000"/>
                            </a:schemeClr>
                          </a:solidFill>
                          <a:effectLst/>
                        </a:rPr>
                        <a:t> </a:t>
                      </a:r>
                      <a:endParaRPr lang="es-EC" sz="1400" b="0" i="0" u="none" strike="noStrike">
                        <a:solidFill>
                          <a:schemeClr val="bg2">
                            <a:lumMod val="10000"/>
                          </a:schemeClr>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534959017"/>
                  </a:ext>
                </a:extLst>
              </a:tr>
              <a:tr h="137460">
                <a:tc>
                  <a:txBody>
                    <a:bodyPr/>
                    <a:lstStyle/>
                    <a:p>
                      <a:pPr algn="l" fontAlgn="ctr"/>
                      <a:r>
                        <a:rPr lang="es-EC" sz="1400" u="none" strike="noStrike">
                          <a:solidFill>
                            <a:schemeClr val="bg2">
                              <a:lumMod val="10000"/>
                            </a:schemeClr>
                          </a:solidFill>
                          <a:effectLst/>
                        </a:rPr>
                        <a:t> </a:t>
                      </a:r>
                      <a:endParaRPr lang="es-EC" sz="1400" b="0" i="0" u="none" strike="noStrike">
                        <a:solidFill>
                          <a:schemeClr val="bg2">
                            <a:lumMod val="10000"/>
                          </a:schemeClr>
                        </a:solidFill>
                        <a:effectLst/>
                        <a:latin typeface="Times New Roman" panose="02020603050405020304" pitchFamily="18" charset="0"/>
                      </a:endParaRPr>
                    </a:p>
                  </a:txBody>
                  <a:tcPr marL="9525" marR="9525" marT="9525" marB="0" anchor="ctr"/>
                </a:tc>
                <a:tc>
                  <a:txBody>
                    <a:bodyPr/>
                    <a:lstStyle/>
                    <a:p>
                      <a:pPr algn="l" fontAlgn="ctr"/>
                      <a:r>
                        <a:rPr lang="es-EC" sz="1400" u="none" strike="noStrike">
                          <a:solidFill>
                            <a:schemeClr val="bg2">
                              <a:lumMod val="10000"/>
                            </a:schemeClr>
                          </a:solidFill>
                          <a:effectLst/>
                        </a:rPr>
                        <a:t> </a:t>
                      </a:r>
                      <a:endParaRPr lang="es-EC" sz="1400" b="0" i="0" u="none" strike="noStrike">
                        <a:solidFill>
                          <a:schemeClr val="bg2">
                            <a:lumMod val="10000"/>
                          </a:schemeClr>
                        </a:solidFill>
                        <a:effectLst/>
                        <a:latin typeface="Times New Roman" panose="02020603050405020304" pitchFamily="18" charset="0"/>
                      </a:endParaRPr>
                    </a:p>
                  </a:txBody>
                  <a:tcPr marL="9525" marR="9525" marT="9525" marB="0" anchor="ctr"/>
                </a:tc>
                <a:tc>
                  <a:txBody>
                    <a:bodyPr/>
                    <a:lstStyle/>
                    <a:p>
                      <a:pPr algn="l" fontAlgn="ctr"/>
                      <a:r>
                        <a:rPr lang="es-EC" sz="1400" u="none" strike="noStrike">
                          <a:solidFill>
                            <a:schemeClr val="bg2">
                              <a:lumMod val="10000"/>
                            </a:schemeClr>
                          </a:solidFill>
                          <a:effectLst/>
                        </a:rPr>
                        <a:t> </a:t>
                      </a:r>
                      <a:endParaRPr lang="es-EC" sz="1400" b="0" i="0" u="none" strike="noStrike">
                        <a:solidFill>
                          <a:schemeClr val="bg2">
                            <a:lumMod val="10000"/>
                          </a:schemeClr>
                        </a:solidFill>
                        <a:effectLst/>
                        <a:latin typeface="Times New Roman" panose="02020603050405020304" pitchFamily="18" charset="0"/>
                      </a:endParaRPr>
                    </a:p>
                  </a:txBody>
                  <a:tcPr marL="9525" marR="9525" marT="9525" marB="0" anchor="ctr"/>
                </a:tc>
                <a:tc>
                  <a:txBody>
                    <a:bodyPr/>
                    <a:lstStyle/>
                    <a:p>
                      <a:pPr algn="l" fontAlgn="ctr"/>
                      <a:r>
                        <a:rPr lang="es-EC" sz="1400" u="none" strike="noStrike" dirty="0">
                          <a:solidFill>
                            <a:schemeClr val="bg2">
                              <a:lumMod val="10000"/>
                            </a:schemeClr>
                          </a:solidFill>
                          <a:effectLst/>
                        </a:rPr>
                        <a:t> $            18.681,04 </a:t>
                      </a:r>
                      <a:endParaRPr lang="es-EC" sz="1400" b="1" i="1" u="none" strike="noStrike" dirty="0">
                        <a:solidFill>
                          <a:schemeClr val="bg2">
                            <a:lumMod val="10000"/>
                          </a:schemeClr>
                        </a:solidFill>
                        <a:effectLst/>
                        <a:latin typeface="Times New Roman" panose="02020603050405020304" pitchFamily="18" charset="0"/>
                      </a:endParaRPr>
                    </a:p>
                  </a:txBody>
                  <a:tcPr marL="9525" marR="9525" marT="9525" marB="0" anchor="ctr"/>
                </a:tc>
                <a:tc>
                  <a:txBody>
                    <a:bodyPr/>
                    <a:lstStyle/>
                    <a:p>
                      <a:pPr algn="r" fontAlgn="ctr"/>
                      <a:r>
                        <a:rPr lang="es-EC" sz="1400" u="none" strike="noStrike" dirty="0">
                          <a:solidFill>
                            <a:schemeClr val="bg2">
                              <a:lumMod val="10000"/>
                            </a:schemeClr>
                          </a:solidFill>
                          <a:effectLst/>
                          <a:highlight>
                            <a:srgbClr val="FFFF00"/>
                          </a:highlight>
                        </a:rPr>
                        <a:t>11,13</a:t>
                      </a:r>
                      <a:endParaRPr lang="es-EC" sz="1400" b="1" i="1" u="none" strike="noStrike" dirty="0">
                        <a:solidFill>
                          <a:schemeClr val="bg2">
                            <a:lumMod val="10000"/>
                          </a:schemeClr>
                        </a:solidFill>
                        <a:effectLst/>
                        <a:highlight>
                          <a:srgbClr val="FFFF00"/>
                        </a:highlight>
                        <a:latin typeface="Times New Roman" panose="02020603050405020304" pitchFamily="18" charset="0"/>
                      </a:endParaRPr>
                    </a:p>
                  </a:txBody>
                  <a:tcPr marL="9525" marR="9525" marT="9525" marB="0" anchor="ctr"/>
                </a:tc>
                <a:tc>
                  <a:txBody>
                    <a:bodyPr/>
                    <a:lstStyle/>
                    <a:p>
                      <a:pPr algn="l" fontAlgn="ctr"/>
                      <a:endParaRPr lang="es-EC" sz="1400" b="0" i="0" u="none" strike="noStrike" dirty="0">
                        <a:solidFill>
                          <a:schemeClr val="bg2">
                            <a:lumMod val="10000"/>
                          </a:schemeClr>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932119752"/>
                  </a:ext>
                </a:extLst>
              </a:tr>
            </a:tbl>
          </a:graphicData>
        </a:graphic>
      </p:graphicFrame>
      <p:sp>
        <p:nvSpPr>
          <p:cNvPr id="11" name="Rectángulo: esquinas redondeadas 10">
            <a:extLst>
              <a:ext uri="{FF2B5EF4-FFF2-40B4-BE49-F238E27FC236}">
                <a16:creationId xmlns:a16="http://schemas.microsoft.com/office/drawing/2014/main" id="{24C53C4E-C36E-4826-A0C3-6905E8C622A1}"/>
              </a:ext>
            </a:extLst>
          </p:cNvPr>
          <p:cNvSpPr/>
          <p:nvPr/>
        </p:nvSpPr>
        <p:spPr>
          <a:xfrm>
            <a:off x="8839200" y="3851564"/>
            <a:ext cx="1219200" cy="410429"/>
          </a:xfrm>
          <a:prstGeom prst="roundRect">
            <a:avLst/>
          </a:prstGeom>
          <a:noFill/>
          <a:ln w="76200">
            <a:solidFill>
              <a:srgbClr val="CBAB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2" name="Tabla 11">
            <a:extLst>
              <a:ext uri="{FF2B5EF4-FFF2-40B4-BE49-F238E27FC236}">
                <a16:creationId xmlns:a16="http://schemas.microsoft.com/office/drawing/2014/main" id="{2377FC13-3552-4127-8435-F8326D207E6F}"/>
              </a:ext>
            </a:extLst>
          </p:cNvPr>
          <p:cNvGraphicFramePr>
            <a:graphicFrameLocks noGrp="1"/>
          </p:cNvGraphicFramePr>
          <p:nvPr>
            <p:extLst>
              <p:ext uri="{D42A27DB-BD31-4B8C-83A1-F6EECF244321}">
                <p14:modId xmlns:p14="http://schemas.microsoft.com/office/powerpoint/2010/main" val="2870130960"/>
              </p:ext>
            </p:extLst>
          </p:nvPr>
        </p:nvGraphicFramePr>
        <p:xfrm>
          <a:off x="1648692" y="4788156"/>
          <a:ext cx="5717310" cy="999742"/>
        </p:xfrm>
        <a:graphic>
          <a:graphicData uri="http://schemas.openxmlformats.org/drawingml/2006/table">
            <a:tbl>
              <a:tblPr>
                <a:tableStyleId>{7DF18680-E054-41AD-8BC1-D1AEF772440D}</a:tableStyleId>
              </a:tblPr>
              <a:tblGrid>
                <a:gridCol w="4057446">
                  <a:extLst>
                    <a:ext uri="{9D8B030D-6E8A-4147-A177-3AD203B41FA5}">
                      <a16:colId xmlns:a16="http://schemas.microsoft.com/office/drawing/2014/main" val="2039165101"/>
                    </a:ext>
                  </a:extLst>
                </a:gridCol>
                <a:gridCol w="1659864">
                  <a:extLst>
                    <a:ext uri="{9D8B030D-6E8A-4147-A177-3AD203B41FA5}">
                      <a16:colId xmlns:a16="http://schemas.microsoft.com/office/drawing/2014/main" val="1290436835"/>
                    </a:ext>
                  </a:extLst>
                </a:gridCol>
              </a:tblGrid>
              <a:tr h="287430">
                <a:tc>
                  <a:txBody>
                    <a:bodyPr/>
                    <a:lstStyle/>
                    <a:p>
                      <a:pPr algn="l" fontAlgn="ctr"/>
                      <a:r>
                        <a:rPr lang="es-EC" sz="1400" u="none" strike="noStrike" dirty="0">
                          <a:solidFill>
                            <a:schemeClr val="bg2">
                              <a:lumMod val="10000"/>
                            </a:schemeClr>
                          </a:solidFill>
                          <a:effectLst/>
                        </a:rPr>
                        <a:t>Costo Directo del Programa</a:t>
                      </a:r>
                      <a:endParaRPr lang="es-EC" sz="1400" b="1" i="1" u="none" strike="noStrike" dirty="0">
                        <a:solidFill>
                          <a:schemeClr val="bg2">
                            <a:lumMod val="10000"/>
                          </a:schemeClr>
                        </a:solidFill>
                        <a:effectLst/>
                        <a:latin typeface="Times New Roman" panose="02020603050405020304" pitchFamily="18" charset="0"/>
                      </a:endParaRPr>
                    </a:p>
                  </a:txBody>
                  <a:tcPr marL="9525" marR="9525" marT="9525" marB="0" anchor="ctr"/>
                </a:tc>
                <a:tc>
                  <a:txBody>
                    <a:bodyPr/>
                    <a:lstStyle/>
                    <a:p>
                      <a:pPr algn="r" fontAlgn="ctr"/>
                      <a:r>
                        <a:rPr lang="es-EC" sz="1400" u="none" strike="noStrike" dirty="0">
                          <a:solidFill>
                            <a:schemeClr val="bg2">
                              <a:lumMod val="10000"/>
                            </a:schemeClr>
                          </a:solidFill>
                          <a:effectLst/>
                        </a:rPr>
                        <a:t>167.809,27</a:t>
                      </a:r>
                      <a:endParaRPr lang="es-EC" sz="1400" b="1" i="1" u="none" strike="noStrike" dirty="0">
                        <a:solidFill>
                          <a:schemeClr val="bg2">
                            <a:lumMod val="10000"/>
                          </a:schemeClr>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954682013"/>
                  </a:ext>
                </a:extLst>
              </a:tr>
              <a:tr h="424882">
                <a:tc>
                  <a:txBody>
                    <a:bodyPr/>
                    <a:lstStyle/>
                    <a:p>
                      <a:pPr algn="l" fontAlgn="ctr"/>
                      <a:r>
                        <a:rPr lang="es-EC" sz="1400" u="none" strike="noStrike">
                          <a:solidFill>
                            <a:schemeClr val="bg2">
                              <a:lumMod val="10000"/>
                            </a:schemeClr>
                          </a:solidFill>
                          <a:effectLst/>
                        </a:rPr>
                        <a:t>Costo Indirecto del Programa</a:t>
                      </a:r>
                      <a:endParaRPr lang="es-EC" sz="1400" b="1" i="1" u="none" strike="noStrike">
                        <a:solidFill>
                          <a:schemeClr val="bg2">
                            <a:lumMod val="10000"/>
                          </a:schemeClr>
                        </a:solidFill>
                        <a:effectLst/>
                        <a:latin typeface="Times New Roman" panose="02020603050405020304" pitchFamily="18" charset="0"/>
                      </a:endParaRPr>
                    </a:p>
                  </a:txBody>
                  <a:tcPr marL="9525" marR="9525" marT="9525" marB="0" anchor="ctr"/>
                </a:tc>
                <a:tc>
                  <a:txBody>
                    <a:bodyPr/>
                    <a:lstStyle/>
                    <a:p>
                      <a:pPr algn="r" fontAlgn="ctr"/>
                      <a:r>
                        <a:rPr lang="es-EC" sz="1400" u="none" strike="noStrike">
                          <a:solidFill>
                            <a:schemeClr val="bg2">
                              <a:lumMod val="10000"/>
                            </a:schemeClr>
                          </a:solidFill>
                          <a:effectLst/>
                        </a:rPr>
                        <a:t>18.681,04</a:t>
                      </a:r>
                      <a:endParaRPr lang="es-EC" sz="1400" b="1" i="1" u="none" strike="noStrike">
                        <a:solidFill>
                          <a:schemeClr val="bg2">
                            <a:lumMod val="10000"/>
                          </a:schemeClr>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070581042"/>
                  </a:ext>
                </a:extLst>
              </a:tr>
              <a:tr h="287430">
                <a:tc>
                  <a:txBody>
                    <a:bodyPr/>
                    <a:lstStyle/>
                    <a:p>
                      <a:pPr algn="ctr" fontAlgn="ctr"/>
                      <a:r>
                        <a:rPr lang="pt-BR" sz="1400" u="none" strike="noStrike" dirty="0">
                          <a:solidFill>
                            <a:schemeClr val="bg2">
                              <a:lumMod val="10000"/>
                            </a:schemeClr>
                          </a:solidFill>
                          <a:effectLst/>
                        </a:rPr>
                        <a:t>Total </a:t>
                      </a:r>
                      <a:r>
                        <a:rPr lang="pt-BR" sz="1400" u="none" strike="noStrike" dirty="0" err="1">
                          <a:solidFill>
                            <a:schemeClr val="bg2">
                              <a:lumMod val="10000"/>
                            </a:schemeClr>
                          </a:solidFill>
                          <a:effectLst/>
                        </a:rPr>
                        <a:t>Costos</a:t>
                      </a:r>
                      <a:r>
                        <a:rPr lang="pt-BR" sz="1400" u="none" strike="noStrike" dirty="0">
                          <a:solidFill>
                            <a:schemeClr val="bg2">
                              <a:lumMod val="10000"/>
                            </a:schemeClr>
                          </a:solidFill>
                          <a:effectLst/>
                        </a:rPr>
                        <a:t> </a:t>
                      </a:r>
                      <a:r>
                        <a:rPr lang="pt-BR" sz="1400" u="none" strike="noStrike" dirty="0" err="1">
                          <a:solidFill>
                            <a:schemeClr val="bg2">
                              <a:lumMod val="10000"/>
                            </a:schemeClr>
                          </a:solidFill>
                          <a:effectLst/>
                        </a:rPr>
                        <a:t>Directos</a:t>
                      </a:r>
                      <a:r>
                        <a:rPr lang="pt-BR" sz="1400" u="none" strike="noStrike" dirty="0">
                          <a:solidFill>
                            <a:schemeClr val="bg2">
                              <a:lumMod val="10000"/>
                            </a:schemeClr>
                          </a:solidFill>
                          <a:effectLst/>
                        </a:rPr>
                        <a:t> e </a:t>
                      </a:r>
                      <a:r>
                        <a:rPr lang="pt-BR" sz="1400" u="none" strike="noStrike" dirty="0" err="1">
                          <a:solidFill>
                            <a:schemeClr val="bg2">
                              <a:lumMod val="10000"/>
                            </a:schemeClr>
                          </a:solidFill>
                          <a:effectLst/>
                        </a:rPr>
                        <a:t>Indirectos</a:t>
                      </a:r>
                      <a:endParaRPr lang="pt-BR" sz="1400" b="1" i="1" u="none" strike="noStrike" dirty="0">
                        <a:solidFill>
                          <a:schemeClr val="bg2">
                            <a:lumMod val="10000"/>
                          </a:schemeClr>
                        </a:solidFill>
                        <a:effectLst/>
                        <a:latin typeface="Times New Roman" panose="02020603050405020304" pitchFamily="18" charset="0"/>
                      </a:endParaRPr>
                    </a:p>
                  </a:txBody>
                  <a:tcPr marL="9525" marR="9525" marT="9525" marB="0" anchor="ctr"/>
                </a:tc>
                <a:tc>
                  <a:txBody>
                    <a:bodyPr/>
                    <a:lstStyle/>
                    <a:p>
                      <a:pPr algn="r" fontAlgn="ctr"/>
                      <a:r>
                        <a:rPr lang="es-EC" sz="1400" u="none" strike="noStrike" dirty="0">
                          <a:solidFill>
                            <a:schemeClr val="bg2">
                              <a:lumMod val="10000"/>
                            </a:schemeClr>
                          </a:solidFill>
                          <a:effectLst/>
                        </a:rPr>
                        <a:t>186.490,31</a:t>
                      </a:r>
                      <a:endParaRPr lang="es-EC" sz="1400" b="1" i="1" u="none" strike="noStrike" dirty="0">
                        <a:solidFill>
                          <a:schemeClr val="bg2">
                            <a:lumMod val="10000"/>
                          </a:schemeClr>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189921239"/>
                  </a:ext>
                </a:extLst>
              </a:tr>
            </a:tbl>
          </a:graphicData>
        </a:graphic>
      </p:graphicFrame>
    </p:spTree>
    <p:extLst>
      <p:ext uri="{BB962C8B-B14F-4D97-AF65-F5344CB8AC3E}">
        <p14:creationId xmlns:p14="http://schemas.microsoft.com/office/powerpoint/2010/main" val="9256642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5">
            <a:extLst>
              <a:ext uri="{FF2B5EF4-FFF2-40B4-BE49-F238E27FC236}">
                <a16:creationId xmlns:a16="http://schemas.microsoft.com/office/drawing/2014/main" id="{8FBB8B30-CA60-4AD2-96EF-6539CD773062}"/>
              </a:ext>
            </a:extLst>
          </p:cNvPr>
          <p:cNvSpPr/>
          <p:nvPr/>
        </p:nvSpPr>
        <p:spPr>
          <a:xfrm>
            <a:off x="251792" y="242728"/>
            <a:ext cx="5923722" cy="792088"/>
          </a:xfrm>
          <a:prstGeom prst="homePlate">
            <a:avLst/>
          </a:prstGeom>
          <a:solidFill>
            <a:srgbClr val="CBABD1"/>
          </a:solidFill>
          <a:ln/>
        </p:spPr>
        <p:style>
          <a:lnRef idx="3">
            <a:schemeClr val="lt1"/>
          </a:lnRef>
          <a:fillRef idx="1">
            <a:schemeClr val="accent2"/>
          </a:fillRef>
          <a:effectRef idx="1">
            <a:schemeClr val="accent2"/>
          </a:effectRef>
          <a:fontRef idx="minor">
            <a:schemeClr val="lt1"/>
          </a:fontRef>
        </p:style>
        <p:txBody>
          <a:bodyPr rtlCol="0" anchor="ctr"/>
          <a:lstStyle/>
          <a:p>
            <a:r>
              <a:rPr lang="es-EC" sz="2000" b="1" spc="50" dirty="0">
                <a:ln w="0"/>
                <a:solidFill>
                  <a:schemeClr val="bg2">
                    <a:lumMod val="10000"/>
                  </a:schemeClr>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14. CONCLUSIONES </a:t>
            </a:r>
          </a:p>
        </p:txBody>
      </p:sp>
      <p:graphicFrame>
        <p:nvGraphicFramePr>
          <p:cNvPr id="3" name="Diagrama 2">
            <a:extLst>
              <a:ext uri="{FF2B5EF4-FFF2-40B4-BE49-F238E27FC236}">
                <a16:creationId xmlns:a16="http://schemas.microsoft.com/office/drawing/2014/main" id="{DD75A178-2E12-40C2-8D74-AD7E117B4A8E}"/>
              </a:ext>
            </a:extLst>
          </p:cNvPr>
          <p:cNvGraphicFramePr/>
          <p:nvPr>
            <p:extLst>
              <p:ext uri="{D42A27DB-BD31-4B8C-83A1-F6EECF244321}">
                <p14:modId xmlns:p14="http://schemas.microsoft.com/office/powerpoint/2010/main" val="4290767361"/>
              </p:ext>
            </p:extLst>
          </p:nvPr>
        </p:nvGraphicFramePr>
        <p:xfrm>
          <a:off x="0" y="1268760"/>
          <a:ext cx="11807385" cy="4343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48501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5">
            <a:extLst>
              <a:ext uri="{FF2B5EF4-FFF2-40B4-BE49-F238E27FC236}">
                <a16:creationId xmlns:a16="http://schemas.microsoft.com/office/drawing/2014/main" id="{8FBB8B30-CA60-4AD2-96EF-6539CD773062}"/>
              </a:ext>
            </a:extLst>
          </p:cNvPr>
          <p:cNvSpPr/>
          <p:nvPr/>
        </p:nvSpPr>
        <p:spPr>
          <a:xfrm>
            <a:off x="251792" y="242728"/>
            <a:ext cx="5923722" cy="792088"/>
          </a:xfrm>
          <a:prstGeom prst="homePlate">
            <a:avLst/>
          </a:prstGeom>
          <a:solidFill>
            <a:srgbClr val="CBABD1"/>
          </a:solidFill>
          <a:ln/>
        </p:spPr>
        <p:style>
          <a:lnRef idx="3">
            <a:schemeClr val="lt1"/>
          </a:lnRef>
          <a:fillRef idx="1">
            <a:schemeClr val="accent2"/>
          </a:fillRef>
          <a:effectRef idx="1">
            <a:schemeClr val="accent2"/>
          </a:effectRef>
          <a:fontRef idx="minor">
            <a:schemeClr val="lt1"/>
          </a:fontRef>
        </p:style>
        <p:txBody>
          <a:bodyPr rtlCol="0" anchor="ctr"/>
          <a:lstStyle/>
          <a:p>
            <a:r>
              <a:rPr lang="es-EC" sz="2000" b="1" spc="50" dirty="0">
                <a:ln w="0"/>
                <a:solidFill>
                  <a:schemeClr val="bg2">
                    <a:lumMod val="10000"/>
                  </a:schemeClr>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14. CONCLUSIONES </a:t>
            </a:r>
          </a:p>
        </p:txBody>
      </p:sp>
      <p:graphicFrame>
        <p:nvGraphicFramePr>
          <p:cNvPr id="3" name="Diagrama 2">
            <a:extLst>
              <a:ext uri="{FF2B5EF4-FFF2-40B4-BE49-F238E27FC236}">
                <a16:creationId xmlns:a16="http://schemas.microsoft.com/office/drawing/2014/main" id="{DD75A178-2E12-40C2-8D74-AD7E117B4A8E}"/>
              </a:ext>
            </a:extLst>
          </p:cNvPr>
          <p:cNvGraphicFramePr/>
          <p:nvPr>
            <p:extLst>
              <p:ext uri="{D42A27DB-BD31-4B8C-83A1-F6EECF244321}">
                <p14:modId xmlns:p14="http://schemas.microsoft.com/office/powerpoint/2010/main" val="2122991801"/>
              </p:ext>
            </p:extLst>
          </p:nvPr>
        </p:nvGraphicFramePr>
        <p:xfrm>
          <a:off x="0" y="1268760"/>
          <a:ext cx="11807385" cy="4343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96595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5">
            <a:extLst>
              <a:ext uri="{FF2B5EF4-FFF2-40B4-BE49-F238E27FC236}">
                <a16:creationId xmlns:a16="http://schemas.microsoft.com/office/drawing/2014/main" id="{F0A45F4A-CBC9-4326-A9DE-A4739D235569}"/>
              </a:ext>
            </a:extLst>
          </p:cNvPr>
          <p:cNvSpPr/>
          <p:nvPr/>
        </p:nvSpPr>
        <p:spPr>
          <a:xfrm>
            <a:off x="251792" y="242728"/>
            <a:ext cx="5923722" cy="792088"/>
          </a:xfrm>
          <a:prstGeom prst="homePlate">
            <a:avLst/>
          </a:prstGeom>
          <a:solidFill>
            <a:srgbClr val="CBABD1"/>
          </a:solidFill>
          <a:ln/>
        </p:spPr>
        <p:style>
          <a:lnRef idx="3">
            <a:schemeClr val="lt1"/>
          </a:lnRef>
          <a:fillRef idx="1">
            <a:schemeClr val="accent2"/>
          </a:fillRef>
          <a:effectRef idx="1">
            <a:schemeClr val="accent2"/>
          </a:effectRef>
          <a:fontRef idx="minor">
            <a:schemeClr val="lt1"/>
          </a:fontRef>
        </p:style>
        <p:txBody>
          <a:bodyPr rtlCol="0" anchor="ctr"/>
          <a:lstStyle/>
          <a:p>
            <a:r>
              <a:rPr lang="es-EC" sz="2000" b="1" spc="50" dirty="0">
                <a:ln w="0"/>
                <a:solidFill>
                  <a:schemeClr val="bg2">
                    <a:lumMod val="10000"/>
                  </a:schemeClr>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15. RECOMENDACIONES </a:t>
            </a:r>
          </a:p>
        </p:txBody>
      </p:sp>
      <p:graphicFrame>
        <p:nvGraphicFramePr>
          <p:cNvPr id="3" name="Diagrama 2">
            <a:extLst>
              <a:ext uri="{FF2B5EF4-FFF2-40B4-BE49-F238E27FC236}">
                <a16:creationId xmlns:a16="http://schemas.microsoft.com/office/drawing/2014/main" id="{6BFB37FF-A986-43C2-819F-E245F13B28F9}"/>
              </a:ext>
            </a:extLst>
          </p:cNvPr>
          <p:cNvGraphicFramePr/>
          <p:nvPr>
            <p:extLst>
              <p:ext uri="{D42A27DB-BD31-4B8C-83A1-F6EECF244321}">
                <p14:modId xmlns:p14="http://schemas.microsoft.com/office/powerpoint/2010/main" val="1665893207"/>
              </p:ext>
            </p:extLst>
          </p:nvPr>
        </p:nvGraphicFramePr>
        <p:xfrm>
          <a:off x="2672522" y="1285461"/>
          <a:ext cx="7005983" cy="4879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10727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gracias militar">
            <a:extLst>
              <a:ext uri="{FF2B5EF4-FFF2-40B4-BE49-F238E27FC236}">
                <a16:creationId xmlns:a16="http://schemas.microsoft.com/office/drawing/2014/main" id="{CDCA11D1-AEA7-4DF5-94CA-AAB1FE945A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8" y="836712"/>
            <a:ext cx="7776864" cy="48245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8677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6D08EC7E-3124-449E-8FDF-6E7A19535CAE}"/>
              </a:ext>
            </a:extLst>
          </p:cNvPr>
          <p:cNvGraphicFramePr>
            <a:graphicFrameLocks noGrp="1"/>
          </p:cNvGraphicFramePr>
          <p:nvPr>
            <p:extLst>
              <p:ext uri="{D42A27DB-BD31-4B8C-83A1-F6EECF244321}">
                <p14:modId xmlns:p14="http://schemas.microsoft.com/office/powerpoint/2010/main" val="2392201190"/>
              </p:ext>
            </p:extLst>
          </p:nvPr>
        </p:nvGraphicFramePr>
        <p:xfrm>
          <a:off x="3297382" y="343122"/>
          <a:ext cx="8498547" cy="5598079"/>
        </p:xfrm>
        <a:graphic>
          <a:graphicData uri="http://schemas.openxmlformats.org/drawingml/2006/table">
            <a:tbl>
              <a:tblPr>
                <a:tableStyleId>{68D230F3-CF80-4859-8CE7-A43EE81993B5}</a:tableStyleId>
              </a:tblPr>
              <a:tblGrid>
                <a:gridCol w="509423">
                  <a:extLst>
                    <a:ext uri="{9D8B030D-6E8A-4147-A177-3AD203B41FA5}">
                      <a16:colId xmlns:a16="http://schemas.microsoft.com/office/drawing/2014/main" val="2010453259"/>
                    </a:ext>
                  </a:extLst>
                </a:gridCol>
                <a:gridCol w="2477556">
                  <a:extLst>
                    <a:ext uri="{9D8B030D-6E8A-4147-A177-3AD203B41FA5}">
                      <a16:colId xmlns:a16="http://schemas.microsoft.com/office/drawing/2014/main" val="1666107919"/>
                    </a:ext>
                  </a:extLst>
                </a:gridCol>
                <a:gridCol w="3391736">
                  <a:extLst>
                    <a:ext uri="{9D8B030D-6E8A-4147-A177-3AD203B41FA5}">
                      <a16:colId xmlns:a16="http://schemas.microsoft.com/office/drawing/2014/main" val="3871955111"/>
                    </a:ext>
                  </a:extLst>
                </a:gridCol>
                <a:gridCol w="1059916">
                  <a:extLst>
                    <a:ext uri="{9D8B030D-6E8A-4147-A177-3AD203B41FA5}">
                      <a16:colId xmlns:a16="http://schemas.microsoft.com/office/drawing/2014/main" val="5666525"/>
                    </a:ext>
                  </a:extLst>
                </a:gridCol>
                <a:gridCol w="1059916">
                  <a:extLst>
                    <a:ext uri="{9D8B030D-6E8A-4147-A177-3AD203B41FA5}">
                      <a16:colId xmlns:a16="http://schemas.microsoft.com/office/drawing/2014/main" val="1200723952"/>
                    </a:ext>
                  </a:extLst>
                </a:gridCol>
              </a:tblGrid>
              <a:tr h="337404">
                <a:tc>
                  <a:txBody>
                    <a:bodyPr/>
                    <a:lstStyle/>
                    <a:p>
                      <a:pPr algn="ctr" fontAlgn="ctr"/>
                      <a:r>
                        <a:rPr lang="es-EC" sz="1100" u="none" strike="noStrike">
                          <a:solidFill>
                            <a:schemeClr val="bg2">
                              <a:lumMod val="10000"/>
                            </a:schemeClr>
                          </a:solidFill>
                          <a:effectLst/>
                        </a:rPr>
                        <a:t>CODIGO</a:t>
                      </a:r>
                      <a:endParaRPr lang="es-EC" sz="1100" b="1"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ctr" fontAlgn="ctr"/>
                      <a:r>
                        <a:rPr lang="es-EC" sz="1100" u="none" strike="noStrike">
                          <a:solidFill>
                            <a:schemeClr val="bg2">
                              <a:lumMod val="10000"/>
                            </a:schemeClr>
                          </a:solidFill>
                          <a:effectLst/>
                        </a:rPr>
                        <a:t>NOMBRE PARTIDA</a:t>
                      </a:r>
                      <a:endParaRPr lang="es-EC" sz="1100" b="1"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ctr" fontAlgn="ctr"/>
                      <a:r>
                        <a:rPr lang="es-EC" sz="1100" u="none" strike="noStrike">
                          <a:solidFill>
                            <a:schemeClr val="bg2">
                              <a:lumMod val="10000"/>
                            </a:schemeClr>
                          </a:solidFill>
                          <a:effectLst/>
                        </a:rPr>
                        <a:t>DETALLE</a:t>
                      </a:r>
                      <a:endParaRPr lang="es-EC" sz="1100" b="1"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ctr" fontAlgn="ctr"/>
                      <a:r>
                        <a:rPr lang="es-EC" sz="1100" u="none" strike="noStrike">
                          <a:solidFill>
                            <a:schemeClr val="bg2">
                              <a:lumMod val="10000"/>
                            </a:schemeClr>
                          </a:solidFill>
                          <a:effectLst/>
                        </a:rPr>
                        <a:t>Valor </a:t>
                      </a:r>
                      <a:endParaRPr lang="es-EC" sz="1100" b="1"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b"/>
                      <a:endParaRPr lang="es-EC" sz="1100" b="0" i="0" u="none" strike="noStrike">
                        <a:solidFill>
                          <a:schemeClr val="bg2">
                            <a:lumMod val="10000"/>
                          </a:schemeClr>
                        </a:solidFill>
                        <a:effectLst/>
                        <a:latin typeface="Calibri" panose="020F0502020204030204" pitchFamily="34" charset="0"/>
                      </a:endParaRPr>
                    </a:p>
                  </a:txBody>
                  <a:tcPr marL="7425" marR="7425" marT="7425" marB="0" anchor="b"/>
                </a:tc>
                <a:extLst>
                  <a:ext uri="{0D108BD9-81ED-4DB2-BD59-A6C34878D82A}">
                    <a16:rowId xmlns:a16="http://schemas.microsoft.com/office/drawing/2014/main" val="3265134363"/>
                  </a:ext>
                </a:extLst>
              </a:tr>
              <a:tr h="261466">
                <a:tc>
                  <a:txBody>
                    <a:bodyPr/>
                    <a:lstStyle/>
                    <a:p>
                      <a:pPr algn="ctr" fontAlgn="ctr"/>
                      <a:r>
                        <a:rPr lang="es-EC" sz="1100" b="1" u="none" strike="noStrike" dirty="0">
                          <a:solidFill>
                            <a:schemeClr val="bg2">
                              <a:lumMod val="10000"/>
                            </a:schemeClr>
                          </a:solidFill>
                          <a:effectLst/>
                        </a:rPr>
                        <a:t>710000</a:t>
                      </a:r>
                      <a:endParaRPr lang="es-EC" sz="1100" b="1" i="0" u="none" strike="noStrike" dirty="0">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EC" sz="1100" b="1" u="none" strike="noStrike" dirty="0">
                          <a:solidFill>
                            <a:schemeClr val="bg2">
                              <a:lumMod val="10000"/>
                            </a:schemeClr>
                          </a:solidFill>
                          <a:effectLst/>
                        </a:rPr>
                        <a:t>Gastos en Personal </a:t>
                      </a:r>
                      <a:endParaRPr lang="es-EC" sz="1100" b="1" i="0" u="none" strike="noStrike" dirty="0">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t"/>
                      <a:r>
                        <a:rPr lang="es-EC" sz="1100" b="1" u="none" strike="noStrike">
                          <a:solidFill>
                            <a:schemeClr val="bg2">
                              <a:lumMod val="10000"/>
                            </a:schemeClr>
                          </a:solidFill>
                          <a:effectLst/>
                        </a:rPr>
                        <a:t>Gastos en Personal administrativo</a:t>
                      </a:r>
                      <a:endParaRPr lang="es-EC" sz="1100" b="1" i="0" u="none" strike="noStrike">
                        <a:solidFill>
                          <a:schemeClr val="bg2">
                            <a:lumMod val="10000"/>
                          </a:schemeClr>
                        </a:solidFill>
                        <a:effectLst/>
                        <a:latin typeface="Times New Roman" panose="02020603050405020304" pitchFamily="18" charset="0"/>
                      </a:endParaRPr>
                    </a:p>
                  </a:txBody>
                  <a:tcPr marL="7425" marR="7425" marT="7425" marB="0"/>
                </a:tc>
                <a:tc>
                  <a:txBody>
                    <a:bodyPr/>
                    <a:lstStyle/>
                    <a:p>
                      <a:pPr algn="r" fontAlgn="ctr"/>
                      <a:r>
                        <a:rPr lang="es-EC" sz="1100" b="1" u="none" strike="noStrike">
                          <a:solidFill>
                            <a:schemeClr val="bg2">
                              <a:lumMod val="10000"/>
                            </a:schemeClr>
                          </a:solidFill>
                          <a:effectLst/>
                        </a:rPr>
                        <a:t>16.553,92</a:t>
                      </a:r>
                      <a:endParaRPr lang="es-EC" sz="1100" b="1"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b"/>
                      <a:endParaRPr lang="es-EC" sz="1100" b="1" i="0" u="none" strike="noStrike">
                        <a:solidFill>
                          <a:schemeClr val="bg2">
                            <a:lumMod val="10000"/>
                          </a:schemeClr>
                        </a:solidFill>
                        <a:effectLst/>
                        <a:latin typeface="Calibri" panose="020F0502020204030204" pitchFamily="34" charset="0"/>
                      </a:endParaRPr>
                    </a:p>
                  </a:txBody>
                  <a:tcPr marL="7425" marR="7425" marT="7425" marB="0" anchor="b"/>
                </a:tc>
                <a:extLst>
                  <a:ext uri="{0D108BD9-81ED-4DB2-BD59-A6C34878D82A}">
                    <a16:rowId xmlns:a16="http://schemas.microsoft.com/office/drawing/2014/main" val="1720448899"/>
                  </a:ext>
                </a:extLst>
              </a:tr>
              <a:tr h="312073">
                <a:tc>
                  <a:txBody>
                    <a:bodyPr/>
                    <a:lstStyle/>
                    <a:p>
                      <a:pPr algn="ctr" fontAlgn="ctr"/>
                      <a:r>
                        <a:rPr lang="es-EC" sz="1100" b="1" u="none" strike="noStrike">
                          <a:solidFill>
                            <a:schemeClr val="bg2">
                              <a:lumMod val="10000"/>
                            </a:schemeClr>
                          </a:solidFill>
                          <a:effectLst/>
                        </a:rPr>
                        <a:t>730000</a:t>
                      </a:r>
                      <a:endParaRPr lang="es-EC" sz="1100" b="1"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EC" sz="1100" b="1" u="none" strike="noStrike" dirty="0">
                          <a:solidFill>
                            <a:schemeClr val="bg2">
                              <a:lumMod val="10000"/>
                            </a:schemeClr>
                          </a:solidFill>
                          <a:effectLst/>
                        </a:rPr>
                        <a:t>Servicios Básicos</a:t>
                      </a:r>
                      <a:endParaRPr lang="es-EC" sz="1100" b="1" i="0" u="none" strike="noStrike" dirty="0">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MX" sz="1100" b="1" u="none" strike="noStrike" dirty="0">
                          <a:solidFill>
                            <a:schemeClr val="bg2">
                              <a:lumMod val="10000"/>
                            </a:schemeClr>
                          </a:solidFill>
                          <a:effectLst/>
                        </a:rPr>
                        <a:t>Luz, agua, teléfono y otros</a:t>
                      </a:r>
                      <a:endParaRPr lang="es-MX" sz="1100" b="1" i="0" u="none" strike="noStrike" dirty="0">
                        <a:solidFill>
                          <a:schemeClr val="bg2">
                            <a:lumMod val="10000"/>
                          </a:schemeClr>
                        </a:solidFill>
                        <a:effectLst/>
                        <a:latin typeface="Times New Roman" panose="02020603050405020304" pitchFamily="18" charset="0"/>
                      </a:endParaRPr>
                    </a:p>
                  </a:txBody>
                  <a:tcPr marL="7425" marR="7425" marT="7425" marB="0" anchor="ctr"/>
                </a:tc>
                <a:tc>
                  <a:txBody>
                    <a:bodyPr/>
                    <a:lstStyle/>
                    <a:p>
                      <a:pPr algn="r" fontAlgn="ctr"/>
                      <a:r>
                        <a:rPr lang="es-EC" sz="1100" b="1" u="none" strike="noStrike">
                          <a:solidFill>
                            <a:schemeClr val="bg2">
                              <a:lumMod val="10000"/>
                            </a:schemeClr>
                          </a:solidFill>
                          <a:effectLst/>
                        </a:rPr>
                        <a:t>2.977,01</a:t>
                      </a:r>
                      <a:endParaRPr lang="es-EC" sz="1100" b="1"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b"/>
                      <a:endParaRPr lang="es-EC" sz="1100" b="1" i="0" u="none" strike="noStrike">
                        <a:solidFill>
                          <a:schemeClr val="bg2">
                            <a:lumMod val="10000"/>
                          </a:schemeClr>
                        </a:solidFill>
                        <a:effectLst/>
                        <a:latin typeface="Calibri" panose="020F0502020204030204" pitchFamily="34" charset="0"/>
                      </a:endParaRPr>
                    </a:p>
                  </a:txBody>
                  <a:tcPr marL="7425" marR="7425" marT="7425" marB="0" anchor="b"/>
                </a:tc>
                <a:extLst>
                  <a:ext uri="{0D108BD9-81ED-4DB2-BD59-A6C34878D82A}">
                    <a16:rowId xmlns:a16="http://schemas.microsoft.com/office/drawing/2014/main" val="2860979392"/>
                  </a:ext>
                </a:extLst>
              </a:tr>
              <a:tr h="202426">
                <a:tc>
                  <a:txBody>
                    <a:bodyPr/>
                    <a:lstStyle/>
                    <a:p>
                      <a:pPr algn="ctr" fontAlgn="ctr"/>
                      <a:r>
                        <a:rPr lang="es-EC" sz="1100" b="1" u="none" strike="noStrike">
                          <a:solidFill>
                            <a:schemeClr val="bg2">
                              <a:lumMod val="10000"/>
                            </a:schemeClr>
                          </a:solidFill>
                          <a:effectLst/>
                        </a:rPr>
                        <a:t>730000</a:t>
                      </a:r>
                      <a:endParaRPr lang="es-EC" sz="1100" b="1"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EC" sz="1100" b="1" u="none" strike="noStrike" dirty="0">
                          <a:solidFill>
                            <a:schemeClr val="bg2">
                              <a:lumMod val="10000"/>
                            </a:schemeClr>
                          </a:solidFill>
                          <a:effectLst/>
                        </a:rPr>
                        <a:t>Gastos mantenimiento</a:t>
                      </a:r>
                      <a:endParaRPr lang="es-EC" sz="1100" b="1" i="0" u="none" strike="noStrike" dirty="0">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EC" sz="1100" b="1" u="none" strike="noStrike" dirty="0">
                          <a:solidFill>
                            <a:schemeClr val="bg2">
                              <a:lumMod val="10000"/>
                            </a:schemeClr>
                          </a:solidFill>
                          <a:effectLst/>
                        </a:rPr>
                        <a:t>Mantenimientos en general</a:t>
                      </a:r>
                      <a:endParaRPr lang="es-EC" sz="1100" b="1" i="0" u="none" strike="noStrike" dirty="0">
                        <a:solidFill>
                          <a:schemeClr val="bg2">
                            <a:lumMod val="10000"/>
                          </a:schemeClr>
                        </a:solidFill>
                        <a:effectLst/>
                        <a:latin typeface="Times New Roman" panose="02020603050405020304" pitchFamily="18" charset="0"/>
                      </a:endParaRPr>
                    </a:p>
                  </a:txBody>
                  <a:tcPr marL="7425" marR="7425" marT="7425" marB="0" anchor="ctr"/>
                </a:tc>
                <a:tc>
                  <a:txBody>
                    <a:bodyPr/>
                    <a:lstStyle/>
                    <a:p>
                      <a:pPr algn="r" fontAlgn="ctr"/>
                      <a:r>
                        <a:rPr lang="es-EC" sz="1100" b="1" u="none" strike="noStrike" dirty="0">
                          <a:solidFill>
                            <a:schemeClr val="bg2">
                              <a:lumMod val="10000"/>
                            </a:schemeClr>
                          </a:solidFill>
                          <a:effectLst/>
                        </a:rPr>
                        <a:t>489,80</a:t>
                      </a:r>
                      <a:endParaRPr lang="es-EC" sz="1100" b="1" i="0" u="none" strike="noStrike" dirty="0">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b"/>
                      <a:endParaRPr lang="es-EC" sz="1100" b="1" i="0" u="none" strike="noStrike" dirty="0">
                        <a:solidFill>
                          <a:schemeClr val="bg2">
                            <a:lumMod val="10000"/>
                          </a:schemeClr>
                        </a:solidFill>
                        <a:effectLst/>
                        <a:latin typeface="Calibri" panose="020F0502020204030204" pitchFamily="34" charset="0"/>
                      </a:endParaRPr>
                    </a:p>
                  </a:txBody>
                  <a:tcPr marL="7425" marR="7425" marT="7425" marB="0" anchor="b"/>
                </a:tc>
                <a:extLst>
                  <a:ext uri="{0D108BD9-81ED-4DB2-BD59-A6C34878D82A}">
                    <a16:rowId xmlns:a16="http://schemas.microsoft.com/office/drawing/2014/main" val="3048183968"/>
                  </a:ext>
                </a:extLst>
              </a:tr>
              <a:tr h="295204">
                <a:tc>
                  <a:txBody>
                    <a:bodyPr/>
                    <a:lstStyle/>
                    <a:p>
                      <a:pPr algn="ctr" fontAlgn="ctr"/>
                      <a:r>
                        <a:rPr lang="es-EC" sz="1100" b="1" u="none" strike="noStrike">
                          <a:solidFill>
                            <a:schemeClr val="bg2">
                              <a:lumMod val="10000"/>
                            </a:schemeClr>
                          </a:solidFill>
                          <a:effectLst/>
                        </a:rPr>
                        <a:t>730000</a:t>
                      </a:r>
                      <a:endParaRPr lang="es-EC" sz="1100" b="1"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EC" sz="1100" b="1" u="none" strike="noStrike" dirty="0">
                          <a:solidFill>
                            <a:schemeClr val="bg2">
                              <a:lumMod val="10000"/>
                            </a:schemeClr>
                          </a:solidFill>
                          <a:effectLst/>
                        </a:rPr>
                        <a:t>Suministros varios </a:t>
                      </a:r>
                      <a:endParaRPr lang="es-EC" sz="1100" b="1" i="0" u="none" strike="noStrike" dirty="0">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MX" sz="1100" b="1" u="none" strike="noStrike">
                          <a:solidFill>
                            <a:schemeClr val="bg2">
                              <a:lumMod val="10000"/>
                            </a:schemeClr>
                          </a:solidFill>
                          <a:effectLst/>
                        </a:rPr>
                        <a:t>Suministros de Aseo, limpieza y oficina</a:t>
                      </a:r>
                      <a:endParaRPr lang="es-MX" sz="1100" b="1"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r" fontAlgn="ctr"/>
                      <a:r>
                        <a:rPr lang="es-EC" sz="1100" b="1" u="none" strike="noStrike">
                          <a:solidFill>
                            <a:schemeClr val="bg2">
                              <a:lumMod val="10000"/>
                            </a:schemeClr>
                          </a:solidFill>
                          <a:effectLst/>
                        </a:rPr>
                        <a:t>350,00</a:t>
                      </a:r>
                      <a:endParaRPr lang="es-EC" sz="1100" b="1"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r" fontAlgn="b"/>
                      <a:r>
                        <a:rPr lang="es-EC" sz="1100" b="1" u="none" strike="noStrike" dirty="0">
                          <a:solidFill>
                            <a:schemeClr val="bg2">
                              <a:lumMod val="10000"/>
                            </a:schemeClr>
                          </a:solidFill>
                          <a:effectLst/>
                        </a:rPr>
                        <a:t>20.370,73</a:t>
                      </a:r>
                      <a:endParaRPr lang="es-EC" sz="1100" b="1" i="0" u="none" strike="noStrike" dirty="0">
                        <a:solidFill>
                          <a:schemeClr val="bg2">
                            <a:lumMod val="10000"/>
                          </a:schemeClr>
                        </a:solidFill>
                        <a:effectLst/>
                        <a:latin typeface="Calibri" panose="020F0502020204030204" pitchFamily="34" charset="0"/>
                      </a:endParaRPr>
                    </a:p>
                  </a:txBody>
                  <a:tcPr marL="7425" marR="7425" marT="7425" marB="0" anchor="b"/>
                </a:tc>
                <a:extLst>
                  <a:ext uri="{0D108BD9-81ED-4DB2-BD59-A6C34878D82A}">
                    <a16:rowId xmlns:a16="http://schemas.microsoft.com/office/drawing/2014/main" val="3664693956"/>
                  </a:ext>
                </a:extLst>
              </a:tr>
              <a:tr h="286769">
                <a:tc>
                  <a:txBody>
                    <a:bodyPr/>
                    <a:lstStyle/>
                    <a:p>
                      <a:pPr algn="ctr" fontAlgn="ctr"/>
                      <a:r>
                        <a:rPr lang="es-EC" sz="1100" u="none" strike="noStrike" dirty="0">
                          <a:solidFill>
                            <a:schemeClr val="bg2">
                              <a:lumMod val="10000"/>
                            </a:schemeClr>
                          </a:solidFill>
                          <a:effectLst/>
                        </a:rPr>
                        <a:t>730204</a:t>
                      </a:r>
                      <a:endParaRPr lang="es-EC" sz="1100" b="0" i="0" u="none" strike="noStrike" dirty="0">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EC" sz="1100" u="none" strike="noStrike">
                          <a:solidFill>
                            <a:schemeClr val="bg2">
                              <a:lumMod val="10000"/>
                            </a:schemeClr>
                          </a:solidFill>
                          <a:effectLst/>
                        </a:rPr>
                        <a:t>Edición, Impresión y Publicaciones</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EC" sz="1100" u="none" strike="noStrike">
                          <a:solidFill>
                            <a:schemeClr val="bg2">
                              <a:lumMod val="10000"/>
                            </a:schemeClr>
                          </a:solidFill>
                          <a:effectLst/>
                        </a:rPr>
                        <a:t>Publicaciones Papers, ensayos </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r" fontAlgn="ctr"/>
                      <a:r>
                        <a:rPr lang="es-EC" sz="1100" u="none" strike="noStrike">
                          <a:solidFill>
                            <a:schemeClr val="bg2">
                              <a:lumMod val="10000"/>
                            </a:schemeClr>
                          </a:solidFill>
                          <a:effectLst/>
                        </a:rPr>
                        <a:t>1.250,00</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b"/>
                      <a:endParaRPr lang="es-EC" sz="1100" b="0" i="0" u="none" strike="noStrike">
                        <a:solidFill>
                          <a:schemeClr val="bg2">
                            <a:lumMod val="10000"/>
                          </a:schemeClr>
                        </a:solidFill>
                        <a:effectLst/>
                        <a:latin typeface="Calibri" panose="020F0502020204030204" pitchFamily="34" charset="0"/>
                      </a:endParaRPr>
                    </a:p>
                  </a:txBody>
                  <a:tcPr marL="7425" marR="7425" marT="7425" marB="0" anchor="b"/>
                </a:tc>
                <a:extLst>
                  <a:ext uri="{0D108BD9-81ED-4DB2-BD59-A6C34878D82A}">
                    <a16:rowId xmlns:a16="http://schemas.microsoft.com/office/drawing/2014/main" val="534934584"/>
                  </a:ext>
                </a:extLst>
              </a:tr>
              <a:tr h="286769">
                <a:tc>
                  <a:txBody>
                    <a:bodyPr/>
                    <a:lstStyle/>
                    <a:p>
                      <a:pPr algn="ctr" fontAlgn="ctr"/>
                      <a:r>
                        <a:rPr lang="es-EC" sz="1100" u="none" strike="noStrike">
                          <a:solidFill>
                            <a:schemeClr val="bg2">
                              <a:lumMod val="10000"/>
                            </a:schemeClr>
                          </a:solidFill>
                          <a:effectLst/>
                        </a:rPr>
                        <a:t>730207</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EC" sz="1100" u="none" strike="noStrike">
                          <a:solidFill>
                            <a:schemeClr val="bg2">
                              <a:lumMod val="10000"/>
                            </a:schemeClr>
                          </a:solidFill>
                          <a:effectLst/>
                        </a:rPr>
                        <a:t>Difusión, Información y Publicidad</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MX" sz="1100" u="none" strike="noStrike">
                          <a:solidFill>
                            <a:schemeClr val="bg2">
                              <a:lumMod val="10000"/>
                            </a:schemeClr>
                          </a:solidFill>
                          <a:effectLst/>
                        </a:rPr>
                        <a:t>Difusión de programa de maestria</a:t>
                      </a:r>
                      <a:endParaRPr lang="es-MX"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r" fontAlgn="ctr"/>
                      <a:r>
                        <a:rPr lang="es-EC" sz="1100" u="none" strike="noStrike">
                          <a:solidFill>
                            <a:schemeClr val="bg2">
                              <a:lumMod val="10000"/>
                            </a:schemeClr>
                          </a:solidFill>
                          <a:effectLst/>
                        </a:rPr>
                        <a:t>2.000,00</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b"/>
                      <a:endParaRPr lang="es-EC" sz="1100" b="0" i="0" u="none" strike="noStrike">
                        <a:solidFill>
                          <a:schemeClr val="bg2">
                            <a:lumMod val="10000"/>
                          </a:schemeClr>
                        </a:solidFill>
                        <a:effectLst/>
                        <a:latin typeface="Calibri" panose="020F0502020204030204" pitchFamily="34" charset="0"/>
                      </a:endParaRPr>
                    </a:p>
                  </a:txBody>
                  <a:tcPr marL="7425" marR="7425" marT="7425" marB="0" anchor="b"/>
                </a:tc>
                <a:extLst>
                  <a:ext uri="{0D108BD9-81ED-4DB2-BD59-A6C34878D82A}">
                    <a16:rowId xmlns:a16="http://schemas.microsoft.com/office/drawing/2014/main" val="1778620105"/>
                  </a:ext>
                </a:extLst>
              </a:tr>
              <a:tr h="430153">
                <a:tc>
                  <a:txBody>
                    <a:bodyPr/>
                    <a:lstStyle/>
                    <a:p>
                      <a:pPr algn="ctr" fontAlgn="ctr"/>
                      <a:r>
                        <a:rPr lang="es-EC" sz="1100" u="none" strike="noStrike">
                          <a:solidFill>
                            <a:schemeClr val="bg2">
                              <a:lumMod val="10000"/>
                            </a:schemeClr>
                          </a:solidFill>
                          <a:effectLst/>
                        </a:rPr>
                        <a:t>730235</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EC" sz="1100" u="none" strike="noStrike" dirty="0">
                          <a:solidFill>
                            <a:schemeClr val="bg2">
                              <a:lumMod val="10000"/>
                            </a:schemeClr>
                          </a:solidFill>
                          <a:effectLst/>
                        </a:rPr>
                        <a:t>Servicio de Alimentación</a:t>
                      </a:r>
                      <a:endParaRPr lang="es-EC" sz="1100" b="0" i="0" u="none" strike="noStrike" dirty="0">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MX" sz="1100" u="none" strike="noStrike">
                          <a:solidFill>
                            <a:schemeClr val="bg2">
                              <a:lumMod val="10000"/>
                            </a:schemeClr>
                          </a:solidFill>
                          <a:effectLst/>
                        </a:rPr>
                        <a:t>Refrigerios docente, coordinador; Proy.vinculación</a:t>
                      </a:r>
                      <a:endParaRPr lang="es-MX"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r" fontAlgn="ctr"/>
                      <a:r>
                        <a:rPr lang="es-EC" sz="1100" u="none" strike="noStrike">
                          <a:solidFill>
                            <a:schemeClr val="bg2">
                              <a:lumMod val="10000"/>
                            </a:schemeClr>
                          </a:solidFill>
                          <a:effectLst/>
                        </a:rPr>
                        <a:t>19.340,00</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b"/>
                      <a:endParaRPr lang="es-EC" sz="1100" b="0" i="0" u="none" strike="noStrike">
                        <a:solidFill>
                          <a:schemeClr val="bg2">
                            <a:lumMod val="10000"/>
                          </a:schemeClr>
                        </a:solidFill>
                        <a:effectLst/>
                        <a:latin typeface="Calibri" panose="020F0502020204030204" pitchFamily="34" charset="0"/>
                      </a:endParaRPr>
                    </a:p>
                  </a:txBody>
                  <a:tcPr marL="7425" marR="7425" marT="7425" marB="0" anchor="b"/>
                </a:tc>
                <a:extLst>
                  <a:ext uri="{0D108BD9-81ED-4DB2-BD59-A6C34878D82A}">
                    <a16:rowId xmlns:a16="http://schemas.microsoft.com/office/drawing/2014/main" val="3734008519"/>
                  </a:ext>
                </a:extLst>
              </a:tr>
              <a:tr h="172821">
                <a:tc>
                  <a:txBody>
                    <a:bodyPr/>
                    <a:lstStyle/>
                    <a:p>
                      <a:pPr algn="ctr" fontAlgn="ctr"/>
                      <a:r>
                        <a:rPr lang="es-EC" sz="1100" u="none" strike="noStrike">
                          <a:solidFill>
                            <a:schemeClr val="bg2">
                              <a:lumMod val="10000"/>
                            </a:schemeClr>
                          </a:solidFill>
                          <a:effectLst/>
                        </a:rPr>
                        <a:t>730248</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EC" sz="1100" u="none" strike="noStrike">
                          <a:solidFill>
                            <a:schemeClr val="bg2">
                              <a:lumMod val="10000"/>
                            </a:schemeClr>
                          </a:solidFill>
                          <a:effectLst/>
                        </a:rPr>
                        <a:t>Eventos Oficiales</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EC" sz="1100" u="none" strike="noStrike">
                          <a:solidFill>
                            <a:schemeClr val="bg2">
                              <a:lumMod val="10000"/>
                            </a:schemeClr>
                          </a:solidFill>
                          <a:effectLst/>
                        </a:rPr>
                        <a:t>Ceremonia de Graduación</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r" fontAlgn="ctr"/>
                      <a:r>
                        <a:rPr lang="es-EC" sz="1100" u="none" strike="noStrike">
                          <a:solidFill>
                            <a:schemeClr val="bg2">
                              <a:lumMod val="10000"/>
                            </a:schemeClr>
                          </a:solidFill>
                          <a:effectLst/>
                        </a:rPr>
                        <a:t>3.600,00</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b"/>
                      <a:endParaRPr lang="es-EC" sz="1100" b="0" i="0" u="none" strike="noStrike">
                        <a:solidFill>
                          <a:schemeClr val="bg2">
                            <a:lumMod val="10000"/>
                          </a:schemeClr>
                        </a:solidFill>
                        <a:effectLst/>
                        <a:latin typeface="Calibri" panose="020F0502020204030204" pitchFamily="34" charset="0"/>
                      </a:endParaRPr>
                    </a:p>
                  </a:txBody>
                  <a:tcPr marL="7425" marR="7425" marT="7425" marB="0" anchor="b"/>
                </a:tc>
                <a:extLst>
                  <a:ext uri="{0D108BD9-81ED-4DB2-BD59-A6C34878D82A}">
                    <a16:rowId xmlns:a16="http://schemas.microsoft.com/office/drawing/2014/main" val="1587347251"/>
                  </a:ext>
                </a:extLst>
              </a:tr>
              <a:tr h="172821">
                <a:tc>
                  <a:txBody>
                    <a:bodyPr/>
                    <a:lstStyle/>
                    <a:p>
                      <a:pPr algn="ctr" fontAlgn="ctr"/>
                      <a:r>
                        <a:rPr lang="es-EC" sz="1100" u="none" strike="noStrike">
                          <a:solidFill>
                            <a:schemeClr val="bg2">
                              <a:lumMod val="10000"/>
                            </a:schemeClr>
                          </a:solidFill>
                          <a:effectLst/>
                        </a:rPr>
                        <a:t>730302</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EC" sz="1100" u="none" strike="noStrike">
                          <a:solidFill>
                            <a:schemeClr val="bg2">
                              <a:lumMod val="10000"/>
                            </a:schemeClr>
                          </a:solidFill>
                          <a:effectLst/>
                        </a:rPr>
                        <a:t>Pasajes al Exterior</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MX" sz="1100" u="none" strike="noStrike">
                          <a:solidFill>
                            <a:schemeClr val="bg2">
                              <a:lumMod val="10000"/>
                            </a:schemeClr>
                          </a:solidFill>
                          <a:effectLst/>
                        </a:rPr>
                        <a:t>Pasajes aéreos fuera del país</a:t>
                      </a:r>
                      <a:endParaRPr lang="es-MX"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r" fontAlgn="ctr"/>
                      <a:r>
                        <a:rPr lang="es-EC" sz="1100" u="none" strike="noStrike">
                          <a:solidFill>
                            <a:schemeClr val="bg2">
                              <a:lumMod val="10000"/>
                            </a:schemeClr>
                          </a:solidFill>
                          <a:effectLst/>
                        </a:rPr>
                        <a:t>12.000,00</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b"/>
                      <a:endParaRPr lang="es-EC" sz="1100" b="0" i="0" u="none" strike="noStrike">
                        <a:solidFill>
                          <a:schemeClr val="bg2">
                            <a:lumMod val="10000"/>
                          </a:schemeClr>
                        </a:solidFill>
                        <a:effectLst/>
                        <a:latin typeface="Calibri" panose="020F0502020204030204" pitchFamily="34" charset="0"/>
                      </a:endParaRPr>
                    </a:p>
                  </a:txBody>
                  <a:tcPr marL="7425" marR="7425" marT="7425" marB="0" anchor="b"/>
                </a:tc>
                <a:extLst>
                  <a:ext uri="{0D108BD9-81ED-4DB2-BD59-A6C34878D82A}">
                    <a16:rowId xmlns:a16="http://schemas.microsoft.com/office/drawing/2014/main" val="554551918"/>
                  </a:ext>
                </a:extLst>
              </a:tr>
              <a:tr h="338311">
                <a:tc>
                  <a:txBody>
                    <a:bodyPr/>
                    <a:lstStyle/>
                    <a:p>
                      <a:pPr algn="ctr" fontAlgn="ctr"/>
                      <a:r>
                        <a:rPr lang="es-EC" sz="1100" u="none" strike="noStrike">
                          <a:solidFill>
                            <a:schemeClr val="bg2">
                              <a:lumMod val="10000"/>
                            </a:schemeClr>
                          </a:solidFill>
                          <a:effectLst/>
                        </a:rPr>
                        <a:t>730304</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MX" sz="1100" u="none" strike="noStrike">
                          <a:solidFill>
                            <a:schemeClr val="bg2">
                              <a:lumMod val="10000"/>
                            </a:schemeClr>
                          </a:solidFill>
                          <a:effectLst/>
                        </a:rPr>
                        <a:t>Viáticos y Subsistencias en el Exterior</a:t>
                      </a:r>
                      <a:endParaRPr lang="es-MX"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EC" sz="1100" u="none" strike="noStrike">
                          <a:solidFill>
                            <a:schemeClr val="bg2">
                              <a:lumMod val="10000"/>
                            </a:schemeClr>
                          </a:solidFill>
                          <a:effectLst/>
                        </a:rPr>
                        <a:t>Curso Internacional</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r" fontAlgn="ctr"/>
                      <a:r>
                        <a:rPr lang="es-EC" sz="1100" u="none" strike="noStrike">
                          <a:solidFill>
                            <a:schemeClr val="bg2">
                              <a:lumMod val="10000"/>
                            </a:schemeClr>
                          </a:solidFill>
                          <a:effectLst/>
                        </a:rPr>
                        <a:t>4.232,80</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b"/>
                      <a:endParaRPr lang="es-EC" sz="1100" b="0" i="0" u="none" strike="noStrike">
                        <a:solidFill>
                          <a:schemeClr val="bg2">
                            <a:lumMod val="10000"/>
                          </a:schemeClr>
                        </a:solidFill>
                        <a:effectLst/>
                        <a:latin typeface="Calibri" panose="020F0502020204030204" pitchFamily="34" charset="0"/>
                      </a:endParaRPr>
                    </a:p>
                  </a:txBody>
                  <a:tcPr marL="7425" marR="7425" marT="7425" marB="0" anchor="b"/>
                </a:tc>
                <a:extLst>
                  <a:ext uri="{0D108BD9-81ED-4DB2-BD59-A6C34878D82A}">
                    <a16:rowId xmlns:a16="http://schemas.microsoft.com/office/drawing/2014/main" val="3160566206"/>
                  </a:ext>
                </a:extLst>
              </a:tr>
              <a:tr h="423889">
                <a:tc>
                  <a:txBody>
                    <a:bodyPr/>
                    <a:lstStyle/>
                    <a:p>
                      <a:pPr algn="ctr" fontAlgn="ctr"/>
                      <a:r>
                        <a:rPr lang="es-EC" sz="1100" u="none" strike="noStrike">
                          <a:solidFill>
                            <a:schemeClr val="bg2">
                              <a:lumMod val="10000"/>
                            </a:schemeClr>
                          </a:solidFill>
                          <a:effectLst/>
                        </a:rPr>
                        <a:t>730502</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EC" sz="1100" u="none" strike="noStrike">
                          <a:solidFill>
                            <a:schemeClr val="bg2">
                              <a:lumMod val="10000"/>
                            </a:schemeClr>
                          </a:solidFill>
                          <a:effectLst/>
                        </a:rPr>
                        <a:t>Arrendamiento de Bienes: Edificios, Locales, Residencias</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EC" sz="1100" u="none" strike="noStrike">
                          <a:solidFill>
                            <a:schemeClr val="bg2">
                              <a:lumMod val="10000"/>
                            </a:schemeClr>
                          </a:solidFill>
                          <a:effectLst/>
                        </a:rPr>
                        <a:t>Hospedaje profesor internacional</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r" fontAlgn="ctr"/>
                      <a:r>
                        <a:rPr lang="es-EC" sz="1100" u="none" strike="noStrike">
                          <a:solidFill>
                            <a:schemeClr val="bg2">
                              <a:lumMod val="10000"/>
                            </a:schemeClr>
                          </a:solidFill>
                          <a:effectLst/>
                        </a:rPr>
                        <a:t>4.800,00</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b"/>
                      <a:endParaRPr lang="es-EC" sz="1100" b="0" i="0" u="none" strike="noStrike">
                        <a:solidFill>
                          <a:schemeClr val="bg2">
                            <a:lumMod val="10000"/>
                          </a:schemeClr>
                        </a:solidFill>
                        <a:effectLst/>
                        <a:latin typeface="Calibri" panose="020F0502020204030204" pitchFamily="34" charset="0"/>
                      </a:endParaRPr>
                    </a:p>
                  </a:txBody>
                  <a:tcPr marL="7425" marR="7425" marT="7425" marB="0" anchor="b"/>
                </a:tc>
                <a:extLst>
                  <a:ext uri="{0D108BD9-81ED-4DB2-BD59-A6C34878D82A}">
                    <a16:rowId xmlns:a16="http://schemas.microsoft.com/office/drawing/2014/main" val="78344588"/>
                  </a:ext>
                </a:extLst>
              </a:tr>
              <a:tr h="285405">
                <a:tc>
                  <a:txBody>
                    <a:bodyPr/>
                    <a:lstStyle/>
                    <a:p>
                      <a:pPr algn="ctr" fontAlgn="ctr"/>
                      <a:r>
                        <a:rPr lang="es-EC" sz="1100" u="none" strike="noStrike">
                          <a:solidFill>
                            <a:schemeClr val="bg2">
                              <a:lumMod val="10000"/>
                            </a:schemeClr>
                          </a:solidFill>
                          <a:effectLst/>
                        </a:rPr>
                        <a:t>730606</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EC" sz="1100" u="none" strike="noStrike">
                          <a:solidFill>
                            <a:schemeClr val="bg2">
                              <a:lumMod val="10000"/>
                            </a:schemeClr>
                          </a:solidFill>
                          <a:effectLst/>
                        </a:rPr>
                        <a:t>Honorarios por contratos civiles</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EC" sz="1100" u="none" strike="noStrike" dirty="0">
                          <a:solidFill>
                            <a:schemeClr val="bg2">
                              <a:lumMod val="10000"/>
                            </a:schemeClr>
                          </a:solidFill>
                          <a:effectLst/>
                        </a:rPr>
                        <a:t>Coordinador y Docentes</a:t>
                      </a:r>
                      <a:endParaRPr lang="es-EC" sz="1100" b="0" i="0" u="none" strike="noStrike" dirty="0">
                        <a:solidFill>
                          <a:schemeClr val="bg2">
                            <a:lumMod val="10000"/>
                          </a:schemeClr>
                        </a:solidFill>
                        <a:effectLst/>
                        <a:latin typeface="Times New Roman" panose="02020603050405020304" pitchFamily="18" charset="0"/>
                      </a:endParaRPr>
                    </a:p>
                  </a:txBody>
                  <a:tcPr marL="7425" marR="7425" marT="7425" marB="0" anchor="ctr"/>
                </a:tc>
                <a:tc>
                  <a:txBody>
                    <a:bodyPr/>
                    <a:lstStyle/>
                    <a:p>
                      <a:pPr algn="r" fontAlgn="ctr"/>
                      <a:r>
                        <a:rPr lang="es-EC" sz="1100" u="none" strike="noStrike">
                          <a:solidFill>
                            <a:schemeClr val="bg2">
                              <a:lumMod val="10000"/>
                            </a:schemeClr>
                          </a:solidFill>
                          <a:effectLst/>
                        </a:rPr>
                        <a:t>71.030,80</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b"/>
                      <a:endParaRPr lang="es-EC" sz="1100" b="0" i="0" u="none" strike="noStrike">
                        <a:solidFill>
                          <a:schemeClr val="bg2">
                            <a:lumMod val="10000"/>
                          </a:schemeClr>
                        </a:solidFill>
                        <a:effectLst/>
                        <a:latin typeface="Calibri" panose="020F0502020204030204" pitchFamily="34" charset="0"/>
                      </a:endParaRPr>
                    </a:p>
                  </a:txBody>
                  <a:tcPr marL="7425" marR="7425" marT="7425" marB="0" anchor="b"/>
                </a:tc>
                <a:extLst>
                  <a:ext uri="{0D108BD9-81ED-4DB2-BD59-A6C34878D82A}">
                    <a16:rowId xmlns:a16="http://schemas.microsoft.com/office/drawing/2014/main" val="1440268667"/>
                  </a:ext>
                </a:extLst>
              </a:tr>
              <a:tr h="338311">
                <a:tc>
                  <a:txBody>
                    <a:bodyPr/>
                    <a:lstStyle/>
                    <a:p>
                      <a:pPr algn="ctr" fontAlgn="ctr"/>
                      <a:r>
                        <a:rPr lang="es-EC" sz="1100" u="none" strike="noStrike">
                          <a:solidFill>
                            <a:schemeClr val="bg2">
                              <a:lumMod val="10000"/>
                            </a:schemeClr>
                          </a:solidFill>
                          <a:effectLst/>
                        </a:rPr>
                        <a:t>730613</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MX" sz="1100" u="none" strike="noStrike">
                          <a:solidFill>
                            <a:schemeClr val="bg2">
                              <a:lumMod val="10000"/>
                            </a:schemeClr>
                          </a:solidFill>
                          <a:effectLst/>
                        </a:rPr>
                        <a:t>Capacitación a la ciudadania en general</a:t>
                      </a:r>
                      <a:endParaRPr lang="es-MX"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EC" sz="1100" u="none" strike="noStrike">
                          <a:solidFill>
                            <a:schemeClr val="bg2">
                              <a:lumMod val="10000"/>
                            </a:schemeClr>
                          </a:solidFill>
                          <a:effectLst/>
                        </a:rPr>
                        <a:t>Modulo internacional</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r" fontAlgn="ctr"/>
                      <a:r>
                        <a:rPr lang="es-EC" sz="1100" u="none" strike="noStrike">
                          <a:solidFill>
                            <a:schemeClr val="bg2">
                              <a:lumMod val="10000"/>
                            </a:schemeClr>
                          </a:solidFill>
                          <a:effectLst/>
                        </a:rPr>
                        <a:t>30.000,00</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b"/>
                      <a:endParaRPr lang="es-EC" sz="1100" b="0" i="0" u="none" strike="noStrike">
                        <a:solidFill>
                          <a:schemeClr val="bg2">
                            <a:lumMod val="10000"/>
                          </a:schemeClr>
                        </a:solidFill>
                        <a:effectLst/>
                        <a:latin typeface="Calibri" panose="020F0502020204030204" pitchFamily="34" charset="0"/>
                      </a:endParaRPr>
                    </a:p>
                  </a:txBody>
                  <a:tcPr marL="7425" marR="7425" marT="7425" marB="0" anchor="b"/>
                </a:tc>
                <a:extLst>
                  <a:ext uri="{0D108BD9-81ED-4DB2-BD59-A6C34878D82A}">
                    <a16:rowId xmlns:a16="http://schemas.microsoft.com/office/drawing/2014/main" val="1823571665"/>
                  </a:ext>
                </a:extLst>
              </a:tr>
              <a:tr h="172821">
                <a:tc>
                  <a:txBody>
                    <a:bodyPr/>
                    <a:lstStyle/>
                    <a:p>
                      <a:pPr algn="ctr" fontAlgn="ctr"/>
                      <a:r>
                        <a:rPr lang="es-EC" sz="1100" u="none" strike="noStrike">
                          <a:solidFill>
                            <a:schemeClr val="bg2">
                              <a:lumMod val="10000"/>
                            </a:schemeClr>
                          </a:solidFill>
                          <a:effectLst/>
                        </a:rPr>
                        <a:t>730804</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EC" sz="1100" u="none" strike="noStrike">
                          <a:solidFill>
                            <a:schemeClr val="bg2">
                              <a:lumMod val="10000"/>
                            </a:schemeClr>
                          </a:solidFill>
                          <a:effectLst/>
                        </a:rPr>
                        <a:t>Material Oficina</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EC" sz="1100" u="none" strike="noStrike">
                          <a:solidFill>
                            <a:schemeClr val="bg2">
                              <a:lumMod val="10000"/>
                            </a:schemeClr>
                          </a:solidFill>
                          <a:effectLst/>
                        </a:rPr>
                        <a:t>Materiales de oficina </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r" fontAlgn="ctr"/>
                      <a:r>
                        <a:rPr lang="es-EC" sz="1100" u="none" strike="noStrike">
                          <a:solidFill>
                            <a:schemeClr val="bg2">
                              <a:lumMod val="10000"/>
                            </a:schemeClr>
                          </a:solidFill>
                          <a:effectLst/>
                        </a:rPr>
                        <a:t>582,67</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b"/>
                      <a:endParaRPr lang="es-EC" sz="1100" b="0" i="0" u="none" strike="noStrike">
                        <a:solidFill>
                          <a:schemeClr val="bg2">
                            <a:lumMod val="10000"/>
                          </a:schemeClr>
                        </a:solidFill>
                        <a:effectLst/>
                        <a:latin typeface="Calibri" panose="020F0502020204030204" pitchFamily="34" charset="0"/>
                      </a:endParaRPr>
                    </a:p>
                  </a:txBody>
                  <a:tcPr marL="7425" marR="7425" marT="7425" marB="0" anchor="b"/>
                </a:tc>
                <a:extLst>
                  <a:ext uri="{0D108BD9-81ED-4DB2-BD59-A6C34878D82A}">
                    <a16:rowId xmlns:a16="http://schemas.microsoft.com/office/drawing/2014/main" val="1735158028"/>
                  </a:ext>
                </a:extLst>
              </a:tr>
              <a:tr h="286769">
                <a:tc>
                  <a:txBody>
                    <a:bodyPr/>
                    <a:lstStyle/>
                    <a:p>
                      <a:pPr algn="ctr" fontAlgn="ctr"/>
                      <a:r>
                        <a:rPr lang="es-EC" sz="1100" u="none" strike="noStrike" dirty="0">
                          <a:solidFill>
                            <a:schemeClr val="bg2">
                              <a:lumMod val="10000"/>
                            </a:schemeClr>
                          </a:solidFill>
                          <a:effectLst/>
                        </a:rPr>
                        <a:t>730812</a:t>
                      </a:r>
                      <a:endParaRPr lang="es-EC" sz="1100" b="0" i="0" u="none" strike="noStrike" dirty="0">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EC" sz="1100" u="none" strike="noStrike">
                          <a:solidFill>
                            <a:schemeClr val="bg2">
                              <a:lumMod val="10000"/>
                            </a:schemeClr>
                          </a:solidFill>
                          <a:effectLst/>
                        </a:rPr>
                        <a:t>Material Didáctico</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MX" sz="1100" u="none" strike="noStrike">
                          <a:solidFill>
                            <a:schemeClr val="bg2">
                              <a:lumMod val="10000"/>
                            </a:schemeClr>
                          </a:solidFill>
                          <a:effectLst/>
                        </a:rPr>
                        <a:t>Souvenirs seminario y mochila para estudiantes</a:t>
                      </a:r>
                      <a:endParaRPr lang="es-MX"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r" fontAlgn="ctr"/>
                      <a:r>
                        <a:rPr lang="es-EC" sz="1100" u="none" strike="noStrike">
                          <a:solidFill>
                            <a:schemeClr val="bg2">
                              <a:lumMod val="10000"/>
                            </a:schemeClr>
                          </a:solidFill>
                          <a:effectLst/>
                        </a:rPr>
                        <a:t>8.303,00</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r" fontAlgn="ctr"/>
                      <a:r>
                        <a:rPr lang="es-EC" sz="1100" u="none" strike="noStrike">
                          <a:solidFill>
                            <a:schemeClr val="bg2">
                              <a:lumMod val="10000"/>
                            </a:schemeClr>
                          </a:solidFill>
                          <a:effectLst/>
                        </a:rPr>
                        <a:t> </a:t>
                      </a:r>
                      <a:endParaRPr lang="es-EC" sz="1100" b="0" i="0" u="none" strike="noStrike">
                        <a:solidFill>
                          <a:schemeClr val="bg2">
                            <a:lumMod val="10000"/>
                          </a:schemeClr>
                        </a:solidFill>
                        <a:effectLst/>
                        <a:latin typeface="Times New Roman" panose="02020603050405020304" pitchFamily="18" charset="0"/>
                      </a:endParaRPr>
                    </a:p>
                  </a:txBody>
                  <a:tcPr marL="7425" marR="7425" marT="7425" marB="0" anchor="ctr"/>
                </a:tc>
                <a:extLst>
                  <a:ext uri="{0D108BD9-81ED-4DB2-BD59-A6C34878D82A}">
                    <a16:rowId xmlns:a16="http://schemas.microsoft.com/office/drawing/2014/main" val="1007461739"/>
                  </a:ext>
                </a:extLst>
              </a:tr>
              <a:tr h="285405">
                <a:tc>
                  <a:txBody>
                    <a:bodyPr/>
                    <a:lstStyle/>
                    <a:p>
                      <a:pPr algn="ctr" fontAlgn="ctr"/>
                      <a:r>
                        <a:rPr lang="es-EC" sz="1100" b="1" u="none" strike="noStrike" dirty="0">
                          <a:solidFill>
                            <a:schemeClr val="bg2">
                              <a:lumMod val="10000"/>
                            </a:schemeClr>
                          </a:solidFill>
                          <a:effectLst/>
                        </a:rPr>
                        <a:t>750107</a:t>
                      </a:r>
                      <a:endParaRPr lang="es-EC" sz="1100" b="1" i="0" u="none" strike="noStrike" dirty="0">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EC" sz="1100" b="1" u="none" strike="noStrike" dirty="0">
                          <a:solidFill>
                            <a:schemeClr val="bg2">
                              <a:lumMod val="10000"/>
                            </a:schemeClr>
                          </a:solidFill>
                          <a:effectLst/>
                        </a:rPr>
                        <a:t>Construcciones y edificaciones</a:t>
                      </a:r>
                      <a:endParaRPr lang="es-EC" sz="1100" b="1" i="0" u="none" strike="noStrike" dirty="0">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EC" sz="1100" b="1" u="none" strike="noStrike">
                          <a:solidFill>
                            <a:schemeClr val="bg2">
                              <a:lumMod val="10000"/>
                            </a:schemeClr>
                          </a:solidFill>
                          <a:effectLst/>
                        </a:rPr>
                        <a:t>Edificio UGP</a:t>
                      </a:r>
                      <a:endParaRPr lang="es-EC" sz="1100" b="1"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r" fontAlgn="ctr"/>
                      <a:r>
                        <a:rPr lang="es-EC" sz="1100" b="1" u="none" strike="noStrike">
                          <a:solidFill>
                            <a:schemeClr val="bg2">
                              <a:lumMod val="10000"/>
                            </a:schemeClr>
                          </a:solidFill>
                          <a:effectLst/>
                        </a:rPr>
                        <a:t>10.710,00</a:t>
                      </a:r>
                      <a:endParaRPr lang="es-EC" sz="1100" b="1"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b"/>
                      <a:endParaRPr lang="es-EC" sz="1100" b="1" i="0" u="none" strike="noStrike">
                        <a:solidFill>
                          <a:schemeClr val="bg2">
                            <a:lumMod val="10000"/>
                          </a:schemeClr>
                        </a:solidFill>
                        <a:effectLst/>
                        <a:latin typeface="Calibri" panose="020F0502020204030204" pitchFamily="34" charset="0"/>
                      </a:endParaRPr>
                    </a:p>
                  </a:txBody>
                  <a:tcPr marL="7425" marR="7425" marT="7425" marB="0" anchor="b"/>
                </a:tc>
                <a:extLst>
                  <a:ext uri="{0D108BD9-81ED-4DB2-BD59-A6C34878D82A}">
                    <a16:rowId xmlns:a16="http://schemas.microsoft.com/office/drawing/2014/main" val="1315666303"/>
                  </a:ext>
                </a:extLst>
              </a:tr>
              <a:tr h="172821">
                <a:tc>
                  <a:txBody>
                    <a:bodyPr/>
                    <a:lstStyle/>
                    <a:p>
                      <a:pPr algn="ctr" fontAlgn="ctr"/>
                      <a:r>
                        <a:rPr lang="es-EC" sz="1100" b="1" u="none" strike="noStrike">
                          <a:solidFill>
                            <a:schemeClr val="bg2">
                              <a:lumMod val="10000"/>
                            </a:schemeClr>
                          </a:solidFill>
                          <a:effectLst/>
                        </a:rPr>
                        <a:t>840104</a:t>
                      </a:r>
                      <a:endParaRPr lang="es-EC" sz="1100" b="1"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EC" sz="1100" b="1" u="none" strike="noStrike" dirty="0">
                          <a:solidFill>
                            <a:schemeClr val="bg2">
                              <a:lumMod val="10000"/>
                            </a:schemeClr>
                          </a:solidFill>
                          <a:effectLst/>
                        </a:rPr>
                        <a:t>Maquinaria y equipos ESPE</a:t>
                      </a:r>
                      <a:endParaRPr lang="es-EC" sz="1100" b="1" i="0" u="none" strike="noStrike" dirty="0">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EC" sz="1100" b="1" u="none" strike="noStrike" dirty="0">
                          <a:solidFill>
                            <a:schemeClr val="bg2">
                              <a:lumMod val="10000"/>
                            </a:schemeClr>
                          </a:solidFill>
                          <a:effectLst/>
                        </a:rPr>
                        <a:t>Maquinaria y equipos ESPE</a:t>
                      </a:r>
                      <a:endParaRPr lang="es-EC" sz="1100" b="1" i="0" u="none" strike="noStrike" dirty="0">
                        <a:solidFill>
                          <a:schemeClr val="bg2">
                            <a:lumMod val="10000"/>
                          </a:schemeClr>
                        </a:solidFill>
                        <a:effectLst/>
                        <a:latin typeface="Times New Roman" panose="02020603050405020304" pitchFamily="18" charset="0"/>
                      </a:endParaRPr>
                    </a:p>
                  </a:txBody>
                  <a:tcPr marL="7425" marR="7425" marT="7425" marB="0" anchor="ctr"/>
                </a:tc>
                <a:tc>
                  <a:txBody>
                    <a:bodyPr/>
                    <a:lstStyle/>
                    <a:p>
                      <a:pPr algn="r" fontAlgn="ctr"/>
                      <a:r>
                        <a:rPr lang="es-EC" sz="1100" b="1" u="none" strike="noStrike">
                          <a:solidFill>
                            <a:schemeClr val="bg2">
                              <a:lumMod val="10000"/>
                            </a:schemeClr>
                          </a:solidFill>
                          <a:effectLst/>
                        </a:rPr>
                        <a:t>9.920,00</a:t>
                      </a:r>
                      <a:endParaRPr lang="es-EC" sz="1100" b="1"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b"/>
                      <a:endParaRPr lang="es-EC" sz="1100" b="1" i="0" u="none" strike="noStrike">
                        <a:solidFill>
                          <a:schemeClr val="bg2">
                            <a:lumMod val="10000"/>
                          </a:schemeClr>
                        </a:solidFill>
                        <a:effectLst/>
                        <a:latin typeface="Calibri" panose="020F0502020204030204" pitchFamily="34" charset="0"/>
                      </a:endParaRPr>
                    </a:p>
                  </a:txBody>
                  <a:tcPr marL="7425" marR="7425" marT="7425" marB="0" anchor="b"/>
                </a:tc>
                <a:extLst>
                  <a:ext uri="{0D108BD9-81ED-4DB2-BD59-A6C34878D82A}">
                    <a16:rowId xmlns:a16="http://schemas.microsoft.com/office/drawing/2014/main" val="1091237929"/>
                  </a:ext>
                </a:extLst>
              </a:tr>
              <a:tr h="338311">
                <a:tc>
                  <a:txBody>
                    <a:bodyPr/>
                    <a:lstStyle/>
                    <a:p>
                      <a:pPr algn="ctr" fontAlgn="ctr"/>
                      <a:r>
                        <a:rPr lang="es-EC" sz="1100" b="1" u="none" strike="noStrike">
                          <a:solidFill>
                            <a:schemeClr val="bg2">
                              <a:lumMod val="10000"/>
                            </a:schemeClr>
                          </a:solidFill>
                          <a:effectLst/>
                        </a:rPr>
                        <a:t>840107</a:t>
                      </a:r>
                      <a:endParaRPr lang="es-EC" sz="1100" b="1" i="0" u="none" strike="noStrike">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MX" sz="1100" b="1" u="none" strike="noStrike" dirty="0">
                          <a:solidFill>
                            <a:schemeClr val="bg2">
                              <a:lumMod val="10000"/>
                            </a:schemeClr>
                          </a:solidFill>
                          <a:effectLst/>
                        </a:rPr>
                        <a:t>Equipos y Sistemas Informáticos  ESPE</a:t>
                      </a:r>
                      <a:endParaRPr lang="es-MX" sz="1100" b="1" i="0" u="none" strike="noStrike" dirty="0">
                        <a:solidFill>
                          <a:schemeClr val="bg2">
                            <a:lumMod val="10000"/>
                          </a:schemeClr>
                        </a:solidFill>
                        <a:effectLst/>
                        <a:latin typeface="Times New Roman" panose="02020603050405020304" pitchFamily="18" charset="0"/>
                      </a:endParaRPr>
                    </a:p>
                  </a:txBody>
                  <a:tcPr marL="7425" marR="7425" marT="7425" marB="0" anchor="ctr"/>
                </a:tc>
                <a:tc>
                  <a:txBody>
                    <a:bodyPr/>
                    <a:lstStyle/>
                    <a:p>
                      <a:pPr algn="l" fontAlgn="ctr"/>
                      <a:r>
                        <a:rPr lang="es-MX" sz="1100" b="1" u="none" strike="noStrike" dirty="0">
                          <a:solidFill>
                            <a:schemeClr val="bg2">
                              <a:lumMod val="10000"/>
                            </a:schemeClr>
                          </a:solidFill>
                          <a:effectLst/>
                        </a:rPr>
                        <a:t>Equipos y Sistemas Informáticos  ESPE</a:t>
                      </a:r>
                      <a:endParaRPr lang="es-MX" sz="1100" b="1" i="0" u="none" strike="noStrike" dirty="0">
                        <a:solidFill>
                          <a:schemeClr val="bg2">
                            <a:lumMod val="10000"/>
                          </a:schemeClr>
                        </a:solidFill>
                        <a:effectLst/>
                        <a:latin typeface="Times New Roman" panose="02020603050405020304" pitchFamily="18" charset="0"/>
                      </a:endParaRPr>
                    </a:p>
                  </a:txBody>
                  <a:tcPr marL="7425" marR="7425" marT="7425" marB="0" anchor="ctr"/>
                </a:tc>
                <a:tc>
                  <a:txBody>
                    <a:bodyPr/>
                    <a:lstStyle/>
                    <a:p>
                      <a:pPr algn="r" fontAlgn="b"/>
                      <a:r>
                        <a:rPr lang="es-EC" sz="1100" b="1" u="none" strike="noStrike" dirty="0">
                          <a:solidFill>
                            <a:schemeClr val="bg2">
                              <a:lumMod val="10000"/>
                            </a:schemeClr>
                          </a:solidFill>
                          <a:effectLst/>
                        </a:rPr>
                        <a:t>11.860,00</a:t>
                      </a:r>
                      <a:endParaRPr lang="es-EC" sz="1100" b="1" i="0" u="none" strike="noStrike" dirty="0">
                        <a:solidFill>
                          <a:schemeClr val="bg2">
                            <a:lumMod val="10000"/>
                          </a:schemeClr>
                        </a:solidFill>
                        <a:effectLst/>
                        <a:latin typeface="Calibri" panose="020F0502020204030204" pitchFamily="34" charset="0"/>
                      </a:endParaRPr>
                    </a:p>
                  </a:txBody>
                  <a:tcPr marL="7425" marR="7425" marT="7425" marB="0" anchor="b"/>
                </a:tc>
                <a:tc>
                  <a:txBody>
                    <a:bodyPr/>
                    <a:lstStyle/>
                    <a:p>
                      <a:pPr algn="r" fontAlgn="b"/>
                      <a:r>
                        <a:rPr lang="es-EC" sz="1100" b="1" u="none" strike="noStrike" dirty="0">
                          <a:solidFill>
                            <a:schemeClr val="bg2">
                              <a:lumMod val="10000"/>
                            </a:schemeClr>
                          </a:solidFill>
                          <a:effectLst/>
                        </a:rPr>
                        <a:t>32.490,00</a:t>
                      </a:r>
                      <a:endParaRPr lang="es-EC" sz="1100" b="1" i="0" u="none" strike="noStrike" dirty="0">
                        <a:solidFill>
                          <a:schemeClr val="bg2">
                            <a:lumMod val="10000"/>
                          </a:schemeClr>
                        </a:solidFill>
                        <a:effectLst/>
                        <a:latin typeface="Calibri" panose="020F0502020204030204" pitchFamily="34" charset="0"/>
                      </a:endParaRPr>
                    </a:p>
                  </a:txBody>
                  <a:tcPr marL="7425" marR="7425" marT="7425" marB="0" anchor="b"/>
                </a:tc>
                <a:extLst>
                  <a:ext uri="{0D108BD9-81ED-4DB2-BD59-A6C34878D82A}">
                    <a16:rowId xmlns:a16="http://schemas.microsoft.com/office/drawing/2014/main" val="1959777907"/>
                  </a:ext>
                </a:extLst>
              </a:tr>
              <a:tr h="172821">
                <a:tc gridSpan="3">
                  <a:txBody>
                    <a:bodyPr/>
                    <a:lstStyle/>
                    <a:p>
                      <a:pPr algn="ctr" fontAlgn="ctr"/>
                      <a:r>
                        <a:rPr lang="es-EC" sz="1100" u="none" strike="noStrike" dirty="0">
                          <a:solidFill>
                            <a:schemeClr val="bg2">
                              <a:lumMod val="10000"/>
                            </a:schemeClr>
                          </a:solidFill>
                          <a:effectLst/>
                        </a:rPr>
                        <a:t>TOTAL PRESUPUESTO MAESTRÍA </a:t>
                      </a:r>
                      <a:endParaRPr lang="es-EC" sz="1100" b="1" i="1" u="none" strike="noStrike" dirty="0">
                        <a:solidFill>
                          <a:schemeClr val="bg2">
                            <a:lumMod val="10000"/>
                          </a:schemeClr>
                        </a:solidFill>
                        <a:effectLst/>
                        <a:latin typeface="Times New Roman" panose="02020603050405020304" pitchFamily="18" charset="0"/>
                      </a:endParaRPr>
                    </a:p>
                  </a:txBody>
                  <a:tcPr marL="7425" marR="7425" marT="7425" marB="0" anchor="ctr"/>
                </a:tc>
                <a:tc hMerge="1">
                  <a:txBody>
                    <a:bodyPr/>
                    <a:lstStyle/>
                    <a:p>
                      <a:endParaRPr lang="es-EC"/>
                    </a:p>
                  </a:txBody>
                  <a:tcPr/>
                </a:tc>
                <a:tc hMerge="1">
                  <a:txBody>
                    <a:bodyPr/>
                    <a:lstStyle/>
                    <a:p>
                      <a:endParaRPr lang="es-EC"/>
                    </a:p>
                  </a:txBody>
                  <a:tcPr/>
                </a:tc>
                <a:tc>
                  <a:txBody>
                    <a:bodyPr/>
                    <a:lstStyle/>
                    <a:p>
                      <a:pPr algn="r" fontAlgn="ctr"/>
                      <a:r>
                        <a:rPr lang="es-EC" sz="1100" u="none" strike="noStrike" dirty="0">
                          <a:solidFill>
                            <a:schemeClr val="bg2">
                              <a:lumMod val="10000"/>
                            </a:schemeClr>
                          </a:solidFill>
                          <a:effectLst/>
                        </a:rPr>
                        <a:t>210.000,00</a:t>
                      </a:r>
                      <a:endParaRPr lang="es-EC" sz="1100" b="1" i="1" u="none" strike="noStrike" dirty="0">
                        <a:solidFill>
                          <a:schemeClr val="bg2">
                            <a:lumMod val="10000"/>
                          </a:schemeClr>
                        </a:solidFill>
                        <a:effectLst/>
                        <a:latin typeface="Times New Roman" panose="02020603050405020304" pitchFamily="18" charset="0"/>
                      </a:endParaRPr>
                    </a:p>
                  </a:txBody>
                  <a:tcPr marL="7425" marR="7425" marT="7425" marB="0" anchor="ctr"/>
                </a:tc>
                <a:tc>
                  <a:txBody>
                    <a:bodyPr/>
                    <a:lstStyle/>
                    <a:p>
                      <a:pPr algn="r" fontAlgn="b"/>
                      <a:r>
                        <a:rPr lang="es-EC" sz="1100" u="none" strike="noStrike" dirty="0">
                          <a:solidFill>
                            <a:schemeClr val="bg2">
                              <a:lumMod val="10000"/>
                            </a:schemeClr>
                          </a:solidFill>
                          <a:effectLst/>
                        </a:rPr>
                        <a:t>52.860,73</a:t>
                      </a:r>
                      <a:endParaRPr lang="es-EC" sz="1100" b="0" i="0" u="none" strike="noStrike" dirty="0">
                        <a:solidFill>
                          <a:schemeClr val="bg2">
                            <a:lumMod val="10000"/>
                          </a:schemeClr>
                        </a:solidFill>
                        <a:effectLst/>
                        <a:latin typeface="Calibri" panose="020F0502020204030204" pitchFamily="34" charset="0"/>
                      </a:endParaRPr>
                    </a:p>
                  </a:txBody>
                  <a:tcPr marL="7425" marR="7425" marT="7425" marB="0" anchor="b"/>
                </a:tc>
                <a:extLst>
                  <a:ext uri="{0D108BD9-81ED-4DB2-BD59-A6C34878D82A}">
                    <a16:rowId xmlns:a16="http://schemas.microsoft.com/office/drawing/2014/main" val="3017470869"/>
                  </a:ext>
                </a:extLst>
              </a:tr>
            </a:tbl>
          </a:graphicData>
        </a:graphic>
      </p:graphicFrame>
      <p:sp>
        <p:nvSpPr>
          <p:cNvPr id="3" name="Pentágono 5">
            <a:extLst>
              <a:ext uri="{FF2B5EF4-FFF2-40B4-BE49-F238E27FC236}">
                <a16:creationId xmlns:a16="http://schemas.microsoft.com/office/drawing/2014/main" id="{C2188F34-FC79-41D7-B5AF-09D45173D0C6}"/>
              </a:ext>
            </a:extLst>
          </p:cNvPr>
          <p:cNvSpPr/>
          <p:nvPr/>
        </p:nvSpPr>
        <p:spPr>
          <a:xfrm>
            <a:off x="172279" y="135482"/>
            <a:ext cx="2500583" cy="792088"/>
          </a:xfrm>
          <a:prstGeom prst="homePlate">
            <a:avLst/>
          </a:prstGeom>
          <a:solidFill>
            <a:srgbClr val="CBABD1"/>
          </a:solidFill>
          <a:ln/>
        </p:spPr>
        <p:style>
          <a:lnRef idx="3">
            <a:schemeClr val="lt1"/>
          </a:lnRef>
          <a:fillRef idx="1">
            <a:schemeClr val="accent2"/>
          </a:fillRef>
          <a:effectRef idx="1">
            <a:schemeClr val="accent2"/>
          </a:effectRef>
          <a:fontRef idx="minor">
            <a:schemeClr val="lt1"/>
          </a:fontRef>
        </p:style>
        <p:txBody>
          <a:bodyPr rtlCol="0" anchor="ctr"/>
          <a:lstStyle/>
          <a:p>
            <a:r>
              <a:rPr lang="es-EC" sz="2000" b="1" spc="50" dirty="0">
                <a:ln w="0"/>
                <a:solidFill>
                  <a:schemeClr val="bg2">
                    <a:lumMod val="10000"/>
                  </a:schemeClr>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1.  PROBLEMA</a:t>
            </a:r>
          </a:p>
        </p:txBody>
      </p:sp>
      <p:grpSp>
        <p:nvGrpSpPr>
          <p:cNvPr id="4" name="Grupo 3">
            <a:extLst>
              <a:ext uri="{FF2B5EF4-FFF2-40B4-BE49-F238E27FC236}">
                <a16:creationId xmlns:a16="http://schemas.microsoft.com/office/drawing/2014/main" id="{09B63E98-387B-40BA-AD64-ACA085AEDD7C}"/>
              </a:ext>
            </a:extLst>
          </p:cNvPr>
          <p:cNvGrpSpPr/>
          <p:nvPr/>
        </p:nvGrpSpPr>
        <p:grpSpPr>
          <a:xfrm>
            <a:off x="336335" y="1823467"/>
            <a:ext cx="2683956" cy="3039477"/>
            <a:chOff x="1798988" y="644"/>
            <a:chExt cx="3122349" cy="1678195"/>
          </a:xfrm>
          <a:scene3d>
            <a:camera prst="orthographicFront"/>
            <a:lightRig rig="flat" dir="t"/>
          </a:scene3d>
        </p:grpSpPr>
        <p:sp>
          <p:nvSpPr>
            <p:cNvPr id="5" name="Rectángulo 4">
              <a:extLst>
                <a:ext uri="{FF2B5EF4-FFF2-40B4-BE49-F238E27FC236}">
                  <a16:creationId xmlns:a16="http://schemas.microsoft.com/office/drawing/2014/main" id="{058F579B-22A7-4456-9CDD-1B52AEEF840D}"/>
                </a:ext>
              </a:extLst>
            </p:cNvPr>
            <p:cNvSpPr/>
            <p:nvPr/>
          </p:nvSpPr>
          <p:spPr>
            <a:xfrm>
              <a:off x="1798988" y="644"/>
              <a:ext cx="3122349" cy="1678195"/>
            </a:xfrm>
            <a:prstGeom prst="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6" name="CuadroTexto 5">
              <a:extLst>
                <a:ext uri="{FF2B5EF4-FFF2-40B4-BE49-F238E27FC236}">
                  <a16:creationId xmlns:a16="http://schemas.microsoft.com/office/drawing/2014/main" id="{A928D5F9-0487-456F-B337-56048AB9E856}"/>
                </a:ext>
              </a:extLst>
            </p:cNvPr>
            <p:cNvSpPr txBox="1"/>
            <p:nvPr/>
          </p:nvSpPr>
          <p:spPr>
            <a:xfrm>
              <a:off x="1798988" y="644"/>
              <a:ext cx="3122349" cy="167819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bg2">
                      <a:lumMod val="10000"/>
                    </a:schemeClr>
                  </a:solidFill>
                  <a:latin typeface="Arial" panose="020B0604020202020204" pitchFamily="34" charset="0"/>
                  <a:cs typeface="Arial" panose="020B0604020202020204" pitchFamily="34" charset="0"/>
                </a:rPr>
                <a:t>Los programas de posgrado no disponen de una metodología para valorar los costos indirectos, causados por gastos administrativos del centro de posgrados, de la administración en general y del uso de laboratorios   </a:t>
              </a:r>
              <a:endParaRPr lang="es-EC" sz="1600" kern="1200" dirty="0">
                <a:solidFill>
                  <a:schemeClr val="bg2">
                    <a:lumMod val="1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04674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ágono 5">
            <a:extLst>
              <a:ext uri="{FF2B5EF4-FFF2-40B4-BE49-F238E27FC236}">
                <a16:creationId xmlns:a16="http://schemas.microsoft.com/office/drawing/2014/main" id="{D04EE1F3-0BEE-4EFF-99DD-5D9F7BB646E8}"/>
              </a:ext>
            </a:extLst>
          </p:cNvPr>
          <p:cNvSpPr/>
          <p:nvPr/>
        </p:nvSpPr>
        <p:spPr>
          <a:xfrm>
            <a:off x="185531" y="251709"/>
            <a:ext cx="5022573" cy="792088"/>
          </a:xfrm>
          <a:prstGeom prst="homePlate">
            <a:avLst/>
          </a:prstGeom>
          <a:solidFill>
            <a:srgbClr val="CBABD1"/>
          </a:solidFill>
          <a:ln/>
        </p:spPr>
        <p:style>
          <a:lnRef idx="3">
            <a:schemeClr val="lt1"/>
          </a:lnRef>
          <a:fillRef idx="1">
            <a:schemeClr val="accent2"/>
          </a:fillRef>
          <a:effectRef idx="1">
            <a:schemeClr val="accent2"/>
          </a:effectRef>
          <a:fontRef idx="minor">
            <a:schemeClr val="lt1"/>
          </a:fontRef>
        </p:style>
        <p:txBody>
          <a:bodyPr rtlCol="0" anchor="ctr"/>
          <a:lstStyle/>
          <a:p>
            <a:r>
              <a:rPr lang="es-EC" sz="2000" b="1" spc="50" dirty="0">
                <a:ln w="0"/>
                <a:solidFill>
                  <a:schemeClr val="bg2">
                    <a:lumMod val="10000"/>
                  </a:schemeClr>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2. VARIABLES</a:t>
            </a:r>
          </a:p>
        </p:txBody>
      </p:sp>
      <p:graphicFrame>
        <p:nvGraphicFramePr>
          <p:cNvPr id="11" name="Diagrama 10">
            <a:extLst>
              <a:ext uri="{FF2B5EF4-FFF2-40B4-BE49-F238E27FC236}">
                <a16:creationId xmlns:a16="http://schemas.microsoft.com/office/drawing/2014/main" id="{D90451B9-C4F1-4E84-B770-813513080599}"/>
              </a:ext>
            </a:extLst>
          </p:cNvPr>
          <p:cNvGraphicFramePr/>
          <p:nvPr>
            <p:extLst>
              <p:ext uri="{D42A27DB-BD31-4B8C-83A1-F6EECF244321}">
                <p14:modId xmlns:p14="http://schemas.microsoft.com/office/powerpoint/2010/main" val="245259515"/>
              </p:ext>
            </p:extLst>
          </p:nvPr>
        </p:nvGraphicFramePr>
        <p:xfrm>
          <a:off x="2696817" y="51191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Variable estadística - ¿Qué es?, tipos de variables y ejemplos">
            <a:extLst>
              <a:ext uri="{FF2B5EF4-FFF2-40B4-BE49-F238E27FC236}">
                <a16:creationId xmlns:a16="http://schemas.microsoft.com/office/drawing/2014/main" id="{2DA22605-0881-46F8-BF55-1FEB2673945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1681" t="15333" r="32609" b="15565"/>
          <a:stretch/>
        </p:blipFill>
        <p:spPr bwMode="auto">
          <a:xfrm>
            <a:off x="1066799" y="2310288"/>
            <a:ext cx="2312505" cy="2237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3082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415480" y="1041070"/>
            <a:ext cx="2304256" cy="450050"/>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700" b="1" dirty="0">
                <a:solidFill>
                  <a:sysClr val="windowText" lastClr="000000"/>
                </a:solidFill>
                <a:latin typeface="Arial" panose="020B0604020202020204" pitchFamily="34" charset="0"/>
                <a:cs typeface="Arial" panose="020B0604020202020204" pitchFamily="34" charset="0"/>
              </a:rPr>
              <a:t>OBJETIVO GENERAL</a:t>
            </a:r>
          </a:p>
        </p:txBody>
      </p:sp>
      <p:sp>
        <p:nvSpPr>
          <p:cNvPr id="4" name="Rectángulo 3"/>
          <p:cNvSpPr/>
          <p:nvPr/>
        </p:nvSpPr>
        <p:spPr>
          <a:xfrm>
            <a:off x="862441" y="1804998"/>
            <a:ext cx="3312368" cy="13161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1600" dirty="0">
                <a:solidFill>
                  <a:sysClr val="windowText" lastClr="000000"/>
                </a:solidFill>
                <a:latin typeface="Arial" panose="020B0604020202020204" pitchFamily="34" charset="0"/>
                <a:cs typeface="Arial" panose="020B0604020202020204" pitchFamily="34" charset="0"/>
              </a:rPr>
              <a:t>Diseñar una metodología para la elaboración de los costos indirectos de programas de posgrados de la UFA “ESPE” .</a:t>
            </a:r>
            <a:endParaRPr lang="es-EC" sz="1600" dirty="0">
              <a:solidFill>
                <a:sysClr val="windowText" lastClr="000000"/>
              </a:solidFill>
              <a:latin typeface="Arial" panose="020B0604020202020204" pitchFamily="34" charset="0"/>
              <a:cs typeface="Arial" panose="020B0604020202020204" pitchFamily="34" charset="0"/>
            </a:endParaRPr>
          </a:p>
        </p:txBody>
      </p:sp>
      <p:cxnSp>
        <p:nvCxnSpPr>
          <p:cNvPr id="6" name="Conector recto de flecha 5"/>
          <p:cNvCxnSpPr>
            <a:cxnSpLocks/>
          </p:cNvCxnSpPr>
          <p:nvPr/>
        </p:nvCxnSpPr>
        <p:spPr>
          <a:xfrm>
            <a:off x="2518625" y="1539916"/>
            <a:ext cx="0" cy="227570"/>
          </a:xfrm>
          <a:prstGeom prst="straightConnector1">
            <a:avLst/>
          </a:prstGeom>
          <a:ln>
            <a:solidFill>
              <a:srgbClr val="C6A3CD"/>
            </a:solidFill>
            <a:tailEnd type="triangle"/>
          </a:ln>
        </p:spPr>
        <p:style>
          <a:lnRef idx="3">
            <a:schemeClr val="accent5"/>
          </a:lnRef>
          <a:fillRef idx="0">
            <a:schemeClr val="accent5"/>
          </a:fillRef>
          <a:effectRef idx="2">
            <a:schemeClr val="accent5"/>
          </a:effectRef>
          <a:fontRef idx="minor">
            <a:schemeClr val="tx1"/>
          </a:fontRef>
        </p:style>
      </p:cxnSp>
      <p:sp>
        <p:nvSpPr>
          <p:cNvPr id="7" name="Rectángulo 6"/>
          <p:cNvSpPr/>
          <p:nvPr/>
        </p:nvSpPr>
        <p:spPr>
          <a:xfrm>
            <a:off x="6544512" y="1995403"/>
            <a:ext cx="5122074" cy="864096"/>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es-MX" sz="1700" dirty="0">
                <a:solidFill>
                  <a:sysClr val="windowText" lastClr="000000"/>
                </a:solidFill>
              </a:rPr>
              <a:t> Aplicar instrumentos para valorar costos de: (participación del Centro de posgrados, del nivel administrativo central y utilización laboratorio) </a:t>
            </a:r>
            <a:endParaRPr lang="es-EC" sz="1700" dirty="0">
              <a:solidFill>
                <a:sysClr val="windowText" lastClr="000000"/>
              </a:solidFill>
            </a:endParaRPr>
          </a:p>
        </p:txBody>
      </p:sp>
      <p:sp>
        <p:nvSpPr>
          <p:cNvPr id="8" name="Rectángulo 7"/>
          <p:cNvSpPr/>
          <p:nvPr/>
        </p:nvSpPr>
        <p:spPr>
          <a:xfrm>
            <a:off x="6544512" y="1378845"/>
            <a:ext cx="5152766" cy="426153"/>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lvl="0" algn="ctr"/>
            <a:r>
              <a:rPr lang="es-MX" sz="1700" dirty="0">
                <a:solidFill>
                  <a:sysClr val="windowText" lastClr="000000"/>
                </a:solidFill>
              </a:rPr>
              <a:t> Recopilar y organizar datos e información  </a:t>
            </a:r>
            <a:endParaRPr lang="es-EC" sz="1700" dirty="0">
              <a:solidFill>
                <a:sysClr val="windowText" lastClr="000000"/>
              </a:solidFill>
            </a:endParaRPr>
          </a:p>
        </p:txBody>
      </p:sp>
      <p:sp>
        <p:nvSpPr>
          <p:cNvPr id="9" name="Rectángulo 8"/>
          <p:cNvSpPr/>
          <p:nvPr/>
        </p:nvSpPr>
        <p:spPr>
          <a:xfrm>
            <a:off x="6561037" y="3087282"/>
            <a:ext cx="5112568" cy="358841"/>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es-MX" sz="1700" dirty="0">
                <a:solidFill>
                  <a:sysClr val="windowText" lastClr="000000"/>
                </a:solidFill>
              </a:rPr>
              <a:t> Identificación de variables  </a:t>
            </a:r>
            <a:endParaRPr lang="es-EC" sz="1700" dirty="0">
              <a:solidFill>
                <a:sysClr val="windowText" lastClr="000000"/>
              </a:solidFill>
            </a:endParaRPr>
          </a:p>
        </p:txBody>
      </p:sp>
      <p:sp>
        <p:nvSpPr>
          <p:cNvPr id="10" name="Rectángulo 9"/>
          <p:cNvSpPr/>
          <p:nvPr/>
        </p:nvSpPr>
        <p:spPr>
          <a:xfrm>
            <a:off x="6584710" y="3578121"/>
            <a:ext cx="5112568" cy="297214"/>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lvl="0" algn="ctr"/>
            <a:r>
              <a:rPr lang="es-ES" sz="1700" dirty="0">
                <a:solidFill>
                  <a:sysClr val="windowText" lastClr="000000"/>
                </a:solidFill>
              </a:rPr>
              <a:t>Resultados</a:t>
            </a:r>
            <a:endParaRPr lang="es-EC" sz="1700" dirty="0">
              <a:solidFill>
                <a:sysClr val="windowText" lastClr="000000"/>
              </a:solidFill>
            </a:endParaRPr>
          </a:p>
        </p:txBody>
      </p:sp>
      <p:cxnSp>
        <p:nvCxnSpPr>
          <p:cNvPr id="12" name="Conector angular 11"/>
          <p:cNvCxnSpPr>
            <a:cxnSpLocks/>
          </p:cNvCxnSpPr>
          <p:nvPr/>
        </p:nvCxnSpPr>
        <p:spPr>
          <a:xfrm flipV="1">
            <a:off x="4165807" y="1541393"/>
            <a:ext cx="2385049" cy="609267"/>
          </a:xfrm>
          <a:prstGeom prst="bentConnector3">
            <a:avLst/>
          </a:prstGeom>
          <a:ln>
            <a:solidFill>
              <a:srgbClr val="C6A3CD"/>
            </a:solidFill>
            <a:tailEnd type="triangle"/>
          </a:ln>
        </p:spPr>
        <p:style>
          <a:lnRef idx="3">
            <a:schemeClr val="accent5"/>
          </a:lnRef>
          <a:fillRef idx="0">
            <a:schemeClr val="accent5"/>
          </a:fillRef>
          <a:effectRef idx="2">
            <a:schemeClr val="accent5"/>
          </a:effectRef>
          <a:fontRef idx="minor">
            <a:schemeClr val="tx1"/>
          </a:fontRef>
        </p:style>
      </p:cxnSp>
      <p:cxnSp>
        <p:nvCxnSpPr>
          <p:cNvPr id="14" name="Conector angular 13"/>
          <p:cNvCxnSpPr>
            <a:cxnSpLocks/>
          </p:cNvCxnSpPr>
          <p:nvPr/>
        </p:nvCxnSpPr>
        <p:spPr>
          <a:xfrm>
            <a:off x="4160642" y="2182954"/>
            <a:ext cx="2400395" cy="264843"/>
          </a:xfrm>
          <a:prstGeom prst="bentConnector3">
            <a:avLst/>
          </a:prstGeom>
          <a:ln>
            <a:solidFill>
              <a:srgbClr val="C6A3CD"/>
            </a:solidFill>
            <a:tailEnd type="triangle"/>
          </a:ln>
        </p:spPr>
        <p:style>
          <a:lnRef idx="3">
            <a:schemeClr val="accent5"/>
          </a:lnRef>
          <a:fillRef idx="0">
            <a:schemeClr val="accent5"/>
          </a:fillRef>
          <a:effectRef idx="2">
            <a:schemeClr val="accent5"/>
          </a:effectRef>
          <a:fontRef idx="minor">
            <a:schemeClr val="tx1"/>
          </a:fontRef>
        </p:style>
      </p:cxnSp>
      <p:cxnSp>
        <p:nvCxnSpPr>
          <p:cNvPr id="16" name="Conector angular 15"/>
          <p:cNvCxnSpPr>
            <a:cxnSpLocks/>
          </p:cNvCxnSpPr>
          <p:nvPr/>
        </p:nvCxnSpPr>
        <p:spPr>
          <a:xfrm>
            <a:off x="4160258" y="2223186"/>
            <a:ext cx="2425247" cy="1042331"/>
          </a:xfrm>
          <a:prstGeom prst="bentConnector3">
            <a:avLst/>
          </a:prstGeom>
          <a:ln>
            <a:solidFill>
              <a:srgbClr val="C6A3CD"/>
            </a:solidFill>
            <a:tailEnd type="triangle"/>
          </a:ln>
        </p:spPr>
        <p:style>
          <a:lnRef idx="3">
            <a:schemeClr val="accent5"/>
          </a:lnRef>
          <a:fillRef idx="0">
            <a:schemeClr val="accent5"/>
          </a:fillRef>
          <a:effectRef idx="2">
            <a:schemeClr val="accent5"/>
          </a:effectRef>
          <a:fontRef idx="minor">
            <a:schemeClr val="tx1"/>
          </a:fontRef>
        </p:style>
      </p:cxnSp>
      <p:cxnSp>
        <p:nvCxnSpPr>
          <p:cNvPr id="18" name="Conector angular 17"/>
          <p:cNvCxnSpPr>
            <a:cxnSpLocks/>
          </p:cNvCxnSpPr>
          <p:nvPr/>
        </p:nvCxnSpPr>
        <p:spPr>
          <a:xfrm>
            <a:off x="4142873" y="2156449"/>
            <a:ext cx="2425247" cy="1580366"/>
          </a:xfrm>
          <a:prstGeom prst="bentConnector3">
            <a:avLst/>
          </a:prstGeom>
          <a:ln>
            <a:solidFill>
              <a:srgbClr val="C6A3CD"/>
            </a:solidFill>
            <a:tailEnd type="triangle"/>
          </a:ln>
        </p:spPr>
        <p:style>
          <a:lnRef idx="3">
            <a:schemeClr val="accent5"/>
          </a:lnRef>
          <a:fillRef idx="0">
            <a:schemeClr val="accent5"/>
          </a:fillRef>
          <a:effectRef idx="2">
            <a:schemeClr val="accent5"/>
          </a:effectRef>
          <a:fontRef idx="minor">
            <a:schemeClr val="tx1"/>
          </a:fontRef>
        </p:style>
      </p:cxnSp>
      <p:sp>
        <p:nvSpPr>
          <p:cNvPr id="31" name="Rectángulo 30"/>
          <p:cNvSpPr/>
          <p:nvPr/>
        </p:nvSpPr>
        <p:spPr>
          <a:xfrm>
            <a:off x="7777236" y="467908"/>
            <a:ext cx="2304256" cy="576064"/>
          </a:xfrm>
          <a:prstGeom prst="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5400000" scaled="1"/>
            <a:tileRect/>
          </a:gradFill>
          <a:ln>
            <a:solidFill>
              <a:srgbClr val="92D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C" b="1" dirty="0">
                <a:solidFill>
                  <a:sysClr val="windowText" lastClr="000000"/>
                </a:solidFill>
              </a:rPr>
              <a:t>OBJETIVOS ESPECÍFICOS</a:t>
            </a:r>
          </a:p>
        </p:txBody>
      </p:sp>
      <p:sp>
        <p:nvSpPr>
          <p:cNvPr id="15" name="Pentágono 5">
            <a:extLst>
              <a:ext uri="{FF2B5EF4-FFF2-40B4-BE49-F238E27FC236}">
                <a16:creationId xmlns:a16="http://schemas.microsoft.com/office/drawing/2014/main" id="{1101DE09-D2AB-4B5B-9AB7-35CAD91EBFFC}"/>
              </a:ext>
            </a:extLst>
          </p:cNvPr>
          <p:cNvSpPr/>
          <p:nvPr/>
        </p:nvSpPr>
        <p:spPr>
          <a:xfrm>
            <a:off x="78844" y="188640"/>
            <a:ext cx="5690744" cy="576064"/>
          </a:xfrm>
          <a:prstGeom prst="homePlate">
            <a:avLst/>
          </a:prstGeom>
          <a:solidFill>
            <a:srgbClr val="CBABD1"/>
          </a:solidFill>
          <a:ln/>
        </p:spPr>
        <p:style>
          <a:lnRef idx="3">
            <a:schemeClr val="lt1"/>
          </a:lnRef>
          <a:fillRef idx="1">
            <a:schemeClr val="accent2"/>
          </a:fillRef>
          <a:effectRef idx="1">
            <a:schemeClr val="accent2"/>
          </a:effectRef>
          <a:fontRef idx="minor">
            <a:schemeClr val="lt1"/>
          </a:fontRef>
        </p:style>
        <p:txBody>
          <a:bodyPr rtlCol="0" anchor="ctr"/>
          <a:lstStyle/>
          <a:p>
            <a:r>
              <a:rPr lang="es-EC" b="1" spc="50" dirty="0">
                <a:ln w="0"/>
                <a:solidFill>
                  <a:schemeClr val="bg2">
                    <a:lumMod val="10000"/>
                  </a:schemeClr>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3. OBJETIVOS DE LA INVESTIGACIÓN</a:t>
            </a:r>
          </a:p>
        </p:txBody>
      </p:sp>
      <p:sp>
        <p:nvSpPr>
          <p:cNvPr id="32" name="Pentágono 5">
            <a:extLst>
              <a:ext uri="{FF2B5EF4-FFF2-40B4-BE49-F238E27FC236}">
                <a16:creationId xmlns:a16="http://schemas.microsoft.com/office/drawing/2014/main" id="{E6708F94-3581-4579-9CC0-A27F65A7F1DE}"/>
              </a:ext>
            </a:extLst>
          </p:cNvPr>
          <p:cNvSpPr/>
          <p:nvPr/>
        </p:nvSpPr>
        <p:spPr>
          <a:xfrm>
            <a:off x="78844" y="3692627"/>
            <a:ext cx="2214190" cy="494638"/>
          </a:xfrm>
          <a:prstGeom prst="homePlate">
            <a:avLst/>
          </a:prstGeom>
          <a:solidFill>
            <a:srgbClr val="CBABD1"/>
          </a:solidFill>
          <a:ln/>
        </p:spPr>
        <p:style>
          <a:lnRef idx="3">
            <a:schemeClr val="lt1"/>
          </a:lnRef>
          <a:fillRef idx="1">
            <a:schemeClr val="accent2"/>
          </a:fillRef>
          <a:effectRef idx="1">
            <a:schemeClr val="accent2"/>
          </a:effectRef>
          <a:fontRef idx="minor">
            <a:schemeClr val="lt1"/>
          </a:fontRef>
        </p:style>
        <p:txBody>
          <a:bodyPr rtlCol="0" anchor="ctr"/>
          <a:lstStyle/>
          <a:p>
            <a:r>
              <a:rPr lang="es-EC" b="1" spc="50" dirty="0">
                <a:ln w="0"/>
                <a:solidFill>
                  <a:schemeClr val="bg2">
                    <a:lumMod val="10000"/>
                  </a:schemeClr>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4. HIPÓTESIS</a:t>
            </a:r>
          </a:p>
        </p:txBody>
      </p:sp>
      <p:graphicFrame>
        <p:nvGraphicFramePr>
          <p:cNvPr id="37" name="Marcador de contenido 3">
            <a:extLst>
              <a:ext uri="{FF2B5EF4-FFF2-40B4-BE49-F238E27FC236}">
                <a16:creationId xmlns:a16="http://schemas.microsoft.com/office/drawing/2014/main" id="{28BED434-D664-490B-8C13-D00A15B48E99}"/>
              </a:ext>
            </a:extLst>
          </p:cNvPr>
          <p:cNvGraphicFramePr>
            <a:graphicFrameLocks/>
          </p:cNvGraphicFramePr>
          <p:nvPr>
            <p:extLst>
              <p:ext uri="{D42A27DB-BD31-4B8C-83A1-F6EECF244321}">
                <p14:modId xmlns:p14="http://schemas.microsoft.com/office/powerpoint/2010/main" val="514864589"/>
              </p:ext>
            </p:extLst>
          </p:nvPr>
        </p:nvGraphicFramePr>
        <p:xfrm>
          <a:off x="0" y="4264475"/>
          <a:ext cx="10369152" cy="1784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41568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5">
            <a:extLst>
              <a:ext uri="{FF2B5EF4-FFF2-40B4-BE49-F238E27FC236}">
                <a16:creationId xmlns:a16="http://schemas.microsoft.com/office/drawing/2014/main" id="{8FF3F48C-4E05-4D68-BD8F-7A83FE941FCA}"/>
              </a:ext>
            </a:extLst>
          </p:cNvPr>
          <p:cNvSpPr/>
          <p:nvPr/>
        </p:nvSpPr>
        <p:spPr>
          <a:xfrm>
            <a:off x="159026" y="278025"/>
            <a:ext cx="5022573" cy="792088"/>
          </a:xfrm>
          <a:prstGeom prst="homePlate">
            <a:avLst/>
          </a:prstGeom>
          <a:solidFill>
            <a:srgbClr val="CBABD1"/>
          </a:solidFill>
          <a:ln/>
        </p:spPr>
        <p:style>
          <a:lnRef idx="3">
            <a:schemeClr val="lt1"/>
          </a:lnRef>
          <a:fillRef idx="1">
            <a:schemeClr val="accent2"/>
          </a:fillRef>
          <a:effectRef idx="1">
            <a:schemeClr val="accent2"/>
          </a:effectRef>
          <a:fontRef idx="minor">
            <a:schemeClr val="lt1"/>
          </a:fontRef>
        </p:style>
        <p:txBody>
          <a:bodyPr rtlCol="0" anchor="ctr"/>
          <a:lstStyle/>
          <a:p>
            <a:r>
              <a:rPr lang="es-EC" sz="2000" b="1" spc="50" dirty="0">
                <a:ln w="0"/>
                <a:solidFill>
                  <a:schemeClr val="bg2">
                    <a:lumMod val="10000"/>
                  </a:schemeClr>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5. MARCO LEGAL</a:t>
            </a:r>
          </a:p>
        </p:txBody>
      </p:sp>
      <p:graphicFrame>
        <p:nvGraphicFramePr>
          <p:cNvPr id="3" name="Diagrama 2">
            <a:extLst>
              <a:ext uri="{FF2B5EF4-FFF2-40B4-BE49-F238E27FC236}">
                <a16:creationId xmlns:a16="http://schemas.microsoft.com/office/drawing/2014/main" id="{79A1AF80-9E2F-4680-ABCA-4EF015A9B030}"/>
              </a:ext>
            </a:extLst>
          </p:cNvPr>
          <p:cNvGraphicFramePr/>
          <p:nvPr>
            <p:extLst>
              <p:ext uri="{D42A27DB-BD31-4B8C-83A1-F6EECF244321}">
                <p14:modId xmlns:p14="http://schemas.microsoft.com/office/powerpoint/2010/main" val="3259847492"/>
              </p:ext>
            </p:extLst>
          </p:nvPr>
        </p:nvGraphicFramePr>
        <p:xfrm>
          <a:off x="378385" y="1070113"/>
          <a:ext cx="5022572" cy="4945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ángulo 14">
            <a:extLst>
              <a:ext uri="{FF2B5EF4-FFF2-40B4-BE49-F238E27FC236}">
                <a16:creationId xmlns:a16="http://schemas.microsoft.com/office/drawing/2014/main" id="{F092E506-B614-493E-B588-1DD5571432F3}"/>
              </a:ext>
            </a:extLst>
          </p:cNvPr>
          <p:cNvSpPr/>
          <p:nvPr/>
        </p:nvSpPr>
        <p:spPr>
          <a:xfrm>
            <a:off x="5620316" y="2507673"/>
            <a:ext cx="6290281" cy="92132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lgn="ctr">
              <a:spcAft>
                <a:spcPts val="800"/>
              </a:spcAft>
            </a:pPr>
            <a:r>
              <a:rPr lang="es-ES" sz="1600" b="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Art. </a:t>
            </a:r>
            <a:r>
              <a:rPr lang="es-EC" sz="1600" b="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80.- </a:t>
            </a:r>
            <a:r>
              <a:rPr lang="es-MX"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para garantizar un adecuado financiamiento del Sistema de Educación Superior y la gratuidad, se desarrollará un estudio de costos por carrera/programa académico por estudiante. Actualizado</a:t>
            </a:r>
            <a:endParaRPr lang="es-EC" sz="1600" spc="75"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ángulo 17">
            <a:extLst>
              <a:ext uri="{FF2B5EF4-FFF2-40B4-BE49-F238E27FC236}">
                <a16:creationId xmlns:a16="http://schemas.microsoft.com/office/drawing/2014/main" id="{8A6F8E21-AD4E-469C-B915-6B47C396EE61}"/>
              </a:ext>
            </a:extLst>
          </p:cNvPr>
          <p:cNvSpPr/>
          <p:nvPr/>
        </p:nvSpPr>
        <p:spPr>
          <a:xfrm>
            <a:off x="5620316" y="1579417"/>
            <a:ext cx="6290281" cy="74748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lgn="ctr">
              <a:spcAft>
                <a:spcPts val="800"/>
              </a:spcAft>
            </a:pPr>
            <a:r>
              <a:rPr lang="es-ES" sz="1600" b="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Art. 355.-</a:t>
            </a:r>
            <a:r>
              <a:rPr lang="es-ES"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s-MX"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El Estado reconocerá a las universidades y escuelas politécnicas autonomía académica, administrativa, financiera y orgánica   </a:t>
            </a:r>
          </a:p>
        </p:txBody>
      </p:sp>
      <p:sp>
        <p:nvSpPr>
          <p:cNvPr id="19" name="Rectángulo 18">
            <a:extLst>
              <a:ext uri="{FF2B5EF4-FFF2-40B4-BE49-F238E27FC236}">
                <a16:creationId xmlns:a16="http://schemas.microsoft.com/office/drawing/2014/main" id="{D4F17B09-11CE-40BF-B80B-0F47FD6AB386}"/>
              </a:ext>
            </a:extLst>
          </p:cNvPr>
          <p:cNvSpPr/>
          <p:nvPr/>
        </p:nvSpPr>
        <p:spPr>
          <a:xfrm>
            <a:off x="5620316" y="3612868"/>
            <a:ext cx="6290281" cy="74748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lgn="ctr">
              <a:spcAft>
                <a:spcPts val="800"/>
              </a:spcAft>
            </a:pPr>
            <a:r>
              <a:rPr lang="es-ES" sz="1600" b="1" dirty="0">
                <a:solidFill>
                  <a:srgbClr val="000000"/>
                </a:solidFill>
                <a:effectLst/>
                <a:latin typeface="Calibri" panose="020F0502020204030204" pitchFamily="34" charset="0"/>
                <a:ea typeface="Calibri" panose="020F0502020204030204" pitchFamily="34" charset="0"/>
              </a:rPr>
              <a:t>Art. 24.- </a:t>
            </a:r>
            <a:r>
              <a:rPr lang="es-ES" sz="1600" dirty="0">
                <a:solidFill>
                  <a:srgbClr val="000000"/>
                </a:solidFill>
                <a:effectLst/>
                <a:latin typeface="Calibri" panose="020F0502020204030204" pitchFamily="34" charset="0"/>
                <a:ea typeface="Calibri" panose="020F0502020204030204" pitchFamily="34" charset="0"/>
              </a:rPr>
              <a:t>Los recursos destinados anualmente por parte del Estado a favor de las universidades, se distribuirán con base a criterios de calidad, eficiencia y excelencia académica</a:t>
            </a:r>
            <a:endParaRPr lang="es-EC" sz="1600" spc="75"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ángulo 19">
            <a:extLst>
              <a:ext uri="{FF2B5EF4-FFF2-40B4-BE49-F238E27FC236}">
                <a16:creationId xmlns:a16="http://schemas.microsoft.com/office/drawing/2014/main" id="{C4EFCCA5-8298-4092-8948-85CD9776E948}"/>
              </a:ext>
            </a:extLst>
          </p:cNvPr>
          <p:cNvSpPr/>
          <p:nvPr/>
        </p:nvSpPr>
        <p:spPr>
          <a:xfrm>
            <a:off x="5620316" y="4650117"/>
            <a:ext cx="6290281" cy="74748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lgn="ctr">
              <a:spcAft>
                <a:spcPts val="800"/>
              </a:spcAft>
            </a:pPr>
            <a:r>
              <a:rPr lang="es-ES" sz="1600" dirty="0">
                <a:solidFill>
                  <a:srgbClr val="000000"/>
                </a:solidFill>
                <a:effectLst/>
                <a:latin typeface="Calibri" panose="020F0502020204030204" pitchFamily="34" charset="0"/>
                <a:ea typeface="Calibri" panose="020F0502020204030204" pitchFamily="34" charset="0"/>
              </a:rPr>
              <a:t> </a:t>
            </a:r>
            <a:r>
              <a:rPr lang="es-EC"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406-12</a:t>
            </a:r>
            <a:r>
              <a:rPr lang="es-EC"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r>
              <a:rPr lang="es-EC"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s-EC"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Las entidades públicas que vendan regularmente servicios, emitirán su propia reglamentación que asegure la recuperación de al menos de sus costos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77164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5">
            <a:extLst>
              <a:ext uri="{FF2B5EF4-FFF2-40B4-BE49-F238E27FC236}">
                <a16:creationId xmlns:a16="http://schemas.microsoft.com/office/drawing/2014/main" id="{6BE77FD9-B0E5-440E-BEC5-B21389722FAF}"/>
              </a:ext>
            </a:extLst>
          </p:cNvPr>
          <p:cNvSpPr/>
          <p:nvPr/>
        </p:nvSpPr>
        <p:spPr>
          <a:xfrm>
            <a:off x="159026" y="278025"/>
            <a:ext cx="5022573" cy="792088"/>
          </a:xfrm>
          <a:prstGeom prst="homePlate">
            <a:avLst/>
          </a:prstGeom>
          <a:solidFill>
            <a:srgbClr val="CBABD1"/>
          </a:solidFill>
          <a:ln/>
        </p:spPr>
        <p:style>
          <a:lnRef idx="3">
            <a:schemeClr val="lt1"/>
          </a:lnRef>
          <a:fillRef idx="1">
            <a:schemeClr val="accent2"/>
          </a:fillRef>
          <a:effectRef idx="1">
            <a:schemeClr val="accent2"/>
          </a:effectRef>
          <a:fontRef idx="minor">
            <a:schemeClr val="lt1"/>
          </a:fontRef>
        </p:style>
        <p:txBody>
          <a:bodyPr rtlCol="0" anchor="ctr"/>
          <a:lstStyle/>
          <a:p>
            <a:r>
              <a:rPr lang="es-EC" sz="2000" b="1" spc="50" dirty="0">
                <a:ln w="0"/>
                <a:solidFill>
                  <a:schemeClr val="bg2">
                    <a:lumMod val="10000"/>
                  </a:schemeClr>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6. MARCO TEÓRICO</a:t>
            </a:r>
          </a:p>
        </p:txBody>
      </p:sp>
      <p:graphicFrame>
        <p:nvGraphicFramePr>
          <p:cNvPr id="3" name="Diagrama 2">
            <a:extLst>
              <a:ext uri="{FF2B5EF4-FFF2-40B4-BE49-F238E27FC236}">
                <a16:creationId xmlns:a16="http://schemas.microsoft.com/office/drawing/2014/main" id="{877017F2-25FE-4667-A663-4D31FE82AEFA}"/>
              </a:ext>
            </a:extLst>
          </p:cNvPr>
          <p:cNvGraphicFramePr/>
          <p:nvPr>
            <p:extLst>
              <p:ext uri="{D42A27DB-BD31-4B8C-83A1-F6EECF244321}">
                <p14:modId xmlns:p14="http://schemas.microsoft.com/office/powerpoint/2010/main" val="2163804751"/>
              </p:ext>
            </p:extLst>
          </p:nvPr>
        </p:nvGraphicFramePr>
        <p:xfrm>
          <a:off x="4021234" y="1097775"/>
          <a:ext cx="8158920" cy="4406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Investigación Cualitativa. – Investigación cualitativa">
            <a:extLst>
              <a:ext uri="{FF2B5EF4-FFF2-40B4-BE49-F238E27FC236}">
                <a16:creationId xmlns:a16="http://schemas.microsoft.com/office/drawing/2014/main" id="{89B2E4A0-2B2C-4306-AE15-01650C8A7F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536" y="3429000"/>
            <a:ext cx="2279374" cy="215775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ctor recto de flecha 8">
            <a:extLst>
              <a:ext uri="{FF2B5EF4-FFF2-40B4-BE49-F238E27FC236}">
                <a16:creationId xmlns:a16="http://schemas.microsoft.com/office/drawing/2014/main" id="{EB5C28A8-E462-4B62-A4C3-18EEFE45F462}"/>
              </a:ext>
            </a:extLst>
          </p:cNvPr>
          <p:cNvCxnSpPr/>
          <p:nvPr/>
        </p:nvCxnSpPr>
        <p:spPr>
          <a:xfrm flipH="1" flipV="1">
            <a:off x="3061855" y="1454727"/>
            <a:ext cx="971225" cy="443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944B5AA9-DD1E-4A30-86A0-31326EF8EDC3}"/>
              </a:ext>
            </a:extLst>
          </p:cNvPr>
          <p:cNvCxnSpPr>
            <a:cxnSpLocks/>
          </p:cNvCxnSpPr>
          <p:nvPr/>
        </p:nvCxnSpPr>
        <p:spPr>
          <a:xfrm flipH="1">
            <a:off x="3037609" y="1898073"/>
            <a:ext cx="995473" cy="79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4ADDE28E-7234-4BB3-A1B0-56DA6EADD855}"/>
              </a:ext>
            </a:extLst>
          </p:cNvPr>
          <p:cNvCxnSpPr>
            <a:cxnSpLocks/>
          </p:cNvCxnSpPr>
          <p:nvPr/>
        </p:nvCxnSpPr>
        <p:spPr>
          <a:xfrm flipH="1">
            <a:off x="3158836" y="1898073"/>
            <a:ext cx="874244" cy="568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F5A79C14-A934-4561-B235-3FC8816AA180}"/>
              </a:ext>
            </a:extLst>
          </p:cNvPr>
          <p:cNvSpPr txBox="1"/>
          <p:nvPr/>
        </p:nvSpPr>
        <p:spPr>
          <a:xfrm>
            <a:off x="221511" y="1288955"/>
            <a:ext cx="3072546" cy="461665"/>
          </a:xfrm>
          <a:prstGeom prst="rect">
            <a:avLst/>
          </a:prstGeom>
          <a:noFill/>
        </p:spPr>
        <p:txBody>
          <a:bodyPr wrap="square">
            <a:spAutoFit/>
          </a:bodyPr>
          <a:lstStyle/>
          <a:p>
            <a:pPr lvl="0" algn="ctr"/>
            <a:r>
              <a:rPr lang="es-EC"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Los sistemas existen dentro de sistemas</a:t>
            </a:r>
            <a:endParaRPr lang="es-EC"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26" name="CuadroTexto 25">
            <a:extLst>
              <a:ext uri="{FF2B5EF4-FFF2-40B4-BE49-F238E27FC236}">
                <a16:creationId xmlns:a16="http://schemas.microsoft.com/office/drawing/2014/main" id="{90C2938F-26D2-4A34-A17D-F5B5FF9254A1}"/>
              </a:ext>
            </a:extLst>
          </p:cNvPr>
          <p:cNvSpPr txBox="1"/>
          <p:nvPr/>
        </p:nvSpPr>
        <p:spPr>
          <a:xfrm>
            <a:off x="588936" y="2299762"/>
            <a:ext cx="2532499" cy="476579"/>
          </a:xfrm>
          <a:prstGeom prst="rect">
            <a:avLst/>
          </a:prstGeom>
          <a:noFill/>
        </p:spPr>
        <p:txBody>
          <a:bodyPr wrap="square">
            <a:spAutoFit/>
          </a:bodyPr>
          <a:lstStyle/>
          <a:p>
            <a:r>
              <a:rPr lang="es-EC"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Las funciones de un sistema dependen de su estructura</a:t>
            </a:r>
            <a:endParaRPr lang="es-EC" sz="1200" dirty="0">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61BE7F7B-CEB0-427E-BB03-8B1B1AC88776}"/>
              </a:ext>
            </a:extLst>
          </p:cNvPr>
          <p:cNvSpPr txBox="1"/>
          <p:nvPr/>
        </p:nvSpPr>
        <p:spPr>
          <a:xfrm>
            <a:off x="588936" y="1830387"/>
            <a:ext cx="2705121" cy="276999"/>
          </a:xfrm>
          <a:prstGeom prst="rect">
            <a:avLst/>
          </a:prstGeom>
          <a:noFill/>
        </p:spPr>
        <p:txBody>
          <a:bodyPr wrap="square">
            <a:spAutoFit/>
          </a:bodyPr>
          <a:lstStyle/>
          <a:p>
            <a:pPr lvl="0"/>
            <a:r>
              <a:rPr lang="es-EC" sz="1200" b="1" dirty="0">
                <a:solidFill>
                  <a:srgbClr val="000000"/>
                </a:solidFill>
                <a:latin typeface="Arial" panose="020B0604020202020204" pitchFamily="34" charset="0"/>
                <a:ea typeface="Calibri" panose="020F0502020204030204" pitchFamily="34" charset="0"/>
                <a:cs typeface="Arial" panose="020B0604020202020204" pitchFamily="34" charset="0"/>
              </a:rPr>
              <a:t>L</a:t>
            </a:r>
            <a:r>
              <a:rPr lang="es-EC"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os sistemas son abiertos</a:t>
            </a:r>
            <a:endParaRPr lang="es-EC"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370830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5">
            <a:extLst>
              <a:ext uri="{FF2B5EF4-FFF2-40B4-BE49-F238E27FC236}">
                <a16:creationId xmlns:a16="http://schemas.microsoft.com/office/drawing/2014/main" id="{8FF3F48C-4E05-4D68-BD8F-7A83FE941FCA}"/>
              </a:ext>
            </a:extLst>
          </p:cNvPr>
          <p:cNvSpPr/>
          <p:nvPr/>
        </p:nvSpPr>
        <p:spPr>
          <a:xfrm>
            <a:off x="159026" y="278025"/>
            <a:ext cx="5022573" cy="792088"/>
          </a:xfrm>
          <a:prstGeom prst="homePlate">
            <a:avLst/>
          </a:prstGeom>
          <a:solidFill>
            <a:srgbClr val="CBABD1"/>
          </a:solidFill>
          <a:ln/>
        </p:spPr>
        <p:style>
          <a:lnRef idx="3">
            <a:schemeClr val="lt1"/>
          </a:lnRef>
          <a:fillRef idx="1">
            <a:schemeClr val="accent2"/>
          </a:fillRef>
          <a:effectRef idx="1">
            <a:schemeClr val="accent2"/>
          </a:effectRef>
          <a:fontRef idx="minor">
            <a:schemeClr val="lt1"/>
          </a:fontRef>
        </p:style>
        <p:txBody>
          <a:bodyPr rtlCol="0" anchor="ctr"/>
          <a:lstStyle/>
          <a:p>
            <a:r>
              <a:rPr lang="es-EC" sz="2000" b="1" spc="50" dirty="0">
                <a:ln w="0"/>
                <a:solidFill>
                  <a:schemeClr val="bg2">
                    <a:lumMod val="10000"/>
                  </a:schemeClr>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7. MARCO REFERENCIAL</a:t>
            </a:r>
          </a:p>
        </p:txBody>
      </p:sp>
      <p:pic>
        <p:nvPicPr>
          <p:cNvPr id="4" name="Imagen 3">
            <a:extLst>
              <a:ext uri="{FF2B5EF4-FFF2-40B4-BE49-F238E27FC236}">
                <a16:creationId xmlns:a16="http://schemas.microsoft.com/office/drawing/2014/main" id="{35D70E3A-7B60-46FF-930E-B7069346D1A8}"/>
              </a:ext>
            </a:extLst>
          </p:cNvPr>
          <p:cNvPicPr>
            <a:picLocks noChangeAspect="1"/>
          </p:cNvPicPr>
          <p:nvPr/>
        </p:nvPicPr>
        <p:blipFill>
          <a:blip r:embed="rId2"/>
          <a:stretch>
            <a:fillRect/>
          </a:stretch>
        </p:blipFill>
        <p:spPr>
          <a:xfrm>
            <a:off x="222781" y="2081124"/>
            <a:ext cx="2764434" cy="1347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7" name="33 Diagrama">
            <a:extLst>
              <a:ext uri="{FF2B5EF4-FFF2-40B4-BE49-F238E27FC236}">
                <a16:creationId xmlns:a16="http://schemas.microsoft.com/office/drawing/2014/main" id="{B1C5B730-22D5-40C0-A261-4CA3C9619AF3}"/>
              </a:ext>
            </a:extLst>
          </p:cNvPr>
          <p:cNvGraphicFramePr/>
          <p:nvPr>
            <p:extLst>
              <p:ext uri="{D42A27DB-BD31-4B8C-83A1-F6EECF244321}">
                <p14:modId xmlns:p14="http://schemas.microsoft.com/office/powerpoint/2010/main" val="3913776989"/>
              </p:ext>
            </p:extLst>
          </p:nvPr>
        </p:nvGraphicFramePr>
        <p:xfrm>
          <a:off x="2019485" y="1070112"/>
          <a:ext cx="9046080" cy="4793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7">
            <a:extLst>
              <a:ext uri="{FF2B5EF4-FFF2-40B4-BE49-F238E27FC236}">
                <a16:creationId xmlns:a16="http://schemas.microsoft.com/office/drawing/2014/main" id="{42895A68-CBF6-41F1-A7D6-4F4CDC7B8E68}"/>
              </a:ext>
            </a:extLst>
          </p:cNvPr>
          <p:cNvSpPr/>
          <p:nvPr/>
        </p:nvSpPr>
        <p:spPr>
          <a:xfrm>
            <a:off x="1190511" y="3750373"/>
            <a:ext cx="1293208" cy="554341"/>
          </a:xfrm>
          <a:prstGeom prst="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2">
                    <a:lumMod val="10000"/>
                  </a:schemeClr>
                </a:solidFill>
              </a:rPr>
              <a:t>Estado del arte  </a:t>
            </a:r>
          </a:p>
        </p:txBody>
      </p:sp>
    </p:spTree>
    <p:extLst>
      <p:ext uri="{BB962C8B-B14F-4D97-AF65-F5344CB8AC3E}">
        <p14:creationId xmlns:p14="http://schemas.microsoft.com/office/powerpoint/2010/main" val="8271527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Resultado de imagen para imagen proces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5371" y="795765"/>
            <a:ext cx="2979637" cy="2435451"/>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1"/>
          <p:cNvSpPr/>
          <p:nvPr/>
        </p:nvSpPr>
        <p:spPr>
          <a:xfrm flipV="1">
            <a:off x="756992" y="1272755"/>
            <a:ext cx="3286825" cy="1029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ln>
                <a:solidFill>
                  <a:srgbClr val="74B5E0"/>
                </a:solidFill>
              </a:ln>
              <a:solidFill>
                <a:srgbClr val="000000"/>
              </a:solidFill>
            </a:endParaRPr>
          </a:p>
        </p:txBody>
      </p:sp>
      <p:sp>
        <p:nvSpPr>
          <p:cNvPr id="11" name="CuadroTexto 2"/>
          <p:cNvSpPr txBox="1"/>
          <p:nvPr/>
        </p:nvSpPr>
        <p:spPr>
          <a:xfrm>
            <a:off x="756992" y="1453594"/>
            <a:ext cx="3084720" cy="369332"/>
          </a:xfrm>
          <a:prstGeom prst="rect">
            <a:avLst/>
          </a:prstGeom>
          <a:noFill/>
        </p:spPr>
        <p:txBody>
          <a:bodyPr wrap="square" rtlCol="0">
            <a:spAutoFit/>
          </a:bodyPr>
          <a:lstStyle/>
          <a:p>
            <a:r>
              <a:rPr lang="es-EC" b="1" dirty="0">
                <a:solidFill>
                  <a:srgbClr val="000000"/>
                </a:solidFill>
                <a:cs typeface="Times New Roman" panose="02020603050405020304" pitchFamily="18" charset="0"/>
              </a:rPr>
              <a:t>Costo </a:t>
            </a:r>
            <a:endParaRPr lang="en-US" dirty="0">
              <a:solidFill>
                <a:srgbClr val="000000"/>
              </a:solidFill>
              <a:cs typeface="Times New Roman" panose="02020603050405020304" pitchFamily="18" charset="0"/>
            </a:endParaRPr>
          </a:p>
        </p:txBody>
      </p:sp>
      <p:sp>
        <p:nvSpPr>
          <p:cNvPr id="2" name="AutoShape 2" descr="Resultado de imagen para imagen metodologia"/>
          <p:cNvSpPr>
            <a:spLocks noChangeAspect="1" noChangeArrowheads="1"/>
          </p:cNvSpPr>
          <p:nvPr/>
        </p:nvSpPr>
        <p:spPr bwMode="auto">
          <a:xfrm>
            <a:off x="156369"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8" name="Rectángulo 1"/>
          <p:cNvSpPr/>
          <p:nvPr/>
        </p:nvSpPr>
        <p:spPr>
          <a:xfrm flipV="1">
            <a:off x="756992" y="1910591"/>
            <a:ext cx="3286825" cy="1029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ln>
                <a:solidFill>
                  <a:srgbClr val="74B5E0"/>
                </a:solidFill>
              </a:ln>
              <a:solidFill>
                <a:srgbClr val="000000"/>
              </a:solidFill>
            </a:endParaRPr>
          </a:p>
        </p:txBody>
      </p:sp>
      <p:sp>
        <p:nvSpPr>
          <p:cNvPr id="20" name="Pentágono 5">
            <a:extLst>
              <a:ext uri="{FF2B5EF4-FFF2-40B4-BE49-F238E27FC236}">
                <a16:creationId xmlns:a16="http://schemas.microsoft.com/office/drawing/2014/main" id="{E99A93D5-0892-4600-BB2F-FDFBD8C0697F}"/>
              </a:ext>
            </a:extLst>
          </p:cNvPr>
          <p:cNvSpPr/>
          <p:nvPr/>
        </p:nvSpPr>
        <p:spPr>
          <a:xfrm>
            <a:off x="156369" y="134719"/>
            <a:ext cx="5022573" cy="792088"/>
          </a:xfrm>
          <a:prstGeom prst="homePlate">
            <a:avLst/>
          </a:prstGeom>
          <a:solidFill>
            <a:srgbClr val="CBABD1"/>
          </a:solidFill>
          <a:ln/>
        </p:spPr>
        <p:style>
          <a:lnRef idx="3">
            <a:schemeClr val="lt1"/>
          </a:lnRef>
          <a:fillRef idx="1">
            <a:schemeClr val="accent2"/>
          </a:fillRef>
          <a:effectRef idx="1">
            <a:schemeClr val="accent2"/>
          </a:effectRef>
          <a:fontRef idx="minor">
            <a:schemeClr val="lt1"/>
          </a:fontRef>
        </p:style>
        <p:txBody>
          <a:bodyPr rtlCol="0" anchor="ctr"/>
          <a:lstStyle/>
          <a:p>
            <a:r>
              <a:rPr lang="es-EC" sz="2000" b="1" spc="50" dirty="0">
                <a:ln w="0"/>
                <a:solidFill>
                  <a:schemeClr val="bg2">
                    <a:lumMod val="10000"/>
                  </a:schemeClr>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8.  MARCO CONCEPTUAL</a:t>
            </a:r>
          </a:p>
        </p:txBody>
      </p:sp>
      <p:graphicFrame>
        <p:nvGraphicFramePr>
          <p:cNvPr id="21" name="Diagrama 20">
            <a:extLst>
              <a:ext uri="{FF2B5EF4-FFF2-40B4-BE49-F238E27FC236}">
                <a16:creationId xmlns:a16="http://schemas.microsoft.com/office/drawing/2014/main" id="{CEC5D189-6B8A-44AF-BA70-291C1A7DF44F}"/>
              </a:ext>
            </a:extLst>
          </p:cNvPr>
          <p:cNvGraphicFramePr/>
          <p:nvPr>
            <p:extLst>
              <p:ext uri="{D42A27DB-BD31-4B8C-83A1-F6EECF244321}">
                <p14:modId xmlns:p14="http://schemas.microsoft.com/office/powerpoint/2010/main" val="1705161969"/>
              </p:ext>
            </p:extLst>
          </p:nvPr>
        </p:nvGraphicFramePr>
        <p:xfrm>
          <a:off x="156369" y="1900865"/>
          <a:ext cx="8091586" cy="4323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925735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563303233"/>
              </p:ext>
            </p:extLst>
          </p:nvPr>
        </p:nvGraphicFramePr>
        <p:xfrm>
          <a:off x="4725300" y="377515"/>
          <a:ext cx="7133528" cy="5466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p:cNvGraphicFramePr/>
          <p:nvPr>
            <p:extLst>
              <p:ext uri="{D42A27DB-BD31-4B8C-83A1-F6EECF244321}">
                <p14:modId xmlns:p14="http://schemas.microsoft.com/office/powerpoint/2010/main" val="892274941"/>
              </p:ext>
            </p:extLst>
          </p:nvPr>
        </p:nvGraphicFramePr>
        <p:xfrm>
          <a:off x="171625" y="1634831"/>
          <a:ext cx="4716530" cy="32019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Pentágono 5">
            <a:extLst>
              <a:ext uri="{FF2B5EF4-FFF2-40B4-BE49-F238E27FC236}">
                <a16:creationId xmlns:a16="http://schemas.microsoft.com/office/drawing/2014/main" id="{32DA226E-0195-4FE9-AE8A-5A1A1BF89121}"/>
              </a:ext>
            </a:extLst>
          </p:cNvPr>
          <p:cNvSpPr/>
          <p:nvPr/>
        </p:nvSpPr>
        <p:spPr>
          <a:xfrm>
            <a:off x="334479" y="205237"/>
            <a:ext cx="5022573" cy="792088"/>
          </a:xfrm>
          <a:prstGeom prst="homePlate">
            <a:avLst/>
          </a:prstGeom>
          <a:solidFill>
            <a:srgbClr val="CBABD1"/>
          </a:solidFill>
          <a:ln/>
        </p:spPr>
        <p:style>
          <a:lnRef idx="3">
            <a:schemeClr val="lt1"/>
          </a:lnRef>
          <a:fillRef idx="1">
            <a:schemeClr val="accent2"/>
          </a:fillRef>
          <a:effectRef idx="1">
            <a:schemeClr val="accent2"/>
          </a:effectRef>
          <a:fontRef idx="minor">
            <a:schemeClr val="lt1"/>
          </a:fontRef>
        </p:style>
        <p:txBody>
          <a:bodyPr rtlCol="0" anchor="ctr"/>
          <a:lstStyle/>
          <a:p>
            <a:r>
              <a:rPr lang="es-EC" sz="2000" b="1" spc="50" dirty="0">
                <a:ln w="0"/>
                <a:solidFill>
                  <a:schemeClr val="bg2">
                    <a:lumMod val="10000"/>
                  </a:schemeClr>
                </a:solidFill>
                <a:effectLst>
                  <a:innerShdw blurRad="63500" dist="50800" dir="13500000">
                    <a:srgbClr val="000000">
                      <a:alpha val="50000"/>
                    </a:srgbClr>
                  </a:innerShdw>
                </a:effectLst>
                <a:latin typeface="Arial Rounded MT Bold" panose="020F0704030504030204" pitchFamily="34" charset="0"/>
                <a:cs typeface="Arial" panose="020B0604020202020204" pitchFamily="34" charset="0"/>
              </a:rPr>
              <a:t>9. METODOLOGÍA</a:t>
            </a:r>
          </a:p>
        </p:txBody>
      </p:sp>
    </p:spTree>
    <p:extLst>
      <p:ext uri="{BB962C8B-B14F-4D97-AF65-F5344CB8AC3E}">
        <p14:creationId xmlns:p14="http://schemas.microsoft.com/office/powerpoint/2010/main" val="10520249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Lst>
  </p:timing>
</p:sld>
</file>

<file path=ppt/theme/theme1.xml><?xml version="1.0" encoding="utf-8"?>
<a:theme xmlns:a="http://schemas.openxmlformats.org/drawingml/2006/main" name="Tema1">
  <a:themeElements>
    <a:clrScheme name="Personalizado 5">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1" id="{26BCF94D-A1A9-4A4E-92CE-835FE91789E8}" vid="{CF185CB3-78A1-4FC4-BBCF-60DF4464FF4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3545</TotalTime>
  <Words>1429</Words>
  <Application>Microsoft Office PowerPoint</Application>
  <PresentationFormat>Panorámica</PresentationFormat>
  <Paragraphs>258</Paragraphs>
  <Slides>19</Slides>
  <Notes>4</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19</vt:i4>
      </vt:variant>
    </vt:vector>
  </HeadingPairs>
  <TitlesOfParts>
    <vt:vector size="27" baseType="lpstr">
      <vt:lpstr>Arial</vt:lpstr>
      <vt:lpstr>Arial Rounded MT Bold</vt:lpstr>
      <vt:lpstr>Calibri</vt:lpstr>
      <vt:lpstr>SansSerif</vt:lpstr>
      <vt:lpstr>Symbol</vt:lpstr>
      <vt:lpstr>Times New Roman</vt:lpstr>
      <vt:lpstr>Tema1</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Nicolas Andrade</dc:creator>
  <cp:lastModifiedBy>Nicolas Andrade</cp:lastModifiedBy>
  <cp:revision>82</cp:revision>
  <dcterms:created xsi:type="dcterms:W3CDTF">2021-04-04T14:17:03Z</dcterms:created>
  <dcterms:modified xsi:type="dcterms:W3CDTF">2021-04-29T18:54:14Z</dcterms:modified>
</cp:coreProperties>
</file>