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73" r:id="rId5"/>
    <p:sldId id="274" r:id="rId6"/>
    <p:sldId id="289" r:id="rId7"/>
    <p:sldId id="276" r:id="rId8"/>
    <p:sldId id="277" r:id="rId9"/>
    <p:sldId id="278" r:id="rId10"/>
    <p:sldId id="285" r:id="rId11"/>
    <p:sldId id="272" r:id="rId12"/>
    <p:sldId id="295" r:id="rId13"/>
    <p:sldId id="290" r:id="rId14"/>
    <p:sldId id="292" r:id="rId15"/>
    <p:sldId id="259" r:id="rId16"/>
    <p:sldId id="260" r:id="rId17"/>
    <p:sldId id="261" r:id="rId18"/>
    <p:sldId id="262" r:id="rId19"/>
    <p:sldId id="263" r:id="rId20"/>
    <p:sldId id="264" r:id="rId21"/>
    <p:sldId id="296" r:id="rId22"/>
    <p:sldId id="265" r:id="rId23"/>
    <p:sldId id="297" r:id="rId24"/>
    <p:sldId id="266" r:id="rId25"/>
    <p:sldId id="298" r:id="rId26"/>
    <p:sldId id="283" r:id="rId27"/>
    <p:sldId id="299" r:id="rId28"/>
    <p:sldId id="284" r:id="rId29"/>
    <p:sldId id="300" r:id="rId30"/>
    <p:sldId id="301" r:id="rId31"/>
    <p:sldId id="302" r:id="rId32"/>
    <p:sldId id="303" r:id="rId33"/>
    <p:sldId id="304" r:id="rId34"/>
    <p:sldId id="305" r:id="rId35"/>
    <p:sldId id="306" r:id="rId36"/>
    <p:sldId id="307" r:id="rId37"/>
    <p:sldId id="308" r:id="rId38"/>
    <p:sldId id="314" r:id="rId39"/>
    <p:sldId id="315" r:id="rId40"/>
    <p:sldId id="309" r:id="rId41"/>
    <p:sldId id="310" r:id="rId42"/>
    <p:sldId id="316" r:id="rId43"/>
    <p:sldId id="317" r:id="rId44"/>
    <p:sldId id="318" r:id="rId45"/>
    <p:sldId id="312" r:id="rId46"/>
    <p:sldId id="313" r:id="rId47"/>
    <p:sldId id="319" r:id="rId48"/>
    <p:sldId id="320" r:id="rId49"/>
    <p:sldId id="321" r:id="rId50"/>
    <p:sldId id="322" r:id="rId51"/>
    <p:sldId id="323" r:id="rId52"/>
    <p:sldId id="326" r:id="rId53"/>
    <p:sldId id="324" r:id="rId54"/>
    <p:sldId id="325" r:id="rId55"/>
    <p:sldId id="327" r:id="rId56"/>
    <p:sldId id="328" r:id="rId57"/>
    <p:sldId id="329"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4660"/>
  </p:normalViewPr>
  <p:slideViewPr>
    <p:cSldViewPr snapToGrid="0">
      <p:cViewPr varScale="1">
        <p:scale>
          <a:sx n="69" d="100"/>
          <a:sy n="69" d="100"/>
        </p:scale>
        <p:origin x="6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hade val="6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D459-4FB2-ACB0-57534D275D8A}"/>
              </c:ext>
            </c:extLst>
          </c:dPt>
          <c:dPt>
            <c:idx val="1"/>
            <c:bubble3D val="0"/>
            <c:spPr>
              <a:solidFill>
                <a:schemeClr val="accent4">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D459-4FB2-ACB0-57534D275D8A}"/>
              </c:ext>
            </c:extLst>
          </c:dPt>
          <c:dPt>
            <c:idx val="2"/>
            <c:bubble3D val="0"/>
            <c:spPr>
              <a:solidFill>
                <a:schemeClr val="accent1">
                  <a:tint val="6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D459-4FB2-ACB0-57534D275D8A}"/>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ysClr val="windowText" lastClr="000000"/>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1-D459-4FB2-ACB0-57534D275D8A}"/>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ysClr val="windowText" lastClr="000000"/>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3-D459-4FB2-ACB0-57534D275D8A}"/>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ysClr val="windowText" lastClr="000000"/>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5-D459-4FB2-ACB0-57534D275D8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ysClr val="windowText" lastClr="000000"/>
                    </a:solidFill>
                    <a:latin typeface="+mn-lt"/>
                    <a:ea typeface="+mn-ea"/>
                    <a:cs typeface="+mn-cs"/>
                  </a:defRPr>
                </a:pPr>
                <a:endParaRPr lang="es-EC"/>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Hoja1!$B$4:$B$6</c:f>
              <c:strCache>
                <c:ptCount val="3"/>
                <c:pt idx="0">
                  <c:v>Siempre</c:v>
                </c:pt>
                <c:pt idx="1">
                  <c:v>A veces</c:v>
                </c:pt>
                <c:pt idx="2">
                  <c:v>Nunca</c:v>
                </c:pt>
              </c:strCache>
            </c:strRef>
          </c:cat>
          <c:val>
            <c:numRef>
              <c:f>Hoja1!$C$4:$C$6</c:f>
              <c:numCache>
                <c:formatCode>General</c:formatCode>
                <c:ptCount val="3"/>
                <c:pt idx="0">
                  <c:v>0</c:v>
                </c:pt>
                <c:pt idx="1">
                  <c:v>2</c:v>
                </c:pt>
                <c:pt idx="2">
                  <c:v>8</c:v>
                </c:pt>
              </c:numCache>
            </c:numRef>
          </c:val>
          <c:extLst>
            <c:ext xmlns:c16="http://schemas.microsoft.com/office/drawing/2014/chart" uri="{C3380CC4-5D6E-409C-BE32-E72D297353CC}">
              <c16:uniqueId val="{00000006-D459-4FB2-ACB0-57534D275D8A}"/>
            </c:ext>
          </c:extLst>
        </c:ser>
        <c:ser>
          <c:idx val="1"/>
          <c:order val="1"/>
          <c:dPt>
            <c:idx val="0"/>
            <c:bubble3D val="0"/>
            <c:spPr>
              <a:solidFill>
                <a:schemeClr val="accent1">
                  <a:shade val="6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8-D459-4FB2-ACB0-57534D275D8A}"/>
              </c:ext>
            </c:extLst>
          </c:dPt>
          <c:dPt>
            <c:idx val="1"/>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A-D459-4FB2-ACB0-57534D275D8A}"/>
              </c:ext>
            </c:extLst>
          </c:dPt>
          <c:dPt>
            <c:idx val="2"/>
            <c:bubble3D val="0"/>
            <c:spPr>
              <a:solidFill>
                <a:schemeClr val="accent1">
                  <a:tint val="6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C-D459-4FB2-ACB0-57534D275D8A}"/>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hade val="65000"/>
                        </a:schemeClr>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8-D459-4FB2-ACB0-57534D275D8A}"/>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A-D459-4FB2-ACB0-57534D275D8A}"/>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tint val="65000"/>
                        </a:schemeClr>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C-D459-4FB2-ACB0-57534D275D8A}"/>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Hoja1!$B$4:$B$6</c:f>
              <c:strCache>
                <c:ptCount val="3"/>
                <c:pt idx="0">
                  <c:v>Siempre</c:v>
                </c:pt>
                <c:pt idx="1">
                  <c:v>A veces</c:v>
                </c:pt>
                <c:pt idx="2">
                  <c:v>Nunca</c:v>
                </c:pt>
              </c:strCache>
            </c:strRef>
          </c:cat>
          <c:val>
            <c:numRef>
              <c:f>Hoja1!$D$4:$D$6</c:f>
              <c:numCache>
                <c:formatCode>0%</c:formatCode>
                <c:ptCount val="3"/>
                <c:pt idx="0">
                  <c:v>0</c:v>
                </c:pt>
                <c:pt idx="1">
                  <c:v>0.2</c:v>
                </c:pt>
                <c:pt idx="2">
                  <c:v>0.8</c:v>
                </c:pt>
              </c:numCache>
            </c:numRef>
          </c:val>
          <c:extLst>
            <c:ext xmlns:c16="http://schemas.microsoft.com/office/drawing/2014/chart" uri="{C3380CC4-5D6E-409C-BE32-E72D297353CC}">
              <c16:uniqueId val="{0000000D-D459-4FB2-ACB0-57534D275D8A}"/>
            </c:ext>
          </c:extLst>
        </c:ser>
        <c:dLbls>
          <c:dLblPos val="outEnd"/>
          <c:showLegendKey val="0"/>
          <c:showVal val="0"/>
          <c:showCatName val="0"/>
          <c:showSerName val="0"/>
          <c:showPercent val="1"/>
          <c:showBubbleSize val="0"/>
          <c:showLeaderLines val="1"/>
        </c:dLbls>
      </c:pie3DChart>
      <c:spPr>
        <a:solidFill>
          <a:sysClr val="window" lastClr="FFFFFF"/>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E75D-4214-8121-B7FB89269E5E}"/>
              </c:ext>
            </c:extLst>
          </c:dPt>
          <c:dPt>
            <c:idx val="1"/>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E75D-4214-8121-B7FB89269E5E}"/>
              </c:ext>
            </c:extLst>
          </c:dPt>
          <c:dPt>
            <c:idx val="2"/>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E75D-4214-8121-B7FB89269E5E}"/>
              </c:ext>
            </c:extLst>
          </c:dPt>
          <c:dLbls>
            <c:dLbl>
              <c:idx val="2"/>
              <c:layout>
                <c:manualLayout>
                  <c:x val="0.15"/>
                  <c:y val="0.20868729950422865"/>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75D-4214-8121-B7FB89269E5E}"/>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s-EC"/>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Hoja1!$B$20:$B$22</c:f>
              <c:strCache>
                <c:ptCount val="3"/>
                <c:pt idx="0">
                  <c:v>Muy necesario</c:v>
                </c:pt>
                <c:pt idx="1">
                  <c:v>Poco necesario</c:v>
                </c:pt>
                <c:pt idx="2">
                  <c:v>Nada necesario</c:v>
                </c:pt>
              </c:strCache>
            </c:strRef>
          </c:cat>
          <c:val>
            <c:numRef>
              <c:f>Hoja1!$C$20:$C$22</c:f>
              <c:numCache>
                <c:formatCode>General</c:formatCode>
                <c:ptCount val="3"/>
                <c:pt idx="0">
                  <c:v>10</c:v>
                </c:pt>
                <c:pt idx="1">
                  <c:v>0</c:v>
                </c:pt>
                <c:pt idx="2">
                  <c:v>0</c:v>
                </c:pt>
              </c:numCache>
            </c:numRef>
          </c:val>
          <c:extLst>
            <c:ext xmlns:c16="http://schemas.microsoft.com/office/drawing/2014/chart" uri="{C3380CC4-5D6E-409C-BE32-E72D297353CC}">
              <c16:uniqueId val="{00000006-E75D-4214-8121-B7FB89269E5E}"/>
            </c:ext>
          </c:extLst>
        </c:ser>
        <c:ser>
          <c:idx val="1"/>
          <c:order val="1"/>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8-E75D-4214-8121-B7FB89269E5E}"/>
              </c:ext>
            </c:extLst>
          </c:dPt>
          <c:dPt>
            <c:idx val="1"/>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A-E75D-4214-8121-B7FB89269E5E}"/>
              </c:ext>
            </c:extLst>
          </c:dPt>
          <c:dPt>
            <c:idx val="2"/>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C-E75D-4214-8121-B7FB89269E5E}"/>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C"/>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Hoja1!$B$20:$B$22</c:f>
              <c:strCache>
                <c:ptCount val="3"/>
                <c:pt idx="0">
                  <c:v>Muy necesario</c:v>
                </c:pt>
                <c:pt idx="1">
                  <c:v>Poco necesario</c:v>
                </c:pt>
                <c:pt idx="2">
                  <c:v>Nada necesario</c:v>
                </c:pt>
              </c:strCache>
            </c:strRef>
          </c:cat>
          <c:val>
            <c:numRef>
              <c:f>Hoja1!$D$20:$D$22</c:f>
              <c:numCache>
                <c:formatCode>0%</c:formatCode>
                <c:ptCount val="3"/>
                <c:pt idx="0">
                  <c:v>1</c:v>
                </c:pt>
                <c:pt idx="1">
                  <c:v>0</c:v>
                </c:pt>
                <c:pt idx="2">
                  <c:v>0</c:v>
                </c:pt>
              </c:numCache>
            </c:numRef>
          </c:val>
          <c:extLst>
            <c:ext xmlns:c16="http://schemas.microsoft.com/office/drawing/2014/chart" uri="{C3380CC4-5D6E-409C-BE32-E72D297353CC}">
              <c16:uniqueId val="{0000000D-E75D-4214-8121-B7FB89269E5E}"/>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ysClr val="window" lastClr="FFFFFF"/>
    </a:solidFill>
    <a:ln w="9525" cap="flat" cmpd="sng" algn="ctr">
      <a:solidFill>
        <a:schemeClr val="dk1">
          <a:lumMod val="15000"/>
          <a:lumOff val="85000"/>
        </a:schemeClr>
      </a:solidFill>
      <a:round/>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C0A40A-8F03-4BF5-AE57-FF0EB6C5E1E0}"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s-ES"/>
        </a:p>
      </dgm:t>
    </dgm:pt>
    <dgm:pt modelId="{98270541-053B-4626-8215-5DFCE40A456A}">
      <dgm:prSet phldrT="[Texto]" custT="1"/>
      <dgm:spPr>
        <a:ln w="57150">
          <a:solidFill>
            <a:schemeClr val="accent2">
              <a:lumMod val="75000"/>
            </a:schemeClr>
          </a:solidFill>
        </a:ln>
      </dgm:spPr>
      <dgm:t>
        <a:bodyPr/>
        <a:lstStyle/>
        <a:p>
          <a:pPr algn="just"/>
          <a:r>
            <a:rPr lang="es-ES" sz="2000" dirty="0"/>
            <a:t>Proponer una planificación de preparación física para el personal con capacidades diferentes en base a un diagnostico científico técnico para el personal militar de la Armada del Ecuador</a:t>
          </a:r>
          <a:endParaRPr lang="es-ES" sz="2000" b="1" dirty="0"/>
        </a:p>
      </dgm:t>
    </dgm:pt>
    <dgm:pt modelId="{6822B399-A6C7-40CE-B7AF-AEA379DEED73}" type="parTrans" cxnId="{E9474AE0-A646-4867-B6F0-0BE7ACA53CE7}">
      <dgm:prSet/>
      <dgm:spPr/>
      <dgm:t>
        <a:bodyPr/>
        <a:lstStyle/>
        <a:p>
          <a:endParaRPr lang="es-ES"/>
        </a:p>
      </dgm:t>
    </dgm:pt>
    <dgm:pt modelId="{8F9AABBE-7B30-4491-AD7C-A31433D776CC}" type="sibTrans" cxnId="{E9474AE0-A646-4867-B6F0-0BE7ACA53CE7}">
      <dgm:prSet/>
      <dgm:spPr/>
      <dgm:t>
        <a:bodyPr/>
        <a:lstStyle/>
        <a:p>
          <a:endParaRPr lang="es-ES"/>
        </a:p>
      </dgm:t>
    </dgm:pt>
    <dgm:pt modelId="{B3B7A47F-D455-4C9B-B510-39CC2450F2DF}">
      <dgm:prSet phldrT="[Texto]"/>
      <dgm:spPr>
        <a:ln w="57150">
          <a:solidFill>
            <a:schemeClr val="accent2">
              <a:lumMod val="75000"/>
            </a:schemeClr>
          </a:solidFill>
        </a:ln>
      </dgm:spPr>
      <dgm:t>
        <a:bodyPr/>
        <a:lstStyle/>
        <a:p>
          <a:pPr>
            <a:buFont typeface="Symbol" panose="05050102010706020507" pitchFamily="18" charset="2"/>
            <a:buChar char=""/>
          </a:pPr>
          <a:r>
            <a:rPr lang="es-ES_tradnl" dirty="0"/>
            <a:t>Determinar la necesidad de una </a:t>
          </a:r>
          <a:r>
            <a:rPr lang="es-ES" dirty="0"/>
            <a:t>planificación de preparación física para el personal con capacidades diferentes para el personal militar de la Armada del Ecuador.</a:t>
          </a:r>
        </a:p>
      </dgm:t>
    </dgm:pt>
    <dgm:pt modelId="{716AF11E-D775-40FA-B57A-214D4223988B}" type="parTrans" cxnId="{5FF521BF-5943-4B2B-BCB1-D13B179573A5}">
      <dgm:prSet/>
      <dgm:spPr>
        <a:ln w="38100">
          <a:solidFill>
            <a:srgbClr val="C00000"/>
          </a:solidFill>
          <a:prstDash val="lgDashDot"/>
        </a:ln>
      </dgm:spPr>
      <dgm:t>
        <a:bodyPr/>
        <a:lstStyle/>
        <a:p>
          <a:endParaRPr lang="es-ES"/>
        </a:p>
      </dgm:t>
    </dgm:pt>
    <dgm:pt modelId="{E016F6C4-C87A-459B-A821-AF1F148DE35B}" type="sibTrans" cxnId="{5FF521BF-5943-4B2B-BCB1-D13B179573A5}">
      <dgm:prSet/>
      <dgm:spPr/>
      <dgm:t>
        <a:bodyPr/>
        <a:lstStyle/>
        <a:p>
          <a:endParaRPr lang="es-ES"/>
        </a:p>
      </dgm:t>
    </dgm:pt>
    <dgm:pt modelId="{95CE82F6-B2A0-40F1-A3B6-F269E89A5307}">
      <dgm:prSet phldrT="[Texto]"/>
      <dgm:spPr>
        <a:ln w="57150">
          <a:solidFill>
            <a:schemeClr val="accent2">
              <a:lumMod val="75000"/>
            </a:schemeClr>
          </a:solidFill>
        </a:ln>
      </dgm:spPr>
      <dgm:t>
        <a:bodyPr/>
        <a:lstStyle/>
        <a:p>
          <a:r>
            <a:rPr lang="es-ES" dirty="0"/>
            <a:t>Determinar el tipo de discapacidades que tiene el personal con capacidades diferentes para el personal militar de la Armada del Ecuador.</a:t>
          </a:r>
          <a:endParaRPr lang="es-ES" b="1" dirty="0"/>
        </a:p>
      </dgm:t>
    </dgm:pt>
    <dgm:pt modelId="{508DAC99-B727-41D6-ACA5-FBC748F46AF9}" type="parTrans" cxnId="{C96C565E-7093-4A54-8A6F-73AB87533C38}">
      <dgm:prSet/>
      <dgm:spPr>
        <a:ln w="38100">
          <a:solidFill>
            <a:srgbClr val="C00000"/>
          </a:solidFill>
          <a:prstDash val="lgDashDot"/>
        </a:ln>
      </dgm:spPr>
      <dgm:t>
        <a:bodyPr/>
        <a:lstStyle/>
        <a:p>
          <a:endParaRPr lang="es-ES"/>
        </a:p>
      </dgm:t>
    </dgm:pt>
    <dgm:pt modelId="{789A2E5D-713E-4E86-8B40-FD7FC22D7CBA}" type="sibTrans" cxnId="{C96C565E-7093-4A54-8A6F-73AB87533C38}">
      <dgm:prSet/>
      <dgm:spPr/>
      <dgm:t>
        <a:bodyPr/>
        <a:lstStyle/>
        <a:p>
          <a:endParaRPr lang="es-ES"/>
        </a:p>
      </dgm:t>
    </dgm:pt>
    <dgm:pt modelId="{5BB4CF49-D608-4058-B676-2AC226AA687E}">
      <dgm:prSet/>
      <dgm:spPr>
        <a:ln w="57150">
          <a:solidFill>
            <a:schemeClr val="accent2">
              <a:lumMod val="75000"/>
            </a:schemeClr>
          </a:solidFill>
        </a:ln>
      </dgm:spPr>
      <dgm:t>
        <a:bodyPr/>
        <a:lstStyle/>
        <a:p>
          <a:r>
            <a:rPr lang="es-EC" dirty="0"/>
            <a:t>Elaborar una planificación de preparación física para </a:t>
          </a:r>
          <a:r>
            <a:rPr lang="es-ES" dirty="0"/>
            <a:t>el personal con capacidades diferentes para el personal militar de la Armada del Ecuador.</a:t>
          </a:r>
          <a:endParaRPr lang="es-ES" b="1" dirty="0"/>
        </a:p>
      </dgm:t>
    </dgm:pt>
    <dgm:pt modelId="{02E2ED53-E11B-4762-8C7D-1DEC217B1E8C}" type="parTrans" cxnId="{F0582B42-F222-4D96-94A3-51D9D48F3366}">
      <dgm:prSet/>
      <dgm:spPr>
        <a:ln w="38100">
          <a:solidFill>
            <a:srgbClr val="C00000"/>
          </a:solidFill>
          <a:prstDash val="lgDashDot"/>
        </a:ln>
      </dgm:spPr>
      <dgm:t>
        <a:bodyPr/>
        <a:lstStyle/>
        <a:p>
          <a:endParaRPr lang="es-ES"/>
        </a:p>
      </dgm:t>
    </dgm:pt>
    <dgm:pt modelId="{DF94FC89-19DB-4409-B266-8289550DDAA7}" type="sibTrans" cxnId="{F0582B42-F222-4D96-94A3-51D9D48F3366}">
      <dgm:prSet/>
      <dgm:spPr/>
      <dgm:t>
        <a:bodyPr/>
        <a:lstStyle/>
        <a:p>
          <a:endParaRPr lang="es-ES"/>
        </a:p>
      </dgm:t>
    </dgm:pt>
    <dgm:pt modelId="{BCF08940-DBB6-40C6-9770-3BC6E1835F36}" type="pres">
      <dgm:prSet presAssocID="{8DC0A40A-8F03-4BF5-AE57-FF0EB6C5E1E0}" presName="diagram" presStyleCnt="0">
        <dgm:presLayoutVars>
          <dgm:chPref val="1"/>
          <dgm:dir/>
          <dgm:animOne val="branch"/>
          <dgm:animLvl val="lvl"/>
          <dgm:resizeHandles val="exact"/>
        </dgm:presLayoutVars>
      </dgm:prSet>
      <dgm:spPr/>
    </dgm:pt>
    <dgm:pt modelId="{0E682A28-12C7-462E-9070-9EF6373E81B3}" type="pres">
      <dgm:prSet presAssocID="{98270541-053B-4626-8215-5DFCE40A456A}" presName="root1" presStyleCnt="0"/>
      <dgm:spPr/>
    </dgm:pt>
    <dgm:pt modelId="{29D488F6-EBE6-4B64-9D6F-D50F2961665B}" type="pres">
      <dgm:prSet presAssocID="{98270541-053B-4626-8215-5DFCE40A456A}" presName="LevelOneTextNode" presStyleLbl="node0" presStyleIdx="0" presStyleCnt="1" custScaleX="138547" custScaleY="191077">
        <dgm:presLayoutVars>
          <dgm:chPref val="3"/>
        </dgm:presLayoutVars>
      </dgm:prSet>
      <dgm:spPr/>
    </dgm:pt>
    <dgm:pt modelId="{C3B520A2-1E61-46C2-8F21-4D7715E9FD78}" type="pres">
      <dgm:prSet presAssocID="{98270541-053B-4626-8215-5DFCE40A456A}" presName="level2hierChild" presStyleCnt="0"/>
      <dgm:spPr/>
    </dgm:pt>
    <dgm:pt modelId="{0D33EEB6-8132-47EE-8573-4BDB16D4968C}" type="pres">
      <dgm:prSet presAssocID="{716AF11E-D775-40FA-B57A-214D4223988B}" presName="conn2-1" presStyleLbl="parChTrans1D2" presStyleIdx="0" presStyleCnt="3"/>
      <dgm:spPr/>
    </dgm:pt>
    <dgm:pt modelId="{E9E0E5C8-614F-4158-AC14-EC74CB853118}" type="pres">
      <dgm:prSet presAssocID="{716AF11E-D775-40FA-B57A-214D4223988B}" presName="connTx" presStyleLbl="parChTrans1D2" presStyleIdx="0" presStyleCnt="3"/>
      <dgm:spPr/>
    </dgm:pt>
    <dgm:pt modelId="{47D117CB-A4C2-469C-9DC1-2FBC5C30F5C7}" type="pres">
      <dgm:prSet presAssocID="{B3B7A47F-D455-4C9B-B510-39CC2450F2DF}" presName="root2" presStyleCnt="0"/>
      <dgm:spPr/>
    </dgm:pt>
    <dgm:pt modelId="{01A81094-DA32-4430-9DFC-249E07A6060E}" type="pres">
      <dgm:prSet presAssocID="{B3B7A47F-D455-4C9B-B510-39CC2450F2DF}" presName="LevelTwoTextNode" presStyleLbl="node2" presStyleIdx="0" presStyleCnt="3" custScaleX="136905">
        <dgm:presLayoutVars>
          <dgm:chPref val="3"/>
        </dgm:presLayoutVars>
      </dgm:prSet>
      <dgm:spPr/>
    </dgm:pt>
    <dgm:pt modelId="{8DD9A7C3-2868-46AF-94A3-CCBB7FCF9A09}" type="pres">
      <dgm:prSet presAssocID="{B3B7A47F-D455-4C9B-B510-39CC2450F2DF}" presName="level3hierChild" presStyleCnt="0"/>
      <dgm:spPr/>
    </dgm:pt>
    <dgm:pt modelId="{D876442C-C283-4A68-8161-157261BF9F83}" type="pres">
      <dgm:prSet presAssocID="{508DAC99-B727-41D6-ACA5-FBC748F46AF9}" presName="conn2-1" presStyleLbl="parChTrans1D2" presStyleIdx="1" presStyleCnt="3"/>
      <dgm:spPr/>
    </dgm:pt>
    <dgm:pt modelId="{6BB9118B-D090-45B3-BBE4-37346032167E}" type="pres">
      <dgm:prSet presAssocID="{508DAC99-B727-41D6-ACA5-FBC748F46AF9}" presName="connTx" presStyleLbl="parChTrans1D2" presStyleIdx="1" presStyleCnt="3"/>
      <dgm:spPr/>
    </dgm:pt>
    <dgm:pt modelId="{5A2C47E3-0DD8-46CA-92C7-F80A71B5A0F2}" type="pres">
      <dgm:prSet presAssocID="{95CE82F6-B2A0-40F1-A3B6-F269E89A5307}" presName="root2" presStyleCnt="0"/>
      <dgm:spPr/>
    </dgm:pt>
    <dgm:pt modelId="{A608608A-F217-49C9-9183-86C9FFCE2C7E}" type="pres">
      <dgm:prSet presAssocID="{95CE82F6-B2A0-40F1-A3B6-F269E89A5307}" presName="LevelTwoTextNode" presStyleLbl="node2" presStyleIdx="1" presStyleCnt="3" custScaleX="137257">
        <dgm:presLayoutVars>
          <dgm:chPref val="3"/>
        </dgm:presLayoutVars>
      </dgm:prSet>
      <dgm:spPr/>
    </dgm:pt>
    <dgm:pt modelId="{B1FBDDE2-4C2F-4C8C-99D7-AEF729FB00FD}" type="pres">
      <dgm:prSet presAssocID="{95CE82F6-B2A0-40F1-A3B6-F269E89A5307}" presName="level3hierChild" presStyleCnt="0"/>
      <dgm:spPr/>
    </dgm:pt>
    <dgm:pt modelId="{455D02D9-2D3F-4ECF-A609-534A549C894C}" type="pres">
      <dgm:prSet presAssocID="{02E2ED53-E11B-4762-8C7D-1DEC217B1E8C}" presName="conn2-1" presStyleLbl="parChTrans1D2" presStyleIdx="2" presStyleCnt="3"/>
      <dgm:spPr/>
    </dgm:pt>
    <dgm:pt modelId="{924F5762-D314-422A-98A6-BA8083E13651}" type="pres">
      <dgm:prSet presAssocID="{02E2ED53-E11B-4762-8C7D-1DEC217B1E8C}" presName="connTx" presStyleLbl="parChTrans1D2" presStyleIdx="2" presStyleCnt="3"/>
      <dgm:spPr/>
    </dgm:pt>
    <dgm:pt modelId="{27E0073F-EED6-4232-BA23-EEBE94970964}" type="pres">
      <dgm:prSet presAssocID="{5BB4CF49-D608-4058-B676-2AC226AA687E}" presName="root2" presStyleCnt="0"/>
      <dgm:spPr/>
    </dgm:pt>
    <dgm:pt modelId="{2F84DC0F-CD92-4814-8FB6-2EA55636CF6A}" type="pres">
      <dgm:prSet presAssocID="{5BB4CF49-D608-4058-B676-2AC226AA687E}" presName="LevelTwoTextNode" presStyleLbl="node2" presStyleIdx="2" presStyleCnt="3" custScaleX="134893">
        <dgm:presLayoutVars>
          <dgm:chPref val="3"/>
        </dgm:presLayoutVars>
      </dgm:prSet>
      <dgm:spPr/>
    </dgm:pt>
    <dgm:pt modelId="{A913DCCC-E7FF-46D4-9AA5-DA8B913969A5}" type="pres">
      <dgm:prSet presAssocID="{5BB4CF49-D608-4058-B676-2AC226AA687E}" presName="level3hierChild" presStyleCnt="0"/>
      <dgm:spPr/>
    </dgm:pt>
  </dgm:ptLst>
  <dgm:cxnLst>
    <dgm:cxn modelId="{58CCAD1A-0712-400B-B62F-4C78721A3726}" type="presOf" srcId="{5BB4CF49-D608-4058-B676-2AC226AA687E}" destId="{2F84DC0F-CD92-4814-8FB6-2EA55636CF6A}" srcOrd="0" destOrd="0" presId="urn:microsoft.com/office/officeart/2005/8/layout/hierarchy2"/>
    <dgm:cxn modelId="{C96C565E-7093-4A54-8A6F-73AB87533C38}" srcId="{98270541-053B-4626-8215-5DFCE40A456A}" destId="{95CE82F6-B2A0-40F1-A3B6-F269E89A5307}" srcOrd="1" destOrd="0" parTransId="{508DAC99-B727-41D6-ACA5-FBC748F46AF9}" sibTransId="{789A2E5D-713E-4E86-8B40-FD7FC22D7CBA}"/>
    <dgm:cxn modelId="{F0582B42-F222-4D96-94A3-51D9D48F3366}" srcId="{98270541-053B-4626-8215-5DFCE40A456A}" destId="{5BB4CF49-D608-4058-B676-2AC226AA687E}" srcOrd="2" destOrd="0" parTransId="{02E2ED53-E11B-4762-8C7D-1DEC217B1E8C}" sibTransId="{DF94FC89-19DB-4409-B266-8289550DDAA7}"/>
    <dgm:cxn modelId="{D43FBC44-1269-44C7-95C2-623740651CC9}" type="presOf" srcId="{716AF11E-D775-40FA-B57A-214D4223988B}" destId="{0D33EEB6-8132-47EE-8573-4BDB16D4968C}" srcOrd="0" destOrd="0" presId="urn:microsoft.com/office/officeart/2005/8/layout/hierarchy2"/>
    <dgm:cxn modelId="{6A86AC50-5C90-4A99-A900-DAB6A91ABD37}" type="presOf" srcId="{02E2ED53-E11B-4762-8C7D-1DEC217B1E8C}" destId="{924F5762-D314-422A-98A6-BA8083E13651}" srcOrd="1" destOrd="0" presId="urn:microsoft.com/office/officeart/2005/8/layout/hierarchy2"/>
    <dgm:cxn modelId="{1DC30475-171B-4892-96C5-7F123F7BAE86}" type="presOf" srcId="{508DAC99-B727-41D6-ACA5-FBC748F46AF9}" destId="{6BB9118B-D090-45B3-BBE4-37346032167E}" srcOrd="1" destOrd="0" presId="urn:microsoft.com/office/officeart/2005/8/layout/hierarchy2"/>
    <dgm:cxn modelId="{74242458-FE2A-4A0B-ACC3-D26EF7DAE117}" type="presOf" srcId="{98270541-053B-4626-8215-5DFCE40A456A}" destId="{29D488F6-EBE6-4B64-9D6F-D50F2961665B}" srcOrd="0" destOrd="0" presId="urn:microsoft.com/office/officeart/2005/8/layout/hierarchy2"/>
    <dgm:cxn modelId="{62A4CC91-1D23-4190-8549-D2F73E6ECE5F}" type="presOf" srcId="{B3B7A47F-D455-4C9B-B510-39CC2450F2DF}" destId="{01A81094-DA32-4430-9DFC-249E07A6060E}" srcOrd="0" destOrd="0" presId="urn:microsoft.com/office/officeart/2005/8/layout/hierarchy2"/>
    <dgm:cxn modelId="{9253CA99-6247-4868-BD81-C40EE76D52D9}" type="presOf" srcId="{508DAC99-B727-41D6-ACA5-FBC748F46AF9}" destId="{D876442C-C283-4A68-8161-157261BF9F83}" srcOrd="0" destOrd="0" presId="urn:microsoft.com/office/officeart/2005/8/layout/hierarchy2"/>
    <dgm:cxn modelId="{CEBC159C-89B3-4A40-8706-9872B1B9AEFD}" type="presOf" srcId="{716AF11E-D775-40FA-B57A-214D4223988B}" destId="{E9E0E5C8-614F-4158-AC14-EC74CB853118}" srcOrd="1" destOrd="0" presId="urn:microsoft.com/office/officeart/2005/8/layout/hierarchy2"/>
    <dgm:cxn modelId="{68F0DB9C-DF72-4D09-9867-67937DAE8A43}" type="presOf" srcId="{8DC0A40A-8F03-4BF5-AE57-FF0EB6C5E1E0}" destId="{BCF08940-DBB6-40C6-9770-3BC6E1835F36}" srcOrd="0" destOrd="0" presId="urn:microsoft.com/office/officeart/2005/8/layout/hierarchy2"/>
    <dgm:cxn modelId="{5FF521BF-5943-4B2B-BCB1-D13B179573A5}" srcId="{98270541-053B-4626-8215-5DFCE40A456A}" destId="{B3B7A47F-D455-4C9B-B510-39CC2450F2DF}" srcOrd="0" destOrd="0" parTransId="{716AF11E-D775-40FA-B57A-214D4223988B}" sibTransId="{E016F6C4-C87A-459B-A821-AF1F148DE35B}"/>
    <dgm:cxn modelId="{49452BDA-CD8F-4375-A7AA-55955B010821}" type="presOf" srcId="{02E2ED53-E11B-4762-8C7D-1DEC217B1E8C}" destId="{455D02D9-2D3F-4ECF-A609-534A549C894C}" srcOrd="0" destOrd="0" presId="urn:microsoft.com/office/officeart/2005/8/layout/hierarchy2"/>
    <dgm:cxn modelId="{E9474AE0-A646-4867-B6F0-0BE7ACA53CE7}" srcId="{8DC0A40A-8F03-4BF5-AE57-FF0EB6C5E1E0}" destId="{98270541-053B-4626-8215-5DFCE40A456A}" srcOrd="0" destOrd="0" parTransId="{6822B399-A6C7-40CE-B7AF-AEA379DEED73}" sibTransId="{8F9AABBE-7B30-4491-AD7C-A31433D776CC}"/>
    <dgm:cxn modelId="{4D3363F0-30CE-4AA9-A5EE-9D7589CF7F02}" type="presOf" srcId="{95CE82F6-B2A0-40F1-A3B6-F269E89A5307}" destId="{A608608A-F217-49C9-9183-86C9FFCE2C7E}" srcOrd="0" destOrd="0" presId="urn:microsoft.com/office/officeart/2005/8/layout/hierarchy2"/>
    <dgm:cxn modelId="{9D552E71-CE76-4228-9429-4B1601453ACF}" type="presParOf" srcId="{BCF08940-DBB6-40C6-9770-3BC6E1835F36}" destId="{0E682A28-12C7-462E-9070-9EF6373E81B3}" srcOrd="0" destOrd="0" presId="urn:microsoft.com/office/officeart/2005/8/layout/hierarchy2"/>
    <dgm:cxn modelId="{418A0C52-31E3-478E-AAF7-6EE84850E4F7}" type="presParOf" srcId="{0E682A28-12C7-462E-9070-9EF6373E81B3}" destId="{29D488F6-EBE6-4B64-9D6F-D50F2961665B}" srcOrd="0" destOrd="0" presId="urn:microsoft.com/office/officeart/2005/8/layout/hierarchy2"/>
    <dgm:cxn modelId="{8E645237-991F-4080-B1B7-3E605D506B50}" type="presParOf" srcId="{0E682A28-12C7-462E-9070-9EF6373E81B3}" destId="{C3B520A2-1E61-46C2-8F21-4D7715E9FD78}" srcOrd="1" destOrd="0" presId="urn:microsoft.com/office/officeart/2005/8/layout/hierarchy2"/>
    <dgm:cxn modelId="{7D0586DA-7A2E-45E2-BDD4-6C0041F1152C}" type="presParOf" srcId="{C3B520A2-1E61-46C2-8F21-4D7715E9FD78}" destId="{0D33EEB6-8132-47EE-8573-4BDB16D4968C}" srcOrd="0" destOrd="0" presId="urn:microsoft.com/office/officeart/2005/8/layout/hierarchy2"/>
    <dgm:cxn modelId="{26AE3158-30C6-437C-991B-F6BA9245A357}" type="presParOf" srcId="{0D33EEB6-8132-47EE-8573-4BDB16D4968C}" destId="{E9E0E5C8-614F-4158-AC14-EC74CB853118}" srcOrd="0" destOrd="0" presId="urn:microsoft.com/office/officeart/2005/8/layout/hierarchy2"/>
    <dgm:cxn modelId="{F18258D0-F3DA-4EDC-B26E-DFB16FE8F1DF}" type="presParOf" srcId="{C3B520A2-1E61-46C2-8F21-4D7715E9FD78}" destId="{47D117CB-A4C2-469C-9DC1-2FBC5C30F5C7}" srcOrd="1" destOrd="0" presId="urn:microsoft.com/office/officeart/2005/8/layout/hierarchy2"/>
    <dgm:cxn modelId="{89C021A8-803D-45C5-9942-191A7BED3225}" type="presParOf" srcId="{47D117CB-A4C2-469C-9DC1-2FBC5C30F5C7}" destId="{01A81094-DA32-4430-9DFC-249E07A6060E}" srcOrd="0" destOrd="0" presId="urn:microsoft.com/office/officeart/2005/8/layout/hierarchy2"/>
    <dgm:cxn modelId="{86A56E9A-71FF-420F-B04C-D2F1857A4173}" type="presParOf" srcId="{47D117CB-A4C2-469C-9DC1-2FBC5C30F5C7}" destId="{8DD9A7C3-2868-46AF-94A3-CCBB7FCF9A09}" srcOrd="1" destOrd="0" presId="urn:microsoft.com/office/officeart/2005/8/layout/hierarchy2"/>
    <dgm:cxn modelId="{6430969B-1735-4EF9-AF59-539FC850F0F8}" type="presParOf" srcId="{C3B520A2-1E61-46C2-8F21-4D7715E9FD78}" destId="{D876442C-C283-4A68-8161-157261BF9F83}" srcOrd="2" destOrd="0" presId="urn:microsoft.com/office/officeart/2005/8/layout/hierarchy2"/>
    <dgm:cxn modelId="{B3629910-4CCE-4BC6-B291-0A6722EA9735}" type="presParOf" srcId="{D876442C-C283-4A68-8161-157261BF9F83}" destId="{6BB9118B-D090-45B3-BBE4-37346032167E}" srcOrd="0" destOrd="0" presId="urn:microsoft.com/office/officeart/2005/8/layout/hierarchy2"/>
    <dgm:cxn modelId="{313F8E67-D271-46AA-96AC-22DE83BC46BE}" type="presParOf" srcId="{C3B520A2-1E61-46C2-8F21-4D7715E9FD78}" destId="{5A2C47E3-0DD8-46CA-92C7-F80A71B5A0F2}" srcOrd="3" destOrd="0" presId="urn:microsoft.com/office/officeart/2005/8/layout/hierarchy2"/>
    <dgm:cxn modelId="{77BA3F0F-E89F-41A9-85ED-0AAD5891CD1B}" type="presParOf" srcId="{5A2C47E3-0DD8-46CA-92C7-F80A71B5A0F2}" destId="{A608608A-F217-49C9-9183-86C9FFCE2C7E}" srcOrd="0" destOrd="0" presId="urn:microsoft.com/office/officeart/2005/8/layout/hierarchy2"/>
    <dgm:cxn modelId="{729995A8-27CF-4F99-B79E-9BFB6CE59D0C}" type="presParOf" srcId="{5A2C47E3-0DD8-46CA-92C7-F80A71B5A0F2}" destId="{B1FBDDE2-4C2F-4C8C-99D7-AEF729FB00FD}" srcOrd="1" destOrd="0" presId="urn:microsoft.com/office/officeart/2005/8/layout/hierarchy2"/>
    <dgm:cxn modelId="{2D4875D4-B837-47BA-9600-0307452EC2C9}" type="presParOf" srcId="{C3B520A2-1E61-46C2-8F21-4D7715E9FD78}" destId="{455D02D9-2D3F-4ECF-A609-534A549C894C}" srcOrd="4" destOrd="0" presId="urn:microsoft.com/office/officeart/2005/8/layout/hierarchy2"/>
    <dgm:cxn modelId="{486F0ECC-78C4-45E2-8CE1-0F807CEB336D}" type="presParOf" srcId="{455D02D9-2D3F-4ECF-A609-534A549C894C}" destId="{924F5762-D314-422A-98A6-BA8083E13651}" srcOrd="0" destOrd="0" presId="urn:microsoft.com/office/officeart/2005/8/layout/hierarchy2"/>
    <dgm:cxn modelId="{3DD109E2-8C79-4F05-AB33-B03BFFA9EEE0}" type="presParOf" srcId="{C3B520A2-1E61-46C2-8F21-4D7715E9FD78}" destId="{27E0073F-EED6-4232-BA23-EEBE94970964}" srcOrd="5" destOrd="0" presId="urn:microsoft.com/office/officeart/2005/8/layout/hierarchy2"/>
    <dgm:cxn modelId="{0DD42F2B-BA72-419F-9695-E130C82E51EE}" type="presParOf" srcId="{27E0073F-EED6-4232-BA23-EEBE94970964}" destId="{2F84DC0F-CD92-4814-8FB6-2EA55636CF6A}" srcOrd="0" destOrd="0" presId="urn:microsoft.com/office/officeart/2005/8/layout/hierarchy2"/>
    <dgm:cxn modelId="{6FB30C0E-7ECC-4C40-8F59-E2CA07E17B34}" type="presParOf" srcId="{27E0073F-EED6-4232-BA23-EEBE94970964}" destId="{A913DCCC-E7FF-46D4-9AA5-DA8B913969A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3EFDEF-FC02-4729-97D4-5D5AE22BAB9B}" type="doc">
      <dgm:prSet loTypeId="urn:microsoft.com/office/officeart/2005/8/layout/hList6" loCatId="list" qsTypeId="urn:microsoft.com/office/officeart/2005/8/quickstyle/simple1" qsCatId="simple" csTypeId="urn:microsoft.com/office/officeart/2005/8/colors/accent3_1" csCatId="accent3" phldr="1"/>
      <dgm:spPr/>
      <dgm:t>
        <a:bodyPr/>
        <a:lstStyle/>
        <a:p>
          <a:endParaRPr lang="es-EC"/>
        </a:p>
      </dgm:t>
    </dgm:pt>
    <dgm:pt modelId="{A79F2671-F3CA-415E-8E00-146F9B3759FC}">
      <dgm:prSet phldrT="[Texto]" custT="1"/>
      <dgm:spPr>
        <a:ln w="38100">
          <a:solidFill>
            <a:schemeClr val="accent1">
              <a:lumMod val="75000"/>
            </a:schemeClr>
          </a:solidFill>
        </a:ln>
      </dgm:spPr>
      <dgm:t>
        <a:bodyPr/>
        <a:lstStyle/>
        <a:p>
          <a:r>
            <a:rPr lang="es-EC" sz="1800" b="1" dirty="0">
              <a:solidFill>
                <a:schemeClr val="tx1"/>
              </a:solidFill>
              <a:effectLst>
                <a:outerShdw blurRad="38100" dist="38100" dir="2700000" algn="tl">
                  <a:srgbClr val="000000">
                    <a:alpha val="43137"/>
                  </a:srgbClr>
                </a:outerShdw>
              </a:effectLst>
            </a:rPr>
            <a:t>Adaptación en el deporte</a:t>
          </a:r>
        </a:p>
      </dgm:t>
    </dgm:pt>
    <dgm:pt modelId="{835A4F92-58CD-47DA-B15F-B60CD417E571}" type="parTrans" cxnId="{4DE1F3A3-1E0F-4191-867D-7FD4E97A0E24}">
      <dgm:prSet/>
      <dgm:spPr/>
      <dgm:t>
        <a:bodyPr/>
        <a:lstStyle/>
        <a:p>
          <a:endParaRPr lang="es-EC"/>
        </a:p>
      </dgm:t>
    </dgm:pt>
    <dgm:pt modelId="{A0E43A4C-26DC-4D2A-872F-4F346AD04303}" type="sibTrans" cxnId="{4DE1F3A3-1E0F-4191-867D-7FD4E97A0E24}">
      <dgm:prSet/>
      <dgm:spPr/>
      <dgm:t>
        <a:bodyPr/>
        <a:lstStyle/>
        <a:p>
          <a:endParaRPr lang="es-EC"/>
        </a:p>
      </dgm:t>
    </dgm:pt>
    <dgm:pt modelId="{2C20AB21-1CDC-4C58-963E-4AFBD67BA35A}">
      <dgm:prSet phldrT="[Texto]" custT="1"/>
      <dgm:spPr>
        <a:ln w="38100">
          <a:solidFill>
            <a:schemeClr val="accent1">
              <a:lumMod val="75000"/>
            </a:schemeClr>
          </a:solidFill>
        </a:ln>
      </dgm:spPr>
      <dgm:t>
        <a:bodyPr/>
        <a:lstStyle/>
        <a:p>
          <a:r>
            <a:rPr lang="es-EC" sz="1800" i="1" dirty="0"/>
            <a:t>Adaptación rápida</a:t>
          </a:r>
          <a:endParaRPr lang="es-EC" sz="1800" dirty="0"/>
        </a:p>
      </dgm:t>
    </dgm:pt>
    <dgm:pt modelId="{696FE2FE-9DDC-4DAF-8A9F-AB4796166CF4}" type="parTrans" cxnId="{0DC75670-C24B-45B0-BE08-C61717713676}">
      <dgm:prSet/>
      <dgm:spPr/>
      <dgm:t>
        <a:bodyPr/>
        <a:lstStyle/>
        <a:p>
          <a:endParaRPr lang="es-EC"/>
        </a:p>
      </dgm:t>
    </dgm:pt>
    <dgm:pt modelId="{2AA8D78D-788C-4672-BF27-073937B8C5F2}" type="sibTrans" cxnId="{0DC75670-C24B-45B0-BE08-C61717713676}">
      <dgm:prSet/>
      <dgm:spPr/>
      <dgm:t>
        <a:bodyPr/>
        <a:lstStyle/>
        <a:p>
          <a:endParaRPr lang="es-EC"/>
        </a:p>
      </dgm:t>
    </dgm:pt>
    <dgm:pt modelId="{3085802D-9E75-4306-9432-ECABD9D7CF0C}">
      <dgm:prSet phldrT="[Texto]" custT="1"/>
      <dgm:spPr>
        <a:ln w="38100">
          <a:solidFill>
            <a:schemeClr val="accent1">
              <a:lumMod val="75000"/>
            </a:schemeClr>
          </a:solidFill>
        </a:ln>
      </dgm:spPr>
      <dgm:t>
        <a:bodyPr/>
        <a:lstStyle/>
        <a:p>
          <a:r>
            <a:rPr lang="es-EC" sz="1800" i="1" dirty="0"/>
            <a:t>Adaptación crónica</a:t>
          </a:r>
        </a:p>
      </dgm:t>
    </dgm:pt>
    <dgm:pt modelId="{63371FD9-3B53-4561-9B59-238132A55906}" type="parTrans" cxnId="{28DC181F-D03B-455C-A77B-01274B209E3E}">
      <dgm:prSet/>
      <dgm:spPr/>
      <dgm:t>
        <a:bodyPr/>
        <a:lstStyle/>
        <a:p>
          <a:endParaRPr lang="es-EC"/>
        </a:p>
      </dgm:t>
    </dgm:pt>
    <dgm:pt modelId="{7BF2CED6-BD63-4F84-B873-103EC4CBFF6B}" type="sibTrans" cxnId="{28DC181F-D03B-455C-A77B-01274B209E3E}">
      <dgm:prSet/>
      <dgm:spPr/>
      <dgm:t>
        <a:bodyPr/>
        <a:lstStyle/>
        <a:p>
          <a:endParaRPr lang="es-EC"/>
        </a:p>
      </dgm:t>
    </dgm:pt>
    <dgm:pt modelId="{61BA966B-0968-4616-BAA0-55308343097C}">
      <dgm:prSet phldrT="[Texto]" custT="1"/>
      <dgm:spPr>
        <a:ln w="38100"/>
      </dgm:spPr>
      <dgm:t>
        <a:bodyPr/>
        <a:lstStyle/>
        <a:p>
          <a:r>
            <a:rPr lang="es-EC" sz="1800" b="1" dirty="0">
              <a:solidFill>
                <a:schemeClr val="tx1"/>
              </a:solidFill>
              <a:effectLst>
                <a:outerShdw blurRad="38100" dist="38100" dir="2700000" algn="tl">
                  <a:srgbClr val="000000">
                    <a:alpha val="43137"/>
                  </a:srgbClr>
                </a:outerShdw>
              </a:effectLst>
            </a:rPr>
            <a:t>Principios entrenamiento deportivo</a:t>
          </a:r>
        </a:p>
      </dgm:t>
    </dgm:pt>
    <dgm:pt modelId="{91EAE242-AAF6-48A3-BA27-BEAC848EF506}" type="parTrans" cxnId="{FB0CFCD2-CC2F-4226-B3B2-8317DA1478E5}">
      <dgm:prSet/>
      <dgm:spPr/>
      <dgm:t>
        <a:bodyPr/>
        <a:lstStyle/>
        <a:p>
          <a:endParaRPr lang="es-EC"/>
        </a:p>
      </dgm:t>
    </dgm:pt>
    <dgm:pt modelId="{B8013577-8797-4E1C-A255-9798114CE6C5}" type="sibTrans" cxnId="{FB0CFCD2-CC2F-4226-B3B2-8317DA1478E5}">
      <dgm:prSet/>
      <dgm:spPr/>
      <dgm:t>
        <a:bodyPr/>
        <a:lstStyle/>
        <a:p>
          <a:endParaRPr lang="es-EC"/>
        </a:p>
      </dgm:t>
    </dgm:pt>
    <dgm:pt modelId="{FCF5D17C-F0CE-4B6F-9EA1-EBC66FA15A45}">
      <dgm:prSet phldrT="[Texto]" custT="1"/>
      <dgm:spPr>
        <a:ln w="38100">
          <a:solidFill>
            <a:schemeClr val="tx2">
              <a:lumMod val="40000"/>
              <a:lumOff val="60000"/>
            </a:schemeClr>
          </a:solidFill>
        </a:ln>
      </dgm:spPr>
      <dgm:t>
        <a:bodyPr/>
        <a:lstStyle/>
        <a:p>
          <a:r>
            <a:rPr lang="es-EC" sz="2000" b="1" dirty="0">
              <a:solidFill>
                <a:schemeClr val="tx1"/>
              </a:solidFill>
              <a:effectLst>
                <a:outerShdw blurRad="38100" dist="38100" dir="2700000" algn="tl">
                  <a:srgbClr val="000000">
                    <a:alpha val="43137"/>
                  </a:srgbClr>
                </a:outerShdw>
              </a:effectLst>
            </a:rPr>
            <a:t>Componentes de la carga</a:t>
          </a:r>
        </a:p>
      </dgm:t>
    </dgm:pt>
    <dgm:pt modelId="{1AA9508F-B8C8-44C8-9867-4DC79387ECE9}" type="parTrans" cxnId="{F239A78A-6904-49B8-BF6B-872974F00D97}">
      <dgm:prSet/>
      <dgm:spPr/>
      <dgm:t>
        <a:bodyPr/>
        <a:lstStyle/>
        <a:p>
          <a:endParaRPr lang="es-EC"/>
        </a:p>
      </dgm:t>
    </dgm:pt>
    <dgm:pt modelId="{0D7FC12E-A16E-48D0-B06D-E7114D24572C}" type="sibTrans" cxnId="{F239A78A-6904-49B8-BF6B-872974F00D97}">
      <dgm:prSet/>
      <dgm:spPr/>
      <dgm:t>
        <a:bodyPr/>
        <a:lstStyle/>
        <a:p>
          <a:endParaRPr lang="es-EC"/>
        </a:p>
      </dgm:t>
    </dgm:pt>
    <dgm:pt modelId="{A4FC88B8-4BFD-47B4-81B3-67817EBDFD9B}">
      <dgm:prSet phldrT="[Texto]" custT="1"/>
      <dgm:spPr>
        <a:ln w="38100">
          <a:solidFill>
            <a:schemeClr val="tx2">
              <a:lumMod val="40000"/>
              <a:lumOff val="60000"/>
            </a:schemeClr>
          </a:solidFill>
        </a:ln>
      </dgm:spPr>
      <dgm:t>
        <a:bodyPr/>
        <a:lstStyle/>
        <a:p>
          <a:r>
            <a:rPr lang="es-EC" sz="1800" b="1" dirty="0"/>
            <a:t>Volumen </a:t>
          </a:r>
        </a:p>
      </dgm:t>
    </dgm:pt>
    <dgm:pt modelId="{ECA244B9-8A7D-47D9-91D1-01938D117291}" type="parTrans" cxnId="{573E5486-9113-483B-B3F6-E3C09739E696}">
      <dgm:prSet/>
      <dgm:spPr/>
      <dgm:t>
        <a:bodyPr/>
        <a:lstStyle/>
        <a:p>
          <a:endParaRPr lang="es-EC"/>
        </a:p>
      </dgm:t>
    </dgm:pt>
    <dgm:pt modelId="{445DE474-237A-4D94-A76B-20750015A5EB}" type="sibTrans" cxnId="{573E5486-9113-483B-B3F6-E3C09739E696}">
      <dgm:prSet/>
      <dgm:spPr/>
      <dgm:t>
        <a:bodyPr/>
        <a:lstStyle/>
        <a:p>
          <a:endParaRPr lang="es-EC"/>
        </a:p>
      </dgm:t>
    </dgm:pt>
    <dgm:pt modelId="{51C3DBEE-BDE1-49BE-B325-3277CD4E0161}">
      <dgm:prSet custT="1"/>
      <dgm:spPr>
        <a:ln w="38100">
          <a:solidFill>
            <a:schemeClr val="accent5">
              <a:lumMod val="75000"/>
            </a:schemeClr>
          </a:solidFill>
        </a:ln>
      </dgm:spPr>
      <dgm:t>
        <a:bodyPr/>
        <a:lstStyle/>
        <a:p>
          <a:pPr algn="ctr"/>
          <a:r>
            <a:rPr lang="es-EC" sz="1800" b="1" dirty="0">
              <a:effectLst>
                <a:outerShdw blurRad="38100" dist="38100" dir="2700000" algn="tl">
                  <a:srgbClr val="000000">
                    <a:alpha val="43137"/>
                  </a:srgbClr>
                </a:outerShdw>
              </a:effectLst>
            </a:rPr>
            <a:t>Principios biológicos del entrenamiento deportivo</a:t>
          </a:r>
        </a:p>
        <a:p>
          <a:pPr algn="l"/>
          <a:r>
            <a:rPr lang="es-EC" sz="1800" dirty="0"/>
            <a:t>Unidad Funcional</a:t>
          </a:r>
        </a:p>
        <a:p>
          <a:pPr algn="l"/>
          <a:r>
            <a:rPr lang="es-EC" sz="1800" dirty="0"/>
            <a:t>Multilateralidad </a:t>
          </a:r>
        </a:p>
        <a:p>
          <a:pPr algn="l"/>
          <a:endParaRPr lang="es-EC" sz="1800" dirty="0"/>
        </a:p>
      </dgm:t>
    </dgm:pt>
    <dgm:pt modelId="{38BAD47C-F894-48A2-8A4A-5A89EC8FFAE6}" type="parTrans" cxnId="{B73DCA76-D3F8-4ACA-B02C-343D6BDB9DB0}">
      <dgm:prSet/>
      <dgm:spPr/>
      <dgm:t>
        <a:bodyPr/>
        <a:lstStyle/>
        <a:p>
          <a:endParaRPr lang="es-EC"/>
        </a:p>
      </dgm:t>
    </dgm:pt>
    <dgm:pt modelId="{666C8AEA-DCF1-4A63-9FE1-B51E5BE655CD}" type="sibTrans" cxnId="{B73DCA76-D3F8-4ACA-B02C-343D6BDB9DB0}">
      <dgm:prSet/>
      <dgm:spPr/>
      <dgm:t>
        <a:bodyPr/>
        <a:lstStyle/>
        <a:p>
          <a:endParaRPr lang="es-EC"/>
        </a:p>
      </dgm:t>
    </dgm:pt>
    <dgm:pt modelId="{2492F83C-DC0C-4B5C-BE16-4030AEB352E1}">
      <dgm:prSet phldrT="[Texto]" custT="1"/>
      <dgm:spPr>
        <a:ln w="38100"/>
      </dgm:spPr>
      <dgm:t>
        <a:bodyPr/>
        <a:lstStyle/>
        <a:p>
          <a:r>
            <a:rPr lang="es-EC" sz="1800" dirty="0"/>
            <a:t>Actividad y conciencia </a:t>
          </a:r>
        </a:p>
      </dgm:t>
    </dgm:pt>
    <dgm:pt modelId="{07444778-01A1-4BBB-9694-2B77EF0740C6}" type="sibTrans" cxnId="{DCC4D68D-E4DC-4C69-AE35-7663F0D55610}">
      <dgm:prSet/>
      <dgm:spPr/>
      <dgm:t>
        <a:bodyPr/>
        <a:lstStyle/>
        <a:p>
          <a:endParaRPr lang="es-EC"/>
        </a:p>
      </dgm:t>
    </dgm:pt>
    <dgm:pt modelId="{9BEDBC79-1CD1-40EE-8187-F88BE135BD82}" type="parTrans" cxnId="{DCC4D68D-E4DC-4C69-AE35-7663F0D55610}">
      <dgm:prSet/>
      <dgm:spPr/>
      <dgm:t>
        <a:bodyPr/>
        <a:lstStyle/>
        <a:p>
          <a:endParaRPr lang="es-EC"/>
        </a:p>
      </dgm:t>
    </dgm:pt>
    <dgm:pt modelId="{2E604AE1-F09C-4458-9361-FE147B5D451C}">
      <dgm:prSet phldrT="[Texto]" custT="1"/>
      <dgm:spPr>
        <a:ln w="38100"/>
      </dgm:spPr>
      <dgm:t>
        <a:bodyPr/>
        <a:lstStyle/>
        <a:p>
          <a:r>
            <a:rPr lang="es-EC" sz="1800" dirty="0"/>
            <a:t>Individualización</a:t>
          </a:r>
        </a:p>
      </dgm:t>
    </dgm:pt>
    <dgm:pt modelId="{27EC552C-3F95-4A52-80D8-89C318E870EA}" type="parTrans" cxnId="{C5CB8851-9B01-4E15-9292-995CD7F2CA41}">
      <dgm:prSet/>
      <dgm:spPr/>
    </dgm:pt>
    <dgm:pt modelId="{A374C43C-69D6-4C8B-88F7-5ED740B033EC}" type="sibTrans" cxnId="{C5CB8851-9B01-4E15-9292-995CD7F2CA41}">
      <dgm:prSet/>
      <dgm:spPr/>
    </dgm:pt>
    <dgm:pt modelId="{9B829390-DE82-4218-85FF-5CAD9195C2FE}">
      <dgm:prSet phldrT="[Texto]" custT="1"/>
      <dgm:spPr>
        <a:ln w="38100"/>
      </dgm:spPr>
      <dgm:t>
        <a:bodyPr/>
        <a:lstStyle/>
        <a:p>
          <a:r>
            <a:rPr lang="es-EC" sz="1800" dirty="0"/>
            <a:t>Sistematización</a:t>
          </a:r>
        </a:p>
      </dgm:t>
    </dgm:pt>
    <dgm:pt modelId="{0D05E2A6-4B8E-4EBC-BDE3-80EA1C61D7BC}" type="parTrans" cxnId="{8C0C5B4B-0872-4D72-B67E-12BF6C339B3A}">
      <dgm:prSet/>
      <dgm:spPr/>
    </dgm:pt>
    <dgm:pt modelId="{0BAFE286-EB25-4DF0-88C6-55AE43A90356}" type="sibTrans" cxnId="{8C0C5B4B-0872-4D72-B67E-12BF6C339B3A}">
      <dgm:prSet/>
      <dgm:spPr/>
    </dgm:pt>
    <dgm:pt modelId="{253ECAB5-49A6-4675-B58A-10BD64117387}">
      <dgm:prSet phldrT="[Texto]" custT="1"/>
      <dgm:spPr>
        <a:ln w="38100"/>
      </dgm:spPr>
      <dgm:t>
        <a:bodyPr/>
        <a:lstStyle/>
        <a:p>
          <a:r>
            <a:rPr lang="es-EC" sz="1800" dirty="0"/>
            <a:t>Socialización </a:t>
          </a:r>
        </a:p>
      </dgm:t>
    </dgm:pt>
    <dgm:pt modelId="{B270BAE6-F896-4005-BFB6-98D425E8DAB7}" type="parTrans" cxnId="{A6FA4E42-7D11-4936-95C8-50DB6FFA3DD9}">
      <dgm:prSet/>
      <dgm:spPr/>
    </dgm:pt>
    <dgm:pt modelId="{37B67B33-A0BD-493B-BCB5-1761AC64E70A}" type="sibTrans" cxnId="{A6FA4E42-7D11-4936-95C8-50DB6FFA3DD9}">
      <dgm:prSet/>
      <dgm:spPr/>
    </dgm:pt>
    <dgm:pt modelId="{D5BA22A0-D4FF-47DB-9F2E-3AE3D205102C}">
      <dgm:prSet phldrT="[Texto]" custT="1"/>
      <dgm:spPr>
        <a:ln w="38100"/>
      </dgm:spPr>
      <dgm:t>
        <a:bodyPr/>
        <a:lstStyle/>
        <a:p>
          <a:r>
            <a:rPr lang="es-EC" sz="1800" dirty="0"/>
            <a:t>Accequibilidad</a:t>
          </a:r>
        </a:p>
      </dgm:t>
    </dgm:pt>
    <dgm:pt modelId="{EAF8C94B-0951-40D5-8E10-868177E46F2E}" type="parTrans" cxnId="{95586D1F-7A36-4DFE-AE22-67D57C1DEB7A}">
      <dgm:prSet/>
      <dgm:spPr/>
    </dgm:pt>
    <dgm:pt modelId="{AE2840E5-07E8-462C-8150-4B0EE0B24D18}" type="sibTrans" cxnId="{95586D1F-7A36-4DFE-AE22-67D57C1DEB7A}">
      <dgm:prSet/>
      <dgm:spPr/>
    </dgm:pt>
    <dgm:pt modelId="{26D78D92-4FC0-480B-BB3D-70887CCFC193}">
      <dgm:prSet phldrT="[Texto]" custT="1"/>
      <dgm:spPr>
        <a:ln w="38100"/>
      </dgm:spPr>
      <dgm:t>
        <a:bodyPr/>
        <a:lstStyle/>
        <a:p>
          <a:r>
            <a:rPr lang="es-EC" sz="1800" dirty="0"/>
            <a:t>Durabilidad </a:t>
          </a:r>
        </a:p>
      </dgm:t>
    </dgm:pt>
    <dgm:pt modelId="{502328E1-D21C-4C1C-8B9E-C636F23C9340}" type="parTrans" cxnId="{F9CF3265-3D11-4D10-AAB3-666B29B3B9A7}">
      <dgm:prSet/>
      <dgm:spPr/>
    </dgm:pt>
    <dgm:pt modelId="{D4DAE07E-09FB-4C7F-BC1D-CEEDEB19D7A5}" type="sibTrans" cxnId="{F9CF3265-3D11-4D10-AAB3-666B29B3B9A7}">
      <dgm:prSet/>
      <dgm:spPr/>
    </dgm:pt>
    <dgm:pt modelId="{39ECCBDC-DB02-4F23-BA00-7418FD76C675}">
      <dgm:prSet phldrT="[Texto]" custT="1"/>
      <dgm:spPr>
        <a:ln w="38100">
          <a:solidFill>
            <a:schemeClr val="tx2">
              <a:lumMod val="40000"/>
              <a:lumOff val="60000"/>
            </a:schemeClr>
          </a:solidFill>
        </a:ln>
      </dgm:spPr>
      <dgm:t>
        <a:bodyPr/>
        <a:lstStyle/>
        <a:p>
          <a:r>
            <a:rPr lang="es-EC" sz="1800" b="1" dirty="0"/>
            <a:t>Intensidad </a:t>
          </a:r>
        </a:p>
      </dgm:t>
    </dgm:pt>
    <dgm:pt modelId="{5C0305CE-989D-4B57-A6A7-3247AF341D82}" type="parTrans" cxnId="{6F133F57-2542-4B0F-AA0A-FC56FFC1A3CA}">
      <dgm:prSet/>
      <dgm:spPr/>
    </dgm:pt>
    <dgm:pt modelId="{2FCECB48-8E31-471C-8781-4215E17321FE}" type="sibTrans" cxnId="{6F133F57-2542-4B0F-AA0A-FC56FFC1A3CA}">
      <dgm:prSet/>
      <dgm:spPr/>
    </dgm:pt>
    <dgm:pt modelId="{737665D0-EEEB-45AD-ACBA-72836F282184}">
      <dgm:prSet phldrT="[Texto]" custT="1"/>
      <dgm:spPr>
        <a:ln w="38100">
          <a:solidFill>
            <a:schemeClr val="tx2">
              <a:lumMod val="40000"/>
              <a:lumOff val="60000"/>
            </a:schemeClr>
          </a:solidFill>
        </a:ln>
      </dgm:spPr>
      <dgm:t>
        <a:bodyPr/>
        <a:lstStyle/>
        <a:p>
          <a:r>
            <a:rPr lang="es-EC" sz="1800" b="1" dirty="0"/>
            <a:t>Densidad </a:t>
          </a:r>
        </a:p>
      </dgm:t>
    </dgm:pt>
    <dgm:pt modelId="{1D282932-56AA-4C49-B351-7FF7D94B13E5}" type="parTrans" cxnId="{293A2DD2-238C-4CB7-829B-782F12CC5BC1}">
      <dgm:prSet/>
      <dgm:spPr/>
    </dgm:pt>
    <dgm:pt modelId="{BDB67773-B9CA-4774-AE3B-7D748D72A25C}" type="sibTrans" cxnId="{293A2DD2-238C-4CB7-829B-782F12CC5BC1}">
      <dgm:prSet/>
      <dgm:spPr/>
    </dgm:pt>
    <dgm:pt modelId="{C1CAEB01-2767-44E3-88A4-24CBA495BD5F}">
      <dgm:prSet phldrT="[Texto]" custT="1"/>
      <dgm:spPr>
        <a:ln w="38100">
          <a:solidFill>
            <a:schemeClr val="tx2">
              <a:lumMod val="40000"/>
              <a:lumOff val="60000"/>
            </a:schemeClr>
          </a:solidFill>
        </a:ln>
      </dgm:spPr>
      <dgm:t>
        <a:bodyPr/>
        <a:lstStyle/>
        <a:p>
          <a:endParaRPr lang="es-EC" sz="1800" b="1" dirty="0"/>
        </a:p>
      </dgm:t>
    </dgm:pt>
    <dgm:pt modelId="{9A77F09B-242A-4950-969F-CB2B4CDEE6DC}" type="parTrans" cxnId="{900F1A72-69E1-4EE4-A5FA-7160C0C42884}">
      <dgm:prSet/>
      <dgm:spPr/>
    </dgm:pt>
    <dgm:pt modelId="{6DF25E4A-F40B-4CFB-BC36-B0B9F4ED0A36}" type="sibTrans" cxnId="{900F1A72-69E1-4EE4-A5FA-7160C0C42884}">
      <dgm:prSet/>
      <dgm:spPr/>
    </dgm:pt>
    <dgm:pt modelId="{C1F7A7B5-2FB4-4CC2-ADF2-FAA1538D390D}" type="pres">
      <dgm:prSet presAssocID="{DB3EFDEF-FC02-4729-97D4-5D5AE22BAB9B}" presName="Name0" presStyleCnt="0">
        <dgm:presLayoutVars>
          <dgm:dir/>
          <dgm:resizeHandles val="exact"/>
        </dgm:presLayoutVars>
      </dgm:prSet>
      <dgm:spPr/>
    </dgm:pt>
    <dgm:pt modelId="{705F5B14-7E5A-492B-95C9-6FD91DAEFAFE}" type="pres">
      <dgm:prSet presAssocID="{A79F2671-F3CA-415E-8E00-146F9B3759FC}" presName="node" presStyleLbl="node1" presStyleIdx="0" presStyleCnt="4" custLinFactX="-5021" custLinFactNeighborX="-100000" custLinFactNeighborY="-11209">
        <dgm:presLayoutVars>
          <dgm:bulletEnabled val="1"/>
        </dgm:presLayoutVars>
      </dgm:prSet>
      <dgm:spPr/>
    </dgm:pt>
    <dgm:pt modelId="{AEF7C645-0C80-4713-B2D1-F1848C12F42F}" type="pres">
      <dgm:prSet presAssocID="{A0E43A4C-26DC-4D2A-872F-4F346AD04303}" presName="sibTrans" presStyleCnt="0"/>
      <dgm:spPr/>
    </dgm:pt>
    <dgm:pt modelId="{F5D62CB2-1E55-4FE4-8037-0783730E4DB3}" type="pres">
      <dgm:prSet presAssocID="{61BA966B-0968-4616-BAA0-55308343097C}" presName="node" presStyleLbl="node1" presStyleIdx="1" presStyleCnt="4">
        <dgm:presLayoutVars>
          <dgm:bulletEnabled val="1"/>
        </dgm:presLayoutVars>
      </dgm:prSet>
      <dgm:spPr/>
    </dgm:pt>
    <dgm:pt modelId="{0F0264AC-A4A3-4297-9064-0417874997EA}" type="pres">
      <dgm:prSet presAssocID="{B8013577-8797-4E1C-A255-9798114CE6C5}" presName="sibTrans" presStyleCnt="0"/>
      <dgm:spPr/>
    </dgm:pt>
    <dgm:pt modelId="{7C341A7C-3B67-4CF6-B3FC-37FC06A47D92}" type="pres">
      <dgm:prSet presAssocID="{51C3DBEE-BDE1-49BE-B325-3277CD4E0161}" presName="node" presStyleLbl="node1" presStyleIdx="2" presStyleCnt="4">
        <dgm:presLayoutVars>
          <dgm:bulletEnabled val="1"/>
        </dgm:presLayoutVars>
      </dgm:prSet>
      <dgm:spPr/>
    </dgm:pt>
    <dgm:pt modelId="{8C52D1C4-2DC4-4AEF-BE6A-C440CE663047}" type="pres">
      <dgm:prSet presAssocID="{666C8AEA-DCF1-4A63-9FE1-B51E5BE655CD}" presName="sibTrans" presStyleCnt="0"/>
      <dgm:spPr/>
    </dgm:pt>
    <dgm:pt modelId="{7DF33133-81F9-4B82-9411-C6324D4B0ABC}" type="pres">
      <dgm:prSet presAssocID="{FCF5D17C-F0CE-4B6F-9EA1-EBC66FA15A45}" presName="node" presStyleLbl="node1" presStyleIdx="3" presStyleCnt="4">
        <dgm:presLayoutVars>
          <dgm:bulletEnabled val="1"/>
        </dgm:presLayoutVars>
      </dgm:prSet>
      <dgm:spPr/>
    </dgm:pt>
  </dgm:ptLst>
  <dgm:cxnLst>
    <dgm:cxn modelId="{10078407-F811-4B1B-B0AC-3D3796ABF800}" type="presOf" srcId="{3085802D-9E75-4306-9432-ECABD9D7CF0C}" destId="{705F5B14-7E5A-492B-95C9-6FD91DAEFAFE}" srcOrd="0" destOrd="2" presId="urn:microsoft.com/office/officeart/2005/8/layout/hList6"/>
    <dgm:cxn modelId="{593E3408-1D71-4F84-A862-757C23F6D10F}" type="presOf" srcId="{51C3DBEE-BDE1-49BE-B325-3277CD4E0161}" destId="{7C341A7C-3B67-4CF6-B3FC-37FC06A47D92}" srcOrd="0" destOrd="0" presId="urn:microsoft.com/office/officeart/2005/8/layout/hList6"/>
    <dgm:cxn modelId="{28DC181F-D03B-455C-A77B-01274B209E3E}" srcId="{A79F2671-F3CA-415E-8E00-146F9B3759FC}" destId="{3085802D-9E75-4306-9432-ECABD9D7CF0C}" srcOrd="1" destOrd="0" parTransId="{63371FD9-3B53-4561-9B59-238132A55906}" sibTransId="{7BF2CED6-BD63-4F84-B873-103EC4CBFF6B}"/>
    <dgm:cxn modelId="{95586D1F-7A36-4DFE-AE22-67D57C1DEB7A}" srcId="{61BA966B-0968-4616-BAA0-55308343097C}" destId="{D5BA22A0-D4FF-47DB-9F2E-3AE3D205102C}" srcOrd="4" destOrd="0" parTransId="{EAF8C94B-0951-40D5-8E10-868177E46F2E}" sibTransId="{AE2840E5-07E8-462C-8150-4B0EE0B24D18}"/>
    <dgm:cxn modelId="{D641C33C-E386-413D-8427-B3E742FBDAF4}" type="presOf" srcId="{9B829390-DE82-4218-85FF-5CAD9195C2FE}" destId="{F5D62CB2-1E55-4FE4-8037-0783730E4DB3}" srcOrd="0" destOrd="3" presId="urn:microsoft.com/office/officeart/2005/8/layout/hList6"/>
    <dgm:cxn modelId="{A6FA4E42-7D11-4936-95C8-50DB6FFA3DD9}" srcId="{61BA966B-0968-4616-BAA0-55308343097C}" destId="{253ECAB5-49A6-4675-B58A-10BD64117387}" srcOrd="3" destOrd="0" parTransId="{B270BAE6-F896-4005-BFB6-98D425E8DAB7}" sibTransId="{37B67B33-A0BD-493B-BCB5-1761AC64E70A}"/>
    <dgm:cxn modelId="{F9CF3265-3D11-4D10-AAB3-666B29B3B9A7}" srcId="{61BA966B-0968-4616-BAA0-55308343097C}" destId="{26D78D92-4FC0-480B-BB3D-70887CCFC193}" srcOrd="5" destOrd="0" parTransId="{502328E1-D21C-4C1C-8B9E-C636F23C9340}" sibTransId="{D4DAE07E-09FB-4C7F-BC1D-CEEDEB19D7A5}"/>
    <dgm:cxn modelId="{5E1E7C45-7288-4DB7-8D4C-07D351D0F6DE}" type="presOf" srcId="{FCF5D17C-F0CE-4B6F-9EA1-EBC66FA15A45}" destId="{7DF33133-81F9-4B82-9411-C6324D4B0ABC}" srcOrd="0" destOrd="0" presId="urn:microsoft.com/office/officeart/2005/8/layout/hList6"/>
    <dgm:cxn modelId="{B2233648-E4D3-42B6-846B-19AB0367F8BC}" type="presOf" srcId="{61BA966B-0968-4616-BAA0-55308343097C}" destId="{F5D62CB2-1E55-4FE4-8037-0783730E4DB3}" srcOrd="0" destOrd="0" presId="urn:microsoft.com/office/officeart/2005/8/layout/hList6"/>
    <dgm:cxn modelId="{8C0C5B4B-0872-4D72-B67E-12BF6C339B3A}" srcId="{61BA966B-0968-4616-BAA0-55308343097C}" destId="{9B829390-DE82-4218-85FF-5CAD9195C2FE}" srcOrd="2" destOrd="0" parTransId="{0D05E2A6-4B8E-4EBC-BDE3-80EA1C61D7BC}" sibTransId="{0BAFE286-EB25-4DF0-88C6-55AE43A90356}"/>
    <dgm:cxn modelId="{9738204E-5C7F-44DE-9FE3-E2D7CDDA41C4}" type="presOf" srcId="{C1CAEB01-2767-44E3-88A4-24CBA495BD5F}" destId="{7DF33133-81F9-4B82-9411-C6324D4B0ABC}" srcOrd="0" destOrd="4" presId="urn:microsoft.com/office/officeart/2005/8/layout/hList6"/>
    <dgm:cxn modelId="{0DC75670-C24B-45B0-BE08-C61717713676}" srcId="{A79F2671-F3CA-415E-8E00-146F9B3759FC}" destId="{2C20AB21-1CDC-4C58-963E-4AFBD67BA35A}" srcOrd="0" destOrd="0" parTransId="{696FE2FE-9DDC-4DAF-8A9F-AB4796166CF4}" sibTransId="{2AA8D78D-788C-4672-BF27-073937B8C5F2}"/>
    <dgm:cxn modelId="{C5CB8851-9B01-4E15-9292-995CD7F2CA41}" srcId="{61BA966B-0968-4616-BAA0-55308343097C}" destId="{2E604AE1-F09C-4458-9361-FE147B5D451C}" srcOrd="1" destOrd="0" parTransId="{27EC552C-3F95-4A52-80D8-89C318E870EA}" sibTransId="{A374C43C-69D6-4C8B-88F7-5ED740B033EC}"/>
    <dgm:cxn modelId="{900F1A72-69E1-4EE4-A5FA-7160C0C42884}" srcId="{FCF5D17C-F0CE-4B6F-9EA1-EBC66FA15A45}" destId="{C1CAEB01-2767-44E3-88A4-24CBA495BD5F}" srcOrd="3" destOrd="0" parTransId="{9A77F09B-242A-4950-969F-CB2B4CDEE6DC}" sibTransId="{6DF25E4A-F40B-4CFB-BC36-B0B9F4ED0A36}"/>
    <dgm:cxn modelId="{64464956-5A40-4E0B-B9A9-34ADCE6734F1}" type="presOf" srcId="{2E604AE1-F09C-4458-9361-FE147B5D451C}" destId="{F5D62CB2-1E55-4FE4-8037-0783730E4DB3}" srcOrd="0" destOrd="2" presId="urn:microsoft.com/office/officeart/2005/8/layout/hList6"/>
    <dgm:cxn modelId="{B73DCA76-D3F8-4ACA-B02C-343D6BDB9DB0}" srcId="{DB3EFDEF-FC02-4729-97D4-5D5AE22BAB9B}" destId="{51C3DBEE-BDE1-49BE-B325-3277CD4E0161}" srcOrd="2" destOrd="0" parTransId="{38BAD47C-F894-48A2-8A4A-5A89EC8FFAE6}" sibTransId="{666C8AEA-DCF1-4A63-9FE1-B51E5BE655CD}"/>
    <dgm:cxn modelId="{6F133F57-2542-4B0F-AA0A-FC56FFC1A3CA}" srcId="{FCF5D17C-F0CE-4B6F-9EA1-EBC66FA15A45}" destId="{39ECCBDC-DB02-4F23-BA00-7418FD76C675}" srcOrd="1" destOrd="0" parTransId="{5C0305CE-989D-4B57-A6A7-3247AF341D82}" sibTransId="{2FCECB48-8E31-471C-8781-4215E17321FE}"/>
    <dgm:cxn modelId="{573E5486-9113-483B-B3F6-E3C09739E696}" srcId="{FCF5D17C-F0CE-4B6F-9EA1-EBC66FA15A45}" destId="{A4FC88B8-4BFD-47B4-81B3-67817EBDFD9B}" srcOrd="0" destOrd="0" parTransId="{ECA244B9-8A7D-47D9-91D1-01938D117291}" sibTransId="{445DE474-237A-4D94-A76B-20750015A5EB}"/>
    <dgm:cxn modelId="{4718A387-2F92-4CDF-86B9-97EB718642A0}" type="presOf" srcId="{A79F2671-F3CA-415E-8E00-146F9B3759FC}" destId="{705F5B14-7E5A-492B-95C9-6FD91DAEFAFE}" srcOrd="0" destOrd="0" presId="urn:microsoft.com/office/officeart/2005/8/layout/hList6"/>
    <dgm:cxn modelId="{F239A78A-6904-49B8-BF6B-872974F00D97}" srcId="{DB3EFDEF-FC02-4729-97D4-5D5AE22BAB9B}" destId="{FCF5D17C-F0CE-4B6F-9EA1-EBC66FA15A45}" srcOrd="3" destOrd="0" parTransId="{1AA9508F-B8C8-44C8-9867-4DC79387ECE9}" sibTransId="{0D7FC12E-A16E-48D0-B06D-E7114D24572C}"/>
    <dgm:cxn modelId="{DCC4D68D-E4DC-4C69-AE35-7663F0D55610}" srcId="{61BA966B-0968-4616-BAA0-55308343097C}" destId="{2492F83C-DC0C-4B5C-BE16-4030AEB352E1}" srcOrd="0" destOrd="0" parTransId="{9BEDBC79-1CD1-40EE-8187-F88BE135BD82}" sibTransId="{07444778-01A1-4BBB-9694-2B77EF0740C6}"/>
    <dgm:cxn modelId="{DDF9EB92-6BCB-43FD-85C9-45E2E03FB883}" type="presOf" srcId="{39ECCBDC-DB02-4F23-BA00-7418FD76C675}" destId="{7DF33133-81F9-4B82-9411-C6324D4B0ABC}" srcOrd="0" destOrd="2" presId="urn:microsoft.com/office/officeart/2005/8/layout/hList6"/>
    <dgm:cxn modelId="{14F15794-1137-49A5-B4DC-0002C3B6ACB6}" type="presOf" srcId="{D5BA22A0-D4FF-47DB-9F2E-3AE3D205102C}" destId="{F5D62CB2-1E55-4FE4-8037-0783730E4DB3}" srcOrd="0" destOrd="5" presId="urn:microsoft.com/office/officeart/2005/8/layout/hList6"/>
    <dgm:cxn modelId="{71F9B29E-9797-4C3D-8BEF-95819AB19E7C}" type="presOf" srcId="{A4FC88B8-4BFD-47B4-81B3-67817EBDFD9B}" destId="{7DF33133-81F9-4B82-9411-C6324D4B0ABC}" srcOrd="0" destOrd="1" presId="urn:microsoft.com/office/officeart/2005/8/layout/hList6"/>
    <dgm:cxn modelId="{4DE1F3A3-1E0F-4191-867D-7FD4E97A0E24}" srcId="{DB3EFDEF-FC02-4729-97D4-5D5AE22BAB9B}" destId="{A79F2671-F3CA-415E-8E00-146F9B3759FC}" srcOrd="0" destOrd="0" parTransId="{835A4F92-58CD-47DA-B15F-B60CD417E571}" sibTransId="{A0E43A4C-26DC-4D2A-872F-4F346AD04303}"/>
    <dgm:cxn modelId="{660227A8-9AFD-44DA-ABA0-62CF71897D0A}" type="presOf" srcId="{253ECAB5-49A6-4675-B58A-10BD64117387}" destId="{F5D62CB2-1E55-4FE4-8037-0783730E4DB3}" srcOrd="0" destOrd="4" presId="urn:microsoft.com/office/officeart/2005/8/layout/hList6"/>
    <dgm:cxn modelId="{DA26E5B7-9A8E-4E54-89D5-310DA87BFD64}" type="presOf" srcId="{2492F83C-DC0C-4B5C-BE16-4030AEB352E1}" destId="{F5D62CB2-1E55-4FE4-8037-0783730E4DB3}" srcOrd="0" destOrd="1" presId="urn:microsoft.com/office/officeart/2005/8/layout/hList6"/>
    <dgm:cxn modelId="{3638A7B8-2E06-42BC-A72E-F11C6F994361}" type="presOf" srcId="{26D78D92-4FC0-480B-BB3D-70887CCFC193}" destId="{F5D62CB2-1E55-4FE4-8037-0783730E4DB3}" srcOrd="0" destOrd="6" presId="urn:microsoft.com/office/officeart/2005/8/layout/hList6"/>
    <dgm:cxn modelId="{393288C3-D27D-4516-B7D2-2BDA040F8314}" type="presOf" srcId="{737665D0-EEEB-45AD-ACBA-72836F282184}" destId="{7DF33133-81F9-4B82-9411-C6324D4B0ABC}" srcOrd="0" destOrd="3" presId="urn:microsoft.com/office/officeart/2005/8/layout/hList6"/>
    <dgm:cxn modelId="{293A2DD2-238C-4CB7-829B-782F12CC5BC1}" srcId="{FCF5D17C-F0CE-4B6F-9EA1-EBC66FA15A45}" destId="{737665D0-EEEB-45AD-ACBA-72836F282184}" srcOrd="2" destOrd="0" parTransId="{1D282932-56AA-4C49-B351-7FF7D94B13E5}" sibTransId="{BDB67773-B9CA-4774-AE3B-7D748D72A25C}"/>
    <dgm:cxn modelId="{FB0CFCD2-CC2F-4226-B3B2-8317DA1478E5}" srcId="{DB3EFDEF-FC02-4729-97D4-5D5AE22BAB9B}" destId="{61BA966B-0968-4616-BAA0-55308343097C}" srcOrd="1" destOrd="0" parTransId="{91EAE242-AAF6-48A3-BA27-BEAC848EF506}" sibTransId="{B8013577-8797-4E1C-A255-9798114CE6C5}"/>
    <dgm:cxn modelId="{EBC8A0E0-4B96-4BC4-8E3F-B1A89DF60AFF}" type="presOf" srcId="{DB3EFDEF-FC02-4729-97D4-5D5AE22BAB9B}" destId="{C1F7A7B5-2FB4-4CC2-ADF2-FAA1538D390D}" srcOrd="0" destOrd="0" presId="urn:microsoft.com/office/officeart/2005/8/layout/hList6"/>
    <dgm:cxn modelId="{948CCDE9-3936-454C-A262-A80044CC2EDC}" type="presOf" srcId="{2C20AB21-1CDC-4C58-963E-4AFBD67BA35A}" destId="{705F5B14-7E5A-492B-95C9-6FD91DAEFAFE}" srcOrd="0" destOrd="1" presId="urn:microsoft.com/office/officeart/2005/8/layout/hList6"/>
    <dgm:cxn modelId="{B7808163-761B-4440-B7A0-4C5674C5ABFE}" type="presParOf" srcId="{C1F7A7B5-2FB4-4CC2-ADF2-FAA1538D390D}" destId="{705F5B14-7E5A-492B-95C9-6FD91DAEFAFE}" srcOrd="0" destOrd="0" presId="urn:microsoft.com/office/officeart/2005/8/layout/hList6"/>
    <dgm:cxn modelId="{C3426874-7AD3-453D-B547-7B05BAD67ECC}" type="presParOf" srcId="{C1F7A7B5-2FB4-4CC2-ADF2-FAA1538D390D}" destId="{AEF7C645-0C80-4713-B2D1-F1848C12F42F}" srcOrd="1" destOrd="0" presId="urn:microsoft.com/office/officeart/2005/8/layout/hList6"/>
    <dgm:cxn modelId="{C1AE4134-10B9-488A-A539-7BE53CE3717B}" type="presParOf" srcId="{C1F7A7B5-2FB4-4CC2-ADF2-FAA1538D390D}" destId="{F5D62CB2-1E55-4FE4-8037-0783730E4DB3}" srcOrd="2" destOrd="0" presId="urn:microsoft.com/office/officeart/2005/8/layout/hList6"/>
    <dgm:cxn modelId="{6A0B6F3C-57AA-4084-AF20-346B9ACED330}" type="presParOf" srcId="{C1F7A7B5-2FB4-4CC2-ADF2-FAA1538D390D}" destId="{0F0264AC-A4A3-4297-9064-0417874997EA}" srcOrd="3" destOrd="0" presId="urn:microsoft.com/office/officeart/2005/8/layout/hList6"/>
    <dgm:cxn modelId="{4C2C3574-5912-4DB7-820C-4A947871E9D4}" type="presParOf" srcId="{C1F7A7B5-2FB4-4CC2-ADF2-FAA1538D390D}" destId="{7C341A7C-3B67-4CF6-B3FC-37FC06A47D92}" srcOrd="4" destOrd="0" presId="urn:microsoft.com/office/officeart/2005/8/layout/hList6"/>
    <dgm:cxn modelId="{975BEFF1-FCF5-4861-9C68-AE142C6E5A63}" type="presParOf" srcId="{C1F7A7B5-2FB4-4CC2-ADF2-FAA1538D390D}" destId="{8C52D1C4-2DC4-4AEF-BE6A-C440CE663047}" srcOrd="5" destOrd="0" presId="urn:microsoft.com/office/officeart/2005/8/layout/hList6"/>
    <dgm:cxn modelId="{2A1F7B14-1107-44F9-8AC7-287918D81790}" type="presParOf" srcId="{C1F7A7B5-2FB4-4CC2-ADF2-FAA1538D390D}" destId="{7DF33133-81F9-4B82-9411-C6324D4B0ABC}"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EFDEF-FC02-4729-97D4-5D5AE22BAB9B}" type="doc">
      <dgm:prSet loTypeId="urn:microsoft.com/office/officeart/2005/8/layout/hList6" loCatId="list" qsTypeId="urn:microsoft.com/office/officeart/2005/8/quickstyle/simple1" qsCatId="simple" csTypeId="urn:microsoft.com/office/officeart/2005/8/colors/accent3_1" csCatId="accent3" phldr="1"/>
      <dgm:spPr/>
      <dgm:t>
        <a:bodyPr/>
        <a:lstStyle/>
        <a:p>
          <a:endParaRPr lang="es-EC"/>
        </a:p>
      </dgm:t>
    </dgm:pt>
    <dgm:pt modelId="{A79F2671-F3CA-415E-8E00-146F9B3759FC}">
      <dgm:prSet phldrT="[Texto]" custT="1"/>
      <dgm:spPr>
        <a:ln w="38100">
          <a:solidFill>
            <a:schemeClr val="accent1">
              <a:lumMod val="75000"/>
            </a:schemeClr>
          </a:solidFill>
        </a:ln>
      </dgm:spPr>
      <dgm:t>
        <a:bodyPr/>
        <a:lstStyle/>
        <a:p>
          <a:r>
            <a:rPr lang="es-EC" sz="1800" b="1" dirty="0">
              <a:solidFill>
                <a:schemeClr val="tx1"/>
              </a:solidFill>
              <a:effectLst>
                <a:outerShdw blurRad="38100" dist="38100" dir="2700000" algn="tl">
                  <a:srgbClr val="000000">
                    <a:alpha val="43137"/>
                  </a:srgbClr>
                </a:outerShdw>
              </a:effectLst>
            </a:rPr>
            <a:t>Entrenamiento por sistemas de energía</a:t>
          </a:r>
        </a:p>
      </dgm:t>
    </dgm:pt>
    <dgm:pt modelId="{835A4F92-58CD-47DA-B15F-B60CD417E571}" type="parTrans" cxnId="{4DE1F3A3-1E0F-4191-867D-7FD4E97A0E24}">
      <dgm:prSet/>
      <dgm:spPr/>
      <dgm:t>
        <a:bodyPr/>
        <a:lstStyle/>
        <a:p>
          <a:endParaRPr lang="es-EC"/>
        </a:p>
      </dgm:t>
    </dgm:pt>
    <dgm:pt modelId="{A0E43A4C-26DC-4D2A-872F-4F346AD04303}" type="sibTrans" cxnId="{4DE1F3A3-1E0F-4191-867D-7FD4E97A0E24}">
      <dgm:prSet/>
      <dgm:spPr/>
      <dgm:t>
        <a:bodyPr/>
        <a:lstStyle/>
        <a:p>
          <a:endParaRPr lang="es-EC"/>
        </a:p>
      </dgm:t>
    </dgm:pt>
    <dgm:pt modelId="{2C20AB21-1CDC-4C58-963E-4AFBD67BA35A}">
      <dgm:prSet phldrT="[Texto]" custT="1"/>
      <dgm:spPr>
        <a:ln w="38100">
          <a:solidFill>
            <a:schemeClr val="accent1">
              <a:lumMod val="75000"/>
            </a:schemeClr>
          </a:solidFill>
        </a:ln>
      </dgm:spPr>
      <dgm:t>
        <a:bodyPr/>
        <a:lstStyle/>
        <a:p>
          <a:r>
            <a:rPr lang="es-EC" sz="1800" dirty="0"/>
            <a:t>Entrenamiento aeróbico</a:t>
          </a:r>
        </a:p>
      </dgm:t>
    </dgm:pt>
    <dgm:pt modelId="{696FE2FE-9DDC-4DAF-8A9F-AB4796166CF4}" type="parTrans" cxnId="{0DC75670-C24B-45B0-BE08-C61717713676}">
      <dgm:prSet/>
      <dgm:spPr/>
      <dgm:t>
        <a:bodyPr/>
        <a:lstStyle/>
        <a:p>
          <a:endParaRPr lang="es-EC"/>
        </a:p>
      </dgm:t>
    </dgm:pt>
    <dgm:pt modelId="{2AA8D78D-788C-4672-BF27-073937B8C5F2}" type="sibTrans" cxnId="{0DC75670-C24B-45B0-BE08-C61717713676}">
      <dgm:prSet/>
      <dgm:spPr/>
      <dgm:t>
        <a:bodyPr/>
        <a:lstStyle/>
        <a:p>
          <a:endParaRPr lang="es-EC"/>
        </a:p>
      </dgm:t>
    </dgm:pt>
    <dgm:pt modelId="{61BA966B-0968-4616-BAA0-55308343097C}">
      <dgm:prSet phldrT="[Texto]" custT="1"/>
      <dgm:spPr>
        <a:ln w="38100"/>
      </dgm:spPr>
      <dgm:t>
        <a:bodyPr/>
        <a:lstStyle/>
        <a:p>
          <a:r>
            <a:rPr lang="es-EC" sz="1800" b="1" dirty="0">
              <a:solidFill>
                <a:schemeClr val="tx1"/>
              </a:solidFill>
              <a:effectLst>
                <a:outerShdw blurRad="38100" dist="38100" dir="2700000" algn="tl">
                  <a:srgbClr val="000000">
                    <a:alpha val="43137"/>
                  </a:srgbClr>
                </a:outerShdw>
              </a:effectLst>
            </a:rPr>
            <a:t>Musculación</a:t>
          </a:r>
        </a:p>
      </dgm:t>
    </dgm:pt>
    <dgm:pt modelId="{91EAE242-AAF6-48A3-BA27-BEAC848EF506}" type="parTrans" cxnId="{FB0CFCD2-CC2F-4226-B3B2-8317DA1478E5}">
      <dgm:prSet/>
      <dgm:spPr/>
      <dgm:t>
        <a:bodyPr/>
        <a:lstStyle/>
        <a:p>
          <a:endParaRPr lang="es-EC"/>
        </a:p>
      </dgm:t>
    </dgm:pt>
    <dgm:pt modelId="{B8013577-8797-4E1C-A255-9798114CE6C5}" type="sibTrans" cxnId="{FB0CFCD2-CC2F-4226-B3B2-8317DA1478E5}">
      <dgm:prSet/>
      <dgm:spPr/>
      <dgm:t>
        <a:bodyPr/>
        <a:lstStyle/>
        <a:p>
          <a:endParaRPr lang="es-EC"/>
        </a:p>
      </dgm:t>
    </dgm:pt>
    <dgm:pt modelId="{FCF5D17C-F0CE-4B6F-9EA1-EBC66FA15A45}">
      <dgm:prSet phldrT="[Texto]" custT="1"/>
      <dgm:spPr>
        <a:ln w="38100">
          <a:solidFill>
            <a:schemeClr val="tx2">
              <a:lumMod val="40000"/>
              <a:lumOff val="60000"/>
            </a:schemeClr>
          </a:solidFill>
        </a:ln>
      </dgm:spPr>
      <dgm:t>
        <a:bodyPr/>
        <a:lstStyle/>
        <a:p>
          <a:r>
            <a:rPr lang="es-EC" sz="2000" b="1" dirty="0">
              <a:solidFill>
                <a:schemeClr val="tx1"/>
              </a:solidFill>
              <a:effectLst>
                <a:outerShdw blurRad="38100" dist="38100" dir="2700000" algn="tl">
                  <a:srgbClr val="000000">
                    <a:alpha val="43137"/>
                  </a:srgbClr>
                </a:outerShdw>
              </a:effectLst>
            </a:rPr>
            <a:t>Actividades para personas con discapacidad física</a:t>
          </a:r>
        </a:p>
      </dgm:t>
    </dgm:pt>
    <dgm:pt modelId="{1AA9508F-B8C8-44C8-9867-4DC79387ECE9}" type="parTrans" cxnId="{F239A78A-6904-49B8-BF6B-872974F00D97}">
      <dgm:prSet/>
      <dgm:spPr/>
      <dgm:t>
        <a:bodyPr/>
        <a:lstStyle/>
        <a:p>
          <a:endParaRPr lang="es-EC"/>
        </a:p>
      </dgm:t>
    </dgm:pt>
    <dgm:pt modelId="{0D7FC12E-A16E-48D0-B06D-E7114D24572C}" type="sibTrans" cxnId="{F239A78A-6904-49B8-BF6B-872974F00D97}">
      <dgm:prSet/>
      <dgm:spPr/>
      <dgm:t>
        <a:bodyPr/>
        <a:lstStyle/>
        <a:p>
          <a:endParaRPr lang="es-EC"/>
        </a:p>
      </dgm:t>
    </dgm:pt>
    <dgm:pt modelId="{51C3DBEE-BDE1-49BE-B325-3277CD4E0161}">
      <dgm:prSet custT="1"/>
      <dgm:spPr>
        <a:ln w="38100">
          <a:solidFill>
            <a:schemeClr val="accent5">
              <a:lumMod val="75000"/>
            </a:schemeClr>
          </a:solidFill>
        </a:ln>
      </dgm:spPr>
      <dgm:t>
        <a:bodyPr/>
        <a:lstStyle/>
        <a:p>
          <a:pPr algn="ctr"/>
          <a:r>
            <a:rPr lang="es-EC" sz="2400" b="1" dirty="0">
              <a:effectLst>
                <a:outerShdw blurRad="38100" dist="38100" dir="2700000" algn="tl">
                  <a:srgbClr val="000000">
                    <a:alpha val="43137"/>
                  </a:srgbClr>
                </a:outerShdw>
              </a:effectLst>
            </a:rPr>
            <a:t>Condiciones de la persona </a:t>
          </a:r>
        </a:p>
        <a:p>
          <a:pPr algn="just"/>
          <a:r>
            <a:rPr lang="es-EC" sz="1800" dirty="0"/>
            <a:t>Hipertonía </a:t>
          </a:r>
        </a:p>
        <a:p>
          <a:pPr algn="just"/>
          <a:r>
            <a:rPr lang="es-EC" sz="1800" dirty="0"/>
            <a:t>Ataxia </a:t>
          </a:r>
        </a:p>
        <a:p>
          <a:pPr algn="just"/>
          <a:r>
            <a:rPr lang="es-EC" sz="1800" dirty="0"/>
            <a:t>Atetosis </a:t>
          </a:r>
        </a:p>
      </dgm:t>
    </dgm:pt>
    <dgm:pt modelId="{38BAD47C-F894-48A2-8A4A-5A89EC8FFAE6}" type="parTrans" cxnId="{B73DCA76-D3F8-4ACA-B02C-343D6BDB9DB0}">
      <dgm:prSet/>
      <dgm:spPr/>
      <dgm:t>
        <a:bodyPr/>
        <a:lstStyle/>
        <a:p>
          <a:endParaRPr lang="es-EC"/>
        </a:p>
      </dgm:t>
    </dgm:pt>
    <dgm:pt modelId="{666C8AEA-DCF1-4A63-9FE1-B51E5BE655CD}" type="sibTrans" cxnId="{B73DCA76-D3F8-4ACA-B02C-343D6BDB9DB0}">
      <dgm:prSet/>
      <dgm:spPr/>
      <dgm:t>
        <a:bodyPr/>
        <a:lstStyle/>
        <a:p>
          <a:endParaRPr lang="es-EC"/>
        </a:p>
      </dgm:t>
    </dgm:pt>
    <dgm:pt modelId="{67C196EB-FB9C-4184-A7B1-B858971D1638}">
      <dgm:prSet phldrT="[Texto]" custT="1"/>
      <dgm:spPr>
        <a:ln w="38100">
          <a:solidFill>
            <a:schemeClr val="accent1">
              <a:lumMod val="75000"/>
            </a:schemeClr>
          </a:solidFill>
        </a:ln>
      </dgm:spPr>
      <dgm:t>
        <a:bodyPr/>
        <a:lstStyle/>
        <a:p>
          <a:r>
            <a:rPr lang="es-EC" sz="1800" dirty="0"/>
            <a:t>Entrenamiento anaeróbico láctico</a:t>
          </a:r>
        </a:p>
      </dgm:t>
    </dgm:pt>
    <dgm:pt modelId="{0F3B6203-DF82-4D97-B040-0D16D2E481EF}" type="parTrans" cxnId="{F45FD7A2-11FF-4790-9D67-5B334422D09D}">
      <dgm:prSet/>
      <dgm:spPr/>
      <dgm:t>
        <a:bodyPr/>
        <a:lstStyle/>
        <a:p>
          <a:endParaRPr lang="es-ES"/>
        </a:p>
      </dgm:t>
    </dgm:pt>
    <dgm:pt modelId="{1B558B3E-970A-407D-BC12-0467E05AD8E0}" type="sibTrans" cxnId="{F45FD7A2-11FF-4790-9D67-5B334422D09D}">
      <dgm:prSet/>
      <dgm:spPr/>
      <dgm:t>
        <a:bodyPr/>
        <a:lstStyle/>
        <a:p>
          <a:endParaRPr lang="es-ES"/>
        </a:p>
      </dgm:t>
    </dgm:pt>
    <dgm:pt modelId="{2492F83C-DC0C-4B5C-BE16-4030AEB352E1}">
      <dgm:prSet phldrT="[Texto]" custT="1"/>
      <dgm:spPr>
        <a:ln w="38100"/>
      </dgm:spPr>
      <dgm:t>
        <a:bodyPr/>
        <a:lstStyle/>
        <a:p>
          <a:r>
            <a:rPr lang="es-EC" sz="1800" dirty="0"/>
            <a:t>Hipertrofia muscular</a:t>
          </a:r>
        </a:p>
      </dgm:t>
    </dgm:pt>
    <dgm:pt modelId="{07444778-01A1-4BBB-9694-2B77EF0740C6}" type="sibTrans" cxnId="{DCC4D68D-E4DC-4C69-AE35-7663F0D55610}">
      <dgm:prSet/>
      <dgm:spPr/>
      <dgm:t>
        <a:bodyPr/>
        <a:lstStyle/>
        <a:p>
          <a:endParaRPr lang="es-EC"/>
        </a:p>
      </dgm:t>
    </dgm:pt>
    <dgm:pt modelId="{9BEDBC79-1CD1-40EE-8187-F88BE135BD82}" type="parTrans" cxnId="{DCC4D68D-E4DC-4C69-AE35-7663F0D55610}">
      <dgm:prSet/>
      <dgm:spPr/>
      <dgm:t>
        <a:bodyPr/>
        <a:lstStyle/>
        <a:p>
          <a:endParaRPr lang="es-EC"/>
        </a:p>
      </dgm:t>
    </dgm:pt>
    <dgm:pt modelId="{B91A3591-51B1-45BC-96D8-2EC28D2D4EEB}">
      <dgm:prSet phldrT="[Texto]" custT="1"/>
      <dgm:spPr>
        <a:ln w="38100"/>
      </dgm:spPr>
      <dgm:t>
        <a:bodyPr/>
        <a:lstStyle/>
        <a:p>
          <a:r>
            <a:rPr lang="es-EC" sz="1800" dirty="0"/>
            <a:t>Fuerza máxima</a:t>
          </a:r>
        </a:p>
      </dgm:t>
    </dgm:pt>
    <dgm:pt modelId="{2F839EDA-484D-47C8-B376-0492EE6AAFD8}" type="parTrans" cxnId="{CAD06774-38D7-4E6F-82EF-7F8733F95031}">
      <dgm:prSet/>
      <dgm:spPr/>
      <dgm:t>
        <a:bodyPr/>
        <a:lstStyle/>
        <a:p>
          <a:endParaRPr lang="es-ES"/>
        </a:p>
      </dgm:t>
    </dgm:pt>
    <dgm:pt modelId="{028A37AB-A50E-4758-8205-5EB152F3CB8A}" type="sibTrans" cxnId="{CAD06774-38D7-4E6F-82EF-7F8733F95031}">
      <dgm:prSet/>
      <dgm:spPr/>
      <dgm:t>
        <a:bodyPr/>
        <a:lstStyle/>
        <a:p>
          <a:endParaRPr lang="es-ES"/>
        </a:p>
      </dgm:t>
    </dgm:pt>
    <dgm:pt modelId="{66383444-8B71-4E40-B826-DCE37496E9AA}">
      <dgm:prSet phldrT="[Texto]" custT="1"/>
      <dgm:spPr>
        <a:ln w="38100"/>
      </dgm:spPr>
      <dgm:t>
        <a:bodyPr/>
        <a:lstStyle/>
        <a:p>
          <a:r>
            <a:rPr lang="es-EC" sz="1800" dirty="0"/>
            <a:t>Fuerza explosiva</a:t>
          </a:r>
        </a:p>
      </dgm:t>
    </dgm:pt>
    <dgm:pt modelId="{7763D4DB-DEA4-4596-9EC5-0F31B8D27C66}" type="parTrans" cxnId="{494330AC-8CC4-41FB-AE24-CCC266FC3909}">
      <dgm:prSet/>
      <dgm:spPr/>
      <dgm:t>
        <a:bodyPr/>
        <a:lstStyle/>
        <a:p>
          <a:endParaRPr lang="es-ES"/>
        </a:p>
      </dgm:t>
    </dgm:pt>
    <dgm:pt modelId="{66CA4B98-E55C-4EBB-B027-45A542E3B18B}" type="sibTrans" cxnId="{494330AC-8CC4-41FB-AE24-CCC266FC3909}">
      <dgm:prSet/>
      <dgm:spPr/>
      <dgm:t>
        <a:bodyPr/>
        <a:lstStyle/>
        <a:p>
          <a:endParaRPr lang="es-ES"/>
        </a:p>
      </dgm:t>
    </dgm:pt>
    <dgm:pt modelId="{5359E655-38E6-4DE8-8AFB-9835FC03A842}">
      <dgm:prSet phldrT="[Texto]" custT="1"/>
      <dgm:spPr>
        <a:ln w="38100"/>
      </dgm:spPr>
      <dgm:t>
        <a:bodyPr/>
        <a:lstStyle/>
        <a:p>
          <a:r>
            <a:rPr lang="es-EC" sz="1800" dirty="0"/>
            <a:t>Resistencia a la fuerza</a:t>
          </a:r>
        </a:p>
      </dgm:t>
    </dgm:pt>
    <dgm:pt modelId="{09DD197E-AD5B-4E5F-839E-677882ED6BAD}" type="parTrans" cxnId="{978D4429-C5A8-403A-A047-6D8F7DA82213}">
      <dgm:prSet/>
      <dgm:spPr/>
      <dgm:t>
        <a:bodyPr/>
        <a:lstStyle/>
        <a:p>
          <a:endParaRPr lang="es-ES"/>
        </a:p>
      </dgm:t>
    </dgm:pt>
    <dgm:pt modelId="{6C93E277-EFC6-4CF9-8DF4-9873C0C282D9}" type="sibTrans" cxnId="{978D4429-C5A8-403A-A047-6D8F7DA82213}">
      <dgm:prSet/>
      <dgm:spPr/>
      <dgm:t>
        <a:bodyPr/>
        <a:lstStyle/>
        <a:p>
          <a:endParaRPr lang="es-ES"/>
        </a:p>
      </dgm:t>
    </dgm:pt>
    <dgm:pt modelId="{A4FC88B8-4BFD-47B4-81B3-67817EBDFD9B}">
      <dgm:prSet phldrT="[Texto]" custT="1"/>
      <dgm:spPr>
        <a:ln w="38100">
          <a:solidFill>
            <a:schemeClr val="tx2">
              <a:lumMod val="40000"/>
              <a:lumOff val="60000"/>
            </a:schemeClr>
          </a:solidFill>
        </a:ln>
      </dgm:spPr>
      <dgm:t>
        <a:bodyPr/>
        <a:lstStyle/>
        <a:p>
          <a:r>
            <a:rPr lang="es-EC" sz="1800" b="1" dirty="0"/>
            <a:t>Clases deportivas para personas con discapacidad física (atletismo y natación)</a:t>
          </a:r>
        </a:p>
      </dgm:t>
    </dgm:pt>
    <dgm:pt modelId="{445DE474-237A-4D94-A76B-20750015A5EB}" type="sibTrans" cxnId="{573E5486-9113-483B-B3F6-E3C09739E696}">
      <dgm:prSet/>
      <dgm:spPr/>
      <dgm:t>
        <a:bodyPr/>
        <a:lstStyle/>
        <a:p>
          <a:endParaRPr lang="es-EC"/>
        </a:p>
      </dgm:t>
    </dgm:pt>
    <dgm:pt modelId="{ECA244B9-8A7D-47D9-91D1-01938D117291}" type="parTrans" cxnId="{573E5486-9113-483B-B3F6-E3C09739E696}">
      <dgm:prSet/>
      <dgm:spPr/>
      <dgm:t>
        <a:bodyPr/>
        <a:lstStyle/>
        <a:p>
          <a:endParaRPr lang="es-EC"/>
        </a:p>
      </dgm:t>
    </dgm:pt>
    <dgm:pt modelId="{C1F7A7B5-2FB4-4CC2-ADF2-FAA1538D390D}" type="pres">
      <dgm:prSet presAssocID="{DB3EFDEF-FC02-4729-97D4-5D5AE22BAB9B}" presName="Name0" presStyleCnt="0">
        <dgm:presLayoutVars>
          <dgm:dir/>
          <dgm:resizeHandles val="exact"/>
        </dgm:presLayoutVars>
      </dgm:prSet>
      <dgm:spPr/>
    </dgm:pt>
    <dgm:pt modelId="{705F5B14-7E5A-492B-95C9-6FD91DAEFAFE}" type="pres">
      <dgm:prSet presAssocID="{A79F2671-F3CA-415E-8E00-146F9B3759FC}" presName="node" presStyleLbl="node1" presStyleIdx="0" presStyleCnt="4">
        <dgm:presLayoutVars>
          <dgm:bulletEnabled val="1"/>
        </dgm:presLayoutVars>
      </dgm:prSet>
      <dgm:spPr/>
    </dgm:pt>
    <dgm:pt modelId="{AEF7C645-0C80-4713-B2D1-F1848C12F42F}" type="pres">
      <dgm:prSet presAssocID="{A0E43A4C-26DC-4D2A-872F-4F346AD04303}" presName="sibTrans" presStyleCnt="0"/>
      <dgm:spPr/>
    </dgm:pt>
    <dgm:pt modelId="{F5D62CB2-1E55-4FE4-8037-0783730E4DB3}" type="pres">
      <dgm:prSet presAssocID="{61BA966B-0968-4616-BAA0-55308343097C}" presName="node" presStyleLbl="node1" presStyleIdx="1" presStyleCnt="4">
        <dgm:presLayoutVars>
          <dgm:bulletEnabled val="1"/>
        </dgm:presLayoutVars>
      </dgm:prSet>
      <dgm:spPr/>
    </dgm:pt>
    <dgm:pt modelId="{0F0264AC-A4A3-4297-9064-0417874997EA}" type="pres">
      <dgm:prSet presAssocID="{B8013577-8797-4E1C-A255-9798114CE6C5}" presName="sibTrans" presStyleCnt="0"/>
      <dgm:spPr/>
    </dgm:pt>
    <dgm:pt modelId="{7C341A7C-3B67-4CF6-B3FC-37FC06A47D92}" type="pres">
      <dgm:prSet presAssocID="{51C3DBEE-BDE1-49BE-B325-3277CD4E0161}" presName="node" presStyleLbl="node1" presStyleIdx="2" presStyleCnt="4">
        <dgm:presLayoutVars>
          <dgm:bulletEnabled val="1"/>
        </dgm:presLayoutVars>
      </dgm:prSet>
      <dgm:spPr/>
    </dgm:pt>
    <dgm:pt modelId="{8C52D1C4-2DC4-4AEF-BE6A-C440CE663047}" type="pres">
      <dgm:prSet presAssocID="{666C8AEA-DCF1-4A63-9FE1-B51E5BE655CD}" presName="sibTrans" presStyleCnt="0"/>
      <dgm:spPr/>
    </dgm:pt>
    <dgm:pt modelId="{7DF33133-81F9-4B82-9411-C6324D4B0ABC}" type="pres">
      <dgm:prSet presAssocID="{FCF5D17C-F0CE-4B6F-9EA1-EBC66FA15A45}" presName="node" presStyleLbl="node1" presStyleIdx="3" presStyleCnt="4">
        <dgm:presLayoutVars>
          <dgm:bulletEnabled val="1"/>
        </dgm:presLayoutVars>
      </dgm:prSet>
      <dgm:spPr/>
    </dgm:pt>
  </dgm:ptLst>
  <dgm:cxnLst>
    <dgm:cxn modelId="{593E3408-1D71-4F84-A862-757C23F6D10F}" type="presOf" srcId="{51C3DBEE-BDE1-49BE-B325-3277CD4E0161}" destId="{7C341A7C-3B67-4CF6-B3FC-37FC06A47D92}" srcOrd="0" destOrd="0" presId="urn:microsoft.com/office/officeart/2005/8/layout/hList6"/>
    <dgm:cxn modelId="{978D4429-C5A8-403A-A047-6D8F7DA82213}" srcId="{61BA966B-0968-4616-BAA0-55308343097C}" destId="{5359E655-38E6-4DE8-8AFB-9835FC03A842}" srcOrd="3" destOrd="0" parTransId="{09DD197E-AD5B-4E5F-839E-677882ED6BAD}" sibTransId="{6C93E277-EFC6-4CF9-8DF4-9873C0C282D9}"/>
    <dgm:cxn modelId="{9BBE6D41-AB01-4576-B949-ADA87F05F2EC}" type="presOf" srcId="{5359E655-38E6-4DE8-8AFB-9835FC03A842}" destId="{F5D62CB2-1E55-4FE4-8037-0783730E4DB3}" srcOrd="0" destOrd="4" presId="urn:microsoft.com/office/officeart/2005/8/layout/hList6"/>
    <dgm:cxn modelId="{5E1E7C45-7288-4DB7-8D4C-07D351D0F6DE}" type="presOf" srcId="{FCF5D17C-F0CE-4B6F-9EA1-EBC66FA15A45}" destId="{7DF33133-81F9-4B82-9411-C6324D4B0ABC}" srcOrd="0" destOrd="0" presId="urn:microsoft.com/office/officeart/2005/8/layout/hList6"/>
    <dgm:cxn modelId="{B2233648-E4D3-42B6-846B-19AB0367F8BC}" type="presOf" srcId="{61BA966B-0968-4616-BAA0-55308343097C}" destId="{F5D62CB2-1E55-4FE4-8037-0783730E4DB3}" srcOrd="0" destOrd="0" presId="urn:microsoft.com/office/officeart/2005/8/layout/hList6"/>
    <dgm:cxn modelId="{96F8D34D-062E-4865-A584-79C526D139B1}" type="presOf" srcId="{67C196EB-FB9C-4184-A7B1-B858971D1638}" destId="{705F5B14-7E5A-492B-95C9-6FD91DAEFAFE}" srcOrd="0" destOrd="2" presId="urn:microsoft.com/office/officeart/2005/8/layout/hList6"/>
    <dgm:cxn modelId="{0DC75670-C24B-45B0-BE08-C61717713676}" srcId="{A79F2671-F3CA-415E-8E00-146F9B3759FC}" destId="{2C20AB21-1CDC-4C58-963E-4AFBD67BA35A}" srcOrd="0" destOrd="0" parTransId="{696FE2FE-9DDC-4DAF-8A9F-AB4796166CF4}" sibTransId="{2AA8D78D-788C-4672-BF27-073937B8C5F2}"/>
    <dgm:cxn modelId="{CAD06774-38D7-4E6F-82EF-7F8733F95031}" srcId="{61BA966B-0968-4616-BAA0-55308343097C}" destId="{B91A3591-51B1-45BC-96D8-2EC28D2D4EEB}" srcOrd="1" destOrd="0" parTransId="{2F839EDA-484D-47C8-B376-0492EE6AAFD8}" sibTransId="{028A37AB-A50E-4758-8205-5EB152F3CB8A}"/>
    <dgm:cxn modelId="{B73DCA76-D3F8-4ACA-B02C-343D6BDB9DB0}" srcId="{DB3EFDEF-FC02-4729-97D4-5D5AE22BAB9B}" destId="{51C3DBEE-BDE1-49BE-B325-3277CD4E0161}" srcOrd="2" destOrd="0" parTransId="{38BAD47C-F894-48A2-8A4A-5A89EC8FFAE6}" sibTransId="{666C8AEA-DCF1-4A63-9FE1-B51E5BE655CD}"/>
    <dgm:cxn modelId="{573E5486-9113-483B-B3F6-E3C09739E696}" srcId="{FCF5D17C-F0CE-4B6F-9EA1-EBC66FA15A45}" destId="{A4FC88B8-4BFD-47B4-81B3-67817EBDFD9B}" srcOrd="0" destOrd="0" parTransId="{ECA244B9-8A7D-47D9-91D1-01938D117291}" sibTransId="{445DE474-237A-4D94-A76B-20750015A5EB}"/>
    <dgm:cxn modelId="{4718A387-2F92-4CDF-86B9-97EB718642A0}" type="presOf" srcId="{A79F2671-F3CA-415E-8E00-146F9B3759FC}" destId="{705F5B14-7E5A-492B-95C9-6FD91DAEFAFE}" srcOrd="0" destOrd="0" presId="urn:microsoft.com/office/officeart/2005/8/layout/hList6"/>
    <dgm:cxn modelId="{F239A78A-6904-49B8-BF6B-872974F00D97}" srcId="{DB3EFDEF-FC02-4729-97D4-5D5AE22BAB9B}" destId="{FCF5D17C-F0CE-4B6F-9EA1-EBC66FA15A45}" srcOrd="3" destOrd="0" parTransId="{1AA9508F-B8C8-44C8-9867-4DC79387ECE9}" sibTransId="{0D7FC12E-A16E-48D0-B06D-E7114D24572C}"/>
    <dgm:cxn modelId="{DCC4D68D-E4DC-4C69-AE35-7663F0D55610}" srcId="{61BA966B-0968-4616-BAA0-55308343097C}" destId="{2492F83C-DC0C-4B5C-BE16-4030AEB352E1}" srcOrd="0" destOrd="0" parTransId="{9BEDBC79-1CD1-40EE-8187-F88BE135BD82}" sibTransId="{07444778-01A1-4BBB-9694-2B77EF0740C6}"/>
    <dgm:cxn modelId="{71F9B29E-9797-4C3D-8BEF-95819AB19E7C}" type="presOf" srcId="{A4FC88B8-4BFD-47B4-81B3-67817EBDFD9B}" destId="{7DF33133-81F9-4B82-9411-C6324D4B0ABC}" srcOrd="0" destOrd="1" presId="urn:microsoft.com/office/officeart/2005/8/layout/hList6"/>
    <dgm:cxn modelId="{F45FD7A2-11FF-4790-9D67-5B334422D09D}" srcId="{A79F2671-F3CA-415E-8E00-146F9B3759FC}" destId="{67C196EB-FB9C-4184-A7B1-B858971D1638}" srcOrd="1" destOrd="0" parTransId="{0F3B6203-DF82-4D97-B040-0D16D2E481EF}" sibTransId="{1B558B3E-970A-407D-BC12-0467E05AD8E0}"/>
    <dgm:cxn modelId="{4DE1F3A3-1E0F-4191-867D-7FD4E97A0E24}" srcId="{DB3EFDEF-FC02-4729-97D4-5D5AE22BAB9B}" destId="{A79F2671-F3CA-415E-8E00-146F9B3759FC}" srcOrd="0" destOrd="0" parTransId="{835A4F92-58CD-47DA-B15F-B60CD417E571}" sibTransId="{A0E43A4C-26DC-4D2A-872F-4F346AD04303}"/>
    <dgm:cxn modelId="{494330AC-8CC4-41FB-AE24-CCC266FC3909}" srcId="{61BA966B-0968-4616-BAA0-55308343097C}" destId="{66383444-8B71-4E40-B826-DCE37496E9AA}" srcOrd="2" destOrd="0" parTransId="{7763D4DB-DEA4-4596-9EC5-0F31B8D27C66}" sibTransId="{66CA4B98-E55C-4EBB-B027-45A542E3B18B}"/>
    <dgm:cxn modelId="{DA26E5B7-9A8E-4E54-89D5-310DA87BFD64}" type="presOf" srcId="{2492F83C-DC0C-4B5C-BE16-4030AEB352E1}" destId="{F5D62CB2-1E55-4FE4-8037-0783730E4DB3}" srcOrd="0" destOrd="1" presId="urn:microsoft.com/office/officeart/2005/8/layout/hList6"/>
    <dgm:cxn modelId="{BFBF8EBD-F571-402F-9B71-74E4591EC6C1}" type="presOf" srcId="{B91A3591-51B1-45BC-96D8-2EC28D2D4EEB}" destId="{F5D62CB2-1E55-4FE4-8037-0783730E4DB3}" srcOrd="0" destOrd="2" presId="urn:microsoft.com/office/officeart/2005/8/layout/hList6"/>
    <dgm:cxn modelId="{FB0CFCD2-CC2F-4226-B3B2-8317DA1478E5}" srcId="{DB3EFDEF-FC02-4729-97D4-5D5AE22BAB9B}" destId="{61BA966B-0968-4616-BAA0-55308343097C}" srcOrd="1" destOrd="0" parTransId="{91EAE242-AAF6-48A3-BA27-BEAC848EF506}" sibTransId="{B8013577-8797-4E1C-A255-9798114CE6C5}"/>
    <dgm:cxn modelId="{EBC8A0E0-4B96-4BC4-8E3F-B1A89DF60AFF}" type="presOf" srcId="{DB3EFDEF-FC02-4729-97D4-5D5AE22BAB9B}" destId="{C1F7A7B5-2FB4-4CC2-ADF2-FAA1538D390D}" srcOrd="0" destOrd="0" presId="urn:microsoft.com/office/officeart/2005/8/layout/hList6"/>
    <dgm:cxn modelId="{948CCDE9-3936-454C-A262-A80044CC2EDC}" type="presOf" srcId="{2C20AB21-1CDC-4C58-963E-4AFBD67BA35A}" destId="{705F5B14-7E5A-492B-95C9-6FD91DAEFAFE}" srcOrd="0" destOrd="1" presId="urn:microsoft.com/office/officeart/2005/8/layout/hList6"/>
    <dgm:cxn modelId="{696D99FC-233A-4B3D-A383-FE2649D4B0CC}" type="presOf" srcId="{66383444-8B71-4E40-B826-DCE37496E9AA}" destId="{F5D62CB2-1E55-4FE4-8037-0783730E4DB3}" srcOrd="0" destOrd="3" presId="urn:microsoft.com/office/officeart/2005/8/layout/hList6"/>
    <dgm:cxn modelId="{B7808163-761B-4440-B7A0-4C5674C5ABFE}" type="presParOf" srcId="{C1F7A7B5-2FB4-4CC2-ADF2-FAA1538D390D}" destId="{705F5B14-7E5A-492B-95C9-6FD91DAEFAFE}" srcOrd="0" destOrd="0" presId="urn:microsoft.com/office/officeart/2005/8/layout/hList6"/>
    <dgm:cxn modelId="{C3426874-7AD3-453D-B547-7B05BAD67ECC}" type="presParOf" srcId="{C1F7A7B5-2FB4-4CC2-ADF2-FAA1538D390D}" destId="{AEF7C645-0C80-4713-B2D1-F1848C12F42F}" srcOrd="1" destOrd="0" presId="urn:microsoft.com/office/officeart/2005/8/layout/hList6"/>
    <dgm:cxn modelId="{C1AE4134-10B9-488A-A539-7BE53CE3717B}" type="presParOf" srcId="{C1F7A7B5-2FB4-4CC2-ADF2-FAA1538D390D}" destId="{F5D62CB2-1E55-4FE4-8037-0783730E4DB3}" srcOrd="2" destOrd="0" presId="urn:microsoft.com/office/officeart/2005/8/layout/hList6"/>
    <dgm:cxn modelId="{6A0B6F3C-57AA-4084-AF20-346B9ACED330}" type="presParOf" srcId="{C1F7A7B5-2FB4-4CC2-ADF2-FAA1538D390D}" destId="{0F0264AC-A4A3-4297-9064-0417874997EA}" srcOrd="3" destOrd="0" presId="urn:microsoft.com/office/officeart/2005/8/layout/hList6"/>
    <dgm:cxn modelId="{4C2C3574-5912-4DB7-820C-4A947871E9D4}" type="presParOf" srcId="{C1F7A7B5-2FB4-4CC2-ADF2-FAA1538D390D}" destId="{7C341A7C-3B67-4CF6-B3FC-37FC06A47D92}" srcOrd="4" destOrd="0" presId="urn:microsoft.com/office/officeart/2005/8/layout/hList6"/>
    <dgm:cxn modelId="{975BEFF1-FCF5-4861-9C68-AE142C6E5A63}" type="presParOf" srcId="{C1F7A7B5-2FB4-4CC2-ADF2-FAA1538D390D}" destId="{8C52D1C4-2DC4-4AEF-BE6A-C440CE663047}" srcOrd="5" destOrd="0" presId="urn:microsoft.com/office/officeart/2005/8/layout/hList6"/>
    <dgm:cxn modelId="{2A1F7B14-1107-44F9-8AC7-287918D81790}" type="presParOf" srcId="{C1F7A7B5-2FB4-4CC2-ADF2-FAA1538D390D}" destId="{7DF33133-81F9-4B82-9411-C6324D4B0ABC}"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431541-8241-41B9-BE63-B12A5C2730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3A2E3A19-94EB-429D-BBA3-8A64DE723F4B}">
      <dgm:prSet phldrT="[Texto]"/>
      <dgm:spPr/>
      <dgm:t>
        <a:bodyPr/>
        <a:lstStyle/>
        <a:p>
          <a:r>
            <a:rPr lang="es-EC" dirty="0"/>
            <a:t>Tipo de investigación</a:t>
          </a:r>
        </a:p>
      </dgm:t>
    </dgm:pt>
    <dgm:pt modelId="{953327BD-557A-481C-8154-DFCC1A9BB14C}" type="parTrans" cxnId="{C6E1CE39-F076-4B66-BB3D-8A243C877796}">
      <dgm:prSet/>
      <dgm:spPr/>
      <dgm:t>
        <a:bodyPr/>
        <a:lstStyle/>
        <a:p>
          <a:endParaRPr lang="es-EC"/>
        </a:p>
      </dgm:t>
    </dgm:pt>
    <dgm:pt modelId="{E9BAB1E2-62DD-4CFB-8796-908244FE46B6}" type="sibTrans" cxnId="{C6E1CE39-F076-4B66-BB3D-8A243C877796}">
      <dgm:prSet/>
      <dgm:spPr/>
      <dgm:t>
        <a:bodyPr/>
        <a:lstStyle/>
        <a:p>
          <a:endParaRPr lang="es-EC"/>
        </a:p>
      </dgm:t>
    </dgm:pt>
    <dgm:pt modelId="{48A7F795-7D47-46EF-840E-C0559E947AB0}">
      <dgm:prSet phldrT="[Texto]"/>
      <dgm:spPr/>
      <dgm:t>
        <a:bodyPr/>
        <a:lstStyle/>
        <a:p>
          <a:r>
            <a:rPr lang="es-MX" dirty="0"/>
            <a:t>Investigación descriptiva  </a:t>
          </a:r>
          <a:endParaRPr lang="es-EC" dirty="0"/>
        </a:p>
      </dgm:t>
    </dgm:pt>
    <dgm:pt modelId="{67394CAE-747C-49CE-B5ED-9DABF2744B81}" type="parTrans" cxnId="{1A2ACCEA-106D-4242-868D-CE497903BEF8}">
      <dgm:prSet/>
      <dgm:spPr/>
      <dgm:t>
        <a:bodyPr/>
        <a:lstStyle/>
        <a:p>
          <a:endParaRPr lang="es-EC"/>
        </a:p>
      </dgm:t>
    </dgm:pt>
    <dgm:pt modelId="{5AEF59E4-9207-4D34-8E7F-5D3141BEA0B3}" type="sibTrans" cxnId="{1A2ACCEA-106D-4242-868D-CE497903BEF8}">
      <dgm:prSet/>
      <dgm:spPr/>
      <dgm:t>
        <a:bodyPr/>
        <a:lstStyle/>
        <a:p>
          <a:endParaRPr lang="es-EC"/>
        </a:p>
      </dgm:t>
    </dgm:pt>
    <dgm:pt modelId="{7FAAD575-CF0D-4138-910C-2507B78F4F4C}">
      <dgm:prSet phldrT="[Texto]"/>
      <dgm:spPr/>
      <dgm:t>
        <a:bodyPr/>
        <a:lstStyle/>
        <a:p>
          <a:r>
            <a:rPr lang="es-EC" dirty="0"/>
            <a:t>Población y muestra</a:t>
          </a:r>
        </a:p>
      </dgm:t>
    </dgm:pt>
    <dgm:pt modelId="{ABF191CA-C26C-4734-98A2-A3C031290B4C}" type="parTrans" cxnId="{41693B81-A0BB-4E95-AD42-3099500B0864}">
      <dgm:prSet/>
      <dgm:spPr/>
      <dgm:t>
        <a:bodyPr/>
        <a:lstStyle/>
        <a:p>
          <a:endParaRPr lang="es-EC"/>
        </a:p>
      </dgm:t>
    </dgm:pt>
    <dgm:pt modelId="{42EB5F42-1ABE-4EDA-A7F0-818C126B3BC4}" type="sibTrans" cxnId="{41693B81-A0BB-4E95-AD42-3099500B0864}">
      <dgm:prSet/>
      <dgm:spPr/>
      <dgm:t>
        <a:bodyPr/>
        <a:lstStyle/>
        <a:p>
          <a:endParaRPr lang="es-EC"/>
        </a:p>
      </dgm:t>
    </dgm:pt>
    <dgm:pt modelId="{08D35AC9-55FB-4B17-9D84-B32B49E0D976}">
      <dgm:prSet phldrT="[Texto]"/>
      <dgm:spPr/>
      <dgm:t>
        <a:bodyPr/>
        <a:lstStyle/>
        <a:p>
          <a:r>
            <a:rPr lang="es-ES" dirty="0"/>
            <a:t>instructores de la Armada del Ecuador con un total 10, y todo el personal con capacidades diferentes 100</a:t>
          </a:r>
          <a:endParaRPr lang="es-EC" dirty="0"/>
        </a:p>
      </dgm:t>
    </dgm:pt>
    <dgm:pt modelId="{745F4545-7A35-4442-A0B8-F112361E060B}" type="parTrans" cxnId="{ACB675D1-8A97-4F85-BBE5-ED972A1B36B5}">
      <dgm:prSet/>
      <dgm:spPr/>
      <dgm:t>
        <a:bodyPr/>
        <a:lstStyle/>
        <a:p>
          <a:endParaRPr lang="es-EC"/>
        </a:p>
      </dgm:t>
    </dgm:pt>
    <dgm:pt modelId="{A900B7DB-76AF-422E-8F80-D118F1969EE6}" type="sibTrans" cxnId="{ACB675D1-8A97-4F85-BBE5-ED972A1B36B5}">
      <dgm:prSet/>
      <dgm:spPr/>
      <dgm:t>
        <a:bodyPr/>
        <a:lstStyle/>
        <a:p>
          <a:endParaRPr lang="es-EC"/>
        </a:p>
      </dgm:t>
    </dgm:pt>
    <dgm:pt modelId="{DC994791-66D2-42AA-B131-054DEC3E5411}">
      <dgm:prSet/>
      <dgm:spPr/>
      <dgm:t>
        <a:bodyPr/>
        <a:lstStyle/>
        <a:p>
          <a:r>
            <a:rPr lang="es-EC" dirty="0"/>
            <a:t>Técnica de recolección de datos</a:t>
          </a:r>
        </a:p>
      </dgm:t>
    </dgm:pt>
    <dgm:pt modelId="{C8CE37BA-FFCE-4314-AAAF-3D22D809464A}" type="parTrans" cxnId="{30128065-A19B-4000-AB5C-2D037F01AE09}">
      <dgm:prSet/>
      <dgm:spPr/>
      <dgm:t>
        <a:bodyPr/>
        <a:lstStyle/>
        <a:p>
          <a:endParaRPr lang="es-EC"/>
        </a:p>
      </dgm:t>
    </dgm:pt>
    <dgm:pt modelId="{B81CEB80-19E4-4A6D-9FAD-CF7A5B13A106}" type="sibTrans" cxnId="{30128065-A19B-4000-AB5C-2D037F01AE09}">
      <dgm:prSet/>
      <dgm:spPr/>
      <dgm:t>
        <a:bodyPr/>
        <a:lstStyle/>
        <a:p>
          <a:endParaRPr lang="es-EC"/>
        </a:p>
      </dgm:t>
    </dgm:pt>
    <dgm:pt modelId="{6918718A-74D1-4AA1-A003-6C2C7F0D0EBF}">
      <dgm:prSet/>
      <dgm:spPr/>
      <dgm:t>
        <a:bodyPr/>
        <a:lstStyle/>
        <a:p>
          <a:r>
            <a:rPr lang="es-ES" dirty="0"/>
            <a:t>Aplicación de una encuesta al personal del departamento de educación física para determinar la necesidad de contar con un plan de entrenamiento</a:t>
          </a:r>
          <a:endParaRPr lang="es-EC" dirty="0"/>
        </a:p>
      </dgm:t>
    </dgm:pt>
    <dgm:pt modelId="{B3A6841E-0B85-47C0-B72B-51D1837C6B1D}" type="parTrans" cxnId="{D1B6F051-9C1C-434C-9C95-6D155EBBB92D}">
      <dgm:prSet/>
      <dgm:spPr/>
      <dgm:t>
        <a:bodyPr/>
        <a:lstStyle/>
        <a:p>
          <a:endParaRPr lang="es-EC"/>
        </a:p>
      </dgm:t>
    </dgm:pt>
    <dgm:pt modelId="{A57883E0-CD2B-471D-92E6-091C96A54BE4}" type="sibTrans" cxnId="{D1B6F051-9C1C-434C-9C95-6D155EBBB92D}">
      <dgm:prSet/>
      <dgm:spPr/>
      <dgm:t>
        <a:bodyPr/>
        <a:lstStyle/>
        <a:p>
          <a:endParaRPr lang="es-EC"/>
        </a:p>
      </dgm:t>
    </dgm:pt>
    <dgm:pt modelId="{883A5912-18F2-4698-BE70-A70F11E2ED20}" type="pres">
      <dgm:prSet presAssocID="{46431541-8241-41B9-BE63-B12A5C2730AA}" presName="linear" presStyleCnt="0">
        <dgm:presLayoutVars>
          <dgm:animLvl val="lvl"/>
          <dgm:resizeHandles val="exact"/>
        </dgm:presLayoutVars>
      </dgm:prSet>
      <dgm:spPr/>
    </dgm:pt>
    <dgm:pt modelId="{262EFA80-554F-43A6-B400-C1DDAA67087F}" type="pres">
      <dgm:prSet presAssocID="{3A2E3A19-94EB-429D-BBA3-8A64DE723F4B}" presName="parentText" presStyleLbl="node1" presStyleIdx="0" presStyleCnt="3">
        <dgm:presLayoutVars>
          <dgm:chMax val="0"/>
          <dgm:bulletEnabled val="1"/>
        </dgm:presLayoutVars>
      </dgm:prSet>
      <dgm:spPr/>
    </dgm:pt>
    <dgm:pt modelId="{DC6D958E-E7AE-4DF4-AD51-4387E0C1C477}" type="pres">
      <dgm:prSet presAssocID="{3A2E3A19-94EB-429D-BBA3-8A64DE723F4B}" presName="childText" presStyleLbl="revTx" presStyleIdx="0" presStyleCnt="3">
        <dgm:presLayoutVars>
          <dgm:bulletEnabled val="1"/>
        </dgm:presLayoutVars>
      </dgm:prSet>
      <dgm:spPr/>
    </dgm:pt>
    <dgm:pt modelId="{56DB731B-5141-440C-972A-DD4D6C19D92F}" type="pres">
      <dgm:prSet presAssocID="{7FAAD575-CF0D-4138-910C-2507B78F4F4C}" presName="parentText" presStyleLbl="node1" presStyleIdx="1" presStyleCnt="3">
        <dgm:presLayoutVars>
          <dgm:chMax val="0"/>
          <dgm:bulletEnabled val="1"/>
        </dgm:presLayoutVars>
      </dgm:prSet>
      <dgm:spPr/>
    </dgm:pt>
    <dgm:pt modelId="{67369720-68A7-4470-8D4D-8DE42499FB4A}" type="pres">
      <dgm:prSet presAssocID="{7FAAD575-CF0D-4138-910C-2507B78F4F4C}" presName="childText" presStyleLbl="revTx" presStyleIdx="1" presStyleCnt="3">
        <dgm:presLayoutVars>
          <dgm:bulletEnabled val="1"/>
        </dgm:presLayoutVars>
      </dgm:prSet>
      <dgm:spPr/>
    </dgm:pt>
    <dgm:pt modelId="{918E48CF-B054-4E1A-AAA5-EC410F910A2C}" type="pres">
      <dgm:prSet presAssocID="{DC994791-66D2-42AA-B131-054DEC3E5411}" presName="parentText" presStyleLbl="node1" presStyleIdx="2" presStyleCnt="3">
        <dgm:presLayoutVars>
          <dgm:chMax val="0"/>
          <dgm:bulletEnabled val="1"/>
        </dgm:presLayoutVars>
      </dgm:prSet>
      <dgm:spPr/>
    </dgm:pt>
    <dgm:pt modelId="{E40DBCEC-4209-46F1-B6D1-68313EC87569}" type="pres">
      <dgm:prSet presAssocID="{DC994791-66D2-42AA-B131-054DEC3E5411}" presName="childText" presStyleLbl="revTx" presStyleIdx="2" presStyleCnt="3">
        <dgm:presLayoutVars>
          <dgm:bulletEnabled val="1"/>
        </dgm:presLayoutVars>
      </dgm:prSet>
      <dgm:spPr/>
    </dgm:pt>
  </dgm:ptLst>
  <dgm:cxnLst>
    <dgm:cxn modelId="{C6E1CE39-F076-4B66-BB3D-8A243C877796}" srcId="{46431541-8241-41B9-BE63-B12A5C2730AA}" destId="{3A2E3A19-94EB-429D-BBA3-8A64DE723F4B}" srcOrd="0" destOrd="0" parTransId="{953327BD-557A-481C-8154-DFCC1A9BB14C}" sibTransId="{E9BAB1E2-62DD-4CFB-8796-908244FE46B6}"/>
    <dgm:cxn modelId="{30128065-A19B-4000-AB5C-2D037F01AE09}" srcId="{46431541-8241-41B9-BE63-B12A5C2730AA}" destId="{DC994791-66D2-42AA-B131-054DEC3E5411}" srcOrd="2" destOrd="0" parTransId="{C8CE37BA-FFCE-4314-AAAF-3D22D809464A}" sibTransId="{B81CEB80-19E4-4A6D-9FAD-CF7A5B13A106}"/>
    <dgm:cxn modelId="{D1B6F051-9C1C-434C-9C95-6D155EBBB92D}" srcId="{DC994791-66D2-42AA-B131-054DEC3E5411}" destId="{6918718A-74D1-4AA1-A003-6C2C7F0D0EBF}" srcOrd="0" destOrd="0" parTransId="{B3A6841E-0B85-47C0-B72B-51D1837C6B1D}" sibTransId="{A57883E0-CD2B-471D-92E6-091C96A54BE4}"/>
    <dgm:cxn modelId="{47514976-D90C-4294-87CB-15F367F466A9}" type="presOf" srcId="{46431541-8241-41B9-BE63-B12A5C2730AA}" destId="{883A5912-18F2-4698-BE70-A70F11E2ED20}" srcOrd="0" destOrd="0" presId="urn:microsoft.com/office/officeart/2005/8/layout/vList2"/>
    <dgm:cxn modelId="{41693B81-A0BB-4E95-AD42-3099500B0864}" srcId="{46431541-8241-41B9-BE63-B12A5C2730AA}" destId="{7FAAD575-CF0D-4138-910C-2507B78F4F4C}" srcOrd="1" destOrd="0" parTransId="{ABF191CA-C26C-4734-98A2-A3C031290B4C}" sibTransId="{42EB5F42-1ABE-4EDA-A7F0-818C126B3BC4}"/>
    <dgm:cxn modelId="{79419D8C-9028-4926-97AF-3869D5557735}" type="presOf" srcId="{3A2E3A19-94EB-429D-BBA3-8A64DE723F4B}" destId="{262EFA80-554F-43A6-B400-C1DDAA67087F}" srcOrd="0" destOrd="0" presId="urn:microsoft.com/office/officeart/2005/8/layout/vList2"/>
    <dgm:cxn modelId="{ACD12DAF-85AC-4F5A-BFA0-BF8246F03219}" type="presOf" srcId="{48A7F795-7D47-46EF-840E-C0559E947AB0}" destId="{DC6D958E-E7AE-4DF4-AD51-4387E0C1C477}" srcOrd="0" destOrd="0" presId="urn:microsoft.com/office/officeart/2005/8/layout/vList2"/>
    <dgm:cxn modelId="{868469C2-2B39-45F8-9100-72EDC2266849}" type="presOf" srcId="{DC994791-66D2-42AA-B131-054DEC3E5411}" destId="{918E48CF-B054-4E1A-AAA5-EC410F910A2C}" srcOrd="0" destOrd="0" presId="urn:microsoft.com/office/officeart/2005/8/layout/vList2"/>
    <dgm:cxn modelId="{D37024D0-400C-4924-866A-0D41F1F49C29}" type="presOf" srcId="{6918718A-74D1-4AA1-A003-6C2C7F0D0EBF}" destId="{E40DBCEC-4209-46F1-B6D1-68313EC87569}" srcOrd="0" destOrd="0" presId="urn:microsoft.com/office/officeart/2005/8/layout/vList2"/>
    <dgm:cxn modelId="{ACB675D1-8A97-4F85-BBE5-ED972A1B36B5}" srcId="{7FAAD575-CF0D-4138-910C-2507B78F4F4C}" destId="{08D35AC9-55FB-4B17-9D84-B32B49E0D976}" srcOrd="0" destOrd="0" parTransId="{745F4545-7A35-4442-A0B8-F112361E060B}" sibTransId="{A900B7DB-76AF-422E-8F80-D118F1969EE6}"/>
    <dgm:cxn modelId="{A0CD33DE-AE2F-4E30-A26B-0707AF7F1391}" type="presOf" srcId="{7FAAD575-CF0D-4138-910C-2507B78F4F4C}" destId="{56DB731B-5141-440C-972A-DD4D6C19D92F}" srcOrd="0" destOrd="0" presId="urn:microsoft.com/office/officeart/2005/8/layout/vList2"/>
    <dgm:cxn modelId="{3B5DF8E9-5358-476F-ABF6-6DB4B3A6EB0F}" type="presOf" srcId="{08D35AC9-55FB-4B17-9D84-B32B49E0D976}" destId="{67369720-68A7-4470-8D4D-8DE42499FB4A}" srcOrd="0" destOrd="0" presId="urn:microsoft.com/office/officeart/2005/8/layout/vList2"/>
    <dgm:cxn modelId="{1A2ACCEA-106D-4242-868D-CE497903BEF8}" srcId="{3A2E3A19-94EB-429D-BBA3-8A64DE723F4B}" destId="{48A7F795-7D47-46EF-840E-C0559E947AB0}" srcOrd="0" destOrd="0" parTransId="{67394CAE-747C-49CE-B5ED-9DABF2744B81}" sibTransId="{5AEF59E4-9207-4D34-8E7F-5D3141BEA0B3}"/>
    <dgm:cxn modelId="{9C22BE99-D30C-4287-89E5-B52A7CA24565}" type="presParOf" srcId="{883A5912-18F2-4698-BE70-A70F11E2ED20}" destId="{262EFA80-554F-43A6-B400-C1DDAA67087F}" srcOrd="0" destOrd="0" presId="urn:microsoft.com/office/officeart/2005/8/layout/vList2"/>
    <dgm:cxn modelId="{8E97CD08-A402-4636-9E17-36FC8E8FA7CC}" type="presParOf" srcId="{883A5912-18F2-4698-BE70-A70F11E2ED20}" destId="{DC6D958E-E7AE-4DF4-AD51-4387E0C1C477}" srcOrd="1" destOrd="0" presId="urn:microsoft.com/office/officeart/2005/8/layout/vList2"/>
    <dgm:cxn modelId="{710342E5-9F5E-4205-9B9E-277D0793F81A}" type="presParOf" srcId="{883A5912-18F2-4698-BE70-A70F11E2ED20}" destId="{56DB731B-5141-440C-972A-DD4D6C19D92F}" srcOrd="2" destOrd="0" presId="urn:microsoft.com/office/officeart/2005/8/layout/vList2"/>
    <dgm:cxn modelId="{7F106939-B197-424C-9977-3E621C3779FB}" type="presParOf" srcId="{883A5912-18F2-4698-BE70-A70F11E2ED20}" destId="{67369720-68A7-4470-8D4D-8DE42499FB4A}" srcOrd="3" destOrd="0" presId="urn:microsoft.com/office/officeart/2005/8/layout/vList2"/>
    <dgm:cxn modelId="{08480576-986A-4F1C-B6D3-98853DD49756}" type="presParOf" srcId="{883A5912-18F2-4698-BE70-A70F11E2ED20}" destId="{918E48CF-B054-4E1A-AAA5-EC410F910A2C}" srcOrd="4" destOrd="0" presId="urn:microsoft.com/office/officeart/2005/8/layout/vList2"/>
    <dgm:cxn modelId="{158D8B95-C2A2-4C99-B083-C8975DF911E2}" type="presParOf" srcId="{883A5912-18F2-4698-BE70-A70F11E2ED20}" destId="{E40DBCEC-4209-46F1-B6D1-68313EC8756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EE0769-CBA7-478D-A7C8-1E7EFA4EAD40}"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24EAFB0-52DE-49F7-92F6-2C15DEC77BAC}">
      <dgm:prSet phldrT="[Texto]"/>
      <dgm:spPr/>
      <dgm:t>
        <a:bodyPr/>
        <a:lstStyle/>
        <a:p>
          <a:r>
            <a:rPr lang="es-EC" dirty="0"/>
            <a:t>Pruebas de capacidad física</a:t>
          </a:r>
          <a:endParaRPr lang="es-ES" dirty="0"/>
        </a:p>
      </dgm:t>
    </dgm:pt>
    <dgm:pt modelId="{EC85B5D1-DC11-43F6-9925-65F85297E29A}" type="parTrans" cxnId="{AE2010B7-5560-4C74-A110-51DA842157DC}">
      <dgm:prSet/>
      <dgm:spPr/>
      <dgm:t>
        <a:bodyPr/>
        <a:lstStyle/>
        <a:p>
          <a:endParaRPr lang="es-ES"/>
        </a:p>
      </dgm:t>
    </dgm:pt>
    <dgm:pt modelId="{75BD510F-F76F-49B6-B0AB-C95294E349D2}" type="sibTrans" cxnId="{AE2010B7-5560-4C74-A110-51DA842157DC}">
      <dgm:prSet/>
      <dgm:spPr/>
      <dgm:t>
        <a:bodyPr/>
        <a:lstStyle/>
        <a:p>
          <a:endParaRPr lang="es-ES"/>
        </a:p>
      </dgm:t>
    </dgm:pt>
    <dgm:pt modelId="{3A0EE37A-98D6-4ECD-8E65-3EC82ABC6224}">
      <dgm:prSet phldrT="[Texto]"/>
      <dgm:spPr/>
      <dgm:t>
        <a:bodyPr/>
        <a:lstStyle/>
        <a:p>
          <a:r>
            <a:rPr lang="es-EC" dirty="0"/>
            <a:t>Flexión extensión de codos</a:t>
          </a:r>
          <a:endParaRPr lang="es-ES" dirty="0"/>
        </a:p>
      </dgm:t>
    </dgm:pt>
    <dgm:pt modelId="{17F26916-32CC-4427-808D-08D1E36EF485}" type="parTrans" cxnId="{125B85DC-E1D9-4D11-A355-4C7D858A6BF1}">
      <dgm:prSet/>
      <dgm:spPr/>
      <dgm:t>
        <a:bodyPr/>
        <a:lstStyle/>
        <a:p>
          <a:endParaRPr lang="es-ES"/>
        </a:p>
      </dgm:t>
    </dgm:pt>
    <dgm:pt modelId="{0242EF0F-5827-46A1-B72B-C3DD076153ED}" type="sibTrans" cxnId="{125B85DC-E1D9-4D11-A355-4C7D858A6BF1}">
      <dgm:prSet/>
      <dgm:spPr/>
      <dgm:t>
        <a:bodyPr/>
        <a:lstStyle/>
        <a:p>
          <a:endParaRPr lang="es-ES"/>
        </a:p>
      </dgm:t>
    </dgm:pt>
    <dgm:pt modelId="{C46D00AA-0A62-468A-9E7B-04F08F366039}">
      <dgm:prSet phldrT="[Texto]"/>
      <dgm:spPr/>
      <dgm:t>
        <a:bodyPr/>
        <a:lstStyle/>
        <a:p>
          <a:r>
            <a:rPr lang="es-EC" dirty="0"/>
            <a:t>Prueba destreza militar si/no</a:t>
          </a:r>
          <a:endParaRPr lang="es-ES" dirty="0"/>
        </a:p>
      </dgm:t>
    </dgm:pt>
    <dgm:pt modelId="{5A3A2AB8-1CED-4504-87E8-B07AF0422288}" type="parTrans" cxnId="{5A8737BC-1FF5-4460-A17A-B9A7A9E88B2D}">
      <dgm:prSet/>
      <dgm:spPr/>
      <dgm:t>
        <a:bodyPr/>
        <a:lstStyle/>
        <a:p>
          <a:endParaRPr lang="es-ES"/>
        </a:p>
      </dgm:t>
    </dgm:pt>
    <dgm:pt modelId="{EAAC7A14-2A84-4C56-ACF8-DB38CB91B4DB}" type="sibTrans" cxnId="{5A8737BC-1FF5-4460-A17A-B9A7A9E88B2D}">
      <dgm:prSet/>
      <dgm:spPr/>
      <dgm:t>
        <a:bodyPr/>
        <a:lstStyle/>
        <a:p>
          <a:endParaRPr lang="es-ES"/>
        </a:p>
      </dgm:t>
    </dgm:pt>
    <dgm:pt modelId="{AD2A2E4F-2FE6-432C-B285-255FAC0B93BA}">
      <dgm:prSet phldrT="[Texto]"/>
      <dgm:spPr/>
      <dgm:t>
        <a:bodyPr/>
        <a:lstStyle/>
        <a:p>
          <a:r>
            <a:rPr lang="es-EC" dirty="0"/>
            <a:t>Trepar el cabo (5 metros varones, 3 metros mujeres)</a:t>
          </a:r>
          <a:endParaRPr lang="es-ES" dirty="0"/>
        </a:p>
      </dgm:t>
    </dgm:pt>
    <dgm:pt modelId="{8EDE0155-B698-4D42-BEDD-6C2F37A92276}" type="parTrans" cxnId="{D9D15635-FBAF-4AEC-B70A-A70472930050}">
      <dgm:prSet/>
      <dgm:spPr/>
      <dgm:t>
        <a:bodyPr/>
        <a:lstStyle/>
        <a:p>
          <a:endParaRPr lang="es-ES"/>
        </a:p>
      </dgm:t>
    </dgm:pt>
    <dgm:pt modelId="{04FFBDF9-B887-4749-8F8A-C4FE4474CDDA}" type="sibTrans" cxnId="{D9D15635-FBAF-4AEC-B70A-A70472930050}">
      <dgm:prSet/>
      <dgm:spPr/>
      <dgm:t>
        <a:bodyPr/>
        <a:lstStyle/>
        <a:p>
          <a:endParaRPr lang="es-ES"/>
        </a:p>
      </dgm:t>
    </dgm:pt>
    <dgm:pt modelId="{55FDC0B2-2171-4E33-839D-FC5CBAD5E01B}">
      <dgm:prSet phldrT="[Texto]"/>
      <dgm:spPr/>
      <dgm:t>
        <a:bodyPr/>
        <a:lstStyle/>
        <a:p>
          <a:r>
            <a:rPr lang="es-EC" dirty="0"/>
            <a:t>Flexión extensión cadera</a:t>
          </a:r>
          <a:endParaRPr lang="es-ES" dirty="0"/>
        </a:p>
      </dgm:t>
    </dgm:pt>
    <dgm:pt modelId="{3ACAD48E-D884-481C-8673-6B4DBF27D69E}" type="parTrans" cxnId="{D95C4D4B-EDBB-40AE-9F54-A831D3F01C48}">
      <dgm:prSet/>
      <dgm:spPr/>
      <dgm:t>
        <a:bodyPr/>
        <a:lstStyle/>
        <a:p>
          <a:endParaRPr lang="es-ES"/>
        </a:p>
      </dgm:t>
    </dgm:pt>
    <dgm:pt modelId="{DEB65F87-5CAF-4F7E-A785-511A16F7D738}" type="sibTrans" cxnId="{D95C4D4B-EDBB-40AE-9F54-A831D3F01C48}">
      <dgm:prSet/>
      <dgm:spPr/>
      <dgm:t>
        <a:bodyPr/>
        <a:lstStyle/>
        <a:p>
          <a:endParaRPr lang="es-ES"/>
        </a:p>
      </dgm:t>
    </dgm:pt>
    <dgm:pt modelId="{FB99226C-F5B0-4F20-906E-05E56826FB4C}">
      <dgm:prSet phldrT="[Texto]"/>
      <dgm:spPr/>
      <dgm:t>
        <a:bodyPr/>
        <a:lstStyle/>
        <a:p>
          <a:r>
            <a:rPr lang="es-EC" dirty="0"/>
            <a:t>Carrera 3129 metros </a:t>
          </a:r>
          <a:endParaRPr lang="es-ES" dirty="0"/>
        </a:p>
      </dgm:t>
    </dgm:pt>
    <dgm:pt modelId="{68A3567F-4E79-4224-BB20-C146E9C01CED}" type="parTrans" cxnId="{90B0B5FC-7E57-49C0-9360-646378B21F33}">
      <dgm:prSet/>
      <dgm:spPr/>
      <dgm:t>
        <a:bodyPr/>
        <a:lstStyle/>
        <a:p>
          <a:endParaRPr lang="es-ES"/>
        </a:p>
      </dgm:t>
    </dgm:pt>
    <dgm:pt modelId="{F4330B95-84DF-4C7A-AFE7-F5D8CFC46B69}" type="sibTrans" cxnId="{90B0B5FC-7E57-49C0-9360-646378B21F33}">
      <dgm:prSet/>
      <dgm:spPr/>
      <dgm:t>
        <a:bodyPr/>
        <a:lstStyle/>
        <a:p>
          <a:endParaRPr lang="es-ES"/>
        </a:p>
      </dgm:t>
    </dgm:pt>
    <dgm:pt modelId="{B9EEA9B3-35FC-48CA-8AA6-2803990E0857}">
      <dgm:prSet phldrT="[Texto]"/>
      <dgm:spPr/>
      <dgm:t>
        <a:bodyPr/>
        <a:lstStyle/>
        <a:p>
          <a:r>
            <a:rPr lang="es-EC" dirty="0"/>
            <a:t>Natación </a:t>
          </a:r>
          <a:endParaRPr lang="es-ES" dirty="0"/>
        </a:p>
      </dgm:t>
    </dgm:pt>
    <dgm:pt modelId="{4047A386-1114-4F6F-ADF3-E74BB3CB510F}" type="parTrans" cxnId="{EDED68B4-110A-4F49-B8BE-2534E5310275}">
      <dgm:prSet/>
      <dgm:spPr/>
      <dgm:t>
        <a:bodyPr/>
        <a:lstStyle/>
        <a:p>
          <a:endParaRPr lang="es-ES"/>
        </a:p>
      </dgm:t>
    </dgm:pt>
    <dgm:pt modelId="{C554A0E2-3F02-4110-9F9A-E4ECF418352E}" type="sibTrans" cxnId="{EDED68B4-110A-4F49-B8BE-2534E5310275}">
      <dgm:prSet/>
      <dgm:spPr/>
      <dgm:t>
        <a:bodyPr/>
        <a:lstStyle/>
        <a:p>
          <a:endParaRPr lang="es-ES"/>
        </a:p>
      </dgm:t>
    </dgm:pt>
    <dgm:pt modelId="{9BC75EC7-2B7F-4D87-8EED-C62E275D5DA0}" type="pres">
      <dgm:prSet presAssocID="{C0EE0769-CBA7-478D-A7C8-1E7EFA4EAD40}" presName="linear" presStyleCnt="0">
        <dgm:presLayoutVars>
          <dgm:animLvl val="lvl"/>
          <dgm:resizeHandles val="exact"/>
        </dgm:presLayoutVars>
      </dgm:prSet>
      <dgm:spPr/>
    </dgm:pt>
    <dgm:pt modelId="{D6AE8AE1-DD0D-451D-8CAA-F5D775C63133}" type="pres">
      <dgm:prSet presAssocID="{F24EAFB0-52DE-49F7-92F6-2C15DEC77BAC}" presName="parentText" presStyleLbl="node1" presStyleIdx="0" presStyleCnt="2">
        <dgm:presLayoutVars>
          <dgm:chMax val="0"/>
          <dgm:bulletEnabled val="1"/>
        </dgm:presLayoutVars>
      </dgm:prSet>
      <dgm:spPr/>
    </dgm:pt>
    <dgm:pt modelId="{EE02A737-9851-4477-9FE3-DE35D4D3D6EF}" type="pres">
      <dgm:prSet presAssocID="{F24EAFB0-52DE-49F7-92F6-2C15DEC77BAC}" presName="childText" presStyleLbl="revTx" presStyleIdx="0" presStyleCnt="2">
        <dgm:presLayoutVars>
          <dgm:bulletEnabled val="1"/>
        </dgm:presLayoutVars>
      </dgm:prSet>
      <dgm:spPr/>
    </dgm:pt>
    <dgm:pt modelId="{BD5805AA-B9FD-4D01-8816-1E0E194DBE52}" type="pres">
      <dgm:prSet presAssocID="{C46D00AA-0A62-468A-9E7B-04F08F366039}" presName="parentText" presStyleLbl="node1" presStyleIdx="1" presStyleCnt="2">
        <dgm:presLayoutVars>
          <dgm:chMax val="0"/>
          <dgm:bulletEnabled val="1"/>
        </dgm:presLayoutVars>
      </dgm:prSet>
      <dgm:spPr/>
    </dgm:pt>
    <dgm:pt modelId="{69D55229-C840-4710-90D2-02B828705DDF}" type="pres">
      <dgm:prSet presAssocID="{C46D00AA-0A62-468A-9E7B-04F08F366039}" presName="childText" presStyleLbl="revTx" presStyleIdx="1" presStyleCnt="2">
        <dgm:presLayoutVars>
          <dgm:bulletEnabled val="1"/>
        </dgm:presLayoutVars>
      </dgm:prSet>
      <dgm:spPr/>
    </dgm:pt>
  </dgm:ptLst>
  <dgm:cxnLst>
    <dgm:cxn modelId="{90560D09-78BE-47D8-969D-3EED916351B1}" type="presOf" srcId="{C0EE0769-CBA7-478D-A7C8-1E7EFA4EAD40}" destId="{9BC75EC7-2B7F-4D87-8EED-C62E275D5DA0}" srcOrd="0" destOrd="0" presId="urn:microsoft.com/office/officeart/2005/8/layout/vList2"/>
    <dgm:cxn modelId="{01C71B0A-F8D9-4ACA-B125-C2C5717BFEC0}" type="presOf" srcId="{55FDC0B2-2171-4E33-839D-FC5CBAD5E01B}" destId="{EE02A737-9851-4477-9FE3-DE35D4D3D6EF}" srcOrd="0" destOrd="1" presId="urn:microsoft.com/office/officeart/2005/8/layout/vList2"/>
    <dgm:cxn modelId="{D9D15635-FBAF-4AEC-B70A-A70472930050}" srcId="{C46D00AA-0A62-468A-9E7B-04F08F366039}" destId="{AD2A2E4F-2FE6-432C-B285-255FAC0B93BA}" srcOrd="0" destOrd="0" parTransId="{8EDE0155-B698-4D42-BEDD-6C2F37A92276}" sibTransId="{04FFBDF9-B887-4749-8F8A-C4FE4474CDDA}"/>
    <dgm:cxn modelId="{D95C4D4B-EDBB-40AE-9F54-A831D3F01C48}" srcId="{F24EAFB0-52DE-49F7-92F6-2C15DEC77BAC}" destId="{55FDC0B2-2171-4E33-839D-FC5CBAD5E01B}" srcOrd="1" destOrd="0" parTransId="{3ACAD48E-D884-481C-8673-6B4DBF27D69E}" sibTransId="{DEB65F87-5CAF-4F7E-A785-511A16F7D738}"/>
    <dgm:cxn modelId="{C6178470-C9CC-4B0E-89D3-13F285617BDD}" type="presOf" srcId="{B9EEA9B3-35FC-48CA-8AA6-2803990E0857}" destId="{69D55229-C840-4710-90D2-02B828705DDF}" srcOrd="0" destOrd="1" presId="urn:microsoft.com/office/officeart/2005/8/layout/vList2"/>
    <dgm:cxn modelId="{49AE487A-DA36-4852-A05C-B57457BA828C}" type="presOf" srcId="{3A0EE37A-98D6-4ECD-8E65-3EC82ABC6224}" destId="{EE02A737-9851-4477-9FE3-DE35D4D3D6EF}" srcOrd="0" destOrd="0" presId="urn:microsoft.com/office/officeart/2005/8/layout/vList2"/>
    <dgm:cxn modelId="{6E9C847C-1F63-48E3-9DC4-C958D42C7D95}" type="presOf" srcId="{FB99226C-F5B0-4F20-906E-05E56826FB4C}" destId="{EE02A737-9851-4477-9FE3-DE35D4D3D6EF}" srcOrd="0" destOrd="2" presId="urn:microsoft.com/office/officeart/2005/8/layout/vList2"/>
    <dgm:cxn modelId="{03147A8C-212A-44CD-91CA-B6BD05D13661}" type="presOf" srcId="{C46D00AA-0A62-468A-9E7B-04F08F366039}" destId="{BD5805AA-B9FD-4D01-8816-1E0E194DBE52}" srcOrd="0" destOrd="0" presId="urn:microsoft.com/office/officeart/2005/8/layout/vList2"/>
    <dgm:cxn modelId="{DB99448F-CFD3-43C7-AE5D-8C2D584B566B}" type="presOf" srcId="{AD2A2E4F-2FE6-432C-B285-255FAC0B93BA}" destId="{69D55229-C840-4710-90D2-02B828705DDF}" srcOrd="0" destOrd="0" presId="urn:microsoft.com/office/officeart/2005/8/layout/vList2"/>
    <dgm:cxn modelId="{EDED68B4-110A-4F49-B8BE-2534E5310275}" srcId="{C46D00AA-0A62-468A-9E7B-04F08F366039}" destId="{B9EEA9B3-35FC-48CA-8AA6-2803990E0857}" srcOrd="1" destOrd="0" parTransId="{4047A386-1114-4F6F-ADF3-E74BB3CB510F}" sibTransId="{C554A0E2-3F02-4110-9F9A-E4ECF418352E}"/>
    <dgm:cxn modelId="{AE2010B7-5560-4C74-A110-51DA842157DC}" srcId="{C0EE0769-CBA7-478D-A7C8-1E7EFA4EAD40}" destId="{F24EAFB0-52DE-49F7-92F6-2C15DEC77BAC}" srcOrd="0" destOrd="0" parTransId="{EC85B5D1-DC11-43F6-9925-65F85297E29A}" sibTransId="{75BD510F-F76F-49B6-B0AB-C95294E349D2}"/>
    <dgm:cxn modelId="{5A8737BC-1FF5-4460-A17A-B9A7A9E88B2D}" srcId="{C0EE0769-CBA7-478D-A7C8-1E7EFA4EAD40}" destId="{C46D00AA-0A62-468A-9E7B-04F08F366039}" srcOrd="1" destOrd="0" parTransId="{5A3A2AB8-1CED-4504-87E8-B07AF0422288}" sibTransId="{EAAC7A14-2A84-4C56-ACF8-DB38CB91B4DB}"/>
    <dgm:cxn modelId="{5CE7FCCE-9D37-4EFC-9845-275B328B133D}" type="presOf" srcId="{F24EAFB0-52DE-49F7-92F6-2C15DEC77BAC}" destId="{D6AE8AE1-DD0D-451D-8CAA-F5D775C63133}" srcOrd="0" destOrd="0" presId="urn:microsoft.com/office/officeart/2005/8/layout/vList2"/>
    <dgm:cxn modelId="{125B85DC-E1D9-4D11-A355-4C7D858A6BF1}" srcId="{F24EAFB0-52DE-49F7-92F6-2C15DEC77BAC}" destId="{3A0EE37A-98D6-4ECD-8E65-3EC82ABC6224}" srcOrd="0" destOrd="0" parTransId="{17F26916-32CC-4427-808D-08D1E36EF485}" sibTransId="{0242EF0F-5827-46A1-B72B-C3DD076153ED}"/>
    <dgm:cxn modelId="{90B0B5FC-7E57-49C0-9360-646378B21F33}" srcId="{F24EAFB0-52DE-49F7-92F6-2C15DEC77BAC}" destId="{FB99226C-F5B0-4F20-906E-05E56826FB4C}" srcOrd="2" destOrd="0" parTransId="{68A3567F-4E79-4224-BB20-C146E9C01CED}" sibTransId="{F4330B95-84DF-4C7A-AFE7-F5D8CFC46B69}"/>
    <dgm:cxn modelId="{2E73C514-ECF6-47E3-A53F-4ED6016B86F0}" type="presParOf" srcId="{9BC75EC7-2B7F-4D87-8EED-C62E275D5DA0}" destId="{D6AE8AE1-DD0D-451D-8CAA-F5D775C63133}" srcOrd="0" destOrd="0" presId="urn:microsoft.com/office/officeart/2005/8/layout/vList2"/>
    <dgm:cxn modelId="{612CE9C7-2191-4059-B00F-FCB8B571F05D}" type="presParOf" srcId="{9BC75EC7-2B7F-4D87-8EED-C62E275D5DA0}" destId="{EE02A737-9851-4477-9FE3-DE35D4D3D6EF}" srcOrd="1" destOrd="0" presId="urn:microsoft.com/office/officeart/2005/8/layout/vList2"/>
    <dgm:cxn modelId="{D64AF79F-3CC4-4E26-9483-80198CD8EAF0}" type="presParOf" srcId="{9BC75EC7-2B7F-4D87-8EED-C62E275D5DA0}" destId="{BD5805AA-B9FD-4D01-8816-1E0E194DBE52}" srcOrd="2" destOrd="0" presId="urn:microsoft.com/office/officeart/2005/8/layout/vList2"/>
    <dgm:cxn modelId="{54849AFC-BE95-466B-988A-CC9C77245F70}" type="presParOf" srcId="{9BC75EC7-2B7F-4D87-8EED-C62E275D5DA0}" destId="{69D55229-C840-4710-90D2-02B828705DD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080EB9-3DC2-4000-9F65-DC3D99AC07E5}"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s-ES"/>
        </a:p>
      </dgm:t>
    </dgm:pt>
    <dgm:pt modelId="{93EBDFB8-E8CE-403C-A70D-9DB63DCEF3F7}">
      <dgm:prSet phldrT="[Texto]"/>
      <dgm:spPr/>
      <dgm:t>
        <a:bodyPr/>
        <a:lstStyle/>
        <a:p>
          <a:pPr algn="just"/>
          <a:r>
            <a:rPr lang="es-EC" dirty="0"/>
            <a:t>Diseñar un macrociclo orientado a mejorar la condición física del personal con capacidades diferentes del </a:t>
          </a:r>
          <a:r>
            <a:rPr lang="es-ES" dirty="0"/>
            <a:t>personal militar de la Armada del Ecuador.</a:t>
          </a:r>
        </a:p>
      </dgm:t>
    </dgm:pt>
    <dgm:pt modelId="{9E094D61-BC01-4E40-A451-B99DB47719F4}" type="parTrans" cxnId="{D50D644D-9DC1-47DD-B261-21BD5CBB8997}">
      <dgm:prSet/>
      <dgm:spPr/>
      <dgm:t>
        <a:bodyPr/>
        <a:lstStyle/>
        <a:p>
          <a:endParaRPr lang="es-ES"/>
        </a:p>
      </dgm:t>
    </dgm:pt>
    <dgm:pt modelId="{73495464-A910-43AA-BCFB-0B2BECF6F355}" type="sibTrans" cxnId="{D50D644D-9DC1-47DD-B261-21BD5CBB8997}">
      <dgm:prSet/>
      <dgm:spPr/>
      <dgm:t>
        <a:bodyPr/>
        <a:lstStyle/>
        <a:p>
          <a:endParaRPr lang="es-ES"/>
        </a:p>
      </dgm:t>
    </dgm:pt>
    <dgm:pt modelId="{12AA9DBC-F911-47CD-B6FF-1366D1B3F810}">
      <dgm:prSet phldrT="[Texto]"/>
      <dgm:spPr/>
      <dgm:t>
        <a:bodyPr/>
        <a:lstStyle/>
        <a:p>
          <a:pPr algn="just">
            <a:buFont typeface="Symbol" panose="05050102010706020507" pitchFamily="18" charset="2"/>
            <a:buChar char=""/>
          </a:pPr>
          <a:r>
            <a:rPr lang="es-EC" dirty="0"/>
            <a:t>Elevar el nivel de las capacidades motoras fundamentales como la resistencia, fuerza, velocidad y movilidad. </a:t>
          </a:r>
          <a:endParaRPr lang="es-ES" dirty="0"/>
        </a:p>
      </dgm:t>
    </dgm:pt>
    <dgm:pt modelId="{4FC740EE-3BC3-4EAF-90FF-D2038F971E92}" type="parTrans" cxnId="{4F574110-72D0-43C8-995E-D2566F5FE4F5}">
      <dgm:prSet/>
      <dgm:spPr/>
      <dgm:t>
        <a:bodyPr/>
        <a:lstStyle/>
        <a:p>
          <a:endParaRPr lang="es-ES"/>
        </a:p>
      </dgm:t>
    </dgm:pt>
    <dgm:pt modelId="{1BC189F4-D107-4A8A-BA1A-8220F8D7756B}" type="sibTrans" cxnId="{4F574110-72D0-43C8-995E-D2566F5FE4F5}">
      <dgm:prSet/>
      <dgm:spPr/>
      <dgm:t>
        <a:bodyPr/>
        <a:lstStyle/>
        <a:p>
          <a:endParaRPr lang="es-ES"/>
        </a:p>
      </dgm:t>
    </dgm:pt>
    <dgm:pt modelId="{81B611BD-8378-4B48-8133-FCF865D5CFE7}">
      <dgm:prSet phldrT="[Texto]"/>
      <dgm:spPr/>
      <dgm:t>
        <a:bodyPr/>
        <a:lstStyle/>
        <a:p>
          <a:pPr algn="just">
            <a:buFont typeface="Symbol" panose="05050102010706020507" pitchFamily="18" charset="2"/>
            <a:buChar char=""/>
          </a:pPr>
          <a:r>
            <a:rPr lang="es-EC" dirty="0"/>
            <a:t>Lograr que todo el personal con discapacidad física participe del macrociclo de entrenamiento.</a:t>
          </a:r>
          <a:endParaRPr lang="es-ES" dirty="0"/>
        </a:p>
      </dgm:t>
    </dgm:pt>
    <dgm:pt modelId="{36A15412-4577-4FCC-8310-0B3A792926FE}" type="parTrans" cxnId="{C4E2415F-EEE7-4C17-8F48-7DCFAE0BA601}">
      <dgm:prSet/>
      <dgm:spPr/>
      <dgm:t>
        <a:bodyPr/>
        <a:lstStyle/>
        <a:p>
          <a:endParaRPr lang="es-ES"/>
        </a:p>
      </dgm:t>
    </dgm:pt>
    <dgm:pt modelId="{27964027-32BE-4E24-B11F-08C5836FDFC1}" type="sibTrans" cxnId="{C4E2415F-EEE7-4C17-8F48-7DCFAE0BA601}">
      <dgm:prSet/>
      <dgm:spPr/>
      <dgm:t>
        <a:bodyPr/>
        <a:lstStyle/>
        <a:p>
          <a:endParaRPr lang="es-ES"/>
        </a:p>
      </dgm:t>
    </dgm:pt>
    <dgm:pt modelId="{CF4B5C06-1FAC-42E7-8F6C-06169D31D01D}">
      <dgm:prSet/>
      <dgm:spPr/>
      <dgm:t>
        <a:bodyPr/>
        <a:lstStyle/>
        <a:p>
          <a:pPr algn="just">
            <a:buFont typeface="Symbol" panose="05050102010706020507" pitchFamily="18" charset="2"/>
            <a:buChar char=""/>
          </a:pPr>
          <a:r>
            <a:rPr lang="es-EC"/>
            <a:t>Incrementar un modelo de  planificación del entrenamiento para el personal con capacidades diferentes.</a:t>
          </a:r>
          <a:endParaRPr lang="es-ES"/>
        </a:p>
      </dgm:t>
    </dgm:pt>
    <dgm:pt modelId="{845C5C5F-0AF3-4F00-BF3B-9684E622F22A}" type="parTrans" cxnId="{45639616-ABFC-4302-8007-8F71E70C549A}">
      <dgm:prSet/>
      <dgm:spPr/>
      <dgm:t>
        <a:bodyPr/>
        <a:lstStyle/>
        <a:p>
          <a:endParaRPr lang="es-ES"/>
        </a:p>
      </dgm:t>
    </dgm:pt>
    <dgm:pt modelId="{FAD5B245-99A2-4696-9D54-8C722FE99FBF}" type="sibTrans" cxnId="{45639616-ABFC-4302-8007-8F71E70C549A}">
      <dgm:prSet/>
      <dgm:spPr/>
      <dgm:t>
        <a:bodyPr/>
        <a:lstStyle/>
        <a:p>
          <a:endParaRPr lang="es-ES"/>
        </a:p>
      </dgm:t>
    </dgm:pt>
    <dgm:pt modelId="{9EC2CC04-F2F9-427A-8AB3-88487266797D}" type="pres">
      <dgm:prSet presAssocID="{21080EB9-3DC2-4000-9F65-DC3D99AC07E5}" presName="compositeShape" presStyleCnt="0">
        <dgm:presLayoutVars>
          <dgm:dir/>
          <dgm:resizeHandles/>
        </dgm:presLayoutVars>
      </dgm:prSet>
      <dgm:spPr/>
    </dgm:pt>
    <dgm:pt modelId="{7E004386-2A79-493E-8FC0-708FE0FB52CB}" type="pres">
      <dgm:prSet presAssocID="{21080EB9-3DC2-4000-9F65-DC3D99AC07E5}" presName="pyramid" presStyleLbl="node1" presStyleIdx="0" presStyleCnt="1"/>
      <dgm:spPr/>
    </dgm:pt>
    <dgm:pt modelId="{59D34A8B-22D7-41D3-BBA4-E5E352DD2613}" type="pres">
      <dgm:prSet presAssocID="{21080EB9-3DC2-4000-9F65-DC3D99AC07E5}" presName="theList" presStyleCnt="0"/>
      <dgm:spPr/>
    </dgm:pt>
    <dgm:pt modelId="{F74BBBD5-D858-49C7-AE76-76D03495CA2A}" type="pres">
      <dgm:prSet presAssocID="{93EBDFB8-E8CE-403C-A70D-9DB63DCEF3F7}" presName="aNode" presStyleLbl="fgAcc1" presStyleIdx="0" presStyleCnt="4">
        <dgm:presLayoutVars>
          <dgm:bulletEnabled val="1"/>
        </dgm:presLayoutVars>
      </dgm:prSet>
      <dgm:spPr/>
    </dgm:pt>
    <dgm:pt modelId="{01367283-0054-4CB2-9396-36020269BC0C}" type="pres">
      <dgm:prSet presAssocID="{93EBDFB8-E8CE-403C-A70D-9DB63DCEF3F7}" presName="aSpace" presStyleCnt="0"/>
      <dgm:spPr/>
    </dgm:pt>
    <dgm:pt modelId="{4D2FC1FD-861D-4DFE-AD35-A38966045B76}" type="pres">
      <dgm:prSet presAssocID="{12AA9DBC-F911-47CD-B6FF-1366D1B3F810}" presName="aNode" presStyleLbl="fgAcc1" presStyleIdx="1" presStyleCnt="4">
        <dgm:presLayoutVars>
          <dgm:bulletEnabled val="1"/>
        </dgm:presLayoutVars>
      </dgm:prSet>
      <dgm:spPr/>
    </dgm:pt>
    <dgm:pt modelId="{46D8A33B-2739-4CA7-981A-872E7EC739E1}" type="pres">
      <dgm:prSet presAssocID="{12AA9DBC-F911-47CD-B6FF-1366D1B3F810}" presName="aSpace" presStyleCnt="0"/>
      <dgm:spPr/>
    </dgm:pt>
    <dgm:pt modelId="{45A6DA52-2553-4BD2-9693-34FBF47C2E03}" type="pres">
      <dgm:prSet presAssocID="{81B611BD-8378-4B48-8133-FCF865D5CFE7}" presName="aNode" presStyleLbl="fgAcc1" presStyleIdx="2" presStyleCnt="4">
        <dgm:presLayoutVars>
          <dgm:bulletEnabled val="1"/>
        </dgm:presLayoutVars>
      </dgm:prSet>
      <dgm:spPr/>
    </dgm:pt>
    <dgm:pt modelId="{51271980-193D-403B-BF75-923AA4E55E41}" type="pres">
      <dgm:prSet presAssocID="{81B611BD-8378-4B48-8133-FCF865D5CFE7}" presName="aSpace" presStyleCnt="0"/>
      <dgm:spPr/>
    </dgm:pt>
    <dgm:pt modelId="{CEA52E70-00A1-4A22-AE35-6590E405E50A}" type="pres">
      <dgm:prSet presAssocID="{CF4B5C06-1FAC-42E7-8F6C-06169D31D01D}" presName="aNode" presStyleLbl="fgAcc1" presStyleIdx="3" presStyleCnt="4">
        <dgm:presLayoutVars>
          <dgm:bulletEnabled val="1"/>
        </dgm:presLayoutVars>
      </dgm:prSet>
      <dgm:spPr/>
    </dgm:pt>
    <dgm:pt modelId="{6484B2E9-A6A7-4ABC-9B8D-DFE9E0553F4B}" type="pres">
      <dgm:prSet presAssocID="{CF4B5C06-1FAC-42E7-8F6C-06169D31D01D}" presName="aSpace" presStyleCnt="0"/>
      <dgm:spPr/>
    </dgm:pt>
  </dgm:ptLst>
  <dgm:cxnLst>
    <dgm:cxn modelId="{E7B3C40D-11BC-4CC4-BA0C-9F1E44ED51BB}" type="presOf" srcId="{CF4B5C06-1FAC-42E7-8F6C-06169D31D01D}" destId="{CEA52E70-00A1-4A22-AE35-6590E405E50A}" srcOrd="0" destOrd="0" presId="urn:microsoft.com/office/officeart/2005/8/layout/pyramid2"/>
    <dgm:cxn modelId="{4F574110-72D0-43C8-995E-D2566F5FE4F5}" srcId="{21080EB9-3DC2-4000-9F65-DC3D99AC07E5}" destId="{12AA9DBC-F911-47CD-B6FF-1366D1B3F810}" srcOrd="1" destOrd="0" parTransId="{4FC740EE-3BC3-4EAF-90FF-D2038F971E92}" sibTransId="{1BC189F4-D107-4A8A-BA1A-8220F8D7756B}"/>
    <dgm:cxn modelId="{45639616-ABFC-4302-8007-8F71E70C549A}" srcId="{21080EB9-3DC2-4000-9F65-DC3D99AC07E5}" destId="{CF4B5C06-1FAC-42E7-8F6C-06169D31D01D}" srcOrd="3" destOrd="0" parTransId="{845C5C5F-0AF3-4F00-BF3B-9684E622F22A}" sibTransId="{FAD5B245-99A2-4696-9D54-8C722FE99FBF}"/>
    <dgm:cxn modelId="{4558C432-AB70-4A33-AF9F-86D3D90AC774}" type="presOf" srcId="{21080EB9-3DC2-4000-9F65-DC3D99AC07E5}" destId="{9EC2CC04-F2F9-427A-8AB3-88487266797D}" srcOrd="0" destOrd="0" presId="urn:microsoft.com/office/officeart/2005/8/layout/pyramid2"/>
    <dgm:cxn modelId="{732DFB34-AA7B-48F4-BB7A-7B45DB7EF485}" type="presOf" srcId="{81B611BD-8378-4B48-8133-FCF865D5CFE7}" destId="{45A6DA52-2553-4BD2-9693-34FBF47C2E03}" srcOrd="0" destOrd="0" presId="urn:microsoft.com/office/officeart/2005/8/layout/pyramid2"/>
    <dgm:cxn modelId="{C4E2415F-EEE7-4C17-8F48-7DCFAE0BA601}" srcId="{21080EB9-3DC2-4000-9F65-DC3D99AC07E5}" destId="{81B611BD-8378-4B48-8133-FCF865D5CFE7}" srcOrd="2" destOrd="0" parTransId="{36A15412-4577-4FCC-8310-0B3A792926FE}" sibTransId="{27964027-32BE-4E24-B11F-08C5836FDFC1}"/>
    <dgm:cxn modelId="{2789D74C-4C27-4231-A2D1-1A89226D0CE5}" type="presOf" srcId="{12AA9DBC-F911-47CD-B6FF-1366D1B3F810}" destId="{4D2FC1FD-861D-4DFE-AD35-A38966045B76}" srcOrd="0" destOrd="0" presId="urn:microsoft.com/office/officeart/2005/8/layout/pyramid2"/>
    <dgm:cxn modelId="{D50D644D-9DC1-47DD-B261-21BD5CBB8997}" srcId="{21080EB9-3DC2-4000-9F65-DC3D99AC07E5}" destId="{93EBDFB8-E8CE-403C-A70D-9DB63DCEF3F7}" srcOrd="0" destOrd="0" parTransId="{9E094D61-BC01-4E40-A451-B99DB47719F4}" sibTransId="{73495464-A910-43AA-BCFB-0B2BECF6F355}"/>
    <dgm:cxn modelId="{411E3951-3337-41FD-916C-89D2C4105E1A}" type="presOf" srcId="{93EBDFB8-E8CE-403C-A70D-9DB63DCEF3F7}" destId="{F74BBBD5-D858-49C7-AE76-76D03495CA2A}" srcOrd="0" destOrd="0" presId="urn:microsoft.com/office/officeart/2005/8/layout/pyramid2"/>
    <dgm:cxn modelId="{BC7A26FB-44C3-418E-9794-503F21E268BD}" type="presParOf" srcId="{9EC2CC04-F2F9-427A-8AB3-88487266797D}" destId="{7E004386-2A79-493E-8FC0-708FE0FB52CB}" srcOrd="0" destOrd="0" presId="urn:microsoft.com/office/officeart/2005/8/layout/pyramid2"/>
    <dgm:cxn modelId="{780C0DE4-568B-465C-93DB-D917DA0C9271}" type="presParOf" srcId="{9EC2CC04-F2F9-427A-8AB3-88487266797D}" destId="{59D34A8B-22D7-41D3-BBA4-E5E352DD2613}" srcOrd="1" destOrd="0" presId="urn:microsoft.com/office/officeart/2005/8/layout/pyramid2"/>
    <dgm:cxn modelId="{655C6FC7-440C-4ECA-957A-8B77D458A41D}" type="presParOf" srcId="{59D34A8B-22D7-41D3-BBA4-E5E352DD2613}" destId="{F74BBBD5-D858-49C7-AE76-76D03495CA2A}" srcOrd="0" destOrd="0" presId="urn:microsoft.com/office/officeart/2005/8/layout/pyramid2"/>
    <dgm:cxn modelId="{2C8715D1-F79C-4A9E-B786-EB88295B1766}" type="presParOf" srcId="{59D34A8B-22D7-41D3-BBA4-E5E352DD2613}" destId="{01367283-0054-4CB2-9396-36020269BC0C}" srcOrd="1" destOrd="0" presId="urn:microsoft.com/office/officeart/2005/8/layout/pyramid2"/>
    <dgm:cxn modelId="{4CCE4945-0FD5-43CC-A790-ADF511E55802}" type="presParOf" srcId="{59D34A8B-22D7-41D3-BBA4-E5E352DD2613}" destId="{4D2FC1FD-861D-4DFE-AD35-A38966045B76}" srcOrd="2" destOrd="0" presId="urn:microsoft.com/office/officeart/2005/8/layout/pyramid2"/>
    <dgm:cxn modelId="{6541A771-47BF-48CF-8D93-FD81AEB1C260}" type="presParOf" srcId="{59D34A8B-22D7-41D3-BBA4-E5E352DD2613}" destId="{46D8A33B-2739-4CA7-981A-872E7EC739E1}" srcOrd="3" destOrd="0" presId="urn:microsoft.com/office/officeart/2005/8/layout/pyramid2"/>
    <dgm:cxn modelId="{4C6392F9-80FE-4774-8DA5-12011D41311D}" type="presParOf" srcId="{59D34A8B-22D7-41D3-BBA4-E5E352DD2613}" destId="{45A6DA52-2553-4BD2-9693-34FBF47C2E03}" srcOrd="4" destOrd="0" presId="urn:microsoft.com/office/officeart/2005/8/layout/pyramid2"/>
    <dgm:cxn modelId="{7FDF3A5A-4507-48D3-B508-A270482BD3C9}" type="presParOf" srcId="{59D34A8B-22D7-41D3-BBA4-E5E352DD2613}" destId="{51271980-193D-403B-BF75-923AA4E55E41}" srcOrd="5" destOrd="0" presId="urn:microsoft.com/office/officeart/2005/8/layout/pyramid2"/>
    <dgm:cxn modelId="{35F81D53-2928-4D2D-B178-AED666155A9F}" type="presParOf" srcId="{59D34A8B-22D7-41D3-BBA4-E5E352DD2613}" destId="{CEA52E70-00A1-4A22-AE35-6590E405E50A}" srcOrd="6" destOrd="0" presId="urn:microsoft.com/office/officeart/2005/8/layout/pyramid2"/>
    <dgm:cxn modelId="{A36FA82F-0115-4BF6-88A9-0DC91D9853A4}" type="presParOf" srcId="{59D34A8B-22D7-41D3-BBA4-E5E352DD2613}" destId="{6484B2E9-A6A7-4ABC-9B8D-DFE9E0553F4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488F6-EBE6-4B64-9D6F-D50F2961665B}">
      <dsp:nvSpPr>
        <dsp:cNvPr id="0" name=""/>
        <dsp:cNvSpPr/>
      </dsp:nvSpPr>
      <dsp:spPr>
        <a:xfrm>
          <a:off x="297893" y="1129549"/>
          <a:ext cx="4485128" cy="3092830"/>
        </a:xfrm>
        <a:prstGeom prst="roundRect">
          <a:avLst>
            <a:gd name="adj" fmla="val 10000"/>
          </a:avLst>
        </a:prstGeom>
        <a:solidFill>
          <a:schemeClr val="lt1">
            <a:hueOff val="0"/>
            <a:satOff val="0"/>
            <a:lumOff val="0"/>
            <a:alphaOff val="0"/>
          </a:schemeClr>
        </a:solidFill>
        <a:ln w="5715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just" defTabSz="889000">
            <a:lnSpc>
              <a:spcPct val="90000"/>
            </a:lnSpc>
            <a:spcBef>
              <a:spcPct val="0"/>
            </a:spcBef>
            <a:spcAft>
              <a:spcPct val="35000"/>
            </a:spcAft>
            <a:buNone/>
          </a:pPr>
          <a:r>
            <a:rPr lang="es-ES" sz="2000" kern="1200" dirty="0"/>
            <a:t>Proponer una planificación de preparación física para el personal con capacidades diferentes en base a un diagnostico científico técnico para el personal militar de la Armada del Ecuador</a:t>
          </a:r>
          <a:endParaRPr lang="es-ES" sz="2000" b="1" kern="1200" dirty="0"/>
        </a:p>
      </dsp:txBody>
      <dsp:txXfrm>
        <a:off x="388479" y="1220135"/>
        <a:ext cx="4303956" cy="2911658"/>
      </dsp:txXfrm>
    </dsp:sp>
    <dsp:sp modelId="{0D33EEB6-8132-47EE-8573-4BDB16D4968C}">
      <dsp:nvSpPr>
        <dsp:cNvPr id="0" name=""/>
        <dsp:cNvSpPr/>
      </dsp:nvSpPr>
      <dsp:spPr>
        <a:xfrm rot="18289469">
          <a:off x="4296710" y="1718032"/>
          <a:ext cx="2267527" cy="54438"/>
        </a:xfrm>
        <a:custGeom>
          <a:avLst/>
          <a:gdLst/>
          <a:ahLst/>
          <a:cxnLst/>
          <a:rect l="0" t="0" r="0" b="0"/>
          <a:pathLst>
            <a:path>
              <a:moveTo>
                <a:pt x="0" y="27219"/>
              </a:moveTo>
              <a:lnTo>
                <a:pt x="2267527" y="27219"/>
              </a:lnTo>
            </a:path>
          </a:pathLst>
        </a:custGeom>
        <a:noFill/>
        <a:ln w="38100" cap="flat" cmpd="sng" algn="ctr">
          <a:solidFill>
            <a:srgbClr val="C00000"/>
          </a:solidFill>
          <a:prstDash val="lgDashDot"/>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a:off x="5373786" y="1688563"/>
        <a:ext cx="113376" cy="113376"/>
      </dsp:txXfrm>
    </dsp:sp>
    <dsp:sp modelId="{01A81094-DA32-4430-9DFC-249E07A6060E}">
      <dsp:nvSpPr>
        <dsp:cNvPr id="0" name=""/>
        <dsp:cNvSpPr/>
      </dsp:nvSpPr>
      <dsp:spPr>
        <a:xfrm>
          <a:off x="6077926" y="5223"/>
          <a:ext cx="4431972" cy="1618630"/>
        </a:xfrm>
        <a:prstGeom prst="roundRect">
          <a:avLst>
            <a:gd name="adj" fmla="val 10000"/>
          </a:avLst>
        </a:prstGeom>
        <a:solidFill>
          <a:schemeClr val="lt1">
            <a:hueOff val="0"/>
            <a:satOff val="0"/>
            <a:lumOff val="0"/>
            <a:alphaOff val="0"/>
          </a:schemeClr>
        </a:solidFill>
        <a:ln w="5715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Font typeface="Symbol" panose="05050102010706020507" pitchFamily="18" charset="2"/>
            <a:buNone/>
          </a:pPr>
          <a:r>
            <a:rPr lang="es-ES_tradnl" sz="1700" kern="1200" dirty="0"/>
            <a:t>Determinar la necesidad de una </a:t>
          </a:r>
          <a:r>
            <a:rPr lang="es-ES" sz="1700" kern="1200" dirty="0"/>
            <a:t>planificación de preparación física para el personal con capacidades diferentes para el personal militar de la Armada del Ecuador.</a:t>
          </a:r>
        </a:p>
      </dsp:txBody>
      <dsp:txXfrm>
        <a:off x="6125334" y="52631"/>
        <a:ext cx="4337156" cy="1523814"/>
      </dsp:txXfrm>
    </dsp:sp>
    <dsp:sp modelId="{D876442C-C283-4A68-8161-157261BF9F83}">
      <dsp:nvSpPr>
        <dsp:cNvPr id="0" name=""/>
        <dsp:cNvSpPr/>
      </dsp:nvSpPr>
      <dsp:spPr>
        <a:xfrm>
          <a:off x="4783022" y="2648745"/>
          <a:ext cx="1294904" cy="54438"/>
        </a:xfrm>
        <a:custGeom>
          <a:avLst/>
          <a:gdLst/>
          <a:ahLst/>
          <a:cxnLst/>
          <a:rect l="0" t="0" r="0" b="0"/>
          <a:pathLst>
            <a:path>
              <a:moveTo>
                <a:pt x="0" y="27219"/>
              </a:moveTo>
              <a:lnTo>
                <a:pt x="1294904" y="27219"/>
              </a:lnTo>
            </a:path>
          </a:pathLst>
        </a:custGeom>
        <a:noFill/>
        <a:ln w="38100" cap="flat" cmpd="sng" algn="ctr">
          <a:solidFill>
            <a:srgbClr val="C00000"/>
          </a:solidFill>
          <a:prstDash val="lgDashDot"/>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5398101" y="2643591"/>
        <a:ext cx="64745" cy="64745"/>
      </dsp:txXfrm>
    </dsp:sp>
    <dsp:sp modelId="{A608608A-F217-49C9-9183-86C9FFCE2C7E}">
      <dsp:nvSpPr>
        <dsp:cNvPr id="0" name=""/>
        <dsp:cNvSpPr/>
      </dsp:nvSpPr>
      <dsp:spPr>
        <a:xfrm>
          <a:off x="6077926" y="1866649"/>
          <a:ext cx="4443367" cy="1618630"/>
        </a:xfrm>
        <a:prstGeom prst="roundRect">
          <a:avLst>
            <a:gd name="adj" fmla="val 10000"/>
          </a:avLst>
        </a:prstGeom>
        <a:solidFill>
          <a:schemeClr val="lt1">
            <a:hueOff val="0"/>
            <a:satOff val="0"/>
            <a:lumOff val="0"/>
            <a:alphaOff val="0"/>
          </a:schemeClr>
        </a:solidFill>
        <a:ln w="5715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ES" sz="1700" kern="1200" dirty="0"/>
            <a:t>Determinar el tipo de discapacidades que tiene el personal con capacidades diferentes para el personal militar de la Armada del Ecuador.</a:t>
          </a:r>
          <a:endParaRPr lang="es-ES" sz="1700" b="1" kern="1200" dirty="0"/>
        </a:p>
      </dsp:txBody>
      <dsp:txXfrm>
        <a:off x="6125334" y="1914057"/>
        <a:ext cx="4348551" cy="1523814"/>
      </dsp:txXfrm>
    </dsp:sp>
    <dsp:sp modelId="{455D02D9-2D3F-4ECF-A609-534A549C894C}">
      <dsp:nvSpPr>
        <dsp:cNvPr id="0" name=""/>
        <dsp:cNvSpPr/>
      </dsp:nvSpPr>
      <dsp:spPr>
        <a:xfrm rot="3310531">
          <a:off x="4296710" y="3579457"/>
          <a:ext cx="2267527" cy="54438"/>
        </a:xfrm>
        <a:custGeom>
          <a:avLst/>
          <a:gdLst/>
          <a:ahLst/>
          <a:cxnLst/>
          <a:rect l="0" t="0" r="0" b="0"/>
          <a:pathLst>
            <a:path>
              <a:moveTo>
                <a:pt x="0" y="27219"/>
              </a:moveTo>
              <a:lnTo>
                <a:pt x="2267527" y="27219"/>
              </a:lnTo>
            </a:path>
          </a:pathLst>
        </a:custGeom>
        <a:noFill/>
        <a:ln w="38100" cap="flat" cmpd="sng" algn="ctr">
          <a:solidFill>
            <a:srgbClr val="C00000"/>
          </a:solidFill>
          <a:prstDash val="lgDashDot"/>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S" sz="800" kern="1200"/>
        </a:p>
      </dsp:txBody>
      <dsp:txXfrm>
        <a:off x="5373786" y="3549988"/>
        <a:ext cx="113376" cy="113376"/>
      </dsp:txXfrm>
    </dsp:sp>
    <dsp:sp modelId="{2F84DC0F-CD92-4814-8FB6-2EA55636CF6A}">
      <dsp:nvSpPr>
        <dsp:cNvPr id="0" name=""/>
        <dsp:cNvSpPr/>
      </dsp:nvSpPr>
      <dsp:spPr>
        <a:xfrm>
          <a:off x="6077926" y="3728074"/>
          <a:ext cx="4366838" cy="1618630"/>
        </a:xfrm>
        <a:prstGeom prst="roundRect">
          <a:avLst>
            <a:gd name="adj" fmla="val 10000"/>
          </a:avLst>
        </a:prstGeom>
        <a:solidFill>
          <a:schemeClr val="lt1">
            <a:hueOff val="0"/>
            <a:satOff val="0"/>
            <a:lumOff val="0"/>
            <a:alphaOff val="0"/>
          </a:schemeClr>
        </a:solidFill>
        <a:ln w="5715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EC" sz="1700" kern="1200" dirty="0"/>
            <a:t>Elaborar una planificación de preparación física para </a:t>
          </a:r>
          <a:r>
            <a:rPr lang="es-ES" sz="1700" kern="1200" dirty="0"/>
            <a:t>el personal con capacidades diferentes para el personal militar de la Armada del Ecuador.</a:t>
          </a:r>
          <a:endParaRPr lang="es-ES" sz="1700" b="1" kern="1200" dirty="0"/>
        </a:p>
      </dsp:txBody>
      <dsp:txXfrm>
        <a:off x="6125334" y="3775482"/>
        <a:ext cx="4272022" cy="1523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F5B14-7E5A-492B-95C9-6FD91DAEFAFE}">
      <dsp:nvSpPr>
        <dsp:cNvPr id="0" name=""/>
        <dsp:cNvSpPr/>
      </dsp:nvSpPr>
      <dsp:spPr>
        <a:xfrm rot="16200000">
          <a:off x="-617383" y="617383"/>
          <a:ext cx="3986506" cy="2751739"/>
        </a:xfrm>
        <a:prstGeom prst="flowChartManualOperation">
          <a:avLst/>
        </a:prstGeom>
        <a:solidFill>
          <a:schemeClr val="lt1">
            <a:hueOff val="0"/>
            <a:satOff val="0"/>
            <a:lumOff val="0"/>
            <a:alphaOff val="0"/>
          </a:schemeClr>
        </a:solidFill>
        <a:ln w="381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s-EC" sz="1800" b="1" kern="1200" dirty="0">
              <a:solidFill>
                <a:schemeClr val="tx1"/>
              </a:solidFill>
              <a:effectLst>
                <a:outerShdw blurRad="38100" dist="38100" dir="2700000" algn="tl">
                  <a:srgbClr val="000000">
                    <a:alpha val="43137"/>
                  </a:srgbClr>
                </a:outerShdw>
              </a:effectLst>
            </a:rPr>
            <a:t>Adaptación en el deporte</a:t>
          </a:r>
        </a:p>
        <a:p>
          <a:pPr marL="171450" lvl="1" indent="-171450" algn="l" defTabSz="800100">
            <a:lnSpc>
              <a:spcPct val="90000"/>
            </a:lnSpc>
            <a:spcBef>
              <a:spcPct val="0"/>
            </a:spcBef>
            <a:spcAft>
              <a:spcPct val="15000"/>
            </a:spcAft>
            <a:buChar char="•"/>
          </a:pPr>
          <a:r>
            <a:rPr lang="es-EC" sz="1800" i="1" kern="1200" dirty="0"/>
            <a:t>Adaptación rápida</a:t>
          </a:r>
          <a:endParaRPr lang="es-EC" sz="1800" kern="1200" dirty="0"/>
        </a:p>
        <a:p>
          <a:pPr marL="171450" lvl="1" indent="-171450" algn="l" defTabSz="800100">
            <a:lnSpc>
              <a:spcPct val="90000"/>
            </a:lnSpc>
            <a:spcBef>
              <a:spcPct val="0"/>
            </a:spcBef>
            <a:spcAft>
              <a:spcPct val="15000"/>
            </a:spcAft>
            <a:buChar char="•"/>
          </a:pPr>
          <a:r>
            <a:rPr lang="es-EC" sz="1800" i="1" kern="1200" dirty="0"/>
            <a:t>Adaptación crónica</a:t>
          </a:r>
        </a:p>
      </dsp:txBody>
      <dsp:txXfrm rot="5400000">
        <a:off x="1" y="797300"/>
        <a:ext cx="2751739" cy="2391904"/>
      </dsp:txXfrm>
    </dsp:sp>
    <dsp:sp modelId="{F5D62CB2-1E55-4FE4-8037-0783730E4DB3}">
      <dsp:nvSpPr>
        <dsp:cNvPr id="0" name=""/>
        <dsp:cNvSpPr/>
      </dsp:nvSpPr>
      <dsp:spPr>
        <a:xfrm rot="16200000">
          <a:off x="2343540" y="617383"/>
          <a:ext cx="3986506" cy="2751739"/>
        </a:xfrm>
        <a:prstGeom prst="flowChartManualOperation">
          <a:avLst/>
        </a:prstGeom>
        <a:solidFill>
          <a:schemeClr val="l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s-EC" sz="1800" b="1" kern="1200" dirty="0">
              <a:solidFill>
                <a:schemeClr val="tx1"/>
              </a:solidFill>
              <a:effectLst>
                <a:outerShdw blurRad="38100" dist="38100" dir="2700000" algn="tl">
                  <a:srgbClr val="000000">
                    <a:alpha val="43137"/>
                  </a:srgbClr>
                </a:outerShdw>
              </a:effectLst>
            </a:rPr>
            <a:t>Principios entrenamiento deportivo</a:t>
          </a:r>
        </a:p>
        <a:p>
          <a:pPr marL="171450" lvl="1" indent="-171450" algn="l" defTabSz="800100">
            <a:lnSpc>
              <a:spcPct val="90000"/>
            </a:lnSpc>
            <a:spcBef>
              <a:spcPct val="0"/>
            </a:spcBef>
            <a:spcAft>
              <a:spcPct val="15000"/>
            </a:spcAft>
            <a:buChar char="•"/>
          </a:pPr>
          <a:r>
            <a:rPr lang="es-EC" sz="1800" kern="1200" dirty="0"/>
            <a:t>Actividad y conciencia </a:t>
          </a:r>
        </a:p>
        <a:p>
          <a:pPr marL="171450" lvl="1" indent="-171450" algn="l" defTabSz="800100">
            <a:lnSpc>
              <a:spcPct val="90000"/>
            </a:lnSpc>
            <a:spcBef>
              <a:spcPct val="0"/>
            </a:spcBef>
            <a:spcAft>
              <a:spcPct val="15000"/>
            </a:spcAft>
            <a:buChar char="•"/>
          </a:pPr>
          <a:r>
            <a:rPr lang="es-EC" sz="1800" kern="1200" dirty="0"/>
            <a:t>Individualización</a:t>
          </a:r>
        </a:p>
        <a:p>
          <a:pPr marL="171450" lvl="1" indent="-171450" algn="l" defTabSz="800100">
            <a:lnSpc>
              <a:spcPct val="90000"/>
            </a:lnSpc>
            <a:spcBef>
              <a:spcPct val="0"/>
            </a:spcBef>
            <a:spcAft>
              <a:spcPct val="15000"/>
            </a:spcAft>
            <a:buChar char="•"/>
          </a:pPr>
          <a:r>
            <a:rPr lang="es-EC" sz="1800" kern="1200" dirty="0"/>
            <a:t>Sistematización</a:t>
          </a:r>
        </a:p>
        <a:p>
          <a:pPr marL="171450" lvl="1" indent="-171450" algn="l" defTabSz="800100">
            <a:lnSpc>
              <a:spcPct val="90000"/>
            </a:lnSpc>
            <a:spcBef>
              <a:spcPct val="0"/>
            </a:spcBef>
            <a:spcAft>
              <a:spcPct val="15000"/>
            </a:spcAft>
            <a:buChar char="•"/>
          </a:pPr>
          <a:r>
            <a:rPr lang="es-EC" sz="1800" kern="1200" dirty="0"/>
            <a:t>Socialización </a:t>
          </a:r>
        </a:p>
        <a:p>
          <a:pPr marL="171450" lvl="1" indent="-171450" algn="l" defTabSz="800100">
            <a:lnSpc>
              <a:spcPct val="90000"/>
            </a:lnSpc>
            <a:spcBef>
              <a:spcPct val="0"/>
            </a:spcBef>
            <a:spcAft>
              <a:spcPct val="15000"/>
            </a:spcAft>
            <a:buChar char="•"/>
          </a:pPr>
          <a:r>
            <a:rPr lang="es-EC" sz="1800" kern="1200" dirty="0"/>
            <a:t>Accequibilidad</a:t>
          </a:r>
        </a:p>
        <a:p>
          <a:pPr marL="171450" lvl="1" indent="-171450" algn="l" defTabSz="800100">
            <a:lnSpc>
              <a:spcPct val="90000"/>
            </a:lnSpc>
            <a:spcBef>
              <a:spcPct val="0"/>
            </a:spcBef>
            <a:spcAft>
              <a:spcPct val="15000"/>
            </a:spcAft>
            <a:buChar char="•"/>
          </a:pPr>
          <a:r>
            <a:rPr lang="es-EC" sz="1800" kern="1200" dirty="0"/>
            <a:t>Durabilidad </a:t>
          </a:r>
        </a:p>
      </dsp:txBody>
      <dsp:txXfrm rot="5400000">
        <a:off x="2960924" y="797300"/>
        <a:ext cx="2751739" cy="2391904"/>
      </dsp:txXfrm>
    </dsp:sp>
    <dsp:sp modelId="{7C341A7C-3B67-4CF6-B3FC-37FC06A47D92}">
      <dsp:nvSpPr>
        <dsp:cNvPr id="0" name=""/>
        <dsp:cNvSpPr/>
      </dsp:nvSpPr>
      <dsp:spPr>
        <a:xfrm rot="16200000">
          <a:off x="5301659" y="617383"/>
          <a:ext cx="3986506" cy="2751739"/>
        </a:xfrm>
        <a:prstGeom prst="flowChartManualOperation">
          <a:avLst/>
        </a:prstGeom>
        <a:solidFill>
          <a:schemeClr val="lt1">
            <a:hueOff val="0"/>
            <a:satOff val="0"/>
            <a:lumOff val="0"/>
            <a:alphaOff val="0"/>
          </a:schemeClr>
        </a:solidFill>
        <a:ln w="381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s-EC" sz="1800" b="1" kern="1200" dirty="0">
              <a:effectLst>
                <a:outerShdw blurRad="38100" dist="38100" dir="2700000" algn="tl">
                  <a:srgbClr val="000000">
                    <a:alpha val="43137"/>
                  </a:srgbClr>
                </a:outerShdw>
              </a:effectLst>
            </a:rPr>
            <a:t>Principios biológicos del entrenamiento deportivo</a:t>
          </a:r>
        </a:p>
        <a:p>
          <a:pPr marL="0" lvl="0" indent="0" algn="l" defTabSz="800100">
            <a:lnSpc>
              <a:spcPct val="90000"/>
            </a:lnSpc>
            <a:spcBef>
              <a:spcPct val="0"/>
            </a:spcBef>
            <a:spcAft>
              <a:spcPct val="35000"/>
            </a:spcAft>
            <a:buNone/>
          </a:pPr>
          <a:r>
            <a:rPr lang="es-EC" sz="1800" kern="1200" dirty="0"/>
            <a:t>Unidad Funcional</a:t>
          </a:r>
        </a:p>
        <a:p>
          <a:pPr marL="0" lvl="0" indent="0" algn="l" defTabSz="800100">
            <a:lnSpc>
              <a:spcPct val="90000"/>
            </a:lnSpc>
            <a:spcBef>
              <a:spcPct val="0"/>
            </a:spcBef>
            <a:spcAft>
              <a:spcPct val="35000"/>
            </a:spcAft>
            <a:buNone/>
          </a:pPr>
          <a:r>
            <a:rPr lang="es-EC" sz="1800" kern="1200" dirty="0"/>
            <a:t>Multilateralidad </a:t>
          </a:r>
        </a:p>
        <a:p>
          <a:pPr marL="0" lvl="0" indent="0" algn="l" defTabSz="800100">
            <a:lnSpc>
              <a:spcPct val="90000"/>
            </a:lnSpc>
            <a:spcBef>
              <a:spcPct val="0"/>
            </a:spcBef>
            <a:spcAft>
              <a:spcPct val="35000"/>
            </a:spcAft>
            <a:buNone/>
          </a:pPr>
          <a:endParaRPr lang="es-EC" sz="1800" kern="1200" dirty="0"/>
        </a:p>
      </dsp:txBody>
      <dsp:txXfrm rot="5400000">
        <a:off x="5919043" y="797300"/>
        <a:ext cx="2751739" cy="2391904"/>
      </dsp:txXfrm>
    </dsp:sp>
    <dsp:sp modelId="{7DF33133-81F9-4B82-9411-C6324D4B0ABC}">
      <dsp:nvSpPr>
        <dsp:cNvPr id="0" name=""/>
        <dsp:cNvSpPr/>
      </dsp:nvSpPr>
      <dsp:spPr>
        <a:xfrm rot="16200000">
          <a:off x="8259779" y="617383"/>
          <a:ext cx="3986506" cy="2751739"/>
        </a:xfrm>
        <a:prstGeom prst="flowChartManualOperation">
          <a:avLst/>
        </a:prstGeom>
        <a:solidFill>
          <a:schemeClr val="lt1">
            <a:hueOff val="0"/>
            <a:satOff val="0"/>
            <a:lumOff val="0"/>
            <a:alphaOff val="0"/>
          </a:schemeClr>
        </a:solidFill>
        <a:ln w="381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s-EC" sz="2000" b="1" kern="1200" dirty="0">
              <a:solidFill>
                <a:schemeClr val="tx1"/>
              </a:solidFill>
              <a:effectLst>
                <a:outerShdw blurRad="38100" dist="38100" dir="2700000" algn="tl">
                  <a:srgbClr val="000000">
                    <a:alpha val="43137"/>
                  </a:srgbClr>
                </a:outerShdw>
              </a:effectLst>
            </a:rPr>
            <a:t>Componentes de la carga</a:t>
          </a:r>
        </a:p>
        <a:p>
          <a:pPr marL="171450" lvl="1" indent="-171450" algn="l" defTabSz="800100">
            <a:lnSpc>
              <a:spcPct val="90000"/>
            </a:lnSpc>
            <a:spcBef>
              <a:spcPct val="0"/>
            </a:spcBef>
            <a:spcAft>
              <a:spcPct val="15000"/>
            </a:spcAft>
            <a:buChar char="•"/>
          </a:pPr>
          <a:r>
            <a:rPr lang="es-EC" sz="1800" b="1" kern="1200" dirty="0"/>
            <a:t>Volumen </a:t>
          </a:r>
        </a:p>
        <a:p>
          <a:pPr marL="171450" lvl="1" indent="-171450" algn="l" defTabSz="800100">
            <a:lnSpc>
              <a:spcPct val="90000"/>
            </a:lnSpc>
            <a:spcBef>
              <a:spcPct val="0"/>
            </a:spcBef>
            <a:spcAft>
              <a:spcPct val="15000"/>
            </a:spcAft>
            <a:buChar char="•"/>
          </a:pPr>
          <a:r>
            <a:rPr lang="es-EC" sz="1800" b="1" kern="1200" dirty="0"/>
            <a:t>Intensidad </a:t>
          </a:r>
        </a:p>
        <a:p>
          <a:pPr marL="171450" lvl="1" indent="-171450" algn="l" defTabSz="800100">
            <a:lnSpc>
              <a:spcPct val="90000"/>
            </a:lnSpc>
            <a:spcBef>
              <a:spcPct val="0"/>
            </a:spcBef>
            <a:spcAft>
              <a:spcPct val="15000"/>
            </a:spcAft>
            <a:buChar char="•"/>
          </a:pPr>
          <a:r>
            <a:rPr lang="es-EC" sz="1800" b="1" kern="1200" dirty="0"/>
            <a:t>Densidad </a:t>
          </a:r>
        </a:p>
        <a:p>
          <a:pPr marL="171450" lvl="1" indent="-171450" algn="l" defTabSz="800100">
            <a:lnSpc>
              <a:spcPct val="90000"/>
            </a:lnSpc>
            <a:spcBef>
              <a:spcPct val="0"/>
            </a:spcBef>
            <a:spcAft>
              <a:spcPct val="15000"/>
            </a:spcAft>
            <a:buChar char="•"/>
          </a:pPr>
          <a:endParaRPr lang="es-EC" sz="1800" b="1" kern="1200" dirty="0"/>
        </a:p>
      </dsp:txBody>
      <dsp:txXfrm rot="5400000">
        <a:off x="8877163" y="797300"/>
        <a:ext cx="2751739" cy="23919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F5B14-7E5A-492B-95C9-6FD91DAEFAFE}">
      <dsp:nvSpPr>
        <dsp:cNvPr id="0" name=""/>
        <dsp:cNvSpPr/>
      </dsp:nvSpPr>
      <dsp:spPr>
        <a:xfrm rot="16200000">
          <a:off x="-614579" y="617383"/>
          <a:ext cx="3986506" cy="2751739"/>
        </a:xfrm>
        <a:prstGeom prst="flowChartManualOperation">
          <a:avLst/>
        </a:prstGeom>
        <a:solidFill>
          <a:schemeClr val="lt1">
            <a:hueOff val="0"/>
            <a:satOff val="0"/>
            <a:lumOff val="0"/>
            <a:alphaOff val="0"/>
          </a:schemeClr>
        </a:solidFill>
        <a:ln w="381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s-EC" sz="1800" b="1" kern="1200" dirty="0">
              <a:solidFill>
                <a:schemeClr val="tx1"/>
              </a:solidFill>
              <a:effectLst>
                <a:outerShdw blurRad="38100" dist="38100" dir="2700000" algn="tl">
                  <a:srgbClr val="000000">
                    <a:alpha val="43137"/>
                  </a:srgbClr>
                </a:outerShdw>
              </a:effectLst>
            </a:rPr>
            <a:t>Entrenamiento por sistemas de energía</a:t>
          </a:r>
        </a:p>
        <a:p>
          <a:pPr marL="171450" lvl="1" indent="-171450" algn="l" defTabSz="800100">
            <a:lnSpc>
              <a:spcPct val="90000"/>
            </a:lnSpc>
            <a:spcBef>
              <a:spcPct val="0"/>
            </a:spcBef>
            <a:spcAft>
              <a:spcPct val="15000"/>
            </a:spcAft>
            <a:buChar char="•"/>
          </a:pPr>
          <a:r>
            <a:rPr lang="es-EC" sz="1800" kern="1200" dirty="0"/>
            <a:t>Entrenamiento aeróbico</a:t>
          </a:r>
        </a:p>
        <a:p>
          <a:pPr marL="171450" lvl="1" indent="-171450" algn="l" defTabSz="800100">
            <a:lnSpc>
              <a:spcPct val="90000"/>
            </a:lnSpc>
            <a:spcBef>
              <a:spcPct val="0"/>
            </a:spcBef>
            <a:spcAft>
              <a:spcPct val="15000"/>
            </a:spcAft>
            <a:buChar char="•"/>
          </a:pPr>
          <a:r>
            <a:rPr lang="es-EC" sz="1800" kern="1200" dirty="0"/>
            <a:t>Entrenamiento anaeróbico láctico</a:t>
          </a:r>
        </a:p>
      </dsp:txBody>
      <dsp:txXfrm rot="5400000">
        <a:off x="2805" y="797300"/>
        <a:ext cx="2751739" cy="2391904"/>
      </dsp:txXfrm>
    </dsp:sp>
    <dsp:sp modelId="{F5D62CB2-1E55-4FE4-8037-0783730E4DB3}">
      <dsp:nvSpPr>
        <dsp:cNvPr id="0" name=""/>
        <dsp:cNvSpPr/>
      </dsp:nvSpPr>
      <dsp:spPr>
        <a:xfrm rot="16200000">
          <a:off x="2343540" y="617383"/>
          <a:ext cx="3986506" cy="2751739"/>
        </a:xfrm>
        <a:prstGeom prst="flowChartManualOperation">
          <a:avLst/>
        </a:prstGeom>
        <a:solidFill>
          <a:schemeClr val="lt1">
            <a:hueOff val="0"/>
            <a:satOff val="0"/>
            <a:lumOff val="0"/>
            <a:alphaOff val="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s-EC" sz="1800" b="1" kern="1200" dirty="0">
              <a:solidFill>
                <a:schemeClr val="tx1"/>
              </a:solidFill>
              <a:effectLst>
                <a:outerShdw blurRad="38100" dist="38100" dir="2700000" algn="tl">
                  <a:srgbClr val="000000">
                    <a:alpha val="43137"/>
                  </a:srgbClr>
                </a:outerShdw>
              </a:effectLst>
            </a:rPr>
            <a:t>Musculación</a:t>
          </a:r>
        </a:p>
        <a:p>
          <a:pPr marL="171450" lvl="1" indent="-171450" algn="l" defTabSz="800100">
            <a:lnSpc>
              <a:spcPct val="90000"/>
            </a:lnSpc>
            <a:spcBef>
              <a:spcPct val="0"/>
            </a:spcBef>
            <a:spcAft>
              <a:spcPct val="15000"/>
            </a:spcAft>
            <a:buChar char="•"/>
          </a:pPr>
          <a:r>
            <a:rPr lang="es-EC" sz="1800" kern="1200" dirty="0"/>
            <a:t>Hipertrofia muscular</a:t>
          </a:r>
        </a:p>
        <a:p>
          <a:pPr marL="171450" lvl="1" indent="-171450" algn="l" defTabSz="800100">
            <a:lnSpc>
              <a:spcPct val="90000"/>
            </a:lnSpc>
            <a:spcBef>
              <a:spcPct val="0"/>
            </a:spcBef>
            <a:spcAft>
              <a:spcPct val="15000"/>
            </a:spcAft>
            <a:buChar char="•"/>
          </a:pPr>
          <a:r>
            <a:rPr lang="es-EC" sz="1800" kern="1200" dirty="0"/>
            <a:t>Fuerza máxima</a:t>
          </a:r>
        </a:p>
        <a:p>
          <a:pPr marL="171450" lvl="1" indent="-171450" algn="l" defTabSz="800100">
            <a:lnSpc>
              <a:spcPct val="90000"/>
            </a:lnSpc>
            <a:spcBef>
              <a:spcPct val="0"/>
            </a:spcBef>
            <a:spcAft>
              <a:spcPct val="15000"/>
            </a:spcAft>
            <a:buChar char="•"/>
          </a:pPr>
          <a:r>
            <a:rPr lang="es-EC" sz="1800" kern="1200" dirty="0"/>
            <a:t>Fuerza explosiva</a:t>
          </a:r>
        </a:p>
        <a:p>
          <a:pPr marL="171450" lvl="1" indent="-171450" algn="l" defTabSz="800100">
            <a:lnSpc>
              <a:spcPct val="90000"/>
            </a:lnSpc>
            <a:spcBef>
              <a:spcPct val="0"/>
            </a:spcBef>
            <a:spcAft>
              <a:spcPct val="15000"/>
            </a:spcAft>
            <a:buChar char="•"/>
          </a:pPr>
          <a:r>
            <a:rPr lang="es-EC" sz="1800" kern="1200" dirty="0"/>
            <a:t>Resistencia a la fuerza</a:t>
          </a:r>
        </a:p>
      </dsp:txBody>
      <dsp:txXfrm rot="5400000">
        <a:off x="2960924" y="797300"/>
        <a:ext cx="2751739" cy="2391904"/>
      </dsp:txXfrm>
    </dsp:sp>
    <dsp:sp modelId="{7C341A7C-3B67-4CF6-B3FC-37FC06A47D92}">
      <dsp:nvSpPr>
        <dsp:cNvPr id="0" name=""/>
        <dsp:cNvSpPr/>
      </dsp:nvSpPr>
      <dsp:spPr>
        <a:xfrm rot="16200000">
          <a:off x="5301659" y="617383"/>
          <a:ext cx="3986506" cy="2751739"/>
        </a:xfrm>
        <a:prstGeom prst="flowChartManualOperation">
          <a:avLst/>
        </a:prstGeom>
        <a:solidFill>
          <a:schemeClr val="lt1">
            <a:hueOff val="0"/>
            <a:satOff val="0"/>
            <a:lumOff val="0"/>
            <a:alphaOff val="0"/>
          </a:schemeClr>
        </a:solidFill>
        <a:ln w="381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s-EC" sz="2400" b="1" kern="1200" dirty="0">
              <a:effectLst>
                <a:outerShdw blurRad="38100" dist="38100" dir="2700000" algn="tl">
                  <a:srgbClr val="000000">
                    <a:alpha val="43137"/>
                  </a:srgbClr>
                </a:outerShdw>
              </a:effectLst>
            </a:rPr>
            <a:t>Condiciones de la persona </a:t>
          </a:r>
        </a:p>
        <a:p>
          <a:pPr marL="0" lvl="0" indent="0" algn="just" defTabSz="1066800">
            <a:lnSpc>
              <a:spcPct val="90000"/>
            </a:lnSpc>
            <a:spcBef>
              <a:spcPct val="0"/>
            </a:spcBef>
            <a:spcAft>
              <a:spcPct val="35000"/>
            </a:spcAft>
            <a:buNone/>
          </a:pPr>
          <a:r>
            <a:rPr lang="es-EC" sz="1800" kern="1200" dirty="0"/>
            <a:t>Hipertonía </a:t>
          </a:r>
        </a:p>
        <a:p>
          <a:pPr marL="0" lvl="0" indent="0" algn="just" defTabSz="1066800">
            <a:lnSpc>
              <a:spcPct val="90000"/>
            </a:lnSpc>
            <a:spcBef>
              <a:spcPct val="0"/>
            </a:spcBef>
            <a:spcAft>
              <a:spcPct val="35000"/>
            </a:spcAft>
            <a:buNone/>
          </a:pPr>
          <a:r>
            <a:rPr lang="es-EC" sz="1800" kern="1200" dirty="0"/>
            <a:t>Ataxia </a:t>
          </a:r>
        </a:p>
        <a:p>
          <a:pPr marL="0" lvl="0" indent="0" algn="just" defTabSz="1066800">
            <a:lnSpc>
              <a:spcPct val="90000"/>
            </a:lnSpc>
            <a:spcBef>
              <a:spcPct val="0"/>
            </a:spcBef>
            <a:spcAft>
              <a:spcPct val="35000"/>
            </a:spcAft>
            <a:buNone/>
          </a:pPr>
          <a:r>
            <a:rPr lang="es-EC" sz="1800" kern="1200" dirty="0"/>
            <a:t>Atetosis </a:t>
          </a:r>
        </a:p>
      </dsp:txBody>
      <dsp:txXfrm rot="5400000">
        <a:off x="5919043" y="797300"/>
        <a:ext cx="2751739" cy="2391904"/>
      </dsp:txXfrm>
    </dsp:sp>
    <dsp:sp modelId="{7DF33133-81F9-4B82-9411-C6324D4B0ABC}">
      <dsp:nvSpPr>
        <dsp:cNvPr id="0" name=""/>
        <dsp:cNvSpPr/>
      </dsp:nvSpPr>
      <dsp:spPr>
        <a:xfrm rot="16200000">
          <a:off x="8259779" y="617383"/>
          <a:ext cx="3986506" cy="2751739"/>
        </a:xfrm>
        <a:prstGeom prst="flowChartManualOperation">
          <a:avLst/>
        </a:prstGeom>
        <a:solidFill>
          <a:schemeClr val="lt1">
            <a:hueOff val="0"/>
            <a:satOff val="0"/>
            <a:lumOff val="0"/>
            <a:alphaOff val="0"/>
          </a:schemeClr>
        </a:solidFill>
        <a:ln w="381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s-EC" sz="2000" b="1" kern="1200" dirty="0">
              <a:solidFill>
                <a:schemeClr val="tx1"/>
              </a:solidFill>
              <a:effectLst>
                <a:outerShdw blurRad="38100" dist="38100" dir="2700000" algn="tl">
                  <a:srgbClr val="000000">
                    <a:alpha val="43137"/>
                  </a:srgbClr>
                </a:outerShdw>
              </a:effectLst>
            </a:rPr>
            <a:t>Actividades para personas con discapacidad física</a:t>
          </a:r>
        </a:p>
        <a:p>
          <a:pPr marL="171450" lvl="1" indent="-171450" algn="l" defTabSz="800100">
            <a:lnSpc>
              <a:spcPct val="90000"/>
            </a:lnSpc>
            <a:spcBef>
              <a:spcPct val="0"/>
            </a:spcBef>
            <a:spcAft>
              <a:spcPct val="15000"/>
            </a:spcAft>
            <a:buChar char="•"/>
          </a:pPr>
          <a:r>
            <a:rPr lang="es-EC" sz="1800" b="1" kern="1200" dirty="0"/>
            <a:t>Clases deportivas para personas con discapacidad física (atletismo y natación)</a:t>
          </a:r>
        </a:p>
      </dsp:txBody>
      <dsp:txXfrm rot="5400000">
        <a:off x="8877163" y="797300"/>
        <a:ext cx="2751739" cy="23919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EFA80-554F-43A6-B400-C1DDAA67087F}">
      <dsp:nvSpPr>
        <dsp:cNvPr id="0" name=""/>
        <dsp:cNvSpPr/>
      </dsp:nvSpPr>
      <dsp:spPr>
        <a:xfrm>
          <a:off x="0" y="70920"/>
          <a:ext cx="8128000"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a:t>Tipo de investigación</a:t>
          </a:r>
        </a:p>
      </dsp:txBody>
      <dsp:txXfrm>
        <a:off x="30442" y="101362"/>
        <a:ext cx="8067116" cy="562726"/>
      </dsp:txXfrm>
    </dsp:sp>
    <dsp:sp modelId="{DC6D958E-E7AE-4DF4-AD51-4387E0C1C477}">
      <dsp:nvSpPr>
        <dsp:cNvPr id="0" name=""/>
        <dsp:cNvSpPr/>
      </dsp:nvSpPr>
      <dsp:spPr>
        <a:xfrm>
          <a:off x="0" y="694530"/>
          <a:ext cx="8128000"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s-MX" sz="2000" kern="1200" dirty="0"/>
            <a:t>Investigación descriptiva  </a:t>
          </a:r>
          <a:endParaRPr lang="es-EC" sz="2000" kern="1200" dirty="0"/>
        </a:p>
      </dsp:txBody>
      <dsp:txXfrm>
        <a:off x="0" y="694530"/>
        <a:ext cx="8128000" cy="430560"/>
      </dsp:txXfrm>
    </dsp:sp>
    <dsp:sp modelId="{56DB731B-5141-440C-972A-DD4D6C19D92F}">
      <dsp:nvSpPr>
        <dsp:cNvPr id="0" name=""/>
        <dsp:cNvSpPr/>
      </dsp:nvSpPr>
      <dsp:spPr>
        <a:xfrm>
          <a:off x="0" y="1125090"/>
          <a:ext cx="8128000"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a:t>Población y muestra</a:t>
          </a:r>
        </a:p>
      </dsp:txBody>
      <dsp:txXfrm>
        <a:off x="30442" y="1155532"/>
        <a:ext cx="8067116" cy="562726"/>
      </dsp:txXfrm>
    </dsp:sp>
    <dsp:sp modelId="{67369720-68A7-4470-8D4D-8DE42499FB4A}">
      <dsp:nvSpPr>
        <dsp:cNvPr id="0" name=""/>
        <dsp:cNvSpPr/>
      </dsp:nvSpPr>
      <dsp:spPr>
        <a:xfrm>
          <a:off x="0" y="1748700"/>
          <a:ext cx="8128000"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s-ES" sz="2000" kern="1200" dirty="0"/>
            <a:t>instructores de la Armada del Ecuador con un total 10, y todo el personal con capacidades diferentes 100</a:t>
          </a:r>
          <a:endParaRPr lang="es-EC" sz="2000" kern="1200" dirty="0"/>
        </a:p>
      </dsp:txBody>
      <dsp:txXfrm>
        <a:off x="0" y="1748700"/>
        <a:ext cx="8128000" cy="632385"/>
      </dsp:txXfrm>
    </dsp:sp>
    <dsp:sp modelId="{918E48CF-B054-4E1A-AAA5-EC410F910A2C}">
      <dsp:nvSpPr>
        <dsp:cNvPr id="0" name=""/>
        <dsp:cNvSpPr/>
      </dsp:nvSpPr>
      <dsp:spPr>
        <a:xfrm>
          <a:off x="0" y="2381085"/>
          <a:ext cx="8128000" cy="6236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a:t>Técnica de recolección de datos</a:t>
          </a:r>
        </a:p>
      </dsp:txBody>
      <dsp:txXfrm>
        <a:off x="30442" y="2411527"/>
        <a:ext cx="8067116" cy="562726"/>
      </dsp:txXfrm>
    </dsp:sp>
    <dsp:sp modelId="{E40DBCEC-4209-46F1-B6D1-68313EC87569}">
      <dsp:nvSpPr>
        <dsp:cNvPr id="0" name=""/>
        <dsp:cNvSpPr/>
      </dsp:nvSpPr>
      <dsp:spPr>
        <a:xfrm>
          <a:off x="0" y="3004695"/>
          <a:ext cx="8128000" cy="914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s-ES" sz="2000" kern="1200" dirty="0"/>
            <a:t>Aplicación de una encuesta al personal del departamento de educación física para determinar la necesidad de contar con un plan de entrenamiento</a:t>
          </a:r>
          <a:endParaRPr lang="es-EC" sz="2000" kern="1200" dirty="0"/>
        </a:p>
      </dsp:txBody>
      <dsp:txXfrm>
        <a:off x="0" y="3004695"/>
        <a:ext cx="8128000" cy="9149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E8AE1-DD0D-451D-8CAA-F5D775C63133}">
      <dsp:nvSpPr>
        <dsp:cNvPr id="0" name=""/>
        <dsp:cNvSpPr/>
      </dsp:nvSpPr>
      <dsp:spPr>
        <a:xfrm>
          <a:off x="0" y="56920"/>
          <a:ext cx="10058399" cy="62361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a:t>Pruebas de capacidad física</a:t>
          </a:r>
          <a:endParaRPr lang="es-ES" sz="2600" kern="1200" dirty="0"/>
        </a:p>
      </dsp:txBody>
      <dsp:txXfrm>
        <a:off x="30442" y="87362"/>
        <a:ext cx="9997515" cy="562726"/>
      </dsp:txXfrm>
    </dsp:sp>
    <dsp:sp modelId="{EE02A737-9851-4477-9FE3-DE35D4D3D6EF}">
      <dsp:nvSpPr>
        <dsp:cNvPr id="0" name=""/>
        <dsp:cNvSpPr/>
      </dsp:nvSpPr>
      <dsp:spPr>
        <a:xfrm>
          <a:off x="0" y="680530"/>
          <a:ext cx="10058399"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s-EC" sz="2000" kern="1200" dirty="0"/>
            <a:t>Flexión extensión de codos</a:t>
          </a:r>
          <a:endParaRPr lang="es-ES" sz="2000" kern="1200" dirty="0"/>
        </a:p>
        <a:p>
          <a:pPr marL="228600" lvl="1" indent="-228600" algn="l" defTabSz="889000">
            <a:lnSpc>
              <a:spcPct val="90000"/>
            </a:lnSpc>
            <a:spcBef>
              <a:spcPct val="0"/>
            </a:spcBef>
            <a:spcAft>
              <a:spcPct val="20000"/>
            </a:spcAft>
            <a:buChar char="•"/>
          </a:pPr>
          <a:r>
            <a:rPr lang="es-EC" sz="2000" kern="1200" dirty="0"/>
            <a:t>Flexión extensión cadera</a:t>
          </a:r>
          <a:endParaRPr lang="es-ES" sz="2000" kern="1200" dirty="0"/>
        </a:p>
        <a:p>
          <a:pPr marL="228600" lvl="1" indent="-228600" algn="l" defTabSz="889000">
            <a:lnSpc>
              <a:spcPct val="90000"/>
            </a:lnSpc>
            <a:spcBef>
              <a:spcPct val="0"/>
            </a:spcBef>
            <a:spcAft>
              <a:spcPct val="20000"/>
            </a:spcAft>
            <a:buChar char="•"/>
          </a:pPr>
          <a:r>
            <a:rPr lang="es-EC" sz="2000" kern="1200" dirty="0"/>
            <a:t>Carrera 3129 metros </a:t>
          </a:r>
          <a:endParaRPr lang="es-ES" sz="2000" kern="1200" dirty="0"/>
        </a:p>
      </dsp:txBody>
      <dsp:txXfrm>
        <a:off x="0" y="680530"/>
        <a:ext cx="10058399" cy="1049490"/>
      </dsp:txXfrm>
    </dsp:sp>
    <dsp:sp modelId="{BD5805AA-B9FD-4D01-8816-1E0E194DBE52}">
      <dsp:nvSpPr>
        <dsp:cNvPr id="0" name=""/>
        <dsp:cNvSpPr/>
      </dsp:nvSpPr>
      <dsp:spPr>
        <a:xfrm>
          <a:off x="0" y="1730021"/>
          <a:ext cx="10058399" cy="623610"/>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a:t>Prueba destreza militar si/no</a:t>
          </a:r>
          <a:endParaRPr lang="es-ES" sz="2600" kern="1200" dirty="0"/>
        </a:p>
      </dsp:txBody>
      <dsp:txXfrm>
        <a:off x="30442" y="1760463"/>
        <a:ext cx="9997515" cy="562726"/>
      </dsp:txXfrm>
    </dsp:sp>
    <dsp:sp modelId="{69D55229-C840-4710-90D2-02B828705DDF}">
      <dsp:nvSpPr>
        <dsp:cNvPr id="0" name=""/>
        <dsp:cNvSpPr/>
      </dsp:nvSpPr>
      <dsp:spPr>
        <a:xfrm>
          <a:off x="0" y="2353631"/>
          <a:ext cx="10058399" cy="69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s-EC" sz="2000" kern="1200" dirty="0"/>
            <a:t>Trepar el cabo (5 metros varones, 3 metros mujeres)</a:t>
          </a:r>
          <a:endParaRPr lang="es-ES" sz="2000" kern="1200" dirty="0"/>
        </a:p>
        <a:p>
          <a:pPr marL="228600" lvl="1" indent="-228600" algn="l" defTabSz="889000">
            <a:lnSpc>
              <a:spcPct val="90000"/>
            </a:lnSpc>
            <a:spcBef>
              <a:spcPct val="0"/>
            </a:spcBef>
            <a:spcAft>
              <a:spcPct val="20000"/>
            </a:spcAft>
            <a:buChar char="•"/>
          </a:pPr>
          <a:r>
            <a:rPr lang="es-EC" sz="2000" kern="1200" dirty="0"/>
            <a:t>Natación </a:t>
          </a:r>
          <a:endParaRPr lang="es-ES" sz="2000" kern="1200" dirty="0"/>
        </a:p>
      </dsp:txBody>
      <dsp:txXfrm>
        <a:off x="0" y="2353631"/>
        <a:ext cx="10058399" cy="6996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04386-2A79-493E-8FC0-708FE0FB52CB}">
      <dsp:nvSpPr>
        <dsp:cNvPr id="0" name=""/>
        <dsp:cNvSpPr/>
      </dsp:nvSpPr>
      <dsp:spPr>
        <a:xfrm>
          <a:off x="2716133" y="0"/>
          <a:ext cx="4022725" cy="4022725"/>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4BBBD5-D858-49C7-AE76-76D03495CA2A}">
      <dsp:nvSpPr>
        <dsp:cNvPr id="0" name=""/>
        <dsp:cNvSpPr/>
      </dsp:nvSpPr>
      <dsp:spPr>
        <a:xfrm>
          <a:off x="4727495" y="402665"/>
          <a:ext cx="2614771" cy="714976"/>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just" defTabSz="444500">
            <a:lnSpc>
              <a:spcPct val="90000"/>
            </a:lnSpc>
            <a:spcBef>
              <a:spcPct val="0"/>
            </a:spcBef>
            <a:spcAft>
              <a:spcPct val="35000"/>
            </a:spcAft>
            <a:buNone/>
          </a:pPr>
          <a:r>
            <a:rPr lang="es-EC" sz="1000" kern="1200" dirty="0"/>
            <a:t>Diseñar un macrociclo orientado a mejorar la condición física del personal con capacidades diferentes del </a:t>
          </a:r>
          <a:r>
            <a:rPr lang="es-ES" sz="1000" kern="1200" dirty="0"/>
            <a:t>personal militar de la Armada del Ecuador.</a:t>
          </a:r>
        </a:p>
      </dsp:txBody>
      <dsp:txXfrm>
        <a:off x="4762397" y="437567"/>
        <a:ext cx="2544967" cy="645172"/>
      </dsp:txXfrm>
    </dsp:sp>
    <dsp:sp modelId="{4D2FC1FD-861D-4DFE-AD35-A38966045B76}">
      <dsp:nvSpPr>
        <dsp:cNvPr id="0" name=""/>
        <dsp:cNvSpPr/>
      </dsp:nvSpPr>
      <dsp:spPr>
        <a:xfrm>
          <a:off x="4727495" y="1207013"/>
          <a:ext cx="2614771" cy="714976"/>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just" defTabSz="444500">
            <a:lnSpc>
              <a:spcPct val="90000"/>
            </a:lnSpc>
            <a:spcBef>
              <a:spcPct val="0"/>
            </a:spcBef>
            <a:spcAft>
              <a:spcPct val="35000"/>
            </a:spcAft>
            <a:buFont typeface="Symbol" panose="05050102010706020507" pitchFamily="18" charset="2"/>
            <a:buNone/>
          </a:pPr>
          <a:r>
            <a:rPr lang="es-EC" sz="1000" kern="1200" dirty="0"/>
            <a:t>Elevar el nivel de las capacidades motoras fundamentales como la resistencia, fuerza, velocidad y movilidad. </a:t>
          </a:r>
          <a:endParaRPr lang="es-ES" sz="1000" kern="1200" dirty="0"/>
        </a:p>
      </dsp:txBody>
      <dsp:txXfrm>
        <a:off x="4762397" y="1241915"/>
        <a:ext cx="2544967" cy="645172"/>
      </dsp:txXfrm>
    </dsp:sp>
    <dsp:sp modelId="{45A6DA52-2553-4BD2-9693-34FBF47C2E03}">
      <dsp:nvSpPr>
        <dsp:cNvPr id="0" name=""/>
        <dsp:cNvSpPr/>
      </dsp:nvSpPr>
      <dsp:spPr>
        <a:xfrm>
          <a:off x="4727495" y="2011362"/>
          <a:ext cx="2614771" cy="714976"/>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just" defTabSz="444500">
            <a:lnSpc>
              <a:spcPct val="90000"/>
            </a:lnSpc>
            <a:spcBef>
              <a:spcPct val="0"/>
            </a:spcBef>
            <a:spcAft>
              <a:spcPct val="35000"/>
            </a:spcAft>
            <a:buFont typeface="Symbol" panose="05050102010706020507" pitchFamily="18" charset="2"/>
            <a:buNone/>
          </a:pPr>
          <a:r>
            <a:rPr lang="es-EC" sz="1000" kern="1200" dirty="0"/>
            <a:t>Lograr que todo el personal con discapacidad física participe del macrociclo de entrenamiento.</a:t>
          </a:r>
          <a:endParaRPr lang="es-ES" sz="1000" kern="1200" dirty="0"/>
        </a:p>
      </dsp:txBody>
      <dsp:txXfrm>
        <a:off x="4762397" y="2046264"/>
        <a:ext cx="2544967" cy="645172"/>
      </dsp:txXfrm>
    </dsp:sp>
    <dsp:sp modelId="{CEA52E70-00A1-4A22-AE35-6590E405E50A}">
      <dsp:nvSpPr>
        <dsp:cNvPr id="0" name=""/>
        <dsp:cNvSpPr/>
      </dsp:nvSpPr>
      <dsp:spPr>
        <a:xfrm>
          <a:off x="4727495" y="2815711"/>
          <a:ext cx="2614771" cy="714976"/>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just" defTabSz="444500">
            <a:lnSpc>
              <a:spcPct val="90000"/>
            </a:lnSpc>
            <a:spcBef>
              <a:spcPct val="0"/>
            </a:spcBef>
            <a:spcAft>
              <a:spcPct val="35000"/>
            </a:spcAft>
            <a:buFont typeface="Symbol" panose="05050102010706020507" pitchFamily="18" charset="2"/>
            <a:buNone/>
          </a:pPr>
          <a:r>
            <a:rPr lang="es-EC" sz="1000" kern="1200"/>
            <a:t>Incrementar un modelo de  planificación del entrenamiento para el personal con capacidades diferentes.</a:t>
          </a:r>
          <a:endParaRPr lang="es-ES" sz="1000" kern="1200"/>
        </a:p>
      </dsp:txBody>
      <dsp:txXfrm>
        <a:off x="4762397" y="2850613"/>
        <a:ext cx="2544967" cy="6451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2B41058-7ED4-49F7-803B-0B00CE80D11D}" type="datetimeFigureOut">
              <a:rPr lang="es-EC" smtClean="0"/>
              <a:t>16/4/2021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1CA9755-307D-42C6-A1B3-C3DCF15B5D40}"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792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B41058-7ED4-49F7-803B-0B00CE80D11D}" type="datetimeFigureOut">
              <a:rPr lang="es-EC" smtClean="0"/>
              <a:t>16/4/2021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152290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B41058-7ED4-49F7-803B-0B00CE80D11D}" type="datetimeFigureOut">
              <a:rPr lang="es-EC" smtClean="0"/>
              <a:t>16/4/2021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325101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B41058-7ED4-49F7-803B-0B00CE80D11D}" type="datetimeFigureOut">
              <a:rPr lang="es-EC" smtClean="0"/>
              <a:t>16/4/2021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414146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2B41058-7ED4-49F7-803B-0B00CE80D11D}" type="datetimeFigureOut">
              <a:rPr lang="es-EC" smtClean="0"/>
              <a:t>16/4/2021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1CA9755-307D-42C6-A1B3-C3DCF15B5D40}" type="slidenum">
              <a:rPr lang="es-EC" smtClean="0"/>
              <a:t>‹Nº›</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60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2B41058-7ED4-49F7-803B-0B00CE80D11D}" type="datetimeFigureOut">
              <a:rPr lang="es-EC" smtClean="0"/>
              <a:t>16/4/2021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233572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2B41058-7ED4-49F7-803B-0B00CE80D11D}" type="datetimeFigureOut">
              <a:rPr lang="es-EC" smtClean="0"/>
              <a:t>16/4/2021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189356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2B41058-7ED4-49F7-803B-0B00CE80D11D}" type="datetimeFigureOut">
              <a:rPr lang="es-EC" smtClean="0"/>
              <a:t>16/4/2021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25364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2B41058-7ED4-49F7-803B-0B00CE80D11D}" type="datetimeFigureOut">
              <a:rPr lang="es-EC" smtClean="0"/>
              <a:t>16/4/2021</a:t>
            </a:fld>
            <a:endParaRPr lang="es-EC"/>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C"/>
          </a:p>
        </p:txBody>
      </p:sp>
      <p:sp>
        <p:nvSpPr>
          <p:cNvPr id="9" name="Slide Number Placeholder 8"/>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117709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2B41058-7ED4-49F7-803B-0B00CE80D11D}" type="datetimeFigureOut">
              <a:rPr lang="es-EC" smtClean="0"/>
              <a:t>16/4/2021</a:t>
            </a:fld>
            <a:endParaRPr lang="es-EC"/>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CA9755-307D-42C6-A1B3-C3DCF15B5D40}" type="slidenum">
              <a:rPr lang="es-EC" smtClean="0"/>
              <a:t>‹Nº›</a:t>
            </a:fld>
            <a:endParaRPr lang="es-EC"/>
          </a:p>
        </p:txBody>
      </p:sp>
    </p:spTree>
    <p:extLst>
      <p:ext uri="{BB962C8B-B14F-4D97-AF65-F5344CB8AC3E}">
        <p14:creationId xmlns:p14="http://schemas.microsoft.com/office/powerpoint/2010/main" val="305076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2B41058-7ED4-49F7-803B-0B00CE80D11D}" type="datetimeFigureOut">
              <a:rPr lang="es-EC" smtClean="0"/>
              <a:t>16/4/2021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1CA9755-307D-42C6-A1B3-C3DCF15B5D40}" type="slidenum">
              <a:rPr lang="es-EC" smtClean="0"/>
              <a:t>‹Nº›</a:t>
            </a:fld>
            <a:endParaRPr lang="es-EC"/>
          </a:p>
        </p:txBody>
      </p:sp>
    </p:spTree>
    <p:extLst>
      <p:ext uri="{BB962C8B-B14F-4D97-AF65-F5344CB8AC3E}">
        <p14:creationId xmlns:p14="http://schemas.microsoft.com/office/powerpoint/2010/main" val="242088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2B41058-7ED4-49F7-803B-0B00CE80D11D}" type="datetimeFigureOut">
              <a:rPr lang="es-EC" smtClean="0"/>
              <a:t>16/4/2021</a:t>
            </a:fld>
            <a:endParaRPr lang="es-EC"/>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C"/>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1CA9755-307D-42C6-A1B3-C3DCF15B5D40}" type="slidenum">
              <a:rPr lang="es-EC" smtClean="0"/>
              <a:t>‹Nº›</a:t>
            </a:fld>
            <a:endParaRPr lang="es-EC"/>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02980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468607-26A7-46A7-A6AA-BB5DF62A2331}"/>
              </a:ext>
            </a:extLst>
          </p:cNvPr>
          <p:cNvSpPr>
            <a:spLocks noGrp="1"/>
          </p:cNvSpPr>
          <p:nvPr>
            <p:ph type="ctrTitle"/>
          </p:nvPr>
        </p:nvSpPr>
        <p:spPr>
          <a:xfrm>
            <a:off x="1066800" y="758953"/>
            <a:ext cx="10058400" cy="3566160"/>
          </a:xfrm>
        </p:spPr>
        <p:txBody>
          <a:bodyPr>
            <a:noAutofit/>
          </a:bodyPr>
          <a:lstStyle/>
          <a:p>
            <a:pPr algn="ctr"/>
            <a:r>
              <a:rPr lang="es-EC" sz="3200" dirty="0">
                <a:effectLst>
                  <a:outerShdw blurRad="38100" dist="38100" dir="2700000" algn="tl">
                    <a:srgbClr val="000000">
                      <a:alpha val="43137"/>
                    </a:srgbClr>
                  </a:outerShdw>
                </a:effectLst>
              </a:rPr>
              <a:t>DEPARTAMENTO DE CIENCIAS HUMANAS Y SOCIALES</a:t>
            </a:r>
            <a:br>
              <a:rPr lang="es-EC" sz="3200" dirty="0">
                <a:effectLst>
                  <a:outerShdw blurRad="38100" dist="38100" dir="2700000" algn="tl">
                    <a:srgbClr val="000000">
                      <a:alpha val="43137"/>
                    </a:srgbClr>
                  </a:outerShdw>
                </a:effectLst>
              </a:rPr>
            </a:br>
            <a:r>
              <a:rPr lang="es-EC" sz="3200" dirty="0">
                <a:effectLst>
                  <a:outerShdw blurRad="38100" dist="38100" dir="2700000" algn="tl">
                    <a:srgbClr val="000000">
                      <a:alpha val="43137"/>
                    </a:srgbClr>
                  </a:outerShdw>
                </a:effectLst>
              </a:rPr>
              <a:t>CARRERA DE LICENCIATURA EN CIENCIAS DE LA ACTIVIDAD FÍSICA, DEPORTES Y RECREACIÓN </a:t>
            </a:r>
            <a:br>
              <a:rPr lang="es-EC" sz="3200" dirty="0">
                <a:effectLst>
                  <a:outerShdw blurRad="38100" dist="38100" dir="2700000" algn="tl">
                    <a:srgbClr val="000000">
                      <a:alpha val="43137"/>
                    </a:srgbClr>
                  </a:outerShdw>
                </a:effectLst>
              </a:rPr>
            </a:br>
            <a:br>
              <a:rPr lang="es-EC" sz="3200" dirty="0">
                <a:effectLst>
                  <a:outerShdw blurRad="38100" dist="38100" dir="2700000" algn="tl">
                    <a:srgbClr val="000000">
                      <a:alpha val="43137"/>
                    </a:srgbClr>
                  </a:outerShdw>
                </a:effectLst>
              </a:rPr>
            </a:br>
            <a:r>
              <a:rPr lang="es-EC" sz="3200" dirty="0">
                <a:effectLst>
                  <a:outerShdw blurRad="38100" dist="38100" dir="2700000" algn="tl">
                    <a:srgbClr val="000000">
                      <a:alpha val="43137"/>
                    </a:srgbClr>
                  </a:outerShdw>
                </a:effectLst>
              </a:rPr>
              <a:t>TEMA: </a:t>
            </a:r>
            <a:r>
              <a:rPr lang="es-EC" sz="3200" b="1" kern="0" dirty="0">
                <a:solidFill>
                  <a:schemeClr val="tx1"/>
                </a:solidFill>
                <a:effectLst/>
                <a:ea typeface="Times New Roman" panose="02020603050405020304" pitchFamily="18" charset="0"/>
                <a:cs typeface="Times New Roman" panose="02020603050405020304" pitchFamily="18" charset="0"/>
              </a:rPr>
              <a:t>PROPUESTA DE UN PLAN DE PREPARACIÓN FÍSICA PARA EL PERSONAL CON CAPACIDADES DIFERENTES DE LA ARMADA DEL ECUADOR</a:t>
            </a:r>
            <a:br>
              <a:rPr lang="es-EC" sz="3600" dirty="0">
                <a:effectLst>
                  <a:outerShdw blurRad="38100" dist="38100" dir="2700000" algn="tl">
                    <a:srgbClr val="000000">
                      <a:alpha val="43137"/>
                    </a:srgbClr>
                  </a:outerShdw>
                </a:effectLst>
              </a:rPr>
            </a:br>
            <a:endParaRPr lang="es-EC" sz="3600" dirty="0">
              <a:effectLst>
                <a:outerShdw blurRad="38100" dist="38100" dir="2700000" algn="tl">
                  <a:srgbClr val="000000">
                    <a:alpha val="43137"/>
                  </a:srgbClr>
                </a:outerShdw>
              </a:effectLst>
            </a:endParaRPr>
          </a:p>
        </p:txBody>
      </p:sp>
      <p:sp>
        <p:nvSpPr>
          <p:cNvPr id="3" name="Subtítulo 2">
            <a:extLst>
              <a:ext uri="{FF2B5EF4-FFF2-40B4-BE49-F238E27FC236}">
                <a16:creationId xmlns:a16="http://schemas.microsoft.com/office/drawing/2014/main" id="{3835A93B-DFE9-46B1-9C79-ECD1E4C1C56A}"/>
              </a:ext>
            </a:extLst>
          </p:cNvPr>
          <p:cNvSpPr>
            <a:spLocks noGrp="1"/>
          </p:cNvSpPr>
          <p:nvPr>
            <p:ph type="subTitle" idx="1"/>
          </p:nvPr>
        </p:nvSpPr>
        <p:spPr>
          <a:xfrm>
            <a:off x="1097280" y="4763942"/>
            <a:ext cx="5532120" cy="1335105"/>
          </a:xfrm>
        </p:spPr>
        <p:txBody>
          <a:bodyPr>
            <a:normAutofit/>
          </a:bodyPr>
          <a:lstStyle/>
          <a:p>
            <a:r>
              <a:rPr lang="es-EC" dirty="0">
                <a:effectLst>
                  <a:outerShdw blurRad="38100" dist="38100" dir="2700000" algn="tl">
                    <a:srgbClr val="000000">
                      <a:alpha val="43137"/>
                    </a:srgbClr>
                  </a:outerShdw>
                </a:effectLst>
              </a:rPr>
              <a:t>Autor </a:t>
            </a:r>
          </a:p>
          <a:p>
            <a:r>
              <a:rPr lang="es-EC" sz="1800" dirty="0">
                <a:effectLst/>
                <a:latin typeface="Arial" panose="020B0604020202020204" pitchFamily="34" charset="0"/>
                <a:ea typeface="Calibri" panose="020F0502020204030204" pitchFamily="34" charset="0"/>
                <a:cs typeface="Times New Roman" panose="02020603050405020304" pitchFamily="18" charset="0"/>
              </a:rPr>
              <a:t>Pretel Márquez, Juan Andrés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effectLst>
                <a:outerShdw blurRad="38100" dist="38100" dir="2700000" algn="tl">
                  <a:srgbClr val="000000">
                    <a:alpha val="43137"/>
                  </a:srgbClr>
                </a:outerShdw>
              </a:effectLst>
            </a:endParaRPr>
          </a:p>
        </p:txBody>
      </p:sp>
      <p:sp>
        <p:nvSpPr>
          <p:cNvPr id="5" name="Subtítulo 2">
            <a:extLst>
              <a:ext uri="{FF2B5EF4-FFF2-40B4-BE49-F238E27FC236}">
                <a16:creationId xmlns:a16="http://schemas.microsoft.com/office/drawing/2014/main" id="{FB9F7E65-A583-47B9-A45F-60A2C72D14DB}"/>
              </a:ext>
            </a:extLst>
          </p:cNvPr>
          <p:cNvSpPr txBox="1">
            <a:spLocks/>
          </p:cNvSpPr>
          <p:nvPr/>
        </p:nvSpPr>
        <p:spPr>
          <a:xfrm>
            <a:off x="8067321" y="4763942"/>
            <a:ext cx="4998720" cy="11430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r>
              <a:rPr lang="es-EC" sz="2000" dirty="0">
                <a:effectLst>
                  <a:outerShdw blurRad="38100" dist="38100" dir="2700000" algn="tl">
                    <a:srgbClr val="000000">
                      <a:alpha val="43137"/>
                    </a:srgbClr>
                  </a:outerShdw>
                </a:effectLst>
              </a:rPr>
              <a:t>Tutor</a:t>
            </a:r>
          </a:p>
          <a:p>
            <a:r>
              <a:rPr lang="es-EC" sz="2000" dirty="0" err="1">
                <a:effectLst>
                  <a:outerShdw blurRad="38100" dist="38100" dir="2700000" algn="tl">
                    <a:srgbClr val="000000">
                      <a:alpha val="43137"/>
                    </a:srgbClr>
                  </a:outerShdw>
                </a:effectLst>
              </a:rPr>
              <a:t>MSc</a:t>
            </a:r>
            <a:r>
              <a:rPr lang="es-EC" sz="2000" dirty="0">
                <a:effectLst>
                  <a:outerShdw blurRad="38100" dist="38100" dir="2700000" algn="tl">
                    <a:srgbClr val="000000">
                      <a:alpha val="43137"/>
                    </a:srgbClr>
                  </a:outerShdw>
                </a:effectLst>
              </a:rPr>
              <a:t>.. MARÍA </a:t>
            </a:r>
            <a:r>
              <a:rPr lang="es-EC" sz="2000" dirty="0" err="1">
                <a:effectLst>
                  <a:outerShdw blurRad="38100" dist="38100" dir="2700000" algn="tl">
                    <a:srgbClr val="000000">
                      <a:alpha val="43137"/>
                    </a:srgbClr>
                  </a:outerShdw>
                </a:effectLst>
              </a:rPr>
              <a:t>aLOMOTO</a:t>
            </a:r>
            <a:endParaRPr lang="es-EC"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92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CB94E8B5-951F-45F2-97D9-C9B5773E8AF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2784"/>
            <a:ext cx="12191999" cy="6855216"/>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A7CB12B9-1AF2-4FEE-B24F-C3808DB044D2}"/>
              </a:ext>
            </a:extLst>
          </p:cNvPr>
          <p:cNvSpPr>
            <a:spLocks noGrp="1"/>
          </p:cNvSpPr>
          <p:nvPr>
            <p:ph type="title"/>
          </p:nvPr>
        </p:nvSpPr>
        <p:spPr>
          <a:xfrm>
            <a:off x="100993" y="5592418"/>
            <a:ext cx="10058400" cy="1119116"/>
          </a:xfrm>
        </p:spPr>
        <p:txBody>
          <a:bodyPr/>
          <a:lstStyle/>
          <a:p>
            <a:r>
              <a:rPr lang="es-EC" b="1" dirty="0">
                <a:solidFill>
                  <a:schemeClr val="tx1"/>
                </a:solidFill>
                <a:effectLst>
                  <a:outerShdw blurRad="38100" dist="38100" dir="2700000" algn="tl">
                    <a:srgbClr val="000000">
                      <a:alpha val="43137"/>
                    </a:srgbClr>
                  </a:outerShdw>
                </a:effectLst>
              </a:rPr>
              <a:t>MARCO TEÓRICO</a:t>
            </a:r>
          </a:p>
        </p:txBody>
      </p:sp>
    </p:spTree>
    <p:extLst>
      <p:ext uri="{BB962C8B-B14F-4D97-AF65-F5344CB8AC3E}">
        <p14:creationId xmlns:p14="http://schemas.microsoft.com/office/powerpoint/2010/main" val="38594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MARCO TEÓRICO</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90226212"/>
              </p:ext>
            </p:extLst>
          </p:nvPr>
        </p:nvGraphicFramePr>
        <p:xfrm>
          <a:off x="201706" y="1882588"/>
          <a:ext cx="11631706" cy="3986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45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MARCO TEÓRICO</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01078155"/>
              </p:ext>
            </p:extLst>
          </p:nvPr>
        </p:nvGraphicFramePr>
        <p:xfrm>
          <a:off x="201706" y="1882588"/>
          <a:ext cx="11631706" cy="3986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114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1D0492-5D44-4767-957E-488C9D062997}"/>
              </a:ext>
            </a:extLst>
          </p:cNvPr>
          <p:cNvSpPr>
            <a:spLocks noGrp="1"/>
          </p:cNvSpPr>
          <p:nvPr>
            <p:ph type="title"/>
          </p:nvPr>
        </p:nvSpPr>
        <p:spPr/>
        <p:txBody>
          <a:bodyPr/>
          <a:lstStyle/>
          <a:p>
            <a:r>
              <a:rPr lang="es-EC" b="1" dirty="0">
                <a:effectLst>
                  <a:outerShdw blurRad="38100" dist="38100" dir="2700000" algn="tl">
                    <a:srgbClr val="000000">
                      <a:alpha val="43137"/>
                    </a:srgbClr>
                  </a:outerShdw>
                </a:effectLst>
              </a:rPr>
              <a:t>METODOLOGÍA</a:t>
            </a:r>
          </a:p>
        </p:txBody>
      </p:sp>
      <p:graphicFrame>
        <p:nvGraphicFramePr>
          <p:cNvPr id="4" name="Diagrama 3">
            <a:extLst>
              <a:ext uri="{FF2B5EF4-FFF2-40B4-BE49-F238E27FC236}">
                <a16:creationId xmlns:a16="http://schemas.microsoft.com/office/drawing/2014/main" id="{37BC8CA6-FA28-41BC-B9DA-13F2D878BDF0}"/>
              </a:ext>
            </a:extLst>
          </p:cNvPr>
          <p:cNvGraphicFramePr/>
          <p:nvPr>
            <p:extLst>
              <p:ext uri="{D42A27DB-BD31-4B8C-83A1-F6EECF244321}">
                <p14:modId xmlns:p14="http://schemas.microsoft.com/office/powerpoint/2010/main" val="2781499159"/>
              </p:ext>
            </p:extLst>
          </p:nvPr>
        </p:nvGraphicFramePr>
        <p:xfrm>
          <a:off x="1097280" y="2105247"/>
          <a:ext cx="8128000" cy="3990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Investigar en la web: Busco y no consigo nada - EVirtualplus">
            <a:extLst>
              <a:ext uri="{FF2B5EF4-FFF2-40B4-BE49-F238E27FC236}">
                <a16:creationId xmlns:a16="http://schemas.microsoft.com/office/drawing/2014/main" id="{E88C96DA-9F2A-46B6-AE85-D263CC781082}"/>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843404" y="111869"/>
            <a:ext cx="2312276" cy="1300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77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0B3DB7-B9B0-4076-AE61-8E0B61E30971}"/>
              </a:ext>
            </a:extLst>
          </p:cNvPr>
          <p:cNvSpPr>
            <a:spLocks noGrp="1"/>
          </p:cNvSpPr>
          <p:nvPr>
            <p:ph type="title"/>
          </p:nvPr>
        </p:nvSpPr>
        <p:spPr/>
        <p:txBody>
          <a:bodyPr>
            <a:normAutofit/>
          </a:bodyPr>
          <a:lstStyle/>
          <a:p>
            <a:r>
              <a:rPr lang="es-EC" sz="4400" b="1" dirty="0">
                <a:effectLst>
                  <a:outerShdw blurRad="38100" dist="38100" dir="2700000" algn="tl">
                    <a:srgbClr val="000000">
                      <a:alpha val="43137"/>
                    </a:srgbClr>
                  </a:outerShdw>
                </a:effectLst>
              </a:rPr>
              <a:t>TÉCNICA DE COMPROBACIÓN DE HIPÓTESIS</a:t>
            </a:r>
          </a:p>
        </p:txBody>
      </p:sp>
      <p:sp>
        <p:nvSpPr>
          <p:cNvPr id="3" name="Marcador de contenido 2">
            <a:extLst>
              <a:ext uri="{FF2B5EF4-FFF2-40B4-BE49-F238E27FC236}">
                <a16:creationId xmlns:a16="http://schemas.microsoft.com/office/drawing/2014/main" id="{FB39B638-2ED8-4458-B60C-678426DF06B4}"/>
              </a:ext>
            </a:extLst>
          </p:cNvPr>
          <p:cNvSpPr>
            <a:spLocks noGrp="1"/>
          </p:cNvSpPr>
          <p:nvPr>
            <p:ph idx="1"/>
          </p:nvPr>
        </p:nvSpPr>
        <p:spPr>
          <a:xfrm>
            <a:off x="1097280" y="2814426"/>
            <a:ext cx="5780598" cy="1450757"/>
          </a:xfrm>
        </p:spPr>
        <p:txBody>
          <a:bodyPr>
            <a:normAutofit/>
          </a:bodyPr>
          <a:lstStyle/>
          <a:p>
            <a:pPr algn="just"/>
            <a:r>
              <a:rPr lang="es-EC" sz="1800" dirty="0">
                <a:solidFill>
                  <a:srgbClr val="000000"/>
                </a:solidFill>
                <a:effectLst/>
                <a:latin typeface="Arial" panose="020B0604020202020204" pitchFamily="34" charset="0"/>
                <a:ea typeface="Calibri" panose="020F0502020204030204" pitchFamily="34" charset="0"/>
              </a:rPr>
              <a:t>Los datos serán interpretados en el paquete de análisis SPSS </a:t>
            </a:r>
            <a:r>
              <a:rPr lang="es-EC" sz="1800" dirty="0" err="1">
                <a:solidFill>
                  <a:srgbClr val="000000"/>
                </a:solidFill>
                <a:effectLst/>
                <a:latin typeface="Arial" panose="020B0604020202020204" pitchFamily="34" charset="0"/>
                <a:ea typeface="Calibri" panose="020F0502020204030204" pitchFamily="34" charset="0"/>
              </a:rPr>
              <a:t>Statictisc</a:t>
            </a:r>
            <a:r>
              <a:rPr lang="es-EC" sz="1800" dirty="0">
                <a:solidFill>
                  <a:srgbClr val="000000"/>
                </a:solidFill>
                <a:effectLst/>
                <a:latin typeface="Arial" panose="020B0604020202020204" pitchFamily="34" charset="0"/>
                <a:ea typeface="Calibri" panose="020F0502020204030204" pitchFamily="34" charset="0"/>
              </a:rPr>
              <a:t> 26 análisis descriptivo y diferencia de medias de </a:t>
            </a:r>
            <a:r>
              <a:rPr lang="es-EC" sz="1800" dirty="0">
                <a:solidFill>
                  <a:srgbClr val="000000"/>
                </a:solidFill>
                <a:latin typeface="Arial" panose="020B0604020202020204" pitchFamily="34" charset="0"/>
                <a:ea typeface="Calibri" panose="020F0502020204030204" pitchFamily="34" charset="0"/>
              </a:rPr>
              <a:t>W</a:t>
            </a:r>
            <a:r>
              <a:rPr lang="es-EC" sz="1800" dirty="0">
                <a:solidFill>
                  <a:srgbClr val="000000"/>
                </a:solidFill>
                <a:effectLst/>
                <a:latin typeface="Arial" panose="020B0604020202020204" pitchFamily="34" charset="0"/>
                <a:ea typeface="Calibri" panose="020F0502020204030204" pitchFamily="34" charset="0"/>
              </a:rPr>
              <a:t>ilcoxon</a:t>
            </a:r>
            <a:endParaRPr lang="es-EC" sz="1800" dirty="0"/>
          </a:p>
        </p:txBody>
      </p:sp>
      <p:pic>
        <p:nvPicPr>
          <p:cNvPr id="7170" name="Picture 2" descr="Test para muestras relacionadas SPSS. PRE vs POST - ESTAMÁTICA">
            <a:extLst>
              <a:ext uri="{FF2B5EF4-FFF2-40B4-BE49-F238E27FC236}">
                <a16:creationId xmlns:a16="http://schemas.microsoft.com/office/drawing/2014/main" id="{38ED16A7-D30F-4642-A0E2-771832246603}"/>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t="19647"/>
          <a:stretch/>
        </p:blipFill>
        <p:spPr bwMode="auto">
          <a:xfrm>
            <a:off x="7312550" y="2253303"/>
            <a:ext cx="4373217" cy="3143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855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6890A-38E1-4A96-B8AA-A92F305EDECF}"/>
              </a:ext>
            </a:extLst>
          </p:cNvPr>
          <p:cNvSpPr>
            <a:spLocks noGrp="1"/>
          </p:cNvSpPr>
          <p:nvPr>
            <p:ph type="title"/>
          </p:nvPr>
        </p:nvSpPr>
        <p:spPr>
          <a:xfrm>
            <a:off x="1066800" y="4968536"/>
            <a:ext cx="10058400" cy="1450757"/>
          </a:xfrm>
        </p:spPr>
        <p:txBody>
          <a:bodyPr>
            <a:normAutofit/>
          </a:bodyPr>
          <a:lstStyle/>
          <a:p>
            <a:pPr algn="ctr"/>
            <a:r>
              <a:rPr lang="es-EC" sz="6000" b="1" dirty="0">
                <a:effectLst>
                  <a:outerShdw blurRad="38100" dist="38100" dir="2700000" algn="tl">
                    <a:srgbClr val="000000">
                      <a:alpha val="43137"/>
                    </a:srgbClr>
                  </a:outerShdw>
                </a:effectLst>
              </a:rPr>
              <a:t>Análisis de Resultados</a:t>
            </a:r>
          </a:p>
        </p:txBody>
      </p:sp>
      <p:pic>
        <p:nvPicPr>
          <p:cNvPr id="8194" name="Picture 2">
            <a:extLst>
              <a:ext uri="{FF2B5EF4-FFF2-40B4-BE49-F238E27FC236}">
                <a16:creationId xmlns:a16="http://schemas.microsoft.com/office/drawing/2014/main" id="{B4AF32E7-2CF4-4187-B4E2-9766547FC4B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12192000" cy="5549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52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CDDFB2-93BC-451D-8839-2B77CB4A33C8}"/>
              </a:ext>
            </a:extLst>
          </p:cNvPr>
          <p:cNvSpPr>
            <a:spLocks noGrp="1"/>
          </p:cNvSpPr>
          <p:nvPr>
            <p:ph type="title"/>
          </p:nvPr>
        </p:nvSpPr>
        <p:spPr/>
        <p:txBody>
          <a:bodyPr/>
          <a:lstStyle/>
          <a:p>
            <a:r>
              <a:rPr lang="es-EC" b="1" dirty="0">
                <a:effectLst>
                  <a:outerShdw blurRad="38100" dist="38100" dir="2700000" algn="tl">
                    <a:srgbClr val="000000">
                      <a:alpha val="43137"/>
                    </a:srgbClr>
                  </a:outerShdw>
                </a:effectLst>
              </a:rPr>
              <a:t>Encuesta</a:t>
            </a:r>
          </a:p>
        </p:txBody>
      </p:sp>
      <p:sp>
        <p:nvSpPr>
          <p:cNvPr id="6" name="CuadroTexto 5">
            <a:extLst>
              <a:ext uri="{FF2B5EF4-FFF2-40B4-BE49-F238E27FC236}">
                <a16:creationId xmlns:a16="http://schemas.microsoft.com/office/drawing/2014/main" id="{74D39030-CCE8-45E7-8548-BBE2ED740D10}"/>
              </a:ext>
            </a:extLst>
          </p:cNvPr>
          <p:cNvSpPr txBox="1"/>
          <p:nvPr/>
        </p:nvSpPr>
        <p:spPr>
          <a:xfrm>
            <a:off x="1097279" y="1849080"/>
            <a:ext cx="10285423" cy="1302921"/>
          </a:xfrm>
          <a:prstGeom prst="rect">
            <a:avLst/>
          </a:prstGeom>
          <a:noFill/>
        </p:spPr>
        <p:txBody>
          <a:bodyPr wrap="square">
            <a:spAutoFit/>
          </a:bodyPr>
          <a:lstStyle/>
          <a:p>
            <a:pPr>
              <a:lnSpc>
                <a:spcPct val="200000"/>
              </a:lnSpc>
              <a:spcAft>
                <a:spcPts val="8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Pregunta No 1</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Usted como instructor realizada una planificación diferenciada para el personal </a:t>
            </a:r>
            <a:r>
              <a:rPr lang="es-ES" sz="1800" b="1" dirty="0">
                <a:effectLst/>
                <a:ea typeface="Calibri" panose="020F0502020204030204" pitchFamily="34" charset="0"/>
                <a:cs typeface="Times New Roman" panose="02020603050405020304" pitchFamily="18" charset="0"/>
              </a:rPr>
              <a:t>militar</a:t>
            </a:r>
            <a:r>
              <a:rPr lang="es-ES" sz="1800" b="1" dirty="0">
                <a:effectLst/>
                <a:latin typeface="Arial" panose="020B0604020202020204" pitchFamily="34" charset="0"/>
                <a:ea typeface="Calibri" panose="020F0502020204030204" pitchFamily="34" charset="0"/>
                <a:cs typeface="Times New Roman" panose="02020603050405020304" pitchFamily="18" charset="0"/>
              </a:rPr>
              <a:t> con capacidades diferentes.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3147015D-695F-41EC-956B-1D61C691E5CD}"/>
              </a:ext>
            </a:extLst>
          </p:cNvPr>
          <p:cNvGraphicFramePr>
            <a:graphicFrameLocks noGrp="1"/>
          </p:cNvGraphicFramePr>
          <p:nvPr>
            <p:extLst>
              <p:ext uri="{D42A27DB-BD31-4B8C-83A1-F6EECF244321}">
                <p14:modId xmlns:p14="http://schemas.microsoft.com/office/powerpoint/2010/main" val="1367079869"/>
              </p:ext>
            </p:extLst>
          </p:nvPr>
        </p:nvGraphicFramePr>
        <p:xfrm>
          <a:off x="3216301" y="3706000"/>
          <a:ext cx="5265090" cy="2217722"/>
        </p:xfrm>
        <a:graphic>
          <a:graphicData uri="http://schemas.openxmlformats.org/drawingml/2006/table">
            <a:tbl>
              <a:tblPr firstRow="1" firstCol="1" bandRow="1">
                <a:tableStyleId>{9D7B26C5-4107-4FEC-AEDC-1716B250A1EF}</a:tableStyleId>
              </a:tblPr>
              <a:tblGrid>
                <a:gridCol w="1456372">
                  <a:extLst>
                    <a:ext uri="{9D8B030D-6E8A-4147-A177-3AD203B41FA5}">
                      <a16:colId xmlns:a16="http://schemas.microsoft.com/office/drawing/2014/main" val="1886287194"/>
                    </a:ext>
                  </a:extLst>
                </a:gridCol>
                <a:gridCol w="1933553">
                  <a:extLst>
                    <a:ext uri="{9D8B030D-6E8A-4147-A177-3AD203B41FA5}">
                      <a16:colId xmlns:a16="http://schemas.microsoft.com/office/drawing/2014/main" val="233806351"/>
                    </a:ext>
                  </a:extLst>
                </a:gridCol>
                <a:gridCol w="1875165">
                  <a:extLst>
                    <a:ext uri="{9D8B030D-6E8A-4147-A177-3AD203B41FA5}">
                      <a16:colId xmlns:a16="http://schemas.microsoft.com/office/drawing/2014/main" val="2572500590"/>
                    </a:ext>
                  </a:extLst>
                </a:gridCol>
              </a:tblGrid>
              <a:tr h="609466">
                <a:tc>
                  <a:txBody>
                    <a:bodyPr/>
                    <a:lstStyle/>
                    <a:p>
                      <a:pPr>
                        <a:lnSpc>
                          <a:spcPct val="200000"/>
                        </a:lnSpc>
                        <a:spcAft>
                          <a:spcPts val="800"/>
                        </a:spcAft>
                      </a:pPr>
                      <a:r>
                        <a:rPr lang="es-EC" sz="1100">
                          <a:effectLst/>
                        </a:rPr>
                        <a:t> Calificación</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dirty="0">
                          <a:effectLst/>
                        </a:rPr>
                        <a:t>Número</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Porcentaje</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3169930"/>
                  </a:ext>
                </a:extLst>
              </a:tr>
              <a:tr h="402064">
                <a:tc>
                  <a:txBody>
                    <a:bodyPr/>
                    <a:lstStyle/>
                    <a:p>
                      <a:pPr>
                        <a:lnSpc>
                          <a:spcPct val="200000"/>
                        </a:lnSpc>
                        <a:spcAft>
                          <a:spcPts val="800"/>
                        </a:spcAft>
                      </a:pPr>
                      <a:r>
                        <a:rPr lang="es-EC" sz="1100">
                          <a:effectLst/>
                        </a:rPr>
                        <a:t>Siempre</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dirty="0">
                          <a:effectLst/>
                        </a:rPr>
                        <a:t>0%</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7470030"/>
                  </a:ext>
                </a:extLst>
              </a:tr>
              <a:tr h="402064">
                <a:tc>
                  <a:txBody>
                    <a:bodyPr/>
                    <a:lstStyle/>
                    <a:p>
                      <a:pPr>
                        <a:lnSpc>
                          <a:spcPct val="200000"/>
                        </a:lnSpc>
                        <a:spcAft>
                          <a:spcPts val="800"/>
                        </a:spcAft>
                      </a:pPr>
                      <a:r>
                        <a:rPr lang="es-EC" sz="1100">
                          <a:effectLst/>
                        </a:rPr>
                        <a:t>A veces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dirty="0">
                          <a:effectLst/>
                        </a:rPr>
                        <a:t>2</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20%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9293072"/>
                  </a:ext>
                </a:extLst>
              </a:tr>
              <a:tr h="402064">
                <a:tc>
                  <a:txBody>
                    <a:bodyPr/>
                    <a:lstStyle/>
                    <a:p>
                      <a:pPr>
                        <a:lnSpc>
                          <a:spcPct val="200000"/>
                        </a:lnSpc>
                        <a:spcAft>
                          <a:spcPts val="800"/>
                        </a:spcAft>
                      </a:pPr>
                      <a:r>
                        <a:rPr lang="es-EC" sz="1100">
                          <a:effectLst/>
                        </a:rPr>
                        <a:t>Nunca</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80%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9442659"/>
                  </a:ext>
                </a:extLst>
              </a:tr>
              <a:tr h="402064">
                <a:tc>
                  <a:txBody>
                    <a:bodyPr/>
                    <a:lstStyle/>
                    <a:p>
                      <a:pPr>
                        <a:lnSpc>
                          <a:spcPct val="200000"/>
                        </a:lnSpc>
                        <a:spcAft>
                          <a:spcPts val="800"/>
                        </a:spcAft>
                      </a:pPr>
                      <a:r>
                        <a:rPr lang="es-EC" sz="1100">
                          <a:effectLst/>
                        </a:rPr>
                        <a:t>Total</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10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dirty="0">
                          <a:effectLst/>
                        </a:rPr>
                        <a:t>100%</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6437886"/>
                  </a:ext>
                </a:extLst>
              </a:tr>
            </a:tbl>
          </a:graphicData>
        </a:graphic>
      </p:graphicFrame>
    </p:spTree>
    <p:extLst>
      <p:ext uri="{BB962C8B-B14F-4D97-AF65-F5344CB8AC3E}">
        <p14:creationId xmlns:p14="http://schemas.microsoft.com/office/powerpoint/2010/main" val="446271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D16390-7F00-424C-A798-116B0473ACF6}"/>
              </a:ext>
            </a:extLst>
          </p:cNvPr>
          <p:cNvSpPr>
            <a:spLocks noGrp="1"/>
          </p:cNvSpPr>
          <p:nvPr>
            <p:ph type="title"/>
          </p:nvPr>
        </p:nvSpPr>
        <p:spPr/>
        <p:txBody>
          <a:bodyPr/>
          <a:lstStyle/>
          <a:p>
            <a:r>
              <a:rPr lang="es-EC" b="1" dirty="0">
                <a:effectLst>
                  <a:outerShdw blurRad="38100" dist="38100" dir="2700000" algn="tl">
                    <a:srgbClr val="000000">
                      <a:alpha val="43137"/>
                    </a:srgbClr>
                  </a:outerShdw>
                </a:effectLst>
              </a:rPr>
              <a:t>Pregunta 1</a:t>
            </a:r>
          </a:p>
        </p:txBody>
      </p:sp>
      <p:graphicFrame>
        <p:nvGraphicFramePr>
          <p:cNvPr id="6" name="Gráfico 5">
            <a:extLst>
              <a:ext uri="{FF2B5EF4-FFF2-40B4-BE49-F238E27FC236}">
                <a16:creationId xmlns:a16="http://schemas.microsoft.com/office/drawing/2014/main" id="{01B17178-B717-4BE9-95DB-ABB627B520C5}"/>
              </a:ext>
            </a:extLst>
          </p:cNvPr>
          <p:cNvGraphicFramePr/>
          <p:nvPr>
            <p:extLst>
              <p:ext uri="{D42A27DB-BD31-4B8C-83A1-F6EECF244321}">
                <p14:modId xmlns:p14="http://schemas.microsoft.com/office/powerpoint/2010/main" val="896806904"/>
              </p:ext>
            </p:extLst>
          </p:nvPr>
        </p:nvGraphicFramePr>
        <p:xfrm>
          <a:off x="283779" y="2147320"/>
          <a:ext cx="5402316" cy="3875108"/>
        </p:xfrm>
        <a:graphic>
          <a:graphicData uri="http://schemas.openxmlformats.org/drawingml/2006/chart">
            <c:chart xmlns:c="http://schemas.openxmlformats.org/drawingml/2006/chart" xmlns:r="http://schemas.openxmlformats.org/officeDocument/2006/relationships" r:id="rId2"/>
          </a:graphicData>
        </a:graphic>
      </p:graphicFrame>
      <p:sp>
        <p:nvSpPr>
          <p:cNvPr id="8" name="CuadroTexto 7">
            <a:extLst>
              <a:ext uri="{FF2B5EF4-FFF2-40B4-BE49-F238E27FC236}">
                <a16:creationId xmlns:a16="http://schemas.microsoft.com/office/drawing/2014/main" id="{9BD85C45-37B9-4E35-BB44-C050CFE634B5}"/>
              </a:ext>
            </a:extLst>
          </p:cNvPr>
          <p:cNvSpPr txBox="1"/>
          <p:nvPr/>
        </p:nvSpPr>
        <p:spPr>
          <a:xfrm>
            <a:off x="5806967" y="2904065"/>
            <a:ext cx="6101254" cy="1754326"/>
          </a:xfrm>
          <a:prstGeom prst="rect">
            <a:avLst/>
          </a:prstGeom>
          <a:noFill/>
        </p:spPr>
        <p:txBody>
          <a:bodyPr wrap="square">
            <a:spAutoFit/>
          </a:bodyPr>
          <a:lstStyle/>
          <a:p>
            <a:pPr algn="just">
              <a:spcAft>
                <a:spcPts val="800"/>
              </a:spcAft>
            </a:pPr>
            <a:r>
              <a:rPr lang="es-ES" sz="1800" i="1" dirty="0">
                <a:effectLst/>
                <a:latin typeface="Arial" panose="020B0604020202020204" pitchFamily="34" charset="0"/>
                <a:ea typeface="Calibri" panose="020F0502020204030204" pitchFamily="34" charset="0"/>
                <a:cs typeface="Times New Roman" panose="02020603050405020304" pitchFamily="18" charset="0"/>
              </a:rPr>
              <a:t>Nota.</a:t>
            </a: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En la pregunta número 1</a:t>
            </a: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podemos darnos cuenta que el 80% de los instructores no realiza una planificación diferenciada para el personal militar con capacidades diferentes, el 20 % lo nace a veces. Lo que no dar a entender que es necesario que el personal de instructores tenga una planificación diferenciada.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839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FDE72-C4F0-4AA6-A1DD-C71C51DF526B}"/>
              </a:ext>
            </a:extLst>
          </p:cNvPr>
          <p:cNvSpPr>
            <a:spLocks noGrp="1"/>
          </p:cNvSpPr>
          <p:nvPr>
            <p:ph type="title"/>
          </p:nvPr>
        </p:nvSpPr>
        <p:spPr/>
        <p:txBody>
          <a:bodyPr/>
          <a:lstStyle/>
          <a:p>
            <a:r>
              <a:rPr lang="es-EC" b="1" dirty="0">
                <a:effectLst>
                  <a:outerShdw blurRad="38100" dist="38100" dir="2700000" algn="tl">
                    <a:srgbClr val="000000">
                      <a:alpha val="43137"/>
                    </a:srgbClr>
                  </a:outerShdw>
                </a:effectLst>
              </a:rPr>
              <a:t>Pregunta 2</a:t>
            </a:r>
          </a:p>
        </p:txBody>
      </p:sp>
      <p:sp>
        <p:nvSpPr>
          <p:cNvPr id="8" name="CuadroTexto 7">
            <a:extLst>
              <a:ext uri="{FF2B5EF4-FFF2-40B4-BE49-F238E27FC236}">
                <a16:creationId xmlns:a16="http://schemas.microsoft.com/office/drawing/2014/main" id="{D412A201-96F8-4D36-AB31-DFD19C6F208B}"/>
              </a:ext>
            </a:extLst>
          </p:cNvPr>
          <p:cNvSpPr txBox="1"/>
          <p:nvPr/>
        </p:nvSpPr>
        <p:spPr>
          <a:xfrm>
            <a:off x="1097280" y="2540231"/>
            <a:ext cx="10348486" cy="1025922"/>
          </a:xfrm>
          <a:prstGeom prst="rect">
            <a:avLst/>
          </a:prstGeom>
          <a:noFill/>
        </p:spPr>
        <p:txBody>
          <a:bodyPr wrap="square">
            <a:spAutoFit/>
          </a:bodyPr>
          <a:lstStyle/>
          <a:p>
            <a:pPr>
              <a:spcAft>
                <a:spcPts val="8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Pregunta No 2</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s-ES" sz="1800" b="1" dirty="0">
                <a:effectLst/>
                <a:latin typeface="Arial" panose="020B0604020202020204" pitchFamily="34" charset="0"/>
                <a:ea typeface="Calibri" panose="020F0502020204030204" pitchFamily="34" charset="0"/>
                <a:cs typeface="Times New Roman" panose="02020603050405020304" pitchFamily="18" charset="0"/>
              </a:rPr>
              <a:t>Piensa que es necesario tener una planificación para el personal militar con capacidades diferentes.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Tabla 8">
            <a:extLst>
              <a:ext uri="{FF2B5EF4-FFF2-40B4-BE49-F238E27FC236}">
                <a16:creationId xmlns:a16="http://schemas.microsoft.com/office/drawing/2014/main" id="{773D841E-ABB6-42CA-93D8-10CA9BF6B5BD}"/>
              </a:ext>
            </a:extLst>
          </p:cNvPr>
          <p:cNvGraphicFramePr>
            <a:graphicFrameLocks noGrp="1"/>
          </p:cNvGraphicFramePr>
          <p:nvPr>
            <p:extLst>
              <p:ext uri="{D42A27DB-BD31-4B8C-83A1-F6EECF244321}">
                <p14:modId xmlns:p14="http://schemas.microsoft.com/office/powerpoint/2010/main" val="3098895544"/>
              </p:ext>
            </p:extLst>
          </p:nvPr>
        </p:nvGraphicFramePr>
        <p:xfrm>
          <a:off x="3026243" y="4196415"/>
          <a:ext cx="6139514" cy="1441770"/>
        </p:xfrm>
        <a:graphic>
          <a:graphicData uri="http://schemas.openxmlformats.org/drawingml/2006/table">
            <a:tbl>
              <a:tblPr firstRow="1" firstCol="1" bandRow="1">
                <a:tableStyleId>{9D7B26C5-4107-4FEC-AEDC-1716B250A1EF}</a:tableStyleId>
              </a:tblPr>
              <a:tblGrid>
                <a:gridCol w="1328975">
                  <a:extLst>
                    <a:ext uri="{9D8B030D-6E8A-4147-A177-3AD203B41FA5}">
                      <a16:colId xmlns:a16="http://schemas.microsoft.com/office/drawing/2014/main" val="1860392473"/>
                    </a:ext>
                  </a:extLst>
                </a:gridCol>
                <a:gridCol w="2478156">
                  <a:extLst>
                    <a:ext uri="{9D8B030D-6E8A-4147-A177-3AD203B41FA5}">
                      <a16:colId xmlns:a16="http://schemas.microsoft.com/office/drawing/2014/main" val="2936968329"/>
                    </a:ext>
                  </a:extLst>
                </a:gridCol>
                <a:gridCol w="2332383">
                  <a:extLst>
                    <a:ext uri="{9D8B030D-6E8A-4147-A177-3AD203B41FA5}">
                      <a16:colId xmlns:a16="http://schemas.microsoft.com/office/drawing/2014/main" val="93064775"/>
                    </a:ext>
                  </a:extLst>
                </a:gridCol>
              </a:tblGrid>
              <a:tr h="193675">
                <a:tc>
                  <a:txBody>
                    <a:bodyPr/>
                    <a:lstStyle/>
                    <a:p>
                      <a:pPr>
                        <a:lnSpc>
                          <a:spcPct val="200000"/>
                        </a:lnSpc>
                        <a:spcAft>
                          <a:spcPts val="800"/>
                        </a:spcAft>
                      </a:pPr>
                      <a:r>
                        <a:rPr lang="es-EC" sz="1100">
                          <a:effectLst/>
                        </a:rPr>
                        <a:t>Calificación</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dirty="0">
                          <a:effectLst/>
                        </a:rPr>
                        <a:t>Número</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Porcentaje</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9092321"/>
                  </a:ext>
                </a:extLst>
              </a:tr>
              <a:tr h="193675">
                <a:tc>
                  <a:txBody>
                    <a:bodyPr/>
                    <a:lstStyle/>
                    <a:p>
                      <a:pPr>
                        <a:lnSpc>
                          <a:spcPct val="200000"/>
                        </a:lnSpc>
                        <a:spcAft>
                          <a:spcPts val="800"/>
                        </a:spcAft>
                      </a:pPr>
                      <a:r>
                        <a:rPr lang="es-EC" sz="1100">
                          <a:effectLst/>
                        </a:rPr>
                        <a:t>Muy necesario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10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100%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806682"/>
                  </a:ext>
                </a:extLst>
              </a:tr>
              <a:tr h="193675">
                <a:tc>
                  <a:txBody>
                    <a:bodyPr/>
                    <a:lstStyle/>
                    <a:p>
                      <a:pPr>
                        <a:lnSpc>
                          <a:spcPct val="200000"/>
                        </a:lnSpc>
                        <a:spcAft>
                          <a:spcPts val="800"/>
                        </a:spcAft>
                      </a:pPr>
                      <a:r>
                        <a:rPr lang="es-EC" sz="1100">
                          <a:effectLst/>
                        </a:rPr>
                        <a:t>Poco necesario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460140"/>
                  </a:ext>
                </a:extLst>
              </a:tr>
              <a:tr h="193675">
                <a:tc>
                  <a:txBody>
                    <a:bodyPr/>
                    <a:lstStyle/>
                    <a:p>
                      <a:pPr>
                        <a:lnSpc>
                          <a:spcPct val="200000"/>
                        </a:lnSpc>
                        <a:spcAft>
                          <a:spcPts val="800"/>
                        </a:spcAft>
                      </a:pPr>
                      <a:r>
                        <a:rPr lang="es-EC" sz="1100">
                          <a:effectLst/>
                        </a:rPr>
                        <a:t>Nada necesario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2290624"/>
                  </a:ext>
                </a:extLst>
              </a:tr>
              <a:tr h="193675">
                <a:tc>
                  <a:txBody>
                    <a:bodyPr/>
                    <a:lstStyle/>
                    <a:p>
                      <a:pPr>
                        <a:lnSpc>
                          <a:spcPct val="200000"/>
                        </a:lnSpc>
                        <a:spcAft>
                          <a:spcPts val="800"/>
                        </a:spcAft>
                      </a:pPr>
                      <a:r>
                        <a:rPr lang="es-EC" sz="1100">
                          <a:effectLst/>
                        </a:rPr>
                        <a:t>Total</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a:effectLst/>
                        </a:rPr>
                        <a:t>10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00000"/>
                        </a:lnSpc>
                        <a:spcAft>
                          <a:spcPts val="800"/>
                        </a:spcAft>
                      </a:pPr>
                      <a:r>
                        <a:rPr lang="es-EC" sz="1100" dirty="0">
                          <a:effectLst/>
                        </a:rPr>
                        <a:t>100%</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3964281"/>
                  </a:ext>
                </a:extLst>
              </a:tr>
            </a:tbl>
          </a:graphicData>
        </a:graphic>
      </p:graphicFrame>
    </p:spTree>
    <p:extLst>
      <p:ext uri="{BB962C8B-B14F-4D97-AF65-F5344CB8AC3E}">
        <p14:creationId xmlns:p14="http://schemas.microsoft.com/office/powerpoint/2010/main" val="31596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CFE047-BB61-4C1C-9097-62731A982AFA}"/>
              </a:ext>
            </a:extLst>
          </p:cNvPr>
          <p:cNvSpPr>
            <a:spLocks noGrp="1"/>
          </p:cNvSpPr>
          <p:nvPr>
            <p:ph type="title"/>
          </p:nvPr>
        </p:nvSpPr>
        <p:spPr/>
        <p:txBody>
          <a:bodyPr/>
          <a:lstStyle/>
          <a:p>
            <a:r>
              <a:rPr lang="es-EC" b="1" dirty="0">
                <a:effectLst>
                  <a:outerShdw blurRad="38100" dist="38100" dir="2700000" algn="tl">
                    <a:srgbClr val="000000">
                      <a:alpha val="43137"/>
                    </a:srgbClr>
                  </a:outerShdw>
                </a:effectLst>
              </a:rPr>
              <a:t>Pregunta 2</a:t>
            </a:r>
            <a:endParaRPr lang="es-EC" dirty="0">
              <a:effectLst>
                <a:outerShdw blurRad="38100" dist="38100" dir="2700000" algn="tl">
                  <a:srgbClr val="000000">
                    <a:alpha val="43137"/>
                  </a:srgbClr>
                </a:outerShdw>
              </a:effectLst>
            </a:endParaRPr>
          </a:p>
        </p:txBody>
      </p:sp>
      <p:graphicFrame>
        <p:nvGraphicFramePr>
          <p:cNvPr id="6" name="Gráfico 5">
            <a:extLst>
              <a:ext uri="{FF2B5EF4-FFF2-40B4-BE49-F238E27FC236}">
                <a16:creationId xmlns:a16="http://schemas.microsoft.com/office/drawing/2014/main" id="{73DFD064-4913-4D8C-A066-09C25509FC05}"/>
              </a:ext>
            </a:extLst>
          </p:cNvPr>
          <p:cNvGraphicFramePr/>
          <p:nvPr>
            <p:extLst>
              <p:ext uri="{D42A27DB-BD31-4B8C-83A1-F6EECF244321}">
                <p14:modId xmlns:p14="http://schemas.microsoft.com/office/powerpoint/2010/main" val="2777385683"/>
              </p:ext>
            </p:extLst>
          </p:nvPr>
        </p:nvGraphicFramePr>
        <p:xfrm>
          <a:off x="750438" y="2377441"/>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8" name="CuadroTexto 7">
            <a:extLst>
              <a:ext uri="{FF2B5EF4-FFF2-40B4-BE49-F238E27FC236}">
                <a16:creationId xmlns:a16="http://schemas.microsoft.com/office/drawing/2014/main" id="{00C99C67-2142-4E1E-ACC2-1B4B732D81C4}"/>
              </a:ext>
            </a:extLst>
          </p:cNvPr>
          <p:cNvSpPr txBox="1"/>
          <p:nvPr/>
        </p:nvSpPr>
        <p:spPr>
          <a:xfrm>
            <a:off x="5606218" y="2871878"/>
            <a:ext cx="6101254" cy="1754326"/>
          </a:xfrm>
          <a:prstGeom prst="rect">
            <a:avLst/>
          </a:prstGeom>
          <a:noFill/>
        </p:spPr>
        <p:txBody>
          <a:bodyPr wrap="square">
            <a:spAutoFit/>
          </a:bodyPr>
          <a:lstStyle/>
          <a:p>
            <a:pPr algn="just">
              <a:spcAft>
                <a:spcPts val="800"/>
              </a:spcAft>
            </a:pPr>
            <a:r>
              <a:rPr lang="es-ES" sz="1800" i="1" dirty="0">
                <a:effectLst/>
                <a:latin typeface="Arial" panose="020B0604020202020204" pitchFamily="34" charset="0"/>
                <a:ea typeface="Calibri" panose="020F0502020204030204" pitchFamily="34" charset="0"/>
                <a:cs typeface="Times New Roman" panose="02020603050405020304" pitchFamily="18" charset="0"/>
              </a:rPr>
              <a:t>Nota.</a:t>
            </a: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En la pregunta número 2</a:t>
            </a: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podemos darnos cuenta que el 100% de los instructores piensa que es necesario tener una planificación para el personal militar con capacidades diferentes</a:t>
            </a:r>
            <a:r>
              <a:rPr lang="es-ES" sz="1800" b="1" dirty="0">
                <a:effectLst/>
                <a:latin typeface="Arial" panose="020B060402020202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Calibri" panose="020F0502020204030204" pitchFamily="34" charset="0"/>
                <a:cs typeface="Times New Roman" panose="02020603050405020304" pitchFamily="18" charset="0"/>
              </a:rPr>
              <a:t> Lo que no dar a entender que es necesario que el personal de instructores tenga una planificación diferenciada.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79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7C964-34F7-48A4-9584-48EE62070484}"/>
              </a:ext>
            </a:extLst>
          </p:cNvPr>
          <p:cNvSpPr>
            <a:spLocks noGrp="1"/>
          </p:cNvSpPr>
          <p:nvPr>
            <p:ph type="title"/>
          </p:nvPr>
        </p:nvSpPr>
        <p:spPr>
          <a:xfrm>
            <a:off x="1097280" y="357809"/>
            <a:ext cx="10058400" cy="1008490"/>
          </a:xfrm>
        </p:spPr>
        <p:txBody>
          <a:bodyPr>
            <a:normAutofit/>
          </a:bodyPr>
          <a:lstStyle/>
          <a:p>
            <a:pPr algn="ctr">
              <a:lnSpc>
                <a:spcPct val="100000"/>
              </a:lnSpc>
              <a:spcBef>
                <a:spcPts val="1200"/>
              </a:spcBef>
            </a:pPr>
            <a:r>
              <a:rPr lang="es-EC" sz="2400" b="1" kern="0" dirty="0">
                <a:solidFill>
                  <a:schemeClr val="tx1"/>
                </a:solidFill>
                <a:effectLst/>
                <a:ea typeface="Times New Roman" panose="02020603050405020304" pitchFamily="18" charset="0"/>
                <a:cs typeface="Times New Roman" panose="02020603050405020304" pitchFamily="18" charset="0"/>
              </a:rPr>
              <a:t>PROPUESTA DE UN PLAN DE PREPARACIÓN FÍSICA PARA EL PERSONAL CON CAPACIDADES DIFERENTES DE LA ARMADA DEL ECUADOR</a:t>
            </a:r>
            <a:endParaRPr lang="es-ES" sz="2400" b="1" kern="0" dirty="0">
              <a:solidFill>
                <a:schemeClr val="tx1"/>
              </a:solidFill>
              <a:effectLst/>
              <a:ea typeface="Times New Roman" panose="02020603050405020304" pitchFamily="18" charset="0"/>
              <a:cs typeface="Times New Roman" panose="02020603050405020304" pitchFamily="18" charset="0"/>
            </a:endParaRPr>
          </a:p>
        </p:txBody>
      </p:sp>
      <p:pic>
        <p:nvPicPr>
          <p:cNvPr id="5" name="Imagen 4">
            <a:extLst>
              <a:ext uri="{FF2B5EF4-FFF2-40B4-BE49-F238E27FC236}">
                <a16:creationId xmlns:a16="http://schemas.microsoft.com/office/drawing/2014/main" id="{31CBE003-F145-4130-A13B-A8087D5001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7280" y="2125192"/>
            <a:ext cx="3663906" cy="3663906"/>
          </a:xfrm>
          <a:prstGeom prst="rect">
            <a:avLst/>
          </a:prstGeom>
        </p:spPr>
      </p:pic>
      <p:pic>
        <p:nvPicPr>
          <p:cNvPr id="1026" name="Picture 2">
            <a:extLst>
              <a:ext uri="{FF2B5EF4-FFF2-40B4-BE49-F238E27FC236}">
                <a16:creationId xmlns:a16="http://schemas.microsoft.com/office/drawing/2014/main" id="{62AC928B-A7F1-428F-8C35-269CF9B8DF8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96537" y="2125192"/>
            <a:ext cx="5781478" cy="3663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81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F59AA0-BD88-4AF2-8CB1-C93DB4F6CBBA}"/>
              </a:ext>
            </a:extLst>
          </p:cNvPr>
          <p:cNvSpPr>
            <a:spLocks noGrp="1"/>
          </p:cNvSpPr>
          <p:nvPr>
            <p:ph type="title"/>
          </p:nvPr>
        </p:nvSpPr>
        <p:spPr>
          <a:xfrm>
            <a:off x="1345736" y="630620"/>
            <a:ext cx="10058400" cy="476119"/>
          </a:xfrm>
        </p:spPr>
        <p:txBody>
          <a:bodyPr>
            <a:normAutofit/>
          </a:bodyPr>
          <a:lstStyle/>
          <a:p>
            <a:r>
              <a:rPr lang="es-EC" sz="2800" b="1" dirty="0">
                <a:solidFill>
                  <a:schemeClr val="tx1"/>
                </a:solidFill>
                <a:effectLst/>
                <a:latin typeface="+mn-lt"/>
                <a:ea typeface="Calibri" panose="020F0502020204030204" pitchFamily="34" charset="0"/>
              </a:rPr>
              <a:t>Datos estadísticos de personal con discapacidad durante el 2020</a:t>
            </a:r>
            <a:endParaRPr lang="es-EC" sz="6000" b="1" dirty="0">
              <a:solidFill>
                <a:schemeClr val="tx1"/>
              </a:solidFill>
              <a:effectLst>
                <a:outerShdw blurRad="38100" dist="38100" dir="2700000" algn="tl">
                  <a:srgbClr val="000000">
                    <a:alpha val="43137"/>
                  </a:srgbClr>
                </a:outerShdw>
              </a:effectLst>
              <a:latin typeface="+mn-lt"/>
            </a:endParaRPr>
          </a:p>
        </p:txBody>
      </p:sp>
      <p:graphicFrame>
        <p:nvGraphicFramePr>
          <p:cNvPr id="5" name="Tabla 4">
            <a:extLst>
              <a:ext uri="{FF2B5EF4-FFF2-40B4-BE49-F238E27FC236}">
                <a16:creationId xmlns:a16="http://schemas.microsoft.com/office/drawing/2014/main" id="{1CFF40E7-D037-4A3A-A40C-081E1B282288}"/>
              </a:ext>
            </a:extLst>
          </p:cNvPr>
          <p:cNvGraphicFramePr>
            <a:graphicFrameLocks noGrp="1"/>
          </p:cNvGraphicFramePr>
          <p:nvPr>
            <p:extLst>
              <p:ext uri="{D42A27DB-BD31-4B8C-83A1-F6EECF244321}">
                <p14:modId xmlns:p14="http://schemas.microsoft.com/office/powerpoint/2010/main" val="2018964586"/>
              </p:ext>
            </p:extLst>
          </p:nvPr>
        </p:nvGraphicFramePr>
        <p:xfrm>
          <a:off x="1192696" y="2267081"/>
          <a:ext cx="10058400" cy="2963919"/>
        </p:xfrm>
        <a:graphic>
          <a:graphicData uri="http://schemas.openxmlformats.org/drawingml/2006/table">
            <a:tbl>
              <a:tblPr firstRow="1" firstCol="1" bandRow="1">
                <a:tableStyleId>{9D7B26C5-4107-4FEC-AEDC-1716B250A1EF}</a:tableStyleId>
              </a:tblPr>
              <a:tblGrid>
                <a:gridCol w="9195865">
                  <a:extLst>
                    <a:ext uri="{9D8B030D-6E8A-4147-A177-3AD203B41FA5}">
                      <a16:colId xmlns:a16="http://schemas.microsoft.com/office/drawing/2014/main" val="2617157459"/>
                    </a:ext>
                  </a:extLst>
                </a:gridCol>
                <a:gridCol w="862535">
                  <a:extLst>
                    <a:ext uri="{9D8B030D-6E8A-4147-A177-3AD203B41FA5}">
                      <a16:colId xmlns:a16="http://schemas.microsoft.com/office/drawing/2014/main" val="270765141"/>
                    </a:ext>
                  </a:extLst>
                </a:gridCol>
              </a:tblGrid>
              <a:tr h="423417">
                <a:tc gridSpan="2">
                  <a:txBody>
                    <a:bodyPr/>
                    <a:lstStyle/>
                    <a:p>
                      <a:pPr algn="ctr">
                        <a:lnSpc>
                          <a:spcPct val="107000"/>
                        </a:lnSpc>
                        <a:spcAft>
                          <a:spcPts val="800"/>
                        </a:spcAft>
                      </a:pPr>
                      <a:r>
                        <a:rPr lang="es-EC" sz="1800">
                          <a:effectLst/>
                        </a:rPr>
                        <a:t>Total, personal valorado 2020</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extLst>
                  <a:ext uri="{0D108BD9-81ED-4DB2-BD59-A6C34878D82A}">
                    <a16:rowId xmlns:a16="http://schemas.microsoft.com/office/drawing/2014/main" val="4066643016"/>
                  </a:ext>
                </a:extLst>
              </a:tr>
              <a:tr h="423417">
                <a:tc>
                  <a:txBody>
                    <a:bodyPr/>
                    <a:lstStyle/>
                    <a:p>
                      <a:pPr>
                        <a:lnSpc>
                          <a:spcPct val="107000"/>
                        </a:lnSpc>
                        <a:spcAft>
                          <a:spcPts val="800"/>
                        </a:spcAft>
                      </a:pPr>
                      <a:r>
                        <a:rPr lang="es-EC" sz="1800">
                          <a:effectLst/>
                        </a:rPr>
                        <a:t>numérico personal con discapacidad física 2020</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800">
                          <a:effectLst/>
                        </a:rPr>
                        <a:t>100</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3401546"/>
                  </a:ext>
                </a:extLst>
              </a:tr>
              <a:tr h="423417">
                <a:tc>
                  <a:txBody>
                    <a:bodyPr/>
                    <a:lstStyle/>
                    <a:p>
                      <a:pPr>
                        <a:lnSpc>
                          <a:spcPct val="107000"/>
                        </a:lnSpc>
                        <a:spcAft>
                          <a:spcPts val="800"/>
                        </a:spcAft>
                      </a:pPr>
                      <a:r>
                        <a:rPr lang="es-EC" sz="1800">
                          <a:effectLst/>
                        </a:rPr>
                        <a:t>numérico personal con enfermedades, crónicas</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800">
                          <a:effectLst/>
                        </a:rPr>
                        <a:t>84</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884251"/>
                  </a:ext>
                </a:extLst>
              </a:tr>
              <a:tr h="423417">
                <a:tc>
                  <a:txBody>
                    <a:bodyPr/>
                    <a:lstStyle/>
                    <a:p>
                      <a:pPr>
                        <a:lnSpc>
                          <a:spcPct val="107000"/>
                        </a:lnSpc>
                        <a:spcAft>
                          <a:spcPts val="800"/>
                        </a:spcAft>
                      </a:pPr>
                      <a:r>
                        <a:rPr lang="es-EC" sz="1800">
                          <a:effectLst/>
                        </a:rPr>
                        <a:t>numérico personal con enfermedades, catastróficas</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800">
                          <a:effectLst/>
                        </a:rPr>
                        <a:t>10</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197191"/>
                  </a:ext>
                </a:extLst>
              </a:tr>
              <a:tr h="423417">
                <a:tc>
                  <a:txBody>
                    <a:bodyPr/>
                    <a:lstStyle/>
                    <a:p>
                      <a:pPr>
                        <a:lnSpc>
                          <a:spcPct val="107000"/>
                        </a:lnSpc>
                        <a:spcAft>
                          <a:spcPts val="800"/>
                        </a:spcAft>
                      </a:pPr>
                      <a:r>
                        <a:rPr lang="es-EC" sz="1800">
                          <a:effectLst/>
                        </a:rPr>
                        <a:t>numérico personal con problemas de adicciones</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800">
                          <a:effectLst/>
                        </a:rPr>
                        <a:t>2</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3328844"/>
                  </a:ext>
                </a:extLst>
              </a:tr>
              <a:tr h="423417">
                <a:tc>
                  <a:txBody>
                    <a:bodyPr/>
                    <a:lstStyle/>
                    <a:p>
                      <a:pPr>
                        <a:lnSpc>
                          <a:spcPct val="107000"/>
                        </a:lnSpc>
                        <a:spcAft>
                          <a:spcPts val="800"/>
                        </a:spcAft>
                      </a:pPr>
                      <a:r>
                        <a:rPr lang="es-EC" sz="1800">
                          <a:effectLst/>
                        </a:rPr>
                        <a:t>otras</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800">
                          <a:effectLst/>
                        </a:rPr>
                        <a:t>14</a:t>
                      </a:r>
                      <a:endParaRPr lang="es-E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7873903"/>
                  </a:ext>
                </a:extLst>
              </a:tr>
              <a:tr h="423417">
                <a:tc>
                  <a:txBody>
                    <a:bodyPr/>
                    <a:lstStyle/>
                    <a:p>
                      <a:pPr algn="ctr">
                        <a:lnSpc>
                          <a:spcPct val="107000"/>
                        </a:lnSpc>
                        <a:spcAft>
                          <a:spcPts val="800"/>
                        </a:spcAft>
                      </a:pPr>
                      <a:r>
                        <a:rPr lang="es-EC" sz="1800" dirty="0">
                          <a:effectLst/>
                        </a:rPr>
                        <a:t>Total</a:t>
                      </a:r>
                      <a:endParaRPr lang="es-E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800" dirty="0">
                          <a:effectLst/>
                        </a:rPr>
                        <a:t>210</a:t>
                      </a:r>
                      <a:endParaRPr lang="es-E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5405284"/>
                  </a:ext>
                </a:extLst>
              </a:tr>
            </a:tbl>
          </a:graphicData>
        </a:graphic>
      </p:graphicFrame>
    </p:spTree>
    <p:extLst>
      <p:ext uri="{BB962C8B-B14F-4D97-AF65-F5344CB8AC3E}">
        <p14:creationId xmlns:p14="http://schemas.microsoft.com/office/powerpoint/2010/main" val="1657446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F59AA0-BD88-4AF2-8CB1-C93DB4F6CBBA}"/>
              </a:ext>
            </a:extLst>
          </p:cNvPr>
          <p:cNvSpPr>
            <a:spLocks noGrp="1"/>
          </p:cNvSpPr>
          <p:nvPr>
            <p:ph type="title"/>
          </p:nvPr>
        </p:nvSpPr>
        <p:spPr>
          <a:xfrm>
            <a:off x="1345736" y="630620"/>
            <a:ext cx="10058400" cy="476119"/>
          </a:xfrm>
        </p:spPr>
        <p:txBody>
          <a:bodyPr>
            <a:normAutofit/>
          </a:bodyPr>
          <a:lstStyle/>
          <a:p>
            <a:r>
              <a:rPr lang="es-EC" sz="2800" b="1" dirty="0">
                <a:solidFill>
                  <a:schemeClr val="tx1"/>
                </a:solidFill>
                <a:effectLst/>
                <a:latin typeface="+mn-lt"/>
                <a:ea typeface="Calibri" panose="020F0502020204030204" pitchFamily="34" charset="0"/>
              </a:rPr>
              <a:t>Datos estadísticos de personal con discapacidad durante el 2020</a:t>
            </a:r>
            <a:endParaRPr lang="es-EC" sz="6000" b="1" dirty="0">
              <a:solidFill>
                <a:schemeClr val="tx1"/>
              </a:solidFill>
              <a:effectLst>
                <a:outerShdw blurRad="38100" dist="38100" dir="2700000" algn="tl">
                  <a:srgbClr val="000000">
                    <a:alpha val="43137"/>
                  </a:srgbClr>
                </a:outerShdw>
              </a:effectLst>
              <a:latin typeface="+mn-lt"/>
            </a:endParaRPr>
          </a:p>
        </p:txBody>
      </p:sp>
      <p:pic>
        <p:nvPicPr>
          <p:cNvPr id="4" name="Imagen 3">
            <a:extLst>
              <a:ext uri="{FF2B5EF4-FFF2-40B4-BE49-F238E27FC236}">
                <a16:creationId xmlns:a16="http://schemas.microsoft.com/office/drawing/2014/main" id="{EA7EB61C-0023-4081-88D6-83A7F4D240B3}"/>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3131240" y="2013916"/>
            <a:ext cx="5929520" cy="3883301"/>
          </a:xfrm>
          <a:prstGeom prst="rect">
            <a:avLst/>
          </a:prstGeom>
          <a:noFill/>
        </p:spPr>
      </p:pic>
    </p:spTree>
    <p:extLst>
      <p:ext uri="{BB962C8B-B14F-4D97-AF65-F5344CB8AC3E}">
        <p14:creationId xmlns:p14="http://schemas.microsoft.com/office/powerpoint/2010/main" val="339066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DAF530-5A15-41C1-AE57-587CD1F1E6C2}"/>
              </a:ext>
            </a:extLst>
          </p:cNvPr>
          <p:cNvSpPr>
            <a:spLocks noGrp="1"/>
          </p:cNvSpPr>
          <p:nvPr>
            <p:ph type="title"/>
          </p:nvPr>
        </p:nvSpPr>
        <p:spPr/>
        <p:txBody>
          <a:bodyPr/>
          <a:lstStyle/>
          <a:p>
            <a:r>
              <a:rPr lang="es-EC" dirty="0">
                <a:effectLst>
                  <a:outerShdw blurRad="38100" dist="38100" dir="2700000" algn="tl">
                    <a:srgbClr val="000000">
                      <a:alpha val="43137"/>
                    </a:srgbClr>
                  </a:outerShdw>
                </a:effectLst>
              </a:rPr>
              <a:t>Personal con discapacidad valorado 2020</a:t>
            </a:r>
          </a:p>
        </p:txBody>
      </p:sp>
      <p:graphicFrame>
        <p:nvGraphicFramePr>
          <p:cNvPr id="6" name="Tabla 5">
            <a:extLst>
              <a:ext uri="{FF2B5EF4-FFF2-40B4-BE49-F238E27FC236}">
                <a16:creationId xmlns:a16="http://schemas.microsoft.com/office/drawing/2014/main" id="{D6DB90D8-39FA-42FD-B444-C21D5222F8DF}"/>
              </a:ext>
            </a:extLst>
          </p:cNvPr>
          <p:cNvGraphicFramePr>
            <a:graphicFrameLocks noGrp="1"/>
          </p:cNvGraphicFramePr>
          <p:nvPr>
            <p:extLst>
              <p:ext uri="{D42A27DB-BD31-4B8C-83A1-F6EECF244321}">
                <p14:modId xmlns:p14="http://schemas.microsoft.com/office/powerpoint/2010/main" val="3485402636"/>
              </p:ext>
            </p:extLst>
          </p:nvPr>
        </p:nvGraphicFramePr>
        <p:xfrm>
          <a:off x="2691451" y="2573824"/>
          <a:ext cx="6809097" cy="2925826"/>
        </p:xfrm>
        <a:graphic>
          <a:graphicData uri="http://schemas.openxmlformats.org/drawingml/2006/table">
            <a:tbl>
              <a:tblPr firstRow="1" firstCol="1" bandRow="1">
                <a:tableStyleId>{9D7B26C5-4107-4FEC-AEDC-1716B250A1EF}</a:tableStyleId>
              </a:tblPr>
              <a:tblGrid>
                <a:gridCol w="5822244">
                  <a:extLst>
                    <a:ext uri="{9D8B030D-6E8A-4147-A177-3AD203B41FA5}">
                      <a16:colId xmlns:a16="http://schemas.microsoft.com/office/drawing/2014/main" val="2542945115"/>
                    </a:ext>
                  </a:extLst>
                </a:gridCol>
                <a:gridCol w="986853">
                  <a:extLst>
                    <a:ext uri="{9D8B030D-6E8A-4147-A177-3AD203B41FA5}">
                      <a16:colId xmlns:a16="http://schemas.microsoft.com/office/drawing/2014/main" val="4242866652"/>
                    </a:ext>
                  </a:extLst>
                </a:gridCol>
              </a:tblGrid>
              <a:tr h="697976">
                <a:tc gridSpan="2">
                  <a:txBody>
                    <a:bodyPr/>
                    <a:lstStyle/>
                    <a:p>
                      <a:pPr algn="ctr">
                        <a:lnSpc>
                          <a:spcPct val="107000"/>
                        </a:lnSpc>
                        <a:spcAft>
                          <a:spcPts val="800"/>
                        </a:spcAft>
                      </a:pPr>
                      <a:r>
                        <a:rPr lang="es-EC" sz="2000">
                          <a:effectLst/>
                        </a:rPr>
                        <a:t>Personal con discapacidad valorado 2020</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extLst>
                  <a:ext uri="{0D108BD9-81ED-4DB2-BD59-A6C34878D82A}">
                    <a16:rowId xmlns:a16="http://schemas.microsoft.com/office/drawing/2014/main" val="1942229984"/>
                  </a:ext>
                </a:extLst>
              </a:tr>
              <a:tr h="445570">
                <a:tc>
                  <a:txBody>
                    <a:bodyPr/>
                    <a:lstStyle/>
                    <a:p>
                      <a:pPr>
                        <a:lnSpc>
                          <a:spcPct val="107000"/>
                        </a:lnSpc>
                        <a:spcAft>
                          <a:spcPts val="800"/>
                        </a:spcAft>
                      </a:pPr>
                      <a:r>
                        <a:rPr lang="es-EC" sz="2000">
                          <a:effectLst/>
                        </a:rPr>
                        <a:t>discapacidad física</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2000">
                          <a:effectLst/>
                        </a:rPr>
                        <a:t>81</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9798762"/>
                  </a:ext>
                </a:extLst>
              </a:tr>
              <a:tr h="445570">
                <a:tc>
                  <a:txBody>
                    <a:bodyPr/>
                    <a:lstStyle/>
                    <a:p>
                      <a:pPr>
                        <a:lnSpc>
                          <a:spcPct val="107000"/>
                        </a:lnSpc>
                        <a:spcAft>
                          <a:spcPts val="800"/>
                        </a:spcAft>
                      </a:pPr>
                      <a:r>
                        <a:rPr lang="es-EC" sz="2000">
                          <a:effectLst/>
                        </a:rPr>
                        <a:t>discapacidad auditiva</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2000">
                          <a:effectLst/>
                        </a:rPr>
                        <a:t>11</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0181231"/>
                  </a:ext>
                </a:extLst>
              </a:tr>
              <a:tr h="445570">
                <a:tc>
                  <a:txBody>
                    <a:bodyPr/>
                    <a:lstStyle/>
                    <a:p>
                      <a:pPr>
                        <a:lnSpc>
                          <a:spcPct val="107000"/>
                        </a:lnSpc>
                        <a:spcAft>
                          <a:spcPts val="800"/>
                        </a:spcAft>
                      </a:pPr>
                      <a:r>
                        <a:rPr lang="es-EC" sz="2000">
                          <a:effectLst/>
                        </a:rPr>
                        <a:t>discapacidad visual</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2000">
                          <a:effectLst/>
                        </a:rPr>
                        <a:t>7</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708237"/>
                  </a:ext>
                </a:extLst>
              </a:tr>
              <a:tr h="445570">
                <a:tc>
                  <a:txBody>
                    <a:bodyPr/>
                    <a:lstStyle/>
                    <a:p>
                      <a:pPr>
                        <a:lnSpc>
                          <a:spcPct val="107000"/>
                        </a:lnSpc>
                        <a:spcAft>
                          <a:spcPts val="800"/>
                        </a:spcAft>
                      </a:pPr>
                      <a:r>
                        <a:rPr lang="es-EC" sz="2000">
                          <a:effectLst/>
                        </a:rPr>
                        <a:t>discapacidad intelectual</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2000">
                          <a:effectLst/>
                        </a:rPr>
                        <a:t>1</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0464309"/>
                  </a:ext>
                </a:extLst>
              </a:tr>
              <a:tr h="445570">
                <a:tc>
                  <a:txBody>
                    <a:bodyPr/>
                    <a:lstStyle/>
                    <a:p>
                      <a:pPr algn="ctr">
                        <a:lnSpc>
                          <a:spcPct val="107000"/>
                        </a:lnSpc>
                        <a:spcAft>
                          <a:spcPts val="800"/>
                        </a:spcAft>
                      </a:pPr>
                      <a:r>
                        <a:rPr lang="es-EC" sz="2000">
                          <a:effectLst/>
                        </a:rPr>
                        <a:t>Total</a:t>
                      </a:r>
                      <a:endParaRPr lang="es-E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2000" dirty="0">
                          <a:effectLst/>
                        </a:rPr>
                        <a:t>100</a:t>
                      </a:r>
                      <a:endParaRPr lang="es-E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9718560"/>
                  </a:ext>
                </a:extLst>
              </a:tr>
            </a:tbl>
          </a:graphicData>
        </a:graphic>
      </p:graphicFrame>
    </p:spTree>
    <p:extLst>
      <p:ext uri="{BB962C8B-B14F-4D97-AF65-F5344CB8AC3E}">
        <p14:creationId xmlns:p14="http://schemas.microsoft.com/office/powerpoint/2010/main" val="295089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DAF530-5A15-41C1-AE57-587CD1F1E6C2}"/>
              </a:ext>
            </a:extLst>
          </p:cNvPr>
          <p:cNvSpPr>
            <a:spLocks noGrp="1"/>
          </p:cNvSpPr>
          <p:nvPr>
            <p:ph type="title"/>
          </p:nvPr>
        </p:nvSpPr>
        <p:spPr/>
        <p:txBody>
          <a:bodyPr/>
          <a:lstStyle/>
          <a:p>
            <a:r>
              <a:rPr lang="es-EC" dirty="0">
                <a:effectLst>
                  <a:outerShdw blurRad="38100" dist="38100" dir="2700000" algn="tl">
                    <a:srgbClr val="000000">
                      <a:alpha val="43137"/>
                    </a:srgbClr>
                  </a:outerShdw>
                </a:effectLst>
              </a:rPr>
              <a:t>Personal con discapacidad valorado 2020</a:t>
            </a:r>
          </a:p>
        </p:txBody>
      </p:sp>
      <p:pic>
        <p:nvPicPr>
          <p:cNvPr id="4" name="Imagen 3">
            <a:extLst>
              <a:ext uri="{FF2B5EF4-FFF2-40B4-BE49-F238E27FC236}">
                <a16:creationId xmlns:a16="http://schemas.microsoft.com/office/drawing/2014/main" id="{2945CD93-8AB5-4E0D-9758-D98169A6B481}"/>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2876960" y="2196169"/>
            <a:ext cx="6438079" cy="3920851"/>
          </a:xfrm>
          <a:prstGeom prst="rect">
            <a:avLst/>
          </a:prstGeom>
          <a:noFill/>
        </p:spPr>
      </p:pic>
    </p:spTree>
    <p:extLst>
      <p:ext uri="{BB962C8B-B14F-4D97-AF65-F5344CB8AC3E}">
        <p14:creationId xmlns:p14="http://schemas.microsoft.com/office/powerpoint/2010/main" val="29505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CADE04-9339-4E9D-B9D2-5B882D5776BF}"/>
              </a:ext>
            </a:extLst>
          </p:cNvPr>
          <p:cNvSpPr>
            <a:spLocks noGrp="1"/>
          </p:cNvSpPr>
          <p:nvPr>
            <p:ph type="title"/>
          </p:nvPr>
        </p:nvSpPr>
        <p:spPr/>
        <p:txBody>
          <a:bodyPr/>
          <a:lstStyle/>
          <a:p>
            <a:r>
              <a:rPr lang="es-EC" b="1" dirty="0">
                <a:effectLst>
                  <a:outerShdw blurRad="38100" dist="38100" dir="2700000" algn="tl">
                    <a:srgbClr val="000000">
                      <a:alpha val="43137"/>
                    </a:srgbClr>
                  </a:outerShdw>
                </a:effectLst>
              </a:rPr>
              <a:t>Personal con enfermedades: crónicas, catastróficas, adicciones y otras</a:t>
            </a:r>
          </a:p>
        </p:txBody>
      </p:sp>
      <p:graphicFrame>
        <p:nvGraphicFramePr>
          <p:cNvPr id="5" name="Tabla 4">
            <a:extLst>
              <a:ext uri="{FF2B5EF4-FFF2-40B4-BE49-F238E27FC236}">
                <a16:creationId xmlns:a16="http://schemas.microsoft.com/office/drawing/2014/main" id="{6D907AD4-3367-43D7-A333-DE0C04B69007}"/>
              </a:ext>
            </a:extLst>
          </p:cNvPr>
          <p:cNvGraphicFramePr>
            <a:graphicFrameLocks noGrp="1"/>
          </p:cNvGraphicFramePr>
          <p:nvPr>
            <p:extLst>
              <p:ext uri="{D42A27DB-BD31-4B8C-83A1-F6EECF244321}">
                <p14:modId xmlns:p14="http://schemas.microsoft.com/office/powerpoint/2010/main" val="3137711606"/>
              </p:ext>
            </p:extLst>
          </p:nvPr>
        </p:nvGraphicFramePr>
        <p:xfrm>
          <a:off x="1966360" y="2638163"/>
          <a:ext cx="7773987" cy="2688944"/>
        </p:xfrm>
        <a:graphic>
          <a:graphicData uri="http://schemas.openxmlformats.org/drawingml/2006/table">
            <a:tbl>
              <a:tblPr firstRow="1" firstCol="1" bandRow="1">
                <a:tableStyleId>{9D7B26C5-4107-4FEC-AEDC-1716B250A1EF}</a:tableStyleId>
              </a:tblPr>
              <a:tblGrid>
                <a:gridCol w="6907135">
                  <a:extLst>
                    <a:ext uri="{9D8B030D-6E8A-4147-A177-3AD203B41FA5}">
                      <a16:colId xmlns:a16="http://schemas.microsoft.com/office/drawing/2014/main" val="176989935"/>
                    </a:ext>
                  </a:extLst>
                </a:gridCol>
                <a:gridCol w="866852">
                  <a:extLst>
                    <a:ext uri="{9D8B030D-6E8A-4147-A177-3AD203B41FA5}">
                      <a16:colId xmlns:a16="http://schemas.microsoft.com/office/drawing/2014/main" val="117218586"/>
                    </a:ext>
                  </a:extLst>
                </a:gridCol>
              </a:tblGrid>
              <a:tr h="492334">
                <a:tc gridSpan="2">
                  <a:txBody>
                    <a:bodyPr/>
                    <a:lstStyle/>
                    <a:p>
                      <a:pPr algn="ctr">
                        <a:lnSpc>
                          <a:spcPct val="107000"/>
                        </a:lnSpc>
                        <a:spcAft>
                          <a:spcPts val="800"/>
                        </a:spcAft>
                      </a:pPr>
                      <a:r>
                        <a:rPr lang="es-EC" sz="2400">
                          <a:effectLst/>
                        </a:rPr>
                        <a:t>Enfermedades crónicas/  catastróficas/adicciones/ otras</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extLst>
                  <a:ext uri="{0D108BD9-81ED-4DB2-BD59-A6C34878D82A}">
                    <a16:rowId xmlns:a16="http://schemas.microsoft.com/office/drawing/2014/main" val="2393551616"/>
                  </a:ext>
                </a:extLst>
              </a:tr>
              <a:tr h="439322">
                <a:tc>
                  <a:txBody>
                    <a:bodyPr/>
                    <a:lstStyle/>
                    <a:p>
                      <a:pPr>
                        <a:lnSpc>
                          <a:spcPct val="107000"/>
                        </a:lnSpc>
                        <a:spcAft>
                          <a:spcPts val="800"/>
                        </a:spcAft>
                      </a:pPr>
                      <a:r>
                        <a:rPr lang="es-EC" sz="2400">
                          <a:effectLst/>
                        </a:rPr>
                        <a:t>Crónicas </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s-EC" sz="2400">
                          <a:effectLst/>
                        </a:rPr>
                        <a:t>83</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4002172"/>
                  </a:ext>
                </a:extLst>
              </a:tr>
              <a:tr h="439322">
                <a:tc>
                  <a:txBody>
                    <a:bodyPr/>
                    <a:lstStyle/>
                    <a:p>
                      <a:pPr>
                        <a:lnSpc>
                          <a:spcPct val="107000"/>
                        </a:lnSpc>
                        <a:spcAft>
                          <a:spcPts val="800"/>
                        </a:spcAft>
                      </a:pPr>
                      <a:r>
                        <a:rPr lang="es-EC" sz="2400">
                          <a:effectLst/>
                        </a:rPr>
                        <a:t>Catastróficas</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s-EC" sz="2400">
                          <a:effectLst/>
                        </a:rPr>
                        <a:t>10</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868327"/>
                  </a:ext>
                </a:extLst>
              </a:tr>
              <a:tr h="439322">
                <a:tc>
                  <a:txBody>
                    <a:bodyPr/>
                    <a:lstStyle/>
                    <a:p>
                      <a:pPr>
                        <a:lnSpc>
                          <a:spcPct val="107000"/>
                        </a:lnSpc>
                        <a:spcAft>
                          <a:spcPts val="800"/>
                        </a:spcAft>
                      </a:pPr>
                      <a:r>
                        <a:rPr lang="es-EC" sz="2400">
                          <a:effectLst/>
                        </a:rPr>
                        <a:t>Adicciones </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s-EC" sz="2400">
                          <a:effectLst/>
                        </a:rPr>
                        <a:t>3</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5300133"/>
                  </a:ext>
                </a:extLst>
              </a:tr>
              <a:tr h="439322">
                <a:tc>
                  <a:txBody>
                    <a:bodyPr/>
                    <a:lstStyle/>
                    <a:p>
                      <a:pPr>
                        <a:lnSpc>
                          <a:spcPct val="107000"/>
                        </a:lnSpc>
                        <a:spcAft>
                          <a:spcPts val="800"/>
                        </a:spcAft>
                      </a:pPr>
                      <a:r>
                        <a:rPr lang="es-EC" sz="2400">
                          <a:effectLst/>
                        </a:rPr>
                        <a:t>Otras </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s-EC" sz="2400">
                          <a:effectLst/>
                        </a:rPr>
                        <a:t>14</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7451565"/>
                  </a:ext>
                </a:extLst>
              </a:tr>
              <a:tr h="439322">
                <a:tc>
                  <a:txBody>
                    <a:bodyPr/>
                    <a:lstStyle/>
                    <a:p>
                      <a:pPr algn="ctr">
                        <a:lnSpc>
                          <a:spcPct val="107000"/>
                        </a:lnSpc>
                        <a:spcAft>
                          <a:spcPts val="800"/>
                        </a:spcAft>
                      </a:pPr>
                      <a:r>
                        <a:rPr lang="es-EC" sz="2400">
                          <a:effectLst/>
                        </a:rPr>
                        <a:t>TOTAL</a:t>
                      </a:r>
                      <a:endParaRPr lang="es-ES"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s-EC" sz="2400" dirty="0">
                          <a:effectLst/>
                        </a:rPr>
                        <a:t>110</a:t>
                      </a:r>
                      <a:endParaRPr lang="es-E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1047876"/>
                  </a:ext>
                </a:extLst>
              </a:tr>
            </a:tbl>
          </a:graphicData>
        </a:graphic>
      </p:graphicFrame>
    </p:spTree>
    <p:extLst>
      <p:ext uri="{BB962C8B-B14F-4D97-AF65-F5344CB8AC3E}">
        <p14:creationId xmlns:p14="http://schemas.microsoft.com/office/powerpoint/2010/main" val="173052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CADE04-9339-4E9D-B9D2-5B882D5776BF}"/>
              </a:ext>
            </a:extLst>
          </p:cNvPr>
          <p:cNvSpPr>
            <a:spLocks noGrp="1"/>
          </p:cNvSpPr>
          <p:nvPr>
            <p:ph type="title"/>
          </p:nvPr>
        </p:nvSpPr>
        <p:spPr/>
        <p:txBody>
          <a:bodyPr/>
          <a:lstStyle/>
          <a:p>
            <a:r>
              <a:rPr lang="es-EC" b="1" dirty="0">
                <a:effectLst>
                  <a:outerShdw blurRad="38100" dist="38100" dir="2700000" algn="tl">
                    <a:srgbClr val="000000">
                      <a:alpha val="43137"/>
                    </a:srgbClr>
                  </a:outerShdw>
                </a:effectLst>
              </a:rPr>
              <a:t>Personal con enfermedades: crónicas, catastróficas, adicciones y otras</a:t>
            </a:r>
          </a:p>
        </p:txBody>
      </p:sp>
      <p:pic>
        <p:nvPicPr>
          <p:cNvPr id="4" name="Imagen 3">
            <a:extLst>
              <a:ext uri="{FF2B5EF4-FFF2-40B4-BE49-F238E27FC236}">
                <a16:creationId xmlns:a16="http://schemas.microsoft.com/office/drawing/2014/main" id="{A23D1520-99CB-49E0-A8EE-447F24703376}"/>
              </a:ext>
            </a:extLst>
          </p:cNvPr>
          <p:cNvPicPr/>
          <p:nvPr/>
        </p:nvPicPr>
        <p:blipFill>
          <a:blip r:embed="rId2" cstate="email">
            <a:extLst>
              <a:ext uri="{28A0092B-C50C-407E-A947-70E740481C1C}">
                <a14:useLocalDpi xmlns:a14="http://schemas.microsoft.com/office/drawing/2010/main"/>
              </a:ext>
            </a:extLst>
          </a:blip>
          <a:srcRect/>
          <a:stretch>
            <a:fillRect/>
          </a:stretch>
        </p:blipFill>
        <p:spPr bwMode="auto">
          <a:xfrm>
            <a:off x="2848797" y="1907629"/>
            <a:ext cx="6042956" cy="4242270"/>
          </a:xfrm>
          <a:prstGeom prst="rect">
            <a:avLst/>
          </a:prstGeom>
          <a:noFill/>
        </p:spPr>
      </p:pic>
    </p:spTree>
    <p:extLst>
      <p:ext uri="{BB962C8B-B14F-4D97-AF65-F5344CB8AC3E}">
        <p14:creationId xmlns:p14="http://schemas.microsoft.com/office/powerpoint/2010/main" val="203021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CONCLUSIONES</a:t>
            </a:r>
          </a:p>
        </p:txBody>
      </p:sp>
      <p:sp>
        <p:nvSpPr>
          <p:cNvPr id="3" name="Marcador de contenido 2"/>
          <p:cNvSpPr>
            <a:spLocks noGrp="1"/>
          </p:cNvSpPr>
          <p:nvPr>
            <p:ph idx="1"/>
          </p:nvPr>
        </p:nvSpPr>
        <p:spPr>
          <a:xfrm>
            <a:off x="1467522" y="1909638"/>
            <a:ext cx="9256955" cy="4023360"/>
          </a:xfrm>
        </p:spPr>
        <p:txBody>
          <a:bodyPr>
            <a:normAutofit fontScale="92500" lnSpcReduction="10000"/>
          </a:bodyPr>
          <a:lstStyle/>
          <a:p>
            <a:pPr algn="just">
              <a:buFont typeface="Wingdings" panose="05000000000000000000" pitchFamily="2" charset="2"/>
              <a:buChar char="§"/>
            </a:pPr>
            <a:r>
              <a:rPr lang="es-EC" sz="1800" dirty="0">
                <a:effectLst/>
                <a:latin typeface="Arial" panose="020B0604020202020204" pitchFamily="34" charset="0"/>
                <a:ea typeface="Calibri" panose="020F0502020204030204" pitchFamily="34" charset="0"/>
                <a:cs typeface="Times New Roman" panose="02020603050405020304" pitchFamily="18" charset="0"/>
              </a:rPr>
              <a:t>El personal militar está expuestos a múltiples lesiones sean estás temporales o permanentes siendo estas una de las causas más relevantes de morbilidad durante los entrenamientos o en los combates lo que trae como consecuencias la pérdida de tiempo valioso en el entrenamiento, resudación en su desempeño y en la mayoría de los casos incapacidad medica permanente.</a:t>
            </a:r>
          </a:p>
          <a:p>
            <a:pPr algn="just">
              <a:buFont typeface="Wingdings" panose="05000000000000000000" pitchFamily="2" charset="2"/>
              <a:buChar char="§"/>
            </a:pPr>
            <a:r>
              <a:rPr lang="es-ES_tradnl" sz="1800" dirty="0">
                <a:effectLst/>
                <a:latin typeface="Arial" panose="020B0604020202020204" pitchFamily="34" charset="0"/>
                <a:ea typeface="Calibri" panose="020F0502020204030204" pitchFamily="34" charset="0"/>
                <a:cs typeface="Times New Roman" panose="02020603050405020304" pitchFamily="18" charset="0"/>
              </a:rPr>
              <a:t>Es considerado a una persona con las capacidades diferentes aquel que tiene una cierta limitación ya sea esta temporal o permanente, que puede ser provocada por disminución de sus facultades físicas.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En la pregunta número 1</a:t>
            </a: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podemos darnos cuenta que el 80% de los instructores no realiza una planificación diferenciada para el personal militar con capacidades diferentes, el 20 % lo nace a veces. Lo que no dar a entender que es necesario que el personal de instructores tenga una planificación diferenciada.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r>
              <a:rPr lang="es-ES" sz="1800" dirty="0">
                <a:effectLst/>
                <a:latin typeface="Arial" panose="020B0604020202020204" pitchFamily="34" charset="0"/>
                <a:ea typeface="Calibri" panose="020F0502020204030204" pitchFamily="34" charset="0"/>
                <a:cs typeface="Times New Roman" panose="02020603050405020304" pitchFamily="18" charset="0"/>
              </a:rPr>
              <a:t>En la pregunta número 2</a:t>
            </a:r>
            <a:r>
              <a:rPr lang="es-ES" sz="1800" b="1" dirty="0">
                <a:effectLst/>
                <a:latin typeface="Arial" panose="020B0604020202020204" pitchFamily="34" charset="0"/>
                <a:ea typeface="Calibri" panose="020F0502020204030204" pitchFamily="34" charset="0"/>
                <a:cs typeface="Times New Roman" panose="02020603050405020304" pitchFamily="18" charset="0"/>
              </a:rPr>
              <a:t> </a:t>
            </a:r>
            <a:r>
              <a:rPr lang="es-ES" sz="1800" dirty="0">
                <a:effectLst/>
                <a:latin typeface="Arial" panose="020B0604020202020204" pitchFamily="34" charset="0"/>
                <a:ea typeface="Calibri" panose="020F0502020204030204" pitchFamily="34" charset="0"/>
                <a:cs typeface="Times New Roman" panose="02020603050405020304" pitchFamily="18" charset="0"/>
              </a:rPr>
              <a:t>podemos darnos cuenta que el 100% de los instructores piensa que es necesario tener una planificación para el personal militar con capacidades diferentes</a:t>
            </a:r>
            <a:r>
              <a:rPr lang="es-ES" sz="1800" b="1" dirty="0">
                <a:effectLst/>
                <a:latin typeface="Arial" panose="020B0604020202020204" pitchFamily="34" charset="0"/>
                <a:ea typeface="Calibri" panose="020F0502020204030204" pitchFamily="34" charset="0"/>
                <a:cs typeface="Times New Roman" panose="02020603050405020304" pitchFamily="18" charset="0"/>
              </a:rPr>
              <a:t>.</a:t>
            </a:r>
            <a:r>
              <a:rPr lang="es-ES" sz="1800" dirty="0">
                <a:effectLst/>
                <a:latin typeface="Arial" panose="020B0604020202020204" pitchFamily="34" charset="0"/>
                <a:ea typeface="Calibri" panose="020F0502020204030204" pitchFamily="34" charset="0"/>
                <a:cs typeface="Times New Roman" panose="02020603050405020304" pitchFamily="18" charset="0"/>
              </a:rPr>
              <a:t> Lo que no dar a entender que es necesario que el personal de instructores tenga una planificación diferenciada.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es-EC"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
            </a:pPr>
            <a:endParaRPr lang="es-EC" sz="2400" dirty="0">
              <a:solidFill>
                <a:schemeClr val="tx1"/>
              </a:solidFill>
            </a:endParaRPr>
          </a:p>
        </p:txBody>
      </p:sp>
    </p:spTree>
    <p:extLst>
      <p:ext uri="{BB962C8B-B14F-4D97-AF65-F5344CB8AC3E}">
        <p14:creationId xmlns:p14="http://schemas.microsoft.com/office/powerpoint/2010/main" val="307882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CONCLUSIONES</a:t>
            </a:r>
          </a:p>
        </p:txBody>
      </p:sp>
      <p:sp>
        <p:nvSpPr>
          <p:cNvPr id="3" name="Marcador de contenido 2"/>
          <p:cNvSpPr>
            <a:spLocks noGrp="1"/>
          </p:cNvSpPr>
          <p:nvPr>
            <p:ph idx="1"/>
          </p:nvPr>
        </p:nvSpPr>
        <p:spPr>
          <a:xfrm>
            <a:off x="1352774" y="1737360"/>
            <a:ext cx="10058400" cy="4530918"/>
          </a:xfrm>
        </p:spPr>
        <p:txBody>
          <a:bodyPr>
            <a:normAutofit/>
          </a:bodyPr>
          <a:lstStyle/>
          <a:p>
            <a:pPr lvl="0" algn="just">
              <a:lnSpc>
                <a:spcPct val="120000"/>
              </a:lnSpc>
              <a:buFont typeface="Wingdings" panose="05000000000000000000" pitchFamily="2" charset="2"/>
              <a:buChar char="§"/>
            </a:pPr>
            <a:r>
              <a:rPr lang="es-EC" sz="1700" dirty="0">
                <a:effectLst/>
                <a:ea typeface="Calibri" panose="020F0502020204030204" pitchFamily="34" charset="0"/>
                <a:cs typeface="Times New Roman" panose="02020603050405020304" pitchFamily="18" charset="0"/>
              </a:rPr>
              <a:t>Datos obtenidos de la Armada del Ecuador dirección de seguridad integrada</a:t>
            </a:r>
            <a:r>
              <a:rPr lang="es-ES" sz="1700" dirty="0">
                <a:ea typeface="Calibri" panose="020F0502020204030204" pitchFamily="34" charset="0"/>
                <a:cs typeface="Times New Roman" panose="02020603050405020304" pitchFamily="18" charset="0"/>
              </a:rPr>
              <a:t> </a:t>
            </a:r>
            <a:r>
              <a:rPr lang="es-EC" sz="1700" dirty="0">
                <a:effectLst/>
                <a:ea typeface="Calibri" panose="020F0502020204030204" pitchFamily="34" charset="0"/>
                <a:cs typeface="Times New Roman" panose="02020603050405020304" pitchFamily="18" charset="0"/>
              </a:rPr>
              <a:t>salud ocupacional nos dice que la población con alguna discapacidad es de 210 militares de los cuales el 47% tiene discapacidad física, el 40% tiene enfermedades crónicas, el 5% enfermedades catastróficas, el 2% problemas de adicciones el 14% otro tipo de enfermedad.</a:t>
            </a:r>
            <a:endParaRPr lang="es-ES" sz="1700" dirty="0">
              <a:effectLst/>
              <a:ea typeface="Calibri" panose="020F0502020204030204" pitchFamily="34" charset="0"/>
              <a:cs typeface="Times New Roman" panose="02020603050405020304" pitchFamily="18" charset="0"/>
            </a:endParaRPr>
          </a:p>
          <a:p>
            <a:pPr algn="just">
              <a:lnSpc>
                <a:spcPct val="120000"/>
              </a:lnSpc>
              <a:buFont typeface="Wingdings" panose="05000000000000000000" pitchFamily="2" charset="2"/>
              <a:buChar char="§"/>
            </a:pPr>
            <a:r>
              <a:rPr lang="es-EC" sz="1700" dirty="0">
                <a:effectLst/>
                <a:ea typeface="Calibri" panose="020F0502020204030204" pitchFamily="34" charset="0"/>
                <a:cs typeface="Times New Roman" panose="02020603050405020304" pitchFamily="18" charset="0"/>
              </a:rPr>
              <a:t>Datos obtenidos de la Armada del Ecuador dirección de seguridad integrada salud ocupacional nos dice que la población con alguna discapacidad física es de 100 militares de los cuales el 55% tiene discapacidad física, el 30% tiene discapacidad auditiva, el 5% tiene discapacidad visual, el 4% discapacidad intelectual y  el 3% otro tipo de discapacidad física.</a:t>
            </a:r>
            <a:endParaRPr lang="es-ES" sz="1700" dirty="0">
              <a:effectLst/>
              <a:ea typeface="Calibri" panose="020F0502020204030204" pitchFamily="34" charset="0"/>
              <a:cs typeface="Times New Roman" panose="02020603050405020304" pitchFamily="18" charset="0"/>
            </a:endParaRPr>
          </a:p>
          <a:p>
            <a:pPr lvl="0" algn="just">
              <a:lnSpc>
                <a:spcPct val="120000"/>
              </a:lnSpc>
              <a:buFont typeface="Wingdings" panose="05000000000000000000" pitchFamily="2" charset="2"/>
              <a:buChar char="§"/>
            </a:pPr>
            <a:r>
              <a:rPr lang="es-EC" sz="1700" dirty="0">
                <a:effectLst/>
                <a:ea typeface="Calibri" panose="020F0502020204030204" pitchFamily="34" charset="0"/>
                <a:cs typeface="Times New Roman" panose="02020603050405020304" pitchFamily="18" charset="0"/>
              </a:rPr>
              <a:t>Datos obtenidos de la Armada del Ecuador dirección de seguridad integrada</a:t>
            </a:r>
            <a:r>
              <a:rPr lang="es-ES" sz="1700" dirty="0">
                <a:ea typeface="Calibri" panose="020F0502020204030204" pitchFamily="34" charset="0"/>
                <a:cs typeface="Times New Roman" panose="02020603050405020304" pitchFamily="18" charset="0"/>
              </a:rPr>
              <a:t> </a:t>
            </a:r>
            <a:r>
              <a:rPr lang="es-EC" sz="1700" dirty="0">
                <a:effectLst/>
                <a:ea typeface="Calibri" panose="020F0502020204030204" pitchFamily="34" charset="0"/>
                <a:cs typeface="Times New Roman" panose="02020603050405020304" pitchFamily="18" charset="0"/>
              </a:rPr>
              <a:t>salud ocupacional nos dice que la población con enfermedades crónicas /  catastróficas/adicciones/ otras, es de 110 militares de los cuales el 83% tiene enfermedades crónicas, el 9% tiene enfermedades catastróficas, el 3% tiene adicciones, el 13% otro tipo de enfermedad</a:t>
            </a:r>
            <a:endParaRPr lang="es-ES" sz="1700" dirty="0">
              <a:effectLst/>
              <a:ea typeface="Calibri" panose="020F0502020204030204" pitchFamily="34" charset="0"/>
              <a:cs typeface="Times New Roman" panose="02020603050405020304" pitchFamily="18" charset="0"/>
            </a:endParaRPr>
          </a:p>
          <a:p>
            <a:pPr marL="0" indent="0" algn="just">
              <a:lnSpc>
                <a:spcPct val="120000"/>
              </a:lnSpc>
              <a:buNone/>
            </a:pPr>
            <a:endParaRPr lang="es-EC" sz="1700" dirty="0">
              <a:effectLst/>
              <a:ea typeface="Calibri" panose="020F0502020204030204" pitchFamily="34" charset="0"/>
              <a:cs typeface="Times New Roman" panose="02020603050405020304" pitchFamily="18" charset="0"/>
            </a:endParaRPr>
          </a:p>
          <a:p>
            <a:pPr algn="just">
              <a:lnSpc>
                <a:spcPct val="120000"/>
              </a:lnSpc>
            </a:pPr>
            <a:endParaRPr lang="es-ES" sz="1700" dirty="0">
              <a:effectLst/>
              <a:ea typeface="Calibri" panose="020F0502020204030204" pitchFamily="34" charset="0"/>
              <a:cs typeface="Times New Roman" panose="02020603050405020304" pitchFamily="18" charset="0"/>
            </a:endParaRPr>
          </a:p>
          <a:p>
            <a:pPr algn="just">
              <a:lnSpc>
                <a:spcPct val="120000"/>
              </a:lnSpc>
              <a:buFont typeface="Wingdings" panose="05000000000000000000" pitchFamily="2" charset="2"/>
              <a:buChar char="§"/>
            </a:pPr>
            <a:endParaRPr lang="es-EC" sz="1700" dirty="0">
              <a:solidFill>
                <a:schemeClr val="tx1"/>
              </a:solidFill>
            </a:endParaRPr>
          </a:p>
        </p:txBody>
      </p:sp>
    </p:spTree>
    <p:extLst>
      <p:ext uri="{BB962C8B-B14F-4D97-AF65-F5344CB8AC3E}">
        <p14:creationId xmlns:p14="http://schemas.microsoft.com/office/powerpoint/2010/main" val="104699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RECOMENDACIONES</a:t>
            </a:r>
          </a:p>
        </p:txBody>
      </p:sp>
      <p:sp>
        <p:nvSpPr>
          <p:cNvPr id="3" name="Marcador de contenido 2"/>
          <p:cNvSpPr>
            <a:spLocks noGrp="1"/>
          </p:cNvSpPr>
          <p:nvPr>
            <p:ph idx="1"/>
          </p:nvPr>
        </p:nvSpPr>
        <p:spPr>
          <a:xfrm>
            <a:off x="1097280" y="1845734"/>
            <a:ext cx="9727602" cy="4023360"/>
          </a:xfrm>
        </p:spPr>
        <p:txBody>
          <a:bodyPr/>
          <a:lstStyle/>
          <a:p>
            <a:pPr marL="342900" lvl="0" indent="-342900" algn="just">
              <a:lnSpc>
                <a:spcPct val="100000"/>
              </a:lnSpc>
              <a:buFont typeface="Symbol" panose="05050102010706020507" pitchFamily="18" charset="2"/>
              <a:buChar char=""/>
            </a:pPr>
            <a:r>
              <a:rPr lang="es-ES_tradnl" sz="1800" dirty="0">
                <a:effectLst/>
                <a:latin typeface="Arial" panose="020B0604020202020204" pitchFamily="34" charset="0"/>
                <a:ea typeface="Calibri" panose="020F0502020204030204" pitchFamily="34" charset="0"/>
                <a:cs typeface="Times New Roman" panose="02020603050405020304" pitchFamily="18" charset="0"/>
              </a:rPr>
              <a:t>Con estos antecedente es importante que la fuerza tenga una planificación acorde a sus condiciones físicas lo que ayudara a tener a este personal con una aceptable condición física y que pueda desempeñarse de forma adecuada en sus labores cotidianas y dejar de ser una carga para la fuerza y la sociedad.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800"/>
              </a:spcAft>
              <a:buFont typeface="Symbol" panose="05050102010706020507" pitchFamily="18" charset="2"/>
              <a:buChar char=""/>
            </a:pPr>
            <a:r>
              <a:rPr lang="es-ES_tradnl" sz="1800" dirty="0">
                <a:effectLst/>
                <a:latin typeface="Arial" panose="020B0604020202020204" pitchFamily="34" charset="0"/>
                <a:ea typeface="Calibri" panose="020F0502020204030204" pitchFamily="34" charset="0"/>
                <a:cs typeface="Times New Roman" panose="02020603050405020304" pitchFamily="18" charset="0"/>
              </a:rPr>
              <a:t>Elaborar una planificación de preparación física para el personal con capacidades diferentes para el personal militar de la Armada del Ecuador.</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buFont typeface="Wingdings" panose="05000000000000000000" pitchFamily="2" charset="2"/>
              <a:buChar char="§"/>
            </a:pPr>
            <a:endParaRPr lang="es-EC" dirty="0"/>
          </a:p>
        </p:txBody>
      </p:sp>
    </p:spTree>
    <p:extLst>
      <p:ext uri="{BB962C8B-B14F-4D97-AF65-F5344CB8AC3E}">
        <p14:creationId xmlns:p14="http://schemas.microsoft.com/office/powerpoint/2010/main" val="407292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BDEDFE-C374-4911-94CB-229B4975C13B}"/>
              </a:ext>
            </a:extLst>
          </p:cNvPr>
          <p:cNvSpPr>
            <a:spLocks noGrp="1"/>
          </p:cNvSpPr>
          <p:nvPr>
            <p:ph type="title"/>
          </p:nvPr>
        </p:nvSpPr>
        <p:spPr/>
        <p:txBody>
          <a:bodyPr/>
          <a:lstStyle/>
          <a:p>
            <a:r>
              <a:rPr lang="es-EC" b="1" dirty="0"/>
              <a:t>Elaboración de la propuesta </a:t>
            </a:r>
            <a:endParaRPr lang="es-ES" b="1" dirty="0"/>
          </a:p>
        </p:txBody>
      </p:sp>
      <p:sp>
        <p:nvSpPr>
          <p:cNvPr id="3" name="Marcador de contenido 2">
            <a:extLst>
              <a:ext uri="{FF2B5EF4-FFF2-40B4-BE49-F238E27FC236}">
                <a16:creationId xmlns:a16="http://schemas.microsoft.com/office/drawing/2014/main" id="{E8F19C0B-D104-4340-A4C2-796435DC224C}"/>
              </a:ext>
            </a:extLst>
          </p:cNvPr>
          <p:cNvSpPr>
            <a:spLocks noGrp="1"/>
          </p:cNvSpPr>
          <p:nvPr>
            <p:ph idx="1"/>
          </p:nvPr>
        </p:nvSpPr>
        <p:spPr>
          <a:xfrm>
            <a:off x="1097280" y="1971859"/>
            <a:ext cx="10058400" cy="645217"/>
          </a:xfrm>
        </p:spPr>
        <p:txBody>
          <a:bodyPr/>
          <a:lstStyle/>
          <a:p>
            <a:pPr algn="just"/>
            <a:r>
              <a:rPr lang="es-MX" sz="1800" b="1" dirty="0">
                <a:effectLst/>
                <a:latin typeface="Arial" panose="020B0604020202020204" pitchFamily="34" charset="0"/>
                <a:ea typeface="Calibri" panose="020F0502020204030204" pitchFamily="34" charset="0"/>
              </a:rPr>
              <a:t>Elaborar una planificación de preparación física para el personal con capacidades diferentes para el personal militar de la Armada del Ecuador</a:t>
            </a:r>
            <a:endParaRPr lang="es-ES" dirty="0"/>
          </a:p>
        </p:txBody>
      </p:sp>
      <p:graphicFrame>
        <p:nvGraphicFramePr>
          <p:cNvPr id="4" name="Diagrama 3">
            <a:extLst>
              <a:ext uri="{FF2B5EF4-FFF2-40B4-BE49-F238E27FC236}">
                <a16:creationId xmlns:a16="http://schemas.microsoft.com/office/drawing/2014/main" id="{D5EC9323-A786-4BFF-8A9C-E2AF7B30BFCA}"/>
              </a:ext>
            </a:extLst>
          </p:cNvPr>
          <p:cNvGraphicFramePr/>
          <p:nvPr>
            <p:extLst>
              <p:ext uri="{D42A27DB-BD31-4B8C-83A1-F6EECF244321}">
                <p14:modId xmlns:p14="http://schemas.microsoft.com/office/powerpoint/2010/main" val="738177527"/>
              </p:ext>
            </p:extLst>
          </p:nvPr>
        </p:nvGraphicFramePr>
        <p:xfrm>
          <a:off x="1097280" y="2851575"/>
          <a:ext cx="10058400" cy="3110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782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887506"/>
            <a:ext cx="3098202" cy="849854"/>
          </a:xfrm>
        </p:spPr>
        <p:txBody>
          <a:bodyPr/>
          <a:lstStyle/>
          <a:p>
            <a:pPr algn="ctr"/>
            <a:r>
              <a:rPr lang="es-EC" sz="4400" b="1" dirty="0">
                <a:effectLst>
                  <a:outerShdw blurRad="38100" dist="38100" dir="2700000" algn="tl">
                    <a:srgbClr val="000000">
                      <a:alpha val="43137"/>
                    </a:srgbClr>
                  </a:outerShdw>
                </a:effectLst>
              </a:rPr>
              <a:t>POBLACIÓN</a:t>
            </a:r>
            <a:endParaRPr lang="es-EC" b="1" dirty="0">
              <a:effectLst>
                <a:outerShdw blurRad="38100" dist="38100" dir="2700000" algn="tl">
                  <a:srgbClr val="000000">
                    <a:alpha val="43137"/>
                  </a:srgbClr>
                </a:outerShdw>
              </a:effectLst>
            </a:endParaRPr>
          </a:p>
        </p:txBody>
      </p:sp>
      <p:sp>
        <p:nvSpPr>
          <p:cNvPr id="4" name="Título 1"/>
          <p:cNvSpPr txBox="1">
            <a:spLocks/>
          </p:cNvSpPr>
          <p:nvPr/>
        </p:nvSpPr>
        <p:spPr>
          <a:xfrm>
            <a:off x="7462221" y="887506"/>
            <a:ext cx="2354132" cy="84985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s-EC" sz="4400" b="1" dirty="0">
                <a:effectLst>
                  <a:outerShdw blurRad="38100" dist="38100" dir="2700000" algn="tl">
                    <a:srgbClr val="000000">
                      <a:alpha val="43137"/>
                    </a:srgbClr>
                  </a:outerShdw>
                </a:effectLst>
              </a:rPr>
              <a:t>LUGAR</a:t>
            </a:r>
            <a:endParaRPr lang="es-EC" b="1" dirty="0">
              <a:effectLst>
                <a:outerShdw blurRad="38100" dist="38100" dir="2700000" algn="tl">
                  <a:srgbClr val="000000">
                    <a:alpha val="43137"/>
                  </a:srgbClr>
                </a:outerShdw>
              </a:effectLst>
            </a:endParaRPr>
          </a:p>
        </p:txBody>
      </p:sp>
      <p:sp>
        <p:nvSpPr>
          <p:cNvPr id="5" name="CuadroTexto 4"/>
          <p:cNvSpPr txBox="1"/>
          <p:nvPr/>
        </p:nvSpPr>
        <p:spPr>
          <a:xfrm>
            <a:off x="818971" y="3095948"/>
            <a:ext cx="1350084" cy="646331"/>
          </a:xfrm>
          <a:prstGeom prst="rect">
            <a:avLst/>
          </a:prstGeom>
          <a:noFill/>
        </p:spPr>
        <p:txBody>
          <a:bodyPr wrap="square" rtlCol="0">
            <a:spAutoFit/>
          </a:bodyPr>
          <a:lstStyle/>
          <a:p>
            <a:r>
              <a:rPr lang="es-EC" dirty="0"/>
              <a:t>100 personas</a:t>
            </a:r>
          </a:p>
        </p:txBody>
      </p:sp>
      <p:cxnSp>
        <p:nvCxnSpPr>
          <p:cNvPr id="7" name="Conector recto de flecha 6"/>
          <p:cNvCxnSpPr>
            <a:cxnSpLocks/>
          </p:cNvCxnSpPr>
          <p:nvPr/>
        </p:nvCxnSpPr>
        <p:spPr>
          <a:xfrm flipV="1">
            <a:off x="2017985" y="2447662"/>
            <a:ext cx="1047944" cy="9714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p:cNvCxnSpPr>
            <a:cxnSpLocks/>
          </p:cNvCxnSpPr>
          <p:nvPr/>
        </p:nvCxnSpPr>
        <p:spPr>
          <a:xfrm>
            <a:off x="2017986" y="3429000"/>
            <a:ext cx="1047943" cy="1411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3124974" y="2262996"/>
            <a:ext cx="3302330" cy="369332"/>
          </a:xfrm>
          <a:prstGeom prst="rect">
            <a:avLst/>
          </a:prstGeom>
          <a:noFill/>
        </p:spPr>
        <p:txBody>
          <a:bodyPr wrap="square" rtlCol="0">
            <a:spAutoFit/>
          </a:bodyPr>
          <a:lstStyle/>
          <a:p>
            <a:r>
              <a:rPr lang="es-EC" dirty="0"/>
              <a:t>Discapacidad física (81 personas)</a:t>
            </a:r>
          </a:p>
        </p:txBody>
      </p:sp>
      <p:sp>
        <p:nvSpPr>
          <p:cNvPr id="12" name="CuadroTexto 11"/>
          <p:cNvSpPr txBox="1"/>
          <p:nvPr/>
        </p:nvSpPr>
        <p:spPr>
          <a:xfrm>
            <a:off x="3065929" y="3318777"/>
            <a:ext cx="3663906" cy="369332"/>
          </a:xfrm>
          <a:prstGeom prst="rect">
            <a:avLst/>
          </a:prstGeom>
          <a:noFill/>
        </p:spPr>
        <p:txBody>
          <a:bodyPr wrap="square" rtlCol="0">
            <a:spAutoFit/>
          </a:bodyPr>
          <a:lstStyle/>
          <a:p>
            <a:r>
              <a:rPr lang="es-EC" dirty="0"/>
              <a:t>Discapacidad auditiva (11 personas)</a:t>
            </a:r>
          </a:p>
        </p:txBody>
      </p:sp>
      <p:pic>
        <p:nvPicPr>
          <p:cNvPr id="14" name="Imagen 13">
            <a:extLst>
              <a:ext uri="{FF2B5EF4-FFF2-40B4-BE49-F238E27FC236}">
                <a16:creationId xmlns:a16="http://schemas.microsoft.com/office/drawing/2014/main" id="{5CAFC6A3-733F-43B1-B746-22A4339AD09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59092" y="2112636"/>
            <a:ext cx="3663906" cy="3663906"/>
          </a:xfrm>
          <a:prstGeom prst="rect">
            <a:avLst/>
          </a:prstGeom>
        </p:spPr>
      </p:pic>
      <p:sp>
        <p:nvSpPr>
          <p:cNvPr id="15" name="CuadroTexto 14">
            <a:extLst>
              <a:ext uri="{FF2B5EF4-FFF2-40B4-BE49-F238E27FC236}">
                <a16:creationId xmlns:a16="http://schemas.microsoft.com/office/drawing/2014/main" id="{FA17A694-755C-405C-9369-2C6B78517594}"/>
              </a:ext>
            </a:extLst>
          </p:cNvPr>
          <p:cNvSpPr txBox="1"/>
          <p:nvPr/>
        </p:nvSpPr>
        <p:spPr>
          <a:xfrm>
            <a:off x="3169024" y="5223359"/>
            <a:ext cx="3562233" cy="369332"/>
          </a:xfrm>
          <a:prstGeom prst="rect">
            <a:avLst/>
          </a:prstGeom>
          <a:noFill/>
        </p:spPr>
        <p:txBody>
          <a:bodyPr wrap="square" rtlCol="0">
            <a:spAutoFit/>
          </a:bodyPr>
          <a:lstStyle/>
          <a:p>
            <a:r>
              <a:rPr lang="es-EC" dirty="0"/>
              <a:t>Discapacidad intelectual (1 persona)</a:t>
            </a:r>
          </a:p>
        </p:txBody>
      </p:sp>
      <p:sp>
        <p:nvSpPr>
          <p:cNvPr id="16" name="CuadroTexto 15">
            <a:extLst>
              <a:ext uri="{FF2B5EF4-FFF2-40B4-BE49-F238E27FC236}">
                <a16:creationId xmlns:a16="http://schemas.microsoft.com/office/drawing/2014/main" id="{8CC052DC-B77C-4A43-BFEF-88419CF9CBD9}"/>
              </a:ext>
            </a:extLst>
          </p:cNvPr>
          <p:cNvSpPr txBox="1"/>
          <p:nvPr/>
        </p:nvSpPr>
        <p:spPr>
          <a:xfrm>
            <a:off x="3368069" y="4555192"/>
            <a:ext cx="3363188" cy="369332"/>
          </a:xfrm>
          <a:prstGeom prst="rect">
            <a:avLst/>
          </a:prstGeom>
          <a:noFill/>
        </p:spPr>
        <p:txBody>
          <a:bodyPr wrap="square" rtlCol="0">
            <a:spAutoFit/>
          </a:bodyPr>
          <a:lstStyle/>
          <a:p>
            <a:r>
              <a:rPr lang="es-EC" dirty="0"/>
              <a:t>Discapacidad visual (7 personas)</a:t>
            </a:r>
          </a:p>
        </p:txBody>
      </p:sp>
      <p:cxnSp>
        <p:nvCxnSpPr>
          <p:cNvPr id="17" name="Conector recto de flecha 16">
            <a:extLst>
              <a:ext uri="{FF2B5EF4-FFF2-40B4-BE49-F238E27FC236}">
                <a16:creationId xmlns:a16="http://schemas.microsoft.com/office/drawing/2014/main" id="{C8791162-D018-4B00-AF76-860C672C2018}"/>
              </a:ext>
            </a:extLst>
          </p:cNvPr>
          <p:cNvCxnSpPr>
            <a:cxnSpLocks/>
            <a:endCxn id="15" idx="1"/>
          </p:cNvCxnSpPr>
          <p:nvPr/>
        </p:nvCxnSpPr>
        <p:spPr>
          <a:xfrm>
            <a:off x="2017985" y="3438886"/>
            <a:ext cx="1151039" cy="19691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BE3C79EE-489B-45C7-90A9-8FB6A8688CA1}"/>
              </a:ext>
            </a:extLst>
          </p:cNvPr>
          <p:cNvCxnSpPr>
            <a:cxnSpLocks/>
          </p:cNvCxnSpPr>
          <p:nvPr/>
        </p:nvCxnSpPr>
        <p:spPr>
          <a:xfrm>
            <a:off x="2017984" y="3438886"/>
            <a:ext cx="1350085" cy="13009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16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D69B91-86BC-4485-886F-9B0B8369E4B3}"/>
              </a:ext>
            </a:extLst>
          </p:cNvPr>
          <p:cNvSpPr>
            <a:spLocks noGrp="1"/>
          </p:cNvSpPr>
          <p:nvPr>
            <p:ph type="title"/>
          </p:nvPr>
        </p:nvSpPr>
        <p:spPr/>
        <p:txBody>
          <a:bodyPr/>
          <a:lstStyle/>
          <a:p>
            <a:r>
              <a:rPr lang="es-EC" b="1" dirty="0"/>
              <a:t>Objetivos de la propuesta</a:t>
            </a:r>
            <a:endParaRPr lang="es-ES" b="1" dirty="0"/>
          </a:p>
        </p:txBody>
      </p:sp>
      <p:graphicFrame>
        <p:nvGraphicFramePr>
          <p:cNvPr id="4" name="Marcador de contenido 3">
            <a:extLst>
              <a:ext uri="{FF2B5EF4-FFF2-40B4-BE49-F238E27FC236}">
                <a16:creationId xmlns:a16="http://schemas.microsoft.com/office/drawing/2014/main" id="{F2DF241D-60E2-4671-8075-2403FB2FF855}"/>
              </a:ext>
            </a:extLst>
          </p:cNvPr>
          <p:cNvGraphicFramePr>
            <a:graphicFrameLocks noGrp="1"/>
          </p:cNvGraphicFramePr>
          <p:nvPr>
            <p:ph idx="1"/>
            <p:extLst>
              <p:ext uri="{D42A27DB-BD31-4B8C-83A1-F6EECF244321}">
                <p14:modId xmlns:p14="http://schemas.microsoft.com/office/powerpoint/2010/main" val="325734015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7671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FD589A-C465-470F-9A58-B28C4F452098}"/>
              </a:ext>
            </a:extLst>
          </p:cNvPr>
          <p:cNvSpPr>
            <a:spLocks noGrp="1"/>
          </p:cNvSpPr>
          <p:nvPr>
            <p:ph type="title"/>
          </p:nvPr>
        </p:nvSpPr>
        <p:spPr>
          <a:xfrm>
            <a:off x="1097278" y="0"/>
            <a:ext cx="10058400" cy="1450757"/>
          </a:xfrm>
        </p:spPr>
        <p:txBody>
          <a:bodyPr/>
          <a:lstStyle/>
          <a:p>
            <a:r>
              <a:rPr lang="es-EC" dirty="0"/>
              <a:t>Periodo preparatorio general </a:t>
            </a:r>
            <a:endParaRPr lang="es-ES" dirty="0"/>
          </a:p>
        </p:txBody>
      </p:sp>
      <p:graphicFrame>
        <p:nvGraphicFramePr>
          <p:cNvPr id="5" name="Tabla 4">
            <a:extLst>
              <a:ext uri="{FF2B5EF4-FFF2-40B4-BE49-F238E27FC236}">
                <a16:creationId xmlns:a16="http://schemas.microsoft.com/office/drawing/2014/main" id="{4B4FE36B-A98E-44C1-9563-CA4EFF925BFE}"/>
              </a:ext>
            </a:extLst>
          </p:cNvPr>
          <p:cNvGraphicFramePr>
            <a:graphicFrameLocks noGrp="1"/>
          </p:cNvGraphicFramePr>
          <p:nvPr>
            <p:extLst>
              <p:ext uri="{D42A27DB-BD31-4B8C-83A1-F6EECF244321}">
                <p14:modId xmlns:p14="http://schemas.microsoft.com/office/powerpoint/2010/main" val="2171397654"/>
              </p:ext>
            </p:extLst>
          </p:nvPr>
        </p:nvGraphicFramePr>
        <p:xfrm>
          <a:off x="1097279" y="2000984"/>
          <a:ext cx="10058399" cy="4068507"/>
        </p:xfrm>
        <a:graphic>
          <a:graphicData uri="http://schemas.openxmlformats.org/drawingml/2006/table">
            <a:tbl>
              <a:tblPr firstRow="1" firstCol="1" bandRow="1">
                <a:tableStyleId>{9D7B26C5-4107-4FEC-AEDC-1716B250A1EF}</a:tableStyleId>
              </a:tblPr>
              <a:tblGrid>
                <a:gridCol w="2556978">
                  <a:extLst>
                    <a:ext uri="{9D8B030D-6E8A-4147-A177-3AD203B41FA5}">
                      <a16:colId xmlns:a16="http://schemas.microsoft.com/office/drawing/2014/main" val="2760930553"/>
                    </a:ext>
                  </a:extLst>
                </a:gridCol>
                <a:gridCol w="459370">
                  <a:extLst>
                    <a:ext uri="{9D8B030D-6E8A-4147-A177-3AD203B41FA5}">
                      <a16:colId xmlns:a16="http://schemas.microsoft.com/office/drawing/2014/main" val="1785681666"/>
                    </a:ext>
                  </a:extLst>
                </a:gridCol>
                <a:gridCol w="459370">
                  <a:extLst>
                    <a:ext uri="{9D8B030D-6E8A-4147-A177-3AD203B41FA5}">
                      <a16:colId xmlns:a16="http://schemas.microsoft.com/office/drawing/2014/main" val="3351935394"/>
                    </a:ext>
                  </a:extLst>
                </a:gridCol>
                <a:gridCol w="459370">
                  <a:extLst>
                    <a:ext uri="{9D8B030D-6E8A-4147-A177-3AD203B41FA5}">
                      <a16:colId xmlns:a16="http://schemas.microsoft.com/office/drawing/2014/main" val="2553696467"/>
                    </a:ext>
                  </a:extLst>
                </a:gridCol>
                <a:gridCol w="459370">
                  <a:extLst>
                    <a:ext uri="{9D8B030D-6E8A-4147-A177-3AD203B41FA5}">
                      <a16:colId xmlns:a16="http://schemas.microsoft.com/office/drawing/2014/main" val="1820676098"/>
                    </a:ext>
                  </a:extLst>
                </a:gridCol>
                <a:gridCol w="459370">
                  <a:extLst>
                    <a:ext uri="{9D8B030D-6E8A-4147-A177-3AD203B41FA5}">
                      <a16:colId xmlns:a16="http://schemas.microsoft.com/office/drawing/2014/main" val="4228999502"/>
                    </a:ext>
                  </a:extLst>
                </a:gridCol>
                <a:gridCol w="459370">
                  <a:extLst>
                    <a:ext uri="{9D8B030D-6E8A-4147-A177-3AD203B41FA5}">
                      <a16:colId xmlns:a16="http://schemas.microsoft.com/office/drawing/2014/main" val="4140276526"/>
                    </a:ext>
                  </a:extLst>
                </a:gridCol>
                <a:gridCol w="459370">
                  <a:extLst>
                    <a:ext uri="{9D8B030D-6E8A-4147-A177-3AD203B41FA5}">
                      <a16:colId xmlns:a16="http://schemas.microsoft.com/office/drawing/2014/main" val="3751509649"/>
                    </a:ext>
                  </a:extLst>
                </a:gridCol>
                <a:gridCol w="459370">
                  <a:extLst>
                    <a:ext uri="{9D8B030D-6E8A-4147-A177-3AD203B41FA5}">
                      <a16:colId xmlns:a16="http://schemas.microsoft.com/office/drawing/2014/main" val="4255812525"/>
                    </a:ext>
                  </a:extLst>
                </a:gridCol>
                <a:gridCol w="475975">
                  <a:extLst>
                    <a:ext uri="{9D8B030D-6E8A-4147-A177-3AD203B41FA5}">
                      <a16:colId xmlns:a16="http://schemas.microsoft.com/office/drawing/2014/main" val="3764906855"/>
                    </a:ext>
                  </a:extLst>
                </a:gridCol>
                <a:gridCol w="459370">
                  <a:extLst>
                    <a:ext uri="{9D8B030D-6E8A-4147-A177-3AD203B41FA5}">
                      <a16:colId xmlns:a16="http://schemas.microsoft.com/office/drawing/2014/main" val="2618116011"/>
                    </a:ext>
                  </a:extLst>
                </a:gridCol>
                <a:gridCol w="459370">
                  <a:extLst>
                    <a:ext uri="{9D8B030D-6E8A-4147-A177-3AD203B41FA5}">
                      <a16:colId xmlns:a16="http://schemas.microsoft.com/office/drawing/2014/main" val="1090934471"/>
                    </a:ext>
                  </a:extLst>
                </a:gridCol>
                <a:gridCol w="459370">
                  <a:extLst>
                    <a:ext uri="{9D8B030D-6E8A-4147-A177-3AD203B41FA5}">
                      <a16:colId xmlns:a16="http://schemas.microsoft.com/office/drawing/2014/main" val="1579579292"/>
                    </a:ext>
                  </a:extLst>
                </a:gridCol>
                <a:gridCol w="459370">
                  <a:extLst>
                    <a:ext uri="{9D8B030D-6E8A-4147-A177-3AD203B41FA5}">
                      <a16:colId xmlns:a16="http://schemas.microsoft.com/office/drawing/2014/main" val="1749258380"/>
                    </a:ext>
                  </a:extLst>
                </a:gridCol>
                <a:gridCol w="475975">
                  <a:extLst>
                    <a:ext uri="{9D8B030D-6E8A-4147-A177-3AD203B41FA5}">
                      <a16:colId xmlns:a16="http://schemas.microsoft.com/office/drawing/2014/main" val="690112620"/>
                    </a:ext>
                  </a:extLst>
                </a:gridCol>
                <a:gridCol w="459370">
                  <a:extLst>
                    <a:ext uri="{9D8B030D-6E8A-4147-A177-3AD203B41FA5}">
                      <a16:colId xmlns:a16="http://schemas.microsoft.com/office/drawing/2014/main" val="4240875921"/>
                    </a:ext>
                  </a:extLst>
                </a:gridCol>
                <a:gridCol w="459370">
                  <a:extLst>
                    <a:ext uri="{9D8B030D-6E8A-4147-A177-3AD203B41FA5}">
                      <a16:colId xmlns:a16="http://schemas.microsoft.com/office/drawing/2014/main" val="3616379186"/>
                    </a:ext>
                  </a:extLst>
                </a:gridCol>
                <a:gridCol w="118291">
                  <a:extLst>
                    <a:ext uri="{9D8B030D-6E8A-4147-A177-3AD203B41FA5}">
                      <a16:colId xmlns:a16="http://schemas.microsoft.com/office/drawing/2014/main" val="391775599"/>
                    </a:ext>
                  </a:extLst>
                </a:gridCol>
              </a:tblGrid>
              <a:tr h="201743">
                <a:tc>
                  <a:txBody>
                    <a:bodyPr/>
                    <a:lstStyle/>
                    <a:p>
                      <a:pPr>
                        <a:lnSpc>
                          <a:spcPct val="107000"/>
                        </a:lnSpc>
                        <a:spcAft>
                          <a:spcPts val="800"/>
                        </a:spcAft>
                      </a:pPr>
                      <a:r>
                        <a:rPr lang="es-EC" sz="900">
                          <a:effectLst/>
                        </a:rPr>
                        <a:t>Período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17">
                  <a:txBody>
                    <a:bodyPr/>
                    <a:lstStyle/>
                    <a:p>
                      <a:pPr algn="ctr">
                        <a:lnSpc>
                          <a:spcPct val="107000"/>
                        </a:lnSpc>
                        <a:spcAft>
                          <a:spcPts val="800"/>
                        </a:spcAft>
                      </a:pPr>
                      <a:r>
                        <a:rPr lang="es-EC" sz="1000">
                          <a:effectLst/>
                        </a:rPr>
                        <a:t>Período Preparatorio.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740553313"/>
                  </a:ext>
                </a:extLst>
              </a:tr>
              <a:tr h="213427">
                <a:tc>
                  <a:txBody>
                    <a:bodyPr/>
                    <a:lstStyle/>
                    <a:p>
                      <a:pPr>
                        <a:lnSpc>
                          <a:spcPct val="107000"/>
                        </a:lnSpc>
                        <a:spcAft>
                          <a:spcPts val="800"/>
                        </a:spcAft>
                      </a:pPr>
                      <a:r>
                        <a:rPr lang="es-EC" sz="900">
                          <a:effectLst/>
                        </a:rPr>
                        <a:t>Etapa</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17">
                  <a:txBody>
                    <a:bodyPr/>
                    <a:lstStyle/>
                    <a:p>
                      <a:pPr algn="ctr">
                        <a:lnSpc>
                          <a:spcPct val="107000"/>
                        </a:lnSpc>
                        <a:spcAft>
                          <a:spcPts val="800"/>
                        </a:spcAft>
                      </a:pPr>
                      <a:r>
                        <a:rPr lang="es-EC" sz="1000">
                          <a:effectLst/>
                        </a:rPr>
                        <a:t>Etapa de Preparación General.</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312263530"/>
                  </a:ext>
                </a:extLst>
              </a:tr>
              <a:tr h="515808">
                <a:tc>
                  <a:txBody>
                    <a:bodyPr/>
                    <a:lstStyle/>
                    <a:p>
                      <a:pPr>
                        <a:lnSpc>
                          <a:spcPct val="107000"/>
                        </a:lnSpc>
                        <a:spcAft>
                          <a:spcPts val="800"/>
                        </a:spcAft>
                      </a:pPr>
                      <a:r>
                        <a:rPr lang="es-EC" sz="900">
                          <a:effectLst/>
                        </a:rPr>
                        <a:t>Mesociclo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800"/>
                        </a:spcAft>
                      </a:pPr>
                      <a:r>
                        <a:rPr lang="es-EC" sz="1000">
                          <a:effectLst/>
                        </a:rPr>
                        <a:t>Entrante</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gn="ctr">
                        <a:lnSpc>
                          <a:spcPct val="107000"/>
                        </a:lnSpc>
                        <a:spcAft>
                          <a:spcPts val="800"/>
                        </a:spcAft>
                      </a:pPr>
                      <a:r>
                        <a:rPr lang="es-EC" sz="1000">
                          <a:effectLst/>
                        </a:rPr>
                        <a:t>Básico Desarrollador . I</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3">
                  <a:txBody>
                    <a:bodyPr/>
                    <a:lstStyle/>
                    <a:p>
                      <a:pPr algn="ctr">
                        <a:lnSpc>
                          <a:spcPct val="107000"/>
                        </a:lnSpc>
                        <a:spcAft>
                          <a:spcPts val="800"/>
                        </a:spcAft>
                      </a:pPr>
                      <a:r>
                        <a:rPr lang="es-EC" sz="1000">
                          <a:effectLst/>
                        </a:rPr>
                        <a:t>Estabilizador</a:t>
                      </a:r>
                      <a:endParaRPr lang="es-ES" sz="1100">
                        <a:effectLst/>
                      </a:endParaRPr>
                    </a:p>
                    <a:p>
                      <a:pPr algn="ctr">
                        <a:lnSpc>
                          <a:spcPct val="107000"/>
                        </a:lnSpc>
                        <a:spcAft>
                          <a:spcPts val="800"/>
                        </a:spcAft>
                      </a:pPr>
                      <a:r>
                        <a:rPr lang="es-EC" sz="1000">
                          <a:effectLst/>
                        </a:rPr>
                        <a:t> I</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a:txBody>
                    <a:bodyPr/>
                    <a:lstStyle/>
                    <a:p>
                      <a:pPr algn="ctr">
                        <a:lnSpc>
                          <a:spcPct val="107000"/>
                        </a:lnSpc>
                        <a:spcAft>
                          <a:spcPts val="800"/>
                        </a:spcAft>
                      </a:pPr>
                      <a:r>
                        <a:rPr lang="es-EC" sz="10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Aft>
                          <a:spcPts val="800"/>
                        </a:spcAft>
                      </a:pPr>
                      <a:r>
                        <a:rPr lang="es-EC" sz="1000">
                          <a:effectLst/>
                        </a:rPr>
                        <a:t>Básico Desarrollador . II</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461321408"/>
                  </a:ext>
                </a:extLst>
              </a:tr>
              <a:tr h="210311">
                <a:tc>
                  <a:txBody>
                    <a:bodyPr/>
                    <a:lstStyle/>
                    <a:p>
                      <a:pPr>
                        <a:lnSpc>
                          <a:spcPct val="107000"/>
                        </a:lnSpc>
                        <a:spcAft>
                          <a:spcPts val="800"/>
                        </a:spcAft>
                      </a:pPr>
                      <a:r>
                        <a:rPr lang="es-EC" sz="900">
                          <a:effectLst/>
                        </a:rPr>
                        <a:t>Semana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7</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32830023"/>
                  </a:ext>
                </a:extLst>
              </a:tr>
              <a:tr h="210311">
                <a:tc>
                  <a:txBody>
                    <a:bodyPr/>
                    <a:lstStyle/>
                    <a:p>
                      <a:pPr>
                        <a:lnSpc>
                          <a:spcPct val="107000"/>
                        </a:lnSpc>
                        <a:spcAft>
                          <a:spcPts val="800"/>
                        </a:spcAft>
                      </a:pPr>
                      <a:r>
                        <a:rPr lang="es-EC" sz="900">
                          <a:effectLst/>
                        </a:rPr>
                        <a:t>Microciclo.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7</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16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31727636"/>
                  </a:ext>
                </a:extLst>
              </a:tr>
              <a:tr h="210311">
                <a:tc>
                  <a:txBody>
                    <a:bodyPr/>
                    <a:lstStyle/>
                    <a:p>
                      <a:pPr>
                        <a:lnSpc>
                          <a:spcPct val="107000"/>
                        </a:lnSpc>
                        <a:spcAft>
                          <a:spcPts val="800"/>
                        </a:spcAft>
                      </a:pPr>
                      <a:r>
                        <a:rPr lang="es-EC" sz="900">
                          <a:effectLst/>
                        </a:rPr>
                        <a:t>Tipo Microciclo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CP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CP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26926708"/>
                  </a:ext>
                </a:extLst>
              </a:tr>
              <a:tr h="210311">
                <a:tc>
                  <a:txBody>
                    <a:bodyPr/>
                    <a:lstStyle/>
                    <a:p>
                      <a:pPr>
                        <a:lnSpc>
                          <a:spcPct val="107000"/>
                        </a:lnSpc>
                        <a:spcAft>
                          <a:spcPts val="800"/>
                        </a:spcAft>
                      </a:pPr>
                      <a:r>
                        <a:rPr lang="es-EC" sz="900">
                          <a:effectLst/>
                        </a:rPr>
                        <a:t>Sesiones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35433863"/>
                  </a:ext>
                </a:extLst>
              </a:tr>
              <a:tr h="210311">
                <a:tc>
                  <a:txBody>
                    <a:bodyPr/>
                    <a:lstStyle/>
                    <a:p>
                      <a:pPr>
                        <a:lnSpc>
                          <a:spcPct val="107000"/>
                        </a:lnSpc>
                        <a:spcAft>
                          <a:spcPts val="800"/>
                        </a:spcAft>
                      </a:pPr>
                      <a:r>
                        <a:rPr lang="es-EC" sz="900">
                          <a:effectLst/>
                        </a:rPr>
                        <a:t>Calentamiento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75190564"/>
                  </a:ext>
                </a:extLst>
              </a:tr>
              <a:tr h="210311">
                <a:tc>
                  <a:txBody>
                    <a:bodyPr/>
                    <a:lstStyle/>
                    <a:p>
                      <a:pPr>
                        <a:lnSpc>
                          <a:spcPct val="107000"/>
                        </a:lnSpc>
                        <a:spcAft>
                          <a:spcPts val="800"/>
                        </a:spcAft>
                      </a:pPr>
                      <a:r>
                        <a:rPr lang="es-EC" sz="900">
                          <a:effectLst/>
                        </a:rPr>
                        <a:t>Umbral aeróbico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194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194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194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194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104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104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104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14807262"/>
                  </a:ext>
                </a:extLst>
              </a:tr>
              <a:tr h="210311">
                <a:tc>
                  <a:txBody>
                    <a:bodyPr/>
                    <a:lstStyle/>
                    <a:p>
                      <a:pPr>
                        <a:lnSpc>
                          <a:spcPct val="107000"/>
                        </a:lnSpc>
                        <a:spcAft>
                          <a:spcPts val="800"/>
                        </a:spcAft>
                      </a:pPr>
                      <a:r>
                        <a:rPr lang="es-EC" sz="900">
                          <a:effectLst/>
                        </a:rPr>
                        <a:t>Umbral anaeróbico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04277979"/>
                  </a:ext>
                </a:extLst>
              </a:tr>
              <a:tr h="210311">
                <a:tc>
                  <a:txBody>
                    <a:bodyPr/>
                    <a:lstStyle/>
                    <a:p>
                      <a:pPr>
                        <a:lnSpc>
                          <a:spcPct val="107000"/>
                        </a:lnSpc>
                        <a:spcAft>
                          <a:spcPts val="800"/>
                        </a:spcAft>
                      </a:pPr>
                      <a:r>
                        <a:rPr lang="es-EC" sz="900">
                          <a:effectLst/>
                        </a:rPr>
                        <a:t>Vo2 máximo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35290827"/>
                  </a:ext>
                </a:extLst>
              </a:tr>
              <a:tr h="210311">
                <a:tc>
                  <a:txBody>
                    <a:bodyPr/>
                    <a:lstStyle/>
                    <a:p>
                      <a:pPr>
                        <a:lnSpc>
                          <a:spcPct val="107000"/>
                        </a:lnSpc>
                        <a:spcAft>
                          <a:spcPts val="800"/>
                        </a:spcAft>
                      </a:pPr>
                      <a:r>
                        <a:rPr lang="es-EC" sz="900">
                          <a:effectLst/>
                        </a:rPr>
                        <a:t>Anaeróbico láctico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30621760"/>
                  </a:ext>
                </a:extLst>
              </a:tr>
              <a:tr h="210311">
                <a:tc>
                  <a:txBody>
                    <a:bodyPr/>
                    <a:lstStyle/>
                    <a:p>
                      <a:pPr>
                        <a:lnSpc>
                          <a:spcPct val="107000"/>
                        </a:lnSpc>
                        <a:spcAft>
                          <a:spcPts val="800"/>
                        </a:spcAft>
                      </a:pPr>
                      <a:r>
                        <a:rPr lang="es-EC" sz="900">
                          <a:effectLst/>
                        </a:rPr>
                        <a:t>Anaeróbico aláctico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76059336"/>
                  </a:ext>
                </a:extLst>
              </a:tr>
              <a:tr h="210311">
                <a:tc>
                  <a:txBody>
                    <a:bodyPr/>
                    <a:lstStyle/>
                    <a:p>
                      <a:pPr>
                        <a:lnSpc>
                          <a:spcPct val="107000"/>
                        </a:lnSpc>
                        <a:spcAft>
                          <a:spcPts val="800"/>
                        </a:spcAft>
                      </a:pPr>
                      <a:r>
                        <a:rPr lang="es-EC" sz="900">
                          <a:effectLst/>
                        </a:rPr>
                        <a:t>Fuerza Resistencia muscular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135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35559533"/>
                  </a:ext>
                </a:extLst>
              </a:tr>
              <a:tr h="210311">
                <a:tc>
                  <a:txBody>
                    <a:bodyPr/>
                    <a:lstStyle/>
                    <a:p>
                      <a:pPr>
                        <a:lnSpc>
                          <a:spcPct val="107000"/>
                        </a:lnSpc>
                        <a:spcAft>
                          <a:spcPts val="800"/>
                        </a:spcAft>
                      </a:pPr>
                      <a:r>
                        <a:rPr lang="es-EC" sz="900">
                          <a:effectLst/>
                        </a:rPr>
                        <a:t>Flexibilidad</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53873026"/>
                  </a:ext>
                </a:extLst>
              </a:tr>
              <a:tr h="210311">
                <a:tc>
                  <a:txBody>
                    <a:bodyPr/>
                    <a:lstStyle/>
                    <a:p>
                      <a:pPr>
                        <a:lnSpc>
                          <a:spcPct val="107000"/>
                        </a:lnSpc>
                        <a:spcAft>
                          <a:spcPts val="800"/>
                        </a:spcAft>
                      </a:pPr>
                      <a:r>
                        <a:rPr lang="es-EC" sz="900">
                          <a:effectLst/>
                        </a:rPr>
                        <a:t>Minutos de entrenamiento.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s-ES"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52126436"/>
                  </a:ext>
                </a:extLst>
              </a:tr>
              <a:tr h="201743">
                <a:tc>
                  <a:txBody>
                    <a:bodyPr/>
                    <a:lstStyle/>
                    <a:p>
                      <a:pPr>
                        <a:lnSpc>
                          <a:spcPct val="107000"/>
                        </a:lnSpc>
                        <a:spcAft>
                          <a:spcPts val="800"/>
                        </a:spcAft>
                      </a:pPr>
                      <a:r>
                        <a:rPr lang="es-EC" sz="900">
                          <a:effectLst/>
                        </a:rPr>
                        <a:t>horas x meso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nSpc>
                          <a:spcPct val="107000"/>
                        </a:lnSpc>
                        <a:spcAft>
                          <a:spcPts val="800"/>
                        </a:spcAft>
                      </a:pPr>
                      <a:r>
                        <a:rPr lang="es-EC" sz="800">
                          <a:effectLst/>
                        </a:rPr>
                        <a:t>30,0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07000"/>
                        </a:lnSpc>
                        <a:spcAft>
                          <a:spcPts val="800"/>
                        </a:spcAft>
                      </a:pPr>
                      <a:r>
                        <a:rPr lang="es-EC" sz="800">
                          <a:effectLst/>
                        </a:rPr>
                        <a:t>30,0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07000"/>
                        </a:lnSpc>
                        <a:spcAft>
                          <a:spcPts val="800"/>
                        </a:spcAft>
                      </a:pPr>
                      <a:r>
                        <a:rPr lang="es-EC" sz="800">
                          <a:effectLst/>
                        </a:rPr>
                        <a:t>30,0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nSpc>
                          <a:spcPct val="107000"/>
                        </a:lnSpc>
                        <a:spcAft>
                          <a:spcPts val="800"/>
                        </a:spcAft>
                      </a:pPr>
                      <a:r>
                        <a:rPr lang="es-EC" sz="800">
                          <a:effectLst/>
                        </a:rPr>
                        <a:t>30,0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662564546"/>
                  </a:ext>
                </a:extLst>
              </a:tr>
              <a:tr h="201743">
                <a:tc>
                  <a:txBody>
                    <a:bodyPr/>
                    <a:lstStyle/>
                    <a:p>
                      <a:pPr>
                        <a:lnSpc>
                          <a:spcPct val="107000"/>
                        </a:lnSpc>
                        <a:spcAft>
                          <a:spcPts val="800"/>
                        </a:spcAft>
                      </a:pPr>
                      <a:r>
                        <a:rPr lang="es-EC" sz="900">
                          <a:effectLst/>
                        </a:rPr>
                        <a:t>Volumen en minutos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nSpc>
                          <a:spcPct val="107000"/>
                        </a:lnSpc>
                        <a:spcAft>
                          <a:spcPts val="800"/>
                        </a:spcAft>
                      </a:pPr>
                      <a:r>
                        <a:rPr lang="es-EC" sz="800">
                          <a:effectLst/>
                        </a:rPr>
                        <a:t>1800,0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07000"/>
                        </a:lnSpc>
                        <a:spcAft>
                          <a:spcPts val="800"/>
                        </a:spcAft>
                      </a:pPr>
                      <a:r>
                        <a:rPr lang="es-EC" sz="800">
                          <a:effectLst/>
                        </a:rPr>
                        <a:t>1800,0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07000"/>
                        </a:lnSpc>
                        <a:spcAft>
                          <a:spcPts val="800"/>
                        </a:spcAft>
                      </a:pPr>
                      <a:r>
                        <a:rPr lang="es-EC" sz="800">
                          <a:effectLst/>
                        </a:rPr>
                        <a:t>1800,0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nSpc>
                          <a:spcPct val="107000"/>
                        </a:lnSpc>
                        <a:spcAft>
                          <a:spcPts val="800"/>
                        </a:spcAft>
                      </a:pPr>
                      <a:r>
                        <a:rPr lang="es-EC" sz="800" dirty="0">
                          <a:effectLst/>
                        </a:rPr>
                        <a:t>1800,0</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649516032"/>
                  </a:ext>
                </a:extLst>
              </a:tr>
            </a:tbl>
          </a:graphicData>
        </a:graphic>
      </p:graphicFrame>
    </p:spTree>
    <p:extLst>
      <p:ext uri="{BB962C8B-B14F-4D97-AF65-F5344CB8AC3E}">
        <p14:creationId xmlns:p14="http://schemas.microsoft.com/office/powerpoint/2010/main" val="190641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8E075B-C8E8-4875-923B-7573EED4E976}"/>
              </a:ext>
            </a:extLst>
          </p:cNvPr>
          <p:cNvSpPr>
            <a:spLocks noGrp="1"/>
          </p:cNvSpPr>
          <p:nvPr>
            <p:ph type="title"/>
          </p:nvPr>
        </p:nvSpPr>
        <p:spPr/>
        <p:txBody>
          <a:bodyPr/>
          <a:lstStyle/>
          <a:p>
            <a:r>
              <a:rPr lang="es-EC" dirty="0"/>
              <a:t>Periodo preparatorio especial</a:t>
            </a:r>
            <a:endParaRPr lang="es-ES" dirty="0"/>
          </a:p>
        </p:txBody>
      </p:sp>
      <p:graphicFrame>
        <p:nvGraphicFramePr>
          <p:cNvPr id="4" name="Tabla 3">
            <a:extLst>
              <a:ext uri="{FF2B5EF4-FFF2-40B4-BE49-F238E27FC236}">
                <a16:creationId xmlns:a16="http://schemas.microsoft.com/office/drawing/2014/main" id="{C79B95B8-5675-4BC1-8BBA-C1C64ED6C861}"/>
              </a:ext>
            </a:extLst>
          </p:cNvPr>
          <p:cNvGraphicFramePr>
            <a:graphicFrameLocks noGrp="1"/>
          </p:cNvGraphicFramePr>
          <p:nvPr>
            <p:extLst>
              <p:ext uri="{D42A27DB-BD31-4B8C-83A1-F6EECF244321}">
                <p14:modId xmlns:p14="http://schemas.microsoft.com/office/powerpoint/2010/main" val="3387851869"/>
              </p:ext>
            </p:extLst>
          </p:nvPr>
        </p:nvGraphicFramePr>
        <p:xfrm>
          <a:off x="1219201" y="2074793"/>
          <a:ext cx="9936477" cy="3901940"/>
        </p:xfrm>
        <a:graphic>
          <a:graphicData uri="http://schemas.openxmlformats.org/drawingml/2006/table">
            <a:tbl>
              <a:tblPr firstRow="1" firstCol="1" bandRow="1">
                <a:tableStyleId>{9D7B26C5-4107-4FEC-AEDC-1716B250A1EF}</a:tableStyleId>
              </a:tblPr>
              <a:tblGrid>
                <a:gridCol w="2988647">
                  <a:extLst>
                    <a:ext uri="{9D8B030D-6E8A-4147-A177-3AD203B41FA5}">
                      <a16:colId xmlns:a16="http://schemas.microsoft.com/office/drawing/2014/main" val="2983076272"/>
                    </a:ext>
                  </a:extLst>
                </a:gridCol>
                <a:gridCol w="771891">
                  <a:extLst>
                    <a:ext uri="{9D8B030D-6E8A-4147-A177-3AD203B41FA5}">
                      <a16:colId xmlns:a16="http://schemas.microsoft.com/office/drawing/2014/main" val="1009268309"/>
                    </a:ext>
                  </a:extLst>
                </a:gridCol>
                <a:gridCol w="771891">
                  <a:extLst>
                    <a:ext uri="{9D8B030D-6E8A-4147-A177-3AD203B41FA5}">
                      <a16:colId xmlns:a16="http://schemas.microsoft.com/office/drawing/2014/main" val="2292748478"/>
                    </a:ext>
                  </a:extLst>
                </a:gridCol>
                <a:gridCol w="771891">
                  <a:extLst>
                    <a:ext uri="{9D8B030D-6E8A-4147-A177-3AD203B41FA5}">
                      <a16:colId xmlns:a16="http://schemas.microsoft.com/office/drawing/2014/main" val="3233625463"/>
                    </a:ext>
                  </a:extLst>
                </a:gridCol>
                <a:gridCol w="771891">
                  <a:extLst>
                    <a:ext uri="{9D8B030D-6E8A-4147-A177-3AD203B41FA5}">
                      <a16:colId xmlns:a16="http://schemas.microsoft.com/office/drawing/2014/main" val="3386034581"/>
                    </a:ext>
                  </a:extLst>
                </a:gridCol>
                <a:gridCol w="771891">
                  <a:extLst>
                    <a:ext uri="{9D8B030D-6E8A-4147-A177-3AD203B41FA5}">
                      <a16:colId xmlns:a16="http://schemas.microsoft.com/office/drawing/2014/main" val="3119355233"/>
                    </a:ext>
                  </a:extLst>
                </a:gridCol>
                <a:gridCol w="771891">
                  <a:extLst>
                    <a:ext uri="{9D8B030D-6E8A-4147-A177-3AD203B41FA5}">
                      <a16:colId xmlns:a16="http://schemas.microsoft.com/office/drawing/2014/main" val="1470715908"/>
                    </a:ext>
                  </a:extLst>
                </a:gridCol>
                <a:gridCol w="771891">
                  <a:extLst>
                    <a:ext uri="{9D8B030D-6E8A-4147-A177-3AD203B41FA5}">
                      <a16:colId xmlns:a16="http://schemas.microsoft.com/office/drawing/2014/main" val="2223275460"/>
                    </a:ext>
                  </a:extLst>
                </a:gridCol>
                <a:gridCol w="771891">
                  <a:extLst>
                    <a:ext uri="{9D8B030D-6E8A-4147-A177-3AD203B41FA5}">
                      <a16:colId xmlns:a16="http://schemas.microsoft.com/office/drawing/2014/main" val="3691871439"/>
                    </a:ext>
                  </a:extLst>
                </a:gridCol>
                <a:gridCol w="772702">
                  <a:extLst>
                    <a:ext uri="{9D8B030D-6E8A-4147-A177-3AD203B41FA5}">
                      <a16:colId xmlns:a16="http://schemas.microsoft.com/office/drawing/2014/main" val="220045291"/>
                    </a:ext>
                  </a:extLst>
                </a:gridCol>
              </a:tblGrid>
              <a:tr h="215339">
                <a:tc>
                  <a:txBody>
                    <a:bodyPr/>
                    <a:lstStyle/>
                    <a:p>
                      <a:pPr>
                        <a:lnSpc>
                          <a:spcPct val="107000"/>
                        </a:lnSpc>
                        <a:spcAft>
                          <a:spcPts val="800"/>
                        </a:spcAft>
                      </a:pPr>
                      <a:r>
                        <a:rPr lang="es-EC" sz="900">
                          <a:effectLst/>
                        </a:rPr>
                        <a:t>Período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9">
                  <a:txBody>
                    <a:bodyPr/>
                    <a:lstStyle/>
                    <a:p>
                      <a:pPr algn="ctr">
                        <a:lnSpc>
                          <a:spcPct val="107000"/>
                        </a:lnSpc>
                        <a:spcAft>
                          <a:spcPts val="800"/>
                        </a:spcAft>
                      </a:pPr>
                      <a:r>
                        <a:rPr lang="es-EC" sz="1000">
                          <a:effectLst/>
                        </a:rPr>
                        <a:t>Período Preparatorio.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668712412"/>
                  </a:ext>
                </a:extLst>
              </a:tr>
              <a:tr h="228258">
                <a:tc>
                  <a:txBody>
                    <a:bodyPr/>
                    <a:lstStyle/>
                    <a:p>
                      <a:pPr>
                        <a:lnSpc>
                          <a:spcPct val="107000"/>
                        </a:lnSpc>
                        <a:spcAft>
                          <a:spcPts val="800"/>
                        </a:spcAft>
                      </a:pPr>
                      <a:r>
                        <a:rPr lang="es-EC" sz="900">
                          <a:effectLst/>
                        </a:rPr>
                        <a:t>Etapa</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9">
                  <a:txBody>
                    <a:bodyPr/>
                    <a:lstStyle/>
                    <a:p>
                      <a:pPr algn="ctr">
                        <a:lnSpc>
                          <a:spcPct val="107000"/>
                        </a:lnSpc>
                        <a:spcAft>
                          <a:spcPts val="800"/>
                        </a:spcAft>
                      </a:pPr>
                      <a:r>
                        <a:rPr lang="es-EC" sz="1000">
                          <a:effectLst/>
                        </a:rPr>
                        <a:t>Etapa Preparación Especial</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66624981"/>
                  </a:ext>
                </a:extLst>
              </a:tr>
              <a:tr h="228258">
                <a:tc>
                  <a:txBody>
                    <a:bodyPr/>
                    <a:lstStyle/>
                    <a:p>
                      <a:pPr>
                        <a:lnSpc>
                          <a:spcPct val="107000"/>
                        </a:lnSpc>
                        <a:spcAft>
                          <a:spcPts val="800"/>
                        </a:spcAft>
                      </a:pPr>
                      <a:r>
                        <a:rPr lang="es-EC" sz="900">
                          <a:effectLst/>
                        </a:rPr>
                        <a:t>Mesociclo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800"/>
                        </a:spcAft>
                      </a:pPr>
                      <a:r>
                        <a:rPr lang="es-EC" sz="1000">
                          <a:effectLst/>
                        </a:rPr>
                        <a:t>Especial Variado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4">
                  <a:txBody>
                    <a:bodyPr/>
                    <a:lstStyle/>
                    <a:p>
                      <a:pPr>
                        <a:lnSpc>
                          <a:spcPct val="107000"/>
                        </a:lnSpc>
                        <a:spcAft>
                          <a:spcPts val="800"/>
                        </a:spcAft>
                      </a:pPr>
                      <a:r>
                        <a:rPr lang="es-EC" sz="1000">
                          <a:effectLst/>
                        </a:rPr>
                        <a:t>Control Preparatorio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07000"/>
                        </a:lnSpc>
                        <a:spcAft>
                          <a:spcPts val="800"/>
                        </a:spcAft>
                      </a:pPr>
                      <a:r>
                        <a:rPr lang="es-EC" sz="10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6117510"/>
                  </a:ext>
                </a:extLst>
              </a:tr>
              <a:tr h="215339">
                <a:tc>
                  <a:txBody>
                    <a:bodyPr/>
                    <a:lstStyle/>
                    <a:p>
                      <a:pPr>
                        <a:lnSpc>
                          <a:spcPct val="107000"/>
                        </a:lnSpc>
                        <a:spcAft>
                          <a:spcPts val="800"/>
                        </a:spcAft>
                      </a:pPr>
                      <a:r>
                        <a:rPr lang="es-EC" sz="900">
                          <a:effectLst/>
                        </a:rPr>
                        <a:t>Semana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17</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19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1041837"/>
                  </a:ext>
                </a:extLst>
              </a:tr>
              <a:tr h="215339">
                <a:tc>
                  <a:txBody>
                    <a:bodyPr/>
                    <a:lstStyle/>
                    <a:p>
                      <a:pPr>
                        <a:lnSpc>
                          <a:spcPct val="107000"/>
                        </a:lnSpc>
                        <a:spcAft>
                          <a:spcPts val="800"/>
                        </a:spcAft>
                      </a:pPr>
                      <a:r>
                        <a:rPr lang="es-EC" sz="900">
                          <a:effectLst/>
                        </a:rPr>
                        <a:t>Microciclo.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17</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19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8593861"/>
                  </a:ext>
                </a:extLst>
              </a:tr>
              <a:tr h="215339">
                <a:tc>
                  <a:txBody>
                    <a:bodyPr/>
                    <a:lstStyle/>
                    <a:p>
                      <a:pPr>
                        <a:lnSpc>
                          <a:spcPct val="107000"/>
                        </a:lnSpc>
                        <a:spcAft>
                          <a:spcPts val="800"/>
                        </a:spcAft>
                      </a:pPr>
                      <a:r>
                        <a:rPr lang="es-EC" sz="900">
                          <a:effectLst/>
                        </a:rPr>
                        <a:t>Tipo Microciclo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072182"/>
                  </a:ext>
                </a:extLst>
              </a:tr>
              <a:tr h="215339">
                <a:tc>
                  <a:txBody>
                    <a:bodyPr/>
                    <a:lstStyle/>
                    <a:p>
                      <a:pPr>
                        <a:lnSpc>
                          <a:spcPct val="107000"/>
                        </a:lnSpc>
                        <a:spcAft>
                          <a:spcPts val="800"/>
                        </a:spcAft>
                      </a:pPr>
                      <a:r>
                        <a:rPr lang="es-EC" sz="900">
                          <a:effectLst/>
                        </a:rPr>
                        <a:t>Sesiones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7297370"/>
                  </a:ext>
                </a:extLst>
              </a:tr>
              <a:tr h="215339">
                <a:tc>
                  <a:txBody>
                    <a:bodyPr/>
                    <a:lstStyle/>
                    <a:p>
                      <a:pPr>
                        <a:lnSpc>
                          <a:spcPct val="107000"/>
                        </a:lnSpc>
                        <a:spcAft>
                          <a:spcPts val="800"/>
                        </a:spcAft>
                      </a:pPr>
                      <a:r>
                        <a:rPr lang="es-EC" sz="900">
                          <a:effectLst/>
                        </a:rPr>
                        <a:t>Calentamiento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2841524"/>
                  </a:ext>
                </a:extLst>
              </a:tr>
              <a:tr h="215339">
                <a:tc>
                  <a:txBody>
                    <a:bodyPr/>
                    <a:lstStyle/>
                    <a:p>
                      <a:pPr>
                        <a:lnSpc>
                          <a:spcPct val="107000"/>
                        </a:lnSpc>
                        <a:spcAft>
                          <a:spcPts val="800"/>
                        </a:spcAft>
                      </a:pPr>
                      <a:r>
                        <a:rPr lang="es-EC" sz="900">
                          <a:effectLst/>
                        </a:rPr>
                        <a:t>Umbral aeróbico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9025045"/>
                  </a:ext>
                </a:extLst>
              </a:tr>
              <a:tr h="215339">
                <a:tc>
                  <a:txBody>
                    <a:bodyPr/>
                    <a:lstStyle/>
                    <a:p>
                      <a:pPr>
                        <a:lnSpc>
                          <a:spcPct val="107000"/>
                        </a:lnSpc>
                        <a:spcAft>
                          <a:spcPts val="800"/>
                        </a:spcAft>
                      </a:pPr>
                      <a:r>
                        <a:rPr lang="es-EC" sz="900">
                          <a:effectLst/>
                        </a:rPr>
                        <a:t>Umbral anaeróbico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3145502"/>
                  </a:ext>
                </a:extLst>
              </a:tr>
              <a:tr h="215339">
                <a:tc>
                  <a:txBody>
                    <a:bodyPr/>
                    <a:lstStyle/>
                    <a:p>
                      <a:pPr>
                        <a:lnSpc>
                          <a:spcPct val="107000"/>
                        </a:lnSpc>
                        <a:spcAft>
                          <a:spcPts val="800"/>
                        </a:spcAft>
                      </a:pPr>
                      <a:r>
                        <a:rPr lang="es-EC" sz="900">
                          <a:effectLst/>
                        </a:rPr>
                        <a:t>Vo2 máximo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8215895"/>
                  </a:ext>
                </a:extLst>
              </a:tr>
              <a:tr h="215339">
                <a:tc>
                  <a:txBody>
                    <a:bodyPr/>
                    <a:lstStyle/>
                    <a:p>
                      <a:pPr>
                        <a:lnSpc>
                          <a:spcPct val="107000"/>
                        </a:lnSpc>
                        <a:spcAft>
                          <a:spcPts val="800"/>
                        </a:spcAft>
                      </a:pPr>
                      <a:r>
                        <a:rPr lang="es-EC" sz="900">
                          <a:effectLst/>
                        </a:rPr>
                        <a:t>Anaeróbico láctico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722105"/>
                  </a:ext>
                </a:extLst>
              </a:tr>
              <a:tr h="215339">
                <a:tc>
                  <a:txBody>
                    <a:bodyPr/>
                    <a:lstStyle/>
                    <a:p>
                      <a:pPr>
                        <a:lnSpc>
                          <a:spcPct val="107000"/>
                        </a:lnSpc>
                        <a:spcAft>
                          <a:spcPts val="800"/>
                        </a:spcAft>
                      </a:pPr>
                      <a:r>
                        <a:rPr lang="es-EC" sz="900">
                          <a:effectLst/>
                        </a:rPr>
                        <a:t>Anaeróbico aláctico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6131644"/>
                  </a:ext>
                </a:extLst>
              </a:tr>
              <a:tr h="215339">
                <a:tc>
                  <a:txBody>
                    <a:bodyPr/>
                    <a:lstStyle/>
                    <a:p>
                      <a:pPr>
                        <a:lnSpc>
                          <a:spcPct val="107000"/>
                        </a:lnSpc>
                        <a:spcAft>
                          <a:spcPts val="800"/>
                        </a:spcAft>
                      </a:pPr>
                      <a:r>
                        <a:rPr lang="es-EC" sz="900">
                          <a:effectLst/>
                        </a:rPr>
                        <a:t>Fuerza Resistencia muscular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113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4551424"/>
                  </a:ext>
                </a:extLst>
              </a:tr>
              <a:tr h="215339">
                <a:tc>
                  <a:txBody>
                    <a:bodyPr/>
                    <a:lstStyle/>
                    <a:p>
                      <a:pPr>
                        <a:lnSpc>
                          <a:spcPct val="107000"/>
                        </a:lnSpc>
                        <a:spcAft>
                          <a:spcPts val="800"/>
                        </a:spcAft>
                      </a:pPr>
                      <a:r>
                        <a:rPr lang="es-EC" sz="900">
                          <a:effectLst/>
                        </a:rPr>
                        <a:t>Flexibilidad</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36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6457637"/>
                  </a:ext>
                </a:extLst>
              </a:tr>
              <a:tr h="215339">
                <a:tc>
                  <a:txBody>
                    <a:bodyPr/>
                    <a:lstStyle/>
                    <a:p>
                      <a:pPr>
                        <a:lnSpc>
                          <a:spcPct val="107000"/>
                        </a:lnSpc>
                        <a:spcAft>
                          <a:spcPts val="800"/>
                        </a:spcAft>
                      </a:pPr>
                      <a:r>
                        <a:rPr lang="es-EC" sz="900">
                          <a:effectLst/>
                        </a:rPr>
                        <a:t>Minutos de entrenamiento.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5396923"/>
                  </a:ext>
                </a:extLst>
              </a:tr>
              <a:tr h="215339">
                <a:tc>
                  <a:txBody>
                    <a:bodyPr/>
                    <a:lstStyle/>
                    <a:p>
                      <a:pPr>
                        <a:lnSpc>
                          <a:spcPct val="107000"/>
                        </a:lnSpc>
                        <a:spcAft>
                          <a:spcPts val="800"/>
                        </a:spcAft>
                      </a:pPr>
                      <a:r>
                        <a:rPr lang="es-EC" sz="900">
                          <a:effectLst/>
                        </a:rPr>
                        <a:t>horas x meso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800"/>
                        </a:spcAft>
                      </a:pPr>
                      <a:r>
                        <a:rPr lang="es-EC" sz="800">
                          <a:effectLst/>
                        </a:rPr>
                        <a:t>30,0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a:lnSpc>
                          <a:spcPct val="107000"/>
                        </a:lnSpc>
                        <a:spcAft>
                          <a:spcPts val="800"/>
                        </a:spcAft>
                      </a:pPr>
                      <a:r>
                        <a:rPr lang="es-EC" sz="800">
                          <a:effectLst/>
                        </a:rPr>
                        <a:t>37,5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120441042"/>
                  </a:ext>
                </a:extLst>
              </a:tr>
              <a:tr h="215339">
                <a:tc>
                  <a:txBody>
                    <a:bodyPr/>
                    <a:lstStyle/>
                    <a:p>
                      <a:pPr>
                        <a:lnSpc>
                          <a:spcPct val="107000"/>
                        </a:lnSpc>
                        <a:spcAft>
                          <a:spcPts val="800"/>
                        </a:spcAft>
                      </a:pPr>
                      <a:r>
                        <a:rPr lang="es-EC" sz="900">
                          <a:effectLst/>
                        </a:rPr>
                        <a:t>Volumen en minutos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800"/>
                        </a:spcAft>
                      </a:pPr>
                      <a:r>
                        <a:rPr lang="es-EC" sz="800">
                          <a:effectLst/>
                        </a:rPr>
                        <a:t>1800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algn="ctr">
                        <a:lnSpc>
                          <a:spcPct val="107000"/>
                        </a:lnSpc>
                        <a:spcAft>
                          <a:spcPts val="800"/>
                        </a:spcAft>
                      </a:pPr>
                      <a:r>
                        <a:rPr lang="es-EC" sz="800" dirty="0">
                          <a:effectLst/>
                        </a:rPr>
                        <a:t>2250</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46349696"/>
                  </a:ext>
                </a:extLst>
              </a:tr>
            </a:tbl>
          </a:graphicData>
        </a:graphic>
      </p:graphicFrame>
    </p:spTree>
    <p:extLst>
      <p:ext uri="{BB962C8B-B14F-4D97-AF65-F5344CB8AC3E}">
        <p14:creationId xmlns:p14="http://schemas.microsoft.com/office/powerpoint/2010/main" val="89783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52AB80-B7C5-456C-A77D-ABDF9108BA27}"/>
              </a:ext>
            </a:extLst>
          </p:cNvPr>
          <p:cNvSpPr>
            <a:spLocks noGrp="1"/>
          </p:cNvSpPr>
          <p:nvPr>
            <p:ph type="title"/>
          </p:nvPr>
        </p:nvSpPr>
        <p:spPr/>
        <p:txBody>
          <a:bodyPr/>
          <a:lstStyle/>
          <a:p>
            <a:r>
              <a:rPr lang="es-EC" dirty="0"/>
              <a:t>Periodo competitivo </a:t>
            </a:r>
            <a:endParaRPr lang="es-ES" dirty="0"/>
          </a:p>
        </p:txBody>
      </p:sp>
      <p:graphicFrame>
        <p:nvGraphicFramePr>
          <p:cNvPr id="4" name="Tabla 3">
            <a:extLst>
              <a:ext uri="{FF2B5EF4-FFF2-40B4-BE49-F238E27FC236}">
                <a16:creationId xmlns:a16="http://schemas.microsoft.com/office/drawing/2014/main" id="{4BFAB076-B871-4176-833D-112376AB40ED}"/>
              </a:ext>
            </a:extLst>
          </p:cNvPr>
          <p:cNvGraphicFramePr>
            <a:graphicFrameLocks noGrp="1"/>
          </p:cNvGraphicFramePr>
          <p:nvPr>
            <p:extLst>
              <p:ext uri="{D42A27DB-BD31-4B8C-83A1-F6EECF244321}">
                <p14:modId xmlns:p14="http://schemas.microsoft.com/office/powerpoint/2010/main" val="2684557821"/>
              </p:ext>
            </p:extLst>
          </p:nvPr>
        </p:nvGraphicFramePr>
        <p:xfrm>
          <a:off x="1202112" y="2166868"/>
          <a:ext cx="9953567" cy="3302000"/>
        </p:xfrm>
        <a:graphic>
          <a:graphicData uri="http://schemas.openxmlformats.org/drawingml/2006/table">
            <a:tbl>
              <a:tblPr firstRow="1" firstCol="1" bandRow="1">
                <a:tableStyleId>{9D7B26C5-4107-4FEC-AEDC-1716B250A1EF}</a:tableStyleId>
              </a:tblPr>
              <a:tblGrid>
                <a:gridCol w="3397728">
                  <a:extLst>
                    <a:ext uri="{9D8B030D-6E8A-4147-A177-3AD203B41FA5}">
                      <a16:colId xmlns:a16="http://schemas.microsoft.com/office/drawing/2014/main" val="1221431273"/>
                    </a:ext>
                  </a:extLst>
                </a:gridCol>
                <a:gridCol w="629465">
                  <a:extLst>
                    <a:ext uri="{9D8B030D-6E8A-4147-A177-3AD203B41FA5}">
                      <a16:colId xmlns:a16="http://schemas.microsoft.com/office/drawing/2014/main" val="3073642814"/>
                    </a:ext>
                  </a:extLst>
                </a:gridCol>
                <a:gridCol w="629465">
                  <a:extLst>
                    <a:ext uri="{9D8B030D-6E8A-4147-A177-3AD203B41FA5}">
                      <a16:colId xmlns:a16="http://schemas.microsoft.com/office/drawing/2014/main" val="4221704831"/>
                    </a:ext>
                  </a:extLst>
                </a:gridCol>
                <a:gridCol w="724232">
                  <a:extLst>
                    <a:ext uri="{9D8B030D-6E8A-4147-A177-3AD203B41FA5}">
                      <a16:colId xmlns:a16="http://schemas.microsoft.com/office/drawing/2014/main" val="2015972654"/>
                    </a:ext>
                  </a:extLst>
                </a:gridCol>
                <a:gridCol w="724232">
                  <a:extLst>
                    <a:ext uri="{9D8B030D-6E8A-4147-A177-3AD203B41FA5}">
                      <a16:colId xmlns:a16="http://schemas.microsoft.com/office/drawing/2014/main" val="138291890"/>
                    </a:ext>
                  </a:extLst>
                </a:gridCol>
                <a:gridCol w="653350">
                  <a:extLst>
                    <a:ext uri="{9D8B030D-6E8A-4147-A177-3AD203B41FA5}">
                      <a16:colId xmlns:a16="http://schemas.microsoft.com/office/drawing/2014/main" val="1956948931"/>
                    </a:ext>
                  </a:extLst>
                </a:gridCol>
                <a:gridCol w="629465">
                  <a:extLst>
                    <a:ext uri="{9D8B030D-6E8A-4147-A177-3AD203B41FA5}">
                      <a16:colId xmlns:a16="http://schemas.microsoft.com/office/drawing/2014/main" val="3334100837"/>
                    </a:ext>
                  </a:extLst>
                </a:gridCol>
                <a:gridCol w="629465">
                  <a:extLst>
                    <a:ext uri="{9D8B030D-6E8A-4147-A177-3AD203B41FA5}">
                      <a16:colId xmlns:a16="http://schemas.microsoft.com/office/drawing/2014/main" val="3051349384"/>
                    </a:ext>
                  </a:extLst>
                </a:gridCol>
                <a:gridCol w="653350">
                  <a:extLst>
                    <a:ext uri="{9D8B030D-6E8A-4147-A177-3AD203B41FA5}">
                      <a16:colId xmlns:a16="http://schemas.microsoft.com/office/drawing/2014/main" val="1395573146"/>
                    </a:ext>
                  </a:extLst>
                </a:gridCol>
                <a:gridCol w="629465">
                  <a:extLst>
                    <a:ext uri="{9D8B030D-6E8A-4147-A177-3AD203B41FA5}">
                      <a16:colId xmlns:a16="http://schemas.microsoft.com/office/drawing/2014/main" val="3662699946"/>
                    </a:ext>
                  </a:extLst>
                </a:gridCol>
                <a:gridCol w="653350">
                  <a:extLst>
                    <a:ext uri="{9D8B030D-6E8A-4147-A177-3AD203B41FA5}">
                      <a16:colId xmlns:a16="http://schemas.microsoft.com/office/drawing/2014/main" val="3855677616"/>
                    </a:ext>
                  </a:extLst>
                </a:gridCol>
              </a:tblGrid>
              <a:tr h="182245">
                <a:tc>
                  <a:txBody>
                    <a:bodyPr/>
                    <a:lstStyle/>
                    <a:p>
                      <a:pPr>
                        <a:lnSpc>
                          <a:spcPct val="107000"/>
                        </a:lnSpc>
                        <a:spcAft>
                          <a:spcPts val="800"/>
                        </a:spcAft>
                      </a:pPr>
                      <a:r>
                        <a:rPr lang="es-EC" sz="900">
                          <a:effectLst/>
                        </a:rPr>
                        <a:t>Período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10">
                  <a:txBody>
                    <a:bodyPr/>
                    <a:lstStyle/>
                    <a:p>
                      <a:pPr algn="ctr">
                        <a:lnSpc>
                          <a:spcPct val="107000"/>
                        </a:lnSpc>
                        <a:spcAft>
                          <a:spcPts val="800"/>
                        </a:spcAft>
                      </a:pPr>
                      <a:r>
                        <a:rPr lang="es-EC" sz="1000">
                          <a:effectLst/>
                        </a:rPr>
                        <a:t>Periodo competitivo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071728323"/>
                  </a:ext>
                </a:extLst>
              </a:tr>
              <a:tr h="193040">
                <a:tc>
                  <a:txBody>
                    <a:bodyPr/>
                    <a:lstStyle/>
                    <a:p>
                      <a:pPr>
                        <a:lnSpc>
                          <a:spcPct val="107000"/>
                        </a:lnSpc>
                        <a:spcAft>
                          <a:spcPts val="800"/>
                        </a:spcAft>
                      </a:pPr>
                      <a:r>
                        <a:rPr lang="es-EC" sz="900">
                          <a:effectLst/>
                        </a:rPr>
                        <a:t>Etapa</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10">
                  <a:txBody>
                    <a:bodyPr/>
                    <a:lstStyle/>
                    <a:p>
                      <a:pPr algn="ctr">
                        <a:lnSpc>
                          <a:spcPct val="107000"/>
                        </a:lnSpc>
                        <a:spcAft>
                          <a:spcPts val="800"/>
                        </a:spcAft>
                      </a:pPr>
                      <a:r>
                        <a:rPr lang="es-EC" sz="1000">
                          <a:effectLst/>
                        </a:rPr>
                        <a:t>Etapa Competitiva</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210990115"/>
                  </a:ext>
                </a:extLst>
              </a:tr>
              <a:tr h="193040">
                <a:tc>
                  <a:txBody>
                    <a:bodyPr/>
                    <a:lstStyle/>
                    <a:p>
                      <a:pPr>
                        <a:lnSpc>
                          <a:spcPct val="107000"/>
                        </a:lnSpc>
                        <a:spcAft>
                          <a:spcPts val="800"/>
                        </a:spcAft>
                      </a:pPr>
                      <a:r>
                        <a:rPr lang="es-EC" sz="900">
                          <a:effectLst/>
                        </a:rPr>
                        <a:t>Mesociclo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800"/>
                        </a:spcAft>
                      </a:pPr>
                      <a:r>
                        <a:rPr lang="es-EC" sz="1000">
                          <a:effectLst/>
                        </a:rPr>
                        <a:t>Modelaje competitivo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6">
                  <a:txBody>
                    <a:bodyPr/>
                    <a:lstStyle/>
                    <a:p>
                      <a:pPr algn="ctr">
                        <a:lnSpc>
                          <a:spcPct val="107000"/>
                        </a:lnSpc>
                        <a:spcAft>
                          <a:spcPts val="800"/>
                        </a:spcAft>
                      </a:pPr>
                      <a:r>
                        <a:rPr lang="es-EC" sz="1000">
                          <a:effectLst/>
                        </a:rPr>
                        <a:t>Competitivo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605137670"/>
                  </a:ext>
                </a:extLst>
              </a:tr>
              <a:tr h="182245">
                <a:tc>
                  <a:txBody>
                    <a:bodyPr/>
                    <a:lstStyle/>
                    <a:p>
                      <a:pPr>
                        <a:lnSpc>
                          <a:spcPct val="107000"/>
                        </a:lnSpc>
                        <a:spcAft>
                          <a:spcPts val="800"/>
                        </a:spcAft>
                      </a:pPr>
                      <a:r>
                        <a:rPr lang="es-EC" sz="900">
                          <a:effectLst/>
                        </a:rPr>
                        <a:t>Semana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27</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4124965"/>
                  </a:ext>
                </a:extLst>
              </a:tr>
              <a:tr h="182245">
                <a:tc>
                  <a:txBody>
                    <a:bodyPr/>
                    <a:lstStyle/>
                    <a:p>
                      <a:pPr>
                        <a:lnSpc>
                          <a:spcPct val="107000"/>
                        </a:lnSpc>
                        <a:spcAft>
                          <a:spcPts val="800"/>
                        </a:spcAft>
                      </a:pPr>
                      <a:r>
                        <a:rPr lang="es-EC" sz="900">
                          <a:effectLst/>
                        </a:rPr>
                        <a:t>Microciclo.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27</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29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31</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32</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33</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35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6084435"/>
                  </a:ext>
                </a:extLst>
              </a:tr>
              <a:tr h="182245">
                <a:tc>
                  <a:txBody>
                    <a:bodyPr/>
                    <a:lstStyle/>
                    <a:p>
                      <a:pPr>
                        <a:lnSpc>
                          <a:spcPct val="107000"/>
                        </a:lnSpc>
                        <a:spcAft>
                          <a:spcPts val="800"/>
                        </a:spcAft>
                      </a:pPr>
                      <a:r>
                        <a:rPr lang="es-EC" sz="900">
                          <a:effectLst/>
                        </a:rPr>
                        <a:t>Tipo Microciclo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MC</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MC</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CP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CF</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CP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CP</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2570482"/>
                  </a:ext>
                </a:extLst>
              </a:tr>
              <a:tr h="182245">
                <a:tc>
                  <a:txBody>
                    <a:bodyPr/>
                    <a:lstStyle/>
                    <a:p>
                      <a:pPr>
                        <a:lnSpc>
                          <a:spcPct val="107000"/>
                        </a:lnSpc>
                        <a:spcAft>
                          <a:spcPts val="800"/>
                        </a:spcAft>
                      </a:pPr>
                      <a:r>
                        <a:rPr lang="es-EC" sz="900">
                          <a:effectLst/>
                        </a:rPr>
                        <a:t>Sesiones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000">
                          <a:effectLst/>
                        </a:rPr>
                        <a:t>5</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1078194"/>
                  </a:ext>
                </a:extLst>
              </a:tr>
              <a:tr h="182245">
                <a:tc>
                  <a:txBody>
                    <a:bodyPr/>
                    <a:lstStyle/>
                    <a:p>
                      <a:pPr>
                        <a:lnSpc>
                          <a:spcPct val="107000"/>
                        </a:lnSpc>
                        <a:spcAft>
                          <a:spcPts val="800"/>
                        </a:spcAft>
                      </a:pPr>
                      <a:r>
                        <a:rPr lang="es-EC" sz="900">
                          <a:effectLst/>
                        </a:rPr>
                        <a:t>Calentamiento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7146574"/>
                  </a:ext>
                </a:extLst>
              </a:tr>
              <a:tr h="182245">
                <a:tc>
                  <a:txBody>
                    <a:bodyPr/>
                    <a:lstStyle/>
                    <a:p>
                      <a:pPr>
                        <a:lnSpc>
                          <a:spcPct val="107000"/>
                        </a:lnSpc>
                        <a:spcAft>
                          <a:spcPts val="800"/>
                        </a:spcAft>
                      </a:pPr>
                      <a:r>
                        <a:rPr lang="es-EC" sz="900">
                          <a:effectLst/>
                        </a:rPr>
                        <a:t>Umbral aeróbico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176</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0132068"/>
                  </a:ext>
                </a:extLst>
              </a:tr>
              <a:tr h="182245">
                <a:tc>
                  <a:txBody>
                    <a:bodyPr/>
                    <a:lstStyle/>
                    <a:p>
                      <a:pPr>
                        <a:lnSpc>
                          <a:spcPct val="107000"/>
                        </a:lnSpc>
                        <a:spcAft>
                          <a:spcPts val="800"/>
                        </a:spcAft>
                      </a:pPr>
                      <a:r>
                        <a:rPr lang="es-EC" sz="900">
                          <a:effectLst/>
                        </a:rPr>
                        <a:t>Umbral anaeróbico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3163057"/>
                  </a:ext>
                </a:extLst>
              </a:tr>
              <a:tr h="182245">
                <a:tc>
                  <a:txBody>
                    <a:bodyPr/>
                    <a:lstStyle/>
                    <a:p>
                      <a:pPr>
                        <a:lnSpc>
                          <a:spcPct val="107000"/>
                        </a:lnSpc>
                        <a:spcAft>
                          <a:spcPts val="800"/>
                        </a:spcAft>
                      </a:pPr>
                      <a:r>
                        <a:rPr lang="es-EC" sz="900">
                          <a:effectLst/>
                        </a:rPr>
                        <a:t>Vo2 máximo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1766623"/>
                  </a:ext>
                </a:extLst>
              </a:tr>
              <a:tr h="182245">
                <a:tc>
                  <a:txBody>
                    <a:bodyPr/>
                    <a:lstStyle/>
                    <a:p>
                      <a:pPr>
                        <a:lnSpc>
                          <a:spcPct val="107000"/>
                        </a:lnSpc>
                        <a:spcAft>
                          <a:spcPts val="800"/>
                        </a:spcAft>
                      </a:pPr>
                      <a:r>
                        <a:rPr lang="es-EC" sz="900">
                          <a:effectLst/>
                        </a:rPr>
                        <a:t>Anaeróbico láctico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22977"/>
                  </a:ext>
                </a:extLst>
              </a:tr>
              <a:tr h="182245">
                <a:tc>
                  <a:txBody>
                    <a:bodyPr/>
                    <a:lstStyle/>
                    <a:p>
                      <a:pPr>
                        <a:lnSpc>
                          <a:spcPct val="107000"/>
                        </a:lnSpc>
                        <a:spcAft>
                          <a:spcPts val="800"/>
                        </a:spcAft>
                      </a:pPr>
                      <a:r>
                        <a:rPr lang="es-EC" sz="900">
                          <a:effectLst/>
                        </a:rPr>
                        <a:t>Anaeróbico aláctico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9</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5934418"/>
                  </a:ext>
                </a:extLst>
              </a:tr>
              <a:tr h="182245">
                <a:tc>
                  <a:txBody>
                    <a:bodyPr/>
                    <a:lstStyle/>
                    <a:p>
                      <a:pPr>
                        <a:lnSpc>
                          <a:spcPct val="107000"/>
                        </a:lnSpc>
                        <a:spcAft>
                          <a:spcPts val="800"/>
                        </a:spcAft>
                      </a:pPr>
                      <a:r>
                        <a:rPr lang="es-EC" sz="900">
                          <a:effectLst/>
                        </a:rPr>
                        <a:t>Fuerza Resistencia muscular</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68</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2921227"/>
                  </a:ext>
                </a:extLst>
              </a:tr>
              <a:tr h="182245">
                <a:tc>
                  <a:txBody>
                    <a:bodyPr/>
                    <a:lstStyle/>
                    <a:p>
                      <a:pPr>
                        <a:lnSpc>
                          <a:spcPct val="107000"/>
                        </a:lnSpc>
                        <a:spcAft>
                          <a:spcPts val="800"/>
                        </a:spcAft>
                      </a:pPr>
                      <a:r>
                        <a:rPr lang="es-EC" sz="900">
                          <a:effectLst/>
                        </a:rPr>
                        <a:t>Flexibilidad</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14</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3901929"/>
                  </a:ext>
                </a:extLst>
              </a:tr>
              <a:tr h="182245">
                <a:tc>
                  <a:txBody>
                    <a:bodyPr/>
                    <a:lstStyle/>
                    <a:p>
                      <a:pPr>
                        <a:lnSpc>
                          <a:spcPct val="107000"/>
                        </a:lnSpc>
                        <a:spcAft>
                          <a:spcPts val="800"/>
                        </a:spcAft>
                      </a:pPr>
                      <a:r>
                        <a:rPr lang="es-EC" sz="900">
                          <a:effectLst/>
                        </a:rPr>
                        <a:t>Minutos de entrenamiento.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9849653"/>
                  </a:ext>
                </a:extLst>
              </a:tr>
              <a:tr h="182245">
                <a:tc>
                  <a:txBody>
                    <a:bodyPr/>
                    <a:lstStyle/>
                    <a:p>
                      <a:pPr>
                        <a:lnSpc>
                          <a:spcPct val="107000"/>
                        </a:lnSpc>
                        <a:spcAft>
                          <a:spcPts val="800"/>
                        </a:spcAft>
                      </a:pPr>
                      <a:r>
                        <a:rPr lang="es-EC" sz="900">
                          <a:effectLst/>
                        </a:rPr>
                        <a:t>horas x meso</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800"/>
                        </a:spcAft>
                      </a:pPr>
                      <a:r>
                        <a:rPr lang="es-EC" sz="800">
                          <a:effectLst/>
                        </a:rPr>
                        <a:t>30,0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6">
                  <a:txBody>
                    <a:bodyPr/>
                    <a:lstStyle/>
                    <a:p>
                      <a:pPr algn="ctr">
                        <a:lnSpc>
                          <a:spcPct val="107000"/>
                        </a:lnSpc>
                        <a:spcAft>
                          <a:spcPts val="800"/>
                        </a:spcAft>
                      </a:pPr>
                      <a:r>
                        <a:rPr lang="es-EC" sz="800">
                          <a:effectLst/>
                        </a:rPr>
                        <a:t>45,0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778714532"/>
                  </a:ext>
                </a:extLst>
              </a:tr>
              <a:tr h="182245">
                <a:tc>
                  <a:txBody>
                    <a:bodyPr/>
                    <a:lstStyle/>
                    <a:p>
                      <a:pPr>
                        <a:lnSpc>
                          <a:spcPct val="107000"/>
                        </a:lnSpc>
                        <a:spcAft>
                          <a:spcPts val="800"/>
                        </a:spcAft>
                      </a:pPr>
                      <a:r>
                        <a:rPr lang="es-EC" sz="900">
                          <a:effectLst/>
                        </a:rPr>
                        <a:t>Volumen en minutos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a:lnSpc>
                          <a:spcPct val="107000"/>
                        </a:lnSpc>
                        <a:spcAft>
                          <a:spcPts val="800"/>
                        </a:spcAft>
                      </a:pPr>
                      <a:r>
                        <a:rPr lang="es-EC" sz="800">
                          <a:effectLst/>
                        </a:rPr>
                        <a:t>1800</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gridSpan="6">
                  <a:txBody>
                    <a:bodyPr/>
                    <a:lstStyle/>
                    <a:p>
                      <a:pPr algn="ctr">
                        <a:lnSpc>
                          <a:spcPct val="107000"/>
                        </a:lnSpc>
                        <a:spcAft>
                          <a:spcPts val="800"/>
                        </a:spcAft>
                      </a:pPr>
                      <a:r>
                        <a:rPr lang="es-EC" sz="800" dirty="0">
                          <a:effectLst/>
                        </a:rPr>
                        <a:t>2700</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824715651"/>
                  </a:ext>
                </a:extLst>
              </a:tr>
            </a:tbl>
          </a:graphicData>
        </a:graphic>
      </p:graphicFrame>
    </p:spTree>
    <p:extLst>
      <p:ext uri="{BB962C8B-B14F-4D97-AF65-F5344CB8AC3E}">
        <p14:creationId xmlns:p14="http://schemas.microsoft.com/office/powerpoint/2010/main" val="406247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38A0A8-23EC-4B69-9295-424059C112BC}"/>
              </a:ext>
            </a:extLst>
          </p:cNvPr>
          <p:cNvSpPr>
            <a:spLocks noGrp="1"/>
          </p:cNvSpPr>
          <p:nvPr>
            <p:ph type="title"/>
          </p:nvPr>
        </p:nvSpPr>
        <p:spPr/>
        <p:txBody>
          <a:bodyPr/>
          <a:lstStyle/>
          <a:p>
            <a:r>
              <a:rPr lang="es-EC" dirty="0"/>
              <a:t>Periodo de tránsito</a:t>
            </a:r>
            <a:endParaRPr lang="es-ES" dirty="0"/>
          </a:p>
        </p:txBody>
      </p:sp>
      <p:graphicFrame>
        <p:nvGraphicFramePr>
          <p:cNvPr id="5" name="Tabla 4">
            <a:extLst>
              <a:ext uri="{FF2B5EF4-FFF2-40B4-BE49-F238E27FC236}">
                <a16:creationId xmlns:a16="http://schemas.microsoft.com/office/drawing/2014/main" id="{EC2272F0-3C72-4813-B052-84081DFE6001}"/>
              </a:ext>
            </a:extLst>
          </p:cNvPr>
          <p:cNvGraphicFramePr>
            <a:graphicFrameLocks noGrp="1"/>
          </p:cNvGraphicFramePr>
          <p:nvPr>
            <p:extLst>
              <p:ext uri="{D42A27DB-BD31-4B8C-83A1-F6EECF244321}">
                <p14:modId xmlns:p14="http://schemas.microsoft.com/office/powerpoint/2010/main" val="2993987920"/>
              </p:ext>
            </p:extLst>
          </p:nvPr>
        </p:nvGraphicFramePr>
        <p:xfrm>
          <a:off x="1097281" y="2108587"/>
          <a:ext cx="10058399" cy="3927348"/>
        </p:xfrm>
        <a:graphic>
          <a:graphicData uri="http://schemas.openxmlformats.org/drawingml/2006/table">
            <a:tbl>
              <a:tblPr firstRow="1" firstCol="1" bandRow="1">
                <a:tableStyleId>{9D7B26C5-4107-4FEC-AEDC-1716B250A1EF}</a:tableStyleId>
              </a:tblPr>
              <a:tblGrid>
                <a:gridCol w="3878867">
                  <a:extLst>
                    <a:ext uri="{9D8B030D-6E8A-4147-A177-3AD203B41FA5}">
                      <a16:colId xmlns:a16="http://schemas.microsoft.com/office/drawing/2014/main" val="2188934917"/>
                    </a:ext>
                  </a:extLst>
                </a:gridCol>
                <a:gridCol w="1941926">
                  <a:extLst>
                    <a:ext uri="{9D8B030D-6E8A-4147-A177-3AD203B41FA5}">
                      <a16:colId xmlns:a16="http://schemas.microsoft.com/office/drawing/2014/main" val="1772612043"/>
                    </a:ext>
                  </a:extLst>
                </a:gridCol>
                <a:gridCol w="1766292">
                  <a:extLst>
                    <a:ext uri="{9D8B030D-6E8A-4147-A177-3AD203B41FA5}">
                      <a16:colId xmlns:a16="http://schemas.microsoft.com/office/drawing/2014/main" val="3007866569"/>
                    </a:ext>
                  </a:extLst>
                </a:gridCol>
                <a:gridCol w="2471314">
                  <a:extLst>
                    <a:ext uri="{9D8B030D-6E8A-4147-A177-3AD203B41FA5}">
                      <a16:colId xmlns:a16="http://schemas.microsoft.com/office/drawing/2014/main" val="4073046841"/>
                    </a:ext>
                  </a:extLst>
                </a:gridCol>
              </a:tblGrid>
              <a:tr h="163830">
                <a:tc>
                  <a:txBody>
                    <a:bodyPr/>
                    <a:lstStyle/>
                    <a:p>
                      <a:pPr>
                        <a:lnSpc>
                          <a:spcPct val="107000"/>
                        </a:lnSpc>
                        <a:spcAft>
                          <a:spcPts val="800"/>
                        </a:spcAft>
                      </a:pPr>
                      <a:r>
                        <a:rPr lang="es-EC" sz="1400">
                          <a:effectLst/>
                        </a:rPr>
                        <a:t>Período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C" sz="1400">
                          <a:effectLst/>
                        </a:rPr>
                        <a:t>Período Tránsito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693709788"/>
                  </a:ext>
                </a:extLst>
              </a:tr>
              <a:tr h="173355">
                <a:tc>
                  <a:txBody>
                    <a:bodyPr/>
                    <a:lstStyle/>
                    <a:p>
                      <a:pPr>
                        <a:lnSpc>
                          <a:spcPct val="107000"/>
                        </a:lnSpc>
                        <a:spcAft>
                          <a:spcPts val="800"/>
                        </a:spcAft>
                      </a:pPr>
                      <a:r>
                        <a:rPr lang="es-EC" sz="1400">
                          <a:effectLst/>
                        </a:rPr>
                        <a:t>Etapa</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C" sz="1400">
                          <a:effectLst/>
                        </a:rPr>
                        <a:t>Restablecimiento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836149094"/>
                  </a:ext>
                </a:extLst>
              </a:tr>
              <a:tr h="173355">
                <a:tc>
                  <a:txBody>
                    <a:bodyPr/>
                    <a:lstStyle/>
                    <a:p>
                      <a:pPr>
                        <a:lnSpc>
                          <a:spcPct val="107000"/>
                        </a:lnSpc>
                        <a:spcAft>
                          <a:spcPts val="800"/>
                        </a:spcAft>
                      </a:pPr>
                      <a:r>
                        <a:rPr lang="es-EC" sz="1400">
                          <a:effectLst/>
                        </a:rPr>
                        <a:t>Mesociclo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C" sz="1400" dirty="0">
                          <a:effectLst/>
                        </a:rPr>
                        <a:t>Recuperatorio</a:t>
                      </a:r>
                      <a:endParaRPr lang="es-E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531075711"/>
                  </a:ext>
                </a:extLst>
              </a:tr>
              <a:tr h="163830">
                <a:tc>
                  <a:txBody>
                    <a:bodyPr/>
                    <a:lstStyle/>
                    <a:p>
                      <a:pPr>
                        <a:lnSpc>
                          <a:spcPct val="107000"/>
                        </a:lnSpc>
                        <a:spcAft>
                          <a:spcPts val="800"/>
                        </a:spcAft>
                      </a:pPr>
                      <a:r>
                        <a:rPr lang="es-EC" sz="1400">
                          <a:effectLst/>
                        </a:rPr>
                        <a:t>Semana </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36</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37</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38</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8862778"/>
                  </a:ext>
                </a:extLst>
              </a:tr>
              <a:tr h="163830">
                <a:tc>
                  <a:txBody>
                    <a:bodyPr/>
                    <a:lstStyle/>
                    <a:p>
                      <a:pPr>
                        <a:lnSpc>
                          <a:spcPct val="107000"/>
                        </a:lnSpc>
                        <a:spcAft>
                          <a:spcPts val="800"/>
                        </a:spcAft>
                      </a:pPr>
                      <a:r>
                        <a:rPr lang="es-EC" sz="1400">
                          <a:effectLst/>
                        </a:rPr>
                        <a:t>Microciclo.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36</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37</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38</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3680171"/>
                  </a:ext>
                </a:extLst>
              </a:tr>
              <a:tr h="163830">
                <a:tc>
                  <a:txBody>
                    <a:bodyPr/>
                    <a:lstStyle/>
                    <a:p>
                      <a:pPr>
                        <a:lnSpc>
                          <a:spcPct val="107000"/>
                        </a:lnSpc>
                        <a:spcAft>
                          <a:spcPts val="800"/>
                        </a:spcAft>
                      </a:pPr>
                      <a:r>
                        <a:rPr lang="es-EC" sz="1400">
                          <a:effectLst/>
                        </a:rPr>
                        <a:t>Tipo Microciclo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R</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R</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R</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3587115"/>
                  </a:ext>
                </a:extLst>
              </a:tr>
              <a:tr h="163830">
                <a:tc>
                  <a:txBody>
                    <a:bodyPr/>
                    <a:lstStyle/>
                    <a:p>
                      <a:pPr>
                        <a:lnSpc>
                          <a:spcPct val="107000"/>
                        </a:lnSpc>
                        <a:spcAft>
                          <a:spcPts val="800"/>
                        </a:spcAft>
                      </a:pPr>
                      <a:r>
                        <a:rPr lang="es-EC" sz="1400">
                          <a:effectLst/>
                        </a:rPr>
                        <a:t>Sesiones</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1644519"/>
                  </a:ext>
                </a:extLst>
              </a:tr>
              <a:tr h="163830">
                <a:tc>
                  <a:txBody>
                    <a:bodyPr/>
                    <a:lstStyle/>
                    <a:p>
                      <a:pPr>
                        <a:lnSpc>
                          <a:spcPct val="107000"/>
                        </a:lnSpc>
                        <a:spcAft>
                          <a:spcPts val="800"/>
                        </a:spcAft>
                      </a:pPr>
                      <a:r>
                        <a:rPr lang="es-EC" sz="1400">
                          <a:effectLst/>
                        </a:rPr>
                        <a:t>Calentamiento </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120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120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120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8350291"/>
                  </a:ext>
                </a:extLst>
              </a:tr>
              <a:tr h="163830">
                <a:tc>
                  <a:txBody>
                    <a:bodyPr/>
                    <a:lstStyle/>
                    <a:p>
                      <a:pPr>
                        <a:lnSpc>
                          <a:spcPct val="107000"/>
                        </a:lnSpc>
                        <a:spcAft>
                          <a:spcPts val="800"/>
                        </a:spcAft>
                      </a:pPr>
                      <a:r>
                        <a:rPr lang="es-EC" sz="1400">
                          <a:effectLst/>
                        </a:rPr>
                        <a:t>Umbral aeróbico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135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135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135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1346743"/>
                  </a:ext>
                </a:extLst>
              </a:tr>
              <a:tr h="163830">
                <a:tc>
                  <a:txBody>
                    <a:bodyPr/>
                    <a:lstStyle/>
                    <a:p>
                      <a:pPr>
                        <a:lnSpc>
                          <a:spcPct val="107000"/>
                        </a:lnSpc>
                        <a:spcAft>
                          <a:spcPts val="800"/>
                        </a:spcAft>
                      </a:pPr>
                      <a:r>
                        <a:rPr lang="es-EC" sz="1400">
                          <a:effectLst/>
                        </a:rPr>
                        <a:t>Umbral anaeróbico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7892303"/>
                  </a:ext>
                </a:extLst>
              </a:tr>
              <a:tr h="163830">
                <a:tc>
                  <a:txBody>
                    <a:bodyPr/>
                    <a:lstStyle/>
                    <a:p>
                      <a:pPr>
                        <a:lnSpc>
                          <a:spcPct val="107000"/>
                        </a:lnSpc>
                        <a:spcAft>
                          <a:spcPts val="800"/>
                        </a:spcAft>
                      </a:pPr>
                      <a:r>
                        <a:rPr lang="es-EC" sz="1400">
                          <a:effectLst/>
                        </a:rPr>
                        <a:t>Vo2 máximo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5222347"/>
                  </a:ext>
                </a:extLst>
              </a:tr>
              <a:tr h="163830">
                <a:tc>
                  <a:txBody>
                    <a:bodyPr/>
                    <a:lstStyle/>
                    <a:p>
                      <a:pPr>
                        <a:lnSpc>
                          <a:spcPct val="107000"/>
                        </a:lnSpc>
                        <a:spcAft>
                          <a:spcPts val="800"/>
                        </a:spcAft>
                      </a:pPr>
                      <a:r>
                        <a:rPr lang="es-EC" sz="1400">
                          <a:effectLst/>
                        </a:rPr>
                        <a:t>Anaeróbico láctico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4472121"/>
                  </a:ext>
                </a:extLst>
              </a:tr>
              <a:tr h="163830">
                <a:tc>
                  <a:txBody>
                    <a:bodyPr/>
                    <a:lstStyle/>
                    <a:p>
                      <a:pPr>
                        <a:lnSpc>
                          <a:spcPct val="107000"/>
                        </a:lnSpc>
                        <a:spcAft>
                          <a:spcPts val="800"/>
                        </a:spcAft>
                      </a:pPr>
                      <a:r>
                        <a:rPr lang="es-EC" sz="1400">
                          <a:effectLst/>
                        </a:rPr>
                        <a:t>Anaeróbico aláctico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7730763"/>
                  </a:ext>
                </a:extLst>
              </a:tr>
              <a:tr h="163830">
                <a:tc>
                  <a:txBody>
                    <a:bodyPr/>
                    <a:lstStyle/>
                    <a:p>
                      <a:pPr>
                        <a:lnSpc>
                          <a:spcPct val="107000"/>
                        </a:lnSpc>
                        <a:spcAft>
                          <a:spcPts val="800"/>
                        </a:spcAft>
                      </a:pPr>
                      <a:r>
                        <a:rPr lang="es-EC" sz="1400">
                          <a:effectLst/>
                        </a:rPr>
                        <a:t>Fuerza Resistencia muscular</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15</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1901322"/>
                  </a:ext>
                </a:extLst>
              </a:tr>
              <a:tr h="163830">
                <a:tc>
                  <a:txBody>
                    <a:bodyPr/>
                    <a:lstStyle/>
                    <a:p>
                      <a:pPr>
                        <a:lnSpc>
                          <a:spcPct val="107000"/>
                        </a:lnSpc>
                        <a:spcAft>
                          <a:spcPts val="800"/>
                        </a:spcAft>
                      </a:pPr>
                      <a:r>
                        <a:rPr lang="es-EC" sz="1400">
                          <a:effectLst/>
                        </a:rPr>
                        <a:t>Flexibilidad</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3330986"/>
                  </a:ext>
                </a:extLst>
              </a:tr>
              <a:tr h="163830">
                <a:tc>
                  <a:txBody>
                    <a:bodyPr/>
                    <a:lstStyle/>
                    <a:p>
                      <a:pPr>
                        <a:lnSpc>
                          <a:spcPct val="107000"/>
                        </a:lnSpc>
                        <a:spcAft>
                          <a:spcPts val="800"/>
                        </a:spcAft>
                      </a:pPr>
                      <a:r>
                        <a:rPr lang="es-EC" sz="1400">
                          <a:effectLst/>
                        </a:rPr>
                        <a:t>Minutos de entrenamiento.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300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300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s-EC" sz="1400">
                          <a:effectLst/>
                        </a:rPr>
                        <a:t>300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1720444"/>
                  </a:ext>
                </a:extLst>
              </a:tr>
              <a:tr h="163830">
                <a:tc>
                  <a:txBody>
                    <a:bodyPr/>
                    <a:lstStyle/>
                    <a:p>
                      <a:pPr>
                        <a:lnSpc>
                          <a:spcPct val="107000"/>
                        </a:lnSpc>
                        <a:spcAft>
                          <a:spcPts val="800"/>
                        </a:spcAft>
                      </a:pPr>
                      <a:r>
                        <a:rPr lang="es-EC" sz="1400">
                          <a:effectLst/>
                        </a:rPr>
                        <a:t>horas x meso</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C" sz="1400">
                          <a:effectLst/>
                        </a:rPr>
                        <a:t>15,0</a:t>
                      </a:r>
                      <a:endParaRPr lang="es-E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843309735"/>
                  </a:ext>
                </a:extLst>
              </a:tr>
              <a:tr h="163830">
                <a:tc>
                  <a:txBody>
                    <a:bodyPr/>
                    <a:lstStyle/>
                    <a:p>
                      <a:pPr>
                        <a:lnSpc>
                          <a:spcPct val="107000"/>
                        </a:lnSpc>
                        <a:spcAft>
                          <a:spcPts val="800"/>
                        </a:spcAft>
                      </a:pPr>
                      <a:r>
                        <a:rPr lang="es-EC" sz="1400" dirty="0">
                          <a:effectLst/>
                        </a:rPr>
                        <a:t>Volumen en minutos</a:t>
                      </a:r>
                      <a:endParaRPr lang="es-E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7000"/>
                        </a:lnSpc>
                        <a:spcAft>
                          <a:spcPts val="800"/>
                        </a:spcAft>
                      </a:pPr>
                      <a:r>
                        <a:rPr lang="es-EC" sz="1400" dirty="0">
                          <a:effectLst/>
                        </a:rPr>
                        <a:t>900</a:t>
                      </a:r>
                      <a:endParaRPr lang="es-E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808704111"/>
                  </a:ext>
                </a:extLst>
              </a:tr>
            </a:tbl>
          </a:graphicData>
        </a:graphic>
      </p:graphicFrame>
    </p:spTree>
    <p:extLst>
      <p:ext uri="{BB962C8B-B14F-4D97-AF65-F5344CB8AC3E}">
        <p14:creationId xmlns:p14="http://schemas.microsoft.com/office/powerpoint/2010/main" val="375166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B0FFFC-7BFF-4198-BED3-59E5AE8D4AA0}"/>
              </a:ext>
            </a:extLst>
          </p:cNvPr>
          <p:cNvSpPr>
            <a:spLocks noGrp="1"/>
          </p:cNvSpPr>
          <p:nvPr>
            <p:ph type="title"/>
          </p:nvPr>
        </p:nvSpPr>
        <p:spPr/>
        <p:txBody>
          <a:bodyPr/>
          <a:lstStyle/>
          <a:p>
            <a:r>
              <a:rPr lang="es-EC" dirty="0"/>
              <a:t>Desarrollo del macrociclo</a:t>
            </a:r>
            <a:endParaRPr lang="es-ES" dirty="0"/>
          </a:p>
        </p:txBody>
      </p:sp>
      <p:graphicFrame>
        <p:nvGraphicFramePr>
          <p:cNvPr id="4" name="Tabla 4">
            <a:extLst>
              <a:ext uri="{FF2B5EF4-FFF2-40B4-BE49-F238E27FC236}">
                <a16:creationId xmlns:a16="http://schemas.microsoft.com/office/drawing/2014/main" id="{D2C29949-E739-40A0-A411-E0E92671F5EB}"/>
              </a:ext>
            </a:extLst>
          </p:cNvPr>
          <p:cNvGraphicFramePr>
            <a:graphicFrameLocks noGrp="1"/>
          </p:cNvGraphicFramePr>
          <p:nvPr>
            <p:ph idx="1"/>
            <p:extLst>
              <p:ext uri="{D42A27DB-BD31-4B8C-83A1-F6EECF244321}">
                <p14:modId xmlns:p14="http://schemas.microsoft.com/office/powerpoint/2010/main" val="1285636334"/>
              </p:ext>
            </p:extLst>
          </p:nvPr>
        </p:nvGraphicFramePr>
        <p:xfrm>
          <a:off x="1097280" y="2268032"/>
          <a:ext cx="10058400" cy="2190572"/>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36092">
                <a:tc>
                  <a:txBody>
                    <a:bodyPr/>
                    <a:lstStyle/>
                    <a:p>
                      <a:r>
                        <a:rPr lang="es-EC" dirty="0"/>
                        <a:t>Preparación física general </a:t>
                      </a:r>
                      <a:endParaRPr lang="es-ES" dirty="0"/>
                    </a:p>
                  </a:txBody>
                  <a:tcPr/>
                </a:tc>
                <a:extLst>
                  <a:ext uri="{0D108BD9-81ED-4DB2-BD59-A6C34878D82A}">
                    <a16:rowId xmlns:a16="http://schemas.microsoft.com/office/drawing/2014/main" val="2830263015"/>
                  </a:ext>
                </a:extLst>
              </a:tr>
              <a:tr h="83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Ejercicios para el desarrollo de la Rapidez, Fuerza, Movilidad, Resistencia, Aptitudes de Coordinación y Equilibrio. </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1114423304"/>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Ejercicios para el desarrollo de las combinaciones de la Resistencia a la Rapidez y la Rapidez a la Fuerza </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3953226271"/>
                  </a:ext>
                </a:extLst>
              </a:tr>
            </a:tbl>
          </a:graphicData>
        </a:graphic>
      </p:graphicFrame>
    </p:spTree>
    <p:extLst>
      <p:ext uri="{BB962C8B-B14F-4D97-AF65-F5344CB8AC3E}">
        <p14:creationId xmlns:p14="http://schemas.microsoft.com/office/powerpoint/2010/main" val="758867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811FA8C3-76BE-49D0-92A4-ED01D4828B9D}"/>
              </a:ext>
            </a:extLst>
          </p:cNvPr>
          <p:cNvGraphicFramePr>
            <a:graphicFrameLocks/>
          </p:cNvGraphicFramePr>
          <p:nvPr>
            <p:extLst>
              <p:ext uri="{D42A27DB-BD31-4B8C-83A1-F6EECF244321}">
                <p14:modId xmlns:p14="http://schemas.microsoft.com/office/powerpoint/2010/main" val="702998646"/>
              </p:ext>
            </p:extLst>
          </p:nvPr>
        </p:nvGraphicFramePr>
        <p:xfrm>
          <a:off x="1066800" y="1061530"/>
          <a:ext cx="10058400" cy="4030381"/>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36092">
                <a:tc>
                  <a:txBody>
                    <a:bodyPr/>
                    <a:lstStyle/>
                    <a:p>
                      <a:r>
                        <a:rPr lang="es-EC" dirty="0"/>
                        <a:t>Trabajo de resistencia </a:t>
                      </a:r>
                      <a:endParaRPr lang="es-ES" dirty="0"/>
                    </a:p>
                  </a:txBody>
                  <a:tcPr/>
                </a:tc>
                <a:extLst>
                  <a:ext uri="{0D108BD9-81ED-4DB2-BD59-A6C34878D82A}">
                    <a16:rowId xmlns:a16="http://schemas.microsoft.com/office/drawing/2014/main" val="2830263015"/>
                  </a:ext>
                </a:extLst>
              </a:tr>
              <a:tr h="83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Cross de 15  hasta llegar a  30 </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1114423304"/>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Circuitos de resistencia general a la fuerza.</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3953226271"/>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Juegos predeportivos</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2265598902"/>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Juegos deportivos (baloncesto. Futbol, </a:t>
                      </a:r>
                      <a:r>
                        <a:rPr lang="es-EC" sz="1800" u="none" strike="noStrike" kern="1200" dirty="0" err="1">
                          <a:solidFill>
                            <a:schemeClr val="tx1"/>
                          </a:solidFill>
                          <a:effectLst/>
                          <a:latin typeface="+mn-lt"/>
                          <a:ea typeface="+mn-ea"/>
                          <a:cs typeface="+mn-cs"/>
                        </a:rPr>
                        <a:t>ecuavoley</a:t>
                      </a:r>
                      <a:r>
                        <a:rPr lang="es-EC" sz="1800" u="none" strike="noStrike" kern="1200" dirty="0">
                          <a:solidFill>
                            <a:schemeClr val="tx1"/>
                          </a:solidFill>
                          <a:effectLst/>
                          <a:latin typeface="+mn-lt"/>
                          <a:ea typeface="+mn-ea"/>
                          <a:cs typeface="+mn-cs"/>
                        </a:rPr>
                        <a:t>)</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3426595973"/>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Caminatas a campo través.</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1449521758"/>
                  </a:ext>
                </a:extLst>
              </a:tr>
            </a:tbl>
          </a:graphicData>
        </a:graphic>
      </p:graphicFrame>
    </p:spTree>
    <p:extLst>
      <p:ext uri="{BB962C8B-B14F-4D97-AF65-F5344CB8AC3E}">
        <p14:creationId xmlns:p14="http://schemas.microsoft.com/office/powerpoint/2010/main" val="1234626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7AFC3A21-9772-4332-8557-41A54772B4CF}"/>
              </a:ext>
            </a:extLst>
          </p:cNvPr>
          <p:cNvGraphicFramePr>
            <a:graphicFrameLocks/>
          </p:cNvGraphicFramePr>
          <p:nvPr>
            <p:extLst>
              <p:ext uri="{D42A27DB-BD31-4B8C-83A1-F6EECF244321}">
                <p14:modId xmlns:p14="http://schemas.microsoft.com/office/powerpoint/2010/main" val="2528485915"/>
              </p:ext>
            </p:extLst>
          </p:nvPr>
        </p:nvGraphicFramePr>
        <p:xfrm>
          <a:off x="1066800" y="2053889"/>
          <a:ext cx="10058400" cy="2750221"/>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36092">
                <a:tc>
                  <a:txBody>
                    <a:bodyPr/>
                    <a:lstStyle/>
                    <a:p>
                      <a:r>
                        <a:rPr lang="es-EC" dirty="0"/>
                        <a:t>Resistencia a la velocidad </a:t>
                      </a:r>
                      <a:endParaRPr lang="es-ES" dirty="0"/>
                    </a:p>
                  </a:txBody>
                  <a:tcPr/>
                </a:tc>
                <a:extLst>
                  <a:ext uri="{0D108BD9-81ED-4DB2-BD59-A6C34878D82A}">
                    <a16:rowId xmlns:a16="http://schemas.microsoft.com/office/drawing/2014/main" val="2830263015"/>
                  </a:ext>
                </a:extLst>
              </a:tr>
              <a:tr h="83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100 metros  x 300 caminando. </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1114423304"/>
                  </a:ext>
                </a:extLst>
              </a:tr>
              <a:tr h="636092">
                <a:tc>
                  <a:txBody>
                    <a:bodyPr/>
                    <a:lstStyle/>
                    <a:p>
                      <a:pPr lvl="0" fontAlgn="base"/>
                      <a:r>
                        <a:rPr lang="es-EC" sz="1800" u="none" strike="noStrike" kern="1200" dirty="0">
                          <a:solidFill>
                            <a:schemeClr val="tx1"/>
                          </a:solidFill>
                          <a:effectLst/>
                          <a:latin typeface="+mn-lt"/>
                          <a:ea typeface="+mn-ea"/>
                          <a:cs typeface="+mn-cs"/>
                        </a:rPr>
                        <a:t>50 metros x 50 intensidad media</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3953226271"/>
                  </a:ext>
                </a:extLst>
              </a:tr>
              <a:tr h="636092">
                <a:tc>
                  <a:txBody>
                    <a:bodyPr/>
                    <a:lstStyle/>
                    <a:p>
                      <a:pPr lvl="0" fontAlgn="base"/>
                      <a:r>
                        <a:rPr lang="es-EC" sz="1800" u="none" strike="noStrike" kern="1200" dirty="0">
                          <a:solidFill>
                            <a:schemeClr val="tx1"/>
                          </a:solidFill>
                          <a:effectLst/>
                          <a:latin typeface="+mn-lt"/>
                          <a:ea typeface="+mn-ea"/>
                          <a:cs typeface="+mn-cs"/>
                        </a:rPr>
                        <a:t>30 metros 8 repeticiones velocidad máxima</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2265598902"/>
                  </a:ext>
                </a:extLst>
              </a:tr>
            </a:tbl>
          </a:graphicData>
        </a:graphic>
      </p:graphicFrame>
    </p:spTree>
    <p:extLst>
      <p:ext uri="{BB962C8B-B14F-4D97-AF65-F5344CB8AC3E}">
        <p14:creationId xmlns:p14="http://schemas.microsoft.com/office/powerpoint/2010/main" val="1933947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811FA8C3-76BE-49D0-92A4-ED01D4828B9D}"/>
              </a:ext>
            </a:extLst>
          </p:cNvPr>
          <p:cNvGraphicFramePr>
            <a:graphicFrameLocks/>
          </p:cNvGraphicFramePr>
          <p:nvPr>
            <p:extLst>
              <p:ext uri="{D42A27DB-BD31-4B8C-83A1-F6EECF244321}">
                <p14:modId xmlns:p14="http://schemas.microsoft.com/office/powerpoint/2010/main" val="3128864126"/>
              </p:ext>
            </p:extLst>
          </p:nvPr>
        </p:nvGraphicFramePr>
        <p:xfrm>
          <a:off x="1066800" y="1061530"/>
          <a:ext cx="10058400" cy="4026393"/>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36092">
                <a:tc>
                  <a:txBody>
                    <a:bodyPr/>
                    <a:lstStyle/>
                    <a:p>
                      <a:r>
                        <a:rPr lang="es-EC" dirty="0"/>
                        <a:t>Ejercicios de flexibilidad </a:t>
                      </a:r>
                      <a:endParaRPr lang="es-ES" dirty="0"/>
                    </a:p>
                  </a:txBody>
                  <a:tcPr/>
                </a:tc>
                <a:extLst>
                  <a:ext uri="{0D108BD9-81ED-4DB2-BD59-A6C34878D82A}">
                    <a16:rowId xmlns:a16="http://schemas.microsoft.com/office/drawing/2014/main" val="2830263015"/>
                  </a:ext>
                </a:extLst>
              </a:tr>
              <a:tr h="83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Flexiones ventrales y dorsales</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1114423304"/>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Flexiones articulares</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3953226271"/>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err="1">
                          <a:solidFill>
                            <a:schemeClr val="tx1"/>
                          </a:solidFill>
                          <a:effectLst/>
                          <a:latin typeface="+mn-lt"/>
                          <a:ea typeface="+mn-ea"/>
                          <a:cs typeface="+mn-cs"/>
                        </a:rPr>
                        <a:t>Esplits</a:t>
                      </a:r>
                      <a:r>
                        <a:rPr lang="es-EC" sz="1800" u="none" strike="noStrike" kern="1200" dirty="0">
                          <a:solidFill>
                            <a:schemeClr val="tx1"/>
                          </a:solidFill>
                          <a:effectLst/>
                          <a:latin typeface="+mn-lt"/>
                          <a:ea typeface="+mn-ea"/>
                          <a:cs typeface="+mn-cs"/>
                        </a:rPr>
                        <a:t> (sapo, mariposa)</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2265598902"/>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Torsiones laterales de tronco</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3426595973"/>
                  </a:ext>
                </a:extLst>
              </a:tr>
              <a:tr h="636092">
                <a:tc>
                  <a:txBody>
                    <a:bodyPr/>
                    <a:lstStyle/>
                    <a:p>
                      <a:r>
                        <a:rPr lang="es-EC" dirty="0"/>
                        <a:t>Ejercicios de flexiones activos </a:t>
                      </a:r>
                      <a:endParaRPr lang="es-ES" dirty="0"/>
                    </a:p>
                  </a:txBody>
                  <a:tcPr/>
                </a:tc>
                <a:extLst>
                  <a:ext uri="{0D108BD9-81ED-4DB2-BD59-A6C34878D82A}">
                    <a16:rowId xmlns:a16="http://schemas.microsoft.com/office/drawing/2014/main" val="1449521758"/>
                  </a:ext>
                </a:extLst>
              </a:tr>
            </a:tbl>
          </a:graphicData>
        </a:graphic>
      </p:graphicFrame>
    </p:spTree>
    <p:extLst>
      <p:ext uri="{BB962C8B-B14F-4D97-AF65-F5344CB8AC3E}">
        <p14:creationId xmlns:p14="http://schemas.microsoft.com/office/powerpoint/2010/main" val="205093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811FA8C3-76BE-49D0-92A4-ED01D4828B9D}"/>
              </a:ext>
            </a:extLst>
          </p:cNvPr>
          <p:cNvGraphicFramePr>
            <a:graphicFrameLocks/>
          </p:cNvGraphicFramePr>
          <p:nvPr>
            <p:extLst>
              <p:ext uri="{D42A27DB-BD31-4B8C-83A1-F6EECF244321}">
                <p14:modId xmlns:p14="http://schemas.microsoft.com/office/powerpoint/2010/main" val="4207058373"/>
              </p:ext>
            </p:extLst>
          </p:nvPr>
        </p:nvGraphicFramePr>
        <p:xfrm>
          <a:off x="1066800" y="462441"/>
          <a:ext cx="10058400" cy="5286613"/>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36092">
                <a:tc>
                  <a:txBody>
                    <a:bodyPr/>
                    <a:lstStyle/>
                    <a:p>
                      <a:r>
                        <a:rPr lang="es-EC" dirty="0"/>
                        <a:t>Ejercicios de fuerza</a:t>
                      </a:r>
                      <a:endParaRPr lang="es-ES" dirty="0"/>
                    </a:p>
                  </a:txBody>
                  <a:tcPr/>
                </a:tc>
                <a:extLst>
                  <a:ext uri="{0D108BD9-81ED-4DB2-BD59-A6C34878D82A}">
                    <a16:rowId xmlns:a16="http://schemas.microsoft.com/office/drawing/2014/main" val="2830263015"/>
                  </a:ext>
                </a:extLst>
              </a:tr>
              <a:tr h="833969">
                <a:tc>
                  <a:txBody>
                    <a:bodyPr/>
                    <a:lstStyle/>
                    <a:p>
                      <a:r>
                        <a:rPr lang="es-EC" dirty="0"/>
                        <a:t>Saltos </a:t>
                      </a:r>
                      <a:endParaRPr lang="es-ES" dirty="0"/>
                    </a:p>
                  </a:txBody>
                  <a:tcPr/>
                </a:tc>
                <a:extLst>
                  <a:ext uri="{0D108BD9-81ED-4DB2-BD59-A6C34878D82A}">
                    <a16:rowId xmlns:a16="http://schemas.microsoft.com/office/drawing/2014/main" val="1114423304"/>
                  </a:ext>
                </a:extLst>
              </a:tr>
              <a:tr h="636092">
                <a:tc>
                  <a:txBody>
                    <a:bodyPr/>
                    <a:lstStyle/>
                    <a:p>
                      <a:r>
                        <a:rPr lang="es-EC" dirty="0"/>
                        <a:t>Pelotas medicinales </a:t>
                      </a:r>
                      <a:endParaRPr lang="es-ES" dirty="0"/>
                    </a:p>
                  </a:txBody>
                  <a:tcPr/>
                </a:tc>
                <a:extLst>
                  <a:ext uri="{0D108BD9-81ED-4DB2-BD59-A6C34878D82A}">
                    <a16:rowId xmlns:a16="http://schemas.microsoft.com/office/drawing/2014/main" val="3953226271"/>
                  </a:ext>
                </a:extLst>
              </a:tr>
              <a:tr h="636092">
                <a:tc>
                  <a:txBody>
                    <a:bodyPr/>
                    <a:lstStyle/>
                    <a:p>
                      <a:r>
                        <a:rPr lang="es-EC" dirty="0"/>
                        <a:t>Sentadillas </a:t>
                      </a:r>
                      <a:endParaRPr lang="es-ES" dirty="0"/>
                    </a:p>
                  </a:txBody>
                  <a:tcPr/>
                </a:tc>
                <a:extLst>
                  <a:ext uri="{0D108BD9-81ED-4DB2-BD59-A6C34878D82A}">
                    <a16:rowId xmlns:a16="http://schemas.microsoft.com/office/drawing/2014/main" val="2265598902"/>
                  </a:ext>
                </a:extLst>
              </a:tr>
              <a:tr h="636092">
                <a:tc>
                  <a:txBody>
                    <a:bodyPr/>
                    <a:lstStyle/>
                    <a:p>
                      <a:r>
                        <a:rPr lang="es-EC" dirty="0"/>
                        <a:t>Tracciones </a:t>
                      </a:r>
                      <a:endParaRPr lang="es-ES" dirty="0"/>
                    </a:p>
                  </a:txBody>
                  <a:tcPr/>
                </a:tc>
                <a:extLst>
                  <a:ext uri="{0D108BD9-81ED-4DB2-BD59-A6C34878D82A}">
                    <a16:rowId xmlns:a16="http://schemas.microsoft.com/office/drawing/2014/main" val="3426595973"/>
                  </a:ext>
                </a:extLst>
              </a:tr>
              <a:tr h="636092">
                <a:tc>
                  <a:txBody>
                    <a:bodyPr/>
                    <a:lstStyle/>
                    <a:p>
                      <a:r>
                        <a:rPr lang="es-EC" dirty="0"/>
                        <a:t>Planchas y tríceps </a:t>
                      </a:r>
                      <a:endParaRPr lang="es-ES" dirty="0"/>
                    </a:p>
                  </a:txBody>
                  <a:tcPr/>
                </a:tc>
                <a:extLst>
                  <a:ext uri="{0D108BD9-81ED-4DB2-BD59-A6C34878D82A}">
                    <a16:rowId xmlns:a16="http://schemas.microsoft.com/office/drawing/2014/main" val="1449521758"/>
                  </a:ext>
                </a:extLst>
              </a:tr>
              <a:tr h="636092">
                <a:tc>
                  <a:txBody>
                    <a:bodyPr/>
                    <a:lstStyle/>
                    <a:p>
                      <a:r>
                        <a:rPr lang="es-EC" dirty="0"/>
                        <a:t>Abdominales de tren superior e inferior </a:t>
                      </a:r>
                      <a:endParaRPr lang="es-ES" dirty="0"/>
                    </a:p>
                  </a:txBody>
                  <a:tcPr/>
                </a:tc>
                <a:extLst>
                  <a:ext uri="{0D108BD9-81ED-4DB2-BD59-A6C34878D82A}">
                    <a16:rowId xmlns:a16="http://schemas.microsoft.com/office/drawing/2014/main" val="3034389397"/>
                  </a:ext>
                </a:extLst>
              </a:tr>
              <a:tr h="636092">
                <a:tc>
                  <a:txBody>
                    <a:bodyPr/>
                    <a:lstStyle/>
                    <a:p>
                      <a:r>
                        <a:rPr lang="es-EC" dirty="0"/>
                        <a:t>Trabajo en circuito por estaciones </a:t>
                      </a:r>
                      <a:endParaRPr lang="es-ES" dirty="0"/>
                    </a:p>
                  </a:txBody>
                  <a:tcPr/>
                </a:tc>
                <a:extLst>
                  <a:ext uri="{0D108BD9-81ED-4DB2-BD59-A6C34878D82A}">
                    <a16:rowId xmlns:a16="http://schemas.microsoft.com/office/drawing/2014/main" val="2019284954"/>
                  </a:ext>
                </a:extLst>
              </a:tr>
            </a:tbl>
          </a:graphicData>
        </a:graphic>
      </p:graphicFrame>
    </p:spTree>
    <p:extLst>
      <p:ext uri="{BB962C8B-B14F-4D97-AF65-F5344CB8AC3E}">
        <p14:creationId xmlns:p14="http://schemas.microsoft.com/office/powerpoint/2010/main" val="221400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FORMULACIÓN DEL PROBLEMA</a:t>
            </a:r>
          </a:p>
        </p:txBody>
      </p:sp>
      <p:sp>
        <p:nvSpPr>
          <p:cNvPr id="3" name="Marcador de contenido 2"/>
          <p:cNvSpPr>
            <a:spLocks noGrp="1"/>
          </p:cNvSpPr>
          <p:nvPr>
            <p:ph idx="1"/>
          </p:nvPr>
        </p:nvSpPr>
        <p:spPr>
          <a:xfrm>
            <a:off x="1097280" y="2147228"/>
            <a:ext cx="10058400" cy="2973413"/>
          </a:xfrm>
        </p:spPr>
        <p:txBody>
          <a:bodyPr>
            <a:noAutofit/>
          </a:bodyPr>
          <a:lstStyle/>
          <a:p>
            <a:pPr indent="0" algn="just">
              <a:lnSpc>
                <a:spcPct val="200000"/>
              </a:lnSpc>
              <a:spcAft>
                <a:spcPts val="800"/>
              </a:spcAft>
              <a:buNone/>
            </a:pPr>
            <a:r>
              <a:rPr lang="es-ES" sz="2800" dirty="0">
                <a:effectLst/>
                <a:ea typeface="Calibri" panose="020F0502020204030204" pitchFamily="34" charset="0"/>
                <a:cs typeface="Times New Roman" panose="02020603050405020304" pitchFamily="18" charset="0"/>
              </a:rPr>
              <a:t>¿El departamento de educación física de la Armada del Ecuador no cuenta con una planificación de preparación física para el personal con capacidades diferentes </a:t>
            </a:r>
            <a:r>
              <a:rPr lang="es-EC" sz="2800" dirty="0">
                <a:effectLst/>
                <a:ea typeface="Calibri" panose="020F0502020204030204" pitchFamily="34" charset="0"/>
                <a:cs typeface="Times New Roman" panose="02020603050405020304" pitchFamily="18" charset="0"/>
              </a:rPr>
              <a:t>?</a:t>
            </a:r>
            <a:endParaRPr lang="es-ES" sz="2800" dirty="0">
              <a:effectLst/>
              <a:ea typeface="Calibri" panose="020F0502020204030204" pitchFamily="34" charset="0"/>
              <a:cs typeface="Times New Roman" panose="02020603050405020304" pitchFamily="18" charset="0"/>
            </a:endParaRPr>
          </a:p>
          <a:p>
            <a:pPr algn="just"/>
            <a:endParaRPr lang="es-EC" sz="2800" dirty="0"/>
          </a:p>
        </p:txBody>
      </p:sp>
      <p:pic>
        <p:nvPicPr>
          <p:cNvPr id="2050" name="Picture 2" descr="Incognita - YouTube">
            <a:extLst>
              <a:ext uri="{FF2B5EF4-FFF2-40B4-BE49-F238E27FC236}">
                <a16:creationId xmlns:a16="http://schemas.microsoft.com/office/drawing/2014/main" id="{11DAD118-4596-41F7-A577-9A643FA6F4C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729952" y="4219379"/>
            <a:ext cx="1802524" cy="1802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99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27B30-1F38-40E4-AF36-12DA43AA3C57}"/>
              </a:ext>
            </a:extLst>
          </p:cNvPr>
          <p:cNvSpPr>
            <a:spLocks noGrp="1"/>
          </p:cNvSpPr>
          <p:nvPr>
            <p:ph type="title"/>
          </p:nvPr>
        </p:nvSpPr>
        <p:spPr/>
        <p:txBody>
          <a:bodyPr/>
          <a:lstStyle/>
          <a:p>
            <a:r>
              <a:rPr lang="es-EC" b="1" dirty="0"/>
              <a:t>Ejercicios de rapidez</a:t>
            </a:r>
            <a:endParaRPr lang="es-ES" b="1" dirty="0"/>
          </a:p>
        </p:txBody>
      </p:sp>
      <p:sp>
        <p:nvSpPr>
          <p:cNvPr id="3" name="Marcador de contenido 2">
            <a:extLst>
              <a:ext uri="{FF2B5EF4-FFF2-40B4-BE49-F238E27FC236}">
                <a16:creationId xmlns:a16="http://schemas.microsoft.com/office/drawing/2014/main" id="{71CAAEAF-DDEC-455A-9223-56354BFD044C}"/>
              </a:ext>
            </a:extLst>
          </p:cNvPr>
          <p:cNvSpPr>
            <a:spLocks noGrp="1"/>
          </p:cNvSpPr>
          <p:nvPr>
            <p:ph idx="1"/>
          </p:nvPr>
        </p:nvSpPr>
        <p:spPr>
          <a:xfrm>
            <a:off x="1097280" y="2066451"/>
            <a:ext cx="10058400" cy="4023360"/>
          </a:xfrm>
        </p:spPr>
        <p:txBody>
          <a:bodyPr/>
          <a:lstStyle/>
          <a:p>
            <a:r>
              <a:rPr lang="es-EC" dirty="0"/>
              <a:t>Carrera de 15 metros</a:t>
            </a:r>
          </a:p>
          <a:p>
            <a:r>
              <a:rPr lang="es-EC" dirty="0"/>
              <a:t>Carreras progresivas y regresivas de 10 a 30 metros</a:t>
            </a:r>
            <a:endParaRPr lang="es-ES" dirty="0"/>
          </a:p>
        </p:txBody>
      </p:sp>
      <p:pic>
        <p:nvPicPr>
          <p:cNvPr id="5122" name="Picture 2">
            <a:extLst>
              <a:ext uri="{FF2B5EF4-FFF2-40B4-BE49-F238E27FC236}">
                <a16:creationId xmlns:a16="http://schemas.microsoft.com/office/drawing/2014/main" id="{30E94A27-598C-451E-AECD-202A159CF86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17074" y="3181784"/>
            <a:ext cx="4357851" cy="2908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875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FDA25-CA0F-40D5-B24D-7F072D3CB658}"/>
              </a:ext>
            </a:extLst>
          </p:cNvPr>
          <p:cNvSpPr>
            <a:spLocks noGrp="1"/>
          </p:cNvSpPr>
          <p:nvPr>
            <p:ph type="title"/>
          </p:nvPr>
        </p:nvSpPr>
        <p:spPr/>
        <p:txBody>
          <a:bodyPr/>
          <a:lstStyle/>
          <a:p>
            <a:r>
              <a:rPr lang="es-EC" b="1" dirty="0"/>
              <a:t>Preparación física especial </a:t>
            </a:r>
            <a:endParaRPr lang="es-ES" b="1" dirty="0"/>
          </a:p>
        </p:txBody>
      </p:sp>
      <p:sp>
        <p:nvSpPr>
          <p:cNvPr id="3" name="Marcador de contenido 2">
            <a:extLst>
              <a:ext uri="{FF2B5EF4-FFF2-40B4-BE49-F238E27FC236}">
                <a16:creationId xmlns:a16="http://schemas.microsoft.com/office/drawing/2014/main" id="{2BC7648B-49F6-4C89-B16F-9B637F92D665}"/>
              </a:ext>
            </a:extLst>
          </p:cNvPr>
          <p:cNvSpPr>
            <a:spLocks noGrp="1"/>
          </p:cNvSpPr>
          <p:nvPr>
            <p:ph idx="1"/>
          </p:nvPr>
        </p:nvSpPr>
        <p:spPr>
          <a:xfrm>
            <a:off x="1097280" y="2190290"/>
            <a:ext cx="10193571" cy="3163588"/>
          </a:xfrm>
        </p:spPr>
        <p:txBody>
          <a:bodyPr>
            <a:normAutofit/>
          </a:bodyPr>
          <a:lstStyle/>
          <a:p>
            <a:pPr marL="0" marR="42545" lvl="0" indent="0" algn="just">
              <a:lnSpc>
                <a:spcPct val="100000"/>
              </a:lnSpc>
              <a:spcAft>
                <a:spcPts val="60"/>
              </a:spcAft>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Desarrollo de la fuerza especial para el tren inferior y el tren superior.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gn="just">
              <a:lnSpc>
                <a:spcPct val="100000"/>
              </a:lnSpc>
              <a:spcAft>
                <a:spcPts val="60"/>
              </a:spcAft>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Saltos y carreras cortas (media intensidad)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gn="just">
              <a:lnSpc>
                <a:spcPct val="100000"/>
              </a:lnSpc>
              <a:spcAft>
                <a:spcPts val="60"/>
              </a:spcAft>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Lanzamientos de bolas medicinales, abdominales, planchas y tracciones (poca intensidad).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1200"/>
              </a:spcBef>
              <a:buNone/>
            </a:pPr>
            <a:r>
              <a:rPr lang="es-EC" sz="1100" b="1" kern="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Desarrollo de la rapidez especial para tren inferior y superior. </a:t>
            </a:r>
            <a:endParaRPr lang="es-ES" sz="1600" b="1" kern="0" dirty="0">
              <a:solidFill>
                <a:schemeClr val="tx1"/>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lnSpc>
                <a:spcPct val="100000"/>
              </a:lnSpc>
              <a:spcBef>
                <a:spcPts val="1200"/>
              </a:spcBef>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Desplazamiento por la zona de 3metros por el esquema de 8 ( repeticiones con media y máx. velocidad) </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1200"/>
              </a:spcBef>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Desplazamiento en un área de 3 metros con limitación de golpes (media y máx. intensidad) </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1200"/>
              </a:spcBef>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Carreras cortas de 10 a 20 metros (repeticiones máx. intensidad) </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1200"/>
              </a:spcBef>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Saltos de lado con las 2 piernas a través de un banco gimnástico (media y máx. intensidad) </a:t>
            </a:r>
            <a:endParaRPr lang="es-ES" sz="1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1200"/>
              </a:spcBef>
              <a:buNone/>
            </a:pPr>
            <a:r>
              <a:rPr lang="es-EC" sz="1100" dirty="0">
                <a:effectLst/>
                <a:latin typeface="Arial" panose="020B0604020202020204" pitchFamily="34" charset="0"/>
                <a:ea typeface="Calibri" panose="020F0502020204030204" pitchFamily="34" charset="0"/>
                <a:cs typeface="Times New Roman" panose="02020603050405020304" pitchFamily="18" charset="0"/>
              </a:rPr>
              <a:t>Saltos con una pierna hacia delante sin carrera de impulso (media)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s-ES" dirty="0"/>
          </a:p>
        </p:txBody>
      </p:sp>
    </p:spTree>
    <p:extLst>
      <p:ext uri="{BB962C8B-B14F-4D97-AF65-F5344CB8AC3E}">
        <p14:creationId xmlns:p14="http://schemas.microsoft.com/office/powerpoint/2010/main" val="384819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811FA8C3-76BE-49D0-92A4-ED01D4828B9D}"/>
              </a:ext>
            </a:extLst>
          </p:cNvPr>
          <p:cNvGraphicFramePr>
            <a:graphicFrameLocks/>
          </p:cNvGraphicFramePr>
          <p:nvPr>
            <p:extLst>
              <p:ext uri="{D42A27DB-BD31-4B8C-83A1-F6EECF244321}">
                <p14:modId xmlns:p14="http://schemas.microsoft.com/office/powerpoint/2010/main" val="996974920"/>
              </p:ext>
            </p:extLst>
          </p:nvPr>
        </p:nvGraphicFramePr>
        <p:xfrm>
          <a:off x="1066800" y="367847"/>
          <a:ext cx="10058400" cy="2742245"/>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36092">
                <a:tc>
                  <a:txBody>
                    <a:bodyPr/>
                    <a:lstStyle/>
                    <a:p>
                      <a:r>
                        <a:rPr lang="es-EC" dirty="0"/>
                        <a:t>Trabajo de resistencia</a:t>
                      </a:r>
                      <a:endParaRPr lang="es-ES" dirty="0"/>
                    </a:p>
                  </a:txBody>
                  <a:tcPr/>
                </a:tc>
                <a:extLst>
                  <a:ext uri="{0D108BD9-81ED-4DB2-BD59-A6C34878D82A}">
                    <a16:rowId xmlns:a16="http://schemas.microsoft.com/office/drawing/2014/main" val="2830263015"/>
                  </a:ext>
                </a:extLst>
              </a:tr>
              <a:tr h="833969">
                <a:tc>
                  <a:txBody>
                    <a:bodyPr/>
                    <a:lstStyle/>
                    <a:p>
                      <a:r>
                        <a:rPr lang="es-EC" dirty="0"/>
                        <a:t>Juegos predeportivos </a:t>
                      </a:r>
                      <a:endParaRPr lang="es-ES" dirty="0"/>
                    </a:p>
                  </a:txBody>
                  <a:tcPr/>
                </a:tc>
                <a:extLst>
                  <a:ext uri="{0D108BD9-81ED-4DB2-BD59-A6C34878D82A}">
                    <a16:rowId xmlns:a16="http://schemas.microsoft.com/office/drawing/2014/main" val="1114423304"/>
                  </a:ext>
                </a:extLst>
              </a:tr>
              <a:tr h="636092">
                <a:tc>
                  <a:txBody>
                    <a:bodyPr/>
                    <a:lstStyle/>
                    <a:p>
                      <a:r>
                        <a:rPr lang="es-EC" dirty="0"/>
                        <a:t>Cross</a:t>
                      </a:r>
                      <a:endParaRPr lang="es-ES" dirty="0"/>
                    </a:p>
                  </a:txBody>
                  <a:tcPr/>
                </a:tc>
                <a:extLst>
                  <a:ext uri="{0D108BD9-81ED-4DB2-BD59-A6C34878D82A}">
                    <a16:rowId xmlns:a16="http://schemas.microsoft.com/office/drawing/2014/main" val="3953226271"/>
                  </a:ext>
                </a:extLst>
              </a:tr>
              <a:tr h="636092">
                <a:tc>
                  <a:txBody>
                    <a:bodyPr/>
                    <a:lstStyle/>
                    <a:p>
                      <a:r>
                        <a:rPr lang="es-EC" dirty="0"/>
                        <a:t>Circuitos de resistencia muscular de larga duración </a:t>
                      </a:r>
                      <a:endParaRPr lang="es-ES" dirty="0"/>
                    </a:p>
                  </a:txBody>
                  <a:tcPr/>
                </a:tc>
                <a:extLst>
                  <a:ext uri="{0D108BD9-81ED-4DB2-BD59-A6C34878D82A}">
                    <a16:rowId xmlns:a16="http://schemas.microsoft.com/office/drawing/2014/main" val="2265598902"/>
                  </a:ext>
                </a:extLst>
              </a:tr>
            </a:tbl>
          </a:graphicData>
        </a:graphic>
      </p:graphicFrame>
      <p:pic>
        <p:nvPicPr>
          <p:cNvPr id="6146" name="Picture 2" descr="Los grandes beneficios del Cross Country ¡Descúbrelos!">
            <a:extLst>
              <a:ext uri="{FF2B5EF4-FFF2-40B4-BE49-F238E27FC236}">
                <a16:creationId xmlns:a16="http://schemas.microsoft.com/office/drawing/2014/main" id="{251F349A-C5C4-4A21-81FD-010B1ED32D8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73639" y="3429000"/>
            <a:ext cx="4444722" cy="2742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29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7AFC3A21-9772-4332-8557-41A54772B4CF}"/>
              </a:ext>
            </a:extLst>
          </p:cNvPr>
          <p:cNvGraphicFramePr>
            <a:graphicFrameLocks/>
          </p:cNvGraphicFramePr>
          <p:nvPr>
            <p:extLst>
              <p:ext uri="{D42A27DB-BD31-4B8C-83A1-F6EECF244321}">
                <p14:modId xmlns:p14="http://schemas.microsoft.com/office/powerpoint/2010/main" val="3184095802"/>
              </p:ext>
            </p:extLst>
          </p:nvPr>
        </p:nvGraphicFramePr>
        <p:xfrm>
          <a:off x="1066800" y="2432261"/>
          <a:ext cx="10058400" cy="3378337"/>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36092">
                <a:tc>
                  <a:txBody>
                    <a:bodyPr/>
                    <a:lstStyle/>
                    <a:p>
                      <a:r>
                        <a:rPr lang="es-EC" dirty="0"/>
                        <a:t>Trabajo de fuerza</a:t>
                      </a:r>
                      <a:endParaRPr lang="es-ES" dirty="0"/>
                    </a:p>
                  </a:txBody>
                  <a:tcPr/>
                </a:tc>
                <a:extLst>
                  <a:ext uri="{0D108BD9-81ED-4DB2-BD59-A6C34878D82A}">
                    <a16:rowId xmlns:a16="http://schemas.microsoft.com/office/drawing/2014/main" val="2830263015"/>
                  </a:ext>
                </a:extLst>
              </a:tr>
              <a:tr h="833969">
                <a:tc>
                  <a:txBody>
                    <a:bodyPr/>
                    <a:lstStyle/>
                    <a:p>
                      <a:r>
                        <a:rPr lang="es-EC" dirty="0"/>
                        <a:t>Plancha lo más rápido posible</a:t>
                      </a:r>
                      <a:endParaRPr lang="es-ES" dirty="0"/>
                    </a:p>
                  </a:txBody>
                  <a:tcPr/>
                </a:tc>
                <a:extLst>
                  <a:ext uri="{0D108BD9-81ED-4DB2-BD59-A6C34878D82A}">
                    <a16:rowId xmlns:a16="http://schemas.microsoft.com/office/drawing/2014/main" val="1114423304"/>
                  </a:ext>
                </a:extLst>
              </a:tr>
              <a:tr h="636092">
                <a:tc>
                  <a:txBody>
                    <a:bodyPr/>
                    <a:lstStyle/>
                    <a:p>
                      <a:r>
                        <a:rPr lang="es-EC" dirty="0"/>
                        <a:t>Desplazamientos laterales </a:t>
                      </a:r>
                      <a:endParaRPr lang="es-ES" dirty="0"/>
                    </a:p>
                  </a:txBody>
                  <a:tcPr/>
                </a:tc>
                <a:extLst>
                  <a:ext uri="{0D108BD9-81ED-4DB2-BD59-A6C34878D82A}">
                    <a16:rowId xmlns:a16="http://schemas.microsoft.com/office/drawing/2014/main" val="3953226271"/>
                  </a:ext>
                </a:extLst>
              </a:tr>
              <a:tr h="636092">
                <a:tc>
                  <a:txBody>
                    <a:bodyPr/>
                    <a:lstStyle/>
                    <a:p>
                      <a:r>
                        <a:rPr lang="es-EC" dirty="0"/>
                        <a:t>Trabajo de fuerza con el propio peso </a:t>
                      </a:r>
                      <a:endParaRPr lang="es-ES" dirty="0"/>
                    </a:p>
                  </a:txBody>
                  <a:tcPr/>
                </a:tc>
                <a:extLst>
                  <a:ext uri="{0D108BD9-81ED-4DB2-BD59-A6C34878D82A}">
                    <a16:rowId xmlns:a16="http://schemas.microsoft.com/office/drawing/2014/main" val="2265598902"/>
                  </a:ext>
                </a:extLst>
              </a:tr>
              <a:tr h="636092">
                <a:tc>
                  <a:txBody>
                    <a:bodyPr/>
                    <a:lstStyle/>
                    <a:p>
                      <a:r>
                        <a:rPr lang="es-EC" dirty="0"/>
                        <a:t>Paso de pistas de musculación</a:t>
                      </a:r>
                      <a:endParaRPr lang="es-ES" dirty="0"/>
                    </a:p>
                  </a:txBody>
                  <a:tcPr/>
                </a:tc>
                <a:extLst>
                  <a:ext uri="{0D108BD9-81ED-4DB2-BD59-A6C34878D82A}">
                    <a16:rowId xmlns:a16="http://schemas.microsoft.com/office/drawing/2014/main" val="1529940507"/>
                  </a:ext>
                </a:extLst>
              </a:tr>
            </a:tbl>
          </a:graphicData>
        </a:graphic>
      </p:graphicFrame>
      <p:pic>
        <p:nvPicPr>
          <p:cNvPr id="7170" name="Picture 2" descr="Río 2016: cómo México y Brasil se convirtieron en las potencias  latinoamericanas de los Paralímpicos - BBC News Mundo">
            <a:extLst>
              <a:ext uri="{FF2B5EF4-FFF2-40B4-BE49-F238E27FC236}">
                <a16:creationId xmlns:a16="http://schemas.microsoft.com/office/drawing/2014/main" id="{9C509551-337E-4FFD-ACB4-CF1A242D46F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2862" y="339389"/>
            <a:ext cx="3152338" cy="1773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156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7AFC3A21-9772-4332-8557-41A54772B4CF}"/>
              </a:ext>
            </a:extLst>
          </p:cNvPr>
          <p:cNvGraphicFramePr>
            <a:graphicFrameLocks/>
          </p:cNvGraphicFramePr>
          <p:nvPr>
            <p:extLst>
              <p:ext uri="{D42A27DB-BD31-4B8C-83A1-F6EECF244321}">
                <p14:modId xmlns:p14="http://schemas.microsoft.com/office/powerpoint/2010/main" val="3318045086"/>
              </p:ext>
            </p:extLst>
          </p:nvPr>
        </p:nvGraphicFramePr>
        <p:xfrm>
          <a:off x="1066800" y="2071476"/>
          <a:ext cx="10058400" cy="3995246"/>
        </p:xfrm>
        <a:graphic>
          <a:graphicData uri="http://schemas.openxmlformats.org/drawingml/2006/table">
            <a:tbl>
              <a:tblPr firstRow="1" bandRow="1">
                <a:tableStyleId>{9D7B26C5-4107-4FEC-AEDC-1716B250A1EF}</a:tableStyleId>
              </a:tblPr>
              <a:tblGrid>
                <a:gridCol w="10058400">
                  <a:extLst>
                    <a:ext uri="{9D8B030D-6E8A-4147-A177-3AD203B41FA5}">
                      <a16:colId xmlns:a16="http://schemas.microsoft.com/office/drawing/2014/main" val="464359154"/>
                    </a:ext>
                  </a:extLst>
                </a:gridCol>
              </a:tblGrid>
              <a:tr h="608933">
                <a:tc>
                  <a:txBody>
                    <a:bodyPr/>
                    <a:lstStyle/>
                    <a:p>
                      <a:r>
                        <a:rPr lang="es-EC" dirty="0"/>
                        <a:t>Ejercicios de flexibilidad </a:t>
                      </a:r>
                      <a:endParaRPr lang="es-ES" dirty="0"/>
                    </a:p>
                  </a:txBody>
                  <a:tcPr/>
                </a:tc>
                <a:extLst>
                  <a:ext uri="{0D108BD9-81ED-4DB2-BD59-A6C34878D82A}">
                    <a16:rowId xmlns:a16="http://schemas.microsoft.com/office/drawing/2014/main" val="2830263015"/>
                  </a:ext>
                </a:extLst>
              </a:tr>
              <a:tr h="83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Flexiones Ventrales y dorsales.</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1114423304"/>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Flexiones articulaciones. </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3953226271"/>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err="1">
                          <a:solidFill>
                            <a:schemeClr val="tx1"/>
                          </a:solidFill>
                          <a:effectLst/>
                          <a:latin typeface="+mn-lt"/>
                          <a:ea typeface="+mn-ea"/>
                          <a:cs typeface="+mn-cs"/>
                        </a:rPr>
                        <a:t>Esplis</a:t>
                      </a:r>
                      <a:r>
                        <a:rPr lang="es-EC" sz="1800" u="none" strike="noStrike" kern="1200" dirty="0">
                          <a:solidFill>
                            <a:schemeClr val="tx1"/>
                          </a:solidFill>
                          <a:effectLst/>
                          <a:latin typeface="+mn-lt"/>
                          <a:ea typeface="+mn-ea"/>
                          <a:cs typeface="+mn-cs"/>
                        </a:rPr>
                        <a:t> ( sapo, mariposa)</a:t>
                      </a:r>
                      <a:endParaRPr lang="es-ES" sz="1800" u="none" strike="noStrike" kern="1200" dirty="0">
                        <a:solidFill>
                          <a:schemeClr val="tx1"/>
                        </a:solidFill>
                        <a:effectLst/>
                        <a:latin typeface="+mn-lt"/>
                        <a:ea typeface="+mn-ea"/>
                        <a:cs typeface="+mn-cs"/>
                      </a:endParaRPr>
                    </a:p>
                    <a:p>
                      <a:endParaRPr lang="es-ES" dirty="0"/>
                    </a:p>
                  </a:txBody>
                  <a:tcPr/>
                </a:tc>
                <a:extLst>
                  <a:ext uri="{0D108BD9-81ED-4DB2-BD59-A6C34878D82A}">
                    <a16:rowId xmlns:a16="http://schemas.microsoft.com/office/drawing/2014/main" val="2265598902"/>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Torsiones laterales del tronco </a:t>
                      </a:r>
                      <a:endParaRPr lang="es-ES" sz="1800" u="none" strike="noStrike" kern="1200" dirty="0">
                        <a:solidFill>
                          <a:schemeClr val="tx1"/>
                        </a:solidFill>
                        <a:effectLst/>
                        <a:latin typeface="+mn-lt"/>
                        <a:ea typeface="+mn-ea"/>
                        <a:cs typeface="+mn-cs"/>
                      </a:endParaRPr>
                    </a:p>
                  </a:txBody>
                  <a:tcPr/>
                </a:tc>
                <a:extLst>
                  <a:ext uri="{0D108BD9-81ED-4DB2-BD59-A6C34878D82A}">
                    <a16:rowId xmlns:a16="http://schemas.microsoft.com/office/drawing/2014/main" val="94584237"/>
                  </a:ext>
                </a:extLst>
              </a:tr>
              <a:tr h="636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u="none" strike="noStrike" kern="1200" dirty="0">
                          <a:solidFill>
                            <a:schemeClr val="tx1"/>
                          </a:solidFill>
                          <a:effectLst/>
                          <a:latin typeface="+mn-lt"/>
                          <a:ea typeface="+mn-ea"/>
                          <a:cs typeface="+mn-cs"/>
                        </a:rPr>
                        <a:t>Ejercicios de flexiones activos. </a:t>
                      </a:r>
                      <a:endParaRPr lang="es-ES" sz="1800" u="none" strike="noStrike" kern="1200" dirty="0">
                        <a:solidFill>
                          <a:schemeClr val="tx1"/>
                        </a:solidFill>
                        <a:effectLst/>
                        <a:latin typeface="+mn-lt"/>
                        <a:ea typeface="+mn-ea"/>
                        <a:cs typeface="+mn-cs"/>
                      </a:endParaRPr>
                    </a:p>
                  </a:txBody>
                  <a:tcPr/>
                </a:tc>
                <a:extLst>
                  <a:ext uri="{0D108BD9-81ED-4DB2-BD59-A6C34878D82A}">
                    <a16:rowId xmlns:a16="http://schemas.microsoft.com/office/drawing/2014/main" val="3976819201"/>
                  </a:ext>
                </a:extLst>
              </a:tr>
            </a:tbl>
          </a:graphicData>
        </a:graphic>
      </p:graphicFrame>
      <p:pic>
        <p:nvPicPr>
          <p:cNvPr id="8194" name="Picture 2">
            <a:extLst>
              <a:ext uri="{FF2B5EF4-FFF2-40B4-BE49-F238E27FC236}">
                <a16:creationId xmlns:a16="http://schemas.microsoft.com/office/drawing/2014/main" id="{0501A565-75B6-4CDD-8F88-17F6FE98D30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769704" y="132522"/>
            <a:ext cx="6281531" cy="193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049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4A48B-C7E3-4052-B0C2-D5D81E452CFB}"/>
              </a:ext>
            </a:extLst>
          </p:cNvPr>
          <p:cNvSpPr>
            <a:spLocks noGrp="1"/>
          </p:cNvSpPr>
          <p:nvPr>
            <p:ph type="title"/>
          </p:nvPr>
        </p:nvSpPr>
        <p:spPr/>
        <p:txBody>
          <a:bodyPr/>
          <a:lstStyle/>
          <a:p>
            <a:r>
              <a:rPr lang="es-EC" b="1" dirty="0"/>
              <a:t>Mesociclo I: entrante </a:t>
            </a:r>
            <a:endParaRPr lang="es-ES" b="1" dirty="0"/>
          </a:p>
        </p:txBody>
      </p:sp>
      <p:sp>
        <p:nvSpPr>
          <p:cNvPr id="3" name="Marcador de contenido 2">
            <a:extLst>
              <a:ext uri="{FF2B5EF4-FFF2-40B4-BE49-F238E27FC236}">
                <a16:creationId xmlns:a16="http://schemas.microsoft.com/office/drawing/2014/main" id="{1AFB96B0-BED0-4359-89C7-1B6B6288D01F}"/>
              </a:ext>
            </a:extLst>
          </p:cNvPr>
          <p:cNvSpPr>
            <a:spLocks noGrp="1"/>
          </p:cNvSpPr>
          <p:nvPr>
            <p:ph idx="1"/>
          </p:nvPr>
        </p:nvSpPr>
        <p:spPr/>
        <p:txBody>
          <a:bodyPr>
            <a:normAutofit fontScale="62500" lnSpcReduction="20000"/>
          </a:bodyPr>
          <a:lstStyle/>
          <a:p>
            <a:pPr>
              <a:lnSpc>
                <a:spcPct val="120000"/>
              </a:lnSpc>
            </a:pPr>
            <a:r>
              <a:rPr lang="es-EC" b="1" dirty="0"/>
              <a:t>Periodo preparatorio </a:t>
            </a:r>
          </a:p>
          <a:p>
            <a:pPr>
              <a:lnSpc>
                <a:spcPct val="120000"/>
              </a:lnSpc>
            </a:pPr>
            <a:r>
              <a:rPr lang="es-EC" dirty="0"/>
              <a:t>Etapa de preparación general </a:t>
            </a:r>
          </a:p>
          <a:p>
            <a:pPr>
              <a:lnSpc>
                <a:spcPct val="120000"/>
              </a:lnSpc>
            </a:pPr>
            <a:r>
              <a:rPr lang="es-EC" sz="1800" b="1" dirty="0">
                <a:effectLst/>
                <a:latin typeface="Arial" panose="020B0604020202020204" pitchFamily="34" charset="0"/>
                <a:ea typeface="Calibri" panose="020F0502020204030204" pitchFamily="34" charset="0"/>
                <a:cs typeface="Times New Roman" panose="02020603050405020304" pitchFamily="18" charset="0"/>
              </a:rPr>
              <a:t>Preparación física general </a:t>
            </a:r>
            <a:r>
              <a:rPr lang="es-EC" sz="1800"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800" u="none" strike="noStrike" dirty="0">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Gimnasia Básica.   </a:t>
            </a:r>
            <a:endParaRPr lang="es-ES" sz="1800" dirty="0">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800" u="none" strike="noStrike" dirty="0">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Trabajos cíclicos a través de carreras</a:t>
            </a:r>
          </a:p>
          <a:p>
            <a:pPr algn="l">
              <a:lnSpc>
                <a:spcPct val="120000"/>
              </a:lnSpc>
              <a:spcBef>
                <a:spcPts val="1000"/>
              </a:spcBef>
            </a:pPr>
            <a:r>
              <a:rPr lang="es-E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 física especial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l">
              <a:lnSpc>
                <a:spcPct val="120000"/>
              </a:lnSpc>
              <a:spcBef>
                <a:spcPts val="1000"/>
              </a:spcBef>
            </a:pPr>
            <a:r>
              <a:rPr lang="es-E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Desarrollo de la Fuerza Especial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20000"/>
              </a:lnSpc>
              <a:spcAft>
                <a:spcPts val="800"/>
              </a:spcAft>
            </a:pPr>
            <a:r>
              <a:rPr lang="es-EC" sz="1800" dirty="0">
                <a:effectLst/>
                <a:latin typeface="Arial" panose="020B0604020202020204" pitchFamily="34" charset="0"/>
                <a:ea typeface="Calibri" panose="020F0502020204030204" pitchFamily="34" charset="0"/>
                <a:cs typeface="Times New Roman" panose="02020603050405020304" pitchFamily="18" charset="0"/>
              </a:rPr>
              <a:t>Desplazamientos en la zona de 3 metros (repeticiones con máxima intensidad)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800"/>
              </a:spcAft>
            </a:pPr>
            <a:r>
              <a:rPr lang="es-EC" sz="1800" dirty="0">
                <a:effectLst/>
                <a:latin typeface="Arial" panose="020B0604020202020204" pitchFamily="34" charset="0"/>
                <a:ea typeface="Calibri" panose="020F0502020204030204" pitchFamily="34" charset="0"/>
                <a:cs typeface="Times New Roman" panose="02020603050405020304" pitchFamily="18" charset="0"/>
              </a:rPr>
              <a:t>Carreras de 10 a 60 metros (repeticiones con máxima intensidad).</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r>
              <a:rPr lang="es-EC" sz="1800" dirty="0">
                <a:effectLst/>
                <a:latin typeface="Arial" panose="020B0604020202020204" pitchFamily="34" charset="0"/>
                <a:ea typeface="Calibri" panose="020F0502020204030204" pitchFamily="34" charset="0"/>
              </a:rPr>
              <a:t>Desarrollo de la resistencia a la rapidez </a:t>
            </a:r>
          </a:p>
          <a:p>
            <a:pPr>
              <a:lnSpc>
                <a:spcPct val="120000"/>
              </a:lnSpc>
            </a:pPr>
            <a:r>
              <a:rPr lang="es-EC" sz="1800" dirty="0">
                <a:effectLst/>
                <a:latin typeface="Arial" panose="020B0604020202020204" pitchFamily="34" charset="0"/>
                <a:ea typeface="Calibri" panose="020F0502020204030204" pitchFamily="34" charset="0"/>
                <a:cs typeface="Times New Roman" panose="02020603050405020304" pitchFamily="18" charset="0"/>
              </a:rPr>
              <a:t>Entrenamiento en circuito de 4 a 8 ejercicios (por repeticiones o por tiempo y el descanso entre 30 y 60 segundos).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es-ES" sz="1800" u="none" strike="noStrike" dirty="0">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p:txBody>
      </p:sp>
      <p:pic>
        <p:nvPicPr>
          <p:cNvPr id="9218" name="Picture 2" descr="OPINIÓN: Los Paralímpicos son brillantes, ¿por qué no los ves?">
            <a:extLst>
              <a:ext uri="{FF2B5EF4-FFF2-40B4-BE49-F238E27FC236}">
                <a16:creationId xmlns:a16="http://schemas.microsoft.com/office/drawing/2014/main" id="{B4EF87D1-1146-42BA-BC90-F6B1717F614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68602" y="2223259"/>
            <a:ext cx="4287078" cy="2411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63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F90E25-7311-47DB-B4B2-25021FE12703}"/>
              </a:ext>
            </a:extLst>
          </p:cNvPr>
          <p:cNvSpPr>
            <a:spLocks noGrp="1"/>
          </p:cNvSpPr>
          <p:nvPr>
            <p:ph type="title"/>
          </p:nvPr>
        </p:nvSpPr>
        <p:spPr/>
        <p:txBody>
          <a:bodyPr/>
          <a:lstStyle/>
          <a:p>
            <a:r>
              <a:rPr lang="es-EC" b="1" dirty="0"/>
              <a:t>Mesociclo II Básico Desarrollador </a:t>
            </a:r>
            <a:endParaRPr lang="es-ES" b="1" dirty="0"/>
          </a:p>
        </p:txBody>
      </p:sp>
      <p:sp>
        <p:nvSpPr>
          <p:cNvPr id="3" name="Marcador de contenido 2">
            <a:extLst>
              <a:ext uri="{FF2B5EF4-FFF2-40B4-BE49-F238E27FC236}">
                <a16:creationId xmlns:a16="http://schemas.microsoft.com/office/drawing/2014/main" id="{71ECAC80-AD4E-4414-9683-D3FC5915B6F2}"/>
              </a:ext>
            </a:extLst>
          </p:cNvPr>
          <p:cNvSpPr>
            <a:spLocks noGrp="1"/>
          </p:cNvSpPr>
          <p:nvPr>
            <p:ph idx="1"/>
          </p:nvPr>
        </p:nvSpPr>
        <p:spPr>
          <a:xfrm>
            <a:off x="1066800" y="1918562"/>
            <a:ext cx="10058400" cy="4482238"/>
          </a:xfrm>
        </p:spPr>
        <p:txBody>
          <a:bodyPr>
            <a:normAutofit/>
          </a:bodyPr>
          <a:lstStyle/>
          <a:p>
            <a:pPr marL="0" indent="0" algn="l">
              <a:lnSpc>
                <a:spcPct val="120000"/>
              </a:lnSpc>
              <a:spcBef>
                <a:spcPts val="1000"/>
              </a:spcBef>
              <a:buNone/>
            </a:pPr>
            <a:r>
              <a:rPr lang="es-ES" sz="1200" b="1" dirty="0">
                <a:solidFill>
                  <a:schemeClr val="tx1"/>
                </a:solidFill>
                <a:effectLst/>
                <a:ea typeface="Times New Roman" panose="02020603050405020304" pitchFamily="18" charset="0"/>
                <a:cs typeface="Times New Roman" panose="02020603050405020304" pitchFamily="18" charset="0"/>
              </a:rPr>
              <a:t>Periodo preparatorio </a:t>
            </a:r>
          </a:p>
          <a:p>
            <a:pPr marL="0" indent="0" algn="l">
              <a:lnSpc>
                <a:spcPct val="120000"/>
              </a:lnSpc>
              <a:spcBef>
                <a:spcPts val="1000"/>
              </a:spcBef>
              <a:buNone/>
            </a:pPr>
            <a:r>
              <a:rPr lang="es-ES" sz="1200" b="1" dirty="0">
                <a:solidFill>
                  <a:schemeClr val="tx1"/>
                </a:solidFill>
                <a:effectLst/>
                <a:ea typeface="Times New Roman" panose="02020603050405020304" pitchFamily="18" charset="0"/>
                <a:cs typeface="Times New Roman" panose="02020603050405020304" pitchFamily="18" charset="0"/>
              </a:rPr>
              <a:t>Etapa preparación general </a:t>
            </a:r>
          </a:p>
          <a:p>
            <a:pPr marL="0" indent="0" algn="l">
              <a:lnSpc>
                <a:spcPct val="120000"/>
              </a:lnSpc>
              <a:spcBef>
                <a:spcPts val="1000"/>
              </a:spcBef>
              <a:buNone/>
            </a:pPr>
            <a:r>
              <a:rPr lang="es-ES" sz="1200" b="1" dirty="0">
                <a:solidFill>
                  <a:schemeClr val="tx1"/>
                </a:solidFill>
                <a:effectLst/>
                <a:ea typeface="Times New Roman" panose="02020603050405020304" pitchFamily="18" charset="0"/>
                <a:cs typeface="Times New Roman" panose="02020603050405020304" pitchFamily="18" charset="0"/>
              </a:rPr>
              <a:t>Preparación física general  </a:t>
            </a:r>
          </a:p>
          <a:p>
            <a:pPr marL="0" indent="0" algn="l">
              <a:lnSpc>
                <a:spcPct val="120000"/>
              </a:lnSpc>
              <a:spcBef>
                <a:spcPts val="1000"/>
              </a:spcBef>
              <a:buNone/>
            </a:pPr>
            <a:r>
              <a:rPr lang="es-EC" sz="1200" dirty="0">
                <a:effectLst/>
                <a:ea typeface="Calibri" panose="020F0502020204030204" pitchFamily="34" charset="0"/>
                <a:cs typeface="Times New Roman" panose="02020603050405020304" pitchFamily="18" charset="0"/>
              </a:rPr>
              <a:t>La resistencia a la velocidad se trabaja: </a:t>
            </a:r>
            <a:r>
              <a:rPr lang="es-ES" sz="1200" dirty="0">
                <a:ea typeface="Calibri" panose="020F0502020204030204" pitchFamily="34" charset="0"/>
                <a:cs typeface="Times New Roman" panose="02020603050405020304" pitchFamily="18" charset="0"/>
              </a:rPr>
              <a:t> </a:t>
            </a:r>
            <a:r>
              <a:rPr lang="es-EC" sz="1200" dirty="0">
                <a:effectLst/>
                <a:ea typeface="Calibri" panose="020F0502020204030204" pitchFamily="34" charset="0"/>
                <a:cs typeface="Times New Roman" panose="02020603050405020304" pitchFamily="18" charset="0"/>
              </a:rPr>
              <a:t>4 repeticiones de 100 metros, De 6 a 8 repeticiones de 30 metros                   </a:t>
            </a:r>
            <a:endParaRPr lang="es-ES" sz="1200" dirty="0">
              <a:effectLst/>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200" u="none" strike="noStrike" dirty="0">
                <a:effectLst/>
                <a:uFill>
                  <a:solidFill>
                    <a:srgbClr val="000000"/>
                  </a:solidFill>
                </a:uFill>
                <a:ea typeface="Calibri" panose="020F0502020204030204" pitchFamily="34" charset="0"/>
                <a:cs typeface="Times New Roman" panose="02020603050405020304" pitchFamily="18" charset="0"/>
              </a:rPr>
              <a:t>La fuerza de trabajo natural  saltos, planchas, abdominales. </a:t>
            </a:r>
            <a:endParaRPr lang="es-ES" sz="1200" dirty="0">
              <a:uFill>
                <a:solidFill>
                  <a:srgbClr val="000000"/>
                </a:solidFill>
              </a:uFill>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200" u="none" strike="noStrike" dirty="0">
                <a:effectLst/>
                <a:uFill>
                  <a:solidFill>
                    <a:srgbClr val="000000"/>
                  </a:solidFill>
                </a:uFill>
                <a:ea typeface="Calibri" panose="020F0502020204030204" pitchFamily="34" charset="0"/>
                <a:cs typeface="Times New Roman" panose="02020603050405020304" pitchFamily="18" charset="0"/>
              </a:rPr>
              <a:t>La Sombra será imitación al juego de 10 a 20 segundo. </a:t>
            </a:r>
            <a:endParaRPr lang="es-ES" sz="1200" u="none" strike="noStrike" dirty="0">
              <a:effectLst/>
              <a:uFill>
                <a:solidFill>
                  <a:srgbClr val="000000"/>
                </a:solidFill>
              </a:uFill>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200" u="none" strike="noStrike" dirty="0">
                <a:effectLst/>
                <a:uFill>
                  <a:solidFill>
                    <a:srgbClr val="000000"/>
                  </a:solidFill>
                </a:uFill>
                <a:ea typeface="Calibri" panose="020F0502020204030204" pitchFamily="34" charset="0"/>
                <a:cs typeface="Times New Roman" panose="02020603050405020304" pitchFamily="18" charset="0"/>
              </a:rPr>
              <a:t>Serán juegos dirigidos de estudio, con tareas y controles. </a:t>
            </a:r>
            <a:endParaRPr lang="es-ES" sz="1200" u="none" strike="noStrike" dirty="0">
              <a:effectLst/>
              <a:uFill>
                <a:solidFill>
                  <a:srgbClr val="000000"/>
                </a:solidFill>
              </a:uFill>
              <a:ea typeface="Calibri" panose="020F0502020204030204" pitchFamily="34" charset="0"/>
              <a:cs typeface="Times New Roman" panose="02020603050405020304" pitchFamily="18" charset="0"/>
            </a:endParaRPr>
          </a:p>
          <a:p>
            <a:pPr marL="0" indent="0" algn="l">
              <a:lnSpc>
                <a:spcPct val="120000"/>
              </a:lnSpc>
              <a:spcBef>
                <a:spcPts val="1000"/>
              </a:spcBef>
              <a:buNone/>
            </a:pPr>
            <a:r>
              <a:rPr lang="es-ES" sz="1200" b="1" dirty="0">
                <a:solidFill>
                  <a:schemeClr val="tx1"/>
                </a:solidFill>
                <a:effectLst/>
                <a:ea typeface="Times New Roman" panose="02020603050405020304" pitchFamily="18" charset="0"/>
                <a:cs typeface="Times New Roman" panose="02020603050405020304" pitchFamily="18" charset="0"/>
              </a:rPr>
              <a:t>Preparación física especial </a:t>
            </a:r>
          </a:p>
          <a:p>
            <a:pPr marL="0" indent="0" algn="l">
              <a:lnSpc>
                <a:spcPct val="120000"/>
              </a:lnSpc>
              <a:spcBef>
                <a:spcPts val="1000"/>
              </a:spcBef>
              <a:buNone/>
            </a:pPr>
            <a:r>
              <a:rPr lang="es-ES" sz="1200" b="1" dirty="0">
                <a:solidFill>
                  <a:schemeClr val="tx1"/>
                </a:solidFill>
                <a:effectLst/>
                <a:ea typeface="Times New Roman" panose="02020603050405020304" pitchFamily="18" charset="0"/>
                <a:cs typeface="Times New Roman" panose="02020603050405020304" pitchFamily="18" charset="0"/>
              </a:rPr>
              <a:t>Desarrollo de la Fuerza Especial                           </a:t>
            </a:r>
          </a:p>
          <a:p>
            <a:pPr marL="0" indent="0" algn="l">
              <a:lnSpc>
                <a:spcPct val="120000"/>
              </a:lnSpc>
              <a:spcBef>
                <a:spcPts val="1000"/>
              </a:spcBef>
              <a:buNone/>
            </a:pPr>
            <a:r>
              <a:rPr lang="es-EC" sz="1200" dirty="0">
                <a:effectLst/>
                <a:ea typeface="Calibri" panose="020F0502020204030204" pitchFamily="34" charset="0"/>
                <a:cs typeface="Times New Roman" panose="02020603050405020304" pitchFamily="18" charset="0"/>
              </a:rPr>
              <a:t>Desplazamientos en la zona de 3 metros (repeticiones. con máxima intensidad)         </a:t>
            </a:r>
            <a:endParaRPr lang="es-ES" sz="1200" dirty="0">
              <a:effectLst/>
              <a:ea typeface="Calibri" panose="020F0502020204030204" pitchFamily="34" charset="0"/>
              <a:cs typeface="Times New Roman" panose="02020603050405020304" pitchFamily="18" charset="0"/>
            </a:endParaRPr>
          </a:p>
          <a:p>
            <a:pPr marL="0" marR="1741805" indent="0">
              <a:lnSpc>
                <a:spcPct val="120000"/>
              </a:lnSpc>
              <a:spcAft>
                <a:spcPts val="800"/>
              </a:spcAft>
              <a:buNone/>
            </a:pPr>
            <a:r>
              <a:rPr lang="es-EC" sz="1200" dirty="0">
                <a:effectLst/>
                <a:ea typeface="Calibri" panose="020F0502020204030204" pitchFamily="34" charset="0"/>
                <a:cs typeface="Times New Roman" panose="02020603050405020304" pitchFamily="18" charset="0"/>
              </a:rPr>
              <a:t>Carreras de 10 a 60 metros (repeticiones con máxima intensidad).                    </a:t>
            </a:r>
            <a:endParaRPr lang="es-ES" sz="1200" dirty="0">
              <a:effectLst/>
              <a:ea typeface="Calibri" panose="020F0502020204030204" pitchFamily="34" charset="0"/>
              <a:cs typeface="Times New Roman" panose="02020603050405020304" pitchFamily="18" charset="0"/>
            </a:endParaRPr>
          </a:p>
        </p:txBody>
      </p:sp>
      <p:pic>
        <p:nvPicPr>
          <p:cNvPr id="10242" name="Picture 2" descr="Fotos de Paralímpicos, Imágenes de Paralímpicos ⬇ Descargar | Depositphotos">
            <a:extLst>
              <a:ext uri="{FF2B5EF4-FFF2-40B4-BE49-F238E27FC236}">
                <a16:creationId xmlns:a16="http://schemas.microsoft.com/office/drawing/2014/main" id="{BF038A8A-F886-47BA-943D-2E897977922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64727" y="2849372"/>
            <a:ext cx="3490954" cy="2620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201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B7F5A-3A04-45D3-956F-A627F16CFEE2}"/>
              </a:ext>
            </a:extLst>
          </p:cNvPr>
          <p:cNvSpPr>
            <a:spLocks noGrp="1"/>
          </p:cNvSpPr>
          <p:nvPr>
            <p:ph type="title"/>
          </p:nvPr>
        </p:nvSpPr>
        <p:spPr/>
        <p:txBody>
          <a:bodyPr/>
          <a:lstStyle/>
          <a:p>
            <a:r>
              <a:rPr lang="es-EC" b="1" dirty="0"/>
              <a:t>Mesociclo Estabilizador I </a:t>
            </a:r>
            <a:endParaRPr lang="es-ES" b="1" dirty="0"/>
          </a:p>
        </p:txBody>
      </p:sp>
      <p:sp>
        <p:nvSpPr>
          <p:cNvPr id="3" name="Marcador de contenido 2">
            <a:extLst>
              <a:ext uri="{FF2B5EF4-FFF2-40B4-BE49-F238E27FC236}">
                <a16:creationId xmlns:a16="http://schemas.microsoft.com/office/drawing/2014/main" id="{BE3B95BC-7442-47D3-802C-302419DAA80C}"/>
              </a:ext>
            </a:extLst>
          </p:cNvPr>
          <p:cNvSpPr>
            <a:spLocks noGrp="1"/>
          </p:cNvSpPr>
          <p:nvPr>
            <p:ph idx="1"/>
          </p:nvPr>
        </p:nvSpPr>
        <p:spPr/>
        <p:txBody>
          <a:bodyPr>
            <a:normAutofit fontScale="62500" lnSpcReduction="20000"/>
          </a:bodyPr>
          <a:lstStyle/>
          <a:p>
            <a:pPr marL="0" indent="0" algn="l">
              <a:lnSpc>
                <a:spcPct val="120000"/>
              </a:lnSpc>
              <a:spcBef>
                <a:spcPts val="1000"/>
              </a:spcBef>
              <a:buNone/>
            </a:pPr>
            <a:r>
              <a:rPr lang="es-E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Etapa preparación general.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La resistencia a la velocidad se trabaja: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4 repeticiones de 100 metros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De 6 a 8 repeticiones de 30 metros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800" u="none" strike="noStrike" dirty="0">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La fuerza de trabajo natural  saltos, planchas, abdominales. </a:t>
            </a:r>
            <a:endParaRPr lang="es-ES" sz="1800" u="none" strike="noStrike" dirty="0">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800" u="none" strike="noStrike" dirty="0">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La rapidez se trabaja en tramos de 30-60 metros </a:t>
            </a:r>
            <a:endParaRPr lang="es-ES" sz="1800" u="none" strike="noStrike" dirty="0">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20000"/>
              </a:lnSpc>
              <a:spcBef>
                <a:spcPts val="1000"/>
              </a:spcBef>
              <a:buNone/>
            </a:pPr>
            <a:r>
              <a:rPr lang="es-E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 física especial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l">
              <a:lnSpc>
                <a:spcPct val="120000"/>
              </a:lnSpc>
              <a:spcBef>
                <a:spcPts val="1000"/>
              </a:spcBef>
              <a:buNone/>
            </a:pPr>
            <a:r>
              <a:rPr lang="es-E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Desarrollo de la Fuerza Especial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174180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Desplazamientos en la zona de 3 metros (repeticiones. con máxima intensidad)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174180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Carreras de 10 a 60 metros (repeticiones con máxima intensidad).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r>
              <a:rPr lang="es-EC" sz="1800" dirty="0">
                <a:effectLst/>
                <a:latin typeface="Arial" panose="020B0604020202020204" pitchFamily="34" charset="0"/>
                <a:ea typeface="Calibri" panose="020F0502020204030204" pitchFamily="34" charset="0"/>
              </a:rPr>
              <a:t>Entrenamiento en circuito de 4 a 8 ejercicios (por repeticiones o por tiempo y el descanso entre 30 y 60 segundos). </a:t>
            </a:r>
            <a:endParaRPr lang="es-ES" dirty="0"/>
          </a:p>
        </p:txBody>
      </p:sp>
      <p:pic>
        <p:nvPicPr>
          <p:cNvPr id="11266" name="Picture 2" descr="▷ Descubre ¿qué son los EJERCICIOS ISOMÉTRICOS? y más">
            <a:extLst>
              <a:ext uri="{FF2B5EF4-FFF2-40B4-BE49-F238E27FC236}">
                <a16:creationId xmlns:a16="http://schemas.microsoft.com/office/drawing/2014/main" id="{874B47DB-CF63-4DF1-B4F8-6327B4614D3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94058" y="1975126"/>
            <a:ext cx="4361622" cy="2907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92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B625ED-6546-4956-B3A9-F5AACE9ADDAD}"/>
              </a:ext>
            </a:extLst>
          </p:cNvPr>
          <p:cNvSpPr>
            <a:spLocks noGrp="1"/>
          </p:cNvSpPr>
          <p:nvPr>
            <p:ph type="title"/>
          </p:nvPr>
        </p:nvSpPr>
        <p:spPr/>
        <p:txBody>
          <a:bodyPr/>
          <a:lstStyle/>
          <a:p>
            <a:r>
              <a:rPr lang="es-EC" b="1" dirty="0"/>
              <a:t>Mesociclo IV: Básico desarrollador</a:t>
            </a:r>
            <a:endParaRPr lang="es-ES" b="1" dirty="0"/>
          </a:p>
        </p:txBody>
      </p:sp>
      <p:sp>
        <p:nvSpPr>
          <p:cNvPr id="3" name="Marcador de contenido 2">
            <a:extLst>
              <a:ext uri="{FF2B5EF4-FFF2-40B4-BE49-F238E27FC236}">
                <a16:creationId xmlns:a16="http://schemas.microsoft.com/office/drawing/2014/main" id="{64B47650-7335-405D-AE09-77F7FDE5BCB2}"/>
              </a:ext>
            </a:extLst>
          </p:cNvPr>
          <p:cNvSpPr>
            <a:spLocks noGrp="1"/>
          </p:cNvSpPr>
          <p:nvPr>
            <p:ph idx="1"/>
          </p:nvPr>
        </p:nvSpPr>
        <p:spPr/>
        <p:txBody>
          <a:bodyPr>
            <a:normAutofit fontScale="32500" lnSpcReduction="20000"/>
          </a:bodyPr>
          <a:lstStyle/>
          <a:p>
            <a:pPr marL="0" indent="0" algn="l">
              <a:lnSpc>
                <a:spcPct val="120000"/>
              </a:lnSpc>
              <a:spcBef>
                <a:spcPts val="1000"/>
              </a:spcBef>
              <a:buNone/>
            </a:pPr>
            <a:r>
              <a:rPr lang="es-EC" sz="3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3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36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3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general </a:t>
            </a:r>
            <a:endParaRPr lang="es-ES" sz="36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lvl="0" indent="0">
              <a:lnSpc>
                <a:spcPct val="120000"/>
              </a:lnSpc>
              <a:spcAft>
                <a:spcPts val="6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La resistencia se trabaja por kilómetros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6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La resistencia a la velocidad se trabaja en tramos: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80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repeticiones de 60 metros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80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 6 a 8 repeticiones de 30 metros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6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La fuerza de trabajo natural, saltos, planchas, abdominales.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Preparación física especial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Desarrollo de la Fuerza Especial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Saltos con dos piernas sobre un banco y con una pierna hacia delante sin carrera de impulso.</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3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Desarrollo de la resistencia a la rapidez  </a:t>
            </a: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endParaRPr lang="es-E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es-ES" dirty="0"/>
          </a:p>
        </p:txBody>
      </p:sp>
      <p:pic>
        <p:nvPicPr>
          <p:cNvPr id="12290" name="Picture 2" descr="Paralímpicos: Desirée Vila desmonta a David Broncano y entra en el Top 10  de 'La Resistencia' | Marca.com">
            <a:extLst>
              <a:ext uri="{FF2B5EF4-FFF2-40B4-BE49-F238E27FC236}">
                <a16:creationId xmlns:a16="http://schemas.microsoft.com/office/drawing/2014/main" id="{D66CCF7E-B1ED-4CD1-B622-5A8FDF5D082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97247" y="2065602"/>
            <a:ext cx="4758433" cy="2678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69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1B5CC-2D5F-437A-BD5A-2E1242F56BB4}"/>
              </a:ext>
            </a:extLst>
          </p:cNvPr>
          <p:cNvSpPr>
            <a:spLocks noGrp="1"/>
          </p:cNvSpPr>
          <p:nvPr>
            <p:ph type="title"/>
          </p:nvPr>
        </p:nvSpPr>
        <p:spPr/>
        <p:txBody>
          <a:bodyPr/>
          <a:lstStyle/>
          <a:p>
            <a:r>
              <a:rPr lang="es-EC" b="1" dirty="0"/>
              <a:t>Mesociclo básico estabilizador</a:t>
            </a:r>
            <a:endParaRPr lang="es-ES" b="1" dirty="0"/>
          </a:p>
        </p:txBody>
      </p:sp>
      <p:sp>
        <p:nvSpPr>
          <p:cNvPr id="3" name="Marcador de contenido 2">
            <a:extLst>
              <a:ext uri="{FF2B5EF4-FFF2-40B4-BE49-F238E27FC236}">
                <a16:creationId xmlns:a16="http://schemas.microsoft.com/office/drawing/2014/main" id="{260AE812-C53B-480A-B345-EFB99AC5DFDE}"/>
              </a:ext>
            </a:extLst>
          </p:cNvPr>
          <p:cNvSpPr>
            <a:spLocks noGrp="1"/>
          </p:cNvSpPr>
          <p:nvPr>
            <p:ph idx="1"/>
          </p:nvPr>
        </p:nvSpPr>
        <p:spPr/>
        <p:txBody>
          <a:bodyPr>
            <a:normAutofit fontScale="62500" lnSpcReduction="20000"/>
          </a:bodyPr>
          <a:lstStyle/>
          <a:p>
            <a:pPr marL="0" indent="0">
              <a:lnSpc>
                <a:spcPct val="120000"/>
              </a:lnSpc>
              <a:spcBef>
                <a:spcPts val="1200"/>
              </a:spcBef>
              <a:buNone/>
            </a:pP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general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lvl="0" indent="0">
              <a:lnSpc>
                <a:spcPct val="120000"/>
              </a:lnSpc>
              <a:spcAft>
                <a:spcPts val="6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La resistencia se trabaja por kilómetros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6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La resistencia a la velocidad se trabaja en tramos: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4 repeticiones de 60 metros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De 6 a 8 repeticiones de 30 metros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lvl="0" indent="0">
              <a:lnSpc>
                <a:spcPct val="120000"/>
              </a:lnSpc>
              <a:spcAft>
                <a:spcPts val="6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La fuerza de trabajo natural, saltos, planchas, abdominales.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Preparación física especial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Desarrollo de la Fuerza Especial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Saltos con dos piernas sobre un banco y con una pierna hacia delante sin carrera de impulso.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effectLst/>
                <a:latin typeface="Arial" panose="020B0604020202020204" pitchFamily="34" charset="0"/>
                <a:ea typeface="Calibri" panose="020F0502020204030204" pitchFamily="34" charset="0"/>
                <a:cs typeface="Times New Roman" panose="02020603050405020304" pitchFamily="18" charset="0"/>
              </a:rPr>
              <a:t>Desarrollo de la resistencia a la rapidez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es-ES" dirty="0"/>
          </a:p>
        </p:txBody>
      </p:sp>
      <p:pic>
        <p:nvPicPr>
          <p:cNvPr id="13314" name="Picture 2" descr="Clasificación para los Juegos Paralímpicos">
            <a:extLst>
              <a:ext uri="{FF2B5EF4-FFF2-40B4-BE49-F238E27FC236}">
                <a16:creationId xmlns:a16="http://schemas.microsoft.com/office/drawing/2014/main" id="{BEBF4F28-BFC1-457C-A5F8-8144BADCCDD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675006" y="2067339"/>
            <a:ext cx="4480674" cy="2530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41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IMPORTANCIA</a:t>
            </a:r>
          </a:p>
        </p:txBody>
      </p:sp>
      <p:sp>
        <p:nvSpPr>
          <p:cNvPr id="3" name="Marcador de contenido 2"/>
          <p:cNvSpPr>
            <a:spLocks noGrp="1"/>
          </p:cNvSpPr>
          <p:nvPr>
            <p:ph idx="1"/>
          </p:nvPr>
        </p:nvSpPr>
        <p:spPr>
          <a:xfrm>
            <a:off x="1239819" y="2787797"/>
            <a:ext cx="4886661" cy="2156424"/>
          </a:xfrm>
        </p:spPr>
        <p:txBody>
          <a:bodyPr>
            <a:normAutofit/>
          </a:bodyPr>
          <a:lstStyle/>
          <a:p>
            <a:pPr algn="just"/>
            <a:r>
              <a:rPr lang="es-ES_tradnl" sz="1800" dirty="0">
                <a:effectLst/>
                <a:latin typeface="Arial" panose="020B0604020202020204" pitchFamily="34" charset="0"/>
                <a:ea typeface="Calibri" panose="020F0502020204030204" pitchFamily="34" charset="0"/>
                <a:cs typeface="Times New Roman" panose="02020603050405020304" pitchFamily="18" charset="0"/>
              </a:rPr>
              <a:t>Las personas con discapacidad </a:t>
            </a:r>
            <a:r>
              <a:rPr lang="es-ES_tradnl" sz="1800" b="1" dirty="0">
                <a:effectLst/>
                <a:latin typeface="Arial" panose="020B0604020202020204" pitchFamily="34" charset="0"/>
                <a:ea typeface="Calibri" panose="020F0502020204030204" pitchFamily="34" charset="0"/>
                <a:cs typeface="Times New Roman" panose="02020603050405020304" pitchFamily="18" charset="0"/>
              </a:rPr>
              <a:t>generen valores de fuerza</a:t>
            </a:r>
            <a:r>
              <a:rPr lang="es-ES_tradnl" sz="1800" dirty="0">
                <a:effectLst/>
                <a:latin typeface="Arial" panose="020B0604020202020204" pitchFamily="34" charset="0"/>
                <a:ea typeface="Calibri" panose="020F0502020204030204" pitchFamily="34" charset="0"/>
                <a:cs typeface="Times New Roman" panose="02020603050405020304" pitchFamily="18" charset="0"/>
              </a:rPr>
              <a:t> </a:t>
            </a:r>
            <a:r>
              <a:rPr lang="es-ES_tradnl" sz="1800" dirty="0">
                <a:latin typeface="Arial" panose="020B0604020202020204" pitchFamily="34" charset="0"/>
                <a:ea typeface="Calibri" panose="020F0502020204030204" pitchFamily="34" charset="0"/>
                <a:cs typeface="Times New Roman" panose="02020603050405020304" pitchFamily="18" charset="0"/>
              </a:rPr>
              <a:t>junto a </a:t>
            </a:r>
            <a:r>
              <a:rPr lang="es-ES_tradnl" sz="1800" dirty="0">
                <a:effectLst/>
                <a:latin typeface="Arial" panose="020B0604020202020204" pitchFamily="34" charset="0"/>
                <a:ea typeface="Calibri" panose="020F0502020204030204" pitchFamily="34" charset="0"/>
                <a:cs typeface="Times New Roman" panose="02020603050405020304" pitchFamily="18" charset="0"/>
              </a:rPr>
              <a:t>una planificación acorde a sus </a:t>
            </a:r>
            <a:r>
              <a:rPr lang="es-ES_tradnl" sz="1800" b="1" dirty="0">
                <a:effectLst/>
                <a:latin typeface="Arial" panose="020B0604020202020204" pitchFamily="34" charset="0"/>
                <a:ea typeface="Calibri" panose="020F0502020204030204" pitchFamily="34" charset="0"/>
                <a:cs typeface="Times New Roman" panose="02020603050405020304" pitchFamily="18" charset="0"/>
              </a:rPr>
              <a:t>condiciones físicas </a:t>
            </a:r>
            <a:r>
              <a:rPr lang="es-ES_tradnl" sz="1800" dirty="0">
                <a:effectLst/>
                <a:latin typeface="Arial" panose="020B0604020202020204" pitchFamily="34" charset="0"/>
                <a:ea typeface="Calibri" panose="020F0502020204030204" pitchFamily="34" charset="0"/>
                <a:cs typeface="Times New Roman" panose="02020603050405020304" pitchFamily="18" charset="0"/>
              </a:rPr>
              <a:t>lo que ayudará a tener al personal mencionado una aceptable </a:t>
            </a:r>
            <a:r>
              <a:rPr lang="es-ES_tradnl" sz="1800" b="1" dirty="0">
                <a:effectLst/>
                <a:latin typeface="Arial" panose="020B0604020202020204" pitchFamily="34" charset="0"/>
                <a:ea typeface="Calibri" panose="020F0502020204030204" pitchFamily="34" charset="0"/>
                <a:cs typeface="Times New Roman" panose="02020603050405020304" pitchFamily="18" charset="0"/>
              </a:rPr>
              <a:t>condición física </a:t>
            </a:r>
            <a:r>
              <a:rPr lang="es-ES_tradnl" sz="1800" dirty="0">
                <a:effectLst/>
                <a:latin typeface="Arial" panose="020B0604020202020204" pitchFamily="34" charset="0"/>
                <a:ea typeface="Calibri" panose="020F0502020204030204" pitchFamily="34" charset="0"/>
                <a:cs typeface="Times New Roman" panose="02020603050405020304" pitchFamily="18" charset="0"/>
              </a:rPr>
              <a:t>y que pueda desempeñarse de </a:t>
            </a:r>
            <a:r>
              <a:rPr lang="es-ES_tradnl" sz="1800" b="1" dirty="0">
                <a:effectLst/>
                <a:latin typeface="Arial" panose="020B0604020202020204" pitchFamily="34" charset="0"/>
                <a:ea typeface="Calibri" panose="020F0502020204030204" pitchFamily="34" charset="0"/>
                <a:cs typeface="Times New Roman" panose="02020603050405020304" pitchFamily="18" charset="0"/>
              </a:rPr>
              <a:t>forma adecuada </a:t>
            </a:r>
            <a:r>
              <a:rPr lang="es-ES_tradnl" sz="1800" dirty="0">
                <a:effectLst/>
                <a:latin typeface="Arial" panose="020B0604020202020204" pitchFamily="34" charset="0"/>
                <a:ea typeface="Calibri" panose="020F0502020204030204" pitchFamily="34" charset="0"/>
                <a:cs typeface="Times New Roman" panose="02020603050405020304" pitchFamily="18" charset="0"/>
              </a:rPr>
              <a:t>en sus </a:t>
            </a:r>
            <a:r>
              <a:rPr lang="es-ES_tradnl" sz="1800" b="1" dirty="0">
                <a:effectLst/>
                <a:latin typeface="Arial" panose="020B0604020202020204" pitchFamily="34" charset="0"/>
                <a:ea typeface="Calibri" panose="020F0502020204030204" pitchFamily="34" charset="0"/>
                <a:cs typeface="Times New Roman" panose="02020603050405020304" pitchFamily="18" charset="0"/>
              </a:rPr>
              <a:t>labores cotidianas </a:t>
            </a:r>
            <a:r>
              <a:rPr lang="es-ES_tradnl" sz="1800" dirty="0">
                <a:effectLst/>
                <a:latin typeface="Arial" panose="020B0604020202020204" pitchFamily="34" charset="0"/>
                <a:ea typeface="Calibri" panose="020F0502020204030204" pitchFamily="34" charset="0"/>
                <a:cs typeface="Times New Roman" panose="02020603050405020304" pitchFamily="18" charset="0"/>
              </a:rPr>
              <a:t>y dejar de ser una carga para la fuerza y la sociedad.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C" sz="2800" b="1" dirty="0"/>
          </a:p>
        </p:txBody>
      </p:sp>
      <p:pic>
        <p:nvPicPr>
          <p:cNvPr id="2050" name="Picture 2" descr="Armada del Ecuador on Twitter: &quot;#Guayaquil| @armada_ecuador a través del  Cuerpo de Infantería de Marina se brindó un voto de aplauso a los Sres.  SGOS Juan García y CBOP Edison Arboleda por">
            <a:extLst>
              <a:ext uri="{FF2B5EF4-FFF2-40B4-BE49-F238E27FC236}">
                <a16:creationId xmlns:a16="http://schemas.microsoft.com/office/drawing/2014/main" id="{777060F5-CE31-4985-BAA2-99F70BE2A1B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24365" y="2314660"/>
            <a:ext cx="4802495" cy="3189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02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D7A70-7130-42EE-91A6-B0A55F775B89}"/>
              </a:ext>
            </a:extLst>
          </p:cNvPr>
          <p:cNvSpPr>
            <a:spLocks noGrp="1"/>
          </p:cNvSpPr>
          <p:nvPr>
            <p:ph type="title"/>
          </p:nvPr>
        </p:nvSpPr>
        <p:spPr/>
        <p:txBody>
          <a:bodyPr/>
          <a:lstStyle/>
          <a:p>
            <a:r>
              <a:rPr lang="es-EC" b="1" dirty="0"/>
              <a:t>Mesociclo: control preparatorio </a:t>
            </a:r>
            <a:endParaRPr lang="es-ES" b="1" dirty="0"/>
          </a:p>
        </p:txBody>
      </p:sp>
      <p:sp>
        <p:nvSpPr>
          <p:cNvPr id="3" name="Marcador de contenido 2">
            <a:extLst>
              <a:ext uri="{FF2B5EF4-FFF2-40B4-BE49-F238E27FC236}">
                <a16:creationId xmlns:a16="http://schemas.microsoft.com/office/drawing/2014/main" id="{1EDE2A22-3E4E-49C5-8E32-D9ABBFBB8261}"/>
              </a:ext>
            </a:extLst>
          </p:cNvPr>
          <p:cNvSpPr>
            <a:spLocks noGrp="1"/>
          </p:cNvSpPr>
          <p:nvPr>
            <p:ph idx="1"/>
          </p:nvPr>
        </p:nvSpPr>
        <p:spPr/>
        <p:txBody>
          <a:bodyPr>
            <a:normAutofit fontScale="70000" lnSpcReduction="20000"/>
          </a:bodyPr>
          <a:lstStyle/>
          <a:p>
            <a:pPr marL="0" indent="0">
              <a:lnSpc>
                <a:spcPct val="120000"/>
              </a:lnSpc>
              <a:spcBef>
                <a:spcPts val="1200"/>
              </a:spcBef>
              <a:buNone/>
            </a:pPr>
            <a:r>
              <a:rPr lang="en-US" sz="11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1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general </a:t>
            </a:r>
          </a:p>
          <a:p>
            <a:pPr marL="0" indent="0">
              <a:lnSpc>
                <a:spcPct val="120000"/>
              </a:lnSpc>
              <a:spcBef>
                <a:spcPts val="1200"/>
              </a:spcBef>
              <a:buNone/>
            </a:pPr>
            <a:r>
              <a:rPr lang="es-EC" sz="11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La fuerza rápida se trabaja al máximo de rapidez en los movimientos de piernas con tandas de 5 y de 10 repeticiones. Ejemplo 4 T / 5 R. </a:t>
            </a:r>
          </a:p>
          <a:p>
            <a:pPr marL="0" indent="0">
              <a:lnSpc>
                <a:spcPct val="120000"/>
              </a:lnSpc>
              <a:spcBef>
                <a:spcPts val="1200"/>
              </a:spcBef>
              <a:buNone/>
            </a:pPr>
            <a:r>
              <a:rPr lang="es-EC" sz="11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La rapidez se trabaja en tramos de 30-60-100metros </a:t>
            </a:r>
            <a:endParaRPr lang="es-ES" sz="1100" dirty="0">
              <a:solidFill>
                <a:schemeClr val="tx1"/>
              </a:solidFill>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20000"/>
              </a:lnSpc>
              <a:spcBef>
                <a:spcPts val="1000"/>
              </a:spcBef>
              <a:buNone/>
            </a:pPr>
            <a:r>
              <a:rPr lang="es-E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 física especial </a:t>
            </a:r>
            <a:endParaRPr lang="es-ES" sz="13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nSpc>
                <a:spcPct val="120000"/>
              </a:lnSpc>
              <a:spcAft>
                <a:spcPts val="800"/>
              </a:spcAft>
              <a:buNone/>
            </a:pPr>
            <a:r>
              <a:rPr lang="es-EC"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Ejercicios Preparatorios para el desarrollo de la Técnica.        </a:t>
            </a:r>
            <a:endParaRPr lang="es-E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60"/>
              </a:spcAft>
              <a:buNone/>
            </a:pPr>
            <a:r>
              <a:rPr lang="es-EC"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Arrancadas explosivas de 5 o 6 pasos al máximo de velocidad, dentro de una caminata. Se repite varias veces 10-15.                 </a:t>
            </a:r>
            <a:endParaRPr lang="es-E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60"/>
              </a:spcAft>
              <a:buNone/>
            </a:pPr>
            <a:r>
              <a:rPr lang="es-EC"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Carrera suave de 5-6 metros, se acelera al máximo 7-8 metros hasta lograr la velocidad máxima y disminuye progresivamente la velocidad. Se repite entre 10-15 veces.                            </a:t>
            </a:r>
            <a:endParaRPr lang="es-E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60"/>
              </a:spcAft>
              <a:buNone/>
            </a:pPr>
            <a:r>
              <a:rPr lang="es-EC"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Carreras en zigzag </a:t>
            </a:r>
            <a:endParaRPr lang="es-E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60"/>
              </a:spcAft>
              <a:buNone/>
            </a:pPr>
            <a:r>
              <a:rPr lang="es-EC"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Ejercicios de velocidad conformados por varios movimientos específicos </a:t>
            </a:r>
            <a:endParaRPr lang="es-E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20000"/>
              </a:lnSpc>
              <a:spcBef>
                <a:spcPts val="1000"/>
              </a:spcBef>
              <a:buNone/>
            </a:pPr>
            <a:r>
              <a:rPr lang="es-E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Desarrollo de la Fuerza Especial    </a:t>
            </a:r>
            <a:endParaRPr lang="es-ES" sz="13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nSpc>
                <a:spcPct val="120000"/>
              </a:lnSpc>
              <a:spcAft>
                <a:spcPts val="800"/>
              </a:spcAft>
              <a:buNone/>
            </a:pPr>
            <a:r>
              <a:rPr lang="es-EC"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Desplazamientos en carreras de 10 a 60 metros (repeticiones con máxima intensidad).                    </a:t>
            </a:r>
            <a:endParaRPr lang="es-E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20000"/>
              </a:lnSpc>
              <a:spcBef>
                <a:spcPts val="1000"/>
              </a:spcBef>
              <a:buNone/>
            </a:pPr>
            <a:r>
              <a:rPr lang="es-E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Desarrollo de la resistencia a la rapidez</a:t>
            </a:r>
            <a:r>
              <a:rPr lang="es-ES" sz="13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ES" sz="13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indent="0">
              <a:lnSpc>
                <a:spcPct val="120000"/>
              </a:lnSpc>
              <a:spcAft>
                <a:spcPts val="800"/>
              </a:spcAft>
              <a:buNone/>
            </a:pPr>
            <a:r>
              <a:rPr lang="es-EC"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Entrenamiento en circuito de 4 a 8 ejercicios (por repeticiones o por tiempo y el descanso entre 30 y 60 segundos).   </a:t>
            </a:r>
            <a:endParaRPr lang="es-E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es-ES" dirty="0"/>
          </a:p>
        </p:txBody>
      </p:sp>
    </p:spTree>
    <p:extLst>
      <p:ext uri="{BB962C8B-B14F-4D97-AF65-F5344CB8AC3E}">
        <p14:creationId xmlns:p14="http://schemas.microsoft.com/office/powerpoint/2010/main" val="186261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B8E2FC-5CD4-49F6-9291-DA3496E723E8}"/>
              </a:ext>
            </a:extLst>
          </p:cNvPr>
          <p:cNvSpPr>
            <a:spLocks noGrp="1"/>
          </p:cNvSpPr>
          <p:nvPr>
            <p:ph type="title"/>
          </p:nvPr>
        </p:nvSpPr>
        <p:spPr/>
        <p:txBody>
          <a:bodyPr/>
          <a:lstStyle/>
          <a:p>
            <a:r>
              <a:rPr lang="es-EC" b="1" dirty="0"/>
              <a:t>Mesociclo: modelaje competitivo</a:t>
            </a:r>
            <a:endParaRPr lang="es-ES" b="1" dirty="0"/>
          </a:p>
        </p:txBody>
      </p:sp>
      <p:sp>
        <p:nvSpPr>
          <p:cNvPr id="3" name="Marcador de contenido 2">
            <a:extLst>
              <a:ext uri="{FF2B5EF4-FFF2-40B4-BE49-F238E27FC236}">
                <a16:creationId xmlns:a16="http://schemas.microsoft.com/office/drawing/2014/main" id="{022109B4-B24C-4FAE-96DD-F77C5B1572A3}"/>
              </a:ext>
            </a:extLst>
          </p:cNvPr>
          <p:cNvSpPr>
            <a:spLocks noGrp="1"/>
          </p:cNvSpPr>
          <p:nvPr>
            <p:ph idx="1"/>
          </p:nvPr>
        </p:nvSpPr>
        <p:spPr/>
        <p:txBody>
          <a:bodyPr>
            <a:normAutofit fontScale="40000" lnSpcReduction="20000"/>
          </a:bodyPr>
          <a:lstStyle/>
          <a:p>
            <a:pPr marL="0" indent="0" algn="l">
              <a:lnSpc>
                <a:spcPct val="200000"/>
              </a:lnSpc>
              <a:spcBef>
                <a:spcPts val="1000"/>
              </a:spcBef>
              <a:buNone/>
            </a:pP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general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lvl="0" indent="0" fontAlgn="base">
              <a:lnSpc>
                <a:spcPct val="200000"/>
              </a:lnSpc>
              <a:spcAft>
                <a:spcPts val="60"/>
              </a:spcAft>
              <a:buClr>
                <a:srgbClr val="000000"/>
              </a:buClr>
              <a:buSzPts val="1100"/>
              <a:buNone/>
            </a:pPr>
            <a:r>
              <a:rPr lang="es-EC" sz="1800" u="none" strike="noStrike" dirty="0">
                <a:solidFill>
                  <a:schemeClr val="tx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Carreras de diferentes posiciones en distancias cortas </a:t>
            </a:r>
            <a:endParaRPr lang="es-ES" sz="1800" u="none" strike="noStrike" dirty="0">
              <a:solidFill>
                <a:schemeClr val="tx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marR="42545" lvl="0" indent="0" fontAlgn="base">
              <a:lnSpc>
                <a:spcPct val="200000"/>
              </a:lnSpc>
              <a:spcAft>
                <a:spcPts val="60"/>
              </a:spcAft>
              <a:buClr>
                <a:srgbClr val="000000"/>
              </a:buClr>
              <a:buSzPts val="1100"/>
              <a:buNone/>
            </a:pPr>
            <a:r>
              <a:rPr lang="es-EC" sz="1800" u="none" strike="noStrike" dirty="0">
                <a:solidFill>
                  <a:schemeClr val="tx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Circuito de ejercicios de fuerza </a:t>
            </a:r>
            <a:endParaRPr lang="es-ES" sz="1800" u="none" strike="noStrike" dirty="0">
              <a:solidFill>
                <a:schemeClr val="tx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marR="42545" lvl="0" indent="0" fontAlgn="base">
              <a:lnSpc>
                <a:spcPct val="200000"/>
              </a:lnSpc>
              <a:spcAft>
                <a:spcPts val="60"/>
              </a:spcAft>
              <a:buClr>
                <a:srgbClr val="000000"/>
              </a:buClr>
              <a:buSzPts val="1100"/>
              <a:buNone/>
            </a:pPr>
            <a:r>
              <a:rPr lang="es-EC" sz="1800" u="none" strike="noStrike" dirty="0">
                <a:solidFill>
                  <a:schemeClr val="tx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Complejo de flexibilidad </a:t>
            </a:r>
            <a:endParaRPr lang="es-ES" sz="1800" u="none" strike="noStrike" dirty="0">
              <a:solidFill>
                <a:schemeClr val="tx1"/>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indent="0" algn="l">
              <a:lnSpc>
                <a:spcPct val="200000"/>
              </a:lnSpc>
              <a:spcBef>
                <a:spcPts val="1000"/>
              </a:spcBef>
              <a:buNone/>
            </a:pP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especial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indent="0">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Desarrollo de la Fuerza Especial</a:t>
            </a:r>
            <a:endParaRPr lang="es-E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Desplazamientos en la zona de 3 metros (repeticiones con máxima intensidad)</a:t>
            </a:r>
            <a:endParaRPr lang="es-E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12700" indent="0">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Carreras de 10 a 60 metros (repeticiones con máxima intensidad).                    </a:t>
            </a:r>
            <a:endParaRPr lang="es-E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200000"/>
              </a:lnSpc>
              <a:spcBef>
                <a:spcPts val="1000"/>
              </a:spcBef>
              <a:buNone/>
            </a:pPr>
            <a:r>
              <a:rPr lang="es-E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Desarrollo de la resistencia a la rapidez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indent="0">
              <a:lnSpc>
                <a:spcPct val="20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Entrenamiento en circuito de 4 a 8 ejercicios (por repeticiones o por tiempo y el descanso entre 30 y 60 segundos).                          </a:t>
            </a:r>
            <a:endParaRPr lang="es-E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4338" name="Picture 2">
            <a:extLst>
              <a:ext uri="{FF2B5EF4-FFF2-40B4-BE49-F238E27FC236}">
                <a16:creationId xmlns:a16="http://schemas.microsoft.com/office/drawing/2014/main" id="{0D05D146-7685-4634-9A01-5D73497FA30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04080" y="2108053"/>
            <a:ext cx="5351600" cy="3012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95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DE7BA4-5A86-4BCE-A7D1-76BCDD9C4C4F}"/>
              </a:ext>
            </a:extLst>
          </p:cNvPr>
          <p:cNvSpPr>
            <a:spLocks noGrp="1"/>
          </p:cNvSpPr>
          <p:nvPr>
            <p:ph type="title"/>
          </p:nvPr>
        </p:nvSpPr>
        <p:spPr/>
        <p:txBody>
          <a:bodyPr/>
          <a:lstStyle/>
          <a:p>
            <a:r>
              <a:rPr lang="es-EC" b="1" dirty="0"/>
              <a:t>Mesociclo competitivo </a:t>
            </a:r>
            <a:endParaRPr lang="es-ES" b="1" dirty="0"/>
          </a:p>
        </p:txBody>
      </p:sp>
      <p:sp>
        <p:nvSpPr>
          <p:cNvPr id="3" name="Marcador de contenido 2">
            <a:extLst>
              <a:ext uri="{FF2B5EF4-FFF2-40B4-BE49-F238E27FC236}">
                <a16:creationId xmlns:a16="http://schemas.microsoft.com/office/drawing/2014/main" id="{44F2C9F8-665A-45E6-B046-3D737BB44118}"/>
              </a:ext>
            </a:extLst>
          </p:cNvPr>
          <p:cNvSpPr>
            <a:spLocks noGrp="1"/>
          </p:cNvSpPr>
          <p:nvPr>
            <p:ph idx="1"/>
          </p:nvPr>
        </p:nvSpPr>
        <p:spPr/>
        <p:txBody>
          <a:bodyPr>
            <a:normAutofit fontScale="77500" lnSpcReduction="20000"/>
          </a:bodyPr>
          <a:lstStyle/>
          <a:p>
            <a:pPr marL="0" indent="0">
              <a:lnSpc>
                <a:spcPct val="120000"/>
              </a:lnSpc>
              <a:spcBef>
                <a:spcPts val="1200"/>
              </a:spcBef>
              <a:buNone/>
            </a:pP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general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8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Carreras de diferentes posiciones en distancias cortas </a:t>
            </a:r>
            <a:endParaRPr lang="es-ES" sz="1800" u="none" strike="noStrike" dirty="0">
              <a:solidFill>
                <a:schemeClr val="tx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8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Complejo de flexibilidad </a:t>
            </a:r>
            <a:endParaRPr lang="es-ES" sz="1800" u="none" strike="noStrike" dirty="0">
              <a:solidFill>
                <a:schemeClr val="tx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marR="42545" lvl="0" indent="0" fontAlgn="base">
              <a:lnSpc>
                <a:spcPct val="120000"/>
              </a:lnSpc>
              <a:spcAft>
                <a:spcPts val="60"/>
              </a:spcAft>
              <a:buClr>
                <a:srgbClr val="000000"/>
              </a:buClr>
              <a:buSzPts val="1100"/>
              <a:buNone/>
            </a:pPr>
            <a:r>
              <a:rPr lang="es-EC" sz="18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Carrera de largas distancias </a:t>
            </a:r>
            <a:r>
              <a:rPr lang="es-EC" sz="1800" u="none" strike="noStrike" dirty="0" err="1">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cross</a:t>
            </a:r>
            <a:endParaRPr lang="es-ES" sz="1800" u="none" strike="noStrike" dirty="0">
              <a:solidFill>
                <a:schemeClr val="tx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20000"/>
              </a:lnSpc>
              <a:spcBef>
                <a:spcPts val="1000"/>
              </a:spcBef>
              <a:buNone/>
            </a:pP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especial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42545" indent="0">
              <a:lnSpc>
                <a:spcPct val="12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Ejercicios Preparatorios para el desarrollo de la condición física</a:t>
            </a:r>
            <a:endParaRPr lang="es-E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Desplazamientos en la zona de 3 metros (repeticiones con máxima intensidad)</a:t>
            </a:r>
            <a:endParaRPr lang="es-E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42545" indent="0">
              <a:lnSpc>
                <a:spcPct val="120000"/>
              </a:lnSpc>
              <a:spcAft>
                <a:spcPts val="800"/>
              </a:spcAft>
              <a:buNone/>
            </a:pPr>
            <a:r>
              <a:rPr lang="es-EC"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Carreras de 10 a 60 metros (repeticiones con máxima intensidad).                    </a:t>
            </a:r>
            <a:endParaRPr lang="es-E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20000"/>
              </a:lnSpc>
              <a:spcBef>
                <a:spcPts val="1000"/>
              </a:spcBef>
              <a:buNone/>
            </a:pPr>
            <a:r>
              <a:rPr lang="es-ES"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Desarrollo de la resistencia a la rapidez                                 </a:t>
            </a:r>
            <a:endParaRPr lang="es-ES" sz="18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nSpc>
                <a:spcPct val="120000"/>
              </a:lnSpc>
              <a:buNone/>
            </a:pPr>
            <a:r>
              <a:rPr lang="es-EC" sz="1800" dirty="0">
                <a:solidFill>
                  <a:schemeClr val="tx1"/>
                </a:solidFill>
                <a:effectLst/>
                <a:latin typeface="Arial" panose="020B0604020202020204" pitchFamily="34" charset="0"/>
                <a:ea typeface="Calibri" panose="020F0502020204030204" pitchFamily="34" charset="0"/>
              </a:rPr>
              <a:t>Entrenamiento en circuito de 4 a 8 ejercicios (por repeticiones o por tiempo y el descanso entre 30 y 60 segundos). </a:t>
            </a:r>
            <a:endParaRPr lang="es-ES" dirty="0">
              <a:solidFill>
                <a:schemeClr val="tx1"/>
              </a:solidFill>
            </a:endParaRPr>
          </a:p>
        </p:txBody>
      </p:sp>
      <p:pic>
        <p:nvPicPr>
          <p:cNvPr id="15362" name="Picture 2" descr="Deportes Paralímpicos Fotos e Imágenes de stock - Alamy">
            <a:extLst>
              <a:ext uri="{FF2B5EF4-FFF2-40B4-BE49-F238E27FC236}">
                <a16:creationId xmlns:a16="http://schemas.microsoft.com/office/drawing/2014/main" id="{612B1181-81AD-4FDA-BE32-B4062501CF46}"/>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10319"/>
          <a:stretch/>
        </p:blipFill>
        <p:spPr bwMode="auto">
          <a:xfrm>
            <a:off x="7396992" y="2092453"/>
            <a:ext cx="3758688" cy="2673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12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FB55C5-E841-4CD7-B5E1-8557D61DE613}"/>
              </a:ext>
            </a:extLst>
          </p:cNvPr>
          <p:cNvSpPr>
            <a:spLocks noGrp="1"/>
          </p:cNvSpPr>
          <p:nvPr>
            <p:ph type="title"/>
          </p:nvPr>
        </p:nvSpPr>
        <p:spPr/>
        <p:txBody>
          <a:bodyPr/>
          <a:lstStyle/>
          <a:p>
            <a:r>
              <a:rPr lang="es-EC" b="1" dirty="0"/>
              <a:t>Mesociclo: </a:t>
            </a:r>
            <a:r>
              <a:rPr lang="es-EC" b="1"/>
              <a:t>mantenedor recuperador </a:t>
            </a:r>
            <a:endParaRPr lang="es-ES" b="1" dirty="0"/>
          </a:p>
        </p:txBody>
      </p:sp>
      <p:sp>
        <p:nvSpPr>
          <p:cNvPr id="3" name="Marcador de contenido 2">
            <a:extLst>
              <a:ext uri="{FF2B5EF4-FFF2-40B4-BE49-F238E27FC236}">
                <a16:creationId xmlns:a16="http://schemas.microsoft.com/office/drawing/2014/main" id="{6FA13B72-102C-4836-862A-CDDBD70F9443}"/>
              </a:ext>
            </a:extLst>
          </p:cNvPr>
          <p:cNvSpPr>
            <a:spLocks noGrp="1"/>
          </p:cNvSpPr>
          <p:nvPr>
            <p:ph idx="1"/>
          </p:nvPr>
        </p:nvSpPr>
        <p:spPr/>
        <p:txBody>
          <a:bodyPr>
            <a:normAutofit/>
          </a:bodyPr>
          <a:lstStyle/>
          <a:p>
            <a:pPr algn="l">
              <a:lnSpc>
                <a:spcPct val="200000"/>
              </a:lnSpc>
              <a:spcBef>
                <a:spcPts val="1000"/>
              </a:spcBef>
            </a:pPr>
            <a:r>
              <a:rPr lang="en-US" sz="11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a:t>
            </a:r>
            <a:r>
              <a:rPr lang="en-U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100" b="1"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física</a:t>
            </a:r>
            <a:r>
              <a:rPr lang="en-U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general </a:t>
            </a:r>
            <a:endParaRPr lang="es-ES" sz="1300" b="1" dirty="0">
              <a:solidFill>
                <a:schemeClr val="tx1"/>
              </a:solidFill>
              <a:latin typeface="Cambria" panose="02040503050406030204" pitchFamily="18" charset="0"/>
              <a:ea typeface="Times New Roman" panose="02020603050405020304" pitchFamily="18" charset="0"/>
              <a:cs typeface="Times New Roman" panose="02020603050405020304" pitchFamily="18" charset="0"/>
            </a:endParaRPr>
          </a:p>
          <a:p>
            <a:pPr algn="l">
              <a:lnSpc>
                <a:spcPct val="200000"/>
              </a:lnSpc>
              <a:spcBef>
                <a:spcPts val="1000"/>
              </a:spcBef>
            </a:pPr>
            <a:r>
              <a:rPr lang="es-EC" sz="11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Realizar juegos en terrenos reducidos a sus medidas normales. </a:t>
            </a:r>
            <a:endParaRPr lang="es-ES" sz="1100" dirty="0">
              <a:solidFill>
                <a:schemeClr val="tx1"/>
              </a:solidFill>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algn="l">
              <a:lnSpc>
                <a:spcPct val="200000"/>
              </a:lnSpc>
              <a:spcBef>
                <a:spcPts val="1000"/>
              </a:spcBef>
            </a:pPr>
            <a:r>
              <a:rPr lang="es-EC" sz="11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Realizar natación sin exigencias de carga.</a:t>
            </a:r>
          </a:p>
          <a:p>
            <a:pPr algn="l">
              <a:lnSpc>
                <a:spcPct val="200000"/>
              </a:lnSpc>
              <a:spcBef>
                <a:spcPts val="1000"/>
              </a:spcBef>
            </a:pPr>
            <a:r>
              <a:rPr lang="es-EC" sz="1100" u="none" strike="noStrike" dirty="0">
                <a:solidFill>
                  <a:schemeClr val="tx1"/>
                </a:solidFill>
                <a:effectLst/>
                <a:uFill>
                  <a:solidFill>
                    <a:srgbClr val="000000"/>
                  </a:solidFill>
                </a:uFill>
                <a:latin typeface="Arial" panose="020B0604020202020204" pitchFamily="34" charset="0"/>
                <a:ea typeface="Calibri" panose="020F0502020204030204" pitchFamily="34" charset="0"/>
                <a:cs typeface="Times New Roman" panose="02020603050405020304" pitchFamily="18" charset="0"/>
              </a:rPr>
              <a:t>Lograr en los atletas equilibrar el aspecto psicológico tanto positivo o negativo que hayan quedado huellas de la preparación anterior </a:t>
            </a:r>
            <a:endParaRPr lang="es-ES" sz="1100" u="none" strike="noStrike" dirty="0">
              <a:solidFill>
                <a:schemeClr val="tx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200000"/>
              </a:lnSpc>
              <a:spcBef>
                <a:spcPts val="1000"/>
              </a:spcBef>
              <a:buNone/>
            </a:pPr>
            <a:r>
              <a:rPr lang="es-EC"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Preparación física especial </a:t>
            </a:r>
            <a:endParaRPr lang="es-ES" sz="1300" b="1"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200000"/>
              </a:lnSpc>
              <a:spcAft>
                <a:spcPts val="800"/>
              </a:spcAft>
            </a:pPr>
            <a:r>
              <a:rPr lang="es-EC" sz="1100" dirty="0">
                <a:effectLst/>
                <a:latin typeface="Arial" panose="020B0604020202020204" pitchFamily="34" charset="0"/>
                <a:ea typeface="Calibri" panose="020F0502020204030204" pitchFamily="34" charset="0"/>
                <a:cs typeface="Times New Roman" panose="02020603050405020304" pitchFamily="18" charset="0"/>
              </a:rPr>
              <a:t>Ejercicios Preparatorios para el desarrollo de la condición física general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s-EC" sz="1100" dirty="0">
                <a:effectLst/>
                <a:latin typeface="Arial" panose="020B0604020202020204" pitchFamily="34" charset="0"/>
                <a:ea typeface="Calibri" panose="020F0502020204030204" pitchFamily="34" charset="0"/>
                <a:cs typeface="Times New Roman" panose="02020603050405020304" pitchFamily="18"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42362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AEF46E-2FB6-415B-9B39-942FE76F6C11}"/>
              </a:ext>
            </a:extLst>
          </p:cNvPr>
          <p:cNvSpPr>
            <a:spLocks noGrp="1"/>
          </p:cNvSpPr>
          <p:nvPr>
            <p:ph type="title"/>
          </p:nvPr>
        </p:nvSpPr>
        <p:spPr>
          <a:xfrm>
            <a:off x="1066800" y="326360"/>
            <a:ext cx="10058400" cy="1450757"/>
          </a:xfrm>
        </p:spPr>
        <p:txBody>
          <a:bodyPr/>
          <a:lstStyle/>
          <a:p>
            <a:r>
              <a:rPr lang="es-EC" b="1" dirty="0"/>
              <a:t>Referencias bibliográficas </a:t>
            </a:r>
            <a:endParaRPr lang="es-ES" b="1" dirty="0"/>
          </a:p>
        </p:txBody>
      </p:sp>
      <p:sp>
        <p:nvSpPr>
          <p:cNvPr id="3" name="Marcador de contenido 2">
            <a:extLst>
              <a:ext uri="{FF2B5EF4-FFF2-40B4-BE49-F238E27FC236}">
                <a16:creationId xmlns:a16="http://schemas.microsoft.com/office/drawing/2014/main" id="{4FB77D78-51A7-45C5-B99F-482679263A91}"/>
              </a:ext>
            </a:extLst>
          </p:cNvPr>
          <p:cNvSpPr>
            <a:spLocks noGrp="1"/>
          </p:cNvSpPr>
          <p:nvPr>
            <p:ph idx="1"/>
          </p:nvPr>
        </p:nvSpPr>
        <p:spPr>
          <a:xfrm>
            <a:off x="1097280" y="2071020"/>
            <a:ext cx="10058400" cy="4024979"/>
          </a:xfrm>
        </p:spPr>
        <p:txBody>
          <a:bodyPr>
            <a:normAutofit/>
          </a:bodyPr>
          <a:lstStyle/>
          <a:p>
            <a:pPr marL="0" indent="0">
              <a:lnSpc>
                <a:spcPct val="12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a:t>
            </a:r>
            <a:r>
              <a:rPr lang="es-MX" sz="900" dirty="0" err="1">
                <a:effectLst/>
                <a:latin typeface="Arial" panose="020B0604020202020204" pitchFamily="34" charset="0"/>
                <a:ea typeface="Calibri" panose="020F0502020204030204" pitchFamily="34" charset="0"/>
                <a:cs typeface="Times New Roman" panose="02020603050405020304" pitchFamily="18" charset="0"/>
              </a:rPr>
              <a:t>Meerson</a:t>
            </a:r>
            <a:r>
              <a:rPr lang="es-MX" sz="900" dirty="0">
                <a:effectLst/>
                <a:latin typeface="Arial" panose="020B0604020202020204" pitchFamily="34" charset="0"/>
                <a:ea typeface="Calibri" panose="020F0502020204030204" pitchFamily="34" charset="0"/>
                <a:cs typeface="Times New Roman" panose="02020603050405020304" pitchFamily="18" charset="0"/>
              </a:rPr>
              <a:t>. (1986). </a:t>
            </a:r>
            <a:r>
              <a:rPr lang="es-MX" sz="900" i="1" dirty="0" err="1">
                <a:effectLst/>
                <a:latin typeface="Arial" panose="020B0604020202020204" pitchFamily="34" charset="0"/>
                <a:ea typeface="Calibri" panose="020F0502020204030204" pitchFamily="34" charset="0"/>
                <a:cs typeface="Times New Roman" panose="02020603050405020304" pitchFamily="18" charset="0"/>
              </a:rPr>
              <a:t>Buenaforma</a:t>
            </a:r>
            <a:r>
              <a:rPr lang="es-MX" sz="900" dirty="0">
                <a:effectLst/>
                <a:latin typeface="Arial" panose="020B0604020202020204" pitchFamily="34" charset="0"/>
                <a:ea typeface="Calibri" panose="020F0502020204030204" pitchFamily="34" charset="0"/>
                <a:cs typeface="Times New Roman" panose="02020603050405020304" pitchFamily="18" charset="0"/>
              </a:rPr>
              <a:t>. Obtenido de https://www.buenaforma.org/2009/10/21/tipos-de-adaptacion-deportiva/: https://www.buenaforma.org/2009/10/21/tipos-de-adaptacion-deportiva/</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Barbier, M. V. (2013). </a:t>
            </a:r>
            <a:r>
              <a:rPr lang="es-MX" sz="900" i="1" dirty="0">
                <a:effectLst/>
                <a:latin typeface="Arial" panose="020B0604020202020204" pitchFamily="34" charset="0"/>
                <a:ea typeface="Calibri" panose="020F0502020204030204" pitchFamily="34" charset="0"/>
                <a:cs typeface="Times New Roman" panose="02020603050405020304" pitchFamily="18" charset="0"/>
              </a:rPr>
              <a:t>La Fuerza en el Deporte Sistemas de Entrenamiento con Cargas.</a:t>
            </a:r>
            <a:r>
              <a:rPr lang="es-MX" sz="900" dirty="0">
                <a:effectLst/>
                <a:latin typeface="Arial" panose="020B0604020202020204" pitchFamily="34" charset="0"/>
                <a:ea typeface="Calibri" panose="020F0502020204030204" pitchFamily="34" charset="0"/>
                <a:cs typeface="Times New Roman" panose="02020603050405020304" pitchFamily="18" charset="0"/>
              </a:rPr>
              <a:t> </a:t>
            </a:r>
            <a:r>
              <a:rPr lang="es-MX" sz="900" dirty="0" err="1">
                <a:effectLst/>
                <a:latin typeface="Arial" panose="020B0604020202020204" pitchFamily="34" charset="0"/>
                <a:ea typeface="Calibri" panose="020F0502020204030204" pitchFamily="34" charset="0"/>
                <a:cs typeface="Times New Roman" panose="02020603050405020304" pitchFamily="18" charset="0"/>
              </a:rPr>
              <a:t>Libreriía</a:t>
            </a:r>
            <a:r>
              <a:rPr lang="es-MX" sz="900" dirty="0">
                <a:effectLst/>
                <a:latin typeface="Arial" panose="020B0604020202020204" pitchFamily="34" charset="0"/>
                <a:ea typeface="Calibri" panose="020F0502020204030204" pitchFamily="34" charset="0"/>
                <a:cs typeface="Times New Roman" panose="02020603050405020304" pitchFamily="18" charset="0"/>
              </a:rPr>
              <a:t> Deportivas Esteban </a:t>
            </a:r>
            <a:r>
              <a:rPr lang="es-MX" sz="900" dirty="0" err="1">
                <a:effectLst/>
                <a:latin typeface="Arial" panose="020B0604020202020204" pitchFamily="34" charset="0"/>
                <a:ea typeface="Calibri" panose="020F0502020204030204" pitchFamily="34" charset="0"/>
                <a:cs typeface="Times New Roman" panose="02020603050405020304" pitchFamily="18" charset="0"/>
              </a:rPr>
              <a:t>Sanaz.S.L</a:t>
            </a:r>
            <a:r>
              <a:rPr lang="es-MX" sz="900" dirty="0">
                <a:effectLst/>
                <a:latin typeface="Arial" panose="020B0604020202020204" pitchFamily="34" charset="0"/>
                <a:ea typeface="Calibri" panose="020F0502020204030204" pitchFamily="34" charset="0"/>
                <a:cs typeface="Times New Roman" panose="02020603050405020304" pitchFamily="18" charset="0"/>
              </a:rPr>
              <a:t>. Recuperado el 20 de Enero de 2021, de https://books.google.com.ec/books?id=Kwdu8JlmdjsC&amp;pg=PA60&amp;dq=Fuerza+maxima&amp;hl=es&amp;sa=X&amp;ved=2ahUKEwiCoeyy56ruAhWMpFkKHdMHAu8Q6AEwA3oECAAQAg#v=onepage&amp;q=Fuerza%20maxima&amp;f=false</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n-US" sz="900" dirty="0">
                <a:effectLst/>
                <a:latin typeface="Arial" panose="020B0604020202020204" pitchFamily="34" charset="0"/>
                <a:ea typeface="Calibri" panose="020F0502020204030204" pitchFamily="34" charset="0"/>
                <a:cs typeface="Times New Roman" panose="02020603050405020304" pitchFamily="18" charset="0"/>
              </a:rPr>
              <a:t>Behrens, W. B., &amp; </a:t>
            </a:r>
            <a:r>
              <a:rPr lang="en-US" sz="900" dirty="0" err="1">
                <a:effectLst/>
                <a:latin typeface="Arial" panose="020B0604020202020204" pitchFamily="34" charset="0"/>
                <a:ea typeface="Calibri" panose="020F0502020204030204" pitchFamily="34" charset="0"/>
                <a:cs typeface="Times New Roman" panose="02020603050405020304" pitchFamily="18" charset="0"/>
              </a:rPr>
              <a:t>Buskies</a:t>
            </a:r>
            <a:r>
              <a:rPr lang="en-US" sz="900" dirty="0">
                <a:effectLst/>
                <a:latin typeface="Arial" panose="020B0604020202020204" pitchFamily="34" charset="0"/>
                <a:ea typeface="Calibri" panose="020F0502020204030204" pitchFamily="34" charset="0"/>
                <a:cs typeface="Times New Roman" panose="02020603050405020304" pitchFamily="18" charset="0"/>
              </a:rPr>
              <a:t>, W. (2000). </a:t>
            </a:r>
            <a:r>
              <a:rPr lang="es-MX" sz="900" i="1" dirty="0">
                <a:effectLst/>
                <a:latin typeface="Arial" panose="020B0604020202020204" pitchFamily="34" charset="0"/>
                <a:ea typeface="Calibri" panose="020F0502020204030204" pitchFamily="34" charset="0"/>
                <a:cs typeface="Times New Roman" panose="02020603050405020304" pitchFamily="18" charset="0"/>
              </a:rPr>
              <a:t>Entrenamiento de la Fuerza.</a:t>
            </a:r>
            <a:r>
              <a:rPr lang="es-MX" sz="900" dirty="0">
                <a:effectLst/>
                <a:latin typeface="Arial" panose="020B0604020202020204" pitchFamily="34" charset="0"/>
                <a:ea typeface="Calibri" panose="020F0502020204030204" pitchFamily="34" charset="0"/>
                <a:cs typeface="Times New Roman" panose="02020603050405020304" pitchFamily="18" charset="0"/>
              </a:rPr>
              <a:t> PAIDOTRIBO. Recuperado el 21 de Enero de 2021, de https://books.google.com.ec/books?id=0vE9U3c_YC4C&amp;pg=PA34&amp;dq=Fuerza+maxima&amp;hl=es&amp;sa=X&amp;ved=2ahUKEwiCoeyy56ruAhWMpFkKHdMHAu8Q6wEwBHoECAUQAQ#v=onepage&amp;q&amp;f=false</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900" dirty="0" err="1">
                <a:effectLst/>
                <a:latin typeface="Arial" panose="020B0604020202020204" pitchFamily="34" charset="0"/>
                <a:ea typeface="Calibri" panose="020F0502020204030204" pitchFamily="34" charset="0"/>
                <a:cs typeface="Times New Roman" panose="02020603050405020304" pitchFamily="18" charset="0"/>
              </a:rPr>
              <a:t>Bolognese</a:t>
            </a:r>
            <a:r>
              <a:rPr lang="es-MX" sz="900" dirty="0">
                <a:effectLst/>
                <a:latin typeface="Arial" panose="020B0604020202020204" pitchFamily="34" charset="0"/>
                <a:ea typeface="Calibri" panose="020F0502020204030204" pitchFamily="34" charset="0"/>
                <a:cs typeface="Times New Roman" panose="02020603050405020304" pitchFamily="18" charset="0"/>
              </a:rPr>
              <a:t>, M. (2013). </a:t>
            </a:r>
            <a:r>
              <a:rPr lang="es-MX" sz="900" i="1" dirty="0">
                <a:effectLst/>
                <a:latin typeface="Arial" panose="020B0604020202020204" pitchFamily="34" charset="0"/>
                <a:ea typeface="Calibri" panose="020F0502020204030204" pitchFamily="34" charset="0"/>
                <a:cs typeface="Times New Roman" panose="02020603050405020304" pitchFamily="18" charset="0"/>
              </a:rPr>
              <a:t>G-SE</a:t>
            </a:r>
            <a:r>
              <a:rPr lang="es-MX" sz="900" dirty="0">
                <a:effectLst/>
                <a:latin typeface="Arial" panose="020B0604020202020204" pitchFamily="34" charset="0"/>
                <a:ea typeface="Calibri" panose="020F0502020204030204" pitchFamily="34" charset="0"/>
                <a:cs typeface="Times New Roman" panose="02020603050405020304" pitchFamily="18" charset="0"/>
              </a:rPr>
              <a:t>. Obtenido de G-SE: https://g-se.com/sindrome-general-de-adaptacion-aplicado-al-fitness-parte-ii-bp-K57cfb26d123c5</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Camila, M. L. (16 de 05 de 2013). </a:t>
            </a:r>
            <a:r>
              <a:rPr lang="es-MX" sz="900" i="1" dirty="0">
                <a:effectLst/>
                <a:latin typeface="Arial" panose="020B0604020202020204" pitchFamily="34" charset="0"/>
                <a:ea typeface="Calibri" panose="020F0502020204030204" pitchFamily="34" charset="0"/>
                <a:cs typeface="Times New Roman" panose="02020603050405020304" pitchFamily="18" charset="0"/>
              </a:rPr>
              <a:t>Club Ensayos</a:t>
            </a:r>
            <a:r>
              <a:rPr lang="es-MX" sz="900" dirty="0">
                <a:effectLst/>
                <a:latin typeface="Arial" panose="020B0604020202020204" pitchFamily="34" charset="0"/>
                <a:ea typeface="Calibri" panose="020F0502020204030204" pitchFamily="34" charset="0"/>
                <a:cs typeface="Times New Roman" panose="02020603050405020304" pitchFamily="18" charset="0"/>
              </a:rPr>
              <a:t>. Obtenido de https://www.clubensayos.com/Temas-Variados/La-Fuerza-Explosiva/932143.html</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Cappa, D. (2013). </a:t>
            </a:r>
            <a:r>
              <a:rPr lang="es-MX" sz="900" i="1" dirty="0">
                <a:effectLst/>
                <a:latin typeface="Arial" panose="020B0604020202020204" pitchFamily="34" charset="0"/>
                <a:ea typeface="Calibri" panose="020F0502020204030204" pitchFamily="34" charset="0"/>
                <a:cs typeface="Times New Roman" panose="02020603050405020304" pitchFamily="18" charset="0"/>
              </a:rPr>
              <a:t>G-SE</a:t>
            </a:r>
            <a:r>
              <a:rPr lang="es-MX" sz="900" dirty="0">
                <a:effectLst/>
                <a:latin typeface="Arial" panose="020B0604020202020204" pitchFamily="34" charset="0"/>
                <a:ea typeface="Calibri" panose="020F0502020204030204" pitchFamily="34" charset="0"/>
                <a:cs typeface="Times New Roman" panose="02020603050405020304" pitchFamily="18" charset="0"/>
              </a:rPr>
              <a:t>. Obtenido de G-SE: https://g-se.com/adaptacion-fisiologica-al-entrenamiento-bp-B57cfb26e367b3</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Cappa, D. F. (23 de Enero de 2013). Obtenido de https://g-se.com/hipertrofia-muscular-bp-957cfb26ce8ddd</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900" i="1" dirty="0">
                <a:effectLst/>
                <a:latin typeface="Arial" panose="020B0604020202020204" pitchFamily="34" charset="0"/>
                <a:ea typeface="Calibri" panose="020F0502020204030204" pitchFamily="34" charset="0"/>
                <a:cs typeface="Times New Roman" panose="02020603050405020304" pitchFamily="18" charset="0"/>
              </a:rPr>
              <a:t>Club Ensayos</a:t>
            </a:r>
            <a:r>
              <a:rPr lang="es-MX" sz="900" dirty="0">
                <a:effectLst/>
                <a:latin typeface="Arial" panose="020B0604020202020204" pitchFamily="34" charset="0"/>
                <a:ea typeface="Calibri" panose="020F0502020204030204" pitchFamily="34" charset="0"/>
                <a:cs typeface="Times New Roman" panose="02020603050405020304" pitchFamily="18" charset="0"/>
              </a:rPr>
              <a:t>. (14 de Abril de 2015). Obtenido de Club Ensayos: https://www.clubensayos.com/Temas-Variados/HIPERTROFIA/2450423.html</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es-ES" sz="900" dirty="0"/>
          </a:p>
        </p:txBody>
      </p:sp>
    </p:spTree>
    <p:extLst>
      <p:ext uri="{BB962C8B-B14F-4D97-AF65-F5344CB8AC3E}">
        <p14:creationId xmlns:p14="http://schemas.microsoft.com/office/powerpoint/2010/main" val="62555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0B96F-2748-470D-AA16-B58EABFDBD49}"/>
              </a:ext>
            </a:extLst>
          </p:cNvPr>
          <p:cNvSpPr>
            <a:spLocks noGrp="1"/>
          </p:cNvSpPr>
          <p:nvPr>
            <p:ph type="title"/>
          </p:nvPr>
        </p:nvSpPr>
        <p:spPr>
          <a:xfrm>
            <a:off x="1004515" y="299855"/>
            <a:ext cx="10058400" cy="1450757"/>
          </a:xfrm>
        </p:spPr>
        <p:txBody>
          <a:bodyPr/>
          <a:lstStyle/>
          <a:p>
            <a:r>
              <a:rPr lang="es-EC" b="1" dirty="0"/>
              <a:t>Referencias bibliográficas </a:t>
            </a:r>
            <a:endParaRPr lang="es-ES" dirty="0"/>
          </a:p>
        </p:txBody>
      </p:sp>
      <p:sp>
        <p:nvSpPr>
          <p:cNvPr id="3" name="Marcador de contenido 2">
            <a:extLst>
              <a:ext uri="{FF2B5EF4-FFF2-40B4-BE49-F238E27FC236}">
                <a16:creationId xmlns:a16="http://schemas.microsoft.com/office/drawing/2014/main" id="{2AB3682E-B422-4181-AF46-33612B51C712}"/>
              </a:ext>
            </a:extLst>
          </p:cNvPr>
          <p:cNvSpPr>
            <a:spLocks noGrp="1"/>
          </p:cNvSpPr>
          <p:nvPr>
            <p:ph idx="1"/>
          </p:nvPr>
        </p:nvSpPr>
        <p:spPr>
          <a:xfrm>
            <a:off x="1004515" y="1872237"/>
            <a:ext cx="10604390" cy="4422546"/>
          </a:xfrm>
        </p:spPr>
        <p:txBody>
          <a:bodyPr>
            <a:normAutofit/>
          </a:bodyPr>
          <a:lstStyle/>
          <a:p>
            <a:pPr marL="0" indent="0">
              <a:lnSpc>
                <a:spcPct val="11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Gonzales. (2005). </a:t>
            </a:r>
            <a:r>
              <a:rPr lang="es-MX" sz="900" i="1" dirty="0">
                <a:effectLst/>
                <a:latin typeface="Arial" panose="020B0604020202020204" pitchFamily="34" charset="0"/>
                <a:ea typeface="Calibri" panose="020F0502020204030204" pitchFamily="34" charset="0"/>
                <a:cs typeface="Times New Roman" panose="02020603050405020304" pitchFamily="18" charset="0"/>
              </a:rPr>
              <a:t>Principios del ejercicio y su aplicación en el entrenamiento</a:t>
            </a:r>
            <a:r>
              <a:rPr lang="es-MX" sz="900" dirty="0">
                <a:effectLst/>
                <a:latin typeface="Arial" panose="020B0604020202020204" pitchFamily="34" charset="0"/>
                <a:ea typeface="Calibri" panose="020F0502020204030204" pitchFamily="34" charset="0"/>
                <a:cs typeface="Times New Roman" panose="02020603050405020304" pitchFamily="18" charset="0"/>
              </a:rPr>
              <a:t>. Obtenido de file:///C:/Users/USER/Downloads/Dialnet-PrincipiosDelEjercicioYSuAplicacionEnElEntrenamien-5605596%20(1).pdf</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Gracia, D. (2006). </a:t>
            </a:r>
            <a:r>
              <a:rPr lang="es-MX" sz="900" i="1" dirty="0" err="1">
                <a:effectLst/>
                <a:latin typeface="Arial" panose="020B0604020202020204" pitchFamily="34" charset="0"/>
                <a:ea typeface="Calibri" panose="020F0502020204030204" pitchFamily="34" charset="0"/>
                <a:cs typeface="Times New Roman" panose="02020603050405020304" pitchFamily="18" charset="0"/>
              </a:rPr>
              <a:t>bePFM</a:t>
            </a:r>
            <a:r>
              <a:rPr lang="es-MX" sz="900" dirty="0">
                <a:effectLst/>
                <a:latin typeface="Arial" panose="020B0604020202020204" pitchFamily="34" charset="0"/>
                <a:ea typeface="Calibri" panose="020F0502020204030204" pitchFamily="34" charset="0"/>
                <a:cs typeface="Times New Roman" panose="02020603050405020304" pitchFamily="18" charset="0"/>
              </a:rPr>
              <a:t>. Obtenido de Métodos piramidales del entrenamiento de la fuerza: https://www.pontemasfuerte.com/bePMF/metodos-piramidales-del-entrenamiento-de-la-fuerza/</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err="1">
                <a:effectLst/>
                <a:latin typeface="Arial" panose="020B0604020202020204" pitchFamily="34" charset="0"/>
                <a:ea typeface="Calibri" panose="020F0502020204030204" pitchFamily="34" charset="0"/>
                <a:cs typeface="Times New Roman" panose="02020603050405020304" pitchFamily="18" charset="0"/>
              </a:rPr>
              <a:t>Grosser</a:t>
            </a:r>
            <a:r>
              <a:rPr lang="es-MX" sz="900" dirty="0">
                <a:effectLst/>
                <a:latin typeface="Arial" panose="020B0604020202020204" pitchFamily="34" charset="0"/>
                <a:ea typeface="Calibri" panose="020F0502020204030204" pitchFamily="34" charset="0"/>
                <a:cs typeface="Times New Roman" panose="02020603050405020304" pitchFamily="18" charset="0"/>
              </a:rPr>
              <a:t>, M., &amp; </a:t>
            </a:r>
            <a:r>
              <a:rPr lang="es-MX" sz="900" dirty="0" err="1">
                <a:effectLst/>
                <a:latin typeface="Arial" panose="020B0604020202020204" pitchFamily="34" charset="0"/>
                <a:ea typeface="Calibri" panose="020F0502020204030204" pitchFamily="34" charset="0"/>
                <a:cs typeface="Times New Roman" panose="02020603050405020304" pitchFamily="18" charset="0"/>
              </a:rPr>
              <a:t>Starischka</a:t>
            </a:r>
            <a:r>
              <a:rPr lang="es-MX" sz="900" dirty="0">
                <a:effectLst/>
                <a:latin typeface="Arial" panose="020B0604020202020204" pitchFamily="34" charset="0"/>
                <a:ea typeface="Calibri" panose="020F0502020204030204" pitchFamily="34" charset="0"/>
                <a:cs typeface="Times New Roman" panose="02020603050405020304" pitchFamily="18" charset="0"/>
              </a:rPr>
              <a:t>, s. (1989). </a:t>
            </a:r>
            <a:r>
              <a:rPr lang="es-MX" sz="900" i="1" dirty="0">
                <a:effectLst/>
                <a:latin typeface="Arial" panose="020B0604020202020204" pitchFamily="34" charset="0"/>
                <a:ea typeface="Calibri" panose="020F0502020204030204" pitchFamily="34" charset="0"/>
                <a:cs typeface="Times New Roman" panose="02020603050405020304" pitchFamily="18" charset="0"/>
              </a:rPr>
              <a:t>Test de la condición física.</a:t>
            </a:r>
            <a:r>
              <a:rPr lang="es-MX" sz="900" dirty="0">
                <a:effectLst/>
                <a:latin typeface="Arial" panose="020B0604020202020204" pitchFamily="34" charset="0"/>
                <a:ea typeface="Calibri" panose="020F0502020204030204" pitchFamily="34" charset="0"/>
                <a:cs typeface="Times New Roman" panose="02020603050405020304" pitchFamily="18" charset="0"/>
              </a:rPr>
              <a:t> Roca.</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Harre, D. (2004). </a:t>
            </a:r>
            <a:r>
              <a:rPr lang="es-MX" sz="900" i="1" dirty="0" err="1">
                <a:effectLst/>
                <a:latin typeface="Arial" panose="020B0604020202020204" pitchFamily="34" charset="0"/>
                <a:ea typeface="Calibri" panose="020F0502020204030204" pitchFamily="34" charset="0"/>
                <a:cs typeface="Times New Roman" panose="02020603050405020304" pitchFamily="18" charset="0"/>
              </a:rPr>
              <a:t>efdeportes</a:t>
            </a:r>
            <a:r>
              <a:rPr lang="es-MX" sz="900" dirty="0">
                <a:effectLst/>
                <a:latin typeface="Arial" panose="020B0604020202020204" pitchFamily="34" charset="0"/>
                <a:ea typeface="Calibri" panose="020F0502020204030204" pitchFamily="34" charset="0"/>
                <a:cs typeface="Times New Roman" panose="02020603050405020304" pitchFamily="18" charset="0"/>
              </a:rPr>
              <a:t>. Obtenido de </a:t>
            </a:r>
            <a:r>
              <a:rPr lang="es-MX" sz="900" dirty="0" err="1">
                <a:effectLst/>
                <a:latin typeface="Arial" panose="020B0604020202020204" pitchFamily="34" charset="0"/>
                <a:ea typeface="Calibri" panose="020F0502020204030204" pitchFamily="34" charset="0"/>
                <a:cs typeface="Times New Roman" panose="02020603050405020304" pitchFamily="18" charset="0"/>
              </a:rPr>
              <a:t>efdeportes</a:t>
            </a:r>
            <a:r>
              <a:rPr lang="es-MX" sz="900" dirty="0">
                <a:effectLst/>
                <a:latin typeface="Arial" panose="020B0604020202020204" pitchFamily="34" charset="0"/>
                <a:ea typeface="Calibri" panose="020F0502020204030204" pitchFamily="34" charset="0"/>
                <a:cs typeface="Times New Roman" panose="02020603050405020304" pitchFamily="18" charset="0"/>
              </a:rPr>
              <a:t>: https://www.efdeportes.com/efd71/adap.htm</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err="1">
                <a:effectLst/>
                <a:latin typeface="Arial" panose="020B0604020202020204" pitchFamily="34" charset="0"/>
                <a:ea typeface="Calibri" panose="020F0502020204030204" pitchFamily="34" charset="0"/>
                <a:cs typeface="Times New Roman" panose="02020603050405020304" pitchFamily="18" charset="0"/>
              </a:rPr>
              <a:t>Jodart</a:t>
            </a:r>
            <a:r>
              <a:rPr lang="es-MX" sz="900" dirty="0">
                <a:effectLst/>
                <a:latin typeface="Arial" panose="020B0604020202020204" pitchFamily="34" charset="0"/>
                <a:ea typeface="Calibri" panose="020F0502020204030204" pitchFamily="34" charset="0"/>
                <a:cs typeface="Times New Roman" panose="02020603050405020304" pitchFamily="18" charset="0"/>
              </a:rPr>
              <a:t>, R. (2013). Revisión de artículos sobre la validez de la prueba de </a:t>
            </a:r>
            <a:r>
              <a:rPr lang="es-MX" sz="900" dirty="0" err="1">
                <a:effectLst/>
                <a:latin typeface="Arial" panose="020B0604020202020204" pitchFamily="34" charset="0"/>
                <a:ea typeface="Calibri" panose="020F0502020204030204" pitchFamily="34" charset="0"/>
                <a:cs typeface="Times New Roman" panose="02020603050405020304" pitchFamily="18" charset="0"/>
              </a:rPr>
              <a:t>Course</a:t>
            </a:r>
            <a:r>
              <a:rPr lang="es-MX" sz="900" dirty="0">
                <a:effectLst/>
                <a:latin typeface="Arial" panose="020B0604020202020204" pitchFamily="34" charset="0"/>
                <a:ea typeface="Calibri" panose="020F0502020204030204" pitchFamily="34" charset="0"/>
                <a:cs typeface="Times New Roman" panose="02020603050405020304" pitchFamily="18" charset="0"/>
              </a:rPr>
              <a:t> </a:t>
            </a:r>
            <a:r>
              <a:rPr lang="es-MX" sz="900" dirty="0" err="1">
                <a:effectLst/>
                <a:latin typeface="Arial" panose="020B0604020202020204" pitchFamily="34" charset="0"/>
                <a:ea typeface="Calibri" panose="020F0502020204030204" pitchFamily="34" charset="0"/>
                <a:cs typeface="Times New Roman" panose="02020603050405020304" pitchFamily="18" charset="0"/>
              </a:rPr>
              <a:t>navette</a:t>
            </a:r>
            <a:r>
              <a:rPr lang="es-MX" sz="900" dirty="0">
                <a:effectLst/>
                <a:latin typeface="Arial" panose="020B0604020202020204" pitchFamily="34" charset="0"/>
                <a:ea typeface="Calibri" panose="020F0502020204030204" pitchFamily="34" charset="0"/>
                <a:cs typeface="Times New Roman" panose="02020603050405020304" pitchFamily="18" charset="0"/>
              </a:rPr>
              <a:t> para determinar de manera indirecta el VO2 </a:t>
            </a:r>
            <a:r>
              <a:rPr lang="es-MX" sz="900" dirty="0" err="1">
                <a:effectLst/>
                <a:latin typeface="Arial" panose="020B0604020202020204" pitchFamily="34" charset="0"/>
                <a:ea typeface="Calibri" panose="020F0502020204030204" pitchFamily="34" charset="0"/>
                <a:cs typeface="Times New Roman" panose="02020603050405020304" pitchFamily="18" charset="0"/>
              </a:rPr>
              <a:t>max</a:t>
            </a:r>
            <a:r>
              <a:rPr lang="es-MX" sz="900" dirty="0">
                <a:effectLst/>
                <a:latin typeface="Arial" panose="020B0604020202020204" pitchFamily="34" charset="0"/>
                <a:ea typeface="Calibri" panose="020F0502020204030204" pitchFamily="34" charset="0"/>
                <a:cs typeface="Times New Roman" panose="02020603050405020304" pitchFamily="18" charset="0"/>
              </a:rPr>
              <a:t>. </a:t>
            </a:r>
            <a:r>
              <a:rPr lang="es-MX" sz="900" i="1" dirty="0">
                <a:effectLst/>
                <a:latin typeface="Arial" panose="020B0604020202020204" pitchFamily="34" charset="0"/>
                <a:ea typeface="Calibri" panose="020F0502020204030204" pitchFamily="34" charset="0"/>
                <a:cs typeface="Times New Roman" panose="02020603050405020304" pitchFamily="18" charset="0"/>
              </a:rPr>
              <a:t>Revista Internacional de Medicina y Ciencias de la Actividad Física y el Deporte, 3</a:t>
            </a:r>
            <a:r>
              <a:rPr lang="es-MX" sz="900" dirty="0">
                <a:effectLst/>
                <a:latin typeface="Arial" panose="020B0604020202020204" pitchFamily="34" charset="0"/>
                <a:ea typeface="Calibri" panose="020F0502020204030204" pitchFamily="34" charset="0"/>
                <a:cs typeface="Times New Roman" panose="02020603050405020304" pitchFamily="18" charset="0"/>
              </a:rPr>
              <a:t>(11), 6-7.</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n-US" sz="900" dirty="0">
                <a:effectLst/>
                <a:latin typeface="Arial" panose="020B0604020202020204" pitchFamily="34" charset="0"/>
                <a:ea typeface="Calibri" panose="020F0502020204030204" pitchFamily="34" charset="0"/>
                <a:cs typeface="Times New Roman" panose="02020603050405020304" pitchFamily="18" charset="0"/>
              </a:rPr>
              <a:t>Jonathon </a:t>
            </a:r>
            <a:r>
              <a:rPr lang="en-US" sz="900" dirty="0" err="1">
                <a:effectLst/>
                <a:latin typeface="Arial" panose="020B0604020202020204" pitchFamily="34" charset="0"/>
                <a:ea typeface="Calibri" panose="020F0502020204030204" pitchFamily="34" charset="0"/>
                <a:cs typeface="Times New Roman" panose="02020603050405020304" pitchFamily="18" charset="0"/>
              </a:rPr>
              <a:t>Janz</a:t>
            </a:r>
            <a:r>
              <a:rPr lang="en-US" sz="900" dirty="0">
                <a:effectLst/>
                <a:latin typeface="Arial" panose="020B0604020202020204" pitchFamily="34" charset="0"/>
                <a:ea typeface="Calibri" panose="020F0502020204030204" pitchFamily="34" charset="0"/>
                <a:cs typeface="Times New Roman" panose="02020603050405020304" pitchFamily="18" charset="0"/>
              </a:rPr>
              <a:t>, M. M. (2008). </a:t>
            </a:r>
            <a:r>
              <a:rPr lang="en-US" sz="900" i="1" dirty="0">
                <a:effectLst/>
                <a:latin typeface="Arial" panose="020B0604020202020204" pitchFamily="34" charset="0"/>
                <a:ea typeface="Calibri" panose="020F0502020204030204" pitchFamily="34" charset="0"/>
                <a:cs typeface="Times New Roman" panose="02020603050405020304" pitchFamily="18" charset="0"/>
              </a:rPr>
              <a:t>G-SE</a:t>
            </a:r>
            <a:r>
              <a:rPr lang="en-US" sz="900" dirty="0">
                <a:effectLst/>
                <a:latin typeface="Arial" panose="020B0604020202020204" pitchFamily="34" charset="0"/>
                <a:ea typeface="Calibri" panose="020F0502020204030204" pitchFamily="34" charset="0"/>
                <a:cs typeface="Times New Roman" panose="02020603050405020304" pitchFamily="18" charset="0"/>
              </a:rPr>
              <a:t>. </a:t>
            </a:r>
            <a:r>
              <a:rPr lang="es-MX" sz="900" dirty="0">
                <a:effectLst/>
                <a:latin typeface="Arial" panose="020B0604020202020204" pitchFamily="34" charset="0"/>
                <a:ea typeface="Calibri" panose="020F0502020204030204" pitchFamily="34" charset="0"/>
                <a:cs typeface="Times New Roman" panose="02020603050405020304" pitchFamily="18" charset="0"/>
              </a:rPr>
              <a:t>Obtenido de https://g-se.com/entrenamiento-de-la-fuerza-explosiva-mas-alla-del-levantamiento-de-pesas-1089-sa-A57cfb271bb669</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err="1">
                <a:effectLst/>
                <a:latin typeface="Arial" panose="020B0604020202020204" pitchFamily="34" charset="0"/>
                <a:ea typeface="Calibri" panose="020F0502020204030204" pitchFamily="34" charset="0"/>
                <a:cs typeface="Times New Roman" panose="02020603050405020304" pitchFamily="18" charset="0"/>
              </a:rPr>
              <a:t>Martinez</a:t>
            </a:r>
            <a:r>
              <a:rPr lang="es-MX" sz="900" dirty="0">
                <a:effectLst/>
                <a:latin typeface="Arial" panose="020B0604020202020204" pitchFamily="34" charset="0"/>
                <a:ea typeface="Calibri" panose="020F0502020204030204" pitchFamily="34" charset="0"/>
                <a:cs typeface="Times New Roman" panose="02020603050405020304" pitchFamily="18" charset="0"/>
              </a:rPr>
              <a:t>, E. (1985). </a:t>
            </a:r>
            <a:r>
              <a:rPr lang="es-MX" sz="900" i="1" dirty="0">
                <a:effectLst/>
                <a:latin typeface="Arial" panose="020B0604020202020204" pitchFamily="34" charset="0"/>
                <a:ea typeface="Calibri" panose="020F0502020204030204" pitchFamily="34" charset="0"/>
                <a:cs typeface="Times New Roman" panose="02020603050405020304" pitchFamily="18" charset="0"/>
              </a:rPr>
              <a:t>La capacidad </a:t>
            </a:r>
            <a:r>
              <a:rPr lang="es-MX" sz="900" i="1" dirty="0" err="1">
                <a:effectLst/>
                <a:latin typeface="Arial" panose="020B0604020202020204" pitchFamily="34" charset="0"/>
                <a:ea typeface="Calibri" panose="020F0502020204030204" pitchFamily="34" charset="0"/>
                <a:cs typeface="Times New Roman" panose="02020603050405020304" pitchFamily="18" charset="0"/>
              </a:rPr>
              <a:t>aerobica</a:t>
            </a:r>
            <a:r>
              <a:rPr lang="es-MX" sz="900" dirty="0">
                <a:effectLst/>
                <a:latin typeface="Arial" panose="020B0604020202020204" pitchFamily="34" charset="0"/>
                <a:ea typeface="Calibri" panose="020F0502020204030204" pitchFamily="34" charset="0"/>
                <a:cs typeface="Times New Roman" panose="02020603050405020304" pitchFamily="18" charset="0"/>
              </a:rPr>
              <a:t> (Vols. 1-2). </a:t>
            </a:r>
            <a:r>
              <a:rPr lang="es-MX" sz="900" dirty="0" err="1">
                <a:effectLst/>
                <a:latin typeface="Arial" panose="020B0604020202020204" pitchFamily="34" charset="0"/>
                <a:ea typeface="Calibri" panose="020F0502020204030204" pitchFamily="34" charset="0"/>
                <a:cs typeface="Times New Roman" panose="02020603050405020304" pitchFamily="18" charset="0"/>
              </a:rPr>
              <a:t>Medellin</a:t>
            </a:r>
            <a:r>
              <a:rPr lang="es-MX" sz="900" dirty="0">
                <a:effectLst/>
                <a:latin typeface="Arial" panose="020B0604020202020204" pitchFamily="34" charset="0"/>
                <a:ea typeface="Calibri" panose="020F0502020204030204" pitchFamily="34" charset="0"/>
                <a:cs typeface="Times New Roman" panose="02020603050405020304" pitchFamily="18" charset="0"/>
              </a:rPr>
              <a:t>, Colombia: Educación Física y Deporte.</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err="1">
                <a:effectLst/>
                <a:latin typeface="Arial" panose="020B0604020202020204" pitchFamily="34" charset="0"/>
                <a:ea typeface="Calibri" panose="020F0502020204030204" pitchFamily="34" charset="0"/>
                <a:cs typeface="Times New Roman" panose="02020603050405020304" pitchFamily="18" charset="0"/>
              </a:rPr>
              <a:t>Matveev</a:t>
            </a:r>
            <a:r>
              <a:rPr lang="es-MX" sz="900" dirty="0">
                <a:effectLst/>
                <a:latin typeface="Arial" panose="020B0604020202020204" pitchFamily="34" charset="0"/>
                <a:ea typeface="Calibri" panose="020F0502020204030204" pitchFamily="34" charset="0"/>
                <a:cs typeface="Times New Roman" panose="02020603050405020304" pitchFamily="18" charset="0"/>
              </a:rPr>
              <a:t>, L. (2001). </a:t>
            </a:r>
            <a:r>
              <a:rPr lang="es-MX" sz="900" i="1" dirty="0">
                <a:effectLst/>
                <a:latin typeface="Arial" panose="020B0604020202020204" pitchFamily="34" charset="0"/>
                <a:ea typeface="Calibri" panose="020F0502020204030204" pitchFamily="34" charset="0"/>
                <a:cs typeface="Times New Roman" panose="02020603050405020304" pitchFamily="18" charset="0"/>
              </a:rPr>
              <a:t>Teoría general del entrenamiento deportivo.</a:t>
            </a:r>
            <a:r>
              <a:rPr lang="es-MX" sz="900" dirty="0">
                <a:effectLst/>
                <a:latin typeface="Arial" panose="020B0604020202020204" pitchFamily="34" charset="0"/>
                <a:ea typeface="Calibri" panose="020F0502020204030204" pitchFamily="34" charset="0"/>
                <a:cs typeface="Times New Roman" panose="02020603050405020304" pitchFamily="18" charset="0"/>
              </a:rPr>
              <a:t> Barcelona : </a:t>
            </a:r>
            <a:r>
              <a:rPr lang="es-MX" sz="900" dirty="0" err="1">
                <a:effectLst/>
                <a:latin typeface="Arial" panose="020B0604020202020204" pitchFamily="34" charset="0"/>
                <a:ea typeface="Calibri" panose="020F0502020204030204" pitchFamily="34" charset="0"/>
                <a:cs typeface="Times New Roman" panose="02020603050405020304" pitchFamily="18" charset="0"/>
              </a:rPr>
              <a:t>Paidotribo</a:t>
            </a:r>
            <a:r>
              <a:rPr lang="es-MX" sz="900" dirty="0">
                <a:effectLst/>
                <a:latin typeface="Arial" panose="020B0604020202020204" pitchFamily="34" charset="0"/>
                <a:ea typeface="Calibri" panose="020F0502020204030204" pitchFamily="34" charset="0"/>
                <a:cs typeface="Times New Roman" panose="02020603050405020304" pitchFamily="18" charset="0"/>
              </a:rPr>
              <a:t>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MATVEIEV, L. (1993). </a:t>
            </a:r>
            <a:r>
              <a:rPr lang="es-MX" sz="900" i="1" dirty="0">
                <a:effectLst/>
                <a:latin typeface="Arial" panose="020B0604020202020204" pitchFamily="34" charset="0"/>
                <a:ea typeface="Calibri" panose="020F0502020204030204" pitchFamily="34" charset="0"/>
                <a:cs typeface="Times New Roman" panose="02020603050405020304" pitchFamily="18" charset="0"/>
              </a:rPr>
              <a:t>El proceso del entrenamiento deportivo.</a:t>
            </a:r>
            <a:r>
              <a:rPr lang="es-MX" sz="900" dirty="0">
                <a:effectLst/>
                <a:latin typeface="Arial" panose="020B0604020202020204" pitchFamily="34" charset="0"/>
                <a:ea typeface="Calibri" panose="020F0502020204030204" pitchFamily="34" charset="0"/>
                <a:cs typeface="Times New Roman" panose="02020603050405020304" pitchFamily="18" charset="0"/>
              </a:rPr>
              <a:t> Barcelona: </a:t>
            </a:r>
            <a:r>
              <a:rPr lang="es-MX" sz="900" dirty="0" err="1">
                <a:effectLst/>
                <a:latin typeface="Arial" panose="020B0604020202020204" pitchFamily="34" charset="0"/>
                <a:ea typeface="Calibri" panose="020F0502020204030204" pitchFamily="34" charset="0"/>
                <a:cs typeface="Times New Roman" panose="02020603050405020304" pitchFamily="18" charset="0"/>
              </a:rPr>
              <a:t>Stadium</a:t>
            </a:r>
            <a:r>
              <a:rPr lang="es-MX" sz="900" dirty="0">
                <a:effectLst/>
                <a:latin typeface="Arial" panose="020B0604020202020204" pitchFamily="34" charset="0"/>
                <a:ea typeface="Calibri" panose="020F0502020204030204" pitchFamily="34" charset="0"/>
                <a:cs typeface="Times New Roman" panose="02020603050405020304" pitchFamily="18" charset="0"/>
              </a:rPr>
              <a:t>.</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es-MX" sz="900" dirty="0">
                <a:effectLst/>
                <a:latin typeface="Arial" panose="020B0604020202020204" pitchFamily="34" charset="0"/>
                <a:ea typeface="Calibri" panose="020F0502020204030204" pitchFamily="34" charset="0"/>
                <a:cs typeface="Times New Roman" panose="02020603050405020304" pitchFamily="18" charset="0"/>
              </a:rPr>
              <a:t>Najarro, G. J. (2016). </a:t>
            </a:r>
            <a:r>
              <a:rPr lang="es-MX" sz="900" i="1" dirty="0">
                <a:effectLst/>
                <a:latin typeface="Arial" panose="020B0604020202020204" pitchFamily="34" charset="0"/>
                <a:ea typeface="Calibri" panose="020F0502020204030204" pitchFamily="34" charset="0"/>
                <a:cs typeface="Times New Roman" panose="02020603050405020304" pitchFamily="18" charset="0"/>
              </a:rPr>
              <a:t>Inteligencia emocional y la capacidad física de resistencia aeróbica</a:t>
            </a:r>
            <a:r>
              <a:rPr lang="es-MX" sz="900" dirty="0">
                <a:effectLst/>
                <a:latin typeface="Arial" panose="020B0604020202020204" pitchFamily="34" charset="0"/>
                <a:ea typeface="Calibri" panose="020F0502020204030204" pitchFamily="34" charset="0"/>
                <a:cs typeface="Times New Roman" panose="02020603050405020304" pitchFamily="18" charset="0"/>
              </a:rPr>
              <a:t> (Vol. 2). Lima-</a:t>
            </a:r>
            <a:r>
              <a:rPr lang="es-MX" sz="900" dirty="0" err="1">
                <a:effectLst/>
                <a:latin typeface="Arial" panose="020B0604020202020204" pitchFamily="34" charset="0"/>
                <a:ea typeface="Calibri" panose="020F0502020204030204" pitchFamily="34" charset="0"/>
                <a:cs typeface="Times New Roman" panose="02020603050405020304" pitchFamily="18" charset="0"/>
              </a:rPr>
              <a:t>Peru</a:t>
            </a:r>
            <a:r>
              <a:rPr lang="es-MX" sz="900" dirty="0">
                <a:effectLst/>
                <a:latin typeface="Arial" panose="020B0604020202020204" pitchFamily="34" charset="0"/>
                <a:ea typeface="Calibri" panose="020F0502020204030204" pitchFamily="34" charset="0"/>
                <a:cs typeface="Times New Roman" panose="02020603050405020304" pitchFamily="18" charset="0"/>
              </a:rPr>
              <a:t>.</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932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E48BB-ADC3-44DA-B213-0BFAC3AD9820}"/>
              </a:ext>
            </a:extLst>
          </p:cNvPr>
          <p:cNvSpPr>
            <a:spLocks noGrp="1"/>
          </p:cNvSpPr>
          <p:nvPr>
            <p:ph type="title"/>
          </p:nvPr>
        </p:nvSpPr>
        <p:spPr/>
        <p:txBody>
          <a:bodyPr/>
          <a:lstStyle/>
          <a:p>
            <a:r>
              <a:rPr lang="es-EC" b="1" dirty="0"/>
              <a:t>Referencias bibliográficas </a:t>
            </a:r>
            <a:endParaRPr lang="es-ES" dirty="0"/>
          </a:p>
        </p:txBody>
      </p:sp>
      <p:sp>
        <p:nvSpPr>
          <p:cNvPr id="3" name="Marcador de contenido 2">
            <a:extLst>
              <a:ext uri="{FF2B5EF4-FFF2-40B4-BE49-F238E27FC236}">
                <a16:creationId xmlns:a16="http://schemas.microsoft.com/office/drawing/2014/main" id="{1CD8A675-49DB-4C98-A946-3337AF0DB95C}"/>
              </a:ext>
            </a:extLst>
          </p:cNvPr>
          <p:cNvSpPr>
            <a:spLocks noGrp="1"/>
          </p:cNvSpPr>
          <p:nvPr>
            <p:ph idx="1"/>
          </p:nvPr>
        </p:nvSpPr>
        <p:spPr>
          <a:xfrm>
            <a:off x="1097280" y="1845734"/>
            <a:ext cx="10058400" cy="4369536"/>
          </a:xfrm>
        </p:spPr>
        <p:txBody>
          <a:bodyPr>
            <a:noAutofit/>
          </a:bodyPr>
          <a:lstStyle/>
          <a:p>
            <a:pPr marL="0" indent="0">
              <a:lnSpc>
                <a:spcPct val="120000"/>
              </a:lnSpc>
              <a:spcAft>
                <a:spcPts val="800"/>
              </a:spcAft>
              <a:buNone/>
            </a:pPr>
            <a:r>
              <a:rPr lang="es-MX" sz="1400" dirty="0">
                <a:effectLst/>
                <a:latin typeface="Arial" panose="020B0604020202020204" pitchFamily="34" charset="0"/>
                <a:ea typeface="Calibri" panose="020F0502020204030204" pitchFamily="34" charset="0"/>
                <a:cs typeface="Times New Roman" panose="02020603050405020304" pitchFamily="18" charset="0"/>
              </a:rPr>
              <a:t>Pareja, A. (1986). </a:t>
            </a:r>
            <a:r>
              <a:rPr lang="es-MX" sz="1400" i="1" dirty="0">
                <a:effectLst/>
                <a:latin typeface="Arial" panose="020B0604020202020204" pitchFamily="34" charset="0"/>
                <a:ea typeface="Calibri" panose="020F0502020204030204" pitchFamily="34" charset="0"/>
                <a:cs typeface="Times New Roman" panose="02020603050405020304" pitchFamily="18" charset="0"/>
              </a:rPr>
              <a:t>Carga física y adaptación orgánica .</a:t>
            </a:r>
            <a:r>
              <a:rPr lang="es-MX" sz="1400" dirty="0">
                <a:effectLst/>
                <a:latin typeface="Arial" panose="020B0604020202020204" pitchFamily="34" charset="0"/>
                <a:ea typeface="Calibri" panose="020F0502020204030204" pitchFamily="34" charset="0"/>
                <a:cs typeface="Times New Roman" panose="02020603050405020304" pitchFamily="18" charset="0"/>
              </a:rPr>
              <a:t> Medellín : Educación Física y Deporte, vol. 8, Nos. 1-2.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Pediatrics, A. A. (2001). Strength training by children and adolescents. </a:t>
            </a:r>
            <a:r>
              <a:rPr lang="es-MX" sz="1400" i="1" dirty="0" err="1">
                <a:effectLst/>
                <a:latin typeface="Arial" panose="020B0604020202020204" pitchFamily="34" charset="0"/>
                <a:ea typeface="Calibri" panose="020F0502020204030204" pitchFamily="34" charset="0"/>
                <a:cs typeface="Times New Roman" panose="02020603050405020304" pitchFamily="18" charset="0"/>
              </a:rPr>
              <a:t>Pediatric</a:t>
            </a:r>
            <a:r>
              <a:rPr lang="es-MX" sz="1400" i="1" dirty="0">
                <a:effectLst/>
                <a:latin typeface="Arial" panose="020B0604020202020204" pitchFamily="34" charset="0"/>
                <a:ea typeface="Calibri" panose="020F0502020204030204" pitchFamily="34" charset="0"/>
                <a:cs typeface="Times New Roman" panose="02020603050405020304" pitchFamily="18" charset="0"/>
              </a:rPr>
              <a:t>, 107</a:t>
            </a:r>
            <a:r>
              <a:rPr lang="es-MX" sz="1400" dirty="0">
                <a:effectLst/>
                <a:latin typeface="Arial" panose="020B0604020202020204" pitchFamily="34" charset="0"/>
                <a:ea typeface="Calibri" panose="020F0502020204030204" pitchFamily="34" charset="0"/>
                <a:cs typeface="Times New Roman" panose="02020603050405020304" pitchFamily="18" charset="0"/>
              </a:rPr>
              <a:t>, 1470-1472. Recuperado el 22 de 01 de 2020, de https://pubmed.ncbi.nlm.nih.gov/11389279/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1400" dirty="0">
                <a:effectLst/>
                <a:latin typeface="Arial" panose="020B0604020202020204" pitchFamily="34" charset="0"/>
                <a:ea typeface="Calibri" panose="020F0502020204030204" pitchFamily="34" charset="0"/>
                <a:cs typeface="Times New Roman" panose="02020603050405020304" pitchFamily="18" charset="0"/>
              </a:rPr>
              <a:t>Pérez, O. I. (2013). Definición biomecánica de la fuerza explosiva. </a:t>
            </a:r>
            <a:r>
              <a:rPr lang="es-MX" sz="1400" i="1" dirty="0" err="1">
                <a:effectLst/>
                <a:latin typeface="Arial" panose="020B0604020202020204" pitchFamily="34" charset="0"/>
                <a:ea typeface="Calibri" panose="020F0502020204030204" pitchFamily="34" charset="0"/>
                <a:cs typeface="Times New Roman" panose="02020603050405020304" pitchFamily="18" charset="0"/>
              </a:rPr>
              <a:t>EFDeportes</a:t>
            </a:r>
            <a:r>
              <a:rPr lang="es-MX" sz="1400" dirty="0">
                <a:effectLst/>
                <a:latin typeface="Arial" panose="020B0604020202020204" pitchFamily="34" charset="0"/>
                <a:ea typeface="Calibri" panose="020F0502020204030204" pitchFamily="34" charset="0"/>
                <a:cs typeface="Times New Roman" panose="02020603050405020304" pitchFamily="18" charset="0"/>
              </a:rPr>
              <a:t>, 176.</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1400" dirty="0" err="1">
                <a:effectLst/>
                <a:latin typeface="Arial" panose="020B0604020202020204" pitchFamily="34" charset="0"/>
                <a:ea typeface="Calibri" panose="020F0502020204030204" pitchFamily="34" charset="0"/>
                <a:cs typeface="Times New Roman" panose="02020603050405020304" pitchFamily="18" charset="0"/>
              </a:rPr>
              <a:t>Platonov</a:t>
            </a:r>
            <a:r>
              <a:rPr lang="es-MX" sz="1400" dirty="0">
                <a:effectLst/>
                <a:latin typeface="Arial" panose="020B0604020202020204" pitchFamily="34" charset="0"/>
                <a:ea typeface="Calibri" panose="020F0502020204030204" pitchFamily="34" charset="0"/>
                <a:cs typeface="Times New Roman" panose="02020603050405020304" pitchFamily="18" charset="0"/>
              </a:rPr>
              <a:t>. (1991). </a:t>
            </a:r>
            <a:r>
              <a:rPr lang="es-MX" sz="1400" i="1" dirty="0" err="1">
                <a:effectLst/>
                <a:latin typeface="Arial" panose="020B0604020202020204" pitchFamily="34" charset="0"/>
                <a:ea typeface="Calibri" panose="020F0502020204030204" pitchFamily="34" charset="0"/>
                <a:cs typeface="Times New Roman" panose="02020603050405020304" pitchFamily="18" charset="0"/>
              </a:rPr>
              <a:t>Buenaforma</a:t>
            </a:r>
            <a:r>
              <a:rPr lang="es-MX" sz="1400" dirty="0">
                <a:effectLst/>
                <a:latin typeface="Arial" panose="020B0604020202020204" pitchFamily="34" charset="0"/>
                <a:ea typeface="Calibri" panose="020F0502020204030204" pitchFamily="34" charset="0"/>
                <a:cs typeface="Times New Roman" panose="02020603050405020304" pitchFamily="18" charset="0"/>
              </a:rPr>
              <a:t>. Obtenido de Tipos de adaptación deportiva: https://www.buenaforma.org/2009/10/21/tipos-de-adaptacion-deportiva/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1400" dirty="0">
                <a:effectLst/>
                <a:latin typeface="Arial" panose="020B0604020202020204" pitchFamily="34" charset="0"/>
                <a:ea typeface="Calibri" panose="020F0502020204030204" pitchFamily="34" charset="0"/>
                <a:cs typeface="Times New Roman" panose="02020603050405020304" pitchFamily="18" charset="0"/>
              </a:rPr>
              <a:t>Renda, J. (2003). </a:t>
            </a:r>
            <a:r>
              <a:rPr lang="es-MX" sz="1400" i="1" dirty="0">
                <a:effectLst/>
                <a:latin typeface="Arial" panose="020B0604020202020204" pitchFamily="34" charset="0"/>
                <a:ea typeface="Calibri" panose="020F0502020204030204" pitchFamily="34" charset="0"/>
                <a:cs typeface="Times New Roman" panose="02020603050405020304" pitchFamily="18" charset="0"/>
              </a:rPr>
              <a:t>Escuelas NEF</a:t>
            </a:r>
            <a:r>
              <a:rPr lang="es-MX" sz="1400" dirty="0">
                <a:effectLst/>
                <a:latin typeface="Arial" panose="020B0604020202020204" pitchFamily="34" charset="0"/>
                <a:ea typeface="Calibri" panose="020F0502020204030204" pitchFamily="34" charset="0"/>
                <a:cs typeface="Times New Roman" panose="02020603050405020304" pitchFamily="18" charset="0"/>
              </a:rPr>
              <a:t>. Obtenido de https://escuelasnef.com.ar/articulos/articulo_fuerza_explosiva.html#:~:text=La%20fuerza%20explosiva%20la%20podemos,en%20el%20menor%20tiempo%20posible.</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1400" dirty="0">
                <a:effectLst/>
                <a:latin typeface="Arial" panose="020B0604020202020204" pitchFamily="34" charset="0"/>
                <a:ea typeface="Calibri" panose="020F0502020204030204" pitchFamily="34" charset="0"/>
                <a:cs typeface="Times New Roman" panose="02020603050405020304" pitchFamily="18" charset="0"/>
              </a:rPr>
              <a:t>Roca, A. (2011). </a:t>
            </a:r>
            <a:r>
              <a:rPr lang="es-MX" sz="1400" i="1" dirty="0">
                <a:effectLst/>
                <a:latin typeface="Arial" panose="020B0604020202020204" pitchFamily="34" charset="0"/>
                <a:ea typeface="Calibri" panose="020F0502020204030204" pitchFamily="34" charset="0"/>
                <a:cs typeface="Times New Roman" panose="02020603050405020304" pitchFamily="18" charset="0"/>
              </a:rPr>
              <a:t>El proceso de entrenamiento en el futbol .</a:t>
            </a:r>
            <a:r>
              <a:rPr lang="es-MX" sz="1400" dirty="0">
                <a:effectLst/>
                <a:latin typeface="Arial" panose="020B0604020202020204" pitchFamily="34" charset="0"/>
                <a:ea typeface="Calibri" panose="020F0502020204030204" pitchFamily="34" charset="0"/>
                <a:cs typeface="Times New Roman" panose="02020603050405020304" pitchFamily="18" charset="0"/>
              </a:rPr>
              <a:t> </a:t>
            </a:r>
            <a:r>
              <a:rPr lang="es-MX" sz="1400" dirty="0" err="1">
                <a:effectLst/>
                <a:latin typeface="Arial" panose="020B0604020202020204" pitchFamily="34" charset="0"/>
                <a:ea typeface="Calibri" panose="020F0502020204030204" pitchFamily="34" charset="0"/>
                <a:cs typeface="Times New Roman" panose="02020603050405020304" pitchFamily="18" charset="0"/>
              </a:rPr>
              <a:t>MCsports</a:t>
            </a:r>
            <a:r>
              <a:rPr lang="es-MX" sz="1400" dirty="0">
                <a:effectLst/>
                <a:latin typeface="Arial" panose="020B0604020202020204" pitchFamily="34" charset="0"/>
                <a:ea typeface="Calibri" panose="020F0502020204030204" pitchFamily="34" charset="0"/>
                <a:cs typeface="Times New Roman" panose="02020603050405020304" pitchFamily="18" charset="0"/>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sz="1400" dirty="0"/>
          </a:p>
        </p:txBody>
      </p:sp>
    </p:spTree>
    <p:extLst>
      <p:ext uri="{BB962C8B-B14F-4D97-AF65-F5344CB8AC3E}">
        <p14:creationId xmlns:p14="http://schemas.microsoft.com/office/powerpoint/2010/main" val="3346100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69CA04-01DA-41E3-9ED5-E7C938AAF834}"/>
              </a:ext>
            </a:extLst>
          </p:cNvPr>
          <p:cNvSpPr>
            <a:spLocks noGrp="1"/>
          </p:cNvSpPr>
          <p:nvPr>
            <p:ph type="title"/>
          </p:nvPr>
        </p:nvSpPr>
        <p:spPr/>
        <p:txBody>
          <a:bodyPr/>
          <a:lstStyle/>
          <a:p>
            <a:r>
              <a:rPr lang="es-EC" b="1" dirty="0"/>
              <a:t>Referencias bibliográficas </a:t>
            </a:r>
            <a:endParaRPr lang="es-ES" dirty="0"/>
          </a:p>
        </p:txBody>
      </p:sp>
      <p:sp>
        <p:nvSpPr>
          <p:cNvPr id="3" name="Marcador de contenido 2">
            <a:extLst>
              <a:ext uri="{FF2B5EF4-FFF2-40B4-BE49-F238E27FC236}">
                <a16:creationId xmlns:a16="http://schemas.microsoft.com/office/drawing/2014/main" id="{802A6F5D-9325-4C83-8BCC-3E65BF715FF7}"/>
              </a:ext>
            </a:extLst>
          </p:cNvPr>
          <p:cNvSpPr>
            <a:spLocks noGrp="1"/>
          </p:cNvSpPr>
          <p:nvPr>
            <p:ph idx="1"/>
          </p:nvPr>
        </p:nvSpPr>
        <p:spPr/>
        <p:txBody>
          <a:bodyPr>
            <a:normAutofit fontScale="62500" lnSpcReduction="20000"/>
          </a:bodyPr>
          <a:lstStyle/>
          <a:p>
            <a:pPr marL="0" indent="0">
              <a:lnSpc>
                <a:spcPct val="120000"/>
              </a:lnSpc>
              <a:spcAft>
                <a:spcPts val="800"/>
              </a:spcAft>
              <a:buNone/>
            </a:pPr>
            <a:r>
              <a:rPr lang="es-MX" sz="2000" dirty="0" err="1">
                <a:effectLst/>
                <a:latin typeface="Arial" panose="020B0604020202020204" pitchFamily="34" charset="0"/>
                <a:ea typeface="Calibri" panose="020F0502020204030204" pitchFamily="34" charset="0"/>
                <a:cs typeface="Times New Roman" panose="02020603050405020304" pitchFamily="18" charset="0"/>
              </a:rPr>
              <a:t>Rodriguez</a:t>
            </a:r>
            <a:r>
              <a:rPr lang="es-MX" sz="2000" dirty="0">
                <a:effectLst/>
                <a:latin typeface="Arial" panose="020B0604020202020204" pitchFamily="34" charset="0"/>
                <a:ea typeface="Calibri" panose="020F0502020204030204" pitchFamily="34" charset="0"/>
                <a:cs typeface="Times New Roman" panose="02020603050405020304" pitchFamily="18" charset="0"/>
              </a:rPr>
              <a:t>, D. (15 de febrero de 2019). </a:t>
            </a:r>
            <a:r>
              <a:rPr lang="es-MX" sz="2000" i="1" dirty="0">
                <a:effectLst/>
                <a:latin typeface="Arial" panose="020B0604020202020204" pitchFamily="34" charset="0"/>
                <a:ea typeface="Calibri" panose="020F0502020204030204" pitchFamily="34" charset="0"/>
                <a:cs typeface="Times New Roman" panose="02020603050405020304" pitchFamily="18" charset="0"/>
              </a:rPr>
              <a:t>Grupo plaza de deportes</a:t>
            </a:r>
            <a:r>
              <a:rPr lang="es-MX" sz="2000" dirty="0">
                <a:effectLst/>
                <a:latin typeface="Arial" panose="020B0604020202020204" pitchFamily="34" charset="0"/>
                <a:ea typeface="Calibri" panose="020F0502020204030204" pitchFamily="34" charset="0"/>
                <a:cs typeface="Times New Roman" panose="02020603050405020304" pitchFamily="18" charset="0"/>
              </a:rPr>
              <a:t>. obtenido de </a:t>
            </a:r>
            <a:r>
              <a:rPr lang="es-MX" sz="2000" dirty="0" err="1">
                <a:effectLst/>
                <a:latin typeface="Arial" panose="020B0604020202020204" pitchFamily="34" charset="0"/>
                <a:ea typeface="Calibri" panose="020F0502020204030204" pitchFamily="34" charset="0"/>
                <a:cs typeface="Times New Roman" panose="02020603050405020304" pitchFamily="18" charset="0"/>
              </a:rPr>
              <a:t>educacion</a:t>
            </a:r>
            <a:r>
              <a:rPr lang="es-MX" sz="2000" dirty="0">
                <a:effectLst/>
                <a:latin typeface="Arial" panose="020B0604020202020204" pitchFamily="34" charset="0"/>
                <a:ea typeface="Calibri" panose="020F0502020204030204" pitchFamily="34" charset="0"/>
                <a:cs typeface="Times New Roman" panose="02020603050405020304" pitchFamily="18" charset="0"/>
              </a:rPr>
              <a:t> </a:t>
            </a:r>
            <a:r>
              <a:rPr lang="es-MX" sz="2000" dirty="0" err="1">
                <a:effectLst/>
                <a:latin typeface="Arial" panose="020B0604020202020204" pitchFamily="34" charset="0"/>
                <a:ea typeface="Calibri" panose="020F0502020204030204" pitchFamily="34" charset="0"/>
                <a:cs typeface="Times New Roman" panose="02020603050405020304" pitchFamily="18" charset="0"/>
              </a:rPr>
              <a:t>fisica</a:t>
            </a:r>
            <a:r>
              <a:rPr lang="es-MX" sz="2000" dirty="0">
                <a:effectLst/>
                <a:latin typeface="Arial" panose="020B0604020202020204" pitchFamily="34" charset="0"/>
                <a:ea typeface="Calibri" panose="020F0502020204030204" pitchFamily="34" charset="0"/>
                <a:cs typeface="Times New Roman" panose="02020603050405020304" pitchFamily="18" charset="0"/>
              </a:rPr>
              <a:t> escolar y </a:t>
            </a:r>
            <a:r>
              <a:rPr lang="es-MX" sz="2000" dirty="0" err="1">
                <a:effectLst/>
                <a:latin typeface="Arial" panose="020B0604020202020204" pitchFamily="34" charset="0"/>
                <a:ea typeface="Calibri" panose="020F0502020204030204" pitchFamily="34" charset="0"/>
                <a:cs typeface="Times New Roman" panose="02020603050405020304" pitchFamily="18" charset="0"/>
              </a:rPr>
              <a:t>liceal</a:t>
            </a:r>
            <a:r>
              <a:rPr lang="es-MX" sz="2000" dirty="0">
                <a:effectLst/>
                <a:latin typeface="Arial" panose="020B0604020202020204" pitchFamily="34" charset="0"/>
                <a:ea typeface="Calibri" panose="020F0502020204030204" pitchFamily="34" charset="0"/>
                <a:cs typeface="Times New Roman" panose="02020603050405020304" pitchFamily="18" charset="0"/>
              </a:rPr>
              <a:t>: https://efescolaryliceal.wordpress.com/2008/05/31/la-lateralidad/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2000" dirty="0">
                <a:effectLst/>
                <a:latin typeface="Arial" panose="020B0604020202020204" pitchFamily="34" charset="0"/>
                <a:ea typeface="Calibri" panose="020F0502020204030204" pitchFamily="34" charset="0"/>
                <a:cs typeface="Times New Roman" panose="02020603050405020304" pitchFamily="18" charset="0"/>
              </a:rPr>
              <a:t>Román. (2004). </a:t>
            </a:r>
            <a:r>
              <a:rPr lang="es-MX" sz="2000" i="1" dirty="0">
                <a:effectLst/>
                <a:latin typeface="Arial" panose="020B0604020202020204" pitchFamily="34" charset="0"/>
                <a:ea typeface="Calibri" panose="020F0502020204030204" pitchFamily="34" charset="0"/>
                <a:cs typeface="Times New Roman" panose="02020603050405020304" pitchFamily="18" charset="0"/>
              </a:rPr>
              <a:t>La fuerza muscular como capacidad</a:t>
            </a:r>
            <a:r>
              <a:rPr lang="es-MX" sz="2000" dirty="0">
                <a:effectLst/>
                <a:latin typeface="Arial" panose="020B0604020202020204" pitchFamily="34" charset="0"/>
                <a:ea typeface="Calibri" panose="020F0502020204030204" pitchFamily="34" charset="0"/>
                <a:cs typeface="Times New Roman" panose="02020603050405020304" pitchFamily="18" charset="0"/>
              </a:rPr>
              <a:t>. Obtenido de https://www.efdeportes.com/efd190/conceptos-basicos-sobre-la-fuerza-muscular.htm</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2000" dirty="0">
                <a:effectLst/>
                <a:latin typeface="Arial" panose="020B0604020202020204" pitchFamily="34" charset="0"/>
                <a:ea typeface="Calibri" panose="020F0502020204030204" pitchFamily="34" charset="0"/>
                <a:cs typeface="Times New Roman" panose="02020603050405020304" pitchFamily="18" charset="0"/>
              </a:rPr>
              <a:t>Rule, S. (2012). </a:t>
            </a:r>
            <a:r>
              <a:rPr lang="es-MX" sz="2000" i="1" dirty="0">
                <a:effectLst/>
                <a:latin typeface="Arial" panose="020B0604020202020204" pitchFamily="34" charset="0"/>
                <a:ea typeface="Calibri" panose="020F0502020204030204" pitchFamily="34" charset="0"/>
                <a:cs typeface="Times New Roman" panose="02020603050405020304" pitchFamily="18" charset="0"/>
              </a:rPr>
              <a:t>Cómo aumentar tu resistencia muscular</a:t>
            </a:r>
            <a:r>
              <a:rPr lang="es-MX" sz="2000" dirty="0">
                <a:effectLst/>
                <a:latin typeface="Arial" panose="020B0604020202020204" pitchFamily="34" charset="0"/>
                <a:ea typeface="Calibri" panose="020F0502020204030204" pitchFamily="34" charset="0"/>
                <a:cs typeface="Times New Roman" panose="02020603050405020304" pitchFamily="18" charset="0"/>
              </a:rPr>
              <a:t>. Obtenido de https://www.surferrule.com/aumentar-resistencia-muscular/</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2000" dirty="0" err="1">
                <a:effectLst/>
                <a:latin typeface="Arial" panose="020B0604020202020204" pitchFamily="34" charset="0"/>
                <a:ea typeface="Calibri" panose="020F0502020204030204" pitchFamily="34" charset="0"/>
                <a:cs typeface="Times New Roman" panose="02020603050405020304" pitchFamily="18" charset="0"/>
              </a:rPr>
              <a:t>Tschiene</a:t>
            </a:r>
            <a:r>
              <a:rPr lang="es-MX" sz="2000" dirty="0">
                <a:effectLst/>
                <a:latin typeface="Arial" panose="020B0604020202020204" pitchFamily="34" charset="0"/>
                <a:ea typeface="Calibri" panose="020F0502020204030204" pitchFamily="34" charset="0"/>
                <a:cs typeface="Times New Roman" panose="02020603050405020304" pitchFamily="18" charset="0"/>
              </a:rPr>
              <a:t>, P. (1990). </a:t>
            </a:r>
            <a:r>
              <a:rPr lang="es-MX" sz="2000" i="1" dirty="0">
                <a:effectLst/>
                <a:latin typeface="Arial" panose="020B0604020202020204" pitchFamily="34" charset="0"/>
                <a:ea typeface="Calibri" panose="020F0502020204030204" pitchFamily="34" charset="0"/>
                <a:cs typeface="Times New Roman" panose="02020603050405020304" pitchFamily="18" charset="0"/>
              </a:rPr>
              <a:t>El estado actual de la teoría del entrenamiento.</a:t>
            </a:r>
            <a:r>
              <a:rPr lang="es-MX" sz="2000" dirty="0">
                <a:effectLst/>
                <a:latin typeface="Arial" panose="020B0604020202020204" pitchFamily="34" charset="0"/>
                <a:ea typeface="Calibri" panose="020F0502020204030204" pitchFamily="34" charset="0"/>
                <a:cs typeface="Times New Roman" panose="02020603050405020304" pitchFamily="18" charset="0"/>
              </a:rPr>
              <a:t> Roma: Escuela de deportes.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2000" dirty="0">
                <a:effectLst/>
                <a:latin typeface="Arial" panose="020B0604020202020204" pitchFamily="34" charset="0"/>
                <a:ea typeface="Calibri" panose="020F0502020204030204" pitchFamily="34" charset="0"/>
                <a:cs typeface="Times New Roman" panose="02020603050405020304" pitchFamily="18" charset="0"/>
              </a:rPr>
              <a:t>Vargas, R. (1998). </a:t>
            </a:r>
            <a:r>
              <a:rPr lang="es-MX" sz="2000" i="1" dirty="0">
                <a:effectLst/>
                <a:latin typeface="Arial" panose="020B0604020202020204" pitchFamily="34" charset="0"/>
                <a:ea typeface="Calibri" panose="020F0502020204030204" pitchFamily="34" charset="0"/>
                <a:cs typeface="Times New Roman" panose="02020603050405020304" pitchFamily="18" charset="0"/>
              </a:rPr>
              <a:t>Teoría del entrenamiento diccionario de conceptos.</a:t>
            </a:r>
            <a:r>
              <a:rPr lang="es-MX" sz="2000" dirty="0">
                <a:effectLst/>
                <a:latin typeface="Arial" panose="020B0604020202020204" pitchFamily="34" charset="0"/>
                <a:ea typeface="Calibri" panose="020F0502020204030204" pitchFamily="34" charset="0"/>
                <a:cs typeface="Times New Roman" panose="02020603050405020304" pitchFamily="18" charset="0"/>
              </a:rPr>
              <a:t> </a:t>
            </a:r>
            <a:r>
              <a:rPr lang="es-MX" sz="2000" dirty="0" err="1">
                <a:effectLst/>
                <a:latin typeface="Arial" panose="020B0604020202020204" pitchFamily="34" charset="0"/>
                <a:ea typeface="Calibri" panose="020F0502020204030204" pitchFamily="34" charset="0"/>
                <a:cs typeface="Times New Roman" panose="02020603050405020304" pitchFamily="18" charset="0"/>
              </a:rPr>
              <a:t>Unam</a:t>
            </a:r>
            <a:r>
              <a:rPr lang="es-MX" sz="2000" dirty="0">
                <a:effectLst/>
                <a:latin typeface="Arial" panose="020B0604020202020204" pitchFamily="34" charset="0"/>
                <a:ea typeface="Calibri" panose="020F0502020204030204" pitchFamily="34" charset="0"/>
                <a:cs typeface="Times New Roman" panose="02020603050405020304" pitchFamily="18" charset="0"/>
              </a:rPr>
              <a:t>.</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2000" dirty="0" err="1">
                <a:effectLst/>
                <a:latin typeface="Arial" panose="020B0604020202020204" pitchFamily="34" charset="0"/>
                <a:ea typeface="Calibri" panose="020F0502020204030204" pitchFamily="34" charset="0"/>
                <a:cs typeface="Times New Roman" panose="02020603050405020304" pitchFamily="18" charset="0"/>
              </a:rPr>
              <a:t>Verjoshanski</a:t>
            </a:r>
            <a:r>
              <a:rPr lang="es-MX" sz="2000" dirty="0">
                <a:effectLst/>
                <a:latin typeface="Arial" panose="020B0604020202020204" pitchFamily="34" charset="0"/>
                <a:ea typeface="Calibri" panose="020F0502020204030204" pitchFamily="34" charset="0"/>
                <a:cs typeface="Times New Roman" panose="02020603050405020304" pitchFamily="18" charset="0"/>
              </a:rPr>
              <a:t>, I. (1990 ). </a:t>
            </a:r>
            <a:r>
              <a:rPr lang="es-MX" sz="2000" i="1" dirty="0">
                <a:effectLst/>
                <a:latin typeface="Arial" panose="020B0604020202020204" pitchFamily="34" charset="0"/>
                <a:ea typeface="Calibri" panose="020F0502020204030204" pitchFamily="34" charset="0"/>
                <a:cs typeface="Times New Roman" panose="02020603050405020304" pitchFamily="18" charset="0"/>
              </a:rPr>
              <a:t>Entrenamiento deportivo. Planificación y programación .</a:t>
            </a:r>
            <a:r>
              <a:rPr lang="es-MX" sz="2000" dirty="0">
                <a:effectLst/>
                <a:latin typeface="Arial" panose="020B0604020202020204" pitchFamily="34" charset="0"/>
                <a:ea typeface="Calibri" panose="020F0502020204030204" pitchFamily="34" charset="0"/>
                <a:cs typeface="Times New Roman" panose="02020603050405020304" pitchFamily="18" charset="0"/>
              </a:rPr>
              <a:t> Barcelona: Ediciones Martínez Roca.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Aft>
                <a:spcPts val="800"/>
              </a:spcAft>
              <a:buNone/>
            </a:pPr>
            <a:r>
              <a:rPr lang="es-MX" sz="2000" dirty="0" err="1">
                <a:effectLst/>
                <a:latin typeface="Arial" panose="020B0604020202020204" pitchFamily="34" charset="0"/>
                <a:ea typeface="Calibri" panose="020F0502020204030204" pitchFamily="34" charset="0"/>
                <a:cs typeface="Times New Roman" panose="02020603050405020304" pitchFamily="18" charset="0"/>
              </a:rPr>
              <a:t>Weineck</a:t>
            </a:r>
            <a:r>
              <a:rPr lang="es-MX" sz="2000" dirty="0">
                <a:effectLst/>
                <a:latin typeface="Arial" panose="020B0604020202020204" pitchFamily="34" charset="0"/>
                <a:ea typeface="Calibri" panose="020F0502020204030204" pitchFamily="34" charset="0"/>
                <a:cs typeface="Times New Roman" panose="02020603050405020304" pitchFamily="18" charset="0"/>
              </a:rPr>
              <a:t>. (2005). </a:t>
            </a:r>
            <a:r>
              <a:rPr lang="es-MX" sz="2000" i="1" dirty="0">
                <a:effectLst/>
                <a:latin typeface="Arial" panose="020B0604020202020204" pitchFamily="34" charset="0"/>
                <a:ea typeface="Calibri" panose="020F0502020204030204" pitchFamily="34" charset="0"/>
                <a:cs typeface="Times New Roman" panose="02020603050405020304" pitchFamily="18" charset="0"/>
              </a:rPr>
              <a:t>Clasificación de la fuerza muscular</a:t>
            </a:r>
            <a:r>
              <a:rPr lang="es-MX" sz="2000" dirty="0">
                <a:effectLst/>
                <a:latin typeface="Arial" panose="020B0604020202020204" pitchFamily="34" charset="0"/>
                <a:ea typeface="Calibri" panose="020F0502020204030204" pitchFamily="34" charset="0"/>
                <a:cs typeface="Times New Roman" panose="02020603050405020304" pitchFamily="18" charset="0"/>
              </a:rPr>
              <a:t>. Obtenido de https://www.efdeportes.com/efd190/conceptos-basicos-sobre-la-fuerza-muscular.htm</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p:txBody>
      </p:sp>
    </p:spTree>
    <p:extLst>
      <p:ext uri="{BB962C8B-B14F-4D97-AF65-F5344CB8AC3E}">
        <p14:creationId xmlns:p14="http://schemas.microsoft.com/office/powerpoint/2010/main" val="191537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45197" y="860612"/>
            <a:ext cx="3017520" cy="796066"/>
          </a:xfrm>
        </p:spPr>
        <p:txBody>
          <a:bodyPr/>
          <a:lstStyle/>
          <a:p>
            <a:r>
              <a:rPr lang="es-EC" b="1" dirty="0">
                <a:effectLst>
                  <a:outerShdw blurRad="38100" dist="38100" dir="2700000" algn="tl">
                    <a:srgbClr val="000000">
                      <a:alpha val="43137"/>
                    </a:srgbClr>
                  </a:outerShdw>
                </a:effectLst>
              </a:rPr>
              <a:t>OBJETIVOS</a:t>
            </a:r>
          </a:p>
        </p:txBody>
      </p:sp>
      <p:graphicFrame>
        <p:nvGraphicFramePr>
          <p:cNvPr id="6" name="Marcador de contenido 3"/>
          <p:cNvGraphicFramePr>
            <a:graphicFrameLocks/>
          </p:cNvGraphicFramePr>
          <p:nvPr>
            <p:extLst>
              <p:ext uri="{D42A27DB-BD31-4B8C-83A1-F6EECF244321}">
                <p14:modId xmlns:p14="http://schemas.microsoft.com/office/powerpoint/2010/main" val="3620050987"/>
              </p:ext>
            </p:extLst>
          </p:nvPr>
        </p:nvGraphicFramePr>
        <p:xfrm>
          <a:off x="564776" y="860612"/>
          <a:ext cx="10819188" cy="5351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3690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effectLst>
                  <a:outerShdw blurRad="38100" dist="38100" dir="2700000" algn="tl">
                    <a:srgbClr val="000000">
                      <a:alpha val="43137"/>
                    </a:srgbClr>
                  </a:outerShdw>
                </a:effectLst>
              </a:rPr>
              <a:t>HIPOTESIS</a:t>
            </a:r>
          </a:p>
        </p:txBody>
      </p:sp>
      <p:sp>
        <p:nvSpPr>
          <p:cNvPr id="3" name="Marcador de contenido 2"/>
          <p:cNvSpPr>
            <a:spLocks noGrp="1"/>
          </p:cNvSpPr>
          <p:nvPr>
            <p:ph idx="1"/>
          </p:nvPr>
        </p:nvSpPr>
        <p:spPr>
          <a:xfrm>
            <a:off x="1097280" y="2195358"/>
            <a:ext cx="10058400" cy="2215277"/>
          </a:xfrm>
        </p:spPr>
        <p:txBody>
          <a:bodyPr>
            <a:noAutofit/>
          </a:bodyPr>
          <a:lstStyle/>
          <a:p>
            <a:pPr indent="0" algn="just">
              <a:lnSpc>
                <a:spcPct val="100000"/>
              </a:lnSpc>
              <a:spcAft>
                <a:spcPts val="800"/>
              </a:spcAft>
              <a:buNone/>
            </a:pPr>
            <a:r>
              <a:rPr lang="es-ES" sz="2800" dirty="0">
                <a:effectLst/>
                <a:ea typeface="Calibri" panose="020F0502020204030204" pitchFamily="34" charset="0"/>
                <a:cs typeface="Times New Roman" panose="02020603050405020304" pitchFamily="18" charset="0"/>
              </a:rPr>
              <a:t>Es posible establecer elaborar un plan de entrenamiento para el personal con capacidades diferentes de la Armada del Ecuador.</a:t>
            </a:r>
          </a:p>
          <a:p>
            <a:pPr algn="just"/>
            <a:endParaRPr lang="es-EC" sz="3200" dirty="0"/>
          </a:p>
        </p:txBody>
      </p:sp>
      <p:pic>
        <p:nvPicPr>
          <p:cNvPr id="3074" name="Picture 2" descr="Cómo se formula correctamente una hipótesis? - Guioteca">
            <a:extLst>
              <a:ext uri="{FF2B5EF4-FFF2-40B4-BE49-F238E27FC236}">
                <a16:creationId xmlns:a16="http://schemas.microsoft.com/office/drawing/2014/main" id="{8A4C91FD-79E5-4C60-867E-AFF4860609B5}"/>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113689" y="3302996"/>
            <a:ext cx="533400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714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5458" y="434521"/>
            <a:ext cx="10058400" cy="1450757"/>
          </a:xfrm>
        </p:spPr>
        <p:txBody>
          <a:bodyPr/>
          <a:lstStyle/>
          <a:p>
            <a:r>
              <a:rPr lang="es-EC" b="1" dirty="0">
                <a:effectLst>
                  <a:outerShdw blurRad="38100" dist="38100" dir="2700000" algn="tl">
                    <a:srgbClr val="000000">
                      <a:alpha val="43137"/>
                    </a:srgbClr>
                  </a:outerShdw>
                </a:effectLst>
              </a:rPr>
              <a:t>VARIABLE INDEPENDIENTE: </a:t>
            </a:r>
            <a:br>
              <a:rPr lang="es-EC" b="1" dirty="0"/>
            </a:br>
            <a:r>
              <a:rPr lang="es-EC" sz="4000" dirty="0"/>
              <a:t>Capacidades Diferentes</a:t>
            </a:r>
          </a:p>
        </p:txBody>
      </p:sp>
      <p:graphicFrame>
        <p:nvGraphicFramePr>
          <p:cNvPr id="6" name="Tabla 5">
            <a:extLst>
              <a:ext uri="{FF2B5EF4-FFF2-40B4-BE49-F238E27FC236}">
                <a16:creationId xmlns:a16="http://schemas.microsoft.com/office/drawing/2014/main" id="{F9D9C2C1-B0DD-4EFE-86A3-F720EC45F930}"/>
              </a:ext>
            </a:extLst>
          </p:cNvPr>
          <p:cNvGraphicFramePr>
            <a:graphicFrameLocks noGrp="1"/>
          </p:cNvGraphicFramePr>
          <p:nvPr>
            <p:extLst>
              <p:ext uri="{D42A27DB-BD31-4B8C-83A1-F6EECF244321}">
                <p14:modId xmlns:p14="http://schemas.microsoft.com/office/powerpoint/2010/main" val="1979619440"/>
              </p:ext>
            </p:extLst>
          </p:nvPr>
        </p:nvGraphicFramePr>
        <p:xfrm>
          <a:off x="1013308" y="2064656"/>
          <a:ext cx="10198032" cy="3885570"/>
        </p:xfrm>
        <a:graphic>
          <a:graphicData uri="http://schemas.openxmlformats.org/drawingml/2006/table">
            <a:tbl>
              <a:tblPr firstRow="1" firstCol="1" bandRow="1">
                <a:tableStyleId>{9D7B26C5-4107-4FEC-AEDC-1716B250A1EF}</a:tableStyleId>
              </a:tblPr>
              <a:tblGrid>
                <a:gridCol w="1864156">
                  <a:extLst>
                    <a:ext uri="{9D8B030D-6E8A-4147-A177-3AD203B41FA5}">
                      <a16:colId xmlns:a16="http://schemas.microsoft.com/office/drawing/2014/main" val="2484750355"/>
                    </a:ext>
                  </a:extLst>
                </a:gridCol>
                <a:gridCol w="2850226">
                  <a:extLst>
                    <a:ext uri="{9D8B030D-6E8A-4147-A177-3AD203B41FA5}">
                      <a16:colId xmlns:a16="http://schemas.microsoft.com/office/drawing/2014/main" val="484330275"/>
                    </a:ext>
                  </a:extLst>
                </a:gridCol>
                <a:gridCol w="1522632">
                  <a:extLst>
                    <a:ext uri="{9D8B030D-6E8A-4147-A177-3AD203B41FA5}">
                      <a16:colId xmlns:a16="http://schemas.microsoft.com/office/drawing/2014/main" val="2619437895"/>
                    </a:ext>
                  </a:extLst>
                </a:gridCol>
                <a:gridCol w="1980509">
                  <a:extLst>
                    <a:ext uri="{9D8B030D-6E8A-4147-A177-3AD203B41FA5}">
                      <a16:colId xmlns:a16="http://schemas.microsoft.com/office/drawing/2014/main" val="2279894089"/>
                    </a:ext>
                  </a:extLst>
                </a:gridCol>
                <a:gridCol w="1980509">
                  <a:extLst>
                    <a:ext uri="{9D8B030D-6E8A-4147-A177-3AD203B41FA5}">
                      <a16:colId xmlns:a16="http://schemas.microsoft.com/office/drawing/2014/main" val="2080334663"/>
                    </a:ext>
                  </a:extLst>
                </a:gridCol>
              </a:tblGrid>
              <a:tr h="679086">
                <a:tc>
                  <a:txBody>
                    <a:bodyPr/>
                    <a:lstStyle/>
                    <a:p>
                      <a:pPr>
                        <a:lnSpc>
                          <a:spcPct val="150000"/>
                        </a:lnSpc>
                        <a:spcAft>
                          <a:spcPts val="800"/>
                        </a:spcAft>
                      </a:pPr>
                      <a:r>
                        <a:rPr lang="es-ES_tradnl" sz="1100">
                          <a:effectLst/>
                        </a:rPr>
                        <a:t>Variable independiente</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s-ES_tradnl" sz="1100">
                          <a:effectLst/>
                        </a:rPr>
                        <a:t>Definición</a:t>
                      </a:r>
                      <a:endParaRPr lang="es-ES" sz="1100">
                        <a:effectLst/>
                      </a:endParaRPr>
                    </a:p>
                    <a:p>
                      <a:pPr>
                        <a:lnSpc>
                          <a:spcPct val="150000"/>
                        </a:lnSpc>
                        <a:spcAft>
                          <a:spcPts val="800"/>
                        </a:spcAft>
                      </a:pPr>
                      <a:r>
                        <a:rPr lang="es-ES_tradnl" sz="1100">
                          <a:effectLst/>
                        </a:rPr>
                        <a:t>conceptual</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s-ES_tradnl" sz="1100">
                          <a:effectLst/>
                        </a:rPr>
                        <a:t>Dimensiones</a:t>
                      </a:r>
                      <a:endParaRPr lang="es-ES" sz="1100">
                        <a:effectLst/>
                      </a:endParaRPr>
                    </a:p>
                    <a:p>
                      <a:pPr>
                        <a:lnSpc>
                          <a:spcPct val="150000"/>
                        </a:lnSpc>
                        <a:spcAft>
                          <a:spcPts val="800"/>
                        </a:spcAft>
                      </a:pPr>
                      <a:r>
                        <a:rPr lang="es-ES_tradnl"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es-ES_tradnl" sz="1100">
                          <a:effectLst/>
                        </a:rPr>
                        <a:t>Subdimensiones</a:t>
                      </a:r>
                      <a:endParaRPr lang="es-ES" sz="1100">
                        <a:effectLst/>
                      </a:endParaRPr>
                    </a:p>
                    <a:p>
                      <a:pPr>
                        <a:lnSpc>
                          <a:spcPct val="150000"/>
                        </a:lnSpc>
                        <a:spcAft>
                          <a:spcPts val="800"/>
                        </a:spcAft>
                      </a:pPr>
                      <a:r>
                        <a:rPr lang="es-ES_tradnl" sz="1100">
                          <a:effectLst/>
                        </a:rPr>
                        <a:t>(Indicadores)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87630">
                        <a:lnSpc>
                          <a:spcPct val="150000"/>
                        </a:lnSpc>
                        <a:spcAft>
                          <a:spcPts val="800"/>
                        </a:spcAft>
                      </a:pPr>
                      <a:r>
                        <a:rPr lang="es-ES_tradnl" sz="1100">
                          <a:effectLst/>
                        </a:rPr>
                        <a:t>Indicadores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8190034"/>
                  </a:ext>
                </a:extLst>
              </a:tr>
              <a:tr h="3206484">
                <a:tc>
                  <a:txBody>
                    <a:bodyPr/>
                    <a:lstStyle/>
                    <a:p>
                      <a:pPr>
                        <a:lnSpc>
                          <a:spcPct val="150000"/>
                        </a:lnSpc>
                        <a:spcAft>
                          <a:spcPts val="800"/>
                        </a:spcAft>
                      </a:pPr>
                      <a:r>
                        <a:rPr lang="es-ES_tradnl" sz="1100">
                          <a:effectLst/>
                        </a:rPr>
                        <a:t> </a:t>
                      </a:r>
                      <a:endParaRPr lang="es-ES" sz="1100">
                        <a:effectLst/>
                      </a:endParaRPr>
                    </a:p>
                    <a:p>
                      <a:pPr>
                        <a:lnSpc>
                          <a:spcPct val="150000"/>
                        </a:lnSpc>
                        <a:spcAft>
                          <a:spcPts val="800"/>
                        </a:spcAft>
                      </a:pPr>
                      <a:r>
                        <a:rPr lang="es-ES_tradnl" sz="1100">
                          <a:effectLst/>
                        </a:rPr>
                        <a:t> </a:t>
                      </a:r>
                      <a:endParaRPr lang="es-ES" sz="1100">
                        <a:effectLst/>
                      </a:endParaRPr>
                    </a:p>
                    <a:p>
                      <a:pPr>
                        <a:lnSpc>
                          <a:spcPct val="150000"/>
                        </a:lnSpc>
                        <a:spcAft>
                          <a:spcPts val="800"/>
                        </a:spcAft>
                      </a:pPr>
                      <a:r>
                        <a:rPr lang="es-ES" sz="1100">
                          <a:effectLst/>
                        </a:rPr>
                        <a:t> </a:t>
                      </a:r>
                    </a:p>
                    <a:p>
                      <a:pPr>
                        <a:lnSpc>
                          <a:spcPct val="150000"/>
                        </a:lnSpc>
                        <a:spcAft>
                          <a:spcPts val="800"/>
                        </a:spcAft>
                      </a:pPr>
                      <a:r>
                        <a:rPr lang="es-ES" sz="1100">
                          <a:effectLst/>
                        </a:rPr>
                        <a:t>Capacidades diferentes</a:t>
                      </a:r>
                    </a:p>
                    <a:p>
                      <a:pPr>
                        <a:lnSpc>
                          <a:spcPct val="150000"/>
                        </a:lnSpc>
                        <a:spcAft>
                          <a:spcPts val="800"/>
                        </a:spcAft>
                      </a:pPr>
                      <a:r>
                        <a:rPr lang="es-ES_tradnl" sz="1100">
                          <a:effectLst/>
                        </a:rPr>
                        <a:t> </a:t>
                      </a:r>
                      <a:endParaRPr lang="es-ES" sz="1100">
                        <a:effectLst/>
                      </a:endParaRPr>
                    </a:p>
                    <a:p>
                      <a:pPr>
                        <a:lnSpc>
                          <a:spcPct val="150000"/>
                        </a:lnSpc>
                        <a:spcAft>
                          <a:spcPts val="800"/>
                        </a:spcAft>
                      </a:pPr>
                      <a:r>
                        <a:rPr lang="es-ES_tradnl" sz="1100">
                          <a:effectLst/>
                        </a:rPr>
                        <a:t> </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s-ES" sz="1100">
                          <a:ln>
                            <a:noFill/>
                          </a:ln>
                          <a:effectLst>
                            <a:outerShdw blurRad="38100" dist="19050" dir="2700000" algn="tl">
                              <a:schemeClr val="dk1">
                                <a:alpha val="40000"/>
                              </a:schemeClr>
                            </a:outerShdw>
                          </a:effectLst>
                        </a:rPr>
                        <a:t>Se considera persona con capacidades diferentes a</a:t>
                      </a:r>
                      <a:endParaRPr lang="es-ES" sz="1100">
                        <a:effectLst/>
                      </a:endParaRPr>
                    </a:p>
                    <a:p>
                      <a:pPr algn="just">
                        <a:lnSpc>
                          <a:spcPct val="150000"/>
                        </a:lnSpc>
                        <a:spcAft>
                          <a:spcPts val="800"/>
                        </a:spcAft>
                      </a:pPr>
                      <a:r>
                        <a:rPr lang="es-ES" sz="1100">
                          <a:ln>
                            <a:noFill/>
                          </a:ln>
                          <a:effectLst>
                            <a:outerShdw blurRad="38100" dist="19050" dir="2700000" algn="tl">
                              <a:schemeClr val="dk1">
                                <a:alpha val="40000"/>
                              </a:schemeClr>
                            </a:outerShdw>
                          </a:effectLst>
                        </a:rPr>
                        <a:t>todo ser humano que presente temporal o</a:t>
                      </a:r>
                      <a:endParaRPr lang="es-ES" sz="1100">
                        <a:effectLst/>
                      </a:endParaRPr>
                    </a:p>
                    <a:p>
                      <a:pPr algn="just">
                        <a:lnSpc>
                          <a:spcPct val="150000"/>
                        </a:lnSpc>
                        <a:spcAft>
                          <a:spcPts val="800"/>
                        </a:spcAft>
                      </a:pPr>
                      <a:r>
                        <a:rPr lang="es-ES" sz="1100">
                          <a:ln>
                            <a:noFill/>
                          </a:ln>
                          <a:effectLst>
                            <a:outerShdw blurRad="38100" dist="19050" dir="2700000" algn="tl">
                              <a:schemeClr val="dk1">
                                <a:alpha val="40000"/>
                              </a:schemeClr>
                            </a:outerShdw>
                          </a:effectLst>
                        </a:rPr>
                        <a:t>permanentemente una limitación, pérdida o</a:t>
                      </a:r>
                      <a:endParaRPr lang="es-ES" sz="1100">
                        <a:effectLst/>
                      </a:endParaRPr>
                    </a:p>
                    <a:p>
                      <a:pPr algn="just">
                        <a:lnSpc>
                          <a:spcPct val="150000"/>
                        </a:lnSpc>
                        <a:spcAft>
                          <a:spcPts val="800"/>
                        </a:spcAft>
                      </a:pPr>
                      <a:r>
                        <a:rPr lang="es-ES" sz="1100">
                          <a:ln>
                            <a:noFill/>
                          </a:ln>
                          <a:effectLst>
                            <a:outerShdw blurRad="38100" dist="19050" dir="2700000" algn="tl">
                              <a:schemeClr val="dk1">
                                <a:alpha val="40000"/>
                              </a:schemeClr>
                            </a:outerShdw>
                          </a:effectLst>
                        </a:rPr>
                        <a:t>disminución de sus facultades físicas, intelectuales o</a:t>
                      </a:r>
                      <a:endParaRPr lang="es-ES" sz="1100">
                        <a:effectLst/>
                      </a:endParaRPr>
                    </a:p>
                    <a:p>
                      <a:pPr algn="just">
                        <a:lnSpc>
                          <a:spcPct val="150000"/>
                        </a:lnSpc>
                        <a:spcAft>
                          <a:spcPts val="800"/>
                        </a:spcAft>
                      </a:pPr>
                      <a:r>
                        <a:rPr lang="es-ES" sz="1100">
                          <a:ln>
                            <a:noFill/>
                          </a:ln>
                          <a:effectLst>
                            <a:outerShdw blurRad="38100" dist="19050" dir="2700000" algn="tl">
                              <a:schemeClr val="dk1">
                                <a:alpha val="40000"/>
                              </a:schemeClr>
                            </a:outerShdw>
                          </a:effectLst>
                        </a:rPr>
                        <a:t>sensoriales, para realizar sus actividades</a:t>
                      </a:r>
                      <a:endParaRPr lang="es-ES" sz="1100">
                        <a:effectLst/>
                      </a:endParaRPr>
                    </a:p>
                    <a:p>
                      <a:pPr algn="just">
                        <a:lnSpc>
                          <a:spcPct val="150000"/>
                        </a:lnSpc>
                        <a:spcAft>
                          <a:spcPts val="800"/>
                        </a:spcAft>
                      </a:pPr>
                      <a:r>
                        <a:rPr lang="es-ES" sz="1100">
                          <a:ln>
                            <a:noFill/>
                          </a:ln>
                          <a:effectLst>
                            <a:outerShdw blurRad="38100" dist="19050" dir="2700000" algn="tl">
                              <a:schemeClr val="dk1">
                                <a:alpha val="40000"/>
                              </a:schemeClr>
                            </a:outerShdw>
                          </a:effectLst>
                        </a:rPr>
                        <a:t>connaturales.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Symbol" panose="05050102010706020507" pitchFamily="18" charset="2"/>
                        <a:buChar char=""/>
                      </a:pPr>
                      <a:r>
                        <a:rPr lang="en-US" sz="1100">
                          <a:effectLst/>
                        </a:rPr>
                        <a:t>Físicas</a:t>
                      </a:r>
                      <a:endParaRPr lang="es-ES" sz="1100">
                        <a:effectLst/>
                      </a:endParaRPr>
                    </a:p>
                    <a:p>
                      <a:pPr marL="137795">
                        <a:lnSpc>
                          <a:spcPct val="150000"/>
                        </a:lnSpc>
                      </a:pPr>
                      <a:r>
                        <a:rPr lang="en-US" sz="1100">
                          <a:effectLst/>
                        </a:rPr>
                        <a:t> </a:t>
                      </a:r>
                      <a:endParaRPr lang="es-ES" sz="1100">
                        <a:effectLst/>
                      </a:endParaRPr>
                    </a:p>
                    <a:p>
                      <a:pPr marL="342900" lvl="0" indent="-342900">
                        <a:lnSpc>
                          <a:spcPct val="150000"/>
                        </a:lnSpc>
                        <a:buFont typeface="Symbol" panose="05050102010706020507" pitchFamily="18" charset="2"/>
                        <a:buChar char=""/>
                      </a:pPr>
                      <a:r>
                        <a:rPr lang="en-US" sz="1100">
                          <a:effectLst/>
                        </a:rPr>
                        <a:t>Intelectuales</a:t>
                      </a:r>
                      <a:endParaRPr lang="es-ES" sz="1100">
                        <a:effectLst/>
                      </a:endParaRPr>
                    </a:p>
                    <a:p>
                      <a:pPr marL="457200">
                        <a:lnSpc>
                          <a:spcPct val="150000"/>
                        </a:lnSpc>
                      </a:pPr>
                      <a:r>
                        <a:rPr lang="en-US" sz="1100">
                          <a:effectLst/>
                        </a:rPr>
                        <a:t> </a:t>
                      </a:r>
                      <a:endParaRPr lang="es-ES" sz="1100">
                        <a:effectLst/>
                      </a:endParaRPr>
                    </a:p>
                    <a:p>
                      <a:pPr marL="137795">
                        <a:lnSpc>
                          <a:spcPct val="150000"/>
                        </a:lnSpc>
                      </a:pPr>
                      <a:r>
                        <a:rPr lang="en-US" sz="1100">
                          <a:effectLst/>
                        </a:rPr>
                        <a:t> </a:t>
                      </a:r>
                      <a:endParaRPr lang="es-ES" sz="1100">
                        <a:effectLst/>
                      </a:endParaRPr>
                    </a:p>
                    <a:p>
                      <a:pPr marL="342900" lvl="0" indent="-342900">
                        <a:lnSpc>
                          <a:spcPct val="150000"/>
                        </a:lnSpc>
                        <a:buFont typeface="Symbol" panose="05050102010706020507" pitchFamily="18" charset="2"/>
                        <a:buChar char=""/>
                      </a:pPr>
                      <a:r>
                        <a:rPr lang="en-US" sz="1100">
                          <a:effectLst/>
                        </a:rPr>
                        <a:t>Sensoriales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spcAft>
                          <a:spcPts val="800"/>
                        </a:spcAft>
                        <a:buFont typeface="Symbol" panose="05050102010706020507" pitchFamily="18" charset="2"/>
                        <a:buChar char=""/>
                      </a:pPr>
                      <a:r>
                        <a:rPr lang="es-ES_tradnl" sz="1100">
                          <a:effectLst/>
                        </a:rPr>
                        <a:t>Temporales</a:t>
                      </a:r>
                      <a:endParaRPr lang="es-ES" sz="1100">
                        <a:effectLst/>
                      </a:endParaRPr>
                    </a:p>
                    <a:p>
                      <a:pPr>
                        <a:lnSpc>
                          <a:spcPct val="150000"/>
                        </a:lnSpc>
                        <a:spcAft>
                          <a:spcPts val="800"/>
                        </a:spcAft>
                      </a:pPr>
                      <a:r>
                        <a:rPr lang="es-ES_tradnl" sz="1100">
                          <a:effectLst/>
                        </a:rPr>
                        <a:t> </a:t>
                      </a:r>
                      <a:endParaRPr lang="es-ES" sz="1100">
                        <a:effectLst/>
                      </a:endParaRPr>
                    </a:p>
                    <a:p>
                      <a:pPr marL="342900" lvl="0" indent="-342900">
                        <a:lnSpc>
                          <a:spcPct val="150000"/>
                        </a:lnSpc>
                        <a:buFont typeface="Symbol" panose="05050102010706020507" pitchFamily="18" charset="2"/>
                        <a:buChar char=""/>
                      </a:pPr>
                      <a:r>
                        <a:rPr lang="es-ES_tradnl" sz="1100">
                          <a:effectLst/>
                        </a:rPr>
                        <a:t>Permanentes</a:t>
                      </a:r>
                      <a:endParaRPr lang="es-E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Symbol" panose="05050102010706020507" pitchFamily="18" charset="2"/>
                        <a:buChar char=""/>
                      </a:pPr>
                      <a:r>
                        <a:rPr lang="es-ES_tradnl" sz="1100" dirty="0">
                          <a:effectLst/>
                        </a:rPr>
                        <a:t>Leves</a:t>
                      </a:r>
                      <a:endParaRPr lang="es-ES" sz="1100" dirty="0">
                        <a:effectLst/>
                      </a:endParaRPr>
                    </a:p>
                    <a:p>
                      <a:pPr marL="342900" lvl="0" indent="-342900">
                        <a:lnSpc>
                          <a:spcPct val="150000"/>
                        </a:lnSpc>
                        <a:buFont typeface="Symbol" panose="05050102010706020507" pitchFamily="18" charset="2"/>
                        <a:buChar char=""/>
                      </a:pPr>
                      <a:r>
                        <a:rPr lang="es-ES_tradnl" sz="1100" dirty="0">
                          <a:effectLst/>
                        </a:rPr>
                        <a:t>Graves</a:t>
                      </a:r>
                      <a:endParaRPr lang="es-ES" sz="1100" dirty="0">
                        <a:effectLst/>
                      </a:endParaRPr>
                    </a:p>
                    <a:p>
                      <a:pPr marL="342900" lvl="0" indent="-342900">
                        <a:lnSpc>
                          <a:spcPct val="150000"/>
                        </a:lnSpc>
                        <a:buFont typeface="Symbol" panose="05050102010706020507" pitchFamily="18" charset="2"/>
                        <a:buChar char=""/>
                      </a:pPr>
                      <a:r>
                        <a:rPr lang="es-ES_tradnl" sz="1100" dirty="0">
                          <a:effectLst/>
                        </a:rPr>
                        <a:t>Crónicas</a:t>
                      </a:r>
                      <a:endParaRPr lang="es-ES" sz="1100" dirty="0">
                        <a:effectLst/>
                      </a:endParaRPr>
                    </a:p>
                    <a:p>
                      <a:pPr marL="95250">
                        <a:lnSpc>
                          <a:spcPct val="150000"/>
                        </a:lnSpc>
                      </a:pPr>
                      <a:r>
                        <a:rPr lang="es-ES_tradnl" sz="1100" dirty="0">
                          <a:effectLst/>
                        </a:rPr>
                        <a:t> </a:t>
                      </a:r>
                      <a:endParaRPr lang="es-ES" sz="1100" dirty="0">
                        <a:effectLst/>
                      </a:endParaRPr>
                    </a:p>
                    <a:p>
                      <a:pPr marL="95250">
                        <a:lnSpc>
                          <a:spcPct val="150000"/>
                        </a:lnSpc>
                        <a:spcAft>
                          <a:spcPts val="800"/>
                        </a:spcAft>
                      </a:pPr>
                      <a:r>
                        <a:rPr lang="es-ES_tradnl" sz="1100" dirty="0">
                          <a:effectLst/>
                        </a:rPr>
                        <a:t> </a:t>
                      </a:r>
                      <a:endParaRPr lang="es-E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7965938"/>
                  </a:ext>
                </a:extLst>
              </a:tr>
            </a:tbl>
          </a:graphicData>
        </a:graphic>
      </p:graphicFrame>
    </p:spTree>
    <p:extLst>
      <p:ext uri="{BB962C8B-B14F-4D97-AF65-F5344CB8AC3E}">
        <p14:creationId xmlns:p14="http://schemas.microsoft.com/office/powerpoint/2010/main" val="2514815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b="1" dirty="0">
                <a:effectLst>
                  <a:outerShdw blurRad="38100" dist="38100" dir="2700000" algn="tl">
                    <a:srgbClr val="000000">
                      <a:alpha val="43137"/>
                    </a:srgbClr>
                  </a:outerShdw>
                </a:effectLst>
              </a:rPr>
              <a:t>VARIABLE DEPENDIENTE:</a:t>
            </a:r>
            <a:br>
              <a:rPr lang="es-EC" b="1" dirty="0">
                <a:effectLst>
                  <a:outerShdw blurRad="38100" dist="38100" dir="2700000" algn="tl">
                    <a:srgbClr val="000000">
                      <a:alpha val="43137"/>
                    </a:srgbClr>
                  </a:outerShdw>
                </a:effectLst>
              </a:rPr>
            </a:br>
            <a:r>
              <a:rPr lang="es-EC" b="1" dirty="0">
                <a:effectLst>
                  <a:outerShdw blurRad="38100" dist="38100" dir="2700000" algn="tl">
                    <a:srgbClr val="000000">
                      <a:alpha val="43137"/>
                    </a:srgbClr>
                  </a:outerShdw>
                </a:effectLst>
              </a:rPr>
              <a:t>Preparación física</a:t>
            </a:r>
            <a:endParaRPr lang="es-EC" sz="4000" dirty="0"/>
          </a:p>
        </p:txBody>
      </p:sp>
      <p:graphicFrame>
        <p:nvGraphicFramePr>
          <p:cNvPr id="3" name="Tabla 2">
            <a:extLst>
              <a:ext uri="{FF2B5EF4-FFF2-40B4-BE49-F238E27FC236}">
                <a16:creationId xmlns:a16="http://schemas.microsoft.com/office/drawing/2014/main" id="{9E13585A-6A0C-471E-A6CD-FD97139A6FAA}"/>
              </a:ext>
            </a:extLst>
          </p:cNvPr>
          <p:cNvGraphicFramePr>
            <a:graphicFrameLocks noGrp="1"/>
          </p:cNvGraphicFramePr>
          <p:nvPr>
            <p:extLst>
              <p:ext uri="{D42A27DB-BD31-4B8C-83A1-F6EECF244321}">
                <p14:modId xmlns:p14="http://schemas.microsoft.com/office/powerpoint/2010/main" val="2391696692"/>
              </p:ext>
            </p:extLst>
          </p:nvPr>
        </p:nvGraphicFramePr>
        <p:xfrm>
          <a:off x="1245704" y="2241786"/>
          <a:ext cx="9909976" cy="3003940"/>
        </p:xfrm>
        <a:graphic>
          <a:graphicData uri="http://schemas.openxmlformats.org/drawingml/2006/table">
            <a:tbl>
              <a:tblPr firstRow="1" firstCol="1" bandRow="1">
                <a:tableStyleId>{9D7B26C5-4107-4FEC-AEDC-1716B250A1EF}</a:tableStyleId>
              </a:tblPr>
              <a:tblGrid>
                <a:gridCol w="1364832">
                  <a:extLst>
                    <a:ext uri="{9D8B030D-6E8A-4147-A177-3AD203B41FA5}">
                      <a16:colId xmlns:a16="http://schemas.microsoft.com/office/drawing/2014/main" val="3302847750"/>
                    </a:ext>
                  </a:extLst>
                </a:gridCol>
                <a:gridCol w="2871627">
                  <a:extLst>
                    <a:ext uri="{9D8B030D-6E8A-4147-A177-3AD203B41FA5}">
                      <a16:colId xmlns:a16="http://schemas.microsoft.com/office/drawing/2014/main" val="536154118"/>
                    </a:ext>
                  </a:extLst>
                </a:gridCol>
                <a:gridCol w="2118644">
                  <a:extLst>
                    <a:ext uri="{9D8B030D-6E8A-4147-A177-3AD203B41FA5}">
                      <a16:colId xmlns:a16="http://schemas.microsoft.com/office/drawing/2014/main" val="3227587998"/>
                    </a:ext>
                  </a:extLst>
                </a:gridCol>
                <a:gridCol w="1880380">
                  <a:extLst>
                    <a:ext uri="{9D8B030D-6E8A-4147-A177-3AD203B41FA5}">
                      <a16:colId xmlns:a16="http://schemas.microsoft.com/office/drawing/2014/main" val="1878258586"/>
                    </a:ext>
                  </a:extLst>
                </a:gridCol>
                <a:gridCol w="1674493">
                  <a:extLst>
                    <a:ext uri="{9D8B030D-6E8A-4147-A177-3AD203B41FA5}">
                      <a16:colId xmlns:a16="http://schemas.microsoft.com/office/drawing/2014/main" val="2912844186"/>
                    </a:ext>
                  </a:extLst>
                </a:gridCol>
              </a:tblGrid>
              <a:tr h="378288">
                <a:tc>
                  <a:txBody>
                    <a:bodyPr/>
                    <a:lstStyle/>
                    <a:p>
                      <a:pPr>
                        <a:lnSpc>
                          <a:spcPct val="150000"/>
                        </a:lnSpc>
                        <a:spcAft>
                          <a:spcPts val="800"/>
                        </a:spcAft>
                      </a:pPr>
                      <a:r>
                        <a:rPr lang="es-ES_tradnl" sz="1000">
                          <a:effectLst/>
                        </a:rPr>
                        <a:t>Variable dependiente</a:t>
                      </a:r>
                      <a:endParaRPr lang="es-E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tc>
                  <a:txBody>
                    <a:bodyPr/>
                    <a:lstStyle/>
                    <a:p>
                      <a:pPr>
                        <a:lnSpc>
                          <a:spcPct val="150000"/>
                        </a:lnSpc>
                        <a:spcAft>
                          <a:spcPts val="800"/>
                        </a:spcAft>
                      </a:pPr>
                      <a:r>
                        <a:rPr lang="es-ES_tradnl" sz="1000">
                          <a:effectLst/>
                        </a:rPr>
                        <a:t>Definición</a:t>
                      </a:r>
                      <a:endParaRPr lang="es-ES" sz="1000">
                        <a:effectLst/>
                      </a:endParaRPr>
                    </a:p>
                    <a:p>
                      <a:pPr>
                        <a:lnSpc>
                          <a:spcPct val="150000"/>
                        </a:lnSpc>
                        <a:spcAft>
                          <a:spcPts val="800"/>
                        </a:spcAft>
                      </a:pPr>
                      <a:r>
                        <a:rPr lang="es-ES_tradnl" sz="1000">
                          <a:effectLst/>
                        </a:rPr>
                        <a:t>conceptual</a:t>
                      </a:r>
                      <a:endParaRPr lang="es-E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tc>
                  <a:txBody>
                    <a:bodyPr/>
                    <a:lstStyle/>
                    <a:p>
                      <a:pPr>
                        <a:lnSpc>
                          <a:spcPct val="150000"/>
                        </a:lnSpc>
                        <a:spcAft>
                          <a:spcPts val="800"/>
                        </a:spcAft>
                      </a:pPr>
                      <a:r>
                        <a:rPr lang="es-ES_tradnl" sz="1000">
                          <a:effectLst/>
                        </a:rPr>
                        <a:t>Dimensión</a:t>
                      </a:r>
                      <a:endParaRPr lang="es-E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tc>
                  <a:txBody>
                    <a:bodyPr/>
                    <a:lstStyle/>
                    <a:p>
                      <a:pPr>
                        <a:lnSpc>
                          <a:spcPct val="150000"/>
                        </a:lnSpc>
                        <a:spcAft>
                          <a:spcPts val="800"/>
                        </a:spcAft>
                      </a:pPr>
                      <a:r>
                        <a:rPr lang="es-ES_tradnl" sz="1000">
                          <a:effectLst/>
                        </a:rPr>
                        <a:t>Subdimensiones</a:t>
                      </a:r>
                      <a:endParaRPr lang="es-ES" sz="1000">
                        <a:effectLst/>
                      </a:endParaRPr>
                    </a:p>
                    <a:p>
                      <a:pPr>
                        <a:lnSpc>
                          <a:spcPct val="150000"/>
                        </a:lnSpc>
                        <a:spcAft>
                          <a:spcPts val="800"/>
                        </a:spcAft>
                      </a:pPr>
                      <a:r>
                        <a:rPr lang="es-ES_tradnl" sz="1000">
                          <a:effectLst/>
                        </a:rPr>
                        <a:t>(indicadores)</a:t>
                      </a:r>
                      <a:endParaRPr lang="es-E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tc>
                  <a:txBody>
                    <a:bodyPr/>
                    <a:lstStyle/>
                    <a:p>
                      <a:pPr>
                        <a:lnSpc>
                          <a:spcPct val="150000"/>
                        </a:lnSpc>
                        <a:spcAft>
                          <a:spcPts val="800"/>
                        </a:spcAft>
                      </a:pPr>
                      <a:r>
                        <a:rPr lang="es-ES_tradnl" sz="1000">
                          <a:effectLst/>
                        </a:rPr>
                        <a:t>Indicadores</a:t>
                      </a:r>
                      <a:endParaRPr lang="es-E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extLst>
                  <a:ext uri="{0D108BD9-81ED-4DB2-BD59-A6C34878D82A}">
                    <a16:rowId xmlns:a16="http://schemas.microsoft.com/office/drawing/2014/main" val="373784339"/>
                  </a:ext>
                </a:extLst>
              </a:tr>
              <a:tr h="2468762">
                <a:tc>
                  <a:txBody>
                    <a:bodyPr/>
                    <a:lstStyle/>
                    <a:p>
                      <a:pPr>
                        <a:lnSpc>
                          <a:spcPct val="150000"/>
                        </a:lnSpc>
                        <a:spcAft>
                          <a:spcPts val="800"/>
                        </a:spcAft>
                      </a:pPr>
                      <a:r>
                        <a:rPr lang="es-ES_tradnl" sz="1000">
                          <a:effectLst/>
                        </a:rPr>
                        <a:t> </a:t>
                      </a:r>
                      <a:endParaRPr lang="es-ES" sz="1000">
                        <a:effectLst/>
                      </a:endParaRPr>
                    </a:p>
                    <a:p>
                      <a:pPr algn="just">
                        <a:lnSpc>
                          <a:spcPct val="150000"/>
                        </a:lnSpc>
                        <a:spcAft>
                          <a:spcPts val="800"/>
                        </a:spcAft>
                      </a:pPr>
                      <a:r>
                        <a:rPr lang="es-ES_tradnl" sz="1000">
                          <a:effectLst/>
                        </a:rPr>
                        <a:t> </a:t>
                      </a:r>
                      <a:endParaRPr lang="es-ES" sz="1000">
                        <a:effectLst/>
                      </a:endParaRPr>
                    </a:p>
                    <a:p>
                      <a:pPr>
                        <a:lnSpc>
                          <a:spcPct val="150000"/>
                        </a:lnSpc>
                        <a:spcAft>
                          <a:spcPts val="800"/>
                        </a:spcAft>
                      </a:pPr>
                      <a:r>
                        <a:rPr lang="es-ES_tradnl" sz="1000">
                          <a:effectLst/>
                        </a:rPr>
                        <a:t>Preparación física</a:t>
                      </a:r>
                      <a:endParaRPr lang="es-ES" sz="1000">
                        <a:effectLst/>
                      </a:endParaRPr>
                    </a:p>
                    <a:p>
                      <a:pPr>
                        <a:lnSpc>
                          <a:spcPct val="150000"/>
                        </a:lnSpc>
                        <a:spcAft>
                          <a:spcPts val="800"/>
                        </a:spcAft>
                      </a:pPr>
                      <a:r>
                        <a:rPr lang="es-ES_tradnl" sz="1000">
                          <a:effectLst/>
                        </a:rPr>
                        <a:t> </a:t>
                      </a:r>
                      <a:endParaRPr lang="es-ES" sz="1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tc>
                  <a:txBody>
                    <a:bodyPr/>
                    <a:lstStyle/>
                    <a:p>
                      <a:pPr algn="just">
                        <a:lnSpc>
                          <a:spcPct val="150000"/>
                        </a:lnSpc>
                        <a:spcAft>
                          <a:spcPts val="800"/>
                        </a:spcAft>
                      </a:pPr>
                      <a:r>
                        <a:rPr lang="es-ES" sz="1000" dirty="0">
                          <a:effectLst/>
                        </a:rPr>
                        <a:t>Es la suma o combinación de todas las capacidades físicas determinadas para el rendimiento, subdivididas en capacidades de propiedades mayoritariamente energéticas y coordinativas, esta suma de todas las capacidades está compuesta por consiguiente de elementos individuales, que desempeñan diferentes papeles en diferentes tipos de deporte.</a:t>
                      </a:r>
                      <a:r>
                        <a:rPr lang="es-MX" sz="1000" dirty="0">
                          <a:effectLst/>
                        </a:rPr>
                        <a:t> (Vargas, 1998)</a:t>
                      </a:r>
                      <a:endParaRPr lang="es-E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tc>
                  <a:txBody>
                    <a:bodyPr/>
                    <a:lstStyle/>
                    <a:p>
                      <a:pPr marL="342900" lvl="0" indent="-342900" algn="just">
                        <a:lnSpc>
                          <a:spcPct val="150000"/>
                        </a:lnSpc>
                        <a:spcAft>
                          <a:spcPts val="800"/>
                        </a:spcAft>
                        <a:buFont typeface="Symbol" panose="05050102010706020507" pitchFamily="18" charset="2"/>
                        <a:buChar char=""/>
                        <a:tabLst>
                          <a:tab pos="1549400" algn="l"/>
                        </a:tabLst>
                      </a:pPr>
                      <a:r>
                        <a:rPr lang="es-EC" sz="1000" dirty="0">
                          <a:effectLst/>
                        </a:rPr>
                        <a:t>General</a:t>
                      </a:r>
                      <a:endParaRPr lang="es-ES" sz="1000" dirty="0">
                        <a:effectLst/>
                      </a:endParaRPr>
                    </a:p>
                    <a:p>
                      <a:pPr algn="just">
                        <a:lnSpc>
                          <a:spcPct val="150000"/>
                        </a:lnSpc>
                        <a:spcAft>
                          <a:spcPts val="800"/>
                        </a:spcAft>
                        <a:tabLst>
                          <a:tab pos="1549400" algn="l"/>
                        </a:tabLst>
                      </a:pPr>
                      <a:r>
                        <a:rPr lang="es-EC" sz="1000" dirty="0">
                          <a:effectLst/>
                        </a:rPr>
                        <a:t> </a:t>
                      </a:r>
                      <a:endParaRPr lang="es-ES" sz="1000" dirty="0">
                        <a:effectLst/>
                      </a:endParaRPr>
                    </a:p>
                    <a:p>
                      <a:pPr algn="just">
                        <a:lnSpc>
                          <a:spcPct val="150000"/>
                        </a:lnSpc>
                        <a:spcAft>
                          <a:spcPts val="800"/>
                        </a:spcAft>
                        <a:tabLst>
                          <a:tab pos="1549400" algn="l"/>
                        </a:tabLst>
                      </a:pPr>
                      <a:r>
                        <a:rPr lang="es-EC" sz="1000" dirty="0">
                          <a:effectLst/>
                        </a:rPr>
                        <a:t> </a:t>
                      </a:r>
                      <a:endParaRPr lang="es-ES" sz="1000" dirty="0">
                        <a:effectLst/>
                      </a:endParaRPr>
                    </a:p>
                    <a:p>
                      <a:pPr algn="just">
                        <a:lnSpc>
                          <a:spcPct val="150000"/>
                        </a:lnSpc>
                        <a:spcAft>
                          <a:spcPts val="800"/>
                        </a:spcAft>
                        <a:tabLst>
                          <a:tab pos="1549400" algn="l"/>
                        </a:tabLst>
                      </a:pPr>
                      <a:r>
                        <a:rPr lang="es-EC" sz="1000" dirty="0">
                          <a:effectLst/>
                        </a:rPr>
                        <a:t> </a:t>
                      </a:r>
                      <a:endParaRPr lang="es-ES" sz="1000" dirty="0">
                        <a:effectLst/>
                      </a:endParaRPr>
                    </a:p>
                    <a:p>
                      <a:pPr algn="just">
                        <a:lnSpc>
                          <a:spcPct val="150000"/>
                        </a:lnSpc>
                        <a:spcAft>
                          <a:spcPts val="800"/>
                        </a:spcAft>
                        <a:tabLst>
                          <a:tab pos="1549400" algn="l"/>
                        </a:tabLst>
                      </a:pPr>
                      <a:r>
                        <a:rPr lang="es-EC" sz="1000" dirty="0">
                          <a:effectLst/>
                        </a:rPr>
                        <a:t> </a:t>
                      </a:r>
                      <a:endParaRPr lang="es-ES" sz="1000" dirty="0">
                        <a:effectLst/>
                      </a:endParaRPr>
                    </a:p>
                    <a:p>
                      <a:pPr marL="342900" lvl="0" indent="-342900" algn="just">
                        <a:lnSpc>
                          <a:spcPct val="150000"/>
                        </a:lnSpc>
                        <a:spcAft>
                          <a:spcPts val="800"/>
                        </a:spcAft>
                        <a:buFont typeface="Symbol" panose="05050102010706020507" pitchFamily="18" charset="2"/>
                        <a:buChar char=""/>
                        <a:tabLst>
                          <a:tab pos="1549400" algn="l"/>
                        </a:tabLst>
                      </a:pPr>
                      <a:r>
                        <a:rPr lang="es-EC" sz="1000" dirty="0">
                          <a:effectLst/>
                        </a:rPr>
                        <a:t>Especial</a:t>
                      </a:r>
                      <a:endParaRPr lang="es-ES" sz="1000" dirty="0">
                        <a:effectLst/>
                      </a:endParaRPr>
                    </a:p>
                    <a:p>
                      <a:pPr algn="just">
                        <a:lnSpc>
                          <a:spcPct val="150000"/>
                        </a:lnSpc>
                        <a:spcAft>
                          <a:spcPts val="800"/>
                        </a:spcAft>
                        <a:tabLst>
                          <a:tab pos="1549400" algn="l"/>
                        </a:tabLst>
                      </a:pPr>
                      <a:endParaRPr lang="es-ES" sz="1000" dirty="0">
                        <a:effectLst/>
                      </a:endParaRPr>
                    </a:p>
                  </a:txBody>
                  <a:tcPr marL="62952" marR="62952" marT="0" marB="0"/>
                </a:tc>
                <a:tc>
                  <a:txBody>
                    <a:bodyPr/>
                    <a:lstStyle/>
                    <a:p>
                      <a:pPr marL="342900" lvl="0" indent="-342900">
                        <a:lnSpc>
                          <a:spcPct val="150000"/>
                        </a:lnSpc>
                        <a:buFont typeface="Symbol" panose="05050102010706020507" pitchFamily="18" charset="2"/>
                        <a:buChar char=""/>
                      </a:pPr>
                      <a:r>
                        <a:rPr lang="es-ES_tradnl" sz="1000" dirty="0">
                          <a:effectLst/>
                        </a:rPr>
                        <a:t>Aeróbicos</a:t>
                      </a:r>
                      <a:endParaRPr lang="es-ES" sz="1000" dirty="0">
                        <a:effectLst/>
                      </a:endParaRPr>
                    </a:p>
                    <a:p>
                      <a:pPr marL="342900" lvl="0" indent="-342900">
                        <a:lnSpc>
                          <a:spcPct val="150000"/>
                        </a:lnSpc>
                        <a:buFont typeface="Symbol" panose="05050102010706020507" pitchFamily="18" charset="2"/>
                        <a:buChar char=""/>
                      </a:pPr>
                      <a:r>
                        <a:rPr lang="es-ES_tradnl" sz="1000" dirty="0">
                          <a:effectLst/>
                        </a:rPr>
                        <a:t>Anaeróbicos lácticos y alácticos</a:t>
                      </a:r>
                      <a:endParaRPr lang="es-ES" sz="1000" dirty="0">
                        <a:effectLst/>
                      </a:endParaRPr>
                    </a:p>
                    <a:p>
                      <a:pPr marL="342900" lvl="0" indent="-342900">
                        <a:lnSpc>
                          <a:spcPct val="150000"/>
                        </a:lnSpc>
                        <a:spcAft>
                          <a:spcPts val="800"/>
                        </a:spcAft>
                        <a:buFont typeface="Symbol" panose="05050102010706020507" pitchFamily="18" charset="2"/>
                        <a:buChar char=""/>
                      </a:pPr>
                      <a:r>
                        <a:rPr lang="es-ES_tradnl" sz="1000" dirty="0">
                          <a:effectLst/>
                        </a:rPr>
                        <a:t>técnicos</a:t>
                      </a:r>
                      <a:endParaRPr lang="es-ES" sz="1000" dirty="0">
                        <a:effectLst/>
                      </a:endParaRPr>
                    </a:p>
                    <a:p>
                      <a:pPr>
                        <a:lnSpc>
                          <a:spcPct val="150000"/>
                        </a:lnSpc>
                        <a:spcAft>
                          <a:spcPts val="800"/>
                        </a:spcAft>
                      </a:pPr>
                      <a:endParaRPr lang="es-E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tc>
                  <a:txBody>
                    <a:bodyPr/>
                    <a:lstStyle/>
                    <a:p>
                      <a:pPr>
                        <a:lnSpc>
                          <a:spcPct val="150000"/>
                        </a:lnSpc>
                        <a:spcAft>
                          <a:spcPts val="800"/>
                        </a:spcAft>
                      </a:pPr>
                      <a:r>
                        <a:rPr lang="es-ES_tradnl" sz="1000" dirty="0">
                          <a:effectLst/>
                        </a:rPr>
                        <a:t> </a:t>
                      </a:r>
                      <a:endParaRPr lang="es-ES" sz="1000" dirty="0">
                        <a:effectLst/>
                      </a:endParaRPr>
                    </a:p>
                    <a:p>
                      <a:pPr marL="342900" lvl="0" indent="-342900">
                        <a:lnSpc>
                          <a:spcPct val="150000"/>
                        </a:lnSpc>
                        <a:buFont typeface="Symbol" panose="05050102010706020507" pitchFamily="18" charset="2"/>
                        <a:buChar char=""/>
                      </a:pPr>
                      <a:r>
                        <a:rPr lang="es-ES_tradnl" sz="1000" dirty="0">
                          <a:effectLst/>
                        </a:rPr>
                        <a:t>Tiempo</a:t>
                      </a:r>
                      <a:endParaRPr lang="es-ES" sz="1000" dirty="0">
                        <a:effectLst/>
                      </a:endParaRPr>
                    </a:p>
                    <a:p>
                      <a:pPr marL="141605">
                        <a:lnSpc>
                          <a:spcPct val="150000"/>
                        </a:lnSpc>
                      </a:pPr>
                      <a:r>
                        <a:rPr lang="es-ES_tradnl" sz="1000" dirty="0">
                          <a:effectLst/>
                        </a:rPr>
                        <a:t> </a:t>
                      </a:r>
                      <a:endParaRPr lang="es-ES" sz="1000" dirty="0">
                        <a:effectLst/>
                      </a:endParaRPr>
                    </a:p>
                    <a:p>
                      <a:pPr marL="342900" lvl="0" indent="-342900">
                        <a:lnSpc>
                          <a:spcPct val="150000"/>
                        </a:lnSpc>
                        <a:buFont typeface="Symbol" panose="05050102010706020507" pitchFamily="18" charset="2"/>
                        <a:buChar char=""/>
                      </a:pPr>
                      <a:r>
                        <a:rPr lang="es-ES_tradnl" sz="1000" dirty="0">
                          <a:effectLst/>
                        </a:rPr>
                        <a:t>Distancia</a:t>
                      </a:r>
                      <a:endParaRPr lang="es-ES" sz="1000" dirty="0">
                        <a:effectLst/>
                      </a:endParaRPr>
                    </a:p>
                    <a:p>
                      <a:pPr marL="457200">
                        <a:lnSpc>
                          <a:spcPct val="150000"/>
                        </a:lnSpc>
                      </a:pPr>
                      <a:r>
                        <a:rPr lang="es-ES_tradnl" sz="1000" dirty="0">
                          <a:effectLst/>
                        </a:rPr>
                        <a:t> </a:t>
                      </a:r>
                      <a:endParaRPr lang="es-ES" sz="1000" dirty="0">
                        <a:effectLst/>
                      </a:endParaRPr>
                    </a:p>
                    <a:p>
                      <a:pPr marL="141605">
                        <a:lnSpc>
                          <a:spcPct val="150000"/>
                        </a:lnSpc>
                      </a:pPr>
                      <a:r>
                        <a:rPr lang="es-ES_tradnl" sz="1000" dirty="0">
                          <a:effectLst/>
                        </a:rPr>
                        <a:t> </a:t>
                      </a:r>
                      <a:endParaRPr lang="es-ES" sz="1000" dirty="0">
                        <a:effectLst/>
                      </a:endParaRPr>
                    </a:p>
                    <a:p>
                      <a:pPr marL="342900" lvl="0" indent="-342900">
                        <a:lnSpc>
                          <a:spcPct val="150000"/>
                        </a:lnSpc>
                        <a:spcAft>
                          <a:spcPts val="800"/>
                        </a:spcAft>
                        <a:buFont typeface="Symbol" panose="05050102010706020507" pitchFamily="18" charset="2"/>
                        <a:buChar char=""/>
                      </a:pPr>
                      <a:r>
                        <a:rPr lang="es-ES_tradnl" sz="1000" dirty="0">
                          <a:effectLst/>
                        </a:rPr>
                        <a:t>Repeticiones</a:t>
                      </a:r>
                      <a:endParaRPr lang="es-ES" sz="1000" dirty="0">
                        <a:effectLst/>
                      </a:endParaRPr>
                    </a:p>
                    <a:p>
                      <a:pPr>
                        <a:lnSpc>
                          <a:spcPct val="150000"/>
                        </a:lnSpc>
                        <a:spcAft>
                          <a:spcPts val="800"/>
                        </a:spcAft>
                      </a:pPr>
                      <a:endParaRPr lang="es-ES" sz="1000" dirty="0">
                        <a:effectLst/>
                      </a:endParaRPr>
                    </a:p>
                    <a:p>
                      <a:pPr>
                        <a:lnSpc>
                          <a:spcPct val="150000"/>
                        </a:lnSpc>
                        <a:spcAft>
                          <a:spcPts val="800"/>
                        </a:spcAft>
                      </a:pPr>
                      <a:r>
                        <a:rPr lang="es-ES_tradnl" sz="1000" dirty="0">
                          <a:effectLst/>
                        </a:rPr>
                        <a:t> </a:t>
                      </a:r>
                      <a:endParaRPr lang="es-E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952" marR="62952" marT="0" marB="0"/>
                </a:tc>
                <a:extLst>
                  <a:ext uri="{0D108BD9-81ED-4DB2-BD59-A6C34878D82A}">
                    <a16:rowId xmlns:a16="http://schemas.microsoft.com/office/drawing/2014/main" val="2261522806"/>
                  </a:ext>
                </a:extLst>
              </a:tr>
            </a:tbl>
          </a:graphicData>
        </a:graphic>
      </p:graphicFrame>
    </p:spTree>
    <p:extLst>
      <p:ext uri="{BB962C8B-B14F-4D97-AF65-F5344CB8AC3E}">
        <p14:creationId xmlns:p14="http://schemas.microsoft.com/office/powerpoint/2010/main" val="419467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1200</TotalTime>
  <Words>4431</Words>
  <Application>Microsoft Office PowerPoint</Application>
  <PresentationFormat>Panorámica</PresentationFormat>
  <Paragraphs>1057</Paragraphs>
  <Slides>57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57</vt:i4>
      </vt:variant>
    </vt:vector>
  </HeadingPairs>
  <TitlesOfParts>
    <vt:vector size="64" baseType="lpstr">
      <vt:lpstr>Arial</vt:lpstr>
      <vt:lpstr>Calibri</vt:lpstr>
      <vt:lpstr>Calibri Light</vt:lpstr>
      <vt:lpstr>Cambria</vt:lpstr>
      <vt:lpstr>Symbol</vt:lpstr>
      <vt:lpstr>Wingdings</vt:lpstr>
      <vt:lpstr>Retrospección</vt:lpstr>
      <vt:lpstr>DEPARTAMENTO DE CIENCIAS HUMANAS Y SOCIALES CARRERA DE LICENCIATURA EN CIENCIAS DE LA ACTIVIDAD FÍSICA, DEPORTES Y RECREACIÓN   TEMA: PROPUESTA DE UN PLAN DE PREPARACIÓN FÍSICA PARA EL PERSONAL CON CAPACIDADES DIFERENTES DE LA ARMADA DEL ECUADOR </vt:lpstr>
      <vt:lpstr>PROPUESTA DE UN PLAN DE PREPARACIÓN FÍSICA PARA EL PERSONAL CON CAPACIDADES DIFERENTES DE LA ARMADA DEL ECUADOR</vt:lpstr>
      <vt:lpstr>POBLACIÓN</vt:lpstr>
      <vt:lpstr>FORMULACIÓN DEL PROBLEMA</vt:lpstr>
      <vt:lpstr>IMPORTANCIA</vt:lpstr>
      <vt:lpstr>OBJETIVOS</vt:lpstr>
      <vt:lpstr>HIPOTESIS</vt:lpstr>
      <vt:lpstr>VARIABLE INDEPENDIENTE:  Capacidades Diferentes</vt:lpstr>
      <vt:lpstr>VARIABLE DEPENDIENTE: Preparación física</vt:lpstr>
      <vt:lpstr>MARCO TEÓRICO</vt:lpstr>
      <vt:lpstr>MARCO TEÓRICO</vt:lpstr>
      <vt:lpstr>MARCO TEÓRICO</vt:lpstr>
      <vt:lpstr>METODOLOGÍA</vt:lpstr>
      <vt:lpstr>TÉCNICA DE COMPROBACIÓN DE HIPÓTESIS</vt:lpstr>
      <vt:lpstr>Análisis de Resultados</vt:lpstr>
      <vt:lpstr>Encuesta</vt:lpstr>
      <vt:lpstr>Pregunta 1</vt:lpstr>
      <vt:lpstr>Pregunta 2</vt:lpstr>
      <vt:lpstr>Pregunta 2</vt:lpstr>
      <vt:lpstr>Datos estadísticos de personal con discapacidad durante el 2020</vt:lpstr>
      <vt:lpstr>Datos estadísticos de personal con discapacidad durante el 2020</vt:lpstr>
      <vt:lpstr>Personal con discapacidad valorado 2020</vt:lpstr>
      <vt:lpstr>Personal con discapacidad valorado 2020</vt:lpstr>
      <vt:lpstr>Personal con enfermedades: crónicas, catastróficas, adicciones y otras</vt:lpstr>
      <vt:lpstr>Personal con enfermedades: crónicas, catastróficas, adicciones y otras</vt:lpstr>
      <vt:lpstr>CONCLUSIONES</vt:lpstr>
      <vt:lpstr>CONCLUSIONES</vt:lpstr>
      <vt:lpstr>RECOMENDACIONES</vt:lpstr>
      <vt:lpstr>Elaboración de la propuesta </vt:lpstr>
      <vt:lpstr>Objetivos de la propuesta</vt:lpstr>
      <vt:lpstr>Periodo preparatorio general </vt:lpstr>
      <vt:lpstr>Periodo preparatorio especial</vt:lpstr>
      <vt:lpstr>Periodo competitivo </vt:lpstr>
      <vt:lpstr>Periodo de tránsito</vt:lpstr>
      <vt:lpstr>Desarrollo del macrociclo</vt:lpstr>
      <vt:lpstr>Presentación de PowerPoint</vt:lpstr>
      <vt:lpstr>Presentación de PowerPoint</vt:lpstr>
      <vt:lpstr>Presentación de PowerPoint</vt:lpstr>
      <vt:lpstr>Presentación de PowerPoint</vt:lpstr>
      <vt:lpstr>Ejercicios de rapidez</vt:lpstr>
      <vt:lpstr>Preparación física especial </vt:lpstr>
      <vt:lpstr>Presentación de PowerPoint</vt:lpstr>
      <vt:lpstr>Presentación de PowerPoint</vt:lpstr>
      <vt:lpstr>Presentación de PowerPoint</vt:lpstr>
      <vt:lpstr>Mesociclo I: entrante </vt:lpstr>
      <vt:lpstr>Mesociclo II Básico Desarrollador </vt:lpstr>
      <vt:lpstr>Mesociclo Estabilizador I </vt:lpstr>
      <vt:lpstr>Mesociclo IV: Básico desarrollador</vt:lpstr>
      <vt:lpstr>Mesociclo básico estabilizador</vt:lpstr>
      <vt:lpstr>Mesociclo: control preparatorio </vt:lpstr>
      <vt:lpstr>Mesociclo: modelaje competitivo</vt:lpstr>
      <vt:lpstr>Mesociclo competitivo </vt:lpstr>
      <vt:lpstr>Mesociclo: mantenedor recuperador </vt:lpstr>
      <vt:lpstr>Referencias bibliográficas </vt:lpstr>
      <vt:lpstr>Referencias bibliográficas </vt:lpstr>
      <vt:lpstr>Referencias bibliográficas </vt:lpstr>
      <vt:lpstr>Referencias bibliográficas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 suàrez</dc:creator>
  <cp:lastModifiedBy>Mario René Vaca García</cp:lastModifiedBy>
  <cp:revision>69</cp:revision>
  <dcterms:created xsi:type="dcterms:W3CDTF">2020-04-24T15:53:21Z</dcterms:created>
  <dcterms:modified xsi:type="dcterms:W3CDTF">2021-04-16T20:40:37Z</dcterms:modified>
</cp:coreProperties>
</file>