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52" r:id="rId4"/>
  </p:sldMasterIdLst>
  <p:handoutMasterIdLst>
    <p:handoutMasterId r:id="rId43"/>
  </p:handoutMasterIdLst>
  <p:sldIdLst>
    <p:sldId id="256" r:id="rId5"/>
    <p:sldId id="337" r:id="rId6"/>
    <p:sldId id="262" r:id="rId7"/>
    <p:sldId id="261" r:id="rId8"/>
    <p:sldId id="283" r:id="rId9"/>
    <p:sldId id="338" r:id="rId10"/>
    <p:sldId id="278" r:id="rId11"/>
    <p:sldId id="339" r:id="rId12"/>
    <p:sldId id="285"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67" r:id="rId26"/>
    <p:sldId id="352" r:id="rId27"/>
    <p:sldId id="353" r:id="rId28"/>
    <p:sldId id="354" r:id="rId29"/>
    <p:sldId id="356" r:id="rId30"/>
    <p:sldId id="357" r:id="rId31"/>
    <p:sldId id="358" r:id="rId32"/>
    <p:sldId id="359" r:id="rId33"/>
    <p:sldId id="360" r:id="rId34"/>
    <p:sldId id="361" r:id="rId35"/>
    <p:sldId id="362" r:id="rId36"/>
    <p:sldId id="363" r:id="rId37"/>
    <p:sldId id="364" r:id="rId38"/>
    <p:sldId id="365" r:id="rId39"/>
    <p:sldId id="366" r:id="rId40"/>
    <p:sldId id="368" r:id="rId41"/>
    <p:sldId id="260" r:id="rId42"/>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6" autoAdjust="0"/>
    <p:restoredTop sz="94660"/>
  </p:normalViewPr>
  <p:slideViewPr>
    <p:cSldViewPr snapToGrid="0">
      <p:cViewPr varScale="1">
        <p:scale>
          <a:sx n="67" d="100"/>
          <a:sy n="67" d="100"/>
        </p:scale>
        <p:origin x="798" y="72"/>
      </p:cViewPr>
      <p:guideLst>
        <p:guide orient="horz" pos="2448"/>
        <p:guide pos="3840"/>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E3EB5F-0EDB-4C74-BB1F-03B843792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4064F9-D763-4FCB-9E62-10AA52B693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6DDC9-DE64-44CF-BFE7-122B272B38FB}" type="datetimeFigureOut">
              <a:rPr lang="en-US" smtClean="0"/>
              <a:t>5/5/2021</a:t>
            </a:fld>
            <a:endParaRPr lang="en-US"/>
          </a:p>
        </p:txBody>
      </p:sp>
      <p:sp>
        <p:nvSpPr>
          <p:cNvPr id="4" name="Footer Placeholder 3">
            <a:extLst>
              <a:ext uri="{FF2B5EF4-FFF2-40B4-BE49-F238E27FC236}">
                <a16:creationId xmlns:a16="http://schemas.microsoft.com/office/drawing/2014/main" id="{FECEE8CD-C006-4B54-9A08-6B931E3980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F94616-22BB-4B10-A3BA-F25A0985D7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241BCF-65AE-4D28-8D87-64F16AC96C5D}" type="slidenum">
              <a:rPr lang="en-US" smtClean="0"/>
              <a:t>‹#›</a:t>
            </a:fld>
            <a:endParaRPr lang="en-US"/>
          </a:p>
        </p:txBody>
      </p:sp>
    </p:spTree>
    <p:extLst>
      <p:ext uri="{BB962C8B-B14F-4D97-AF65-F5344CB8AC3E}">
        <p14:creationId xmlns:p14="http://schemas.microsoft.com/office/powerpoint/2010/main" val="33092226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7E40D-B216-4710-BD18-207E86DC4C8E}"/>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00333" y="-299340"/>
            <a:ext cx="11391334" cy="7456680"/>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7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4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138000"/>
            <a:ext cx="12192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3" name="Title 2"/>
          <p:cNvSpPr>
            <a:spLocks noGrp="1"/>
          </p:cNvSpPr>
          <p:nvPr>
            <p:ph type="title"/>
          </p:nvPr>
        </p:nvSpPr>
        <p:spPr>
          <a:xfrm>
            <a:off x="335360" y="0"/>
            <a:ext cx="11856640"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5" name="Rectangle 4"/>
          <p:cNvSpPr/>
          <p:nvPr userDrawn="1"/>
        </p:nvSpPr>
        <p:spPr>
          <a:xfrm>
            <a:off x="0" y="1172765"/>
            <a:ext cx="12192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Tree>
    <p:extLst>
      <p:ext uri="{BB962C8B-B14F-4D97-AF65-F5344CB8AC3E}">
        <p14:creationId xmlns:p14="http://schemas.microsoft.com/office/powerpoint/2010/main" val="149754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1026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10020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90920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02103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705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34892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53766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88165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655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9559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57221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566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83287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8911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760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268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7347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0198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7E40D-B216-4710-BD18-207E86DC4C8E}"/>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00333" y="-299340"/>
            <a:ext cx="11391334" cy="7456680"/>
          </a:xfrm>
          <a:prstGeom prst="rect">
            <a:avLst/>
          </a:prstGeom>
        </p:spPr>
      </p:pic>
    </p:spTree>
    <p:extLst>
      <p:ext uri="{BB962C8B-B14F-4D97-AF65-F5344CB8AC3E}">
        <p14:creationId xmlns:p14="http://schemas.microsoft.com/office/powerpoint/2010/main" val="3779666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073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45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0" y="0"/>
            <a:ext cx="12191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12192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11126530" y="59960"/>
            <a:ext cx="983575"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10036530" y="262594"/>
            <a:ext cx="983575" cy="1226175"/>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10412956" y="1601928"/>
            <a:ext cx="796471" cy="99292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11027040" y="751132"/>
            <a:ext cx="116496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9037156" y="71664"/>
            <a:ext cx="753407"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9748081" y="1384230"/>
            <a:ext cx="717208"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9244413" y="1325575"/>
            <a:ext cx="458379"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10765083" y="43767"/>
            <a:ext cx="412730"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11445923" y="0"/>
            <a:ext cx="373038"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11818961" y="0"/>
            <a:ext cx="373038"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521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2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2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4.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751" r:id="rId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9" r:id="rId3"/>
    <p:sldLayoutId id="2147483736" r:id="rId4"/>
    <p:sldLayoutId id="2147483740" r:id="rId5"/>
    <p:sldLayoutId id="2147483743" r:id="rId6"/>
    <p:sldLayoutId id="2147483741" r:id="rId7"/>
    <p:sldLayoutId id="2147483742" r:id="rId8"/>
    <p:sldLayoutId id="2147483738" r:id="rId9"/>
    <p:sldLayoutId id="2147483773" r:id="rId1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5/5/2021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3650631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hyperlink" Target="https://lamenteesmaravillosa.com/un-problema-es-realmente-un-problema/"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www.milideasdenegocios.com/2013/07/negocios-por-internet.html" TargetMode="External"/><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hyperlink" Target="https://lamenteesmaravillosa.com/un-problema-es-realmente-un-problem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hyperlink" Target="https://www.libereta.it/scuola-guida-di-tecnologia-1/"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942521" y="5945641"/>
            <a:ext cx="1262227" cy="310203"/>
            <a:chOff x="3275856" y="1242391"/>
            <a:chExt cx="1656184" cy="407020"/>
          </a:xfrm>
        </p:grpSpPr>
        <p:sp>
          <p:nvSpPr>
            <p:cNvPr id="11" name="Rounded Rectangle 10"/>
            <p:cNvSpPr/>
            <p:nvPr/>
          </p:nvSpPr>
          <p:spPr>
            <a:xfrm>
              <a:off x="3275856" y="1242391"/>
              <a:ext cx="1656184" cy="407020"/>
            </a:xfrm>
            <a:prstGeom prst="roundRect">
              <a:avLst>
                <a:gd name="adj" fmla="val 50000"/>
              </a:avLst>
            </a:prstGeom>
            <a:solidFill>
              <a:schemeClr val="bg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2" name="Picture 2" descr="E:\002-KIMS BUSINESS\007-01-ALLPPT.com\011-ALLPPT-LOGO\allppt-logo-e.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pic>
        <p:nvPicPr>
          <p:cNvPr id="163" name="8 Imagen" descr="Resultado de imagen para espe">
            <a:extLst>
              <a:ext uri="{FF2B5EF4-FFF2-40B4-BE49-F238E27FC236}">
                <a16:creationId xmlns:a16="http://schemas.microsoft.com/office/drawing/2014/main" id="{C856026F-F577-420B-BB02-48A1AF25893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7252" y="975529"/>
            <a:ext cx="5037762" cy="1667395"/>
          </a:xfrm>
          <a:prstGeom prst="rect">
            <a:avLst/>
          </a:prstGeom>
          <a:noFill/>
          <a:ln>
            <a:noFill/>
          </a:ln>
        </p:spPr>
      </p:pic>
      <p:sp>
        <p:nvSpPr>
          <p:cNvPr id="165" name="Rounded Rectangle 4">
            <a:extLst>
              <a:ext uri="{FF2B5EF4-FFF2-40B4-BE49-F238E27FC236}">
                <a16:creationId xmlns:a16="http://schemas.microsoft.com/office/drawing/2014/main" id="{4AC19E53-667B-40EB-85E5-3708E7D73745}"/>
              </a:ext>
            </a:extLst>
          </p:cNvPr>
          <p:cNvSpPr/>
          <p:nvPr/>
        </p:nvSpPr>
        <p:spPr>
          <a:xfrm>
            <a:off x="9811916" y="5697254"/>
            <a:ext cx="1896634" cy="614494"/>
          </a:xfrm>
          <a:prstGeom prst="roundRect">
            <a:avLst>
              <a:gd name="adj" fmla="val 5000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altLang="ko-KR" sz="2800" b="1" dirty="0">
                <a:solidFill>
                  <a:srgbClr val="002060"/>
                </a:solidFill>
              </a:rPr>
              <a:t>2021</a:t>
            </a:r>
            <a:endParaRPr lang="ko-KR" altLang="en-US" sz="2800" b="1" dirty="0">
              <a:solidFill>
                <a:srgbClr val="002060"/>
              </a:solidFill>
            </a:endParaRPr>
          </a:p>
        </p:txBody>
      </p:sp>
      <p:sp>
        <p:nvSpPr>
          <p:cNvPr id="166" name="TextBox 123">
            <a:extLst>
              <a:ext uri="{FF2B5EF4-FFF2-40B4-BE49-F238E27FC236}">
                <a16:creationId xmlns:a16="http://schemas.microsoft.com/office/drawing/2014/main" id="{C8DABD0F-77E6-454E-8C05-DC768A7E494F}"/>
              </a:ext>
            </a:extLst>
          </p:cNvPr>
          <p:cNvSpPr txBox="1"/>
          <p:nvPr/>
        </p:nvSpPr>
        <p:spPr>
          <a:xfrm>
            <a:off x="1665960" y="5775589"/>
            <a:ext cx="6660056" cy="646331"/>
          </a:xfrm>
          <a:prstGeom prst="rect">
            <a:avLst/>
          </a:prstGeom>
          <a:noFill/>
        </p:spPr>
        <p:txBody>
          <a:bodyPr wrap="square" rtlCol="0" anchor="ctr">
            <a:spAutoFit/>
          </a:bodyPr>
          <a:lstStyle/>
          <a:p>
            <a:pPr algn="just"/>
            <a:r>
              <a:rPr lang="es-EC" b="1" i="1" dirty="0">
                <a:solidFill>
                  <a:schemeClr val="bg1"/>
                </a:solidFill>
              </a:rPr>
              <a:t>TRABAJO DE TITULACIÓN, PREVIO A LA OBTENCIÓN</a:t>
            </a:r>
          </a:p>
          <a:p>
            <a:pPr algn="just"/>
            <a:r>
              <a:rPr lang="es-EC" b="1" i="1" dirty="0">
                <a:solidFill>
                  <a:schemeClr val="bg1"/>
                </a:solidFill>
              </a:rPr>
              <a:t>    DEL TÍTULO DE INGENIERA COMERCIAL</a:t>
            </a:r>
            <a:endParaRPr lang="en-US" altLang="ko-KR" b="1" i="1" dirty="0">
              <a:solidFill>
                <a:schemeClr val="bg1"/>
              </a:solidFill>
            </a:endParaRPr>
          </a:p>
        </p:txBody>
      </p:sp>
      <p:sp>
        <p:nvSpPr>
          <p:cNvPr id="167" name="CuadroTexto 166">
            <a:extLst>
              <a:ext uri="{FF2B5EF4-FFF2-40B4-BE49-F238E27FC236}">
                <a16:creationId xmlns:a16="http://schemas.microsoft.com/office/drawing/2014/main" id="{D752C659-9B9E-4B46-8264-8D71A77B0C91}"/>
              </a:ext>
            </a:extLst>
          </p:cNvPr>
          <p:cNvSpPr txBox="1"/>
          <p:nvPr/>
        </p:nvSpPr>
        <p:spPr>
          <a:xfrm>
            <a:off x="0" y="3762715"/>
            <a:ext cx="8552340" cy="1200329"/>
          </a:xfrm>
          <a:prstGeom prst="rect">
            <a:avLst/>
          </a:prstGeom>
          <a:solidFill>
            <a:schemeClr val="bg2">
              <a:lumMod val="20000"/>
              <a:lumOff val="80000"/>
            </a:schemeClr>
          </a:solidFill>
          <a:ln>
            <a:solidFill>
              <a:schemeClr val="accent1"/>
            </a:solidFill>
          </a:ln>
          <a:effectLst>
            <a:glow rad="127000">
              <a:schemeClr val="tx2">
                <a:lumMod val="40000"/>
                <a:lumOff val="60000"/>
              </a:schemeClr>
            </a:glow>
          </a:effectLst>
        </p:spPr>
        <p:txBody>
          <a:bodyPr wrap="square">
            <a:spAutoFit/>
          </a:bodyPr>
          <a:lstStyle/>
          <a:p>
            <a:pPr algn="just"/>
            <a:r>
              <a:rPr lang="es-EC" sz="2400" b="1" cap="all" dirty="0">
                <a:solidFill>
                  <a:srgbClr val="002060"/>
                </a:solidFill>
                <a:effectLst/>
                <a:latin typeface="Arial" panose="020B0604020202020204" pitchFamily="34" charset="0"/>
                <a:ea typeface="Calibri" panose="020F0502020204030204" pitchFamily="34" charset="0"/>
              </a:rPr>
              <a:t>Tema: </a:t>
            </a:r>
            <a:r>
              <a:rPr lang="es-ES" sz="2400" b="1" dirty="0">
                <a:solidFill>
                  <a:srgbClr val="002060"/>
                </a:solidFill>
                <a:effectLst/>
                <a:latin typeface="Arial" panose="020B0604020202020204" pitchFamily="34" charset="0"/>
                <a:ea typeface="Calibri" panose="020F0502020204030204" pitchFamily="34" charset="0"/>
              </a:rPr>
              <a:t>Análisis de los factores determinantes de la Lealtad hacia los Servicios Bancarios online de los Bancos del Distrito Metropolitano de Quito.</a:t>
            </a:r>
            <a:endParaRPr lang="es-EC" sz="2400" b="1" dirty="0">
              <a:solidFill>
                <a:srgbClr val="002060"/>
              </a:solidFill>
            </a:endParaRP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teórico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7381" y="1604798"/>
            <a:ext cx="2016224" cy="461665"/>
          </a:xfrm>
          <a:prstGeom prst="rect">
            <a:avLst/>
          </a:prstGeom>
          <a:noFill/>
        </p:spPr>
        <p:txBody>
          <a:bodyPr wrap="square" rtlCol="0">
            <a:spAutoFit/>
          </a:bodyPr>
          <a:lstStyle/>
          <a:p>
            <a:r>
              <a:rPr lang="es-EC" sz="2400" dirty="0">
                <a:solidFill>
                  <a:schemeClr val="accent1"/>
                </a:solidFill>
              </a:rPr>
              <a:t>Capitulo I</a:t>
            </a:r>
            <a:endParaRPr lang="en-US" altLang="ko-KR" sz="2400"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CuadroTexto 13">
            <a:extLst>
              <a:ext uri="{FF2B5EF4-FFF2-40B4-BE49-F238E27FC236}">
                <a16:creationId xmlns:a16="http://schemas.microsoft.com/office/drawing/2014/main" id="{AE1221AF-5D10-496C-A7B8-CA8239FB1590}"/>
              </a:ext>
            </a:extLst>
          </p:cNvPr>
          <p:cNvSpPr txBox="1"/>
          <p:nvPr/>
        </p:nvSpPr>
        <p:spPr>
          <a:xfrm>
            <a:off x="5097193" y="2338445"/>
            <a:ext cx="6097772" cy="3366563"/>
          </a:xfrm>
          <a:prstGeom prst="rect">
            <a:avLst/>
          </a:prstGeom>
          <a:noFill/>
        </p:spPr>
        <p:txBody>
          <a:bodyPr wrap="square">
            <a:spAutoFit/>
          </a:bodyPr>
          <a:lstStyle/>
          <a:p>
            <a:pPr marL="800100" lvl="1" indent="-342900" algn="just">
              <a:lnSpc>
                <a:spcPct val="150000"/>
              </a:lnSpc>
              <a:buFont typeface="+mj-lt"/>
              <a:buAutoNum type="arabicPeriod"/>
            </a:pPr>
            <a:r>
              <a:rPr lang="es-EC" sz="1800" b="1" dirty="0">
                <a:effectLst/>
                <a:latin typeface="+mj-lt"/>
              </a:rPr>
              <a:t>Satisfacción del cliente</a:t>
            </a:r>
          </a:p>
          <a:p>
            <a:pPr marL="800100" lvl="1" indent="-342900" algn="just">
              <a:lnSpc>
                <a:spcPct val="150000"/>
              </a:lnSpc>
              <a:buFont typeface="+mj-lt"/>
              <a:buAutoNum type="arabicPeriod"/>
            </a:pPr>
            <a:r>
              <a:rPr lang="es-EC" b="1" dirty="0">
                <a:latin typeface="+mj-lt"/>
              </a:rPr>
              <a:t>Calidad del servicio</a:t>
            </a:r>
          </a:p>
          <a:p>
            <a:pPr marL="800100" lvl="1" indent="-342900" algn="just">
              <a:lnSpc>
                <a:spcPct val="150000"/>
              </a:lnSpc>
              <a:buFont typeface="+mj-lt"/>
              <a:buAutoNum type="arabicPeriod"/>
            </a:pPr>
            <a:r>
              <a:rPr lang="es-EC" sz="1800" b="1" dirty="0">
                <a:effectLst/>
                <a:latin typeface="+mj-lt"/>
              </a:rPr>
              <a:t>El comportamiento del consumidor</a:t>
            </a:r>
          </a:p>
          <a:p>
            <a:pPr marL="800100" lvl="1" indent="-342900" algn="just">
              <a:lnSpc>
                <a:spcPct val="150000"/>
              </a:lnSpc>
              <a:buFont typeface="+mj-lt"/>
              <a:buAutoNum type="arabicPeriod"/>
            </a:pPr>
            <a:r>
              <a:rPr lang="es-EC" sz="1800" b="1" dirty="0">
                <a:effectLst/>
                <a:latin typeface="+mj-lt"/>
              </a:rPr>
              <a:t>Lealtad del cliente</a:t>
            </a:r>
          </a:p>
          <a:p>
            <a:pPr marL="800100" lvl="1" indent="-342900" algn="just">
              <a:lnSpc>
                <a:spcPct val="150000"/>
              </a:lnSpc>
              <a:buFont typeface="+mj-lt"/>
              <a:buAutoNum type="arabicPeriod"/>
            </a:pPr>
            <a:r>
              <a:rPr lang="es-EC" sz="1800" b="1" dirty="0">
                <a:effectLst/>
                <a:latin typeface="+mj-lt"/>
              </a:rPr>
              <a:t>Tecnologías de la información</a:t>
            </a:r>
          </a:p>
          <a:p>
            <a:pPr marL="800100" lvl="1" indent="-342900" algn="just">
              <a:lnSpc>
                <a:spcPct val="150000"/>
              </a:lnSpc>
              <a:buFont typeface="+mj-lt"/>
              <a:buAutoNum type="arabicPeriod"/>
            </a:pPr>
            <a:r>
              <a:rPr lang="es-EC" sz="1800" b="1" dirty="0">
                <a:effectLst/>
                <a:latin typeface="+mj-lt"/>
              </a:rPr>
              <a:t>Servicios Digitales Bancarios</a:t>
            </a:r>
          </a:p>
          <a:p>
            <a:pPr marL="457200" lvl="1" algn="just">
              <a:lnSpc>
                <a:spcPct val="150000"/>
              </a:lnSpc>
            </a:pPr>
            <a:endParaRPr lang="es-EC" sz="1800" b="1" dirty="0">
              <a:effectLst/>
              <a:latin typeface="+mj-lt"/>
            </a:endParaRPr>
          </a:p>
          <a:p>
            <a:pPr marL="800100" lvl="1" indent="-342900" algn="just">
              <a:lnSpc>
                <a:spcPct val="150000"/>
              </a:lnSpc>
              <a:buFont typeface="+mj-lt"/>
              <a:buAutoNum type="arabicPeriod"/>
            </a:pPr>
            <a:endParaRPr lang="es-EC" sz="1800" b="1" dirty="0">
              <a:effectLst/>
              <a:latin typeface="+mj-lt"/>
            </a:endParaRPr>
          </a:p>
        </p:txBody>
      </p:sp>
      <p:pic>
        <p:nvPicPr>
          <p:cNvPr id="4098" name="Picture 2" descr="Banca virtual: ¿cómo la intranet aporta a los servicios?">
            <a:extLst>
              <a:ext uri="{FF2B5EF4-FFF2-40B4-BE49-F238E27FC236}">
                <a16:creationId xmlns:a16="http://schemas.microsoft.com/office/drawing/2014/main" id="{B3070CEA-763B-4C40-9C6C-334550CA1B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69" y="2450672"/>
            <a:ext cx="3903564" cy="249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1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teórico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04635" y="287691"/>
            <a:ext cx="4714470" cy="577850"/>
          </a:xfrm>
          <a:prstGeom prst="rect">
            <a:avLst/>
          </a:prstGeom>
          <a:noFill/>
        </p:spPr>
        <p:txBody>
          <a:bodyPr wrap="square" rtlCol="0">
            <a:spAutoFit/>
          </a:bodyPr>
          <a:lstStyle/>
          <a:p>
            <a:pPr marL="800100" lvl="1" indent="-342900" algn="just">
              <a:lnSpc>
                <a:spcPct val="150000"/>
              </a:lnSpc>
              <a:buFont typeface="+mj-lt"/>
              <a:buAutoNum type="arabicPeriod"/>
            </a:pPr>
            <a:r>
              <a:rPr lang="es-EC" sz="2400" b="1" dirty="0">
                <a:solidFill>
                  <a:schemeClr val="accent1"/>
                </a:solidFill>
                <a:effectLst/>
                <a:latin typeface="+mj-lt"/>
              </a:rPr>
              <a:t>Satisfacción del cliente</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5" name="CuadroTexto 14">
            <a:extLst>
              <a:ext uri="{FF2B5EF4-FFF2-40B4-BE49-F238E27FC236}">
                <a16:creationId xmlns:a16="http://schemas.microsoft.com/office/drawing/2014/main" id="{FF1E12A6-A8D8-4B66-B877-263C7EEEF299}"/>
              </a:ext>
            </a:extLst>
          </p:cNvPr>
          <p:cNvSpPr txBox="1"/>
          <p:nvPr/>
        </p:nvSpPr>
        <p:spPr>
          <a:xfrm>
            <a:off x="610561" y="2546225"/>
            <a:ext cx="6097772" cy="2031325"/>
          </a:xfrm>
          <a:prstGeom prst="rect">
            <a:avLst/>
          </a:prstGeom>
          <a:noFill/>
        </p:spPr>
        <p:txBody>
          <a:bodyPr wrap="square">
            <a:spAutoFit/>
          </a:bodyPr>
          <a:lstStyle/>
          <a:p>
            <a:pPr algn="just"/>
            <a:r>
              <a:rPr lang="es-EC" b="1" dirty="0">
                <a:solidFill>
                  <a:srgbClr val="0070C0"/>
                </a:solidFill>
                <a:latin typeface="+mj-lt"/>
              </a:rPr>
              <a:t>Morillo (2016)</a:t>
            </a:r>
          </a:p>
          <a:p>
            <a:pPr algn="just"/>
            <a:r>
              <a:rPr lang="es-EC" dirty="0">
                <a:latin typeface="+mj-lt"/>
                <a:ea typeface="Calibri" panose="020F0502020204030204" pitchFamily="34" charset="0"/>
              </a:rPr>
              <a:t>D</a:t>
            </a:r>
            <a:r>
              <a:rPr lang="es-EC" sz="1800" dirty="0">
                <a:effectLst/>
                <a:latin typeface="+mj-lt"/>
                <a:ea typeface="Calibri" panose="020F0502020204030204" pitchFamily="34" charset="0"/>
              </a:rPr>
              <a:t>esde un enfoque amplio, la satisfacción es el cumplimiento de las expectativas de los clientes o usuarios;</a:t>
            </a:r>
            <a:r>
              <a:rPr lang="es-ES" sz="1800" dirty="0">
                <a:effectLst/>
                <a:latin typeface="+mj-lt"/>
                <a:ea typeface="Calibri" panose="020F0502020204030204" pitchFamily="34" charset="0"/>
              </a:rPr>
              <a:t> desde un punto de vista psicológico, involucra un sentimiento de placer y de bienestar por haber conseguido aquello que se desea o espera de un bien o servicio.</a:t>
            </a:r>
            <a:endParaRPr lang="es-EC" dirty="0">
              <a:latin typeface="+mj-lt"/>
            </a:endParaRPr>
          </a:p>
        </p:txBody>
      </p:sp>
      <p:sp>
        <p:nvSpPr>
          <p:cNvPr id="16" name="CuadroTexto 15">
            <a:extLst>
              <a:ext uri="{FF2B5EF4-FFF2-40B4-BE49-F238E27FC236}">
                <a16:creationId xmlns:a16="http://schemas.microsoft.com/office/drawing/2014/main" id="{285CA27C-859F-4A49-B885-D2D3E9820D95}"/>
              </a:ext>
            </a:extLst>
          </p:cNvPr>
          <p:cNvSpPr txBox="1"/>
          <p:nvPr/>
        </p:nvSpPr>
        <p:spPr>
          <a:xfrm>
            <a:off x="2575088" y="1345896"/>
            <a:ext cx="6680102" cy="1200329"/>
          </a:xfrm>
          <a:prstGeom prst="rect">
            <a:avLst/>
          </a:prstGeom>
          <a:noFill/>
        </p:spPr>
        <p:txBody>
          <a:bodyPr wrap="square">
            <a:spAutoFit/>
          </a:bodyPr>
          <a:lstStyle/>
          <a:p>
            <a:pPr algn="just"/>
            <a:r>
              <a:rPr lang="es-EC" sz="1800" b="1" dirty="0">
                <a:solidFill>
                  <a:srgbClr val="0070C0"/>
                </a:solidFill>
                <a:effectLst/>
                <a:latin typeface="+mj-lt"/>
                <a:ea typeface="Calibri" panose="020F0502020204030204" pitchFamily="34" charset="0"/>
              </a:rPr>
              <a:t>Hoffman y Bateson </a:t>
            </a:r>
            <a:r>
              <a:rPr lang="es-ES" sz="1800" b="1" dirty="0">
                <a:solidFill>
                  <a:srgbClr val="0070C0"/>
                </a:solidFill>
                <a:effectLst/>
                <a:latin typeface="+mj-lt"/>
                <a:ea typeface="Calibri" panose="020F0502020204030204" pitchFamily="34" charset="0"/>
              </a:rPr>
              <a:t>(2012) </a:t>
            </a:r>
          </a:p>
          <a:p>
            <a:pPr algn="just"/>
            <a:r>
              <a:rPr lang="es-EC" dirty="0">
                <a:latin typeface="+mj-lt"/>
                <a:ea typeface="Calibri" panose="020F0502020204030204" pitchFamily="34" charset="0"/>
              </a:rPr>
              <a:t>S</a:t>
            </a:r>
            <a:r>
              <a:rPr lang="es-EC" sz="1800" dirty="0">
                <a:effectLst/>
                <a:latin typeface="+mj-lt"/>
                <a:ea typeface="Calibri" panose="020F0502020204030204" pitchFamily="34" charset="0"/>
              </a:rPr>
              <a:t>ostienen que la satisfacción del cliente favorece la percepción que tiene sobre la calidad de un producto o servicio, debido a que la percepción se basa en sus experiencias pasadas.</a:t>
            </a:r>
            <a:endParaRPr lang="es-EC" dirty="0">
              <a:latin typeface="+mj-lt"/>
            </a:endParaRPr>
          </a:p>
        </p:txBody>
      </p:sp>
      <p:pic>
        <p:nvPicPr>
          <p:cNvPr id="5124" name="Picture 4" descr="Pila de libros imagen de archivo. Imagen de writers, publishing - 32010505">
            <a:extLst>
              <a:ext uri="{FF2B5EF4-FFF2-40B4-BE49-F238E27FC236}">
                <a16:creationId xmlns:a16="http://schemas.microsoft.com/office/drawing/2014/main" id="{ED7B77F3-5875-4752-B655-F02E36C6D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854" y="1604676"/>
            <a:ext cx="2546857" cy="41084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21CD5EA-3AAA-4245-9439-D85F82C42AFF}"/>
              </a:ext>
            </a:extLst>
          </p:cNvPr>
          <p:cNvSpPr txBox="1"/>
          <p:nvPr/>
        </p:nvSpPr>
        <p:spPr>
          <a:xfrm>
            <a:off x="2575088" y="4592979"/>
            <a:ext cx="6680101" cy="1477328"/>
          </a:xfrm>
          <a:prstGeom prst="rect">
            <a:avLst/>
          </a:prstGeom>
          <a:noFill/>
        </p:spPr>
        <p:txBody>
          <a:bodyPr wrap="square">
            <a:spAutoFit/>
          </a:bodyPr>
          <a:lstStyle/>
          <a:p>
            <a:r>
              <a:rPr lang="es-EC" b="1" dirty="0">
                <a:solidFill>
                  <a:srgbClr val="0070C0"/>
                </a:solidFill>
                <a:latin typeface="+mj-lt"/>
              </a:rPr>
              <a:t>Bruni </a:t>
            </a:r>
            <a:r>
              <a:rPr lang="es-ES" b="1" dirty="0">
                <a:solidFill>
                  <a:srgbClr val="0070C0"/>
                </a:solidFill>
                <a:latin typeface="+mj-lt"/>
              </a:rPr>
              <a:t>(2017)</a:t>
            </a:r>
            <a:endParaRPr lang="es-EC" b="1" dirty="0">
              <a:solidFill>
                <a:srgbClr val="0070C0"/>
              </a:solidFill>
              <a:latin typeface="+mj-lt"/>
            </a:endParaRPr>
          </a:p>
          <a:p>
            <a:pPr algn="just"/>
            <a:r>
              <a:rPr lang="es-EC" dirty="0">
                <a:latin typeface="+mj-lt"/>
              </a:rPr>
              <a:t>Las actividades de la empresa giran entorno al cliente y sus directivos deben asegurarse de tres aspectos principales: organización, oportunidades y  riesgos que afectan al producto o servicio y a su capacidad para satisfacer al cliente.</a:t>
            </a:r>
            <a:endParaRPr lang="en-US" dirty="0">
              <a:latin typeface="+mj-lt"/>
            </a:endParaRPr>
          </a:p>
        </p:txBody>
      </p:sp>
    </p:spTree>
    <p:extLst>
      <p:ext uri="{BB962C8B-B14F-4D97-AF65-F5344CB8AC3E}">
        <p14:creationId xmlns:p14="http://schemas.microsoft.com/office/powerpoint/2010/main" val="269480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teórico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04635" y="287691"/>
            <a:ext cx="4714470" cy="577850"/>
          </a:xfrm>
          <a:prstGeom prst="rect">
            <a:avLst/>
          </a:prstGeom>
          <a:noFill/>
        </p:spPr>
        <p:txBody>
          <a:bodyPr wrap="square" rtlCol="0">
            <a:spAutoFit/>
          </a:bodyPr>
          <a:lstStyle/>
          <a:p>
            <a:pPr marL="457200" lvl="1" algn="just">
              <a:lnSpc>
                <a:spcPct val="150000"/>
              </a:lnSpc>
            </a:pPr>
            <a:r>
              <a:rPr lang="es-EC" sz="2400" b="1" dirty="0">
                <a:solidFill>
                  <a:schemeClr val="accent1"/>
                </a:solidFill>
                <a:latin typeface="+mj-lt"/>
              </a:rPr>
              <a:t>2. Calidad del servicio</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7" name="CuadroTexto 16">
            <a:extLst>
              <a:ext uri="{FF2B5EF4-FFF2-40B4-BE49-F238E27FC236}">
                <a16:creationId xmlns:a16="http://schemas.microsoft.com/office/drawing/2014/main" id="{D16F57D8-26BB-43D8-AB12-1DFEF351045D}"/>
              </a:ext>
            </a:extLst>
          </p:cNvPr>
          <p:cNvSpPr txBox="1"/>
          <p:nvPr/>
        </p:nvSpPr>
        <p:spPr>
          <a:xfrm>
            <a:off x="410633" y="1723148"/>
            <a:ext cx="6097772" cy="1754326"/>
          </a:xfrm>
          <a:prstGeom prst="rect">
            <a:avLst/>
          </a:prstGeom>
          <a:noFill/>
        </p:spPr>
        <p:txBody>
          <a:bodyPr wrap="square">
            <a:spAutoFit/>
          </a:bodyPr>
          <a:lstStyle/>
          <a:p>
            <a:pPr algn="just"/>
            <a:r>
              <a:rPr lang="es-EC" sz="1800" dirty="0">
                <a:effectLst/>
                <a:ea typeface="Calibri" panose="020F0502020204030204" pitchFamily="34" charset="0"/>
              </a:rPr>
              <a:t>La gestión de la calidad corresponde a un eje estratégico en la satisfacción del cliente, consiste en recoger las exigencias de los clientes y usuarios, con el fin de analizar la manera en que se debe brindar acompañamiento, asesoría y solución, ante determinadas situaciones que se presentan (</a:t>
            </a:r>
            <a:r>
              <a:rPr lang="es-EC" sz="1800" dirty="0" err="1">
                <a:effectLst/>
                <a:ea typeface="Calibri" panose="020F0502020204030204" pitchFamily="34" charset="0"/>
              </a:rPr>
              <a:t>Rogel</a:t>
            </a:r>
            <a:r>
              <a:rPr lang="es-EC" sz="1800" dirty="0">
                <a:effectLst/>
                <a:ea typeface="Calibri" panose="020F0502020204030204" pitchFamily="34" charset="0"/>
              </a:rPr>
              <a:t>, 2018)</a:t>
            </a:r>
            <a:endParaRPr lang="es-EC" dirty="0"/>
          </a:p>
        </p:txBody>
      </p:sp>
      <p:sp>
        <p:nvSpPr>
          <p:cNvPr id="20" name="CuadroTexto 19">
            <a:extLst>
              <a:ext uri="{FF2B5EF4-FFF2-40B4-BE49-F238E27FC236}">
                <a16:creationId xmlns:a16="http://schemas.microsoft.com/office/drawing/2014/main" id="{BB776E4B-33A7-4318-935D-A51F3B4B2FCD}"/>
              </a:ext>
            </a:extLst>
          </p:cNvPr>
          <p:cNvSpPr txBox="1"/>
          <p:nvPr/>
        </p:nvSpPr>
        <p:spPr>
          <a:xfrm>
            <a:off x="5792087" y="4098577"/>
            <a:ext cx="6097772" cy="1477328"/>
          </a:xfrm>
          <a:prstGeom prst="rect">
            <a:avLst/>
          </a:prstGeom>
          <a:noFill/>
        </p:spPr>
        <p:txBody>
          <a:bodyPr wrap="square">
            <a:spAutoFit/>
          </a:bodyPr>
          <a:lstStyle/>
          <a:p>
            <a:pPr algn="just"/>
            <a:r>
              <a:rPr lang="es-EC" sz="1800" dirty="0">
                <a:effectLst/>
                <a:ea typeface="Calibri" panose="020F0502020204030204" pitchFamily="34" charset="0"/>
              </a:rPr>
              <a:t>Por otra parte, Morillo (2016) expresa que “la calidad del servicio es el grado de conformidad de los atributos y características de un servicio respecto a las expectativas del cliente, o a lo que el cliente espera que va a suceder o desea en una situación”.</a:t>
            </a:r>
            <a:endParaRPr lang="es-EC" dirty="0"/>
          </a:p>
        </p:txBody>
      </p:sp>
      <p:pic>
        <p:nvPicPr>
          <p:cNvPr id="6146" name="Picture 2" descr="Calidad en el servicio al cliente. Cómo llevarla a la práctica • gestiopolis">
            <a:extLst>
              <a:ext uri="{FF2B5EF4-FFF2-40B4-BE49-F238E27FC236}">
                <a16:creationId xmlns:a16="http://schemas.microsoft.com/office/drawing/2014/main" id="{09EE7C1D-E27B-4C49-BF2A-0AF229F94E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7128" y="3637372"/>
            <a:ext cx="2483202" cy="23883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ómo mejorar la calidad en el servicio al cliente en tu negocio | Grandes  Pymes">
            <a:extLst>
              <a:ext uri="{FF2B5EF4-FFF2-40B4-BE49-F238E27FC236}">
                <a16:creationId xmlns:a16="http://schemas.microsoft.com/office/drawing/2014/main" id="{B6806E0D-BA2D-4D88-A931-CA4EE9F023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200" y="1500456"/>
            <a:ext cx="3211545" cy="213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2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teórico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6" name="TextBox 16"/>
          <p:cNvSpPr txBox="1"/>
          <p:nvPr/>
        </p:nvSpPr>
        <p:spPr>
          <a:xfrm>
            <a:off x="5204635" y="287691"/>
            <a:ext cx="6170332" cy="577850"/>
          </a:xfrm>
          <a:prstGeom prst="rect">
            <a:avLst/>
          </a:prstGeom>
          <a:noFill/>
        </p:spPr>
        <p:txBody>
          <a:bodyPr wrap="square" rtlCol="0">
            <a:spAutoFit/>
          </a:bodyPr>
          <a:lstStyle/>
          <a:p>
            <a:pPr marL="457200" lvl="1" algn="just">
              <a:lnSpc>
                <a:spcPct val="150000"/>
              </a:lnSpc>
            </a:pPr>
            <a:r>
              <a:rPr lang="es-EC" sz="2400" b="1" dirty="0">
                <a:solidFill>
                  <a:schemeClr val="accent1"/>
                </a:solidFill>
                <a:effectLst/>
                <a:latin typeface="+mj-lt"/>
              </a:rPr>
              <a:t>3. El comportamiento del consumidor</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7" name="CuadroTexto 16">
            <a:extLst>
              <a:ext uri="{FF2B5EF4-FFF2-40B4-BE49-F238E27FC236}">
                <a16:creationId xmlns:a16="http://schemas.microsoft.com/office/drawing/2014/main" id="{7C9CE5A7-B08A-4BC6-9A30-9C59263E7346}"/>
              </a:ext>
            </a:extLst>
          </p:cNvPr>
          <p:cNvSpPr txBox="1"/>
          <p:nvPr/>
        </p:nvSpPr>
        <p:spPr>
          <a:xfrm>
            <a:off x="235452" y="1596272"/>
            <a:ext cx="5493145" cy="1518364"/>
          </a:xfrm>
          <a:prstGeom prst="rect">
            <a:avLst/>
          </a:prstGeom>
          <a:noFill/>
        </p:spPr>
        <p:txBody>
          <a:bodyPr wrap="square">
            <a:spAutoFit/>
          </a:bodyPr>
          <a:lstStyle/>
          <a:p>
            <a:pPr algn="just">
              <a:spcAft>
                <a:spcPts val="800"/>
              </a:spcAft>
            </a:pPr>
            <a:r>
              <a:rPr lang="es-EC" sz="1800" b="1" dirty="0">
                <a:effectLst/>
                <a:latin typeface="+mj-lt"/>
                <a:ea typeface="Calibri" panose="020F0502020204030204" pitchFamily="34" charset="0"/>
                <a:cs typeface="Times New Roman" panose="02020603050405020304" pitchFamily="18" charset="0"/>
              </a:rPr>
              <a:t>Teoría de la Acción</a:t>
            </a:r>
          </a:p>
          <a:p>
            <a:pPr algn="just">
              <a:spcAft>
                <a:spcPts val="800"/>
              </a:spcAft>
            </a:pPr>
            <a:r>
              <a:rPr lang="es-EC" sz="1700" dirty="0">
                <a:effectLst/>
                <a:latin typeface="+mj-lt"/>
                <a:ea typeface="Calibri" panose="020F0502020204030204" pitchFamily="34" charset="0"/>
              </a:rPr>
              <a:t>Se sustenta en la tesis de que personas se desempeñan de forma racional y usan la información disponible, considerando las implicaciones de sus acciones antes de decidir.</a:t>
            </a:r>
            <a:r>
              <a:rPr lang="es-ES" sz="1700" dirty="0">
                <a:effectLst/>
                <a:latin typeface="+mj-lt"/>
                <a:ea typeface="Calibri" panose="020F0502020204030204" pitchFamily="34" charset="0"/>
              </a:rPr>
              <a:t> </a:t>
            </a:r>
            <a:endParaRPr lang="es-EC" sz="1700" dirty="0">
              <a:effectLst/>
              <a:latin typeface="+mj-lt"/>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2DA4141C-6DD9-44BA-B409-2DC19DB3D830}"/>
              </a:ext>
            </a:extLst>
          </p:cNvPr>
          <p:cNvSpPr txBox="1"/>
          <p:nvPr/>
        </p:nvSpPr>
        <p:spPr>
          <a:xfrm>
            <a:off x="235452" y="3429000"/>
            <a:ext cx="5493146" cy="1256754"/>
          </a:xfrm>
          <a:prstGeom prst="rect">
            <a:avLst/>
          </a:prstGeom>
          <a:noFill/>
        </p:spPr>
        <p:txBody>
          <a:bodyPr wrap="square">
            <a:spAutoFit/>
          </a:bodyPr>
          <a:lstStyle/>
          <a:p>
            <a:pPr algn="just">
              <a:spcAft>
                <a:spcPts val="800"/>
              </a:spcAft>
            </a:pPr>
            <a:r>
              <a:rPr lang="es-EC" sz="1800" b="1" dirty="0">
                <a:effectLst/>
                <a:latin typeface="+mj-lt"/>
                <a:ea typeface="Calibri" panose="020F0502020204030204" pitchFamily="34" charset="0"/>
                <a:cs typeface="Times New Roman" panose="02020603050405020304" pitchFamily="18" charset="0"/>
              </a:rPr>
              <a:t>Teoría de la Acción Racionalizada (TAR)</a:t>
            </a:r>
          </a:p>
          <a:p>
            <a:pPr algn="just">
              <a:spcAft>
                <a:spcPts val="800"/>
              </a:spcAft>
            </a:pPr>
            <a:r>
              <a:rPr lang="es-EC" sz="1700" dirty="0">
                <a:latin typeface="+mj-lt"/>
              </a:rPr>
              <a:t>Surgió de la premisa de que la actitud no es una medida predictiva ideal del comportamiento. Esta teoría se basa en la intención y </a:t>
            </a:r>
            <a:r>
              <a:rPr lang="es-EC" sz="1700">
                <a:latin typeface="+mj-lt"/>
              </a:rPr>
              <a:t>sus antecedentes.</a:t>
            </a:r>
            <a:endParaRPr lang="es-EC" sz="1700" dirty="0">
              <a:latin typeface="+mj-lt"/>
            </a:endParaRPr>
          </a:p>
        </p:txBody>
      </p:sp>
      <p:sp>
        <p:nvSpPr>
          <p:cNvPr id="23" name="CuadroTexto 22">
            <a:extLst>
              <a:ext uri="{FF2B5EF4-FFF2-40B4-BE49-F238E27FC236}">
                <a16:creationId xmlns:a16="http://schemas.microsoft.com/office/drawing/2014/main" id="{9DFF2700-2FC2-4EE9-A670-38F40763D670}"/>
              </a:ext>
            </a:extLst>
          </p:cNvPr>
          <p:cNvSpPr txBox="1"/>
          <p:nvPr/>
        </p:nvSpPr>
        <p:spPr>
          <a:xfrm>
            <a:off x="6288222" y="1553851"/>
            <a:ext cx="5504822" cy="1518364"/>
          </a:xfrm>
          <a:prstGeom prst="rect">
            <a:avLst/>
          </a:prstGeom>
          <a:noFill/>
        </p:spPr>
        <p:txBody>
          <a:bodyPr wrap="square">
            <a:spAutoFit/>
          </a:bodyPr>
          <a:lstStyle/>
          <a:p>
            <a:pPr algn="just">
              <a:spcAft>
                <a:spcPts val="800"/>
              </a:spcAft>
            </a:pPr>
            <a:r>
              <a:rPr lang="es-EC" sz="1800" b="1" dirty="0">
                <a:effectLst/>
                <a:latin typeface="+mj-lt"/>
                <a:ea typeface="Calibri" panose="020F0502020204030204" pitchFamily="34" charset="0"/>
                <a:cs typeface="Times New Roman" panose="02020603050405020304" pitchFamily="18" charset="0"/>
              </a:rPr>
              <a:t>Teoría del Comportamiento Planificado (TCP)</a:t>
            </a:r>
            <a:endParaRPr lang="es-EC" sz="1600" dirty="0">
              <a:effectLst/>
              <a:latin typeface="+mj-lt"/>
              <a:ea typeface="Calibri" panose="020F0502020204030204" pitchFamily="34" charset="0"/>
              <a:cs typeface="Times New Roman" panose="02020603050405020304" pitchFamily="18" charset="0"/>
            </a:endParaRPr>
          </a:p>
          <a:p>
            <a:pPr algn="just">
              <a:spcAft>
                <a:spcPts val="800"/>
              </a:spcAft>
            </a:pPr>
            <a:r>
              <a:rPr lang="es-EC" sz="1700" dirty="0">
                <a:latin typeface="+mj-lt"/>
              </a:rPr>
              <a:t>Parte de la premisa de que algunos factores no están bajo el control de los individuos  y que existen circunstancias externas que pueden interferir con el desempeño de un comportamiento. </a:t>
            </a:r>
          </a:p>
        </p:txBody>
      </p:sp>
      <p:sp>
        <p:nvSpPr>
          <p:cNvPr id="24" name="CuadroTexto 23">
            <a:extLst>
              <a:ext uri="{FF2B5EF4-FFF2-40B4-BE49-F238E27FC236}">
                <a16:creationId xmlns:a16="http://schemas.microsoft.com/office/drawing/2014/main" id="{2905FE28-5588-4E6C-A89B-E9B06EE71EA8}"/>
              </a:ext>
            </a:extLst>
          </p:cNvPr>
          <p:cNvSpPr txBox="1"/>
          <p:nvPr/>
        </p:nvSpPr>
        <p:spPr>
          <a:xfrm>
            <a:off x="6345285" y="3429000"/>
            <a:ext cx="5504822" cy="1518364"/>
          </a:xfrm>
          <a:prstGeom prst="rect">
            <a:avLst/>
          </a:prstGeom>
          <a:noFill/>
        </p:spPr>
        <p:txBody>
          <a:bodyPr wrap="square">
            <a:spAutoFit/>
          </a:bodyPr>
          <a:lstStyle/>
          <a:p>
            <a:pPr algn="just">
              <a:spcAft>
                <a:spcPts val="800"/>
              </a:spcAft>
            </a:pPr>
            <a:r>
              <a:rPr lang="es-EC" sz="1800" b="1" dirty="0">
                <a:effectLst/>
                <a:latin typeface="+mj-lt"/>
                <a:ea typeface="Calibri" panose="020F0502020204030204" pitchFamily="34" charset="0"/>
                <a:cs typeface="Times New Roman" panose="02020603050405020304" pitchFamily="18" charset="0"/>
              </a:rPr>
              <a:t>Tendencias que definen a los consumidores</a:t>
            </a:r>
            <a:endParaRPr lang="es-EC" sz="1600" dirty="0">
              <a:effectLst/>
              <a:latin typeface="+mj-lt"/>
              <a:ea typeface="Calibri" panose="020F0502020204030204" pitchFamily="34" charset="0"/>
              <a:cs typeface="Times New Roman" panose="02020603050405020304" pitchFamily="18" charset="0"/>
            </a:endParaRPr>
          </a:p>
          <a:p>
            <a:pPr algn="just">
              <a:spcAft>
                <a:spcPts val="800"/>
              </a:spcAft>
            </a:pPr>
            <a:r>
              <a:rPr lang="es-ES" sz="1700" dirty="0">
                <a:latin typeface="+mj-lt"/>
              </a:rPr>
              <a:t>Desde el punto de vista sociológico, las tendencias son predicciones de algo que va a suceder en un momento determinado, que además, serán aceptadas por el consumidor.</a:t>
            </a:r>
            <a:endParaRPr lang="es-EC" sz="1700" dirty="0">
              <a:latin typeface="+mj-lt"/>
            </a:endParaRPr>
          </a:p>
        </p:txBody>
      </p:sp>
      <p:pic>
        <p:nvPicPr>
          <p:cNvPr id="7170" name="Picture 2" descr="Calidad | Servicio de Mantenimiento">
            <a:extLst>
              <a:ext uri="{FF2B5EF4-FFF2-40B4-BE49-F238E27FC236}">
                <a16:creationId xmlns:a16="http://schemas.microsoft.com/office/drawing/2014/main" id="{8D2E4ACB-2A20-42EC-8734-D92E479AC3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2369" y="4908523"/>
            <a:ext cx="3337738"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01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l Encargado Ofrece A Clientes Un Mejor Trato Stock de ilustración -  Ilustración de ventas, hombre: 48755874">
            <a:extLst>
              <a:ext uri="{FF2B5EF4-FFF2-40B4-BE49-F238E27FC236}">
                <a16:creationId xmlns:a16="http://schemas.microsoft.com/office/drawing/2014/main" id="{6E5076A4-8E38-448F-9495-B85AF66D0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440" y="2264457"/>
            <a:ext cx="2819120" cy="1598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C" altLang="ko-KR" dirty="0">
                <a:solidFill>
                  <a:schemeClr val="accent1"/>
                </a:solidFill>
              </a:rPr>
              <a:t>Marco </a:t>
            </a:r>
            <a:r>
              <a:rPr lang="es-EC" altLang="ko-KR" dirty="0"/>
              <a:t>teórico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04635" y="287691"/>
            <a:ext cx="4714470" cy="577850"/>
          </a:xfrm>
          <a:prstGeom prst="rect">
            <a:avLst/>
          </a:prstGeom>
          <a:noFill/>
        </p:spPr>
        <p:txBody>
          <a:bodyPr wrap="square" rtlCol="0">
            <a:spAutoFit/>
          </a:bodyPr>
          <a:lstStyle/>
          <a:p>
            <a:pPr marL="457200" lvl="1" algn="just">
              <a:lnSpc>
                <a:spcPct val="150000"/>
              </a:lnSpc>
            </a:pPr>
            <a:r>
              <a:rPr lang="es-EC" sz="2400" b="1" dirty="0">
                <a:solidFill>
                  <a:schemeClr val="accent1"/>
                </a:solidFill>
                <a:latin typeface="+mj-lt"/>
              </a:rPr>
              <a:t>4. Lealtad del cliente</a:t>
            </a:r>
            <a:endParaRPr lang="es-EC" sz="2400" b="1" dirty="0">
              <a:solidFill>
                <a:schemeClr val="accent1"/>
              </a:solidFill>
              <a:effectLst/>
              <a:latin typeface="+mj-lt"/>
            </a:endParaRP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7" name="CuadroTexto 16">
            <a:extLst>
              <a:ext uri="{FF2B5EF4-FFF2-40B4-BE49-F238E27FC236}">
                <a16:creationId xmlns:a16="http://schemas.microsoft.com/office/drawing/2014/main" id="{7F6F5281-1166-4A37-8515-C490544BCE73}"/>
              </a:ext>
            </a:extLst>
          </p:cNvPr>
          <p:cNvSpPr txBox="1"/>
          <p:nvPr/>
        </p:nvSpPr>
        <p:spPr>
          <a:xfrm>
            <a:off x="-378474" y="1371905"/>
            <a:ext cx="6097772" cy="1785104"/>
          </a:xfrm>
          <a:prstGeom prst="rect">
            <a:avLst/>
          </a:prstGeom>
          <a:noFill/>
        </p:spPr>
        <p:txBody>
          <a:bodyPr wrap="square">
            <a:spAutoFit/>
          </a:bodyPr>
          <a:lstStyle/>
          <a:p>
            <a:pPr marL="914400" lvl="2" algn="just">
              <a:spcAft>
                <a:spcPts val="600"/>
              </a:spcAft>
            </a:pPr>
            <a:r>
              <a:rPr lang="es-EC" sz="1800" b="1" dirty="0">
                <a:effectLst/>
              </a:rPr>
              <a:t>Niveles de lealtad</a:t>
            </a:r>
          </a:p>
          <a:p>
            <a:pPr marL="1143000" lvl="2" indent="-228600" algn="just">
              <a:spcAft>
                <a:spcPts val="600"/>
              </a:spcAft>
              <a:buFont typeface="+mj-lt"/>
              <a:buAutoNum type="arabicPeriod"/>
            </a:pPr>
            <a:r>
              <a:rPr lang="es-EC" sz="1800" dirty="0">
                <a:effectLst/>
                <a:ea typeface="Calibri" panose="020F0502020204030204" pitchFamily="34" charset="0"/>
              </a:rPr>
              <a:t>Cognitiva</a:t>
            </a:r>
          </a:p>
          <a:p>
            <a:pPr marL="1143000" lvl="2" indent="-228600" algn="just">
              <a:spcAft>
                <a:spcPts val="600"/>
              </a:spcAft>
              <a:buFont typeface="+mj-lt"/>
              <a:buAutoNum type="arabicPeriod"/>
            </a:pPr>
            <a:r>
              <a:rPr lang="es-EC" sz="1800" dirty="0">
                <a:effectLst/>
                <a:ea typeface="Calibri" panose="020F0502020204030204" pitchFamily="34" charset="0"/>
              </a:rPr>
              <a:t>Afectiva</a:t>
            </a:r>
            <a:endParaRPr lang="es-EC" dirty="0">
              <a:ea typeface="Calibri" panose="020F0502020204030204" pitchFamily="34" charset="0"/>
            </a:endParaRPr>
          </a:p>
          <a:p>
            <a:pPr marL="1143000" lvl="2" indent="-228600" algn="just">
              <a:spcAft>
                <a:spcPts val="600"/>
              </a:spcAft>
              <a:buFont typeface="+mj-lt"/>
              <a:buAutoNum type="arabicPeriod"/>
            </a:pPr>
            <a:r>
              <a:rPr lang="es-EC" sz="1800" dirty="0">
                <a:effectLst/>
                <a:ea typeface="Calibri" panose="020F0502020204030204" pitchFamily="34" charset="0"/>
              </a:rPr>
              <a:t>Conativa</a:t>
            </a:r>
          </a:p>
          <a:p>
            <a:pPr marL="1143000" lvl="2" indent="-228600" algn="just">
              <a:spcAft>
                <a:spcPts val="600"/>
              </a:spcAft>
              <a:buFont typeface="+mj-lt"/>
              <a:buAutoNum type="arabicPeriod"/>
            </a:pPr>
            <a:r>
              <a:rPr lang="es-EC" sz="1800" dirty="0">
                <a:effectLst/>
                <a:ea typeface="Calibri" panose="020F0502020204030204" pitchFamily="34" charset="0"/>
              </a:rPr>
              <a:t>Acción</a:t>
            </a:r>
            <a:endParaRPr lang="es-EC" sz="1800" b="1" dirty="0">
              <a:effectLst/>
            </a:endParaRPr>
          </a:p>
        </p:txBody>
      </p:sp>
      <p:sp>
        <p:nvSpPr>
          <p:cNvPr id="20" name="CuadroTexto 19">
            <a:extLst>
              <a:ext uri="{FF2B5EF4-FFF2-40B4-BE49-F238E27FC236}">
                <a16:creationId xmlns:a16="http://schemas.microsoft.com/office/drawing/2014/main" id="{D4265504-579B-4DEB-ACB6-3E5746DDEDEE}"/>
              </a:ext>
            </a:extLst>
          </p:cNvPr>
          <p:cNvSpPr txBox="1"/>
          <p:nvPr/>
        </p:nvSpPr>
        <p:spPr>
          <a:xfrm>
            <a:off x="3155858" y="1371905"/>
            <a:ext cx="8622486" cy="1000274"/>
          </a:xfrm>
          <a:prstGeom prst="rect">
            <a:avLst/>
          </a:prstGeom>
          <a:noFill/>
        </p:spPr>
        <p:txBody>
          <a:bodyPr wrap="square">
            <a:spAutoFit/>
          </a:bodyPr>
          <a:lstStyle/>
          <a:p>
            <a:pPr marL="914400" lvl="2" algn="just">
              <a:spcAft>
                <a:spcPts val="600"/>
              </a:spcAft>
            </a:pPr>
            <a:r>
              <a:rPr lang="es-EC" sz="1800" b="1" dirty="0">
                <a:effectLst/>
              </a:rPr>
              <a:t>Determinantes de la lealtad del cliente</a:t>
            </a:r>
          </a:p>
          <a:p>
            <a:pPr marL="914400" lvl="2" algn="just">
              <a:spcAft>
                <a:spcPts val="600"/>
              </a:spcAft>
            </a:pPr>
            <a:r>
              <a:rPr lang="es-EC" dirty="0">
                <a:ea typeface="Calibri" panose="020F0502020204030204" pitchFamily="34" charset="0"/>
              </a:rPr>
              <a:t>L</a:t>
            </a:r>
            <a:r>
              <a:rPr lang="es-EC" sz="1800" dirty="0">
                <a:effectLst/>
                <a:ea typeface="Calibri" panose="020F0502020204030204" pitchFamily="34" charset="0"/>
              </a:rPr>
              <a:t>os principales determinantes que afectan la lealtad de los clientes, son la satisfacción y la calidad del servicio</a:t>
            </a:r>
            <a:endParaRPr lang="es-EC" sz="1800" b="1" dirty="0">
              <a:effectLst/>
            </a:endParaRPr>
          </a:p>
        </p:txBody>
      </p:sp>
      <p:sp>
        <p:nvSpPr>
          <p:cNvPr id="24" name="CuadroTexto 23">
            <a:extLst>
              <a:ext uri="{FF2B5EF4-FFF2-40B4-BE49-F238E27FC236}">
                <a16:creationId xmlns:a16="http://schemas.microsoft.com/office/drawing/2014/main" id="{15A03569-6454-4DDF-AF41-813F7AC05859}"/>
              </a:ext>
            </a:extLst>
          </p:cNvPr>
          <p:cNvSpPr txBox="1"/>
          <p:nvPr/>
        </p:nvSpPr>
        <p:spPr>
          <a:xfrm>
            <a:off x="-339748" y="3600092"/>
            <a:ext cx="12118092" cy="2764859"/>
          </a:xfrm>
          <a:prstGeom prst="rect">
            <a:avLst/>
          </a:prstGeom>
          <a:noFill/>
        </p:spPr>
        <p:txBody>
          <a:bodyPr wrap="square">
            <a:spAutoFit/>
          </a:bodyPr>
          <a:lstStyle/>
          <a:p>
            <a:pPr marL="914400" lvl="2" algn="just">
              <a:spcAft>
                <a:spcPts val="600"/>
              </a:spcAft>
            </a:pPr>
            <a:r>
              <a:rPr lang="es-EC" sz="1800" b="1" dirty="0">
                <a:effectLst/>
              </a:rPr>
              <a:t>Efectos de la lealtad del cliente</a:t>
            </a:r>
          </a:p>
          <a:p>
            <a:pPr marL="1257186" lvl="2" indent="-342900" algn="just">
              <a:buFont typeface="Symbol" panose="05050102010706020507" pitchFamily="18" charset="2"/>
              <a:buChar char=""/>
            </a:pPr>
            <a:r>
              <a:rPr lang="es-EC" dirty="0">
                <a:effectLst/>
                <a:ea typeface="Calibri" panose="020F0502020204030204" pitchFamily="34" charset="0"/>
                <a:cs typeface="Times New Roman" panose="02020603050405020304" pitchFamily="18" charset="0"/>
              </a:rPr>
              <a:t>Cuesta menos vender un producto o servicio a un cliente leal, que quitárselo a la competencia.</a:t>
            </a:r>
          </a:p>
          <a:p>
            <a:pPr marL="1257186" lvl="2" indent="-342900" algn="just">
              <a:buFont typeface="Symbol" panose="05050102010706020507" pitchFamily="18" charset="2"/>
              <a:buChar char=""/>
            </a:pPr>
            <a:r>
              <a:rPr lang="es-EC" dirty="0">
                <a:effectLst/>
                <a:ea typeface="Calibri" panose="020F0502020204030204" pitchFamily="34" charset="0"/>
                <a:cs typeface="Times New Roman" panose="02020603050405020304" pitchFamily="18" charset="0"/>
              </a:rPr>
              <a:t>La productividad del personal que se encuentra en contacto con este tipo de clientes suele aumentar.</a:t>
            </a:r>
          </a:p>
          <a:p>
            <a:pPr marL="1257186" lvl="2" indent="-342900" algn="just">
              <a:buFont typeface="Symbol" panose="05050102010706020507" pitchFamily="18" charset="2"/>
              <a:buChar char=""/>
            </a:pPr>
            <a:r>
              <a:rPr lang="es-EC" dirty="0">
                <a:effectLst/>
                <a:ea typeface="Calibri" panose="020F0502020204030204" pitchFamily="34" charset="0"/>
                <a:cs typeface="Times New Roman" panose="02020603050405020304" pitchFamily="18" charset="0"/>
              </a:rPr>
              <a:t>Los clientes leales constituyen una vía de comunicación muy efectiva para expandir la reputación de la marca e introducir nuevos productos con la misma marca, pero con diferentes precios.</a:t>
            </a:r>
          </a:p>
          <a:p>
            <a:pPr marL="1257186" lvl="2" indent="-342900" algn="just">
              <a:buFont typeface="Symbol" panose="05050102010706020507" pitchFamily="18" charset="2"/>
              <a:buChar char=""/>
            </a:pPr>
            <a:r>
              <a:rPr lang="es-EC" dirty="0">
                <a:effectLst/>
                <a:ea typeface="Calibri" panose="020F0502020204030204" pitchFamily="34" charset="0"/>
                <a:cs typeface="Times New Roman" panose="02020603050405020304" pitchFamily="18" charset="0"/>
              </a:rPr>
              <a:t>Cuando existe un elevado número de clientes leales, la empresa puede mantener los precios de sus productos o servicios más elevados.</a:t>
            </a:r>
          </a:p>
          <a:p>
            <a:pPr marL="1257186" lvl="2" indent="-342900" algn="just">
              <a:spcAft>
                <a:spcPts val="800"/>
              </a:spcAft>
              <a:buFont typeface="Symbol" panose="05050102010706020507" pitchFamily="18" charset="2"/>
              <a:buChar char=""/>
            </a:pPr>
            <a:r>
              <a:rPr lang="es-EC" dirty="0">
                <a:effectLst/>
                <a:ea typeface="Calibri" panose="020F0502020204030204" pitchFamily="34" charset="0"/>
                <a:cs typeface="Times New Roman" panose="02020603050405020304" pitchFamily="18" charset="0"/>
              </a:rPr>
              <a:t>Este conjunto de clientes leales constituye un mercado de difícil acceso para los competidores. </a:t>
            </a:r>
          </a:p>
          <a:p>
            <a:pPr marL="914400" lvl="2" algn="just">
              <a:spcAft>
                <a:spcPts val="600"/>
              </a:spcAft>
            </a:pPr>
            <a:endParaRPr lang="es-EC" sz="1800" b="1" dirty="0">
              <a:effectLst/>
            </a:endParaRPr>
          </a:p>
        </p:txBody>
      </p:sp>
    </p:spTree>
    <p:extLst>
      <p:ext uri="{BB962C8B-B14F-4D97-AF65-F5344CB8AC3E}">
        <p14:creationId xmlns:p14="http://schemas.microsoft.com/office/powerpoint/2010/main" val="83472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teórico</a:t>
            </a: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04635" y="287691"/>
            <a:ext cx="5517794" cy="577850"/>
          </a:xfrm>
          <a:prstGeom prst="rect">
            <a:avLst/>
          </a:prstGeom>
          <a:noFill/>
        </p:spPr>
        <p:txBody>
          <a:bodyPr wrap="square" rtlCol="0">
            <a:spAutoFit/>
          </a:bodyPr>
          <a:lstStyle/>
          <a:p>
            <a:pPr marL="457200" lvl="1" algn="just">
              <a:lnSpc>
                <a:spcPct val="150000"/>
              </a:lnSpc>
            </a:pPr>
            <a:r>
              <a:rPr lang="es-EC" sz="2400" b="1" dirty="0">
                <a:solidFill>
                  <a:schemeClr val="accent1"/>
                </a:solidFill>
                <a:effectLst/>
                <a:latin typeface="+mj-lt"/>
              </a:rPr>
              <a:t>5. Tecnologías de la información</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7" name="CuadroTexto 16">
            <a:extLst>
              <a:ext uri="{FF2B5EF4-FFF2-40B4-BE49-F238E27FC236}">
                <a16:creationId xmlns:a16="http://schemas.microsoft.com/office/drawing/2014/main" id="{96CFC83F-DFAE-45B0-A800-7FF2E2C815DB}"/>
              </a:ext>
            </a:extLst>
          </p:cNvPr>
          <p:cNvSpPr txBox="1"/>
          <p:nvPr/>
        </p:nvSpPr>
        <p:spPr>
          <a:xfrm>
            <a:off x="-609600" y="1382488"/>
            <a:ext cx="6270171" cy="2585323"/>
          </a:xfrm>
          <a:prstGeom prst="rect">
            <a:avLst/>
          </a:prstGeom>
          <a:noFill/>
        </p:spPr>
        <p:txBody>
          <a:bodyPr wrap="square">
            <a:spAutoFit/>
          </a:bodyPr>
          <a:lstStyle/>
          <a:p>
            <a:pPr marL="457200" lvl="1" algn="just">
              <a:lnSpc>
                <a:spcPct val="200000"/>
              </a:lnSpc>
            </a:pPr>
            <a:r>
              <a:rPr lang="es-EC" b="1" dirty="0">
                <a:effectLst/>
                <a:latin typeface="+mj-lt"/>
              </a:rPr>
              <a:t>	Tecnologías de la información</a:t>
            </a:r>
          </a:p>
          <a:p>
            <a:pPr algn="just"/>
            <a:r>
              <a:rPr lang="es-EC" dirty="0">
                <a:effectLst/>
                <a:latin typeface="+mj-lt"/>
                <a:ea typeface="Calibri" panose="020F0502020204030204" pitchFamily="34" charset="0"/>
              </a:rPr>
              <a:t>	Según Sánchez </a:t>
            </a:r>
            <a:r>
              <a:rPr lang="es-ES" dirty="0">
                <a:effectLst/>
                <a:latin typeface="+mj-lt"/>
                <a:ea typeface="Calibri" panose="020F0502020204030204" pitchFamily="34" charset="0"/>
              </a:rPr>
              <a:t>(2008)</a:t>
            </a:r>
            <a:r>
              <a:rPr lang="es-EC" dirty="0">
                <a:effectLst/>
                <a:latin typeface="+mj-lt"/>
                <a:ea typeface="Calibri" panose="020F0502020204030204" pitchFamily="34" charset="0"/>
              </a:rPr>
              <a:t>, las TI “(…) son las 	tecnologías que se necesitan para la 	gestión y transformación de la información y muy 	en particular el uso de 	ordenadores y 	programas que permiten crear, modificar, 	almacenar, proteger y 	recuperar esa 	información”.</a:t>
            </a:r>
            <a:endParaRPr lang="es-EC" dirty="0">
              <a:latin typeface="+mj-lt"/>
            </a:endParaRPr>
          </a:p>
        </p:txBody>
      </p:sp>
      <p:sp>
        <p:nvSpPr>
          <p:cNvPr id="20" name="CuadroTexto 19">
            <a:extLst>
              <a:ext uri="{FF2B5EF4-FFF2-40B4-BE49-F238E27FC236}">
                <a16:creationId xmlns:a16="http://schemas.microsoft.com/office/drawing/2014/main" id="{877625C7-4272-43CE-8DA5-3FFA8239761F}"/>
              </a:ext>
            </a:extLst>
          </p:cNvPr>
          <p:cNvSpPr txBox="1"/>
          <p:nvPr/>
        </p:nvSpPr>
        <p:spPr>
          <a:xfrm>
            <a:off x="6096000" y="4439921"/>
            <a:ext cx="5747657" cy="1477328"/>
          </a:xfrm>
          <a:prstGeom prst="rect">
            <a:avLst/>
          </a:prstGeom>
          <a:noFill/>
        </p:spPr>
        <p:txBody>
          <a:bodyPr wrap="square">
            <a:spAutoFit/>
          </a:bodyPr>
          <a:lstStyle/>
          <a:p>
            <a:pPr algn="just"/>
            <a:r>
              <a:rPr lang="es-EC" sz="1800" dirty="0">
                <a:effectLst/>
                <a:latin typeface="+mj-lt"/>
                <a:ea typeface="Calibri" panose="020F0502020204030204" pitchFamily="34" charset="0"/>
              </a:rPr>
              <a:t>Un Sistema de Información es un conjunto de componentes interrelacionados que recogen, recopilan, procesan, almacenan y distribuyen información que soporta la toma de decisiones y el control en una organización.</a:t>
            </a:r>
            <a:endParaRPr lang="es-EC" dirty="0">
              <a:latin typeface="+mj-lt"/>
            </a:endParaRPr>
          </a:p>
        </p:txBody>
      </p:sp>
      <p:sp>
        <p:nvSpPr>
          <p:cNvPr id="7" name="AutoShape 8" descr="Los 7 riesgos que enfrentan usuarios de la banca virtual en el 2019 - Banca  NEWS - Noticias y Actualidad de la Banca en Latinoamerica">
            <a:extLst>
              <a:ext uri="{FF2B5EF4-FFF2-40B4-BE49-F238E27FC236}">
                <a16:creationId xmlns:a16="http://schemas.microsoft.com/office/drawing/2014/main" id="{2EEDD6E5-5D6A-4CB8-B3BE-290537F8E1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28" name="Picture 12" descr="Banca Virtual Intermático | Banco del Pacífico">
            <a:extLst>
              <a:ext uri="{FF2B5EF4-FFF2-40B4-BE49-F238E27FC236}">
                <a16:creationId xmlns:a16="http://schemas.microsoft.com/office/drawing/2014/main" id="{0746349D-A9F3-4174-AA25-3E9C1B5AC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628" y="1796141"/>
            <a:ext cx="3222173" cy="2051926"/>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El impacto de la tecnología en el sector financiero">
            <a:extLst>
              <a:ext uri="{FF2B5EF4-FFF2-40B4-BE49-F238E27FC236}">
                <a16:creationId xmlns:a16="http://schemas.microsoft.com/office/drawing/2014/main" id="{211E7CDE-DE4D-4139-A028-8138A612F1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8428" y="4060371"/>
            <a:ext cx="3148414" cy="182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1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teórico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6" name="TextBox 16"/>
          <p:cNvSpPr txBox="1"/>
          <p:nvPr/>
        </p:nvSpPr>
        <p:spPr>
          <a:xfrm>
            <a:off x="5204635" y="287691"/>
            <a:ext cx="5364128" cy="577850"/>
          </a:xfrm>
          <a:prstGeom prst="rect">
            <a:avLst/>
          </a:prstGeom>
          <a:noFill/>
        </p:spPr>
        <p:txBody>
          <a:bodyPr wrap="square" rtlCol="0">
            <a:spAutoFit/>
          </a:bodyPr>
          <a:lstStyle/>
          <a:p>
            <a:pPr marL="457200" lvl="1" algn="just">
              <a:lnSpc>
                <a:spcPct val="150000"/>
              </a:lnSpc>
            </a:pPr>
            <a:r>
              <a:rPr lang="es-EC" sz="2400" b="1" dirty="0">
                <a:solidFill>
                  <a:schemeClr val="accent1"/>
                </a:solidFill>
                <a:effectLst/>
                <a:latin typeface="+mj-lt"/>
              </a:rPr>
              <a:t>6. Servicios Digitales Bancarios</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7" name="CuadroTexto 16">
            <a:extLst>
              <a:ext uri="{FF2B5EF4-FFF2-40B4-BE49-F238E27FC236}">
                <a16:creationId xmlns:a16="http://schemas.microsoft.com/office/drawing/2014/main" id="{4EDE9766-F459-40A9-85EB-71847BA56C07}"/>
              </a:ext>
            </a:extLst>
          </p:cNvPr>
          <p:cNvSpPr txBox="1"/>
          <p:nvPr/>
        </p:nvSpPr>
        <p:spPr>
          <a:xfrm>
            <a:off x="308776" y="1590600"/>
            <a:ext cx="11737912" cy="1200329"/>
          </a:xfrm>
          <a:prstGeom prst="rect">
            <a:avLst/>
          </a:prstGeom>
          <a:noFill/>
        </p:spPr>
        <p:txBody>
          <a:bodyPr wrap="square">
            <a:spAutoFit/>
          </a:bodyPr>
          <a:lstStyle/>
          <a:p>
            <a:pPr algn="just"/>
            <a:r>
              <a:rPr lang="es-EC" sz="1800" dirty="0">
                <a:effectLst/>
                <a:latin typeface="+mj-lt"/>
                <a:ea typeface="Calibri" panose="020F0502020204030204" pitchFamily="34" charset="0"/>
              </a:rPr>
              <a:t>Se caracterizan por ser un conjunto de soluciones desarrolladas para ofrecer a los clientes bancarios un servicio rápido y seguro, con disponibilidad total de horas y formas de acceso a través de internet.</a:t>
            </a:r>
            <a:r>
              <a:rPr lang="es-ES" sz="1800" dirty="0">
                <a:effectLst/>
                <a:latin typeface="+mj-lt"/>
                <a:ea typeface="Calibri" panose="020F0502020204030204" pitchFamily="34" charset="0"/>
              </a:rPr>
              <a:t> </a:t>
            </a:r>
          </a:p>
          <a:p>
            <a:pPr algn="just"/>
            <a:r>
              <a:rPr lang="es-ES" sz="1800" dirty="0">
                <a:effectLst/>
                <a:latin typeface="+mj-lt"/>
                <a:ea typeface="Calibri" panose="020F0502020204030204" pitchFamily="34" charset="0"/>
              </a:rPr>
              <a:t>Esta modalidad es parte de un conjunto más amplio de aplicaciones, que tiene una estructura de productos y servicios computarizados, utilizando alta tecnología, una amplia red de distribución y una diversidad de canales. </a:t>
            </a:r>
            <a:endParaRPr lang="es-EC" dirty="0">
              <a:latin typeface="+mj-lt"/>
            </a:endParaRPr>
          </a:p>
        </p:txBody>
      </p:sp>
      <p:sp>
        <p:nvSpPr>
          <p:cNvPr id="20" name="TextBox 19">
            <a:extLst>
              <a:ext uri="{FF2B5EF4-FFF2-40B4-BE49-F238E27FC236}">
                <a16:creationId xmlns:a16="http://schemas.microsoft.com/office/drawing/2014/main" id="{1B6A0C4E-6F32-49CE-8215-DB0C53F77C60}"/>
              </a:ext>
            </a:extLst>
          </p:cNvPr>
          <p:cNvSpPr txBox="1"/>
          <p:nvPr/>
        </p:nvSpPr>
        <p:spPr>
          <a:xfrm>
            <a:off x="804452" y="3205297"/>
            <a:ext cx="5099798" cy="2062103"/>
          </a:xfrm>
          <a:prstGeom prst="rect">
            <a:avLst/>
          </a:prstGeom>
          <a:noFill/>
        </p:spPr>
        <p:txBody>
          <a:bodyPr wrap="square">
            <a:spAutoFit/>
          </a:bodyPr>
          <a:lstStyle/>
          <a:p>
            <a:pPr marL="342900" lvl="0" indent="-342900" algn="just">
              <a:buFont typeface="Symbol" panose="05050102010706020507" pitchFamily="18" charset="2"/>
              <a:buChar char=""/>
            </a:pPr>
            <a:r>
              <a:rPr lang="es-EC" sz="1600" dirty="0">
                <a:latin typeface="+mj-lt"/>
                <a:cs typeface="Times New Roman" panose="02020603050405020304" pitchFamily="18" charset="0"/>
              </a:rPr>
              <a:t>Oportunidades de negocio local e internacional.</a:t>
            </a:r>
            <a:endParaRPr lang="en-US" sz="1600" dirty="0">
              <a:latin typeface="+mj-lt"/>
              <a:cs typeface="Times New Roman" panose="02020603050405020304" pitchFamily="18" charset="0"/>
            </a:endParaRPr>
          </a:p>
          <a:p>
            <a:pPr marL="342900" lvl="0" indent="-342900" algn="just">
              <a:buFont typeface="Symbol" panose="05050102010706020507" pitchFamily="18" charset="2"/>
              <a:buChar char=""/>
            </a:pPr>
            <a:r>
              <a:rPr lang="es-EC" sz="1600" dirty="0">
                <a:latin typeface="+mj-lt"/>
                <a:cs typeface="Times New Roman" panose="02020603050405020304" pitchFamily="18" charset="0"/>
              </a:rPr>
              <a:t>Comodidad para el usuario.</a:t>
            </a:r>
            <a:endParaRPr lang="en-US" sz="1600" dirty="0">
              <a:latin typeface="+mj-lt"/>
              <a:cs typeface="Times New Roman" panose="02020603050405020304" pitchFamily="18" charset="0"/>
            </a:endParaRPr>
          </a:p>
          <a:p>
            <a:pPr marL="342900" lvl="0" indent="-342900" algn="just">
              <a:buFont typeface="Symbol" panose="05050102010706020507" pitchFamily="18" charset="2"/>
              <a:buChar char=""/>
            </a:pPr>
            <a:r>
              <a:rPr lang="es-EC" sz="1600" dirty="0">
                <a:latin typeface="+mj-lt"/>
                <a:cs typeface="Times New Roman" panose="02020603050405020304" pitchFamily="18" charset="0"/>
              </a:rPr>
              <a:t>Fácil acceso.</a:t>
            </a:r>
            <a:endParaRPr lang="en-US" sz="1600" dirty="0">
              <a:latin typeface="+mj-lt"/>
              <a:cs typeface="Times New Roman" panose="02020603050405020304" pitchFamily="18" charset="0"/>
            </a:endParaRPr>
          </a:p>
          <a:p>
            <a:pPr marL="342900" lvl="0" indent="-342900" algn="just">
              <a:buFont typeface="Symbol" panose="05050102010706020507" pitchFamily="18" charset="2"/>
              <a:buChar char=""/>
            </a:pPr>
            <a:r>
              <a:rPr lang="es-EC" sz="1600" dirty="0">
                <a:latin typeface="+mj-lt"/>
                <a:cs typeface="Times New Roman" panose="02020603050405020304" pitchFamily="18" charset="0"/>
              </a:rPr>
              <a:t>Acceso a alta gama de servicios y productos.</a:t>
            </a:r>
          </a:p>
          <a:p>
            <a:pPr marL="342900" lvl="0" indent="-342900" algn="just">
              <a:buFont typeface="Symbol" panose="05050102010706020507" pitchFamily="18" charset="2"/>
              <a:buChar char=""/>
            </a:pPr>
            <a:r>
              <a:rPr lang="es-EC" sz="1600" dirty="0">
                <a:latin typeface="+mj-lt"/>
                <a:cs typeface="Times New Roman" panose="02020603050405020304" pitchFamily="18" charset="0"/>
              </a:rPr>
              <a:t>Facilita las relaciones de comercio.</a:t>
            </a:r>
          </a:p>
          <a:p>
            <a:pPr marL="342900" lvl="0" indent="-342900" algn="just">
              <a:buFont typeface="Symbol" panose="05050102010706020507" pitchFamily="18" charset="2"/>
              <a:buChar char=""/>
            </a:pPr>
            <a:r>
              <a:rPr lang="es-ES" sz="1600" dirty="0">
                <a:latin typeface="+mj-lt"/>
                <a:cs typeface="Times New Roman" panose="02020603050405020304" pitchFamily="18" charset="0"/>
              </a:rPr>
              <a:t>Ahorro de papel y de tiempo.</a:t>
            </a:r>
          </a:p>
          <a:p>
            <a:pPr marL="342900" lvl="0" indent="-342900" algn="just">
              <a:buFont typeface="Symbol" panose="05050102010706020507" pitchFamily="18" charset="2"/>
              <a:buChar char=""/>
            </a:pPr>
            <a:r>
              <a:rPr lang="es-ES" sz="1600" dirty="0">
                <a:latin typeface="+mj-lt"/>
                <a:cs typeface="Times New Roman" panose="02020603050405020304" pitchFamily="18" charset="0"/>
              </a:rPr>
              <a:t>Rapidez en las operaciones.</a:t>
            </a:r>
          </a:p>
          <a:p>
            <a:pPr marL="342900" lvl="0" indent="-342900" algn="jus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8956335F-7503-4F01-B9E8-27E43F245DFE}"/>
              </a:ext>
            </a:extLst>
          </p:cNvPr>
          <p:cNvSpPr txBox="1"/>
          <p:nvPr/>
        </p:nvSpPr>
        <p:spPr>
          <a:xfrm>
            <a:off x="1438802" y="2819086"/>
            <a:ext cx="3046879" cy="461665"/>
          </a:xfrm>
          <a:prstGeom prst="rect">
            <a:avLst/>
          </a:prstGeom>
          <a:noFill/>
        </p:spPr>
        <p:txBody>
          <a:bodyPr wrap="square">
            <a:spAutoFit/>
          </a:bodyPr>
          <a:lstStyle/>
          <a:p>
            <a:r>
              <a:rPr lang="es-EC" sz="2400" b="1" dirty="0">
                <a:solidFill>
                  <a:schemeClr val="accent1"/>
                </a:solidFill>
                <a:latin typeface="+mj-lt"/>
              </a:rPr>
              <a:t>Ventajas</a:t>
            </a: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26" name="TextBox 25">
            <a:extLst>
              <a:ext uri="{FF2B5EF4-FFF2-40B4-BE49-F238E27FC236}">
                <a16:creationId xmlns:a16="http://schemas.microsoft.com/office/drawing/2014/main" id="{CD8BF3A4-2CA4-4E4C-91EA-6F9A44BF4E80}"/>
              </a:ext>
            </a:extLst>
          </p:cNvPr>
          <p:cNvSpPr txBox="1"/>
          <p:nvPr/>
        </p:nvSpPr>
        <p:spPr>
          <a:xfrm>
            <a:off x="6908427" y="2821081"/>
            <a:ext cx="3046879" cy="461665"/>
          </a:xfrm>
          <a:prstGeom prst="rect">
            <a:avLst/>
          </a:prstGeom>
          <a:noFill/>
        </p:spPr>
        <p:txBody>
          <a:bodyPr wrap="square">
            <a:spAutoFit/>
          </a:bodyPr>
          <a:lstStyle/>
          <a:p>
            <a:r>
              <a:rPr lang="es-EC" sz="2400" b="1" dirty="0">
                <a:solidFill>
                  <a:schemeClr val="accent1"/>
                </a:solidFill>
                <a:latin typeface="+mj-lt"/>
              </a:rPr>
              <a:t>Desventajas</a:t>
            </a: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27" name="TextBox 26">
            <a:extLst>
              <a:ext uri="{FF2B5EF4-FFF2-40B4-BE49-F238E27FC236}">
                <a16:creationId xmlns:a16="http://schemas.microsoft.com/office/drawing/2014/main" id="{77502CFA-4414-4E1C-B6A0-B8679117FBE3}"/>
              </a:ext>
            </a:extLst>
          </p:cNvPr>
          <p:cNvSpPr txBox="1"/>
          <p:nvPr/>
        </p:nvSpPr>
        <p:spPr>
          <a:xfrm>
            <a:off x="6730349" y="3202241"/>
            <a:ext cx="4657199" cy="1600438"/>
          </a:xfrm>
          <a:prstGeom prst="rect">
            <a:avLst/>
          </a:prstGeom>
          <a:noFill/>
        </p:spPr>
        <p:txBody>
          <a:bodyPr wrap="square">
            <a:spAutoFit/>
          </a:bodyPr>
          <a:lstStyle/>
          <a:p>
            <a:pPr marL="342900" indent="-342900" algn="just">
              <a:buFont typeface="Symbol" panose="05050102010706020507" pitchFamily="18" charset="2"/>
              <a:buChar char=""/>
            </a:pPr>
            <a:r>
              <a:rPr lang="es-EC" sz="1600" dirty="0">
                <a:latin typeface="+mj-lt"/>
                <a:cs typeface="Times New Roman" panose="02020603050405020304" pitchFamily="18" charset="0"/>
              </a:rPr>
              <a:t>Poco acceso a internet para la clase baja.</a:t>
            </a:r>
            <a:endParaRPr lang="en-US" sz="1600" dirty="0">
              <a:latin typeface="+mj-lt"/>
              <a:cs typeface="Times New Roman" panose="02020603050405020304" pitchFamily="18" charset="0"/>
            </a:endParaRPr>
          </a:p>
          <a:p>
            <a:pPr marL="342900" indent="-342900" algn="just">
              <a:buFont typeface="Symbol" panose="05050102010706020507" pitchFamily="18" charset="2"/>
              <a:buChar char=""/>
            </a:pPr>
            <a:r>
              <a:rPr lang="es-EC" sz="1600" dirty="0">
                <a:latin typeface="+mj-lt"/>
                <a:cs typeface="Times New Roman" panose="02020603050405020304" pitchFamily="18" charset="0"/>
              </a:rPr>
              <a:t>Hackers.</a:t>
            </a:r>
            <a:endParaRPr lang="en-US" sz="1600" dirty="0">
              <a:latin typeface="+mj-lt"/>
              <a:cs typeface="Times New Roman" panose="02020603050405020304" pitchFamily="18" charset="0"/>
            </a:endParaRPr>
          </a:p>
          <a:p>
            <a:pPr marL="342900" indent="-342900" algn="just">
              <a:buFont typeface="Symbol" panose="05050102010706020507" pitchFamily="18" charset="2"/>
              <a:buChar char=""/>
            </a:pPr>
            <a:r>
              <a:rPr lang="es-EC" sz="1600" dirty="0">
                <a:latin typeface="+mj-lt"/>
                <a:cs typeface="Times New Roman" panose="02020603050405020304" pitchFamily="18" charset="0"/>
              </a:rPr>
              <a:t>Costos para los usuarios por transacciones.</a:t>
            </a:r>
            <a:endParaRPr lang="en-US" sz="1600" dirty="0">
              <a:latin typeface="+mj-lt"/>
              <a:cs typeface="Times New Roman" panose="02020603050405020304" pitchFamily="18" charset="0"/>
            </a:endParaRPr>
          </a:p>
          <a:p>
            <a:pPr marL="342900" indent="-342900" algn="just">
              <a:buFont typeface="Symbol" panose="05050102010706020507" pitchFamily="18" charset="2"/>
              <a:buChar char=""/>
            </a:pPr>
            <a:r>
              <a:rPr lang="es-EC" sz="1600" dirty="0">
                <a:latin typeface="+mj-lt"/>
                <a:cs typeface="Times New Roman" panose="02020603050405020304" pitchFamily="18" charset="0"/>
              </a:rPr>
              <a:t>Es necesario que el usuario sea cliente del banco asociado a la banca en línea.</a:t>
            </a:r>
            <a:endParaRPr lang="en-US" sz="1600" dirty="0">
              <a:latin typeface="+mj-lt"/>
              <a:cs typeface="Times New Roman" panose="02020603050405020304" pitchFamily="18" charset="0"/>
            </a:endParaRPr>
          </a:p>
          <a:p>
            <a:pPr marL="342900" indent="-342900" algn="just">
              <a:spcAft>
                <a:spcPts val="800"/>
              </a:spcAft>
              <a:buFont typeface="Symbol" panose="05050102010706020507" pitchFamily="18" charset="2"/>
              <a:buChar char=""/>
            </a:pPr>
            <a:r>
              <a:rPr lang="es-EC" sz="1600" dirty="0">
                <a:latin typeface="+mj-lt"/>
                <a:cs typeface="Times New Roman" panose="02020603050405020304" pitchFamily="18" charset="0"/>
              </a:rPr>
              <a:t>Dependencia de la red o conexión a internet</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93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Metodológico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7381" y="1604798"/>
            <a:ext cx="2016224" cy="461665"/>
          </a:xfrm>
          <a:prstGeom prst="rect">
            <a:avLst/>
          </a:prstGeom>
          <a:noFill/>
        </p:spPr>
        <p:txBody>
          <a:bodyPr wrap="square" rtlCol="0">
            <a:spAutoFit/>
          </a:bodyPr>
          <a:lstStyle/>
          <a:p>
            <a:r>
              <a:rPr lang="es-EC" sz="2400" dirty="0">
                <a:solidFill>
                  <a:schemeClr val="accent1"/>
                </a:solidFill>
              </a:rPr>
              <a:t>Capitulo II</a:t>
            </a:r>
            <a:endParaRPr lang="en-US" altLang="ko-KR" sz="2400"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CuadroTexto 13">
            <a:extLst>
              <a:ext uri="{FF2B5EF4-FFF2-40B4-BE49-F238E27FC236}">
                <a16:creationId xmlns:a16="http://schemas.microsoft.com/office/drawing/2014/main" id="{AE1221AF-5D10-496C-A7B8-CA8239FB1590}"/>
              </a:ext>
            </a:extLst>
          </p:cNvPr>
          <p:cNvSpPr txBox="1"/>
          <p:nvPr/>
        </p:nvSpPr>
        <p:spPr>
          <a:xfrm>
            <a:off x="5097193" y="2338445"/>
            <a:ext cx="6097772" cy="2118529"/>
          </a:xfrm>
          <a:prstGeom prst="rect">
            <a:avLst/>
          </a:prstGeom>
          <a:noFill/>
        </p:spPr>
        <p:txBody>
          <a:bodyPr wrap="square">
            <a:spAutoFit/>
          </a:bodyPr>
          <a:lstStyle/>
          <a:p>
            <a:pPr marL="800100" lvl="1" indent="-342900" algn="just">
              <a:lnSpc>
                <a:spcPct val="150000"/>
              </a:lnSpc>
              <a:buFont typeface="+mj-lt"/>
              <a:buAutoNum type="arabicPeriod"/>
            </a:pPr>
            <a:r>
              <a:rPr lang="es-EC" sz="1800" b="1" dirty="0">
                <a:effectLst/>
                <a:latin typeface="+mj-lt"/>
              </a:rPr>
              <a:t>Enfoque de investigación</a:t>
            </a:r>
            <a:endParaRPr lang="es-EC" b="1" dirty="0">
              <a:latin typeface="+mj-lt"/>
            </a:endParaRPr>
          </a:p>
          <a:p>
            <a:pPr marL="800100" lvl="1" indent="-342900" algn="just">
              <a:lnSpc>
                <a:spcPct val="150000"/>
              </a:lnSpc>
              <a:buFont typeface="+mj-lt"/>
              <a:buAutoNum type="arabicPeriod"/>
            </a:pPr>
            <a:r>
              <a:rPr lang="es-EC" sz="1800" b="1" dirty="0">
                <a:effectLst/>
                <a:latin typeface="+mj-lt"/>
              </a:rPr>
              <a:t>Tipo de investigación</a:t>
            </a:r>
          </a:p>
          <a:p>
            <a:pPr marL="800100" lvl="1" indent="-342900" algn="just">
              <a:lnSpc>
                <a:spcPct val="150000"/>
              </a:lnSpc>
              <a:buFont typeface="+mj-lt"/>
              <a:buAutoNum type="arabicPeriod"/>
            </a:pPr>
            <a:r>
              <a:rPr lang="es-EC" b="1" dirty="0">
                <a:latin typeface="+mj-lt"/>
              </a:rPr>
              <a:t>Población y muestra</a:t>
            </a:r>
            <a:endParaRPr lang="es-EC" sz="1800" b="1" dirty="0">
              <a:effectLst/>
              <a:latin typeface="+mj-lt"/>
            </a:endParaRPr>
          </a:p>
          <a:p>
            <a:pPr marL="800100" lvl="1" indent="-342900" algn="just">
              <a:lnSpc>
                <a:spcPct val="150000"/>
              </a:lnSpc>
              <a:buFont typeface="+mj-lt"/>
              <a:buAutoNum type="arabicPeriod"/>
            </a:pPr>
            <a:r>
              <a:rPr lang="es-EC" sz="1800" b="1" dirty="0">
                <a:effectLst/>
                <a:latin typeface="+mj-lt"/>
              </a:rPr>
              <a:t>Instrumentos de recolección de información</a:t>
            </a:r>
          </a:p>
          <a:p>
            <a:pPr marL="800100" lvl="1" indent="-342900" algn="just">
              <a:lnSpc>
                <a:spcPct val="150000"/>
              </a:lnSpc>
              <a:buFont typeface="+mj-lt"/>
              <a:buAutoNum type="arabicPeriod"/>
            </a:pPr>
            <a:endParaRPr lang="es-EC" sz="1800" b="1" dirty="0">
              <a:effectLst/>
              <a:latin typeface="+mj-lt"/>
            </a:endParaRPr>
          </a:p>
        </p:txBody>
      </p:sp>
      <p:pic>
        <p:nvPicPr>
          <p:cNvPr id="1026" name="Picture 2" descr="Estudios: Empresas españolas demostraron tener nivel bajo en uso de datos |  América Retail">
            <a:extLst>
              <a:ext uri="{FF2B5EF4-FFF2-40B4-BE49-F238E27FC236}">
                <a16:creationId xmlns:a16="http://schemas.microsoft.com/office/drawing/2014/main" id="{2960D7E0-6E33-4E8C-BD6F-A2A75C3B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33" y="2279966"/>
            <a:ext cx="4762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Metodológico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4714470" cy="577850"/>
          </a:xfrm>
          <a:prstGeom prst="rect">
            <a:avLst/>
          </a:prstGeom>
          <a:noFill/>
        </p:spPr>
        <p:txBody>
          <a:bodyPr wrap="square" rtlCol="0">
            <a:spAutoFit/>
          </a:bodyPr>
          <a:lstStyle/>
          <a:p>
            <a:pPr marL="800100" lvl="1" indent="-342900" algn="just">
              <a:lnSpc>
                <a:spcPct val="150000"/>
              </a:lnSpc>
              <a:buFont typeface="+mj-lt"/>
              <a:buAutoNum type="arabicPeriod"/>
            </a:pPr>
            <a:r>
              <a:rPr lang="es-EC" sz="2400" b="1" dirty="0">
                <a:solidFill>
                  <a:schemeClr val="accent1"/>
                </a:solidFill>
                <a:effectLst/>
                <a:latin typeface="+mj-lt"/>
              </a:rPr>
              <a:t>Enfoque de investigación</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5" name="CuadroTexto 14">
            <a:extLst>
              <a:ext uri="{FF2B5EF4-FFF2-40B4-BE49-F238E27FC236}">
                <a16:creationId xmlns:a16="http://schemas.microsoft.com/office/drawing/2014/main" id="{FF1E12A6-A8D8-4B66-B877-263C7EEEF299}"/>
              </a:ext>
            </a:extLst>
          </p:cNvPr>
          <p:cNvSpPr txBox="1"/>
          <p:nvPr/>
        </p:nvSpPr>
        <p:spPr>
          <a:xfrm>
            <a:off x="408289" y="1997839"/>
            <a:ext cx="5879933" cy="2862322"/>
          </a:xfrm>
          <a:prstGeom prst="rect">
            <a:avLst/>
          </a:prstGeom>
          <a:noFill/>
        </p:spPr>
        <p:txBody>
          <a:bodyPr wrap="square">
            <a:spAutoFit/>
          </a:bodyPr>
          <a:lstStyle/>
          <a:p>
            <a:pPr algn="just"/>
            <a:r>
              <a:rPr lang="es-EC" sz="1800" b="1" dirty="0">
                <a:solidFill>
                  <a:srgbClr val="0070C0"/>
                </a:solidFill>
                <a:effectLst/>
                <a:latin typeface="+mj-lt"/>
                <a:ea typeface="Calibri" panose="020F0502020204030204" pitchFamily="34" charset="0"/>
              </a:rPr>
              <a:t>Alan y Cortez </a:t>
            </a:r>
            <a:r>
              <a:rPr lang="es-ES" sz="1800" b="1" dirty="0">
                <a:solidFill>
                  <a:srgbClr val="0070C0"/>
                </a:solidFill>
                <a:effectLst/>
                <a:latin typeface="+mj-lt"/>
                <a:ea typeface="Calibri" panose="020F0502020204030204" pitchFamily="34" charset="0"/>
              </a:rPr>
              <a:t>(2017)</a:t>
            </a:r>
          </a:p>
          <a:p>
            <a:pPr algn="just"/>
            <a:r>
              <a:rPr lang="es-EC" sz="1800" dirty="0">
                <a:effectLst/>
                <a:latin typeface="+mj-lt"/>
                <a:ea typeface="Calibri" panose="020F0502020204030204" pitchFamily="34" charset="0"/>
              </a:rPr>
              <a:t>En el presente trabajo de investigación se utilizará el enfoque cuantitativo, el mismo que es definido por Alan y Cortez (2017) como un tipo de investigación que busca la recopilación y análisis de datos obtenidos de las diferentes fuentes, de forma estructurada, que, además, implica el uso de herramientas estadísticas, matemáticas e informáticas, con el fin de obtener un resultado  que pueda ser proyectable hacia una población de mayor tamaño.</a:t>
            </a:r>
            <a:endParaRPr lang="es-EC" dirty="0">
              <a:latin typeface="+mj-lt"/>
            </a:endParaRPr>
          </a:p>
        </p:txBody>
      </p:sp>
      <p:pic>
        <p:nvPicPr>
          <p:cNvPr id="2050" name="Picture 2" descr="Tres razones a favor de las prácticas de investigación transparentes,  reproducibles y éticas - Impacto">
            <a:extLst>
              <a:ext uri="{FF2B5EF4-FFF2-40B4-BE49-F238E27FC236}">
                <a16:creationId xmlns:a16="http://schemas.microsoft.com/office/drawing/2014/main" id="{5D42FC5B-3471-4835-9E8B-F8393232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942" y="2410615"/>
            <a:ext cx="5023910" cy="244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2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Metodológico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4714470" cy="577850"/>
          </a:xfrm>
          <a:prstGeom prst="rect">
            <a:avLst/>
          </a:prstGeom>
          <a:noFill/>
        </p:spPr>
        <p:txBody>
          <a:bodyPr wrap="square" rtlCol="0">
            <a:spAutoFit/>
          </a:bodyPr>
          <a:lstStyle/>
          <a:p>
            <a:pPr marL="457200" lvl="1" algn="just">
              <a:lnSpc>
                <a:spcPct val="150000"/>
              </a:lnSpc>
            </a:pPr>
            <a:r>
              <a:rPr lang="es-EC" sz="2400" b="1" dirty="0">
                <a:solidFill>
                  <a:schemeClr val="accent1"/>
                </a:solidFill>
                <a:effectLst/>
                <a:latin typeface="+mj-lt"/>
              </a:rPr>
              <a:t>2. Tipos de investigación</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CuadroTexto 13">
            <a:extLst>
              <a:ext uri="{FF2B5EF4-FFF2-40B4-BE49-F238E27FC236}">
                <a16:creationId xmlns:a16="http://schemas.microsoft.com/office/drawing/2014/main" id="{85E7F847-93C4-4669-8B38-9C352298A84B}"/>
              </a:ext>
            </a:extLst>
          </p:cNvPr>
          <p:cNvSpPr txBox="1"/>
          <p:nvPr/>
        </p:nvSpPr>
        <p:spPr>
          <a:xfrm>
            <a:off x="410633" y="1326432"/>
            <a:ext cx="11444669" cy="1302921"/>
          </a:xfrm>
          <a:prstGeom prst="rect">
            <a:avLst/>
          </a:prstGeom>
          <a:noFill/>
        </p:spPr>
        <p:txBody>
          <a:bodyPr wrap="square">
            <a:spAutoFit/>
          </a:bodyPr>
          <a:lstStyle/>
          <a:p>
            <a:pPr algn="just">
              <a:spcAft>
                <a:spcPts val="800"/>
              </a:spcAft>
            </a:pPr>
            <a:r>
              <a:rPr lang="es-EC" sz="1800" b="1" dirty="0">
                <a:effectLst/>
                <a:latin typeface="+mj-lt"/>
                <a:ea typeface="Calibri" panose="020F0502020204030204" pitchFamily="34" charset="0"/>
                <a:cs typeface="Times New Roman" panose="02020603050405020304" pitchFamily="18" charset="0"/>
              </a:rPr>
              <a:t>Investigación de Campo</a:t>
            </a:r>
          </a:p>
          <a:p>
            <a:pPr algn="just">
              <a:spcAft>
                <a:spcPts val="800"/>
              </a:spcAft>
            </a:pPr>
            <a:r>
              <a:rPr lang="es-EC" sz="1800" dirty="0">
                <a:effectLst/>
                <a:latin typeface="+mj-lt"/>
                <a:ea typeface="Calibri" panose="020F0502020204030204" pitchFamily="34" charset="0"/>
              </a:rPr>
              <a:t>De acuerdo con Muñoz </a:t>
            </a:r>
            <a:r>
              <a:rPr lang="es-ES" sz="1800" dirty="0">
                <a:effectLst/>
                <a:latin typeface="+mj-lt"/>
                <a:ea typeface="Calibri" panose="020F0502020204030204" pitchFamily="34" charset="0"/>
              </a:rPr>
              <a:t>(2002)</a:t>
            </a:r>
            <a:r>
              <a:rPr lang="es-EC" sz="1800" dirty="0">
                <a:effectLst/>
                <a:latin typeface="+mj-lt"/>
                <a:ea typeface="Calibri" panose="020F0502020204030204" pitchFamily="34" charset="0"/>
              </a:rPr>
              <a:t>, la investigación de campo “se realiza en el ámbito natural del objeto de estudio, es decir, que se realiza in situ, el investigador tiene que ir a desarrollar su investigación ahí donde se encuentre el objeto o fenómeno seleccionado para su estudio”</a:t>
            </a:r>
            <a:endParaRPr lang="es-EC" sz="1600" dirty="0">
              <a:effectLst/>
              <a:latin typeface="+mj-lt"/>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88B83794-68B1-4C07-9E91-007D0BE6E233}"/>
              </a:ext>
            </a:extLst>
          </p:cNvPr>
          <p:cNvSpPr txBox="1"/>
          <p:nvPr/>
        </p:nvSpPr>
        <p:spPr>
          <a:xfrm>
            <a:off x="410633" y="2534347"/>
            <a:ext cx="11444669" cy="1579920"/>
          </a:xfrm>
          <a:prstGeom prst="rect">
            <a:avLst/>
          </a:prstGeom>
          <a:noFill/>
        </p:spPr>
        <p:txBody>
          <a:bodyPr wrap="square">
            <a:spAutoFit/>
          </a:bodyPr>
          <a:lstStyle/>
          <a:p>
            <a:pPr algn="just">
              <a:lnSpc>
                <a:spcPct val="200000"/>
              </a:lnSpc>
              <a:spcAft>
                <a:spcPts val="800"/>
              </a:spcAft>
            </a:pPr>
            <a:r>
              <a:rPr lang="es-EC" sz="1800" b="1" dirty="0">
                <a:effectLst/>
                <a:latin typeface="+mj-lt"/>
                <a:ea typeface="Calibri" panose="020F0502020204030204" pitchFamily="34" charset="0"/>
                <a:cs typeface="Times New Roman" panose="02020603050405020304" pitchFamily="18" charset="0"/>
              </a:rPr>
              <a:t>Investigación Explicativa o Causal</a:t>
            </a:r>
          </a:p>
          <a:p>
            <a:pPr algn="just">
              <a:spcAft>
                <a:spcPts val="800"/>
              </a:spcAft>
            </a:pPr>
            <a:r>
              <a:rPr lang="es-EC" sz="1800" dirty="0">
                <a:effectLst/>
                <a:latin typeface="+mj-lt"/>
                <a:ea typeface="Calibri" panose="020F0502020204030204" pitchFamily="34" charset="0"/>
              </a:rPr>
              <a:t>Según Bernal </a:t>
            </a:r>
            <a:r>
              <a:rPr lang="es-ES" sz="1800" dirty="0">
                <a:effectLst/>
                <a:latin typeface="+mj-lt"/>
                <a:ea typeface="Calibri" panose="020F0502020204030204" pitchFamily="34" charset="0"/>
              </a:rPr>
              <a:t>(2010)</a:t>
            </a:r>
            <a:r>
              <a:rPr lang="es-EC" sz="1800" dirty="0">
                <a:effectLst/>
                <a:latin typeface="+mj-lt"/>
                <a:ea typeface="Calibri" panose="020F0502020204030204" pitchFamily="34" charset="0"/>
              </a:rPr>
              <a:t>, este tipo de investigación no experimental que “tiene como fundamento la prueba de hipótesis (…) plantea como objetivos estudiar el porqué de las cosas, los hechos, los fenómenos o las situaciones, se denominan explicativas (…) se analizan causas y efectos de la relación entre variables”</a:t>
            </a:r>
            <a:endParaRPr lang="es-EC" sz="1600" dirty="0">
              <a:effectLst/>
              <a:latin typeface="+mj-lt"/>
              <a:ea typeface="Calibri" panose="020F0502020204030204" pitchFamily="34" charset="0"/>
              <a:cs typeface="Times New Roman" panose="02020603050405020304" pitchFamily="18" charset="0"/>
            </a:endParaRPr>
          </a:p>
        </p:txBody>
      </p:sp>
      <p:pic>
        <p:nvPicPr>
          <p:cNvPr id="3074" name="Picture 2" descr="Qué es una investigación social? - Técnicas de Investigación Social">
            <a:extLst>
              <a:ext uri="{FF2B5EF4-FFF2-40B4-BE49-F238E27FC236}">
                <a16:creationId xmlns:a16="http://schemas.microsoft.com/office/drawing/2014/main" id="{17E1D800-D43D-48E1-8955-49A38BC79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737" y="5070388"/>
            <a:ext cx="1830249" cy="104995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0050BF2A-7F4C-42A7-AC02-5AD9960E2453}"/>
              </a:ext>
            </a:extLst>
          </p:cNvPr>
          <p:cNvSpPr txBox="1"/>
          <p:nvPr/>
        </p:nvSpPr>
        <p:spPr>
          <a:xfrm>
            <a:off x="410632" y="4218349"/>
            <a:ext cx="11444669" cy="1302921"/>
          </a:xfrm>
          <a:prstGeom prst="rect">
            <a:avLst/>
          </a:prstGeom>
          <a:noFill/>
        </p:spPr>
        <p:txBody>
          <a:bodyPr wrap="square">
            <a:spAutoFit/>
          </a:bodyPr>
          <a:lstStyle/>
          <a:p>
            <a:pPr algn="just">
              <a:spcAft>
                <a:spcPts val="800"/>
              </a:spcAft>
            </a:pPr>
            <a:r>
              <a:rPr lang="es-EC" sz="1800" b="1" dirty="0">
                <a:effectLst/>
                <a:latin typeface="+mj-lt"/>
                <a:ea typeface="Calibri" panose="020F0502020204030204" pitchFamily="34" charset="0"/>
                <a:cs typeface="Times New Roman" panose="02020603050405020304" pitchFamily="18" charset="0"/>
              </a:rPr>
              <a:t>Investigación Documental</a:t>
            </a:r>
          </a:p>
          <a:p>
            <a:pPr algn="just">
              <a:spcAft>
                <a:spcPts val="800"/>
              </a:spcAft>
            </a:pPr>
            <a:r>
              <a:rPr lang="es-EC" sz="1800" dirty="0">
                <a:effectLst/>
                <a:latin typeface="+mj-lt"/>
                <a:ea typeface="Calibri" panose="020F0502020204030204" pitchFamily="34" charset="0"/>
              </a:rPr>
              <a:t>Este tipo de investigación, de acuerdo con Bernal </a:t>
            </a:r>
            <a:r>
              <a:rPr lang="es-ES" sz="1800" dirty="0">
                <a:effectLst/>
                <a:latin typeface="+mj-lt"/>
                <a:ea typeface="Calibri" panose="020F0502020204030204" pitchFamily="34" charset="0"/>
              </a:rPr>
              <a:t>(2010)</a:t>
            </a:r>
            <a:r>
              <a:rPr lang="es-EC" sz="1800" dirty="0">
                <a:effectLst/>
                <a:latin typeface="+mj-lt"/>
                <a:ea typeface="Calibri" panose="020F0502020204030204" pitchFamily="34" charset="0"/>
              </a:rPr>
              <a:t>, “consiste en un análisis de la información escrita sobre un determinado tema, con el propósito de establecer relaciones, diferencias, etapas, posturas, estado actual del conocimiento respecto al tema objeto de estudio” </a:t>
            </a:r>
            <a:endParaRPr lang="es-EC"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640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7BFF0FC-DCAB-47B2-8C30-94BCD79923D1}"/>
              </a:ext>
            </a:extLst>
          </p:cNvPr>
          <p:cNvGrpSpPr/>
          <p:nvPr/>
        </p:nvGrpSpPr>
        <p:grpSpPr>
          <a:xfrm>
            <a:off x="3747952" y="6016176"/>
            <a:ext cx="8167319" cy="142202"/>
            <a:chOff x="3632040" y="5304907"/>
            <a:chExt cx="8559959" cy="137006"/>
          </a:xfrm>
        </p:grpSpPr>
        <p:grpSp>
          <p:nvGrpSpPr>
            <p:cNvPr id="27" name="Group 26">
              <a:extLst>
                <a:ext uri="{FF2B5EF4-FFF2-40B4-BE49-F238E27FC236}">
                  <a16:creationId xmlns:a16="http://schemas.microsoft.com/office/drawing/2014/main" id="{C77B777B-DEA8-4573-8596-03CD5CF4ACD7}"/>
                </a:ext>
              </a:extLst>
            </p:cNvPr>
            <p:cNvGrpSpPr/>
            <p:nvPr/>
          </p:nvGrpSpPr>
          <p:grpSpPr>
            <a:xfrm>
              <a:off x="3632040" y="5310936"/>
              <a:ext cx="4279981" cy="130977"/>
              <a:chOff x="11445923" y="0"/>
              <a:chExt cx="1119115" cy="2552282"/>
            </a:xfrm>
          </p:grpSpPr>
          <p:sp>
            <p:nvSpPr>
              <p:cNvPr id="28" name="Rectangle 27">
                <a:extLst>
                  <a:ext uri="{FF2B5EF4-FFF2-40B4-BE49-F238E27FC236}">
                    <a16:creationId xmlns:a16="http://schemas.microsoft.com/office/drawing/2014/main" id="{AE60B278-363D-4CBD-BEC2-21DBD0331773}"/>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8BC28E13-95D1-456C-9D5E-99C7C947E1E0}"/>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B574B2F7-DAB3-42A4-AB9B-0B484B0455E9}"/>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1" name="Group 30">
              <a:extLst>
                <a:ext uri="{FF2B5EF4-FFF2-40B4-BE49-F238E27FC236}">
                  <a16:creationId xmlns:a16="http://schemas.microsoft.com/office/drawing/2014/main" id="{E451F46C-5462-4285-B560-9B15C506BCF2}"/>
                </a:ext>
              </a:extLst>
            </p:cNvPr>
            <p:cNvGrpSpPr/>
            <p:nvPr/>
          </p:nvGrpSpPr>
          <p:grpSpPr>
            <a:xfrm>
              <a:off x="7912018" y="5304907"/>
              <a:ext cx="4279981" cy="137006"/>
              <a:chOff x="11445923" y="0"/>
              <a:chExt cx="1119115" cy="2552282"/>
            </a:xfrm>
          </p:grpSpPr>
          <p:sp>
            <p:nvSpPr>
              <p:cNvPr id="32" name="Rectangle 31">
                <a:extLst>
                  <a:ext uri="{FF2B5EF4-FFF2-40B4-BE49-F238E27FC236}">
                    <a16:creationId xmlns:a16="http://schemas.microsoft.com/office/drawing/2014/main" id="{B4DDE81F-6471-4E3B-ACB1-05368C5221F6}"/>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FF199574-BA69-4459-9AAF-BBE602C7B5A9}"/>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3C84CA51-8DA3-444D-9FC1-163933FD07B1}"/>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pic>
        <p:nvPicPr>
          <p:cNvPr id="35" name="Picture 2" descr="DECEAC | ESPE | Ciencias Económicas y Administrativas">
            <a:extLst>
              <a:ext uri="{FF2B5EF4-FFF2-40B4-BE49-F238E27FC236}">
                <a16:creationId xmlns:a16="http://schemas.microsoft.com/office/drawing/2014/main" id="{4452AAAD-322C-4191-A57B-984432D16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39" y="377186"/>
            <a:ext cx="11287473" cy="1269682"/>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1480BE35-B56A-464D-AA3D-23AC372525C1}"/>
              </a:ext>
            </a:extLst>
          </p:cNvPr>
          <p:cNvSpPr txBox="1"/>
          <p:nvPr/>
        </p:nvSpPr>
        <p:spPr>
          <a:xfrm>
            <a:off x="2538523" y="2223393"/>
            <a:ext cx="6097772" cy="461665"/>
          </a:xfrm>
          <a:prstGeom prst="rect">
            <a:avLst/>
          </a:prstGeom>
          <a:noFill/>
        </p:spPr>
        <p:txBody>
          <a:bodyPr wrap="square">
            <a:spAutoFit/>
          </a:bodyPr>
          <a:lstStyle/>
          <a:p>
            <a:pPr algn="ctr"/>
            <a:r>
              <a:rPr lang="en-US" altLang="ko-KR" sz="2400" b="1" dirty="0">
                <a:solidFill>
                  <a:schemeClr val="tx1"/>
                </a:solidFill>
              </a:rPr>
              <a:t>CARRERA DE INGENIERÍA COMERCIAL</a:t>
            </a:r>
            <a:endParaRPr lang="ko-KR" altLang="en-US" sz="2400" b="1" dirty="0">
              <a:solidFill>
                <a:schemeClr val="tx1"/>
              </a:solidFill>
            </a:endParaRPr>
          </a:p>
        </p:txBody>
      </p:sp>
      <p:sp>
        <p:nvSpPr>
          <p:cNvPr id="38" name="CuadroTexto 37">
            <a:extLst>
              <a:ext uri="{FF2B5EF4-FFF2-40B4-BE49-F238E27FC236}">
                <a16:creationId xmlns:a16="http://schemas.microsoft.com/office/drawing/2014/main" id="{D581B04C-9F53-449D-9A3E-1247315E9515}"/>
              </a:ext>
            </a:extLst>
          </p:cNvPr>
          <p:cNvSpPr txBox="1"/>
          <p:nvPr/>
        </p:nvSpPr>
        <p:spPr>
          <a:xfrm>
            <a:off x="2522574" y="2607835"/>
            <a:ext cx="6097772" cy="725327"/>
          </a:xfrm>
          <a:prstGeom prst="rect">
            <a:avLst/>
          </a:prstGeom>
          <a:noFill/>
        </p:spPr>
        <p:txBody>
          <a:bodyPr wrap="square">
            <a:spAutoFit/>
          </a:bodyPr>
          <a:lstStyle/>
          <a:p>
            <a:pPr algn="ctr">
              <a:lnSpc>
                <a:spcPct val="200000"/>
              </a:lnSpc>
              <a:spcAft>
                <a:spcPts val="600"/>
              </a:spcAft>
            </a:pPr>
            <a:r>
              <a:rPr lang="es-EC" sz="2400" dirty="0">
                <a:latin typeface="+mj-lt"/>
                <a:ea typeface="+mj-ea"/>
                <a:cs typeface="+mj-cs"/>
              </a:rPr>
              <a:t>Autora: Verónica Yessenia Araujo Gavilánez</a:t>
            </a:r>
          </a:p>
        </p:txBody>
      </p:sp>
      <p:sp>
        <p:nvSpPr>
          <p:cNvPr id="39" name="제목 1">
            <a:extLst>
              <a:ext uri="{FF2B5EF4-FFF2-40B4-BE49-F238E27FC236}">
                <a16:creationId xmlns:a16="http://schemas.microsoft.com/office/drawing/2014/main" id="{DA9F397E-D147-45D7-9733-5863F94FC70C}"/>
              </a:ext>
            </a:extLst>
          </p:cNvPr>
          <p:cNvSpPr txBox="1">
            <a:spLocks/>
          </p:cNvSpPr>
          <p:nvPr/>
        </p:nvSpPr>
        <p:spPr>
          <a:xfrm>
            <a:off x="2023013" y="3416562"/>
            <a:ext cx="7128792"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pPr algn="ctr"/>
            <a:r>
              <a:rPr lang="es-EC" altLang="ko-KR" sz="2400" b="0" dirty="0">
                <a:solidFill>
                  <a:schemeClr val="tx1"/>
                </a:solidFill>
              </a:rPr>
              <a:t>Director: MBA Juan Fernando Iturralde</a:t>
            </a:r>
          </a:p>
        </p:txBody>
      </p:sp>
      <p:sp>
        <p:nvSpPr>
          <p:cNvPr id="40" name="제목 1">
            <a:extLst>
              <a:ext uri="{FF2B5EF4-FFF2-40B4-BE49-F238E27FC236}">
                <a16:creationId xmlns:a16="http://schemas.microsoft.com/office/drawing/2014/main" id="{1A97A9CF-68FC-4712-A8A9-A23B958986E5}"/>
              </a:ext>
            </a:extLst>
          </p:cNvPr>
          <p:cNvSpPr txBox="1">
            <a:spLocks/>
          </p:cNvSpPr>
          <p:nvPr/>
        </p:nvSpPr>
        <p:spPr>
          <a:xfrm>
            <a:off x="150034" y="4944479"/>
            <a:ext cx="3312368" cy="533308"/>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pPr algn="ctr"/>
            <a:r>
              <a:rPr lang="es-EC" altLang="ko-KR" sz="2000" b="0" dirty="0">
                <a:solidFill>
                  <a:schemeClr val="tx1"/>
                </a:solidFill>
              </a:rPr>
              <a:t>Sangolquí - 2021</a:t>
            </a:r>
          </a:p>
        </p:txBody>
      </p:sp>
      <p:sp>
        <p:nvSpPr>
          <p:cNvPr id="41" name="Round Same Side Corner Rectangle 7">
            <a:extLst>
              <a:ext uri="{FF2B5EF4-FFF2-40B4-BE49-F238E27FC236}">
                <a16:creationId xmlns:a16="http://schemas.microsoft.com/office/drawing/2014/main" id="{F7E977D0-A776-4439-BA29-2F4CD307CFD5}"/>
              </a:ext>
            </a:extLst>
          </p:cNvPr>
          <p:cNvSpPr/>
          <p:nvPr/>
        </p:nvSpPr>
        <p:spPr>
          <a:xfrm rot="16200000">
            <a:off x="6589408" y="447921"/>
            <a:ext cx="1330795" cy="902321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r>
              <a:rPr lang="es-ES" altLang="ko-KR" sz="2800" b="1" dirty="0">
                <a:solidFill>
                  <a:srgbClr val="002060"/>
                </a:solidFill>
              </a:rPr>
              <a:t>Análisis de los factores determinantes de la Lealtad hacia los Servicios Bancarios online de los Bancos del Distrito Metropolitano de Quito</a:t>
            </a:r>
            <a:r>
              <a:rPr lang="es-ES" altLang="ko-KR" sz="2000" b="1" dirty="0">
                <a:solidFill>
                  <a:srgbClr val="002060"/>
                </a:solidFill>
              </a:rPr>
              <a:t>.</a:t>
            </a:r>
            <a:endParaRPr lang="es-EC" altLang="ko-KR" sz="2000" b="1" dirty="0">
              <a:solidFill>
                <a:srgbClr val="002060"/>
              </a:solidFill>
            </a:endParaRPr>
          </a:p>
        </p:txBody>
      </p:sp>
    </p:spTree>
    <p:extLst>
      <p:ext uri="{BB962C8B-B14F-4D97-AF65-F5344CB8AC3E}">
        <p14:creationId xmlns:p14="http://schemas.microsoft.com/office/powerpoint/2010/main" val="149273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Metodológico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6" name="TextBox 16"/>
          <p:cNvSpPr txBox="1"/>
          <p:nvPr/>
        </p:nvSpPr>
        <p:spPr>
          <a:xfrm>
            <a:off x="6119043" y="287691"/>
            <a:ext cx="4714470" cy="577850"/>
          </a:xfrm>
          <a:prstGeom prst="rect">
            <a:avLst/>
          </a:prstGeom>
          <a:noFill/>
        </p:spPr>
        <p:txBody>
          <a:bodyPr wrap="square" rtlCol="0">
            <a:spAutoFit/>
          </a:bodyPr>
          <a:lstStyle/>
          <a:p>
            <a:pPr marL="457200" lvl="1" algn="just">
              <a:lnSpc>
                <a:spcPct val="150000"/>
              </a:lnSpc>
            </a:pPr>
            <a:r>
              <a:rPr lang="es-EC" sz="2400" b="1" dirty="0">
                <a:solidFill>
                  <a:schemeClr val="accent1"/>
                </a:solidFill>
                <a:effectLst/>
                <a:latin typeface="+mj-lt"/>
              </a:rPr>
              <a:t>3. Población y muestra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CuadroTexto 13">
            <a:extLst>
              <a:ext uri="{FF2B5EF4-FFF2-40B4-BE49-F238E27FC236}">
                <a16:creationId xmlns:a16="http://schemas.microsoft.com/office/drawing/2014/main" id="{E8051031-4F62-4906-ACC3-09639ECAE714}"/>
              </a:ext>
            </a:extLst>
          </p:cNvPr>
          <p:cNvSpPr txBox="1"/>
          <p:nvPr/>
        </p:nvSpPr>
        <p:spPr>
          <a:xfrm>
            <a:off x="410633" y="1585483"/>
            <a:ext cx="6097772" cy="923330"/>
          </a:xfrm>
          <a:prstGeom prst="rect">
            <a:avLst/>
          </a:prstGeom>
          <a:noFill/>
        </p:spPr>
        <p:txBody>
          <a:bodyPr wrap="square">
            <a:spAutoFit/>
          </a:bodyPr>
          <a:lstStyle/>
          <a:p>
            <a:pPr algn="just">
              <a:spcAft>
                <a:spcPts val="600"/>
              </a:spcAft>
            </a:pPr>
            <a:r>
              <a:rPr lang="es-EC" sz="1800" b="1" dirty="0">
                <a:effectLst/>
                <a:latin typeface="+mj-lt"/>
                <a:ea typeface="Calibri" panose="020F0502020204030204" pitchFamily="34" charset="0"/>
                <a:cs typeface="Times New Roman" panose="02020603050405020304" pitchFamily="18" charset="0"/>
              </a:rPr>
              <a:t>Elementos: </a:t>
            </a:r>
            <a:r>
              <a:rPr lang="es-EC" sz="1800" dirty="0">
                <a:effectLst/>
                <a:latin typeface="+mj-lt"/>
                <a:ea typeface="Calibri" panose="020F0502020204030204" pitchFamily="34" charset="0"/>
                <a:cs typeface="Times New Roman" panose="02020603050405020304" pitchFamily="18" charset="0"/>
              </a:rPr>
              <a:t>Población del D. M. Quito, que mantiene una cuenta en una institución financiera y que realiza transacciones bancarias en línea.</a:t>
            </a:r>
            <a:endParaRPr lang="es-EC" sz="1600" dirty="0">
              <a:effectLst/>
              <a:latin typeface="+mj-lt"/>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F57BA86E-729F-4755-849E-CD1A657E21ED}"/>
              </a:ext>
            </a:extLst>
          </p:cNvPr>
          <p:cNvSpPr txBox="1"/>
          <p:nvPr/>
        </p:nvSpPr>
        <p:spPr>
          <a:xfrm>
            <a:off x="410633" y="3116268"/>
            <a:ext cx="6097772" cy="2031325"/>
          </a:xfrm>
          <a:prstGeom prst="rect">
            <a:avLst/>
          </a:prstGeom>
          <a:noFill/>
        </p:spPr>
        <p:txBody>
          <a:bodyPr wrap="square">
            <a:spAutoFit/>
          </a:bodyPr>
          <a:lstStyle/>
          <a:p>
            <a:pPr algn="just">
              <a:spcAft>
                <a:spcPts val="600"/>
              </a:spcAft>
            </a:pPr>
            <a:r>
              <a:rPr lang="es-EC" sz="1800" b="1" dirty="0">
                <a:effectLst/>
                <a:latin typeface="+mj-lt"/>
                <a:ea typeface="Calibri" panose="020F0502020204030204" pitchFamily="34" charset="0"/>
                <a:cs typeface="Times New Roman" panose="02020603050405020304" pitchFamily="18" charset="0"/>
              </a:rPr>
              <a:t>Unidades de Muestreo: </a:t>
            </a:r>
          </a:p>
          <a:p>
            <a:pPr marL="285750" indent="-285750" algn="just">
              <a:spcAft>
                <a:spcPts val="600"/>
              </a:spcAft>
              <a:buFont typeface="Arial" panose="020B0604020202020204" pitchFamily="34" charset="0"/>
              <a:buChar char="•"/>
            </a:pPr>
            <a:r>
              <a:rPr lang="es-EC" dirty="0">
                <a:latin typeface="+mj-lt"/>
                <a:ea typeface="Calibri" panose="020F0502020204030204" pitchFamily="34" charset="0"/>
                <a:cs typeface="Times New Roman" panose="02020603050405020304" pitchFamily="18" charset="0"/>
              </a:rPr>
              <a:t>P</a:t>
            </a:r>
            <a:r>
              <a:rPr lang="es-EC" sz="1800" dirty="0">
                <a:effectLst/>
                <a:latin typeface="+mj-lt"/>
                <a:ea typeface="Calibri" panose="020F0502020204030204" pitchFamily="34" charset="0"/>
                <a:cs typeface="Times New Roman" panose="02020603050405020304" pitchFamily="18" charset="0"/>
              </a:rPr>
              <a:t>oblación del D. M. Quito 2.239.191 personas.</a:t>
            </a:r>
          </a:p>
          <a:p>
            <a:pPr marL="285750" indent="-285750">
              <a:spcAft>
                <a:spcPts val="600"/>
              </a:spcAft>
              <a:buFont typeface="Arial" panose="020B0604020202020204" pitchFamily="34" charset="0"/>
              <a:buChar char="•"/>
            </a:pPr>
            <a:r>
              <a:rPr lang="es-EC" sz="1800" dirty="0">
                <a:effectLst/>
                <a:latin typeface="+mj-lt"/>
                <a:ea typeface="Calibri" panose="020F0502020204030204" pitchFamily="34" charset="0"/>
                <a:cs typeface="Times New Roman" panose="02020603050405020304" pitchFamily="18" charset="0"/>
              </a:rPr>
              <a:t>75% de la población 1.679.393 (cuentas bancarias).</a:t>
            </a:r>
          </a:p>
          <a:p>
            <a:pPr marL="285750" indent="-285750" algn="just">
              <a:spcAft>
                <a:spcPts val="600"/>
              </a:spcAft>
              <a:buFont typeface="Arial" panose="020B0604020202020204" pitchFamily="34" charset="0"/>
              <a:buChar char="•"/>
            </a:pPr>
            <a:r>
              <a:rPr lang="es-EC" dirty="0">
                <a:latin typeface="+mj-lt"/>
                <a:ea typeface="Calibri" panose="020F0502020204030204" pitchFamily="34" charset="0"/>
                <a:cs typeface="Times New Roman" panose="02020603050405020304" pitchFamily="18" charset="0"/>
              </a:rPr>
              <a:t>U</a:t>
            </a:r>
            <a:r>
              <a:rPr lang="es-EC" sz="1800" dirty="0">
                <a:effectLst/>
                <a:latin typeface="+mj-lt"/>
                <a:ea typeface="Calibri" panose="020F0502020204030204" pitchFamily="34" charset="0"/>
                <a:cs typeface="Times New Roman" panose="02020603050405020304" pitchFamily="18" charset="0"/>
              </a:rPr>
              <a:t>n total de 856.490 usuarios de los servicios bancarios online, aproximadamente.</a:t>
            </a:r>
          </a:p>
          <a:p>
            <a:pPr algn="just">
              <a:spcAft>
                <a:spcPts val="600"/>
              </a:spcAft>
            </a:pPr>
            <a:endParaRPr lang="es-EC" sz="16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548DB0EF-D021-49F3-B8ED-5C624399962F}"/>
                  </a:ext>
                </a:extLst>
              </p:cNvPr>
              <p:cNvSpPr txBox="1"/>
              <p:nvPr/>
            </p:nvSpPr>
            <p:spPr>
              <a:xfrm>
                <a:off x="7357977" y="1585483"/>
                <a:ext cx="3569910" cy="971804"/>
              </a:xfrm>
              <a:prstGeom prst="rect">
                <a:avLst/>
              </a:prstGeom>
              <a:noFill/>
            </p:spPr>
            <p:txBody>
              <a:bodyPr wrap="square">
                <a:spAutoFit/>
              </a:bodyPr>
              <a:lstStyle/>
              <a:p>
                <a:pPr marL="914400" lvl="2" algn="just"/>
                <a:r>
                  <a:rPr lang="es-EC" sz="1800" b="1" dirty="0">
                    <a:effectLst/>
                    <a:latin typeface="+mj-lt"/>
                  </a:rPr>
                  <a:t>Tamaño de la muestra</a:t>
                </a:r>
              </a:p>
              <a:p>
                <a:pPr marL="914400" lvl="2" algn="just"/>
                <a14:m>
                  <m:oMathPara xmlns:m="http://schemas.openxmlformats.org/officeDocument/2006/math">
                    <m:oMathParaPr>
                      <m:jc m:val="centerGroup"/>
                    </m:oMathParaPr>
                    <m:oMath xmlns:m="http://schemas.openxmlformats.org/officeDocument/2006/math">
                      <m:f>
                        <m:fPr>
                          <m:ctrlPr>
                            <a:rPr lang="es-EC" i="1" smtClean="0">
                              <a:effectLst/>
                              <a:latin typeface="Cambria Math" panose="02040503050406030204" pitchFamily="18"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s-EC" i="1">
                                  <a:effectLst/>
                                  <a:latin typeface="Cambria Math" panose="02040503050406030204" pitchFamily="18" charset="0"/>
                                  <a:cs typeface="Times New Roman" panose="02020603050405020304" pitchFamily="18" charset="0"/>
                                </a:rPr>
                              </m:ctrlPr>
                            </m:sSub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ub>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𝑞</m:t>
                          </m:r>
                        </m:num>
                        <m:den>
                          <m:sSup>
                            <m:sSupPr>
                              <m:ctrlPr>
                                <a:rPr lang="es-EC" i="1">
                                  <a:effectLst/>
                                  <a:latin typeface="Cambria Math" panose="02040503050406030204" pitchFamily="18"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i="1">
                                  <a:effectLst/>
                                  <a:latin typeface="Cambria Math" panose="02040503050406030204" pitchFamily="18"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800" i="1">
                                  <a:effectLst/>
                                  <a:latin typeface="Cambria Math" panose="02040503050406030204" pitchFamily="18" charset="0"/>
                                  <a:ea typeface="Calibri" panose="020F0502020204030204" pitchFamily="34" charset="0"/>
                                  <a:cs typeface="Times New Roman" panose="02020603050405020304" pitchFamily="18" charset="0"/>
                                </a:rPr>
                                <m:t>−1</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C" i="1">
                                  <a:effectLst/>
                                  <a:latin typeface="Cambria Math" panose="02040503050406030204" pitchFamily="18" charset="0"/>
                                  <a:cs typeface="Times New Roman" panose="02020603050405020304" pitchFamily="18" charset="0"/>
                                </a:rPr>
                              </m:ctrlPr>
                            </m:sSub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ub>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𝑞</m:t>
                          </m:r>
                        </m:den>
                      </m:f>
                    </m:oMath>
                  </m:oMathPara>
                </a14:m>
                <a:endParaRPr lang="es-EC" sz="1800" b="1" dirty="0">
                  <a:effectLst/>
                  <a:latin typeface="+mj-lt"/>
                </a:endParaRPr>
              </a:p>
            </p:txBody>
          </p:sp>
        </mc:Choice>
        <mc:Fallback xmlns="">
          <p:sp>
            <p:nvSpPr>
              <p:cNvPr id="18" name="CuadroTexto 17">
                <a:extLst>
                  <a:ext uri="{FF2B5EF4-FFF2-40B4-BE49-F238E27FC236}">
                    <a16:creationId xmlns:a16="http://schemas.microsoft.com/office/drawing/2014/main" id="{548DB0EF-D021-49F3-B8ED-5C624399962F}"/>
                  </a:ext>
                </a:extLst>
              </p:cNvPr>
              <p:cNvSpPr txBox="1">
                <a:spLocks noRot="1" noChangeAspect="1" noMove="1" noResize="1" noEditPoints="1" noAdjustHandles="1" noChangeArrowheads="1" noChangeShapeType="1" noTextEdit="1"/>
              </p:cNvSpPr>
              <p:nvPr/>
            </p:nvSpPr>
            <p:spPr>
              <a:xfrm>
                <a:off x="7357977" y="1585483"/>
                <a:ext cx="3569910" cy="971804"/>
              </a:xfrm>
              <a:prstGeom prst="rect">
                <a:avLst/>
              </a:prstGeom>
              <a:blipFill>
                <a:blip r:embed="rId2"/>
                <a:stretch>
                  <a:fillRect t="-3125"/>
                </a:stretch>
              </a:blipFill>
            </p:spPr>
            <p:txBody>
              <a:bodyPr/>
              <a:lstStyle/>
              <a:p>
                <a:r>
                  <a:rPr lang="es-EC">
                    <a:noFill/>
                  </a:rPr>
                  <a:t> </a:t>
                </a:r>
              </a:p>
            </p:txBody>
          </p:sp>
        </mc:Fallback>
      </mc:AlternateContent>
      <p:pic>
        <p:nvPicPr>
          <p:cNvPr id="4098" name="Picture 2" descr="El Conocimiento y el Proceso de Investigación: Guía Didáctica de  Metodología (EAC-UCV): enero 2019">
            <a:extLst>
              <a:ext uri="{FF2B5EF4-FFF2-40B4-BE49-F238E27FC236}">
                <a16:creationId xmlns:a16="http://schemas.microsoft.com/office/drawing/2014/main" id="{1219F5DD-9D58-44CE-92D8-99A788E42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977" y="2995789"/>
            <a:ext cx="417195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4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Marco </a:t>
            </a:r>
            <a:r>
              <a:rPr lang="es-EC" altLang="ko-KR" dirty="0"/>
              <a:t>Metodológico</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CuadroTexto 13">
            <a:extLst>
              <a:ext uri="{FF2B5EF4-FFF2-40B4-BE49-F238E27FC236}">
                <a16:creationId xmlns:a16="http://schemas.microsoft.com/office/drawing/2014/main" id="{906C14C0-F8C8-4B28-88E2-DC010CCB3E8F}"/>
              </a:ext>
            </a:extLst>
          </p:cNvPr>
          <p:cNvSpPr txBox="1"/>
          <p:nvPr/>
        </p:nvSpPr>
        <p:spPr>
          <a:xfrm>
            <a:off x="-182633" y="1742370"/>
            <a:ext cx="6097772" cy="369332"/>
          </a:xfrm>
          <a:prstGeom prst="rect">
            <a:avLst/>
          </a:prstGeom>
          <a:noFill/>
        </p:spPr>
        <p:txBody>
          <a:bodyPr wrap="square">
            <a:spAutoFit/>
          </a:bodyPr>
          <a:lstStyle/>
          <a:p>
            <a:pPr marL="914400" lvl="2" algn="just"/>
            <a:r>
              <a:rPr lang="es-EC" sz="1800" b="1" dirty="0">
                <a:effectLst/>
                <a:latin typeface="+mj-lt"/>
              </a:rPr>
              <a:t>Aplicación de la Fórmula</a:t>
            </a:r>
          </a:p>
        </p:txBody>
      </p:sp>
      <p:pic>
        <p:nvPicPr>
          <p:cNvPr id="5122" name="Picture 2" descr="Que es un modelo de encuesta | QuestionPro">
            <a:extLst>
              <a:ext uri="{FF2B5EF4-FFF2-40B4-BE49-F238E27FC236}">
                <a16:creationId xmlns:a16="http://schemas.microsoft.com/office/drawing/2014/main" id="{DC28648D-82A8-4DF1-B955-281BAC2CDE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9974" y="1945366"/>
            <a:ext cx="3280719" cy="30052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CuadroTexto 17">
                <a:extLst>
                  <a:ext uri="{FF2B5EF4-FFF2-40B4-BE49-F238E27FC236}">
                    <a16:creationId xmlns:a16="http://schemas.microsoft.com/office/drawing/2014/main" id="{8A4B91FD-737C-47D8-906A-8F645E80C95B}"/>
                  </a:ext>
                </a:extLst>
              </p:cNvPr>
              <p:cNvSpPr txBox="1"/>
              <p:nvPr/>
            </p:nvSpPr>
            <p:spPr>
              <a:xfrm>
                <a:off x="4646083" y="1732513"/>
                <a:ext cx="3569910" cy="971804"/>
              </a:xfrm>
              <a:prstGeom prst="rect">
                <a:avLst/>
              </a:prstGeom>
              <a:noFill/>
            </p:spPr>
            <p:txBody>
              <a:bodyPr wrap="square">
                <a:spAutoFit/>
              </a:bodyPr>
              <a:lstStyle/>
              <a:p>
                <a:pPr marL="914400" lvl="2" algn="just"/>
                <a:r>
                  <a:rPr lang="es-EC" sz="1800" b="1" dirty="0">
                    <a:effectLst/>
                    <a:latin typeface="+mj-lt"/>
                  </a:rPr>
                  <a:t>Tamaño de la muestra</a:t>
                </a:r>
              </a:p>
              <a:p>
                <a:pPr marL="914400" lvl="2" algn="just"/>
                <a14:m>
                  <m:oMathPara xmlns:m="http://schemas.openxmlformats.org/officeDocument/2006/math">
                    <m:oMathParaPr>
                      <m:jc m:val="centerGroup"/>
                    </m:oMathParaPr>
                    <m:oMath xmlns:m="http://schemas.openxmlformats.org/officeDocument/2006/math">
                      <m:f>
                        <m:fPr>
                          <m:ctrlPr>
                            <a:rPr lang="es-EC" i="1" smtClean="0">
                              <a:effectLst/>
                              <a:latin typeface="Cambria Math" panose="02040503050406030204" pitchFamily="18"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s-EC" i="1">
                                  <a:effectLst/>
                                  <a:latin typeface="Cambria Math" panose="02040503050406030204" pitchFamily="18" charset="0"/>
                                  <a:cs typeface="Times New Roman" panose="02020603050405020304" pitchFamily="18" charset="0"/>
                                </a:rPr>
                              </m:ctrlPr>
                            </m:sSub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ub>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𝑞</m:t>
                          </m:r>
                        </m:num>
                        <m:den>
                          <m:sSup>
                            <m:sSupPr>
                              <m:ctrlPr>
                                <a:rPr lang="es-EC" i="1">
                                  <a:effectLst/>
                                  <a:latin typeface="Cambria Math" panose="02040503050406030204" pitchFamily="18"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i="1">
                                  <a:effectLst/>
                                  <a:latin typeface="Cambria Math" panose="02040503050406030204" pitchFamily="18" charset="0"/>
                                  <a:cs typeface="Times New Roman" panose="02020603050405020304" pitchFamily="18" charset="0"/>
                                </a:rPr>
                              </m:ctrlPr>
                            </m:d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800" i="1">
                                  <a:effectLst/>
                                  <a:latin typeface="Cambria Math" panose="02040503050406030204" pitchFamily="18" charset="0"/>
                                  <a:ea typeface="Calibri" panose="020F0502020204030204" pitchFamily="34" charset="0"/>
                                  <a:cs typeface="Times New Roman" panose="02020603050405020304" pitchFamily="18" charset="0"/>
                                </a:rPr>
                                <m:t>−1</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C" i="1">
                                  <a:effectLst/>
                                  <a:latin typeface="Cambria Math" panose="02040503050406030204" pitchFamily="18" charset="0"/>
                                  <a:cs typeface="Times New Roman" panose="02020603050405020304" pitchFamily="18" charset="0"/>
                                </a:rPr>
                              </m:ctrlPr>
                            </m:sSub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ub>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i="1">
                              <a:effectLst/>
                              <a:latin typeface="Cambria Math" panose="02040503050406030204" pitchFamily="18" charset="0"/>
                              <a:ea typeface="Calibri" panose="020F0502020204030204" pitchFamily="34" charset="0"/>
                              <a:cs typeface="Times New Roman" panose="02020603050405020304" pitchFamily="18" charset="0"/>
                            </a:rPr>
                            <m:t>𝑞</m:t>
                          </m:r>
                        </m:den>
                      </m:f>
                    </m:oMath>
                  </m:oMathPara>
                </a14:m>
                <a:endParaRPr lang="es-EC" sz="1800" b="1" dirty="0">
                  <a:effectLst/>
                  <a:latin typeface="+mj-lt"/>
                </a:endParaRPr>
              </a:p>
            </p:txBody>
          </p:sp>
        </mc:Choice>
        <mc:Fallback xmlns="">
          <p:sp>
            <p:nvSpPr>
              <p:cNvPr id="17" name="CuadroTexto 17">
                <a:extLst>
                  <a:ext uri="{FF2B5EF4-FFF2-40B4-BE49-F238E27FC236}">
                    <a16:creationId xmlns:a16="http://schemas.microsoft.com/office/drawing/2014/main" id="{8A4B91FD-737C-47D8-906A-8F645E80C95B}"/>
                  </a:ext>
                </a:extLst>
              </p:cNvPr>
              <p:cNvSpPr txBox="1">
                <a:spLocks noRot="1" noChangeAspect="1" noMove="1" noResize="1" noEditPoints="1" noAdjustHandles="1" noChangeArrowheads="1" noChangeShapeType="1" noTextEdit="1"/>
              </p:cNvSpPr>
              <p:nvPr/>
            </p:nvSpPr>
            <p:spPr>
              <a:xfrm>
                <a:off x="4646083" y="1732513"/>
                <a:ext cx="3569910" cy="971804"/>
              </a:xfrm>
              <a:prstGeom prst="rect">
                <a:avLst/>
              </a:prstGeom>
              <a:blipFill>
                <a:blip r:embed="rId3"/>
                <a:stretch>
                  <a:fillRect t="-3125"/>
                </a:stretch>
              </a:blipFill>
            </p:spPr>
            <p:txBody>
              <a:bodyPr/>
              <a:lstStyle/>
              <a:p>
                <a:r>
                  <a:rPr lang="en-US">
                    <a:noFill/>
                  </a:rPr>
                  <a:t> </a:t>
                </a:r>
              </a:p>
            </p:txBody>
          </p:sp>
        </mc:Fallback>
      </mc:AlternateContent>
      <p:sp>
        <p:nvSpPr>
          <p:cNvPr id="23" name="CuadroTexto 13">
            <a:extLst>
              <a:ext uri="{FF2B5EF4-FFF2-40B4-BE49-F238E27FC236}">
                <a16:creationId xmlns:a16="http://schemas.microsoft.com/office/drawing/2014/main" id="{59B5DDA4-284A-4BCD-92AA-64E5769FBAB7}"/>
              </a:ext>
            </a:extLst>
          </p:cNvPr>
          <p:cNvSpPr txBox="1"/>
          <p:nvPr/>
        </p:nvSpPr>
        <p:spPr>
          <a:xfrm>
            <a:off x="-32537" y="2315565"/>
            <a:ext cx="5451702" cy="1569660"/>
          </a:xfrm>
          <a:prstGeom prst="rect">
            <a:avLst/>
          </a:prstGeom>
          <a:noFill/>
        </p:spPr>
        <p:txBody>
          <a:bodyPr wrap="square">
            <a:spAutoFit/>
          </a:bodyPr>
          <a:lstStyle/>
          <a:p>
            <a:pPr marL="914400" lvl="2" algn="just"/>
            <a:r>
              <a:rPr lang="es-ES" sz="1600" dirty="0">
                <a:effectLst/>
                <a:latin typeface="+mj-lt"/>
              </a:rPr>
              <a:t>En dónde,</a:t>
            </a:r>
          </a:p>
          <a:p>
            <a:pPr marL="914400" lvl="2" algn="just"/>
            <a:r>
              <a:rPr lang="es-ES" sz="1600" dirty="0">
                <a:effectLst/>
                <a:latin typeface="+mj-lt"/>
              </a:rPr>
              <a:t>N = tamaño de la población</a:t>
            </a:r>
          </a:p>
          <a:p>
            <a:pPr marL="914400" lvl="2" algn="just"/>
            <a:r>
              <a:rPr lang="es-ES" sz="1600" dirty="0">
                <a:effectLst/>
                <a:latin typeface="+mj-lt"/>
              </a:rPr>
              <a:t>z = nivel de confianza</a:t>
            </a:r>
          </a:p>
          <a:p>
            <a:pPr marL="914400" lvl="2" algn="just"/>
            <a:r>
              <a:rPr lang="es-ES" sz="1600" dirty="0">
                <a:effectLst/>
                <a:latin typeface="+mj-lt"/>
              </a:rPr>
              <a:t>p = probabilidad de éxito o proporción esperada</a:t>
            </a:r>
          </a:p>
          <a:p>
            <a:pPr marL="914400" lvl="2" algn="just"/>
            <a:r>
              <a:rPr lang="es-ES" sz="1600" dirty="0">
                <a:effectLst/>
                <a:latin typeface="+mj-lt"/>
              </a:rPr>
              <a:t>q = probabilidad de fracaso</a:t>
            </a:r>
          </a:p>
          <a:p>
            <a:pPr marL="914400" lvl="2" algn="just"/>
            <a:r>
              <a:rPr lang="es-ES" sz="1600" dirty="0">
                <a:effectLst/>
                <a:latin typeface="+mj-lt"/>
              </a:rPr>
              <a:t>e = error máximo admisible</a:t>
            </a:r>
          </a:p>
        </p:txBody>
      </p:sp>
      <mc:AlternateContent xmlns:mc="http://schemas.openxmlformats.org/markup-compatibility/2006" xmlns:a14="http://schemas.microsoft.com/office/drawing/2010/main">
        <mc:Choice Requires="a14">
          <p:sp>
            <p:nvSpPr>
              <p:cNvPr id="24" name="CuadroTexto 17">
                <a:extLst>
                  <a:ext uri="{FF2B5EF4-FFF2-40B4-BE49-F238E27FC236}">
                    <a16:creationId xmlns:a16="http://schemas.microsoft.com/office/drawing/2014/main" id="{70C85545-997F-4DF5-A596-DA969AC6F1D9}"/>
                  </a:ext>
                </a:extLst>
              </p:cNvPr>
              <p:cNvSpPr txBox="1"/>
              <p:nvPr/>
            </p:nvSpPr>
            <p:spPr>
              <a:xfrm>
                <a:off x="2883750" y="4159912"/>
                <a:ext cx="4570063" cy="697307"/>
              </a:xfrm>
              <a:prstGeom prst="rect">
                <a:avLst/>
              </a:prstGeom>
              <a:noFill/>
            </p:spPr>
            <p:txBody>
              <a:bodyPr wrap="square">
                <a:spAutoFit/>
              </a:bodyPr>
              <a:lstStyle/>
              <a:p>
                <a:pPr marL="914400" lvl="2" algn="just"/>
                <a14:m>
                  <m:oMathPara xmlns:m="http://schemas.openxmlformats.org/officeDocument/2006/math">
                    <m:oMathParaPr>
                      <m:jc m:val="centerGroup"/>
                    </m:oMathParaPr>
                    <m:oMath xmlns:m="http://schemas.openxmlformats.org/officeDocument/2006/math">
                      <m:f>
                        <m:fPr>
                          <m:ctrlPr>
                            <a:rPr lang="es-EC" i="1" smtClean="0">
                              <a:effectLst/>
                              <a:latin typeface="Cambria Math" panose="02040503050406030204" pitchFamily="18" charset="0"/>
                              <a:cs typeface="Times New Roman" panose="02020603050405020304" pitchFamily="18" charset="0"/>
                            </a:rPr>
                          </m:ctrlPr>
                        </m:fPr>
                        <m:num>
                          <m:r>
                            <a:rPr lang="es-EC" b="0" i="1" smtClean="0">
                              <a:effectLst/>
                              <a:latin typeface="Cambria Math" panose="02040503050406030204" pitchFamily="18" charset="0"/>
                              <a:cs typeface="Times New Roman" panose="02020603050405020304" pitchFamily="18" charset="0"/>
                            </a:rPr>
                            <m:t>(856.490)</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s-EC" i="1">
                                  <a:effectLst/>
                                  <a:latin typeface="Cambria Math" panose="02040503050406030204" pitchFamily="18" charset="0"/>
                                  <a:cs typeface="Times New Roman" panose="02020603050405020304" pitchFamily="18" charset="0"/>
                                </a:rPr>
                              </m:ctrlPr>
                            </m:sSubSupPr>
                            <m:e>
                              <m:d>
                                <m:dPr>
                                  <m:ctrlP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1,96</m:t>
                                  </m:r>
                                </m:e>
                              </m:d>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ub>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(0.89)</m:t>
                          </m:r>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(0,11)</m:t>
                          </m:r>
                        </m:num>
                        <m:den>
                          <m:sSup>
                            <m:sSupPr>
                              <m:ctrlPr>
                                <a:rPr lang="es-EC" i="1">
                                  <a:effectLst/>
                                  <a:latin typeface="Cambria Math" panose="02040503050406030204" pitchFamily="18" charset="0"/>
                                  <a:cs typeface="Times New Roman" panose="02020603050405020304" pitchFamily="18" charset="0"/>
                                </a:rPr>
                              </m:ctrlPr>
                            </m:sSupPr>
                            <m:e>
                              <m:r>
                                <a:rPr lang="es-EC" sz="1800" b="0" i="1" smtClean="0">
                                  <a:effectLst/>
                                  <a:latin typeface="Cambria Math" panose="02040503050406030204" pitchFamily="18" charset="0"/>
                                  <a:ea typeface="Calibri" panose="020F0502020204030204" pitchFamily="34" charset="0"/>
                                  <a:cs typeface="Times New Roman" panose="02020603050405020304" pitchFamily="18" charset="0"/>
                                </a:rPr>
                                <m:t>(0,05)</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s-EC" i="1">
                                  <a:effectLst/>
                                  <a:latin typeface="Cambria Math" panose="02040503050406030204" pitchFamily="18" charset="0"/>
                                  <a:cs typeface="Times New Roman" panose="02020603050405020304" pitchFamily="18" charset="0"/>
                                </a:rPr>
                              </m:ctrlPr>
                            </m:dPr>
                            <m:e>
                              <m:r>
                                <a:rPr lang="es-EC" i="1">
                                  <a:latin typeface="Cambria Math" panose="02040503050406030204" pitchFamily="18" charset="0"/>
                                  <a:cs typeface="Times New Roman" panose="02020603050405020304" pitchFamily="18" charset="0"/>
                                </a:rPr>
                                <m:t>856.490</m:t>
                              </m:r>
                              <m:r>
                                <a:rPr lang="es-EC" sz="1800" i="1">
                                  <a:effectLst/>
                                  <a:latin typeface="Cambria Math" panose="02040503050406030204" pitchFamily="18" charset="0"/>
                                  <a:ea typeface="Calibri" panose="020F0502020204030204" pitchFamily="34" charset="0"/>
                                  <a:cs typeface="Times New Roman" panose="02020603050405020304" pitchFamily="18" charset="0"/>
                                </a:rPr>
                                <m:t>−1</m:t>
                              </m:r>
                            </m:e>
                          </m:d>
                          <m:r>
                            <a:rPr lang="es-EC"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C" i="1">
                                  <a:effectLst/>
                                  <a:latin typeface="Cambria Math" panose="02040503050406030204" pitchFamily="18" charset="0"/>
                                  <a:cs typeface="Times New Roman" panose="02020603050405020304" pitchFamily="18" charset="0"/>
                                </a:rPr>
                              </m:ctrlPr>
                            </m:sSubSupPr>
                            <m:e>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1,96</m:t>
                                  </m:r>
                                </m:e>
                              </m:d>
                            </m:e>
                            <m:sub>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sub>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i="1">
                              <a:latin typeface="Cambria Math" panose="02040503050406030204" pitchFamily="18" charset="0"/>
                              <a:ea typeface="Calibri" panose="020F0502020204030204" pitchFamily="34" charset="0"/>
                              <a:cs typeface="Times New Roman" panose="02020603050405020304" pitchFamily="18" charset="0"/>
                            </a:rPr>
                            <m:t>(0.89)  (0,11)</m:t>
                          </m:r>
                        </m:den>
                      </m:f>
                    </m:oMath>
                  </m:oMathPara>
                </a14:m>
                <a:endParaRPr lang="es-EC" sz="1800" b="1" dirty="0">
                  <a:effectLst/>
                  <a:latin typeface="+mj-lt"/>
                </a:endParaRPr>
              </a:p>
            </p:txBody>
          </p:sp>
        </mc:Choice>
        <mc:Fallback xmlns="">
          <p:sp>
            <p:nvSpPr>
              <p:cNvPr id="24" name="CuadroTexto 17">
                <a:extLst>
                  <a:ext uri="{FF2B5EF4-FFF2-40B4-BE49-F238E27FC236}">
                    <a16:creationId xmlns:a16="http://schemas.microsoft.com/office/drawing/2014/main" id="{70C85545-997F-4DF5-A596-DA969AC6F1D9}"/>
                  </a:ext>
                </a:extLst>
              </p:cNvPr>
              <p:cNvSpPr txBox="1">
                <a:spLocks noRot="1" noChangeAspect="1" noMove="1" noResize="1" noEditPoints="1" noAdjustHandles="1" noChangeArrowheads="1" noChangeShapeType="1" noTextEdit="1"/>
              </p:cNvSpPr>
              <p:nvPr/>
            </p:nvSpPr>
            <p:spPr>
              <a:xfrm>
                <a:off x="2883750" y="4159912"/>
                <a:ext cx="4570063" cy="697307"/>
              </a:xfrm>
              <a:prstGeom prst="rect">
                <a:avLst/>
              </a:prstGeom>
              <a:blipFill>
                <a:blip r:embed="rId4"/>
                <a:stretch>
                  <a:fillRect r="-20800"/>
                </a:stretch>
              </a:blipFill>
            </p:spPr>
            <p:txBody>
              <a:bodyPr/>
              <a:lstStyle/>
              <a:p>
                <a:r>
                  <a:rPr lang="en-US">
                    <a:noFill/>
                  </a:rPr>
                  <a:t> </a:t>
                </a:r>
              </a:p>
            </p:txBody>
          </p:sp>
        </mc:Fallback>
      </mc:AlternateContent>
      <p:sp>
        <p:nvSpPr>
          <p:cNvPr id="25" name="CuadroTexto 13">
            <a:extLst>
              <a:ext uri="{FF2B5EF4-FFF2-40B4-BE49-F238E27FC236}">
                <a16:creationId xmlns:a16="http://schemas.microsoft.com/office/drawing/2014/main" id="{DC7E153F-5C49-49FE-8831-DFF410E59D49}"/>
              </a:ext>
            </a:extLst>
          </p:cNvPr>
          <p:cNvSpPr txBox="1"/>
          <p:nvPr/>
        </p:nvSpPr>
        <p:spPr>
          <a:xfrm>
            <a:off x="3813866" y="5128170"/>
            <a:ext cx="6097772" cy="369332"/>
          </a:xfrm>
          <a:prstGeom prst="rect">
            <a:avLst/>
          </a:prstGeom>
          <a:noFill/>
        </p:spPr>
        <p:txBody>
          <a:bodyPr wrap="square">
            <a:spAutoFit/>
          </a:bodyPr>
          <a:lstStyle/>
          <a:p>
            <a:pPr marL="914400" lvl="2" algn="just"/>
            <a:r>
              <a:rPr lang="es-EC" b="1" dirty="0">
                <a:latin typeface="+mj-lt"/>
              </a:rPr>
              <a:t>n = 150</a:t>
            </a:r>
            <a:endParaRPr lang="es-EC" sz="1800" b="1" dirty="0">
              <a:effectLst/>
              <a:latin typeface="+mj-lt"/>
            </a:endParaRPr>
          </a:p>
        </p:txBody>
      </p:sp>
      <p:sp>
        <p:nvSpPr>
          <p:cNvPr id="26" name="CuadroTexto 13">
            <a:extLst>
              <a:ext uri="{FF2B5EF4-FFF2-40B4-BE49-F238E27FC236}">
                <a16:creationId xmlns:a16="http://schemas.microsoft.com/office/drawing/2014/main" id="{11DE1F8F-A04C-4A74-BB84-ECF8259D0FBB}"/>
              </a:ext>
            </a:extLst>
          </p:cNvPr>
          <p:cNvSpPr txBox="1"/>
          <p:nvPr/>
        </p:nvSpPr>
        <p:spPr>
          <a:xfrm>
            <a:off x="2562550" y="5580322"/>
            <a:ext cx="6097772" cy="369332"/>
          </a:xfrm>
          <a:prstGeom prst="rect">
            <a:avLst/>
          </a:prstGeom>
          <a:noFill/>
        </p:spPr>
        <p:txBody>
          <a:bodyPr wrap="square">
            <a:spAutoFit/>
          </a:bodyPr>
          <a:lstStyle/>
          <a:p>
            <a:pPr marL="914400" lvl="2" algn="just"/>
            <a:r>
              <a:rPr lang="es-EC" sz="1800" dirty="0">
                <a:effectLst/>
                <a:latin typeface="+mj-lt"/>
              </a:rPr>
              <a:t>Las encuestas se aplicaron a 150 personas</a:t>
            </a:r>
          </a:p>
        </p:txBody>
      </p:sp>
      <p:sp>
        <p:nvSpPr>
          <p:cNvPr id="27" name="TextBox 16">
            <a:extLst>
              <a:ext uri="{FF2B5EF4-FFF2-40B4-BE49-F238E27FC236}">
                <a16:creationId xmlns:a16="http://schemas.microsoft.com/office/drawing/2014/main" id="{DA5379E4-1506-4F1A-8057-506DE4A47179}"/>
              </a:ext>
            </a:extLst>
          </p:cNvPr>
          <p:cNvSpPr txBox="1"/>
          <p:nvPr/>
        </p:nvSpPr>
        <p:spPr>
          <a:xfrm>
            <a:off x="6431038" y="178114"/>
            <a:ext cx="4714470" cy="577850"/>
          </a:xfrm>
          <a:prstGeom prst="rect">
            <a:avLst/>
          </a:prstGeom>
          <a:noFill/>
        </p:spPr>
        <p:txBody>
          <a:bodyPr wrap="square" rtlCol="0">
            <a:spAutoFit/>
          </a:bodyPr>
          <a:lstStyle/>
          <a:p>
            <a:pPr marL="457200" lvl="1" algn="just">
              <a:lnSpc>
                <a:spcPct val="150000"/>
              </a:lnSpc>
            </a:pPr>
            <a:r>
              <a:rPr lang="es-EC" sz="2400" b="1" dirty="0">
                <a:solidFill>
                  <a:schemeClr val="accent1"/>
                </a:solidFill>
                <a:effectLst/>
                <a:latin typeface="+mj-lt"/>
              </a:rPr>
              <a:t>3. Población y muestra</a:t>
            </a:r>
          </a:p>
        </p:txBody>
      </p:sp>
    </p:spTree>
    <p:extLst>
      <p:ext uri="{BB962C8B-B14F-4D97-AF65-F5344CB8AC3E}">
        <p14:creationId xmlns:p14="http://schemas.microsoft.com/office/powerpoint/2010/main" val="83697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a:extLst>
              <a:ext uri="{FF2B5EF4-FFF2-40B4-BE49-F238E27FC236}">
                <a16:creationId xmlns:a16="http://schemas.microsoft.com/office/drawing/2014/main" id="{D89570DB-8109-48E1-AD63-3046BD9A2058}"/>
              </a:ext>
            </a:extLst>
          </p:cNvPr>
          <p:cNvSpPr txBox="1"/>
          <p:nvPr/>
        </p:nvSpPr>
        <p:spPr>
          <a:xfrm>
            <a:off x="6380220" y="348291"/>
            <a:ext cx="5255924" cy="830997"/>
          </a:xfrm>
          <a:prstGeom prst="rect">
            <a:avLst/>
          </a:prstGeom>
          <a:noFill/>
        </p:spPr>
        <p:txBody>
          <a:bodyPr wrap="square" rtlCol="0">
            <a:spAutoFit/>
          </a:bodyPr>
          <a:lstStyle/>
          <a:p>
            <a:pPr marL="457200" lvl="1" algn="just"/>
            <a:r>
              <a:rPr lang="es-EC" sz="2400" b="1" dirty="0">
                <a:solidFill>
                  <a:schemeClr val="accent1"/>
                </a:solidFill>
                <a:effectLst/>
                <a:latin typeface="+mj-lt"/>
              </a:rPr>
              <a:t>4. Instrumentos de recolección de información</a:t>
            </a:r>
          </a:p>
        </p:txBody>
      </p:sp>
      <p:sp>
        <p:nvSpPr>
          <p:cNvPr id="5" name="Title 1">
            <a:extLst>
              <a:ext uri="{FF2B5EF4-FFF2-40B4-BE49-F238E27FC236}">
                <a16:creationId xmlns:a16="http://schemas.microsoft.com/office/drawing/2014/main" id="{0E968DAA-DB5A-4214-8137-2DEAC91659D7}"/>
              </a:ext>
            </a:extLst>
          </p:cNvPr>
          <p:cNvSpPr txBox="1">
            <a:spLocks/>
          </p:cNvSpPr>
          <p:nvPr/>
        </p:nvSpPr>
        <p:spPr>
          <a:xfrm>
            <a:off x="335360" y="0"/>
            <a:ext cx="11856640" cy="1179288"/>
          </a:xfrm>
          <a:prstGeom prst="rect">
            <a:avLst/>
          </a:prstGeom>
        </p:spPr>
        <p:txBody>
          <a:bodyPr anchor="ctr"/>
          <a:lstStyle>
            <a:lvl1pPr algn="l" defTabSz="914423" rtl="0" eaLnBrk="1" latinLnBrk="0" hangingPunct="1">
              <a:lnSpc>
                <a:spcPct val="90000"/>
              </a:lnSpc>
              <a:spcBef>
                <a:spcPct val="0"/>
              </a:spcBef>
              <a:buNone/>
              <a:defRPr sz="4800" b="1" kern="1200">
                <a:solidFill>
                  <a:schemeClr val="tx1">
                    <a:lumMod val="75000"/>
                    <a:lumOff val="25000"/>
                  </a:schemeClr>
                </a:solidFill>
                <a:latin typeface="+mj-lt"/>
                <a:ea typeface="+mj-ea"/>
                <a:cs typeface="Arial" pitchFamily="34" charset="0"/>
              </a:defRPr>
            </a:lvl1pPr>
          </a:lstStyle>
          <a:p>
            <a:r>
              <a:rPr lang="es-EC" altLang="ko-KR" dirty="0">
                <a:solidFill>
                  <a:schemeClr val="accent1"/>
                </a:solidFill>
              </a:rPr>
              <a:t>Marco </a:t>
            </a:r>
            <a:r>
              <a:rPr lang="es-EC" altLang="ko-KR" dirty="0"/>
              <a:t>Metodológico</a:t>
            </a:r>
          </a:p>
        </p:txBody>
      </p:sp>
      <p:sp>
        <p:nvSpPr>
          <p:cNvPr id="7" name="TextBox 6">
            <a:extLst>
              <a:ext uri="{FF2B5EF4-FFF2-40B4-BE49-F238E27FC236}">
                <a16:creationId xmlns:a16="http://schemas.microsoft.com/office/drawing/2014/main" id="{F14A8E5E-DF78-421B-BB38-449837E03BA5}"/>
              </a:ext>
            </a:extLst>
          </p:cNvPr>
          <p:cNvSpPr txBox="1"/>
          <p:nvPr/>
        </p:nvSpPr>
        <p:spPr>
          <a:xfrm>
            <a:off x="5537904" y="4640506"/>
            <a:ext cx="6098240" cy="1160831"/>
          </a:xfrm>
          <a:prstGeom prst="rect">
            <a:avLst/>
          </a:prstGeom>
          <a:noFill/>
        </p:spPr>
        <p:txBody>
          <a:bodyPr wrap="square">
            <a:spAutoFit/>
          </a:bodyPr>
          <a:lstStyle/>
          <a:p>
            <a:pPr algn="just">
              <a:lnSpc>
                <a:spcPct val="150000"/>
              </a:lnSpc>
              <a:spcAft>
                <a:spcPts val="600"/>
              </a:spcAft>
            </a:pPr>
            <a:r>
              <a:rPr lang="es-EC" sz="1600" dirty="0">
                <a:effectLst/>
                <a:latin typeface="+mj-lt"/>
                <a:ea typeface="Calibri" panose="020F0502020204030204" pitchFamily="34" charset="0"/>
                <a:cs typeface="Times New Roman" panose="02020603050405020304" pitchFamily="18" charset="0"/>
              </a:rPr>
              <a:t>Las encuestas </a:t>
            </a:r>
            <a:r>
              <a:rPr lang="es-EC" sz="1600" dirty="0">
                <a:latin typeface="+mj-lt"/>
                <a:ea typeface="Calibri" panose="020F0502020204030204" pitchFamily="34" charset="0"/>
                <a:cs typeface="Times New Roman" panose="02020603050405020304" pitchFamily="18" charset="0"/>
              </a:rPr>
              <a:t>fueron</a:t>
            </a:r>
            <a:r>
              <a:rPr lang="es-EC" sz="1600" dirty="0">
                <a:effectLst/>
                <a:latin typeface="+mj-lt"/>
                <a:ea typeface="Calibri" panose="020F0502020204030204" pitchFamily="34" charset="0"/>
                <a:cs typeface="Times New Roman" panose="02020603050405020304" pitchFamily="18" charset="0"/>
              </a:rPr>
              <a:t> elaboradas en línea, mediante la herramienta google forms</a:t>
            </a:r>
            <a:r>
              <a:rPr lang="es-EC" sz="1600" dirty="0">
                <a:latin typeface="+mj-lt"/>
                <a:ea typeface="Calibri" panose="020F0502020204030204" pitchFamily="34" charset="0"/>
                <a:cs typeface="Times New Roman" panose="02020603050405020304" pitchFamily="18" charset="0"/>
              </a:rPr>
              <a:t>, </a:t>
            </a:r>
            <a:r>
              <a:rPr lang="es-EC" sz="1600" dirty="0">
                <a:effectLst/>
                <a:latin typeface="+mj-lt"/>
                <a:ea typeface="Calibri" panose="020F0502020204030204" pitchFamily="34" charset="0"/>
                <a:cs typeface="Times New Roman" panose="02020603050405020304" pitchFamily="18" charset="0"/>
              </a:rPr>
              <a:t> se compartieron por redes sociales  y los datos fueron analizados en el sistema SPSS.</a:t>
            </a:r>
            <a:endParaRPr lang="en-US" sz="16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3629023-2D10-4D56-BD8C-B9764853A20B}"/>
              </a:ext>
            </a:extLst>
          </p:cNvPr>
          <p:cNvSpPr txBox="1"/>
          <p:nvPr/>
        </p:nvSpPr>
        <p:spPr>
          <a:xfrm>
            <a:off x="5551351" y="4172823"/>
            <a:ext cx="6098240"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rPr>
              <a:t> </a:t>
            </a:r>
            <a:r>
              <a:rPr lang="es-EC" sz="1600" b="1" dirty="0">
                <a:effectLst/>
                <a:latin typeface="+mj-lt"/>
                <a:ea typeface="Calibri" panose="020F0502020204030204" pitchFamily="34" charset="0"/>
              </a:rPr>
              <a:t>La encuesta como instrumento de recolección de datos</a:t>
            </a:r>
            <a:r>
              <a:rPr lang="es-EC" sz="1800" b="1" dirty="0">
                <a:effectLst/>
                <a:latin typeface="Times New Roman" panose="02020603050405020304" pitchFamily="18" charset="0"/>
                <a:ea typeface="Calibri" panose="020F0502020204030204" pitchFamily="34" charset="0"/>
              </a:rPr>
              <a:t>.</a:t>
            </a:r>
            <a:endParaRPr lang="en-US" b="1" dirty="0"/>
          </a:p>
        </p:txBody>
      </p:sp>
      <p:graphicFrame>
        <p:nvGraphicFramePr>
          <p:cNvPr id="14" name="Table 13">
            <a:extLst>
              <a:ext uri="{FF2B5EF4-FFF2-40B4-BE49-F238E27FC236}">
                <a16:creationId xmlns:a16="http://schemas.microsoft.com/office/drawing/2014/main" id="{B80862F5-3258-48FC-AA1B-A4990DDEC8A2}"/>
              </a:ext>
            </a:extLst>
          </p:cNvPr>
          <p:cNvGraphicFramePr>
            <a:graphicFrameLocks noGrp="1"/>
          </p:cNvGraphicFramePr>
          <p:nvPr>
            <p:extLst>
              <p:ext uri="{D42A27DB-BD31-4B8C-83A1-F6EECF244321}">
                <p14:modId xmlns:p14="http://schemas.microsoft.com/office/powerpoint/2010/main" val="1996792961"/>
              </p:ext>
            </p:extLst>
          </p:nvPr>
        </p:nvGraphicFramePr>
        <p:xfrm>
          <a:off x="1179831" y="2118141"/>
          <a:ext cx="3983840" cy="2424014"/>
        </p:xfrm>
        <a:graphic>
          <a:graphicData uri="http://schemas.openxmlformats.org/drawingml/2006/table">
            <a:tbl>
              <a:tblPr firstRow="1" firstCol="1" bandRow="1">
                <a:tableStyleId>{5C22544A-7EE6-4342-B048-85BDC9FD1C3A}</a:tableStyleId>
              </a:tblPr>
              <a:tblGrid>
                <a:gridCol w="1991920">
                  <a:extLst>
                    <a:ext uri="{9D8B030D-6E8A-4147-A177-3AD203B41FA5}">
                      <a16:colId xmlns:a16="http://schemas.microsoft.com/office/drawing/2014/main" val="2159951747"/>
                    </a:ext>
                  </a:extLst>
                </a:gridCol>
                <a:gridCol w="1991920">
                  <a:extLst>
                    <a:ext uri="{9D8B030D-6E8A-4147-A177-3AD203B41FA5}">
                      <a16:colId xmlns:a16="http://schemas.microsoft.com/office/drawing/2014/main" val="1471913131"/>
                    </a:ext>
                  </a:extLst>
                </a:gridCol>
              </a:tblGrid>
              <a:tr h="401316">
                <a:tc>
                  <a:txBody>
                    <a:bodyPr/>
                    <a:lstStyle/>
                    <a:p>
                      <a:pPr algn="ctr">
                        <a:lnSpc>
                          <a:spcPct val="107000"/>
                        </a:lnSpc>
                        <a:spcAft>
                          <a:spcPts val="800"/>
                        </a:spcAft>
                      </a:pPr>
                      <a:r>
                        <a:rPr lang="en-US" sz="1400" b="1" dirty="0">
                          <a:solidFill>
                            <a:srgbClr val="002060"/>
                          </a:solidFill>
                          <a:effectLst/>
                        </a:rPr>
                        <a:t>Variable Genérica</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b="1" dirty="0">
                          <a:solidFill>
                            <a:srgbClr val="002060"/>
                          </a:solidFill>
                          <a:effectLst/>
                        </a:rPr>
                        <a:t>Variable Específica</a:t>
                      </a:r>
                      <a:endParaRPr lang="en-US"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9021261"/>
                  </a:ext>
                </a:extLst>
              </a:tr>
              <a:tr h="420290">
                <a:tc>
                  <a:txBody>
                    <a:bodyPr/>
                    <a:lstStyle/>
                    <a:p>
                      <a:pPr>
                        <a:lnSpc>
                          <a:spcPct val="107000"/>
                        </a:lnSpc>
                        <a:spcAft>
                          <a:spcPts val="800"/>
                        </a:spcAft>
                      </a:pPr>
                      <a:r>
                        <a:rPr lang="en-US" sz="1200" dirty="0">
                          <a:effectLst/>
                        </a:rPr>
                        <a:t>Características del encuestado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Datos Generales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308763"/>
                  </a:ext>
                </a:extLst>
              </a:tr>
              <a:tr h="420290">
                <a:tc>
                  <a:txBody>
                    <a:bodyPr/>
                    <a:lstStyle/>
                    <a:p>
                      <a:pPr>
                        <a:lnSpc>
                          <a:spcPct val="107000"/>
                        </a:lnSpc>
                        <a:spcAft>
                          <a:spcPts val="800"/>
                        </a:spcAft>
                      </a:pPr>
                      <a:r>
                        <a:rPr lang="en-US" sz="1200">
                          <a:effectLst/>
                        </a:rPr>
                        <a:t>Investigación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Información de servicios bancarios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4896230"/>
                  </a:ext>
                </a:extLst>
              </a:tr>
              <a:tr h="379486">
                <a:tc>
                  <a:txBody>
                    <a:bodyPr/>
                    <a:lstStyle/>
                    <a:p>
                      <a:pPr>
                        <a:lnSpc>
                          <a:spcPct val="107000"/>
                        </a:lnSpc>
                        <a:spcAft>
                          <a:spcPts val="800"/>
                        </a:spcAft>
                      </a:pPr>
                      <a:r>
                        <a:rPr lang="en-US" sz="1200">
                          <a:effectLst/>
                        </a:rPr>
                        <a:t>Factor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Norma Subjetiva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380767"/>
                  </a:ext>
                </a:extLst>
              </a:tr>
              <a:tr h="401316">
                <a:tc>
                  <a:txBody>
                    <a:bodyPr/>
                    <a:lstStyle/>
                    <a:p>
                      <a:pPr>
                        <a:lnSpc>
                          <a:spcPct val="107000"/>
                        </a:lnSpc>
                        <a:spcAft>
                          <a:spcPts val="800"/>
                        </a:spcAft>
                      </a:pPr>
                      <a:r>
                        <a:rPr lang="en-US" sz="1200">
                          <a:effectLst/>
                        </a:rPr>
                        <a:t>Factor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Actitud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395859"/>
                  </a:ext>
                </a:extLst>
              </a:tr>
              <a:tr h="401316">
                <a:tc>
                  <a:txBody>
                    <a:bodyPr/>
                    <a:lstStyle/>
                    <a:p>
                      <a:pPr>
                        <a:lnSpc>
                          <a:spcPct val="107000"/>
                        </a:lnSpc>
                        <a:spcAft>
                          <a:spcPts val="800"/>
                        </a:spcAft>
                      </a:pPr>
                      <a:r>
                        <a:rPr lang="en-US" sz="1200">
                          <a:effectLst/>
                        </a:rPr>
                        <a:t>Factor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Control Percibido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262346"/>
                  </a:ext>
                </a:extLst>
              </a:tr>
            </a:tbl>
          </a:graphicData>
        </a:graphic>
      </p:graphicFrame>
      <p:sp>
        <p:nvSpPr>
          <p:cNvPr id="16" name="TextBox 15">
            <a:extLst>
              <a:ext uri="{FF2B5EF4-FFF2-40B4-BE49-F238E27FC236}">
                <a16:creationId xmlns:a16="http://schemas.microsoft.com/office/drawing/2014/main" id="{F12FEA80-399F-486C-B9FD-8A08D638A369}"/>
              </a:ext>
            </a:extLst>
          </p:cNvPr>
          <p:cNvSpPr txBox="1"/>
          <p:nvPr/>
        </p:nvSpPr>
        <p:spPr>
          <a:xfrm>
            <a:off x="0" y="1403120"/>
            <a:ext cx="6098240" cy="561949"/>
          </a:xfrm>
          <a:prstGeom prst="rect">
            <a:avLst/>
          </a:prstGeom>
          <a:noFill/>
        </p:spPr>
        <p:txBody>
          <a:bodyPr wrap="square">
            <a:spAutoFit/>
          </a:bodyPr>
          <a:lstStyle/>
          <a:p>
            <a:pPr marL="914400" lvl="2" algn="just">
              <a:lnSpc>
                <a:spcPct val="200000"/>
              </a:lnSpc>
            </a:pPr>
            <a:r>
              <a:rPr lang="es-EC" sz="1800" b="1" dirty="0">
                <a:solidFill>
                  <a:schemeClr val="tx2">
                    <a:lumMod val="50000"/>
                  </a:schemeClr>
                </a:solidFill>
                <a:effectLst/>
                <a:latin typeface="+mj-lt"/>
              </a:rPr>
              <a:t>Matriz de planteamiento de encuestas</a:t>
            </a:r>
            <a:endParaRPr lang="en-US" sz="1800" b="1" dirty="0">
              <a:solidFill>
                <a:schemeClr val="tx2">
                  <a:lumMod val="50000"/>
                </a:schemeClr>
              </a:solidFill>
              <a:effectLst/>
              <a:latin typeface="+mj-lt"/>
            </a:endParaRPr>
          </a:p>
        </p:txBody>
      </p:sp>
      <p:pic>
        <p:nvPicPr>
          <p:cNvPr id="17" name="Picture 20" descr="Resultado de imagen para encuestas google icono">
            <a:extLst>
              <a:ext uri="{FF2B5EF4-FFF2-40B4-BE49-F238E27FC236}">
                <a16:creationId xmlns:a16="http://schemas.microsoft.com/office/drawing/2014/main" id="{33FD2D7C-2F57-4213-A960-1C8C4A933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557" y="1485430"/>
            <a:ext cx="238125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10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7381" y="1604798"/>
            <a:ext cx="2016224" cy="461665"/>
          </a:xfrm>
          <a:prstGeom prst="rect">
            <a:avLst/>
          </a:prstGeom>
          <a:noFill/>
        </p:spPr>
        <p:txBody>
          <a:bodyPr wrap="square" rtlCol="0">
            <a:spAutoFit/>
          </a:bodyPr>
          <a:lstStyle/>
          <a:p>
            <a:r>
              <a:rPr lang="es-EC" sz="2400" dirty="0">
                <a:solidFill>
                  <a:schemeClr val="accent1"/>
                </a:solidFill>
              </a:rPr>
              <a:t>Capitulo III</a:t>
            </a:r>
            <a:endParaRPr lang="en-US" altLang="ko-KR" sz="2400"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CuadroTexto 13">
            <a:extLst>
              <a:ext uri="{FF2B5EF4-FFF2-40B4-BE49-F238E27FC236}">
                <a16:creationId xmlns:a16="http://schemas.microsoft.com/office/drawing/2014/main" id="{AE1221AF-5D10-496C-A7B8-CA8239FB1590}"/>
              </a:ext>
            </a:extLst>
          </p:cNvPr>
          <p:cNvSpPr txBox="1"/>
          <p:nvPr/>
        </p:nvSpPr>
        <p:spPr>
          <a:xfrm>
            <a:off x="5097193" y="2338445"/>
            <a:ext cx="6097772" cy="2534027"/>
          </a:xfrm>
          <a:prstGeom prst="rect">
            <a:avLst/>
          </a:prstGeom>
          <a:noFill/>
        </p:spPr>
        <p:txBody>
          <a:bodyPr wrap="square">
            <a:spAutoFit/>
          </a:bodyPr>
          <a:lstStyle/>
          <a:p>
            <a:pPr marL="800100" lvl="1" indent="-342900" algn="just">
              <a:lnSpc>
                <a:spcPct val="150000"/>
              </a:lnSpc>
              <a:buFont typeface="+mj-lt"/>
              <a:buAutoNum type="arabicPeriod"/>
            </a:pPr>
            <a:r>
              <a:rPr lang="es-EC" b="1" dirty="0">
                <a:latin typeface="+mj-lt"/>
              </a:rPr>
              <a:t>Resultados de la encuesta</a:t>
            </a:r>
            <a:endParaRPr lang="es-EC" sz="1800" b="1" dirty="0">
              <a:effectLst/>
              <a:latin typeface="+mj-lt"/>
            </a:endParaRPr>
          </a:p>
          <a:p>
            <a:pPr marL="800100" lvl="1" indent="-342900" algn="just">
              <a:lnSpc>
                <a:spcPct val="150000"/>
              </a:lnSpc>
              <a:buFont typeface="+mj-lt"/>
              <a:buAutoNum type="arabicPeriod"/>
            </a:pPr>
            <a:r>
              <a:rPr lang="es-EC" b="1" dirty="0">
                <a:latin typeface="+mj-lt"/>
              </a:rPr>
              <a:t>Análisis de resultados</a:t>
            </a:r>
          </a:p>
          <a:p>
            <a:pPr marL="800100" lvl="1" indent="-342900" algn="just">
              <a:lnSpc>
                <a:spcPct val="150000"/>
              </a:lnSpc>
              <a:buFont typeface="+mj-lt"/>
              <a:buAutoNum type="arabicPeriod"/>
            </a:pPr>
            <a:r>
              <a:rPr lang="es-ES" b="1" dirty="0">
                <a:latin typeface="+mj-lt"/>
              </a:rPr>
              <a:t>Situación económica, política y social de la banca ecuatoriana. </a:t>
            </a:r>
            <a:endParaRPr lang="es-EC" b="1" dirty="0">
              <a:latin typeface="+mj-lt"/>
            </a:endParaRPr>
          </a:p>
          <a:p>
            <a:pPr marL="800100" lvl="1" indent="-342900" algn="just">
              <a:lnSpc>
                <a:spcPct val="150000"/>
              </a:lnSpc>
              <a:buFont typeface="+mj-lt"/>
              <a:buAutoNum type="arabicPeriod"/>
            </a:pPr>
            <a:r>
              <a:rPr lang="es-ES" sz="1800" b="1" dirty="0">
                <a:effectLst/>
                <a:latin typeface="+mj-lt"/>
              </a:rPr>
              <a:t>Principales servicios online que prestan las instituciones bancarias del D.M. de Quito</a:t>
            </a:r>
            <a:endParaRPr lang="es-EC" sz="1800" b="1" dirty="0">
              <a:effectLst/>
              <a:latin typeface="+mj-lt"/>
            </a:endParaRPr>
          </a:p>
        </p:txBody>
      </p:sp>
      <p:pic>
        <p:nvPicPr>
          <p:cNvPr id="1026" name="Picture 2" descr="Estudios: Empresas españolas demostraron tener nivel bajo en uso de datos |  América Retail">
            <a:extLst>
              <a:ext uri="{FF2B5EF4-FFF2-40B4-BE49-F238E27FC236}">
                <a16:creationId xmlns:a16="http://schemas.microsoft.com/office/drawing/2014/main" id="{2960D7E0-6E33-4E8C-BD6F-A2A75C3B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33" y="2279966"/>
            <a:ext cx="4762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pic>
        <p:nvPicPr>
          <p:cNvPr id="23" name="Imagen 22">
            <a:extLst>
              <a:ext uri="{FF2B5EF4-FFF2-40B4-BE49-F238E27FC236}">
                <a16:creationId xmlns:a16="http://schemas.microsoft.com/office/drawing/2014/main" id="{149D509F-37B0-4196-938D-AB65F90166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0633" y="2022560"/>
            <a:ext cx="5504506" cy="3978190"/>
          </a:xfrm>
          <a:prstGeom prst="rect">
            <a:avLst/>
          </a:prstGeom>
          <a:noFill/>
          <a:ln>
            <a:noFill/>
          </a:ln>
        </p:spPr>
      </p:pic>
      <p:sp>
        <p:nvSpPr>
          <p:cNvPr id="5" name="TextBox 4">
            <a:extLst>
              <a:ext uri="{FF2B5EF4-FFF2-40B4-BE49-F238E27FC236}">
                <a16:creationId xmlns:a16="http://schemas.microsoft.com/office/drawing/2014/main" id="{8F98C4D4-9C90-4DCC-BFAA-5A6E651C521A}"/>
              </a:ext>
            </a:extLst>
          </p:cNvPr>
          <p:cNvSpPr txBox="1"/>
          <p:nvPr/>
        </p:nvSpPr>
        <p:spPr>
          <a:xfrm>
            <a:off x="6909856" y="582146"/>
            <a:ext cx="3201460" cy="461665"/>
          </a:xfrm>
          <a:prstGeom prst="rect">
            <a:avLst/>
          </a:prstGeom>
          <a:noFill/>
        </p:spPr>
        <p:txBody>
          <a:bodyPr wrap="square" rtlCol="0">
            <a:spAutoFit/>
          </a:bodyPr>
          <a:lstStyle/>
          <a:p>
            <a:r>
              <a:rPr lang="es-EC" sz="2400" b="1" dirty="0">
                <a:solidFill>
                  <a:schemeClr val="tx2">
                    <a:lumMod val="50000"/>
                  </a:schemeClr>
                </a:solidFill>
                <a:latin typeface="+mj-lt"/>
              </a:rPr>
              <a:t>Datos generales</a:t>
            </a:r>
            <a:endParaRPr lang="en-US" sz="2400" b="1" dirty="0">
              <a:solidFill>
                <a:schemeClr val="tx2">
                  <a:lumMod val="50000"/>
                </a:schemeClr>
              </a:solidFill>
              <a:latin typeface="+mj-lt"/>
            </a:endParaRPr>
          </a:p>
        </p:txBody>
      </p:sp>
      <p:pic>
        <p:nvPicPr>
          <p:cNvPr id="15" name="Imagen 11">
            <a:extLst>
              <a:ext uri="{FF2B5EF4-FFF2-40B4-BE49-F238E27FC236}">
                <a16:creationId xmlns:a16="http://schemas.microsoft.com/office/drawing/2014/main" id="{B6A0868A-0240-44BB-B0AD-7DA665FB41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24119" y="2022561"/>
            <a:ext cx="5957247" cy="3949614"/>
          </a:xfrm>
          <a:prstGeom prst="rect">
            <a:avLst/>
          </a:prstGeom>
          <a:noFill/>
          <a:ln>
            <a:noFill/>
          </a:ln>
        </p:spPr>
      </p:pic>
      <p:sp>
        <p:nvSpPr>
          <p:cNvPr id="6" name="TextBox 5">
            <a:extLst>
              <a:ext uri="{FF2B5EF4-FFF2-40B4-BE49-F238E27FC236}">
                <a16:creationId xmlns:a16="http://schemas.microsoft.com/office/drawing/2014/main" id="{1832B060-66DD-40CA-8428-93D622D83FE0}"/>
              </a:ext>
            </a:extLst>
          </p:cNvPr>
          <p:cNvSpPr txBox="1"/>
          <p:nvPr/>
        </p:nvSpPr>
        <p:spPr>
          <a:xfrm>
            <a:off x="2871793" y="1628775"/>
            <a:ext cx="1614487" cy="369332"/>
          </a:xfrm>
          <a:prstGeom prst="rect">
            <a:avLst/>
          </a:prstGeom>
          <a:noFill/>
        </p:spPr>
        <p:txBody>
          <a:bodyPr wrap="square" rtlCol="0">
            <a:spAutoFit/>
          </a:bodyPr>
          <a:lstStyle/>
          <a:p>
            <a:r>
              <a:rPr lang="es-EC" b="1" dirty="0">
                <a:solidFill>
                  <a:schemeClr val="tx2">
                    <a:lumMod val="50000"/>
                  </a:schemeClr>
                </a:solidFill>
                <a:latin typeface="+mj-lt"/>
              </a:rPr>
              <a:t>Genero</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8523212" y="1635988"/>
            <a:ext cx="1006552" cy="369332"/>
          </a:xfrm>
          <a:prstGeom prst="rect">
            <a:avLst/>
          </a:prstGeom>
          <a:noFill/>
        </p:spPr>
        <p:txBody>
          <a:bodyPr wrap="square" rtlCol="0">
            <a:spAutoFit/>
          </a:bodyPr>
          <a:lstStyle/>
          <a:p>
            <a:r>
              <a:rPr lang="es-EC" b="1" dirty="0">
                <a:solidFill>
                  <a:schemeClr val="tx2">
                    <a:lumMod val="50000"/>
                  </a:schemeClr>
                </a:solidFill>
                <a:latin typeface="+mj-lt"/>
              </a:rPr>
              <a:t>Edad</a:t>
            </a:r>
            <a:endParaRPr lang="en-US" b="1" dirty="0">
              <a:solidFill>
                <a:schemeClr val="tx2">
                  <a:lumMod val="50000"/>
                </a:schemeClr>
              </a:solidFill>
              <a:latin typeface="+mj-lt"/>
            </a:endParaRPr>
          </a:p>
        </p:txBody>
      </p:sp>
    </p:spTree>
    <p:extLst>
      <p:ext uri="{BB962C8B-B14F-4D97-AF65-F5344CB8AC3E}">
        <p14:creationId xmlns:p14="http://schemas.microsoft.com/office/powerpoint/2010/main" val="309275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09856" y="582146"/>
            <a:ext cx="3201460" cy="461665"/>
          </a:xfrm>
          <a:prstGeom prst="rect">
            <a:avLst/>
          </a:prstGeom>
          <a:noFill/>
        </p:spPr>
        <p:txBody>
          <a:bodyPr wrap="square" rtlCol="0">
            <a:spAutoFit/>
          </a:bodyPr>
          <a:lstStyle/>
          <a:p>
            <a:r>
              <a:rPr lang="es-EC" sz="2400" b="1" dirty="0">
                <a:solidFill>
                  <a:schemeClr val="tx2">
                    <a:lumMod val="50000"/>
                  </a:schemeClr>
                </a:solidFill>
                <a:latin typeface="+mj-lt"/>
              </a:rPr>
              <a:t>Datos generales</a:t>
            </a:r>
            <a:endParaRPr lang="en-US" sz="2400" b="1" dirty="0">
              <a:solidFill>
                <a:schemeClr val="tx2">
                  <a:lumMod val="50000"/>
                </a:schemeClr>
              </a:solidFill>
              <a:latin typeface="+mj-lt"/>
            </a:endParaRPr>
          </a:p>
        </p:txBody>
      </p:sp>
      <p:sp>
        <p:nvSpPr>
          <p:cNvPr id="6" name="TextBox 5">
            <a:extLst>
              <a:ext uri="{FF2B5EF4-FFF2-40B4-BE49-F238E27FC236}">
                <a16:creationId xmlns:a16="http://schemas.microsoft.com/office/drawing/2014/main" id="{1832B060-66DD-40CA-8428-93D622D83FE0}"/>
              </a:ext>
            </a:extLst>
          </p:cNvPr>
          <p:cNvSpPr txBox="1"/>
          <p:nvPr/>
        </p:nvSpPr>
        <p:spPr>
          <a:xfrm>
            <a:off x="2328863" y="1628775"/>
            <a:ext cx="2085970" cy="646331"/>
          </a:xfrm>
          <a:prstGeom prst="rect">
            <a:avLst/>
          </a:prstGeom>
          <a:noFill/>
        </p:spPr>
        <p:txBody>
          <a:bodyPr wrap="square" rtlCol="0">
            <a:spAutoFit/>
          </a:bodyPr>
          <a:lstStyle/>
          <a:p>
            <a:pPr algn="ctr"/>
            <a:r>
              <a:rPr lang="es-EC" b="1" dirty="0">
                <a:solidFill>
                  <a:schemeClr val="tx2">
                    <a:lumMod val="50000"/>
                  </a:schemeClr>
                </a:solidFill>
                <a:latin typeface="+mj-lt"/>
              </a:rPr>
              <a:t>Grado de instrucción</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8351755" y="1635988"/>
            <a:ext cx="1292301" cy="646331"/>
          </a:xfrm>
          <a:prstGeom prst="rect">
            <a:avLst/>
          </a:prstGeom>
          <a:noFill/>
        </p:spPr>
        <p:txBody>
          <a:bodyPr wrap="square" rtlCol="0">
            <a:spAutoFit/>
          </a:bodyPr>
          <a:lstStyle/>
          <a:p>
            <a:pPr algn="ctr"/>
            <a:r>
              <a:rPr lang="es-EC" b="1" dirty="0">
                <a:solidFill>
                  <a:schemeClr val="tx2">
                    <a:lumMod val="50000"/>
                  </a:schemeClr>
                </a:solidFill>
                <a:latin typeface="+mj-lt"/>
              </a:rPr>
              <a:t>Estado civil</a:t>
            </a:r>
            <a:endParaRPr lang="en-US" b="1" dirty="0">
              <a:solidFill>
                <a:schemeClr val="tx2">
                  <a:lumMod val="50000"/>
                </a:schemeClr>
              </a:solidFill>
              <a:latin typeface="+mj-lt"/>
            </a:endParaRPr>
          </a:p>
        </p:txBody>
      </p:sp>
      <p:pic>
        <p:nvPicPr>
          <p:cNvPr id="16" name="Imagen 12">
            <a:extLst>
              <a:ext uri="{FF2B5EF4-FFF2-40B4-BE49-F238E27FC236}">
                <a16:creationId xmlns:a16="http://schemas.microsoft.com/office/drawing/2014/main" id="{3F6B18D7-7928-4A5C-9E25-815A71ED5F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4549" y="2444518"/>
            <a:ext cx="5319569" cy="3527657"/>
          </a:xfrm>
          <a:prstGeom prst="rect">
            <a:avLst/>
          </a:prstGeom>
          <a:noFill/>
          <a:ln>
            <a:noFill/>
          </a:ln>
        </p:spPr>
      </p:pic>
      <p:pic>
        <p:nvPicPr>
          <p:cNvPr id="18" name="Imagen 13">
            <a:extLst>
              <a:ext uri="{FF2B5EF4-FFF2-40B4-BE49-F238E27FC236}">
                <a16:creationId xmlns:a16="http://schemas.microsoft.com/office/drawing/2014/main" id="{576E3AB6-0F6C-409E-9544-6AFCA628A1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05668" y="2444518"/>
            <a:ext cx="5595818" cy="3527657"/>
          </a:xfrm>
          <a:prstGeom prst="rect">
            <a:avLst/>
          </a:prstGeom>
          <a:noFill/>
          <a:ln>
            <a:noFill/>
          </a:ln>
        </p:spPr>
      </p:pic>
    </p:spTree>
    <p:extLst>
      <p:ext uri="{BB962C8B-B14F-4D97-AF65-F5344CB8AC3E}">
        <p14:creationId xmlns:p14="http://schemas.microsoft.com/office/powerpoint/2010/main" val="162474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100798"/>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16614" y="449089"/>
            <a:ext cx="5148794" cy="830997"/>
          </a:xfrm>
          <a:prstGeom prst="rect">
            <a:avLst/>
          </a:prstGeom>
          <a:noFill/>
        </p:spPr>
        <p:txBody>
          <a:bodyPr wrap="square" rtlCol="0">
            <a:spAutoFit/>
          </a:bodyPr>
          <a:lstStyle/>
          <a:p>
            <a:r>
              <a:rPr lang="es-EC" sz="2400" b="1" dirty="0">
                <a:solidFill>
                  <a:schemeClr val="tx2">
                    <a:lumMod val="50000"/>
                  </a:schemeClr>
                </a:solidFill>
                <a:latin typeface="+mj-lt"/>
              </a:rPr>
              <a:t>Información sobre servicio bancarios en línea</a:t>
            </a:r>
            <a:endParaRPr lang="en-US" sz="2400" b="1" dirty="0">
              <a:solidFill>
                <a:schemeClr val="tx2">
                  <a:lumMod val="50000"/>
                </a:schemeClr>
              </a:solidFill>
              <a:latin typeface="+mj-lt"/>
            </a:endParaRPr>
          </a:p>
        </p:txBody>
      </p:sp>
      <p:sp>
        <p:nvSpPr>
          <p:cNvPr id="6" name="TextBox 5">
            <a:extLst>
              <a:ext uri="{FF2B5EF4-FFF2-40B4-BE49-F238E27FC236}">
                <a16:creationId xmlns:a16="http://schemas.microsoft.com/office/drawing/2014/main" id="{1832B060-66DD-40CA-8428-93D622D83FE0}"/>
              </a:ext>
            </a:extLst>
          </p:cNvPr>
          <p:cNvSpPr txBox="1"/>
          <p:nvPr/>
        </p:nvSpPr>
        <p:spPr>
          <a:xfrm>
            <a:off x="2328862" y="1628775"/>
            <a:ext cx="2528887" cy="646331"/>
          </a:xfrm>
          <a:prstGeom prst="rect">
            <a:avLst/>
          </a:prstGeom>
          <a:noFill/>
        </p:spPr>
        <p:txBody>
          <a:bodyPr wrap="square" rtlCol="0">
            <a:spAutoFit/>
          </a:bodyPr>
          <a:lstStyle/>
          <a:p>
            <a:pPr algn="ctr"/>
            <a:r>
              <a:rPr lang="es-ES" b="1" dirty="0">
                <a:solidFill>
                  <a:schemeClr val="tx2">
                    <a:lumMod val="50000"/>
                  </a:schemeClr>
                </a:solidFill>
                <a:latin typeface="+mj-lt"/>
              </a:rPr>
              <a:t>¿De qué institución bancaria es cliente? </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7594518" y="1593124"/>
            <a:ext cx="3163970" cy="923330"/>
          </a:xfrm>
          <a:prstGeom prst="rect">
            <a:avLst/>
          </a:prstGeom>
          <a:noFill/>
        </p:spPr>
        <p:txBody>
          <a:bodyPr wrap="square" rtlCol="0">
            <a:spAutoFit/>
          </a:bodyPr>
          <a:lstStyle/>
          <a:p>
            <a:pPr algn="ctr"/>
            <a:r>
              <a:rPr lang="es-ES" b="1" dirty="0">
                <a:solidFill>
                  <a:schemeClr val="tx2">
                    <a:lumMod val="50000"/>
                  </a:schemeClr>
                </a:solidFill>
                <a:latin typeface="+mj-lt"/>
              </a:rPr>
              <a:t>¿Utiliza usted los servicios en línea de su entidad bancaria?</a:t>
            </a:r>
            <a:endParaRPr lang="en-US" b="1" dirty="0">
              <a:solidFill>
                <a:schemeClr val="tx2">
                  <a:lumMod val="50000"/>
                </a:schemeClr>
              </a:solidFill>
              <a:latin typeface="+mj-lt"/>
            </a:endParaRPr>
          </a:p>
        </p:txBody>
      </p:sp>
      <p:pic>
        <p:nvPicPr>
          <p:cNvPr id="20" name="Imagen 15">
            <a:extLst>
              <a:ext uri="{FF2B5EF4-FFF2-40B4-BE49-F238E27FC236}">
                <a16:creationId xmlns:a16="http://schemas.microsoft.com/office/drawing/2014/main" id="{8A052584-FD6A-4907-9E50-4E84AAA3BD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7433" y="2275105"/>
            <a:ext cx="6161007" cy="3582769"/>
          </a:xfrm>
          <a:prstGeom prst="rect">
            <a:avLst/>
          </a:prstGeom>
          <a:noFill/>
          <a:ln>
            <a:noFill/>
          </a:ln>
        </p:spPr>
      </p:pic>
      <p:pic>
        <p:nvPicPr>
          <p:cNvPr id="23" name="Imagen 19">
            <a:extLst>
              <a:ext uri="{FF2B5EF4-FFF2-40B4-BE49-F238E27FC236}">
                <a16:creationId xmlns:a16="http://schemas.microsoft.com/office/drawing/2014/main" id="{10D36279-CA0F-4AE6-B4B4-C492102894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88221" y="2516454"/>
            <a:ext cx="5696345" cy="3341421"/>
          </a:xfrm>
          <a:prstGeom prst="rect">
            <a:avLst/>
          </a:prstGeom>
          <a:noFill/>
          <a:ln>
            <a:noFill/>
          </a:ln>
        </p:spPr>
      </p:pic>
    </p:spTree>
    <p:extLst>
      <p:ext uri="{BB962C8B-B14F-4D97-AF65-F5344CB8AC3E}">
        <p14:creationId xmlns:p14="http://schemas.microsoft.com/office/powerpoint/2010/main" val="3622510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80192"/>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16614" y="424585"/>
            <a:ext cx="5148794" cy="830997"/>
          </a:xfrm>
          <a:prstGeom prst="rect">
            <a:avLst/>
          </a:prstGeom>
          <a:noFill/>
        </p:spPr>
        <p:txBody>
          <a:bodyPr wrap="square" rtlCol="0">
            <a:spAutoFit/>
          </a:bodyPr>
          <a:lstStyle/>
          <a:p>
            <a:r>
              <a:rPr lang="es-EC" sz="2400" b="1" dirty="0">
                <a:solidFill>
                  <a:schemeClr val="tx2">
                    <a:lumMod val="50000"/>
                  </a:schemeClr>
                </a:solidFill>
                <a:latin typeface="+mj-lt"/>
              </a:rPr>
              <a:t>Información sobre servicio bancarios en línea</a:t>
            </a:r>
            <a:endParaRPr lang="en-US" sz="2400" b="1" dirty="0">
              <a:solidFill>
                <a:schemeClr val="tx2">
                  <a:lumMod val="50000"/>
                </a:schemeClr>
              </a:solidFill>
              <a:latin typeface="+mj-lt"/>
            </a:endParaRPr>
          </a:p>
        </p:txBody>
      </p:sp>
      <p:sp>
        <p:nvSpPr>
          <p:cNvPr id="6" name="TextBox 5">
            <a:extLst>
              <a:ext uri="{FF2B5EF4-FFF2-40B4-BE49-F238E27FC236}">
                <a16:creationId xmlns:a16="http://schemas.microsoft.com/office/drawing/2014/main" id="{1832B060-66DD-40CA-8428-93D622D83FE0}"/>
              </a:ext>
            </a:extLst>
          </p:cNvPr>
          <p:cNvSpPr txBox="1"/>
          <p:nvPr/>
        </p:nvSpPr>
        <p:spPr>
          <a:xfrm>
            <a:off x="2328862" y="1628775"/>
            <a:ext cx="2528887" cy="646331"/>
          </a:xfrm>
          <a:prstGeom prst="rect">
            <a:avLst/>
          </a:prstGeom>
          <a:noFill/>
        </p:spPr>
        <p:txBody>
          <a:bodyPr wrap="square" rtlCol="0">
            <a:spAutoFit/>
          </a:bodyPr>
          <a:lstStyle/>
          <a:p>
            <a:pPr algn="ctr"/>
            <a:r>
              <a:rPr lang="es-ES" b="1" dirty="0">
                <a:solidFill>
                  <a:schemeClr val="tx2">
                    <a:lumMod val="50000"/>
                  </a:schemeClr>
                </a:solidFill>
                <a:latin typeface="+mj-lt"/>
              </a:rPr>
              <a:t>¿Con qué frecuencia los utiliza?</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7594518" y="1593124"/>
            <a:ext cx="3163970" cy="923330"/>
          </a:xfrm>
          <a:prstGeom prst="rect">
            <a:avLst/>
          </a:prstGeom>
          <a:noFill/>
        </p:spPr>
        <p:txBody>
          <a:bodyPr wrap="square" rtlCol="0">
            <a:spAutoFit/>
          </a:bodyPr>
          <a:lstStyle/>
          <a:p>
            <a:pPr algn="ctr"/>
            <a:r>
              <a:rPr lang="es-ES" b="1" dirty="0">
                <a:solidFill>
                  <a:schemeClr val="tx2">
                    <a:lumMod val="50000"/>
                  </a:schemeClr>
                </a:solidFill>
                <a:latin typeface="+mj-lt"/>
              </a:rPr>
              <a:t>¿Se encuentra satisfecho con los servicios en línea de su entidad bancaria?</a:t>
            </a:r>
            <a:endParaRPr lang="en-US" b="1" dirty="0">
              <a:solidFill>
                <a:schemeClr val="tx2">
                  <a:lumMod val="50000"/>
                </a:schemeClr>
              </a:solidFill>
              <a:latin typeface="+mj-lt"/>
            </a:endParaRPr>
          </a:p>
        </p:txBody>
      </p:sp>
      <p:pic>
        <p:nvPicPr>
          <p:cNvPr id="20" name="Imagen 17">
            <a:extLst>
              <a:ext uri="{FF2B5EF4-FFF2-40B4-BE49-F238E27FC236}">
                <a16:creationId xmlns:a16="http://schemas.microsoft.com/office/drawing/2014/main" id="{62DFB149-3F5C-427D-88E0-7FF52BC2DC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789" y="2444518"/>
            <a:ext cx="5595818" cy="3527656"/>
          </a:xfrm>
          <a:prstGeom prst="rect">
            <a:avLst/>
          </a:prstGeom>
          <a:noFill/>
          <a:ln>
            <a:noFill/>
          </a:ln>
        </p:spPr>
      </p:pic>
      <p:pic>
        <p:nvPicPr>
          <p:cNvPr id="23" name="Imagen 7">
            <a:extLst>
              <a:ext uri="{FF2B5EF4-FFF2-40B4-BE49-F238E27FC236}">
                <a16:creationId xmlns:a16="http://schemas.microsoft.com/office/drawing/2014/main" id="{DD674AA2-C3B1-4B08-9F22-A4F28A57AD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84483" y="2444518"/>
            <a:ext cx="5974142" cy="3527656"/>
          </a:xfrm>
          <a:prstGeom prst="rect">
            <a:avLst/>
          </a:prstGeom>
          <a:noFill/>
          <a:ln>
            <a:noFill/>
          </a:ln>
        </p:spPr>
      </p:pic>
    </p:spTree>
    <p:extLst>
      <p:ext uri="{BB962C8B-B14F-4D97-AF65-F5344CB8AC3E}">
        <p14:creationId xmlns:p14="http://schemas.microsoft.com/office/powerpoint/2010/main" val="2550238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09856" y="582146"/>
            <a:ext cx="5148794" cy="461665"/>
          </a:xfrm>
          <a:prstGeom prst="rect">
            <a:avLst/>
          </a:prstGeom>
          <a:noFill/>
        </p:spPr>
        <p:txBody>
          <a:bodyPr wrap="square" rtlCol="0">
            <a:spAutoFit/>
          </a:bodyPr>
          <a:lstStyle/>
          <a:p>
            <a:r>
              <a:rPr lang="es-EC" sz="2400" b="1" dirty="0">
                <a:solidFill>
                  <a:schemeClr val="tx2">
                    <a:lumMod val="50000"/>
                  </a:schemeClr>
                </a:solidFill>
                <a:latin typeface="+mj-lt"/>
              </a:rPr>
              <a:t>Norma subjetiva</a:t>
            </a:r>
            <a:endParaRPr lang="en-US" sz="2400" b="1" dirty="0">
              <a:solidFill>
                <a:schemeClr val="tx2">
                  <a:lumMod val="50000"/>
                </a:schemeClr>
              </a:solidFill>
              <a:latin typeface="+mj-lt"/>
            </a:endParaRPr>
          </a:p>
        </p:txBody>
      </p:sp>
      <p:sp>
        <p:nvSpPr>
          <p:cNvPr id="6" name="TextBox 5">
            <a:extLst>
              <a:ext uri="{FF2B5EF4-FFF2-40B4-BE49-F238E27FC236}">
                <a16:creationId xmlns:a16="http://schemas.microsoft.com/office/drawing/2014/main" id="{1832B060-66DD-40CA-8428-93D622D83FE0}"/>
              </a:ext>
            </a:extLst>
          </p:cNvPr>
          <p:cNvSpPr txBox="1"/>
          <p:nvPr/>
        </p:nvSpPr>
        <p:spPr>
          <a:xfrm>
            <a:off x="1000118" y="1571623"/>
            <a:ext cx="4812843" cy="923330"/>
          </a:xfrm>
          <a:prstGeom prst="rect">
            <a:avLst/>
          </a:prstGeom>
          <a:noFill/>
        </p:spPr>
        <p:txBody>
          <a:bodyPr wrap="square" rtlCol="0">
            <a:spAutoFit/>
          </a:bodyPr>
          <a:lstStyle/>
          <a:p>
            <a:pPr algn="ctr"/>
            <a:r>
              <a:rPr lang="es-ES" b="1" dirty="0">
                <a:solidFill>
                  <a:schemeClr val="tx2">
                    <a:lumMod val="50000"/>
                  </a:schemeClr>
                </a:solidFill>
                <a:latin typeface="+mj-lt"/>
              </a:rPr>
              <a:t>¿Tiene familiares, amigos o conocidos que utilicen los servicios bancarios online para realizar sus operaciones?</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6755942" y="1593124"/>
            <a:ext cx="4945527" cy="923330"/>
          </a:xfrm>
          <a:prstGeom prst="rect">
            <a:avLst/>
          </a:prstGeom>
          <a:noFill/>
        </p:spPr>
        <p:txBody>
          <a:bodyPr wrap="square" rtlCol="0">
            <a:spAutoFit/>
          </a:bodyPr>
          <a:lstStyle/>
          <a:p>
            <a:pPr algn="ctr"/>
            <a:r>
              <a:rPr lang="es-ES" b="1" dirty="0">
                <a:solidFill>
                  <a:schemeClr val="tx2">
                    <a:lumMod val="50000"/>
                  </a:schemeClr>
                </a:solidFill>
                <a:latin typeface="+mj-lt"/>
              </a:rPr>
              <a:t>¿Sus familiares, amigos o conocidos le han recomendado el uso de servicios bancarios online para realizar sus operaciones?</a:t>
            </a:r>
            <a:endParaRPr lang="en-US" b="1" dirty="0">
              <a:solidFill>
                <a:schemeClr val="tx2">
                  <a:lumMod val="50000"/>
                </a:schemeClr>
              </a:solidFill>
              <a:latin typeface="+mj-lt"/>
            </a:endParaRPr>
          </a:p>
        </p:txBody>
      </p:sp>
      <p:pic>
        <p:nvPicPr>
          <p:cNvPr id="16" name="Imagen 18">
            <a:extLst>
              <a:ext uri="{FF2B5EF4-FFF2-40B4-BE49-F238E27FC236}">
                <a16:creationId xmlns:a16="http://schemas.microsoft.com/office/drawing/2014/main" id="{59481197-DED7-404A-8638-8E57E24C31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790" y="2556104"/>
            <a:ext cx="5403060" cy="3416070"/>
          </a:xfrm>
          <a:prstGeom prst="rect">
            <a:avLst/>
          </a:prstGeom>
          <a:noFill/>
          <a:ln>
            <a:noFill/>
          </a:ln>
        </p:spPr>
      </p:pic>
      <p:pic>
        <p:nvPicPr>
          <p:cNvPr id="18" name="Imagen 20">
            <a:extLst>
              <a:ext uri="{FF2B5EF4-FFF2-40B4-BE49-F238E27FC236}">
                <a16:creationId xmlns:a16="http://schemas.microsoft.com/office/drawing/2014/main" id="{F668F3E5-9941-43CD-9DC8-8E9BF3EC75CC}"/>
              </a:ext>
            </a:extLst>
          </p:cNvPr>
          <p:cNvPicPr/>
          <p:nvPr/>
        </p:nvPicPr>
        <p:blipFill rotWithShape="1">
          <a:blip r:embed="rId3">
            <a:extLst>
              <a:ext uri="{28A0092B-C50C-407E-A947-70E740481C1C}">
                <a14:useLocalDpi xmlns:a14="http://schemas.microsoft.com/office/drawing/2010/main" val="0"/>
              </a:ext>
            </a:extLst>
          </a:blip>
          <a:srcRect t="5996"/>
          <a:stretch/>
        </p:blipFill>
        <p:spPr bwMode="auto">
          <a:xfrm>
            <a:off x="5884400" y="2657558"/>
            <a:ext cx="5888509" cy="33289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0791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09856" y="582146"/>
            <a:ext cx="5148794" cy="461665"/>
          </a:xfrm>
          <a:prstGeom prst="rect">
            <a:avLst/>
          </a:prstGeom>
          <a:noFill/>
        </p:spPr>
        <p:txBody>
          <a:bodyPr wrap="square" rtlCol="0">
            <a:spAutoFit/>
          </a:bodyPr>
          <a:lstStyle/>
          <a:p>
            <a:r>
              <a:rPr lang="es-EC" sz="2400" b="1" dirty="0">
                <a:solidFill>
                  <a:schemeClr val="tx2">
                    <a:lumMod val="50000"/>
                  </a:schemeClr>
                </a:solidFill>
                <a:latin typeface="+mj-lt"/>
              </a:rPr>
              <a:t>Norma subjetiva</a:t>
            </a:r>
            <a:endParaRPr lang="en-US" sz="2400" b="1" dirty="0">
              <a:solidFill>
                <a:schemeClr val="tx2">
                  <a:lumMod val="50000"/>
                </a:schemeClr>
              </a:solidFill>
              <a:latin typeface="+mj-lt"/>
            </a:endParaRPr>
          </a:p>
        </p:txBody>
      </p:sp>
      <p:sp>
        <p:nvSpPr>
          <p:cNvPr id="6" name="TextBox 5">
            <a:extLst>
              <a:ext uri="{FF2B5EF4-FFF2-40B4-BE49-F238E27FC236}">
                <a16:creationId xmlns:a16="http://schemas.microsoft.com/office/drawing/2014/main" id="{1832B060-66DD-40CA-8428-93D622D83FE0}"/>
              </a:ext>
            </a:extLst>
          </p:cNvPr>
          <p:cNvSpPr txBox="1"/>
          <p:nvPr/>
        </p:nvSpPr>
        <p:spPr>
          <a:xfrm>
            <a:off x="1000118" y="1571623"/>
            <a:ext cx="4812843" cy="923330"/>
          </a:xfrm>
          <a:prstGeom prst="rect">
            <a:avLst/>
          </a:prstGeom>
          <a:noFill/>
        </p:spPr>
        <p:txBody>
          <a:bodyPr wrap="square" rtlCol="0">
            <a:spAutoFit/>
          </a:bodyPr>
          <a:lstStyle/>
          <a:p>
            <a:pPr algn="ctr"/>
            <a:r>
              <a:rPr lang="es-ES" b="1" dirty="0">
                <a:solidFill>
                  <a:schemeClr val="tx2">
                    <a:lumMod val="50000"/>
                  </a:schemeClr>
                </a:solidFill>
                <a:latin typeface="+mj-lt"/>
              </a:rPr>
              <a:t>¿A escuchado quejas por parte de familiares, amigos o conocidos sobre los servicios bancarios online?</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6755942" y="1593124"/>
            <a:ext cx="4945527" cy="923330"/>
          </a:xfrm>
          <a:prstGeom prst="rect">
            <a:avLst/>
          </a:prstGeom>
          <a:noFill/>
        </p:spPr>
        <p:txBody>
          <a:bodyPr wrap="square" rtlCol="0">
            <a:spAutoFit/>
          </a:bodyPr>
          <a:lstStyle/>
          <a:p>
            <a:pPr algn="ctr"/>
            <a:r>
              <a:rPr lang="es-ES" b="1" dirty="0">
                <a:solidFill>
                  <a:schemeClr val="tx2">
                    <a:lumMod val="50000"/>
                  </a:schemeClr>
                </a:solidFill>
                <a:latin typeface="+mj-lt"/>
              </a:rPr>
              <a:t>¿Qué tan importante considera las opiniones de otras personas con respecto al uso de los servicios bancarios online?</a:t>
            </a:r>
            <a:endParaRPr lang="en-US" b="1" dirty="0">
              <a:solidFill>
                <a:schemeClr val="tx2">
                  <a:lumMod val="50000"/>
                </a:schemeClr>
              </a:solidFill>
              <a:latin typeface="+mj-lt"/>
            </a:endParaRPr>
          </a:p>
        </p:txBody>
      </p:sp>
      <p:pic>
        <p:nvPicPr>
          <p:cNvPr id="20" name="Imagen 21">
            <a:extLst>
              <a:ext uri="{FF2B5EF4-FFF2-40B4-BE49-F238E27FC236}">
                <a16:creationId xmlns:a16="http://schemas.microsoft.com/office/drawing/2014/main" id="{377BE298-623A-4BCC-B3B0-BB82A04357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355" y="2657558"/>
            <a:ext cx="5432345" cy="3328902"/>
          </a:xfrm>
          <a:prstGeom prst="rect">
            <a:avLst/>
          </a:prstGeom>
          <a:noFill/>
          <a:ln>
            <a:noFill/>
          </a:ln>
        </p:spPr>
      </p:pic>
      <p:pic>
        <p:nvPicPr>
          <p:cNvPr id="23" name="Imagen 22">
            <a:extLst>
              <a:ext uri="{FF2B5EF4-FFF2-40B4-BE49-F238E27FC236}">
                <a16:creationId xmlns:a16="http://schemas.microsoft.com/office/drawing/2014/main" id="{C136B277-826F-4C1D-BA33-2395B772D9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15139" y="2513240"/>
            <a:ext cx="5943486" cy="3473220"/>
          </a:xfrm>
          <a:prstGeom prst="rect">
            <a:avLst/>
          </a:prstGeom>
          <a:noFill/>
          <a:ln>
            <a:noFill/>
          </a:ln>
        </p:spPr>
      </p:pic>
    </p:spTree>
    <p:extLst>
      <p:ext uri="{BB962C8B-B14F-4D97-AF65-F5344CB8AC3E}">
        <p14:creationId xmlns:p14="http://schemas.microsoft.com/office/powerpoint/2010/main" val="283587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7CAFC84-4744-4178-95B5-AB423D30EFA8}"/>
              </a:ext>
            </a:extLst>
          </p:cNvPr>
          <p:cNvGrpSpPr/>
          <p:nvPr/>
        </p:nvGrpSpPr>
        <p:grpSpPr>
          <a:xfrm>
            <a:off x="76198" y="2701883"/>
            <a:ext cx="4670108" cy="1060231"/>
            <a:chOff x="5616076" y="3025825"/>
            <a:chExt cx="4670108" cy="1060231"/>
          </a:xfrm>
        </p:grpSpPr>
        <p:sp>
          <p:nvSpPr>
            <p:cNvPr id="9" name="TextBox 8"/>
            <p:cNvSpPr txBox="1"/>
            <p:nvPr/>
          </p:nvSpPr>
          <p:spPr>
            <a:xfrm>
              <a:off x="6638344" y="3025825"/>
              <a:ext cx="3647840" cy="504625"/>
            </a:xfrm>
            <a:prstGeom prst="rect">
              <a:avLst/>
            </a:prstGeom>
            <a:noFill/>
          </p:spPr>
          <p:txBody>
            <a:bodyPr wrap="square" lIns="108000" rIns="108000" rtlCol="0">
              <a:spAutoFit/>
            </a:bodyPr>
            <a:lstStyle/>
            <a:p>
              <a:pPr>
                <a:lnSpc>
                  <a:spcPct val="107000"/>
                </a:lnSpc>
                <a:spcAft>
                  <a:spcPts val="800"/>
                </a:spcAft>
              </a:pPr>
              <a:r>
                <a:rPr lang="es-EC" sz="2700" b="1" dirty="0">
                  <a:solidFill>
                    <a:schemeClr val="tx2">
                      <a:lumMod val="50000"/>
                    </a:schemeClr>
                  </a:solidFill>
                  <a:cs typeface="Arial" pitchFamily="34" charset="0"/>
                </a:rPr>
                <a:t>Introducción</a:t>
              </a:r>
            </a:p>
          </p:txBody>
        </p:sp>
        <p:sp>
          <p:nvSpPr>
            <p:cNvPr id="7" name="TextBox 6"/>
            <p:cNvSpPr txBox="1"/>
            <p:nvPr/>
          </p:nvSpPr>
          <p:spPr>
            <a:xfrm>
              <a:off x="5616076" y="3070393"/>
              <a:ext cx="1078173" cy="1015663"/>
            </a:xfrm>
            <a:prstGeom prst="rect">
              <a:avLst/>
            </a:prstGeom>
            <a:noFill/>
          </p:spPr>
          <p:txBody>
            <a:bodyPr wrap="square" lIns="108000" rIns="108000" rtlCol="0">
              <a:spAutoFit/>
            </a:bodyPr>
            <a:lstStyle/>
            <a:p>
              <a:endParaRPr lang="ko-KR" altLang="en-US" sz="6000" b="1" dirty="0">
                <a:solidFill>
                  <a:schemeClr val="tx2">
                    <a:lumMod val="75000"/>
                  </a:schemeClr>
                </a:solidFill>
                <a:cs typeface="Arial" pitchFamily="34" charset="0"/>
              </a:endParaRPr>
            </a:p>
          </p:txBody>
        </p:sp>
      </p:grpSp>
      <p:grpSp>
        <p:nvGrpSpPr>
          <p:cNvPr id="27" name="Group 26">
            <a:extLst>
              <a:ext uri="{FF2B5EF4-FFF2-40B4-BE49-F238E27FC236}">
                <a16:creationId xmlns:a16="http://schemas.microsoft.com/office/drawing/2014/main" id="{BC1A5C06-9DB4-413C-9356-73FF09130A4F}"/>
              </a:ext>
            </a:extLst>
          </p:cNvPr>
          <p:cNvGrpSpPr/>
          <p:nvPr/>
        </p:nvGrpSpPr>
        <p:grpSpPr>
          <a:xfrm>
            <a:off x="59259" y="3872508"/>
            <a:ext cx="4911841" cy="1613892"/>
            <a:chOff x="5703164" y="2871527"/>
            <a:chExt cx="4911841" cy="1613892"/>
          </a:xfrm>
        </p:grpSpPr>
        <p:sp>
          <p:nvSpPr>
            <p:cNvPr id="28" name="TextBox 27">
              <a:extLst>
                <a:ext uri="{FF2B5EF4-FFF2-40B4-BE49-F238E27FC236}">
                  <a16:creationId xmlns:a16="http://schemas.microsoft.com/office/drawing/2014/main" id="{89DA9A0A-1F22-498C-A63F-802984197176}"/>
                </a:ext>
              </a:extLst>
            </p:cNvPr>
            <p:cNvSpPr txBox="1"/>
            <p:nvPr/>
          </p:nvSpPr>
          <p:spPr>
            <a:xfrm>
              <a:off x="6723237" y="3315868"/>
              <a:ext cx="3891768" cy="1169551"/>
            </a:xfrm>
            <a:prstGeom prst="rect">
              <a:avLst/>
            </a:prstGeom>
            <a:noFill/>
          </p:spPr>
          <p:txBody>
            <a:bodyPr wrap="square" rtlCol="0">
              <a:spAutoFit/>
            </a:bodyPr>
            <a:lstStyle/>
            <a:p>
              <a:pPr algn="just"/>
              <a:r>
                <a:rPr lang="es-EC" sz="1400" b="1" dirty="0">
                  <a:cs typeface="Arial" pitchFamily="34" charset="0"/>
                </a:rPr>
                <a:t>Teorías de sustento, Satisfacción del cliente, calidad del servicio, el comportamiento del consumidor, lealtad del cliente, Tecnologías de la información, servicios digitales bancarios</a:t>
              </a:r>
              <a:r>
                <a:rPr lang="es-EC" sz="1200" b="1" dirty="0">
                  <a:cs typeface="Arial" pitchFamily="34" charset="0"/>
                </a:rPr>
                <a:t>.</a:t>
              </a:r>
            </a:p>
          </p:txBody>
        </p:sp>
        <p:sp>
          <p:nvSpPr>
            <p:cNvPr id="29" name="TextBox 28">
              <a:extLst>
                <a:ext uri="{FF2B5EF4-FFF2-40B4-BE49-F238E27FC236}">
                  <a16:creationId xmlns:a16="http://schemas.microsoft.com/office/drawing/2014/main" id="{94F50ED2-77D6-4064-8834-6CA6460394EB}"/>
                </a:ext>
              </a:extLst>
            </p:cNvPr>
            <p:cNvSpPr txBox="1"/>
            <p:nvPr/>
          </p:nvSpPr>
          <p:spPr>
            <a:xfrm>
              <a:off x="6706399" y="2871527"/>
              <a:ext cx="3647840" cy="507831"/>
            </a:xfrm>
            <a:prstGeom prst="rect">
              <a:avLst/>
            </a:prstGeom>
            <a:noFill/>
          </p:spPr>
          <p:txBody>
            <a:bodyPr wrap="square" lIns="108000" rIns="108000" rtlCol="0">
              <a:spAutoFit/>
            </a:bodyPr>
            <a:lstStyle/>
            <a:p>
              <a:pPr>
                <a:lnSpc>
                  <a:spcPct val="107000"/>
                </a:lnSpc>
                <a:spcAft>
                  <a:spcPts val="800"/>
                </a:spcAft>
              </a:pPr>
              <a:r>
                <a:rPr lang="en-US" altLang="ko-KR" sz="2700" b="1" dirty="0">
                  <a:solidFill>
                    <a:schemeClr val="tx2">
                      <a:lumMod val="50000"/>
                    </a:schemeClr>
                  </a:solidFill>
                  <a:cs typeface="Arial" pitchFamily="34" charset="0"/>
                </a:rPr>
                <a:t>Marco teórico</a:t>
              </a:r>
              <a:endParaRPr lang="ko-KR" altLang="en-US" sz="2700" b="1" dirty="0">
                <a:solidFill>
                  <a:schemeClr val="tx2">
                    <a:lumMod val="50000"/>
                  </a:schemeClr>
                </a:solidFill>
                <a:cs typeface="Arial" pitchFamily="34" charset="0"/>
              </a:endParaRPr>
            </a:p>
          </p:txBody>
        </p:sp>
        <p:sp>
          <p:nvSpPr>
            <p:cNvPr id="30" name="TextBox 29">
              <a:extLst>
                <a:ext uri="{FF2B5EF4-FFF2-40B4-BE49-F238E27FC236}">
                  <a16:creationId xmlns:a16="http://schemas.microsoft.com/office/drawing/2014/main" id="{3F4FFC14-B4AA-49BC-8F34-087407605B97}"/>
                </a:ext>
              </a:extLst>
            </p:cNvPr>
            <p:cNvSpPr txBox="1"/>
            <p:nvPr/>
          </p:nvSpPr>
          <p:spPr>
            <a:xfrm>
              <a:off x="5703164" y="2972423"/>
              <a:ext cx="1078173" cy="1015663"/>
            </a:xfrm>
            <a:prstGeom prst="rect">
              <a:avLst/>
            </a:prstGeom>
            <a:noFill/>
          </p:spPr>
          <p:txBody>
            <a:bodyPr wrap="square" lIns="108000" rIns="108000" rtlCol="0">
              <a:spAutoFit/>
            </a:bodyPr>
            <a:lstStyle/>
            <a:p>
              <a:r>
                <a:rPr lang="en-US" altLang="ko-KR" sz="6000" b="1" dirty="0">
                  <a:solidFill>
                    <a:schemeClr val="tx2">
                      <a:lumMod val="75000"/>
                    </a:schemeClr>
                  </a:solidFill>
                  <a:cs typeface="Arial" pitchFamily="34" charset="0"/>
                </a:rPr>
                <a:t>01</a:t>
              </a:r>
              <a:endParaRPr lang="ko-KR" altLang="en-US" sz="6000" b="1" dirty="0">
                <a:solidFill>
                  <a:schemeClr val="tx2">
                    <a:lumMod val="75000"/>
                  </a:schemeClr>
                </a:solidFill>
                <a:cs typeface="Arial" pitchFamily="34" charset="0"/>
              </a:endParaRPr>
            </a:p>
          </p:txBody>
        </p:sp>
      </p:grpSp>
      <p:grpSp>
        <p:nvGrpSpPr>
          <p:cNvPr id="31" name="Group 30">
            <a:extLst>
              <a:ext uri="{FF2B5EF4-FFF2-40B4-BE49-F238E27FC236}">
                <a16:creationId xmlns:a16="http://schemas.microsoft.com/office/drawing/2014/main" id="{05C62BB4-E7CE-481F-853F-FDA59731498B}"/>
              </a:ext>
            </a:extLst>
          </p:cNvPr>
          <p:cNvGrpSpPr/>
          <p:nvPr/>
        </p:nvGrpSpPr>
        <p:grpSpPr>
          <a:xfrm>
            <a:off x="48373" y="5460467"/>
            <a:ext cx="4905222" cy="1563539"/>
            <a:chOff x="5692278" y="3070393"/>
            <a:chExt cx="4905222" cy="1563539"/>
          </a:xfrm>
        </p:grpSpPr>
        <p:sp>
          <p:nvSpPr>
            <p:cNvPr id="32" name="TextBox 31">
              <a:extLst>
                <a:ext uri="{FF2B5EF4-FFF2-40B4-BE49-F238E27FC236}">
                  <a16:creationId xmlns:a16="http://schemas.microsoft.com/office/drawing/2014/main" id="{4F865D63-0537-4EFF-9BCC-9E0E0016CA01}"/>
                </a:ext>
              </a:extLst>
            </p:cNvPr>
            <p:cNvSpPr txBox="1"/>
            <p:nvPr/>
          </p:nvSpPr>
          <p:spPr>
            <a:xfrm>
              <a:off x="6694846" y="3562805"/>
              <a:ext cx="3902654" cy="1071127"/>
            </a:xfrm>
            <a:prstGeom prst="rect">
              <a:avLst/>
            </a:prstGeom>
            <a:noFill/>
          </p:spPr>
          <p:txBody>
            <a:bodyPr wrap="square" rtlCol="0">
              <a:spAutoFit/>
            </a:bodyPr>
            <a:lstStyle/>
            <a:p>
              <a:pPr algn="just">
                <a:lnSpc>
                  <a:spcPct val="107000"/>
                </a:lnSpc>
                <a:spcAft>
                  <a:spcPts val="800"/>
                </a:spcAft>
              </a:pPr>
              <a:r>
                <a:rPr lang="es-EC" sz="1400" b="1" dirty="0">
                  <a:cs typeface="Arial" pitchFamily="34" charset="0"/>
                </a:rPr>
                <a:t>Diseño de la investigación, estimación de la muestra y diseño de herramientas para la recolección de datos.</a:t>
              </a:r>
            </a:p>
            <a:p>
              <a:endParaRPr lang="en-US" altLang="ko-KR" sz="1200" dirty="0">
                <a:cs typeface="Arial" pitchFamily="34" charset="0"/>
              </a:endParaRPr>
            </a:p>
          </p:txBody>
        </p:sp>
        <p:sp>
          <p:nvSpPr>
            <p:cNvPr id="33" name="TextBox 32">
              <a:extLst>
                <a:ext uri="{FF2B5EF4-FFF2-40B4-BE49-F238E27FC236}">
                  <a16:creationId xmlns:a16="http://schemas.microsoft.com/office/drawing/2014/main" id="{F5D842C6-31BE-495F-BE59-FAB5E8A2014D}"/>
                </a:ext>
              </a:extLst>
            </p:cNvPr>
            <p:cNvSpPr txBox="1"/>
            <p:nvPr/>
          </p:nvSpPr>
          <p:spPr>
            <a:xfrm>
              <a:off x="6669385" y="3078048"/>
              <a:ext cx="3647840" cy="507831"/>
            </a:xfrm>
            <a:prstGeom prst="rect">
              <a:avLst/>
            </a:prstGeom>
            <a:noFill/>
          </p:spPr>
          <p:txBody>
            <a:bodyPr wrap="square" lIns="108000" rIns="108000" rtlCol="0">
              <a:spAutoFit/>
            </a:bodyPr>
            <a:lstStyle/>
            <a:p>
              <a:pPr>
                <a:lnSpc>
                  <a:spcPct val="107000"/>
                </a:lnSpc>
                <a:spcAft>
                  <a:spcPts val="800"/>
                </a:spcAft>
              </a:pPr>
              <a:r>
                <a:rPr lang="es-EC" sz="2700" b="1" dirty="0">
                  <a:solidFill>
                    <a:schemeClr val="tx2">
                      <a:lumMod val="50000"/>
                    </a:schemeClr>
                  </a:solidFill>
                  <a:cs typeface="Arial" pitchFamily="34" charset="0"/>
                </a:rPr>
                <a:t>Marco Metodológico</a:t>
              </a:r>
              <a:endParaRPr lang="ko-KR" altLang="en-US" sz="2700" b="1" dirty="0">
                <a:solidFill>
                  <a:schemeClr val="tx2">
                    <a:lumMod val="50000"/>
                  </a:schemeClr>
                </a:solidFill>
                <a:cs typeface="Arial" pitchFamily="34" charset="0"/>
              </a:endParaRPr>
            </a:p>
          </p:txBody>
        </p:sp>
        <p:sp>
          <p:nvSpPr>
            <p:cNvPr id="34" name="TextBox 33">
              <a:extLst>
                <a:ext uri="{FF2B5EF4-FFF2-40B4-BE49-F238E27FC236}">
                  <a16:creationId xmlns:a16="http://schemas.microsoft.com/office/drawing/2014/main" id="{465502A7-4347-4430-8DA7-2629A1C932A2}"/>
                </a:ext>
              </a:extLst>
            </p:cNvPr>
            <p:cNvSpPr txBox="1"/>
            <p:nvPr/>
          </p:nvSpPr>
          <p:spPr>
            <a:xfrm>
              <a:off x="5692278" y="3070393"/>
              <a:ext cx="1078173" cy="1015663"/>
            </a:xfrm>
            <a:prstGeom prst="rect">
              <a:avLst/>
            </a:prstGeom>
            <a:noFill/>
          </p:spPr>
          <p:txBody>
            <a:bodyPr wrap="square" lIns="108000" rIns="108000" rtlCol="0">
              <a:spAutoFit/>
            </a:bodyPr>
            <a:lstStyle/>
            <a:p>
              <a:r>
                <a:rPr lang="en-US" altLang="ko-KR" sz="6000" b="1" dirty="0">
                  <a:solidFill>
                    <a:schemeClr val="tx2">
                      <a:lumMod val="75000"/>
                    </a:schemeClr>
                  </a:solidFill>
                  <a:cs typeface="Arial" pitchFamily="34" charset="0"/>
                </a:rPr>
                <a:t>02</a:t>
              </a:r>
              <a:endParaRPr lang="ko-KR" altLang="en-US" sz="6000" b="1" dirty="0">
                <a:solidFill>
                  <a:schemeClr val="tx2">
                    <a:lumMod val="75000"/>
                  </a:schemeClr>
                </a:solidFill>
                <a:cs typeface="Arial" pitchFamily="34" charset="0"/>
              </a:endParaRPr>
            </a:p>
          </p:txBody>
        </p:sp>
      </p:grpSp>
      <p:grpSp>
        <p:nvGrpSpPr>
          <p:cNvPr id="35" name="Group 34">
            <a:extLst>
              <a:ext uri="{FF2B5EF4-FFF2-40B4-BE49-F238E27FC236}">
                <a16:creationId xmlns:a16="http://schemas.microsoft.com/office/drawing/2014/main" id="{0C7DA1F4-A93A-4A6E-8D7B-86B1E3FD26ED}"/>
              </a:ext>
            </a:extLst>
          </p:cNvPr>
          <p:cNvGrpSpPr/>
          <p:nvPr/>
        </p:nvGrpSpPr>
        <p:grpSpPr>
          <a:xfrm>
            <a:off x="5727990" y="2971059"/>
            <a:ext cx="5455368" cy="2113230"/>
            <a:chOff x="5692278" y="3070393"/>
            <a:chExt cx="4754475" cy="1679760"/>
          </a:xfrm>
        </p:grpSpPr>
        <p:sp>
          <p:nvSpPr>
            <p:cNvPr id="36" name="TextBox 35">
              <a:extLst>
                <a:ext uri="{FF2B5EF4-FFF2-40B4-BE49-F238E27FC236}">
                  <a16:creationId xmlns:a16="http://schemas.microsoft.com/office/drawing/2014/main" id="{0764B062-95E9-4460-8BDD-A8ECD228A425}"/>
                </a:ext>
              </a:extLst>
            </p:cNvPr>
            <p:cNvSpPr txBox="1"/>
            <p:nvPr/>
          </p:nvSpPr>
          <p:spPr>
            <a:xfrm>
              <a:off x="6798913" y="3820503"/>
              <a:ext cx="3647840" cy="929650"/>
            </a:xfrm>
            <a:prstGeom prst="rect">
              <a:avLst/>
            </a:prstGeom>
            <a:noFill/>
          </p:spPr>
          <p:txBody>
            <a:bodyPr wrap="square" rtlCol="0">
              <a:spAutoFit/>
            </a:bodyPr>
            <a:lstStyle/>
            <a:p>
              <a:pPr algn="just"/>
              <a:r>
                <a:rPr lang="es-EC" sz="1400" b="1" dirty="0">
                  <a:cs typeface="Arial" pitchFamily="34" charset="0"/>
                </a:rPr>
                <a:t>Análisis de los resultados, comprobación de hipótesis, situación económica, política y social de la banca ecuatoriana, principales servicios online que prestan las instituciones bancarias del D.M. de Quito</a:t>
              </a:r>
              <a:r>
                <a:rPr lang="en-US" sz="1400" b="1" dirty="0">
                  <a:cs typeface="Arial" pitchFamily="34" charset="0"/>
                </a:rPr>
                <a:t>.</a:t>
              </a:r>
              <a:endParaRPr lang="es-EC" sz="1400" b="1" dirty="0">
                <a:cs typeface="Arial" pitchFamily="34" charset="0"/>
              </a:endParaRPr>
            </a:p>
          </p:txBody>
        </p:sp>
        <p:sp>
          <p:nvSpPr>
            <p:cNvPr id="37" name="TextBox 36">
              <a:extLst>
                <a:ext uri="{FF2B5EF4-FFF2-40B4-BE49-F238E27FC236}">
                  <a16:creationId xmlns:a16="http://schemas.microsoft.com/office/drawing/2014/main" id="{3B71E5D8-AA70-4D3C-88A5-3F7CDB0DC9A8}"/>
                </a:ext>
              </a:extLst>
            </p:cNvPr>
            <p:cNvSpPr txBox="1"/>
            <p:nvPr/>
          </p:nvSpPr>
          <p:spPr>
            <a:xfrm>
              <a:off x="6751979" y="3153728"/>
              <a:ext cx="3647840" cy="754525"/>
            </a:xfrm>
            <a:prstGeom prst="rect">
              <a:avLst/>
            </a:prstGeom>
            <a:noFill/>
          </p:spPr>
          <p:txBody>
            <a:bodyPr wrap="square" lIns="108000" rIns="108000" rtlCol="0">
              <a:spAutoFit/>
            </a:bodyPr>
            <a:lstStyle/>
            <a:p>
              <a:pPr>
                <a:spcAft>
                  <a:spcPts val="800"/>
                </a:spcAft>
              </a:pPr>
              <a:r>
                <a:rPr lang="es-EC" sz="2700" b="1" dirty="0">
                  <a:solidFill>
                    <a:schemeClr val="tx2">
                      <a:lumMod val="50000"/>
                    </a:schemeClr>
                  </a:solidFill>
                  <a:cs typeface="Arial" pitchFamily="34" charset="0"/>
                </a:rPr>
                <a:t>Presentación y análisis de resultados</a:t>
              </a:r>
              <a:endParaRPr lang="ko-KR" altLang="en-US" sz="2700" b="1" dirty="0">
                <a:solidFill>
                  <a:schemeClr val="tx2">
                    <a:lumMod val="50000"/>
                  </a:schemeClr>
                </a:solidFill>
                <a:cs typeface="Arial" pitchFamily="34" charset="0"/>
              </a:endParaRPr>
            </a:p>
          </p:txBody>
        </p:sp>
        <p:sp>
          <p:nvSpPr>
            <p:cNvPr id="38" name="TextBox 37">
              <a:extLst>
                <a:ext uri="{FF2B5EF4-FFF2-40B4-BE49-F238E27FC236}">
                  <a16:creationId xmlns:a16="http://schemas.microsoft.com/office/drawing/2014/main" id="{808661E6-62F9-4315-A04D-01E8BF32249F}"/>
                </a:ext>
              </a:extLst>
            </p:cNvPr>
            <p:cNvSpPr txBox="1"/>
            <p:nvPr/>
          </p:nvSpPr>
          <p:spPr>
            <a:xfrm>
              <a:off x="5692278" y="3070393"/>
              <a:ext cx="1078173" cy="807328"/>
            </a:xfrm>
            <a:prstGeom prst="rect">
              <a:avLst/>
            </a:prstGeom>
            <a:noFill/>
          </p:spPr>
          <p:txBody>
            <a:bodyPr wrap="square" lIns="108000" rIns="108000" rtlCol="0">
              <a:spAutoFit/>
            </a:bodyPr>
            <a:lstStyle/>
            <a:p>
              <a:r>
                <a:rPr lang="en-US" altLang="ko-KR" sz="6000" b="1" dirty="0">
                  <a:solidFill>
                    <a:schemeClr val="tx2">
                      <a:lumMod val="75000"/>
                    </a:schemeClr>
                  </a:solidFill>
                  <a:cs typeface="Arial" pitchFamily="34" charset="0"/>
                </a:rPr>
                <a:t>03</a:t>
              </a:r>
              <a:endParaRPr lang="ko-KR" altLang="en-US" sz="6000" b="1" dirty="0">
                <a:solidFill>
                  <a:schemeClr val="tx2">
                    <a:lumMod val="75000"/>
                  </a:schemeClr>
                </a:solidFill>
                <a:cs typeface="Arial" pitchFamily="34" charset="0"/>
              </a:endParaRPr>
            </a:p>
          </p:txBody>
        </p:sp>
      </p:grpSp>
      <p:sp>
        <p:nvSpPr>
          <p:cNvPr id="3" name="CuadroTexto 2">
            <a:extLst>
              <a:ext uri="{FF2B5EF4-FFF2-40B4-BE49-F238E27FC236}">
                <a16:creationId xmlns:a16="http://schemas.microsoft.com/office/drawing/2014/main" id="{A194C3A6-3CAE-4955-83AE-00F7B0998E71}"/>
              </a:ext>
            </a:extLst>
          </p:cNvPr>
          <p:cNvSpPr txBox="1"/>
          <p:nvPr/>
        </p:nvSpPr>
        <p:spPr>
          <a:xfrm>
            <a:off x="1954580" y="806367"/>
            <a:ext cx="6974958" cy="1323439"/>
          </a:xfrm>
          <a:prstGeom prst="rect">
            <a:avLst/>
          </a:prstGeom>
          <a:noFill/>
        </p:spPr>
        <p:txBody>
          <a:bodyPr wrap="square" rtlCol="0">
            <a:spAutoFit/>
          </a:bodyPr>
          <a:lstStyle/>
          <a:p>
            <a:pPr algn="ctr"/>
            <a:r>
              <a:rPr lang="es-EC" sz="4000" b="1" dirty="0">
                <a:solidFill>
                  <a:srgbClr val="002060"/>
                </a:solidFill>
                <a:ea typeface="STXinwei" panose="020B0503020204020204" pitchFamily="2" charset="-122"/>
              </a:rPr>
              <a:t>CONTENIDO POR CAPÍTULOS</a:t>
            </a:r>
          </a:p>
        </p:txBody>
      </p:sp>
      <p:sp>
        <p:nvSpPr>
          <p:cNvPr id="23" name="TextBox 31">
            <a:extLst>
              <a:ext uri="{FF2B5EF4-FFF2-40B4-BE49-F238E27FC236}">
                <a16:creationId xmlns:a16="http://schemas.microsoft.com/office/drawing/2014/main" id="{56121959-02DE-44BC-9CD7-F42044127948}"/>
              </a:ext>
            </a:extLst>
          </p:cNvPr>
          <p:cNvSpPr txBox="1"/>
          <p:nvPr/>
        </p:nvSpPr>
        <p:spPr>
          <a:xfrm>
            <a:off x="1108073" y="3101803"/>
            <a:ext cx="3788391" cy="923330"/>
          </a:xfrm>
          <a:prstGeom prst="rect">
            <a:avLst/>
          </a:prstGeom>
          <a:noFill/>
        </p:spPr>
        <p:txBody>
          <a:bodyPr wrap="square" rtlCol="0">
            <a:spAutoFit/>
          </a:bodyPr>
          <a:lstStyle/>
          <a:p>
            <a:pPr algn="just"/>
            <a:r>
              <a:rPr lang="es-EC" sz="1400" b="1" dirty="0">
                <a:cs typeface="Arial" pitchFamily="34" charset="0"/>
              </a:rPr>
              <a:t>Planteamiento del problema, Objetivos, Determinación de Variables del entorno, Hipótesis</a:t>
            </a:r>
            <a:r>
              <a:rPr lang="es-EC" sz="1400" dirty="0">
                <a:cs typeface="Arial" pitchFamily="34" charset="0"/>
              </a:rPr>
              <a:t>.</a:t>
            </a:r>
          </a:p>
          <a:p>
            <a:endParaRPr lang="en-US" altLang="ko-KR" sz="1200" dirty="0">
              <a:cs typeface="Arial" pitchFamily="34" charset="0"/>
            </a:endParaRPr>
          </a:p>
        </p:txBody>
      </p:sp>
      <p:grpSp>
        <p:nvGrpSpPr>
          <p:cNvPr id="24" name="Group 34">
            <a:extLst>
              <a:ext uri="{FF2B5EF4-FFF2-40B4-BE49-F238E27FC236}">
                <a16:creationId xmlns:a16="http://schemas.microsoft.com/office/drawing/2014/main" id="{8D3D0456-AFAF-4ABE-A7CE-A6A255CE770C}"/>
              </a:ext>
            </a:extLst>
          </p:cNvPr>
          <p:cNvGrpSpPr/>
          <p:nvPr/>
        </p:nvGrpSpPr>
        <p:grpSpPr>
          <a:xfrm>
            <a:off x="5727990" y="4938067"/>
            <a:ext cx="5455368" cy="1701373"/>
            <a:chOff x="5692278" y="3135114"/>
            <a:chExt cx="4754475" cy="1352384"/>
          </a:xfrm>
        </p:grpSpPr>
        <p:sp>
          <p:nvSpPr>
            <p:cNvPr id="25" name="TextBox 35">
              <a:extLst>
                <a:ext uri="{FF2B5EF4-FFF2-40B4-BE49-F238E27FC236}">
                  <a16:creationId xmlns:a16="http://schemas.microsoft.com/office/drawing/2014/main" id="{859A8EB2-DA11-4C48-963A-AEFF17B75661}"/>
                </a:ext>
              </a:extLst>
            </p:cNvPr>
            <p:cNvSpPr txBox="1"/>
            <p:nvPr/>
          </p:nvSpPr>
          <p:spPr>
            <a:xfrm>
              <a:off x="6798913" y="3877721"/>
              <a:ext cx="3647840" cy="609777"/>
            </a:xfrm>
            <a:prstGeom prst="rect">
              <a:avLst/>
            </a:prstGeom>
            <a:noFill/>
          </p:spPr>
          <p:txBody>
            <a:bodyPr wrap="square" rtlCol="0">
              <a:spAutoFit/>
            </a:bodyPr>
            <a:lstStyle/>
            <a:p>
              <a:pPr>
                <a:lnSpc>
                  <a:spcPct val="107000"/>
                </a:lnSpc>
                <a:spcAft>
                  <a:spcPts val="800"/>
                </a:spcAft>
                <a:tabLst>
                  <a:tab pos="476250" algn="l"/>
                </a:tabLst>
              </a:pPr>
              <a:r>
                <a:rPr lang="es-EC" sz="1400" b="1" dirty="0">
                  <a:cs typeface="Arial" pitchFamily="34" charset="0"/>
                </a:rPr>
                <a:t>Caracterización de los resultados obtenidos en la investigación y recomendaciones sobre futuras investigaciones</a:t>
              </a:r>
              <a:r>
                <a:rPr lang="es-EC" sz="1200" b="1" dirty="0">
                  <a:cs typeface="Arial" pitchFamily="34" charset="0"/>
                </a:rPr>
                <a:t>.</a:t>
              </a:r>
            </a:p>
          </p:txBody>
        </p:sp>
        <p:sp>
          <p:nvSpPr>
            <p:cNvPr id="26" name="TextBox 36">
              <a:extLst>
                <a:ext uri="{FF2B5EF4-FFF2-40B4-BE49-F238E27FC236}">
                  <a16:creationId xmlns:a16="http://schemas.microsoft.com/office/drawing/2014/main" id="{8AA7D222-A129-43BE-8995-5CB6FE09C0AE}"/>
                </a:ext>
              </a:extLst>
            </p:cNvPr>
            <p:cNvSpPr txBox="1"/>
            <p:nvPr/>
          </p:nvSpPr>
          <p:spPr>
            <a:xfrm>
              <a:off x="6751979" y="3202332"/>
              <a:ext cx="3647840" cy="754525"/>
            </a:xfrm>
            <a:prstGeom prst="rect">
              <a:avLst/>
            </a:prstGeom>
            <a:noFill/>
          </p:spPr>
          <p:txBody>
            <a:bodyPr wrap="square" lIns="108000" rIns="108000" rtlCol="0">
              <a:spAutoFit/>
            </a:bodyPr>
            <a:lstStyle/>
            <a:p>
              <a:pPr>
                <a:spcAft>
                  <a:spcPts val="800"/>
                </a:spcAft>
              </a:pPr>
              <a:r>
                <a:rPr lang="es-EC" sz="2700" b="1" dirty="0">
                  <a:solidFill>
                    <a:schemeClr val="tx2">
                      <a:lumMod val="50000"/>
                    </a:schemeClr>
                  </a:solidFill>
                  <a:cs typeface="Arial" pitchFamily="34" charset="0"/>
                </a:rPr>
                <a:t>Conclusiones y futuras investigaciones</a:t>
              </a:r>
              <a:endParaRPr lang="ko-KR" altLang="en-US" sz="2700" b="1" dirty="0">
                <a:solidFill>
                  <a:schemeClr val="tx2">
                    <a:lumMod val="50000"/>
                  </a:schemeClr>
                </a:solidFill>
                <a:cs typeface="Arial" pitchFamily="34" charset="0"/>
              </a:endParaRPr>
            </a:p>
          </p:txBody>
        </p:sp>
        <p:sp>
          <p:nvSpPr>
            <p:cNvPr id="39" name="TextBox 37">
              <a:extLst>
                <a:ext uri="{FF2B5EF4-FFF2-40B4-BE49-F238E27FC236}">
                  <a16:creationId xmlns:a16="http://schemas.microsoft.com/office/drawing/2014/main" id="{C0E51041-6D2F-4910-85CC-8875E988FD02}"/>
                </a:ext>
              </a:extLst>
            </p:cNvPr>
            <p:cNvSpPr txBox="1"/>
            <p:nvPr/>
          </p:nvSpPr>
          <p:spPr>
            <a:xfrm>
              <a:off x="5692278" y="3135114"/>
              <a:ext cx="1078173" cy="807328"/>
            </a:xfrm>
            <a:prstGeom prst="rect">
              <a:avLst/>
            </a:prstGeom>
            <a:noFill/>
          </p:spPr>
          <p:txBody>
            <a:bodyPr wrap="square" lIns="108000" rIns="108000" rtlCol="0">
              <a:spAutoFit/>
            </a:bodyPr>
            <a:lstStyle/>
            <a:p>
              <a:r>
                <a:rPr lang="en-US" altLang="ko-KR" sz="6000" b="1" dirty="0">
                  <a:solidFill>
                    <a:schemeClr val="tx2">
                      <a:lumMod val="75000"/>
                    </a:schemeClr>
                  </a:solidFill>
                  <a:cs typeface="Arial" pitchFamily="34" charset="0"/>
                </a:rPr>
                <a:t>04</a:t>
              </a:r>
              <a:endParaRPr lang="ko-KR" altLang="en-US" sz="6000" b="1" dirty="0">
                <a:solidFill>
                  <a:schemeClr val="tx2">
                    <a:lumMod val="75000"/>
                  </a:schemeClr>
                </a:solidFill>
                <a:cs typeface="Arial" pitchFamily="34" charset="0"/>
              </a:endParaRPr>
            </a:p>
          </p:txBody>
        </p:sp>
      </p:grpSp>
    </p:spTree>
    <p:extLst>
      <p:ext uri="{BB962C8B-B14F-4D97-AF65-F5344CB8AC3E}">
        <p14:creationId xmlns:p14="http://schemas.microsoft.com/office/powerpoint/2010/main" val="403338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09856" y="582146"/>
            <a:ext cx="5148794" cy="461665"/>
          </a:xfrm>
          <a:prstGeom prst="rect">
            <a:avLst/>
          </a:prstGeom>
          <a:noFill/>
        </p:spPr>
        <p:txBody>
          <a:bodyPr wrap="square" rtlCol="0">
            <a:spAutoFit/>
          </a:bodyPr>
          <a:lstStyle/>
          <a:p>
            <a:r>
              <a:rPr lang="es-EC" sz="2400" b="1" dirty="0">
                <a:solidFill>
                  <a:schemeClr val="tx2">
                    <a:lumMod val="50000"/>
                  </a:schemeClr>
                </a:solidFill>
                <a:latin typeface="+mj-lt"/>
              </a:rPr>
              <a:t>Actitud</a:t>
            </a:r>
            <a:endParaRPr lang="en-US" sz="2400" b="1" dirty="0">
              <a:solidFill>
                <a:schemeClr val="tx2">
                  <a:lumMod val="50000"/>
                </a:schemeClr>
              </a:solidFill>
              <a:latin typeface="+mj-lt"/>
            </a:endParaRPr>
          </a:p>
        </p:txBody>
      </p:sp>
      <p:sp>
        <p:nvSpPr>
          <p:cNvPr id="6" name="TextBox 5">
            <a:extLst>
              <a:ext uri="{FF2B5EF4-FFF2-40B4-BE49-F238E27FC236}">
                <a16:creationId xmlns:a16="http://schemas.microsoft.com/office/drawing/2014/main" id="{1832B060-66DD-40CA-8428-93D622D83FE0}"/>
              </a:ext>
            </a:extLst>
          </p:cNvPr>
          <p:cNvSpPr txBox="1"/>
          <p:nvPr/>
        </p:nvSpPr>
        <p:spPr>
          <a:xfrm>
            <a:off x="1000118" y="1571623"/>
            <a:ext cx="4812843" cy="646331"/>
          </a:xfrm>
          <a:prstGeom prst="rect">
            <a:avLst/>
          </a:prstGeom>
          <a:noFill/>
        </p:spPr>
        <p:txBody>
          <a:bodyPr wrap="square" rtlCol="0">
            <a:spAutoFit/>
          </a:bodyPr>
          <a:lstStyle/>
          <a:p>
            <a:pPr algn="ctr"/>
            <a:r>
              <a:rPr lang="es-ES" b="1" dirty="0">
                <a:solidFill>
                  <a:schemeClr val="tx2">
                    <a:lumMod val="50000"/>
                  </a:schemeClr>
                </a:solidFill>
                <a:latin typeface="+mj-lt"/>
              </a:rPr>
              <a:t>¿Considera ventajoso el uso de servicios bancarios online?</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6755942" y="1593124"/>
            <a:ext cx="4945527" cy="646331"/>
          </a:xfrm>
          <a:prstGeom prst="rect">
            <a:avLst/>
          </a:prstGeom>
          <a:noFill/>
        </p:spPr>
        <p:txBody>
          <a:bodyPr wrap="square" rtlCol="0">
            <a:spAutoFit/>
          </a:bodyPr>
          <a:lstStyle/>
          <a:p>
            <a:pPr algn="ctr"/>
            <a:r>
              <a:rPr lang="es-ES" b="1" dirty="0">
                <a:solidFill>
                  <a:schemeClr val="tx2">
                    <a:lumMod val="50000"/>
                  </a:schemeClr>
                </a:solidFill>
                <a:latin typeface="+mj-lt"/>
              </a:rPr>
              <a:t>¿Considera positiva su experiencia utilizando servicios bancarios online?</a:t>
            </a:r>
            <a:endParaRPr lang="en-US" b="1" dirty="0">
              <a:solidFill>
                <a:schemeClr val="tx2">
                  <a:lumMod val="50000"/>
                </a:schemeClr>
              </a:solidFill>
              <a:latin typeface="+mj-lt"/>
            </a:endParaRPr>
          </a:p>
        </p:txBody>
      </p:sp>
      <p:pic>
        <p:nvPicPr>
          <p:cNvPr id="24" name="Imagen 23">
            <a:extLst>
              <a:ext uri="{FF2B5EF4-FFF2-40B4-BE49-F238E27FC236}">
                <a16:creationId xmlns:a16="http://schemas.microsoft.com/office/drawing/2014/main" id="{367711EC-11B0-4D6F-AB8B-51F0E8D072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293" y="2513239"/>
            <a:ext cx="5680689" cy="3473219"/>
          </a:xfrm>
          <a:prstGeom prst="rect">
            <a:avLst/>
          </a:prstGeom>
          <a:noFill/>
          <a:ln>
            <a:noFill/>
          </a:ln>
        </p:spPr>
      </p:pic>
      <p:pic>
        <p:nvPicPr>
          <p:cNvPr id="25" name="Imagen 24">
            <a:extLst>
              <a:ext uri="{FF2B5EF4-FFF2-40B4-BE49-F238E27FC236}">
                <a16:creationId xmlns:a16="http://schemas.microsoft.com/office/drawing/2014/main" id="{AB833BD7-2F33-487E-AD47-EA8A02DA90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43838" y="2513238"/>
            <a:ext cx="5680689" cy="3473219"/>
          </a:xfrm>
          <a:prstGeom prst="rect">
            <a:avLst/>
          </a:prstGeom>
          <a:noFill/>
          <a:ln>
            <a:noFill/>
          </a:ln>
        </p:spPr>
      </p:pic>
    </p:spTree>
    <p:extLst>
      <p:ext uri="{BB962C8B-B14F-4D97-AF65-F5344CB8AC3E}">
        <p14:creationId xmlns:p14="http://schemas.microsoft.com/office/powerpoint/2010/main" val="131146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09856" y="582146"/>
            <a:ext cx="5148794" cy="461665"/>
          </a:xfrm>
          <a:prstGeom prst="rect">
            <a:avLst/>
          </a:prstGeom>
          <a:noFill/>
        </p:spPr>
        <p:txBody>
          <a:bodyPr wrap="square" rtlCol="0">
            <a:spAutoFit/>
          </a:bodyPr>
          <a:lstStyle/>
          <a:p>
            <a:r>
              <a:rPr lang="es-EC" sz="2400" b="1" dirty="0">
                <a:solidFill>
                  <a:schemeClr val="tx2">
                    <a:lumMod val="50000"/>
                  </a:schemeClr>
                </a:solidFill>
                <a:latin typeface="+mj-lt"/>
              </a:rPr>
              <a:t>Actitud</a:t>
            </a:r>
            <a:endParaRPr lang="en-US" sz="2400" b="1" dirty="0">
              <a:solidFill>
                <a:schemeClr val="tx2">
                  <a:lumMod val="50000"/>
                </a:schemeClr>
              </a:solidFill>
              <a:latin typeface="+mj-lt"/>
            </a:endParaRPr>
          </a:p>
        </p:txBody>
      </p:sp>
      <p:sp>
        <p:nvSpPr>
          <p:cNvPr id="6" name="TextBox 5">
            <a:extLst>
              <a:ext uri="{FF2B5EF4-FFF2-40B4-BE49-F238E27FC236}">
                <a16:creationId xmlns:a16="http://schemas.microsoft.com/office/drawing/2014/main" id="{1832B060-66DD-40CA-8428-93D622D83FE0}"/>
              </a:ext>
            </a:extLst>
          </p:cNvPr>
          <p:cNvSpPr txBox="1"/>
          <p:nvPr/>
        </p:nvSpPr>
        <p:spPr>
          <a:xfrm>
            <a:off x="1000118" y="1457319"/>
            <a:ext cx="4812843" cy="646331"/>
          </a:xfrm>
          <a:prstGeom prst="rect">
            <a:avLst/>
          </a:prstGeom>
          <a:noFill/>
        </p:spPr>
        <p:txBody>
          <a:bodyPr wrap="square" rtlCol="0">
            <a:spAutoFit/>
          </a:bodyPr>
          <a:lstStyle/>
          <a:p>
            <a:pPr algn="ctr"/>
            <a:r>
              <a:rPr lang="es-ES" b="1" dirty="0">
                <a:solidFill>
                  <a:schemeClr val="tx2">
                    <a:lumMod val="50000"/>
                  </a:schemeClr>
                </a:solidFill>
                <a:latin typeface="+mj-lt"/>
              </a:rPr>
              <a:t>¿Recomienda o recomendaría el uso de servicios bancarios online?</a:t>
            </a:r>
            <a:endParaRPr lang="en-US" b="1" dirty="0">
              <a:solidFill>
                <a:schemeClr val="tx2">
                  <a:lumMod val="50000"/>
                </a:schemeClr>
              </a:solidFill>
              <a:latin typeface="+mj-lt"/>
            </a:endParaRPr>
          </a:p>
        </p:txBody>
      </p:sp>
      <p:sp>
        <p:nvSpPr>
          <p:cNvPr id="17" name="TextBox 16">
            <a:extLst>
              <a:ext uri="{FF2B5EF4-FFF2-40B4-BE49-F238E27FC236}">
                <a16:creationId xmlns:a16="http://schemas.microsoft.com/office/drawing/2014/main" id="{87A5C2A4-D79F-496F-88A1-F636E52E7636}"/>
              </a:ext>
            </a:extLst>
          </p:cNvPr>
          <p:cNvSpPr txBox="1"/>
          <p:nvPr/>
        </p:nvSpPr>
        <p:spPr>
          <a:xfrm>
            <a:off x="6755942" y="1421668"/>
            <a:ext cx="4945527" cy="923330"/>
          </a:xfrm>
          <a:prstGeom prst="rect">
            <a:avLst/>
          </a:prstGeom>
          <a:noFill/>
        </p:spPr>
        <p:txBody>
          <a:bodyPr wrap="square" rtlCol="0">
            <a:spAutoFit/>
          </a:bodyPr>
          <a:lstStyle/>
          <a:p>
            <a:pPr algn="ctr"/>
            <a:r>
              <a:rPr lang="es-ES" b="1" dirty="0">
                <a:solidFill>
                  <a:schemeClr val="tx2">
                    <a:lumMod val="50000"/>
                  </a:schemeClr>
                </a:solidFill>
                <a:latin typeface="+mj-lt"/>
              </a:rPr>
              <a:t>¿Considera que la imagen de la institución bancaria que utiliza, le da la confianza para realizar sus transacciones en línea?</a:t>
            </a:r>
            <a:endParaRPr lang="en-US" b="1" dirty="0">
              <a:solidFill>
                <a:schemeClr val="tx2">
                  <a:lumMod val="50000"/>
                </a:schemeClr>
              </a:solidFill>
              <a:latin typeface="+mj-lt"/>
            </a:endParaRPr>
          </a:p>
        </p:txBody>
      </p:sp>
      <p:pic>
        <p:nvPicPr>
          <p:cNvPr id="15" name="Imagen 25">
            <a:extLst>
              <a:ext uri="{FF2B5EF4-FFF2-40B4-BE49-F238E27FC236}">
                <a16:creationId xmlns:a16="http://schemas.microsoft.com/office/drawing/2014/main" id="{235370AE-9B23-4849-A857-6680BF1902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2513238"/>
            <a:ext cx="5812962" cy="3473219"/>
          </a:xfrm>
          <a:prstGeom prst="rect">
            <a:avLst/>
          </a:prstGeom>
          <a:noFill/>
          <a:ln>
            <a:noFill/>
          </a:ln>
        </p:spPr>
      </p:pic>
      <p:pic>
        <p:nvPicPr>
          <p:cNvPr id="16" name="Imagen 26">
            <a:extLst>
              <a:ext uri="{FF2B5EF4-FFF2-40B4-BE49-F238E27FC236}">
                <a16:creationId xmlns:a16="http://schemas.microsoft.com/office/drawing/2014/main" id="{00B993FE-46EC-40E5-9B22-06FC110DC9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15139" y="2344999"/>
            <a:ext cx="5812962" cy="3641458"/>
          </a:xfrm>
          <a:prstGeom prst="rect">
            <a:avLst/>
          </a:prstGeom>
          <a:noFill/>
          <a:ln>
            <a:noFill/>
          </a:ln>
        </p:spPr>
      </p:pic>
    </p:spTree>
    <p:extLst>
      <p:ext uri="{BB962C8B-B14F-4D97-AF65-F5344CB8AC3E}">
        <p14:creationId xmlns:p14="http://schemas.microsoft.com/office/powerpoint/2010/main" val="114625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287691"/>
            <a:ext cx="5255924" cy="461665"/>
          </a:xfrm>
          <a:prstGeom prst="rect">
            <a:avLst/>
          </a:prstGeom>
          <a:noFill/>
        </p:spPr>
        <p:txBody>
          <a:bodyPr wrap="square" rtlCol="0">
            <a:spAutoFit/>
          </a:bodyPr>
          <a:lstStyle/>
          <a:p>
            <a:pPr marL="457200" lvl="1" algn="just"/>
            <a:r>
              <a:rPr lang="es-EC" sz="2400" b="1" dirty="0">
                <a:solidFill>
                  <a:schemeClr val="accent1"/>
                </a:solidFill>
                <a:latin typeface="+mj-lt"/>
              </a:rPr>
              <a:t>1. </a:t>
            </a:r>
            <a:r>
              <a:rPr lang="es-EC" sz="2400" b="1" dirty="0">
                <a:solidFill>
                  <a:schemeClr val="accent1"/>
                </a:solidFill>
                <a:effectLst/>
                <a:latin typeface="+mj-lt"/>
              </a:rPr>
              <a:t>Resultados de la encuesta</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5" name="TextBox 4">
            <a:extLst>
              <a:ext uri="{FF2B5EF4-FFF2-40B4-BE49-F238E27FC236}">
                <a16:creationId xmlns:a16="http://schemas.microsoft.com/office/drawing/2014/main" id="{8F98C4D4-9C90-4DCC-BFAA-5A6E651C521A}"/>
              </a:ext>
            </a:extLst>
          </p:cNvPr>
          <p:cNvSpPr txBox="1"/>
          <p:nvPr/>
        </p:nvSpPr>
        <p:spPr>
          <a:xfrm>
            <a:off x="6909856" y="582146"/>
            <a:ext cx="5148794" cy="461665"/>
          </a:xfrm>
          <a:prstGeom prst="rect">
            <a:avLst/>
          </a:prstGeom>
          <a:noFill/>
        </p:spPr>
        <p:txBody>
          <a:bodyPr wrap="square" rtlCol="0">
            <a:spAutoFit/>
          </a:bodyPr>
          <a:lstStyle/>
          <a:p>
            <a:r>
              <a:rPr lang="es-EC" sz="2400" b="1" dirty="0">
                <a:solidFill>
                  <a:schemeClr val="tx2">
                    <a:lumMod val="50000"/>
                  </a:schemeClr>
                </a:solidFill>
                <a:latin typeface="+mj-lt"/>
              </a:rPr>
              <a:t>Control percibido</a:t>
            </a:r>
            <a:endParaRPr lang="en-US" sz="2400" b="1" dirty="0">
              <a:solidFill>
                <a:schemeClr val="tx2">
                  <a:lumMod val="50000"/>
                </a:schemeClr>
              </a:solidFill>
              <a:latin typeface="+mj-lt"/>
            </a:endParaRPr>
          </a:p>
        </p:txBody>
      </p:sp>
      <p:pic>
        <p:nvPicPr>
          <p:cNvPr id="18" name="Imagen 27">
            <a:extLst>
              <a:ext uri="{FF2B5EF4-FFF2-40B4-BE49-F238E27FC236}">
                <a16:creationId xmlns:a16="http://schemas.microsoft.com/office/drawing/2014/main" id="{13731D06-3AB2-41BB-93E6-9476B26FFA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0417" y="1179288"/>
            <a:ext cx="6251166" cy="3970079"/>
          </a:xfrm>
          <a:prstGeom prst="rect">
            <a:avLst/>
          </a:prstGeom>
          <a:noFill/>
          <a:ln>
            <a:noFill/>
          </a:ln>
        </p:spPr>
      </p:pic>
      <p:sp>
        <p:nvSpPr>
          <p:cNvPr id="23" name="TextBox 22">
            <a:extLst>
              <a:ext uri="{FF2B5EF4-FFF2-40B4-BE49-F238E27FC236}">
                <a16:creationId xmlns:a16="http://schemas.microsoft.com/office/drawing/2014/main" id="{FF1C4AFA-536D-4A80-9189-485BA4E121FA}"/>
              </a:ext>
            </a:extLst>
          </p:cNvPr>
          <p:cNvSpPr txBox="1"/>
          <p:nvPr/>
        </p:nvSpPr>
        <p:spPr>
          <a:xfrm>
            <a:off x="1861368" y="5020171"/>
            <a:ext cx="9513599" cy="1118255"/>
          </a:xfrm>
          <a:prstGeom prst="rect">
            <a:avLst/>
          </a:prstGeom>
          <a:noFill/>
        </p:spPr>
        <p:txBody>
          <a:bodyPr wrap="square">
            <a:spAutoFit/>
          </a:bodyPr>
          <a:lstStyle/>
          <a:p>
            <a:pPr algn="just">
              <a:lnSpc>
                <a:spcPts val="2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Número de encuestados según el grado de vialidad o dificultad para realizar sus transacciones bancarias en línea (Utilizando la escala de Likert, donde “Muy en desacuerdo” denota un grado alto de dificultad por parte del cliente, mientras que “De acuerdo” indica que la persona no tiene ninguna dificultad para realizar sus transacciones en línea).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432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3" y="416283"/>
            <a:ext cx="5255924" cy="461665"/>
          </a:xfrm>
          <a:prstGeom prst="rect">
            <a:avLst/>
          </a:prstGeom>
          <a:noFill/>
        </p:spPr>
        <p:txBody>
          <a:bodyPr wrap="square" rtlCol="0">
            <a:spAutoFit/>
          </a:bodyPr>
          <a:lstStyle/>
          <a:p>
            <a:pPr marL="457200" lvl="1" algn="just"/>
            <a:r>
              <a:rPr lang="es-EC" sz="2400" b="1" dirty="0">
                <a:solidFill>
                  <a:schemeClr val="accent1"/>
                </a:solidFill>
                <a:effectLst/>
                <a:latin typeface="+mj-lt"/>
              </a:rPr>
              <a:t>2. Análisis de resultados</a:t>
            </a: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TextBox 13">
            <a:extLst>
              <a:ext uri="{FF2B5EF4-FFF2-40B4-BE49-F238E27FC236}">
                <a16:creationId xmlns:a16="http://schemas.microsoft.com/office/drawing/2014/main" id="{1C60ACD6-E53D-4EB9-86F9-B7EE01123629}"/>
              </a:ext>
            </a:extLst>
          </p:cNvPr>
          <p:cNvSpPr txBox="1"/>
          <p:nvPr/>
        </p:nvSpPr>
        <p:spPr>
          <a:xfrm>
            <a:off x="207433" y="1407769"/>
            <a:ext cx="4864630" cy="1750929"/>
          </a:xfrm>
          <a:prstGeom prst="rect">
            <a:avLst/>
          </a:prstGeom>
          <a:noFill/>
        </p:spPr>
        <p:txBody>
          <a:bodyPr wrap="square">
            <a:spAutoFit/>
          </a:bodyPr>
          <a:lstStyle/>
          <a:p>
            <a:pPr marL="742950" lvl="1" indent="-285750" algn="just">
              <a:lnSpc>
                <a:spcPct val="200000"/>
              </a:lnSpc>
              <a:buFont typeface="+mj-lt"/>
              <a:buAutoNum type="arabicPeriod"/>
              <a:tabLst>
                <a:tab pos="228600" algn="l"/>
                <a:tab pos="457200" algn="l"/>
              </a:tabLst>
            </a:pPr>
            <a:r>
              <a:rPr lang="es-EC" sz="1400" b="1" dirty="0">
                <a:effectLst/>
                <a:latin typeface="+mj-lt"/>
              </a:rPr>
              <a:t>Comprobación de Hipótesis</a:t>
            </a:r>
            <a:endParaRPr lang="en-US" sz="1400" b="1" dirty="0">
              <a:effectLst/>
              <a:latin typeface="+mj-lt"/>
            </a:endParaRPr>
          </a:p>
          <a:p>
            <a:pPr algn="just">
              <a:lnSpc>
                <a:spcPct val="150000"/>
              </a:lnSpc>
              <a:spcAft>
                <a:spcPts val="600"/>
              </a:spcAft>
            </a:pPr>
            <a:r>
              <a:rPr lang="es-EC" sz="1200" dirty="0">
                <a:latin typeface="+mj-lt"/>
                <a:ea typeface="Calibri" panose="020F0502020204030204" pitchFamily="34" charset="0"/>
                <a:cs typeface="Times New Roman" panose="02020603050405020304" pitchFamily="18" charset="0"/>
              </a:rPr>
              <a:t>Se </a:t>
            </a:r>
            <a:r>
              <a:rPr lang="es-EC" sz="1200" dirty="0">
                <a:effectLst/>
                <a:latin typeface="+mj-lt"/>
                <a:ea typeface="Calibri" panose="020F0502020204030204" pitchFamily="34" charset="0"/>
                <a:cs typeface="Times New Roman" panose="02020603050405020304" pitchFamily="18" charset="0"/>
              </a:rPr>
              <a:t>utilizó </a:t>
            </a:r>
            <a:r>
              <a:rPr lang="es-EC" sz="1200" dirty="0" err="1">
                <a:effectLst/>
                <a:latin typeface="+mj-lt"/>
                <a:ea typeface="Calibri" panose="020F0502020204030204" pitchFamily="34" charset="0"/>
                <a:cs typeface="Times New Roman" panose="02020603050405020304" pitchFamily="18" charset="0"/>
              </a:rPr>
              <a:t>Anova</a:t>
            </a:r>
            <a:r>
              <a:rPr lang="es-EC" sz="1200" dirty="0">
                <a:effectLst/>
                <a:latin typeface="+mj-lt"/>
                <a:ea typeface="Calibri" panose="020F0502020204030204" pitchFamily="34" charset="0"/>
                <a:cs typeface="Times New Roman" panose="02020603050405020304" pitchFamily="18" charset="0"/>
              </a:rPr>
              <a:t>, la misma que permitió analizar la existencia de relación entre variables, de acuerdo al nivel de significancia:</a:t>
            </a:r>
            <a:endParaRPr lang="en-US" sz="1200" dirty="0">
              <a:effectLst/>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EC" sz="1200" dirty="0">
                <a:effectLst/>
                <a:latin typeface="+mj-lt"/>
                <a:ea typeface="Calibri" panose="020F0502020204030204" pitchFamily="34" charset="0"/>
                <a:cs typeface="Times New Roman" panose="02020603050405020304" pitchFamily="18" charset="0"/>
              </a:rPr>
              <a:t>Si nivel de significación ≤ Alfa (0.05) → se acepta Ho.</a:t>
            </a:r>
            <a:endParaRPr lang="en-US" sz="1200" dirty="0">
              <a:effectLst/>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EC" sz="1200" dirty="0">
                <a:effectLst/>
                <a:latin typeface="+mj-lt"/>
                <a:ea typeface="Calibri" panose="020F0502020204030204" pitchFamily="34" charset="0"/>
                <a:cs typeface="Times New Roman" panose="02020603050405020304" pitchFamily="18" charset="0"/>
              </a:rPr>
              <a:t>Si nivel de significación &gt; Alfa (0.05) → se rechaza Ho.</a:t>
            </a:r>
            <a:endParaRPr lang="en-US" sz="1200" dirty="0">
              <a:effectLst/>
              <a:latin typeface="+mj-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4BA8E38-D615-4025-854F-B64AA42E4226}"/>
              </a:ext>
            </a:extLst>
          </p:cNvPr>
          <p:cNvSpPr txBox="1"/>
          <p:nvPr/>
        </p:nvSpPr>
        <p:spPr>
          <a:xfrm>
            <a:off x="6053253" y="1425908"/>
            <a:ext cx="5321714" cy="2006768"/>
          </a:xfrm>
          <a:prstGeom prst="rect">
            <a:avLst/>
          </a:prstGeom>
          <a:noFill/>
        </p:spPr>
        <p:txBody>
          <a:bodyPr wrap="square">
            <a:spAutoFit/>
          </a:bodyPr>
          <a:lstStyle/>
          <a:p>
            <a:pPr marL="914400" lvl="2" algn="just">
              <a:lnSpc>
                <a:spcPct val="200000"/>
              </a:lnSpc>
            </a:pPr>
            <a:r>
              <a:rPr lang="es-EC" sz="1400" b="1" dirty="0">
                <a:effectLst/>
                <a:latin typeface="+mj-lt"/>
              </a:rPr>
              <a:t>Hipótesis 1</a:t>
            </a:r>
            <a:endParaRPr lang="en-US" sz="1400" b="1" dirty="0">
              <a:effectLst/>
              <a:latin typeface="+mj-lt"/>
            </a:endParaRPr>
          </a:p>
          <a:p>
            <a:pPr indent="270510" algn="just">
              <a:lnSpc>
                <a:spcPct val="150000"/>
              </a:lnSpc>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H1.0: La norma subjetiva no influye en la lealtad de los clientes </a:t>
            </a:r>
            <a:r>
              <a:rPr lang="es-EC" sz="1400" dirty="0">
                <a:latin typeface="+mj-lt"/>
                <a:ea typeface="Calibri" panose="020F0502020204030204" pitchFamily="34" charset="0"/>
                <a:cs typeface="Times New Roman" panose="02020603050405020304" pitchFamily="18" charset="0"/>
              </a:rPr>
              <a:t>hacia los </a:t>
            </a:r>
            <a:r>
              <a:rPr lang="es-EC" sz="1400" dirty="0">
                <a:effectLst/>
                <a:latin typeface="+mj-lt"/>
                <a:ea typeface="Calibri" panose="020F0502020204030204" pitchFamily="34" charset="0"/>
                <a:cs typeface="Times New Roman" panose="02020603050405020304" pitchFamily="18" charset="0"/>
              </a:rPr>
              <a:t>servicios bancarios online del D.M. de Quito.</a:t>
            </a:r>
            <a:endParaRPr lang="en-US" sz="1400" dirty="0">
              <a:effectLst/>
              <a:latin typeface="+mj-lt"/>
              <a:ea typeface="Calibri" panose="020F0502020204030204" pitchFamily="34" charset="0"/>
              <a:cs typeface="Times New Roman" panose="02020603050405020304" pitchFamily="18" charset="0"/>
            </a:endParaRPr>
          </a:p>
          <a:p>
            <a:pPr indent="270510" algn="just">
              <a:lnSpc>
                <a:spcPct val="150000"/>
              </a:lnSpc>
              <a:spcBef>
                <a:spcPts val="600"/>
              </a:spcBef>
              <a:spcAft>
                <a:spcPts val="600"/>
              </a:spcAft>
            </a:pPr>
            <a:r>
              <a:rPr lang="es-EC" sz="1400" u="sng" dirty="0">
                <a:effectLst/>
                <a:latin typeface="+mj-lt"/>
                <a:ea typeface="Calibri" panose="020F0502020204030204" pitchFamily="34" charset="0"/>
                <a:cs typeface="Times New Roman" panose="02020603050405020304" pitchFamily="18" charset="0"/>
              </a:rPr>
              <a:t>H1.1: La norma subjetiva influye en la lealtad de los clientes </a:t>
            </a:r>
            <a:r>
              <a:rPr lang="es-EC" sz="1400" u="sng" dirty="0">
                <a:latin typeface="+mj-lt"/>
                <a:ea typeface="Calibri" panose="020F0502020204030204" pitchFamily="34" charset="0"/>
                <a:cs typeface="Times New Roman" panose="02020603050405020304" pitchFamily="18" charset="0"/>
              </a:rPr>
              <a:t>hacia </a:t>
            </a:r>
            <a:r>
              <a:rPr lang="es-EC" sz="1400" u="sng" dirty="0">
                <a:effectLst/>
                <a:latin typeface="+mj-lt"/>
                <a:ea typeface="Calibri" panose="020F0502020204030204" pitchFamily="34" charset="0"/>
                <a:cs typeface="Times New Roman" panose="02020603050405020304" pitchFamily="18" charset="0"/>
              </a:rPr>
              <a:t> los servicios bancarios online del D.M. de Quito.</a:t>
            </a:r>
            <a:endParaRPr lang="en-US" sz="1400" u="sng" dirty="0">
              <a:effectLst/>
              <a:latin typeface="+mj-lt"/>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CE45E41D-D25C-425F-9A3F-C1E4C09BF77D}"/>
              </a:ext>
            </a:extLst>
          </p:cNvPr>
          <p:cNvSpPr txBox="1"/>
          <p:nvPr/>
        </p:nvSpPr>
        <p:spPr>
          <a:xfrm>
            <a:off x="207433" y="3681791"/>
            <a:ext cx="5116313" cy="2006768"/>
          </a:xfrm>
          <a:prstGeom prst="rect">
            <a:avLst/>
          </a:prstGeom>
          <a:noFill/>
        </p:spPr>
        <p:txBody>
          <a:bodyPr wrap="square">
            <a:spAutoFit/>
          </a:bodyPr>
          <a:lstStyle/>
          <a:p>
            <a:pPr marL="914400" lvl="2" algn="just">
              <a:lnSpc>
                <a:spcPct val="200000"/>
              </a:lnSpc>
            </a:pPr>
            <a:r>
              <a:rPr lang="es-EC" sz="1400" b="1" dirty="0">
                <a:effectLst/>
                <a:latin typeface="+mj-lt"/>
              </a:rPr>
              <a:t>Hipótesis 2</a:t>
            </a:r>
            <a:endParaRPr lang="en-US" sz="1400" b="1" dirty="0">
              <a:effectLst/>
              <a:latin typeface="+mj-lt"/>
            </a:endParaRPr>
          </a:p>
          <a:p>
            <a:pPr indent="270510" algn="just">
              <a:lnSpc>
                <a:spcPct val="150000"/>
              </a:lnSpc>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H2.0:  La actitud no influye en la lealtad de los clientes hacia los servicios bancarios online del D.M. de Quito.</a:t>
            </a:r>
            <a:endParaRPr lang="en-US" sz="1400" dirty="0">
              <a:effectLst/>
              <a:latin typeface="+mj-lt"/>
              <a:ea typeface="Calibri" panose="020F0502020204030204" pitchFamily="34" charset="0"/>
              <a:cs typeface="Times New Roman" panose="02020603050405020304" pitchFamily="18" charset="0"/>
            </a:endParaRPr>
          </a:p>
          <a:p>
            <a:pPr indent="270510" algn="just">
              <a:lnSpc>
                <a:spcPct val="150000"/>
              </a:lnSpc>
              <a:spcBef>
                <a:spcPts val="600"/>
              </a:spcBef>
              <a:spcAft>
                <a:spcPts val="600"/>
              </a:spcAft>
            </a:pPr>
            <a:r>
              <a:rPr lang="es-EC" sz="1400" u="sng" dirty="0">
                <a:effectLst/>
                <a:latin typeface="+mj-lt"/>
                <a:ea typeface="Calibri" panose="020F0502020204030204" pitchFamily="34" charset="0"/>
                <a:cs typeface="Times New Roman" panose="02020603050405020304" pitchFamily="18" charset="0"/>
              </a:rPr>
              <a:t>H2.1: La actitud influye en la lealtad de los clientes hacia los servicios bancarios online del D.M. de Quito.</a:t>
            </a:r>
            <a:endParaRPr lang="en-US" sz="1400" u="sng" dirty="0">
              <a:effectLst/>
              <a:latin typeface="+mj-l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F4A6E503-4BD3-425E-A711-9F6E88806BF9}"/>
              </a:ext>
            </a:extLst>
          </p:cNvPr>
          <p:cNvSpPr txBox="1"/>
          <p:nvPr/>
        </p:nvSpPr>
        <p:spPr>
          <a:xfrm>
            <a:off x="6090467" y="4042599"/>
            <a:ext cx="5425257" cy="2006768"/>
          </a:xfrm>
          <a:prstGeom prst="rect">
            <a:avLst/>
          </a:prstGeom>
          <a:noFill/>
        </p:spPr>
        <p:txBody>
          <a:bodyPr wrap="square">
            <a:spAutoFit/>
          </a:bodyPr>
          <a:lstStyle/>
          <a:p>
            <a:pPr marL="914400" lvl="2" algn="just">
              <a:lnSpc>
                <a:spcPct val="200000"/>
              </a:lnSpc>
            </a:pPr>
            <a:r>
              <a:rPr lang="es-EC" sz="1400" b="1" dirty="0">
                <a:effectLst/>
                <a:latin typeface="+mj-lt"/>
              </a:rPr>
              <a:t>Hipótesis 3</a:t>
            </a:r>
            <a:endParaRPr lang="en-US" sz="1400" b="1" dirty="0">
              <a:effectLst/>
              <a:latin typeface="+mj-lt"/>
            </a:endParaRPr>
          </a:p>
          <a:p>
            <a:pPr indent="270510" algn="just">
              <a:lnSpc>
                <a:spcPct val="150000"/>
              </a:lnSpc>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H3.0: El control percibido no influye en la lealtad de los clientes hacia los servicios bancarios online del D.M. de Quito.</a:t>
            </a:r>
            <a:endParaRPr lang="en-US" sz="1400" dirty="0">
              <a:effectLst/>
              <a:latin typeface="+mj-lt"/>
              <a:ea typeface="Calibri" panose="020F0502020204030204" pitchFamily="34" charset="0"/>
              <a:cs typeface="Times New Roman" panose="02020603050405020304" pitchFamily="18" charset="0"/>
            </a:endParaRPr>
          </a:p>
          <a:p>
            <a:pPr indent="228600" algn="just">
              <a:lnSpc>
                <a:spcPct val="150000"/>
              </a:lnSpc>
              <a:spcBef>
                <a:spcPts val="600"/>
              </a:spcBef>
              <a:spcAft>
                <a:spcPts val="600"/>
              </a:spcAft>
            </a:pPr>
            <a:r>
              <a:rPr lang="es-EC" sz="1400" u="sng" dirty="0">
                <a:effectLst/>
                <a:latin typeface="+mj-lt"/>
                <a:ea typeface="Calibri" panose="020F0502020204030204" pitchFamily="34" charset="0"/>
                <a:cs typeface="Times New Roman" panose="02020603050405020304" pitchFamily="18" charset="0"/>
              </a:rPr>
              <a:t>H3.1: El control percibido influye en la lealtad de los clientes hacia los servicios bancarios online del D.M. de Quito.</a:t>
            </a:r>
            <a:endParaRPr lang="en-US" sz="1400" u="sng"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213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6119042" y="216251"/>
            <a:ext cx="5737597" cy="830997"/>
          </a:xfrm>
          <a:prstGeom prst="rect">
            <a:avLst/>
          </a:prstGeom>
          <a:noFill/>
        </p:spPr>
        <p:txBody>
          <a:bodyPr wrap="square" rtlCol="0">
            <a:spAutoFit/>
          </a:bodyPr>
          <a:lstStyle/>
          <a:p>
            <a:pPr marL="457200" lvl="1" algn="just"/>
            <a:r>
              <a:rPr lang="es-EC" sz="2400" b="1" dirty="0">
                <a:solidFill>
                  <a:schemeClr val="accent1"/>
                </a:solidFill>
                <a:effectLst/>
                <a:latin typeface="+mj-lt"/>
              </a:rPr>
              <a:t>3. </a:t>
            </a:r>
            <a:r>
              <a:rPr lang="es-ES" sz="2400" b="1" dirty="0">
                <a:solidFill>
                  <a:schemeClr val="accent1"/>
                </a:solidFill>
                <a:effectLst/>
                <a:latin typeface="+mj-lt"/>
              </a:rPr>
              <a:t>Situación económica, política y social de la banca ecuatoriana. </a:t>
            </a:r>
            <a:endParaRPr lang="es-EC" sz="2400" b="1" dirty="0">
              <a:solidFill>
                <a:schemeClr val="accent1"/>
              </a:solidFill>
              <a:effectLst/>
              <a:latin typeface="+mj-lt"/>
            </a:endParaRP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4" name="TextBox 13">
            <a:extLst>
              <a:ext uri="{FF2B5EF4-FFF2-40B4-BE49-F238E27FC236}">
                <a16:creationId xmlns:a16="http://schemas.microsoft.com/office/drawing/2014/main" id="{30805A95-2F96-4A9E-A9B1-07567A3C25D3}"/>
              </a:ext>
            </a:extLst>
          </p:cNvPr>
          <p:cNvSpPr txBox="1"/>
          <p:nvPr/>
        </p:nvSpPr>
        <p:spPr>
          <a:xfrm>
            <a:off x="-707117" y="1506855"/>
            <a:ext cx="8413437" cy="1815882"/>
          </a:xfrm>
          <a:prstGeom prst="rect">
            <a:avLst/>
          </a:prstGeom>
          <a:noFill/>
        </p:spPr>
        <p:txBody>
          <a:bodyPr wrap="square">
            <a:spAutoFit/>
          </a:bodyPr>
          <a:lstStyle/>
          <a:p>
            <a:pPr marL="1143000" lvl="2" indent="-228600" algn="just">
              <a:buFont typeface="+mj-lt"/>
              <a:buAutoNum type="arabicPeriod"/>
            </a:pPr>
            <a:r>
              <a:rPr lang="es-EC" sz="1600" b="1" dirty="0">
                <a:effectLst/>
                <a:latin typeface="+mj-lt"/>
              </a:rPr>
              <a:t>Situación Económica</a:t>
            </a:r>
          </a:p>
          <a:p>
            <a:pPr marL="914400" lvl="2" algn="just"/>
            <a:r>
              <a:rPr lang="es-EC" sz="1600" dirty="0">
                <a:effectLst/>
                <a:latin typeface="+mj-lt"/>
                <a:ea typeface="Calibri" panose="020F0502020204030204" pitchFamily="34" charset="0"/>
                <a:cs typeface="Times New Roman" panose="02020603050405020304" pitchFamily="18" charset="0"/>
              </a:rPr>
              <a:t>Según  Coba </a:t>
            </a:r>
            <a:r>
              <a:rPr lang="es-ES" sz="1600" dirty="0">
                <a:effectLst/>
                <a:latin typeface="+mj-lt"/>
                <a:ea typeface="Calibri" panose="020F0502020204030204" pitchFamily="34" charset="0"/>
                <a:cs typeface="Times New Roman" panose="02020603050405020304" pitchFamily="18" charset="0"/>
              </a:rPr>
              <a:t>(2020)</a:t>
            </a:r>
            <a:r>
              <a:rPr lang="es-EC" sz="1600" dirty="0">
                <a:effectLst/>
                <a:latin typeface="+mj-lt"/>
                <a:ea typeface="Calibri" panose="020F0502020204030204" pitchFamily="34" charset="0"/>
                <a:cs typeface="Times New Roman" panose="02020603050405020304" pitchFamily="18" charset="0"/>
              </a:rPr>
              <a:t>, a pesar de la crisis económica por la que atraviesa el país, la misma que se ha agravado por la pandemia, la liquidez de los bancos se ha mantenido debido al crecimiento de los depósitos y la obtención de créditos internacionales por parte varias entidades como es el caso de Banco Pichincha y Banco de Guayaquil.</a:t>
            </a:r>
            <a:endParaRPr lang="en-US" sz="1600" dirty="0">
              <a:effectLst/>
              <a:latin typeface="+mj-lt"/>
              <a:ea typeface="Calibri" panose="020F0502020204030204" pitchFamily="34" charset="0"/>
              <a:cs typeface="Times New Roman" panose="02020603050405020304" pitchFamily="18" charset="0"/>
            </a:endParaRPr>
          </a:p>
          <a:p>
            <a:pPr marL="1143000" lvl="2" indent="-228600" algn="just">
              <a:buFont typeface="+mj-lt"/>
              <a:buAutoNum type="arabicPeriod"/>
            </a:pPr>
            <a:endParaRPr lang="en-US" sz="1600" b="1" dirty="0">
              <a:effectLst/>
              <a:latin typeface="+mj-lt"/>
            </a:endParaRPr>
          </a:p>
        </p:txBody>
      </p:sp>
      <p:sp>
        <p:nvSpPr>
          <p:cNvPr id="23" name="TextBox 22">
            <a:extLst>
              <a:ext uri="{FF2B5EF4-FFF2-40B4-BE49-F238E27FC236}">
                <a16:creationId xmlns:a16="http://schemas.microsoft.com/office/drawing/2014/main" id="{69EA2CFB-34D3-4614-B9D3-6749DEB749D6}"/>
              </a:ext>
            </a:extLst>
          </p:cNvPr>
          <p:cNvSpPr txBox="1"/>
          <p:nvPr/>
        </p:nvSpPr>
        <p:spPr>
          <a:xfrm>
            <a:off x="2688929" y="3015053"/>
            <a:ext cx="7693935" cy="1323439"/>
          </a:xfrm>
          <a:prstGeom prst="rect">
            <a:avLst/>
          </a:prstGeom>
          <a:noFill/>
        </p:spPr>
        <p:txBody>
          <a:bodyPr wrap="square">
            <a:spAutoFit/>
          </a:bodyPr>
          <a:lstStyle/>
          <a:p>
            <a:pPr algn="just"/>
            <a:r>
              <a:rPr lang="es-ES" sz="1600" b="1" dirty="0"/>
              <a:t>2. Situación Política</a:t>
            </a:r>
          </a:p>
          <a:p>
            <a:pPr algn="just"/>
            <a:r>
              <a:rPr lang="es-ES" sz="1600" dirty="0"/>
              <a:t>Según ICEX (2018), el sistema bancario del país está conformado por entidades públicas y privadas, de acuerdo con la Superintendencia de Bancos, los bancos tienen la mayor y más importante participación del mercado, con un peso de más del 90% de las operaciones totales del sistema. </a:t>
            </a:r>
          </a:p>
        </p:txBody>
      </p:sp>
      <p:sp>
        <p:nvSpPr>
          <p:cNvPr id="25" name="TextBox 24">
            <a:extLst>
              <a:ext uri="{FF2B5EF4-FFF2-40B4-BE49-F238E27FC236}">
                <a16:creationId xmlns:a16="http://schemas.microsoft.com/office/drawing/2014/main" id="{C9A55098-1179-4590-BFCE-319A77FDAF7E}"/>
              </a:ext>
            </a:extLst>
          </p:cNvPr>
          <p:cNvSpPr txBox="1"/>
          <p:nvPr/>
        </p:nvSpPr>
        <p:spPr>
          <a:xfrm>
            <a:off x="5836662" y="4576307"/>
            <a:ext cx="6452418" cy="1323439"/>
          </a:xfrm>
          <a:prstGeom prst="rect">
            <a:avLst/>
          </a:prstGeom>
          <a:noFill/>
        </p:spPr>
        <p:txBody>
          <a:bodyPr wrap="square">
            <a:spAutoFit/>
          </a:bodyPr>
          <a:lstStyle/>
          <a:p>
            <a:r>
              <a:rPr lang="es-ES" sz="1600" b="1" dirty="0"/>
              <a:t>3.Situación Social</a:t>
            </a:r>
          </a:p>
          <a:p>
            <a:r>
              <a:rPr lang="es-ES" sz="1600" dirty="0"/>
              <a:t>Durante los últimos 25 años, la situación de muchas personas en el país era evadir los servicios bancarios, al utilizar únicamente dinero en efectivo y evitar el acceso a préstamos, sin embargo, eso ha ido cambiando con el paso del tiempo.  </a:t>
            </a:r>
          </a:p>
        </p:txBody>
      </p:sp>
      <p:pic>
        <p:nvPicPr>
          <p:cNvPr id="1026" name="Picture 2" descr="Medidas de política para mantener la salud de la economía mundial – Blog  Dialogoafondo">
            <a:extLst>
              <a:ext uri="{FF2B5EF4-FFF2-40B4-BE49-F238E27FC236}">
                <a16:creationId xmlns:a16="http://schemas.microsoft.com/office/drawing/2014/main" id="{F72F3F48-9E95-4885-B2B5-49FD9A1AD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930" y="1471090"/>
            <a:ext cx="2491709" cy="1462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economía mundial se expandirá en un 4% en 2021 estima Banco Mundial">
            <a:extLst>
              <a:ext uri="{FF2B5EF4-FFF2-40B4-BE49-F238E27FC236}">
                <a16:creationId xmlns:a16="http://schemas.microsoft.com/office/drawing/2014/main" id="{B4BF3D65-F949-4134-9076-D615010F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3" y="435210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863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Resultados</a:t>
            </a:r>
            <a:endParaRPr lang="es-EC" altLang="ko-KR" dirty="0"/>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4791695" y="216251"/>
            <a:ext cx="7272486" cy="830997"/>
          </a:xfrm>
          <a:prstGeom prst="rect">
            <a:avLst/>
          </a:prstGeom>
          <a:noFill/>
        </p:spPr>
        <p:txBody>
          <a:bodyPr wrap="square" rtlCol="0">
            <a:spAutoFit/>
          </a:bodyPr>
          <a:lstStyle/>
          <a:p>
            <a:pPr marL="457200" lvl="1" algn="just"/>
            <a:r>
              <a:rPr lang="es-EC" sz="2400" b="1" dirty="0">
                <a:solidFill>
                  <a:schemeClr val="accent1"/>
                </a:solidFill>
                <a:latin typeface="+mj-lt"/>
              </a:rPr>
              <a:t>4. </a:t>
            </a:r>
            <a:r>
              <a:rPr lang="es-ES" sz="2400" b="1" dirty="0">
                <a:solidFill>
                  <a:schemeClr val="accent1"/>
                </a:solidFill>
                <a:effectLst/>
                <a:latin typeface="+mj-lt"/>
              </a:rPr>
              <a:t>Principales servicios online que prestan las instituciones bancarias del D.M. de Quito. </a:t>
            </a:r>
            <a:endParaRPr lang="es-EC" sz="2400" b="1" dirty="0">
              <a:solidFill>
                <a:schemeClr val="accent1"/>
              </a:solidFill>
              <a:effectLst/>
              <a:latin typeface="+mj-lt"/>
            </a:endParaRP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7" name="TextBox 16">
            <a:extLst>
              <a:ext uri="{FF2B5EF4-FFF2-40B4-BE49-F238E27FC236}">
                <a16:creationId xmlns:a16="http://schemas.microsoft.com/office/drawing/2014/main" id="{92C45CD6-4F33-4A9D-84E8-1FE7554D5EE2}"/>
              </a:ext>
            </a:extLst>
          </p:cNvPr>
          <p:cNvSpPr txBox="1"/>
          <p:nvPr/>
        </p:nvSpPr>
        <p:spPr>
          <a:xfrm>
            <a:off x="310617" y="1621789"/>
            <a:ext cx="5685367" cy="1200329"/>
          </a:xfrm>
          <a:prstGeom prst="rect">
            <a:avLst/>
          </a:prstGeom>
          <a:noFill/>
        </p:spPr>
        <p:txBody>
          <a:bodyPr wrap="square">
            <a:spAutoFit/>
          </a:bodyPr>
          <a:lstStyle/>
          <a:p>
            <a:pPr algn="just">
              <a:spcAft>
                <a:spcPts val="600"/>
              </a:spcAft>
            </a:pPr>
            <a:r>
              <a:rPr lang="es-EC" sz="1800" dirty="0">
                <a:effectLst/>
                <a:latin typeface="+mj-lt"/>
                <a:ea typeface="Calibri" panose="020F0502020204030204" pitchFamily="34" charset="0"/>
                <a:cs typeface="Times New Roman" panose="02020603050405020304" pitchFamily="18" charset="0"/>
              </a:rPr>
              <a:t>De acuerdo con la </a:t>
            </a:r>
            <a:r>
              <a:rPr lang="es-EC" sz="1800" dirty="0" err="1">
                <a:effectLst/>
                <a:latin typeface="+mj-lt"/>
                <a:ea typeface="Calibri" panose="020F0502020204030204" pitchFamily="34" charset="0"/>
                <a:cs typeface="Times New Roman" panose="02020603050405020304" pitchFamily="18" charset="0"/>
              </a:rPr>
              <a:t>Asobanca</a:t>
            </a:r>
            <a:r>
              <a:rPr lang="es-EC" sz="1800" dirty="0">
                <a:effectLst/>
                <a:latin typeface="+mj-lt"/>
                <a:ea typeface="Calibri" panose="020F0502020204030204" pitchFamily="34" charset="0"/>
                <a:cs typeface="Times New Roman" panose="02020603050405020304" pitchFamily="18" charset="0"/>
              </a:rPr>
              <a:t> </a:t>
            </a:r>
            <a:r>
              <a:rPr lang="es-ES" sz="1800" dirty="0">
                <a:effectLst/>
                <a:latin typeface="+mj-lt"/>
                <a:ea typeface="Calibri" panose="020F0502020204030204" pitchFamily="34" charset="0"/>
                <a:cs typeface="Times New Roman" panose="02020603050405020304" pitchFamily="18" charset="0"/>
              </a:rPr>
              <a:t>(2020)</a:t>
            </a:r>
            <a:r>
              <a:rPr lang="es-EC" sz="1800" dirty="0">
                <a:effectLst/>
                <a:latin typeface="+mj-lt"/>
                <a:ea typeface="Calibri" panose="020F0502020204030204" pitchFamily="34" charset="0"/>
                <a:cs typeface="Times New Roman" panose="02020603050405020304" pitchFamily="18" charset="0"/>
              </a:rPr>
              <a:t>, en la actualidad casi todas las transacciones bancarias se encuentran disponibles en las plataformas digitales y páginas de internet</a:t>
            </a:r>
            <a:r>
              <a:rPr lang="es-EC" dirty="0">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39550D68-1F74-4C35-A1FD-DA7FFDFA80CE}"/>
              </a:ext>
            </a:extLst>
          </p:cNvPr>
          <p:cNvSpPr txBox="1"/>
          <p:nvPr/>
        </p:nvSpPr>
        <p:spPr>
          <a:xfrm>
            <a:off x="6029443" y="3600459"/>
            <a:ext cx="5866228" cy="2308324"/>
          </a:xfrm>
          <a:prstGeom prst="rect">
            <a:avLst/>
          </a:prstGeom>
          <a:noFill/>
        </p:spPr>
        <p:txBody>
          <a:bodyPr wrap="square">
            <a:spAutoFit/>
          </a:bodyPr>
          <a:lstStyle/>
          <a:p>
            <a:pPr algn="just">
              <a:spcAft>
                <a:spcPts val="800"/>
              </a:spcAft>
            </a:pPr>
            <a:r>
              <a:rPr lang="es-EC" sz="1800" dirty="0">
                <a:effectLst/>
                <a:latin typeface="+mj-lt"/>
                <a:ea typeface="Calibri" panose="020F0502020204030204" pitchFamily="34" charset="0"/>
                <a:cs typeface="Times New Roman" panose="02020603050405020304" pitchFamily="18" charset="0"/>
              </a:rPr>
              <a:t>De acuerdo a la información proporcionada por diversos medios de comunicación, se concluye que la población ha intensificado el uso de estas herramientas tecnológicas por la pandemia y el temor al contagio, sin embargo, muchos bancos aseguran que también se debe a las estrategias de comunicación que han utilizado para brindar información a la gente y ofrecer productos y servicios más acorde a sus necesidades.</a:t>
            </a:r>
            <a:endParaRPr lang="en-US" sz="1600" dirty="0">
              <a:effectLst/>
              <a:latin typeface="+mj-lt"/>
              <a:ea typeface="Calibri" panose="020F0502020204030204" pitchFamily="34" charset="0"/>
              <a:cs typeface="Times New Roman" panose="02020603050405020304" pitchFamily="18" charset="0"/>
            </a:endParaRPr>
          </a:p>
        </p:txBody>
      </p:sp>
      <p:pic>
        <p:nvPicPr>
          <p:cNvPr id="2050" name="Picture 2" descr="Banca electrónica – Cómo utilizar de forma adecuada y segura la banca  virtual - Cuida Tu Futuro">
            <a:extLst>
              <a:ext uri="{FF2B5EF4-FFF2-40B4-BE49-F238E27FC236}">
                <a16:creationId xmlns:a16="http://schemas.microsoft.com/office/drawing/2014/main" id="{CFCEECBF-39A8-4214-B002-69A7A199D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41" y="381861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Imagen de Diseño de icono de corte de papel en color de degradado de banca  virtual Fotografía de Stock">
            <a:extLst>
              <a:ext uri="{FF2B5EF4-FFF2-40B4-BE49-F238E27FC236}">
                <a16:creationId xmlns:a16="http://schemas.microsoft.com/office/drawing/2014/main" id="{35501AB8-4B7F-4711-B512-A022F210A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14125"/>
            <a:ext cx="2028825" cy="175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36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altLang="ko-KR" dirty="0">
                <a:solidFill>
                  <a:schemeClr val="accent1"/>
                </a:solidFill>
              </a:rPr>
              <a:t>Conclusiones y </a:t>
            </a:r>
            <a:r>
              <a:rPr lang="es-EC" altLang="ko-KR" dirty="0">
                <a:solidFill>
                  <a:schemeClr val="tx2">
                    <a:lumMod val="50000"/>
                  </a:schemeClr>
                </a:solidFill>
              </a:rPr>
              <a:t>futuras investigaciones</a:t>
            </a:r>
          </a:p>
        </p:txBody>
      </p:sp>
      <p:sp>
        <p:nvSpPr>
          <p:cNvPr id="43" name="Rectangle 7">
            <a:extLst>
              <a:ext uri="{FF2B5EF4-FFF2-40B4-BE49-F238E27FC236}">
                <a16:creationId xmlns:a16="http://schemas.microsoft.com/office/drawing/2014/main" id="{9BC57D54-E3BA-4912-AE77-CF6FEC0A0592}"/>
              </a:ext>
            </a:extLst>
          </p:cNvPr>
          <p:cNvSpPr/>
          <p:nvPr/>
        </p:nvSpPr>
        <p:spPr>
          <a:xfrm>
            <a:off x="7706320" y="4419745"/>
            <a:ext cx="631147" cy="53086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4" name="Frame 17">
            <a:extLst>
              <a:ext uri="{FF2B5EF4-FFF2-40B4-BE49-F238E27FC236}">
                <a16:creationId xmlns:a16="http://schemas.microsoft.com/office/drawing/2014/main" id="{D39903B9-0045-4264-AE9F-E60EFCFF2DD2}"/>
              </a:ext>
            </a:extLst>
          </p:cNvPr>
          <p:cNvSpPr/>
          <p:nvPr/>
        </p:nvSpPr>
        <p:spPr>
          <a:xfrm>
            <a:off x="7706320" y="2657558"/>
            <a:ext cx="631147" cy="5308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45" name="Oval 27">
            <a:extLst>
              <a:ext uri="{FF2B5EF4-FFF2-40B4-BE49-F238E27FC236}">
                <a16:creationId xmlns:a16="http://schemas.microsoft.com/office/drawing/2014/main" id="{70184821-2995-4DB5-B511-8769F29E109D}"/>
              </a:ext>
            </a:extLst>
          </p:cNvPr>
          <p:cNvSpPr/>
          <p:nvPr/>
        </p:nvSpPr>
        <p:spPr>
          <a:xfrm>
            <a:off x="5915139" y="2556104"/>
            <a:ext cx="373083" cy="709517"/>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p>
        </p:txBody>
      </p:sp>
      <p:sp>
        <p:nvSpPr>
          <p:cNvPr id="46" name="TextBox 16"/>
          <p:cNvSpPr txBox="1"/>
          <p:nvPr/>
        </p:nvSpPr>
        <p:spPr>
          <a:xfrm>
            <a:off x="527381" y="1604798"/>
            <a:ext cx="2016224" cy="461665"/>
          </a:xfrm>
          <a:prstGeom prst="rect">
            <a:avLst/>
          </a:prstGeom>
          <a:noFill/>
        </p:spPr>
        <p:txBody>
          <a:bodyPr wrap="square" rtlCol="0">
            <a:spAutoFit/>
          </a:bodyPr>
          <a:lstStyle/>
          <a:p>
            <a:r>
              <a:rPr lang="es-EC" sz="2400" dirty="0">
                <a:solidFill>
                  <a:schemeClr val="accent1"/>
                </a:solidFill>
              </a:rPr>
              <a:t>Capitulo IV</a:t>
            </a:r>
            <a:endParaRPr lang="en-US" altLang="ko-KR" sz="2400" dirty="0">
              <a:solidFill>
                <a:schemeClr val="accent1"/>
              </a:solidFill>
              <a:cs typeface="Arial" pitchFamily="34" charset="0"/>
            </a:endParaRPr>
          </a:p>
        </p:txBody>
      </p:sp>
      <p:sp>
        <p:nvSpPr>
          <p:cNvPr id="13" name="AutoShape 4" descr="Resultado de imagen para icono de pym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9" name="AutoShape 6" descr="Resultado de imagen para icono de pyme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1" name="AutoShape 8" descr="Resultado de imagen para icono de pymes"/>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22" name="AutoShape 10" descr="Resultado de imagen para icono de pymes"/>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EC" sz="2400"/>
          </a:p>
        </p:txBody>
      </p:sp>
      <p:sp>
        <p:nvSpPr>
          <p:cNvPr id="15" name="Rectangle 14">
            <a:extLst>
              <a:ext uri="{FF2B5EF4-FFF2-40B4-BE49-F238E27FC236}">
                <a16:creationId xmlns:a16="http://schemas.microsoft.com/office/drawing/2014/main" id="{625624CE-4BE1-46E4-A934-AE617D7F4A75}"/>
              </a:ext>
            </a:extLst>
          </p:cNvPr>
          <p:cNvSpPr/>
          <p:nvPr/>
        </p:nvSpPr>
        <p:spPr>
          <a:xfrm rot="19089177">
            <a:off x="-8968" y="4613179"/>
            <a:ext cx="1275480" cy="182880"/>
          </a:xfrm>
          <a:prstGeom prst="rect">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16" name="Rectangle 15">
            <a:extLst>
              <a:ext uri="{FF2B5EF4-FFF2-40B4-BE49-F238E27FC236}">
                <a16:creationId xmlns:a16="http://schemas.microsoft.com/office/drawing/2014/main" id="{B26C87BC-651C-4C3C-9A50-20F526AA0C8E}"/>
              </a:ext>
            </a:extLst>
          </p:cNvPr>
          <p:cNvSpPr/>
          <p:nvPr/>
        </p:nvSpPr>
        <p:spPr>
          <a:xfrm rot="1537424">
            <a:off x="944284" y="4312785"/>
            <a:ext cx="1005840" cy="182880"/>
          </a:xfrm>
          <a:prstGeom prst="rect">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17" name="Rectangle 16">
            <a:extLst>
              <a:ext uri="{FF2B5EF4-FFF2-40B4-BE49-F238E27FC236}">
                <a16:creationId xmlns:a16="http://schemas.microsoft.com/office/drawing/2014/main" id="{CF91F690-D989-4624-8942-CDE2ED36BB28}"/>
              </a:ext>
            </a:extLst>
          </p:cNvPr>
          <p:cNvSpPr/>
          <p:nvPr/>
        </p:nvSpPr>
        <p:spPr>
          <a:xfrm rot="18665290">
            <a:off x="1390489" y="3823235"/>
            <a:ext cx="1957104" cy="182880"/>
          </a:xfrm>
          <a:prstGeom prst="rect">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18" name="Rectangle 17">
            <a:extLst>
              <a:ext uri="{FF2B5EF4-FFF2-40B4-BE49-F238E27FC236}">
                <a16:creationId xmlns:a16="http://schemas.microsoft.com/office/drawing/2014/main" id="{7B2A48E2-A2F6-4B13-8075-E54D6D1E0111}"/>
              </a:ext>
            </a:extLst>
          </p:cNvPr>
          <p:cNvSpPr/>
          <p:nvPr/>
        </p:nvSpPr>
        <p:spPr>
          <a:xfrm rot="1630235">
            <a:off x="2772724" y="3349255"/>
            <a:ext cx="1188720" cy="182880"/>
          </a:xfrm>
          <a:prstGeom prst="rect">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20" name="Rectangle 19">
            <a:extLst>
              <a:ext uri="{FF2B5EF4-FFF2-40B4-BE49-F238E27FC236}">
                <a16:creationId xmlns:a16="http://schemas.microsoft.com/office/drawing/2014/main" id="{2477345D-F2F8-4723-A0BD-06689F7BEBEE}"/>
              </a:ext>
            </a:extLst>
          </p:cNvPr>
          <p:cNvSpPr/>
          <p:nvPr/>
        </p:nvSpPr>
        <p:spPr>
          <a:xfrm rot="18590322">
            <a:off x="3494355" y="3083827"/>
            <a:ext cx="1404753" cy="182880"/>
          </a:xfrm>
          <a:prstGeom prst="rect">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23" name="Rectangle 22">
            <a:extLst>
              <a:ext uri="{FF2B5EF4-FFF2-40B4-BE49-F238E27FC236}">
                <a16:creationId xmlns:a16="http://schemas.microsoft.com/office/drawing/2014/main" id="{F2411935-2C18-4D3A-939D-79EA6C851044}"/>
              </a:ext>
            </a:extLst>
          </p:cNvPr>
          <p:cNvSpPr/>
          <p:nvPr/>
        </p:nvSpPr>
        <p:spPr>
          <a:xfrm rot="1266680">
            <a:off x="4454500" y="2717175"/>
            <a:ext cx="959368" cy="182880"/>
          </a:xfrm>
          <a:prstGeom prst="rect">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24" name="Rectangle 23">
            <a:extLst>
              <a:ext uri="{FF2B5EF4-FFF2-40B4-BE49-F238E27FC236}">
                <a16:creationId xmlns:a16="http://schemas.microsoft.com/office/drawing/2014/main" id="{CC63DB1D-6C8F-4D4F-89E4-CB829FE03858}"/>
              </a:ext>
            </a:extLst>
          </p:cNvPr>
          <p:cNvSpPr/>
          <p:nvPr/>
        </p:nvSpPr>
        <p:spPr>
          <a:xfrm rot="19201153">
            <a:off x="4987361" y="2201758"/>
            <a:ext cx="2023022" cy="182880"/>
          </a:xfrm>
          <a:prstGeom prst="rect">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grpSp>
        <p:nvGrpSpPr>
          <p:cNvPr id="26" name="Group 25">
            <a:extLst>
              <a:ext uri="{FF2B5EF4-FFF2-40B4-BE49-F238E27FC236}">
                <a16:creationId xmlns:a16="http://schemas.microsoft.com/office/drawing/2014/main" id="{4438BB2A-6CE8-4D0B-9616-C8DC28FFA04F}"/>
              </a:ext>
            </a:extLst>
          </p:cNvPr>
          <p:cNvGrpSpPr/>
          <p:nvPr/>
        </p:nvGrpSpPr>
        <p:grpSpPr>
          <a:xfrm rot="20855145">
            <a:off x="6307221" y="1552595"/>
            <a:ext cx="586399" cy="548640"/>
            <a:chOff x="8817102" y="1225804"/>
            <a:chExt cx="586399" cy="548640"/>
          </a:xfrm>
          <a:solidFill>
            <a:srgbClr val="00B0F0"/>
          </a:solidFill>
        </p:grpSpPr>
        <p:grpSp>
          <p:nvGrpSpPr>
            <p:cNvPr id="27" name="Group 26">
              <a:extLst>
                <a:ext uri="{FF2B5EF4-FFF2-40B4-BE49-F238E27FC236}">
                  <a16:creationId xmlns:a16="http://schemas.microsoft.com/office/drawing/2014/main" id="{2A3CC16B-5F9C-4739-B8AA-5DCDF45DE70D}"/>
                </a:ext>
              </a:extLst>
            </p:cNvPr>
            <p:cNvGrpSpPr/>
            <p:nvPr/>
          </p:nvGrpSpPr>
          <p:grpSpPr>
            <a:xfrm rot="1527336">
              <a:off x="8817102" y="1225804"/>
              <a:ext cx="584883" cy="548640"/>
              <a:chOff x="8760368" y="1190003"/>
              <a:chExt cx="584883" cy="548640"/>
            </a:xfrm>
            <a:grpFill/>
          </p:grpSpPr>
          <p:sp>
            <p:nvSpPr>
              <p:cNvPr id="29" name="Rectangle 28">
                <a:extLst>
                  <a:ext uri="{FF2B5EF4-FFF2-40B4-BE49-F238E27FC236}">
                    <a16:creationId xmlns:a16="http://schemas.microsoft.com/office/drawing/2014/main" id="{4E36320A-A0C5-49F1-A17C-45CD2889F243}"/>
                  </a:ext>
                </a:extLst>
              </p:cNvPr>
              <p:cNvSpPr/>
              <p:nvPr/>
            </p:nvSpPr>
            <p:spPr>
              <a:xfrm>
                <a:off x="8760368" y="1190647"/>
                <a:ext cx="548640" cy="182880"/>
              </a:xfrm>
              <a:prstGeom prst="rect">
                <a:avLst/>
              </a:prstGeom>
              <a:gr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sp>
            <p:nvSpPr>
              <p:cNvPr id="30" name="Rectangle 29">
                <a:extLst>
                  <a:ext uri="{FF2B5EF4-FFF2-40B4-BE49-F238E27FC236}">
                    <a16:creationId xmlns:a16="http://schemas.microsoft.com/office/drawing/2014/main" id="{870432B1-8C88-46B5-A85F-F6ACD07D1677}"/>
                  </a:ext>
                </a:extLst>
              </p:cNvPr>
              <p:cNvSpPr/>
              <p:nvPr/>
            </p:nvSpPr>
            <p:spPr>
              <a:xfrm rot="16200000" flipH="1">
                <a:off x="8979491" y="1372883"/>
                <a:ext cx="548640" cy="182880"/>
              </a:xfrm>
              <a:prstGeom prst="rect">
                <a:avLst/>
              </a:prstGeom>
              <a:gr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lumMod val="65000"/>
                      <a:lumOff val="35000"/>
                    </a:schemeClr>
                  </a:solidFill>
                </a:endParaRPr>
              </a:p>
            </p:txBody>
          </p:sp>
        </p:grpSp>
        <p:sp>
          <p:nvSpPr>
            <p:cNvPr id="28" name="Oval 27">
              <a:extLst>
                <a:ext uri="{FF2B5EF4-FFF2-40B4-BE49-F238E27FC236}">
                  <a16:creationId xmlns:a16="http://schemas.microsoft.com/office/drawing/2014/main" id="{887ECACE-CCC5-4617-B7B9-4E778E5FC6C9}"/>
                </a:ext>
              </a:extLst>
            </p:cNvPr>
            <p:cNvSpPr/>
            <p:nvPr/>
          </p:nvSpPr>
          <p:spPr>
            <a:xfrm>
              <a:off x="9274472" y="1342617"/>
              <a:ext cx="129029" cy="129029"/>
            </a:xfrm>
            <a:prstGeom prst="ellipse">
              <a:avLst/>
            </a:prstGeom>
            <a:grpFill/>
            <a:ln w="635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lumMod val="65000"/>
                    <a:lumOff val="35000"/>
                  </a:schemeClr>
                </a:solidFill>
              </a:endParaRPr>
            </a:p>
          </p:txBody>
        </p:sp>
      </p:grpSp>
      <p:pic>
        <p:nvPicPr>
          <p:cNvPr id="3074" name="Picture 2" descr="Silueta de mujer trabajadora - Descargar PNG/SVG transparente">
            <a:extLst>
              <a:ext uri="{FF2B5EF4-FFF2-40B4-BE49-F238E27FC236}">
                <a16:creationId xmlns:a16="http://schemas.microsoft.com/office/drawing/2014/main" id="{21677955-3133-4814-91ED-4BB2CE274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3954" y="3516756"/>
            <a:ext cx="2443745" cy="247108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1B6058A3-9DBB-4773-BEBE-0B163B27D486}"/>
              </a:ext>
            </a:extLst>
          </p:cNvPr>
          <p:cNvSpPr txBox="1"/>
          <p:nvPr/>
        </p:nvSpPr>
        <p:spPr>
          <a:xfrm>
            <a:off x="2369041" y="3844809"/>
            <a:ext cx="8126315" cy="2031325"/>
          </a:xfrm>
          <a:prstGeom prst="rect">
            <a:avLst/>
          </a:prstGeom>
          <a:noFill/>
        </p:spPr>
        <p:txBody>
          <a:bodyPr wrap="square">
            <a:spAutoFit/>
          </a:bodyPr>
          <a:lstStyle/>
          <a:p>
            <a:pPr algn="just">
              <a:spcAft>
                <a:spcPts val="800"/>
              </a:spcAft>
            </a:pPr>
            <a:r>
              <a:rPr lang="es-ES" sz="1800" dirty="0">
                <a:effectLst/>
                <a:latin typeface="+mj-lt"/>
                <a:ea typeface="Calibri" panose="020F0502020204030204" pitchFamily="34" charset="0"/>
                <a:cs typeface="Times New Roman" panose="02020603050405020304" pitchFamily="18" charset="0"/>
              </a:rPr>
              <a:t>Con el fin de analizar los factores determinantes de la lealtad hacia los servicios bancarios online, de los bancos del D.M. Quito, se plantearon cuatro objetivos específicos: definir el marco teórico que sustente la investigación; describir elementos que inciden en la lealtad de los servicios bancarios online; identificar los factores que intervienen en la lealtad de los clientes hacia el uso de las herramientas TI; y, realizar un análisis que permita explicar la lealtad de los usuarios hacia determinados servicios online.</a:t>
            </a: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931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FE03-B326-43AD-B258-5200722A79A5}"/>
              </a:ext>
            </a:extLst>
          </p:cNvPr>
          <p:cNvSpPr>
            <a:spLocks noGrp="1"/>
          </p:cNvSpPr>
          <p:nvPr>
            <p:ph type="title"/>
          </p:nvPr>
        </p:nvSpPr>
        <p:spPr/>
        <p:txBody>
          <a:bodyPr/>
          <a:lstStyle/>
          <a:p>
            <a:r>
              <a:rPr lang="es-EC" sz="4400" dirty="0">
                <a:solidFill>
                  <a:schemeClr val="accent1">
                    <a:lumMod val="60000"/>
                    <a:lumOff val="40000"/>
                  </a:schemeClr>
                </a:solidFill>
              </a:rPr>
              <a:t>Recomendaciones</a:t>
            </a:r>
            <a:endParaRPr lang="en-US" sz="4400" dirty="0">
              <a:solidFill>
                <a:schemeClr val="accent1">
                  <a:lumMod val="60000"/>
                  <a:lumOff val="40000"/>
                </a:schemeClr>
              </a:solidFill>
            </a:endParaRPr>
          </a:p>
        </p:txBody>
      </p:sp>
      <p:sp>
        <p:nvSpPr>
          <p:cNvPr id="4" name="TextBox 3">
            <a:extLst>
              <a:ext uri="{FF2B5EF4-FFF2-40B4-BE49-F238E27FC236}">
                <a16:creationId xmlns:a16="http://schemas.microsoft.com/office/drawing/2014/main" id="{2044E0E9-6501-4CD1-97FB-92EC27A18261}"/>
              </a:ext>
            </a:extLst>
          </p:cNvPr>
          <p:cNvSpPr txBox="1"/>
          <p:nvPr/>
        </p:nvSpPr>
        <p:spPr>
          <a:xfrm>
            <a:off x="335360" y="1533512"/>
            <a:ext cx="6115050" cy="1200329"/>
          </a:xfrm>
          <a:prstGeom prst="rect">
            <a:avLst/>
          </a:prstGeom>
          <a:noFill/>
        </p:spPr>
        <p:txBody>
          <a:bodyPr wrap="square">
            <a:spAutoFit/>
          </a:bodyPr>
          <a:lstStyle/>
          <a:p>
            <a:pPr algn="just"/>
            <a:r>
              <a:rPr lang="es-ES" dirty="0"/>
              <a:t>Con miras a futuras investigaciones, se recomienda a los investigadores ahondar en este tema, incluyendo más variables de estudio, como por ejemplo las tendencias de consumo de las nuevas generaciones.</a:t>
            </a:r>
            <a:endParaRPr lang="en-US" dirty="0"/>
          </a:p>
        </p:txBody>
      </p:sp>
      <p:sp>
        <p:nvSpPr>
          <p:cNvPr id="6" name="TextBox 5">
            <a:extLst>
              <a:ext uri="{FF2B5EF4-FFF2-40B4-BE49-F238E27FC236}">
                <a16:creationId xmlns:a16="http://schemas.microsoft.com/office/drawing/2014/main" id="{1013D935-9D82-4136-AC1A-06A4C3BA6C69}"/>
              </a:ext>
            </a:extLst>
          </p:cNvPr>
          <p:cNvSpPr txBox="1"/>
          <p:nvPr/>
        </p:nvSpPr>
        <p:spPr>
          <a:xfrm>
            <a:off x="4046933" y="2733841"/>
            <a:ext cx="7511653" cy="1754326"/>
          </a:xfrm>
          <a:prstGeom prst="rect">
            <a:avLst/>
          </a:prstGeom>
          <a:noFill/>
        </p:spPr>
        <p:txBody>
          <a:bodyPr wrap="square">
            <a:spAutoFit/>
          </a:bodyPr>
          <a:lstStyle/>
          <a:p>
            <a:pPr algn="just"/>
            <a:r>
              <a:rPr lang="es-ES" dirty="0"/>
              <a:t>Se recomienda realizar estudios similares cada cierto tiempo, a fin de mantener la información actualizada, ya que el segmento de la población que ahora tiene entre 20 años, más adelante tendrá 40 o 50 años, y así mismo, las herramientas tecnológicas de que dispone el sector bancario del país van actualizándose o apareciendo nuevas herramientas más sofisticadas.</a:t>
            </a:r>
            <a:endParaRPr lang="en-US" dirty="0"/>
          </a:p>
        </p:txBody>
      </p:sp>
      <p:sp>
        <p:nvSpPr>
          <p:cNvPr id="7" name="TextBox 6">
            <a:extLst>
              <a:ext uri="{FF2B5EF4-FFF2-40B4-BE49-F238E27FC236}">
                <a16:creationId xmlns:a16="http://schemas.microsoft.com/office/drawing/2014/main" id="{9E6E1692-8981-452B-9574-D37EC09AA1B4}"/>
              </a:ext>
            </a:extLst>
          </p:cNvPr>
          <p:cNvSpPr txBox="1"/>
          <p:nvPr/>
        </p:nvSpPr>
        <p:spPr>
          <a:xfrm>
            <a:off x="335360" y="4724323"/>
            <a:ext cx="6115050" cy="1200329"/>
          </a:xfrm>
          <a:prstGeom prst="rect">
            <a:avLst/>
          </a:prstGeom>
          <a:noFill/>
        </p:spPr>
        <p:txBody>
          <a:bodyPr wrap="square">
            <a:spAutoFit/>
          </a:bodyPr>
          <a:lstStyle/>
          <a:p>
            <a:pPr algn="just"/>
            <a:r>
              <a:rPr lang="es-ES" dirty="0"/>
              <a:t>Se recomienda a las instituciones educativas del país, apoyar este tipo de investigaciones, ya que estudios como este constituyen una herramienta indispensable para las instituciones bancarias del país</a:t>
            </a:r>
            <a:endParaRPr lang="en-US" dirty="0"/>
          </a:p>
        </p:txBody>
      </p:sp>
    </p:spTree>
    <p:extLst>
      <p:ext uri="{BB962C8B-B14F-4D97-AF65-F5344CB8AC3E}">
        <p14:creationId xmlns:p14="http://schemas.microsoft.com/office/powerpoint/2010/main" val="1517940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76">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106" name="Rectangle 78">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2021 Feliz Año Nuevo 2021 Número De Fondo Blanco Stock de ilustración -  Ilustración de negocios, feliz: 200683738">
            <a:extLst>
              <a:ext uri="{FF2B5EF4-FFF2-40B4-BE49-F238E27FC236}">
                <a16:creationId xmlns:a16="http://schemas.microsoft.com/office/drawing/2014/main" id="{A702E343-2C70-47B2-91AC-B876AA0A73D9}"/>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r="2223" b="1"/>
          <a:stretch/>
        </p:blipFill>
        <p:spPr bwMode="auto">
          <a:xfrm>
            <a:off x="20" y="10"/>
            <a:ext cx="12191980" cy="6857990"/>
          </a:xfrm>
          <a:prstGeom prst="rect">
            <a:avLst/>
          </a:prstGeom>
          <a:noFill/>
          <a:effectLst>
            <a:outerShdw blurRad="50800" dist="50800" dir="5400000" algn="ctr" rotWithShape="0">
              <a:schemeClr val="accent1"/>
            </a:outerShdw>
          </a:effectLst>
          <a:extLst>
            <a:ext uri="{909E8E84-426E-40DD-AFC4-6F175D3DCCD1}">
              <a14:hiddenFill xmlns:a14="http://schemas.microsoft.com/office/drawing/2010/main">
                <a:solidFill>
                  <a:srgbClr val="FFFFFF"/>
                </a:solidFill>
              </a14:hiddenFill>
            </a:ext>
          </a:extLst>
        </p:spPr>
      </p:pic>
      <p:pic>
        <p:nvPicPr>
          <p:cNvPr id="4107" name="Picture 80">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691C40-340A-44BC-A6B3-C3A20A9ED913}"/>
              </a:ext>
            </a:extLst>
          </p:cNvPr>
          <p:cNvSpPr txBox="1"/>
          <p:nvPr/>
        </p:nvSpPr>
        <p:spPr>
          <a:xfrm>
            <a:off x="1751012" y="1300785"/>
            <a:ext cx="8689976" cy="250921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altLang="ko-KR" sz="4800" cap="all">
                <a:latin typeface="+mj-lt"/>
                <a:ea typeface="+mj-ea"/>
                <a:cs typeface="+mj-cs"/>
              </a:rPr>
              <a:t>Gracias por su atención</a:t>
            </a:r>
          </a:p>
        </p:txBody>
      </p:sp>
    </p:spTree>
    <p:extLst>
      <p:ext uri="{BB962C8B-B14F-4D97-AF65-F5344CB8AC3E}">
        <p14:creationId xmlns:p14="http://schemas.microsoft.com/office/powerpoint/2010/main" val="2582224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107"/>
                                        </p:tgtEl>
                                        <p:attrNameLst>
                                          <p:attrName>style.visibility</p:attrName>
                                        </p:attrNameLst>
                                      </p:cBhvr>
                                      <p:to>
                                        <p:strVal val="visible"/>
                                      </p:to>
                                    </p:set>
                                    <p:animEffect transition="in" filter="fade">
                                      <p:cBhvr>
                                        <p:cTn id="7" dur="700"/>
                                        <p:tgtEl>
                                          <p:spTgt spid="4107"/>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102"/>
                                        </p:tgtEl>
                                        <p:attrNameLst>
                                          <p:attrName>style.visibility</p:attrName>
                                        </p:attrNameLst>
                                      </p:cBhvr>
                                      <p:to>
                                        <p:strVal val="visible"/>
                                      </p:to>
                                    </p:set>
                                    <p:animEffect transition="in" filter="fade">
                                      <p:cBhvr>
                                        <p:cTn id="10" dur="700"/>
                                        <p:tgtEl>
                                          <p:spTgt spid="410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105"/>
                                        </p:tgtEl>
                                        <p:attrNameLst>
                                          <p:attrName>style.visibility</p:attrName>
                                        </p:attrNameLst>
                                      </p:cBhvr>
                                      <p:to>
                                        <p:strVal val="visible"/>
                                      </p:to>
                                    </p:set>
                                    <p:animEffect transition="in" filter="fade">
                                      <p:cBhvr>
                                        <p:cTn id="13" dur="700"/>
                                        <p:tgtEl>
                                          <p:spTgt spid="4105"/>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4104"/>
                                        </p:tgtEl>
                                        <p:attrNameLst>
                                          <p:attrName>style.visibility</p:attrName>
                                        </p:attrNameLst>
                                      </p:cBhvr>
                                      <p:to>
                                        <p:strVal val="visible"/>
                                      </p:to>
                                    </p:set>
                                    <p:animEffect transition="in" filter="fade">
                                      <p:cBhvr>
                                        <p:cTn id="16" dur="7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dur="indefinite" nodeType="mainSeq"/>
              <p:prevCondLst>
                <p:cond evt="onPrev" delay="0">
                  <p:tgtEl>
                    <p:sldTgt/>
                  </p:tgtEl>
                </p:cond>
              </p:prevCondLst>
              <p:nextCondLst>
                <p:cond evt="onNext" delay="0">
                  <p:tgtEl>
                    <p:sldTgt/>
                  </p:tgtEl>
                </p:cond>
              </p:nextCondLst>
            </p:seq>
            <p:seq concurrent="1" nextAc="seek">
              <p:cTn id="18" dur="indefinite" nodeType="mainSeq"/>
              <p:prevCondLst>
                <p:cond evt="onPrev" delay="0">
                  <p:tgtEl>
                    <p:sldTgt/>
                  </p:tgtEl>
                </p:cond>
              </p:prevCondLst>
              <p:nextCondLst>
                <p:cond evt="onNext" delay="0">
                  <p:tgtEl>
                    <p:sldTgt/>
                  </p:tgtEl>
                </p:cond>
              </p:nextCondLst>
            </p:seq>
            <p:seq concurrent="1" nextAc="seek">
              <p:cTn id="19"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A2979-A456-4286-B8FC-8FF4C0C58EFD}"/>
              </a:ext>
            </a:extLst>
          </p:cNvPr>
          <p:cNvSpPr txBox="1"/>
          <p:nvPr/>
        </p:nvSpPr>
        <p:spPr>
          <a:xfrm>
            <a:off x="6998230" y="609751"/>
            <a:ext cx="5777059" cy="830997"/>
          </a:xfrm>
          <a:prstGeom prst="rect">
            <a:avLst/>
          </a:prstGeom>
          <a:noFill/>
        </p:spPr>
        <p:txBody>
          <a:bodyPr wrap="square" rtlCol="0" anchor="ctr">
            <a:spAutoFit/>
          </a:bodyPr>
          <a:lstStyle/>
          <a:p>
            <a:r>
              <a:rPr lang="en-US" altLang="ko-KR" sz="4800" b="1" dirty="0">
                <a:solidFill>
                  <a:schemeClr val="tx2">
                    <a:lumMod val="50000"/>
                  </a:schemeClr>
                </a:solidFill>
                <a:cs typeface="Arial" pitchFamily="34" charset="0"/>
              </a:rPr>
              <a:t>Resumen</a:t>
            </a:r>
            <a:endParaRPr lang="ko-KR" altLang="en-US" sz="4800" b="1" dirty="0">
              <a:solidFill>
                <a:schemeClr val="tx2">
                  <a:lumMod val="50000"/>
                </a:schemeClr>
              </a:solidFill>
              <a:cs typeface="Arial" pitchFamily="34" charset="0"/>
            </a:endParaRPr>
          </a:p>
        </p:txBody>
      </p:sp>
      <p:sp>
        <p:nvSpPr>
          <p:cNvPr id="5" name="TextBox 4">
            <a:extLst>
              <a:ext uri="{FF2B5EF4-FFF2-40B4-BE49-F238E27FC236}">
                <a16:creationId xmlns:a16="http://schemas.microsoft.com/office/drawing/2014/main" id="{35784B83-6120-4373-9C1F-DC8EEE6D58B3}"/>
              </a:ext>
            </a:extLst>
          </p:cNvPr>
          <p:cNvSpPr txBox="1"/>
          <p:nvPr/>
        </p:nvSpPr>
        <p:spPr>
          <a:xfrm>
            <a:off x="5570783" y="2250534"/>
            <a:ext cx="5776990" cy="1754326"/>
          </a:xfrm>
          <a:prstGeom prst="rect">
            <a:avLst/>
          </a:prstGeom>
          <a:noFill/>
        </p:spPr>
        <p:txBody>
          <a:bodyPr wrap="square" rtlCol="0" anchor="ctr">
            <a:spAutoFit/>
          </a:bodyPr>
          <a:lstStyle/>
          <a:p>
            <a:pPr algn="just"/>
            <a:r>
              <a:rPr lang="es-ES" dirty="0"/>
              <a:t>El presente es un proyecto de estudio cuantitativo en el que se utilizó la encuesta como herramienta para recolectar los datos obtenidos de los usuarios, analizarlos y </a:t>
            </a:r>
            <a:r>
              <a:rPr lang="es-EC" dirty="0"/>
              <a:t>establecer los factores determinantes de la lealtad hacia los servicios bancarios </a:t>
            </a:r>
            <a:r>
              <a:rPr lang="es-EC" dirty="0" err="1"/>
              <a:t>on</a:t>
            </a:r>
            <a:r>
              <a:rPr lang="es-EC" dirty="0"/>
              <a:t> line que ofrecen los bancos del D.M. de Quito.</a:t>
            </a:r>
          </a:p>
        </p:txBody>
      </p:sp>
      <p:grpSp>
        <p:nvGrpSpPr>
          <p:cNvPr id="26" name="Group 25">
            <a:extLst>
              <a:ext uri="{FF2B5EF4-FFF2-40B4-BE49-F238E27FC236}">
                <a16:creationId xmlns:a16="http://schemas.microsoft.com/office/drawing/2014/main" id="{5E2ACF8F-412B-4259-9576-1D195438BE9E}"/>
              </a:ext>
            </a:extLst>
          </p:cNvPr>
          <p:cNvGrpSpPr/>
          <p:nvPr/>
        </p:nvGrpSpPr>
        <p:grpSpPr>
          <a:xfrm>
            <a:off x="865244" y="1025250"/>
            <a:ext cx="4328528" cy="3899362"/>
            <a:chOff x="2894307" y="788253"/>
            <a:chExt cx="5026316" cy="4527966"/>
          </a:xfrm>
        </p:grpSpPr>
        <p:grpSp>
          <p:nvGrpSpPr>
            <p:cNvPr id="18" name="Group 17">
              <a:extLst>
                <a:ext uri="{FF2B5EF4-FFF2-40B4-BE49-F238E27FC236}">
                  <a16:creationId xmlns:a16="http://schemas.microsoft.com/office/drawing/2014/main" id="{120A5C67-A09E-41E0-8719-B15397341675}"/>
                </a:ext>
              </a:extLst>
            </p:cNvPr>
            <p:cNvGrpSpPr/>
            <p:nvPr/>
          </p:nvGrpSpPr>
          <p:grpSpPr>
            <a:xfrm>
              <a:off x="3617375" y="788253"/>
              <a:ext cx="4303248" cy="4527966"/>
              <a:chOff x="5266044" y="3820965"/>
              <a:chExt cx="2472245" cy="2601348"/>
            </a:xfrm>
          </p:grpSpPr>
          <p:sp>
            <p:nvSpPr>
              <p:cNvPr id="11" name="Freeform: Shape 10">
                <a:extLst>
                  <a:ext uri="{FF2B5EF4-FFF2-40B4-BE49-F238E27FC236}">
                    <a16:creationId xmlns:a16="http://schemas.microsoft.com/office/drawing/2014/main" id="{B4C59625-C7FB-408D-B215-BD166DC61295}"/>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solidFill>
                <a:schemeClr val="accent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0908E7C-5307-428C-9E05-94ABF7F940A2}"/>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solidFill>
                <a:schemeClr val="accent1">
                  <a:lumMod val="75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098541D-8915-4926-8EAA-271CB0CCF89D}"/>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487868F-3510-4147-938A-BE68F2183A54}"/>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92633D7-D0C2-417C-9461-9559C8CE68E8}"/>
                  </a:ext>
                </a:extLst>
              </p:cNvPr>
              <p:cNvSpPr/>
              <p:nvPr/>
            </p:nvSpPr>
            <p:spPr>
              <a:xfrm>
                <a:off x="5266044" y="5024043"/>
                <a:ext cx="1819275" cy="781050"/>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6C971D-B04E-4997-98E7-0D28B39A7AE2}"/>
                  </a:ext>
                </a:extLst>
              </p:cNvPr>
              <p:cNvSpPr/>
              <p:nvPr/>
            </p:nvSpPr>
            <p:spPr>
              <a:xfrm>
                <a:off x="5266044" y="5140248"/>
                <a:ext cx="1790700" cy="304800"/>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EF1BC10-5394-4692-A653-21E97C02C741}"/>
                  </a:ext>
                </a:extLst>
              </p:cNvPr>
              <p:cNvSpPr/>
              <p:nvPr/>
            </p:nvSpPr>
            <p:spPr>
              <a:xfrm>
                <a:off x="5273188" y="3820965"/>
                <a:ext cx="2465101" cy="1458824"/>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solidFill>
                <a:schemeClr val="accent1"/>
              </a:solidFill>
              <a:ln w="9525" cap="flat">
                <a:noFill/>
                <a:prstDash val="solid"/>
                <a:miter/>
              </a:ln>
            </p:spPr>
            <p:txBody>
              <a:bodyPr rtlCol="0" anchor="ctr"/>
              <a:lstStyle/>
              <a:p>
                <a:endParaRPr lang="en-US" dirty="0"/>
              </a:p>
            </p:txBody>
          </p:sp>
        </p:grpSp>
        <p:sp>
          <p:nvSpPr>
            <p:cNvPr id="21" name="Freeform: Shape 20">
              <a:extLst>
                <a:ext uri="{FF2B5EF4-FFF2-40B4-BE49-F238E27FC236}">
                  <a16:creationId xmlns:a16="http://schemas.microsoft.com/office/drawing/2014/main" id="{6BB05B07-7AC0-439B-831A-7713EFCBADB2}"/>
                </a:ext>
              </a:extLst>
            </p:cNvPr>
            <p:cNvSpPr/>
            <p:nvPr/>
          </p:nvSpPr>
          <p:spPr>
            <a:xfrm rot="1779947">
              <a:off x="3205947" y="3169645"/>
              <a:ext cx="247650" cy="238125"/>
            </a:xfrm>
            <a:custGeom>
              <a:avLst/>
              <a:gdLst>
                <a:gd name="connsiteX0" fmla="*/ 71914 w 247650"/>
                <a:gd name="connsiteY0" fmla="*/ 231934 h 238125"/>
                <a:gd name="connsiteX1" fmla="*/ 242411 w 247650"/>
                <a:gd name="connsiteY1" fmla="*/ 7144 h 238125"/>
                <a:gd name="connsiteX2" fmla="*/ 7144 w 247650"/>
                <a:gd name="connsiteY2" fmla="*/ 34766 h 238125"/>
              </a:gdLst>
              <a:ahLst/>
              <a:cxnLst>
                <a:cxn ang="0">
                  <a:pos x="connsiteX0" y="connsiteY0"/>
                </a:cxn>
                <a:cxn ang="0">
                  <a:pos x="connsiteX1" y="connsiteY1"/>
                </a:cxn>
                <a:cxn ang="0">
                  <a:pos x="connsiteX2" y="connsiteY2"/>
                </a:cxn>
              </a:cxnLst>
              <a:rect l="l" t="t" r="r" b="b"/>
              <a:pathLst>
                <a:path w="247650" h="238125">
                  <a:moveTo>
                    <a:pt x="71914" y="231934"/>
                  </a:moveTo>
                  <a:lnTo>
                    <a:pt x="242411" y="7144"/>
                  </a:lnTo>
                  <a:lnTo>
                    <a:pt x="7144" y="34766"/>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7CA0A9A-B4C5-44E3-AD6F-D32EC651C94B}"/>
                </a:ext>
              </a:extLst>
            </p:cNvPr>
            <p:cNvSpPr/>
            <p:nvPr/>
          </p:nvSpPr>
          <p:spPr>
            <a:xfrm rot="20731799">
              <a:off x="3220235" y="3315378"/>
              <a:ext cx="409575" cy="342900"/>
            </a:xfrm>
            <a:custGeom>
              <a:avLst/>
              <a:gdLst>
                <a:gd name="connsiteX0" fmla="*/ 407194 w 409575"/>
                <a:gd name="connsiteY0" fmla="*/ 7144 h 342900"/>
                <a:gd name="connsiteX1" fmla="*/ 7144 w 409575"/>
                <a:gd name="connsiteY1" fmla="*/ 270986 h 342900"/>
                <a:gd name="connsiteX2" fmla="*/ 163354 w 409575"/>
                <a:gd name="connsiteY2" fmla="*/ 338614 h 342900"/>
              </a:gdLst>
              <a:ahLst/>
              <a:cxnLst>
                <a:cxn ang="0">
                  <a:pos x="connsiteX0" y="connsiteY0"/>
                </a:cxn>
                <a:cxn ang="0">
                  <a:pos x="connsiteX1" y="connsiteY1"/>
                </a:cxn>
                <a:cxn ang="0">
                  <a:pos x="connsiteX2" y="connsiteY2"/>
                </a:cxn>
              </a:cxnLst>
              <a:rect l="l" t="t" r="r" b="b"/>
              <a:pathLst>
                <a:path w="409575" h="342900">
                  <a:moveTo>
                    <a:pt x="407194" y="7144"/>
                  </a:moveTo>
                  <a:lnTo>
                    <a:pt x="7144" y="270986"/>
                  </a:lnTo>
                  <a:lnTo>
                    <a:pt x="163354" y="338614"/>
                  </a:lnTo>
                  <a:close/>
                </a:path>
              </a:pathLst>
            </a:custGeom>
            <a:solidFill>
              <a:schemeClr val="accent1">
                <a:lumMod val="75000"/>
              </a:schemeClr>
            </a:solidFill>
            <a:ln w="9525" cap="flat">
              <a:noFill/>
              <a:prstDash val="solid"/>
              <a:miter/>
            </a:ln>
          </p:spPr>
          <p:txBody>
            <a:bodyPr rtlCol="0" anchor="ctr"/>
            <a:lstStyle/>
            <a:p>
              <a:endParaRPr lang="en-US"/>
            </a:p>
          </p:txBody>
        </p:sp>
        <p:sp>
          <p:nvSpPr>
            <p:cNvPr id="23" name="Cross 22">
              <a:extLst>
                <a:ext uri="{FF2B5EF4-FFF2-40B4-BE49-F238E27FC236}">
                  <a16:creationId xmlns:a16="http://schemas.microsoft.com/office/drawing/2014/main" id="{F2C440BD-A1EE-4511-A092-66A0C3562169}"/>
                </a:ext>
              </a:extLst>
            </p:cNvPr>
            <p:cNvSpPr/>
            <p:nvPr/>
          </p:nvSpPr>
          <p:spPr>
            <a:xfrm rot="1642289">
              <a:off x="2894307" y="2939798"/>
              <a:ext cx="140339" cy="140339"/>
            </a:xfrm>
            <a:prstGeom prst="plus">
              <a:avLst>
                <a:gd name="adj" fmla="val 43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1567340D-C398-499C-B7C4-D71207E9DAA5}"/>
                </a:ext>
              </a:extLst>
            </p:cNvPr>
            <p:cNvSpPr/>
            <p:nvPr/>
          </p:nvSpPr>
          <p:spPr>
            <a:xfrm rot="1627316">
              <a:off x="3122393" y="3454277"/>
              <a:ext cx="155440" cy="15544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2DAE22E-C2FD-42A4-82EB-6374FBA71F36}"/>
                </a:ext>
              </a:extLst>
            </p:cNvPr>
            <p:cNvSpPr/>
            <p:nvPr/>
          </p:nvSpPr>
          <p:spPr>
            <a:xfrm rot="160678" flipV="1">
              <a:off x="3216871" y="2860160"/>
              <a:ext cx="291865" cy="238731"/>
            </a:xfrm>
            <a:custGeom>
              <a:avLst/>
              <a:gdLst>
                <a:gd name="connsiteX0" fmla="*/ 407194 w 409575"/>
                <a:gd name="connsiteY0" fmla="*/ 7144 h 342900"/>
                <a:gd name="connsiteX1" fmla="*/ 7144 w 409575"/>
                <a:gd name="connsiteY1" fmla="*/ 270986 h 342900"/>
                <a:gd name="connsiteX2" fmla="*/ 163354 w 409575"/>
                <a:gd name="connsiteY2" fmla="*/ 338614 h 342900"/>
                <a:gd name="connsiteX0" fmla="*/ 291865 w 291865"/>
                <a:gd name="connsiteY0" fmla="*/ 0 h 244921"/>
                <a:gd name="connsiteX1" fmla="*/ 0 w 291865"/>
                <a:gd name="connsiteY1" fmla="*/ 177293 h 244921"/>
                <a:gd name="connsiteX2" fmla="*/ 156210 w 291865"/>
                <a:gd name="connsiteY2" fmla="*/ 244921 h 244921"/>
                <a:gd name="connsiteX3" fmla="*/ 291865 w 291865"/>
                <a:gd name="connsiteY3" fmla="*/ 0 h 244921"/>
                <a:gd name="connsiteX0" fmla="*/ 291865 w 291865"/>
                <a:gd name="connsiteY0" fmla="*/ 0 h 202224"/>
                <a:gd name="connsiteX1" fmla="*/ 0 w 291865"/>
                <a:gd name="connsiteY1" fmla="*/ 177293 h 202224"/>
                <a:gd name="connsiteX2" fmla="*/ 138611 w 291865"/>
                <a:gd name="connsiteY2" fmla="*/ 202224 h 202224"/>
                <a:gd name="connsiteX3" fmla="*/ 291865 w 291865"/>
                <a:gd name="connsiteY3" fmla="*/ 0 h 202224"/>
              </a:gdLst>
              <a:ahLst/>
              <a:cxnLst>
                <a:cxn ang="0">
                  <a:pos x="connsiteX0" y="connsiteY0"/>
                </a:cxn>
                <a:cxn ang="0">
                  <a:pos x="connsiteX1" y="connsiteY1"/>
                </a:cxn>
                <a:cxn ang="0">
                  <a:pos x="connsiteX2" y="connsiteY2"/>
                </a:cxn>
                <a:cxn ang="0">
                  <a:pos x="connsiteX3" y="connsiteY3"/>
                </a:cxn>
              </a:cxnLst>
              <a:rect l="l" t="t" r="r" b="b"/>
              <a:pathLst>
                <a:path w="291865" h="202224">
                  <a:moveTo>
                    <a:pt x="291865" y="0"/>
                  </a:moveTo>
                  <a:lnTo>
                    <a:pt x="0" y="177293"/>
                  </a:lnTo>
                  <a:lnTo>
                    <a:pt x="138611" y="202224"/>
                  </a:lnTo>
                  <a:cubicBezTo>
                    <a:pt x="219891" y="91734"/>
                    <a:pt x="210585" y="110490"/>
                    <a:pt x="291865" y="0"/>
                  </a:cubicBezTo>
                  <a:close/>
                </a:path>
              </a:pathLst>
            </a:custGeom>
            <a:solidFill>
              <a:schemeClr val="accent1">
                <a:lumMod val="75000"/>
              </a:schemeClr>
            </a:solidFill>
            <a:ln w="9525"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47BFF0FC-DCAB-47B2-8C30-94BCD79923D1}"/>
              </a:ext>
            </a:extLst>
          </p:cNvPr>
          <p:cNvGrpSpPr/>
          <p:nvPr/>
        </p:nvGrpSpPr>
        <p:grpSpPr>
          <a:xfrm flipV="1">
            <a:off x="1252356" y="4933950"/>
            <a:ext cx="10662916" cy="178457"/>
            <a:chOff x="3632040" y="5304907"/>
            <a:chExt cx="8559959" cy="137006"/>
          </a:xfrm>
        </p:grpSpPr>
        <p:grpSp>
          <p:nvGrpSpPr>
            <p:cNvPr id="27" name="Group 26">
              <a:extLst>
                <a:ext uri="{FF2B5EF4-FFF2-40B4-BE49-F238E27FC236}">
                  <a16:creationId xmlns:a16="http://schemas.microsoft.com/office/drawing/2014/main" id="{C77B777B-DEA8-4573-8596-03CD5CF4ACD7}"/>
                </a:ext>
              </a:extLst>
            </p:cNvPr>
            <p:cNvGrpSpPr/>
            <p:nvPr/>
          </p:nvGrpSpPr>
          <p:grpSpPr>
            <a:xfrm>
              <a:off x="3632040" y="5310936"/>
              <a:ext cx="4279981" cy="130977"/>
              <a:chOff x="11445923" y="0"/>
              <a:chExt cx="1119115" cy="2552282"/>
            </a:xfrm>
          </p:grpSpPr>
          <p:sp>
            <p:nvSpPr>
              <p:cNvPr id="28" name="Rectangle 27">
                <a:extLst>
                  <a:ext uri="{FF2B5EF4-FFF2-40B4-BE49-F238E27FC236}">
                    <a16:creationId xmlns:a16="http://schemas.microsoft.com/office/drawing/2014/main" id="{AE60B278-363D-4CBD-BEC2-21DBD0331773}"/>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8BC28E13-95D1-456C-9D5E-99C7C947E1E0}"/>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B574B2F7-DAB3-42A4-AB9B-0B484B0455E9}"/>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1" name="Group 30">
              <a:extLst>
                <a:ext uri="{FF2B5EF4-FFF2-40B4-BE49-F238E27FC236}">
                  <a16:creationId xmlns:a16="http://schemas.microsoft.com/office/drawing/2014/main" id="{E451F46C-5462-4285-B560-9B15C506BCF2}"/>
                </a:ext>
              </a:extLst>
            </p:cNvPr>
            <p:cNvGrpSpPr/>
            <p:nvPr/>
          </p:nvGrpSpPr>
          <p:grpSpPr>
            <a:xfrm>
              <a:off x="7912018" y="5304907"/>
              <a:ext cx="4279981" cy="137006"/>
              <a:chOff x="11445923" y="0"/>
              <a:chExt cx="1119115" cy="2552282"/>
            </a:xfrm>
          </p:grpSpPr>
          <p:sp>
            <p:nvSpPr>
              <p:cNvPr id="32" name="Rectangle 31">
                <a:extLst>
                  <a:ext uri="{FF2B5EF4-FFF2-40B4-BE49-F238E27FC236}">
                    <a16:creationId xmlns:a16="http://schemas.microsoft.com/office/drawing/2014/main" id="{B4DDE81F-6471-4E3B-ACB1-05368C5221F6}"/>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FF199574-BA69-4459-9AAF-BBE602C7B5A9}"/>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3C84CA51-8DA3-444D-9FC1-163933FD07B1}"/>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0" name="Rectángulo 9"/>
          <p:cNvSpPr/>
          <p:nvPr/>
        </p:nvSpPr>
        <p:spPr>
          <a:xfrm>
            <a:off x="1946053" y="1696536"/>
            <a:ext cx="2717411" cy="1323439"/>
          </a:xfrm>
          <a:prstGeom prst="rect">
            <a:avLst/>
          </a:prstGeom>
          <a:noFill/>
        </p:spPr>
        <p:txBody>
          <a:bodyPr wrap="none" lIns="91440" tIns="45720" rIns="91440" bIns="45720">
            <a:spAutoFit/>
          </a:bodyPr>
          <a:lstStyle/>
          <a:p>
            <a:pPr algn="ctr"/>
            <a:r>
              <a:rPr lang="es-ES" sz="8000" b="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2021</a:t>
            </a:r>
          </a:p>
        </p:txBody>
      </p:sp>
    </p:spTree>
    <p:extLst>
      <p:ext uri="{BB962C8B-B14F-4D97-AF65-F5344CB8AC3E}">
        <p14:creationId xmlns:p14="http://schemas.microsoft.com/office/powerpoint/2010/main" val="110058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126605-BCDF-48EC-9724-C31257FCE87E}"/>
              </a:ext>
            </a:extLst>
          </p:cNvPr>
          <p:cNvGrpSpPr/>
          <p:nvPr/>
        </p:nvGrpSpPr>
        <p:grpSpPr>
          <a:xfrm>
            <a:off x="1053022" y="5973909"/>
            <a:ext cx="10372400" cy="371649"/>
            <a:chOff x="395536" y="3097535"/>
            <a:chExt cx="8208912" cy="371649"/>
          </a:xfrm>
        </p:grpSpPr>
        <p:sp>
          <p:nvSpPr>
            <p:cNvPr id="4" name="Rectangle 3">
              <a:extLst>
                <a:ext uri="{FF2B5EF4-FFF2-40B4-BE49-F238E27FC236}">
                  <a16:creationId xmlns:a16="http://schemas.microsoft.com/office/drawing/2014/main" id="{10A51B80-BE25-4B58-AC7D-C71E941EEBE4}"/>
                </a:ext>
              </a:extLst>
            </p:cNvPr>
            <p:cNvSpPr/>
            <p:nvPr/>
          </p:nvSpPr>
          <p:spPr>
            <a:xfrm>
              <a:off x="395536"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3">
              <a:extLst>
                <a:ext uri="{FF2B5EF4-FFF2-40B4-BE49-F238E27FC236}">
                  <a16:creationId xmlns:a16="http://schemas.microsoft.com/office/drawing/2014/main" id="{A986BA66-5F1C-4613-8A98-78837CA2D37C}"/>
                </a:ext>
              </a:extLst>
            </p:cNvPr>
            <p:cNvSpPr/>
            <p:nvPr/>
          </p:nvSpPr>
          <p:spPr>
            <a:xfrm rot="10800000">
              <a:off x="1763688"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accent1"/>
                </a:solidFill>
              </a:endParaRPr>
            </a:p>
          </p:txBody>
        </p:sp>
        <p:sp>
          <p:nvSpPr>
            <p:cNvPr id="6" name="Rectangle 3">
              <a:extLst>
                <a:ext uri="{FF2B5EF4-FFF2-40B4-BE49-F238E27FC236}">
                  <a16:creationId xmlns:a16="http://schemas.microsoft.com/office/drawing/2014/main" id="{2FDE795C-A164-4C18-9B13-0560F1A1BE01}"/>
                </a:ext>
              </a:extLst>
            </p:cNvPr>
            <p:cNvSpPr/>
            <p:nvPr/>
          </p:nvSpPr>
          <p:spPr>
            <a:xfrm>
              <a:off x="3131840"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3">
              <a:extLst>
                <a:ext uri="{FF2B5EF4-FFF2-40B4-BE49-F238E27FC236}">
                  <a16:creationId xmlns:a16="http://schemas.microsoft.com/office/drawing/2014/main" id="{D60D5D23-3D68-4635-A865-F740063117A5}"/>
                </a:ext>
              </a:extLst>
            </p:cNvPr>
            <p:cNvSpPr/>
            <p:nvPr/>
          </p:nvSpPr>
          <p:spPr>
            <a:xfrm rot="10800000">
              <a:off x="4499992"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3">
              <a:extLst>
                <a:ext uri="{FF2B5EF4-FFF2-40B4-BE49-F238E27FC236}">
                  <a16:creationId xmlns:a16="http://schemas.microsoft.com/office/drawing/2014/main" id="{41FD1879-391B-4C63-B6CE-7827F96D06C8}"/>
                </a:ext>
              </a:extLst>
            </p:cNvPr>
            <p:cNvSpPr/>
            <p:nvPr/>
          </p:nvSpPr>
          <p:spPr>
            <a:xfrm>
              <a:off x="5868144"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3">
              <a:extLst>
                <a:ext uri="{FF2B5EF4-FFF2-40B4-BE49-F238E27FC236}">
                  <a16:creationId xmlns:a16="http://schemas.microsoft.com/office/drawing/2014/main" id="{B53D7184-1D9A-4369-BA86-9D5254244445}"/>
                </a:ext>
              </a:extLst>
            </p:cNvPr>
            <p:cNvSpPr/>
            <p:nvPr/>
          </p:nvSpPr>
          <p:spPr>
            <a:xfrm rot="10800000">
              <a:off x="7236296"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46" name="Title 1"/>
          <p:cNvSpPr txBox="1">
            <a:spLocks/>
          </p:cNvSpPr>
          <p:nvPr/>
        </p:nvSpPr>
        <p:spPr>
          <a:xfrm>
            <a:off x="2593850" y="305393"/>
            <a:ext cx="7290741" cy="884466"/>
          </a:xfrm>
          <a:prstGeom prst="rect">
            <a:avLst/>
          </a:prstGeom>
        </p:spPr>
        <p:txBody>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s-EC" altLang="ko-KR" dirty="0"/>
              <a:t>Planteamiento </a:t>
            </a:r>
            <a:r>
              <a:rPr lang="es-EC" altLang="ko-KR" dirty="0">
                <a:solidFill>
                  <a:schemeClr val="accent1"/>
                </a:solidFill>
              </a:rPr>
              <a:t>del</a:t>
            </a:r>
            <a:r>
              <a:rPr lang="es-EC" altLang="ko-KR" dirty="0"/>
              <a:t> problema</a:t>
            </a:r>
          </a:p>
        </p:txBody>
      </p:sp>
      <p:sp>
        <p:nvSpPr>
          <p:cNvPr id="48" name="Text Placeholder 17"/>
          <p:cNvSpPr txBox="1">
            <a:spLocks/>
          </p:cNvSpPr>
          <p:nvPr/>
        </p:nvSpPr>
        <p:spPr>
          <a:xfrm>
            <a:off x="2139863"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Problema</a:t>
            </a:r>
          </a:p>
        </p:txBody>
      </p:sp>
      <p:sp>
        <p:nvSpPr>
          <p:cNvPr id="51" name="Text Placeholder 17"/>
          <p:cNvSpPr txBox="1">
            <a:spLocks/>
          </p:cNvSpPr>
          <p:nvPr/>
        </p:nvSpPr>
        <p:spPr>
          <a:xfrm>
            <a:off x="4172792"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Causa</a:t>
            </a:r>
          </a:p>
        </p:txBody>
      </p:sp>
      <p:sp>
        <p:nvSpPr>
          <p:cNvPr id="54" name="Text Placeholder 17"/>
          <p:cNvSpPr txBox="1">
            <a:spLocks/>
          </p:cNvSpPr>
          <p:nvPr/>
        </p:nvSpPr>
        <p:spPr>
          <a:xfrm>
            <a:off x="6205721"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Causa </a:t>
            </a:r>
          </a:p>
        </p:txBody>
      </p:sp>
      <p:sp>
        <p:nvSpPr>
          <p:cNvPr id="57" name="Text Placeholder 17"/>
          <p:cNvSpPr txBox="1">
            <a:spLocks/>
          </p:cNvSpPr>
          <p:nvPr/>
        </p:nvSpPr>
        <p:spPr>
          <a:xfrm>
            <a:off x="8238650"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Causa</a:t>
            </a:r>
          </a:p>
        </p:txBody>
      </p:sp>
      <p:pic>
        <p:nvPicPr>
          <p:cNvPr id="59" name="Picture 2" descr="El Salvador baja en el Índice Global de Competitividad - Revista Estrategia  &amp; Negocios"/>
          <p:cNvPicPr>
            <a:picLocks noChangeAspect="1" noChangeArrowheads="1"/>
          </p:cNvPicPr>
          <p:nvPr/>
        </p:nvPicPr>
        <p:blipFill>
          <a:blip r:embed="rId2" cstate="print">
            <a:extLst>
              <a:ext uri="{28A0092B-C50C-407E-A947-70E740481C1C}">
                <a14:useLocalDpi xmlns:a14="http://schemas.microsoft.com/office/drawing/2010/main" val="0"/>
              </a:ext>
            </a:extLst>
          </a:blip>
          <a:srcRect l="20440" r="20440"/>
          <a:stretch>
            <a:fillRect/>
          </a:stretch>
        </p:blipFill>
        <p:spPr bwMode="auto">
          <a:xfrm>
            <a:off x="2139864" y="2506867"/>
            <a:ext cx="1776774" cy="1909596"/>
          </a:xfrm>
          <a:prstGeom prst="rect">
            <a:avLst/>
          </a:prstGeom>
          <a:solidFill>
            <a:schemeClr val="accent1"/>
          </a:solidFill>
          <a:ln w="127000" cap="sq">
            <a:solidFill>
              <a:schemeClr val="accent1">
                <a:lumMod val="75000"/>
              </a:schemeClr>
            </a:solidFill>
            <a:miter lim="800000"/>
          </a:ln>
          <a:effectLst>
            <a:outerShdw blurRad="57150" dist="50800" dir="2700000" algn="tl" rotWithShape="0">
              <a:srgbClr val="000000">
                <a:alpha val="40000"/>
              </a:srgbClr>
            </a:outerShdw>
          </a:effectLst>
        </p:spPr>
      </p:pic>
      <p:pic>
        <p:nvPicPr>
          <p:cNvPr id="60" name="Picture 4" descr="Asesoría contable: los problemas financieros como consecuencia de una mala  contabilidad"/>
          <p:cNvPicPr>
            <a:picLocks noChangeAspect="1" noChangeArrowheads="1"/>
          </p:cNvPicPr>
          <p:nvPr/>
        </p:nvPicPr>
        <p:blipFill>
          <a:blip r:embed="rId3">
            <a:extLst>
              <a:ext uri="{28A0092B-C50C-407E-A947-70E740481C1C}">
                <a14:useLocalDpi xmlns:a14="http://schemas.microsoft.com/office/drawing/2010/main" val="0"/>
              </a:ext>
            </a:extLst>
          </a:blip>
          <a:srcRect l="22818" r="22818"/>
          <a:stretch>
            <a:fillRect/>
          </a:stretch>
        </p:blipFill>
        <p:spPr bwMode="auto">
          <a:xfrm>
            <a:off x="4173717" y="2506867"/>
            <a:ext cx="1730767" cy="1909596"/>
          </a:xfrm>
          <a:prstGeom prst="rect">
            <a:avLst/>
          </a:prstGeom>
          <a:ln w="127000" cap="sq">
            <a:solidFill>
              <a:schemeClr val="accent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2" name="Picture 8" descr="Desconocimiento - El Toper"/>
          <p:cNvPicPr>
            <a:picLocks noChangeAspect="1" noChangeArrowheads="1"/>
          </p:cNvPicPr>
          <p:nvPr/>
        </p:nvPicPr>
        <p:blipFill>
          <a:blip r:embed="rId4" cstate="print">
            <a:extLst>
              <a:ext uri="{28A0092B-C50C-407E-A947-70E740481C1C}">
                <a14:useLocalDpi xmlns:a14="http://schemas.microsoft.com/office/drawing/2010/main" val="0"/>
              </a:ext>
            </a:extLst>
          </a:blip>
          <a:srcRect l="19798" r="19798"/>
          <a:stretch>
            <a:fillRect/>
          </a:stretch>
        </p:blipFill>
        <p:spPr bwMode="auto">
          <a:xfrm>
            <a:off x="8385233" y="2506867"/>
            <a:ext cx="1956831" cy="1909596"/>
          </a:xfrm>
          <a:prstGeom prst="rect">
            <a:avLst/>
          </a:prstGeom>
          <a:ln w="127000" cap="sq">
            <a:solidFill>
              <a:schemeClr val="accent4">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5" name="CuadroTexto 64"/>
          <p:cNvSpPr txBox="1"/>
          <p:nvPr/>
        </p:nvSpPr>
        <p:spPr>
          <a:xfrm>
            <a:off x="2008265" y="4922157"/>
            <a:ext cx="2085975" cy="954107"/>
          </a:xfrm>
          <a:prstGeom prst="rect">
            <a:avLst/>
          </a:prstGeom>
          <a:noFill/>
        </p:spPr>
        <p:txBody>
          <a:bodyPr wrap="square" rtlCol="0">
            <a:spAutoFit/>
          </a:bodyPr>
          <a:lstStyle/>
          <a:p>
            <a:pPr algn="ctr"/>
            <a:r>
              <a:rPr lang="es-EC" sz="1400" dirty="0"/>
              <a:t>Falta de fidelidad del consumidor hacia los servicios bancarios </a:t>
            </a:r>
            <a:r>
              <a:rPr lang="es-EC" sz="1400" dirty="0" err="1"/>
              <a:t>on</a:t>
            </a:r>
            <a:r>
              <a:rPr lang="es-EC" sz="1400" dirty="0"/>
              <a:t> line</a:t>
            </a:r>
          </a:p>
        </p:txBody>
      </p:sp>
      <p:sp>
        <p:nvSpPr>
          <p:cNvPr id="66" name="CuadroTexto 65"/>
          <p:cNvSpPr txBox="1"/>
          <p:nvPr/>
        </p:nvSpPr>
        <p:spPr>
          <a:xfrm>
            <a:off x="4080469" y="4897245"/>
            <a:ext cx="2085975" cy="738664"/>
          </a:xfrm>
          <a:prstGeom prst="rect">
            <a:avLst/>
          </a:prstGeom>
          <a:noFill/>
        </p:spPr>
        <p:txBody>
          <a:bodyPr wrap="square" rtlCol="0">
            <a:spAutoFit/>
          </a:bodyPr>
          <a:lstStyle/>
          <a:p>
            <a:pPr algn="ctr"/>
            <a:r>
              <a:rPr lang="es-EC" sz="1400" dirty="0"/>
              <a:t>Limitado desarrollo de servicios bancarios </a:t>
            </a:r>
            <a:r>
              <a:rPr lang="es-EC" sz="1400" dirty="0" err="1"/>
              <a:t>on</a:t>
            </a:r>
            <a:r>
              <a:rPr lang="es-EC" sz="1400" dirty="0"/>
              <a:t> line</a:t>
            </a:r>
          </a:p>
        </p:txBody>
      </p:sp>
      <p:sp>
        <p:nvSpPr>
          <p:cNvPr id="67" name="CuadroTexto 66"/>
          <p:cNvSpPr txBox="1"/>
          <p:nvPr/>
        </p:nvSpPr>
        <p:spPr>
          <a:xfrm>
            <a:off x="6152673" y="4907932"/>
            <a:ext cx="2085975" cy="954107"/>
          </a:xfrm>
          <a:prstGeom prst="rect">
            <a:avLst/>
          </a:prstGeom>
          <a:noFill/>
        </p:spPr>
        <p:txBody>
          <a:bodyPr wrap="square" rtlCol="0">
            <a:spAutoFit/>
          </a:bodyPr>
          <a:lstStyle/>
          <a:p>
            <a:pPr algn="ctr"/>
            <a:r>
              <a:rPr lang="es-EC" sz="1400" dirty="0"/>
              <a:t>Falta de desarrollo de canales adaptados a las necesidades de los consumidores </a:t>
            </a:r>
          </a:p>
        </p:txBody>
      </p:sp>
      <p:sp>
        <p:nvSpPr>
          <p:cNvPr id="68" name="CuadroTexto 67"/>
          <p:cNvSpPr txBox="1"/>
          <p:nvPr/>
        </p:nvSpPr>
        <p:spPr>
          <a:xfrm>
            <a:off x="8257183" y="4907932"/>
            <a:ext cx="2085975" cy="738664"/>
          </a:xfrm>
          <a:prstGeom prst="rect">
            <a:avLst/>
          </a:prstGeom>
          <a:noFill/>
        </p:spPr>
        <p:txBody>
          <a:bodyPr wrap="square" rtlCol="0">
            <a:spAutoFit/>
          </a:bodyPr>
          <a:lstStyle/>
          <a:p>
            <a:pPr algn="ctr"/>
            <a:r>
              <a:rPr lang="es-EC" sz="1400" dirty="0"/>
              <a:t>Baja accesibilidad a servicios bancarios digitales </a:t>
            </a:r>
          </a:p>
        </p:txBody>
      </p:sp>
      <p:pic>
        <p:nvPicPr>
          <p:cNvPr id="10" name="Imagen 9">
            <a:extLst>
              <a:ext uri="{FF2B5EF4-FFF2-40B4-BE49-F238E27FC236}">
                <a16:creationId xmlns:a16="http://schemas.microsoft.com/office/drawing/2014/main" id="{9729AC02-578C-4DCC-80B5-5046DA7E52E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66443" y="2513073"/>
            <a:ext cx="1956831" cy="1903390"/>
          </a:xfrm>
          <a:prstGeom prst="rect">
            <a:avLst/>
          </a:prstGeom>
          <a:ln w="127000" cap="sq">
            <a:solidFill>
              <a:schemeClr val="accent3">
                <a:lumMod val="75000"/>
              </a:schemeClr>
            </a:solidFill>
            <a:miter lim="800000"/>
          </a:ln>
          <a:effectLst>
            <a:outerShdw blurRad="57150" dist="50800" dir="2700000" algn="tl" rotWithShape="0">
              <a:srgbClr val="000000">
                <a:alpha val="40000"/>
              </a:srgbClr>
            </a:outerShdw>
          </a:effectLst>
        </p:spPr>
      </p:pic>
      <p:grpSp>
        <p:nvGrpSpPr>
          <p:cNvPr id="24" name="Group 35">
            <a:extLst>
              <a:ext uri="{FF2B5EF4-FFF2-40B4-BE49-F238E27FC236}">
                <a16:creationId xmlns:a16="http://schemas.microsoft.com/office/drawing/2014/main" id="{FFF124F2-0BDF-4920-AD17-997744F282C7}"/>
              </a:ext>
            </a:extLst>
          </p:cNvPr>
          <p:cNvGrpSpPr/>
          <p:nvPr/>
        </p:nvGrpSpPr>
        <p:grpSpPr>
          <a:xfrm flipV="1">
            <a:off x="0" y="1726404"/>
            <a:ext cx="12192000" cy="243151"/>
            <a:chOff x="3632040" y="5304907"/>
            <a:chExt cx="8559959" cy="137006"/>
          </a:xfrm>
        </p:grpSpPr>
        <p:grpSp>
          <p:nvGrpSpPr>
            <p:cNvPr id="25" name="Group 26">
              <a:extLst>
                <a:ext uri="{FF2B5EF4-FFF2-40B4-BE49-F238E27FC236}">
                  <a16:creationId xmlns:a16="http://schemas.microsoft.com/office/drawing/2014/main" id="{AF4215B1-21DC-4ECA-8F0D-11D017579B47}"/>
                </a:ext>
              </a:extLst>
            </p:cNvPr>
            <p:cNvGrpSpPr/>
            <p:nvPr/>
          </p:nvGrpSpPr>
          <p:grpSpPr>
            <a:xfrm>
              <a:off x="3632040" y="5310936"/>
              <a:ext cx="4279981" cy="130977"/>
              <a:chOff x="11445923" y="0"/>
              <a:chExt cx="1119115" cy="2552282"/>
            </a:xfrm>
          </p:grpSpPr>
          <p:sp>
            <p:nvSpPr>
              <p:cNvPr id="30" name="Rectangle 27">
                <a:extLst>
                  <a:ext uri="{FF2B5EF4-FFF2-40B4-BE49-F238E27FC236}">
                    <a16:creationId xmlns:a16="http://schemas.microsoft.com/office/drawing/2014/main" id="{AE9A3582-B784-4074-8236-F877A0E8CAE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28">
                <a:extLst>
                  <a:ext uri="{FF2B5EF4-FFF2-40B4-BE49-F238E27FC236}">
                    <a16:creationId xmlns:a16="http://schemas.microsoft.com/office/drawing/2014/main" id="{B043ABDE-8BF9-4514-A409-7B52640159CF}"/>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29">
                <a:extLst>
                  <a:ext uri="{FF2B5EF4-FFF2-40B4-BE49-F238E27FC236}">
                    <a16:creationId xmlns:a16="http://schemas.microsoft.com/office/drawing/2014/main" id="{AE64D623-2211-4C78-A77E-AA68F17FBA95}"/>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6" name="Group 30">
              <a:extLst>
                <a:ext uri="{FF2B5EF4-FFF2-40B4-BE49-F238E27FC236}">
                  <a16:creationId xmlns:a16="http://schemas.microsoft.com/office/drawing/2014/main" id="{1B087C2B-14CD-492B-AA59-747ABE6A5827}"/>
                </a:ext>
              </a:extLst>
            </p:cNvPr>
            <p:cNvGrpSpPr/>
            <p:nvPr/>
          </p:nvGrpSpPr>
          <p:grpSpPr>
            <a:xfrm>
              <a:off x="7912018" y="5304907"/>
              <a:ext cx="4279981" cy="137006"/>
              <a:chOff x="11445923" y="0"/>
              <a:chExt cx="1119115" cy="2552282"/>
            </a:xfrm>
          </p:grpSpPr>
          <p:sp>
            <p:nvSpPr>
              <p:cNvPr id="27" name="Rectangle 31">
                <a:extLst>
                  <a:ext uri="{FF2B5EF4-FFF2-40B4-BE49-F238E27FC236}">
                    <a16:creationId xmlns:a16="http://schemas.microsoft.com/office/drawing/2014/main" id="{1BEEDFCA-A27B-4A11-8C83-7B2532B09720}"/>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32">
                <a:extLst>
                  <a:ext uri="{FF2B5EF4-FFF2-40B4-BE49-F238E27FC236}">
                    <a16:creationId xmlns:a16="http://schemas.microsoft.com/office/drawing/2014/main" id="{4CE5EA17-8AD3-4169-A32D-C6A3A278399E}"/>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33">
                <a:extLst>
                  <a:ext uri="{FF2B5EF4-FFF2-40B4-BE49-F238E27FC236}">
                    <a16:creationId xmlns:a16="http://schemas.microsoft.com/office/drawing/2014/main" id="{76E468D8-0693-4C63-8D7A-13A2B27C105E}"/>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49909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126605-BCDF-48EC-9724-C31257FCE87E}"/>
              </a:ext>
            </a:extLst>
          </p:cNvPr>
          <p:cNvGrpSpPr/>
          <p:nvPr/>
        </p:nvGrpSpPr>
        <p:grpSpPr>
          <a:xfrm>
            <a:off x="1053022" y="5973909"/>
            <a:ext cx="10372400" cy="371649"/>
            <a:chOff x="395536" y="3097535"/>
            <a:chExt cx="8208912" cy="371649"/>
          </a:xfrm>
        </p:grpSpPr>
        <p:sp>
          <p:nvSpPr>
            <p:cNvPr id="4" name="Rectangle 3">
              <a:extLst>
                <a:ext uri="{FF2B5EF4-FFF2-40B4-BE49-F238E27FC236}">
                  <a16:creationId xmlns:a16="http://schemas.microsoft.com/office/drawing/2014/main" id="{10A51B80-BE25-4B58-AC7D-C71E941EEBE4}"/>
                </a:ext>
              </a:extLst>
            </p:cNvPr>
            <p:cNvSpPr/>
            <p:nvPr/>
          </p:nvSpPr>
          <p:spPr>
            <a:xfrm>
              <a:off x="395536"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3">
              <a:extLst>
                <a:ext uri="{FF2B5EF4-FFF2-40B4-BE49-F238E27FC236}">
                  <a16:creationId xmlns:a16="http://schemas.microsoft.com/office/drawing/2014/main" id="{A986BA66-5F1C-4613-8A98-78837CA2D37C}"/>
                </a:ext>
              </a:extLst>
            </p:cNvPr>
            <p:cNvSpPr/>
            <p:nvPr/>
          </p:nvSpPr>
          <p:spPr>
            <a:xfrm rot="10800000">
              <a:off x="1763688"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accent1"/>
                </a:solidFill>
              </a:endParaRPr>
            </a:p>
          </p:txBody>
        </p:sp>
        <p:sp>
          <p:nvSpPr>
            <p:cNvPr id="6" name="Rectangle 3">
              <a:extLst>
                <a:ext uri="{FF2B5EF4-FFF2-40B4-BE49-F238E27FC236}">
                  <a16:creationId xmlns:a16="http://schemas.microsoft.com/office/drawing/2014/main" id="{2FDE795C-A164-4C18-9B13-0560F1A1BE01}"/>
                </a:ext>
              </a:extLst>
            </p:cNvPr>
            <p:cNvSpPr/>
            <p:nvPr/>
          </p:nvSpPr>
          <p:spPr>
            <a:xfrm>
              <a:off x="3131840"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3">
              <a:extLst>
                <a:ext uri="{FF2B5EF4-FFF2-40B4-BE49-F238E27FC236}">
                  <a16:creationId xmlns:a16="http://schemas.microsoft.com/office/drawing/2014/main" id="{D60D5D23-3D68-4635-A865-F740063117A5}"/>
                </a:ext>
              </a:extLst>
            </p:cNvPr>
            <p:cNvSpPr/>
            <p:nvPr/>
          </p:nvSpPr>
          <p:spPr>
            <a:xfrm rot="10800000">
              <a:off x="4499992"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3">
              <a:extLst>
                <a:ext uri="{FF2B5EF4-FFF2-40B4-BE49-F238E27FC236}">
                  <a16:creationId xmlns:a16="http://schemas.microsoft.com/office/drawing/2014/main" id="{41FD1879-391B-4C63-B6CE-7827F96D06C8}"/>
                </a:ext>
              </a:extLst>
            </p:cNvPr>
            <p:cNvSpPr/>
            <p:nvPr/>
          </p:nvSpPr>
          <p:spPr>
            <a:xfrm>
              <a:off x="5868144"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3">
              <a:extLst>
                <a:ext uri="{FF2B5EF4-FFF2-40B4-BE49-F238E27FC236}">
                  <a16:creationId xmlns:a16="http://schemas.microsoft.com/office/drawing/2014/main" id="{B53D7184-1D9A-4369-BA86-9D5254244445}"/>
                </a:ext>
              </a:extLst>
            </p:cNvPr>
            <p:cNvSpPr/>
            <p:nvPr/>
          </p:nvSpPr>
          <p:spPr>
            <a:xfrm rot="10800000">
              <a:off x="7236296"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46" name="Title 1"/>
          <p:cNvSpPr txBox="1">
            <a:spLocks/>
          </p:cNvSpPr>
          <p:nvPr/>
        </p:nvSpPr>
        <p:spPr>
          <a:xfrm>
            <a:off x="2781755" y="327522"/>
            <a:ext cx="7290741" cy="884466"/>
          </a:xfrm>
          <a:prstGeom prst="rect">
            <a:avLst/>
          </a:prstGeom>
        </p:spPr>
        <p:txBody>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s-EC" altLang="ko-KR" dirty="0"/>
              <a:t>Planteamiento </a:t>
            </a:r>
            <a:r>
              <a:rPr lang="es-EC" altLang="ko-KR" dirty="0">
                <a:solidFill>
                  <a:schemeClr val="accent1"/>
                </a:solidFill>
              </a:rPr>
              <a:t>del</a:t>
            </a:r>
            <a:r>
              <a:rPr lang="es-EC" altLang="ko-KR" dirty="0"/>
              <a:t> problema</a:t>
            </a:r>
          </a:p>
        </p:txBody>
      </p:sp>
      <p:sp>
        <p:nvSpPr>
          <p:cNvPr id="48" name="Text Placeholder 17"/>
          <p:cNvSpPr txBox="1">
            <a:spLocks/>
          </p:cNvSpPr>
          <p:nvPr/>
        </p:nvSpPr>
        <p:spPr>
          <a:xfrm>
            <a:off x="2139863"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Problema</a:t>
            </a:r>
          </a:p>
        </p:txBody>
      </p:sp>
      <p:sp>
        <p:nvSpPr>
          <p:cNvPr id="51" name="Text Placeholder 17"/>
          <p:cNvSpPr txBox="1">
            <a:spLocks/>
          </p:cNvSpPr>
          <p:nvPr/>
        </p:nvSpPr>
        <p:spPr>
          <a:xfrm>
            <a:off x="4172792"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Causa</a:t>
            </a:r>
          </a:p>
        </p:txBody>
      </p:sp>
      <p:sp>
        <p:nvSpPr>
          <p:cNvPr id="54" name="Text Placeholder 17"/>
          <p:cNvSpPr txBox="1">
            <a:spLocks/>
          </p:cNvSpPr>
          <p:nvPr/>
        </p:nvSpPr>
        <p:spPr>
          <a:xfrm>
            <a:off x="6205721"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Causa </a:t>
            </a:r>
          </a:p>
        </p:txBody>
      </p:sp>
      <p:sp>
        <p:nvSpPr>
          <p:cNvPr id="57" name="Text Placeholder 17"/>
          <p:cNvSpPr txBox="1">
            <a:spLocks/>
          </p:cNvSpPr>
          <p:nvPr/>
        </p:nvSpPr>
        <p:spPr>
          <a:xfrm>
            <a:off x="8238650" y="4646876"/>
            <a:ext cx="1833846"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800" b="1" dirty="0">
                <a:solidFill>
                  <a:schemeClr val="tx1">
                    <a:lumMod val="75000"/>
                    <a:lumOff val="25000"/>
                  </a:schemeClr>
                </a:solidFill>
                <a:cs typeface="Arial" pitchFamily="34" charset="0"/>
              </a:rPr>
              <a:t>Causa</a:t>
            </a:r>
          </a:p>
        </p:txBody>
      </p:sp>
      <p:pic>
        <p:nvPicPr>
          <p:cNvPr id="59" name="Picture 2" descr="El Salvador baja en el Índice Global de Competitividad - Revista Estrategia  &amp; Negocios"/>
          <p:cNvPicPr>
            <a:picLocks noChangeAspect="1" noChangeArrowheads="1"/>
          </p:cNvPicPr>
          <p:nvPr/>
        </p:nvPicPr>
        <p:blipFill>
          <a:blip r:embed="rId2" cstate="print">
            <a:extLst>
              <a:ext uri="{28A0092B-C50C-407E-A947-70E740481C1C}">
                <a14:useLocalDpi xmlns:a14="http://schemas.microsoft.com/office/drawing/2010/main" val="0"/>
              </a:ext>
            </a:extLst>
          </a:blip>
          <a:srcRect l="20440" r="20440"/>
          <a:stretch>
            <a:fillRect/>
          </a:stretch>
        </p:blipFill>
        <p:spPr bwMode="auto">
          <a:xfrm>
            <a:off x="2139864" y="2506867"/>
            <a:ext cx="1776774" cy="1909596"/>
          </a:xfrm>
          <a:prstGeom prst="rect">
            <a:avLst/>
          </a:prstGeom>
          <a:solidFill>
            <a:schemeClr val="accent1"/>
          </a:solidFill>
          <a:ln w="127000" cap="sq">
            <a:solidFill>
              <a:schemeClr val="accent1">
                <a:lumMod val="75000"/>
              </a:schemeClr>
            </a:solidFill>
            <a:miter lim="800000"/>
          </a:ln>
          <a:effectLst>
            <a:outerShdw blurRad="57150" dist="50800" dir="2700000" algn="tl" rotWithShape="0">
              <a:srgbClr val="000000">
                <a:alpha val="40000"/>
              </a:srgbClr>
            </a:outerShdw>
          </a:effectLst>
        </p:spPr>
      </p:pic>
      <p:sp>
        <p:nvSpPr>
          <p:cNvPr id="65" name="CuadroTexto 64"/>
          <p:cNvSpPr txBox="1"/>
          <p:nvPr/>
        </p:nvSpPr>
        <p:spPr>
          <a:xfrm>
            <a:off x="2008265" y="4922157"/>
            <a:ext cx="2085975" cy="954107"/>
          </a:xfrm>
          <a:prstGeom prst="rect">
            <a:avLst/>
          </a:prstGeom>
          <a:noFill/>
        </p:spPr>
        <p:txBody>
          <a:bodyPr wrap="square" rtlCol="0">
            <a:spAutoFit/>
          </a:bodyPr>
          <a:lstStyle/>
          <a:p>
            <a:pPr algn="ctr"/>
            <a:r>
              <a:rPr lang="es-EC" sz="1400" dirty="0"/>
              <a:t>Falta de fidelidad del consumidor hacia los servicios bancarios </a:t>
            </a:r>
            <a:r>
              <a:rPr lang="es-EC" sz="1400" dirty="0" err="1"/>
              <a:t>on</a:t>
            </a:r>
            <a:r>
              <a:rPr lang="es-EC" sz="1400" dirty="0"/>
              <a:t> line</a:t>
            </a:r>
          </a:p>
        </p:txBody>
      </p:sp>
      <p:sp>
        <p:nvSpPr>
          <p:cNvPr id="66" name="CuadroTexto 65"/>
          <p:cNvSpPr txBox="1"/>
          <p:nvPr/>
        </p:nvSpPr>
        <p:spPr>
          <a:xfrm>
            <a:off x="4080469" y="4897245"/>
            <a:ext cx="2085975" cy="738664"/>
          </a:xfrm>
          <a:prstGeom prst="rect">
            <a:avLst/>
          </a:prstGeom>
          <a:noFill/>
        </p:spPr>
        <p:txBody>
          <a:bodyPr wrap="square" rtlCol="0">
            <a:spAutoFit/>
          </a:bodyPr>
          <a:lstStyle/>
          <a:p>
            <a:pPr algn="ctr"/>
            <a:r>
              <a:rPr lang="es-EC" sz="1400" dirty="0"/>
              <a:t>Falta de interés de los bancos para invertir en TI</a:t>
            </a:r>
          </a:p>
        </p:txBody>
      </p:sp>
      <p:sp>
        <p:nvSpPr>
          <p:cNvPr id="67" name="CuadroTexto 66"/>
          <p:cNvSpPr txBox="1"/>
          <p:nvPr/>
        </p:nvSpPr>
        <p:spPr>
          <a:xfrm>
            <a:off x="6152673" y="4907932"/>
            <a:ext cx="2085975" cy="954107"/>
          </a:xfrm>
          <a:prstGeom prst="rect">
            <a:avLst/>
          </a:prstGeom>
          <a:noFill/>
        </p:spPr>
        <p:txBody>
          <a:bodyPr wrap="square" rtlCol="0">
            <a:spAutoFit/>
          </a:bodyPr>
          <a:lstStyle/>
          <a:p>
            <a:pPr algn="ctr"/>
            <a:r>
              <a:rPr lang="es-EC" sz="1400" dirty="0"/>
              <a:t>Deficientes políticas para la masificación de</a:t>
            </a:r>
          </a:p>
          <a:p>
            <a:pPr algn="ctr"/>
            <a:r>
              <a:rPr lang="es-EC" sz="1400" dirty="0"/>
              <a:t>Servicios bancarios digitales </a:t>
            </a:r>
          </a:p>
        </p:txBody>
      </p:sp>
      <p:sp>
        <p:nvSpPr>
          <p:cNvPr id="68" name="CuadroTexto 67"/>
          <p:cNvSpPr txBox="1"/>
          <p:nvPr/>
        </p:nvSpPr>
        <p:spPr>
          <a:xfrm>
            <a:off x="8257183" y="4907932"/>
            <a:ext cx="2085975" cy="954107"/>
          </a:xfrm>
          <a:prstGeom prst="rect">
            <a:avLst/>
          </a:prstGeom>
          <a:noFill/>
        </p:spPr>
        <p:txBody>
          <a:bodyPr wrap="square" rtlCol="0">
            <a:spAutoFit/>
          </a:bodyPr>
          <a:lstStyle/>
          <a:p>
            <a:pPr algn="ctr"/>
            <a:r>
              <a:rPr lang="es-EC" sz="1400" dirty="0"/>
              <a:t>Desconocimiento por parte de la población para el uso de servicios bancarios </a:t>
            </a:r>
            <a:r>
              <a:rPr lang="es-EC" sz="1400" dirty="0" err="1"/>
              <a:t>on</a:t>
            </a:r>
            <a:r>
              <a:rPr lang="es-EC" sz="1400" dirty="0"/>
              <a:t> line</a:t>
            </a:r>
          </a:p>
        </p:txBody>
      </p:sp>
      <p:pic>
        <p:nvPicPr>
          <p:cNvPr id="10" name="Imagen 9">
            <a:extLst>
              <a:ext uri="{FF2B5EF4-FFF2-40B4-BE49-F238E27FC236}">
                <a16:creationId xmlns:a16="http://schemas.microsoft.com/office/drawing/2014/main" id="{9729AC02-578C-4DCC-80B5-5046DA7E52E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7076" y="2513073"/>
            <a:ext cx="1956831" cy="190339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pic>
        <p:nvPicPr>
          <p:cNvPr id="22" name="Picture 8" descr="ShapeShift exigirá identificación de sus clientes a pesar del rechazo de la  comunidad bitcoiner">
            <a:extLst>
              <a:ext uri="{FF2B5EF4-FFF2-40B4-BE49-F238E27FC236}">
                <a16:creationId xmlns:a16="http://schemas.microsoft.com/office/drawing/2014/main" id="{E3E0BD94-6B0D-4BDA-879E-6A5C82F9DE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9798" r="19798"/>
          <a:stretch>
            <a:fillRect/>
          </a:stretch>
        </p:blipFill>
        <p:spPr bwMode="auto">
          <a:xfrm>
            <a:off x="4174381" y="2506867"/>
            <a:ext cx="1739811" cy="1909596"/>
          </a:xfrm>
          <a:prstGeom prst="rect">
            <a:avLst/>
          </a:prstGeom>
          <a:ln w="127000" cap="sq">
            <a:solidFill>
              <a:srgbClr val="00B05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CB16C7EE-2266-438D-A47F-260639EDB33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96791" y="2512838"/>
            <a:ext cx="1956831" cy="1903390"/>
          </a:xfrm>
          <a:prstGeom prst="rect">
            <a:avLst/>
          </a:prstGeom>
          <a:ln w="127000" cap="sq">
            <a:solidFill>
              <a:srgbClr val="00B0F0"/>
            </a:solidFill>
            <a:miter lim="800000"/>
          </a:ln>
          <a:effectLst>
            <a:outerShdw blurRad="57150" dist="50800" dir="2700000" algn="tl" rotWithShape="0">
              <a:srgbClr val="000000">
                <a:alpha val="40000"/>
              </a:srgbClr>
            </a:outerShdw>
          </a:effectLst>
        </p:spPr>
      </p:pic>
      <p:grpSp>
        <p:nvGrpSpPr>
          <p:cNvPr id="24" name="Group 35">
            <a:extLst>
              <a:ext uri="{FF2B5EF4-FFF2-40B4-BE49-F238E27FC236}">
                <a16:creationId xmlns:a16="http://schemas.microsoft.com/office/drawing/2014/main" id="{F14B6D3C-EAC4-4052-AB85-34D30262DD4A}"/>
              </a:ext>
            </a:extLst>
          </p:cNvPr>
          <p:cNvGrpSpPr/>
          <p:nvPr/>
        </p:nvGrpSpPr>
        <p:grpSpPr>
          <a:xfrm flipV="1">
            <a:off x="0" y="1726404"/>
            <a:ext cx="12192000" cy="243151"/>
            <a:chOff x="3632040" y="5304907"/>
            <a:chExt cx="8559959" cy="137006"/>
          </a:xfrm>
        </p:grpSpPr>
        <p:grpSp>
          <p:nvGrpSpPr>
            <p:cNvPr id="25" name="Group 26">
              <a:extLst>
                <a:ext uri="{FF2B5EF4-FFF2-40B4-BE49-F238E27FC236}">
                  <a16:creationId xmlns:a16="http://schemas.microsoft.com/office/drawing/2014/main" id="{E4C24EA8-490A-4879-A6B2-6152ABD72A1F}"/>
                </a:ext>
              </a:extLst>
            </p:cNvPr>
            <p:cNvGrpSpPr/>
            <p:nvPr/>
          </p:nvGrpSpPr>
          <p:grpSpPr>
            <a:xfrm>
              <a:off x="3632040" y="5310936"/>
              <a:ext cx="4279981" cy="130977"/>
              <a:chOff x="11445923" y="0"/>
              <a:chExt cx="1119115" cy="2552282"/>
            </a:xfrm>
          </p:grpSpPr>
          <p:sp>
            <p:nvSpPr>
              <p:cNvPr id="30" name="Rectangle 27">
                <a:extLst>
                  <a:ext uri="{FF2B5EF4-FFF2-40B4-BE49-F238E27FC236}">
                    <a16:creationId xmlns:a16="http://schemas.microsoft.com/office/drawing/2014/main" id="{07BC856B-C12D-424A-838D-92092705564F}"/>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28">
                <a:extLst>
                  <a:ext uri="{FF2B5EF4-FFF2-40B4-BE49-F238E27FC236}">
                    <a16:creationId xmlns:a16="http://schemas.microsoft.com/office/drawing/2014/main" id="{1BF93DE4-61B9-4415-9AC5-F4D8B9D2445C}"/>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29">
                <a:extLst>
                  <a:ext uri="{FF2B5EF4-FFF2-40B4-BE49-F238E27FC236}">
                    <a16:creationId xmlns:a16="http://schemas.microsoft.com/office/drawing/2014/main" id="{37BECAE5-C8DB-49D4-9670-15A5D29C9B94}"/>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6" name="Group 30">
              <a:extLst>
                <a:ext uri="{FF2B5EF4-FFF2-40B4-BE49-F238E27FC236}">
                  <a16:creationId xmlns:a16="http://schemas.microsoft.com/office/drawing/2014/main" id="{EF649A80-EE06-439D-8FDF-CDA141B57CEF}"/>
                </a:ext>
              </a:extLst>
            </p:cNvPr>
            <p:cNvGrpSpPr/>
            <p:nvPr/>
          </p:nvGrpSpPr>
          <p:grpSpPr>
            <a:xfrm>
              <a:off x="7912018" y="5304907"/>
              <a:ext cx="4279981" cy="137006"/>
              <a:chOff x="11445923" y="0"/>
              <a:chExt cx="1119115" cy="2552282"/>
            </a:xfrm>
          </p:grpSpPr>
          <p:sp>
            <p:nvSpPr>
              <p:cNvPr id="27" name="Rectangle 31">
                <a:extLst>
                  <a:ext uri="{FF2B5EF4-FFF2-40B4-BE49-F238E27FC236}">
                    <a16:creationId xmlns:a16="http://schemas.microsoft.com/office/drawing/2014/main" id="{B80C1364-9186-484B-BAD3-C116C3A56ECD}"/>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32">
                <a:extLst>
                  <a:ext uri="{FF2B5EF4-FFF2-40B4-BE49-F238E27FC236}">
                    <a16:creationId xmlns:a16="http://schemas.microsoft.com/office/drawing/2014/main" id="{8F0D9C73-245B-48B4-BBFC-EEFF2D31F97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33">
                <a:extLst>
                  <a:ext uri="{FF2B5EF4-FFF2-40B4-BE49-F238E27FC236}">
                    <a16:creationId xmlns:a16="http://schemas.microsoft.com/office/drawing/2014/main" id="{FB9D16D7-52CA-4DD8-BE94-376374397C4B}"/>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67714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Marcador de texto 47">
            <a:extLst>
              <a:ext uri="{FF2B5EF4-FFF2-40B4-BE49-F238E27FC236}">
                <a16:creationId xmlns:a16="http://schemas.microsoft.com/office/drawing/2014/main" id="{CFFE1542-412F-4817-B648-E4851D8340D2}"/>
              </a:ext>
            </a:extLst>
          </p:cNvPr>
          <p:cNvSpPr>
            <a:spLocks noGrp="1"/>
          </p:cNvSpPr>
          <p:nvPr>
            <p:ph type="body" sz="quarter" idx="10"/>
          </p:nvPr>
        </p:nvSpPr>
        <p:spPr>
          <a:xfrm>
            <a:off x="212624" y="734340"/>
            <a:ext cx="11573197" cy="797942"/>
          </a:xfrm>
        </p:spPr>
        <p:txBody>
          <a:bodyPr/>
          <a:lstStyle/>
          <a:p>
            <a:r>
              <a:rPr lang="es-EC" altLang="ko-KR" dirty="0"/>
              <a:t>Ishikawa </a:t>
            </a:r>
            <a:r>
              <a:rPr lang="es-EC" altLang="ko-KR" dirty="0">
                <a:solidFill>
                  <a:schemeClr val="accent1"/>
                </a:solidFill>
              </a:rPr>
              <a:t>del </a:t>
            </a:r>
            <a:r>
              <a:rPr lang="es-EC" altLang="ko-KR" dirty="0"/>
              <a:t>problema</a:t>
            </a:r>
          </a:p>
          <a:p>
            <a:endParaRPr lang="es-EC" dirty="0"/>
          </a:p>
        </p:txBody>
      </p:sp>
      <p:pic>
        <p:nvPicPr>
          <p:cNvPr id="49" name="Imagen 48">
            <a:extLst>
              <a:ext uri="{FF2B5EF4-FFF2-40B4-BE49-F238E27FC236}">
                <a16:creationId xmlns:a16="http://schemas.microsoft.com/office/drawing/2014/main" id="{F5DA1315-9876-4CB8-B921-534071E993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29069" y="2140279"/>
            <a:ext cx="9843755" cy="4574846"/>
          </a:xfrm>
          <a:prstGeom prst="rect">
            <a:avLst/>
          </a:prstGeom>
          <a:noFill/>
          <a:ln>
            <a:noFill/>
          </a:ln>
        </p:spPr>
      </p:pic>
      <p:grpSp>
        <p:nvGrpSpPr>
          <p:cNvPr id="51" name="Group 35">
            <a:extLst>
              <a:ext uri="{FF2B5EF4-FFF2-40B4-BE49-F238E27FC236}">
                <a16:creationId xmlns:a16="http://schemas.microsoft.com/office/drawing/2014/main" id="{9F8FFFA3-F022-4AD7-81B8-CCA71AC838C4}"/>
              </a:ext>
            </a:extLst>
          </p:cNvPr>
          <p:cNvGrpSpPr/>
          <p:nvPr/>
        </p:nvGrpSpPr>
        <p:grpSpPr>
          <a:xfrm flipV="1">
            <a:off x="0" y="1682860"/>
            <a:ext cx="12192000" cy="243151"/>
            <a:chOff x="3632040" y="5304907"/>
            <a:chExt cx="8559959" cy="137006"/>
          </a:xfrm>
        </p:grpSpPr>
        <p:grpSp>
          <p:nvGrpSpPr>
            <p:cNvPr id="52" name="Group 26">
              <a:extLst>
                <a:ext uri="{FF2B5EF4-FFF2-40B4-BE49-F238E27FC236}">
                  <a16:creationId xmlns:a16="http://schemas.microsoft.com/office/drawing/2014/main" id="{0B548EA9-C1C0-4B70-A070-7B772BB969BD}"/>
                </a:ext>
              </a:extLst>
            </p:cNvPr>
            <p:cNvGrpSpPr/>
            <p:nvPr/>
          </p:nvGrpSpPr>
          <p:grpSpPr>
            <a:xfrm>
              <a:off x="3632040" y="5310936"/>
              <a:ext cx="4279981" cy="130977"/>
              <a:chOff x="11445923" y="0"/>
              <a:chExt cx="1119115" cy="2552282"/>
            </a:xfrm>
          </p:grpSpPr>
          <p:sp>
            <p:nvSpPr>
              <p:cNvPr id="57" name="Rectangle 27">
                <a:extLst>
                  <a:ext uri="{FF2B5EF4-FFF2-40B4-BE49-F238E27FC236}">
                    <a16:creationId xmlns:a16="http://schemas.microsoft.com/office/drawing/2014/main" id="{AB3C1018-2F87-4D29-90CF-F59A98EF9EC7}"/>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28">
                <a:extLst>
                  <a:ext uri="{FF2B5EF4-FFF2-40B4-BE49-F238E27FC236}">
                    <a16:creationId xmlns:a16="http://schemas.microsoft.com/office/drawing/2014/main" id="{9A70C64C-07ED-419A-8F77-3BF859E06045}"/>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29">
                <a:extLst>
                  <a:ext uri="{FF2B5EF4-FFF2-40B4-BE49-F238E27FC236}">
                    <a16:creationId xmlns:a16="http://schemas.microsoft.com/office/drawing/2014/main" id="{DA858EFE-6CF4-4E72-B9DC-23E15FAB0AC6}"/>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3" name="Group 30">
              <a:extLst>
                <a:ext uri="{FF2B5EF4-FFF2-40B4-BE49-F238E27FC236}">
                  <a16:creationId xmlns:a16="http://schemas.microsoft.com/office/drawing/2014/main" id="{99256F48-4E58-45B3-9C70-EBEC13256A52}"/>
                </a:ext>
              </a:extLst>
            </p:cNvPr>
            <p:cNvGrpSpPr/>
            <p:nvPr/>
          </p:nvGrpSpPr>
          <p:grpSpPr>
            <a:xfrm>
              <a:off x="7912018" y="5304907"/>
              <a:ext cx="4279981" cy="137006"/>
              <a:chOff x="11445923" y="0"/>
              <a:chExt cx="1119115" cy="2552282"/>
            </a:xfrm>
          </p:grpSpPr>
          <p:sp>
            <p:nvSpPr>
              <p:cNvPr id="54" name="Rectangle 31">
                <a:extLst>
                  <a:ext uri="{FF2B5EF4-FFF2-40B4-BE49-F238E27FC236}">
                    <a16:creationId xmlns:a16="http://schemas.microsoft.com/office/drawing/2014/main" id="{7EC2F9A0-81DD-48E4-8D4D-A95B2E7442E9}"/>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32">
                <a:extLst>
                  <a:ext uri="{FF2B5EF4-FFF2-40B4-BE49-F238E27FC236}">
                    <a16:creationId xmlns:a16="http://schemas.microsoft.com/office/drawing/2014/main" id="{F91ECF66-D3CE-4E3C-9E2A-6D9B46B3B4E3}"/>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33">
                <a:extLst>
                  <a:ext uri="{FF2B5EF4-FFF2-40B4-BE49-F238E27FC236}">
                    <a16:creationId xmlns:a16="http://schemas.microsoft.com/office/drawing/2014/main" id="{200B867E-818F-437B-BF21-595E34ED93C9}"/>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46748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1"/>
          <p:cNvSpPr/>
          <p:nvPr/>
        </p:nvSpPr>
        <p:spPr>
          <a:xfrm>
            <a:off x="6277335" y="4591340"/>
            <a:ext cx="883652" cy="8527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dirty="0"/>
          </a:p>
        </p:txBody>
      </p:sp>
      <p:sp>
        <p:nvSpPr>
          <p:cNvPr id="22" name="Rectangle 32"/>
          <p:cNvSpPr/>
          <p:nvPr/>
        </p:nvSpPr>
        <p:spPr>
          <a:xfrm>
            <a:off x="623394" y="4570323"/>
            <a:ext cx="883652" cy="863640"/>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dirty="0"/>
          </a:p>
        </p:txBody>
      </p:sp>
      <p:sp>
        <p:nvSpPr>
          <p:cNvPr id="21" name="Rectangle 32"/>
          <p:cNvSpPr/>
          <p:nvPr/>
        </p:nvSpPr>
        <p:spPr>
          <a:xfrm>
            <a:off x="6277335" y="2971235"/>
            <a:ext cx="875844" cy="852700"/>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361" y="2967408"/>
            <a:ext cx="3340060" cy="85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31"/>
          <p:cNvSpPr/>
          <p:nvPr/>
        </p:nvSpPr>
        <p:spPr>
          <a:xfrm>
            <a:off x="623394" y="2967407"/>
            <a:ext cx="883652" cy="8527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dirty="0"/>
          </a:p>
        </p:txBody>
      </p:sp>
      <p:sp>
        <p:nvSpPr>
          <p:cNvPr id="2" name="1 Título"/>
          <p:cNvSpPr>
            <a:spLocks noGrp="1"/>
          </p:cNvSpPr>
          <p:nvPr>
            <p:ph type="title"/>
          </p:nvPr>
        </p:nvSpPr>
        <p:spPr/>
        <p:txBody>
          <a:bodyPr/>
          <a:lstStyle/>
          <a:p>
            <a:r>
              <a:rPr lang="es-EC" dirty="0"/>
              <a:t>Objetivos </a:t>
            </a:r>
            <a:r>
              <a:rPr lang="es-EC" dirty="0">
                <a:solidFill>
                  <a:schemeClr val="accent1"/>
                </a:solidFill>
              </a:rPr>
              <a:t>del</a:t>
            </a:r>
            <a:r>
              <a:rPr lang="es-EC" dirty="0"/>
              <a:t> estudio</a:t>
            </a:r>
          </a:p>
        </p:txBody>
      </p:sp>
      <p:sp>
        <p:nvSpPr>
          <p:cNvPr id="3" name="TextBox 7"/>
          <p:cNvSpPr txBox="1"/>
          <p:nvPr/>
        </p:nvSpPr>
        <p:spPr>
          <a:xfrm>
            <a:off x="6192325" y="3827384"/>
            <a:ext cx="5568304" cy="954107"/>
          </a:xfrm>
          <a:prstGeom prst="rect">
            <a:avLst/>
          </a:prstGeom>
          <a:noFill/>
        </p:spPr>
        <p:txBody>
          <a:bodyPr wrap="square" rtlCol="0">
            <a:spAutoFit/>
          </a:bodyPr>
          <a:lstStyle/>
          <a:p>
            <a:r>
              <a:rPr lang="es-EC" sz="1400" dirty="0">
                <a:effectLst/>
                <a:latin typeface="+mj-lt"/>
                <a:ea typeface="Calibri" panose="020F0502020204030204" pitchFamily="34" charset="0"/>
                <a:cs typeface="Times New Roman" panose="02020603050405020304" pitchFamily="18" charset="0"/>
              </a:rPr>
              <a:t>Describir los elementos que inciden en la lealtad hacia los servicios bancarios online del D.M. de Quito, mediante el análisis de los datos proporcionados por los usuarios de dichos servicios web. </a:t>
            </a:r>
          </a:p>
          <a:p>
            <a:pPr algn="just"/>
            <a:r>
              <a:rPr lang="es-EC" altLang="ko-KR" sz="1400" dirty="0">
                <a:solidFill>
                  <a:schemeClr val="tx1">
                    <a:lumMod val="75000"/>
                    <a:lumOff val="25000"/>
                  </a:schemeClr>
                </a:solidFill>
                <a:latin typeface="+mj-lt"/>
                <a:cs typeface="Arial" pitchFamily="34" charset="0"/>
              </a:rPr>
              <a:t>. </a:t>
            </a:r>
          </a:p>
        </p:txBody>
      </p:sp>
      <p:sp>
        <p:nvSpPr>
          <p:cNvPr id="4" name="TextBox 8"/>
          <p:cNvSpPr txBox="1"/>
          <p:nvPr/>
        </p:nvSpPr>
        <p:spPr>
          <a:xfrm>
            <a:off x="623392" y="3820108"/>
            <a:ext cx="4203028" cy="900246"/>
          </a:xfrm>
          <a:prstGeom prst="rect">
            <a:avLst/>
          </a:prstGeom>
          <a:noFill/>
        </p:spPr>
        <p:txBody>
          <a:bodyPr wrap="square" rtlCol="0">
            <a:spAutoFit/>
          </a:bodyPr>
          <a:lstStyle>
            <a:defPPr>
              <a:defRPr lang="en-US"/>
            </a:defPPr>
            <a:lvl1pPr algn="just">
              <a:defRPr sz="1400">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es-EC" dirty="0">
                <a:latin typeface="+mj-lt"/>
              </a:rPr>
              <a:t>Definir las diferentes teorías que sustenten la presente investigación, mediante el uso de la investigación bibliográfica.</a:t>
            </a:r>
          </a:p>
          <a:p>
            <a:r>
              <a:rPr lang="es-EC" altLang="ko-KR" dirty="0"/>
              <a:t>. </a:t>
            </a:r>
          </a:p>
        </p:txBody>
      </p:sp>
      <p:sp>
        <p:nvSpPr>
          <p:cNvPr id="5" name="TextBox 9"/>
          <p:cNvSpPr txBox="1"/>
          <p:nvPr/>
        </p:nvSpPr>
        <p:spPr>
          <a:xfrm>
            <a:off x="623393" y="5440901"/>
            <a:ext cx="4223712" cy="738664"/>
          </a:xfrm>
          <a:prstGeom prst="rect">
            <a:avLst/>
          </a:prstGeom>
          <a:noFill/>
        </p:spPr>
        <p:txBody>
          <a:bodyPr wrap="square" rtlCol="0">
            <a:spAutoFit/>
          </a:bodyPr>
          <a:lstStyle/>
          <a:p>
            <a:pPr algn="just"/>
            <a:r>
              <a:rPr lang="es-EC" sz="1400" dirty="0">
                <a:effectLst/>
                <a:latin typeface="+mj-lt"/>
                <a:ea typeface="Calibri" panose="020F0502020204030204" pitchFamily="34" charset="0"/>
                <a:cs typeface="Times New Roman" panose="02020603050405020304" pitchFamily="18" charset="0"/>
              </a:rPr>
              <a:t>Identificar los factores que intervienen en la lealtad de los clientes hacia la utilización de herramientas TI al momento de efectuar transacciones bancarias</a:t>
            </a:r>
            <a:r>
              <a:rPr lang="es-EC" altLang="ko-KR" sz="1400" dirty="0">
                <a:solidFill>
                  <a:schemeClr val="tx1">
                    <a:lumMod val="75000"/>
                    <a:lumOff val="25000"/>
                  </a:schemeClr>
                </a:solidFill>
                <a:latin typeface="+mj-lt"/>
                <a:cs typeface="Arial" pitchFamily="34" charset="0"/>
              </a:rPr>
              <a:t>. </a:t>
            </a:r>
          </a:p>
        </p:txBody>
      </p:sp>
      <p:sp>
        <p:nvSpPr>
          <p:cNvPr id="6" name="TextBox 10"/>
          <p:cNvSpPr txBox="1"/>
          <p:nvPr/>
        </p:nvSpPr>
        <p:spPr>
          <a:xfrm>
            <a:off x="6277336" y="5487128"/>
            <a:ext cx="5779986" cy="954107"/>
          </a:xfrm>
          <a:prstGeom prst="rect">
            <a:avLst/>
          </a:prstGeom>
          <a:noFill/>
        </p:spPr>
        <p:txBody>
          <a:bodyPr wrap="square" rtlCol="0">
            <a:spAutoFit/>
          </a:bodyPr>
          <a:lstStyle/>
          <a:p>
            <a:pPr algn="just"/>
            <a:r>
              <a:rPr lang="es-EC" sz="1400" dirty="0">
                <a:effectLst/>
                <a:latin typeface="+mj-lt"/>
                <a:ea typeface="Calibri" panose="020F0502020204030204" pitchFamily="34" charset="0"/>
                <a:cs typeface="Times New Roman" panose="02020603050405020304" pitchFamily="18" charset="0"/>
              </a:rPr>
              <a:t>Realizar un análisis que permita explicar la lealtad de los usuarios del D.M. de Quito, hacia determinados servicios online, con el fin de brindar información para el desarrollo de estrategias que fortalezcan el uso y la lealtad de los servicios bancarios online.</a:t>
            </a:r>
            <a:r>
              <a:rPr lang="es-EC" altLang="ko-KR" sz="1400" dirty="0">
                <a:solidFill>
                  <a:schemeClr val="tx1">
                    <a:lumMod val="75000"/>
                    <a:lumOff val="25000"/>
                  </a:schemeClr>
                </a:solidFill>
                <a:latin typeface="+mj-lt"/>
                <a:cs typeface="Arial" pitchFamily="34" charset="0"/>
              </a:rPr>
              <a:t> </a:t>
            </a:r>
          </a:p>
        </p:txBody>
      </p:sp>
      <p:sp>
        <p:nvSpPr>
          <p:cNvPr id="7" name="TextBox 20"/>
          <p:cNvSpPr txBox="1"/>
          <p:nvPr/>
        </p:nvSpPr>
        <p:spPr>
          <a:xfrm>
            <a:off x="815414" y="3128579"/>
            <a:ext cx="679373" cy="461665"/>
          </a:xfrm>
          <a:prstGeom prst="rect">
            <a:avLst/>
          </a:prstGeom>
          <a:noFill/>
        </p:spPr>
        <p:txBody>
          <a:bodyPr wrap="square" rtlCol="0">
            <a:spAutoFit/>
          </a:bodyPr>
          <a:lstStyle/>
          <a:p>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8" name="TextBox 21"/>
          <p:cNvSpPr txBox="1"/>
          <p:nvPr/>
        </p:nvSpPr>
        <p:spPr>
          <a:xfrm>
            <a:off x="6473806" y="3147538"/>
            <a:ext cx="679373" cy="461665"/>
          </a:xfrm>
          <a:prstGeom prst="rect">
            <a:avLst/>
          </a:prstGeom>
          <a:noFill/>
        </p:spPr>
        <p:txBody>
          <a:bodyPr wrap="square" rtlCol="0">
            <a:spAutoFit/>
          </a:bodyPr>
          <a:lstStyle/>
          <a:p>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9" name="TextBox 22"/>
          <p:cNvSpPr txBox="1"/>
          <p:nvPr/>
        </p:nvSpPr>
        <p:spPr>
          <a:xfrm>
            <a:off x="815414" y="4749499"/>
            <a:ext cx="679373" cy="461665"/>
          </a:xfrm>
          <a:prstGeom prst="rect">
            <a:avLst/>
          </a:prstGeom>
          <a:noFill/>
        </p:spPr>
        <p:txBody>
          <a:bodyPr wrap="square" rtlCol="0">
            <a:spAutoFit/>
          </a:bodyPr>
          <a:lstStyle/>
          <a:p>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10" name="TextBox 23"/>
          <p:cNvSpPr txBox="1"/>
          <p:nvPr/>
        </p:nvSpPr>
        <p:spPr>
          <a:xfrm>
            <a:off x="6473806" y="4771470"/>
            <a:ext cx="679373" cy="461665"/>
          </a:xfrm>
          <a:prstGeom prst="rect">
            <a:avLst/>
          </a:prstGeom>
          <a:noFill/>
        </p:spPr>
        <p:txBody>
          <a:bodyPr wrap="square" rtlCol="0">
            <a:spAutoFit/>
          </a:bodyPr>
          <a:lstStyle/>
          <a:p>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11" name="Rectangle 31"/>
          <p:cNvSpPr/>
          <p:nvPr/>
        </p:nvSpPr>
        <p:spPr>
          <a:xfrm>
            <a:off x="623392" y="2493307"/>
            <a:ext cx="2101513" cy="29723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dirty="0"/>
          </a:p>
        </p:txBody>
      </p:sp>
      <p:sp>
        <p:nvSpPr>
          <p:cNvPr id="15" name="TextBox 35"/>
          <p:cNvSpPr txBox="1"/>
          <p:nvPr/>
        </p:nvSpPr>
        <p:spPr>
          <a:xfrm>
            <a:off x="724386" y="2468894"/>
            <a:ext cx="2875337" cy="297454"/>
          </a:xfrm>
          <a:prstGeom prst="rect">
            <a:avLst/>
          </a:prstGeom>
          <a:noFill/>
        </p:spPr>
        <p:txBody>
          <a:bodyPr wrap="square" rtlCol="0">
            <a:spAutoFit/>
          </a:bodyPr>
          <a:lstStyle/>
          <a:p>
            <a:r>
              <a:rPr lang="es-EC" altLang="ko-KR" sz="1333" b="1" dirty="0">
                <a:solidFill>
                  <a:schemeClr val="bg1"/>
                </a:solidFill>
                <a:cs typeface="Arial" pitchFamily="34" charset="0"/>
              </a:rPr>
              <a:t>Objetivos específicos</a:t>
            </a:r>
          </a:p>
        </p:txBody>
      </p:sp>
      <p:sp>
        <p:nvSpPr>
          <p:cNvPr id="24" name="TextBox 7"/>
          <p:cNvSpPr txBox="1"/>
          <p:nvPr/>
        </p:nvSpPr>
        <p:spPr>
          <a:xfrm>
            <a:off x="623393" y="1896864"/>
            <a:ext cx="11137236" cy="306109"/>
          </a:xfrm>
          <a:prstGeom prst="rect">
            <a:avLst/>
          </a:prstGeom>
          <a:noFill/>
        </p:spPr>
        <p:txBody>
          <a:bodyPr wrap="square" rtlCol="0">
            <a:spAutoFit/>
          </a:bodyPr>
          <a:lstStyle/>
          <a:p>
            <a:pPr algn="just">
              <a:lnSpc>
                <a:spcPct val="107000"/>
              </a:lnSpc>
              <a:spcAft>
                <a:spcPts val="800"/>
              </a:spcAft>
            </a:pPr>
            <a:r>
              <a:rPr lang="es-EC" sz="1400" dirty="0">
                <a:effectLst/>
                <a:latin typeface="+mj-lt"/>
                <a:ea typeface="Calibri" panose="020F0502020204030204" pitchFamily="34" charset="0"/>
                <a:cs typeface="Times New Roman" panose="02020603050405020304" pitchFamily="18" charset="0"/>
              </a:rPr>
              <a:t>Analizar los factores determinantes de la lealtad hacia los servicios bancarios online de los bancos del D.M. de Quito.</a:t>
            </a:r>
          </a:p>
        </p:txBody>
      </p:sp>
      <p:sp>
        <p:nvSpPr>
          <p:cNvPr id="25" name="Rectangle 32"/>
          <p:cNvSpPr/>
          <p:nvPr/>
        </p:nvSpPr>
        <p:spPr>
          <a:xfrm>
            <a:off x="623393" y="1476888"/>
            <a:ext cx="1671296" cy="288032"/>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600" dirty="0"/>
          </a:p>
        </p:txBody>
      </p:sp>
      <p:sp>
        <p:nvSpPr>
          <p:cNvPr id="26" name="TextBox 36"/>
          <p:cNvSpPr txBox="1"/>
          <p:nvPr/>
        </p:nvSpPr>
        <p:spPr>
          <a:xfrm>
            <a:off x="719403" y="1468525"/>
            <a:ext cx="1575287" cy="297454"/>
          </a:xfrm>
          <a:prstGeom prst="rect">
            <a:avLst/>
          </a:prstGeom>
          <a:noFill/>
        </p:spPr>
        <p:txBody>
          <a:bodyPr wrap="square" rtlCol="0">
            <a:spAutoFit/>
          </a:bodyPr>
          <a:lstStyle/>
          <a:p>
            <a:r>
              <a:rPr lang="es-EC" altLang="ko-KR" sz="1333" b="1" dirty="0">
                <a:solidFill>
                  <a:schemeClr val="bg1"/>
                </a:solidFill>
                <a:cs typeface="Arial" pitchFamily="34" charset="0"/>
              </a:rPr>
              <a:t>Objetivo general</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179" y="2971234"/>
            <a:ext cx="3340060" cy="85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undamentación Teórica - Portafolio.VmuñozDominguez"/>
          <p:cNvPicPr>
            <a:picLocks noChangeAspect="1" noChangeArrowheads="1"/>
          </p:cNvPicPr>
          <p:nvPr/>
        </p:nvPicPr>
        <p:blipFill rotWithShape="1">
          <a:blip r:embed="rId3">
            <a:extLst>
              <a:ext uri="{28A0092B-C50C-407E-A947-70E740481C1C}">
                <a14:useLocalDpi xmlns:a14="http://schemas.microsoft.com/office/drawing/2010/main" val="0"/>
              </a:ext>
            </a:extLst>
          </a:blip>
          <a:srcRect t="38345"/>
          <a:stretch/>
        </p:blipFill>
        <p:spPr bwMode="auto">
          <a:xfrm>
            <a:off x="1507047" y="2971235"/>
            <a:ext cx="3319373" cy="8488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ndicadores de Gestión (KPI's) Marketing: 12 ejempl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0987" y="4594788"/>
            <a:ext cx="3332252" cy="84925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344786B0-64F1-4C20-AAE1-1928221E33C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14854" y="4571539"/>
            <a:ext cx="3311566" cy="862423"/>
          </a:xfrm>
          <a:prstGeom prst="rect">
            <a:avLst/>
          </a:prstGeom>
        </p:spPr>
      </p:pic>
      <p:pic>
        <p:nvPicPr>
          <p:cNvPr id="1026" name="Picture 2" descr="Usar la Banca Virtual es muy fácil!">
            <a:extLst>
              <a:ext uri="{FF2B5EF4-FFF2-40B4-BE49-F238E27FC236}">
                <a16:creationId xmlns:a16="http://schemas.microsoft.com/office/drawing/2014/main" id="{D540AC1C-E945-420E-847C-0A9D2A56C9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178" y="2966929"/>
            <a:ext cx="3319373" cy="85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6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5" y="3999650"/>
            <a:ext cx="2969970" cy="1179288"/>
          </a:xfrm>
        </p:spPr>
        <p:txBody>
          <a:bodyPr/>
          <a:lstStyle/>
          <a:p>
            <a:pPr algn="ctr"/>
            <a:r>
              <a:rPr lang="es-EC" altLang="ko-KR" sz="4000" dirty="0">
                <a:solidFill>
                  <a:schemeClr val="accent1"/>
                </a:solidFill>
              </a:rPr>
              <a:t>Hipótesis</a:t>
            </a:r>
            <a:br>
              <a:rPr lang="es-EC" altLang="ko-KR" sz="4000" dirty="0">
                <a:solidFill>
                  <a:schemeClr val="accent1"/>
                </a:solidFill>
              </a:rPr>
            </a:br>
            <a:endParaRPr lang="es-EC" altLang="ko-KR" sz="1600" dirty="0">
              <a:solidFill>
                <a:schemeClr val="tx2">
                  <a:lumMod val="50000"/>
                </a:schemeClr>
              </a:solidFill>
            </a:endParaRPr>
          </a:p>
        </p:txBody>
      </p:sp>
      <p:sp>
        <p:nvSpPr>
          <p:cNvPr id="10" name="Bent Arrow 9"/>
          <p:cNvSpPr/>
          <p:nvPr/>
        </p:nvSpPr>
        <p:spPr>
          <a:xfrm rot="5400000">
            <a:off x="2413499" y="148857"/>
            <a:ext cx="745073" cy="5627753"/>
          </a:xfrm>
          <a:prstGeom prst="bentArrow">
            <a:avLst>
              <a:gd name="adj1" fmla="val 25000"/>
              <a:gd name="adj2" fmla="val 25000"/>
              <a:gd name="adj3" fmla="val 33523"/>
              <a:gd name="adj4" fmla="val 437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18" name="CuadroTexto 17">
            <a:extLst>
              <a:ext uri="{FF2B5EF4-FFF2-40B4-BE49-F238E27FC236}">
                <a16:creationId xmlns:a16="http://schemas.microsoft.com/office/drawing/2014/main" id="{8D732FC6-240D-4C64-BA87-8BD2BE33E476}"/>
              </a:ext>
            </a:extLst>
          </p:cNvPr>
          <p:cNvSpPr txBox="1"/>
          <p:nvPr/>
        </p:nvSpPr>
        <p:spPr>
          <a:xfrm>
            <a:off x="7318" y="248449"/>
            <a:ext cx="10788998" cy="646331"/>
          </a:xfrm>
          <a:prstGeom prst="rect">
            <a:avLst/>
          </a:prstGeom>
          <a:noFill/>
        </p:spPr>
        <p:txBody>
          <a:bodyPr wrap="square">
            <a:spAutoFit/>
          </a:bodyPr>
          <a:lstStyle/>
          <a:p>
            <a:pPr marL="457200" lvl="1" defTabSz="914423">
              <a:lnSpc>
                <a:spcPct val="90000"/>
              </a:lnSpc>
              <a:spcBef>
                <a:spcPct val="0"/>
              </a:spcBef>
            </a:pPr>
            <a:r>
              <a:rPr lang="es-EC" sz="4000" b="1" dirty="0">
                <a:solidFill>
                  <a:schemeClr val="accent1"/>
                </a:solidFill>
                <a:latin typeface="+mj-lt"/>
                <a:ea typeface="+mj-ea"/>
                <a:cs typeface="Arial" pitchFamily="34" charset="0"/>
              </a:rPr>
              <a:t>Determinación de variables del entorno</a:t>
            </a:r>
          </a:p>
        </p:txBody>
      </p:sp>
      <p:sp>
        <p:nvSpPr>
          <p:cNvPr id="5" name="CuadroTexto 4">
            <a:extLst>
              <a:ext uri="{FF2B5EF4-FFF2-40B4-BE49-F238E27FC236}">
                <a16:creationId xmlns:a16="http://schemas.microsoft.com/office/drawing/2014/main" id="{28172A44-3781-4A94-B173-AF8EC55D5870}"/>
              </a:ext>
            </a:extLst>
          </p:cNvPr>
          <p:cNvSpPr txBox="1"/>
          <p:nvPr/>
        </p:nvSpPr>
        <p:spPr>
          <a:xfrm>
            <a:off x="583936" y="1429302"/>
            <a:ext cx="6177517" cy="646331"/>
          </a:xfrm>
          <a:prstGeom prst="rect">
            <a:avLst/>
          </a:prstGeom>
          <a:noFill/>
        </p:spPr>
        <p:txBody>
          <a:bodyPr wrap="square" rtlCol="0">
            <a:spAutoFit/>
          </a:bodyPr>
          <a:lstStyle/>
          <a:p>
            <a:r>
              <a:rPr lang="es-EC" b="1" dirty="0">
                <a:effectLst/>
                <a:latin typeface="+mj-lt"/>
                <a:ea typeface="Calibri" panose="020F0502020204030204" pitchFamily="34" charset="0"/>
                <a:cs typeface="Times New Roman" panose="02020603050405020304" pitchFamily="18" charset="0"/>
              </a:rPr>
              <a:t>Variable independiente:</a:t>
            </a:r>
            <a:r>
              <a:rPr lang="es-EC" dirty="0">
                <a:effectLst/>
                <a:latin typeface="+mj-lt"/>
                <a:ea typeface="Calibri" panose="020F0502020204030204" pitchFamily="34" charset="0"/>
                <a:cs typeface="Times New Roman" panose="02020603050405020304" pitchFamily="18" charset="0"/>
              </a:rPr>
              <a:t> Servicios Bancarios Online</a:t>
            </a:r>
          </a:p>
          <a:p>
            <a:endParaRPr lang="es-EC" dirty="0">
              <a:latin typeface="+mj-lt"/>
            </a:endParaRPr>
          </a:p>
        </p:txBody>
      </p:sp>
      <p:sp>
        <p:nvSpPr>
          <p:cNvPr id="26" name="CuadroTexto 25">
            <a:extLst>
              <a:ext uri="{FF2B5EF4-FFF2-40B4-BE49-F238E27FC236}">
                <a16:creationId xmlns:a16="http://schemas.microsoft.com/office/drawing/2014/main" id="{4B080FCB-3C9A-4EEB-B7B8-C850DAFF37EF}"/>
              </a:ext>
            </a:extLst>
          </p:cNvPr>
          <p:cNvSpPr txBox="1"/>
          <p:nvPr/>
        </p:nvSpPr>
        <p:spPr>
          <a:xfrm>
            <a:off x="597493" y="1914784"/>
            <a:ext cx="8331353" cy="369332"/>
          </a:xfrm>
          <a:prstGeom prst="rect">
            <a:avLst/>
          </a:prstGeom>
          <a:noFill/>
        </p:spPr>
        <p:txBody>
          <a:bodyPr wrap="square">
            <a:spAutoFit/>
          </a:bodyPr>
          <a:lstStyle/>
          <a:p>
            <a:r>
              <a:rPr lang="es-EC" b="1" dirty="0">
                <a:effectLst/>
                <a:latin typeface="+mj-lt"/>
                <a:ea typeface="Calibri" panose="020F0502020204030204" pitchFamily="34" charset="0"/>
              </a:rPr>
              <a:t>Variable dependiente:</a:t>
            </a:r>
            <a:r>
              <a:rPr lang="es-EC" dirty="0">
                <a:effectLst/>
                <a:latin typeface="+mj-lt"/>
                <a:ea typeface="Calibri" panose="020F0502020204030204" pitchFamily="34" charset="0"/>
              </a:rPr>
              <a:t> Factores Determinantes de la Lealtad del Consumidor</a:t>
            </a:r>
            <a:endParaRPr lang="es-EC" dirty="0">
              <a:latin typeface="+mj-lt"/>
            </a:endParaRPr>
          </a:p>
        </p:txBody>
      </p:sp>
      <p:sp>
        <p:nvSpPr>
          <p:cNvPr id="27" name="CuadroTexto 26">
            <a:extLst>
              <a:ext uri="{FF2B5EF4-FFF2-40B4-BE49-F238E27FC236}">
                <a16:creationId xmlns:a16="http://schemas.microsoft.com/office/drawing/2014/main" id="{F5AFB510-87FA-49DB-8857-AC4488C03C1C}"/>
              </a:ext>
            </a:extLst>
          </p:cNvPr>
          <p:cNvSpPr txBox="1"/>
          <p:nvPr/>
        </p:nvSpPr>
        <p:spPr>
          <a:xfrm>
            <a:off x="2786035" y="3555791"/>
            <a:ext cx="9405965" cy="2585323"/>
          </a:xfrm>
          <a:prstGeom prst="rect">
            <a:avLst/>
          </a:prstGeom>
          <a:noFill/>
        </p:spPr>
        <p:txBody>
          <a:bodyPr wrap="square">
            <a:spAutoFit/>
          </a:bodyPr>
          <a:lstStyle/>
          <a:p>
            <a:pPr algn="just">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H1.0: La norma subjetiva no influye en la lealtad de los clientes hacia los servicios bancarios online del D.M. de Quito.</a:t>
            </a:r>
            <a:endParaRPr lang="es-EC" sz="1200" dirty="0">
              <a:effectLst/>
              <a:latin typeface="+mj-lt"/>
              <a:ea typeface="Calibri" panose="020F0502020204030204" pitchFamily="34" charset="0"/>
              <a:cs typeface="Times New Roman" panose="02020603050405020304" pitchFamily="18" charset="0"/>
            </a:endParaRPr>
          </a:p>
          <a:p>
            <a:pPr algn="just">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H1.1: La norma subjetiva influye en la lealtad de los clientes </a:t>
            </a:r>
            <a:r>
              <a:rPr lang="es-EC" sz="1400" dirty="0">
                <a:latin typeface="+mj-lt"/>
                <a:ea typeface="Calibri" panose="020F0502020204030204" pitchFamily="34" charset="0"/>
                <a:cs typeface="Times New Roman" panose="02020603050405020304" pitchFamily="18" charset="0"/>
              </a:rPr>
              <a:t>hacia</a:t>
            </a:r>
            <a:r>
              <a:rPr lang="es-EC" sz="1400" dirty="0">
                <a:effectLst/>
                <a:latin typeface="+mj-lt"/>
                <a:ea typeface="Calibri" panose="020F0502020204030204" pitchFamily="34" charset="0"/>
                <a:cs typeface="Times New Roman" panose="02020603050405020304" pitchFamily="18" charset="0"/>
              </a:rPr>
              <a:t> los servicios bancarios online del D.M. de Quito.</a:t>
            </a:r>
            <a:endParaRPr lang="es-EC" sz="1200" dirty="0">
              <a:effectLst/>
              <a:latin typeface="+mj-lt"/>
              <a:ea typeface="Calibri" panose="020F0502020204030204" pitchFamily="34" charset="0"/>
              <a:cs typeface="Times New Roman" panose="02020603050405020304" pitchFamily="18" charset="0"/>
            </a:endParaRPr>
          </a:p>
          <a:p>
            <a:pPr algn="just">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H2.0:  La actitud no influye en la lealtad de los clientes hacia los servicios bancarios online del D.M. de Quito.</a:t>
            </a:r>
            <a:endParaRPr lang="es-EC" sz="1200" dirty="0">
              <a:effectLst/>
              <a:latin typeface="+mj-lt"/>
              <a:ea typeface="Calibri" panose="020F0502020204030204" pitchFamily="34" charset="0"/>
              <a:cs typeface="Times New Roman" panose="02020603050405020304" pitchFamily="18" charset="0"/>
            </a:endParaRPr>
          </a:p>
          <a:p>
            <a:pPr algn="just">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H2.1: La actitud influye en la lealtad de los clientes hacia los servicios bancarios online del D.M. de Quito.</a:t>
            </a:r>
            <a:endParaRPr lang="es-EC" sz="1200" dirty="0">
              <a:effectLst/>
              <a:latin typeface="+mj-lt"/>
              <a:ea typeface="Calibri" panose="020F0502020204030204" pitchFamily="34" charset="0"/>
              <a:cs typeface="Times New Roman" panose="02020603050405020304" pitchFamily="18" charset="0"/>
            </a:endParaRPr>
          </a:p>
          <a:p>
            <a:pPr algn="just">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H3.0: El control percibido no influye en la lealtad de los clientes hacia los servicios bancarios online del D.M. de Quito.</a:t>
            </a:r>
            <a:endParaRPr lang="es-EC" sz="1200" dirty="0">
              <a:effectLst/>
              <a:latin typeface="+mj-lt"/>
              <a:ea typeface="Calibri" panose="020F0502020204030204" pitchFamily="34" charset="0"/>
              <a:cs typeface="Times New Roman" panose="02020603050405020304" pitchFamily="18" charset="0"/>
            </a:endParaRPr>
          </a:p>
          <a:p>
            <a:pPr algn="just">
              <a:spcBef>
                <a:spcPts val="600"/>
              </a:spcBef>
              <a:spcAft>
                <a:spcPts val="600"/>
              </a:spcAft>
            </a:pPr>
            <a:r>
              <a:rPr lang="es-EC" sz="1400" dirty="0">
                <a:effectLst/>
                <a:latin typeface="+mj-lt"/>
                <a:ea typeface="Calibri" panose="020F0502020204030204" pitchFamily="34" charset="0"/>
                <a:cs typeface="Times New Roman" panose="02020603050405020304" pitchFamily="18" charset="0"/>
              </a:rPr>
              <a:t>H3.1: El control percibido influye en la lealtad de los clientes hacia los servicios bancarios online del D.M. de Quito.</a:t>
            </a:r>
            <a:endParaRPr lang="es-EC" sz="1200" dirty="0">
              <a:effectLst/>
              <a:latin typeface="+mj-lt"/>
              <a:ea typeface="Calibri" panose="020F0502020204030204" pitchFamily="34" charset="0"/>
              <a:cs typeface="Times New Roman" panose="02020603050405020304" pitchFamily="18" charset="0"/>
            </a:endParaRPr>
          </a:p>
        </p:txBody>
      </p:sp>
      <p:pic>
        <p:nvPicPr>
          <p:cNvPr id="3074" name="Picture 2" descr="Espacio Digital Seguro. Confidencial Virtual, Conexión De Punto De  Estructura, Protección De Programación, Sistema De Esquema De Candado,  Ilustración Vectorial Ilustraciones Vectoriales, Clip Art Vectorizado Libre  De Derechos. Image 68116852.">
            <a:extLst>
              <a:ext uri="{FF2B5EF4-FFF2-40B4-BE49-F238E27FC236}">
                <a16:creationId xmlns:a16="http://schemas.microsoft.com/office/drawing/2014/main" id="{28A901C5-5CB8-400C-A57C-59775FC360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2136" y="1376916"/>
            <a:ext cx="2052084" cy="205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12526"/>
      </p:ext>
    </p:extLst>
  </p:cSld>
  <p:clrMapOvr>
    <a:masterClrMapping/>
  </p:clrMapOvr>
</p:sld>
</file>

<file path=ppt/theme/theme1.xml><?xml version="1.0" encoding="utf-8"?>
<a:theme xmlns:a="http://schemas.openxmlformats.org/drawingml/2006/main" name="Cover and End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12470</TotalTime>
  <Words>3161</Words>
  <Application>Microsoft Office PowerPoint</Application>
  <PresentationFormat>Widescreen</PresentationFormat>
  <Paragraphs>282</Paragraphs>
  <Slides>38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Calibri</vt:lpstr>
      <vt:lpstr>Cambria Math</vt:lpstr>
      <vt:lpstr>Comic Sans MS</vt:lpstr>
      <vt:lpstr>Symbol</vt:lpstr>
      <vt:lpstr>Times New Roman</vt:lpstr>
      <vt:lpstr>Tw Cen MT</vt:lpstr>
      <vt:lpstr>Cover and End Slide Master</vt:lpstr>
      <vt:lpstr>Contents Slide Master</vt:lpstr>
      <vt:lpstr>Section Break Slide Master</vt:lpstr>
      <vt:lpstr>Gota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Objetivos del estudio</vt:lpstr>
      <vt:lpstr>Hipótesis </vt:lpstr>
      <vt:lpstr>Marco teórico</vt:lpstr>
      <vt:lpstr>Marco teórico</vt:lpstr>
      <vt:lpstr>Marco teórico</vt:lpstr>
      <vt:lpstr>Marco teórico</vt:lpstr>
      <vt:lpstr>Marco teórico</vt:lpstr>
      <vt:lpstr>Marco teórico</vt:lpstr>
      <vt:lpstr>Marco teórico</vt:lpstr>
      <vt:lpstr>Marco Metodológico</vt:lpstr>
      <vt:lpstr>Marco Metodológico</vt:lpstr>
      <vt:lpstr>Marco Metodológico</vt:lpstr>
      <vt:lpstr>Marco Metodológico</vt:lpstr>
      <vt:lpstr>Marco Metodológico</vt:lpstr>
      <vt:lpstr>PowerPoint Presentation</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Conclusiones y futuras investigaciones</vt:lpstr>
      <vt:lpstr>Recomendaciones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Araujo, Veronica (ECU, GUA, VD)</cp:lastModifiedBy>
  <cp:revision>285</cp:revision>
  <dcterms:created xsi:type="dcterms:W3CDTF">2018-04-24T17:14:44Z</dcterms:created>
  <dcterms:modified xsi:type="dcterms:W3CDTF">2021-05-05T21:36:18Z</dcterms:modified>
</cp:coreProperties>
</file>