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73"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ambria" panose="02040503050406030204" pitchFamily="18"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48E0D0E-90F0-4FF7-A89F-ABA352942017}">
  <a:tblStyle styleId="{348E0D0E-90F0-4FF7-A89F-ABA352942017}" styleName="Table_0"/>
  <a:tblStyle styleId="{092D3432-5AEA-4A4F-8100-0B3D662F0C0B}"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3F9FA"/>
          </a:solidFill>
        </a:fill>
      </a:tcStyle>
    </a:wholeTbl>
    <a:band1H>
      <a:tcStyle>
        <a:tcBdr/>
        <a:fill>
          <a:solidFill>
            <a:srgbClr val="E7F3F4"/>
          </a:solidFill>
        </a:fill>
      </a:tcStyle>
    </a:band1H>
    <a:band1V>
      <a:tcStyle>
        <a:tcBdr/>
        <a:fill>
          <a:solidFill>
            <a:srgbClr val="E7F3F4"/>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 d="1"/>
        <a:sy n="1" d="1"/>
      </p:scale>
      <p:origin x="0" y="0"/>
    </p:cViewPr>
  </p:notesTextViewPr>
  <p:sorterViewPr>
    <p:cViewPr>
      <p:scale>
        <a:sx n="100" d="100"/>
        <a:sy n="100" d="100"/>
      </p:scale>
      <p:origin x="0" y="188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EC" sz="12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ct val="25000"/>
                <a:buFont typeface="Arial"/>
                <a:buNone/>
              </a:pPr>
              <a:t>‹Nº›</a:t>
            </a:fld>
            <a:endParaRPr lang="es-EC"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3618303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Tree>
    <p:extLst>
      <p:ext uri="{BB962C8B-B14F-4D97-AF65-F5344CB8AC3E}">
        <p14:creationId xmlns:p14="http://schemas.microsoft.com/office/powerpoint/2010/main" val="326210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3"/>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1pPr>
            <a:lvl2pPr marL="457200" marR="0" lvl="1"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2pPr>
            <a:lvl3pPr marL="914400" marR="0" lvl="2"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3pPr>
            <a:lvl4pPr marL="1371600" marR="0" lvl="3"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4pPr>
            <a:lvl5pPr marL="1828800" marR="0" lvl="4"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5pPr>
            <a:lvl6pPr marL="2286000" marR="0" lvl="5"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6pPr>
            <a:lvl7pPr marL="2743200" marR="0" lvl="6"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7pPr>
            <a:lvl8pPr marL="3200400" marR="0" lvl="7"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8pPr>
            <a:lvl9pPr marL="3657600" marR="0" lvl="8" indent="0" algn="ctr" rtl="0">
              <a:lnSpc>
                <a:spcPct val="100000"/>
              </a:lnSpc>
              <a:spcBef>
                <a:spcPts val="480"/>
              </a:spcBef>
              <a:spcAft>
                <a:spcPts val="0"/>
              </a:spcAft>
              <a:buClr>
                <a:srgbClr val="888888"/>
              </a:buClr>
              <a:buFont typeface="Arial"/>
              <a:buNone/>
              <a:defRPr sz="2400" b="0" i="0" u="none" strike="noStrike" cap="none">
                <a:solidFill>
                  <a:srgbClr val="888888"/>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356350"/>
            <a:ext cx="2133598"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598" cy="3651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s-EC" sz="18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‹Nº›</a:t>
            </a:fld>
            <a:endParaRPr lang="es-EC" sz="18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CC"/>
              </a:buClr>
              <a:buFont typeface="Arial"/>
              <a:buNone/>
              <a:defRPr sz="4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5" name="Shape 3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1pPr>
            <a:lvl2pPr marL="457200" marR="0" lvl="1" indent="0" algn="l" rtl="0">
              <a:lnSpc>
                <a:spcPct val="100000"/>
              </a:lnSpc>
              <a:spcBef>
                <a:spcPts val="36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lnSpc>
                <a:spcPct val="100000"/>
              </a:lnSpc>
              <a:spcBef>
                <a:spcPts val="320"/>
              </a:spcBef>
              <a:spcAft>
                <a:spcPts val="0"/>
              </a:spcAft>
              <a:buClr>
                <a:schemeClr val="lt1"/>
              </a:buClr>
              <a:buFont typeface="Arial"/>
              <a:buNone/>
              <a:defRPr sz="1600" b="0" i="0" u="none" strike="noStrike" cap="none">
                <a:solidFill>
                  <a:schemeClr val="lt1"/>
                </a:solidFill>
                <a:latin typeface="Arial"/>
                <a:ea typeface="Arial"/>
                <a:cs typeface="Arial"/>
                <a:sym typeface="Arial"/>
              </a:defRPr>
            </a:lvl3pPr>
            <a:lvl4pPr marL="1371600" marR="0" lvl="3"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4pPr>
            <a:lvl5pPr marL="1828800" marR="0" lvl="4"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5pPr>
            <a:lvl6pPr marL="2286000" marR="0" lvl="5"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6pPr>
            <a:lvl7pPr marL="2743200" marR="0" lvl="6"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7pPr>
            <a:lvl8pPr marL="3200400" marR="0" lvl="7"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8pPr>
            <a:lvl9pPr marL="3657600" marR="0" lvl="8"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38" name="Shape 38"/>
          <p:cNvSpPr txBox="1">
            <a:spLocks noGrp="1"/>
          </p:cNvSpPr>
          <p:nvPr>
            <p:ph type="body" idx="1"/>
          </p:nvPr>
        </p:nvSpPr>
        <p:spPr>
          <a:xfrm>
            <a:off x="457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648200" y="1600200"/>
            <a:ext cx="4038597" cy="4525963"/>
          </a:xfrm>
          <a:prstGeom prst="rect">
            <a:avLst/>
          </a:prstGeom>
          <a:noFill/>
          <a:ln>
            <a:noFill/>
          </a:ln>
        </p:spPr>
        <p:txBody>
          <a:bodyPr lIns="91425" tIns="91425" rIns="91425" bIns="91425" anchor="t" anchorCtr="0"/>
          <a:lstStyle>
            <a:lvl1pPr marL="342900" marR="0" lvl="0" indent="19050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3pPr>
            <a:lvl4pPr marL="1600200" marR="0" lvl="3"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4pPr>
            <a:lvl5pPr marL="2057400" marR="0" lvl="4"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5pPr>
            <a:lvl6pPr marL="2514600" marR="0" lvl="5"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6pPr>
            <a:lvl7pPr marL="2971800" marR="0" lvl="6"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7pPr>
            <a:lvl8pPr marL="3429000" marR="0" lvl="7"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8pPr>
            <a:lvl9pPr marL="3886200" marR="0" lvl="8"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Shape 43"/>
          <p:cNvSpPr txBox="1">
            <a:spLocks noGrp="1"/>
          </p:cNvSpPr>
          <p:nvPr>
            <p:ph type="body" idx="2"/>
          </p:nvPr>
        </p:nvSpPr>
        <p:spPr>
          <a:xfrm>
            <a:off x="457200" y="2174875"/>
            <a:ext cx="4040187"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3"/>
          </p:nvPr>
        </p:nvSpPr>
        <p:spPr>
          <a:xfrm>
            <a:off x="4645025" y="1535112"/>
            <a:ext cx="4041772" cy="639762"/>
          </a:xfrm>
          <a:prstGeom prst="rect">
            <a:avLst/>
          </a:prstGeom>
          <a:noFill/>
          <a:ln>
            <a:noFill/>
          </a:ln>
        </p:spPr>
        <p:txBody>
          <a:bodyPr lIns="91425" tIns="91425" rIns="91425" bIns="91425" anchor="b" anchorCtr="0"/>
          <a:lstStyle>
            <a:lvl1pPr marL="0" marR="0" lvl="0" indent="0" algn="l" rtl="0">
              <a:lnSpc>
                <a:spcPct val="100000"/>
              </a:lnSpc>
              <a:spcBef>
                <a:spcPts val="480"/>
              </a:spcBef>
              <a:spcAft>
                <a:spcPts val="0"/>
              </a:spcAft>
              <a:buClr>
                <a:schemeClr val="lt1"/>
              </a:buClr>
              <a:buFont typeface="Arial"/>
              <a:buNone/>
              <a:defRPr sz="2400" b="1" i="0" u="none" strike="noStrike" cap="none">
                <a:solidFill>
                  <a:schemeClr val="lt1"/>
                </a:solidFill>
                <a:latin typeface="Arial"/>
                <a:ea typeface="Arial"/>
                <a:cs typeface="Arial"/>
                <a:sym typeface="Arial"/>
              </a:defRPr>
            </a:lvl1pPr>
            <a:lvl2pPr marL="457200" marR="0" lvl="1" indent="0" algn="l" rtl="0">
              <a:lnSpc>
                <a:spcPct val="100000"/>
              </a:lnSpc>
              <a:spcBef>
                <a:spcPts val="400"/>
              </a:spcBef>
              <a:spcAft>
                <a:spcPts val="0"/>
              </a:spcAft>
              <a:buClr>
                <a:schemeClr val="lt1"/>
              </a:buClr>
              <a:buFont typeface="Arial"/>
              <a:buNone/>
              <a:defRPr sz="2000" b="1" i="0" u="none" strike="noStrike" cap="none">
                <a:solidFill>
                  <a:schemeClr val="lt1"/>
                </a:solidFill>
                <a:latin typeface="Arial"/>
                <a:ea typeface="Arial"/>
                <a:cs typeface="Arial"/>
                <a:sym typeface="Arial"/>
              </a:defRPr>
            </a:lvl2pPr>
            <a:lvl3pPr marL="914400" marR="0" lvl="2" indent="0" algn="l" rtl="0">
              <a:lnSpc>
                <a:spcPct val="100000"/>
              </a:lnSpc>
              <a:spcBef>
                <a:spcPts val="360"/>
              </a:spcBef>
              <a:spcAft>
                <a:spcPts val="0"/>
              </a:spcAft>
              <a:buClr>
                <a:schemeClr val="lt1"/>
              </a:buClr>
              <a:buFont typeface="Arial"/>
              <a:buNone/>
              <a:defRPr sz="1800" b="1" i="0" u="none" strike="noStrike" cap="none">
                <a:solidFill>
                  <a:schemeClr val="lt1"/>
                </a:solidFill>
                <a:latin typeface="Arial"/>
                <a:ea typeface="Arial"/>
                <a:cs typeface="Arial"/>
                <a:sym typeface="Arial"/>
              </a:defRPr>
            </a:lvl3pPr>
            <a:lvl4pPr marL="1371600" marR="0" lvl="3"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4pPr>
            <a:lvl5pPr marL="1828800" marR="0" lvl="4"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body" idx="4"/>
          </p:nvPr>
        </p:nvSpPr>
        <p:spPr>
          <a:xfrm>
            <a:off x="4645025" y="2174875"/>
            <a:ext cx="4041772" cy="3951285"/>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9525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2pPr>
            <a:lvl3pPr marL="1143000" marR="0" lvl="2" indent="11430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Arial"/>
                <a:ea typeface="Arial"/>
                <a:cs typeface="Arial"/>
                <a:sym typeface="Arial"/>
              </a:defRPr>
            </a:lvl3pPr>
            <a:lvl4pPr marL="1600200" marR="0" lvl="3"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4pPr>
            <a:lvl5pPr marL="2057400" marR="0" lvl="4"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5pPr>
            <a:lvl6pPr marL="2514600" marR="0" lvl="5"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6pPr>
            <a:lvl7pPr marL="2971800" marR="0" lvl="6"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7pPr>
            <a:lvl8pPr marL="3429000" marR="0" lvl="7"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8pPr>
            <a:lvl9pPr marL="3886200" marR="0" lvl="8" indent="762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ido con título">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3050"/>
            <a:ext cx="3008313" cy="116204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Shape 51"/>
          <p:cNvSpPr txBox="1">
            <a:spLocks noGrp="1"/>
          </p:cNvSpPr>
          <p:nvPr>
            <p:ph type="body" idx="1"/>
          </p:nvPr>
        </p:nvSpPr>
        <p:spPr>
          <a:xfrm>
            <a:off x="3575050" y="273050"/>
            <a:ext cx="5111750" cy="5853111"/>
          </a:xfrm>
          <a:prstGeom prst="rect">
            <a:avLst/>
          </a:prstGeom>
          <a:noFill/>
          <a:ln>
            <a:noFill/>
          </a:ln>
        </p:spPr>
        <p:txBody>
          <a:bodyPr lIns="91425" tIns="91425" rIns="91425" bIns="91425" anchor="t" anchorCtr="0"/>
          <a:lstStyle>
            <a:lvl1pPr marL="342900" marR="0" lvl="0" indent="266700" algn="l" rtl="0">
              <a:lnSpc>
                <a:spcPct val="100000"/>
              </a:lnSpc>
              <a:spcBef>
                <a:spcPts val="640"/>
              </a:spcBef>
              <a:spcAft>
                <a:spcPts val="0"/>
              </a:spcAft>
              <a:buClr>
                <a:schemeClr val="lt1"/>
              </a:buClr>
              <a:buSzPct val="100000"/>
              <a:buFont typeface="Arial"/>
              <a:buChar char="•"/>
              <a:defRPr sz="3200" b="0" i="0" u="none" strike="noStrike" cap="none">
                <a:solidFill>
                  <a:schemeClr val="lt1"/>
                </a:solidFill>
                <a:latin typeface="Arial"/>
                <a:ea typeface="Arial"/>
                <a:cs typeface="Arial"/>
                <a:sym typeface="Arial"/>
              </a:defRPr>
            </a:lvl1pPr>
            <a:lvl2pPr marL="742950" marR="0" lvl="1" indent="247650" algn="l" rtl="0">
              <a:lnSpc>
                <a:spcPct val="100000"/>
              </a:lnSpc>
              <a:spcBef>
                <a:spcPts val="560"/>
              </a:spcBef>
              <a:spcAft>
                <a:spcPts val="0"/>
              </a:spcAft>
              <a:buClr>
                <a:schemeClr val="lt1"/>
              </a:buClr>
              <a:buSzPct val="100000"/>
              <a:buFont typeface="Arial"/>
              <a:buChar char="–"/>
              <a:defRPr sz="28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4pPr>
            <a:lvl5pPr marL="2057400" marR="0" lvl="4"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5pPr>
            <a:lvl6pPr marL="2514600" marR="0" lvl="5"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6pPr>
            <a:lvl7pPr marL="2971800" marR="0" lvl="6"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7pPr>
            <a:lvl8pPr marL="3429000" marR="0" lvl="7"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8pPr>
            <a:lvl9pPr marL="3886200" marR="0" lvl="8" indent="152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Imagen con título">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1792288" y="4800600"/>
            <a:ext cx="5486399" cy="56673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CC"/>
              </a:buClr>
              <a:buFont typeface="Arial"/>
              <a:buNone/>
              <a:defRPr sz="20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Shape 55"/>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lnSpc>
                <a:spcPct val="100000"/>
              </a:lnSpc>
              <a:spcBef>
                <a:spcPts val="640"/>
              </a:spcBef>
              <a:spcAft>
                <a:spcPts val="0"/>
              </a:spcAft>
              <a:buClr>
                <a:schemeClr val="lt1"/>
              </a:buClr>
              <a:buFont typeface="Arial"/>
              <a:buNone/>
              <a:defRPr sz="3200" b="0" i="0" u="none" strike="noStrike" cap="none">
                <a:solidFill>
                  <a:schemeClr val="lt1"/>
                </a:solidFill>
                <a:latin typeface="Arial"/>
                <a:ea typeface="Arial"/>
                <a:cs typeface="Arial"/>
                <a:sym typeface="Arial"/>
              </a:defRPr>
            </a:lvl1pPr>
            <a:lvl2pPr marL="457200" marR="0" lvl="1" indent="0" algn="l" rtl="0">
              <a:lnSpc>
                <a:spcPct val="100000"/>
              </a:lnSpc>
              <a:spcBef>
                <a:spcPts val="560"/>
              </a:spcBef>
              <a:spcAft>
                <a:spcPts val="0"/>
              </a:spcAft>
              <a:buClr>
                <a:schemeClr val="lt1"/>
              </a:buClr>
              <a:buFont typeface="Arial"/>
              <a:buNone/>
              <a:defRPr sz="2800" b="0" i="0" u="none" strike="noStrike" cap="none">
                <a:solidFill>
                  <a:schemeClr val="lt1"/>
                </a:solidFill>
                <a:latin typeface="Arial"/>
                <a:ea typeface="Arial"/>
                <a:cs typeface="Arial"/>
                <a:sym typeface="Arial"/>
              </a:defRPr>
            </a:lvl2pPr>
            <a:lvl3pPr marL="914400" marR="0" lvl="2" indent="0" algn="l" rtl="0">
              <a:lnSpc>
                <a:spcPct val="100000"/>
              </a:lnSpc>
              <a:spcBef>
                <a:spcPts val="480"/>
              </a:spcBef>
              <a:spcAft>
                <a:spcPts val="0"/>
              </a:spcAft>
              <a:buClr>
                <a:schemeClr val="lt1"/>
              </a:buClr>
              <a:buFont typeface="Arial"/>
              <a:buNone/>
              <a:defRPr sz="2400" b="0" i="0" u="none" strike="noStrike" cap="none">
                <a:solidFill>
                  <a:schemeClr val="lt1"/>
                </a:solidFill>
                <a:latin typeface="Arial"/>
                <a:ea typeface="Arial"/>
                <a:cs typeface="Arial"/>
                <a:sym typeface="Arial"/>
              </a:defRPr>
            </a:lvl3pPr>
            <a:lvl4pPr marL="1371600" marR="0" lvl="3"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4pPr>
            <a:lvl5pPr marL="1828800" marR="0" lvl="4"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5pPr>
            <a:lvl6pPr marL="2286000" marR="0" lvl="5"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6pPr>
            <a:lvl7pPr marL="2743200" marR="0" lvl="6"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7pPr>
            <a:lvl8pPr marL="3200400" marR="0" lvl="7"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8pPr>
            <a:lvl9pPr marL="3657600" marR="0" lvl="8" indent="0" algn="l" rtl="0">
              <a:lnSpc>
                <a:spcPct val="100000"/>
              </a:lnSpc>
              <a:spcBef>
                <a:spcPts val="400"/>
              </a:spcBef>
              <a:spcAft>
                <a:spcPts val="0"/>
              </a:spcAft>
              <a:buClr>
                <a:schemeClr val="lt1"/>
              </a:buClr>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lnSpc>
                <a:spcPct val="100000"/>
              </a:lnSpc>
              <a:spcBef>
                <a:spcPts val="280"/>
              </a:spcBef>
              <a:spcAft>
                <a:spcPts val="0"/>
              </a:spcAft>
              <a:buClr>
                <a:schemeClr val="lt1"/>
              </a:buClr>
              <a:buFont typeface="Arial"/>
              <a:buNone/>
              <a:defRPr sz="1400" b="0" i="0" u="none" strike="noStrike" cap="none">
                <a:solidFill>
                  <a:schemeClr val="lt1"/>
                </a:solidFill>
                <a:latin typeface="Arial"/>
                <a:ea typeface="Arial"/>
                <a:cs typeface="Arial"/>
                <a:sym typeface="Arial"/>
              </a:defRPr>
            </a:lvl1pPr>
            <a:lvl2pPr marL="457200" marR="0" lvl="1" indent="0" algn="l" rtl="0">
              <a:lnSpc>
                <a:spcPct val="100000"/>
              </a:lnSpc>
              <a:spcBef>
                <a:spcPts val="240"/>
              </a:spcBef>
              <a:spcAft>
                <a:spcPts val="0"/>
              </a:spcAft>
              <a:buClr>
                <a:schemeClr val="lt1"/>
              </a:buClr>
              <a:buFont typeface="Arial"/>
              <a:buNone/>
              <a:defRPr sz="1200" b="0" i="0" u="none" strike="noStrike" cap="none">
                <a:solidFill>
                  <a:schemeClr val="lt1"/>
                </a:solidFill>
                <a:latin typeface="Arial"/>
                <a:ea typeface="Arial"/>
                <a:cs typeface="Arial"/>
                <a:sym typeface="Arial"/>
              </a:defRPr>
            </a:lvl2pPr>
            <a:lvl3pPr marL="914400" marR="0" lvl="2" indent="0" algn="l" rtl="0">
              <a:lnSpc>
                <a:spcPct val="100000"/>
              </a:lnSpc>
              <a:spcBef>
                <a:spcPts val="200"/>
              </a:spcBef>
              <a:spcAft>
                <a:spcPts val="0"/>
              </a:spcAft>
              <a:buClr>
                <a:schemeClr val="lt1"/>
              </a:buClr>
              <a:buFont typeface="Arial"/>
              <a:buNone/>
              <a:defRPr sz="1000" b="0" i="0" u="none" strike="noStrike" cap="none">
                <a:solidFill>
                  <a:schemeClr val="lt1"/>
                </a:solidFill>
                <a:latin typeface="Arial"/>
                <a:ea typeface="Arial"/>
                <a:cs typeface="Arial"/>
                <a:sym typeface="Arial"/>
              </a:defRPr>
            </a:lvl3pPr>
            <a:lvl4pPr marL="1371600" marR="0" lvl="3"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1828800" marR="0" lvl="4"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Shape 59"/>
          <p:cNvSpPr txBox="1">
            <a:spLocks noGrp="1"/>
          </p:cNvSpPr>
          <p:nvPr>
            <p:ph type="body" idx="1"/>
          </p:nvPr>
        </p:nvSpPr>
        <p:spPr>
          <a:xfrm rot="5400000">
            <a:off x="2309016" y="-251618"/>
            <a:ext cx="4525963" cy="8229600"/>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60"/>
        <p:cNvGrpSpPr/>
        <p:nvPr/>
      </p:nvGrpSpPr>
      <p:grpSpPr>
        <a:xfrm>
          <a:off x="0" y="0"/>
          <a:ext cx="0" cy="0"/>
          <a:chOff x="0" y="0"/>
          <a:chExt cx="0" cy="0"/>
        </a:xfrm>
      </p:grpSpPr>
      <p:sp>
        <p:nvSpPr>
          <p:cNvPr id="61" name="Shape 61"/>
          <p:cNvSpPr txBox="1">
            <a:spLocks noGrp="1"/>
          </p:cNvSpPr>
          <p:nvPr>
            <p:ph type="title"/>
          </p:nvPr>
        </p:nvSpPr>
        <p:spPr>
          <a:xfrm rot="5400000">
            <a:off x="4732335" y="2171700"/>
            <a:ext cx="5851525" cy="20574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1pPr>
            <a:lvl2pPr marL="0" marR="0" lvl="1"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2pPr>
            <a:lvl3pPr marL="0" marR="0" lvl="2"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3pPr>
            <a:lvl4pPr marL="0" marR="0" lvl="3"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4pPr>
            <a:lvl5pPr marL="0" marR="0" lvl="4"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5pPr>
            <a:lvl6pPr marL="457200" marR="0" lvl="5"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6pPr>
            <a:lvl7pPr marL="914400" marR="0" lvl="6"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7pPr>
            <a:lvl8pPr marL="1371600" marR="0" lvl="7"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8pPr>
            <a:lvl9pPr marL="1828800" marR="0" lvl="8" indent="0" algn="r" rtl="0">
              <a:spcBef>
                <a:spcPts val="0"/>
              </a:spcBef>
              <a:spcAft>
                <a:spcPts val="0"/>
              </a:spcAft>
              <a:buClr>
                <a:srgbClr val="FFFFCC"/>
              </a:buClr>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Shape 62"/>
          <p:cNvSpPr txBox="1">
            <a:spLocks noGrp="1"/>
          </p:cNvSpPr>
          <p:nvPr>
            <p:ph type="body" idx="1"/>
          </p:nvPr>
        </p:nvSpPr>
        <p:spPr>
          <a:xfrm rot="5400000">
            <a:off x="541335" y="190499"/>
            <a:ext cx="5851525" cy="6019798"/>
          </a:xfrm>
          <a:prstGeom prst="rect">
            <a:avLst/>
          </a:prstGeom>
          <a:noFill/>
          <a:ln>
            <a:noFill/>
          </a:ln>
        </p:spPr>
        <p:txBody>
          <a:bodyPr lIns="91425" tIns="91425" rIns="91425" bIns="91425" anchor="t" anchorCtr="0"/>
          <a:lstStyle>
            <a:lvl1pPr marL="342900" marR="0" lvl="0" indent="1143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1pPr>
            <a:lvl2pPr marL="742950" marR="0" lvl="1" indent="17145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2pPr>
            <a:lvl3pPr marL="1143000" marR="0" lvl="2"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3pPr>
            <a:lvl4pPr marL="1600200" marR="0" lvl="3"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4pPr>
            <a:lvl5pPr marL="2057400" marR="0" lvl="4"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5pPr>
            <a:lvl6pPr marL="2514600" marR="0" lvl="5"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6pPr>
            <a:lvl7pPr marL="2971800" marR="0" lvl="6"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7pPr>
            <a:lvl8pPr marL="3429000" marR="0" lvl="7"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8pPr>
            <a:lvl9pPr marL="3886200" marR="0" lvl="8" indent="228600" algn="l" rtl="0">
              <a:lnSpc>
                <a:spcPct val="100000"/>
              </a:lnSpc>
              <a:spcBef>
                <a:spcPts val="480"/>
              </a:spcBef>
              <a:spcAft>
                <a:spcPts val="0"/>
              </a:spcAft>
              <a:buClr>
                <a:schemeClr val="lt1"/>
              </a:buClr>
              <a:buSzPct val="1000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0"/>
            <a:ext cx="9144000" cy="620713"/>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sp>
        <p:nvSpPr>
          <p:cNvPr id="11" name="Shape 11"/>
          <p:cNvSpPr/>
          <p:nvPr/>
        </p:nvSpPr>
        <p:spPr>
          <a:xfrm rot="10800000">
            <a:off x="0" y="6308724"/>
            <a:ext cx="7885113" cy="549275"/>
          </a:xfrm>
          <a:prstGeom prst="rect">
            <a:avLst/>
          </a:prstGeom>
          <a:gradFill>
            <a:gsLst>
              <a:gs pos="0">
                <a:schemeClr val="lt1"/>
              </a:gs>
              <a:gs pos="100000">
                <a:srgbClr val="9EB786"/>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Arial"/>
              <a:ea typeface="Arial"/>
              <a:cs typeface="Arial"/>
              <a:sym typeface="Arial"/>
            </a:endParaRPr>
          </a:p>
        </p:txBody>
      </p:sp>
      <p:cxnSp>
        <p:nvCxnSpPr>
          <p:cNvPr id="12" name="Shape 12"/>
          <p:cNvCxnSpPr/>
          <p:nvPr/>
        </p:nvCxnSpPr>
        <p:spPr>
          <a:xfrm>
            <a:off x="25400" y="6296025"/>
            <a:ext cx="6659563" cy="0"/>
          </a:xfrm>
          <a:prstGeom prst="straightConnector1">
            <a:avLst/>
          </a:prstGeom>
          <a:noFill/>
          <a:ln w="38100" cap="flat" cmpd="sng">
            <a:solidFill>
              <a:srgbClr val="FF0000"/>
            </a:solidFill>
            <a:prstDash val="solid"/>
            <a:round/>
            <a:headEnd type="none" w="med" len="med"/>
            <a:tailEnd type="none" w="med" len="med"/>
          </a:ln>
        </p:spPr>
      </p:cxnSp>
      <p:cxnSp>
        <p:nvCxnSpPr>
          <p:cNvPr id="13" name="Shape 13"/>
          <p:cNvCxnSpPr/>
          <p:nvPr/>
        </p:nvCxnSpPr>
        <p:spPr>
          <a:xfrm>
            <a:off x="25400" y="6245225"/>
            <a:ext cx="6659563" cy="0"/>
          </a:xfrm>
          <a:prstGeom prst="straightConnector1">
            <a:avLst/>
          </a:prstGeom>
          <a:noFill/>
          <a:ln w="38100" cap="flat" cmpd="sng">
            <a:solidFill>
              <a:srgbClr val="006600"/>
            </a:solidFill>
            <a:prstDash val="solid"/>
            <a:round/>
            <a:headEnd type="none" w="med" len="med"/>
            <a:tailEnd type="none" w="med" len="med"/>
          </a:ln>
        </p:spPr>
      </p:cxnSp>
      <p:pic>
        <p:nvPicPr>
          <p:cNvPr id="14" name="Shape 14" descr="LOGO ESPE ORIGINAL copia"/>
          <p:cNvPicPr preferRelativeResize="0"/>
          <p:nvPr/>
        </p:nvPicPr>
        <p:blipFill rotWithShape="1">
          <a:blip r:embed="rId11">
            <a:alphaModFix/>
          </a:blip>
          <a:srcRect l="3070"/>
          <a:stretch/>
        </p:blipFill>
        <p:spPr>
          <a:xfrm>
            <a:off x="6732588" y="5949950"/>
            <a:ext cx="2305050" cy="6365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Shape 160" descr="001.png"/>
          <p:cNvPicPr preferRelativeResize="0"/>
          <p:nvPr/>
        </p:nvPicPr>
        <p:blipFill rotWithShape="1">
          <a:blip r:embed="rId3">
            <a:alphaModFix/>
          </a:blip>
          <a:srcRect/>
          <a:stretch/>
        </p:blipFill>
        <p:spPr>
          <a:xfrm>
            <a:off x="0" y="16750"/>
            <a:ext cx="9144000" cy="2455999"/>
          </a:xfrm>
          <a:prstGeom prst="rect">
            <a:avLst/>
          </a:prstGeom>
          <a:noFill/>
          <a:ln>
            <a:noFill/>
          </a:ln>
        </p:spPr>
      </p:pic>
      <p:sp>
        <p:nvSpPr>
          <p:cNvPr id="161" name="Shape 161"/>
          <p:cNvSpPr txBox="1"/>
          <p:nvPr/>
        </p:nvSpPr>
        <p:spPr>
          <a:xfrm>
            <a:off x="179512" y="1988840"/>
            <a:ext cx="8964488" cy="4437112"/>
          </a:xfrm>
          <a:prstGeom prst="rect">
            <a:avLst/>
          </a:prstGeom>
          <a:noFill/>
          <a:ln>
            <a:noFill/>
          </a:ln>
        </p:spPr>
        <p:txBody>
          <a:bodyPr lIns="91425" tIns="45700" rIns="91425" bIns="45700" anchor="t" anchorCtr="0">
            <a:noAutofit/>
          </a:bodyPr>
          <a:lstStyle/>
          <a:p>
            <a:pPr algn="ctr">
              <a:lnSpc>
                <a:spcPct val="150000"/>
              </a:lnSpc>
            </a:pPr>
            <a:r>
              <a:rPr lang="es-EC" sz="1600" b="1" dirty="0">
                <a:effectLst/>
                <a:latin typeface="Arial" panose="020B0604020202020204" pitchFamily="34" charset="0"/>
                <a:ea typeface="Calibri" panose="020F0502020204030204" pitchFamily="34" charset="0"/>
                <a:cs typeface="Arial" panose="020B0604020202020204" pitchFamily="34" charset="0"/>
              </a:rPr>
              <a:t>DEPARTAMENTO DE CIENCIAS HUMANAS Y SOCIALES</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r>
              <a:rPr lang="es-EC" sz="1600" b="1" dirty="0">
                <a:effectLst/>
                <a:latin typeface="Arial" panose="020B0604020202020204" pitchFamily="34" charset="0"/>
                <a:ea typeface="Calibri" panose="020F0502020204030204" pitchFamily="34" charset="0"/>
                <a:cs typeface="Arial" panose="020B0604020202020204" pitchFamily="34" charset="0"/>
              </a:rPr>
              <a:t>CARRERA DE LICENCIATURA EN CIENCIAS DE LA ACTIVIDAD FÍSICA DEPORTES Y RECREACIÓN</a:t>
            </a:r>
            <a:endParaRPr lang="es-EC" sz="1600" b="1" dirty="0">
              <a:solidFill>
                <a:schemeClr val="tx1"/>
              </a:solidFill>
            </a:endParaRPr>
          </a:p>
          <a:p>
            <a:pPr algn="ctr">
              <a:lnSpc>
                <a:spcPct val="150000"/>
              </a:lnSpc>
            </a:pPr>
            <a:r>
              <a:rPr lang="es-EC" sz="1600" b="1" dirty="0">
                <a:solidFill>
                  <a:schemeClr val="tx1"/>
                </a:solidFill>
              </a:rPr>
              <a:t>TEMA:</a:t>
            </a:r>
          </a:p>
          <a:p>
            <a:pPr algn="ctr">
              <a:lnSpc>
                <a:spcPct val="150000"/>
              </a:lnSpc>
              <a:spcBef>
                <a:spcPts val="1200"/>
              </a:spcBef>
            </a:pPr>
            <a:r>
              <a:rPr lang="es-EC" sz="16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PROPUESTA DE PREPARACIÓN FÍSICA DIFERENCIADA PARA MILITARES DE LA FUERZA NAVAL SEGÚN ESPECIALIDADES</a:t>
            </a:r>
            <a:endParaRPr lang="es-EC" sz="16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gn="ctr">
              <a:lnSpc>
                <a:spcPct val="150000"/>
              </a:lnSpc>
            </a:pPr>
            <a:r>
              <a:rPr lang="es-EC" sz="1600" b="1" dirty="0">
                <a:solidFill>
                  <a:schemeClr val="tx1"/>
                </a:solidFill>
              </a:rPr>
              <a:t>AUTORES:</a:t>
            </a:r>
          </a:p>
          <a:p>
            <a:pPr marL="457200" algn="ctr">
              <a:lnSpc>
                <a:spcPct val="150000"/>
              </a:lnSpc>
            </a:pPr>
            <a:r>
              <a:rPr lang="es-EC" sz="1600" b="1" dirty="0">
                <a:effectLst/>
                <a:latin typeface="Arial" panose="020B0604020202020204" pitchFamily="34" charset="0"/>
                <a:ea typeface="Calibri" panose="020F0502020204030204" pitchFamily="34" charset="0"/>
                <a:cs typeface="Arial" panose="020B0604020202020204" pitchFamily="34" charset="0"/>
              </a:rPr>
              <a:t>CABEZAS DÁVILA, MILTON SANTIAGO Y LANDÁZURI MONTAÑO, LAURA ADELINA</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r>
              <a:rPr lang="es-EC" sz="1600" b="1" dirty="0">
                <a:solidFill>
                  <a:schemeClr val="tx1"/>
                </a:solidFill>
              </a:rPr>
              <a:t>DIRECTOR:</a:t>
            </a:r>
          </a:p>
          <a:p>
            <a:pPr algn="ctr">
              <a:lnSpc>
                <a:spcPct val="150000"/>
              </a:lnSpc>
            </a:pPr>
            <a:r>
              <a:rPr lang="es-EC" sz="1600" b="1" dirty="0" err="1">
                <a:effectLst/>
                <a:latin typeface="Arial" panose="020B0604020202020204" pitchFamily="34" charset="0"/>
                <a:ea typeface="Calibri" panose="020F0502020204030204" pitchFamily="34" charset="0"/>
                <a:cs typeface="Arial" panose="020B0604020202020204" pitchFamily="34" charset="0"/>
              </a:rPr>
              <a:t>MSC</a:t>
            </a:r>
            <a:r>
              <a:rPr lang="es-EC" sz="1600" b="1" dirty="0">
                <a:effectLst/>
                <a:latin typeface="Arial" panose="020B0604020202020204" pitchFamily="34" charset="0"/>
                <a:ea typeface="Calibri" panose="020F0502020204030204" pitchFamily="34" charset="0"/>
                <a:cs typeface="Arial" panose="020B0604020202020204" pitchFamily="34" charset="0"/>
              </a:rPr>
              <a:t>. GIBERT </a:t>
            </a:r>
            <a:r>
              <a:rPr lang="es-EC" sz="1600" b="1" dirty="0" err="1">
                <a:effectLst/>
                <a:latin typeface="Arial" panose="020B0604020202020204" pitchFamily="34" charset="0"/>
                <a:ea typeface="Calibri" panose="020F0502020204030204" pitchFamily="34" charset="0"/>
                <a:cs typeface="Arial" panose="020B0604020202020204" pitchFamily="34" charset="0"/>
              </a:rPr>
              <a:t>OFARRIL</a:t>
            </a:r>
            <a:r>
              <a:rPr lang="es-EC" sz="1600" b="1" dirty="0">
                <a:effectLst/>
                <a:latin typeface="Arial" panose="020B0604020202020204" pitchFamily="34" charset="0"/>
                <a:ea typeface="Calibri" panose="020F0502020204030204" pitchFamily="34" charset="0"/>
                <a:cs typeface="Arial" panose="020B0604020202020204" pitchFamily="34" charset="0"/>
              </a:rPr>
              <a:t>, ALBERTO RAÚL</a:t>
            </a:r>
            <a:endParaRPr lang="es-EC" sz="1600" b="1" dirty="0">
              <a:effectLst/>
              <a:latin typeface="Calibri" panose="020F0502020204030204" pitchFamily="34" charset="0"/>
              <a:ea typeface="Calibri" panose="020F0502020204030204" pitchFamily="34" charset="0"/>
              <a:cs typeface="Arial" panose="020B0604020202020204" pitchFamily="34" charset="0"/>
            </a:endParaRPr>
          </a:p>
          <a:p>
            <a:pPr lvl="0" algn="ctr">
              <a:buClr>
                <a:srgbClr val="000000"/>
              </a:buClr>
              <a:buSzPct val="25000"/>
            </a:pPr>
            <a:endParaRPr lang="es-EC" sz="3200" b="1" u="sn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0853A-A415-4101-A83D-96367B5A048C}"/>
              </a:ext>
            </a:extLst>
          </p:cNvPr>
          <p:cNvSpPr>
            <a:spLocks noGrp="1"/>
          </p:cNvSpPr>
          <p:nvPr>
            <p:ph type="title"/>
          </p:nvPr>
        </p:nvSpPr>
        <p:spPr/>
        <p:txBody>
          <a:bodyPr/>
          <a:lstStyle/>
          <a:p>
            <a:r>
              <a:rPr lang="es-EC" sz="2800" b="1" dirty="0">
                <a:solidFill>
                  <a:srgbClr val="000000"/>
                </a:solidFill>
                <a:effectLst/>
                <a:latin typeface="Arial" panose="020B0604020202020204" pitchFamily="34" charset="0"/>
                <a:ea typeface="Calibri" panose="020F0502020204030204" pitchFamily="34" charset="0"/>
              </a:rPr>
              <a:t>Metodología de desarrollo del proyecto</a:t>
            </a:r>
            <a:endParaRPr lang="es-EC" sz="4400" dirty="0"/>
          </a:p>
        </p:txBody>
      </p:sp>
      <p:sp>
        <p:nvSpPr>
          <p:cNvPr id="3" name="CuadroTexto 2">
            <a:extLst>
              <a:ext uri="{FF2B5EF4-FFF2-40B4-BE49-F238E27FC236}">
                <a16:creationId xmlns:a16="http://schemas.microsoft.com/office/drawing/2014/main" id="{C2F1BE67-D6F5-49A1-BD5C-4775D1BDF88F}"/>
              </a:ext>
            </a:extLst>
          </p:cNvPr>
          <p:cNvSpPr txBox="1"/>
          <p:nvPr/>
        </p:nvSpPr>
        <p:spPr>
          <a:xfrm>
            <a:off x="457200" y="1417637"/>
            <a:ext cx="8363272" cy="3631763"/>
          </a:xfrm>
          <a:prstGeom prst="rect">
            <a:avLst/>
          </a:prstGeom>
          <a:noFill/>
        </p:spPr>
        <p:txBody>
          <a:bodyPr wrap="square" rtlCol="0">
            <a:spAutoFit/>
          </a:bodyPr>
          <a:lstStyle/>
          <a:p>
            <a:pPr algn="just"/>
            <a:r>
              <a:rPr lang="es-ES" sz="1800" b="1" dirty="0">
                <a:effectLst/>
                <a:latin typeface="Arial" panose="020B0604020202020204" pitchFamily="34" charset="0"/>
                <a:ea typeface="Calibri" panose="020F0502020204030204" pitchFamily="34" charset="0"/>
                <a:cs typeface="Arial" panose="020B0604020202020204" pitchFamily="34" charset="0"/>
              </a:rPr>
              <a:t>Histórico-Lógico:</a:t>
            </a:r>
            <a:r>
              <a:rPr lang="es-ES" sz="1800" dirty="0">
                <a:effectLst/>
                <a:latin typeface="Arial" panose="020B0604020202020204" pitchFamily="34" charset="0"/>
                <a:ea typeface="Calibri" panose="020F0502020204030204" pitchFamily="34" charset="0"/>
                <a:cs typeface="Arial" panose="020B0604020202020204" pitchFamily="34" charset="0"/>
              </a:rPr>
              <a:t> Se empleará para caracterizar algunos antecedentes directos con el campo de estudio, en específico el diseño de contenidos especializados de la preparación física, con énfasis en la </a:t>
            </a:r>
            <a:r>
              <a:rPr lang="es-ES" sz="1800" dirty="0" err="1">
                <a:effectLst/>
                <a:latin typeface="Arial" panose="020B0604020202020204" pitchFamily="34" charset="0"/>
                <a:ea typeface="Calibri" panose="020F0502020204030204" pitchFamily="34" charset="0"/>
                <a:cs typeface="Arial" panose="020B0604020202020204" pitchFamily="34" charset="0"/>
              </a:rPr>
              <a:t>lpreparación</a:t>
            </a:r>
            <a:r>
              <a:rPr lang="es-ES" sz="1800" dirty="0">
                <a:effectLst/>
                <a:latin typeface="Arial" panose="020B0604020202020204" pitchFamily="34" charset="0"/>
                <a:ea typeface="Calibri" panose="020F0502020204030204" pitchFamily="34" charset="0"/>
                <a:cs typeface="Arial" panose="020B0604020202020204" pitchFamily="34" charset="0"/>
              </a:rPr>
              <a:t> física diferenciada según especialidades.</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algn="just"/>
            <a:r>
              <a:rPr lang="es-ES" sz="1800" dirty="0">
                <a:effectLst/>
                <a:latin typeface="Arial" panose="020B0604020202020204" pitchFamily="34" charset="0"/>
                <a:ea typeface="Calibri" panose="020F0502020204030204" pitchFamily="34" charset="0"/>
                <a:cs typeface="Arial" panose="020B0604020202020204" pitchFamily="34" charset="0"/>
              </a:rPr>
              <a:t>Los métodos empíricos esenciales a emplearse serán:</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algn="just"/>
            <a:r>
              <a:rPr lang="es-ES" sz="1800" b="1" dirty="0">
                <a:effectLst/>
                <a:latin typeface="Arial" panose="020B0604020202020204" pitchFamily="34" charset="0"/>
                <a:ea typeface="Calibri" panose="020F0502020204030204" pitchFamily="34" charset="0"/>
                <a:cs typeface="Arial" panose="020B0604020202020204" pitchFamily="34" charset="0"/>
              </a:rPr>
              <a:t>Encuesta:</a:t>
            </a:r>
            <a:r>
              <a:rPr lang="es-ES" sz="1800" dirty="0">
                <a:effectLst/>
                <a:latin typeface="Arial" panose="020B0604020202020204" pitchFamily="34" charset="0"/>
                <a:ea typeface="Calibri" panose="020F0502020204030204" pitchFamily="34" charset="0"/>
                <a:cs typeface="Arial" panose="020B0604020202020204" pitchFamily="34" charset="0"/>
              </a:rPr>
              <a:t> Se empleará para determinar diversas fortalezas teóricas relacionadas con la propuesta de intervención físico diferenciada en militares de la fuerza naval.</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algn="just"/>
            <a:r>
              <a:rPr lang="es-ES" sz="1800" b="1" dirty="0">
                <a:effectLst/>
                <a:latin typeface="Arial" panose="020B0604020202020204" pitchFamily="34" charset="0"/>
                <a:ea typeface="Calibri" panose="020F0502020204030204" pitchFamily="34" charset="0"/>
                <a:cs typeface="Arial" panose="020B0604020202020204" pitchFamily="34" charset="0"/>
              </a:rPr>
              <a:t>Medición:</a:t>
            </a:r>
            <a:r>
              <a:rPr lang="es-ES" sz="1800" dirty="0">
                <a:effectLst/>
                <a:latin typeface="Arial" panose="020B0604020202020204" pitchFamily="34" charset="0"/>
                <a:ea typeface="Calibri" panose="020F0502020204030204" pitchFamily="34" charset="0"/>
                <a:cs typeface="Arial" panose="020B0604020202020204" pitchFamily="34" charset="0"/>
              </a:rPr>
              <a:t> Empleado para valorar cuantitativamente y cualitativamente las limitaciones y fortalezas de la futura propuesta de intervención física diferenciada en militares de la fuerza naval según sus especialidades.</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67388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698BC5-B1E4-4277-9783-44BE72B8C3D0}"/>
              </a:ext>
            </a:extLst>
          </p:cNvPr>
          <p:cNvSpPr>
            <a:spLocks noGrp="1"/>
          </p:cNvSpPr>
          <p:nvPr>
            <p:ph type="title"/>
          </p:nvPr>
        </p:nvSpPr>
        <p:spPr/>
        <p:txBody>
          <a:bodyPr/>
          <a:lstStyle/>
          <a:p>
            <a:r>
              <a:rPr lang="es-EC"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Población y muestra</a:t>
            </a:r>
            <a:br>
              <a:rPr lang="es-EC"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es-EC" sz="4800" dirty="0"/>
          </a:p>
        </p:txBody>
      </p:sp>
      <p:sp>
        <p:nvSpPr>
          <p:cNvPr id="4" name="CuadroTexto 3">
            <a:extLst>
              <a:ext uri="{FF2B5EF4-FFF2-40B4-BE49-F238E27FC236}">
                <a16:creationId xmlns:a16="http://schemas.microsoft.com/office/drawing/2014/main" id="{6309B305-0872-401C-B44D-97B9F75BB96B}"/>
              </a:ext>
            </a:extLst>
          </p:cNvPr>
          <p:cNvSpPr txBox="1"/>
          <p:nvPr/>
        </p:nvSpPr>
        <p:spPr>
          <a:xfrm>
            <a:off x="457200" y="1052736"/>
            <a:ext cx="8229600" cy="3679854"/>
          </a:xfrm>
          <a:prstGeom prst="rect">
            <a:avLst/>
          </a:prstGeom>
          <a:noFill/>
        </p:spPr>
        <p:txBody>
          <a:bodyPr wrap="square">
            <a:spAutoFit/>
          </a:bodyPr>
          <a:lstStyle/>
          <a:p>
            <a:pPr indent="180340" algn="just">
              <a:lnSpc>
                <a:spcPct val="200000"/>
              </a:lnSpc>
            </a:pPr>
            <a:r>
              <a:rPr lang="es-EC" sz="2400" dirty="0">
                <a:effectLst/>
                <a:latin typeface="Arial" panose="020B0604020202020204" pitchFamily="34" charset="0"/>
                <a:ea typeface="Calibri" panose="020F0502020204030204" pitchFamily="34" charset="0"/>
                <a:cs typeface="Arial" panose="020B0604020202020204" pitchFamily="34" charset="0"/>
              </a:rPr>
              <a:t>Una vez diseñado una propuesta de intervención con contenidos de la preparación física diferenciada para militares de la fuerza naval, los resultados serán entregados a la dirección de educación física de la fuerza para su aplicación al 100% personal militar.</a:t>
            </a:r>
            <a:endParaRPr lang="es-EC"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33961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37E437-C6F0-41F9-8BF7-80776AB10897}"/>
              </a:ext>
            </a:extLst>
          </p:cNvPr>
          <p:cNvSpPr>
            <a:spLocks noGrp="1"/>
          </p:cNvSpPr>
          <p:nvPr>
            <p:ph type="title"/>
          </p:nvPr>
        </p:nvSpPr>
        <p:spPr/>
        <p:txBody>
          <a:bodyPr/>
          <a:lstStyle/>
          <a:p>
            <a:r>
              <a:rPr lang="es-EC"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Análisis de datos</a:t>
            </a:r>
            <a:br>
              <a:rPr lang="es-EC"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es-EC" sz="4400" dirty="0"/>
          </a:p>
        </p:txBody>
      </p:sp>
      <p:sp>
        <p:nvSpPr>
          <p:cNvPr id="4" name="CuadroTexto 3">
            <a:extLst>
              <a:ext uri="{FF2B5EF4-FFF2-40B4-BE49-F238E27FC236}">
                <a16:creationId xmlns:a16="http://schemas.microsoft.com/office/drawing/2014/main" id="{98491E79-CFB4-4DF1-8CB5-409F581E0D9A}"/>
              </a:ext>
            </a:extLst>
          </p:cNvPr>
          <p:cNvSpPr txBox="1"/>
          <p:nvPr/>
        </p:nvSpPr>
        <p:spPr>
          <a:xfrm>
            <a:off x="215516" y="974021"/>
            <a:ext cx="8712968" cy="2955746"/>
          </a:xfrm>
          <a:prstGeom prst="rect">
            <a:avLst/>
          </a:prstGeom>
          <a:noFill/>
        </p:spPr>
        <p:txBody>
          <a:bodyPr wrap="square">
            <a:spAutoFit/>
          </a:bodyPr>
          <a:lstStyle/>
          <a:p>
            <a:pPr algn="just">
              <a:lnSpc>
                <a:spcPct val="150000"/>
              </a:lnSpc>
              <a:spcBef>
                <a:spcPts val="1200"/>
              </a:spcBef>
            </a:pPr>
            <a:r>
              <a:rPr lang="es-EC" sz="32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Determinar la necesidad de contar con contenidos diferenciados de entrenamiento según las especialidades en militares de la fuerza naval.</a:t>
            </a:r>
            <a:r>
              <a:rPr lang="es-EC" sz="3200" b="1" kern="0"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EC" sz="4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668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B3ABB48-C371-4FAD-8E62-96C8217AE412}"/>
              </a:ext>
            </a:extLst>
          </p:cNvPr>
          <p:cNvSpPr txBox="1"/>
          <p:nvPr/>
        </p:nvSpPr>
        <p:spPr>
          <a:xfrm>
            <a:off x="395536" y="260648"/>
            <a:ext cx="8496944" cy="1200329"/>
          </a:xfrm>
          <a:prstGeom prst="rect">
            <a:avLst/>
          </a:prstGeom>
          <a:noFill/>
        </p:spPr>
        <p:txBody>
          <a:bodyPr wrap="square" rtlCol="0">
            <a:spAutoFit/>
          </a:bodyPr>
          <a:lstStyle/>
          <a:p>
            <a:pPr>
              <a:lnSpc>
                <a:spcPct val="200000"/>
              </a:lnSpc>
              <a:spcBef>
                <a:spcPts val="1200"/>
              </a:spcBef>
            </a:pPr>
            <a:r>
              <a:rPr lang="es-EC"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Pregunta 1</a:t>
            </a:r>
            <a:endParaRPr lang="es-EC"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r>
              <a:rPr lang="es-EC" sz="1800" dirty="0">
                <a:effectLst/>
                <a:latin typeface="Arial" panose="020B0604020202020204" pitchFamily="34" charset="0"/>
                <a:ea typeface="Calibri" panose="020F0502020204030204" pitchFamily="34" charset="0"/>
              </a:rPr>
              <a:t>La fuerza realiza frecuentemente diagnósticos sobre requerimientos de programa diferenciados de entrenamiento según la especialidad</a:t>
            </a:r>
            <a:endParaRPr lang="es-EC" dirty="0"/>
          </a:p>
        </p:txBody>
      </p:sp>
      <p:pic>
        <p:nvPicPr>
          <p:cNvPr id="4" name="Imagen 3">
            <a:extLst>
              <a:ext uri="{FF2B5EF4-FFF2-40B4-BE49-F238E27FC236}">
                <a16:creationId xmlns:a16="http://schemas.microsoft.com/office/drawing/2014/main" id="{CB2C9B7D-069D-4422-ADB4-A20E93A958D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53382" y="1772816"/>
            <a:ext cx="4584700" cy="2773680"/>
          </a:xfrm>
          <a:prstGeom prst="rect">
            <a:avLst/>
          </a:prstGeom>
          <a:noFill/>
        </p:spPr>
      </p:pic>
      <p:sp>
        <p:nvSpPr>
          <p:cNvPr id="5" name="CuadroTexto 4">
            <a:extLst>
              <a:ext uri="{FF2B5EF4-FFF2-40B4-BE49-F238E27FC236}">
                <a16:creationId xmlns:a16="http://schemas.microsoft.com/office/drawing/2014/main" id="{EC97B183-E0B7-4C44-ADE5-DFE50B6847A4}"/>
              </a:ext>
            </a:extLst>
          </p:cNvPr>
          <p:cNvSpPr txBox="1"/>
          <p:nvPr/>
        </p:nvSpPr>
        <p:spPr>
          <a:xfrm>
            <a:off x="179512" y="4869160"/>
            <a:ext cx="8424936" cy="1415772"/>
          </a:xfrm>
          <a:prstGeom prst="rect">
            <a:avLst/>
          </a:prstGeom>
          <a:noFill/>
        </p:spPr>
        <p:txBody>
          <a:bodyPr wrap="square" rtlCol="0">
            <a:spAutoFit/>
          </a:bodyPr>
          <a:lstStyle/>
          <a:p>
            <a:r>
              <a:rPr lang="es-EC" sz="1800" i="1" dirty="0">
                <a:effectLst/>
                <a:latin typeface="Arial" panose="020B0604020202020204" pitchFamily="34" charset="0"/>
                <a:ea typeface="Calibri" panose="020F0502020204030204" pitchFamily="34" charset="0"/>
                <a:cs typeface="Arial" panose="020B0604020202020204" pitchFamily="34" charset="0"/>
              </a:rPr>
              <a:t>Nota.</a:t>
            </a:r>
            <a:r>
              <a:rPr lang="es-EC" sz="1800" dirty="0">
                <a:effectLst/>
                <a:latin typeface="Arial" panose="020B0604020202020204" pitchFamily="34" charset="0"/>
                <a:ea typeface="Calibri" panose="020F0502020204030204" pitchFamily="34" charset="0"/>
                <a:cs typeface="Arial" panose="020B0604020202020204" pitchFamily="34" charset="0"/>
              </a:rPr>
              <a:t> en la pregunta numero 1 se indagó a los instructores si la fuerza realiza frecuentemente diagnósticos sobre requerimientos de programa diferenciados de entrenamiento según la especialidad, el 80% respondió que nunca, el 20% Casi nunca y las demás esto es A veces, Casi siempre y Siempre obtuvieron el 0%.</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s-EC" dirty="0"/>
          </a:p>
        </p:txBody>
      </p:sp>
    </p:spTree>
    <p:extLst>
      <p:ext uri="{BB962C8B-B14F-4D97-AF65-F5344CB8AC3E}">
        <p14:creationId xmlns:p14="http://schemas.microsoft.com/office/powerpoint/2010/main" val="908597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E8E1BED-4E6C-439F-9A5B-B85C75C2D2E8}"/>
              </a:ext>
            </a:extLst>
          </p:cNvPr>
          <p:cNvSpPr txBox="1"/>
          <p:nvPr/>
        </p:nvSpPr>
        <p:spPr>
          <a:xfrm>
            <a:off x="251520" y="332656"/>
            <a:ext cx="8496944" cy="1692771"/>
          </a:xfrm>
          <a:prstGeom prst="rect">
            <a:avLst/>
          </a:prstGeom>
          <a:noFill/>
        </p:spPr>
        <p:txBody>
          <a:bodyPr wrap="square" rtlCol="0">
            <a:spAutoFit/>
          </a:bodyPr>
          <a:lstStyle/>
          <a:p>
            <a:pPr algn="just">
              <a:lnSpc>
                <a:spcPct val="150000"/>
              </a:lnSpc>
              <a:spcBef>
                <a:spcPts val="1200"/>
              </a:spcBef>
            </a:pPr>
            <a:r>
              <a:rPr lang="es-EC"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Pregunta 2</a:t>
            </a:r>
            <a:endParaRPr lang="es-EC" sz="2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pPr>
            <a:r>
              <a:rPr lang="es-EC" sz="2000" dirty="0">
                <a:effectLst/>
                <a:latin typeface="Arial" panose="020B0604020202020204" pitchFamily="34" charset="0"/>
                <a:ea typeface="Calibri" panose="020F0502020204030204" pitchFamily="34" charset="0"/>
                <a:cs typeface="Arial" panose="020B0604020202020204" pitchFamily="34" charset="0"/>
              </a:rPr>
              <a:t>La fuerza diseña entrenamientos de acuerdo con los requerimientos de entrenamiento diferenciado.</a:t>
            </a:r>
            <a:endParaRPr lang="es-EC" sz="20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pic>
        <p:nvPicPr>
          <p:cNvPr id="4" name="Imagen 3">
            <a:extLst>
              <a:ext uri="{FF2B5EF4-FFF2-40B4-BE49-F238E27FC236}">
                <a16:creationId xmlns:a16="http://schemas.microsoft.com/office/drawing/2014/main" id="{5D67B9C1-8C6D-4EA6-BADD-668007B1C1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79650" y="2042160"/>
            <a:ext cx="4584700" cy="2178928"/>
          </a:xfrm>
          <a:prstGeom prst="rect">
            <a:avLst/>
          </a:prstGeom>
          <a:noFill/>
        </p:spPr>
      </p:pic>
      <p:sp>
        <p:nvSpPr>
          <p:cNvPr id="5" name="CuadroTexto 4">
            <a:extLst>
              <a:ext uri="{FF2B5EF4-FFF2-40B4-BE49-F238E27FC236}">
                <a16:creationId xmlns:a16="http://schemas.microsoft.com/office/drawing/2014/main" id="{32A59975-0EB4-4B31-8C3D-C706CBAD2563}"/>
              </a:ext>
            </a:extLst>
          </p:cNvPr>
          <p:cNvSpPr txBox="1"/>
          <p:nvPr/>
        </p:nvSpPr>
        <p:spPr>
          <a:xfrm>
            <a:off x="251520" y="4437112"/>
            <a:ext cx="8712968" cy="1538883"/>
          </a:xfrm>
          <a:prstGeom prst="rect">
            <a:avLst/>
          </a:prstGeom>
          <a:noFill/>
        </p:spPr>
        <p:txBody>
          <a:bodyPr wrap="square" rtlCol="0">
            <a:spAutoFit/>
          </a:bodyPr>
          <a:lstStyle/>
          <a:p>
            <a:pPr algn="just"/>
            <a:r>
              <a:rPr lang="es-EC" sz="2000" i="1" dirty="0">
                <a:effectLst/>
                <a:latin typeface="Arial" panose="020B0604020202020204" pitchFamily="34" charset="0"/>
                <a:ea typeface="Calibri" panose="020F0502020204030204" pitchFamily="34" charset="0"/>
                <a:cs typeface="Arial" panose="020B0604020202020204" pitchFamily="34" charset="0"/>
              </a:rPr>
              <a:t>Nota. </a:t>
            </a:r>
            <a:r>
              <a:rPr lang="es-EC" sz="2000" dirty="0">
                <a:effectLst/>
                <a:latin typeface="Arial" panose="020B0604020202020204" pitchFamily="34" charset="0"/>
                <a:ea typeface="Calibri" panose="020F0502020204030204" pitchFamily="34" charset="0"/>
                <a:cs typeface="Arial" panose="020B0604020202020204" pitchFamily="34" charset="0"/>
              </a:rPr>
              <a:t>en la pregunta 2 se indagó a los instructores si la fuerza diseña entrenamientos de acuerdo con los requerimientos de entrenamiento diferenciado, el 70 % respondió que Nunca, el 15 %  respondió Casi nunca, el 15% respondió A veces, Casi siempre y Siempre el 0%.</a:t>
            </a:r>
            <a:endParaRPr lang="es-EC" sz="20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s-EC" dirty="0"/>
          </a:p>
        </p:txBody>
      </p:sp>
    </p:spTree>
    <p:extLst>
      <p:ext uri="{BB962C8B-B14F-4D97-AF65-F5344CB8AC3E}">
        <p14:creationId xmlns:p14="http://schemas.microsoft.com/office/powerpoint/2010/main" val="3870645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6913EE-94A8-4BF6-BDA5-E5AE8BB99EC6}"/>
              </a:ext>
            </a:extLst>
          </p:cNvPr>
          <p:cNvSpPr txBox="1"/>
          <p:nvPr/>
        </p:nvSpPr>
        <p:spPr>
          <a:xfrm>
            <a:off x="395536" y="116632"/>
            <a:ext cx="8064896" cy="2308324"/>
          </a:xfrm>
          <a:prstGeom prst="rect">
            <a:avLst/>
          </a:prstGeom>
          <a:noFill/>
        </p:spPr>
        <p:txBody>
          <a:bodyPr wrap="square" rtlCol="0">
            <a:spAutoFit/>
          </a:bodyPr>
          <a:lstStyle/>
          <a:p>
            <a:pPr algn="just">
              <a:lnSpc>
                <a:spcPct val="150000"/>
              </a:lnSpc>
              <a:spcBef>
                <a:spcPts val="1200"/>
              </a:spcBef>
            </a:pPr>
            <a:r>
              <a:rPr lang="es-EC"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Pregunta 3</a:t>
            </a:r>
            <a:endParaRPr lang="es-EC" sz="2000"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Bef>
                <a:spcPts val="1200"/>
              </a:spcBef>
            </a:pPr>
            <a:r>
              <a:rPr lang="es-EC" sz="2000" dirty="0">
                <a:effectLst/>
                <a:latin typeface="Arial" panose="020B0604020202020204" pitchFamily="34" charset="0"/>
                <a:ea typeface="Calibri" panose="020F0502020204030204" pitchFamily="34" charset="0"/>
                <a:cs typeface="Arial" panose="020B0604020202020204" pitchFamily="34" charset="0"/>
              </a:rPr>
              <a:t>Considera usted tener las habilidades y  conocimientos necesarios para planificar en forma eficiente los contenidos diferenciados de entrenamiento según las especialidades.</a:t>
            </a:r>
            <a:endParaRPr lang="es-EC" sz="20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pic>
        <p:nvPicPr>
          <p:cNvPr id="4" name="Imagen 3">
            <a:extLst>
              <a:ext uri="{FF2B5EF4-FFF2-40B4-BE49-F238E27FC236}">
                <a16:creationId xmlns:a16="http://schemas.microsoft.com/office/drawing/2014/main" id="{3A843AD3-99BC-41C0-89DE-59DFD484E11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35634" y="2333516"/>
            <a:ext cx="4584700" cy="2099529"/>
          </a:xfrm>
          <a:prstGeom prst="rect">
            <a:avLst/>
          </a:prstGeom>
          <a:noFill/>
        </p:spPr>
      </p:pic>
      <p:sp>
        <p:nvSpPr>
          <p:cNvPr id="5" name="CuadroTexto 4">
            <a:extLst>
              <a:ext uri="{FF2B5EF4-FFF2-40B4-BE49-F238E27FC236}">
                <a16:creationId xmlns:a16="http://schemas.microsoft.com/office/drawing/2014/main" id="{898CB363-D194-4C99-84CB-BEC7055190EB}"/>
              </a:ext>
            </a:extLst>
          </p:cNvPr>
          <p:cNvSpPr txBox="1"/>
          <p:nvPr/>
        </p:nvSpPr>
        <p:spPr>
          <a:xfrm>
            <a:off x="323528" y="4596100"/>
            <a:ext cx="8496944" cy="1846659"/>
          </a:xfrm>
          <a:prstGeom prst="rect">
            <a:avLst/>
          </a:prstGeom>
          <a:noFill/>
        </p:spPr>
        <p:txBody>
          <a:bodyPr wrap="square" rtlCol="0">
            <a:spAutoFit/>
          </a:bodyPr>
          <a:lstStyle/>
          <a:p>
            <a:pPr algn="just"/>
            <a:r>
              <a:rPr lang="es-EC" sz="2000" i="1" dirty="0">
                <a:effectLst/>
                <a:latin typeface="Arial" panose="020B0604020202020204" pitchFamily="34" charset="0"/>
                <a:ea typeface="Calibri" panose="020F0502020204030204" pitchFamily="34" charset="0"/>
                <a:cs typeface="Arial" panose="020B0604020202020204" pitchFamily="34" charset="0"/>
              </a:rPr>
              <a:t>Nota. </a:t>
            </a:r>
            <a:r>
              <a:rPr lang="es-EC" sz="2000" dirty="0">
                <a:effectLst/>
                <a:latin typeface="Arial" panose="020B0604020202020204" pitchFamily="34" charset="0"/>
                <a:ea typeface="Calibri" panose="020F0502020204030204" pitchFamily="34" charset="0"/>
                <a:cs typeface="Arial" panose="020B0604020202020204" pitchFamily="34" charset="0"/>
              </a:rPr>
              <a:t>en la pregunta 3 se indagó si tiene las habilidades y  conocimientos necesarios para planificar en forma eficiente los contenidos diferenciados de entrenamiento según las especialidades, el 30 % respondió Nunca, el 25% respondió Casi nunca, el 10% A veces, el 20 % casi siempre y el 3% siempre</a:t>
            </a:r>
            <a:r>
              <a:rPr lang="es-EC" sz="1800" dirty="0">
                <a:effectLst/>
                <a:latin typeface="Arial" panose="020B0604020202020204" pitchFamily="34" charset="0"/>
                <a:ea typeface="Calibri" panose="020F0502020204030204" pitchFamily="34" charset="0"/>
                <a:cs typeface="Arial" panose="020B0604020202020204" pitchFamily="34" charset="0"/>
              </a:rPr>
              <a:t>.</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s-EC" dirty="0"/>
          </a:p>
        </p:txBody>
      </p:sp>
    </p:spTree>
    <p:extLst>
      <p:ext uri="{BB962C8B-B14F-4D97-AF65-F5344CB8AC3E}">
        <p14:creationId xmlns:p14="http://schemas.microsoft.com/office/powerpoint/2010/main" val="1361142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0CC207-0F2C-4283-AA4E-FB941DDE19EF}"/>
              </a:ext>
            </a:extLst>
          </p:cNvPr>
          <p:cNvSpPr txBox="1"/>
          <p:nvPr/>
        </p:nvSpPr>
        <p:spPr>
          <a:xfrm>
            <a:off x="251520" y="476672"/>
            <a:ext cx="8712968" cy="2154436"/>
          </a:xfrm>
          <a:prstGeom prst="rect">
            <a:avLst/>
          </a:prstGeom>
          <a:noFill/>
        </p:spPr>
        <p:txBody>
          <a:bodyPr wrap="square" rtlCol="0">
            <a:spAutoFit/>
          </a:bodyPr>
          <a:lstStyle/>
          <a:p>
            <a:pPr algn="just">
              <a:lnSpc>
                <a:spcPct val="150000"/>
              </a:lnSpc>
              <a:spcBef>
                <a:spcPts val="1200"/>
              </a:spcBef>
            </a:pPr>
            <a:r>
              <a:rPr lang="es-EC"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Pregunta 4</a:t>
            </a:r>
            <a:endParaRPr lang="es-EC" sz="2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pPr>
            <a:r>
              <a:rPr lang="es-EC" sz="2000" dirty="0">
                <a:effectLst/>
                <a:latin typeface="Arial" panose="020B0604020202020204" pitchFamily="34" charset="0"/>
                <a:ea typeface="Calibri" panose="020F0502020204030204" pitchFamily="34" charset="0"/>
                <a:cs typeface="Arial" panose="020B0604020202020204" pitchFamily="34" charset="0"/>
              </a:rPr>
              <a:t>Usted como instructor de la fuerza conoce cuales son las especialidades en que se desenvuelven nuestros soldados y como direccionar el entrenamiento.</a:t>
            </a:r>
            <a:endParaRPr lang="es-EC" sz="20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pic>
        <p:nvPicPr>
          <p:cNvPr id="4" name="Imagen 3">
            <a:extLst>
              <a:ext uri="{FF2B5EF4-FFF2-40B4-BE49-F238E27FC236}">
                <a16:creationId xmlns:a16="http://schemas.microsoft.com/office/drawing/2014/main" id="{4E842731-E0B5-4949-A846-A1A97F492A7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79650" y="2266950"/>
            <a:ext cx="4584700" cy="2324100"/>
          </a:xfrm>
          <a:prstGeom prst="rect">
            <a:avLst/>
          </a:prstGeom>
          <a:noFill/>
        </p:spPr>
      </p:pic>
      <p:sp>
        <p:nvSpPr>
          <p:cNvPr id="5" name="CuadroTexto 4">
            <a:extLst>
              <a:ext uri="{FF2B5EF4-FFF2-40B4-BE49-F238E27FC236}">
                <a16:creationId xmlns:a16="http://schemas.microsoft.com/office/drawing/2014/main" id="{38BB4F34-1225-4C93-82D3-433AA7AEA3B7}"/>
              </a:ext>
            </a:extLst>
          </p:cNvPr>
          <p:cNvSpPr txBox="1"/>
          <p:nvPr/>
        </p:nvSpPr>
        <p:spPr>
          <a:xfrm>
            <a:off x="179512" y="4797152"/>
            <a:ext cx="8712968" cy="1538883"/>
          </a:xfrm>
          <a:prstGeom prst="rect">
            <a:avLst/>
          </a:prstGeom>
          <a:noFill/>
        </p:spPr>
        <p:txBody>
          <a:bodyPr wrap="square" rtlCol="0">
            <a:spAutoFit/>
          </a:bodyPr>
          <a:lstStyle/>
          <a:p>
            <a:pPr algn="just"/>
            <a:r>
              <a:rPr lang="es-EC" sz="2000" i="1" dirty="0">
                <a:effectLst/>
                <a:latin typeface="Arial" panose="020B0604020202020204" pitchFamily="34" charset="0"/>
                <a:ea typeface="Calibri" panose="020F0502020204030204" pitchFamily="34" charset="0"/>
                <a:cs typeface="Arial" panose="020B0604020202020204" pitchFamily="34" charset="0"/>
              </a:rPr>
              <a:t>Nota.</a:t>
            </a:r>
            <a:r>
              <a:rPr lang="es-EC" sz="2000" dirty="0">
                <a:effectLst/>
                <a:latin typeface="Arial" panose="020B0604020202020204" pitchFamily="34" charset="0"/>
                <a:ea typeface="Calibri" panose="020F0502020204030204" pitchFamily="34" charset="0"/>
                <a:cs typeface="Arial" panose="020B0604020202020204" pitchFamily="34" charset="0"/>
              </a:rPr>
              <a:t> en la pregunta 4 se indagó usted como instructor de la fuerza conoce cuales son las especialidades en que se desenvuelven nuestros soldados y como direccionar el entrenamiento, el 40% respondió Nunca, el 25% Casi nunca, el 20% A veces, el 5% Casi siempre y el 10% Siempre.</a:t>
            </a:r>
            <a:endParaRPr lang="es-EC" sz="20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22923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6A68CF3-6866-442E-93D1-42F4D4E2C33C}"/>
              </a:ext>
            </a:extLst>
          </p:cNvPr>
          <p:cNvSpPr txBox="1"/>
          <p:nvPr/>
        </p:nvSpPr>
        <p:spPr>
          <a:xfrm>
            <a:off x="251520" y="188640"/>
            <a:ext cx="8640960" cy="2123658"/>
          </a:xfrm>
          <a:prstGeom prst="rect">
            <a:avLst/>
          </a:prstGeom>
          <a:noFill/>
        </p:spPr>
        <p:txBody>
          <a:bodyPr wrap="square" rtlCol="0">
            <a:spAutoFit/>
          </a:bodyPr>
          <a:lstStyle/>
          <a:p>
            <a:pPr algn="just">
              <a:lnSpc>
                <a:spcPct val="150000"/>
              </a:lnSpc>
              <a:spcBef>
                <a:spcPts val="1200"/>
              </a:spcBef>
            </a:pPr>
            <a:r>
              <a:rPr lang="es-EC"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Pregunta 5</a:t>
            </a:r>
            <a:endParaRPr lang="es-EC" sz="1800"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Bef>
                <a:spcPts val="1200"/>
              </a:spcBef>
            </a:pPr>
            <a:r>
              <a:rPr lang="es-EC" sz="1800" dirty="0">
                <a:effectLst/>
                <a:latin typeface="Arial" panose="020B0604020202020204" pitchFamily="34" charset="0"/>
                <a:ea typeface="Calibri" panose="020F0502020204030204" pitchFamily="34" charset="0"/>
                <a:cs typeface="Arial" panose="020B0604020202020204" pitchFamily="34" charset="0"/>
              </a:rPr>
              <a:t>En caso de recibir contenidos diferenciados de entrenamiento según las especialidades en militares de la fuerza naval. ¿ Esta contribuye  a mejorar el desempeño de los mismos?</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pic>
        <p:nvPicPr>
          <p:cNvPr id="4" name="Imagen 3">
            <a:extLst>
              <a:ext uri="{FF2B5EF4-FFF2-40B4-BE49-F238E27FC236}">
                <a16:creationId xmlns:a16="http://schemas.microsoft.com/office/drawing/2014/main" id="{4E2E1768-D98B-4D72-8E79-D97EB01CAF8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79650" y="2042160"/>
            <a:ext cx="4584700" cy="2322944"/>
          </a:xfrm>
          <a:prstGeom prst="rect">
            <a:avLst/>
          </a:prstGeom>
          <a:noFill/>
        </p:spPr>
      </p:pic>
      <p:sp>
        <p:nvSpPr>
          <p:cNvPr id="5" name="CuadroTexto 4">
            <a:extLst>
              <a:ext uri="{FF2B5EF4-FFF2-40B4-BE49-F238E27FC236}">
                <a16:creationId xmlns:a16="http://schemas.microsoft.com/office/drawing/2014/main" id="{B101786E-C148-4772-96B5-95FBA18705F6}"/>
              </a:ext>
            </a:extLst>
          </p:cNvPr>
          <p:cNvSpPr txBox="1"/>
          <p:nvPr/>
        </p:nvSpPr>
        <p:spPr>
          <a:xfrm>
            <a:off x="272480" y="4545703"/>
            <a:ext cx="8424936" cy="1846659"/>
          </a:xfrm>
          <a:prstGeom prst="rect">
            <a:avLst/>
          </a:prstGeom>
          <a:noFill/>
        </p:spPr>
        <p:txBody>
          <a:bodyPr wrap="square" rtlCol="0">
            <a:spAutoFit/>
          </a:bodyPr>
          <a:lstStyle/>
          <a:p>
            <a:pPr algn="just"/>
            <a:r>
              <a:rPr lang="es-EC" sz="2000" i="1" dirty="0">
                <a:effectLst/>
                <a:latin typeface="Arial" panose="020B0604020202020204" pitchFamily="34" charset="0"/>
                <a:ea typeface="Calibri" panose="020F0502020204030204" pitchFamily="34" charset="0"/>
                <a:cs typeface="Arial" panose="020B0604020202020204" pitchFamily="34" charset="0"/>
              </a:rPr>
              <a:t>Nota.</a:t>
            </a:r>
            <a:r>
              <a:rPr lang="es-EC" sz="2000" dirty="0">
                <a:effectLst/>
                <a:latin typeface="Arial" panose="020B0604020202020204" pitchFamily="34" charset="0"/>
                <a:ea typeface="Calibri" panose="020F0502020204030204" pitchFamily="34" charset="0"/>
                <a:cs typeface="Arial" panose="020B0604020202020204" pitchFamily="34" charset="0"/>
              </a:rPr>
              <a:t> en la pregunta 5 se indagó si caso de recibir contenidos diferenciados de entrenamiento según las especialidades en militares de la fuerza naval. ¿ Esta contribuye  a mejorar el desempeño de los mismos?, el 80% respondió siempre, el 15% respondió Casi siempre, el 5% A veces, Casi nunca y Nunca el 0%.</a:t>
            </a:r>
            <a:endParaRPr lang="es-EC" sz="20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600126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E09465-4572-41CF-B69A-11A535038412}"/>
              </a:ext>
            </a:extLst>
          </p:cNvPr>
          <p:cNvSpPr txBox="1"/>
          <p:nvPr/>
        </p:nvSpPr>
        <p:spPr>
          <a:xfrm>
            <a:off x="251520" y="404664"/>
            <a:ext cx="8424936" cy="2308324"/>
          </a:xfrm>
          <a:prstGeom prst="rect">
            <a:avLst/>
          </a:prstGeom>
          <a:noFill/>
        </p:spPr>
        <p:txBody>
          <a:bodyPr wrap="square" rtlCol="0">
            <a:spAutoFit/>
          </a:bodyPr>
          <a:lstStyle/>
          <a:p>
            <a:pPr algn="just">
              <a:lnSpc>
                <a:spcPct val="150000"/>
              </a:lnSpc>
              <a:spcBef>
                <a:spcPts val="1200"/>
              </a:spcBef>
            </a:pPr>
            <a:r>
              <a:rPr lang="es-EC" sz="2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Pregunta 6</a:t>
            </a:r>
            <a:endParaRPr lang="es-EC" sz="2000" b="1"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50000"/>
              </a:lnSpc>
              <a:spcBef>
                <a:spcPts val="1200"/>
              </a:spcBef>
            </a:pPr>
            <a:r>
              <a:rPr lang="es-EC" sz="2000" dirty="0">
                <a:effectLst/>
                <a:latin typeface="Arial" panose="020B0604020202020204" pitchFamily="34" charset="0"/>
                <a:ea typeface="Calibri" panose="020F0502020204030204" pitchFamily="34" charset="0"/>
                <a:cs typeface="Arial" panose="020B0604020202020204" pitchFamily="34" charset="0"/>
              </a:rPr>
              <a:t>¿Ha sido consultado sobre la necesidad de contar con contenidos diferenciados de entrenamiento según las especialidades en militares de la fuerza naval?</a:t>
            </a:r>
            <a:endParaRPr lang="es-EC" sz="20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pic>
        <p:nvPicPr>
          <p:cNvPr id="4" name="Imagen 3">
            <a:extLst>
              <a:ext uri="{FF2B5EF4-FFF2-40B4-BE49-F238E27FC236}">
                <a16:creationId xmlns:a16="http://schemas.microsoft.com/office/drawing/2014/main" id="{03253524-FBFC-48D8-8619-DF598D50295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060084"/>
            <a:ext cx="4584700" cy="2308324"/>
          </a:xfrm>
          <a:prstGeom prst="rect">
            <a:avLst/>
          </a:prstGeom>
          <a:noFill/>
        </p:spPr>
      </p:pic>
      <p:sp>
        <p:nvSpPr>
          <p:cNvPr id="5" name="CuadroTexto 4">
            <a:extLst>
              <a:ext uri="{FF2B5EF4-FFF2-40B4-BE49-F238E27FC236}">
                <a16:creationId xmlns:a16="http://schemas.microsoft.com/office/drawing/2014/main" id="{BB75AC9F-2681-46A2-AA9E-DD60102F5D88}"/>
              </a:ext>
            </a:extLst>
          </p:cNvPr>
          <p:cNvSpPr txBox="1"/>
          <p:nvPr/>
        </p:nvSpPr>
        <p:spPr>
          <a:xfrm>
            <a:off x="465312" y="4623658"/>
            <a:ext cx="8424936" cy="1877437"/>
          </a:xfrm>
          <a:prstGeom prst="rect">
            <a:avLst/>
          </a:prstGeom>
          <a:noFill/>
        </p:spPr>
        <p:txBody>
          <a:bodyPr wrap="square" rtlCol="0">
            <a:spAutoFit/>
          </a:bodyPr>
          <a:lstStyle/>
          <a:p>
            <a:pPr algn="just"/>
            <a:r>
              <a:rPr lang="es-EC" sz="2000" i="1" dirty="0">
                <a:effectLst/>
                <a:latin typeface="Arial" panose="020B0604020202020204" pitchFamily="34" charset="0"/>
                <a:ea typeface="Calibri" panose="020F0502020204030204" pitchFamily="34" charset="0"/>
                <a:cs typeface="Arial" panose="020B0604020202020204" pitchFamily="34" charset="0"/>
              </a:rPr>
              <a:t>Nota.</a:t>
            </a:r>
            <a:r>
              <a:rPr lang="es-EC" sz="2000" dirty="0">
                <a:effectLst/>
                <a:latin typeface="Arial" panose="020B0604020202020204" pitchFamily="34" charset="0"/>
                <a:ea typeface="Calibri" panose="020F0502020204030204" pitchFamily="34" charset="0"/>
                <a:cs typeface="Arial" panose="020B0604020202020204" pitchFamily="34" charset="0"/>
              </a:rPr>
              <a:t> en la pregunta 6 se indagó si ha sido consultado sobre la necesidad de contar con contenidos diferenciados de entrenamiento según las especialidades en militares de la fuerza naval, el 90% respondió Nunca, el 10% respondió Casi nunca, 0% respondió A veces, Casi siempre y Siempre respectivamente.</a:t>
            </a:r>
            <a:endParaRPr lang="es-EC" sz="2000" dirty="0">
              <a:effectLst/>
              <a:latin typeface="Calibri" panose="020F0502020204030204" pitchFamily="34" charset="0"/>
              <a:ea typeface="Calibri" panose="020F0502020204030204" pitchFamily="34" charset="0"/>
              <a:cs typeface="Arial" panose="020B0604020202020204" pitchFamily="34" charset="0"/>
            </a:endParaRPr>
          </a:p>
          <a:p>
            <a:endParaRPr lang="es-EC" sz="1600" dirty="0"/>
          </a:p>
        </p:txBody>
      </p:sp>
    </p:spTree>
    <p:extLst>
      <p:ext uri="{BB962C8B-B14F-4D97-AF65-F5344CB8AC3E}">
        <p14:creationId xmlns:p14="http://schemas.microsoft.com/office/powerpoint/2010/main" val="3291396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226C5F-9E7B-46F2-87B5-3B4ACF48DACB}"/>
              </a:ext>
            </a:extLst>
          </p:cNvPr>
          <p:cNvSpPr>
            <a:spLocks noGrp="1"/>
          </p:cNvSpPr>
          <p:nvPr>
            <p:ph type="title"/>
          </p:nvPr>
        </p:nvSpPr>
        <p:spPr/>
        <p:txBody>
          <a:bodyPr/>
          <a:lstStyle/>
          <a:p>
            <a:pPr algn="just"/>
            <a:r>
              <a:rPr lang="es-EC" sz="24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Analizar las funciones que cumple el personal militar de la fuerza naval en la diferentes acciones a que son sometidos</a:t>
            </a:r>
            <a:r>
              <a:rPr lang="es-EC" sz="2400" b="1" kern="0" dirty="0">
                <a:solidFill>
                  <a:srgbClr val="365F91"/>
                </a:solidFill>
                <a:effectLst/>
                <a:latin typeface="Arial" panose="020B0604020202020204" pitchFamily="34" charset="0"/>
                <a:ea typeface="Times New Roman" panose="02020603050405020304" pitchFamily="18" charset="0"/>
                <a:cs typeface="Times New Roman" panose="02020603050405020304" pitchFamily="18" charset="0"/>
              </a:rPr>
              <a:t>.</a:t>
            </a:r>
            <a:br>
              <a:rPr lang="es-EC" sz="24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es-EC" sz="4000" dirty="0"/>
          </a:p>
        </p:txBody>
      </p:sp>
      <p:sp>
        <p:nvSpPr>
          <p:cNvPr id="4" name="CuadroTexto 3">
            <a:extLst>
              <a:ext uri="{FF2B5EF4-FFF2-40B4-BE49-F238E27FC236}">
                <a16:creationId xmlns:a16="http://schemas.microsoft.com/office/drawing/2014/main" id="{16BC83E6-8AD4-49FE-88BA-B7762BA076F8}"/>
              </a:ext>
            </a:extLst>
          </p:cNvPr>
          <p:cNvSpPr txBox="1"/>
          <p:nvPr/>
        </p:nvSpPr>
        <p:spPr>
          <a:xfrm>
            <a:off x="251520" y="1772816"/>
            <a:ext cx="8435280" cy="4739759"/>
          </a:xfrm>
          <a:prstGeom prst="rect">
            <a:avLst/>
          </a:prstGeom>
          <a:noFill/>
        </p:spPr>
        <p:txBody>
          <a:bodyPr wrap="square" rtlCol="0">
            <a:spAutoFit/>
          </a:bodyPr>
          <a:lstStyle/>
          <a:p>
            <a:pPr algn="just">
              <a:lnSpc>
                <a:spcPct val="200000"/>
              </a:lnSpc>
              <a:spcBef>
                <a:spcPts val="200"/>
              </a:spcBef>
            </a:pPr>
            <a:r>
              <a:rPr lang="es-EC"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Infantería de Marina</a:t>
            </a:r>
            <a:endParaRPr lang="es-EC" sz="24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indent="180340" algn="just">
              <a:lnSpc>
                <a:spcPct val="200000"/>
              </a:lnSpc>
            </a:pPr>
            <a:r>
              <a:rPr lang="es-EC" sz="2400" dirty="0">
                <a:effectLst/>
                <a:latin typeface="Arial" panose="020B0604020202020204" pitchFamily="34" charset="0"/>
                <a:ea typeface="Calibri" panose="020F0502020204030204" pitchFamily="34" charset="0"/>
                <a:cs typeface="Arial" panose="020B0604020202020204" pitchFamily="34" charset="0"/>
              </a:rPr>
              <a:t>Proporcionar la seguridad en el mar; pero todos los marinos, sean estos infantes de marina y marinos de abordo (encontrándose este último subdividido en Armas y Servicios) su preparación y formación está basada en y para el combate en tierra.</a:t>
            </a:r>
            <a:endParaRPr lang="es-EC" sz="24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2721488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DDC9C9-09F6-4474-84B5-A448F0BB4D92}"/>
              </a:ext>
            </a:extLst>
          </p:cNvPr>
          <p:cNvSpPr>
            <a:spLocks noGrp="1"/>
          </p:cNvSpPr>
          <p:nvPr>
            <p:ph type="title"/>
          </p:nvPr>
        </p:nvSpPr>
        <p:spPr/>
        <p:txBody>
          <a:bodyPr/>
          <a:lstStyle/>
          <a:p>
            <a:pPr algn="ctr"/>
            <a:r>
              <a:rPr lang="es-EC"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Planteamiento del problema de investigación</a:t>
            </a:r>
            <a:br>
              <a:rPr lang="es-EC"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es-EC" dirty="0"/>
          </a:p>
        </p:txBody>
      </p:sp>
      <p:sp>
        <p:nvSpPr>
          <p:cNvPr id="3" name="CuadroTexto 2">
            <a:extLst>
              <a:ext uri="{FF2B5EF4-FFF2-40B4-BE49-F238E27FC236}">
                <a16:creationId xmlns:a16="http://schemas.microsoft.com/office/drawing/2014/main" id="{A08233CA-1CD3-47F3-BF8F-82484D2920AD}"/>
              </a:ext>
            </a:extLst>
          </p:cNvPr>
          <p:cNvSpPr txBox="1"/>
          <p:nvPr/>
        </p:nvSpPr>
        <p:spPr>
          <a:xfrm>
            <a:off x="683568" y="2060848"/>
            <a:ext cx="7848872" cy="3416320"/>
          </a:xfrm>
          <a:prstGeom prst="rect">
            <a:avLst/>
          </a:prstGeom>
          <a:noFill/>
        </p:spPr>
        <p:txBody>
          <a:bodyPr wrap="square" rtlCol="0">
            <a:spAutoFit/>
          </a:bodyPr>
          <a:lstStyle/>
          <a:p>
            <a:pPr algn="just"/>
            <a:r>
              <a:rPr lang="es-EC" sz="3600" dirty="0">
                <a:latin typeface="Arial" panose="020B0604020202020204" pitchFamily="34" charset="0"/>
                <a:ea typeface="Calibri" panose="020F0502020204030204" pitchFamily="34" charset="0"/>
              </a:rPr>
              <a:t>S</a:t>
            </a:r>
            <a:r>
              <a:rPr lang="es-EC" sz="3600" dirty="0">
                <a:effectLst/>
                <a:latin typeface="Arial" panose="020B0604020202020204" pitchFamily="34" charset="0"/>
                <a:ea typeface="Calibri" panose="020F0502020204030204" pitchFamily="34" charset="0"/>
              </a:rPr>
              <a:t>ituación problémica se detecta una insuficiencia en la aplicación según sus especialidades en los distintos planes de entrenamiento físicos a los cuales se somete la fuerza naval del Ecuador. </a:t>
            </a:r>
            <a:endParaRPr lang="es-EC" sz="2800" dirty="0"/>
          </a:p>
        </p:txBody>
      </p:sp>
    </p:spTree>
    <p:extLst>
      <p:ext uri="{BB962C8B-B14F-4D97-AF65-F5344CB8AC3E}">
        <p14:creationId xmlns:p14="http://schemas.microsoft.com/office/powerpoint/2010/main" val="2385027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033FE14-5B6E-42AC-A97C-9C1BEF54E175}"/>
              </a:ext>
            </a:extLst>
          </p:cNvPr>
          <p:cNvSpPr txBox="1"/>
          <p:nvPr/>
        </p:nvSpPr>
        <p:spPr>
          <a:xfrm>
            <a:off x="0" y="476672"/>
            <a:ext cx="9144000" cy="5539978"/>
          </a:xfrm>
          <a:prstGeom prst="rect">
            <a:avLst/>
          </a:prstGeom>
          <a:noFill/>
        </p:spPr>
        <p:txBody>
          <a:bodyPr wrap="square" rtlCol="0">
            <a:spAutoFit/>
          </a:bodyPr>
          <a:lstStyle/>
          <a:p>
            <a:pPr algn="just">
              <a:spcBef>
                <a:spcPts val="200"/>
              </a:spcBef>
            </a:pPr>
            <a:r>
              <a:rPr lang="es-EC"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Marinos de Abordo</a:t>
            </a:r>
            <a:endParaRPr lang="es-EC" sz="20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indent="180340" algn="just"/>
            <a:r>
              <a:rPr lang="es-EC" sz="2000" b="1" dirty="0">
                <a:effectLst/>
                <a:latin typeface="Arial" panose="020B0604020202020204" pitchFamily="34" charset="0"/>
                <a:ea typeface="Calibri" panose="020F0502020204030204" pitchFamily="34" charset="0"/>
                <a:cs typeface="Arial" panose="020B0604020202020204" pitchFamily="34" charset="0"/>
              </a:rPr>
              <a:t>Armas.-</a:t>
            </a:r>
            <a:r>
              <a:rPr lang="es-EC" sz="2000" dirty="0">
                <a:effectLst/>
                <a:latin typeface="Arial" panose="020B0604020202020204" pitchFamily="34" charset="0"/>
                <a:ea typeface="Calibri" panose="020F0502020204030204" pitchFamily="34" charset="0"/>
                <a:cs typeface="Arial" panose="020B0604020202020204" pitchFamily="34" charset="0"/>
              </a:rPr>
              <a:t> Son todos aquellos marinos que se encuentran clasificados en las especialidades de Ciencia navales, Electrónico, Electricistas y mecánicos; los mismos que deben permanecer a bordo de las unidades operativas (Buque Escuela Guayas, Fragatas, Corbetas, Lanchas guardacostas o a su vez en repartos de frontera) hasta por lo menos 2 años en cada grado como requisito para poder ascender. Para este contingente en la mayoría del tiempo se torna difícil la preparación física, ya que existen unidades que pasan navegando por meses; sin tener tiempo alguno para realizar actividades que coadyuven al buen rendimiento y aprobación de las pruebas físicas semestrales.</a:t>
            </a:r>
            <a:endParaRPr lang="es-EC" sz="2000" dirty="0">
              <a:effectLst/>
              <a:latin typeface="Calibri" panose="020F0502020204030204" pitchFamily="34" charset="0"/>
              <a:ea typeface="Calibri" panose="020F0502020204030204" pitchFamily="34" charset="0"/>
              <a:cs typeface="Arial" panose="020B0604020202020204" pitchFamily="34" charset="0"/>
            </a:endParaRPr>
          </a:p>
          <a:p>
            <a:pPr indent="180340" algn="just"/>
            <a:r>
              <a:rPr lang="es-EC" sz="2000" b="1" dirty="0">
                <a:effectLst/>
                <a:latin typeface="Arial" panose="020B0604020202020204" pitchFamily="34" charset="0"/>
                <a:ea typeface="Calibri" panose="020F0502020204030204" pitchFamily="34" charset="0"/>
                <a:cs typeface="Arial" panose="020B0604020202020204" pitchFamily="34" charset="0"/>
              </a:rPr>
              <a:t>Servicios.-</a:t>
            </a:r>
            <a:r>
              <a:rPr lang="es-EC" sz="2000" dirty="0">
                <a:effectLst/>
                <a:latin typeface="Arial" panose="020B0604020202020204" pitchFamily="34" charset="0"/>
                <a:ea typeface="Calibri" panose="020F0502020204030204" pitchFamily="34" charset="0"/>
                <a:cs typeface="Arial" panose="020B0604020202020204" pitchFamily="34" charset="0"/>
              </a:rPr>
              <a:t> Son todos aquellos marinos que se encuentran clasificados en las especialidades de Administración, Abastecimientos y finanzas, Informáticos; que se encargan precisamente de la parte administrativa de las unidades. Las especialidades de Sanidad y los servicios varios; los cuales son llamados especialistas (choferes, cámaras, cocineros, peluqueros y sastres) se desempeñan en menor número como tal tanto en repartos operativos como repartos administrativos.</a:t>
            </a:r>
            <a:endParaRPr lang="es-EC" sz="20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3475739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97918F-9800-4EB1-9EBE-E41310095C6B}"/>
              </a:ext>
            </a:extLst>
          </p:cNvPr>
          <p:cNvSpPr txBox="1"/>
          <p:nvPr/>
        </p:nvSpPr>
        <p:spPr>
          <a:xfrm>
            <a:off x="395536" y="764704"/>
            <a:ext cx="8280920" cy="4796185"/>
          </a:xfrm>
          <a:prstGeom prst="rect">
            <a:avLst/>
          </a:prstGeom>
          <a:noFill/>
        </p:spPr>
        <p:txBody>
          <a:bodyPr wrap="square" rtlCol="0">
            <a:spAutoFit/>
          </a:bodyPr>
          <a:lstStyle/>
          <a:p>
            <a:pPr algn="just">
              <a:lnSpc>
                <a:spcPct val="200000"/>
              </a:lnSpc>
              <a:spcBef>
                <a:spcPts val="1200"/>
              </a:spcBef>
            </a:pPr>
            <a:r>
              <a:rPr lang="es-EC"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Proponer contenidos diferenciados de entrenamiento según las especialidades en militares de la fuerza naval. </a:t>
            </a:r>
          </a:p>
          <a:p>
            <a:pPr algn="just">
              <a:lnSpc>
                <a:spcPct val="200000"/>
              </a:lnSpc>
              <a:spcBef>
                <a:spcPts val="1200"/>
              </a:spcBef>
            </a:pPr>
            <a:endParaRPr lang="es-EC"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200000"/>
              </a:lnSpc>
              <a:spcBef>
                <a:spcPts val="200"/>
              </a:spcBef>
            </a:pPr>
            <a:r>
              <a:rPr lang="es-EC"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Contenidos diferenciados infantes de marina</a:t>
            </a:r>
            <a:endParaRPr lang="es-EC" sz="2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4139385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37887E-9D0E-4969-A9ED-67C125D1FADF}"/>
              </a:ext>
            </a:extLst>
          </p:cNvPr>
          <p:cNvSpPr>
            <a:spLocks noGrp="1"/>
          </p:cNvSpPr>
          <p:nvPr>
            <p:ph type="title"/>
          </p:nvPr>
        </p:nvSpPr>
        <p:spPr/>
        <p:txBody>
          <a:bodyPr/>
          <a:lstStyle/>
          <a:p>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Fase de acumulación del macrociclo</a:t>
            </a:r>
            <a:br>
              <a:rPr lang="es-EC" sz="1800" b="1" dirty="0">
                <a:solidFill>
                  <a:srgbClr val="243F60"/>
                </a:solidFill>
                <a:effectLst/>
                <a:latin typeface="Cambria" panose="02040503050406030204" pitchFamily="18" charset="0"/>
                <a:ea typeface="Times New Roman" panose="02020603050405020304" pitchFamily="18" charset="0"/>
                <a:cs typeface="Times New Roman" panose="02020603050405020304" pitchFamily="18" charset="0"/>
              </a:rPr>
            </a:br>
            <a:endParaRPr lang="es-EC" dirty="0"/>
          </a:p>
        </p:txBody>
      </p:sp>
      <p:sp>
        <p:nvSpPr>
          <p:cNvPr id="3" name="CuadroTexto 2">
            <a:extLst>
              <a:ext uri="{FF2B5EF4-FFF2-40B4-BE49-F238E27FC236}">
                <a16:creationId xmlns:a16="http://schemas.microsoft.com/office/drawing/2014/main" id="{A1DEC7E6-5E69-4776-8ABA-D4FB637247BD}"/>
              </a:ext>
            </a:extLst>
          </p:cNvPr>
          <p:cNvSpPr txBox="1"/>
          <p:nvPr/>
        </p:nvSpPr>
        <p:spPr>
          <a:xfrm>
            <a:off x="457200" y="1061864"/>
            <a:ext cx="7643192" cy="5293757"/>
          </a:xfrm>
          <a:prstGeom prst="rect">
            <a:avLst/>
          </a:prstGeom>
          <a:noFill/>
        </p:spPr>
        <p:txBody>
          <a:bodyPr wrap="square" rtlCol="0">
            <a:spAutoFit/>
          </a:bodyPr>
          <a:lstStyle/>
          <a:p>
            <a:pPr marL="342900" lvl="0" indent="-342900" algn="just">
              <a:lnSpc>
                <a:spcPct val="200000"/>
              </a:lnSpc>
              <a:buFont typeface="Symbol" panose="05050102010706020507" pitchFamily="18" charset="2"/>
              <a:buChar char=""/>
            </a:pPr>
            <a:r>
              <a:rPr lang="es-ES_tradnl" sz="1800" dirty="0">
                <a:effectLst/>
                <a:latin typeface="Arial" panose="020B0604020202020204" pitchFamily="34" charset="0"/>
                <a:ea typeface="Calibri" panose="020F0502020204030204" pitchFamily="34" charset="0"/>
                <a:cs typeface="Arial" panose="020B0604020202020204" pitchFamily="34" charset="0"/>
              </a:rPr>
              <a:t>Aumentar el potencial motor del soldado, fortalecer la base del entrenamiento que ayudara a mejorar el entrenamiento especial y específico de la acciones tácticas propias de los marinos.</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Arial" panose="020B0604020202020204" pitchFamily="34" charset="0"/>
              </a:rPr>
              <a:t>Trabajo de las diferentes técnicas generales motoras que deben ser básicas para una posterior adquisición de técnicas elementales de los marinos.</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Arial" panose="020B0604020202020204" pitchFamily="34" charset="0"/>
              </a:rPr>
              <a:t>Respeta el principio del entrenamiento aumento y progresión de la carga comenzando con volúmenes relativamente altos y zonas de entrenamiento aeróbicas principalmente.</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2725976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9522AB-EAD6-4567-9EB0-8A0712BB5FE0}"/>
              </a:ext>
            </a:extLst>
          </p:cNvPr>
          <p:cNvSpPr>
            <a:spLocks noGrp="1"/>
          </p:cNvSpPr>
          <p:nvPr>
            <p:ph type="title"/>
          </p:nvPr>
        </p:nvSpPr>
        <p:spPr/>
        <p:txBody>
          <a:bodyPr/>
          <a:lstStyle/>
          <a:p>
            <a:r>
              <a:rPr lang="es-EC"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Fase de trasformación del macrociclo</a:t>
            </a:r>
            <a:br>
              <a:rPr lang="es-EC" sz="1800" b="1" dirty="0">
                <a:solidFill>
                  <a:srgbClr val="243F60"/>
                </a:solidFill>
                <a:effectLst/>
                <a:latin typeface="Cambria" panose="02040503050406030204" pitchFamily="18" charset="0"/>
                <a:ea typeface="Times New Roman" panose="02020603050405020304" pitchFamily="18" charset="0"/>
                <a:cs typeface="Times New Roman" panose="02020603050405020304" pitchFamily="18" charset="0"/>
              </a:rPr>
            </a:br>
            <a:endParaRPr lang="es-EC" dirty="0"/>
          </a:p>
        </p:txBody>
      </p:sp>
      <p:sp>
        <p:nvSpPr>
          <p:cNvPr id="3" name="CuadroTexto 2">
            <a:extLst>
              <a:ext uri="{FF2B5EF4-FFF2-40B4-BE49-F238E27FC236}">
                <a16:creationId xmlns:a16="http://schemas.microsoft.com/office/drawing/2014/main" id="{9426BE7F-3AD2-48D7-9D3F-CDBE3C2A6AEA}"/>
              </a:ext>
            </a:extLst>
          </p:cNvPr>
          <p:cNvSpPr txBox="1"/>
          <p:nvPr/>
        </p:nvSpPr>
        <p:spPr>
          <a:xfrm>
            <a:off x="539552" y="1516335"/>
            <a:ext cx="7920880" cy="3631763"/>
          </a:xfrm>
          <a:prstGeom prst="rect">
            <a:avLst/>
          </a:prstGeom>
          <a:noFill/>
        </p:spPr>
        <p:txBody>
          <a:bodyPr wrap="square" rtlCol="0">
            <a:spAutoFit/>
          </a:bodyPr>
          <a:lstStyle/>
          <a:p>
            <a:pPr marL="342900" lvl="0" indent="-342900" algn="just">
              <a:buFont typeface="Symbol" panose="05050102010706020507" pitchFamily="18" charset="2"/>
              <a:buChar char=""/>
            </a:pPr>
            <a:r>
              <a:rPr lang="es-ES" sz="2400" dirty="0">
                <a:effectLst/>
                <a:latin typeface="Arial" panose="020B0604020202020204" pitchFamily="34" charset="0"/>
                <a:ea typeface="Calibri" panose="020F0502020204030204" pitchFamily="34" charset="0"/>
                <a:cs typeface="Arial" panose="020B0604020202020204" pitchFamily="34" charset="0"/>
              </a:rPr>
              <a:t>Trabajo específico teniendo en cuenta una base general motora </a:t>
            </a:r>
            <a:endParaRPr lang="es-EC"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s-ES" sz="2400" dirty="0">
                <a:effectLst/>
                <a:latin typeface="Arial" panose="020B0604020202020204" pitchFamily="34" charset="0"/>
                <a:ea typeface="Calibri" panose="020F0502020204030204" pitchFamily="34" charset="0"/>
                <a:cs typeface="Arial" panose="020B0604020202020204" pitchFamily="34" charset="0"/>
              </a:rPr>
              <a:t>Transferir las capacidades motoras más generalizadas hacia formas específicas según las demandas técnicas y tácticas </a:t>
            </a:r>
            <a:endParaRPr lang="es-EC"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s-ES" sz="2400" dirty="0">
                <a:effectLst/>
                <a:latin typeface="Arial" panose="020B0604020202020204" pitchFamily="34" charset="0"/>
                <a:ea typeface="Calibri" panose="020F0502020204030204" pitchFamily="34" charset="0"/>
                <a:cs typeface="Arial" panose="020B0604020202020204" pitchFamily="34" charset="0"/>
              </a:rPr>
              <a:t>Enfatizar la tolerancia a la fatiga y la estabilidad de la técnica </a:t>
            </a:r>
            <a:endParaRPr lang="es-EC"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es-ES" sz="2400" dirty="0">
                <a:effectLst/>
                <a:latin typeface="Arial" panose="020B0604020202020204" pitchFamily="34" charset="0"/>
                <a:ea typeface="Calibri" panose="020F0502020204030204" pitchFamily="34" charset="0"/>
                <a:cs typeface="Arial" panose="020B0604020202020204" pitchFamily="34" charset="0"/>
              </a:rPr>
              <a:t>Mejorar la potencia aeróbica logrando trabajar a intensidades altas</a:t>
            </a:r>
            <a:endParaRPr lang="es-EC" sz="24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2249301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A37EB-7592-445D-B3CD-1D45C69FE367}"/>
              </a:ext>
            </a:extLst>
          </p:cNvPr>
          <p:cNvSpPr>
            <a:spLocks noGrp="1"/>
          </p:cNvSpPr>
          <p:nvPr>
            <p:ph type="title"/>
          </p:nvPr>
        </p:nvSpPr>
        <p:spPr/>
        <p:txBody>
          <a:bodyPr/>
          <a:lstStyle/>
          <a:p>
            <a:r>
              <a:rPr lang="es-EC"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Fase de realización del macrociclo</a:t>
            </a:r>
            <a:br>
              <a:rPr lang="es-EC" sz="2400" b="1" dirty="0">
                <a:solidFill>
                  <a:srgbClr val="243F60"/>
                </a:solidFill>
                <a:effectLst/>
                <a:latin typeface="Cambria" panose="02040503050406030204" pitchFamily="18" charset="0"/>
                <a:ea typeface="Times New Roman" panose="02020603050405020304" pitchFamily="18" charset="0"/>
                <a:cs typeface="Times New Roman" panose="02020603050405020304" pitchFamily="18" charset="0"/>
              </a:rPr>
            </a:br>
            <a:endParaRPr lang="es-EC" sz="4000" dirty="0"/>
          </a:p>
        </p:txBody>
      </p:sp>
      <p:sp>
        <p:nvSpPr>
          <p:cNvPr id="3" name="CuadroTexto 2">
            <a:extLst>
              <a:ext uri="{FF2B5EF4-FFF2-40B4-BE49-F238E27FC236}">
                <a16:creationId xmlns:a16="http://schemas.microsoft.com/office/drawing/2014/main" id="{44F42538-31B1-491D-8CE4-4709200C8845}"/>
              </a:ext>
            </a:extLst>
          </p:cNvPr>
          <p:cNvSpPr txBox="1"/>
          <p:nvPr/>
        </p:nvSpPr>
        <p:spPr>
          <a:xfrm>
            <a:off x="447700" y="1104940"/>
            <a:ext cx="8568952" cy="5478423"/>
          </a:xfrm>
          <a:prstGeom prst="rect">
            <a:avLst/>
          </a:prstGeom>
          <a:noFill/>
        </p:spPr>
        <p:txBody>
          <a:bodyPr wrap="square" rtlCol="0">
            <a:spAutoFit/>
          </a:bodyPr>
          <a:lstStyle/>
          <a:p>
            <a:pPr marL="342900" lvl="0" indent="-342900" algn="just">
              <a:lnSpc>
                <a:spcPct val="200000"/>
              </a:lnSpc>
              <a:buFont typeface="Symbol" panose="05050102010706020507" pitchFamily="18" charset="2"/>
              <a:buChar char=""/>
            </a:pPr>
            <a:r>
              <a:rPr lang="es-ES" sz="2400" dirty="0">
                <a:effectLst/>
                <a:latin typeface="Arial" panose="020B0604020202020204" pitchFamily="34" charset="0"/>
                <a:ea typeface="Calibri" panose="020F0502020204030204" pitchFamily="34" charset="0"/>
                <a:cs typeface="Arial" panose="020B0604020202020204" pitchFamily="34" charset="0"/>
              </a:rPr>
              <a:t>Logro de los mejores resultados dentro del margen disponible de preparación </a:t>
            </a:r>
            <a:endParaRPr lang="es-EC"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buFont typeface="Symbol" panose="05050102010706020507" pitchFamily="18" charset="2"/>
              <a:buChar char=""/>
            </a:pPr>
            <a:r>
              <a:rPr lang="es-ES_tradnl" sz="2400" dirty="0">
                <a:effectLst/>
                <a:latin typeface="Arial" panose="020B0604020202020204" pitchFamily="34" charset="0"/>
                <a:ea typeface="Calibri" panose="020F0502020204030204" pitchFamily="34" charset="0"/>
                <a:cs typeface="Arial" panose="020B0604020202020204" pitchFamily="34" charset="0"/>
              </a:rPr>
              <a:t>Utilizar de forma tan completa como sea posible las capacidades motoras dentro de las acciones de combate de los marinos.</a:t>
            </a:r>
            <a:endParaRPr lang="es-EC"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buFont typeface="Symbol" panose="05050102010706020507" pitchFamily="18" charset="2"/>
              <a:buChar char=""/>
            </a:pPr>
            <a:r>
              <a:rPr lang="es-ES" sz="2400" dirty="0">
                <a:effectLst/>
                <a:latin typeface="Arial" panose="020B0604020202020204" pitchFamily="34" charset="0"/>
                <a:ea typeface="Calibri" panose="020F0502020204030204" pitchFamily="34" charset="0"/>
                <a:cs typeface="Arial" panose="020B0604020202020204" pitchFamily="34" charset="0"/>
              </a:rPr>
              <a:t>Simulación de acciones de combate y asalto en el terreno y agua.</a:t>
            </a:r>
            <a:endParaRPr lang="es-EC" sz="24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2305282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C3D05E-B0F4-4D63-A5B7-E9F9728E88C4}"/>
              </a:ext>
            </a:extLst>
          </p:cNvPr>
          <p:cNvSpPr>
            <a:spLocks noGrp="1"/>
          </p:cNvSpPr>
          <p:nvPr>
            <p:ph type="title"/>
          </p:nvPr>
        </p:nvSpPr>
        <p:spPr>
          <a:xfrm>
            <a:off x="323528" y="332656"/>
            <a:ext cx="8229600" cy="562075"/>
          </a:xfrm>
        </p:spPr>
        <p:txBody>
          <a:bodyPr/>
          <a:lstStyle/>
          <a:p>
            <a:r>
              <a:rPr lang="es-ES" sz="24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Macrociclo entrenamiento infantes de marina</a:t>
            </a:r>
            <a:br>
              <a:rPr lang="es-EC" sz="1800" i="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br>
            <a:endParaRPr lang="es-EC" dirty="0"/>
          </a:p>
        </p:txBody>
      </p:sp>
      <p:pic>
        <p:nvPicPr>
          <p:cNvPr id="4" name="Imagen 3">
            <a:extLst>
              <a:ext uri="{FF2B5EF4-FFF2-40B4-BE49-F238E27FC236}">
                <a16:creationId xmlns:a16="http://schemas.microsoft.com/office/drawing/2014/main" id="{3D19C1C4-BD91-4312-990D-85697350063E}"/>
              </a:ext>
            </a:extLst>
          </p:cNvPr>
          <p:cNvPicPr>
            <a:picLocks noChangeAspect="1"/>
          </p:cNvPicPr>
          <p:nvPr/>
        </p:nvPicPr>
        <p:blipFill>
          <a:blip r:embed="rId2"/>
          <a:stretch>
            <a:fillRect/>
          </a:stretch>
        </p:blipFill>
        <p:spPr>
          <a:xfrm>
            <a:off x="123190" y="1073150"/>
            <a:ext cx="8897620" cy="4711700"/>
          </a:xfrm>
          <a:prstGeom prst="rect">
            <a:avLst/>
          </a:prstGeom>
        </p:spPr>
      </p:pic>
    </p:spTree>
    <p:extLst>
      <p:ext uri="{BB962C8B-B14F-4D97-AF65-F5344CB8AC3E}">
        <p14:creationId xmlns:p14="http://schemas.microsoft.com/office/powerpoint/2010/main" val="2533649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73BFF2-1E33-43BF-AAA2-D3450127C0AF}"/>
              </a:ext>
            </a:extLst>
          </p:cNvPr>
          <p:cNvSpPr>
            <a:spLocks noGrp="1"/>
          </p:cNvSpPr>
          <p:nvPr>
            <p:ph type="title"/>
          </p:nvPr>
        </p:nvSpPr>
        <p:spPr>
          <a:xfrm>
            <a:off x="457200" y="274637"/>
            <a:ext cx="8229600" cy="850107"/>
          </a:xfrm>
        </p:spPr>
        <p:txBody>
          <a:bodyPr/>
          <a:lstStyle/>
          <a:p>
            <a:pPr algn="just"/>
            <a:r>
              <a:rPr lang="es-EC" sz="1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Contenidos diferenciados para  marinos de servicios y bordo especialistas</a:t>
            </a:r>
            <a:br>
              <a:rPr lang="es-EC"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es-EC" dirty="0"/>
          </a:p>
        </p:txBody>
      </p:sp>
      <p:sp>
        <p:nvSpPr>
          <p:cNvPr id="3" name="CuadroTexto 2">
            <a:extLst>
              <a:ext uri="{FF2B5EF4-FFF2-40B4-BE49-F238E27FC236}">
                <a16:creationId xmlns:a16="http://schemas.microsoft.com/office/drawing/2014/main" id="{E123EE32-B730-4E35-8490-EE9D7CC0A44D}"/>
              </a:ext>
            </a:extLst>
          </p:cNvPr>
          <p:cNvSpPr txBox="1"/>
          <p:nvPr/>
        </p:nvSpPr>
        <p:spPr>
          <a:xfrm>
            <a:off x="251520" y="1484784"/>
            <a:ext cx="8568952" cy="4185761"/>
          </a:xfrm>
          <a:prstGeom prst="rect">
            <a:avLst/>
          </a:prstGeom>
          <a:noFill/>
        </p:spPr>
        <p:txBody>
          <a:bodyPr wrap="square" rtlCol="0">
            <a:spAutoFit/>
          </a:bodyPr>
          <a:lstStyle/>
          <a:p>
            <a:pPr>
              <a:lnSpc>
                <a:spcPct val="200000"/>
              </a:lnSpc>
              <a:spcBef>
                <a:spcPts val="200"/>
              </a:spcBef>
            </a:pPr>
            <a:r>
              <a:rPr lang="es-EC"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Fase de acumulación del macrociclo</a:t>
            </a:r>
            <a:endParaRPr lang="es-EC" sz="1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nSpc>
                <a:spcPct val="200000"/>
              </a:lnSpc>
              <a:buFont typeface="Symbol" panose="05050102010706020507" pitchFamily="18" charset="2"/>
              <a:buChar char=""/>
            </a:pPr>
            <a:r>
              <a:rPr lang="es-ES_tradnl" sz="1800" dirty="0">
                <a:effectLst/>
                <a:latin typeface="Arial" panose="020B0604020202020204" pitchFamily="34" charset="0"/>
                <a:ea typeface="Calibri" panose="020F0502020204030204" pitchFamily="34" charset="0"/>
                <a:cs typeface="Arial" panose="020B0604020202020204" pitchFamily="34" charset="0"/>
              </a:rPr>
              <a:t>Aumentar el potencial motor del soldado, fortalecer la base del entrenamiento </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200000"/>
              </a:lnSpc>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Arial" panose="020B0604020202020204" pitchFamily="34" charset="0"/>
              </a:rPr>
              <a:t>Trabajo de las diferentes técnicas generales motoras desarrollando las capacidades coordinativas</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200000"/>
              </a:lnSpc>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Arial" panose="020B0604020202020204" pitchFamily="34" charset="0"/>
              </a:rPr>
              <a:t>Respeta el principio del entrenamiento aumento y progresión de la carga comenzando con volúmenes relativamente bajos y zonas de entrenamiento en umbral aeróbico como máximo  principalmente.</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2249273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650256-8D5A-49E7-9F53-70D9599AB9D9}"/>
              </a:ext>
            </a:extLst>
          </p:cNvPr>
          <p:cNvSpPr txBox="1"/>
          <p:nvPr/>
        </p:nvSpPr>
        <p:spPr>
          <a:xfrm>
            <a:off x="467544" y="692696"/>
            <a:ext cx="7920880" cy="4862870"/>
          </a:xfrm>
          <a:prstGeom prst="rect">
            <a:avLst/>
          </a:prstGeom>
          <a:noFill/>
        </p:spPr>
        <p:txBody>
          <a:bodyPr wrap="square" rtlCol="0">
            <a:spAutoFit/>
          </a:bodyPr>
          <a:lstStyle/>
          <a:p>
            <a:pPr algn="just">
              <a:lnSpc>
                <a:spcPct val="200000"/>
              </a:lnSpc>
              <a:spcBef>
                <a:spcPts val="200"/>
              </a:spcBef>
            </a:pPr>
            <a:r>
              <a:rPr lang="es-EC"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Fase de trasformación del macrociclo</a:t>
            </a:r>
            <a:endParaRPr lang="es-EC" sz="28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200000"/>
              </a:lnSpc>
              <a:buFont typeface="Symbol" panose="05050102010706020507" pitchFamily="18" charset="2"/>
              <a:buChar char=""/>
            </a:pPr>
            <a:r>
              <a:rPr lang="es-ES" sz="2400" dirty="0">
                <a:effectLst/>
                <a:latin typeface="Arial" panose="020B0604020202020204" pitchFamily="34" charset="0"/>
                <a:ea typeface="Calibri" panose="020F0502020204030204" pitchFamily="34" charset="0"/>
                <a:cs typeface="Arial" panose="020B0604020202020204" pitchFamily="34" charset="0"/>
              </a:rPr>
              <a:t>Trabajo específico teniendo en cuenta una base general motora </a:t>
            </a:r>
            <a:endParaRPr lang="es-EC"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buFont typeface="Symbol" panose="05050102010706020507" pitchFamily="18" charset="2"/>
              <a:buChar char=""/>
            </a:pPr>
            <a:r>
              <a:rPr lang="es-ES" sz="2400" dirty="0">
                <a:effectLst/>
                <a:latin typeface="Arial" panose="020B0604020202020204" pitchFamily="34" charset="0"/>
                <a:ea typeface="Calibri" panose="020F0502020204030204" pitchFamily="34" charset="0"/>
                <a:cs typeface="Arial" panose="020B0604020202020204" pitchFamily="34" charset="0"/>
              </a:rPr>
              <a:t>Transferir las capacidades motoras más generalizadas hacia formas semi específicas según las demandas de su ocupación.</a:t>
            </a:r>
            <a:endParaRPr lang="es-EC" sz="24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3854454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9DCD71C-60FE-413B-BA6B-46147CC91E1B}"/>
              </a:ext>
            </a:extLst>
          </p:cNvPr>
          <p:cNvSpPr txBox="1"/>
          <p:nvPr/>
        </p:nvSpPr>
        <p:spPr>
          <a:xfrm>
            <a:off x="395536" y="548680"/>
            <a:ext cx="8424936" cy="4739759"/>
          </a:xfrm>
          <a:prstGeom prst="rect">
            <a:avLst/>
          </a:prstGeom>
          <a:noFill/>
        </p:spPr>
        <p:txBody>
          <a:bodyPr wrap="square" rtlCol="0">
            <a:spAutoFit/>
          </a:bodyPr>
          <a:lstStyle/>
          <a:p>
            <a:pPr algn="just">
              <a:lnSpc>
                <a:spcPct val="200000"/>
              </a:lnSpc>
              <a:spcBef>
                <a:spcPts val="200"/>
              </a:spcBef>
            </a:pPr>
            <a:r>
              <a:rPr lang="es-EC"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Fase de realización del macrociclo</a:t>
            </a:r>
            <a:endParaRPr lang="es-EC" sz="2400"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200000"/>
              </a:lnSpc>
              <a:buFont typeface="Symbol" panose="05050102010706020507" pitchFamily="18" charset="2"/>
              <a:buChar char=""/>
            </a:pPr>
            <a:r>
              <a:rPr lang="es-ES" sz="2400" dirty="0">
                <a:effectLst/>
                <a:latin typeface="Arial" panose="020B0604020202020204" pitchFamily="34" charset="0"/>
                <a:ea typeface="Calibri" panose="020F0502020204030204" pitchFamily="34" charset="0"/>
                <a:cs typeface="Arial" panose="020B0604020202020204" pitchFamily="34" charset="0"/>
              </a:rPr>
              <a:t>mantenimiento de los mejores resultados dentro del margen disponible de preparación </a:t>
            </a:r>
            <a:endParaRPr lang="es-EC"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buFont typeface="Symbol" panose="05050102010706020507" pitchFamily="18" charset="2"/>
              <a:buChar char=""/>
            </a:pPr>
            <a:r>
              <a:rPr lang="es-ES_tradnl" sz="2400" dirty="0">
                <a:effectLst/>
                <a:latin typeface="Arial" panose="020B0604020202020204" pitchFamily="34" charset="0"/>
                <a:ea typeface="Calibri" panose="020F0502020204030204" pitchFamily="34" charset="0"/>
                <a:cs typeface="Arial" panose="020B0604020202020204" pitchFamily="34" charset="0"/>
              </a:rPr>
              <a:t>Utilizar de forma tan completa como sea posible las capacidades motoras dentro de sus labores diarias.</a:t>
            </a:r>
            <a:endParaRPr lang="es-EC"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buFont typeface="Symbol" panose="05050102010706020507" pitchFamily="18" charset="2"/>
              <a:buChar char=""/>
            </a:pPr>
            <a:r>
              <a:rPr lang="es-ES" sz="2400" dirty="0">
                <a:effectLst/>
                <a:latin typeface="Arial" panose="020B0604020202020204" pitchFamily="34" charset="0"/>
                <a:ea typeface="Calibri" panose="020F0502020204030204" pitchFamily="34" charset="0"/>
                <a:cs typeface="Arial" panose="020B0604020202020204" pitchFamily="34" charset="0"/>
              </a:rPr>
              <a:t>Trabajos semi específicos  en el terreno y agua.</a:t>
            </a:r>
            <a:endParaRPr lang="es-EC" sz="24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1005305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280B2D-36E1-4035-80CC-3FACBDCDA0D0}"/>
              </a:ext>
            </a:extLst>
          </p:cNvPr>
          <p:cNvSpPr>
            <a:spLocks noGrp="1"/>
          </p:cNvSpPr>
          <p:nvPr>
            <p:ph type="title"/>
          </p:nvPr>
        </p:nvSpPr>
        <p:spPr>
          <a:xfrm>
            <a:off x="457200" y="274637"/>
            <a:ext cx="8507288" cy="850107"/>
          </a:xfrm>
        </p:spPr>
        <p:txBody>
          <a:bodyPr/>
          <a:lstStyle/>
          <a:p>
            <a:r>
              <a:rPr lang="es-ES" sz="24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Macrociclo de entrenamiento de marinos de servicios y bordo especialistas</a:t>
            </a:r>
            <a:br>
              <a:rPr lang="es-EC" sz="2400" i="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br>
            <a:endParaRPr lang="es-EC" sz="4000" dirty="0"/>
          </a:p>
        </p:txBody>
      </p:sp>
      <p:pic>
        <p:nvPicPr>
          <p:cNvPr id="3" name="Imagen 2">
            <a:extLst>
              <a:ext uri="{FF2B5EF4-FFF2-40B4-BE49-F238E27FC236}">
                <a16:creationId xmlns:a16="http://schemas.microsoft.com/office/drawing/2014/main" id="{66B1260A-C672-44CC-9D14-55FC52D771ED}"/>
              </a:ext>
            </a:extLst>
          </p:cNvPr>
          <p:cNvPicPr>
            <a:picLocks noChangeAspect="1"/>
          </p:cNvPicPr>
          <p:nvPr/>
        </p:nvPicPr>
        <p:blipFill>
          <a:blip r:embed="rId2"/>
          <a:stretch>
            <a:fillRect/>
          </a:stretch>
        </p:blipFill>
        <p:spPr>
          <a:xfrm>
            <a:off x="123190" y="1017270"/>
            <a:ext cx="8897620" cy="4823460"/>
          </a:xfrm>
          <a:prstGeom prst="rect">
            <a:avLst/>
          </a:prstGeom>
        </p:spPr>
      </p:pic>
    </p:spTree>
    <p:extLst>
      <p:ext uri="{BB962C8B-B14F-4D97-AF65-F5344CB8AC3E}">
        <p14:creationId xmlns:p14="http://schemas.microsoft.com/office/powerpoint/2010/main" val="1451591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83830D-8E04-4C85-A867-7C3FAB19BEA7}"/>
              </a:ext>
            </a:extLst>
          </p:cNvPr>
          <p:cNvSpPr>
            <a:spLocks noGrp="1"/>
          </p:cNvSpPr>
          <p:nvPr>
            <p:ph type="title"/>
          </p:nvPr>
        </p:nvSpPr>
        <p:spPr/>
        <p:txBody>
          <a:bodyPr/>
          <a:lstStyle/>
          <a:p>
            <a:r>
              <a:rPr lang="es-EC" dirty="0">
                <a:solidFill>
                  <a:schemeClr val="tx1"/>
                </a:solidFill>
              </a:rPr>
              <a:t>Justificación e importancia</a:t>
            </a:r>
          </a:p>
        </p:txBody>
      </p:sp>
      <p:sp>
        <p:nvSpPr>
          <p:cNvPr id="3" name="CuadroTexto 2">
            <a:extLst>
              <a:ext uri="{FF2B5EF4-FFF2-40B4-BE49-F238E27FC236}">
                <a16:creationId xmlns:a16="http://schemas.microsoft.com/office/drawing/2014/main" id="{E7F11BB2-1B3E-4244-BBB5-8FCBFEFC768D}"/>
              </a:ext>
            </a:extLst>
          </p:cNvPr>
          <p:cNvSpPr txBox="1"/>
          <p:nvPr/>
        </p:nvSpPr>
        <p:spPr>
          <a:xfrm>
            <a:off x="323528" y="1676707"/>
            <a:ext cx="8820472" cy="2862322"/>
          </a:xfrm>
          <a:prstGeom prst="rect">
            <a:avLst/>
          </a:prstGeom>
          <a:noFill/>
        </p:spPr>
        <p:txBody>
          <a:bodyPr wrap="square" rtlCol="0">
            <a:spAutoFit/>
          </a:bodyPr>
          <a:lstStyle/>
          <a:p>
            <a:pPr algn="just"/>
            <a:r>
              <a:rPr lang="es-EC" sz="3600" dirty="0">
                <a:effectLst/>
                <a:latin typeface="Arial" panose="020B0604020202020204" pitchFamily="34" charset="0"/>
                <a:ea typeface="Calibri" panose="020F0502020204030204" pitchFamily="34" charset="0"/>
              </a:rPr>
              <a:t>La preparación física es uno de los aspectos fundamentales de la preparación del militar,</a:t>
            </a:r>
            <a:r>
              <a:rPr lang="es-ES" sz="3600" dirty="0">
                <a:effectLst/>
                <a:latin typeface="Arial" panose="020B0604020202020204" pitchFamily="34" charset="0"/>
                <a:ea typeface="Calibri" panose="020F0502020204030204" pitchFamily="34" charset="0"/>
              </a:rPr>
              <a:t> </a:t>
            </a:r>
            <a:r>
              <a:rPr lang="es-EC" sz="3600" dirty="0">
                <a:effectLst/>
                <a:latin typeface="Arial" panose="020B0604020202020204" pitchFamily="34" charset="0"/>
                <a:ea typeface="Calibri" panose="020F0502020204030204" pitchFamily="34" charset="0"/>
              </a:rPr>
              <a:t>la cual garantiza el dominio de las destrezas y la efectividad del marino en combate o competencia</a:t>
            </a:r>
            <a:endParaRPr lang="es-EC" sz="2800" dirty="0"/>
          </a:p>
        </p:txBody>
      </p:sp>
    </p:spTree>
    <p:extLst>
      <p:ext uri="{BB962C8B-B14F-4D97-AF65-F5344CB8AC3E}">
        <p14:creationId xmlns:p14="http://schemas.microsoft.com/office/powerpoint/2010/main" val="22088827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E293BD-09F4-4940-901F-82E0F1479F6D}"/>
              </a:ext>
            </a:extLst>
          </p:cNvPr>
          <p:cNvSpPr>
            <a:spLocks noGrp="1"/>
          </p:cNvSpPr>
          <p:nvPr>
            <p:ph type="title"/>
          </p:nvPr>
        </p:nvSpPr>
        <p:spPr>
          <a:xfrm>
            <a:off x="457200" y="274637"/>
            <a:ext cx="8229600" cy="706091"/>
          </a:xfrm>
        </p:spPr>
        <p:txBody>
          <a:bodyPr/>
          <a:lstStyle/>
          <a:p>
            <a:r>
              <a:rPr lang="es-EC"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Conclusiones</a:t>
            </a:r>
            <a:br>
              <a:rPr lang="es-EC"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es-EC" sz="4400" dirty="0"/>
          </a:p>
        </p:txBody>
      </p:sp>
      <p:sp>
        <p:nvSpPr>
          <p:cNvPr id="3" name="CuadroTexto 2">
            <a:extLst>
              <a:ext uri="{FF2B5EF4-FFF2-40B4-BE49-F238E27FC236}">
                <a16:creationId xmlns:a16="http://schemas.microsoft.com/office/drawing/2014/main" id="{841A92EE-2977-48B1-8884-693847801391}"/>
              </a:ext>
            </a:extLst>
          </p:cNvPr>
          <p:cNvSpPr txBox="1"/>
          <p:nvPr/>
        </p:nvSpPr>
        <p:spPr>
          <a:xfrm>
            <a:off x="179512" y="980728"/>
            <a:ext cx="8856984" cy="4878259"/>
          </a:xfrm>
          <a:prstGeom prst="rect">
            <a:avLst/>
          </a:prstGeom>
          <a:noFill/>
        </p:spPr>
        <p:txBody>
          <a:bodyPr wrap="square" rtlCol="0">
            <a:spAutoFit/>
          </a:bodyPr>
          <a:lstStyle/>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La preparación física es uno de los aspectos fundamentales de la preparación del militar, la cual garantiza el dominio de las destrezas y la efectividad del marino en combate o competencia.</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La preparación física  propicia el desarrollo de capacidades y habilidades físicas básicas que estudian las ciencias del deporte, provocando adaptaciones específicas al esfuerzo, y por ende incrementos también específicos en la respuesta adaptativa que requieren ciertos movimientos motrices de importancia</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La adaptación al entrenamiento militar es un principio fundamental en la vida del marino para adaptarse a cambios tanto físicos, psicológicos y motores a lo largo de su vida militar hasta llegar a un tope máximo al cual se le denomina alto rendimiento</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499854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8B11097-AB01-4078-90FF-309F7BEBA8D0}"/>
              </a:ext>
            </a:extLst>
          </p:cNvPr>
          <p:cNvSpPr txBox="1"/>
          <p:nvPr/>
        </p:nvSpPr>
        <p:spPr>
          <a:xfrm>
            <a:off x="179512" y="764704"/>
            <a:ext cx="8712968" cy="5498941"/>
          </a:xfrm>
          <a:prstGeom prst="rect">
            <a:avLst/>
          </a:prstGeom>
          <a:noFill/>
        </p:spPr>
        <p:txBody>
          <a:bodyPr wrap="square" rtlCol="0">
            <a:spAutoFit/>
          </a:bodyPr>
          <a:lstStyle/>
          <a:p>
            <a:pPr marL="342900" lvl="0" indent="-342900">
              <a:lnSpc>
                <a:spcPct val="200000"/>
              </a:lnSpc>
              <a:spcAft>
                <a:spcPts val="8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Arial" panose="020B0604020202020204" pitchFamily="34" charset="0"/>
              </a:rPr>
              <a:t>Con los principios biológicos en el entrenamiento deportivo se resalta que el entrenador debe tener en cuenta todos los aspectos biológico, psicológico y motor del marino para un desarrollo continuo y correcto de las habilidades de acuerdo con el periodo que esté pasando en base a las fases sensitivas de la militar.</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200000"/>
              </a:lnSpc>
              <a:spcAft>
                <a:spcPts val="800"/>
              </a:spcAft>
              <a:buFont typeface="Symbol" panose="05050102010706020507" pitchFamily="18" charset="2"/>
              <a:buChar char=""/>
            </a:pPr>
            <a:r>
              <a:rPr lang="es-ES" sz="1800" dirty="0">
                <a:effectLst/>
                <a:latin typeface="Arial" panose="020B0604020202020204" pitchFamily="34" charset="0"/>
                <a:ea typeface="Calibri" panose="020F0502020204030204" pitchFamily="34" charset="0"/>
                <a:cs typeface="Arial" panose="020B0604020202020204" pitchFamily="34" charset="0"/>
              </a:rPr>
              <a:t>Las cargas deportivas deben estar sujetas a estudio de acuerdo con la especialidad del marino, por lo tanto, no se puede aplicar las mismas cargas a distintas especialidades ya que cada individuo es diferente al otro y soporta o decae a distintos estímulos.</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1718422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3439F1A-C43A-454D-B57C-136339702E22}"/>
              </a:ext>
            </a:extLst>
          </p:cNvPr>
          <p:cNvSpPr txBox="1"/>
          <p:nvPr/>
        </p:nvSpPr>
        <p:spPr>
          <a:xfrm>
            <a:off x="251520" y="548680"/>
            <a:ext cx="8568952" cy="5238742"/>
          </a:xfrm>
          <a:prstGeom prst="rect">
            <a:avLst/>
          </a:prstGeom>
          <a:noFill/>
        </p:spPr>
        <p:txBody>
          <a:bodyPr wrap="square" rtlCol="0">
            <a:spAutoFit/>
          </a:bodyPr>
          <a:lstStyle/>
          <a:p>
            <a:pPr marL="342900" lvl="0" indent="-342900" algn="just">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Debe planificarse desde el principio hasta el final para conseguir alcanzar los objetivos en cada fase y para cada capacidad física, es un proceso complejo pues los efectos del entrenamiento no son ni inmediatos ni duraderos.</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En la pregunta número 1 se indagó a los instructores si la fuerza realiza frecuentemente diagnósticos sobre requerimientos de programa diferenciados de entrenamiento según la especialidad, el 80% respondió que nunca, el 20% Casi nunca y las demás esto es A veces, Casi siempre y Siempre obtuvieron el 0%.</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En la pregunta 2 se indagó a los instructores si la fuerza diseña entrenamientos de acuerdo con los requerimientos de entrenamiento diferenciado, el 70 % respondió que Nunca, el 15 %  respondió Casi nunca, el 15% respondió A veces, Casi siempre y Siempre el 0%.</a:t>
            </a:r>
            <a:endParaRPr lang="es-EC"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7646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D8B94D-DCDC-4846-820D-3CFB6114EA2F}"/>
              </a:ext>
            </a:extLst>
          </p:cNvPr>
          <p:cNvSpPr txBox="1"/>
          <p:nvPr/>
        </p:nvSpPr>
        <p:spPr>
          <a:xfrm>
            <a:off x="179512" y="620688"/>
            <a:ext cx="8712968" cy="5601533"/>
          </a:xfrm>
          <a:prstGeom prst="rect">
            <a:avLst/>
          </a:prstGeom>
          <a:noFill/>
        </p:spPr>
        <p:txBody>
          <a:bodyPr wrap="square" rtlCol="0">
            <a:spAutoFit/>
          </a:bodyPr>
          <a:lstStyle/>
          <a:p>
            <a:pPr marL="342900" lvl="0" indent="-342900" algn="just">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En la pregunta 3 se indagó si tiene las habilidades y  conocimientos necesarios para planificar en forma eficiente los contenidos diferenciados de entrenamiento según las especialidades, el 30 % respondió Nunca, el 25% respondió Casi nunca, el 10% A veces, el 20 % casi siempre y el 3% siempre.</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en la pregunta 4 se indagó usted como instructor de la fuerza conoce cuales son las especialidades en que se desenvuelven nuestros soldados y como direccionar el entrenamiento, el 40% respondió Nunca, el 25% Casi nunca, el 20% A veces, el 5% Casi siempre y el 10% Siempre.</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En la pregunta 5 se indagó si caso de recibir contenidos diferenciados de entrenamiento según las especialidades en militares de la fuerza naval. ¿ Esta contribuye  a mejorar el desempeño de los mismos?, el 80% respondió siempre, el 15% respondió Casi siempre, el 5% A veces, Casi nunca y Nunca el 0%.</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620295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70DA9C-9A49-41C3-8815-634A813A0D85}"/>
              </a:ext>
            </a:extLst>
          </p:cNvPr>
          <p:cNvSpPr txBox="1"/>
          <p:nvPr/>
        </p:nvSpPr>
        <p:spPr>
          <a:xfrm>
            <a:off x="467544" y="908720"/>
            <a:ext cx="8352928" cy="4739759"/>
          </a:xfrm>
          <a:prstGeom prst="rect">
            <a:avLst/>
          </a:prstGeom>
          <a:noFill/>
        </p:spPr>
        <p:txBody>
          <a:bodyPr wrap="square" rtlCol="0">
            <a:spAutoFit/>
          </a:bodyPr>
          <a:lstStyle/>
          <a:p>
            <a:pPr algn="just">
              <a:lnSpc>
                <a:spcPct val="200000"/>
              </a:lnSpc>
            </a:pPr>
            <a:r>
              <a:rPr lang="es-EC" sz="2400" dirty="0">
                <a:effectLst/>
                <a:latin typeface="Arial" panose="020B0604020202020204" pitchFamily="34" charset="0"/>
                <a:ea typeface="Calibri" panose="020F0502020204030204" pitchFamily="34" charset="0"/>
                <a:cs typeface="Arial" panose="020B0604020202020204" pitchFamily="34" charset="0"/>
              </a:rPr>
              <a:t>En la pregunta 6 se indagó si ha sido consultado sobre la necesidad de contar con contenidos diferenciados de entrenamiento según las especialidades en militares de la fuerza naval, el 90% respondió Nunca, el 10% respondió Casi nunca, 0% respondió A veces, Casi siempre y Siempre respectivamente.</a:t>
            </a:r>
            <a:endParaRPr lang="es-EC" sz="24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18814778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F869E9-B89D-41C2-B6D6-67CA26946C2C}"/>
              </a:ext>
            </a:extLst>
          </p:cNvPr>
          <p:cNvSpPr>
            <a:spLocks noGrp="1"/>
          </p:cNvSpPr>
          <p:nvPr>
            <p:ph type="title"/>
          </p:nvPr>
        </p:nvSpPr>
        <p:spPr>
          <a:xfrm>
            <a:off x="457200" y="274637"/>
            <a:ext cx="8229600" cy="706091"/>
          </a:xfrm>
        </p:spPr>
        <p:txBody>
          <a:bodyPr/>
          <a:lstStyle/>
          <a:p>
            <a:r>
              <a:rPr lang="es-EC"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Recomendaciones</a:t>
            </a:r>
            <a:br>
              <a:rPr lang="es-EC"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es-EC" dirty="0"/>
          </a:p>
        </p:txBody>
      </p:sp>
      <p:sp>
        <p:nvSpPr>
          <p:cNvPr id="3" name="CuadroTexto 2">
            <a:extLst>
              <a:ext uri="{FF2B5EF4-FFF2-40B4-BE49-F238E27FC236}">
                <a16:creationId xmlns:a16="http://schemas.microsoft.com/office/drawing/2014/main" id="{E89B07EB-2A6F-48BC-8BA2-16163F91F587}"/>
              </a:ext>
            </a:extLst>
          </p:cNvPr>
          <p:cNvSpPr txBox="1"/>
          <p:nvPr/>
        </p:nvSpPr>
        <p:spPr>
          <a:xfrm>
            <a:off x="271364" y="1206532"/>
            <a:ext cx="8435280" cy="4444935"/>
          </a:xfrm>
          <a:prstGeom prst="rect">
            <a:avLst/>
          </a:prstGeom>
          <a:noFill/>
        </p:spPr>
        <p:txBody>
          <a:bodyPr wrap="square" rtlCol="0">
            <a:spAutoFit/>
          </a:bodyPr>
          <a:lstStyle/>
          <a:p>
            <a:pPr marL="342900" lvl="0" indent="-342900">
              <a:lnSpc>
                <a:spcPct val="20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Se evalúa al personal militar antes y después de la aplicación de estos macrociclos para determinar la efectividad de los mismos y que nos permitir reestructura la planificación y la vez ir mejorando.</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20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Se aplique al máximo este modelo de macrociclo con la recomendación de los volúmenes.</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20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Publicar un artículo con los resultados  en revistas indexadas ya sean estas de catálogo o Scopus, lo que permitirá exponer este trabajo a nivel internacional</a:t>
            </a:r>
            <a:endParaRPr lang="es-EC"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92610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823AB98-6E03-4E2E-9F47-1A607507713E}"/>
              </a:ext>
            </a:extLst>
          </p:cNvPr>
          <p:cNvSpPr/>
          <p:nvPr/>
        </p:nvSpPr>
        <p:spPr>
          <a:xfrm>
            <a:off x="1267253" y="2967335"/>
            <a:ext cx="6609503" cy="923330"/>
          </a:xfrm>
          <a:prstGeom prst="rect">
            <a:avLst/>
          </a:prstGeom>
          <a:noFill/>
        </p:spPr>
        <p:txBody>
          <a:bodyPr wrap="none" lIns="91440" tIns="45720" rIns="91440" bIns="45720">
            <a:spAutoFit/>
          </a:bodyPr>
          <a:lstStyle/>
          <a:p>
            <a:pPr algn="ctr"/>
            <a:r>
              <a:rPr lang="es-ES" sz="5400" b="1" cap="none" spc="0" dirty="0">
                <a:ln w="22225">
                  <a:solidFill>
                    <a:schemeClr val="accent2"/>
                  </a:solidFill>
                  <a:prstDash val="solid"/>
                </a:ln>
                <a:solidFill>
                  <a:schemeClr val="accent2">
                    <a:lumMod val="40000"/>
                    <a:lumOff val="60000"/>
                  </a:schemeClr>
                </a:solidFill>
                <a:effectLst/>
              </a:rPr>
              <a:t>MUCHAS GRACIAS</a:t>
            </a:r>
          </a:p>
        </p:txBody>
      </p:sp>
    </p:spTree>
    <p:extLst>
      <p:ext uri="{BB962C8B-B14F-4D97-AF65-F5344CB8AC3E}">
        <p14:creationId xmlns:p14="http://schemas.microsoft.com/office/powerpoint/2010/main" val="3958764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76F3E9-C262-4E8E-B5C3-8C8A1552C63D}"/>
              </a:ext>
            </a:extLst>
          </p:cNvPr>
          <p:cNvSpPr>
            <a:spLocks noGrp="1"/>
          </p:cNvSpPr>
          <p:nvPr>
            <p:ph type="title"/>
          </p:nvPr>
        </p:nvSpPr>
        <p:spPr/>
        <p:txBody>
          <a:bodyPr/>
          <a:lstStyle/>
          <a:p>
            <a:r>
              <a:rPr lang="es-EC" sz="40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Problema científico</a:t>
            </a:r>
            <a:br>
              <a:rPr lang="es-EC" sz="1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es-EC" dirty="0"/>
          </a:p>
        </p:txBody>
      </p:sp>
      <p:sp>
        <p:nvSpPr>
          <p:cNvPr id="4" name="CuadroTexto 3">
            <a:extLst>
              <a:ext uri="{FF2B5EF4-FFF2-40B4-BE49-F238E27FC236}">
                <a16:creationId xmlns:a16="http://schemas.microsoft.com/office/drawing/2014/main" id="{3246E39E-505C-42EB-9920-FB45D18C77D3}"/>
              </a:ext>
            </a:extLst>
          </p:cNvPr>
          <p:cNvSpPr txBox="1"/>
          <p:nvPr/>
        </p:nvSpPr>
        <p:spPr>
          <a:xfrm>
            <a:off x="457200" y="1200056"/>
            <a:ext cx="8229600" cy="3890809"/>
          </a:xfrm>
          <a:prstGeom prst="rect">
            <a:avLst/>
          </a:prstGeom>
          <a:noFill/>
        </p:spPr>
        <p:txBody>
          <a:bodyPr wrap="square">
            <a:spAutoFit/>
          </a:bodyPr>
          <a:lstStyle/>
          <a:p>
            <a:pPr algn="just">
              <a:lnSpc>
                <a:spcPct val="200000"/>
              </a:lnSpc>
            </a:pPr>
            <a:r>
              <a:rPr lang="es-EC" sz="3200" dirty="0">
                <a:effectLst/>
                <a:latin typeface="Arial" panose="020B0604020202020204" pitchFamily="34" charset="0"/>
                <a:ea typeface="Calibri" panose="020F0502020204030204" pitchFamily="34" charset="0"/>
                <a:cs typeface="Arial" panose="020B0604020202020204" pitchFamily="34" charset="0"/>
              </a:rPr>
              <a:t>¿Cómo diseñar contenidos de la preparación física diferenciada para militares de </a:t>
            </a:r>
            <a:r>
              <a:rPr lang="es-EC"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la fuerza naval según especialidades?</a:t>
            </a:r>
            <a:endParaRPr lang="es-EC"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4151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E4E112-8167-45B6-BC7B-650F302ADACC}"/>
              </a:ext>
            </a:extLst>
          </p:cNvPr>
          <p:cNvSpPr>
            <a:spLocks noGrp="1"/>
          </p:cNvSpPr>
          <p:nvPr>
            <p:ph type="title"/>
          </p:nvPr>
        </p:nvSpPr>
        <p:spPr/>
        <p:txBody>
          <a:bodyPr/>
          <a:lstStyle/>
          <a:p>
            <a:r>
              <a:rPr lang="es-EC"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Objetivo General</a:t>
            </a:r>
            <a:br>
              <a:rPr lang="es-EC" b="1"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es-EC" sz="4800" dirty="0"/>
          </a:p>
        </p:txBody>
      </p:sp>
      <p:sp>
        <p:nvSpPr>
          <p:cNvPr id="4" name="CuadroTexto 3">
            <a:extLst>
              <a:ext uri="{FF2B5EF4-FFF2-40B4-BE49-F238E27FC236}">
                <a16:creationId xmlns:a16="http://schemas.microsoft.com/office/drawing/2014/main" id="{A24D82C4-B2B6-431A-9AEA-471F5E752DD1}"/>
              </a:ext>
            </a:extLst>
          </p:cNvPr>
          <p:cNvSpPr txBox="1"/>
          <p:nvPr/>
        </p:nvSpPr>
        <p:spPr>
          <a:xfrm>
            <a:off x="323528" y="1395933"/>
            <a:ext cx="8363272" cy="3405741"/>
          </a:xfrm>
          <a:prstGeom prst="rect">
            <a:avLst/>
          </a:prstGeom>
          <a:noFill/>
        </p:spPr>
        <p:txBody>
          <a:bodyPr wrap="square">
            <a:spAutoFit/>
          </a:bodyPr>
          <a:lstStyle/>
          <a:p>
            <a:pPr algn="just">
              <a:lnSpc>
                <a:spcPct val="200000"/>
              </a:lnSpc>
            </a:pPr>
            <a:r>
              <a:rPr lang="es-EC"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Proponer componentes diferenciados para los  macrociclos de la preparación física diferenciada para militares de la fuerza naval, priorizando el entrenamiento por especialidades</a:t>
            </a:r>
            <a:r>
              <a:rPr lang="es-EC"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s-EC"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43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D11EC0-51D7-413E-A1F7-FB461DAC52A7}"/>
              </a:ext>
            </a:extLst>
          </p:cNvPr>
          <p:cNvSpPr>
            <a:spLocks noGrp="1"/>
          </p:cNvSpPr>
          <p:nvPr>
            <p:ph type="title"/>
          </p:nvPr>
        </p:nvSpPr>
        <p:spPr/>
        <p:txBody>
          <a:bodyPr/>
          <a:lstStyle/>
          <a:p>
            <a:r>
              <a:rPr lang="es-EC" dirty="0">
                <a:solidFill>
                  <a:schemeClr val="tx1"/>
                </a:solidFill>
              </a:rPr>
              <a:t>Objetivos Específicos</a:t>
            </a:r>
          </a:p>
        </p:txBody>
      </p:sp>
      <p:sp>
        <p:nvSpPr>
          <p:cNvPr id="3" name="CuadroTexto 2">
            <a:extLst>
              <a:ext uri="{FF2B5EF4-FFF2-40B4-BE49-F238E27FC236}">
                <a16:creationId xmlns:a16="http://schemas.microsoft.com/office/drawing/2014/main" id="{7E7F68FC-14EA-4416-9764-286F7C3E6CCE}"/>
              </a:ext>
            </a:extLst>
          </p:cNvPr>
          <p:cNvSpPr txBox="1"/>
          <p:nvPr/>
        </p:nvSpPr>
        <p:spPr>
          <a:xfrm>
            <a:off x="323528" y="1772816"/>
            <a:ext cx="8064896" cy="4462760"/>
          </a:xfrm>
          <a:prstGeom prst="rect">
            <a:avLst/>
          </a:prstGeom>
          <a:noFill/>
        </p:spPr>
        <p:txBody>
          <a:bodyPr wrap="square" rtlCol="0">
            <a:spAutoFit/>
          </a:bodyPr>
          <a:lstStyle/>
          <a:p>
            <a:pPr marL="342900" lvl="0" indent="-342900" algn="just">
              <a:lnSpc>
                <a:spcPct val="150000"/>
              </a:lnSpc>
              <a:buFont typeface="Symbol" panose="05050102010706020507" pitchFamily="18" charset="2"/>
              <a:buChar char=""/>
            </a:pPr>
            <a:r>
              <a:rPr lang="es-EC"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Fundamentar teórica y metodológicamente </a:t>
            </a:r>
            <a:r>
              <a:rPr lang="es-EC" sz="1800" dirty="0">
                <a:effectLst/>
                <a:latin typeface="Arial" panose="020B0604020202020204" pitchFamily="34" charset="0"/>
                <a:ea typeface="Calibri" panose="020F0502020204030204" pitchFamily="34" charset="0"/>
                <a:cs typeface="Arial" panose="020B0604020202020204" pitchFamily="34" charset="0"/>
              </a:rPr>
              <a:t>la importancia de los principios del entrenamiento con énfasis en la preparación física diferenciada para el diseño e implementación de contenidos de la preparación física especial en militares de la fuerza naval.</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Determinar la necesidad de contar con contenidos diferenciados de entrenamiento según las especialidades en militares de la fuerza naval. </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Analizar las funciones que cumple el personal militar de la fuerza naval en la diferentes acciones a que son sometidos.</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50000"/>
              </a:lnSpc>
              <a:buFont typeface="Symbol" panose="05050102010706020507" pitchFamily="18" charset="2"/>
              <a:buChar char=""/>
            </a:pPr>
            <a:r>
              <a:rPr lang="es-EC" sz="1800" dirty="0">
                <a:effectLst/>
                <a:latin typeface="Arial" panose="020B0604020202020204" pitchFamily="34" charset="0"/>
                <a:ea typeface="Calibri" panose="020F0502020204030204" pitchFamily="34" charset="0"/>
                <a:cs typeface="Arial" panose="020B0604020202020204" pitchFamily="34" charset="0"/>
              </a:rPr>
              <a:t>Proponer contenidos diferenciados de entrenamiento según las especialidades en militares de la fuerza naval. </a:t>
            </a:r>
            <a:endParaRPr lang="es-EC" sz="1800" dirty="0">
              <a:effectLst/>
              <a:latin typeface="Calibri" panose="020F0502020204030204" pitchFamily="34" charset="0"/>
              <a:ea typeface="Calibri" panose="020F0502020204030204" pitchFamily="34" charset="0"/>
              <a:cs typeface="Arial" panose="020B0604020202020204" pitchFamily="34" charset="0"/>
            </a:endParaRPr>
          </a:p>
          <a:p>
            <a:pPr algn="just"/>
            <a:endParaRPr lang="es-EC" dirty="0"/>
          </a:p>
        </p:txBody>
      </p:sp>
    </p:spTree>
    <p:extLst>
      <p:ext uri="{BB962C8B-B14F-4D97-AF65-F5344CB8AC3E}">
        <p14:creationId xmlns:p14="http://schemas.microsoft.com/office/powerpoint/2010/main" val="266529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7F805B-6005-4DB4-83F6-8C1084728510}"/>
              </a:ext>
            </a:extLst>
          </p:cNvPr>
          <p:cNvSpPr>
            <a:spLocks noGrp="1"/>
          </p:cNvSpPr>
          <p:nvPr>
            <p:ph type="title"/>
          </p:nvPr>
        </p:nvSpPr>
        <p:spPr/>
        <p:txBody>
          <a:bodyPr/>
          <a:lstStyle/>
          <a:p>
            <a:r>
              <a:rPr lang="es-EC" dirty="0">
                <a:solidFill>
                  <a:schemeClr val="tx1"/>
                </a:solidFill>
              </a:rPr>
              <a:t>Hipótesis de la investigación</a:t>
            </a:r>
          </a:p>
        </p:txBody>
      </p:sp>
      <p:sp>
        <p:nvSpPr>
          <p:cNvPr id="3" name="CuadroTexto 2">
            <a:extLst>
              <a:ext uri="{FF2B5EF4-FFF2-40B4-BE49-F238E27FC236}">
                <a16:creationId xmlns:a16="http://schemas.microsoft.com/office/drawing/2014/main" id="{614B7744-EEE6-4844-BF67-EADC32E05826}"/>
              </a:ext>
            </a:extLst>
          </p:cNvPr>
          <p:cNvSpPr txBox="1"/>
          <p:nvPr/>
        </p:nvSpPr>
        <p:spPr>
          <a:xfrm>
            <a:off x="539552" y="1772816"/>
            <a:ext cx="7848872" cy="3323987"/>
          </a:xfrm>
          <a:prstGeom prst="rect">
            <a:avLst/>
          </a:prstGeom>
          <a:noFill/>
        </p:spPr>
        <p:txBody>
          <a:bodyPr wrap="square" rtlCol="0">
            <a:spAutoFit/>
          </a:bodyPr>
          <a:lstStyle/>
          <a:p>
            <a:pPr algn="just"/>
            <a:r>
              <a:rPr lang="es-EC" sz="2800" dirty="0">
                <a:solidFill>
                  <a:srgbClr val="000000"/>
                </a:solidFill>
                <a:effectLst/>
                <a:latin typeface="Arial" panose="020B0604020202020204" pitchFamily="34" charset="0"/>
                <a:ea typeface="Calibri" panose="020F0502020204030204" pitchFamily="34" charset="0"/>
                <a:cs typeface="Arial" panose="020B0604020202020204" pitchFamily="34" charset="0"/>
              </a:rPr>
              <a:t>El diseño y validación de componentes preparación </a:t>
            </a:r>
            <a:r>
              <a:rPr lang="es-EC" sz="2800" dirty="0">
                <a:effectLst/>
                <a:latin typeface="Arial" panose="020B0604020202020204" pitchFamily="34" charset="0"/>
                <a:ea typeface="Calibri" panose="020F0502020204030204" pitchFamily="34" charset="0"/>
                <a:cs typeface="Arial" panose="020B0604020202020204" pitchFamily="34" charset="0"/>
              </a:rPr>
              <a:t>fisca diferenciada para militares de la fuerza naval, priorizando las especialidades permitirá mejorar prospectivamente la preparación física en las diferentes áreas de trabajo en los militares de la Armada del Ecuador.</a:t>
            </a:r>
            <a:endParaRPr lang="es-EC" sz="2800" dirty="0">
              <a:effectLst/>
              <a:latin typeface="Calibri" panose="020F0502020204030204" pitchFamily="34" charset="0"/>
              <a:ea typeface="Calibri" panose="020F0502020204030204" pitchFamily="34" charset="0"/>
              <a:cs typeface="Arial" panose="020B0604020202020204" pitchFamily="34" charset="0"/>
            </a:endParaRPr>
          </a:p>
          <a:p>
            <a:endParaRPr lang="es-EC" dirty="0"/>
          </a:p>
        </p:txBody>
      </p:sp>
    </p:spTree>
    <p:extLst>
      <p:ext uri="{BB962C8B-B14F-4D97-AF65-F5344CB8AC3E}">
        <p14:creationId xmlns:p14="http://schemas.microsoft.com/office/powerpoint/2010/main" val="30500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2066ED-8051-41FB-B072-E7ECD6080A0C}"/>
              </a:ext>
            </a:extLst>
          </p:cNvPr>
          <p:cNvSpPr>
            <a:spLocks noGrp="1"/>
          </p:cNvSpPr>
          <p:nvPr>
            <p:ph type="title"/>
          </p:nvPr>
        </p:nvSpPr>
        <p:spPr/>
        <p:txBody>
          <a:bodyPr/>
          <a:lstStyle/>
          <a:p>
            <a:r>
              <a:rPr lang="es-EC" sz="2800" b="1"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Variables de investigación</a:t>
            </a:r>
            <a:br>
              <a:rPr lang="es-EC" sz="28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rPr>
            </a:br>
            <a:endParaRPr lang="es-EC" sz="4400" dirty="0"/>
          </a:p>
        </p:txBody>
      </p:sp>
      <p:graphicFrame>
        <p:nvGraphicFramePr>
          <p:cNvPr id="3" name="Tabla 2">
            <a:extLst>
              <a:ext uri="{FF2B5EF4-FFF2-40B4-BE49-F238E27FC236}">
                <a16:creationId xmlns:a16="http://schemas.microsoft.com/office/drawing/2014/main" id="{61C2E7FE-966F-49F8-8C19-334FC27C92D5}"/>
              </a:ext>
            </a:extLst>
          </p:cNvPr>
          <p:cNvGraphicFramePr>
            <a:graphicFrameLocks noGrp="1"/>
          </p:cNvGraphicFramePr>
          <p:nvPr>
            <p:extLst>
              <p:ext uri="{D42A27DB-BD31-4B8C-83A1-F6EECF244321}">
                <p14:modId xmlns:p14="http://schemas.microsoft.com/office/powerpoint/2010/main" val="958280257"/>
              </p:ext>
            </p:extLst>
          </p:nvPr>
        </p:nvGraphicFramePr>
        <p:xfrm>
          <a:off x="457200" y="1800606"/>
          <a:ext cx="8198869" cy="3771520"/>
        </p:xfrm>
        <a:graphic>
          <a:graphicData uri="http://schemas.openxmlformats.org/drawingml/2006/table">
            <a:tbl>
              <a:tblPr firstRow="1" firstCol="1" bandRow="1">
                <a:tableStyleId>{348E0D0E-90F0-4FF7-A89F-ABA352942017}</a:tableStyleId>
              </a:tblPr>
              <a:tblGrid>
                <a:gridCol w="1612410">
                  <a:extLst>
                    <a:ext uri="{9D8B030D-6E8A-4147-A177-3AD203B41FA5}">
                      <a16:colId xmlns:a16="http://schemas.microsoft.com/office/drawing/2014/main" val="2879106553"/>
                    </a:ext>
                  </a:extLst>
                </a:gridCol>
                <a:gridCol w="2006226">
                  <a:extLst>
                    <a:ext uri="{9D8B030D-6E8A-4147-A177-3AD203B41FA5}">
                      <a16:colId xmlns:a16="http://schemas.microsoft.com/office/drawing/2014/main" val="32026962"/>
                    </a:ext>
                  </a:extLst>
                </a:gridCol>
                <a:gridCol w="2005226">
                  <a:extLst>
                    <a:ext uri="{9D8B030D-6E8A-4147-A177-3AD203B41FA5}">
                      <a16:colId xmlns:a16="http://schemas.microsoft.com/office/drawing/2014/main" val="3164445252"/>
                    </a:ext>
                  </a:extLst>
                </a:gridCol>
                <a:gridCol w="2575007">
                  <a:extLst>
                    <a:ext uri="{9D8B030D-6E8A-4147-A177-3AD203B41FA5}">
                      <a16:colId xmlns:a16="http://schemas.microsoft.com/office/drawing/2014/main" val="1489163796"/>
                    </a:ext>
                  </a:extLst>
                </a:gridCol>
              </a:tblGrid>
              <a:tr h="450970">
                <a:tc>
                  <a:txBody>
                    <a:bodyPr/>
                    <a:lstStyle/>
                    <a:p>
                      <a:pPr>
                        <a:lnSpc>
                          <a:spcPct val="150000"/>
                        </a:lnSpc>
                      </a:pPr>
                      <a:r>
                        <a:rPr lang="es-EC" sz="1400" dirty="0">
                          <a:effectLst/>
                        </a:rPr>
                        <a:t> </a:t>
                      </a:r>
                      <a:endParaRPr lang="es-EC" sz="1100" dirty="0">
                        <a:effectLst/>
                      </a:endParaRPr>
                    </a:p>
                    <a:p>
                      <a:pPr>
                        <a:lnSpc>
                          <a:spcPct val="150000"/>
                        </a:lnSpc>
                      </a:pPr>
                      <a:r>
                        <a:rPr lang="es-EC" sz="1400" dirty="0">
                          <a:effectLst/>
                        </a:rPr>
                        <a:t>Definición</a:t>
                      </a:r>
                      <a:endParaRPr lang="es-EC"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pPr>
                      <a:r>
                        <a:rPr lang="es-EC" sz="1400" dirty="0">
                          <a:effectLst/>
                        </a:rPr>
                        <a:t> </a:t>
                      </a:r>
                      <a:endParaRPr lang="es-EC" sz="1100" dirty="0">
                        <a:effectLst/>
                      </a:endParaRPr>
                    </a:p>
                    <a:p>
                      <a:pPr>
                        <a:lnSpc>
                          <a:spcPct val="150000"/>
                        </a:lnSpc>
                      </a:pPr>
                      <a:r>
                        <a:rPr lang="es-EC" sz="1400" dirty="0">
                          <a:effectLst/>
                        </a:rPr>
                        <a:t>Dimensiones</a:t>
                      </a:r>
                      <a:endParaRPr lang="es-EC"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pPr>
                      <a:r>
                        <a:rPr lang="es-EC" sz="1400">
                          <a:effectLst/>
                        </a:rPr>
                        <a:t> </a:t>
                      </a:r>
                      <a:endParaRPr lang="es-EC" sz="1100">
                        <a:effectLst/>
                      </a:endParaRPr>
                    </a:p>
                    <a:p>
                      <a:pPr>
                        <a:lnSpc>
                          <a:spcPct val="150000"/>
                        </a:lnSpc>
                      </a:pPr>
                      <a:r>
                        <a:rPr lang="es-EC" sz="1400">
                          <a:effectLst/>
                        </a:rPr>
                        <a:t>Indicadores</a:t>
                      </a:r>
                      <a:endParaRPr lang="es-EC"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pPr>
                      <a:r>
                        <a:rPr lang="es-EC" sz="1400">
                          <a:effectLst/>
                        </a:rPr>
                        <a:t> </a:t>
                      </a:r>
                      <a:endParaRPr lang="es-EC" sz="1100">
                        <a:effectLst/>
                      </a:endParaRPr>
                    </a:p>
                    <a:p>
                      <a:pPr>
                        <a:lnSpc>
                          <a:spcPct val="150000"/>
                        </a:lnSpc>
                      </a:pPr>
                      <a:r>
                        <a:rPr lang="es-EC" sz="1400">
                          <a:effectLst/>
                        </a:rPr>
                        <a:t>Instrumento</a:t>
                      </a:r>
                      <a:endParaRPr lang="es-EC"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62121361"/>
                  </a:ext>
                </a:extLst>
              </a:tr>
              <a:tr h="1908206">
                <a:tc>
                  <a:txBody>
                    <a:bodyPr/>
                    <a:lstStyle/>
                    <a:p>
                      <a:pPr>
                        <a:lnSpc>
                          <a:spcPct val="150000"/>
                        </a:lnSpc>
                      </a:pPr>
                      <a:r>
                        <a:rPr lang="es-EC" sz="1400">
                          <a:effectLst/>
                        </a:rPr>
                        <a:t>Es el desarrollo de órganos y sistemas en demanda de las exigencias específicas de un deporte o modalidad deportiva determinada.</a:t>
                      </a:r>
                      <a:endParaRPr lang="es-EC"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pPr>
                      <a:r>
                        <a:rPr lang="es-EC" sz="1400" dirty="0">
                          <a:effectLst/>
                        </a:rPr>
                        <a:t>Componentes de la preparación </a:t>
                      </a:r>
                      <a:endParaRPr lang="es-EC"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pPr>
                      <a:r>
                        <a:rPr lang="es-EC" sz="1400" dirty="0">
                          <a:effectLst/>
                        </a:rPr>
                        <a:t>Distribución y diseño del contenidos de la preparación </a:t>
                      </a:r>
                      <a:endParaRPr lang="es-EC"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pPr>
                      <a:r>
                        <a:rPr lang="es-EC" sz="1400" dirty="0">
                          <a:effectLst/>
                        </a:rPr>
                        <a:t>Componentes diferenciados </a:t>
                      </a:r>
                      <a:endParaRPr lang="es-EC"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78829163"/>
                  </a:ext>
                </a:extLst>
              </a:tr>
            </a:tbl>
          </a:graphicData>
        </a:graphic>
      </p:graphicFrame>
      <p:sp>
        <p:nvSpPr>
          <p:cNvPr id="4" name="Rectangle 1">
            <a:extLst>
              <a:ext uri="{FF2B5EF4-FFF2-40B4-BE49-F238E27FC236}">
                <a16:creationId xmlns:a16="http://schemas.microsoft.com/office/drawing/2014/main" id="{4D6EA045-270A-4789-87B9-2AEA41A662CE}"/>
              </a:ext>
            </a:extLst>
          </p:cNvPr>
          <p:cNvSpPr>
            <a:spLocks noChangeArrowheads="1"/>
          </p:cNvSpPr>
          <p:nvPr/>
        </p:nvSpPr>
        <p:spPr bwMode="auto">
          <a:xfrm>
            <a:off x="1862522" y="1232972"/>
            <a:ext cx="115950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800" b="1"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Variable dependiente: Preparaci</a:t>
            </a:r>
            <a:r>
              <a:rPr kumimoji="0" lang="es-ES" altLang="es-EC" sz="180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ó</a:t>
            </a:r>
            <a:r>
              <a:rPr kumimoji="0" lang="es-ES" altLang="es-EC" sz="1800" b="1"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 f</a:t>
            </a:r>
            <a:r>
              <a:rPr kumimoji="0" lang="es-ES" altLang="es-EC" sz="1800" b="1" i="1"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Arial" panose="020B0604020202020204" pitchFamily="34" charset="0"/>
              </a:rPr>
              <a:t>í</a:t>
            </a:r>
            <a:r>
              <a:rPr kumimoji="0" lang="es-ES" altLang="es-EC" sz="1800" b="1" i="1"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sica diferenciada</a:t>
            </a:r>
            <a:endParaRPr kumimoji="0" lang="es-ES" altLang="es-EC" sz="32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2461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C496B-BCD2-4D0B-8A6F-430F1701A4E9}"/>
              </a:ext>
            </a:extLst>
          </p:cNvPr>
          <p:cNvSpPr>
            <a:spLocks noGrp="1"/>
          </p:cNvSpPr>
          <p:nvPr>
            <p:ph type="title"/>
          </p:nvPr>
        </p:nvSpPr>
        <p:spPr/>
        <p:txBody>
          <a:bodyPr/>
          <a:lstStyle/>
          <a:p>
            <a:r>
              <a:rPr lang="es-ES" sz="2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Variable independiente: Según especialidades</a:t>
            </a:r>
            <a:br>
              <a:rPr lang="es-EC" sz="1800" i="1" dirty="0">
                <a:solidFill>
                  <a:srgbClr val="1F497D"/>
                </a:solidFill>
                <a:effectLst/>
                <a:latin typeface="Calibri" panose="020F0502020204030204" pitchFamily="34" charset="0"/>
                <a:ea typeface="Times New Roman" panose="02020603050405020304" pitchFamily="18" charset="0"/>
                <a:cs typeface="Times New Roman" panose="02020603050405020304" pitchFamily="18" charset="0"/>
              </a:rPr>
            </a:br>
            <a:endParaRPr lang="es-EC" dirty="0"/>
          </a:p>
        </p:txBody>
      </p:sp>
      <p:graphicFrame>
        <p:nvGraphicFramePr>
          <p:cNvPr id="3" name="Tabla 2">
            <a:extLst>
              <a:ext uri="{FF2B5EF4-FFF2-40B4-BE49-F238E27FC236}">
                <a16:creationId xmlns:a16="http://schemas.microsoft.com/office/drawing/2014/main" id="{DFC45C02-49B1-408B-98A3-864C01EBCF91}"/>
              </a:ext>
            </a:extLst>
          </p:cNvPr>
          <p:cNvGraphicFramePr>
            <a:graphicFrameLocks noGrp="1"/>
          </p:cNvGraphicFramePr>
          <p:nvPr>
            <p:extLst>
              <p:ext uri="{D42A27DB-BD31-4B8C-83A1-F6EECF244321}">
                <p14:modId xmlns:p14="http://schemas.microsoft.com/office/powerpoint/2010/main" val="2591192340"/>
              </p:ext>
            </p:extLst>
          </p:nvPr>
        </p:nvGraphicFramePr>
        <p:xfrm>
          <a:off x="611560" y="1417637"/>
          <a:ext cx="8229599" cy="4283076"/>
        </p:xfrm>
        <a:graphic>
          <a:graphicData uri="http://schemas.openxmlformats.org/drawingml/2006/table">
            <a:tbl>
              <a:tblPr firstRow="1" firstCol="1" bandRow="1">
                <a:tableStyleId>{348E0D0E-90F0-4FF7-A89F-ABA352942017}</a:tableStyleId>
              </a:tblPr>
              <a:tblGrid>
                <a:gridCol w="1976065">
                  <a:extLst>
                    <a:ext uri="{9D8B030D-6E8A-4147-A177-3AD203B41FA5}">
                      <a16:colId xmlns:a16="http://schemas.microsoft.com/office/drawing/2014/main" val="3355246757"/>
                    </a:ext>
                  </a:extLst>
                </a:gridCol>
                <a:gridCol w="2071164">
                  <a:extLst>
                    <a:ext uri="{9D8B030D-6E8A-4147-A177-3AD203B41FA5}">
                      <a16:colId xmlns:a16="http://schemas.microsoft.com/office/drawing/2014/main" val="3290245704"/>
                    </a:ext>
                  </a:extLst>
                </a:gridCol>
                <a:gridCol w="2070163">
                  <a:extLst>
                    <a:ext uri="{9D8B030D-6E8A-4147-A177-3AD203B41FA5}">
                      <a16:colId xmlns:a16="http://schemas.microsoft.com/office/drawing/2014/main" val="1757056155"/>
                    </a:ext>
                  </a:extLst>
                </a:gridCol>
                <a:gridCol w="2112207">
                  <a:extLst>
                    <a:ext uri="{9D8B030D-6E8A-4147-A177-3AD203B41FA5}">
                      <a16:colId xmlns:a16="http://schemas.microsoft.com/office/drawing/2014/main" val="1168101604"/>
                    </a:ext>
                  </a:extLst>
                </a:gridCol>
              </a:tblGrid>
              <a:tr h="0">
                <a:tc>
                  <a:txBody>
                    <a:bodyPr/>
                    <a:lstStyle/>
                    <a:p>
                      <a:pPr>
                        <a:lnSpc>
                          <a:spcPct val="200000"/>
                        </a:lnSpc>
                      </a:pPr>
                      <a:r>
                        <a:rPr lang="es-EC" sz="2000" dirty="0">
                          <a:effectLst/>
                        </a:rPr>
                        <a:t> </a:t>
                      </a:r>
                      <a:endParaRPr lang="es-EC" sz="1600" dirty="0">
                        <a:effectLst/>
                      </a:endParaRPr>
                    </a:p>
                    <a:p>
                      <a:pPr>
                        <a:lnSpc>
                          <a:spcPct val="200000"/>
                        </a:lnSpc>
                      </a:pPr>
                      <a:r>
                        <a:rPr lang="es-EC" sz="2000" dirty="0">
                          <a:effectLst/>
                        </a:rPr>
                        <a:t>Definición</a:t>
                      </a:r>
                      <a:endParaRPr lang="es-EC"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200000"/>
                        </a:lnSpc>
                      </a:pPr>
                      <a:r>
                        <a:rPr lang="es-EC" sz="2000">
                          <a:effectLst/>
                        </a:rPr>
                        <a:t> </a:t>
                      </a:r>
                      <a:endParaRPr lang="es-EC" sz="1600">
                        <a:effectLst/>
                      </a:endParaRPr>
                    </a:p>
                    <a:p>
                      <a:pPr>
                        <a:lnSpc>
                          <a:spcPct val="200000"/>
                        </a:lnSpc>
                      </a:pPr>
                      <a:r>
                        <a:rPr lang="es-EC" sz="2000">
                          <a:effectLst/>
                        </a:rPr>
                        <a:t>Dimensiones</a:t>
                      </a:r>
                      <a:endParaRPr lang="es-EC"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200000"/>
                        </a:lnSpc>
                      </a:pPr>
                      <a:r>
                        <a:rPr lang="es-EC" sz="2000">
                          <a:effectLst/>
                        </a:rPr>
                        <a:t> </a:t>
                      </a:r>
                      <a:endParaRPr lang="es-EC" sz="1600">
                        <a:effectLst/>
                      </a:endParaRPr>
                    </a:p>
                    <a:p>
                      <a:pPr>
                        <a:lnSpc>
                          <a:spcPct val="200000"/>
                        </a:lnSpc>
                      </a:pPr>
                      <a:r>
                        <a:rPr lang="es-EC" sz="2000">
                          <a:effectLst/>
                        </a:rPr>
                        <a:t>Indicadores</a:t>
                      </a:r>
                      <a:endParaRPr lang="es-EC"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200000"/>
                        </a:lnSpc>
                      </a:pPr>
                      <a:r>
                        <a:rPr lang="es-EC" sz="2000">
                          <a:effectLst/>
                        </a:rPr>
                        <a:t> </a:t>
                      </a:r>
                      <a:endParaRPr lang="es-EC" sz="1600">
                        <a:effectLst/>
                      </a:endParaRPr>
                    </a:p>
                    <a:p>
                      <a:pPr>
                        <a:lnSpc>
                          <a:spcPct val="200000"/>
                        </a:lnSpc>
                      </a:pPr>
                      <a:r>
                        <a:rPr lang="es-EC" sz="2000">
                          <a:effectLst/>
                        </a:rPr>
                        <a:t>Instrumento</a:t>
                      </a:r>
                      <a:endParaRPr lang="es-EC" sz="16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96914356"/>
                  </a:ext>
                </a:extLst>
              </a:tr>
              <a:tr h="0">
                <a:tc>
                  <a:txBody>
                    <a:bodyPr/>
                    <a:lstStyle/>
                    <a:p>
                      <a:pPr>
                        <a:lnSpc>
                          <a:spcPct val="150000"/>
                        </a:lnSpc>
                      </a:pPr>
                      <a:r>
                        <a:rPr lang="es-EC" sz="2000" dirty="0">
                          <a:effectLst/>
                        </a:rPr>
                        <a:t>Elaboración o producto en cuya preparación sobresale una persona  o grupo</a:t>
                      </a:r>
                      <a:endParaRPr lang="es-EC"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200000"/>
                        </a:lnSpc>
                      </a:pPr>
                      <a:r>
                        <a:rPr lang="es-EC" sz="2000" dirty="0">
                          <a:effectLst/>
                        </a:rPr>
                        <a:t>Criterios especializados</a:t>
                      </a:r>
                      <a:endParaRPr lang="es-EC"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200000"/>
                        </a:lnSpc>
                      </a:pPr>
                      <a:r>
                        <a:rPr lang="es-EC" sz="2000" dirty="0">
                          <a:effectLst/>
                        </a:rPr>
                        <a:t>Indicadores cualitativos</a:t>
                      </a:r>
                      <a:endParaRPr lang="es-EC"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200000"/>
                        </a:lnSpc>
                      </a:pPr>
                      <a:r>
                        <a:rPr lang="es-EC" sz="2000" dirty="0">
                          <a:effectLst/>
                        </a:rPr>
                        <a:t>Componentes diferenciados macrociclo de entrenamiento</a:t>
                      </a:r>
                      <a:endParaRPr lang="es-EC" sz="16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47127558"/>
                  </a:ext>
                </a:extLst>
              </a:tr>
            </a:tbl>
          </a:graphicData>
        </a:graphic>
      </p:graphicFrame>
    </p:spTree>
    <p:extLst>
      <p:ext uri="{BB962C8B-B14F-4D97-AF65-F5344CB8AC3E}">
        <p14:creationId xmlns:p14="http://schemas.microsoft.com/office/powerpoint/2010/main" val="539265829"/>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4876</TotalTime>
  <Words>2356</Words>
  <Application>Microsoft Office PowerPoint</Application>
  <PresentationFormat>Presentación en pantalla (4:3)</PresentationFormat>
  <Paragraphs>132</Paragraphs>
  <Slides>36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Arial</vt:lpstr>
      <vt:lpstr>Calibri</vt:lpstr>
      <vt:lpstr>Cambria</vt:lpstr>
      <vt:lpstr>Symbol</vt:lpstr>
      <vt:lpstr>Diseño predeterminado</vt:lpstr>
      <vt:lpstr>Presentación de PowerPoint</vt:lpstr>
      <vt:lpstr>Planteamiento del problema de investigación </vt:lpstr>
      <vt:lpstr>Justificación e importancia</vt:lpstr>
      <vt:lpstr>Problema científico </vt:lpstr>
      <vt:lpstr>Objetivo General </vt:lpstr>
      <vt:lpstr>Objetivos Específicos</vt:lpstr>
      <vt:lpstr>Hipótesis de la investigación</vt:lpstr>
      <vt:lpstr>Variables de investigación </vt:lpstr>
      <vt:lpstr>Variable independiente: Según especialidades </vt:lpstr>
      <vt:lpstr>Metodología de desarrollo del proyecto</vt:lpstr>
      <vt:lpstr>Población y muestra </vt:lpstr>
      <vt:lpstr>Análisis de datos </vt:lpstr>
      <vt:lpstr>Presentación de PowerPoint</vt:lpstr>
      <vt:lpstr>Presentación de PowerPoint</vt:lpstr>
      <vt:lpstr>Presentación de PowerPoint</vt:lpstr>
      <vt:lpstr>Presentación de PowerPoint</vt:lpstr>
      <vt:lpstr>Presentación de PowerPoint</vt:lpstr>
      <vt:lpstr>Presentación de PowerPoint</vt:lpstr>
      <vt:lpstr>Analizar las funciones que cumple el personal militar de la fuerza naval en la diferentes acciones a que son sometidos. </vt:lpstr>
      <vt:lpstr>Presentación de PowerPoint</vt:lpstr>
      <vt:lpstr>Presentación de PowerPoint</vt:lpstr>
      <vt:lpstr>Fase de acumulación del macrociclo </vt:lpstr>
      <vt:lpstr>Fase de trasformación del macrociclo </vt:lpstr>
      <vt:lpstr>Fase de realización del macrociclo </vt:lpstr>
      <vt:lpstr>Macrociclo entrenamiento infantes de marina </vt:lpstr>
      <vt:lpstr>Contenidos diferenciados para  marinos de servicios y bordo especialistas </vt:lpstr>
      <vt:lpstr>Presentación de PowerPoint</vt:lpstr>
      <vt:lpstr>Presentación de PowerPoint</vt:lpstr>
      <vt:lpstr>Macrociclo de entrenamiento de marinos de servicios y bordo especialistas </vt:lpstr>
      <vt:lpstr>Conclusiones </vt:lpstr>
      <vt:lpstr>Presentación de PowerPoint</vt:lpstr>
      <vt:lpstr>Presentación de PowerPoint</vt:lpstr>
      <vt:lpstr>Presentación de PowerPoint</vt:lpstr>
      <vt:lpstr>Presentación de PowerPoint</vt:lpstr>
      <vt:lpstr>Recomendaciones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Sofia Elizabeth  Sotomayor Ocaña</dc:creator>
  <cp:lastModifiedBy>Mario René Vaca García</cp:lastModifiedBy>
  <cp:revision>92</cp:revision>
  <dcterms:modified xsi:type="dcterms:W3CDTF">2021-04-21T22:39:09Z</dcterms:modified>
</cp:coreProperties>
</file>