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37"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9" r:id="rId14"/>
    <p:sldId id="267" r:id="rId15"/>
    <p:sldId id="274" r:id="rId16"/>
    <p:sldId id="270" r:id="rId17"/>
    <p:sldId id="271" r:id="rId18"/>
    <p:sldId id="272"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el Grain" initials="DG" lastIdx="1" clrIdx="0">
    <p:extLst>
      <p:ext uri="{19B8F6BF-5375-455C-9EA6-DF929625EA0E}">
        <p15:presenceInfo xmlns:p15="http://schemas.microsoft.com/office/powerpoint/2012/main" userId="28911a3ddddf19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1" d="100"/>
          <a:sy n="81"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2C660-CA18-4556-8C70-D6CEAC51C9E1}"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EC"/>
        </a:p>
      </dgm:t>
    </dgm:pt>
    <dgm:pt modelId="{7434DEC7-4814-4AB0-9C85-46087B894AA4}">
      <dgm:prSet phldrT="[Texto]"/>
      <dgm:spPr/>
      <dgm:t>
        <a:bodyPr/>
        <a:lstStyle/>
        <a:p>
          <a:r>
            <a:rPr lang="es-EC" dirty="0">
              <a:solidFill>
                <a:schemeClr val="bg2"/>
              </a:solidFill>
            </a:rPr>
            <a:t>+ POBLACION </a:t>
          </a:r>
        </a:p>
      </dgm:t>
    </dgm:pt>
    <dgm:pt modelId="{2B13804B-F05F-4A13-A72F-808F0982FBEE}" type="parTrans" cxnId="{C5450B87-F89A-40AA-9C24-1C5702A6231A}">
      <dgm:prSet/>
      <dgm:spPr/>
      <dgm:t>
        <a:bodyPr/>
        <a:lstStyle/>
        <a:p>
          <a:endParaRPr lang="es-EC"/>
        </a:p>
      </dgm:t>
    </dgm:pt>
    <dgm:pt modelId="{159CA48E-436C-4CF7-9A74-46FFEE38B543}" type="sibTrans" cxnId="{C5450B87-F89A-40AA-9C24-1C5702A6231A}">
      <dgm:prSet/>
      <dgm:spPr/>
      <dgm:t>
        <a:bodyPr/>
        <a:lstStyle/>
        <a:p>
          <a:endParaRPr lang="es-EC"/>
        </a:p>
      </dgm:t>
    </dgm:pt>
    <dgm:pt modelId="{B31074E3-BFD1-4078-B8F3-48FCAB61D23B}">
      <dgm:prSet phldrT="[Texto]"/>
      <dgm:spPr/>
      <dgm:t>
        <a:bodyPr/>
        <a:lstStyle/>
        <a:p>
          <a:r>
            <a:rPr lang="es-EC" dirty="0">
              <a:solidFill>
                <a:schemeClr val="accent5">
                  <a:lumMod val="50000"/>
                </a:schemeClr>
              </a:solidFill>
              <a:latin typeface="Times New Roman" panose="02020603050405020304" pitchFamily="18" charset="0"/>
              <a:cs typeface="Times New Roman" panose="02020603050405020304" pitchFamily="18" charset="0"/>
            </a:rPr>
            <a:t>El Distrito Metropolitano de Quito ha sido una de las ciudades que más ha experimentado crecimiento poblacional, Para </a:t>
          </a:r>
          <a:r>
            <a:rPr lang="es-ES" b="0" i="0" dirty="0">
              <a:solidFill>
                <a:schemeClr val="accent3">
                  <a:lumMod val="50000"/>
                </a:schemeClr>
              </a:solidFill>
              <a:latin typeface="Times New Roman" panose="02020603050405020304" pitchFamily="18" charset="0"/>
              <a:cs typeface="Times New Roman" panose="02020603050405020304" pitchFamily="18" charset="0"/>
            </a:rPr>
            <a:t>2018 2.690.150 millones de habitantes y según proyecciones del 2020 esta cantidad ha aumentado llegando a los 2.781.641 millones de habitantes</a:t>
          </a:r>
          <a:r>
            <a:rPr lang="es-ES" b="0" i="0" dirty="0">
              <a:latin typeface="Times New Roman" panose="02020603050405020304" pitchFamily="18" charset="0"/>
              <a:cs typeface="Times New Roman" panose="02020603050405020304" pitchFamily="18" charset="0"/>
            </a:rPr>
            <a:t>. </a:t>
          </a:r>
          <a:r>
            <a:rPr lang="es-ES" b="0" i="0" dirty="0">
              <a:solidFill>
                <a:schemeClr val="accent3">
                  <a:lumMod val="50000"/>
                </a:schemeClr>
              </a:solidFill>
              <a:latin typeface="Times New Roman" panose="02020603050405020304" pitchFamily="18" charset="0"/>
              <a:cs typeface="Times New Roman" panose="02020603050405020304" pitchFamily="18" charset="0"/>
            </a:rPr>
            <a:t>(INEC)</a:t>
          </a:r>
          <a:endParaRPr lang="es-EC" dirty="0">
            <a:solidFill>
              <a:schemeClr val="accent3">
                <a:lumMod val="50000"/>
              </a:schemeClr>
            </a:solidFill>
            <a:latin typeface="Times New Roman" panose="02020603050405020304" pitchFamily="18" charset="0"/>
            <a:cs typeface="Times New Roman" panose="02020603050405020304" pitchFamily="18" charset="0"/>
          </a:endParaRPr>
        </a:p>
      </dgm:t>
    </dgm:pt>
    <dgm:pt modelId="{A27C3EFF-641B-4349-A4BD-DE9CB16A68B6}" type="parTrans" cxnId="{B873FF7A-8BF9-4A22-B439-FEFC7E644D62}">
      <dgm:prSet/>
      <dgm:spPr/>
      <dgm:t>
        <a:bodyPr/>
        <a:lstStyle/>
        <a:p>
          <a:endParaRPr lang="es-EC"/>
        </a:p>
      </dgm:t>
    </dgm:pt>
    <dgm:pt modelId="{605043C6-0749-4773-921C-97CE9F80DF58}" type="sibTrans" cxnId="{B873FF7A-8BF9-4A22-B439-FEFC7E644D62}">
      <dgm:prSet/>
      <dgm:spPr/>
      <dgm:t>
        <a:bodyPr/>
        <a:lstStyle/>
        <a:p>
          <a:endParaRPr lang="es-EC"/>
        </a:p>
      </dgm:t>
    </dgm:pt>
    <dgm:pt modelId="{B677FAC6-241C-4474-8DD5-5E92CA07398D}">
      <dgm:prSet phldrT="[Texto]"/>
      <dgm:spPr/>
      <dgm:t>
        <a:bodyPr/>
        <a:lstStyle/>
        <a:p>
          <a:r>
            <a:rPr lang="es-EC" sz="1400" dirty="0">
              <a:solidFill>
                <a:schemeClr val="bg1"/>
              </a:solidFill>
            </a:rPr>
            <a:t>+ APORTE DEL SECTOR AL PIB</a:t>
          </a:r>
        </a:p>
      </dgm:t>
    </dgm:pt>
    <dgm:pt modelId="{C8019D44-69FB-459A-BE32-C436571ACFCE}" type="parTrans" cxnId="{AB440477-FF21-44BB-B474-D7D4ECDD2C20}">
      <dgm:prSet/>
      <dgm:spPr/>
      <dgm:t>
        <a:bodyPr/>
        <a:lstStyle/>
        <a:p>
          <a:endParaRPr lang="es-EC"/>
        </a:p>
      </dgm:t>
    </dgm:pt>
    <dgm:pt modelId="{E4E826BF-9936-41EC-A5A7-151C3D9F4459}" type="sibTrans" cxnId="{AB440477-FF21-44BB-B474-D7D4ECDD2C20}">
      <dgm:prSet/>
      <dgm:spPr/>
      <dgm:t>
        <a:bodyPr/>
        <a:lstStyle/>
        <a:p>
          <a:endParaRPr lang="es-EC"/>
        </a:p>
      </dgm:t>
    </dgm:pt>
    <dgm:pt modelId="{EA06A58B-3832-4E9C-8273-9DA5A5E32DC9}">
      <dgm:prSet phldrT="[Texto]" custT="1"/>
      <dgm:spPr/>
      <dgm:t>
        <a:bodyPr/>
        <a:lstStyle/>
        <a:p>
          <a:r>
            <a:rPr lang="es-EC" sz="1200" dirty="0">
              <a:solidFill>
                <a:schemeClr val="accent5">
                  <a:lumMod val="50000"/>
                </a:schemeClr>
              </a:solidFill>
              <a:latin typeface="Times New Roman" panose="02020603050405020304" pitchFamily="18" charset="0"/>
              <a:cs typeface="Times New Roman" panose="02020603050405020304" pitchFamily="18" charset="0"/>
            </a:rPr>
            <a:t>En el 2008 se dinamizó este sector, por lo que la banca pública y privada optaron por otorgar una mayor concesión de créditos</a:t>
          </a:r>
        </a:p>
      </dgm:t>
    </dgm:pt>
    <dgm:pt modelId="{B89EDC2E-9BB2-4B01-B5D9-1B39C40591A9}" type="parTrans" cxnId="{FB654243-B3F9-4755-9EE0-DB2CD5E03C6A}">
      <dgm:prSet/>
      <dgm:spPr/>
      <dgm:t>
        <a:bodyPr/>
        <a:lstStyle/>
        <a:p>
          <a:endParaRPr lang="es-EC"/>
        </a:p>
      </dgm:t>
    </dgm:pt>
    <dgm:pt modelId="{1B686CA0-A244-4898-985D-2265AF4E2538}" type="sibTrans" cxnId="{FB654243-B3F9-4755-9EE0-DB2CD5E03C6A}">
      <dgm:prSet/>
      <dgm:spPr/>
      <dgm:t>
        <a:bodyPr/>
        <a:lstStyle/>
        <a:p>
          <a:endParaRPr lang="es-EC"/>
        </a:p>
      </dgm:t>
    </dgm:pt>
    <dgm:pt modelId="{2416B5EA-7244-4400-B937-CF0309B497CE}">
      <dgm:prSet phldrT="[Texto]" custT="1"/>
      <dgm:spPr/>
      <dgm:t>
        <a:bodyPr/>
        <a:lstStyle/>
        <a:p>
          <a:r>
            <a:rPr lang="es-EC" sz="1200" dirty="0">
              <a:solidFill>
                <a:schemeClr val="accent5">
                  <a:lumMod val="50000"/>
                </a:schemeClr>
              </a:solidFill>
              <a:latin typeface="Times New Roman" panose="02020603050405020304" pitchFamily="18" charset="0"/>
              <a:cs typeface="Times New Roman" panose="02020603050405020304" pitchFamily="18" charset="0"/>
            </a:rPr>
            <a:t>Según (BCE), el sector de la construcción creció a una tasa promedio anual de 6,3 durante el periodo 2008 al 2016</a:t>
          </a:r>
          <a:r>
            <a:rPr lang="es-EC" sz="1100" dirty="0">
              <a:solidFill>
                <a:schemeClr val="accent5">
                  <a:lumMod val="50000"/>
                </a:schemeClr>
              </a:solidFill>
              <a:latin typeface="Times New Roman" panose="02020603050405020304" pitchFamily="18" charset="0"/>
              <a:cs typeface="Times New Roman" panose="02020603050405020304" pitchFamily="18" charset="0"/>
            </a:rPr>
            <a:t>. </a:t>
          </a:r>
        </a:p>
      </dgm:t>
    </dgm:pt>
    <dgm:pt modelId="{DE5DB6C6-5B0E-4608-99D2-C31B93770BB3}" type="parTrans" cxnId="{1B243A74-089D-49AC-A0C6-2F0E5FAD637E}">
      <dgm:prSet/>
      <dgm:spPr/>
      <dgm:t>
        <a:bodyPr/>
        <a:lstStyle/>
        <a:p>
          <a:endParaRPr lang="es-EC"/>
        </a:p>
      </dgm:t>
    </dgm:pt>
    <dgm:pt modelId="{4640DCEA-2E3E-4553-8CC3-542E2A3A20F4}" type="sibTrans" cxnId="{1B243A74-089D-49AC-A0C6-2F0E5FAD637E}">
      <dgm:prSet/>
      <dgm:spPr/>
      <dgm:t>
        <a:bodyPr/>
        <a:lstStyle/>
        <a:p>
          <a:endParaRPr lang="es-EC"/>
        </a:p>
      </dgm:t>
    </dgm:pt>
    <dgm:pt modelId="{1D01BC0D-AAC0-49D6-A841-709FB0C5E373}">
      <dgm:prSet phldrT="[Texto]" custT="1"/>
      <dgm:spPr/>
      <dgm:t>
        <a:bodyPr/>
        <a:lstStyle/>
        <a:p>
          <a:r>
            <a:rPr lang="es-EC" sz="1600" dirty="0">
              <a:solidFill>
                <a:schemeClr val="bg1"/>
              </a:solidFill>
            </a:rPr>
            <a:t>+ DEFICIT HABITACIONAL</a:t>
          </a:r>
        </a:p>
      </dgm:t>
    </dgm:pt>
    <dgm:pt modelId="{F49632AD-0E7F-4CE6-BBC5-82509C27A187}" type="parTrans" cxnId="{D016B29B-F1B0-4108-A742-954AA6B919E1}">
      <dgm:prSet/>
      <dgm:spPr/>
      <dgm:t>
        <a:bodyPr/>
        <a:lstStyle/>
        <a:p>
          <a:endParaRPr lang="es-EC"/>
        </a:p>
      </dgm:t>
    </dgm:pt>
    <dgm:pt modelId="{D0D1D53C-414C-40A6-895B-DBD852639FCE}" type="sibTrans" cxnId="{D016B29B-F1B0-4108-A742-954AA6B919E1}">
      <dgm:prSet/>
      <dgm:spPr/>
      <dgm:t>
        <a:bodyPr/>
        <a:lstStyle/>
        <a:p>
          <a:endParaRPr lang="es-EC"/>
        </a:p>
      </dgm:t>
    </dgm:pt>
    <dgm:pt modelId="{C68C91A7-B330-4521-8C8A-F0EED9D40978}">
      <dgm:prSet phldrT="[Texto]" custT="1"/>
      <dgm:spPr/>
      <dgm:t>
        <a:bodyPr/>
        <a:lstStyle/>
        <a:p>
          <a:r>
            <a:rPr lang="es-EC" sz="1100" dirty="0">
              <a:solidFill>
                <a:schemeClr val="accent4">
                  <a:lumMod val="50000"/>
                </a:schemeClr>
              </a:solidFill>
            </a:rPr>
            <a:t>Según el MIDUVI, el déficit habitacional el déficit habitacional en el Ecuador aumenta a una tasa de 40.000 hogares por año, en Quito alrededor de 6400 hogares /año. </a:t>
          </a:r>
        </a:p>
      </dgm:t>
    </dgm:pt>
    <dgm:pt modelId="{0DB3B61D-0ED4-46D4-B65F-189CC5F1A639}" type="parTrans" cxnId="{AD5BCA1F-5A23-4109-B914-9E821172BBAF}">
      <dgm:prSet/>
      <dgm:spPr/>
      <dgm:t>
        <a:bodyPr/>
        <a:lstStyle/>
        <a:p>
          <a:endParaRPr lang="es-EC"/>
        </a:p>
      </dgm:t>
    </dgm:pt>
    <dgm:pt modelId="{2B721A7E-830E-4898-B725-3211B9429D9A}" type="sibTrans" cxnId="{AD5BCA1F-5A23-4109-B914-9E821172BBAF}">
      <dgm:prSet/>
      <dgm:spPr/>
      <dgm:t>
        <a:bodyPr/>
        <a:lstStyle/>
        <a:p>
          <a:endParaRPr lang="es-EC"/>
        </a:p>
      </dgm:t>
    </dgm:pt>
    <dgm:pt modelId="{31CF4372-0421-4BDB-BEDE-7641CB5492FC}">
      <dgm:prSet custT="1"/>
      <dgm:spPr/>
      <dgm:t>
        <a:bodyPr/>
        <a:lstStyle/>
        <a:p>
          <a:r>
            <a:rPr lang="es-EC" sz="1100" dirty="0">
              <a:solidFill>
                <a:schemeClr val="accent3">
                  <a:lumMod val="50000"/>
                </a:schemeClr>
              </a:solidFill>
              <a:latin typeface="Times New Roman" panose="02020603050405020304" pitchFamily="18" charset="0"/>
              <a:cs typeface="Times New Roman" panose="02020603050405020304" pitchFamily="18" charset="0"/>
            </a:rPr>
            <a:t>2019 Ecuador percibió alrededor de 43 millones de dólares en concepto de impuestos generados por la industria de la construcción en contraste en el año 2020 el estado recibió alrededor de 35 millones lo que representa una caída de los ingresos generados directamente por constructoras.(SRI) </a:t>
          </a:r>
        </a:p>
      </dgm:t>
    </dgm:pt>
    <dgm:pt modelId="{4B7E9F84-2131-4BB9-B85F-E942049AEE4E}" type="parTrans" cxnId="{1D523C0C-5511-499A-838C-B1F3B7E0B645}">
      <dgm:prSet/>
      <dgm:spPr/>
      <dgm:t>
        <a:bodyPr/>
        <a:lstStyle/>
        <a:p>
          <a:endParaRPr lang="es-EC"/>
        </a:p>
      </dgm:t>
    </dgm:pt>
    <dgm:pt modelId="{164131D2-9165-4573-8EF0-74E133164BE0}" type="sibTrans" cxnId="{1D523C0C-5511-499A-838C-B1F3B7E0B645}">
      <dgm:prSet/>
      <dgm:spPr/>
      <dgm:t>
        <a:bodyPr/>
        <a:lstStyle/>
        <a:p>
          <a:endParaRPr lang="es-EC"/>
        </a:p>
      </dgm:t>
    </dgm:pt>
    <dgm:pt modelId="{153780DF-269C-4434-A5D9-1934443CA611}">
      <dgm:prSet/>
      <dgm:spPr/>
      <dgm:t>
        <a:bodyPr/>
        <a:lstStyle/>
        <a:p>
          <a:pPr>
            <a:buFont typeface="Times New Roman" panose="02020603050405020304" pitchFamily="18" charset="0"/>
            <a:buChar char="-"/>
          </a:pPr>
          <a:r>
            <a:rPr lang="es-EC" dirty="0">
              <a:solidFill>
                <a:schemeClr val="accent3">
                  <a:lumMod val="50000"/>
                </a:schemeClr>
              </a:solidFill>
            </a:rPr>
            <a:t> Según </a:t>
          </a:r>
          <a:r>
            <a:rPr lang="es-EC" dirty="0" err="1">
              <a:solidFill>
                <a:schemeClr val="accent3">
                  <a:lumMod val="50000"/>
                </a:schemeClr>
              </a:solidFill>
            </a:rPr>
            <a:t>Properati</a:t>
          </a:r>
          <a:r>
            <a:rPr lang="es-EC" dirty="0">
              <a:solidFill>
                <a:schemeClr val="accent3">
                  <a:lumMod val="50000"/>
                </a:schemeClr>
              </a:solidFill>
            </a:rPr>
            <a:t> puede aseverarse que el no invertir  en </a:t>
          </a:r>
          <a:r>
            <a:rPr lang="es-EC" dirty="0" err="1">
              <a:solidFill>
                <a:schemeClr val="accent3">
                  <a:lumMod val="50000"/>
                </a:schemeClr>
              </a:solidFill>
            </a:rPr>
            <a:t>markerting</a:t>
          </a:r>
          <a:r>
            <a:rPr lang="es-EC" dirty="0">
              <a:solidFill>
                <a:schemeClr val="accent3">
                  <a:lumMod val="50000"/>
                </a:schemeClr>
              </a:solidFill>
            </a:rPr>
            <a:t> digital conllevará la pérdida competitiva y hasta la salida del segmento de mercado</a:t>
          </a:r>
          <a:r>
            <a:rPr lang="es-EC" dirty="0"/>
            <a:t>.</a:t>
          </a:r>
        </a:p>
      </dgm:t>
    </dgm:pt>
    <dgm:pt modelId="{C6153C5A-F709-45B2-AFC9-C10A9913F006}" type="parTrans" cxnId="{7BEB80DB-EE12-42AA-8C1E-5D9E65A793C1}">
      <dgm:prSet/>
      <dgm:spPr/>
      <dgm:t>
        <a:bodyPr/>
        <a:lstStyle/>
        <a:p>
          <a:endParaRPr lang="es-EC"/>
        </a:p>
      </dgm:t>
    </dgm:pt>
    <dgm:pt modelId="{AD3F185F-6FCD-4BCE-A1BC-F252CD3277D5}" type="sibTrans" cxnId="{7BEB80DB-EE12-42AA-8C1E-5D9E65A793C1}">
      <dgm:prSet/>
      <dgm:spPr/>
      <dgm:t>
        <a:bodyPr/>
        <a:lstStyle/>
        <a:p>
          <a:endParaRPr lang="es-EC"/>
        </a:p>
      </dgm:t>
    </dgm:pt>
    <dgm:pt modelId="{D56361A0-CE38-42FA-9C56-36BD4AEAA8C1}" type="pres">
      <dgm:prSet presAssocID="{5EE2C660-CA18-4556-8C70-D6CEAC51C9E1}" presName="linear" presStyleCnt="0">
        <dgm:presLayoutVars>
          <dgm:dir/>
          <dgm:resizeHandles val="exact"/>
        </dgm:presLayoutVars>
      </dgm:prSet>
      <dgm:spPr/>
    </dgm:pt>
    <dgm:pt modelId="{B6F429E3-2D25-48FB-B74F-697257B02B9D}" type="pres">
      <dgm:prSet presAssocID="{7434DEC7-4814-4AB0-9C85-46087B894AA4}" presName="comp" presStyleCnt="0"/>
      <dgm:spPr/>
    </dgm:pt>
    <dgm:pt modelId="{C2E63F9F-80B0-4E21-957D-2EEBBD487BFE}" type="pres">
      <dgm:prSet presAssocID="{7434DEC7-4814-4AB0-9C85-46087B894AA4}" presName="box" presStyleLbl="node1" presStyleIdx="0" presStyleCnt="5" custLinFactNeighborX="-1799" custLinFactNeighborY="973"/>
      <dgm:spPr/>
    </dgm:pt>
    <dgm:pt modelId="{15F15245-88F2-4E94-A8AF-942F3D59F510}" type="pres">
      <dgm:prSet presAssocID="{7434DEC7-4814-4AB0-9C85-46087B894AA4}"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76E3787C-8A79-4434-899E-2A7E8B2C6EF6}" type="pres">
      <dgm:prSet presAssocID="{7434DEC7-4814-4AB0-9C85-46087B894AA4}" presName="text" presStyleLbl="node1" presStyleIdx="0" presStyleCnt="5">
        <dgm:presLayoutVars>
          <dgm:bulletEnabled val="1"/>
        </dgm:presLayoutVars>
      </dgm:prSet>
      <dgm:spPr/>
    </dgm:pt>
    <dgm:pt modelId="{553DBA41-F6A7-45D4-AC1F-CA5BB3BFABFA}" type="pres">
      <dgm:prSet presAssocID="{159CA48E-436C-4CF7-9A74-46FFEE38B543}" presName="spacer" presStyleCnt="0"/>
      <dgm:spPr/>
    </dgm:pt>
    <dgm:pt modelId="{3D51592F-4E74-4AB5-B906-7FFBB1D43357}" type="pres">
      <dgm:prSet presAssocID="{B677FAC6-241C-4474-8DD5-5E92CA07398D}" presName="comp" presStyleCnt="0"/>
      <dgm:spPr/>
    </dgm:pt>
    <dgm:pt modelId="{9F42ED0E-3750-400E-B04F-13B80D0901C6}" type="pres">
      <dgm:prSet presAssocID="{B677FAC6-241C-4474-8DD5-5E92CA07398D}" presName="box" presStyleLbl="node1" presStyleIdx="1" presStyleCnt="5"/>
      <dgm:spPr/>
    </dgm:pt>
    <dgm:pt modelId="{B3B54533-C09A-4E41-BECF-1056E60EEEF0}" type="pres">
      <dgm:prSet presAssocID="{B677FAC6-241C-4474-8DD5-5E92CA07398D}"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3C0D7941-18E1-473B-A846-0C3DAB15A5DC}" type="pres">
      <dgm:prSet presAssocID="{B677FAC6-241C-4474-8DD5-5E92CA07398D}" presName="text" presStyleLbl="node1" presStyleIdx="1" presStyleCnt="5">
        <dgm:presLayoutVars>
          <dgm:bulletEnabled val="1"/>
        </dgm:presLayoutVars>
      </dgm:prSet>
      <dgm:spPr/>
    </dgm:pt>
    <dgm:pt modelId="{AAF9F766-585E-4758-BF5B-41A9B9BA1D4E}" type="pres">
      <dgm:prSet presAssocID="{E4E826BF-9936-41EC-A5A7-151C3D9F4459}" presName="spacer" presStyleCnt="0"/>
      <dgm:spPr/>
    </dgm:pt>
    <dgm:pt modelId="{F8E96647-F0E5-47FF-B2C5-7B1E4C4E9AE6}" type="pres">
      <dgm:prSet presAssocID="{1D01BC0D-AAC0-49D6-A841-709FB0C5E373}" presName="comp" presStyleCnt="0"/>
      <dgm:spPr/>
    </dgm:pt>
    <dgm:pt modelId="{680587C5-CD63-415D-8F9C-8F9A8CC9A513}" type="pres">
      <dgm:prSet presAssocID="{1D01BC0D-AAC0-49D6-A841-709FB0C5E373}" presName="box" presStyleLbl="node1" presStyleIdx="2" presStyleCnt="5"/>
      <dgm:spPr/>
    </dgm:pt>
    <dgm:pt modelId="{8CB03AF7-3362-4CA2-89D1-A8F7D95001E9}" type="pres">
      <dgm:prSet presAssocID="{1D01BC0D-AAC0-49D6-A841-709FB0C5E373}"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CCC9FD49-4D07-44C6-A6B2-82020954AF7C}" type="pres">
      <dgm:prSet presAssocID="{1D01BC0D-AAC0-49D6-A841-709FB0C5E373}" presName="text" presStyleLbl="node1" presStyleIdx="2" presStyleCnt="5">
        <dgm:presLayoutVars>
          <dgm:bulletEnabled val="1"/>
        </dgm:presLayoutVars>
      </dgm:prSet>
      <dgm:spPr/>
    </dgm:pt>
    <dgm:pt modelId="{C72CF544-6ABF-4FDB-BE39-495F7D13F739}" type="pres">
      <dgm:prSet presAssocID="{D0D1D53C-414C-40A6-895B-DBD852639FCE}" presName="spacer" presStyleCnt="0"/>
      <dgm:spPr/>
    </dgm:pt>
    <dgm:pt modelId="{5AA23751-531C-4535-988C-C6BBF755447D}" type="pres">
      <dgm:prSet presAssocID="{31CF4372-0421-4BDB-BEDE-7641CB5492FC}" presName="comp" presStyleCnt="0"/>
      <dgm:spPr/>
    </dgm:pt>
    <dgm:pt modelId="{7F9DF4BA-B2E2-4944-8D66-BF9C02B73C05}" type="pres">
      <dgm:prSet presAssocID="{31CF4372-0421-4BDB-BEDE-7641CB5492FC}" presName="box" presStyleLbl="node1" presStyleIdx="3" presStyleCnt="5"/>
      <dgm:spPr/>
    </dgm:pt>
    <dgm:pt modelId="{DA89162D-C7C2-455E-A49F-1BE272FF1136}" type="pres">
      <dgm:prSet presAssocID="{31CF4372-0421-4BDB-BEDE-7641CB5492FC}"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 modelId="{7FB1B70F-2905-4565-964E-EDABB5304772}" type="pres">
      <dgm:prSet presAssocID="{31CF4372-0421-4BDB-BEDE-7641CB5492FC}" presName="text" presStyleLbl="node1" presStyleIdx="3" presStyleCnt="5">
        <dgm:presLayoutVars>
          <dgm:bulletEnabled val="1"/>
        </dgm:presLayoutVars>
      </dgm:prSet>
      <dgm:spPr/>
    </dgm:pt>
    <dgm:pt modelId="{CFE2CEC8-BBBB-44A6-B4AF-F07635E23A5F}" type="pres">
      <dgm:prSet presAssocID="{164131D2-9165-4573-8EF0-74E133164BE0}" presName="spacer" presStyleCnt="0"/>
      <dgm:spPr/>
    </dgm:pt>
    <dgm:pt modelId="{2E27381F-958C-46A3-BBA6-B58DEF0EF66D}" type="pres">
      <dgm:prSet presAssocID="{153780DF-269C-4434-A5D9-1934443CA611}" presName="comp" presStyleCnt="0"/>
      <dgm:spPr/>
    </dgm:pt>
    <dgm:pt modelId="{84EE1E25-B578-487C-9F60-387A5D8A5CA9}" type="pres">
      <dgm:prSet presAssocID="{153780DF-269C-4434-A5D9-1934443CA611}" presName="box" presStyleLbl="node1" presStyleIdx="4" presStyleCnt="5"/>
      <dgm:spPr/>
    </dgm:pt>
    <dgm:pt modelId="{B199A160-D1BE-4807-B9D5-3444AE8847EF}" type="pres">
      <dgm:prSet presAssocID="{153780DF-269C-4434-A5D9-1934443CA611}" presName="img" presStyleLbl="fgImgPlace1" presStyleIdx="4" presStyleCnt="5"/>
      <dgm:spPr>
        <a:blipFill>
          <a:blip xmlns:r="http://schemas.openxmlformats.org/officeDocument/2006/relationships" r:embed="rId5"/>
          <a:srcRect/>
          <a:stretch>
            <a:fillRect t="-96000" b="-96000"/>
          </a:stretch>
        </a:blipFill>
      </dgm:spPr>
    </dgm:pt>
    <dgm:pt modelId="{1E03B67F-6DB6-43C8-9F12-84C98F64417E}" type="pres">
      <dgm:prSet presAssocID="{153780DF-269C-4434-A5D9-1934443CA611}" presName="text" presStyleLbl="node1" presStyleIdx="4" presStyleCnt="5">
        <dgm:presLayoutVars>
          <dgm:bulletEnabled val="1"/>
        </dgm:presLayoutVars>
      </dgm:prSet>
      <dgm:spPr/>
    </dgm:pt>
  </dgm:ptLst>
  <dgm:cxnLst>
    <dgm:cxn modelId="{1D523C0C-5511-499A-838C-B1F3B7E0B645}" srcId="{5EE2C660-CA18-4556-8C70-D6CEAC51C9E1}" destId="{31CF4372-0421-4BDB-BEDE-7641CB5492FC}" srcOrd="3" destOrd="0" parTransId="{4B7E9F84-2131-4BB9-B85F-E942049AEE4E}" sibTransId="{164131D2-9165-4573-8EF0-74E133164BE0}"/>
    <dgm:cxn modelId="{7D1E070D-3DDE-4D27-9367-E1FAA3BDE484}" type="presOf" srcId="{153780DF-269C-4434-A5D9-1934443CA611}" destId="{1E03B67F-6DB6-43C8-9F12-84C98F64417E}" srcOrd="1" destOrd="0" presId="urn:microsoft.com/office/officeart/2005/8/layout/vList4"/>
    <dgm:cxn modelId="{16EC3215-0B27-4AF3-B1BA-308188D8F68D}" type="presOf" srcId="{7434DEC7-4814-4AB0-9C85-46087B894AA4}" destId="{76E3787C-8A79-4434-899E-2A7E8B2C6EF6}" srcOrd="1" destOrd="0" presId="urn:microsoft.com/office/officeart/2005/8/layout/vList4"/>
    <dgm:cxn modelId="{C4A00E1C-1C3D-46A3-A855-1872D957D91D}" type="presOf" srcId="{B31074E3-BFD1-4078-B8F3-48FCAB61D23B}" destId="{76E3787C-8A79-4434-899E-2A7E8B2C6EF6}" srcOrd="1" destOrd="1" presId="urn:microsoft.com/office/officeart/2005/8/layout/vList4"/>
    <dgm:cxn modelId="{AD5BCA1F-5A23-4109-B914-9E821172BBAF}" srcId="{1D01BC0D-AAC0-49D6-A841-709FB0C5E373}" destId="{C68C91A7-B330-4521-8C8A-F0EED9D40978}" srcOrd="0" destOrd="0" parTransId="{0DB3B61D-0ED4-46D4-B65F-189CC5F1A639}" sibTransId="{2B721A7E-830E-4898-B725-3211B9429D9A}"/>
    <dgm:cxn modelId="{50E78730-50D4-4A22-8BAB-5619A588B91B}" type="presOf" srcId="{C68C91A7-B330-4521-8C8A-F0EED9D40978}" destId="{CCC9FD49-4D07-44C6-A6B2-82020954AF7C}" srcOrd="1" destOrd="1" presId="urn:microsoft.com/office/officeart/2005/8/layout/vList4"/>
    <dgm:cxn modelId="{3B49695B-3922-4681-BA8A-E034A2BD8A77}" type="presOf" srcId="{153780DF-269C-4434-A5D9-1934443CA611}" destId="{84EE1E25-B578-487C-9F60-387A5D8A5CA9}" srcOrd="0" destOrd="0" presId="urn:microsoft.com/office/officeart/2005/8/layout/vList4"/>
    <dgm:cxn modelId="{0BB39561-F798-4D63-8E83-51E12DFE9C65}" type="presOf" srcId="{7434DEC7-4814-4AB0-9C85-46087B894AA4}" destId="{C2E63F9F-80B0-4E21-957D-2EEBBD487BFE}" srcOrd="0" destOrd="0" presId="urn:microsoft.com/office/officeart/2005/8/layout/vList4"/>
    <dgm:cxn modelId="{842C0C62-FB1E-486F-A333-23E0E5A37534}" type="presOf" srcId="{31CF4372-0421-4BDB-BEDE-7641CB5492FC}" destId="{7FB1B70F-2905-4565-964E-EDABB5304772}" srcOrd="1" destOrd="0" presId="urn:microsoft.com/office/officeart/2005/8/layout/vList4"/>
    <dgm:cxn modelId="{FB654243-B3F9-4755-9EE0-DB2CD5E03C6A}" srcId="{B677FAC6-241C-4474-8DD5-5E92CA07398D}" destId="{EA06A58B-3832-4E9C-8273-9DA5A5E32DC9}" srcOrd="0" destOrd="0" parTransId="{B89EDC2E-9BB2-4B01-B5D9-1B39C40591A9}" sibTransId="{1B686CA0-A244-4898-985D-2265AF4E2538}"/>
    <dgm:cxn modelId="{7CEC7246-8C4E-4F6A-9A67-92E88FEA6619}" type="presOf" srcId="{1D01BC0D-AAC0-49D6-A841-709FB0C5E373}" destId="{CCC9FD49-4D07-44C6-A6B2-82020954AF7C}" srcOrd="1" destOrd="0" presId="urn:microsoft.com/office/officeart/2005/8/layout/vList4"/>
    <dgm:cxn modelId="{54B99E6C-0C4D-42CC-87DB-6C838AB08322}" type="presOf" srcId="{B31074E3-BFD1-4078-B8F3-48FCAB61D23B}" destId="{C2E63F9F-80B0-4E21-957D-2EEBBD487BFE}" srcOrd="0" destOrd="1" presId="urn:microsoft.com/office/officeart/2005/8/layout/vList4"/>
    <dgm:cxn modelId="{1B243A74-089D-49AC-A0C6-2F0E5FAD637E}" srcId="{B677FAC6-241C-4474-8DD5-5E92CA07398D}" destId="{2416B5EA-7244-4400-B937-CF0309B497CE}" srcOrd="1" destOrd="0" parTransId="{DE5DB6C6-5B0E-4608-99D2-C31B93770BB3}" sibTransId="{4640DCEA-2E3E-4553-8CC3-542E2A3A20F4}"/>
    <dgm:cxn modelId="{AB440477-FF21-44BB-B474-D7D4ECDD2C20}" srcId="{5EE2C660-CA18-4556-8C70-D6CEAC51C9E1}" destId="{B677FAC6-241C-4474-8DD5-5E92CA07398D}" srcOrd="1" destOrd="0" parTransId="{C8019D44-69FB-459A-BE32-C436571ACFCE}" sibTransId="{E4E826BF-9936-41EC-A5A7-151C3D9F4459}"/>
    <dgm:cxn modelId="{B873FF7A-8BF9-4A22-B439-FEFC7E644D62}" srcId="{7434DEC7-4814-4AB0-9C85-46087B894AA4}" destId="{B31074E3-BFD1-4078-B8F3-48FCAB61D23B}" srcOrd="0" destOrd="0" parTransId="{A27C3EFF-641B-4349-A4BD-DE9CB16A68B6}" sibTransId="{605043C6-0749-4773-921C-97CE9F80DF58}"/>
    <dgm:cxn modelId="{B157357E-5BAA-413A-BFAA-36349B80C506}" type="presOf" srcId="{31CF4372-0421-4BDB-BEDE-7641CB5492FC}" destId="{7F9DF4BA-B2E2-4944-8D66-BF9C02B73C05}" srcOrd="0" destOrd="0" presId="urn:microsoft.com/office/officeart/2005/8/layout/vList4"/>
    <dgm:cxn modelId="{FC209D85-AF3F-441F-8304-606D4549B657}" type="presOf" srcId="{EA06A58B-3832-4E9C-8273-9DA5A5E32DC9}" destId="{3C0D7941-18E1-473B-A846-0C3DAB15A5DC}" srcOrd="1" destOrd="1" presId="urn:microsoft.com/office/officeart/2005/8/layout/vList4"/>
    <dgm:cxn modelId="{C5450B87-F89A-40AA-9C24-1C5702A6231A}" srcId="{5EE2C660-CA18-4556-8C70-D6CEAC51C9E1}" destId="{7434DEC7-4814-4AB0-9C85-46087B894AA4}" srcOrd="0" destOrd="0" parTransId="{2B13804B-F05F-4A13-A72F-808F0982FBEE}" sibTransId="{159CA48E-436C-4CF7-9A74-46FFEE38B543}"/>
    <dgm:cxn modelId="{3125208B-D39B-4FC0-9DB0-7673C607B940}" type="presOf" srcId="{2416B5EA-7244-4400-B937-CF0309B497CE}" destId="{3C0D7941-18E1-473B-A846-0C3DAB15A5DC}" srcOrd="1" destOrd="2" presId="urn:microsoft.com/office/officeart/2005/8/layout/vList4"/>
    <dgm:cxn modelId="{D016B29B-F1B0-4108-A742-954AA6B919E1}" srcId="{5EE2C660-CA18-4556-8C70-D6CEAC51C9E1}" destId="{1D01BC0D-AAC0-49D6-A841-709FB0C5E373}" srcOrd="2" destOrd="0" parTransId="{F49632AD-0E7F-4CE6-BBC5-82509C27A187}" sibTransId="{D0D1D53C-414C-40A6-895B-DBD852639FCE}"/>
    <dgm:cxn modelId="{2EDC6AA6-0391-423D-AD19-B2A4C1218757}" type="presOf" srcId="{B677FAC6-241C-4474-8DD5-5E92CA07398D}" destId="{9F42ED0E-3750-400E-B04F-13B80D0901C6}" srcOrd="0" destOrd="0" presId="urn:microsoft.com/office/officeart/2005/8/layout/vList4"/>
    <dgm:cxn modelId="{D04B52AD-0CFB-4541-BB3E-A0049C745614}" type="presOf" srcId="{5EE2C660-CA18-4556-8C70-D6CEAC51C9E1}" destId="{D56361A0-CE38-42FA-9C56-36BD4AEAA8C1}" srcOrd="0" destOrd="0" presId="urn:microsoft.com/office/officeart/2005/8/layout/vList4"/>
    <dgm:cxn modelId="{A79F63B1-4AA4-4A7A-A996-A0E64E51B2CE}" type="presOf" srcId="{EA06A58B-3832-4E9C-8273-9DA5A5E32DC9}" destId="{9F42ED0E-3750-400E-B04F-13B80D0901C6}" srcOrd="0" destOrd="1" presId="urn:microsoft.com/office/officeart/2005/8/layout/vList4"/>
    <dgm:cxn modelId="{6508B7D2-AC17-4A93-BCDB-63CF1E7842EB}" type="presOf" srcId="{1D01BC0D-AAC0-49D6-A841-709FB0C5E373}" destId="{680587C5-CD63-415D-8F9C-8F9A8CC9A513}" srcOrd="0" destOrd="0" presId="urn:microsoft.com/office/officeart/2005/8/layout/vList4"/>
    <dgm:cxn modelId="{7BEB80DB-EE12-42AA-8C1E-5D9E65A793C1}" srcId="{5EE2C660-CA18-4556-8C70-D6CEAC51C9E1}" destId="{153780DF-269C-4434-A5D9-1934443CA611}" srcOrd="4" destOrd="0" parTransId="{C6153C5A-F709-45B2-AFC9-C10A9913F006}" sibTransId="{AD3F185F-6FCD-4BCE-A1BC-F252CD3277D5}"/>
    <dgm:cxn modelId="{2AA75DE2-93BC-4A87-B7D2-4A7AEB9F2746}" type="presOf" srcId="{B677FAC6-241C-4474-8DD5-5E92CA07398D}" destId="{3C0D7941-18E1-473B-A846-0C3DAB15A5DC}" srcOrd="1" destOrd="0" presId="urn:microsoft.com/office/officeart/2005/8/layout/vList4"/>
    <dgm:cxn modelId="{FCB8A0E4-9211-48B9-948F-13CBA21F548E}" type="presOf" srcId="{2416B5EA-7244-4400-B937-CF0309B497CE}" destId="{9F42ED0E-3750-400E-B04F-13B80D0901C6}" srcOrd="0" destOrd="2" presId="urn:microsoft.com/office/officeart/2005/8/layout/vList4"/>
    <dgm:cxn modelId="{ED40C8FA-3D6F-4970-8325-3BDCC22DC74E}" type="presOf" srcId="{C68C91A7-B330-4521-8C8A-F0EED9D40978}" destId="{680587C5-CD63-415D-8F9C-8F9A8CC9A513}" srcOrd="0" destOrd="1" presId="urn:microsoft.com/office/officeart/2005/8/layout/vList4"/>
    <dgm:cxn modelId="{13C29640-4161-41F7-BC41-F871FA180EF8}" type="presParOf" srcId="{D56361A0-CE38-42FA-9C56-36BD4AEAA8C1}" destId="{B6F429E3-2D25-48FB-B74F-697257B02B9D}" srcOrd="0" destOrd="0" presId="urn:microsoft.com/office/officeart/2005/8/layout/vList4"/>
    <dgm:cxn modelId="{8C1B293B-2B64-4A5B-B2A0-4B21B91C20E5}" type="presParOf" srcId="{B6F429E3-2D25-48FB-B74F-697257B02B9D}" destId="{C2E63F9F-80B0-4E21-957D-2EEBBD487BFE}" srcOrd="0" destOrd="0" presId="urn:microsoft.com/office/officeart/2005/8/layout/vList4"/>
    <dgm:cxn modelId="{DCDFE8AF-2839-4482-897B-55C007C75C30}" type="presParOf" srcId="{B6F429E3-2D25-48FB-B74F-697257B02B9D}" destId="{15F15245-88F2-4E94-A8AF-942F3D59F510}" srcOrd="1" destOrd="0" presId="urn:microsoft.com/office/officeart/2005/8/layout/vList4"/>
    <dgm:cxn modelId="{E44B8B2E-4F7A-4813-8791-411F34EBF3A7}" type="presParOf" srcId="{B6F429E3-2D25-48FB-B74F-697257B02B9D}" destId="{76E3787C-8A79-4434-899E-2A7E8B2C6EF6}" srcOrd="2" destOrd="0" presId="urn:microsoft.com/office/officeart/2005/8/layout/vList4"/>
    <dgm:cxn modelId="{DCF344FC-F67D-4A94-8235-D5C45B761A38}" type="presParOf" srcId="{D56361A0-CE38-42FA-9C56-36BD4AEAA8C1}" destId="{553DBA41-F6A7-45D4-AC1F-CA5BB3BFABFA}" srcOrd="1" destOrd="0" presId="urn:microsoft.com/office/officeart/2005/8/layout/vList4"/>
    <dgm:cxn modelId="{195A8FDC-8110-4644-99F1-232292384628}" type="presParOf" srcId="{D56361A0-CE38-42FA-9C56-36BD4AEAA8C1}" destId="{3D51592F-4E74-4AB5-B906-7FFBB1D43357}" srcOrd="2" destOrd="0" presId="urn:microsoft.com/office/officeart/2005/8/layout/vList4"/>
    <dgm:cxn modelId="{6D9FBFA0-AA9E-4C26-8943-097F1AD26466}" type="presParOf" srcId="{3D51592F-4E74-4AB5-B906-7FFBB1D43357}" destId="{9F42ED0E-3750-400E-B04F-13B80D0901C6}" srcOrd="0" destOrd="0" presId="urn:microsoft.com/office/officeart/2005/8/layout/vList4"/>
    <dgm:cxn modelId="{B18796D5-AD60-4696-93BC-F09863691E69}" type="presParOf" srcId="{3D51592F-4E74-4AB5-B906-7FFBB1D43357}" destId="{B3B54533-C09A-4E41-BECF-1056E60EEEF0}" srcOrd="1" destOrd="0" presId="urn:microsoft.com/office/officeart/2005/8/layout/vList4"/>
    <dgm:cxn modelId="{6BEBE40C-4FE2-496B-845B-FAAF992DFF75}" type="presParOf" srcId="{3D51592F-4E74-4AB5-B906-7FFBB1D43357}" destId="{3C0D7941-18E1-473B-A846-0C3DAB15A5DC}" srcOrd="2" destOrd="0" presId="urn:microsoft.com/office/officeart/2005/8/layout/vList4"/>
    <dgm:cxn modelId="{57AA7DA1-F335-4C20-9FD6-3C057639B676}" type="presParOf" srcId="{D56361A0-CE38-42FA-9C56-36BD4AEAA8C1}" destId="{AAF9F766-585E-4758-BF5B-41A9B9BA1D4E}" srcOrd="3" destOrd="0" presId="urn:microsoft.com/office/officeart/2005/8/layout/vList4"/>
    <dgm:cxn modelId="{8A52C314-B651-4F0D-AF03-6BDAED9C1C1F}" type="presParOf" srcId="{D56361A0-CE38-42FA-9C56-36BD4AEAA8C1}" destId="{F8E96647-F0E5-47FF-B2C5-7B1E4C4E9AE6}" srcOrd="4" destOrd="0" presId="urn:microsoft.com/office/officeart/2005/8/layout/vList4"/>
    <dgm:cxn modelId="{BFCF29D2-965B-464E-A2B6-552B4CA99BDD}" type="presParOf" srcId="{F8E96647-F0E5-47FF-B2C5-7B1E4C4E9AE6}" destId="{680587C5-CD63-415D-8F9C-8F9A8CC9A513}" srcOrd="0" destOrd="0" presId="urn:microsoft.com/office/officeart/2005/8/layout/vList4"/>
    <dgm:cxn modelId="{D8E54EE7-2756-4BF4-9EE6-8C370F77450B}" type="presParOf" srcId="{F8E96647-F0E5-47FF-B2C5-7B1E4C4E9AE6}" destId="{8CB03AF7-3362-4CA2-89D1-A8F7D95001E9}" srcOrd="1" destOrd="0" presId="urn:microsoft.com/office/officeart/2005/8/layout/vList4"/>
    <dgm:cxn modelId="{2D097731-55EE-40C9-829C-9A882EDB6173}" type="presParOf" srcId="{F8E96647-F0E5-47FF-B2C5-7B1E4C4E9AE6}" destId="{CCC9FD49-4D07-44C6-A6B2-82020954AF7C}" srcOrd="2" destOrd="0" presId="urn:microsoft.com/office/officeart/2005/8/layout/vList4"/>
    <dgm:cxn modelId="{E0DC6680-5162-413D-BBDB-F862C75776E6}" type="presParOf" srcId="{D56361A0-CE38-42FA-9C56-36BD4AEAA8C1}" destId="{C72CF544-6ABF-4FDB-BE39-495F7D13F739}" srcOrd="5" destOrd="0" presId="urn:microsoft.com/office/officeart/2005/8/layout/vList4"/>
    <dgm:cxn modelId="{1BE6C5F5-CCE1-4096-A47E-9F33768933F9}" type="presParOf" srcId="{D56361A0-CE38-42FA-9C56-36BD4AEAA8C1}" destId="{5AA23751-531C-4535-988C-C6BBF755447D}" srcOrd="6" destOrd="0" presId="urn:microsoft.com/office/officeart/2005/8/layout/vList4"/>
    <dgm:cxn modelId="{415C2CF5-51B3-4D17-828D-E338449B61A1}" type="presParOf" srcId="{5AA23751-531C-4535-988C-C6BBF755447D}" destId="{7F9DF4BA-B2E2-4944-8D66-BF9C02B73C05}" srcOrd="0" destOrd="0" presId="urn:microsoft.com/office/officeart/2005/8/layout/vList4"/>
    <dgm:cxn modelId="{2B8F21EE-055E-4B01-AA0D-AF1C1BFD0EF7}" type="presParOf" srcId="{5AA23751-531C-4535-988C-C6BBF755447D}" destId="{DA89162D-C7C2-455E-A49F-1BE272FF1136}" srcOrd="1" destOrd="0" presId="urn:microsoft.com/office/officeart/2005/8/layout/vList4"/>
    <dgm:cxn modelId="{9D4F51B1-6887-4675-B3EA-0DB42E869309}" type="presParOf" srcId="{5AA23751-531C-4535-988C-C6BBF755447D}" destId="{7FB1B70F-2905-4565-964E-EDABB5304772}" srcOrd="2" destOrd="0" presId="urn:microsoft.com/office/officeart/2005/8/layout/vList4"/>
    <dgm:cxn modelId="{62DC4815-1F70-4723-BF9D-F1C2B5C2091B}" type="presParOf" srcId="{D56361A0-CE38-42FA-9C56-36BD4AEAA8C1}" destId="{CFE2CEC8-BBBB-44A6-B4AF-F07635E23A5F}" srcOrd="7" destOrd="0" presId="urn:microsoft.com/office/officeart/2005/8/layout/vList4"/>
    <dgm:cxn modelId="{10749804-2258-4F76-9C93-647DF64F9B64}" type="presParOf" srcId="{D56361A0-CE38-42FA-9C56-36BD4AEAA8C1}" destId="{2E27381F-958C-46A3-BBA6-B58DEF0EF66D}" srcOrd="8" destOrd="0" presId="urn:microsoft.com/office/officeart/2005/8/layout/vList4"/>
    <dgm:cxn modelId="{33D9FE3D-76FD-4BC6-A88F-9A38F5BA2C7C}" type="presParOf" srcId="{2E27381F-958C-46A3-BBA6-B58DEF0EF66D}" destId="{84EE1E25-B578-487C-9F60-387A5D8A5CA9}" srcOrd="0" destOrd="0" presId="urn:microsoft.com/office/officeart/2005/8/layout/vList4"/>
    <dgm:cxn modelId="{8E6E1E2C-7561-4389-B75B-89DAF71F3047}" type="presParOf" srcId="{2E27381F-958C-46A3-BBA6-B58DEF0EF66D}" destId="{B199A160-D1BE-4807-B9D5-3444AE8847EF}" srcOrd="1" destOrd="0" presId="urn:microsoft.com/office/officeart/2005/8/layout/vList4"/>
    <dgm:cxn modelId="{530DC0B1-A628-4A55-9252-F0C819B2BB9D}" type="presParOf" srcId="{2E27381F-958C-46A3-BBA6-B58DEF0EF66D}" destId="{1E03B67F-6DB6-43C8-9F12-84C98F64417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63F9F-80B0-4E21-957D-2EEBBD487BFE}">
      <dsp:nvSpPr>
        <dsp:cNvPr id="0" name=""/>
        <dsp:cNvSpPr/>
      </dsp:nvSpPr>
      <dsp:spPr>
        <a:xfrm>
          <a:off x="0" y="8236"/>
          <a:ext cx="7860971" cy="8465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solidFill>
                <a:schemeClr val="bg2"/>
              </a:solidFill>
            </a:rPr>
            <a:t>+ POBLACION </a:t>
          </a:r>
        </a:p>
        <a:p>
          <a:pPr marL="57150" lvl="1" indent="-57150" algn="l" defTabSz="488950">
            <a:lnSpc>
              <a:spcPct val="90000"/>
            </a:lnSpc>
            <a:spcBef>
              <a:spcPct val="0"/>
            </a:spcBef>
            <a:spcAft>
              <a:spcPct val="15000"/>
            </a:spcAft>
            <a:buChar char="•"/>
          </a:pPr>
          <a:r>
            <a:rPr lang="es-EC" sz="1100" kern="1200" dirty="0">
              <a:solidFill>
                <a:schemeClr val="accent5">
                  <a:lumMod val="50000"/>
                </a:schemeClr>
              </a:solidFill>
              <a:latin typeface="Times New Roman" panose="02020603050405020304" pitchFamily="18" charset="0"/>
              <a:cs typeface="Times New Roman" panose="02020603050405020304" pitchFamily="18" charset="0"/>
            </a:rPr>
            <a:t>El Distrito Metropolitano de Quito ha sido una de las ciudades que más ha experimentado crecimiento poblacional, Para </a:t>
          </a:r>
          <a:r>
            <a:rPr lang="es-ES" sz="1100" b="0" i="0" kern="1200" dirty="0">
              <a:solidFill>
                <a:schemeClr val="accent3">
                  <a:lumMod val="50000"/>
                </a:schemeClr>
              </a:solidFill>
              <a:latin typeface="Times New Roman" panose="02020603050405020304" pitchFamily="18" charset="0"/>
              <a:cs typeface="Times New Roman" panose="02020603050405020304" pitchFamily="18" charset="0"/>
            </a:rPr>
            <a:t>2018 2.690.150 millones de habitantes y según proyecciones del 2020 esta cantidad ha aumentado llegando a los 2.781.641 millones de habitantes</a:t>
          </a:r>
          <a:r>
            <a:rPr lang="es-ES" sz="1100" b="0" i="0" kern="1200" dirty="0">
              <a:latin typeface="Times New Roman" panose="02020603050405020304" pitchFamily="18" charset="0"/>
              <a:cs typeface="Times New Roman" panose="02020603050405020304" pitchFamily="18" charset="0"/>
            </a:rPr>
            <a:t>. </a:t>
          </a:r>
          <a:r>
            <a:rPr lang="es-ES" sz="1100" b="0" i="0" kern="1200" dirty="0">
              <a:solidFill>
                <a:schemeClr val="accent3">
                  <a:lumMod val="50000"/>
                </a:schemeClr>
              </a:solidFill>
              <a:latin typeface="Times New Roman" panose="02020603050405020304" pitchFamily="18" charset="0"/>
              <a:cs typeface="Times New Roman" panose="02020603050405020304" pitchFamily="18" charset="0"/>
            </a:rPr>
            <a:t>(INEC)</a:t>
          </a:r>
          <a:endParaRPr lang="es-EC" sz="1100"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1656846" y="8236"/>
        <a:ext cx="6204124" cy="846521"/>
      </dsp:txXfrm>
    </dsp:sp>
    <dsp:sp modelId="{15F15245-88F2-4E94-A8AF-942F3D59F510}">
      <dsp:nvSpPr>
        <dsp:cNvPr id="0" name=""/>
        <dsp:cNvSpPr/>
      </dsp:nvSpPr>
      <dsp:spPr>
        <a:xfrm>
          <a:off x="84652" y="84652"/>
          <a:ext cx="1572194" cy="6772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1">
          <a:scrgbClr r="0" g="0" b="0"/>
        </a:fillRef>
        <a:effectRef idx="3">
          <a:scrgbClr r="0" g="0" b="0"/>
        </a:effectRef>
        <a:fontRef idx="minor"/>
      </dsp:style>
    </dsp:sp>
    <dsp:sp modelId="{9F42ED0E-3750-400E-B04F-13B80D0901C6}">
      <dsp:nvSpPr>
        <dsp:cNvPr id="0" name=""/>
        <dsp:cNvSpPr/>
      </dsp:nvSpPr>
      <dsp:spPr>
        <a:xfrm>
          <a:off x="0" y="931174"/>
          <a:ext cx="7860971" cy="8465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s-EC" sz="1400" kern="1200" dirty="0">
              <a:solidFill>
                <a:schemeClr val="bg1"/>
              </a:solidFill>
            </a:rPr>
            <a:t>+ APORTE DEL SECTOR AL PIB</a:t>
          </a:r>
        </a:p>
        <a:p>
          <a:pPr marL="114300" lvl="1" indent="-114300" algn="l" defTabSz="533400">
            <a:lnSpc>
              <a:spcPct val="90000"/>
            </a:lnSpc>
            <a:spcBef>
              <a:spcPct val="0"/>
            </a:spcBef>
            <a:spcAft>
              <a:spcPct val="15000"/>
            </a:spcAft>
            <a:buChar char="•"/>
          </a:pPr>
          <a:r>
            <a:rPr lang="es-EC" sz="1200" kern="1200" dirty="0">
              <a:solidFill>
                <a:schemeClr val="accent5">
                  <a:lumMod val="50000"/>
                </a:schemeClr>
              </a:solidFill>
              <a:latin typeface="Times New Roman" panose="02020603050405020304" pitchFamily="18" charset="0"/>
              <a:cs typeface="Times New Roman" panose="02020603050405020304" pitchFamily="18" charset="0"/>
            </a:rPr>
            <a:t>En el 2008 se dinamizó este sector, por lo que la banca pública y privada optaron por otorgar una mayor concesión de créditos</a:t>
          </a:r>
        </a:p>
        <a:p>
          <a:pPr marL="114300" lvl="1" indent="-114300" algn="l" defTabSz="533400">
            <a:lnSpc>
              <a:spcPct val="90000"/>
            </a:lnSpc>
            <a:spcBef>
              <a:spcPct val="0"/>
            </a:spcBef>
            <a:spcAft>
              <a:spcPct val="15000"/>
            </a:spcAft>
            <a:buChar char="•"/>
          </a:pPr>
          <a:r>
            <a:rPr lang="es-EC" sz="1200" kern="1200" dirty="0">
              <a:solidFill>
                <a:schemeClr val="accent5">
                  <a:lumMod val="50000"/>
                </a:schemeClr>
              </a:solidFill>
              <a:latin typeface="Times New Roman" panose="02020603050405020304" pitchFamily="18" charset="0"/>
              <a:cs typeface="Times New Roman" panose="02020603050405020304" pitchFamily="18" charset="0"/>
            </a:rPr>
            <a:t>Según (BCE), el sector de la construcción creció a una tasa promedio anual de 6,3 durante el periodo 2008 al 2016</a:t>
          </a:r>
          <a:r>
            <a:rPr lang="es-EC" sz="1100" kern="1200" dirty="0">
              <a:solidFill>
                <a:schemeClr val="accent5">
                  <a:lumMod val="50000"/>
                </a:schemeClr>
              </a:solidFill>
              <a:latin typeface="Times New Roman" panose="02020603050405020304" pitchFamily="18" charset="0"/>
              <a:cs typeface="Times New Roman" panose="02020603050405020304" pitchFamily="18" charset="0"/>
            </a:rPr>
            <a:t>. </a:t>
          </a:r>
        </a:p>
      </dsp:txBody>
      <dsp:txXfrm>
        <a:off x="1656846" y="931174"/>
        <a:ext cx="6204124" cy="846521"/>
      </dsp:txXfrm>
    </dsp:sp>
    <dsp:sp modelId="{B3B54533-C09A-4E41-BECF-1056E60EEEF0}">
      <dsp:nvSpPr>
        <dsp:cNvPr id="0" name=""/>
        <dsp:cNvSpPr/>
      </dsp:nvSpPr>
      <dsp:spPr>
        <a:xfrm>
          <a:off x="84652" y="1015826"/>
          <a:ext cx="1572194" cy="6772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1">
          <a:scrgbClr r="0" g="0" b="0"/>
        </a:fillRef>
        <a:effectRef idx="3">
          <a:scrgbClr r="0" g="0" b="0"/>
        </a:effectRef>
        <a:fontRef idx="minor"/>
      </dsp:style>
    </dsp:sp>
    <dsp:sp modelId="{680587C5-CD63-415D-8F9C-8F9A8CC9A513}">
      <dsp:nvSpPr>
        <dsp:cNvPr id="0" name=""/>
        <dsp:cNvSpPr/>
      </dsp:nvSpPr>
      <dsp:spPr>
        <a:xfrm>
          <a:off x="0" y="1862348"/>
          <a:ext cx="7860971" cy="8465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solidFill>
                <a:schemeClr val="bg1"/>
              </a:solidFill>
            </a:rPr>
            <a:t>+ DEFICIT HABITACIONAL</a:t>
          </a:r>
        </a:p>
        <a:p>
          <a:pPr marL="57150" lvl="1" indent="-57150" algn="l" defTabSz="488950">
            <a:lnSpc>
              <a:spcPct val="90000"/>
            </a:lnSpc>
            <a:spcBef>
              <a:spcPct val="0"/>
            </a:spcBef>
            <a:spcAft>
              <a:spcPct val="15000"/>
            </a:spcAft>
            <a:buChar char="•"/>
          </a:pPr>
          <a:r>
            <a:rPr lang="es-EC" sz="1100" kern="1200" dirty="0">
              <a:solidFill>
                <a:schemeClr val="accent4">
                  <a:lumMod val="50000"/>
                </a:schemeClr>
              </a:solidFill>
            </a:rPr>
            <a:t>Según el MIDUVI, el déficit habitacional el déficit habitacional en el Ecuador aumenta a una tasa de 40.000 hogares por año, en Quito alrededor de 6400 hogares /año. </a:t>
          </a:r>
        </a:p>
      </dsp:txBody>
      <dsp:txXfrm>
        <a:off x="1656846" y="1862348"/>
        <a:ext cx="6204124" cy="846521"/>
      </dsp:txXfrm>
    </dsp:sp>
    <dsp:sp modelId="{8CB03AF7-3362-4CA2-89D1-A8F7D95001E9}">
      <dsp:nvSpPr>
        <dsp:cNvPr id="0" name=""/>
        <dsp:cNvSpPr/>
      </dsp:nvSpPr>
      <dsp:spPr>
        <a:xfrm>
          <a:off x="84652" y="1947000"/>
          <a:ext cx="1572194" cy="6772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1">
          <a:scrgbClr r="0" g="0" b="0"/>
        </a:fillRef>
        <a:effectRef idx="3">
          <a:scrgbClr r="0" g="0" b="0"/>
        </a:effectRef>
        <a:fontRef idx="minor"/>
      </dsp:style>
    </dsp:sp>
    <dsp:sp modelId="{7F9DF4BA-B2E2-4944-8D66-BF9C02B73C05}">
      <dsp:nvSpPr>
        <dsp:cNvPr id="0" name=""/>
        <dsp:cNvSpPr/>
      </dsp:nvSpPr>
      <dsp:spPr>
        <a:xfrm>
          <a:off x="0" y="2793522"/>
          <a:ext cx="7860971" cy="8465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dirty="0">
              <a:solidFill>
                <a:schemeClr val="accent3">
                  <a:lumMod val="50000"/>
                </a:schemeClr>
              </a:solidFill>
              <a:latin typeface="Times New Roman" panose="02020603050405020304" pitchFamily="18" charset="0"/>
              <a:cs typeface="Times New Roman" panose="02020603050405020304" pitchFamily="18" charset="0"/>
            </a:rPr>
            <a:t>2019 Ecuador percibió alrededor de 43 millones de dólares en concepto de impuestos generados por la industria de la construcción en contraste en el año 2020 el estado recibió alrededor de 35 millones lo que representa una caída de los ingresos generados directamente por constructoras.(SRI) </a:t>
          </a:r>
        </a:p>
      </dsp:txBody>
      <dsp:txXfrm>
        <a:off x="1656846" y="2793522"/>
        <a:ext cx="6204124" cy="846521"/>
      </dsp:txXfrm>
    </dsp:sp>
    <dsp:sp modelId="{DA89162D-C7C2-455E-A49F-1BE272FF1136}">
      <dsp:nvSpPr>
        <dsp:cNvPr id="0" name=""/>
        <dsp:cNvSpPr/>
      </dsp:nvSpPr>
      <dsp:spPr>
        <a:xfrm>
          <a:off x="84652" y="2878174"/>
          <a:ext cx="1572194" cy="6772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1">
          <a:scrgbClr r="0" g="0" b="0"/>
        </a:fillRef>
        <a:effectRef idx="3">
          <a:scrgbClr r="0" g="0" b="0"/>
        </a:effectRef>
        <a:fontRef idx="minor"/>
      </dsp:style>
    </dsp:sp>
    <dsp:sp modelId="{84EE1E25-B578-487C-9F60-387A5D8A5CA9}">
      <dsp:nvSpPr>
        <dsp:cNvPr id="0" name=""/>
        <dsp:cNvSpPr/>
      </dsp:nvSpPr>
      <dsp:spPr>
        <a:xfrm>
          <a:off x="0" y="3724696"/>
          <a:ext cx="7860971" cy="8465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s-EC" sz="1400" kern="1200" dirty="0">
              <a:solidFill>
                <a:schemeClr val="accent3">
                  <a:lumMod val="50000"/>
                </a:schemeClr>
              </a:solidFill>
            </a:rPr>
            <a:t> Según </a:t>
          </a:r>
          <a:r>
            <a:rPr lang="es-EC" sz="1400" kern="1200" dirty="0" err="1">
              <a:solidFill>
                <a:schemeClr val="accent3">
                  <a:lumMod val="50000"/>
                </a:schemeClr>
              </a:solidFill>
            </a:rPr>
            <a:t>Properati</a:t>
          </a:r>
          <a:r>
            <a:rPr lang="es-EC" sz="1400" kern="1200" dirty="0">
              <a:solidFill>
                <a:schemeClr val="accent3">
                  <a:lumMod val="50000"/>
                </a:schemeClr>
              </a:solidFill>
            </a:rPr>
            <a:t> puede aseverarse que el no invertir  en </a:t>
          </a:r>
          <a:r>
            <a:rPr lang="es-EC" sz="1400" kern="1200" dirty="0" err="1">
              <a:solidFill>
                <a:schemeClr val="accent3">
                  <a:lumMod val="50000"/>
                </a:schemeClr>
              </a:solidFill>
            </a:rPr>
            <a:t>markerting</a:t>
          </a:r>
          <a:r>
            <a:rPr lang="es-EC" sz="1400" kern="1200" dirty="0">
              <a:solidFill>
                <a:schemeClr val="accent3">
                  <a:lumMod val="50000"/>
                </a:schemeClr>
              </a:solidFill>
            </a:rPr>
            <a:t> digital conllevará la pérdida competitiva y hasta la salida del segmento de mercado</a:t>
          </a:r>
          <a:r>
            <a:rPr lang="es-EC" sz="1400" kern="1200" dirty="0"/>
            <a:t>.</a:t>
          </a:r>
        </a:p>
      </dsp:txBody>
      <dsp:txXfrm>
        <a:off x="1656846" y="3724696"/>
        <a:ext cx="6204124" cy="846521"/>
      </dsp:txXfrm>
    </dsp:sp>
    <dsp:sp modelId="{B199A160-D1BE-4807-B9D5-3444AE8847EF}">
      <dsp:nvSpPr>
        <dsp:cNvPr id="0" name=""/>
        <dsp:cNvSpPr/>
      </dsp:nvSpPr>
      <dsp:spPr>
        <a:xfrm>
          <a:off x="84652" y="3809348"/>
          <a:ext cx="1572194" cy="677217"/>
        </a:xfrm>
        <a:prstGeom prst="roundRect">
          <a:avLst>
            <a:gd name="adj" fmla="val 10000"/>
          </a:avLst>
        </a:prstGeom>
        <a:blipFill>
          <a:blip xmlns:r="http://schemas.openxmlformats.org/officeDocument/2006/relationships" r:embed="rId5"/>
          <a:srcRect/>
          <a:stretch>
            <a:fillRect t="-96000" b="-96000"/>
          </a:stretch>
        </a:blip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4/28/2021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798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362801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72380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95986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75997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683752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729558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51746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581951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959430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4/28/2021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519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230652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040186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4/28/2021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8732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4/28/2021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0812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BC1C18-307B-4F68-A007-B5B542270E8D}"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647027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smtClean="0"/>
              <a:t>4/28/2021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870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CBC1C18-307B-4F68-A007-B5B542270E8D}" type="datetimeFigureOut">
              <a:rPr lang="en-US" smtClean="0"/>
              <a:t>4/28/2021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
              </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87255022"/>
      </p:ext>
    </p:extLst>
  </p:cSld>
  <p:clrMap bg1="dk1" tx1="lt1" bg2="dk2" tx2="lt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rrera de Ingeniería Geográfica y del Medio Ambiente | Universidad de las  Fuerzas Armadas-ESPE">
            <a:extLst>
              <a:ext uri="{FF2B5EF4-FFF2-40B4-BE49-F238E27FC236}">
                <a16:creationId xmlns:a16="http://schemas.microsoft.com/office/drawing/2014/main" id="{AB9A51C5-7A06-47E9-8B32-899BB180E1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7864" y="383193"/>
            <a:ext cx="2907757" cy="647487"/>
          </a:xfrm>
          <a:prstGeom prst="rect">
            <a:avLst/>
          </a:prstGeom>
          <a:noFill/>
          <a:ln>
            <a:noFill/>
          </a:ln>
        </p:spPr>
      </p:pic>
      <p:sp>
        <p:nvSpPr>
          <p:cNvPr id="6" name="CuadroTexto 5">
            <a:extLst>
              <a:ext uri="{FF2B5EF4-FFF2-40B4-BE49-F238E27FC236}">
                <a16:creationId xmlns:a16="http://schemas.microsoft.com/office/drawing/2014/main" id="{A6859AC7-9D40-4EFA-BF97-32F64E1B7D6D}"/>
              </a:ext>
            </a:extLst>
          </p:cNvPr>
          <p:cNvSpPr txBox="1"/>
          <p:nvPr/>
        </p:nvSpPr>
        <p:spPr>
          <a:xfrm>
            <a:off x="3048000" y="1214325"/>
            <a:ext cx="6096000" cy="660758"/>
          </a:xfrm>
          <a:prstGeom prst="rect">
            <a:avLst/>
          </a:prstGeom>
          <a:noFill/>
        </p:spPr>
        <p:txBody>
          <a:bodyPr wrap="square">
            <a:spAutoFit/>
          </a:bodyPr>
          <a:lstStyle/>
          <a:p>
            <a:pPr algn="ctr">
              <a:lnSpc>
                <a:spcPct val="105000"/>
              </a:lnSpc>
              <a:spcAft>
                <a:spcPts val="6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DEPARTAMENTO DE CIENCIAS ECONOMICAS, ADMINISTRATIVAS Y DEL COMERCIO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73A87C27-7BB2-4666-B1B5-724AFD76590A}"/>
              </a:ext>
            </a:extLst>
          </p:cNvPr>
          <p:cNvSpPr txBox="1"/>
          <p:nvPr/>
        </p:nvSpPr>
        <p:spPr>
          <a:xfrm>
            <a:off x="3188368" y="2083181"/>
            <a:ext cx="6096000" cy="369909"/>
          </a:xfrm>
          <a:prstGeom prst="rect">
            <a:avLst/>
          </a:prstGeom>
          <a:noFill/>
        </p:spPr>
        <p:txBody>
          <a:bodyPr wrap="square">
            <a:spAutoFit/>
          </a:bodyPr>
          <a:lstStyle/>
          <a:p>
            <a:pPr algn="ctr">
              <a:lnSpc>
                <a:spcPct val="105000"/>
              </a:lnSpc>
              <a:spcAft>
                <a:spcPts val="6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CARRERA: INGENIERIA EN MERCADOTECNIA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1B7B1B2D-AC75-4B2F-939B-33C71C29DA67}"/>
              </a:ext>
            </a:extLst>
          </p:cNvPr>
          <p:cNvSpPr txBox="1"/>
          <p:nvPr/>
        </p:nvSpPr>
        <p:spPr>
          <a:xfrm>
            <a:off x="4567864" y="2687114"/>
            <a:ext cx="3056272" cy="1078437"/>
          </a:xfrm>
          <a:prstGeom prst="rect">
            <a:avLst/>
          </a:prstGeom>
          <a:noFill/>
        </p:spPr>
        <p:txBody>
          <a:bodyPr wrap="square">
            <a:spAutoFit/>
          </a:bodyPr>
          <a:lstStyle/>
          <a:p>
            <a:pPr algn="ctr">
              <a:lnSpc>
                <a:spcPct val="105000"/>
              </a:lnSpc>
              <a:spcAft>
                <a:spcPts val="80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Presentación Proyecto 2021</a:t>
            </a:r>
            <a:endParaRPr lang="es-EC"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Trabajo de Titulación - TCC</a:t>
            </a:r>
            <a:endParaRPr lang="es-EC"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6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55A1D488-277E-4065-8D63-00150A523C64}"/>
              </a:ext>
            </a:extLst>
          </p:cNvPr>
          <p:cNvSpPr txBox="1"/>
          <p:nvPr/>
        </p:nvSpPr>
        <p:spPr>
          <a:xfrm>
            <a:off x="3048000" y="3557713"/>
            <a:ext cx="6096000" cy="1242456"/>
          </a:xfrm>
          <a:prstGeom prst="rect">
            <a:avLst/>
          </a:prstGeom>
          <a:noFill/>
        </p:spPr>
        <p:txBody>
          <a:bodyPr wrap="square">
            <a:spAutoFit/>
          </a:bodyPr>
          <a:lstStyle/>
          <a:p>
            <a:pPr algn="ctr">
              <a:lnSpc>
                <a:spcPct val="105000"/>
              </a:lnSpc>
              <a:spcAft>
                <a:spcPts val="600"/>
              </a:spcAf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ANÁLISIS DEL IMPACTO DEL MARKETING DIGITAL FRENTE AL COMPORTAMIENTO DEL CONSUMIDOR DE EMPRESAS CONSTRUCTORAS UBICADAS EN EL DISTRITO METROPOLITANO DE QUITO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989FA112-464F-4EF5-8F9F-4E60C31B33EB}"/>
              </a:ext>
            </a:extLst>
          </p:cNvPr>
          <p:cNvSpPr txBox="1"/>
          <p:nvPr/>
        </p:nvSpPr>
        <p:spPr>
          <a:xfrm>
            <a:off x="3050006" y="5078272"/>
            <a:ext cx="6093994" cy="369909"/>
          </a:xfrm>
          <a:prstGeom prst="rect">
            <a:avLst/>
          </a:prstGeom>
          <a:noFill/>
        </p:spPr>
        <p:txBody>
          <a:bodyPr wrap="square">
            <a:spAutoFit/>
          </a:bodyPr>
          <a:lstStyle/>
          <a:p>
            <a:pPr algn="ctr">
              <a:lnSpc>
                <a:spcPct val="105000"/>
              </a:lnSpc>
              <a:spcAft>
                <a:spcPts val="600"/>
              </a:spcAft>
            </a:pPr>
            <a:r>
              <a:rPr lang="es-EC" sz="18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DANIEL FERNANDO ANDRADE MACIAS</a:t>
            </a:r>
            <a:endParaRPr lang="es-EC" sz="18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E5D276C1-6CAD-42AC-A6E2-E9D13A02B0FC}"/>
              </a:ext>
            </a:extLst>
          </p:cNvPr>
          <p:cNvSpPr txBox="1"/>
          <p:nvPr/>
        </p:nvSpPr>
        <p:spPr>
          <a:xfrm>
            <a:off x="3046997" y="5745336"/>
            <a:ext cx="6093994" cy="369909"/>
          </a:xfrm>
          <a:prstGeom prst="rect">
            <a:avLst/>
          </a:prstGeom>
          <a:noFill/>
        </p:spPr>
        <p:txBody>
          <a:bodyPr wrap="square">
            <a:spAutoFit/>
          </a:bodyPr>
          <a:lstStyle/>
          <a:p>
            <a:pPr algn="ctr">
              <a:lnSpc>
                <a:spcPct val="105000"/>
              </a:lnSpc>
              <a:spcAft>
                <a:spcPts val="6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Director de Tesis: Ing. </a:t>
            </a:r>
            <a:r>
              <a:rPr lang="es-EC" sz="1800" b="1" dirty="0" err="1">
                <a:effectLst/>
                <a:latin typeface="Times New Roman" panose="02020603050405020304" pitchFamily="18" charset="0"/>
                <a:ea typeface="Times New Roman" panose="02020603050405020304" pitchFamily="18" charset="0"/>
                <a:cs typeface="Times New Roman" panose="02020603050405020304" pitchFamily="18" charset="0"/>
              </a:rPr>
              <a:t>Horfayt</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Alvear Peña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4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753C736-9C27-49B3-8E05-D20BE2B2DCEB}"/>
              </a:ext>
            </a:extLst>
          </p:cNvPr>
          <p:cNvSpPr txBox="1"/>
          <p:nvPr/>
        </p:nvSpPr>
        <p:spPr>
          <a:xfrm>
            <a:off x="1230228" y="2742817"/>
            <a:ext cx="4340392" cy="1372363"/>
          </a:xfrm>
          <a:prstGeom prst="rect">
            <a:avLst/>
          </a:prstGeom>
          <a:noFill/>
        </p:spPr>
        <p:txBody>
          <a:bodyPr wrap="square">
            <a:spAutoFit/>
          </a:bodyPr>
          <a:lstStyle/>
          <a:p>
            <a:pPr>
              <a:lnSpc>
                <a:spcPct val="105000"/>
              </a:lnSpc>
              <a:spcBef>
                <a:spcPts val="1200"/>
              </a:spcBef>
            </a:pPr>
            <a:r>
              <a:rPr lang="es-EC" sz="3600" b="1" kern="0" dirty="0">
                <a:effectLst/>
                <a:latin typeface="Times New Roman" panose="02020603050405020304" pitchFamily="18" charset="0"/>
                <a:ea typeface="Times New Roman" panose="02020603050405020304" pitchFamily="18" charset="0"/>
                <a:cs typeface="Times New Roman" panose="02020603050405020304" pitchFamily="18" charset="0"/>
              </a:rPr>
              <a:t>DISEÑO </a:t>
            </a:r>
          </a:p>
          <a:p>
            <a:pPr>
              <a:lnSpc>
                <a:spcPct val="105000"/>
              </a:lnSpc>
              <a:spcBef>
                <a:spcPts val="1200"/>
              </a:spcBef>
            </a:pPr>
            <a:r>
              <a:rPr lang="es-EC" sz="3600" b="1" kern="0" dirty="0">
                <a:effectLst/>
                <a:latin typeface="Times New Roman" panose="02020603050405020304" pitchFamily="18" charset="0"/>
                <a:ea typeface="Times New Roman" panose="02020603050405020304" pitchFamily="18" charset="0"/>
                <a:cs typeface="Times New Roman" panose="02020603050405020304" pitchFamily="18" charset="0"/>
              </a:rPr>
              <a:t>METODOLÓGICO </a:t>
            </a:r>
          </a:p>
        </p:txBody>
      </p:sp>
      <p:pic>
        <p:nvPicPr>
          <p:cNvPr id="13" name="Gráfico 12">
            <a:extLst>
              <a:ext uri="{FF2B5EF4-FFF2-40B4-BE49-F238E27FC236}">
                <a16:creationId xmlns:a16="http://schemas.microsoft.com/office/drawing/2014/main" id="{5FEC0B6C-B00D-477E-9977-4FD5104C3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52663"/>
            <a:ext cx="4200824" cy="6352674"/>
          </a:xfrm>
          <a:prstGeom prst="rect">
            <a:avLst/>
          </a:prstGeom>
        </p:spPr>
      </p:pic>
      <p:sp>
        <p:nvSpPr>
          <p:cNvPr id="15" name="CuadroTexto 14">
            <a:extLst>
              <a:ext uri="{FF2B5EF4-FFF2-40B4-BE49-F238E27FC236}">
                <a16:creationId xmlns:a16="http://schemas.microsoft.com/office/drawing/2014/main" id="{CAF9DBC0-751D-4E56-A69C-A121A00BA520}"/>
              </a:ext>
            </a:extLst>
          </p:cNvPr>
          <p:cNvSpPr txBox="1"/>
          <p:nvPr/>
        </p:nvSpPr>
        <p:spPr>
          <a:xfrm>
            <a:off x="953502" y="5063475"/>
            <a:ext cx="3233487" cy="364587"/>
          </a:xfrm>
          <a:prstGeom prst="rect">
            <a:avLst/>
          </a:prstGeom>
          <a:noFill/>
        </p:spPr>
        <p:txBody>
          <a:bodyPr wrap="square">
            <a:spAutoFit/>
          </a:bodyPr>
          <a:lstStyle/>
          <a:p>
            <a:pPr algn="just">
              <a:lnSpc>
                <a:spcPct val="105000"/>
              </a:lnSpc>
              <a:spcBef>
                <a:spcPts val="600"/>
              </a:spcBef>
            </a:pPr>
            <a:r>
              <a:rPr lang="es-EC" sz="1800" b="1" dirty="0">
                <a:solidFill>
                  <a:schemeClr val="bg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Método de recolección de datos </a:t>
            </a:r>
          </a:p>
        </p:txBody>
      </p:sp>
      <p:sp>
        <p:nvSpPr>
          <p:cNvPr id="16" name="CuadroTexto 15">
            <a:extLst>
              <a:ext uri="{FF2B5EF4-FFF2-40B4-BE49-F238E27FC236}">
                <a16:creationId xmlns:a16="http://schemas.microsoft.com/office/drawing/2014/main" id="{1EAA17AF-F8E0-4EF1-85AF-A53EDEB6F22C}"/>
              </a:ext>
            </a:extLst>
          </p:cNvPr>
          <p:cNvSpPr txBox="1"/>
          <p:nvPr/>
        </p:nvSpPr>
        <p:spPr>
          <a:xfrm>
            <a:off x="1159495" y="5643977"/>
            <a:ext cx="1716052" cy="732380"/>
          </a:xfrm>
          <a:prstGeom prst="rect">
            <a:avLst/>
          </a:prstGeom>
          <a:noFill/>
        </p:spPr>
        <p:txBody>
          <a:bodyPr wrap="square">
            <a:spAutoFit/>
          </a:bodyPr>
          <a:lstStyle/>
          <a:p>
            <a:pPr marL="285750" indent="-285750" algn="just">
              <a:lnSpc>
                <a:spcPct val="105000"/>
              </a:lnSpc>
              <a:spcBef>
                <a:spcPts val="600"/>
              </a:spcBef>
              <a:buFont typeface="Arial" panose="020B0604020202020204" pitchFamily="34" charset="0"/>
              <a:buChar char="•"/>
            </a:pPr>
            <a:r>
              <a:rPr lang="es-EC" sz="1800" b="1" dirty="0">
                <a:solidFill>
                  <a:schemeClr val="bg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Observación </a:t>
            </a:r>
          </a:p>
          <a:p>
            <a:pPr marL="285750" indent="-285750" algn="just">
              <a:lnSpc>
                <a:spcPct val="105000"/>
              </a:lnSpc>
              <a:spcBef>
                <a:spcPts val="600"/>
              </a:spcBef>
              <a:buFont typeface="Arial" panose="020B0604020202020204" pitchFamily="34" charset="0"/>
              <a:buChar char="•"/>
            </a:pPr>
            <a:r>
              <a:rPr lang="es-EC" b="1" dirty="0">
                <a:solidFill>
                  <a:schemeClr val="bg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Encuestas </a:t>
            </a:r>
            <a:endParaRPr lang="es-EC" sz="1800" b="1" dirty="0">
              <a:solidFill>
                <a:schemeClr val="bg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32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08577-DA38-44A5-908F-03D89A437E90}"/>
              </a:ext>
            </a:extLst>
          </p:cNvPr>
          <p:cNvSpPr>
            <a:spLocks noGrp="1"/>
          </p:cNvSpPr>
          <p:nvPr>
            <p:ph type="title"/>
          </p:nvPr>
        </p:nvSpPr>
        <p:spPr/>
        <p:txBody>
          <a:bodyPr/>
          <a:lstStyle/>
          <a:p>
            <a:r>
              <a:rPr lang="es-EC" dirty="0"/>
              <a:t>Cálculo de Muestra </a:t>
            </a:r>
          </a:p>
        </p:txBody>
      </p:sp>
      <p:pic>
        <p:nvPicPr>
          <p:cNvPr id="5" name="Picture 1">
            <a:extLst>
              <a:ext uri="{FF2B5EF4-FFF2-40B4-BE49-F238E27FC236}">
                <a16:creationId xmlns:a16="http://schemas.microsoft.com/office/drawing/2014/main" id="{16D5813B-6D12-4AE1-B92E-4A716B46607B}"/>
              </a:ext>
            </a:extLst>
          </p:cNvPr>
          <p:cNvPicPr/>
          <p:nvPr/>
        </p:nvPicPr>
        <p:blipFill>
          <a:blip r:embed="rId2">
            <a:lum bright="70000" contrast="-70000"/>
          </a:blip>
          <a:stretch/>
        </p:blipFill>
        <p:spPr>
          <a:xfrm>
            <a:off x="1006507" y="2125063"/>
            <a:ext cx="3426787" cy="1191546"/>
          </a:xfrm>
          <a:prstGeom prst="rect">
            <a:avLst/>
          </a:prstGeom>
          <a:ln>
            <a:noFill/>
          </a:ln>
        </p:spPr>
      </p:pic>
      <p:graphicFrame>
        <p:nvGraphicFramePr>
          <p:cNvPr id="6" name="Tabla 5">
            <a:extLst>
              <a:ext uri="{FF2B5EF4-FFF2-40B4-BE49-F238E27FC236}">
                <a16:creationId xmlns:a16="http://schemas.microsoft.com/office/drawing/2014/main" id="{F100F68B-D152-40B0-83AC-F19EAFF6EB4A}"/>
              </a:ext>
            </a:extLst>
          </p:cNvPr>
          <p:cNvGraphicFramePr>
            <a:graphicFrameLocks noGrp="1"/>
          </p:cNvGraphicFramePr>
          <p:nvPr>
            <p:extLst>
              <p:ext uri="{D42A27DB-BD31-4B8C-83A1-F6EECF244321}">
                <p14:modId xmlns:p14="http://schemas.microsoft.com/office/powerpoint/2010/main" val="638539696"/>
              </p:ext>
            </p:extLst>
          </p:nvPr>
        </p:nvGraphicFramePr>
        <p:xfrm>
          <a:off x="7847287" y="3316609"/>
          <a:ext cx="3647229" cy="2313762"/>
        </p:xfrm>
        <a:graphic>
          <a:graphicData uri="http://schemas.openxmlformats.org/drawingml/2006/table">
            <a:tbl>
              <a:tblPr firstRow="1" firstCol="1" bandRow="1">
                <a:tableStyleId>{5FD0F851-EC5A-4D38-B0AD-8093EC10F338}</a:tableStyleId>
              </a:tblPr>
              <a:tblGrid>
                <a:gridCol w="2641958">
                  <a:extLst>
                    <a:ext uri="{9D8B030D-6E8A-4147-A177-3AD203B41FA5}">
                      <a16:colId xmlns:a16="http://schemas.microsoft.com/office/drawing/2014/main" val="852701032"/>
                    </a:ext>
                  </a:extLst>
                </a:gridCol>
                <a:gridCol w="1005271">
                  <a:extLst>
                    <a:ext uri="{9D8B030D-6E8A-4147-A177-3AD203B41FA5}">
                      <a16:colId xmlns:a16="http://schemas.microsoft.com/office/drawing/2014/main" val="309549226"/>
                    </a:ext>
                  </a:extLst>
                </a:gridCol>
              </a:tblGrid>
              <a:tr h="385562">
                <a:tc>
                  <a:txBody>
                    <a:bodyPr/>
                    <a:lstStyle/>
                    <a:p>
                      <a:pPr algn="just">
                        <a:lnSpc>
                          <a:spcPct val="200000"/>
                        </a:lnSpc>
                        <a:spcAft>
                          <a:spcPts val="800"/>
                        </a:spcAft>
                      </a:pPr>
                      <a:r>
                        <a:rPr lang="es-EC" sz="1400" dirty="0">
                          <a:solidFill>
                            <a:schemeClr val="tx1"/>
                          </a:solidFill>
                          <a:effectLst/>
                        </a:rPr>
                        <a:t>Margen de error   (e)</a:t>
                      </a:r>
                      <a:endParaRPr lang="es-EC"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5%</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101086199"/>
                  </a:ext>
                </a:extLst>
              </a:tr>
              <a:tr h="385640">
                <a:tc>
                  <a:txBody>
                    <a:bodyPr/>
                    <a:lstStyle/>
                    <a:p>
                      <a:pPr algn="just">
                        <a:lnSpc>
                          <a:spcPct val="200000"/>
                        </a:lnSpc>
                        <a:spcAft>
                          <a:spcPts val="800"/>
                        </a:spcAft>
                      </a:pPr>
                      <a:r>
                        <a:rPr lang="es-EC" sz="1400" dirty="0">
                          <a:solidFill>
                            <a:schemeClr val="tx1"/>
                          </a:solidFill>
                          <a:effectLst/>
                        </a:rPr>
                        <a:t>Nivel de Confianza</a:t>
                      </a:r>
                      <a:endParaRPr lang="es-EC"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95% (1,96)</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2822760890"/>
                  </a:ext>
                </a:extLst>
              </a:tr>
              <a:tr h="385640">
                <a:tc>
                  <a:txBody>
                    <a:bodyPr/>
                    <a:lstStyle/>
                    <a:p>
                      <a:pPr algn="just">
                        <a:lnSpc>
                          <a:spcPct val="200000"/>
                        </a:lnSpc>
                        <a:spcAft>
                          <a:spcPts val="800"/>
                        </a:spcAft>
                      </a:pPr>
                      <a:r>
                        <a:rPr lang="es-EC" sz="1400">
                          <a:solidFill>
                            <a:schemeClr val="tx1"/>
                          </a:solidFill>
                          <a:effectLst/>
                        </a:rPr>
                        <a:t>Tamaño del universo   </a:t>
                      </a:r>
                      <a:endParaRPr lang="es-EC" sz="13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981 000 </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2368308292"/>
                  </a:ext>
                </a:extLst>
              </a:tr>
              <a:tr h="385640">
                <a:tc>
                  <a:txBody>
                    <a:bodyPr/>
                    <a:lstStyle/>
                    <a:p>
                      <a:pPr algn="just">
                        <a:lnSpc>
                          <a:spcPct val="200000"/>
                        </a:lnSpc>
                        <a:spcAft>
                          <a:spcPts val="800"/>
                        </a:spcAft>
                      </a:pPr>
                      <a:r>
                        <a:rPr lang="es-EC"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s-EC"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0,5</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3787754249"/>
                  </a:ext>
                </a:extLst>
              </a:tr>
              <a:tr h="385640">
                <a:tc>
                  <a:txBody>
                    <a:bodyPr/>
                    <a:lstStyle/>
                    <a:p>
                      <a:pPr algn="just">
                        <a:lnSpc>
                          <a:spcPct val="200000"/>
                        </a:lnSpc>
                        <a:spcAft>
                          <a:spcPts val="800"/>
                        </a:spcAft>
                      </a:pPr>
                      <a:r>
                        <a:rPr lang="es-EC"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s-EC"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0,5</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3921808138"/>
                  </a:ext>
                </a:extLst>
              </a:tr>
              <a:tr h="385640">
                <a:tc>
                  <a:txBody>
                    <a:bodyPr/>
                    <a:lstStyle/>
                    <a:p>
                      <a:pPr algn="just">
                        <a:lnSpc>
                          <a:spcPct val="200000"/>
                        </a:lnSpc>
                        <a:spcAft>
                          <a:spcPts val="800"/>
                        </a:spcAft>
                      </a:pPr>
                      <a:r>
                        <a:rPr lang="es-EC" sz="1400" dirty="0">
                          <a:solidFill>
                            <a:schemeClr val="tx1"/>
                          </a:solidFill>
                          <a:effectLst/>
                        </a:rPr>
                        <a:t>Tamaño de la muestra </a:t>
                      </a:r>
                      <a:endParaRPr lang="es-EC"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tc>
                  <a:txBody>
                    <a:bodyPr/>
                    <a:lstStyle/>
                    <a:p>
                      <a:pPr algn="just">
                        <a:lnSpc>
                          <a:spcPct val="200000"/>
                        </a:lnSpc>
                        <a:spcAft>
                          <a:spcPts val="800"/>
                        </a:spcAft>
                      </a:pPr>
                      <a:r>
                        <a:rPr lang="es-EC" sz="1400" b="0" dirty="0">
                          <a:solidFill>
                            <a:schemeClr val="tx1"/>
                          </a:solidFill>
                          <a:effectLst/>
                        </a:rPr>
                        <a:t>385 </a:t>
                      </a:r>
                      <a:endParaRPr lang="es-EC"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4293" marR="84293" marT="0" marB="0"/>
                </a:tc>
                <a:extLst>
                  <a:ext uri="{0D108BD9-81ED-4DB2-BD59-A6C34878D82A}">
                    <a16:rowId xmlns:a16="http://schemas.microsoft.com/office/drawing/2014/main" val="1366995260"/>
                  </a:ext>
                </a:extLst>
              </a:tr>
            </a:tbl>
          </a:graphicData>
        </a:graphic>
      </p:graphicFrame>
      <p:sp>
        <p:nvSpPr>
          <p:cNvPr id="7" name="CuadroTexto 6">
            <a:extLst>
              <a:ext uri="{FF2B5EF4-FFF2-40B4-BE49-F238E27FC236}">
                <a16:creationId xmlns:a16="http://schemas.microsoft.com/office/drawing/2014/main" id="{8C8C6286-215D-43A7-9546-FB00E0DCE557}"/>
              </a:ext>
            </a:extLst>
          </p:cNvPr>
          <p:cNvSpPr txBox="1"/>
          <p:nvPr/>
        </p:nvSpPr>
        <p:spPr>
          <a:xfrm>
            <a:off x="5972538" y="1777649"/>
            <a:ext cx="4461019" cy="923330"/>
          </a:xfrm>
          <a:prstGeom prst="rect">
            <a:avLst/>
          </a:prstGeom>
          <a:noFill/>
        </p:spPr>
        <p:txBody>
          <a:bodyPr wrap="square" rtlCol="0">
            <a:spAutoFit/>
          </a:bodyPr>
          <a:lstStyle/>
          <a:p>
            <a:pPr algn="ctr"/>
            <a:r>
              <a:rPr lang="es-EC" sz="1800" dirty="0">
                <a:solidFill>
                  <a:srgbClr val="92D050"/>
                </a:solidFill>
                <a:effectLst/>
                <a:latin typeface="Times New Roman" panose="02020603050405020304" pitchFamily="18" charset="0"/>
                <a:ea typeface="Times New Roman" panose="02020603050405020304" pitchFamily="18" charset="0"/>
              </a:rPr>
              <a:t>Tamaños del Universo 981 000 personas económicamente activas que viven Distrito Metropolitano de Quito. (INEC,2019)</a:t>
            </a:r>
            <a:endParaRPr lang="es-EC" dirty="0">
              <a:solidFill>
                <a:srgbClr val="92D050"/>
              </a:solidFill>
            </a:endParaRPr>
          </a:p>
        </p:txBody>
      </p:sp>
      <p:graphicFrame>
        <p:nvGraphicFramePr>
          <p:cNvPr id="9" name="Tabla 8">
            <a:extLst>
              <a:ext uri="{FF2B5EF4-FFF2-40B4-BE49-F238E27FC236}">
                <a16:creationId xmlns:a16="http://schemas.microsoft.com/office/drawing/2014/main" id="{877FB580-2E33-40A4-96E6-7344142EE41F}"/>
              </a:ext>
            </a:extLst>
          </p:cNvPr>
          <p:cNvGraphicFramePr>
            <a:graphicFrameLocks noGrp="1"/>
          </p:cNvGraphicFramePr>
          <p:nvPr>
            <p:extLst>
              <p:ext uri="{D42A27DB-BD31-4B8C-83A1-F6EECF244321}">
                <p14:modId xmlns:p14="http://schemas.microsoft.com/office/powerpoint/2010/main" val="3207646"/>
              </p:ext>
            </p:extLst>
          </p:nvPr>
        </p:nvGraphicFramePr>
        <p:xfrm>
          <a:off x="582730" y="4220252"/>
          <a:ext cx="5204460" cy="506476"/>
        </p:xfrm>
        <a:graphic>
          <a:graphicData uri="http://schemas.openxmlformats.org/drawingml/2006/table">
            <a:tbl>
              <a:tblPr firstRow="1" firstCol="1" bandRow="1">
                <a:tableStyleId>{2D5ABB26-0587-4C30-8999-92F81FD0307C}</a:tableStyleId>
              </a:tblPr>
              <a:tblGrid>
                <a:gridCol w="627776">
                  <a:extLst>
                    <a:ext uri="{9D8B030D-6E8A-4147-A177-3AD203B41FA5}">
                      <a16:colId xmlns:a16="http://schemas.microsoft.com/office/drawing/2014/main" val="20000"/>
                    </a:ext>
                  </a:extLst>
                </a:gridCol>
                <a:gridCol w="4576684">
                  <a:extLst>
                    <a:ext uri="{9D8B030D-6E8A-4147-A177-3AD203B41FA5}">
                      <a16:colId xmlns:a16="http://schemas.microsoft.com/office/drawing/2014/main" val="20001"/>
                    </a:ext>
                  </a:extLst>
                </a:gridCol>
              </a:tblGrid>
              <a:tr h="190500">
                <a:tc rowSpan="2">
                  <a:txBody>
                    <a:bodyPr/>
                    <a:lstStyle/>
                    <a:p>
                      <a:pPr algn="r">
                        <a:lnSpc>
                          <a:spcPct val="107000"/>
                        </a:lnSpc>
                        <a:spcBef>
                          <a:spcPts val="600"/>
                        </a:spcBef>
                        <a:spcAft>
                          <a:spcPts val="0"/>
                        </a:spcAft>
                      </a:pPr>
                      <a:r>
                        <a:rPr lang="es-EC" sz="1600" dirty="0">
                          <a:effectLst/>
                        </a:rPr>
                        <a:t>n=</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525" marR="9525" marT="9525" marB="0" anchor="ctr"/>
                </a:tc>
                <a:tc>
                  <a:txBody>
                    <a:bodyPr/>
                    <a:lstStyle/>
                    <a:p>
                      <a:pPr algn="ctr">
                        <a:lnSpc>
                          <a:spcPct val="107000"/>
                        </a:lnSpc>
                        <a:spcBef>
                          <a:spcPts val="600"/>
                        </a:spcBef>
                        <a:spcAft>
                          <a:spcPts val="0"/>
                        </a:spcAft>
                      </a:pPr>
                      <a:r>
                        <a:rPr lang="es-EC" sz="1600" dirty="0">
                          <a:effectLst/>
                        </a:rPr>
                        <a:t>981,000 *(1.96^2)∗0.5∗0.5</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vMerge="1">
                  <a:txBody>
                    <a:bodyPr/>
                    <a:lstStyle/>
                    <a:p>
                      <a:endParaRPr lang="es-EC"/>
                    </a:p>
                  </a:txBody>
                  <a:tcPr/>
                </a:tc>
                <a:tc>
                  <a:txBody>
                    <a:bodyPr/>
                    <a:lstStyle/>
                    <a:p>
                      <a:pPr algn="ctr">
                        <a:lnSpc>
                          <a:spcPct val="107000"/>
                        </a:lnSpc>
                        <a:spcBef>
                          <a:spcPts val="600"/>
                        </a:spcBef>
                        <a:spcAft>
                          <a:spcPts val="0"/>
                        </a:spcAft>
                      </a:pPr>
                      <a:r>
                        <a:rPr lang="es-EC" sz="1600" dirty="0">
                          <a:effectLst/>
                        </a:rPr>
                        <a:t>(0.05^2) *(981,000 −1)+((1.96^2)∗0.5∗0.5)</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0" name="CuadroTexto 9">
            <a:extLst>
              <a:ext uri="{FF2B5EF4-FFF2-40B4-BE49-F238E27FC236}">
                <a16:creationId xmlns:a16="http://schemas.microsoft.com/office/drawing/2014/main" id="{A96D7D2F-6DF8-4F87-8EBD-36DD20F1335F}"/>
              </a:ext>
            </a:extLst>
          </p:cNvPr>
          <p:cNvSpPr txBox="1"/>
          <p:nvPr/>
        </p:nvSpPr>
        <p:spPr>
          <a:xfrm>
            <a:off x="913795" y="5390147"/>
            <a:ext cx="1086988" cy="369332"/>
          </a:xfrm>
          <a:prstGeom prst="rect">
            <a:avLst/>
          </a:prstGeom>
          <a:noFill/>
        </p:spPr>
        <p:txBody>
          <a:bodyPr wrap="square" rtlCol="0">
            <a:spAutoFit/>
          </a:bodyPr>
          <a:lstStyle/>
          <a:p>
            <a:r>
              <a:rPr lang="es-EC" dirty="0"/>
              <a:t>n= 385</a:t>
            </a:r>
          </a:p>
        </p:txBody>
      </p:sp>
    </p:spTree>
    <p:extLst>
      <p:ext uri="{BB962C8B-B14F-4D97-AF65-F5344CB8AC3E}">
        <p14:creationId xmlns:p14="http://schemas.microsoft.com/office/powerpoint/2010/main" val="114912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69793-C566-4C3A-B188-617E57B08F41}"/>
              </a:ext>
            </a:extLst>
          </p:cNvPr>
          <p:cNvSpPr>
            <a:spLocks noGrp="1"/>
          </p:cNvSpPr>
          <p:nvPr>
            <p:ph type="title"/>
          </p:nvPr>
        </p:nvSpPr>
        <p:spPr/>
        <p:txBody>
          <a:bodyPr/>
          <a:lstStyle/>
          <a:p>
            <a:r>
              <a:rPr lang="es-EC" dirty="0"/>
              <a:t>Procesamiento y análisis de resultados</a:t>
            </a:r>
          </a:p>
        </p:txBody>
      </p:sp>
      <p:sp>
        <p:nvSpPr>
          <p:cNvPr id="4" name="CuadroTexto 3">
            <a:extLst>
              <a:ext uri="{FF2B5EF4-FFF2-40B4-BE49-F238E27FC236}">
                <a16:creationId xmlns:a16="http://schemas.microsoft.com/office/drawing/2014/main" id="{8A9AA463-166C-43F6-A603-92187470D649}"/>
              </a:ext>
            </a:extLst>
          </p:cNvPr>
          <p:cNvSpPr txBox="1"/>
          <p:nvPr/>
        </p:nvSpPr>
        <p:spPr>
          <a:xfrm>
            <a:off x="2240571" y="1784316"/>
            <a:ext cx="7700210" cy="646331"/>
          </a:xfrm>
          <a:prstGeom prst="rect">
            <a:avLst/>
          </a:prstGeom>
          <a:noFill/>
        </p:spPr>
        <p:txBody>
          <a:bodyPr wrap="square" rtlCol="0">
            <a:spAutoFit/>
          </a:bodyPr>
          <a:lstStyle/>
          <a:p>
            <a:pPr algn="ctr"/>
            <a:r>
              <a:rPr lang="es-EC" sz="1800" dirty="0">
                <a:solidFill>
                  <a:srgbClr val="92D050"/>
                </a:solidFill>
                <a:effectLst/>
                <a:latin typeface="Times New Roman" panose="02020603050405020304" pitchFamily="18" charset="0"/>
                <a:ea typeface="Times New Roman" panose="02020603050405020304" pitchFamily="18" charset="0"/>
              </a:rPr>
              <a:t>Los datos fueron recolectados mediante encuestas aplicadas a 385 personas, tabuladas en el software SPSS </a:t>
            </a:r>
            <a:endParaRPr lang="es-EC" dirty="0">
              <a:solidFill>
                <a:srgbClr val="92D050"/>
              </a:solidFill>
            </a:endParaRPr>
          </a:p>
        </p:txBody>
      </p:sp>
      <p:sp>
        <p:nvSpPr>
          <p:cNvPr id="5" name="CuadroTexto 4">
            <a:extLst>
              <a:ext uri="{FF2B5EF4-FFF2-40B4-BE49-F238E27FC236}">
                <a16:creationId xmlns:a16="http://schemas.microsoft.com/office/drawing/2014/main" id="{A68B4F36-D3D2-400A-B0CA-759274347D0E}"/>
              </a:ext>
            </a:extLst>
          </p:cNvPr>
          <p:cNvSpPr txBox="1"/>
          <p:nvPr/>
        </p:nvSpPr>
        <p:spPr>
          <a:xfrm>
            <a:off x="4592744" y="3035605"/>
            <a:ext cx="2995863" cy="369332"/>
          </a:xfrm>
          <a:prstGeom prst="rect">
            <a:avLst/>
          </a:prstGeom>
          <a:noFill/>
        </p:spPr>
        <p:txBody>
          <a:bodyPr wrap="square" rtlCol="0">
            <a:spAutoFit/>
          </a:bodyPr>
          <a:lstStyle/>
          <a:p>
            <a:r>
              <a:rPr lang="es-EC" dirty="0"/>
              <a:t>Tipos de Análisis realizados: </a:t>
            </a:r>
          </a:p>
        </p:txBody>
      </p:sp>
      <p:sp>
        <p:nvSpPr>
          <p:cNvPr id="6" name="CuadroTexto 5">
            <a:extLst>
              <a:ext uri="{FF2B5EF4-FFF2-40B4-BE49-F238E27FC236}">
                <a16:creationId xmlns:a16="http://schemas.microsoft.com/office/drawing/2014/main" id="{FDF99A6E-8940-4F96-8CAB-0EFE4EC4B398}"/>
              </a:ext>
            </a:extLst>
          </p:cNvPr>
          <p:cNvSpPr txBox="1"/>
          <p:nvPr/>
        </p:nvSpPr>
        <p:spPr>
          <a:xfrm>
            <a:off x="1051449" y="4242688"/>
            <a:ext cx="2995863" cy="369332"/>
          </a:xfrm>
          <a:prstGeom prst="rect">
            <a:avLst/>
          </a:prstGeom>
          <a:noFill/>
        </p:spPr>
        <p:txBody>
          <a:bodyPr wrap="square" rtlCol="0">
            <a:spAutoFit/>
          </a:bodyPr>
          <a:lstStyle/>
          <a:p>
            <a:pPr algn="just">
              <a:lnSpc>
                <a:spcPct val="105000"/>
              </a:lnSpc>
              <a:spcBef>
                <a:spcPts val="600"/>
              </a:spcBef>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ANALISIS UNIVARIADO</a:t>
            </a:r>
          </a:p>
        </p:txBody>
      </p:sp>
      <p:sp>
        <p:nvSpPr>
          <p:cNvPr id="7" name="CuadroTexto 6">
            <a:extLst>
              <a:ext uri="{FF2B5EF4-FFF2-40B4-BE49-F238E27FC236}">
                <a16:creationId xmlns:a16="http://schemas.microsoft.com/office/drawing/2014/main" id="{5B4E19AA-428D-4C8B-BBFB-5A20F61588F3}"/>
              </a:ext>
            </a:extLst>
          </p:cNvPr>
          <p:cNvSpPr txBox="1"/>
          <p:nvPr/>
        </p:nvSpPr>
        <p:spPr>
          <a:xfrm>
            <a:off x="7973618" y="4242688"/>
            <a:ext cx="2781301" cy="369332"/>
          </a:xfrm>
          <a:prstGeom prst="rect">
            <a:avLst/>
          </a:prstGeom>
          <a:noFill/>
        </p:spPr>
        <p:txBody>
          <a:bodyPr wrap="square" rtlCol="0">
            <a:spAutoFit/>
          </a:bodyPr>
          <a:lstStyle/>
          <a:p>
            <a:pPr algn="just">
              <a:lnSpc>
                <a:spcPct val="105000"/>
              </a:lnSpc>
              <a:spcBef>
                <a:spcPts val="600"/>
              </a:spcBef>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ANALISIS BIVARIADO</a:t>
            </a:r>
          </a:p>
        </p:txBody>
      </p:sp>
      <p:sp>
        <p:nvSpPr>
          <p:cNvPr id="9" name="CuadroTexto 8">
            <a:extLst>
              <a:ext uri="{FF2B5EF4-FFF2-40B4-BE49-F238E27FC236}">
                <a16:creationId xmlns:a16="http://schemas.microsoft.com/office/drawing/2014/main" id="{3DBFEF8B-0CB9-4A77-84C9-B537E8B432EB}"/>
              </a:ext>
            </a:extLst>
          </p:cNvPr>
          <p:cNvSpPr txBox="1"/>
          <p:nvPr/>
        </p:nvSpPr>
        <p:spPr>
          <a:xfrm>
            <a:off x="1733931" y="4984465"/>
            <a:ext cx="1731095" cy="369332"/>
          </a:xfrm>
          <a:prstGeom prst="rect">
            <a:avLst/>
          </a:prstGeom>
          <a:noFill/>
        </p:spPr>
        <p:txBody>
          <a:bodyPr wrap="square" rtlCol="0">
            <a:spAutoFit/>
          </a:bodyPr>
          <a:lstStyle/>
          <a:p>
            <a:pPr marL="285750" indent="-285750">
              <a:buFont typeface="Arial" panose="020B0604020202020204" pitchFamily="34" charset="0"/>
              <a:buChar char="•"/>
            </a:pPr>
            <a:r>
              <a:rPr lang="es-EC" dirty="0"/>
              <a:t>Frecuencia </a:t>
            </a:r>
          </a:p>
        </p:txBody>
      </p:sp>
      <p:sp>
        <p:nvSpPr>
          <p:cNvPr id="10" name="CuadroTexto 9">
            <a:extLst>
              <a:ext uri="{FF2B5EF4-FFF2-40B4-BE49-F238E27FC236}">
                <a16:creationId xmlns:a16="http://schemas.microsoft.com/office/drawing/2014/main" id="{9A1D2FCF-7C7D-4DEF-9EFC-CF7AC19ECF1A}"/>
              </a:ext>
            </a:extLst>
          </p:cNvPr>
          <p:cNvSpPr txBox="1"/>
          <p:nvPr/>
        </p:nvSpPr>
        <p:spPr>
          <a:xfrm>
            <a:off x="8498720" y="4878138"/>
            <a:ext cx="1731095" cy="1200329"/>
          </a:xfrm>
          <a:prstGeom prst="rect">
            <a:avLst/>
          </a:prstGeom>
          <a:noFill/>
        </p:spPr>
        <p:txBody>
          <a:bodyPr wrap="square" rtlCol="0">
            <a:spAutoFit/>
          </a:bodyPr>
          <a:lstStyle/>
          <a:p>
            <a:pPr marL="285750" indent="-285750">
              <a:buFont typeface="Arial" panose="020B0604020202020204" pitchFamily="34" charset="0"/>
              <a:buChar char="•"/>
            </a:pPr>
            <a:r>
              <a:rPr lang="es-EC" dirty="0"/>
              <a:t>Correlación</a:t>
            </a:r>
          </a:p>
          <a:p>
            <a:pPr marL="285750" indent="-285750">
              <a:buFont typeface="Arial" panose="020B0604020202020204" pitchFamily="34" charset="0"/>
              <a:buChar char="•"/>
            </a:pPr>
            <a:r>
              <a:rPr lang="es-EC" dirty="0"/>
              <a:t>Cruce de Variables</a:t>
            </a:r>
          </a:p>
          <a:p>
            <a:pPr marL="285750" indent="-285750">
              <a:buFont typeface="Arial" panose="020B0604020202020204" pitchFamily="34" charset="0"/>
              <a:buChar char="•"/>
            </a:pPr>
            <a:r>
              <a:rPr lang="es-EC" dirty="0"/>
              <a:t>Chi 2 </a:t>
            </a:r>
          </a:p>
        </p:txBody>
      </p:sp>
      <p:cxnSp>
        <p:nvCxnSpPr>
          <p:cNvPr id="12" name="Conector recto 11">
            <a:extLst>
              <a:ext uri="{FF2B5EF4-FFF2-40B4-BE49-F238E27FC236}">
                <a16:creationId xmlns:a16="http://schemas.microsoft.com/office/drawing/2014/main" id="{8F0DE0D6-FF8F-468F-A956-87F5B262A2C9}"/>
              </a:ext>
            </a:extLst>
          </p:cNvPr>
          <p:cNvCxnSpPr/>
          <p:nvPr/>
        </p:nvCxnSpPr>
        <p:spPr>
          <a:xfrm>
            <a:off x="2240571" y="3838074"/>
            <a:ext cx="71236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ACE6140-1AAA-4ADA-BDDD-07C748EF30D4}"/>
              </a:ext>
            </a:extLst>
          </p:cNvPr>
          <p:cNvCxnSpPr/>
          <p:nvPr/>
        </p:nvCxnSpPr>
        <p:spPr>
          <a:xfrm>
            <a:off x="6090675" y="3429000"/>
            <a:ext cx="0" cy="409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5456FCD-2264-42B0-B30B-38CB0306F334}"/>
              </a:ext>
            </a:extLst>
          </p:cNvPr>
          <p:cNvCxnSpPr>
            <a:cxnSpLocks/>
          </p:cNvCxnSpPr>
          <p:nvPr/>
        </p:nvCxnSpPr>
        <p:spPr>
          <a:xfrm>
            <a:off x="2240571" y="3838074"/>
            <a:ext cx="0" cy="300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6CD81C89-C8A7-40A5-9FDB-7CBD2937DD5B}"/>
              </a:ext>
            </a:extLst>
          </p:cNvPr>
          <p:cNvCxnSpPr>
            <a:cxnSpLocks/>
          </p:cNvCxnSpPr>
          <p:nvPr/>
        </p:nvCxnSpPr>
        <p:spPr>
          <a:xfrm>
            <a:off x="9364267" y="3838074"/>
            <a:ext cx="0" cy="3007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82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9EDFB-058A-452D-95CC-16E8F8B3A55F}"/>
              </a:ext>
            </a:extLst>
          </p:cNvPr>
          <p:cNvSpPr>
            <a:spLocks noGrp="1"/>
          </p:cNvSpPr>
          <p:nvPr>
            <p:ph type="title"/>
          </p:nvPr>
        </p:nvSpPr>
        <p:spPr/>
        <p:txBody>
          <a:bodyPr/>
          <a:lstStyle/>
          <a:p>
            <a:r>
              <a:rPr lang="es-EC" dirty="0">
                <a:solidFill>
                  <a:srgbClr val="92D050"/>
                </a:solidFill>
              </a:rPr>
              <a:t>Conclusiones</a:t>
            </a:r>
          </a:p>
        </p:txBody>
      </p:sp>
      <p:sp>
        <p:nvSpPr>
          <p:cNvPr id="3" name="Marcador de contenido 2">
            <a:extLst>
              <a:ext uri="{FF2B5EF4-FFF2-40B4-BE49-F238E27FC236}">
                <a16:creationId xmlns:a16="http://schemas.microsoft.com/office/drawing/2014/main" id="{66C63D7A-B687-4F3D-AF24-EC0EA47DB9F9}"/>
              </a:ext>
            </a:extLst>
          </p:cNvPr>
          <p:cNvSpPr>
            <a:spLocks noGrp="1"/>
          </p:cNvSpPr>
          <p:nvPr>
            <p:ph idx="1"/>
          </p:nvPr>
        </p:nvSpPr>
        <p:spPr/>
        <p:txBody>
          <a:bodyPr>
            <a:norm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La tasa promedio de respuesta ante un estímulo publicitario de bienes inmuebles es de 10,5% en medios digitales.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Observamos que los consumidores presentan un nivel de desconfianza medio ante una posible estafa frente a un anuncio publicitario de bienes inmuebles lo que puede ser impulsado por los altos precios de un bien inmueble y el elevado riesgo que conlleva la transacción.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Los atributos que más valoran en la publicidad e información de bienes inmuebles son los acabados y la ubicación de los proyectos inmobiliarios.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C" sz="1800" dirty="0">
                <a:effectLst/>
                <a:latin typeface="Times New Roman" panose="02020603050405020304" pitchFamily="18" charset="0"/>
                <a:ea typeface="Times New Roman" panose="02020603050405020304" pitchFamily="18" charset="0"/>
              </a:rPr>
              <a:t>Podemos apreciar que las personas con ingresos económicos en un rango de 400 a 1000 dólares ponderan como importante los servicios extra proporcionados</a:t>
            </a: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El uso de páginas web no es común en la industria ya que en la actualidad se presentan otros medios para obtener información directa como el </a:t>
            </a:r>
            <a:r>
              <a:rPr lang="es-EC" sz="1800" dirty="0" err="1">
                <a:effectLst/>
                <a:latin typeface="Times New Roman" panose="02020603050405020304" pitchFamily="18" charset="0"/>
                <a:ea typeface="Times New Roman" panose="02020603050405020304" pitchFamily="18" charset="0"/>
                <a:cs typeface="Times New Roman" panose="02020603050405020304" pitchFamily="18" charset="0"/>
              </a:rPr>
              <a:t>brochure</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digital del proyecto.</a:t>
            </a:r>
            <a:endParaRPr lang="es-EC" dirty="0"/>
          </a:p>
        </p:txBody>
      </p:sp>
    </p:spTree>
    <p:extLst>
      <p:ext uri="{BB962C8B-B14F-4D97-AF65-F5344CB8AC3E}">
        <p14:creationId xmlns:p14="http://schemas.microsoft.com/office/powerpoint/2010/main" val="344482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A0A5AA9-4FCB-4F92-A2C2-5844C7919458}"/>
              </a:ext>
            </a:extLst>
          </p:cNvPr>
          <p:cNvSpPr>
            <a:spLocks noGrp="1"/>
          </p:cNvSpPr>
          <p:nvPr>
            <p:ph type="title"/>
          </p:nvPr>
        </p:nvSpPr>
        <p:spPr>
          <a:xfrm>
            <a:off x="913795" y="609600"/>
            <a:ext cx="10353762" cy="970450"/>
          </a:xfrm>
        </p:spPr>
        <p:txBody>
          <a:bodyPr/>
          <a:lstStyle/>
          <a:p>
            <a:r>
              <a:rPr lang="es-EC" dirty="0">
                <a:solidFill>
                  <a:srgbClr val="92D050"/>
                </a:solidFill>
              </a:rPr>
              <a:t>Recomendaciones</a:t>
            </a:r>
          </a:p>
        </p:txBody>
      </p:sp>
      <p:sp>
        <p:nvSpPr>
          <p:cNvPr id="6" name="Marcador de contenido 2">
            <a:extLst>
              <a:ext uri="{FF2B5EF4-FFF2-40B4-BE49-F238E27FC236}">
                <a16:creationId xmlns:a16="http://schemas.microsoft.com/office/drawing/2014/main" id="{1F015E5C-FEC4-4D07-BDE7-00D19243CCAE}"/>
              </a:ext>
            </a:extLst>
          </p:cNvPr>
          <p:cNvSpPr>
            <a:spLocks noGrp="1"/>
          </p:cNvSpPr>
          <p:nvPr>
            <p:ph idx="1"/>
          </p:nvPr>
        </p:nvSpPr>
        <p:spPr>
          <a:xfrm>
            <a:off x="913795" y="1732449"/>
            <a:ext cx="10353762" cy="4058751"/>
          </a:xfrm>
        </p:spPr>
        <p:txBody>
          <a:bodyPr>
            <a:normAutofit fontScale="92500" lnSpcReduction="10000"/>
          </a:bodyPr>
          <a:lstStyle/>
          <a:p>
            <a:r>
              <a:rPr lang="es-EC" sz="1800" dirty="0">
                <a:effectLst/>
                <a:latin typeface="Times New Roman" panose="02020603050405020304" pitchFamily="18" charset="0"/>
                <a:ea typeface="Times New Roman" panose="02020603050405020304" pitchFamily="18" charset="0"/>
              </a:rPr>
              <a:t>Las empresas deben comprender el uso de herramientas de marketing digital para la promoción de sus proyectos inmobiliarios como Facebook </a:t>
            </a:r>
            <a:r>
              <a:rPr lang="es-EC" sz="1800" dirty="0" err="1">
                <a:effectLst/>
                <a:latin typeface="Times New Roman" panose="02020603050405020304" pitchFamily="18" charset="0"/>
                <a:ea typeface="Times New Roman" panose="02020603050405020304" pitchFamily="18" charset="0"/>
              </a:rPr>
              <a:t>Ads</a:t>
            </a:r>
            <a:r>
              <a:rPr lang="es-EC" sz="1800" dirty="0">
                <a:effectLst/>
                <a:latin typeface="Times New Roman" panose="02020603050405020304" pitchFamily="18" charset="0"/>
                <a:ea typeface="Times New Roman" panose="02020603050405020304" pitchFamily="18" charset="0"/>
              </a:rPr>
              <a:t>, Instagram </a:t>
            </a:r>
            <a:r>
              <a:rPr lang="es-EC" sz="1800" dirty="0" err="1">
                <a:effectLst/>
                <a:latin typeface="Times New Roman" panose="02020603050405020304" pitchFamily="18" charset="0"/>
                <a:ea typeface="Times New Roman" panose="02020603050405020304" pitchFamily="18" charset="0"/>
              </a:rPr>
              <a:t>Ads</a:t>
            </a:r>
            <a:r>
              <a:rPr lang="es-EC" sz="1800" dirty="0">
                <a:effectLst/>
                <a:latin typeface="Times New Roman" panose="02020603050405020304" pitchFamily="18" charset="0"/>
                <a:ea typeface="Times New Roman" panose="02020603050405020304" pitchFamily="18" charset="0"/>
              </a:rPr>
              <a:t>, Google </a:t>
            </a:r>
            <a:r>
              <a:rPr lang="es-EC" sz="1800" dirty="0" err="1">
                <a:effectLst/>
                <a:latin typeface="Times New Roman" panose="02020603050405020304" pitchFamily="18" charset="0"/>
                <a:ea typeface="Times New Roman" panose="02020603050405020304" pitchFamily="18" charset="0"/>
              </a:rPr>
              <a:t>ads</a:t>
            </a:r>
            <a:r>
              <a:rPr lang="es-EC" sz="1800" dirty="0">
                <a:effectLst/>
                <a:latin typeface="Times New Roman" panose="02020603050405020304" pitchFamily="18" charset="0"/>
                <a:ea typeface="Times New Roman" panose="02020603050405020304" pitchFamily="18" charset="0"/>
              </a:rPr>
              <a:t>, </a:t>
            </a:r>
            <a:r>
              <a:rPr lang="es-EC" sz="1800" dirty="0" err="1">
                <a:effectLst/>
                <a:latin typeface="Times New Roman" panose="02020603050405020304" pitchFamily="18" charset="0"/>
                <a:ea typeface="Times New Roman" panose="02020603050405020304" pitchFamily="18" charset="0"/>
              </a:rPr>
              <a:t>linkedin</a:t>
            </a:r>
            <a:r>
              <a:rPr lang="es-EC" sz="1800" dirty="0">
                <a:effectLst/>
                <a:latin typeface="Times New Roman" panose="02020603050405020304" pitchFamily="18" charset="0"/>
                <a:ea typeface="Times New Roman" panose="02020603050405020304" pitchFamily="18" charset="0"/>
              </a:rPr>
              <a:t> </a:t>
            </a:r>
            <a:r>
              <a:rPr lang="es-EC" sz="1800" dirty="0" err="1">
                <a:effectLst/>
                <a:latin typeface="Times New Roman" panose="02020603050405020304" pitchFamily="18" charset="0"/>
                <a:ea typeface="Times New Roman" panose="02020603050405020304" pitchFamily="18" charset="0"/>
              </a:rPr>
              <a:t>ads</a:t>
            </a:r>
            <a:r>
              <a:rPr lang="es-EC" sz="1800" dirty="0">
                <a:effectLst/>
                <a:latin typeface="Times New Roman" panose="02020603050405020304" pitchFamily="18" charset="0"/>
                <a:ea typeface="Times New Roman" panose="02020603050405020304" pitchFamily="18" charset="0"/>
              </a:rPr>
              <a:t> y pautas comerciales en páginas especializadas </a:t>
            </a: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 indispensable trabajar en todas las partes que conforman el proceso el embudo de ventas inmobiliario, ya que si una pieza de la cadena está mal diseñada es posible que los esfuerzos de comercialización no rindan beneficios económicos, por lo tanto, se puede evaluar de inservible al marketing en esta industria.</a:t>
            </a:r>
          </a:p>
          <a:p>
            <a:r>
              <a:rPr lang="es-EC" sz="1800" dirty="0">
                <a:effectLst/>
                <a:latin typeface="Times New Roman" panose="02020603050405020304" pitchFamily="18" charset="0"/>
                <a:ea typeface="Times New Roman" panose="02020603050405020304" pitchFamily="18" charset="0"/>
              </a:rPr>
              <a:t>En esta industria a diferencia de otras los esfuerzos de marketing digital son uno de los medios más óptimos para comercializar bienes inmuebles.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Los esfuerzos deben ser direccionados al segmento en este caso la edad promedio de personas más interesadas en este tipo de productos son las personas con edades comprendidas entre los 31 y 42 años.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 necesario en todo el proceso de venta digital aportar el mayor nivel de seguridad, entregando información real, datos que garanticen la seriedad como constitución de la compañía inmobiliaria legalizada ante la Superintendencia de Compañías, cuentas bancarias empresariales certificadas para realizar desembolsos de dineros seguros, asesoramiento especializado.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900" indent="0">
              <a:buNone/>
            </a:pP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365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D64D7-A4B6-43D2-B153-7F6BB7FEF00B}"/>
              </a:ext>
            </a:extLst>
          </p:cNvPr>
          <p:cNvSpPr>
            <a:spLocks noGrp="1"/>
          </p:cNvSpPr>
          <p:nvPr>
            <p:ph type="title"/>
          </p:nvPr>
        </p:nvSpPr>
        <p:spPr>
          <a:xfrm>
            <a:off x="919119" y="2799347"/>
            <a:ext cx="10353762" cy="970450"/>
          </a:xfrm>
        </p:spPr>
        <p:txBody>
          <a:bodyPr/>
          <a:lstStyle/>
          <a:p>
            <a:r>
              <a:rPr lang="es-EC" dirty="0"/>
              <a:t>PROPUESTA ESTRATÉGICA</a:t>
            </a:r>
          </a:p>
        </p:txBody>
      </p:sp>
    </p:spTree>
    <p:extLst>
      <p:ext uri="{BB962C8B-B14F-4D97-AF65-F5344CB8AC3E}">
        <p14:creationId xmlns:p14="http://schemas.microsoft.com/office/powerpoint/2010/main" val="314083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B535F95-E1A2-4EB4-9A70-0A6866AEA91B}"/>
              </a:ext>
            </a:extLst>
          </p:cNvPr>
          <p:cNvGraphicFramePr>
            <a:graphicFrameLocks noGrp="1"/>
          </p:cNvGraphicFramePr>
          <p:nvPr>
            <p:extLst>
              <p:ext uri="{D42A27DB-BD31-4B8C-83A1-F6EECF244321}">
                <p14:modId xmlns:p14="http://schemas.microsoft.com/office/powerpoint/2010/main" val="2302373925"/>
              </p:ext>
            </p:extLst>
          </p:nvPr>
        </p:nvGraphicFramePr>
        <p:xfrm>
          <a:off x="236620" y="130473"/>
          <a:ext cx="11718760" cy="6597054"/>
        </p:xfrm>
        <a:graphic>
          <a:graphicData uri="http://schemas.openxmlformats.org/drawingml/2006/table">
            <a:tbl>
              <a:tblPr firstRow="1" firstCol="1" bandRow="1">
                <a:tableStyleId>{5C22544A-7EE6-4342-B048-85BDC9FD1C3A}</a:tableStyleId>
              </a:tblPr>
              <a:tblGrid>
                <a:gridCol w="1339511">
                  <a:extLst>
                    <a:ext uri="{9D8B030D-6E8A-4147-A177-3AD203B41FA5}">
                      <a16:colId xmlns:a16="http://schemas.microsoft.com/office/drawing/2014/main" val="464689569"/>
                    </a:ext>
                  </a:extLst>
                </a:gridCol>
                <a:gridCol w="2878772">
                  <a:extLst>
                    <a:ext uri="{9D8B030D-6E8A-4147-A177-3AD203B41FA5}">
                      <a16:colId xmlns:a16="http://schemas.microsoft.com/office/drawing/2014/main" val="3479658471"/>
                    </a:ext>
                  </a:extLst>
                </a:gridCol>
                <a:gridCol w="963508">
                  <a:extLst>
                    <a:ext uri="{9D8B030D-6E8A-4147-A177-3AD203B41FA5}">
                      <a16:colId xmlns:a16="http://schemas.microsoft.com/office/drawing/2014/main" val="195549264"/>
                    </a:ext>
                  </a:extLst>
                </a:gridCol>
                <a:gridCol w="1233760">
                  <a:extLst>
                    <a:ext uri="{9D8B030D-6E8A-4147-A177-3AD203B41FA5}">
                      <a16:colId xmlns:a16="http://schemas.microsoft.com/office/drawing/2014/main" val="1342919853"/>
                    </a:ext>
                  </a:extLst>
                </a:gridCol>
                <a:gridCol w="3983281">
                  <a:extLst>
                    <a:ext uri="{9D8B030D-6E8A-4147-A177-3AD203B41FA5}">
                      <a16:colId xmlns:a16="http://schemas.microsoft.com/office/drawing/2014/main" val="3334269667"/>
                    </a:ext>
                  </a:extLst>
                </a:gridCol>
                <a:gridCol w="1319928">
                  <a:extLst>
                    <a:ext uri="{9D8B030D-6E8A-4147-A177-3AD203B41FA5}">
                      <a16:colId xmlns:a16="http://schemas.microsoft.com/office/drawing/2014/main" val="2078189270"/>
                    </a:ext>
                  </a:extLst>
                </a:gridCol>
              </a:tblGrid>
              <a:tr h="463662">
                <a:tc>
                  <a:txBody>
                    <a:bodyPr/>
                    <a:lstStyle/>
                    <a:p>
                      <a:pPr algn="just">
                        <a:lnSpc>
                          <a:spcPct val="105000"/>
                        </a:lnSpc>
                        <a:spcAft>
                          <a:spcPts val="800"/>
                        </a:spcAft>
                      </a:pPr>
                      <a:r>
                        <a:rPr lang="es-EC" sz="1200" dirty="0">
                          <a:effectLst/>
                        </a:rPr>
                        <a:t>Objetivos </a:t>
                      </a:r>
                      <a:endParaRPr lang="es-EC" sz="1100" dirty="0">
                        <a:effectLst/>
                      </a:endParaRPr>
                    </a:p>
                    <a:p>
                      <a:pPr algn="just">
                        <a:lnSpc>
                          <a:spcPct val="105000"/>
                        </a:lnSpc>
                        <a:spcAft>
                          <a:spcPts val="800"/>
                        </a:spcAft>
                      </a:pPr>
                      <a:r>
                        <a:rPr lang="es-EC" sz="1200" dirty="0">
                          <a:effectLst/>
                        </a:rPr>
                        <a:t>Estratégicos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Estrategias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KPI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Meta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Iniciativa Estratégica de Proyectos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Presupuesto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4142125329"/>
                  </a:ext>
                </a:extLst>
              </a:tr>
              <a:tr h="1605350">
                <a:tc rowSpan="6">
                  <a:txBody>
                    <a:bodyPr/>
                    <a:lstStyle/>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Desarrollar un manual de procesos para la Creación estratégica de Contenidos de los proyectos inmobiliarios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105000"/>
                        </a:lnSpc>
                        <a:spcAft>
                          <a:spcPts val="800"/>
                        </a:spcAft>
                      </a:pPr>
                      <a:r>
                        <a:rPr lang="es-EC" sz="1200">
                          <a:effectLst/>
                        </a:rPr>
                        <a:t>Diseño de Renders del proyecto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 de calidad de imagen digital </a:t>
                      </a:r>
                      <a:endParaRPr lang="es-EC" sz="1100">
                        <a:effectLst/>
                      </a:endParaRPr>
                    </a:p>
                    <a:p>
                      <a:pPr algn="just">
                        <a:lnSpc>
                          <a:spcPct val="105000"/>
                        </a:lnSpc>
                        <a:spcAft>
                          <a:spcPts val="800"/>
                        </a:spcAft>
                      </a:pPr>
                      <a:r>
                        <a:rPr lang="es-EC" sz="12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80%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Desarrollar una Escala de medición en calidad de:</a:t>
                      </a:r>
                      <a:endParaRPr lang="es-EC" sz="1100">
                        <a:effectLst/>
                      </a:endParaRPr>
                    </a:p>
                    <a:p>
                      <a:pPr algn="just">
                        <a:lnSpc>
                          <a:spcPct val="105000"/>
                        </a:lnSpc>
                        <a:spcAft>
                          <a:spcPts val="800"/>
                        </a:spcAft>
                      </a:pPr>
                      <a:r>
                        <a:rPr lang="es-EC" sz="1200">
                          <a:effectLst/>
                        </a:rPr>
                        <a:t>Composición 3d</a:t>
                      </a:r>
                      <a:endParaRPr lang="es-EC" sz="1100">
                        <a:effectLst/>
                      </a:endParaRPr>
                    </a:p>
                    <a:p>
                      <a:pPr algn="just">
                        <a:lnSpc>
                          <a:spcPct val="105000"/>
                        </a:lnSpc>
                        <a:spcAft>
                          <a:spcPts val="800"/>
                        </a:spcAft>
                      </a:pPr>
                      <a:r>
                        <a:rPr lang="es-EC" sz="1200">
                          <a:effectLst/>
                        </a:rPr>
                        <a:t>Texturizado </a:t>
                      </a:r>
                      <a:endParaRPr lang="es-EC" sz="1100">
                        <a:effectLst/>
                      </a:endParaRPr>
                    </a:p>
                    <a:p>
                      <a:pPr algn="just">
                        <a:lnSpc>
                          <a:spcPct val="105000"/>
                        </a:lnSpc>
                        <a:spcAft>
                          <a:spcPts val="800"/>
                        </a:spcAft>
                      </a:pPr>
                      <a:r>
                        <a:rPr lang="es-EC" sz="1200">
                          <a:effectLst/>
                        </a:rPr>
                        <a:t>Foto realismo</a:t>
                      </a:r>
                      <a:endParaRPr lang="es-EC" sz="1100">
                        <a:effectLst/>
                      </a:endParaRPr>
                    </a:p>
                    <a:p>
                      <a:pPr algn="just">
                        <a:lnSpc>
                          <a:spcPct val="105000"/>
                        </a:lnSpc>
                        <a:spcAft>
                          <a:spcPts val="800"/>
                        </a:spcAft>
                      </a:pPr>
                      <a:r>
                        <a:rPr lang="es-EC" sz="1200">
                          <a:effectLst/>
                        </a:rPr>
                        <a:t>Iluminación </a:t>
                      </a:r>
                      <a:endParaRPr lang="es-EC" sz="1100">
                        <a:effectLst/>
                      </a:endParaRPr>
                    </a:p>
                    <a:p>
                      <a:pPr algn="just">
                        <a:lnSpc>
                          <a:spcPct val="105000"/>
                        </a:lnSpc>
                        <a:spcAft>
                          <a:spcPts val="800"/>
                        </a:spcAft>
                      </a:pPr>
                      <a:r>
                        <a:rPr lang="es-EC" sz="1200">
                          <a:effectLst/>
                        </a:rPr>
                        <a:t>Contraste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$1500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3119868392"/>
                  </a:ext>
                </a:extLst>
              </a:tr>
              <a:tr h="1134132">
                <a:tc vMerge="1">
                  <a:txBody>
                    <a:bodyPr/>
                    <a:lstStyle/>
                    <a:p>
                      <a:endParaRPr lang="es-EC"/>
                    </a:p>
                  </a:txBody>
                  <a:tcPr/>
                </a:tc>
                <a:tc>
                  <a:txBody>
                    <a:bodyPr/>
                    <a:lstStyle/>
                    <a:p>
                      <a:pPr algn="l">
                        <a:lnSpc>
                          <a:spcPct val="105000"/>
                        </a:lnSpc>
                        <a:spcAft>
                          <a:spcPts val="800"/>
                        </a:spcAft>
                      </a:pPr>
                      <a:r>
                        <a:rPr lang="es-EC" sz="1200">
                          <a:effectLst/>
                        </a:rPr>
                        <a:t>Producción de contenido audiovisual (fotos, videos, tour 360 del proyecto)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fontAlgn="base">
                        <a:lnSpc>
                          <a:spcPct val="105000"/>
                        </a:lnSpc>
                        <a:spcBef>
                          <a:spcPts val="200"/>
                        </a:spcBef>
                        <a:spcAft>
                          <a:spcPts val="480"/>
                        </a:spcAft>
                      </a:pPr>
                      <a:r>
                        <a:rPr lang="es-EC" sz="1100">
                          <a:effectLst/>
                        </a:rPr>
                        <a:t>% de calidad de imagen </a:t>
                      </a:r>
                    </a:p>
                    <a:p>
                      <a:pPr algn="just" fontAlgn="base">
                        <a:lnSpc>
                          <a:spcPct val="105000"/>
                        </a:lnSpc>
                        <a:spcBef>
                          <a:spcPts val="200"/>
                        </a:spcBef>
                        <a:spcAft>
                          <a:spcPts val="480"/>
                        </a:spcAft>
                      </a:pPr>
                      <a:r>
                        <a:rPr lang="es-EC" sz="1100">
                          <a:effectLst/>
                        </a:rPr>
                        <a:t> </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105000"/>
                        </a:lnSpc>
                        <a:spcAft>
                          <a:spcPts val="800"/>
                        </a:spcAft>
                      </a:pPr>
                      <a:r>
                        <a:rPr lang="es-EC" sz="1200">
                          <a:effectLst/>
                        </a:rPr>
                        <a:t>Desarrollar una Escala de medición en calidad fotográfica, iluminación  </a:t>
                      </a:r>
                      <a:endParaRPr lang="es-EC" sz="1100">
                        <a:effectLst/>
                      </a:endParaRPr>
                    </a:p>
                    <a:p>
                      <a:pPr algn="l">
                        <a:lnSpc>
                          <a:spcPct val="105000"/>
                        </a:lnSpc>
                        <a:spcAft>
                          <a:spcPts val="800"/>
                        </a:spcAft>
                      </a:pPr>
                      <a:r>
                        <a:rPr lang="es-EC" sz="1200">
                          <a:effectLst/>
                        </a:rPr>
                        <a:t>Composición fotográfica, contraste, etc. </a:t>
                      </a:r>
                      <a:endParaRPr lang="es-EC" sz="1100">
                        <a:effectLst/>
                      </a:endParaRPr>
                    </a:p>
                    <a:p>
                      <a:pPr algn="l">
                        <a:lnSpc>
                          <a:spcPct val="200000"/>
                        </a:lnSpc>
                        <a:spcAft>
                          <a:spcPts val="800"/>
                        </a:spcAft>
                      </a:pPr>
                      <a:r>
                        <a:rPr lang="es-EC" sz="12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455239181"/>
                  </a:ext>
                </a:extLst>
              </a:tr>
              <a:tr h="771861">
                <a:tc vMerge="1">
                  <a:txBody>
                    <a:bodyPr/>
                    <a:lstStyle/>
                    <a:p>
                      <a:endParaRPr lang="es-EC"/>
                    </a:p>
                  </a:txBody>
                  <a:tcPr/>
                </a:tc>
                <a:tc>
                  <a:txBody>
                    <a:bodyPr/>
                    <a:lstStyle/>
                    <a:p>
                      <a:pPr algn="l">
                        <a:lnSpc>
                          <a:spcPct val="105000"/>
                        </a:lnSpc>
                        <a:spcAft>
                          <a:spcPts val="800"/>
                        </a:spcAft>
                      </a:pPr>
                      <a:r>
                        <a:rPr lang="es-EC" sz="1200">
                          <a:effectLst/>
                        </a:rPr>
                        <a:t>Desarrollo manual de estilo y redacción comercial de proyectos inmobiliarios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 de conversión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%2 del total de la publicidad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200000"/>
                        </a:lnSpc>
                        <a:spcAft>
                          <a:spcPts val="800"/>
                        </a:spcAft>
                      </a:pPr>
                      <a:r>
                        <a:rPr lang="es-EC" sz="1200">
                          <a:effectLst/>
                        </a:rPr>
                        <a:t>Creación de speech de ventas e información comercial.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1292033488"/>
                  </a:ext>
                </a:extLst>
              </a:tr>
              <a:tr h="771861">
                <a:tc vMerge="1">
                  <a:txBody>
                    <a:bodyPr/>
                    <a:lstStyle/>
                    <a:p>
                      <a:endParaRPr lang="es-EC"/>
                    </a:p>
                  </a:txBody>
                  <a:tcPr/>
                </a:tc>
                <a:tc>
                  <a:txBody>
                    <a:bodyPr/>
                    <a:lstStyle/>
                    <a:p>
                      <a:pPr algn="l">
                        <a:lnSpc>
                          <a:spcPct val="105000"/>
                        </a:lnSpc>
                        <a:spcAft>
                          <a:spcPts val="800"/>
                        </a:spcAft>
                      </a:pPr>
                      <a:r>
                        <a:rPr lang="es-EC" sz="1200">
                          <a:effectLst/>
                        </a:rPr>
                        <a:t>Generación de piezas graficas para la promoción de proyectos inmobiliarios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 Conversión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%2 del total de la publicidad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200000"/>
                        </a:lnSpc>
                        <a:spcAft>
                          <a:spcPts val="800"/>
                        </a:spcAft>
                      </a:pPr>
                      <a:r>
                        <a:rPr lang="es-EC" sz="1200">
                          <a:effectLst/>
                        </a:rPr>
                        <a:t>Diseño de piezas publicitarias para medios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3454579835"/>
                  </a:ext>
                </a:extLst>
              </a:tr>
              <a:tr h="738268">
                <a:tc vMerge="1">
                  <a:txBody>
                    <a:bodyPr/>
                    <a:lstStyle/>
                    <a:p>
                      <a:endParaRPr lang="es-EC"/>
                    </a:p>
                  </a:txBody>
                  <a:tcPr/>
                </a:tc>
                <a:tc>
                  <a:txBody>
                    <a:bodyPr/>
                    <a:lstStyle/>
                    <a:p>
                      <a:pPr algn="l">
                        <a:lnSpc>
                          <a:spcPct val="105000"/>
                        </a:lnSpc>
                        <a:spcAft>
                          <a:spcPts val="800"/>
                        </a:spcAft>
                      </a:pPr>
                      <a:r>
                        <a:rPr lang="es-EC" sz="1200">
                          <a:effectLst/>
                        </a:rPr>
                        <a:t>Diseño de Página web y Landingpage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Tiempo de retención en página web y landingpage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10 minutos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105000"/>
                        </a:lnSpc>
                        <a:spcAft>
                          <a:spcPts val="800"/>
                        </a:spcAft>
                      </a:pPr>
                      <a:r>
                        <a:rPr lang="es-EC" sz="1200">
                          <a:effectLst/>
                        </a:rPr>
                        <a:t>Subir página web corporativa y landingpage de los proyectos inmobiliarios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$1000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1798624995"/>
                  </a:ext>
                </a:extLst>
              </a:tr>
              <a:tr h="1031092">
                <a:tc vMerge="1">
                  <a:txBody>
                    <a:bodyPr/>
                    <a:lstStyle/>
                    <a:p>
                      <a:endParaRPr lang="es-EC"/>
                    </a:p>
                  </a:txBody>
                  <a:tcPr/>
                </a:tc>
                <a:tc>
                  <a:txBody>
                    <a:bodyPr/>
                    <a:lstStyle/>
                    <a:p>
                      <a:pPr algn="l">
                        <a:lnSpc>
                          <a:spcPct val="105000"/>
                        </a:lnSpc>
                        <a:spcAft>
                          <a:spcPts val="800"/>
                        </a:spcAft>
                      </a:pPr>
                      <a:r>
                        <a:rPr lang="es-EC" sz="1200">
                          <a:effectLst/>
                        </a:rPr>
                        <a:t>Generar nueva información sobre los proyectos inmobiliarios que se adapten a todos medios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105000"/>
                        </a:lnSpc>
                        <a:spcAft>
                          <a:spcPts val="800"/>
                        </a:spcAft>
                      </a:pPr>
                      <a:r>
                        <a:rPr lang="es-EC" sz="1200">
                          <a:effectLst/>
                        </a:rPr>
                        <a:t>% de funcionalidad del material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a:effectLst/>
                        </a:rPr>
                        <a:t>90%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l">
                        <a:lnSpc>
                          <a:spcPct val="200000"/>
                        </a:lnSpc>
                        <a:spcAft>
                          <a:spcPts val="800"/>
                        </a:spcAft>
                      </a:pPr>
                      <a:r>
                        <a:rPr lang="es-EC" sz="1200">
                          <a:effectLst/>
                        </a:rPr>
                        <a:t>Diseño de Brochure digital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tc>
                  <a:txBody>
                    <a:bodyPr/>
                    <a:lstStyle/>
                    <a:p>
                      <a:pPr algn="just">
                        <a:lnSpc>
                          <a:spcPct val="200000"/>
                        </a:lnSpc>
                        <a:spcAft>
                          <a:spcPts val="800"/>
                        </a:spcAft>
                      </a:pPr>
                      <a:r>
                        <a:rPr lang="es-EC" sz="1200" dirty="0">
                          <a:effectLst/>
                        </a:rPr>
                        <a:t>$200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992" marR="33992" marT="0" marB="0"/>
                </a:tc>
                <a:extLst>
                  <a:ext uri="{0D108BD9-81ED-4DB2-BD59-A6C34878D82A}">
                    <a16:rowId xmlns:a16="http://schemas.microsoft.com/office/drawing/2014/main" val="1137333571"/>
                  </a:ext>
                </a:extLst>
              </a:tr>
            </a:tbl>
          </a:graphicData>
        </a:graphic>
      </p:graphicFrame>
    </p:spTree>
    <p:extLst>
      <p:ext uri="{BB962C8B-B14F-4D97-AF65-F5344CB8AC3E}">
        <p14:creationId xmlns:p14="http://schemas.microsoft.com/office/powerpoint/2010/main" val="231463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01AEACB5-1FE8-40B9-B415-5833379B5A28}"/>
              </a:ext>
            </a:extLst>
          </p:cNvPr>
          <p:cNvGraphicFramePr>
            <a:graphicFrameLocks noGrp="1"/>
          </p:cNvGraphicFramePr>
          <p:nvPr>
            <p:extLst>
              <p:ext uri="{D42A27DB-BD31-4B8C-83A1-F6EECF244321}">
                <p14:modId xmlns:p14="http://schemas.microsoft.com/office/powerpoint/2010/main" val="1285616119"/>
              </p:ext>
            </p:extLst>
          </p:nvPr>
        </p:nvGraphicFramePr>
        <p:xfrm>
          <a:off x="204537" y="156410"/>
          <a:ext cx="11766884" cy="6581272"/>
        </p:xfrm>
        <a:graphic>
          <a:graphicData uri="http://schemas.openxmlformats.org/drawingml/2006/table">
            <a:tbl>
              <a:tblPr firstRow="1" firstCol="1" bandRow="1">
                <a:tableStyleId>{5C22544A-7EE6-4342-B048-85BDC9FD1C3A}</a:tableStyleId>
              </a:tblPr>
              <a:tblGrid>
                <a:gridCol w="1527538">
                  <a:extLst>
                    <a:ext uri="{9D8B030D-6E8A-4147-A177-3AD203B41FA5}">
                      <a16:colId xmlns:a16="http://schemas.microsoft.com/office/drawing/2014/main" val="1059590689"/>
                    </a:ext>
                  </a:extLst>
                </a:gridCol>
                <a:gridCol w="1527538">
                  <a:extLst>
                    <a:ext uri="{9D8B030D-6E8A-4147-A177-3AD203B41FA5}">
                      <a16:colId xmlns:a16="http://schemas.microsoft.com/office/drawing/2014/main" val="1481522714"/>
                    </a:ext>
                  </a:extLst>
                </a:gridCol>
                <a:gridCol w="1372019">
                  <a:extLst>
                    <a:ext uri="{9D8B030D-6E8A-4147-A177-3AD203B41FA5}">
                      <a16:colId xmlns:a16="http://schemas.microsoft.com/office/drawing/2014/main" val="4285315250"/>
                    </a:ext>
                  </a:extLst>
                </a:gridCol>
                <a:gridCol w="3131109">
                  <a:extLst>
                    <a:ext uri="{9D8B030D-6E8A-4147-A177-3AD203B41FA5}">
                      <a16:colId xmlns:a16="http://schemas.microsoft.com/office/drawing/2014/main" val="2420057508"/>
                    </a:ext>
                  </a:extLst>
                </a:gridCol>
                <a:gridCol w="3131109">
                  <a:extLst>
                    <a:ext uri="{9D8B030D-6E8A-4147-A177-3AD203B41FA5}">
                      <a16:colId xmlns:a16="http://schemas.microsoft.com/office/drawing/2014/main" val="148355835"/>
                    </a:ext>
                  </a:extLst>
                </a:gridCol>
                <a:gridCol w="1077571">
                  <a:extLst>
                    <a:ext uri="{9D8B030D-6E8A-4147-A177-3AD203B41FA5}">
                      <a16:colId xmlns:a16="http://schemas.microsoft.com/office/drawing/2014/main" val="3210836858"/>
                    </a:ext>
                  </a:extLst>
                </a:gridCol>
              </a:tblGrid>
              <a:tr h="937315">
                <a:tc>
                  <a:txBody>
                    <a:bodyPr/>
                    <a:lstStyle/>
                    <a:p>
                      <a:pPr algn="just">
                        <a:lnSpc>
                          <a:spcPct val="105000"/>
                        </a:lnSpc>
                        <a:spcAft>
                          <a:spcPts val="800"/>
                        </a:spcAft>
                      </a:pPr>
                      <a:r>
                        <a:rPr lang="es-EC" sz="1200">
                          <a:effectLst/>
                        </a:rPr>
                        <a:t>Objetivos </a:t>
                      </a:r>
                      <a:endParaRPr lang="es-EC" sz="1100">
                        <a:effectLst/>
                      </a:endParaRPr>
                    </a:p>
                    <a:p>
                      <a:pPr algn="just">
                        <a:lnSpc>
                          <a:spcPct val="105000"/>
                        </a:lnSpc>
                        <a:spcAft>
                          <a:spcPts val="800"/>
                        </a:spcAft>
                      </a:pPr>
                      <a:r>
                        <a:rPr lang="es-EC" sz="1200">
                          <a:effectLst/>
                        </a:rPr>
                        <a:t>Estratégicos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Estrategias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KPI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200000"/>
                        </a:lnSpc>
                        <a:spcAft>
                          <a:spcPts val="800"/>
                        </a:spcAft>
                      </a:pPr>
                      <a:r>
                        <a:rPr lang="es-EC" sz="1200">
                          <a:effectLst/>
                        </a:rPr>
                        <a:t>Metas al 2021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Iniciativa Estratégica de Proyectos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200000"/>
                        </a:lnSpc>
                        <a:spcAft>
                          <a:spcPts val="800"/>
                        </a:spcAft>
                      </a:pPr>
                      <a:r>
                        <a:rPr lang="es-EC" sz="1200">
                          <a:effectLst/>
                        </a:rPr>
                        <a:t>Presupuesto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1684181692"/>
                  </a:ext>
                </a:extLst>
              </a:tr>
              <a:tr h="1047779">
                <a:tc rowSpan="5">
                  <a:txBody>
                    <a:bodyPr/>
                    <a:lstStyle/>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 </a:t>
                      </a:r>
                      <a:endParaRPr lang="es-EC" sz="1100">
                        <a:effectLst/>
                      </a:endParaRPr>
                    </a:p>
                    <a:p>
                      <a:pPr algn="just">
                        <a:lnSpc>
                          <a:spcPct val="105000"/>
                        </a:lnSpc>
                        <a:spcAft>
                          <a:spcPts val="800"/>
                        </a:spcAft>
                      </a:pPr>
                      <a:r>
                        <a:rPr lang="es-EC" sz="1200">
                          <a:effectLst/>
                        </a:rPr>
                        <a:t>Diseñar un plan Publicitario de Bienes Inmuebles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Diseño de Plan de medios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marL="449580" indent="-449580" algn="l">
                        <a:lnSpc>
                          <a:spcPct val="105000"/>
                        </a:lnSpc>
                        <a:spcAft>
                          <a:spcPts val="800"/>
                        </a:spcAft>
                      </a:pPr>
                      <a:r>
                        <a:rPr lang="es-EC" sz="1200">
                          <a:effectLst/>
                        </a:rPr>
                        <a:t># de planes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Uno cada trimestre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Esquema estratégico de embudo de ventas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200000"/>
                        </a:lnSpc>
                        <a:spcAft>
                          <a:spcPts val="800"/>
                        </a:spcAft>
                      </a:pPr>
                      <a:r>
                        <a:rPr lang="es-EC" sz="1200">
                          <a:effectLst/>
                        </a:rPr>
                        <a:t>$500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3006426460"/>
                  </a:ext>
                </a:extLst>
              </a:tr>
              <a:tr h="1047779">
                <a:tc vMerge="1">
                  <a:txBody>
                    <a:bodyPr/>
                    <a:lstStyle/>
                    <a:p>
                      <a:endParaRPr lang="es-EC"/>
                    </a:p>
                  </a:txBody>
                  <a:tcPr/>
                </a:tc>
                <a:tc>
                  <a:txBody>
                    <a:bodyPr/>
                    <a:lstStyle/>
                    <a:p>
                      <a:pPr algn="l">
                        <a:lnSpc>
                          <a:spcPct val="105000"/>
                        </a:lnSpc>
                        <a:spcAft>
                          <a:spcPts val="800"/>
                        </a:spcAft>
                      </a:pPr>
                      <a:r>
                        <a:rPr lang="es-EC" sz="1200">
                          <a:effectLst/>
                        </a:rPr>
                        <a:t>Desarrollo de posicionamiento estratégico SEO, SEM</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Nivel de posicionamiento en buscadores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Pautas pagadas en Google ads, y creación de contenidos, y palabras clave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200000"/>
                        </a:lnSpc>
                        <a:spcAft>
                          <a:spcPts val="800"/>
                        </a:spcAft>
                      </a:pPr>
                      <a:r>
                        <a:rPr lang="es-EC" sz="1200">
                          <a:effectLst/>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1968575534"/>
                  </a:ext>
                </a:extLst>
              </a:tr>
              <a:tr h="782878">
                <a:tc vMerge="1">
                  <a:txBody>
                    <a:bodyPr/>
                    <a:lstStyle/>
                    <a:p>
                      <a:endParaRPr lang="es-EC"/>
                    </a:p>
                  </a:txBody>
                  <a:tcPr/>
                </a:tc>
                <a:tc>
                  <a:txBody>
                    <a:bodyPr/>
                    <a:lstStyle/>
                    <a:p>
                      <a:pPr algn="l">
                        <a:lnSpc>
                          <a:spcPct val="105000"/>
                        </a:lnSpc>
                        <a:spcAft>
                          <a:spcPts val="800"/>
                        </a:spcAft>
                      </a:pPr>
                      <a:r>
                        <a:rPr lang="es-EC" sz="1200">
                          <a:effectLst/>
                        </a:rPr>
                        <a:t>Diseño de campaña Pagada online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 de impresiones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1000 por cada $ 0,48 dólares invertido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Contratación de pautas digitales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200000"/>
                        </a:lnSpc>
                        <a:spcAft>
                          <a:spcPts val="800"/>
                        </a:spcAft>
                      </a:pPr>
                      <a:r>
                        <a:rPr lang="es-EC" sz="1200">
                          <a:effectLst/>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2653056938"/>
                  </a:ext>
                </a:extLst>
              </a:tr>
              <a:tr h="1717742">
                <a:tc vMerge="1">
                  <a:txBody>
                    <a:bodyPr/>
                    <a:lstStyle/>
                    <a:p>
                      <a:endParaRPr lang="es-EC"/>
                    </a:p>
                  </a:txBody>
                  <a:tcPr/>
                </a:tc>
                <a:tc>
                  <a:txBody>
                    <a:bodyPr/>
                    <a:lstStyle/>
                    <a:p>
                      <a:pPr algn="l">
                        <a:lnSpc>
                          <a:spcPct val="105000"/>
                        </a:lnSpc>
                        <a:spcAft>
                          <a:spcPts val="800"/>
                        </a:spcAft>
                      </a:pPr>
                      <a:r>
                        <a:rPr lang="es-EC" sz="1200">
                          <a:effectLst/>
                        </a:rPr>
                        <a:t>Diseño de plan de publicidad orgánica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 de leads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2% del total de impresiones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105000"/>
                        </a:lnSpc>
                        <a:spcAft>
                          <a:spcPts val="800"/>
                        </a:spcAft>
                      </a:pPr>
                      <a:r>
                        <a:rPr lang="es-EC" sz="1200">
                          <a:effectLst/>
                        </a:rPr>
                        <a:t>Subida de información de proyectos inmobiliarios a diferentes plataformas de promoción gratuitas como OLX, Plusvalía </a:t>
                      </a:r>
                      <a:endParaRPr lang="es-EC" sz="1100">
                        <a:effectLst/>
                      </a:endParaRPr>
                    </a:p>
                    <a:p>
                      <a:pPr algn="l">
                        <a:lnSpc>
                          <a:spcPct val="105000"/>
                        </a:lnSpc>
                        <a:spcAft>
                          <a:spcPts val="800"/>
                        </a:spcAft>
                      </a:pPr>
                      <a:r>
                        <a:rPr lang="es-EC" sz="1200">
                          <a:effectLst/>
                        </a:rPr>
                        <a:t>Mercado libre, etc.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l">
                        <a:lnSpc>
                          <a:spcPct val="200000"/>
                        </a:lnSpc>
                        <a:spcAft>
                          <a:spcPts val="800"/>
                        </a:spcAft>
                      </a:pPr>
                      <a:r>
                        <a:rPr lang="es-EC" sz="1200">
                          <a:effectLst/>
                        </a:rPr>
                        <a:t>$100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2890635674"/>
                  </a:ext>
                </a:extLst>
              </a:tr>
              <a:tr h="1047779">
                <a:tc vMerge="1">
                  <a:txBody>
                    <a:bodyPr/>
                    <a:lstStyle/>
                    <a:p>
                      <a:endParaRPr lang="es-EC"/>
                    </a:p>
                  </a:txBody>
                  <a:tcPr/>
                </a:tc>
                <a:tc>
                  <a:txBody>
                    <a:bodyPr/>
                    <a:lstStyle/>
                    <a:p>
                      <a:pPr algn="just">
                        <a:lnSpc>
                          <a:spcPct val="105000"/>
                        </a:lnSpc>
                        <a:spcAft>
                          <a:spcPts val="800"/>
                        </a:spcAft>
                      </a:pPr>
                      <a:r>
                        <a:rPr lang="es-EC" sz="1200">
                          <a:effectLst/>
                        </a:rPr>
                        <a:t>Diseño de campaña para redes sociales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 de leads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2% del total de impresiones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105000"/>
                        </a:lnSpc>
                        <a:spcAft>
                          <a:spcPts val="800"/>
                        </a:spcAft>
                      </a:pPr>
                      <a:r>
                        <a:rPr lang="es-EC" sz="1200">
                          <a:effectLst/>
                        </a:rPr>
                        <a:t>Contratación de pautas publicitarias mediante Facebook ads, LinkedIn ads, Instagram ads,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tc>
                  <a:txBody>
                    <a:bodyPr/>
                    <a:lstStyle/>
                    <a:p>
                      <a:pPr algn="just">
                        <a:lnSpc>
                          <a:spcPct val="200000"/>
                        </a:lnSpc>
                        <a:spcAft>
                          <a:spcPts val="800"/>
                        </a:spcAft>
                      </a:pPr>
                      <a:r>
                        <a:rPr lang="es-EC" sz="1200" dirty="0">
                          <a:effectLst/>
                        </a:rPr>
                        <a:t>$ 200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378" marR="66378" marT="0" marB="0"/>
                </a:tc>
                <a:extLst>
                  <a:ext uri="{0D108BD9-81ED-4DB2-BD59-A6C34878D82A}">
                    <a16:rowId xmlns:a16="http://schemas.microsoft.com/office/drawing/2014/main" val="3535787616"/>
                  </a:ext>
                </a:extLst>
              </a:tr>
            </a:tbl>
          </a:graphicData>
        </a:graphic>
      </p:graphicFrame>
    </p:spTree>
    <p:extLst>
      <p:ext uri="{BB962C8B-B14F-4D97-AF65-F5344CB8AC3E}">
        <p14:creationId xmlns:p14="http://schemas.microsoft.com/office/powerpoint/2010/main" val="197231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0F82191-8965-4AEF-AB6C-C131CB05954A}"/>
              </a:ext>
            </a:extLst>
          </p:cNvPr>
          <p:cNvGraphicFramePr>
            <a:graphicFrameLocks noGrp="1"/>
          </p:cNvGraphicFramePr>
          <p:nvPr>
            <p:extLst>
              <p:ext uri="{D42A27DB-BD31-4B8C-83A1-F6EECF244321}">
                <p14:modId xmlns:p14="http://schemas.microsoft.com/office/powerpoint/2010/main" val="1684251424"/>
              </p:ext>
            </p:extLst>
          </p:nvPr>
        </p:nvGraphicFramePr>
        <p:xfrm>
          <a:off x="919327" y="69532"/>
          <a:ext cx="10087435" cy="6718936"/>
        </p:xfrm>
        <a:graphic>
          <a:graphicData uri="http://schemas.openxmlformats.org/drawingml/2006/table">
            <a:tbl>
              <a:tblPr firstRow="1" firstCol="1" bandRow="1">
                <a:tableStyleId>{5C22544A-7EE6-4342-B048-85BDC9FD1C3A}</a:tableStyleId>
              </a:tblPr>
              <a:tblGrid>
                <a:gridCol w="1365055">
                  <a:extLst>
                    <a:ext uri="{9D8B030D-6E8A-4147-A177-3AD203B41FA5}">
                      <a16:colId xmlns:a16="http://schemas.microsoft.com/office/drawing/2014/main" val="3311387857"/>
                    </a:ext>
                  </a:extLst>
                </a:gridCol>
                <a:gridCol w="1591124">
                  <a:extLst>
                    <a:ext uri="{9D8B030D-6E8A-4147-A177-3AD203B41FA5}">
                      <a16:colId xmlns:a16="http://schemas.microsoft.com/office/drawing/2014/main" val="1628102585"/>
                    </a:ext>
                  </a:extLst>
                </a:gridCol>
                <a:gridCol w="1429131">
                  <a:extLst>
                    <a:ext uri="{9D8B030D-6E8A-4147-A177-3AD203B41FA5}">
                      <a16:colId xmlns:a16="http://schemas.microsoft.com/office/drawing/2014/main" val="1013925146"/>
                    </a:ext>
                  </a:extLst>
                </a:gridCol>
                <a:gridCol w="1220341">
                  <a:extLst>
                    <a:ext uri="{9D8B030D-6E8A-4147-A177-3AD203B41FA5}">
                      <a16:colId xmlns:a16="http://schemas.microsoft.com/office/drawing/2014/main" val="2006856632"/>
                    </a:ext>
                  </a:extLst>
                </a:gridCol>
                <a:gridCol w="3261443">
                  <a:extLst>
                    <a:ext uri="{9D8B030D-6E8A-4147-A177-3AD203B41FA5}">
                      <a16:colId xmlns:a16="http://schemas.microsoft.com/office/drawing/2014/main" val="788019455"/>
                    </a:ext>
                  </a:extLst>
                </a:gridCol>
                <a:gridCol w="1220341">
                  <a:extLst>
                    <a:ext uri="{9D8B030D-6E8A-4147-A177-3AD203B41FA5}">
                      <a16:colId xmlns:a16="http://schemas.microsoft.com/office/drawing/2014/main" val="659358945"/>
                    </a:ext>
                  </a:extLst>
                </a:gridCol>
              </a:tblGrid>
              <a:tr h="822713">
                <a:tc>
                  <a:txBody>
                    <a:bodyPr/>
                    <a:lstStyle/>
                    <a:p>
                      <a:pPr algn="just">
                        <a:lnSpc>
                          <a:spcPct val="105000"/>
                        </a:lnSpc>
                        <a:spcAft>
                          <a:spcPts val="800"/>
                        </a:spcAft>
                      </a:pPr>
                      <a:r>
                        <a:rPr lang="es-EC" sz="1500">
                          <a:effectLst/>
                        </a:rPr>
                        <a:t>Objetivos </a:t>
                      </a:r>
                      <a:endParaRPr lang="es-EC" sz="1200">
                        <a:effectLst/>
                      </a:endParaRPr>
                    </a:p>
                    <a:p>
                      <a:pPr algn="just">
                        <a:lnSpc>
                          <a:spcPct val="105000"/>
                        </a:lnSpc>
                        <a:spcAft>
                          <a:spcPts val="800"/>
                        </a:spcAft>
                      </a:pPr>
                      <a:r>
                        <a:rPr lang="es-EC" sz="1500">
                          <a:effectLst/>
                        </a:rPr>
                        <a:t>Estratégicos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Estrategias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KPI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Metas al 2021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Iniciativa Estratégica de Proyectos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Presupuestos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1721099748"/>
                  </a:ext>
                </a:extLst>
              </a:tr>
              <a:tr h="1849702">
                <a:tc>
                  <a:txBody>
                    <a:bodyPr/>
                    <a:lstStyle/>
                    <a:p>
                      <a:pPr algn="just">
                        <a:lnSpc>
                          <a:spcPct val="105000"/>
                        </a:lnSpc>
                        <a:spcAft>
                          <a:spcPts val="800"/>
                        </a:spcAft>
                      </a:pPr>
                      <a:r>
                        <a:rPr lang="es-EC" sz="1500">
                          <a:effectLst/>
                        </a:rPr>
                        <a:t>Desarrollar estrategias para mejorar la efectividad en el proceso atención al cliente en línea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Desarrollo de Manual para atención al cliente en línea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de manuales de atención al cliente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1 por proyecto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l">
                        <a:lnSpc>
                          <a:spcPct val="105000"/>
                        </a:lnSpc>
                        <a:spcAft>
                          <a:spcPts val="800"/>
                        </a:spcAft>
                      </a:pPr>
                      <a:r>
                        <a:rPr lang="es-EC" sz="1500">
                          <a:effectLst/>
                        </a:rPr>
                        <a:t>Diseño de speech de ventas y proceso para atención al cliente por medios digitales e implantación de CRM.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$500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3667414834"/>
                  </a:ext>
                </a:extLst>
              </a:tr>
              <a:tr h="1617247">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Desarrollar un estudio analítico sobre la respuesta de la promoción digital en los clientes de bienes inmuebles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Implementación de proceso de informe de resultados de campañas mediante el análisis de Big data.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$500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1076539533"/>
                  </a:ext>
                </a:extLst>
              </a:tr>
              <a:tr h="919670">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Diseño de Bots automatizados para atención al cliente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de satisfacción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80%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Configuración de ChatBots de WhatsApp y Facebook</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$200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1896238858"/>
                  </a:ext>
                </a:extLst>
              </a:tr>
              <a:tr h="919670">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Desarrollar un plan de auditoria de Marketing digital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de planes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1 por campaña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Informe de auditoría de marketing digital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$500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2619877532"/>
                  </a:ext>
                </a:extLst>
              </a:tr>
              <a:tr h="379877">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105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a:effectLst/>
                        </a:rPr>
                        <a:t>TOTAL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tc>
                  <a:txBody>
                    <a:bodyPr/>
                    <a:lstStyle/>
                    <a:p>
                      <a:pPr algn="just">
                        <a:lnSpc>
                          <a:spcPct val="200000"/>
                        </a:lnSpc>
                        <a:spcAft>
                          <a:spcPts val="800"/>
                        </a:spcAft>
                      </a:pPr>
                      <a:r>
                        <a:rPr lang="es-EC" sz="1500" dirty="0">
                          <a:effectLst/>
                        </a:rPr>
                        <a:t>$6500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678" marR="77678" marT="0" marB="0"/>
                </a:tc>
                <a:extLst>
                  <a:ext uri="{0D108BD9-81ED-4DB2-BD59-A6C34878D82A}">
                    <a16:rowId xmlns:a16="http://schemas.microsoft.com/office/drawing/2014/main" val="3595555475"/>
                  </a:ext>
                </a:extLst>
              </a:tr>
            </a:tbl>
          </a:graphicData>
        </a:graphic>
      </p:graphicFrame>
    </p:spTree>
    <p:extLst>
      <p:ext uri="{BB962C8B-B14F-4D97-AF65-F5344CB8AC3E}">
        <p14:creationId xmlns:p14="http://schemas.microsoft.com/office/powerpoint/2010/main" val="424145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506D8-7524-4029-87C0-B5FB6A56BF46}"/>
              </a:ext>
            </a:extLst>
          </p:cNvPr>
          <p:cNvSpPr>
            <a:spLocks noGrp="1"/>
          </p:cNvSpPr>
          <p:nvPr>
            <p:ph type="title"/>
          </p:nvPr>
        </p:nvSpPr>
        <p:spPr>
          <a:xfrm>
            <a:off x="919119" y="2592779"/>
            <a:ext cx="10353762" cy="970450"/>
          </a:xfrm>
        </p:spPr>
        <p:txBody>
          <a:bodyPr/>
          <a:lstStyle/>
          <a:p>
            <a:r>
              <a:rPr lang="es-ES" dirty="0"/>
              <a:t>GRACIAS</a:t>
            </a:r>
            <a:endParaRPr lang="es-EC" dirty="0"/>
          </a:p>
        </p:txBody>
      </p:sp>
    </p:spTree>
    <p:extLst>
      <p:ext uri="{BB962C8B-B14F-4D97-AF65-F5344CB8AC3E}">
        <p14:creationId xmlns:p14="http://schemas.microsoft.com/office/powerpoint/2010/main" val="37455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D13AB-04FD-470C-9386-435FBBD9659A}"/>
              </a:ext>
            </a:extLst>
          </p:cNvPr>
          <p:cNvSpPr>
            <a:spLocks noGrp="1"/>
          </p:cNvSpPr>
          <p:nvPr>
            <p:ph type="title"/>
          </p:nvPr>
        </p:nvSpPr>
        <p:spPr>
          <a:xfrm>
            <a:off x="3569368" y="210921"/>
            <a:ext cx="4708358" cy="1293028"/>
          </a:xfrm>
        </p:spPr>
        <p:txBody>
          <a:bodyPr/>
          <a:lstStyle/>
          <a:p>
            <a:r>
              <a:rPr lang="es-ES" dirty="0"/>
              <a:t>Antecedentes </a:t>
            </a:r>
            <a:endParaRPr lang="es-EC" dirty="0"/>
          </a:p>
        </p:txBody>
      </p:sp>
      <p:sp>
        <p:nvSpPr>
          <p:cNvPr id="4" name="CuadroTexto 3">
            <a:extLst>
              <a:ext uri="{FF2B5EF4-FFF2-40B4-BE49-F238E27FC236}">
                <a16:creationId xmlns:a16="http://schemas.microsoft.com/office/drawing/2014/main" id="{C13F123D-81AF-496C-8D9C-B35BC144539B}"/>
              </a:ext>
            </a:extLst>
          </p:cNvPr>
          <p:cNvSpPr txBox="1"/>
          <p:nvPr/>
        </p:nvSpPr>
        <p:spPr>
          <a:xfrm>
            <a:off x="730802" y="3055084"/>
            <a:ext cx="8795084" cy="3007894"/>
          </a:xfrm>
          <a:prstGeom prst="rect">
            <a:avLst/>
          </a:prstGeom>
          <a:noFill/>
        </p:spPr>
        <p:txBody>
          <a:bodyPr wrap="square" rtlCol="0">
            <a:spAutoFit/>
          </a:bodyPr>
          <a:lstStyle/>
          <a:p>
            <a:endParaRPr lang="es-EC" dirty="0"/>
          </a:p>
        </p:txBody>
      </p:sp>
      <p:graphicFrame>
        <p:nvGraphicFramePr>
          <p:cNvPr id="5" name="Diagrama 4">
            <a:extLst>
              <a:ext uri="{FF2B5EF4-FFF2-40B4-BE49-F238E27FC236}">
                <a16:creationId xmlns:a16="http://schemas.microsoft.com/office/drawing/2014/main" id="{7B9EC87A-6343-4A67-8D12-ACF83213BAA4}"/>
              </a:ext>
            </a:extLst>
          </p:cNvPr>
          <p:cNvGraphicFramePr/>
          <p:nvPr>
            <p:extLst>
              <p:ext uri="{D42A27DB-BD31-4B8C-83A1-F6EECF244321}">
                <p14:modId xmlns:p14="http://schemas.microsoft.com/office/powerpoint/2010/main" val="1527127200"/>
              </p:ext>
            </p:extLst>
          </p:nvPr>
        </p:nvGraphicFramePr>
        <p:xfrm>
          <a:off x="1758041" y="1488633"/>
          <a:ext cx="7860971" cy="457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4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4D4AEEC-3AE9-467F-A01C-6508F628A626}"/>
              </a:ext>
            </a:extLst>
          </p:cNvPr>
          <p:cNvSpPr txBox="1"/>
          <p:nvPr/>
        </p:nvSpPr>
        <p:spPr>
          <a:xfrm>
            <a:off x="240633" y="320746"/>
            <a:ext cx="2181225" cy="646331"/>
          </a:xfrm>
          <a:prstGeom prst="rect">
            <a:avLst/>
          </a:prstGeom>
          <a:noFill/>
        </p:spPr>
        <p:txBody>
          <a:bodyPr wrap="square" rtlCol="0">
            <a:spAutoFit/>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Árbol de Problemas</a:t>
            </a:r>
          </a:p>
          <a:p>
            <a:endParaRPr lang="es-EC" dirty="0"/>
          </a:p>
        </p:txBody>
      </p:sp>
      <p:pic>
        <p:nvPicPr>
          <p:cNvPr id="17" name="Gráfico 16">
            <a:extLst>
              <a:ext uri="{FF2B5EF4-FFF2-40B4-BE49-F238E27FC236}">
                <a16:creationId xmlns:a16="http://schemas.microsoft.com/office/drawing/2014/main" id="{BB66C4A2-4E6A-49EA-B6EE-6FE3D0EDE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270" y="108284"/>
            <a:ext cx="5677899" cy="6666746"/>
          </a:xfrm>
          <a:prstGeom prst="rect">
            <a:avLst/>
          </a:prstGeom>
        </p:spPr>
      </p:pic>
    </p:spTree>
    <p:extLst>
      <p:ext uri="{BB962C8B-B14F-4D97-AF65-F5344CB8AC3E}">
        <p14:creationId xmlns:p14="http://schemas.microsoft.com/office/powerpoint/2010/main" val="5433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C9E0876-1B55-459B-9827-701F022D1F87}"/>
              </a:ext>
            </a:extLst>
          </p:cNvPr>
          <p:cNvSpPr txBox="1"/>
          <p:nvPr/>
        </p:nvSpPr>
        <p:spPr>
          <a:xfrm>
            <a:off x="132348" y="320747"/>
            <a:ext cx="2223709" cy="646331"/>
          </a:xfrm>
          <a:prstGeom prst="rect">
            <a:avLst/>
          </a:prstGeom>
          <a:noFill/>
        </p:spPr>
        <p:txBody>
          <a:bodyPr wrap="square" rtlCol="0">
            <a:spAutoFit/>
          </a:bodyPr>
          <a:lstStyle/>
          <a:p>
            <a:r>
              <a:rPr lang="es-EC" b="1" dirty="0">
                <a:latin typeface="Times New Roman" panose="02020603050405020304" pitchFamily="18" charset="0"/>
                <a:ea typeface="Times New Roman" panose="02020603050405020304" pitchFamily="18" charset="0"/>
                <a:cs typeface="Times New Roman" panose="02020603050405020304" pitchFamily="18" charset="0"/>
              </a:rPr>
              <a:t>Enfoque Cartesiano</a:t>
            </a:r>
            <a:endPar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C" dirty="0"/>
          </a:p>
        </p:txBody>
      </p:sp>
      <p:pic>
        <p:nvPicPr>
          <p:cNvPr id="11" name="Gráfico 10">
            <a:extLst>
              <a:ext uri="{FF2B5EF4-FFF2-40B4-BE49-F238E27FC236}">
                <a16:creationId xmlns:a16="http://schemas.microsoft.com/office/drawing/2014/main" id="{BC63C3B0-18C3-4160-9001-01A0D54EA8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0359" y="469232"/>
            <a:ext cx="7454103" cy="6259428"/>
          </a:xfrm>
          <a:prstGeom prst="rect">
            <a:avLst/>
          </a:prstGeom>
        </p:spPr>
      </p:pic>
    </p:spTree>
    <p:extLst>
      <p:ext uri="{BB962C8B-B14F-4D97-AF65-F5344CB8AC3E}">
        <p14:creationId xmlns:p14="http://schemas.microsoft.com/office/powerpoint/2010/main" val="25243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082A4-C01D-4252-8D16-4FAF1A68B99E}"/>
              </a:ext>
            </a:extLst>
          </p:cNvPr>
          <p:cNvSpPr>
            <a:spLocks noGrp="1"/>
          </p:cNvSpPr>
          <p:nvPr>
            <p:ph type="title"/>
          </p:nvPr>
        </p:nvSpPr>
        <p:spPr>
          <a:xfrm>
            <a:off x="913795" y="245743"/>
            <a:ext cx="10353762" cy="970450"/>
          </a:xfrm>
        </p:spPr>
        <p:txBody>
          <a:bodyPr/>
          <a:lstStyle/>
          <a:p>
            <a:r>
              <a:rPr lang="es-EC" dirty="0"/>
              <a:t>OBJETIVO GENERAL</a:t>
            </a:r>
          </a:p>
        </p:txBody>
      </p:sp>
      <p:pic>
        <p:nvPicPr>
          <p:cNvPr id="11" name="Gráfico 10">
            <a:extLst>
              <a:ext uri="{FF2B5EF4-FFF2-40B4-BE49-F238E27FC236}">
                <a16:creationId xmlns:a16="http://schemas.microsoft.com/office/drawing/2014/main" id="{5A007DF1-60FF-4061-AF72-27619C909D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5776" y="1216193"/>
            <a:ext cx="10021781" cy="1060031"/>
          </a:xfrm>
          <a:prstGeom prst="rect">
            <a:avLst/>
          </a:prstGeom>
        </p:spPr>
      </p:pic>
      <p:pic>
        <p:nvPicPr>
          <p:cNvPr id="15" name="Gráfico 14">
            <a:extLst>
              <a:ext uri="{FF2B5EF4-FFF2-40B4-BE49-F238E27FC236}">
                <a16:creationId xmlns:a16="http://schemas.microsoft.com/office/drawing/2014/main" id="{247B15E1-E85E-4432-BD11-D4CE681C50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3973" y="2886449"/>
            <a:ext cx="7989518" cy="892595"/>
          </a:xfrm>
          <a:prstGeom prst="rect">
            <a:avLst/>
          </a:prstGeom>
        </p:spPr>
      </p:pic>
      <p:pic>
        <p:nvPicPr>
          <p:cNvPr id="16" name="Gráfico 15">
            <a:extLst>
              <a:ext uri="{FF2B5EF4-FFF2-40B4-BE49-F238E27FC236}">
                <a16:creationId xmlns:a16="http://schemas.microsoft.com/office/drawing/2014/main" id="{0069C037-D819-420F-901F-F7A40C8DE7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3973" y="4271333"/>
            <a:ext cx="7989518" cy="892595"/>
          </a:xfrm>
          <a:prstGeom prst="rect">
            <a:avLst/>
          </a:prstGeom>
        </p:spPr>
      </p:pic>
      <p:pic>
        <p:nvPicPr>
          <p:cNvPr id="17" name="Gráfico 16">
            <a:extLst>
              <a:ext uri="{FF2B5EF4-FFF2-40B4-BE49-F238E27FC236}">
                <a16:creationId xmlns:a16="http://schemas.microsoft.com/office/drawing/2014/main" id="{FD74DC79-BB3D-4F6C-B388-B6A43C24B4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3973" y="5528285"/>
            <a:ext cx="7989518" cy="892595"/>
          </a:xfrm>
          <a:prstGeom prst="rect">
            <a:avLst/>
          </a:prstGeom>
        </p:spPr>
      </p:pic>
      <p:sp>
        <p:nvSpPr>
          <p:cNvPr id="18" name="CuadroTexto 17">
            <a:extLst>
              <a:ext uri="{FF2B5EF4-FFF2-40B4-BE49-F238E27FC236}">
                <a16:creationId xmlns:a16="http://schemas.microsoft.com/office/drawing/2014/main" id="{3AF67771-8611-499E-94C1-264D684EDB2F}"/>
              </a:ext>
            </a:extLst>
          </p:cNvPr>
          <p:cNvSpPr txBox="1"/>
          <p:nvPr/>
        </p:nvSpPr>
        <p:spPr>
          <a:xfrm>
            <a:off x="2021550" y="1484798"/>
            <a:ext cx="8686800" cy="923330"/>
          </a:xfrm>
          <a:prstGeom prst="rect">
            <a:avLst/>
          </a:prstGeom>
          <a:noFill/>
        </p:spPr>
        <p:txBody>
          <a:bodyPr wrap="square" rtlCol="0">
            <a:spAutoFit/>
          </a:bodyPr>
          <a:lstStyle/>
          <a:p>
            <a:pPr algn="ct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Analizar el impacto del marketing digital frente al comportamiento del consumidor de empresas constructoras ubicadas en el Distrito Metropolitano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dirty="0"/>
          </a:p>
        </p:txBody>
      </p:sp>
      <p:sp>
        <p:nvSpPr>
          <p:cNvPr id="19" name="CuadroTexto 18">
            <a:extLst>
              <a:ext uri="{FF2B5EF4-FFF2-40B4-BE49-F238E27FC236}">
                <a16:creationId xmlns:a16="http://schemas.microsoft.com/office/drawing/2014/main" id="{A0E6EFC6-B35C-4FAF-A344-F2D855B41AC3}"/>
              </a:ext>
            </a:extLst>
          </p:cNvPr>
          <p:cNvSpPr txBox="1"/>
          <p:nvPr/>
        </p:nvSpPr>
        <p:spPr>
          <a:xfrm>
            <a:off x="2635160" y="2898481"/>
            <a:ext cx="7243011" cy="923330"/>
          </a:xfrm>
          <a:prstGeom prst="rect">
            <a:avLst/>
          </a:prstGeom>
          <a:noFill/>
        </p:spPr>
        <p:txBody>
          <a:bodyPr wrap="square" rtlCol="0">
            <a:spAutoFit/>
          </a:bodyPr>
          <a:lstStyle/>
          <a:p>
            <a:pPr algn="ctr"/>
            <a:r>
              <a:rPr lang="es-EC" sz="1800" dirty="0">
                <a:solidFill>
                  <a:srgbClr val="FFFF00"/>
                </a:solidFill>
                <a:effectLst/>
                <a:latin typeface="Times New Roman" panose="02020603050405020304" pitchFamily="18" charset="0"/>
                <a:ea typeface="Times New Roman" panose="02020603050405020304" pitchFamily="18" charset="0"/>
              </a:rPr>
              <a:t>O1: </a:t>
            </a:r>
            <a:r>
              <a:rPr lang="es-EC" sz="1800" dirty="0">
                <a:solidFill>
                  <a:schemeClr val="bg1">
                    <a:lumMod val="85000"/>
                    <a:lumOff val="15000"/>
                  </a:schemeClr>
                </a:solidFill>
                <a:effectLst/>
                <a:latin typeface="Times New Roman" panose="02020603050405020304" pitchFamily="18" charset="0"/>
                <a:ea typeface="Times New Roman" panose="02020603050405020304" pitchFamily="18" charset="0"/>
              </a:rPr>
              <a:t>Identificar las principales herramientas de marketing digital que están utilizando las Inmobiliarias del distrito Metropolitano de Quito, con la finalidad de comercializar bienes inmuebles. </a:t>
            </a:r>
            <a:endParaRPr lang="es-EC" dirty="0">
              <a:solidFill>
                <a:schemeClr val="bg1">
                  <a:lumMod val="85000"/>
                  <a:lumOff val="15000"/>
                </a:schemeClr>
              </a:solidFill>
            </a:endParaRPr>
          </a:p>
        </p:txBody>
      </p:sp>
      <p:sp>
        <p:nvSpPr>
          <p:cNvPr id="22" name="CuadroTexto 21">
            <a:extLst>
              <a:ext uri="{FF2B5EF4-FFF2-40B4-BE49-F238E27FC236}">
                <a16:creationId xmlns:a16="http://schemas.microsoft.com/office/drawing/2014/main" id="{0545F7C2-BDED-4F05-9F1A-65CD3613B6BE}"/>
              </a:ext>
            </a:extLst>
          </p:cNvPr>
          <p:cNvSpPr txBox="1"/>
          <p:nvPr/>
        </p:nvSpPr>
        <p:spPr>
          <a:xfrm>
            <a:off x="2779295" y="4257365"/>
            <a:ext cx="7098876" cy="1200329"/>
          </a:xfrm>
          <a:prstGeom prst="rect">
            <a:avLst/>
          </a:prstGeom>
          <a:noFill/>
        </p:spPr>
        <p:txBody>
          <a:bodyPr wrap="square" rtlCol="0">
            <a:spAutoFit/>
          </a:bodyPr>
          <a:lstStyle/>
          <a:p>
            <a:pPr algn="ctr"/>
            <a:r>
              <a:rPr lang="es-EC"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O2: </a:t>
            </a:r>
            <a:r>
              <a:rPr lang="es-EC" sz="1800"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Evaluar la percepción de los consumidores de bienes inmuebles sobre las estrategias de marketing digital con la finalidad de conocer cómo afectan en el comportamiento del consumidor.  </a:t>
            </a:r>
            <a:endParaRPr lang="es-EC" sz="1800" dirty="0">
              <a:solidFill>
                <a:schemeClr val="bg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dirty="0">
              <a:solidFill>
                <a:schemeClr val="bg1">
                  <a:lumMod val="85000"/>
                  <a:lumOff val="15000"/>
                </a:schemeClr>
              </a:solidFill>
            </a:endParaRPr>
          </a:p>
        </p:txBody>
      </p:sp>
      <p:sp>
        <p:nvSpPr>
          <p:cNvPr id="25" name="CuadroTexto 24">
            <a:extLst>
              <a:ext uri="{FF2B5EF4-FFF2-40B4-BE49-F238E27FC236}">
                <a16:creationId xmlns:a16="http://schemas.microsoft.com/office/drawing/2014/main" id="{1A358792-3CEF-4A2E-AFFD-9C53F83DF2E7}"/>
              </a:ext>
            </a:extLst>
          </p:cNvPr>
          <p:cNvSpPr txBox="1"/>
          <p:nvPr/>
        </p:nvSpPr>
        <p:spPr>
          <a:xfrm>
            <a:off x="2177533" y="5528285"/>
            <a:ext cx="8302399" cy="1200329"/>
          </a:xfrm>
          <a:prstGeom prst="rect">
            <a:avLst/>
          </a:prstGeom>
          <a:noFill/>
        </p:spPr>
        <p:txBody>
          <a:bodyPr wrap="square" rtlCol="0">
            <a:spAutoFit/>
          </a:bodyPr>
          <a:lstStyle/>
          <a:p>
            <a:pPr algn="ctr"/>
            <a:r>
              <a:rPr lang="es-EC"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O3: </a:t>
            </a:r>
            <a:r>
              <a:rPr lang="es-EC" sz="1800"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Analizar qué factores influyen en la decisión de compra de los clientes de bienes inmuebles en el distro metropolitano de Quito frente a un estímulo comercial para encontrar las estrategias más adecuadas para potenciar el consumo.</a:t>
            </a:r>
            <a:endParaRPr lang="es-EC" sz="1800" dirty="0">
              <a:solidFill>
                <a:schemeClr val="bg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C" dirty="0">
              <a:solidFill>
                <a:schemeClr val="bg1">
                  <a:lumMod val="85000"/>
                  <a:lumOff val="15000"/>
                </a:schemeClr>
              </a:solidFill>
            </a:endParaRPr>
          </a:p>
        </p:txBody>
      </p:sp>
      <p:pic>
        <p:nvPicPr>
          <p:cNvPr id="29" name="Gráfico 28">
            <a:extLst>
              <a:ext uri="{FF2B5EF4-FFF2-40B4-BE49-F238E27FC236}">
                <a16:creationId xmlns:a16="http://schemas.microsoft.com/office/drawing/2014/main" id="{A10CED7D-ECF0-4843-9EDC-E56753A4D1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8277" y="2912768"/>
            <a:ext cx="485775" cy="3467100"/>
          </a:xfrm>
          <a:prstGeom prst="rect">
            <a:avLst/>
          </a:prstGeom>
        </p:spPr>
      </p:pic>
      <p:pic>
        <p:nvPicPr>
          <p:cNvPr id="30" name="Gráfico 29">
            <a:extLst>
              <a:ext uri="{FF2B5EF4-FFF2-40B4-BE49-F238E27FC236}">
                <a16:creationId xmlns:a16="http://schemas.microsoft.com/office/drawing/2014/main" id="{B12D5B9C-CEF5-45A9-BFFB-17F247EB9F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10708350" y="2848227"/>
            <a:ext cx="485775" cy="3467100"/>
          </a:xfrm>
          <a:prstGeom prst="rect">
            <a:avLst/>
          </a:prstGeom>
        </p:spPr>
      </p:pic>
    </p:spTree>
    <p:extLst>
      <p:ext uri="{BB962C8B-B14F-4D97-AF65-F5344CB8AC3E}">
        <p14:creationId xmlns:p14="http://schemas.microsoft.com/office/powerpoint/2010/main" val="24983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E6CA1E36-6BB3-4007-99B0-421A6C2666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1435" y="1484647"/>
            <a:ext cx="8311818" cy="2236510"/>
          </a:xfrm>
          <a:prstGeom prst="rect">
            <a:avLst/>
          </a:prstGeom>
        </p:spPr>
      </p:pic>
      <p:sp>
        <p:nvSpPr>
          <p:cNvPr id="6" name="CuadroTexto 5">
            <a:extLst>
              <a:ext uri="{FF2B5EF4-FFF2-40B4-BE49-F238E27FC236}">
                <a16:creationId xmlns:a16="http://schemas.microsoft.com/office/drawing/2014/main" id="{EAAE3069-6FA8-44B2-865B-FC5232EFD15B}"/>
              </a:ext>
            </a:extLst>
          </p:cNvPr>
          <p:cNvSpPr txBox="1"/>
          <p:nvPr/>
        </p:nvSpPr>
        <p:spPr>
          <a:xfrm>
            <a:off x="2071436" y="1624263"/>
            <a:ext cx="8217569" cy="2236510"/>
          </a:xfrm>
          <a:prstGeom prst="rect">
            <a:avLst/>
          </a:prstGeom>
          <a:noFill/>
        </p:spPr>
        <p:txBody>
          <a:bodyPr wrap="square" rtlCol="0">
            <a:spAutoFit/>
          </a:bodyPr>
          <a:lstStyle/>
          <a:p>
            <a:pPr marL="228600" algn="ctr">
              <a:spcAft>
                <a:spcPts val="800"/>
              </a:spcAft>
            </a:pPr>
            <a:r>
              <a:rPr lang="es-EC" sz="1800" b="1" dirty="0">
                <a:solidFill>
                  <a:srgbClr val="0A4705"/>
                </a:solidFill>
                <a:effectLst/>
                <a:latin typeface="Times New Roman" panose="02020603050405020304" pitchFamily="18" charset="0"/>
                <a:ea typeface="Times New Roman" panose="02020603050405020304" pitchFamily="18" charset="0"/>
                <a:cs typeface="Times New Roman" panose="02020603050405020304" pitchFamily="18" charset="0"/>
              </a:rPr>
              <a:t>H1:</a:t>
            </a:r>
            <a:r>
              <a:rPr lang="es-EC" sz="1800" dirty="0">
                <a:solidFill>
                  <a:srgbClr val="0A470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800"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 uso de estrategias de promoción en medios digitales afecta de manera significativa en el comportamiento del consumidor de bienes inmuebles ofertado por empresas constructoras de la ciudad de Quito. </a:t>
            </a:r>
            <a:endParaRPr lang="es-EC" sz="1800" dirty="0">
              <a:solidFill>
                <a:schemeClr val="bg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ctr">
              <a:spcAft>
                <a:spcPts val="800"/>
              </a:spcAft>
            </a:pPr>
            <a:r>
              <a:rPr lang="es-EC" sz="1800"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H0:</a:t>
            </a:r>
            <a:r>
              <a:rPr lang="es-EC" sz="1800"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El uso de estrategias de promoción en medio digitales no afecta de manera significativa en el comportamiento del consumidor de bienes inmuebles ofertado por empresas constructoras de la ciudad de Quito.</a:t>
            </a:r>
            <a:endParaRPr lang="es-EC" sz="1800" dirty="0">
              <a:solidFill>
                <a:schemeClr val="bg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C" dirty="0"/>
          </a:p>
        </p:txBody>
      </p:sp>
      <p:sp>
        <p:nvSpPr>
          <p:cNvPr id="7" name="Título 1">
            <a:extLst>
              <a:ext uri="{FF2B5EF4-FFF2-40B4-BE49-F238E27FC236}">
                <a16:creationId xmlns:a16="http://schemas.microsoft.com/office/drawing/2014/main" id="{97C9CFAF-610A-448A-941B-F9A28B341DD0}"/>
              </a:ext>
            </a:extLst>
          </p:cNvPr>
          <p:cNvSpPr>
            <a:spLocks noGrp="1"/>
          </p:cNvSpPr>
          <p:nvPr>
            <p:ph type="title"/>
          </p:nvPr>
        </p:nvSpPr>
        <p:spPr>
          <a:xfrm>
            <a:off x="913795" y="245743"/>
            <a:ext cx="10353762" cy="970450"/>
          </a:xfrm>
        </p:spPr>
        <p:txBody>
          <a:bodyPr/>
          <a:lstStyle/>
          <a:p>
            <a:r>
              <a:rPr lang="es-EC" dirty="0">
                <a:solidFill>
                  <a:srgbClr val="92D050"/>
                </a:solidFill>
              </a:rPr>
              <a:t>HIPOTESIS </a:t>
            </a:r>
          </a:p>
        </p:txBody>
      </p:sp>
      <p:pic>
        <p:nvPicPr>
          <p:cNvPr id="8" name="Gráfico 7">
            <a:extLst>
              <a:ext uri="{FF2B5EF4-FFF2-40B4-BE49-F238E27FC236}">
                <a16:creationId xmlns:a16="http://schemas.microsoft.com/office/drawing/2014/main" id="{6BC3F943-B4D6-407B-9B31-C4A597FA85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1435" y="4115482"/>
            <a:ext cx="8311818" cy="2236510"/>
          </a:xfrm>
          <a:prstGeom prst="rect">
            <a:avLst/>
          </a:prstGeom>
        </p:spPr>
      </p:pic>
      <p:sp>
        <p:nvSpPr>
          <p:cNvPr id="9" name="CuadroTexto 8">
            <a:extLst>
              <a:ext uri="{FF2B5EF4-FFF2-40B4-BE49-F238E27FC236}">
                <a16:creationId xmlns:a16="http://schemas.microsoft.com/office/drawing/2014/main" id="{37A6F8A2-6126-485C-AC26-D8AAE6FCE1C8}"/>
              </a:ext>
            </a:extLst>
          </p:cNvPr>
          <p:cNvSpPr txBox="1"/>
          <p:nvPr/>
        </p:nvSpPr>
        <p:spPr>
          <a:xfrm>
            <a:off x="2071435" y="4255098"/>
            <a:ext cx="8217569" cy="2236510"/>
          </a:xfrm>
          <a:prstGeom prst="rect">
            <a:avLst/>
          </a:prstGeom>
          <a:noFill/>
        </p:spPr>
        <p:txBody>
          <a:bodyPr wrap="square" rtlCol="0">
            <a:spAutoFit/>
          </a:bodyPr>
          <a:lstStyle/>
          <a:p>
            <a:pPr marL="449580" indent="-22098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H2:</a:t>
            </a:r>
            <a:r>
              <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El uso de páginas web como medio de comercio afecta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H0: </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El uso de páginas web como medio comercio no afecta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17213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56B8696F-0535-47A7-840C-282D038A67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8208" y="1484647"/>
            <a:ext cx="9250529" cy="2236510"/>
          </a:xfrm>
          <a:prstGeom prst="rect">
            <a:avLst/>
          </a:prstGeom>
        </p:spPr>
      </p:pic>
      <p:sp>
        <p:nvSpPr>
          <p:cNvPr id="5" name="CuadroTexto 4">
            <a:extLst>
              <a:ext uri="{FF2B5EF4-FFF2-40B4-BE49-F238E27FC236}">
                <a16:creationId xmlns:a16="http://schemas.microsoft.com/office/drawing/2014/main" id="{3A3EBBA3-3066-4567-BDEA-494D70E9A4AB}"/>
              </a:ext>
            </a:extLst>
          </p:cNvPr>
          <p:cNvSpPr txBox="1"/>
          <p:nvPr/>
        </p:nvSpPr>
        <p:spPr>
          <a:xfrm>
            <a:off x="2071436" y="1624263"/>
            <a:ext cx="8217569" cy="2236510"/>
          </a:xfrm>
          <a:prstGeom prst="rect">
            <a:avLst/>
          </a:prstGeom>
          <a:noFill/>
        </p:spPr>
        <p:txBody>
          <a:bodyPr wrap="square" rtlCol="0">
            <a:spAutoFit/>
          </a:bodyPr>
          <a:lstStyle/>
          <a:p>
            <a:pPr marL="22860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H3:</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uso estrategias de </a:t>
            </a:r>
            <a:r>
              <a:rPr lang="es-EC"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inboud</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marketing afectan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H0:</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uso estrategias de </a:t>
            </a:r>
            <a:r>
              <a:rPr lang="es-EC"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inboud</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marketing no afectan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C" dirty="0"/>
          </a:p>
        </p:txBody>
      </p:sp>
      <p:sp>
        <p:nvSpPr>
          <p:cNvPr id="6" name="Título 1">
            <a:extLst>
              <a:ext uri="{FF2B5EF4-FFF2-40B4-BE49-F238E27FC236}">
                <a16:creationId xmlns:a16="http://schemas.microsoft.com/office/drawing/2014/main" id="{24C0B9B2-89BC-4485-83B7-D94E612E4183}"/>
              </a:ext>
            </a:extLst>
          </p:cNvPr>
          <p:cNvSpPr>
            <a:spLocks noGrp="1"/>
          </p:cNvSpPr>
          <p:nvPr>
            <p:ph type="title"/>
          </p:nvPr>
        </p:nvSpPr>
        <p:spPr>
          <a:xfrm>
            <a:off x="913795" y="245743"/>
            <a:ext cx="10353762" cy="970450"/>
          </a:xfrm>
        </p:spPr>
        <p:txBody>
          <a:bodyPr/>
          <a:lstStyle/>
          <a:p>
            <a:r>
              <a:rPr lang="es-EC" dirty="0">
                <a:solidFill>
                  <a:srgbClr val="92D050"/>
                </a:solidFill>
              </a:rPr>
              <a:t>HIPOTESIS </a:t>
            </a:r>
          </a:p>
        </p:txBody>
      </p:sp>
      <p:pic>
        <p:nvPicPr>
          <p:cNvPr id="7" name="Gráfico 6">
            <a:extLst>
              <a:ext uri="{FF2B5EF4-FFF2-40B4-BE49-F238E27FC236}">
                <a16:creationId xmlns:a16="http://schemas.microsoft.com/office/drawing/2014/main" id="{580B6C0D-093E-4462-B17D-54FBCAA4D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8208" y="4115482"/>
            <a:ext cx="9250529" cy="2236510"/>
          </a:xfrm>
          <a:prstGeom prst="rect">
            <a:avLst/>
          </a:prstGeom>
        </p:spPr>
      </p:pic>
      <p:sp>
        <p:nvSpPr>
          <p:cNvPr id="8" name="CuadroTexto 7">
            <a:extLst>
              <a:ext uri="{FF2B5EF4-FFF2-40B4-BE49-F238E27FC236}">
                <a16:creationId xmlns:a16="http://schemas.microsoft.com/office/drawing/2014/main" id="{320F24D7-FE1C-4F4E-9765-36EE819350CF}"/>
              </a:ext>
            </a:extLst>
          </p:cNvPr>
          <p:cNvSpPr txBox="1"/>
          <p:nvPr/>
        </p:nvSpPr>
        <p:spPr>
          <a:xfrm>
            <a:off x="2071435" y="4255098"/>
            <a:ext cx="8217569" cy="2236510"/>
          </a:xfrm>
          <a:prstGeom prst="rect">
            <a:avLst/>
          </a:prstGeom>
          <a:noFill/>
        </p:spPr>
        <p:txBody>
          <a:bodyPr wrap="square" rtlCol="0">
            <a:spAutoFit/>
          </a:bodyPr>
          <a:lstStyle/>
          <a:p>
            <a:pPr marL="22860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H4:</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uso estrategias de social </a:t>
            </a:r>
            <a:r>
              <a:rPr lang="es-EC"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selling</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afectan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ctr">
              <a:spcAft>
                <a:spcPts val="8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H0:</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uso estrategias de estrategias de social </a:t>
            </a:r>
            <a:r>
              <a:rPr lang="es-EC"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selling</a:t>
            </a:r>
            <a:r>
              <a:rPr lang="es-EC"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no afectan de manera significativa en el comportamiento del consumidor de bienes inmuebles ofertado por empresas constructoras de la ciudad de Quito.</a:t>
            </a:r>
            <a:endParaRPr lang="es-EC"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34448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82AC84F-41B1-45AF-B1CC-4CC5F1706BE7}"/>
              </a:ext>
            </a:extLst>
          </p:cNvPr>
          <p:cNvSpPr>
            <a:spLocks noGrp="1"/>
          </p:cNvSpPr>
          <p:nvPr>
            <p:ph type="title"/>
          </p:nvPr>
        </p:nvSpPr>
        <p:spPr>
          <a:xfrm>
            <a:off x="913795" y="4357190"/>
            <a:ext cx="10353762" cy="970450"/>
          </a:xfrm>
        </p:spPr>
        <p:txBody>
          <a:bodyPr>
            <a:normAutofit fontScale="90000"/>
          </a:bodyPr>
          <a:lstStyle/>
          <a:p>
            <a:r>
              <a:rPr lang="es-EC"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Teoría del comportamiento del consumidor</a:t>
            </a:r>
            <a:br>
              <a:rPr lang="es-EC" sz="40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10" name="Marcador de contenido 2">
            <a:extLst>
              <a:ext uri="{FF2B5EF4-FFF2-40B4-BE49-F238E27FC236}">
                <a16:creationId xmlns:a16="http://schemas.microsoft.com/office/drawing/2014/main" id="{08ED1AF8-2C2B-45B1-938E-C53AD9F8CF69}"/>
              </a:ext>
            </a:extLst>
          </p:cNvPr>
          <p:cNvSpPr>
            <a:spLocks noGrp="1"/>
          </p:cNvSpPr>
          <p:nvPr>
            <p:ph idx="1"/>
          </p:nvPr>
        </p:nvSpPr>
        <p:spPr>
          <a:xfrm>
            <a:off x="913795" y="5064022"/>
            <a:ext cx="10353762" cy="1467951"/>
          </a:xfrm>
        </p:spPr>
        <p:txBody>
          <a:bodyPr/>
          <a:lstStyle/>
          <a:p>
            <a:pPr marL="36900" indent="0" algn="ctr">
              <a:lnSpc>
                <a:spcPct val="105000"/>
              </a:lnSpc>
              <a:spcBef>
                <a:spcPts val="1200"/>
              </a:spcBef>
              <a:buNone/>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Según (Rivas, 2010, pag35) El comportamiento del consumidor estudia las conductas de las personas que se relacionan directamente con la compra, uso y consumo de bienes y servicios, estudiando el por qué, dónde, con qué frecuencia y en qué condiciones se producen esos consumos. Intentando comprender, explicar y predecir las acciones humanas relacionadas al consumo.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dirty="0"/>
          </a:p>
        </p:txBody>
      </p:sp>
      <p:sp>
        <p:nvSpPr>
          <p:cNvPr id="11" name="Título 1">
            <a:extLst>
              <a:ext uri="{FF2B5EF4-FFF2-40B4-BE49-F238E27FC236}">
                <a16:creationId xmlns:a16="http://schemas.microsoft.com/office/drawing/2014/main" id="{839C4B53-FB35-423A-B0A3-D6F26C908092}"/>
              </a:ext>
            </a:extLst>
          </p:cNvPr>
          <p:cNvSpPr txBox="1">
            <a:spLocks/>
          </p:cNvSpPr>
          <p:nvPr/>
        </p:nvSpPr>
        <p:spPr>
          <a:xfrm>
            <a:off x="1066195" y="417095"/>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percepción </a:t>
            </a:r>
            <a:b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12" name="Marcador de contenido 2">
            <a:extLst>
              <a:ext uri="{FF2B5EF4-FFF2-40B4-BE49-F238E27FC236}">
                <a16:creationId xmlns:a16="http://schemas.microsoft.com/office/drawing/2014/main" id="{EB0D1623-181A-4594-A187-88DAAD35399E}"/>
              </a:ext>
            </a:extLst>
          </p:cNvPr>
          <p:cNvSpPr txBox="1">
            <a:spLocks/>
          </p:cNvSpPr>
          <p:nvPr/>
        </p:nvSpPr>
        <p:spPr>
          <a:xfrm>
            <a:off x="1318858" y="1100742"/>
            <a:ext cx="10353762" cy="9704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lnSpc>
                <a:spcPct val="105000"/>
              </a:lnSpc>
              <a:spcBef>
                <a:spcPts val="1200"/>
              </a:spcBef>
              <a:buFont typeface="Wingdings 2" charset="2"/>
              <a:buNone/>
            </a:pPr>
            <a:r>
              <a:rPr lang="es-EC" sz="1800" dirty="0">
                <a:effectLst/>
                <a:latin typeface="Times New Roman" panose="02020603050405020304" pitchFamily="18" charset="0"/>
                <a:ea typeface="Times New Roman" panose="02020603050405020304" pitchFamily="18" charset="0"/>
              </a:rPr>
              <a:t>De acuerdo a (Burgos, 2014) la percepción se define como el proceso inicial de la actividad mental en donde intervienen los sentidos de manera subjetiva con la finalidad de conocer el entorno, extrayendo información de medios externos al observador</a:t>
            </a:r>
            <a:endParaRPr lang="es-EC" dirty="0"/>
          </a:p>
        </p:txBody>
      </p:sp>
      <p:sp>
        <p:nvSpPr>
          <p:cNvPr id="13" name="Título 1">
            <a:extLst>
              <a:ext uri="{FF2B5EF4-FFF2-40B4-BE49-F238E27FC236}">
                <a16:creationId xmlns:a16="http://schemas.microsoft.com/office/drawing/2014/main" id="{BA69EDDE-431F-4F53-A99A-2081224AF7BC}"/>
              </a:ext>
            </a:extLst>
          </p:cNvPr>
          <p:cNvSpPr txBox="1">
            <a:spLocks/>
          </p:cNvSpPr>
          <p:nvPr/>
        </p:nvSpPr>
        <p:spPr>
          <a:xfrm>
            <a:off x="913795" y="2269615"/>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motivación humana </a:t>
            </a:r>
            <a:b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14" name="Marcador de contenido 2">
            <a:extLst>
              <a:ext uri="{FF2B5EF4-FFF2-40B4-BE49-F238E27FC236}">
                <a16:creationId xmlns:a16="http://schemas.microsoft.com/office/drawing/2014/main" id="{A38FD98C-32AE-4EF9-90D8-7AED59650757}"/>
              </a:ext>
            </a:extLst>
          </p:cNvPr>
          <p:cNvSpPr txBox="1">
            <a:spLocks/>
          </p:cNvSpPr>
          <p:nvPr/>
        </p:nvSpPr>
        <p:spPr>
          <a:xfrm>
            <a:off x="1166458" y="2953262"/>
            <a:ext cx="10353762" cy="9704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lnSpc>
                <a:spcPct val="105000"/>
              </a:lnSpc>
              <a:spcBef>
                <a:spcPts val="1200"/>
              </a:spcBef>
              <a:buFont typeface="Wingdings 2" charset="2"/>
              <a:buNone/>
            </a:pPr>
            <a:r>
              <a:rPr lang="es-EC" sz="1800" dirty="0">
                <a:effectLst/>
                <a:latin typeface="Times New Roman" panose="02020603050405020304" pitchFamily="18" charset="0"/>
                <a:ea typeface="Times New Roman" panose="02020603050405020304" pitchFamily="18" charset="0"/>
              </a:rPr>
              <a:t>La motivación humana trata de una jerarquía de necesidades y factores que motivan a las personas; esta jerarquía identifica cinco categorías de necesidades y considera un orden jerárquico ascendente de acuerdo a su importancia para la supervivencia y la capacidad de motivación. (Maslow, 1943)</a:t>
            </a:r>
            <a:endParaRPr lang="es-EC" dirty="0"/>
          </a:p>
        </p:txBody>
      </p:sp>
    </p:spTree>
    <p:extLst>
      <p:ext uri="{BB962C8B-B14F-4D97-AF65-F5344CB8AC3E}">
        <p14:creationId xmlns:p14="http://schemas.microsoft.com/office/powerpoint/2010/main" val="204110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09E6E86-8E56-4A49-90BB-6F023861B0F9}"/>
              </a:ext>
            </a:extLst>
          </p:cNvPr>
          <p:cNvSpPr txBox="1">
            <a:spLocks/>
          </p:cNvSpPr>
          <p:nvPr/>
        </p:nvSpPr>
        <p:spPr>
          <a:xfrm>
            <a:off x="1006037" y="1644316"/>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Modelo del proceso de compra virtual </a:t>
            </a:r>
            <a:b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5" name="Marcador de contenido 2">
            <a:extLst>
              <a:ext uri="{FF2B5EF4-FFF2-40B4-BE49-F238E27FC236}">
                <a16:creationId xmlns:a16="http://schemas.microsoft.com/office/drawing/2014/main" id="{25ECB392-90F6-4AD3-A861-4494BEFC365A}"/>
              </a:ext>
            </a:extLst>
          </p:cNvPr>
          <p:cNvSpPr txBox="1">
            <a:spLocks/>
          </p:cNvSpPr>
          <p:nvPr/>
        </p:nvSpPr>
        <p:spPr>
          <a:xfrm>
            <a:off x="1258700" y="2327963"/>
            <a:ext cx="10353762" cy="993635"/>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lnSpc>
                <a:spcPct val="105000"/>
              </a:lnSpc>
              <a:spcBef>
                <a:spcPts val="1200"/>
              </a:spcBef>
              <a:buNone/>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La necesidad representa el elemento primario del individuo, por ello el cliente acepta que su problema es suficientemente importante como para emprender acciones cuando reconoce la necesidad. Por ende, en el marketing digital se debe tener en cuenta de cara a la interacción con el usuario el momento de la necesidad.</a:t>
            </a:r>
            <a:r>
              <a:rPr lang="es-EC" sz="1800" dirty="0">
                <a:effectLst/>
                <a:latin typeface="Times New Roman" panose="02020603050405020304" pitchFamily="18" charset="0"/>
                <a:ea typeface="Times New Roman" panose="02020603050405020304" pitchFamily="18" charset="0"/>
              </a:rPr>
              <a:t> (Rodríguez, 2013)</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900" indent="0" algn="ctr">
              <a:lnSpc>
                <a:spcPct val="105000"/>
              </a:lnSpc>
              <a:spcBef>
                <a:spcPts val="1200"/>
              </a:spcBef>
              <a:buFont typeface="Wingdings 2" charset="2"/>
              <a:buNone/>
            </a:pPr>
            <a:endParaRPr lang="es-EC" sz="1800" dirty="0">
              <a:latin typeface="Times New Roman" panose="02020603050405020304" pitchFamily="18" charset="0"/>
              <a:cs typeface="Times New Roman" panose="02020603050405020304" pitchFamily="18" charset="0"/>
            </a:endParaRPr>
          </a:p>
        </p:txBody>
      </p:sp>
      <p:sp>
        <p:nvSpPr>
          <p:cNvPr id="7" name="Título 1">
            <a:extLst>
              <a:ext uri="{FF2B5EF4-FFF2-40B4-BE49-F238E27FC236}">
                <a16:creationId xmlns:a16="http://schemas.microsoft.com/office/drawing/2014/main" id="{A24C873D-A133-4190-A975-D7EAE51A1BAB}"/>
              </a:ext>
            </a:extLst>
          </p:cNvPr>
          <p:cNvSpPr txBox="1">
            <a:spLocks/>
          </p:cNvSpPr>
          <p:nvPr/>
        </p:nvSpPr>
        <p:spPr>
          <a:xfrm>
            <a:off x="853637" y="3496836"/>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Modelo de segmentación de mercados</a:t>
            </a:r>
            <a:b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8" name="Marcador de contenido 2">
            <a:extLst>
              <a:ext uri="{FF2B5EF4-FFF2-40B4-BE49-F238E27FC236}">
                <a16:creationId xmlns:a16="http://schemas.microsoft.com/office/drawing/2014/main" id="{978BBA04-2214-405A-989E-573BE976933E}"/>
              </a:ext>
            </a:extLst>
          </p:cNvPr>
          <p:cNvSpPr txBox="1">
            <a:spLocks/>
          </p:cNvSpPr>
          <p:nvPr/>
        </p:nvSpPr>
        <p:spPr>
          <a:xfrm>
            <a:off x="1106300" y="4180483"/>
            <a:ext cx="10353762" cy="9704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lnSpc>
                <a:spcPct val="105000"/>
              </a:lnSpc>
              <a:spcBef>
                <a:spcPts val="1200"/>
              </a:spcBef>
              <a:buFont typeface="Wingdings 2" charset="2"/>
              <a:buNone/>
            </a:pPr>
            <a:r>
              <a:rPr lang="es-EC" sz="1800" dirty="0">
                <a:effectLst/>
                <a:latin typeface="Times New Roman" panose="02020603050405020304" pitchFamily="18" charset="0"/>
                <a:ea typeface="Times New Roman" panose="02020603050405020304" pitchFamily="18" charset="0"/>
              </a:rPr>
              <a:t>Elaboración de los perfiles: Se prepara un perfil de cada grupo en términos de actitudes distintivas, conductas, demografía, etc. Se nombra a cada segmento con base a su característica dominante. </a:t>
            </a:r>
            <a:r>
              <a:rPr lang="es-EC" sz="1800" dirty="0" err="1">
                <a:effectLst/>
                <a:latin typeface="Times New Roman" panose="02020603050405020304" pitchFamily="18" charset="0"/>
                <a:ea typeface="Times New Roman" panose="02020603050405020304" pitchFamily="18" charset="0"/>
              </a:rPr>
              <a:t>Staton</a:t>
            </a:r>
            <a:r>
              <a:rPr lang="es-EC" sz="1800" dirty="0">
                <a:effectLst/>
                <a:latin typeface="Times New Roman" panose="02020603050405020304" pitchFamily="18" charset="0"/>
                <a:ea typeface="Times New Roman" panose="02020603050405020304" pitchFamily="18" charset="0"/>
              </a:rPr>
              <a:t> (2007) </a:t>
            </a:r>
            <a:endParaRPr lang="es-EC" dirty="0"/>
          </a:p>
        </p:txBody>
      </p:sp>
    </p:spTree>
    <p:extLst>
      <p:ext uri="{BB962C8B-B14F-4D97-AF65-F5344CB8AC3E}">
        <p14:creationId xmlns:p14="http://schemas.microsoft.com/office/powerpoint/2010/main" val="1453453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TM04033929[[fn=Pizarra]]</Template>
  <TotalTime>450</TotalTime>
  <Words>1962</Words>
  <Application>Microsoft Office PowerPoint</Application>
  <PresentationFormat>Panorámica</PresentationFormat>
  <Paragraphs>224</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Calisto MT</vt:lpstr>
      <vt:lpstr>Times New Roman</vt:lpstr>
      <vt:lpstr>Wingdings 2</vt:lpstr>
      <vt:lpstr>Pizarra</vt:lpstr>
      <vt:lpstr>Presentación de PowerPoint</vt:lpstr>
      <vt:lpstr>Antecedentes </vt:lpstr>
      <vt:lpstr>Presentación de PowerPoint</vt:lpstr>
      <vt:lpstr>Presentación de PowerPoint</vt:lpstr>
      <vt:lpstr>OBJETIVO GENERAL</vt:lpstr>
      <vt:lpstr>HIPOTESIS </vt:lpstr>
      <vt:lpstr>HIPOTESIS </vt:lpstr>
      <vt:lpstr>Teoría del comportamiento del consumidor </vt:lpstr>
      <vt:lpstr>Presentación de PowerPoint</vt:lpstr>
      <vt:lpstr>Presentación de PowerPoint</vt:lpstr>
      <vt:lpstr>Cálculo de Muestra </vt:lpstr>
      <vt:lpstr>Procesamiento y análisis de resultados</vt:lpstr>
      <vt:lpstr>Conclusiones</vt:lpstr>
      <vt:lpstr>Recomendaciones</vt:lpstr>
      <vt:lpstr>PROPUESTA ESTRATÉGICA</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Dael Grain</dc:creator>
  <cp:lastModifiedBy>Dael Grain</cp:lastModifiedBy>
  <cp:revision>38</cp:revision>
  <dcterms:created xsi:type="dcterms:W3CDTF">2021-04-15T01:08:46Z</dcterms:created>
  <dcterms:modified xsi:type="dcterms:W3CDTF">2021-04-28T16:26:33Z</dcterms:modified>
</cp:coreProperties>
</file>