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4" r:id="rId3"/>
    <p:sldId id="289" r:id="rId4"/>
    <p:sldId id="262" r:id="rId5"/>
    <p:sldId id="281" r:id="rId6"/>
    <p:sldId id="282" r:id="rId7"/>
    <p:sldId id="263" r:id="rId8"/>
    <p:sldId id="264" r:id="rId9"/>
    <p:sldId id="288" r:id="rId10"/>
    <p:sldId id="265" r:id="rId11"/>
    <p:sldId id="290" r:id="rId12"/>
    <p:sldId id="266" r:id="rId13"/>
    <p:sldId id="291" r:id="rId14"/>
    <p:sldId id="293" r:id="rId15"/>
    <p:sldId id="295" r:id="rId16"/>
    <p:sldId id="267" r:id="rId17"/>
    <p:sldId id="296" r:id="rId18"/>
    <p:sldId id="298" r:id="rId19"/>
    <p:sldId id="268" r:id="rId20"/>
    <p:sldId id="300" r:id="rId21"/>
    <p:sldId id="305" r:id="rId22"/>
    <p:sldId id="306" r:id="rId23"/>
    <p:sldId id="269" r:id="rId24"/>
    <p:sldId id="270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ca Juela" initials="" lastIdx="1" clrIdx="0"/>
  <p:cmAuthor id="2" name="Angelica Juela" initials="AJ" lastIdx="1" clrIdx="1">
    <p:extLst>
      <p:ext uri="{19B8F6BF-5375-455C-9EA6-DF929625EA0E}">
        <p15:presenceInfo xmlns:p15="http://schemas.microsoft.com/office/powerpoint/2012/main" userId="c30486a4c1c5db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4B2F6"/>
    <a:srgbClr val="FFEBFF"/>
    <a:srgbClr val="FFD5FF"/>
    <a:srgbClr val="FFCCFF"/>
    <a:srgbClr val="FFCCCC"/>
    <a:srgbClr val="FCA2E2"/>
    <a:srgbClr val="232DED"/>
    <a:srgbClr val="003300"/>
    <a:srgbClr val="E4B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660"/>
  </p:normalViewPr>
  <p:slideViewPr>
    <p:cSldViewPr>
      <p:cViewPr varScale="1">
        <p:scale>
          <a:sx n="72" d="100"/>
          <a:sy n="72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cer\Desktop\ANGIE\MIC\BORRADORES\planific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Pendiente  del Río Jama</a:t>
            </a:r>
          </a:p>
        </c:rich>
      </c:tx>
      <c:layout>
        <c:manualLayout>
          <c:xMode val="edge"/>
          <c:yMode val="edge"/>
          <c:x val="0.43968794019843577"/>
          <c:y val="5.43878368370940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17489831624039"/>
          <c:y val="0.15795608992461579"/>
          <c:w val="0.82891847174937139"/>
          <c:h val="0.63516126494853609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92D050"/>
              </a:solidFill>
            </a:ln>
          </c:spPr>
          <c:marker>
            <c:spPr>
              <a:ln w="38100">
                <a:solidFill>
                  <a:srgbClr val="92D050"/>
                </a:solidFill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'[1]Geomorfologia Chacco'!$E$214:$E$222</c:f>
              <c:numCache>
                <c:formatCode>General</c:formatCode>
                <c:ptCount val="9"/>
                <c:pt idx="0">
                  <c:v>0</c:v>
                </c:pt>
                <c:pt idx="1">
                  <c:v>10585</c:v>
                </c:pt>
                <c:pt idx="2">
                  <c:v>21170</c:v>
                </c:pt>
                <c:pt idx="3">
                  <c:v>31755</c:v>
                </c:pt>
                <c:pt idx="4">
                  <c:v>42340</c:v>
                </c:pt>
                <c:pt idx="5">
                  <c:v>52925</c:v>
                </c:pt>
                <c:pt idx="6">
                  <c:v>63510</c:v>
                </c:pt>
                <c:pt idx="7">
                  <c:v>74095</c:v>
                </c:pt>
                <c:pt idx="8">
                  <c:v>84680</c:v>
                </c:pt>
              </c:numCache>
            </c:numRef>
          </c:xVal>
          <c:yVal>
            <c:numRef>
              <c:f>'[1]Geomorfologia Chacco'!$F$214:$F$222</c:f>
              <c:numCache>
                <c:formatCode>General</c:formatCode>
                <c:ptCount val="9"/>
                <c:pt idx="0">
                  <c:v>0</c:v>
                </c:pt>
                <c:pt idx="1">
                  <c:v>11.833600000000001</c:v>
                </c:pt>
                <c:pt idx="2">
                  <c:v>27.185700000000001</c:v>
                </c:pt>
                <c:pt idx="3">
                  <c:v>102.34780000000001</c:v>
                </c:pt>
                <c:pt idx="4">
                  <c:v>113.4879</c:v>
                </c:pt>
                <c:pt idx="5">
                  <c:v>121.30970000000001</c:v>
                </c:pt>
                <c:pt idx="6">
                  <c:v>135.50409999999999</c:v>
                </c:pt>
                <c:pt idx="7">
                  <c:v>151.3073</c:v>
                </c:pt>
                <c:pt idx="8">
                  <c:v>196.4836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7B-4E10-B83D-7BE76173A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45495872"/>
        <c:axId val="-1544648704"/>
      </c:scatterChart>
      <c:valAx>
        <c:axId val="-1845495872"/>
        <c:scaling>
          <c:orientation val="minMax"/>
          <c:max val="880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100" b="1"/>
                  <a:t>LONGITUD</a:t>
                </a:r>
                <a:r>
                  <a:rPr lang="es-EC" sz="1100" b="1" baseline="0"/>
                  <a:t> DEL RÍO (m)</a:t>
                </a:r>
                <a:endParaRPr lang="es-EC" sz="1100" b="1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-1544648704"/>
        <c:crosses val="autoZero"/>
        <c:crossBetween val="midCat"/>
        <c:majorUnit val="4000"/>
        <c:minorUnit val="4000"/>
      </c:valAx>
      <c:valAx>
        <c:axId val="-1544648704"/>
        <c:scaling>
          <c:orientation val="minMax"/>
          <c:max val="2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s-EC" sz="1100" b="1"/>
                  <a:t>COTAS</a:t>
                </a:r>
                <a:r>
                  <a:rPr lang="es-EC" sz="1100" b="1" baseline="0"/>
                  <a:t> (msnm)</a:t>
                </a:r>
                <a:endParaRPr lang="es-EC" sz="1100" b="1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-1845495872"/>
        <c:crosses val="autoZero"/>
        <c:crossBetween val="midCat"/>
        <c:majorUnit val="10"/>
        <c:minorUnit val="5"/>
      </c:valAx>
      <c:spPr>
        <a:ln>
          <a:solidFill>
            <a:schemeClr val="bg1">
              <a:lumMod val="75000"/>
              <a:alpha val="98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DCCE-B6E2-4DF2-A27F-773BA5D25739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C3B12D88-44BE-4FE2-8626-255F14E8510F}">
      <dgm:prSet phldrT="[Texto]" custT="1"/>
      <dgm:spPr/>
      <dgm:t>
        <a:bodyPr/>
        <a:lstStyle/>
        <a:p>
          <a:pPr>
            <a:buNone/>
          </a:pPr>
          <a:r>
            <a: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Recopilación de información cartográfica de la ciudad de Jama.</a:t>
          </a:r>
          <a:endParaRPr lang="es-EC" sz="1400" dirty="0"/>
        </a:p>
      </dgm:t>
    </dgm:pt>
    <dgm:pt modelId="{FD317F0F-989B-4E69-B571-B5A0A8C978D7}" type="parTrans" cxnId="{51CA6B02-C43E-4800-A859-FFACE54AD29B}">
      <dgm:prSet/>
      <dgm:spPr/>
      <dgm:t>
        <a:bodyPr/>
        <a:lstStyle/>
        <a:p>
          <a:endParaRPr lang="es-EC" sz="1400"/>
        </a:p>
      </dgm:t>
    </dgm:pt>
    <dgm:pt modelId="{DCB29AF0-F2E2-4095-A236-CD805F2AC6AA}" type="sibTrans" cxnId="{51CA6B02-C43E-4800-A859-FFACE54AD29B}">
      <dgm:prSet custT="1"/>
      <dgm:spPr/>
      <dgm:t>
        <a:bodyPr/>
        <a:lstStyle/>
        <a:p>
          <a:endParaRPr lang="es-EC" sz="1400"/>
        </a:p>
      </dgm:t>
    </dgm:pt>
    <dgm:pt modelId="{58C6FFD8-7F38-4D44-A77F-7CFBEF563454}">
      <dgm:prSet phldrT="[Texto]" custT="1"/>
      <dgm:spPr/>
      <dgm:t>
        <a:bodyPr/>
        <a:lstStyle/>
        <a:p>
          <a:pPr>
            <a:buNone/>
          </a:pPr>
          <a:r>
            <a:rPr lang="es-EC" sz="1400">
              <a:effectLst/>
              <a:latin typeface="Arial" panose="020B0604020202020204" pitchFamily="34" charset="0"/>
              <a:ea typeface="Calibri" panose="020F0502020204030204" pitchFamily="34" charset="0"/>
            </a:rPr>
            <a:t>Obtener un modelo digital del terreno para determinar la cuenca hidrográfica</a:t>
          </a:r>
          <a:endParaRPr lang="es-EC" sz="1400" dirty="0"/>
        </a:p>
      </dgm:t>
    </dgm:pt>
    <dgm:pt modelId="{B9A70CFA-8ACB-41BC-927A-B0675251CAB4}" type="parTrans" cxnId="{CDB1C98B-763E-4961-9EC6-0436C54EBE4D}">
      <dgm:prSet/>
      <dgm:spPr/>
      <dgm:t>
        <a:bodyPr/>
        <a:lstStyle/>
        <a:p>
          <a:endParaRPr lang="es-EC" sz="1400"/>
        </a:p>
      </dgm:t>
    </dgm:pt>
    <dgm:pt modelId="{D58A74E9-7BC3-4174-AD1F-A01E93E3F7AE}" type="sibTrans" cxnId="{CDB1C98B-763E-4961-9EC6-0436C54EBE4D}">
      <dgm:prSet custT="1"/>
      <dgm:spPr/>
      <dgm:t>
        <a:bodyPr/>
        <a:lstStyle/>
        <a:p>
          <a:endParaRPr lang="es-EC" sz="1400"/>
        </a:p>
      </dgm:t>
    </dgm:pt>
    <dgm:pt modelId="{6ACC7D98-14C1-4DD3-81E4-BE50B3EA608D}">
      <dgm:prSet phldrT="[Texto]" custT="1"/>
      <dgm:spPr/>
      <dgm:t>
        <a:bodyPr/>
        <a:lstStyle/>
        <a:p>
          <a:pPr>
            <a:buNone/>
          </a:pPr>
          <a:r>
            <a:rPr lang="es-EC" sz="1400">
              <a:effectLst/>
              <a:latin typeface="Arial" panose="020B0604020202020204" pitchFamily="34" charset="0"/>
              <a:ea typeface="Calibri" panose="020F0502020204030204" pitchFamily="34" charset="0"/>
            </a:rPr>
            <a:t>Calcular parámetros morfométricos de la cuenca generada</a:t>
          </a:r>
          <a:endParaRPr lang="es-EC" sz="1400" dirty="0"/>
        </a:p>
      </dgm:t>
    </dgm:pt>
    <dgm:pt modelId="{6475D834-AC96-4377-B1BD-09AF6C6ADC1F}" type="parTrans" cxnId="{F0EA7242-8C0F-4FD9-B5A9-00576E80BFA5}">
      <dgm:prSet/>
      <dgm:spPr/>
      <dgm:t>
        <a:bodyPr/>
        <a:lstStyle/>
        <a:p>
          <a:endParaRPr lang="es-EC" sz="1400"/>
        </a:p>
      </dgm:t>
    </dgm:pt>
    <dgm:pt modelId="{24F7C910-47A7-47D7-92F8-97FADB9F113B}" type="sibTrans" cxnId="{F0EA7242-8C0F-4FD9-B5A9-00576E80BFA5}">
      <dgm:prSet custT="1"/>
      <dgm:spPr/>
      <dgm:t>
        <a:bodyPr/>
        <a:lstStyle/>
        <a:p>
          <a:endParaRPr lang="es-EC" sz="1400"/>
        </a:p>
      </dgm:t>
    </dgm:pt>
    <dgm:pt modelId="{31A5E139-EC1F-4C82-93B2-7252341445A3}" type="pres">
      <dgm:prSet presAssocID="{98A8DCCE-B6E2-4DF2-A27F-773BA5D25739}" presName="Name0" presStyleCnt="0">
        <dgm:presLayoutVars>
          <dgm:dir/>
          <dgm:resizeHandles val="exact"/>
        </dgm:presLayoutVars>
      </dgm:prSet>
      <dgm:spPr/>
    </dgm:pt>
    <dgm:pt modelId="{5D38C88F-C51C-4320-BD6B-EFCAA76BDF32}" type="pres">
      <dgm:prSet presAssocID="{C3B12D88-44BE-4FE2-8626-255F14E851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C25320-C7F6-4222-876C-0FC1CDFCA137}" type="pres">
      <dgm:prSet presAssocID="{DCB29AF0-F2E2-4095-A236-CD805F2AC6AA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877F015-2050-4C63-AE7F-EDFBEBAB6A22}" type="pres">
      <dgm:prSet presAssocID="{DCB29AF0-F2E2-4095-A236-CD805F2AC6AA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46CE2DDF-00C9-4624-A09D-7D0926280175}" type="pres">
      <dgm:prSet presAssocID="{58C6FFD8-7F38-4D44-A77F-7CFBEF56345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E09BAF-4D11-4BDD-B528-B2A2AAD08354}" type="pres">
      <dgm:prSet presAssocID="{D58A74E9-7BC3-4174-AD1F-A01E93E3F7AE}" presName="sibTrans" presStyleLbl="sibTrans2D1" presStyleIdx="1" presStyleCnt="2"/>
      <dgm:spPr/>
      <dgm:t>
        <a:bodyPr/>
        <a:lstStyle/>
        <a:p>
          <a:endParaRPr lang="es-EC"/>
        </a:p>
      </dgm:t>
    </dgm:pt>
    <dgm:pt modelId="{20AC674B-42F6-4C78-97CB-4E5A9CA11DA1}" type="pres">
      <dgm:prSet presAssocID="{D58A74E9-7BC3-4174-AD1F-A01E93E3F7AE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F14F9462-453F-4462-8548-DE51CE9C3A9C}" type="pres">
      <dgm:prSet presAssocID="{6ACC7D98-14C1-4DD3-81E4-BE50B3EA60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F1F1E9-BD15-4138-98E3-146AC507B008}" type="presOf" srcId="{6ACC7D98-14C1-4DD3-81E4-BE50B3EA608D}" destId="{F14F9462-453F-4462-8548-DE51CE9C3A9C}" srcOrd="0" destOrd="0" presId="urn:microsoft.com/office/officeart/2005/8/layout/process1"/>
    <dgm:cxn modelId="{CDB1C98B-763E-4961-9EC6-0436C54EBE4D}" srcId="{98A8DCCE-B6E2-4DF2-A27F-773BA5D25739}" destId="{58C6FFD8-7F38-4D44-A77F-7CFBEF563454}" srcOrd="1" destOrd="0" parTransId="{B9A70CFA-8ACB-41BC-927A-B0675251CAB4}" sibTransId="{D58A74E9-7BC3-4174-AD1F-A01E93E3F7AE}"/>
    <dgm:cxn modelId="{2F4EF0D6-230D-40A2-86C1-B88BD99E6162}" type="presOf" srcId="{D58A74E9-7BC3-4174-AD1F-A01E93E3F7AE}" destId="{74E09BAF-4D11-4BDD-B528-B2A2AAD08354}" srcOrd="0" destOrd="0" presId="urn:microsoft.com/office/officeart/2005/8/layout/process1"/>
    <dgm:cxn modelId="{F0EA7242-8C0F-4FD9-B5A9-00576E80BFA5}" srcId="{98A8DCCE-B6E2-4DF2-A27F-773BA5D25739}" destId="{6ACC7D98-14C1-4DD3-81E4-BE50B3EA608D}" srcOrd="2" destOrd="0" parTransId="{6475D834-AC96-4377-B1BD-09AF6C6ADC1F}" sibTransId="{24F7C910-47A7-47D7-92F8-97FADB9F113B}"/>
    <dgm:cxn modelId="{BEA20325-BDF2-4BB0-BDF9-915F334CF492}" type="presOf" srcId="{98A8DCCE-B6E2-4DF2-A27F-773BA5D25739}" destId="{31A5E139-EC1F-4C82-93B2-7252341445A3}" srcOrd="0" destOrd="0" presId="urn:microsoft.com/office/officeart/2005/8/layout/process1"/>
    <dgm:cxn modelId="{7CB0117E-7F2D-4EBD-84BB-94FD19620E32}" type="presOf" srcId="{D58A74E9-7BC3-4174-AD1F-A01E93E3F7AE}" destId="{20AC674B-42F6-4C78-97CB-4E5A9CA11DA1}" srcOrd="1" destOrd="0" presId="urn:microsoft.com/office/officeart/2005/8/layout/process1"/>
    <dgm:cxn modelId="{29282A91-6198-47D1-A67D-258C49283230}" type="presOf" srcId="{DCB29AF0-F2E2-4095-A236-CD805F2AC6AA}" destId="{0877F015-2050-4C63-AE7F-EDFBEBAB6A22}" srcOrd="1" destOrd="0" presId="urn:microsoft.com/office/officeart/2005/8/layout/process1"/>
    <dgm:cxn modelId="{68D19F55-5DA8-4195-B5A9-1447D11DF8E3}" type="presOf" srcId="{DCB29AF0-F2E2-4095-A236-CD805F2AC6AA}" destId="{9DC25320-C7F6-4222-876C-0FC1CDFCA137}" srcOrd="0" destOrd="0" presId="urn:microsoft.com/office/officeart/2005/8/layout/process1"/>
    <dgm:cxn modelId="{4091C8EC-7771-4F0A-BB98-30F4C55390A8}" type="presOf" srcId="{58C6FFD8-7F38-4D44-A77F-7CFBEF563454}" destId="{46CE2DDF-00C9-4624-A09D-7D0926280175}" srcOrd="0" destOrd="0" presId="urn:microsoft.com/office/officeart/2005/8/layout/process1"/>
    <dgm:cxn modelId="{51CA6B02-C43E-4800-A859-FFACE54AD29B}" srcId="{98A8DCCE-B6E2-4DF2-A27F-773BA5D25739}" destId="{C3B12D88-44BE-4FE2-8626-255F14E8510F}" srcOrd="0" destOrd="0" parTransId="{FD317F0F-989B-4E69-B571-B5A0A8C978D7}" sibTransId="{DCB29AF0-F2E2-4095-A236-CD805F2AC6AA}"/>
    <dgm:cxn modelId="{5802045F-C0E4-4173-95C5-D73285BA46FD}" type="presOf" srcId="{C3B12D88-44BE-4FE2-8626-255F14E8510F}" destId="{5D38C88F-C51C-4320-BD6B-EFCAA76BDF32}" srcOrd="0" destOrd="0" presId="urn:microsoft.com/office/officeart/2005/8/layout/process1"/>
    <dgm:cxn modelId="{CDA1B3E7-48A8-4ADE-B6FD-62D3C77A780A}" type="presParOf" srcId="{31A5E139-EC1F-4C82-93B2-7252341445A3}" destId="{5D38C88F-C51C-4320-BD6B-EFCAA76BDF32}" srcOrd="0" destOrd="0" presId="urn:microsoft.com/office/officeart/2005/8/layout/process1"/>
    <dgm:cxn modelId="{09978CEC-7EC5-42F6-A8EC-016B8B8F0896}" type="presParOf" srcId="{31A5E139-EC1F-4C82-93B2-7252341445A3}" destId="{9DC25320-C7F6-4222-876C-0FC1CDFCA137}" srcOrd="1" destOrd="0" presId="urn:microsoft.com/office/officeart/2005/8/layout/process1"/>
    <dgm:cxn modelId="{3FCE3DAE-FD80-4A1F-AA84-3ABF7DE96098}" type="presParOf" srcId="{9DC25320-C7F6-4222-876C-0FC1CDFCA137}" destId="{0877F015-2050-4C63-AE7F-EDFBEBAB6A22}" srcOrd="0" destOrd="0" presId="urn:microsoft.com/office/officeart/2005/8/layout/process1"/>
    <dgm:cxn modelId="{147BC3D2-49B5-40BF-B2F0-B83618E3B4A2}" type="presParOf" srcId="{31A5E139-EC1F-4C82-93B2-7252341445A3}" destId="{46CE2DDF-00C9-4624-A09D-7D0926280175}" srcOrd="2" destOrd="0" presId="urn:microsoft.com/office/officeart/2005/8/layout/process1"/>
    <dgm:cxn modelId="{242CC775-DAD3-4199-BB20-9D38D78CF7D7}" type="presParOf" srcId="{31A5E139-EC1F-4C82-93B2-7252341445A3}" destId="{74E09BAF-4D11-4BDD-B528-B2A2AAD08354}" srcOrd="3" destOrd="0" presId="urn:microsoft.com/office/officeart/2005/8/layout/process1"/>
    <dgm:cxn modelId="{CC6B190B-CA74-4F9A-AB32-F4F58E729941}" type="presParOf" srcId="{74E09BAF-4D11-4BDD-B528-B2A2AAD08354}" destId="{20AC674B-42F6-4C78-97CB-4E5A9CA11DA1}" srcOrd="0" destOrd="0" presId="urn:microsoft.com/office/officeart/2005/8/layout/process1"/>
    <dgm:cxn modelId="{F5280DC4-0BA3-464B-9A92-4EF667BEE534}" type="presParOf" srcId="{31A5E139-EC1F-4C82-93B2-7252341445A3}" destId="{F14F9462-453F-4462-8548-DE51CE9C3A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3B6EF-9DB8-40B9-BE98-260ACBEDB636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75824892-9F18-41DD-810C-EAC6439C4DE4}">
      <dgm:prSet phldrT="[Texto]" custT="1"/>
      <dgm:spPr/>
      <dgm:t>
        <a:bodyPr/>
        <a:lstStyle/>
        <a:p>
          <a:pPr>
            <a:buNone/>
          </a:pPr>
          <a:r>
            <a:rPr lang="es-EC" sz="1400">
              <a:effectLst/>
              <a:latin typeface="Arial" panose="020B0604020202020204" pitchFamily="34" charset="0"/>
              <a:ea typeface="Calibri" panose="020F0502020204030204" pitchFamily="34" charset="0"/>
            </a:rPr>
            <a:t>Encontrar los polígonos de inundación del sector</a:t>
          </a:r>
          <a:endParaRPr lang="es-EC" sz="1400" dirty="0"/>
        </a:p>
      </dgm:t>
    </dgm:pt>
    <dgm:pt modelId="{B8E62DC8-4229-4C59-8EC9-C1D56428FBE9}" type="parTrans" cxnId="{188D95FB-D6EA-46A0-AFF1-028C46BB243E}">
      <dgm:prSet/>
      <dgm:spPr/>
      <dgm:t>
        <a:bodyPr/>
        <a:lstStyle/>
        <a:p>
          <a:endParaRPr lang="es-EC" sz="1400"/>
        </a:p>
      </dgm:t>
    </dgm:pt>
    <dgm:pt modelId="{2434AC6B-CE83-4635-A027-3E3111DF37B9}" type="sibTrans" cxnId="{188D95FB-D6EA-46A0-AFF1-028C46BB243E}">
      <dgm:prSet custT="1"/>
      <dgm:spPr/>
      <dgm:t>
        <a:bodyPr/>
        <a:lstStyle/>
        <a:p>
          <a:endParaRPr lang="es-EC" sz="1400"/>
        </a:p>
      </dgm:t>
    </dgm:pt>
    <dgm:pt modelId="{0CD17F86-0959-4E19-9D00-8112A2CB8E46}">
      <dgm:prSet phldrT="[Texto]" custT="1"/>
      <dgm:spPr/>
      <dgm:t>
        <a:bodyPr/>
        <a:lstStyle/>
        <a:p>
          <a:pPr>
            <a:buNone/>
          </a:pPr>
          <a:r>
            <a: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Con información hidrometereológica del sector, se desarrollará un análisis hidrológico</a:t>
          </a:r>
          <a:endParaRPr lang="es-EC" sz="1400" dirty="0"/>
        </a:p>
      </dgm:t>
    </dgm:pt>
    <dgm:pt modelId="{85FA0D7A-87DE-485B-AFF8-DEF2C821AB1C}" type="parTrans" cxnId="{EB2894C2-202C-47E4-91EA-A1DFF4B78114}">
      <dgm:prSet/>
      <dgm:spPr/>
      <dgm:t>
        <a:bodyPr/>
        <a:lstStyle/>
        <a:p>
          <a:endParaRPr lang="es-EC"/>
        </a:p>
      </dgm:t>
    </dgm:pt>
    <dgm:pt modelId="{AD8FFAE3-AA16-4039-A3A7-7181A84ABA1D}" type="sibTrans" cxnId="{EB2894C2-202C-47E4-91EA-A1DFF4B78114}">
      <dgm:prSet/>
      <dgm:spPr/>
      <dgm:t>
        <a:bodyPr/>
        <a:lstStyle/>
        <a:p>
          <a:endParaRPr lang="es-EC"/>
        </a:p>
      </dgm:t>
    </dgm:pt>
    <dgm:pt modelId="{F983FD8D-4537-4BC4-9F87-F70E542805C4}">
      <dgm:prSet phldrT="[Texto]" custT="1"/>
      <dgm:spPr/>
      <dgm:t>
        <a:bodyPr/>
        <a:lstStyle/>
        <a:p>
          <a:pPr>
            <a:buNone/>
          </a:pPr>
          <a:r>
            <a:rPr lang="es-EC" sz="1400">
              <a:effectLst/>
              <a:latin typeface="Arial" panose="020B0604020202020204" pitchFamily="34" charset="0"/>
              <a:ea typeface="Calibri" panose="020F0502020204030204" pitchFamily="34" charset="0"/>
            </a:rPr>
            <a:t>Generar las rutas de evacuación</a:t>
          </a:r>
          <a:endParaRPr lang="es-EC" sz="1400" dirty="0"/>
        </a:p>
      </dgm:t>
    </dgm:pt>
    <dgm:pt modelId="{9EC59AD4-FEE8-414D-9105-6E24B638DE77}" type="parTrans" cxnId="{E16C757F-31D9-48EF-915C-A8CC773B9DC6}">
      <dgm:prSet/>
      <dgm:spPr/>
      <dgm:t>
        <a:bodyPr/>
        <a:lstStyle/>
        <a:p>
          <a:endParaRPr lang="es-EC"/>
        </a:p>
      </dgm:t>
    </dgm:pt>
    <dgm:pt modelId="{22C53D69-F494-43B1-A1BA-CA727172B870}" type="sibTrans" cxnId="{E16C757F-31D9-48EF-915C-A8CC773B9DC6}">
      <dgm:prSet/>
      <dgm:spPr/>
      <dgm:t>
        <a:bodyPr/>
        <a:lstStyle/>
        <a:p>
          <a:endParaRPr lang="es-EC"/>
        </a:p>
      </dgm:t>
    </dgm:pt>
    <dgm:pt modelId="{88F52E87-6525-451E-ADEB-1A9FB919C46B}" type="pres">
      <dgm:prSet presAssocID="{1593B6EF-9DB8-40B9-BE98-260ACBEDB636}" presName="Name0" presStyleCnt="0">
        <dgm:presLayoutVars>
          <dgm:dir/>
          <dgm:resizeHandles val="exact"/>
        </dgm:presLayoutVars>
      </dgm:prSet>
      <dgm:spPr/>
    </dgm:pt>
    <dgm:pt modelId="{004EAF63-C748-4751-83BD-3021B09FB53D}" type="pres">
      <dgm:prSet presAssocID="{F983FD8D-4537-4BC4-9F87-F70E542805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A7B64F-028D-43CD-8F14-4953D777555A}" type="pres">
      <dgm:prSet presAssocID="{22C53D69-F494-43B1-A1BA-CA727172B870}" presName="sibTrans" presStyleLbl="sibTrans2D1" presStyleIdx="0" presStyleCnt="2" custAng="10800000"/>
      <dgm:spPr/>
      <dgm:t>
        <a:bodyPr/>
        <a:lstStyle/>
        <a:p>
          <a:endParaRPr lang="es-EC"/>
        </a:p>
      </dgm:t>
    </dgm:pt>
    <dgm:pt modelId="{DBCEC9DB-E46A-4DB7-9577-E79F2374B429}" type="pres">
      <dgm:prSet presAssocID="{22C53D69-F494-43B1-A1BA-CA727172B870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42FF5DCC-9115-4AC5-986A-CC407860BA93}" type="pres">
      <dgm:prSet presAssocID="{75824892-9F18-41DD-810C-EAC6439C4D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C1176F-D8D3-44A1-9EF7-2420BE13EC43}" type="pres">
      <dgm:prSet presAssocID="{2434AC6B-CE83-4635-A027-3E3111DF37B9}" presName="sibTrans" presStyleLbl="sibTrans2D1" presStyleIdx="1" presStyleCnt="2" custAng="10800000"/>
      <dgm:spPr/>
      <dgm:t>
        <a:bodyPr/>
        <a:lstStyle/>
        <a:p>
          <a:endParaRPr lang="es-EC"/>
        </a:p>
      </dgm:t>
    </dgm:pt>
    <dgm:pt modelId="{3C1737AA-9557-47E6-BCBF-196E78D568AD}" type="pres">
      <dgm:prSet presAssocID="{2434AC6B-CE83-4635-A027-3E3111DF37B9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497987DE-1B01-4193-9770-A2EB39F9F29A}" type="pres">
      <dgm:prSet presAssocID="{0CD17F86-0959-4E19-9D00-8112A2CB8E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8D95FB-D6EA-46A0-AFF1-028C46BB243E}" srcId="{1593B6EF-9DB8-40B9-BE98-260ACBEDB636}" destId="{75824892-9F18-41DD-810C-EAC6439C4DE4}" srcOrd="1" destOrd="0" parTransId="{B8E62DC8-4229-4C59-8EC9-C1D56428FBE9}" sibTransId="{2434AC6B-CE83-4635-A027-3E3111DF37B9}"/>
    <dgm:cxn modelId="{5F479316-CAEA-4196-8D68-60982014D914}" type="presOf" srcId="{0CD17F86-0959-4E19-9D00-8112A2CB8E46}" destId="{497987DE-1B01-4193-9770-A2EB39F9F29A}" srcOrd="0" destOrd="0" presId="urn:microsoft.com/office/officeart/2005/8/layout/process1"/>
    <dgm:cxn modelId="{8D19F513-DECB-45ED-B143-4CA3242D0CDD}" type="presOf" srcId="{2434AC6B-CE83-4635-A027-3E3111DF37B9}" destId="{3C1737AA-9557-47E6-BCBF-196E78D568AD}" srcOrd="1" destOrd="0" presId="urn:microsoft.com/office/officeart/2005/8/layout/process1"/>
    <dgm:cxn modelId="{522F17CE-0DA0-4A3A-96E5-E48834D1CCB1}" type="presOf" srcId="{1593B6EF-9DB8-40B9-BE98-260ACBEDB636}" destId="{88F52E87-6525-451E-ADEB-1A9FB919C46B}" srcOrd="0" destOrd="0" presId="urn:microsoft.com/office/officeart/2005/8/layout/process1"/>
    <dgm:cxn modelId="{94246102-6C7D-417B-AE35-FFC07343672F}" type="presOf" srcId="{22C53D69-F494-43B1-A1BA-CA727172B870}" destId="{DBCEC9DB-E46A-4DB7-9577-E79F2374B429}" srcOrd="1" destOrd="0" presId="urn:microsoft.com/office/officeart/2005/8/layout/process1"/>
    <dgm:cxn modelId="{DAAF07D8-7756-4F56-9480-A6698A5C11B4}" type="presOf" srcId="{22C53D69-F494-43B1-A1BA-CA727172B870}" destId="{89A7B64F-028D-43CD-8F14-4953D777555A}" srcOrd="0" destOrd="0" presId="urn:microsoft.com/office/officeart/2005/8/layout/process1"/>
    <dgm:cxn modelId="{E16C757F-31D9-48EF-915C-A8CC773B9DC6}" srcId="{1593B6EF-9DB8-40B9-BE98-260ACBEDB636}" destId="{F983FD8D-4537-4BC4-9F87-F70E542805C4}" srcOrd="0" destOrd="0" parTransId="{9EC59AD4-FEE8-414D-9105-6E24B638DE77}" sibTransId="{22C53D69-F494-43B1-A1BA-CA727172B870}"/>
    <dgm:cxn modelId="{EB2894C2-202C-47E4-91EA-A1DFF4B78114}" srcId="{1593B6EF-9DB8-40B9-BE98-260ACBEDB636}" destId="{0CD17F86-0959-4E19-9D00-8112A2CB8E46}" srcOrd="2" destOrd="0" parTransId="{85FA0D7A-87DE-485B-AFF8-DEF2C821AB1C}" sibTransId="{AD8FFAE3-AA16-4039-A3A7-7181A84ABA1D}"/>
    <dgm:cxn modelId="{FE787561-FE9B-4BF0-A32C-147B8250F33D}" type="presOf" srcId="{F983FD8D-4537-4BC4-9F87-F70E542805C4}" destId="{004EAF63-C748-4751-83BD-3021B09FB53D}" srcOrd="0" destOrd="0" presId="urn:microsoft.com/office/officeart/2005/8/layout/process1"/>
    <dgm:cxn modelId="{7EE2BF3C-0054-44B7-9E7E-890671641279}" type="presOf" srcId="{2434AC6B-CE83-4635-A027-3E3111DF37B9}" destId="{2EC1176F-D8D3-44A1-9EF7-2420BE13EC43}" srcOrd="0" destOrd="0" presId="urn:microsoft.com/office/officeart/2005/8/layout/process1"/>
    <dgm:cxn modelId="{95C75629-AC4B-41DF-809B-3B3DD315B05B}" type="presOf" srcId="{75824892-9F18-41DD-810C-EAC6439C4DE4}" destId="{42FF5DCC-9115-4AC5-986A-CC407860BA93}" srcOrd="0" destOrd="0" presId="urn:microsoft.com/office/officeart/2005/8/layout/process1"/>
    <dgm:cxn modelId="{BF7B791F-E421-480E-9736-18092DF4F080}" type="presParOf" srcId="{88F52E87-6525-451E-ADEB-1A9FB919C46B}" destId="{004EAF63-C748-4751-83BD-3021B09FB53D}" srcOrd="0" destOrd="0" presId="urn:microsoft.com/office/officeart/2005/8/layout/process1"/>
    <dgm:cxn modelId="{81ECE5C1-BFD6-4F1A-A48F-EF8DE9D0D21D}" type="presParOf" srcId="{88F52E87-6525-451E-ADEB-1A9FB919C46B}" destId="{89A7B64F-028D-43CD-8F14-4953D777555A}" srcOrd="1" destOrd="0" presId="urn:microsoft.com/office/officeart/2005/8/layout/process1"/>
    <dgm:cxn modelId="{81664A20-4C08-4886-ADC7-2917795433C5}" type="presParOf" srcId="{89A7B64F-028D-43CD-8F14-4953D777555A}" destId="{DBCEC9DB-E46A-4DB7-9577-E79F2374B429}" srcOrd="0" destOrd="0" presId="urn:microsoft.com/office/officeart/2005/8/layout/process1"/>
    <dgm:cxn modelId="{D97F041B-1BA3-4BA6-9826-42744A2C7C00}" type="presParOf" srcId="{88F52E87-6525-451E-ADEB-1A9FB919C46B}" destId="{42FF5DCC-9115-4AC5-986A-CC407860BA93}" srcOrd="2" destOrd="0" presId="urn:microsoft.com/office/officeart/2005/8/layout/process1"/>
    <dgm:cxn modelId="{29FBB2BD-3325-4634-93E7-66F1D12E95A9}" type="presParOf" srcId="{88F52E87-6525-451E-ADEB-1A9FB919C46B}" destId="{2EC1176F-D8D3-44A1-9EF7-2420BE13EC43}" srcOrd="3" destOrd="0" presId="urn:microsoft.com/office/officeart/2005/8/layout/process1"/>
    <dgm:cxn modelId="{B9D1118B-D4D2-42F2-BEF1-EDA6ADC3E89A}" type="presParOf" srcId="{2EC1176F-D8D3-44A1-9EF7-2420BE13EC43}" destId="{3C1737AA-9557-47E6-BCBF-196E78D568AD}" srcOrd="0" destOrd="0" presId="urn:microsoft.com/office/officeart/2005/8/layout/process1"/>
    <dgm:cxn modelId="{12015040-47DF-45DA-8A44-2A3BC9077146}" type="presParOf" srcId="{88F52E87-6525-451E-ADEB-1A9FB919C46B}" destId="{497987DE-1B01-4193-9770-A2EB39F9F2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8C88F-C51C-4320-BD6B-EFCAA76BDF32}">
      <dsp:nvSpPr>
        <dsp:cNvPr id="0" name=""/>
        <dsp:cNvSpPr/>
      </dsp:nvSpPr>
      <dsp:spPr>
        <a:xfrm>
          <a:off x="6990" y="385614"/>
          <a:ext cx="2089443" cy="125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Recopilación de información cartográfica de la ciudad de Jama.</a:t>
          </a:r>
          <a:endParaRPr lang="es-EC" sz="1400" kern="1200" dirty="0"/>
        </a:p>
      </dsp:txBody>
      <dsp:txXfrm>
        <a:off x="43709" y="422333"/>
        <a:ext cx="2016005" cy="1180227"/>
      </dsp:txXfrm>
    </dsp:sp>
    <dsp:sp modelId="{9DC25320-C7F6-4222-876C-0FC1CDFCA137}">
      <dsp:nvSpPr>
        <dsp:cNvPr id="0" name=""/>
        <dsp:cNvSpPr/>
      </dsp:nvSpPr>
      <dsp:spPr>
        <a:xfrm>
          <a:off x="2305378" y="753356"/>
          <a:ext cx="442961" cy="518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305378" y="856992"/>
        <a:ext cx="310073" cy="310909"/>
      </dsp:txXfrm>
    </dsp:sp>
    <dsp:sp modelId="{46CE2DDF-00C9-4624-A09D-7D0926280175}">
      <dsp:nvSpPr>
        <dsp:cNvPr id="0" name=""/>
        <dsp:cNvSpPr/>
      </dsp:nvSpPr>
      <dsp:spPr>
        <a:xfrm>
          <a:off x="2932210" y="385614"/>
          <a:ext cx="2089443" cy="125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effectLst/>
              <a:latin typeface="Arial" panose="020B0604020202020204" pitchFamily="34" charset="0"/>
              <a:ea typeface="Calibri" panose="020F0502020204030204" pitchFamily="34" charset="0"/>
            </a:rPr>
            <a:t>Obtener un modelo digital del terreno para determinar la cuenca hidrográfica</a:t>
          </a:r>
          <a:endParaRPr lang="es-EC" sz="1400" kern="1200" dirty="0"/>
        </a:p>
      </dsp:txBody>
      <dsp:txXfrm>
        <a:off x="2968929" y="422333"/>
        <a:ext cx="2016005" cy="1180227"/>
      </dsp:txXfrm>
    </dsp:sp>
    <dsp:sp modelId="{74E09BAF-4D11-4BDD-B528-B2A2AAD08354}">
      <dsp:nvSpPr>
        <dsp:cNvPr id="0" name=""/>
        <dsp:cNvSpPr/>
      </dsp:nvSpPr>
      <dsp:spPr>
        <a:xfrm>
          <a:off x="5230598" y="753356"/>
          <a:ext cx="442961" cy="518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230598" y="856992"/>
        <a:ext cx="310073" cy="310909"/>
      </dsp:txXfrm>
    </dsp:sp>
    <dsp:sp modelId="{F14F9462-453F-4462-8548-DE51CE9C3A9C}">
      <dsp:nvSpPr>
        <dsp:cNvPr id="0" name=""/>
        <dsp:cNvSpPr/>
      </dsp:nvSpPr>
      <dsp:spPr>
        <a:xfrm>
          <a:off x="5857431" y="385614"/>
          <a:ext cx="2089443" cy="125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effectLst/>
              <a:latin typeface="Arial" panose="020B0604020202020204" pitchFamily="34" charset="0"/>
              <a:ea typeface="Calibri" panose="020F0502020204030204" pitchFamily="34" charset="0"/>
            </a:rPr>
            <a:t>Calcular parámetros morfométricos de la cuenca generada</a:t>
          </a:r>
          <a:endParaRPr lang="es-EC" sz="1400" kern="1200" dirty="0"/>
        </a:p>
      </dsp:txBody>
      <dsp:txXfrm>
        <a:off x="5894150" y="422333"/>
        <a:ext cx="2016005" cy="1180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AF63-C748-4751-83BD-3021B09FB53D}">
      <dsp:nvSpPr>
        <dsp:cNvPr id="0" name=""/>
        <dsp:cNvSpPr/>
      </dsp:nvSpPr>
      <dsp:spPr>
        <a:xfrm>
          <a:off x="6990" y="281155"/>
          <a:ext cx="2089442" cy="125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effectLst/>
              <a:latin typeface="Arial" panose="020B0604020202020204" pitchFamily="34" charset="0"/>
              <a:ea typeface="Calibri" panose="020F0502020204030204" pitchFamily="34" charset="0"/>
            </a:rPr>
            <a:t>Generar las rutas de evacuación</a:t>
          </a:r>
          <a:endParaRPr lang="es-EC" sz="1400" kern="1200" dirty="0"/>
        </a:p>
      </dsp:txBody>
      <dsp:txXfrm>
        <a:off x="43709" y="317874"/>
        <a:ext cx="2016004" cy="1180227"/>
      </dsp:txXfrm>
    </dsp:sp>
    <dsp:sp modelId="{89A7B64F-028D-43CD-8F14-4953D777555A}">
      <dsp:nvSpPr>
        <dsp:cNvPr id="0" name=""/>
        <dsp:cNvSpPr/>
      </dsp:nvSpPr>
      <dsp:spPr>
        <a:xfrm rot="10800000">
          <a:off x="2305377" y="648897"/>
          <a:ext cx="442961" cy="518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2438265" y="752533"/>
        <a:ext cx="310073" cy="310909"/>
      </dsp:txXfrm>
    </dsp:sp>
    <dsp:sp modelId="{42FF5DCC-9115-4AC5-986A-CC407860BA93}">
      <dsp:nvSpPr>
        <dsp:cNvPr id="0" name=""/>
        <dsp:cNvSpPr/>
      </dsp:nvSpPr>
      <dsp:spPr>
        <a:xfrm>
          <a:off x="2932210" y="281155"/>
          <a:ext cx="2089442" cy="125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>
              <a:effectLst/>
              <a:latin typeface="Arial" panose="020B0604020202020204" pitchFamily="34" charset="0"/>
              <a:ea typeface="Calibri" panose="020F0502020204030204" pitchFamily="34" charset="0"/>
            </a:rPr>
            <a:t>Encontrar los polígonos de inundación del sector</a:t>
          </a:r>
          <a:endParaRPr lang="es-EC" sz="1400" kern="1200" dirty="0"/>
        </a:p>
      </dsp:txBody>
      <dsp:txXfrm>
        <a:off x="2968929" y="317874"/>
        <a:ext cx="2016004" cy="1180227"/>
      </dsp:txXfrm>
    </dsp:sp>
    <dsp:sp modelId="{2EC1176F-D8D3-44A1-9EF7-2420BE13EC43}">
      <dsp:nvSpPr>
        <dsp:cNvPr id="0" name=""/>
        <dsp:cNvSpPr/>
      </dsp:nvSpPr>
      <dsp:spPr>
        <a:xfrm rot="10800000">
          <a:off x="5230597" y="648897"/>
          <a:ext cx="442961" cy="518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363485" y="752533"/>
        <a:ext cx="310073" cy="310909"/>
      </dsp:txXfrm>
    </dsp:sp>
    <dsp:sp modelId="{497987DE-1B01-4193-9770-A2EB39F9F29A}">
      <dsp:nvSpPr>
        <dsp:cNvPr id="0" name=""/>
        <dsp:cNvSpPr/>
      </dsp:nvSpPr>
      <dsp:spPr>
        <a:xfrm>
          <a:off x="5857430" y="281155"/>
          <a:ext cx="2089442" cy="1253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Con información hidrometereológica del sector, se desarrollará un análisis hidrológico</a:t>
          </a:r>
          <a:endParaRPr lang="es-EC" sz="1400" kern="1200" dirty="0"/>
        </a:p>
      </dsp:txBody>
      <dsp:txXfrm>
        <a:off x="5894149" y="317874"/>
        <a:ext cx="2016004" cy="118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0.70269</cdr:x>
      <cdr:y>0.8722</cdr:y>
    </cdr:from>
    <cdr:to>
      <cdr:x>0.96904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BBE15377-A644-42C4-9FB6-B04C40116E80}"/>
            </a:ext>
          </a:extLst>
        </cdr:cNvPr>
        <cdr:cNvSpPr txBox="1"/>
      </cdr:nvSpPr>
      <cdr:spPr>
        <a:xfrm xmlns:a="http://schemas.openxmlformats.org/drawingml/2006/main">
          <a:off x="6822958" y="4422763"/>
          <a:ext cx="2586161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100" dirty="0"/>
            <a:t>Pendiente bruta del río         = 0.232%</a:t>
          </a:r>
        </a:p>
        <a:p xmlns:a="http://schemas.openxmlformats.org/drawingml/2006/main">
          <a:endParaRPr lang="es-EC" sz="1100" dirty="0"/>
        </a:p>
        <a:p xmlns:a="http://schemas.openxmlformats.org/drawingml/2006/main">
          <a:r>
            <a:rPr lang="es-EC" dirty="0"/>
            <a:t>Pendiente suavizada del rio = 0.226%</a:t>
          </a:r>
          <a:endParaRPr lang="es-EC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F271D89-7547-45B6-AACE-2B9330DF7D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3688FBD-D6C2-4E46-A0F2-36898701A8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304AE-8F1C-4341-81D4-7B87C2206D68}" type="datetimeFigureOut">
              <a:rPr lang="es-EC"/>
              <a:pPr>
                <a:defRPr/>
              </a:pPr>
              <a:t>28/04/2021</a:t>
            </a:fld>
            <a:endParaRPr lang="es-EC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xmlns="" id="{41937976-3E75-439C-A786-1DAF66368F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xmlns="" id="{DAF94D32-1D1F-4391-8986-7ED2C7340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30C4B93-BB0C-4237-9D40-91F1ED7F38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C5167FD-ECCD-4AE9-8EE3-CF706C80E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6F7A447-DAFC-4F09-8026-1A9C496EE1F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117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xmlns="" id="{B2EB7EC0-69EA-49F2-84E3-53F6EE26DB1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2050" name="Object 46">
                        <a:extLst>
                          <a:ext uri="{FF2B5EF4-FFF2-40B4-BE49-F238E27FC236}">
                            <a16:creationId xmlns:a16="http://schemas.microsoft.com/office/drawing/2014/main" xmlns="" id="{8EA27EFF-EDFD-4D1A-9FC5-B59567C98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1F438E59-B93C-4376-AA0F-45E3EF237C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12CBB1E4-C08B-4E32-8127-99193F1844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1F602847-C112-4AB8-BF26-27782EBDBF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 sz="14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xmlns="" id="{2CA9D8E3-C743-4605-A124-7574F3503D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C" altLang="es-EC" sz="1400"/>
          </a:p>
        </p:txBody>
      </p:sp>
      <p:pic>
        <p:nvPicPr>
          <p:cNvPr id="7" name="Picture 48" descr="bannner 2">
            <a:extLst>
              <a:ext uri="{FF2B5EF4-FFF2-40B4-BE49-F238E27FC236}">
                <a16:creationId xmlns:a16="http://schemas.microsoft.com/office/drawing/2014/main" xmlns="" id="{ED1581F4-6039-408B-9009-0F742ED5CD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>
            <a:extLst>
              <a:ext uri="{FF2B5EF4-FFF2-40B4-BE49-F238E27FC236}">
                <a16:creationId xmlns:a16="http://schemas.microsoft.com/office/drawing/2014/main" xmlns="" id="{D96564A8-C73D-45B1-85EB-34314B62DE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pic>
        <p:nvPicPr>
          <p:cNvPr id="9" name="Picture 49" descr="LOGO ESPE ORIGINAL copia">
            <a:extLst>
              <a:ext uri="{FF2B5EF4-FFF2-40B4-BE49-F238E27FC236}">
                <a16:creationId xmlns:a16="http://schemas.microsoft.com/office/drawing/2014/main" xmlns="" id="{C35DB97A-E017-45BB-B99E-41BF519129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7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433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1748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81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9016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284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7050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640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7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45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26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xmlns="" id="{A5240983-51B9-4E74-90EE-8CE74D3724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sp>
        <p:nvSpPr>
          <p:cNvPr id="1027" name="Rectangle 21">
            <a:extLst>
              <a:ext uri="{FF2B5EF4-FFF2-40B4-BE49-F238E27FC236}">
                <a16:creationId xmlns:a16="http://schemas.microsoft.com/office/drawing/2014/main" xmlns="" id="{BEC67CBE-B189-4ABB-961C-7C4437B2F26C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C" altLang="es-EC"/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xmlns="" id="{62D5375B-06C6-41A6-8E34-F5C4014B8CAD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29" name="Line 24">
            <a:extLst>
              <a:ext uri="{FF2B5EF4-FFF2-40B4-BE49-F238E27FC236}">
                <a16:creationId xmlns:a16="http://schemas.microsoft.com/office/drawing/2014/main" xmlns="" id="{E0884D67-8D67-44E7-8479-48A8D20E3109}"/>
              </a:ext>
            </a:extLst>
          </p:cNvPr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1030" name="Picture 26" descr="LOGO ESPE ORIGINAL copia">
            <a:extLst>
              <a:ext uri="{FF2B5EF4-FFF2-40B4-BE49-F238E27FC236}">
                <a16:creationId xmlns:a16="http://schemas.microsoft.com/office/drawing/2014/main" xmlns="" id="{10A46A33-15F0-49A1-A100-23F1160D7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xmlns="" id="{0CE6E683-873F-4B2C-93D9-B5B1727F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25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464D1C23-6287-4367-9B58-26848E971BF2}"/>
              </a:ext>
            </a:extLst>
          </p:cNvPr>
          <p:cNvSpPr txBox="1"/>
          <p:nvPr/>
        </p:nvSpPr>
        <p:spPr>
          <a:xfrm>
            <a:off x="3455988" y="17463"/>
            <a:ext cx="5688012" cy="56579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EC" sz="1400" i="1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b="1" dirty="0">
                <a:solidFill>
                  <a:srgbClr val="006600"/>
                </a:solidFill>
              </a:rPr>
              <a:t>Departamento de Ciencias de la Tierra </a:t>
            </a:r>
          </a:p>
          <a:p>
            <a:pPr algn="ctr">
              <a:defRPr/>
            </a:pPr>
            <a:r>
              <a:rPr lang="es-EC" b="1" dirty="0">
                <a:solidFill>
                  <a:srgbClr val="006600"/>
                </a:solidFill>
              </a:rPr>
              <a:t>y de la Construcción</a:t>
            </a:r>
          </a:p>
          <a:p>
            <a:pPr algn="ctr">
              <a:defRPr/>
            </a:pPr>
            <a:endParaRPr lang="es-EC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es-EC" b="1" dirty="0">
                <a:solidFill>
                  <a:srgbClr val="006600"/>
                </a:solidFill>
              </a:rPr>
              <a:t>Carrera de Ingeniería Civil</a:t>
            </a:r>
          </a:p>
          <a:p>
            <a:pPr algn="ctr">
              <a:defRPr/>
            </a:pPr>
            <a:endParaRPr lang="es-EC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es-EC" b="1" dirty="0">
                <a:solidFill>
                  <a:srgbClr val="006600"/>
                </a:solidFill>
              </a:rPr>
              <a:t>Proyecto de Integración Curricular</a:t>
            </a:r>
          </a:p>
          <a:p>
            <a:pPr algn="ctr">
              <a:defRPr/>
            </a:pPr>
            <a:endParaRPr lang="es-EC" sz="1400" b="1" dirty="0"/>
          </a:p>
          <a:p>
            <a:pPr algn="ctr">
              <a:defRPr/>
            </a:pPr>
            <a:r>
              <a:rPr lang="es-EC" sz="1400" b="1" dirty="0"/>
              <a:t>Realización de una simulación de inundaciones en una cuenca hidrográfica, mediante herramienta SIG y UAV, de forma que sirva como insumo para la correcta gestión del riesgo en la zona </a:t>
            </a:r>
            <a:endParaRPr lang="es-EC" sz="1400" b="1" dirty="0" smtClean="0"/>
          </a:p>
          <a:p>
            <a:pPr algn="ctr">
              <a:defRPr/>
            </a:pPr>
            <a:endParaRPr lang="es-EC" sz="1400" b="1" dirty="0"/>
          </a:p>
          <a:p>
            <a:pPr algn="ctr">
              <a:defRPr/>
            </a:pPr>
            <a:r>
              <a:rPr lang="es-EC" sz="1400" b="1" dirty="0" smtClean="0"/>
              <a:t>Objetivo </a:t>
            </a:r>
            <a:r>
              <a:rPr lang="es-EC" sz="1400" b="1" dirty="0"/>
              <a:t>2</a:t>
            </a:r>
          </a:p>
          <a:p>
            <a:pPr algn="ctr">
              <a:defRPr/>
            </a:pPr>
            <a:endParaRPr lang="es-EC" sz="1400" b="1" dirty="0"/>
          </a:p>
          <a:p>
            <a:pPr algn="ctr">
              <a:defRPr/>
            </a:pPr>
            <a:endParaRPr lang="es-EC" sz="1400" b="1" dirty="0"/>
          </a:p>
          <a:p>
            <a:pPr>
              <a:defRPr/>
            </a:pPr>
            <a:r>
              <a:rPr lang="es-EC" sz="1400" dirty="0"/>
              <a:t>Alumna : </a:t>
            </a:r>
          </a:p>
          <a:p>
            <a:pPr algn="ctr">
              <a:lnSpc>
                <a:spcPct val="200000"/>
              </a:lnSpc>
              <a:spcBef>
                <a:spcPts val="200"/>
              </a:spcBef>
              <a:defRPr/>
            </a:pPr>
            <a:r>
              <a:rPr lang="es-EC" sz="1400" b="1" dirty="0"/>
              <a:t> Juela Banshuy, Angélica Liliana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s-EC" sz="1400" b="1" dirty="0"/>
          </a:p>
          <a:p>
            <a:pPr>
              <a:defRPr/>
            </a:pPr>
            <a:r>
              <a:rPr lang="es-EC" sz="1400" dirty="0"/>
              <a:t>Director</a:t>
            </a:r>
            <a:r>
              <a:rPr lang="es-EC" sz="1400" b="1" dirty="0"/>
              <a:t>: </a:t>
            </a:r>
          </a:p>
          <a:p>
            <a:pPr algn="ctr">
              <a:defRPr/>
            </a:pPr>
            <a:r>
              <a:rPr lang="es-EC" sz="1400" b="1" dirty="0"/>
              <a:t>M.Sc. Sinde González, Izar</a:t>
            </a:r>
          </a:p>
          <a:p>
            <a:pPr>
              <a:defRPr/>
            </a:pPr>
            <a:endParaRPr lang="es-EC" sz="1400" b="1" dirty="0"/>
          </a:p>
          <a:p>
            <a:pPr algn="ctr">
              <a:defRPr/>
            </a:pPr>
            <a:endParaRPr lang="es-EC" sz="1400" b="1" dirty="0"/>
          </a:p>
          <a:p>
            <a:pPr algn="ctr">
              <a:defRPr/>
            </a:pPr>
            <a:r>
              <a:rPr lang="es-EC" sz="1400" b="1" dirty="0"/>
              <a:t>Quito, 06 de Abril del 2021</a:t>
            </a:r>
          </a:p>
        </p:txBody>
      </p:sp>
      <p:pic>
        <p:nvPicPr>
          <p:cNvPr id="4100" name="Picture 4" descr="Resultado de imagen para ing civil espe">
            <a:extLst>
              <a:ext uri="{FF2B5EF4-FFF2-40B4-BE49-F238E27FC236}">
                <a16:creationId xmlns:a16="http://schemas.microsoft.com/office/drawing/2014/main" xmlns="" id="{234FFBD3-FC34-41E4-B218-55062121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700463"/>
            <a:ext cx="17097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MAPA PRELIMINAR DE LAS PERTURBACIONES DE GRAVEDAD PARA EL ECUADOR”">
            <a:extLst>
              <a:ext uri="{FF2B5EF4-FFF2-40B4-BE49-F238E27FC236}">
                <a16:creationId xmlns:a16="http://schemas.microsoft.com/office/drawing/2014/main" xmlns="" id="{B7526B81-60E1-4037-A561-4FE444F2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41450"/>
            <a:ext cx="187166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168976-B99A-4F84-8618-6A7EF71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9634"/>
            <a:ext cx="8229600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IV: Cálculo de parámetros morfométricos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A931F222-CECF-49AA-ACDA-67DBFE3D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979556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679512F5-2586-4AB8-B4C1-651416630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18475"/>
              </p:ext>
            </p:extLst>
          </p:nvPr>
        </p:nvGraphicFramePr>
        <p:xfrm>
          <a:off x="590538" y="781283"/>
          <a:ext cx="7992888" cy="50195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21647">
                  <a:extLst>
                    <a:ext uri="{9D8B030D-6E8A-4147-A177-3AD203B41FA5}">
                      <a16:colId xmlns:a16="http://schemas.microsoft.com/office/drawing/2014/main" xmlns="" val="3151521415"/>
                    </a:ext>
                  </a:extLst>
                </a:gridCol>
                <a:gridCol w="3008308">
                  <a:extLst>
                    <a:ext uri="{9D8B030D-6E8A-4147-A177-3AD203B41FA5}">
                      <a16:colId xmlns:a16="http://schemas.microsoft.com/office/drawing/2014/main" xmlns="" val="1471635707"/>
                    </a:ext>
                  </a:extLst>
                </a:gridCol>
                <a:gridCol w="555619">
                  <a:extLst>
                    <a:ext uri="{9D8B030D-6E8A-4147-A177-3AD203B41FA5}">
                      <a16:colId xmlns:a16="http://schemas.microsoft.com/office/drawing/2014/main" xmlns="" val="3102739248"/>
                    </a:ext>
                  </a:extLst>
                </a:gridCol>
                <a:gridCol w="1437865">
                  <a:extLst>
                    <a:ext uri="{9D8B030D-6E8A-4147-A177-3AD203B41FA5}">
                      <a16:colId xmlns:a16="http://schemas.microsoft.com/office/drawing/2014/main" xmlns="" val="3615697910"/>
                    </a:ext>
                  </a:extLst>
                </a:gridCol>
                <a:gridCol w="1437865">
                  <a:extLst>
                    <a:ext uri="{9D8B030D-6E8A-4147-A177-3AD203B41FA5}">
                      <a16:colId xmlns:a16="http://schemas.microsoft.com/office/drawing/2014/main" xmlns="" val="1373692950"/>
                    </a:ext>
                  </a:extLst>
                </a:gridCol>
                <a:gridCol w="1131584">
                  <a:extLst>
                    <a:ext uri="{9D8B030D-6E8A-4147-A177-3AD203B41FA5}">
                      <a16:colId xmlns:a16="http://schemas.microsoft.com/office/drawing/2014/main" xmlns="" val="2509837040"/>
                    </a:ext>
                  </a:extLst>
                </a:gridCol>
              </a:tblGrid>
              <a:tr h="202457"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PARÁMETROS MORFOMÉTRICOS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5042498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No.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PARÁMETRO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FÓRMULA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VALOR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UNIDAD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742511898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Área de la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Ac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1322,56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 dirty="0">
                          <a:effectLst/>
                        </a:rPr>
                        <a:t>km</a:t>
                      </a:r>
                      <a:r>
                        <a:rPr lang="es-EC" sz="800" baseline="30000" dirty="0">
                          <a:effectLst/>
                        </a:rPr>
                        <a:t>2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596890999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Perímetro de la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Pc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241,57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522109635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Longitud de la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Lc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51,88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201075482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Coeficiente de compacidad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Kc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Kc=0,28*P/√A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1,86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Rectangular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604621021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Longitud total de los cauces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 dirty="0">
                          <a:effectLst/>
                        </a:rPr>
                        <a:t>LT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4684,84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596629193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Longitud del río principal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Lr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84,68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1564002101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7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Coeficiente de forma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Kf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Kf=A/Lr</a:t>
                      </a:r>
                      <a:r>
                        <a:rPr lang="es-EC" sz="800" baseline="30000">
                          <a:effectLst/>
                        </a:rPr>
                        <a:t>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0,18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Muy alargada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802156017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Elevación máxima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Cota máx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650,00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891364516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9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Elevación mínima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Cota mín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0,00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971512479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Gradiente altimétrico de la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∆H´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650,00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1169123990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11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Elevación máxima río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Cota máx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196,48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261338566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Elevación mínima río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Cota mín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0,00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1986526751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13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Gradiente altimétrico del río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∆H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196,48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4116820724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14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Equidistancia entre curvas de nivel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Eq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0,005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682860683"/>
                  </a:ext>
                </a:extLst>
              </a:tr>
              <a:tr h="202457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Sumatoria de la longitud de las curvas de nivel internas de la cuenca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∑l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37402,56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604962631"/>
                  </a:ext>
                </a:extLst>
              </a:tr>
              <a:tr h="2396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Yc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ARC GIS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13,70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%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091683708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Pendiente de la cuenca (Método de Alvord)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Yc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Yc=(Eq*∑l)/A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14,14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 dirty="0">
                          <a:effectLst/>
                        </a:rPr>
                        <a:t>%  Ondulado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490474867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17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Sumatoria de la longitud de afluentes 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∑li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4600,15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1804964542"/>
                  </a:ext>
                </a:extLst>
              </a:tr>
              <a:tr h="44214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18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Densidad de drenaje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Dd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Dd=(Lr+∑li)/A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3,54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 dirty="0">
                          <a:effectLst/>
                        </a:rPr>
                        <a:t>km/km</a:t>
                      </a:r>
                      <a:r>
                        <a:rPr lang="es-EC" sz="800" baseline="30000" dirty="0">
                          <a:effectLst/>
                        </a:rPr>
                        <a:t>2</a:t>
                      </a:r>
                      <a:r>
                        <a:rPr lang="es-EC" sz="800" dirty="0">
                          <a:effectLst/>
                        </a:rPr>
                        <a:t>→  Drenaje </a:t>
                      </a:r>
                      <a:br>
                        <a:rPr lang="es-EC" sz="800" dirty="0">
                          <a:effectLst/>
                        </a:rPr>
                      </a:br>
                      <a:r>
                        <a:rPr lang="es-EC" sz="800" dirty="0">
                          <a:effectLst/>
                        </a:rPr>
                        <a:t>Moderado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472622013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19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Pendiente bruta del río principal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Yrb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Yrb=ΔH/Lr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0,232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%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2904936136"/>
                  </a:ext>
                </a:extLst>
              </a:tr>
              <a:tr h="2024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20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Pendiente suavizada del río principal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Yrs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Yrs=Gráfica/Lr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>
                          <a:effectLst/>
                        </a:rPr>
                        <a:t>0,226</a:t>
                      </a:r>
                      <a:endParaRPr lang="es-EC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800" dirty="0">
                          <a:effectLst/>
                        </a:rPr>
                        <a:t>%</a:t>
                      </a:r>
                      <a:endParaRPr lang="es-EC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8664" marR="8664" marT="0" marB="0"/>
                </a:tc>
                <a:extLst>
                  <a:ext uri="{0D108BD9-81ED-4DB2-BD59-A6C34878D82A}">
                    <a16:rowId xmlns:a16="http://schemas.microsoft.com/office/drawing/2014/main" xmlns="" val="3613519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xmlns="" id="{DD369E5A-3054-4456-A2B4-6C285581C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788070"/>
              </p:ext>
            </p:extLst>
          </p:nvPr>
        </p:nvGraphicFramePr>
        <p:xfrm>
          <a:off x="-535977" y="670804"/>
          <a:ext cx="9709720" cy="507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168976-B99A-4F84-8618-6A7EF71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9634"/>
            <a:ext cx="8229600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IV: Cálculo de parámetros morfométricos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A931F222-CECF-49AA-ACDA-67DBFE3D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979556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3160689F-AC68-4E33-B0AB-8E9F87AD4932}"/>
              </a:ext>
            </a:extLst>
          </p:cNvPr>
          <p:cNvSpPr/>
          <p:nvPr/>
        </p:nvSpPr>
        <p:spPr>
          <a:xfrm>
            <a:off x="6055968" y="5139492"/>
            <a:ext cx="216024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965F4BF-FEC7-494D-B248-3270D2DE79C2}"/>
              </a:ext>
            </a:extLst>
          </p:cNvPr>
          <p:cNvSpPr/>
          <p:nvPr/>
        </p:nvSpPr>
        <p:spPr>
          <a:xfrm>
            <a:off x="6055968" y="5449416"/>
            <a:ext cx="216024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58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6C19D3-F383-471D-9DC8-2B9B7BA9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1499"/>
            <a:ext cx="8229600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V: Análisis hidrológico</a:t>
            </a:r>
            <a:br>
              <a:rPr lang="es-EC" sz="2000" dirty="0">
                <a:solidFill>
                  <a:srgbClr val="006600"/>
                </a:solidFill>
              </a:rPr>
            </a:br>
            <a:endParaRPr lang="es-EC" sz="2000" dirty="0">
              <a:solidFill>
                <a:srgbClr val="006600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7D054EA6-D603-4710-8E17-73AE314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14FBC5C-1886-477F-B1A4-F4F5E41E8ED4}"/>
              </a:ext>
            </a:extLst>
          </p:cNvPr>
          <p:cNvSpPr txBox="1"/>
          <p:nvPr/>
        </p:nvSpPr>
        <p:spPr>
          <a:xfrm>
            <a:off x="429776" y="584236"/>
            <a:ext cx="4572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EC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Tiempos de concentración 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296A988-084C-48A9-8792-573EA4DB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11243"/>
            <a:ext cx="5399931" cy="4628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xmlns="" id="{DD3F1112-7D22-40F8-AD6C-B3BA7DE2DBEA}"/>
                  </a:ext>
                </a:extLst>
              </p:cNvPr>
              <p:cNvSpPr txBox="1"/>
              <p:nvPr/>
            </p:nvSpPr>
            <p:spPr>
              <a:xfrm>
                <a:off x="6032179" y="1174318"/>
                <a:ext cx="2520949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ctr">
                  <a:lnSpc>
                    <a:spcPct val="200000"/>
                  </a:lnSpc>
                  <a:spcBef>
                    <a:spcPts val="200"/>
                  </a:spcBef>
                </a:pPr>
                <a:r>
                  <a:rPr lang="es-EC" sz="1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𝑇𝑐</m:t>
                    </m:r>
                    <m:r>
                      <a:rPr lang="es-EC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=25,33 </m:t>
                    </m:r>
                    <m:r>
                      <a:rPr lang="es-EC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h𝑜𝑟𝑎𝑠</m:t>
                    </m:r>
                  </m:oMath>
                </a14:m>
                <a:endParaRPr lang="es-EC" sz="12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indent="449580" algn="ctr">
                  <a:lnSpc>
                    <a:spcPct val="200000"/>
                  </a:lnSpc>
                  <a:spcBef>
                    <a:spcPts val="200"/>
                  </a:spcBef>
                </a:pPr>
                <a:r>
                  <a:rPr lang="es-EC" sz="1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𝑇𝑐</m:t>
                    </m:r>
                    <m:r>
                      <a:rPr lang="es-EC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=1520,10 </m:t>
                    </m:r>
                    <m:r>
                      <a:rPr lang="es-EC" sz="1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𝑚𝑖𝑛</m:t>
                    </m:r>
                  </m:oMath>
                </a14:m>
                <a:endParaRPr lang="es-EC" sz="12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D3F1112-7D22-40F8-AD6C-B3BA7DE2D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179" y="1174318"/>
                <a:ext cx="2520949" cy="799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809B959-CC29-4CF4-B09C-792C5D365E39}"/>
              </a:ext>
            </a:extLst>
          </p:cNvPr>
          <p:cNvSpPr txBox="1"/>
          <p:nvPr/>
        </p:nvSpPr>
        <p:spPr>
          <a:xfrm>
            <a:off x="7524328" y="5157192"/>
            <a:ext cx="901805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s-EC" sz="1400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7D054EA6-D603-4710-8E17-73AE314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344A47A-7C1E-4EFF-B2CC-C1E28E1F74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76863" y="883571"/>
            <a:ext cx="3122930" cy="27495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4352C10-0842-4E97-AC5C-C1CA9F25DD55}"/>
              </a:ext>
            </a:extLst>
          </p:cNvPr>
          <p:cNvSpPr txBox="1"/>
          <p:nvPr/>
        </p:nvSpPr>
        <p:spPr>
          <a:xfrm>
            <a:off x="3883758" y="3702562"/>
            <a:ext cx="1376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Fuente:(</a:t>
            </a:r>
            <a:r>
              <a:rPr lang="es-EC" sz="1000" dirty="0">
                <a:ea typeface="Calibri" panose="020F0502020204030204" pitchFamily="34" charset="0"/>
              </a:rPr>
              <a:t>I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ssue, 2011)</a:t>
            </a:r>
            <a:endParaRPr lang="es-EC" sz="1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6E19AEE-4DBF-497A-9E65-B5B3C87E0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50978"/>
              </p:ext>
            </p:extLst>
          </p:nvPr>
        </p:nvGraphicFramePr>
        <p:xfrm>
          <a:off x="522759" y="4379585"/>
          <a:ext cx="8098481" cy="135460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951863">
                  <a:extLst>
                    <a:ext uri="{9D8B030D-6E8A-4147-A177-3AD203B41FA5}">
                      <a16:colId xmlns:a16="http://schemas.microsoft.com/office/drawing/2014/main" xmlns="" val="1078561149"/>
                    </a:ext>
                  </a:extLst>
                </a:gridCol>
                <a:gridCol w="837713">
                  <a:extLst>
                    <a:ext uri="{9D8B030D-6E8A-4147-A177-3AD203B41FA5}">
                      <a16:colId xmlns:a16="http://schemas.microsoft.com/office/drawing/2014/main" xmlns="" val="1648696628"/>
                    </a:ext>
                  </a:extLst>
                </a:gridCol>
                <a:gridCol w="1309599">
                  <a:extLst>
                    <a:ext uri="{9D8B030D-6E8A-4147-A177-3AD203B41FA5}">
                      <a16:colId xmlns:a16="http://schemas.microsoft.com/office/drawing/2014/main" xmlns="" val="770372897"/>
                    </a:ext>
                  </a:extLst>
                </a:gridCol>
                <a:gridCol w="1032759">
                  <a:extLst>
                    <a:ext uri="{9D8B030D-6E8A-4147-A177-3AD203B41FA5}">
                      <a16:colId xmlns:a16="http://schemas.microsoft.com/office/drawing/2014/main" xmlns="" val="3433969274"/>
                    </a:ext>
                  </a:extLst>
                </a:gridCol>
                <a:gridCol w="911416">
                  <a:extLst>
                    <a:ext uri="{9D8B030D-6E8A-4147-A177-3AD203B41FA5}">
                      <a16:colId xmlns:a16="http://schemas.microsoft.com/office/drawing/2014/main" xmlns="" val="1675490721"/>
                    </a:ext>
                  </a:extLst>
                </a:gridCol>
                <a:gridCol w="1013883">
                  <a:extLst>
                    <a:ext uri="{9D8B030D-6E8A-4147-A177-3AD203B41FA5}">
                      <a16:colId xmlns:a16="http://schemas.microsoft.com/office/drawing/2014/main" xmlns="" val="3084524692"/>
                    </a:ext>
                  </a:extLst>
                </a:gridCol>
                <a:gridCol w="786478">
                  <a:extLst>
                    <a:ext uri="{9D8B030D-6E8A-4147-A177-3AD203B41FA5}">
                      <a16:colId xmlns:a16="http://schemas.microsoft.com/office/drawing/2014/main" xmlns="" val="3655803450"/>
                    </a:ext>
                  </a:extLst>
                </a:gridCol>
                <a:gridCol w="1254770">
                  <a:extLst>
                    <a:ext uri="{9D8B030D-6E8A-4147-A177-3AD203B41FA5}">
                      <a16:colId xmlns:a16="http://schemas.microsoft.com/office/drawing/2014/main" xmlns="" val="1961530229"/>
                    </a:ext>
                  </a:extLst>
                </a:gridCol>
              </a:tblGrid>
              <a:tr h="6797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Nombre de la estación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 dirty="0">
                          <a:effectLst/>
                        </a:rPr>
                        <a:t>Código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Provincia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Latitud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 dirty="0">
                          <a:effectLst/>
                        </a:rPr>
                        <a:t>Longitud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Altitud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 dirty="0">
                          <a:effectLst/>
                        </a:rPr>
                        <a:t>Precipitación media anual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5368261"/>
                  </a:ext>
                </a:extLst>
              </a:tr>
              <a:tr h="567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Jama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M0167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Climatológica principal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Manabí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 dirty="0">
                          <a:effectLst/>
                        </a:rPr>
                        <a:t>0°11´49” 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80°15´53” W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>
                          <a:effectLst/>
                        </a:rPr>
                        <a:t>46 m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200" dirty="0">
                          <a:effectLst/>
                        </a:rPr>
                        <a:t>1626 mm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1382619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39B8B34-B6E8-41C5-9B62-75548482D339}"/>
              </a:ext>
            </a:extLst>
          </p:cNvPr>
          <p:cNvSpPr txBox="1"/>
          <p:nvPr/>
        </p:nvSpPr>
        <p:spPr>
          <a:xfrm>
            <a:off x="3010534" y="5781565"/>
            <a:ext cx="31229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(INAMHI, Anuario Meteorológico , 2017)</a:t>
            </a:r>
            <a:endParaRPr lang="es-EC" sz="10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EE2EEC88-CD7B-4EF1-9F20-D39385A2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1499"/>
            <a:ext cx="8229600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V: Análisis hidrológico</a:t>
            </a:r>
            <a:br>
              <a:rPr lang="es-EC" sz="2000" dirty="0">
                <a:solidFill>
                  <a:srgbClr val="006600"/>
                </a:solidFill>
              </a:rPr>
            </a:br>
            <a:endParaRPr lang="es-EC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0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7D054EA6-D603-4710-8E17-73AE314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14FBC5C-1886-477F-B1A4-F4F5E41E8ED4}"/>
              </a:ext>
            </a:extLst>
          </p:cNvPr>
          <p:cNvSpPr txBox="1"/>
          <p:nvPr/>
        </p:nvSpPr>
        <p:spPr>
          <a:xfrm>
            <a:off x="319116" y="555674"/>
            <a:ext cx="4572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EC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Intensidad 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7545AD1-F891-4CF5-83FE-C3BF81276D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54416" y="1693247"/>
            <a:ext cx="5435167" cy="17721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4684B11-E943-4BB6-8BB5-85D63A224E7E}"/>
              </a:ext>
            </a:extLst>
          </p:cNvPr>
          <p:cNvSpPr txBox="1"/>
          <p:nvPr/>
        </p:nvSpPr>
        <p:spPr>
          <a:xfrm>
            <a:off x="2285998" y="338902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(INAMHI, 2015)</a:t>
            </a:r>
            <a:endParaRPr lang="es-EC" sz="1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ACF21D6-2412-4D6A-8418-8DF492F55209}"/>
              </a:ext>
            </a:extLst>
          </p:cNvPr>
          <p:cNvSpPr txBox="1"/>
          <p:nvPr/>
        </p:nvSpPr>
        <p:spPr>
          <a:xfrm>
            <a:off x="1359863" y="1393442"/>
            <a:ext cx="64242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Ecuaciones para el cálculo de intensidades máximas de precipitación</a:t>
            </a:r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xmlns="" id="{9D37283E-FF72-4DB5-8F59-220B00718A32}"/>
                  </a:ext>
                </a:extLst>
              </p:cNvPr>
              <p:cNvSpPr txBox="1"/>
              <p:nvPr/>
            </p:nvSpPr>
            <p:spPr>
              <a:xfrm>
                <a:off x="3374703" y="4600403"/>
                <a:ext cx="28322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C" sz="1400" i="0">
                          <a:latin typeface="Cambria Math" panose="02040503050406030204" pitchFamily="18" charset="0"/>
                        </a:rPr>
                        <m:t>=542,1518∗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0,2894</m:t>
                          </m:r>
                        </m:sup>
                      </m:sSup>
                      <m:r>
                        <a:rPr lang="es-EC" sz="140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s-EC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s-EC" sz="1400" i="0">
                              <a:latin typeface="Cambria Math" panose="02040503050406030204" pitchFamily="18" charset="0"/>
                            </a:rPr>
                            <m:t>−0,7341</m:t>
                          </m:r>
                        </m:sup>
                      </m:sSup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37283E-FF72-4DB5-8F59-220B0071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03" y="4600403"/>
                <a:ext cx="283225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xmlns="" id="{6A83CB27-AD1A-4610-881A-0B1CFF9D1631}"/>
                  </a:ext>
                </a:extLst>
              </p:cNvPr>
              <p:cNvSpPr txBox="1"/>
              <p:nvPr/>
            </p:nvSpPr>
            <p:spPr>
              <a:xfrm>
                <a:off x="3848304" y="4070819"/>
                <a:ext cx="205913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𝑇𝑐</m:t>
                    </m:r>
                    <m:r>
                      <a:rPr lang="es-EC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=1520,10 </m:t>
                    </m:r>
                    <m:r>
                      <a:rPr lang="es-EC" sz="1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𝑚𝑖𝑛</m:t>
                    </m:r>
                  </m:oMath>
                </a14:m>
                <a:r>
                  <a:rPr lang="es-EC" sz="1400" dirty="0">
                    <a:effectLst/>
                    <a:ea typeface="Times New Roman" panose="02020603050405020304" pitchFamily="18" charset="0"/>
                  </a:rPr>
                  <a:t>. </a:t>
                </a:r>
                <a:endParaRPr lang="es-EC" sz="14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A83CB27-AD1A-4610-881A-0B1CFF9D1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304" y="4070819"/>
                <a:ext cx="2059139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xmlns="" id="{3F2E22A8-F8EB-452E-8E7E-560BF2F753E6}"/>
                  </a:ext>
                </a:extLst>
              </p:cNvPr>
              <p:cNvSpPr txBox="1"/>
              <p:nvPr/>
            </p:nvSpPr>
            <p:spPr>
              <a:xfrm>
                <a:off x="3830186" y="5184489"/>
                <a:ext cx="1803609" cy="3077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C" sz="1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C" sz="14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sz="1400" dirty="0"/>
                  <a:t> 9.49 mm/hora</a:t>
                </a: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3F2E22A8-F8EB-452E-8E7E-560BF2F75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86" y="5184489"/>
                <a:ext cx="1803609" cy="307777"/>
              </a:xfrm>
              <a:prstGeom prst="rect">
                <a:avLst/>
              </a:prstGeom>
              <a:blipFill>
                <a:blip r:embed="rId6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72974147-57C6-4F14-BCD6-D488D99A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1499"/>
            <a:ext cx="8229600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V: Análisis hidrológico</a:t>
            </a:r>
            <a:br>
              <a:rPr lang="es-EC" sz="2000" dirty="0">
                <a:solidFill>
                  <a:srgbClr val="006600"/>
                </a:solidFill>
              </a:rPr>
            </a:br>
            <a:endParaRPr lang="es-EC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4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1FE317-1047-4E4E-A885-D438281D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"/>
          <a:stretch/>
        </p:blipFill>
        <p:spPr>
          <a:xfrm>
            <a:off x="1835696" y="792764"/>
            <a:ext cx="4527174" cy="4929463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7D054EA6-D603-4710-8E17-73AE314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14FBC5C-1886-477F-B1A4-F4F5E41E8ED4}"/>
              </a:ext>
            </a:extLst>
          </p:cNvPr>
          <p:cNvSpPr txBox="1"/>
          <p:nvPr/>
        </p:nvSpPr>
        <p:spPr>
          <a:xfrm>
            <a:off x="323528" y="512559"/>
            <a:ext cx="4572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EC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Caudales 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xmlns="" id="{FFC05436-D505-4B7D-8DD0-F797E3A51743}"/>
                  </a:ext>
                </a:extLst>
              </p:cNvPr>
              <p:cNvSpPr txBox="1"/>
              <p:nvPr/>
            </p:nvSpPr>
            <p:spPr>
              <a:xfrm>
                <a:off x="6527452" y="1074090"/>
                <a:ext cx="1512168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C" sz="1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C" sz="1200">
                          <a:latin typeface="Cambria Math" panose="02040503050406030204" pitchFamily="18" charset="0"/>
                        </a:rPr>
                        <m:t>=36,80</m:t>
                      </m:r>
                      <m:f>
                        <m:fPr>
                          <m:ctrlPr>
                            <a:rPr lang="es-EC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sz="1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FC05436-D505-4B7D-8DD0-F797E3A51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452" y="1074090"/>
                <a:ext cx="1512168" cy="462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xmlns="" id="{5A9A6944-F4D9-488A-86A9-E966EBC10284}"/>
                  </a:ext>
                </a:extLst>
              </p:cNvPr>
              <p:cNvSpPr txBox="1"/>
              <p:nvPr/>
            </p:nvSpPr>
            <p:spPr>
              <a:xfrm>
                <a:off x="6631181" y="1854821"/>
                <a:ext cx="1408439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s-EC" sz="1200" i="0">
                          <a:latin typeface="Cambria Math" panose="02040503050406030204" pitchFamily="18" charset="0"/>
                        </a:rPr>
                        <m:t>=2,15</m:t>
                      </m:r>
                      <m:f>
                        <m:fPr>
                          <m:ctrlPr>
                            <a:rPr lang="es-EC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A9A6944-F4D9-488A-86A9-E966EBC1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81" y="1854821"/>
                <a:ext cx="1408439" cy="462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="" id="{1132037D-F978-47D5-AEC3-1FBB113348E1}"/>
                  </a:ext>
                </a:extLst>
              </p:cNvPr>
              <p:cNvSpPr txBox="1"/>
              <p:nvPr/>
            </p:nvSpPr>
            <p:spPr>
              <a:xfrm>
                <a:off x="6631181" y="2615290"/>
                <a:ext cx="1781944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𝑒𝑐𝑜𝑙𝑜𝑔𝑖𝑐𝑜</m:t>
                          </m:r>
                        </m:sub>
                      </m:sSub>
                      <m:r>
                        <a:rPr lang="es-EC" sz="1200" i="0">
                          <a:latin typeface="Cambria Math" panose="02040503050406030204" pitchFamily="18" charset="0"/>
                        </a:rPr>
                        <m:t>=3,23</m:t>
                      </m:r>
                      <m:f>
                        <m:fPr>
                          <m:ctrlPr>
                            <a:rPr lang="es-EC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132037D-F978-47D5-AEC3-1FBB11334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81" y="2615290"/>
                <a:ext cx="1781944" cy="462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xmlns="" id="{F52B971F-CA47-4E49-83C7-213A5766EAF6}"/>
                  </a:ext>
                </a:extLst>
              </p:cNvPr>
              <p:cNvSpPr txBox="1"/>
              <p:nvPr/>
            </p:nvSpPr>
            <p:spPr>
              <a:xfrm>
                <a:off x="6659563" y="3568553"/>
                <a:ext cx="1493912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C" sz="1200" i="0">
                          <a:latin typeface="Cambria Math" panose="02040503050406030204" pitchFamily="18" charset="0"/>
                        </a:rPr>
                        <m:t>=1880,93</m:t>
                      </m:r>
                      <m:f>
                        <m:fPr>
                          <m:ctrlPr>
                            <a:rPr lang="es-EC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F52B971F-CA47-4E49-83C7-213A5766E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63" y="3568553"/>
                <a:ext cx="1493912" cy="462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xmlns="" id="{BA6302F9-496E-41E8-93C8-E72628B4DB14}"/>
                  </a:ext>
                </a:extLst>
              </p:cNvPr>
              <p:cNvSpPr txBox="1"/>
              <p:nvPr/>
            </p:nvSpPr>
            <p:spPr>
              <a:xfrm>
                <a:off x="6587555" y="4478549"/>
                <a:ext cx="1565920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C" sz="1200" i="0">
                          <a:latin typeface="Cambria Math" panose="02040503050406030204" pitchFamily="18" charset="0"/>
                        </a:rPr>
                        <m:t>=1206,92</m:t>
                      </m:r>
                      <m:f>
                        <m:fPr>
                          <m:ctrlPr>
                            <a:rPr lang="es-EC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A6302F9-496E-41E8-93C8-E72628B4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555" y="4478549"/>
                <a:ext cx="1565920" cy="462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xmlns="" id="{22D861EE-996F-4FEF-A399-3C7CF449819C}"/>
                  </a:ext>
                </a:extLst>
              </p:cNvPr>
              <p:cNvSpPr txBox="1"/>
              <p:nvPr/>
            </p:nvSpPr>
            <p:spPr>
              <a:xfrm>
                <a:off x="6631181" y="5259280"/>
                <a:ext cx="1781944" cy="462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sz="1200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 sz="1200" i="0">
                          <a:latin typeface="Cambria Math" panose="02040503050406030204" pitchFamily="18" charset="0"/>
                        </a:rPr>
                        <m:t>=1880,93</m:t>
                      </m:r>
                      <m:f>
                        <m:fPr>
                          <m:ctrlPr>
                            <a:rPr lang="es-EC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sz="1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22D861EE-996F-4FEF-A399-3C7CF4498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81" y="5259280"/>
                <a:ext cx="1781944" cy="4629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3FE9B070-125D-48C0-B212-FF84DE6F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1499"/>
            <a:ext cx="8229600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V: Análisis hidrológico</a:t>
            </a:r>
            <a:br>
              <a:rPr lang="es-EC" sz="2000" dirty="0">
                <a:solidFill>
                  <a:srgbClr val="006600"/>
                </a:solidFill>
              </a:rPr>
            </a:br>
            <a:endParaRPr lang="es-EC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9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68AA321-6D52-4891-BF3F-CFC1B151D4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17744" r="21249" b="5486"/>
          <a:stretch/>
        </p:blipFill>
        <p:spPr bwMode="auto">
          <a:xfrm>
            <a:off x="5393586" y="3768532"/>
            <a:ext cx="3254400" cy="22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0C7187-B18F-401F-8BEA-E31C2D11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VI: Modelado en Hec-GeoRAS y Hec-RAS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AB734C51-FFAB-41DB-8242-EC9A2BB6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0A9229A-C91A-4531-9424-3BE555AFF6CB}"/>
              </a:ext>
            </a:extLst>
          </p:cNvPr>
          <p:cNvPicPr/>
          <p:nvPr/>
        </p:nvPicPr>
        <p:blipFill rotWithShape="1">
          <a:blip r:embed="rId4"/>
          <a:srcRect l="17350" t="17784" r="21546" b="7414"/>
          <a:stretch/>
        </p:blipFill>
        <p:spPr bwMode="auto">
          <a:xfrm>
            <a:off x="1377937" y="1089523"/>
            <a:ext cx="3255176" cy="2232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A55A70F-2681-432C-AC15-DFCBA3864405}"/>
              </a:ext>
            </a:extLst>
          </p:cNvPr>
          <p:cNvPicPr/>
          <p:nvPr/>
        </p:nvPicPr>
        <p:blipFill rotWithShape="1">
          <a:blip r:embed="rId5"/>
          <a:srcRect l="17817" t="17671" r="21482" b="7525"/>
          <a:stretch/>
        </p:blipFill>
        <p:spPr bwMode="auto">
          <a:xfrm>
            <a:off x="5400338" y="1089524"/>
            <a:ext cx="3254400" cy="2232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B4566B0-7F44-4678-B084-1330DFDEDFB9}"/>
              </a:ext>
            </a:extLst>
          </p:cNvPr>
          <p:cNvPicPr/>
          <p:nvPr/>
        </p:nvPicPr>
        <p:blipFill rotWithShape="1">
          <a:blip r:embed="rId6"/>
          <a:srcRect l="17817" t="17698" r="21262" b="5735"/>
          <a:stretch/>
        </p:blipFill>
        <p:spPr bwMode="auto">
          <a:xfrm>
            <a:off x="1377937" y="3789040"/>
            <a:ext cx="3254400" cy="22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BC5523B-8363-4D13-87DE-17FF89640585}"/>
              </a:ext>
            </a:extLst>
          </p:cNvPr>
          <p:cNvSpPr txBox="1"/>
          <p:nvPr/>
        </p:nvSpPr>
        <p:spPr>
          <a:xfrm>
            <a:off x="1377937" y="721263"/>
            <a:ext cx="3254400" cy="31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Generación del cauce del río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132CA03-5752-4C3B-8E2C-1F38E9CFCDDC}"/>
              </a:ext>
            </a:extLst>
          </p:cNvPr>
          <p:cNvSpPr txBox="1"/>
          <p:nvPr/>
        </p:nvSpPr>
        <p:spPr>
          <a:xfrm>
            <a:off x="5393586" y="721263"/>
            <a:ext cx="3244004" cy="31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dirty="0"/>
              <a:t>Delimitación de bordes del rio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55D43ED-529E-4E38-B8A6-A14B7CAAC739}"/>
              </a:ext>
            </a:extLst>
          </p:cNvPr>
          <p:cNvSpPr txBox="1"/>
          <p:nvPr/>
        </p:nvSpPr>
        <p:spPr>
          <a:xfrm>
            <a:off x="1382100" y="3451033"/>
            <a:ext cx="3254400" cy="31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dirty="0"/>
              <a:t>Direccionamiento del flujo del cauce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C1AE2AF-CC74-4ABC-AF80-DDC8610E8162}"/>
              </a:ext>
            </a:extLst>
          </p:cNvPr>
          <p:cNvSpPr txBox="1"/>
          <p:nvPr/>
        </p:nvSpPr>
        <p:spPr>
          <a:xfrm>
            <a:off x="5291154" y="3448213"/>
            <a:ext cx="3384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dirty="0"/>
              <a:t>Creación de las secciones transversales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07959B7-1F66-4C5E-A3F7-D872801C8C62}"/>
              </a:ext>
            </a:extLst>
          </p:cNvPr>
          <p:cNvSpPr txBox="1"/>
          <p:nvPr/>
        </p:nvSpPr>
        <p:spPr>
          <a:xfrm>
            <a:off x="91137" y="2751521"/>
            <a:ext cx="1264292" cy="1140056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es-ES"/>
            </a:defPPr>
            <a:lvl1pPr>
              <a:lnSpc>
                <a:spcPct val="200000"/>
              </a:lnSpc>
              <a:spcBef>
                <a:spcPts val="200"/>
              </a:spcBef>
              <a:defRPr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C" dirty="0"/>
              <a:t>Hec</a:t>
            </a:r>
          </a:p>
          <a:p>
            <a:pPr algn="ctr"/>
            <a:r>
              <a:rPr lang="es-EC" dirty="0"/>
              <a:t>GeoRAS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4E8ACE0-20BE-4BA8-80C9-FCCB701D356D}"/>
              </a:ext>
            </a:extLst>
          </p:cNvPr>
          <p:cNvPicPr/>
          <p:nvPr/>
        </p:nvPicPr>
        <p:blipFill rotWithShape="1">
          <a:blip r:embed="rId2"/>
          <a:srcRect l="23515" t="24960" r="2613" b="1587"/>
          <a:stretch/>
        </p:blipFill>
        <p:spPr>
          <a:xfrm>
            <a:off x="5582599" y="3765092"/>
            <a:ext cx="3074400" cy="22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0C7187-B18F-401F-8BEA-E31C2D11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VI: Modelado en Hec-GeoRAS y Hec-RAS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AB734C51-FFAB-41DB-8242-EC9A2BB6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8EA9072-4091-4348-9EF5-5C2F9B0DA317}"/>
              </a:ext>
            </a:extLst>
          </p:cNvPr>
          <p:cNvSpPr txBox="1"/>
          <p:nvPr/>
        </p:nvSpPr>
        <p:spPr>
          <a:xfrm>
            <a:off x="239875" y="2923316"/>
            <a:ext cx="1264292" cy="5604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es-ES"/>
            </a:defPPr>
            <a:lvl1pPr>
              <a:lnSpc>
                <a:spcPct val="200000"/>
              </a:lnSpc>
              <a:spcBef>
                <a:spcPts val="200"/>
              </a:spcBef>
              <a:defRPr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C" dirty="0"/>
              <a:t>Hec-RAS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5CCC3DB-DC6F-4523-9DEE-EB242894B4EF}"/>
              </a:ext>
            </a:extLst>
          </p:cNvPr>
          <p:cNvPicPr/>
          <p:nvPr/>
        </p:nvPicPr>
        <p:blipFill rotWithShape="1">
          <a:blip r:embed="rId4"/>
          <a:srcRect l="22470" t="11955" r="2940" b="7759"/>
          <a:stretch/>
        </p:blipFill>
        <p:spPr bwMode="auto">
          <a:xfrm>
            <a:off x="1932736" y="1038186"/>
            <a:ext cx="3072556" cy="2165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07CB848A-8203-4C7C-AFDE-34B1B382682C}"/>
              </a:ext>
            </a:extLst>
          </p:cNvPr>
          <p:cNvPicPr/>
          <p:nvPr/>
        </p:nvPicPr>
        <p:blipFill rotWithShape="1">
          <a:blip r:embed="rId5"/>
          <a:srcRect t="23020" r="51432"/>
          <a:stretch/>
        </p:blipFill>
        <p:spPr>
          <a:xfrm>
            <a:off x="5582599" y="1028343"/>
            <a:ext cx="3074400" cy="216533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AAE9EFBC-A590-46C1-BF96-BF932330B9AF}"/>
              </a:ext>
            </a:extLst>
          </p:cNvPr>
          <p:cNvPicPr/>
          <p:nvPr/>
        </p:nvPicPr>
        <p:blipFill rotWithShape="1">
          <a:blip r:embed="rId6"/>
          <a:srcRect t="33389" r="41597"/>
          <a:stretch/>
        </p:blipFill>
        <p:spPr>
          <a:xfrm>
            <a:off x="1971562" y="3735296"/>
            <a:ext cx="3072555" cy="2232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B6C278F-0DA5-4ED2-8A47-D1140E649C1D}"/>
              </a:ext>
            </a:extLst>
          </p:cNvPr>
          <p:cNvSpPr txBox="1"/>
          <p:nvPr/>
        </p:nvSpPr>
        <p:spPr>
          <a:xfrm>
            <a:off x="1503203" y="743710"/>
            <a:ext cx="393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400" dirty="0"/>
              <a:t>Creación de la geometría importada de ArcGIS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D9FFCD2-697F-4313-B8F5-009474371F12}"/>
              </a:ext>
            </a:extLst>
          </p:cNvPr>
          <p:cNvSpPr txBox="1"/>
          <p:nvPr/>
        </p:nvSpPr>
        <p:spPr>
          <a:xfrm>
            <a:off x="5509138" y="748794"/>
            <a:ext cx="31478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Coeficiente de rugosidad de Manning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AE4959B1-CF80-4D41-B07B-1C55770F8BA2}"/>
              </a:ext>
            </a:extLst>
          </p:cNvPr>
          <p:cNvSpPr txBox="1"/>
          <p:nvPr/>
        </p:nvSpPr>
        <p:spPr>
          <a:xfrm>
            <a:off x="2364839" y="3429000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dirty="0"/>
              <a:t>Secciones transversales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AA2D47B6-2CF7-406C-A88F-ABC5A92C6E5B}"/>
              </a:ext>
            </a:extLst>
          </p:cNvPr>
          <p:cNvSpPr txBox="1"/>
          <p:nvPr/>
        </p:nvSpPr>
        <p:spPr>
          <a:xfrm>
            <a:off x="5976799" y="3463536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Caudal máximo de diseño</a:t>
            </a:r>
          </a:p>
        </p:txBody>
      </p:sp>
    </p:spTree>
    <p:extLst>
      <p:ext uri="{BB962C8B-B14F-4D97-AF65-F5344CB8AC3E}">
        <p14:creationId xmlns:p14="http://schemas.microsoft.com/office/powerpoint/2010/main" val="123642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F049BD-A1A0-4A93-848C-2EE12AE0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25" y="1330838"/>
            <a:ext cx="4267400" cy="44096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0C7187-B18F-401F-8BEA-E31C2D11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VI: Modelado en Hec-GeoRAS y Hec-RAS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AB734C51-FFAB-41DB-8242-EC9A2BB6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B90607E-22CF-4578-9FE8-1AF71F6DFC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1556792"/>
            <a:ext cx="3631761" cy="40324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7DC0774-3CFB-47D4-AD3D-03B7FC0D2647}"/>
              </a:ext>
            </a:extLst>
          </p:cNvPr>
          <p:cNvSpPr txBox="1"/>
          <p:nvPr/>
        </p:nvSpPr>
        <p:spPr>
          <a:xfrm>
            <a:off x="465252" y="807618"/>
            <a:ext cx="378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Mancha de inundación generada en la población de Jama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FF3D08A5-2B4B-44E6-B428-B13D96841E35}"/>
              </a:ext>
            </a:extLst>
          </p:cNvPr>
          <p:cNvSpPr txBox="1"/>
          <p:nvPr/>
        </p:nvSpPr>
        <p:spPr>
          <a:xfrm>
            <a:off x="4597638" y="794350"/>
            <a:ext cx="4081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dirty="0"/>
              <a:t>Polígonos de inundación generados en poblaciones aledañas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AB1197B-223F-4F02-A6D0-BD8648EAB93D}"/>
              </a:ext>
            </a:extLst>
          </p:cNvPr>
          <p:cNvSpPr txBox="1"/>
          <p:nvPr/>
        </p:nvSpPr>
        <p:spPr>
          <a:xfrm>
            <a:off x="5255407" y="5655044"/>
            <a:ext cx="2808312" cy="31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/>
              <a:t>Área de inundación=41,63 km2</a:t>
            </a:r>
          </a:p>
        </p:txBody>
      </p:sp>
    </p:spTree>
    <p:extLst>
      <p:ext uri="{BB962C8B-B14F-4D97-AF65-F5344CB8AC3E}">
        <p14:creationId xmlns:p14="http://schemas.microsoft.com/office/powerpoint/2010/main" val="2186071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84CD0-AC23-4C56-9EB8-636ECA8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VII: Generación de rutas de evacuación con software GIS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B9114A96-7171-4A1A-BDCE-652941A1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71D5C20-6A2B-429D-8781-A6FC1ACADC99}"/>
              </a:ext>
            </a:extLst>
          </p:cNvPr>
          <p:cNvPicPr/>
          <p:nvPr/>
        </p:nvPicPr>
        <p:blipFill rotWithShape="1">
          <a:blip r:embed="rId3"/>
          <a:srcRect l="19576" t="17214" r="21711" b="11989"/>
          <a:stretch/>
        </p:blipFill>
        <p:spPr bwMode="auto">
          <a:xfrm>
            <a:off x="323528" y="1922751"/>
            <a:ext cx="3169285" cy="214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F077F19-0B40-49B6-AF1E-F18A7EB91F87}"/>
              </a:ext>
            </a:extLst>
          </p:cNvPr>
          <p:cNvPicPr/>
          <p:nvPr/>
        </p:nvPicPr>
        <p:blipFill rotWithShape="1">
          <a:blip r:embed="rId4"/>
          <a:srcRect t="15646" r="17753" b="9624"/>
          <a:stretch/>
        </p:blipFill>
        <p:spPr bwMode="auto">
          <a:xfrm>
            <a:off x="4211960" y="2020830"/>
            <a:ext cx="3918585" cy="2001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4E80F97-2231-464E-A74E-7ACB089791FC}"/>
              </a:ext>
            </a:extLst>
          </p:cNvPr>
          <p:cNvSpPr txBox="1"/>
          <p:nvPr/>
        </p:nvSpPr>
        <p:spPr>
          <a:xfrm>
            <a:off x="539552" y="1605252"/>
            <a:ext cx="2069976" cy="31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400" dirty="0"/>
              <a:t>Creación de los nodos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539777E-8759-4058-97E1-004FD3192013}"/>
              </a:ext>
            </a:extLst>
          </p:cNvPr>
          <p:cNvSpPr txBox="1"/>
          <p:nvPr/>
        </p:nvSpPr>
        <p:spPr>
          <a:xfrm>
            <a:off x="4700269" y="1605251"/>
            <a:ext cx="2617256" cy="31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Creación de los ejes viales</a:t>
            </a:r>
            <a:endParaRPr lang="es-EC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EC4A701-565F-429E-821A-E6010FE9E48A}"/>
              </a:ext>
            </a:extLst>
          </p:cNvPr>
          <p:cNvSpPr txBox="1"/>
          <p:nvPr/>
        </p:nvSpPr>
        <p:spPr>
          <a:xfrm>
            <a:off x="323528" y="778729"/>
            <a:ext cx="2730837" cy="56041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es-ES"/>
            </a:defPPr>
            <a:lvl1pPr>
              <a:lnSpc>
                <a:spcPct val="200000"/>
              </a:lnSpc>
              <a:spcBef>
                <a:spcPts val="200"/>
              </a:spcBef>
              <a:defRPr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Cálculo de campos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65EE00E9-0E21-4752-B12D-3BD35545D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970626"/>
              </p:ext>
            </p:extLst>
          </p:nvPr>
        </p:nvGraphicFramePr>
        <p:xfrm>
          <a:off x="1390328" y="4389090"/>
          <a:ext cx="6096000" cy="13082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5250682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915242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Tipo de vía</a:t>
                      </a:r>
                    </a:p>
                  </a:txBody>
                  <a:tcPr marL="46905" marR="46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Velocidad </a:t>
                      </a:r>
                    </a:p>
                  </a:txBody>
                  <a:tcPr marL="46905" marR="46905" marT="0" marB="0" anchor="ctr"/>
                </a:tc>
                <a:extLst>
                  <a:ext uri="{0D108BD9-81ED-4DB2-BD59-A6C34878D82A}">
                    <a16:rowId xmlns:a16="http://schemas.microsoft.com/office/drawing/2014/main" xmlns="" val="477216808"/>
                  </a:ext>
                </a:extLst>
              </a:tr>
              <a:tr h="18123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Carretera de mediana capacidad</a:t>
                      </a:r>
                    </a:p>
                  </a:txBody>
                  <a:tcPr marL="46905" marR="469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/>
                        <a:t>100km/h</a:t>
                      </a:r>
                    </a:p>
                  </a:txBody>
                  <a:tcPr marL="46905" marR="46905" marT="0" marB="0" anchor="ctr"/>
                </a:tc>
                <a:extLst>
                  <a:ext uri="{0D108BD9-81ED-4DB2-BD59-A6C34878D82A}">
                    <a16:rowId xmlns:a16="http://schemas.microsoft.com/office/drawing/2014/main" xmlns="" val="2485520192"/>
                  </a:ext>
                </a:extLst>
              </a:tr>
              <a:tr h="25800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 Camino básico</a:t>
                      </a:r>
                    </a:p>
                  </a:txBody>
                  <a:tcPr marL="46905" marR="46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50km/h</a:t>
                      </a:r>
                    </a:p>
                  </a:txBody>
                  <a:tcPr marL="46905" marR="46905" marT="0" marB="0" anchor="ctr"/>
                </a:tc>
                <a:extLst>
                  <a:ext uri="{0D108BD9-81ED-4DB2-BD59-A6C34878D82A}">
                    <a16:rowId xmlns:a16="http://schemas.microsoft.com/office/drawing/2014/main" xmlns="" val="19282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  Camino agrícola  forestal</a:t>
                      </a:r>
                    </a:p>
                  </a:txBody>
                  <a:tcPr marL="46905" marR="46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</a:pPr>
                      <a:r>
                        <a:rPr lang="es-EC" sz="1100" dirty="0"/>
                        <a:t>40km/h</a:t>
                      </a:r>
                    </a:p>
                  </a:txBody>
                  <a:tcPr marL="46905" marR="46905" marT="0" marB="0" anchor="ctr"/>
                </a:tc>
                <a:extLst>
                  <a:ext uri="{0D108BD9-81ED-4DB2-BD59-A6C34878D82A}">
                    <a16:rowId xmlns:a16="http://schemas.microsoft.com/office/drawing/2014/main" xmlns="" val="630126077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419E468-FDD5-40B2-8AD3-43B166957DDF}"/>
              </a:ext>
            </a:extLst>
          </p:cNvPr>
          <p:cNvSpPr txBox="1"/>
          <p:nvPr/>
        </p:nvSpPr>
        <p:spPr>
          <a:xfrm>
            <a:off x="3787408" y="5805429"/>
            <a:ext cx="1569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/>
              <a:t>Fuente: Públicas, 2012 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xmlns="" id="{0CF0C61B-32D5-4780-9DD5-6874F443E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7544" y="1628800"/>
            <a:ext cx="4326940" cy="8196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principal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s-EC" altLang="es-EC" dirty="0">
              <a:solidFill>
                <a:schemeClr val="tx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A028834A-D018-416D-A37C-05FA3EEA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EA95598-7FD9-49D8-B43F-E17FACEA1469}"/>
              </a:ext>
            </a:extLst>
          </p:cNvPr>
          <p:cNvSpPr txBox="1"/>
          <p:nvPr/>
        </p:nvSpPr>
        <p:spPr>
          <a:xfrm>
            <a:off x="828519" y="2741143"/>
            <a:ext cx="7486961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dirty="0"/>
              <a:t>Realizar una simulación de inundaciones en una cuenca hidrográfica, mediante herramienta SIG y UAV, de forma que sirva como insumo para la correcta gestión del riesgo en la zona.</a:t>
            </a:r>
          </a:p>
        </p:txBody>
      </p:sp>
    </p:spTree>
    <p:extLst>
      <p:ext uri="{BB962C8B-B14F-4D97-AF65-F5344CB8AC3E}">
        <p14:creationId xmlns:p14="http://schemas.microsoft.com/office/powerpoint/2010/main" val="15108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773617F-1D54-48FE-A0AE-B6E996F15E0A}"/>
              </a:ext>
            </a:extLst>
          </p:cNvPr>
          <p:cNvPicPr/>
          <p:nvPr/>
        </p:nvPicPr>
        <p:blipFill rotWithShape="1">
          <a:blip r:embed="rId2"/>
          <a:srcRect l="2418" t="18778" r="32550" b="14703"/>
          <a:stretch/>
        </p:blipFill>
        <p:spPr bwMode="auto">
          <a:xfrm>
            <a:off x="353244" y="1647822"/>
            <a:ext cx="5426260" cy="4085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84CD0-AC23-4C56-9EB8-636ECA8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VII: Generación de rutas de evacuación con software GIS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B9114A96-7171-4A1A-BDCE-652941A1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074B44C-830C-4E2C-A7F9-416167B691C1}"/>
              </a:ext>
            </a:extLst>
          </p:cNvPr>
          <p:cNvSpPr txBox="1"/>
          <p:nvPr/>
        </p:nvSpPr>
        <p:spPr>
          <a:xfrm>
            <a:off x="780374" y="974304"/>
            <a:ext cx="4572000" cy="45634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es-ES"/>
            </a:defPPr>
            <a:lvl1pPr algn="ctr">
              <a:lnSpc>
                <a:spcPct val="200000"/>
              </a:lnSpc>
              <a:spcBef>
                <a:spcPts val="200"/>
              </a:spcBef>
              <a:defRPr sz="14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Tabla de atributos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7093BB-F415-4994-829E-A0CB3FB15EB2}"/>
              </a:ext>
            </a:extLst>
          </p:cNvPr>
          <p:cNvSpPr txBox="1"/>
          <p:nvPr/>
        </p:nvSpPr>
        <p:spPr>
          <a:xfrm>
            <a:off x="6228184" y="619946"/>
            <a:ext cx="2693504" cy="131811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es-ES"/>
            </a:defPPr>
            <a:lvl1pPr>
              <a:lnSpc>
                <a:spcPct val="200000"/>
              </a:lnSpc>
              <a:spcBef>
                <a:spcPts val="200"/>
              </a:spcBef>
              <a:defRPr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sz="1400" dirty="0"/>
              <a:t>Creación de un Network Dataset a partir de un feature class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3FB4860-E21C-4E84-B372-365252994EAD}"/>
              </a:ext>
            </a:extLst>
          </p:cNvPr>
          <p:cNvSpPr txBox="1"/>
          <p:nvPr/>
        </p:nvSpPr>
        <p:spPr>
          <a:xfrm>
            <a:off x="5955779" y="1911050"/>
            <a:ext cx="2946685" cy="217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C" sz="1400" dirty="0"/>
              <a:t>Crear una base de datos personal.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400" dirty="0"/>
              <a:t>Caracterizar el conjuntos de datos con los campos de ejes viales.</a:t>
            </a:r>
          </a:p>
        </p:txBody>
      </p:sp>
    </p:spTree>
    <p:extLst>
      <p:ext uri="{BB962C8B-B14F-4D97-AF65-F5344CB8AC3E}">
        <p14:creationId xmlns:p14="http://schemas.microsoft.com/office/powerpoint/2010/main" val="317478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84CD0-AC23-4C56-9EB8-636ECA8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VII: Generación de rutas de evacuación con software GIS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B9114A96-7171-4A1A-BDCE-652941A1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9B63CFC-9C90-4BDD-B145-BC36C318F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652462"/>
            <a:ext cx="79152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6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084CD0-AC23-4C56-9EB8-636ECA84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600" cy="317499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VII: Generación de rutas de evacuación con software GIS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B9114A96-7171-4A1A-BDCE-652941A1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AA16ADE-D9D0-42E7-BBC4-80254CBE2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82625"/>
            <a:ext cx="3667125" cy="5267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D2F6313-84FD-47F9-AEC4-605C72FB3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318" y="669148"/>
            <a:ext cx="3303090" cy="52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D21F86-AB92-468D-87CE-9C42A9A1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8" y="166726"/>
            <a:ext cx="8229600" cy="460754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Conclusiones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A32F094D-C246-4651-993E-5054FAA2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id="{F5AC007A-A8CE-4D71-87BE-9098179F4FE1}"/>
                  </a:ext>
                </a:extLst>
              </p:cNvPr>
              <p:cNvSpPr txBox="1"/>
              <p:nvPr/>
            </p:nvSpPr>
            <p:spPr>
              <a:xfrm>
                <a:off x="400911" y="836712"/>
                <a:ext cx="8411581" cy="5055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200000"/>
                  </a:lnSpc>
                  <a:spcBef>
                    <a:spcPts val="200"/>
                  </a:spcBef>
                  <a:buFont typeface="Symbol" panose="05050102010706020507" pitchFamily="18" charset="2"/>
                  <a:buChar char=""/>
                </a:pPr>
                <a:r>
                  <a:rPr lang="es-EC" sz="1200" dirty="0"/>
                  <a:t>Con el uso de </a:t>
                </a:r>
                <a:r>
                  <a:rPr lang="es-EC" sz="1200" b="1" dirty="0"/>
                  <a:t>herramientas SIG, </a:t>
                </a:r>
                <a:r>
                  <a:rPr lang="es-EC" sz="1200" dirty="0"/>
                  <a:t>el cálculo de </a:t>
                </a:r>
                <a:r>
                  <a:rPr lang="es-EC" sz="1200" b="1" dirty="0"/>
                  <a:t>parámetros morfométricos </a:t>
                </a:r>
                <a:r>
                  <a:rPr lang="es-EC" sz="1200" dirty="0"/>
                  <a:t>puede </a:t>
                </a:r>
                <a:r>
                  <a:rPr lang="es-EC" sz="1200" b="1" dirty="0"/>
                  <a:t>reducirse en tiempo </a:t>
                </a:r>
                <a:r>
                  <a:rPr lang="es-EC" sz="1200" dirty="0"/>
                  <a:t>y tener un grado de precisión más acertada.</a:t>
                </a: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"/>
                </a:pPr>
                <a:r>
                  <a:rPr lang="es-EC" sz="1200" dirty="0"/>
                  <a:t>Con la ayuda del cálculo de los </a:t>
                </a:r>
                <a:r>
                  <a:rPr lang="es-EC" sz="1200" b="1" dirty="0"/>
                  <a:t>parámetros morfométricos </a:t>
                </a:r>
                <a:r>
                  <a:rPr lang="es-EC" sz="1200" dirty="0"/>
                  <a:t>se pudo determinar que el área de estudio corresponde a una </a:t>
                </a:r>
                <a:r>
                  <a:rPr lang="es-EC" sz="1200" b="1" dirty="0"/>
                  <a:t>cuenca rectangular, muy alargada, con un terreno ondulado y drenaje moderado</a:t>
                </a:r>
                <a:r>
                  <a:rPr lang="es-EC" sz="1200" dirty="0"/>
                  <a:t>. </a:t>
                </a: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"/>
                </a:pPr>
                <a:r>
                  <a:rPr lang="es-EC" sz="1200" dirty="0"/>
                  <a:t>Se ha considerado un </a:t>
                </a:r>
                <a:r>
                  <a:rPr lang="es-EC" sz="1200" b="1" dirty="0"/>
                  <a:t>periodo de retorno de 100 años </a:t>
                </a:r>
                <a:r>
                  <a:rPr lang="es-EC" sz="1200" dirty="0"/>
                  <a:t>y datos de la estación M0167 Jama, obteniéndose caudal máximo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s-EC" sz="12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s-EC" sz="1200" b="1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sz="1200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s-EC" sz="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sz="1200" b="1" i="1">
                        <a:latin typeface="Cambria Math" panose="02040503050406030204" pitchFamily="18" charset="0"/>
                      </a:rPr>
                      <m:t>𝟏𝟖𝟖𝟎</m:t>
                    </m:r>
                    <m:r>
                      <a:rPr lang="es-EC" sz="1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C" sz="1200" b="1" i="1">
                        <a:latin typeface="Cambria Math" panose="02040503050406030204" pitchFamily="18" charset="0"/>
                      </a:rPr>
                      <m:t>𝟗𝟑</m:t>
                    </m:r>
                    <m:f>
                      <m:fPr>
                        <m:ctrlPr>
                          <a:rPr lang="es-EC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1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2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C" sz="1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s-EC" sz="1200" b="1" i="1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s-EC" sz="1200" dirty="0"/>
                  <a:t>.</a:t>
                </a: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"/>
                </a:pPr>
                <a:r>
                  <a:rPr lang="es-EC" sz="1200" dirty="0"/>
                  <a:t>Se usaron </a:t>
                </a:r>
                <a:r>
                  <a:rPr lang="es-EC" sz="1200" b="1" dirty="0"/>
                  <a:t>valores de rugosidad de Manning</a:t>
                </a:r>
                <a:r>
                  <a:rPr lang="es-EC" sz="1200" dirty="0"/>
                  <a:t>, correspondientes a </a:t>
                </a:r>
                <a:r>
                  <a:rPr lang="es-EC" sz="1200" b="1" dirty="0"/>
                  <a:t>corrientes naturales, menores en ríos en planicies</a:t>
                </a:r>
                <a:r>
                  <a:rPr lang="es-EC" sz="1200" dirty="0"/>
                  <a:t>, pero que se </a:t>
                </a:r>
                <a:r>
                  <a:rPr lang="es-EC" sz="1200" b="1" dirty="0"/>
                  <a:t>diferencia</a:t>
                </a:r>
                <a:r>
                  <a:rPr lang="es-EC" sz="1200" dirty="0"/>
                  <a:t> en cuanto a su </a:t>
                </a:r>
                <a:r>
                  <a:rPr lang="es-EC" sz="1200" b="1" dirty="0"/>
                  <a:t>forma y tipo de vegetación</a:t>
                </a:r>
                <a:r>
                  <a:rPr lang="es-EC" sz="1200" dirty="0"/>
                  <a:t>.</a:t>
                </a: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"/>
                </a:pPr>
                <a:r>
                  <a:rPr lang="es-EC" sz="1200" dirty="0"/>
                  <a:t>El </a:t>
                </a:r>
                <a:r>
                  <a:rPr lang="es-EC" sz="1200" b="1" dirty="0"/>
                  <a:t>polígono de inundación </a:t>
                </a:r>
                <a:r>
                  <a:rPr lang="es-EC" sz="1200" dirty="0"/>
                  <a:t>se generó a través del rio principal y los afluentes cercanos a las poblaciones más significativas dentro de la cuenca hidrográfica, correspondientes a los poblados de </a:t>
                </a:r>
                <a:r>
                  <a:rPr lang="es-EC" sz="1200" b="1" dirty="0"/>
                  <a:t>Jama, San Isidro, Convento y Eloy Alfaro</a:t>
                </a:r>
                <a:r>
                  <a:rPr lang="es-EC" sz="1200" dirty="0"/>
                  <a:t>; el polígono de inundación generado abarca un </a:t>
                </a:r>
                <a:r>
                  <a:rPr lang="es-EC" sz="1200" b="1" dirty="0"/>
                  <a:t>área de 41,63 km2</a:t>
                </a:r>
                <a:r>
                  <a:rPr lang="es-EC" sz="1200" dirty="0"/>
                  <a:t>.</a:t>
                </a: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"/>
                </a:pPr>
                <a:r>
                  <a:rPr lang="es-EC" sz="1200" dirty="0"/>
                  <a:t>Para el cálculo de </a:t>
                </a:r>
                <a:r>
                  <a:rPr lang="es-EC" sz="1200" b="1" dirty="0"/>
                  <a:t>campos en la red de ejes viales </a:t>
                </a:r>
                <a:r>
                  <a:rPr lang="es-EC" sz="1200" dirty="0"/>
                  <a:t>se usaron </a:t>
                </a:r>
                <a:r>
                  <a:rPr lang="es-EC" sz="1200" b="1" dirty="0"/>
                  <a:t>velocidades de circulación </a:t>
                </a:r>
                <a:r>
                  <a:rPr lang="es-EC" sz="1200" dirty="0"/>
                  <a:t>en función de las normativas vigentes.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5AC007A-A8CE-4D71-87BE-9098179F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11" y="836712"/>
                <a:ext cx="8411581" cy="5055808"/>
              </a:xfrm>
              <a:prstGeom prst="rect">
                <a:avLst/>
              </a:prstGeom>
              <a:blipFill>
                <a:blip r:embed="rId3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DDA123-4EE8-49B4-8778-0AF2231B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682"/>
            <a:ext cx="8229600" cy="354140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Recomendaciones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F7240DF3-7619-4277-9601-234AF393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2E3811F-110C-4FA5-98BD-8F6432DACF91}"/>
              </a:ext>
            </a:extLst>
          </p:cNvPr>
          <p:cNvSpPr txBox="1"/>
          <p:nvPr/>
        </p:nvSpPr>
        <p:spPr>
          <a:xfrm>
            <a:off x="315242" y="980728"/>
            <a:ext cx="8352928" cy="298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el uso de la extensión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Hec-GeoRAS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el programa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Hec-RAS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es indispensable crear de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manera adecuada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secciones transversales en el rio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uso del programa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Hec-RAS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es eficiente cuando se establece en el computador que el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separador de miles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sea el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punto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además se deben descargar las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versiones compatibles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 el software de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ArcGIS</a:t>
            </a:r>
            <a:r>
              <a:rPr lang="es-EC" sz="12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 la generación de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redes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es necesario obtener la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información vial actualizada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precisa de la zona de estudio.</a:t>
            </a:r>
          </a:p>
          <a:p>
            <a:pPr marL="342900" lvl="0" indent="-34290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recopilación de información 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topográfica, geográfica, hidráulica, meteorológica, etc., de manera virtual, debe realizarse con tiempo de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anticipación y mediante solicitudes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en cuanto a que en muchas ocasiones es </a:t>
            </a:r>
            <a:r>
              <a:rPr lang="es-EC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privada</a:t>
            </a:r>
            <a:r>
              <a:rPr lang="es-EC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no se encuentra en plataformas de libre acceso para los usuarios.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A028834A-D018-416D-A37C-05FA3EEA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8FE47DDE-68B7-480F-98DB-23A3318C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91387"/>
            <a:ext cx="4326940" cy="8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00"/>
              </a:spcBef>
              <a:buFontTx/>
              <a:buNone/>
            </a:pPr>
            <a:r>
              <a:rPr lang="es-EC" sz="18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específicos </a:t>
            </a:r>
            <a:endParaRPr lang="es-EC" altLang="es-EC" kern="0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58508FC-3F4D-4B1B-A2E2-52A23376A323}"/>
              </a:ext>
            </a:extLst>
          </p:cNvPr>
          <p:cNvSpPr txBox="1"/>
          <p:nvPr/>
        </p:nvSpPr>
        <p:spPr>
          <a:xfrm>
            <a:off x="677099" y="1486121"/>
            <a:ext cx="7789802" cy="3884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es-EC" dirty="0"/>
              <a:t>Estudio de las fuentes bibliográficas y recopilación de información. 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/>
              <a:t>Recolección y procesamiento de datos de la zona de estudio.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/>
              <a:t>Cálculo de los parámetros morfométricos de la cuenca con herramientas SIG.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/>
              <a:t>Determinación de las áreas de inundación con software SIG y cuantificación de las parcelas afectadas.</a:t>
            </a: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dirty="0"/>
              <a:t>Propuesta de las rutas de evacuación mediante software SIG.</a:t>
            </a:r>
          </a:p>
        </p:txBody>
      </p:sp>
    </p:spTree>
    <p:extLst>
      <p:ext uri="{BB962C8B-B14F-4D97-AF65-F5344CB8AC3E}">
        <p14:creationId xmlns:p14="http://schemas.microsoft.com/office/powerpoint/2010/main" val="3120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07C8D2-7E22-4F9C-B8BC-0EF683B9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1"/>
            <a:ext cx="7978080" cy="457815"/>
          </a:xfrm>
        </p:spPr>
        <p:txBody>
          <a:bodyPr/>
          <a:lstStyle/>
          <a:p>
            <a:pPr algn="l">
              <a:defRPr/>
            </a:pPr>
            <a:r>
              <a:rPr lang="es-EC" sz="2000" dirty="0">
                <a:solidFill>
                  <a:srgbClr val="006600"/>
                </a:solidFill>
              </a:rPr>
              <a:t>Capítulo I: Generalidades</a:t>
            </a:r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xmlns="" id="{0CF0C61B-32D5-4780-9DD5-6874F443E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520" y="887591"/>
            <a:ext cx="3168352" cy="8196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Introducción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s-EC" altLang="es-EC" dirty="0">
              <a:solidFill>
                <a:schemeClr val="tx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A028834A-D018-416D-A37C-05FA3EEA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03C126E9-4304-4791-AD9E-C1E8A1FEF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875826"/>
              </p:ext>
            </p:extLst>
          </p:nvPr>
        </p:nvGraphicFramePr>
        <p:xfrm>
          <a:off x="648447" y="1527193"/>
          <a:ext cx="7953865" cy="20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0DF70C0-A229-4689-8E19-76F72071A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92666"/>
              </p:ext>
            </p:extLst>
          </p:nvPr>
        </p:nvGraphicFramePr>
        <p:xfrm>
          <a:off x="650582" y="3933056"/>
          <a:ext cx="79538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CF272DEF-486D-4CEA-8841-E590117555C8}"/>
              </a:ext>
            </a:extLst>
          </p:cNvPr>
          <p:cNvGrpSpPr/>
          <p:nvPr/>
        </p:nvGrpSpPr>
        <p:grpSpPr>
          <a:xfrm rot="5400000">
            <a:off x="8102447" y="3441763"/>
            <a:ext cx="442961" cy="518181"/>
            <a:chOff x="5230598" y="753356"/>
            <a:chExt cx="442961" cy="518181"/>
          </a:xfrm>
        </p:grpSpPr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xmlns="" id="{D184C3E0-9BF5-4F77-BBEE-82630B21D598}"/>
                </a:ext>
              </a:extLst>
            </p:cNvPr>
            <p:cNvSpPr/>
            <p:nvPr/>
          </p:nvSpPr>
          <p:spPr>
            <a:xfrm>
              <a:off x="5230598" y="753356"/>
              <a:ext cx="442961" cy="518181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rgbClr val="33339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33339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33339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es-EC"/>
            </a:p>
          </p:txBody>
        </p:sp>
        <p:sp>
          <p:nvSpPr>
            <p:cNvPr id="15" name="Flecha: a la derecha 4">
              <a:extLst>
                <a:ext uri="{FF2B5EF4-FFF2-40B4-BE49-F238E27FC236}">
                  <a16:creationId xmlns:a16="http://schemas.microsoft.com/office/drawing/2014/main" xmlns="" id="{2DF8323C-D1B3-4BED-BE0E-F57FC9788566}"/>
                </a:ext>
              </a:extLst>
            </p:cNvPr>
            <p:cNvSpPr txBox="1"/>
            <p:nvPr/>
          </p:nvSpPr>
          <p:spPr>
            <a:xfrm>
              <a:off x="5230598" y="856992"/>
              <a:ext cx="310073" cy="310909"/>
            </a:xfrm>
            <a:prstGeom prst="rect">
              <a:avLst/>
            </a:prstGeom>
            <a:gradFill rotWithShape="0">
              <a:gsLst>
                <a:gs pos="0">
                  <a:srgbClr val="33339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33339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33339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0" tIns="0" rIns="0" bIns="0" numCol="1" spcCol="1270" anchor="ctr" anchorCtr="0">
              <a:noAutofit/>
            </a:bodyPr>
            <a:lstStyle>
              <a:lvl1pPr>
                <a:defRPr sz="1400"/>
              </a:lvl1pPr>
            </a:lstStyle>
            <a:p>
              <a:endParaRPr lang="es-EC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07C8D2-7E22-4F9C-B8BC-0EF683B9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1"/>
            <a:ext cx="7978080" cy="457815"/>
          </a:xfrm>
        </p:spPr>
        <p:txBody>
          <a:bodyPr/>
          <a:lstStyle/>
          <a:p>
            <a:pPr algn="l">
              <a:defRPr/>
            </a:pPr>
            <a:r>
              <a:rPr lang="es-EC" sz="2000" dirty="0">
                <a:solidFill>
                  <a:srgbClr val="006600"/>
                </a:solidFill>
              </a:rPr>
              <a:t>Capítulo I: Generalidades</a:t>
            </a:r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xmlns="" id="{0CF0C61B-32D5-4780-9DD5-6874F443E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5060" y="611837"/>
            <a:ext cx="3168352" cy="8196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Antecedentes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s-EC" altLang="es-EC" dirty="0">
              <a:solidFill>
                <a:schemeClr val="tx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A028834A-D018-416D-A37C-05FA3EEA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REGION LITORAL DEL ECUADOR - BONDADES DE ECUADOR&#10;">
            <a:extLst>
              <a:ext uri="{FF2B5EF4-FFF2-40B4-BE49-F238E27FC236}">
                <a16:creationId xmlns:a16="http://schemas.microsoft.com/office/drawing/2014/main" xmlns="" id="{0B0C5569-923F-46DE-9FE4-FE18854B9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8" t="3514" r="51851" b="3883"/>
          <a:stretch/>
        </p:blipFill>
        <p:spPr bwMode="auto">
          <a:xfrm>
            <a:off x="179246" y="1854416"/>
            <a:ext cx="1584176" cy="38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luvias continuas inundan tres zonas de Manabí, este 20 de febrero del 2020  | El Comercio">
            <a:extLst>
              <a:ext uri="{FF2B5EF4-FFF2-40B4-BE49-F238E27FC236}">
                <a16:creationId xmlns:a16="http://schemas.microsoft.com/office/drawing/2014/main" xmlns="" id="{0DFFC8E6-B6A4-4518-AADA-53AA5BA1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87" y="1510835"/>
            <a:ext cx="2160240" cy="11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xmlns="" id="{4214BC75-D7B1-4DA8-B7D3-B266D966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87" y="2967419"/>
            <a:ext cx="2160240" cy="15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xmlns="" id="{D6F7CADC-D903-4D41-9389-DEC2CD75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87" y="4749579"/>
            <a:ext cx="2160240" cy="12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A94CA7B1-57C2-45D7-81AA-B54BA69626F3}"/>
              </a:ext>
            </a:extLst>
          </p:cNvPr>
          <p:cNvSpPr/>
          <p:nvPr/>
        </p:nvSpPr>
        <p:spPr>
          <a:xfrm>
            <a:off x="1865007" y="2154872"/>
            <a:ext cx="715783" cy="185495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xmlns="" id="{976A9E56-604F-415E-AB95-AF52D61D75FA}"/>
              </a:ext>
            </a:extLst>
          </p:cNvPr>
          <p:cNvSpPr/>
          <p:nvPr/>
        </p:nvSpPr>
        <p:spPr>
          <a:xfrm>
            <a:off x="1865006" y="3594626"/>
            <a:ext cx="715783" cy="185495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DD3899FE-9AFF-4FC8-A8A8-8542A9D5802F}"/>
              </a:ext>
            </a:extLst>
          </p:cNvPr>
          <p:cNvSpPr/>
          <p:nvPr/>
        </p:nvSpPr>
        <p:spPr>
          <a:xfrm>
            <a:off x="1865005" y="5266977"/>
            <a:ext cx="715783" cy="185495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10B393B-9774-45B0-96CF-7D925A7B4A3F}"/>
              </a:ext>
            </a:extLst>
          </p:cNvPr>
          <p:cNvSpPr txBox="1"/>
          <p:nvPr/>
        </p:nvSpPr>
        <p:spPr>
          <a:xfrm>
            <a:off x="5215690" y="1854416"/>
            <a:ext cx="345638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Caracterizaciones hidráulicas de la zonas inundables. (Guacho Mueses &amp; Morales Alquinga, 2018)</a:t>
            </a:r>
          </a:p>
          <a:p>
            <a:pPr algn="just"/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Mapas temáticos de inundación (CARPIO RUGEL , 2018).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>
              <a:ea typeface="Calibri" panose="020F0502020204030204" pitchFamily="34" charset="0"/>
            </a:endParaRPr>
          </a:p>
          <a:p>
            <a:pPr algn="just"/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Estudios incluidos en proyectos de optimización de recursos</a:t>
            </a:r>
            <a:r>
              <a:rPr lang="es-EC" sz="1400" dirty="0">
                <a:ea typeface="Calibri" panose="020F0502020204030204" pitchFamily="34" charset="0"/>
              </a:rPr>
              <a:t>.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(Solano Zúñiga &amp; Vintimilla Villavicencio, 2013)</a:t>
            </a:r>
            <a:endParaRPr lang="es-EC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E687324-9913-4B9B-B3DD-46CE19CC1EA0}"/>
              </a:ext>
            </a:extLst>
          </p:cNvPr>
          <p:cNvSpPr txBox="1"/>
          <p:nvPr/>
        </p:nvSpPr>
        <p:spPr>
          <a:xfrm>
            <a:off x="3004573" y="2692609"/>
            <a:ext cx="1686523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(Velasco, 2020)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2D59E96-99C6-495D-885D-4D9B27F8C76A}"/>
              </a:ext>
            </a:extLst>
          </p:cNvPr>
          <p:cNvSpPr txBox="1"/>
          <p:nvPr/>
        </p:nvSpPr>
        <p:spPr>
          <a:xfrm>
            <a:off x="2954639" y="4464809"/>
            <a:ext cx="1871784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0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El Universo</a:t>
            </a:r>
            <a:r>
              <a:rPr lang="es-EC" sz="1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, 2019)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7920DEC-571F-4078-AFA6-AFBE9C986F32}"/>
              </a:ext>
            </a:extLst>
          </p:cNvPr>
          <p:cNvSpPr txBox="1"/>
          <p:nvPr/>
        </p:nvSpPr>
        <p:spPr>
          <a:xfrm>
            <a:off x="2911943" y="5949950"/>
            <a:ext cx="1871784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(Rodríguez, 2020)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7A85820-7BD1-4577-9901-A8A4CC40397B}"/>
              </a:ext>
            </a:extLst>
          </p:cNvPr>
          <p:cNvSpPr txBox="1"/>
          <p:nvPr/>
        </p:nvSpPr>
        <p:spPr>
          <a:xfrm>
            <a:off x="395695" y="5754764"/>
            <a:ext cx="136772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</a:t>
            </a:r>
            <a:r>
              <a:rPr lang="es-EC" sz="10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(SM, 2013)</a:t>
            </a:r>
          </a:p>
        </p:txBody>
      </p:sp>
    </p:spTree>
    <p:extLst>
      <p:ext uri="{BB962C8B-B14F-4D97-AF65-F5344CB8AC3E}">
        <p14:creationId xmlns:p14="http://schemas.microsoft.com/office/powerpoint/2010/main" val="38924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07C8D2-7E22-4F9C-B8BC-0EF683B9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911"/>
            <a:ext cx="7978080" cy="457815"/>
          </a:xfrm>
        </p:spPr>
        <p:txBody>
          <a:bodyPr/>
          <a:lstStyle/>
          <a:p>
            <a:pPr algn="l">
              <a:defRPr/>
            </a:pPr>
            <a:r>
              <a:rPr lang="es-EC" sz="2000" dirty="0">
                <a:solidFill>
                  <a:srgbClr val="006600"/>
                </a:solidFill>
              </a:rPr>
              <a:t>Capítulo I: Generalidades</a:t>
            </a:r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xmlns="" id="{0CF0C61B-32D5-4780-9DD5-6874F443E9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5060" y="719274"/>
            <a:ext cx="6414503" cy="8196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Planteamiento del problema y justificación 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s-EC" altLang="es-EC" dirty="0">
              <a:solidFill>
                <a:schemeClr val="tx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A028834A-D018-416D-A37C-05FA3EEA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CADCD02-A129-4988-91C4-6E0173D458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97" y="2908721"/>
            <a:ext cx="3251301" cy="266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C650B8B-C3C4-4E72-8649-7AA9CE01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4" y="2927866"/>
            <a:ext cx="3546843" cy="26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2649066-F0C5-46BB-B0C0-7FC12E755648}"/>
              </a:ext>
            </a:extLst>
          </p:cNvPr>
          <p:cNvSpPr txBox="1"/>
          <p:nvPr/>
        </p:nvSpPr>
        <p:spPr>
          <a:xfrm>
            <a:off x="827584" y="1818848"/>
            <a:ext cx="2117143" cy="707886"/>
          </a:xfrm>
          <a:prstGeom prst="rect">
            <a:avLst/>
          </a:prstGeom>
          <a:solidFill>
            <a:srgbClr val="FFEBFF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1440161"/>
                      <a:gd name="connsiteY0" fmla="*/ 0 h 523220"/>
                      <a:gd name="connsiteX1" fmla="*/ 436849 w 1440161"/>
                      <a:gd name="connsiteY1" fmla="*/ 0 h 523220"/>
                      <a:gd name="connsiteX2" fmla="*/ 888099 w 1440161"/>
                      <a:gd name="connsiteY2" fmla="*/ 0 h 523220"/>
                      <a:gd name="connsiteX3" fmla="*/ 1440161 w 1440161"/>
                      <a:gd name="connsiteY3" fmla="*/ 0 h 523220"/>
                      <a:gd name="connsiteX4" fmla="*/ 1440161 w 1440161"/>
                      <a:gd name="connsiteY4" fmla="*/ 523220 h 523220"/>
                      <a:gd name="connsiteX5" fmla="*/ 1003312 w 1440161"/>
                      <a:gd name="connsiteY5" fmla="*/ 523220 h 523220"/>
                      <a:gd name="connsiteX6" fmla="*/ 566463 w 1440161"/>
                      <a:gd name="connsiteY6" fmla="*/ 523220 h 523220"/>
                      <a:gd name="connsiteX7" fmla="*/ 0 w 1440161"/>
                      <a:gd name="connsiteY7" fmla="*/ 523220 h 523220"/>
                      <a:gd name="connsiteX8" fmla="*/ 0 w 1440161"/>
                      <a:gd name="connsiteY8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1" h="523220" extrusionOk="0">
                        <a:moveTo>
                          <a:pt x="0" y="0"/>
                        </a:moveTo>
                        <a:cubicBezTo>
                          <a:pt x="170681" y="-20028"/>
                          <a:pt x="289690" y="49776"/>
                          <a:pt x="436849" y="0"/>
                        </a:cubicBezTo>
                        <a:cubicBezTo>
                          <a:pt x="584008" y="-49776"/>
                          <a:pt x="766790" y="39800"/>
                          <a:pt x="888099" y="0"/>
                        </a:cubicBezTo>
                        <a:cubicBezTo>
                          <a:pt x="1009408" y="-39800"/>
                          <a:pt x="1294305" y="10431"/>
                          <a:pt x="1440161" y="0"/>
                        </a:cubicBezTo>
                        <a:cubicBezTo>
                          <a:pt x="1446859" y="230550"/>
                          <a:pt x="1399887" y="283333"/>
                          <a:pt x="1440161" y="523220"/>
                        </a:cubicBezTo>
                        <a:cubicBezTo>
                          <a:pt x="1351140" y="571849"/>
                          <a:pt x="1139317" y="498809"/>
                          <a:pt x="1003312" y="523220"/>
                        </a:cubicBezTo>
                        <a:cubicBezTo>
                          <a:pt x="867307" y="547631"/>
                          <a:pt x="694854" y="522838"/>
                          <a:pt x="566463" y="523220"/>
                        </a:cubicBezTo>
                        <a:cubicBezTo>
                          <a:pt x="438072" y="523602"/>
                          <a:pt x="164583" y="476722"/>
                          <a:pt x="0" y="523220"/>
                        </a:cubicBezTo>
                        <a:cubicBezTo>
                          <a:pt x="-28196" y="359696"/>
                          <a:pt x="9304" y="132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Fuertes precipitaciones </a:t>
            </a:r>
            <a:endParaRPr lang="es-EC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5900C3E-B201-49B4-95FE-466FAE6A7DD3}"/>
              </a:ext>
            </a:extLst>
          </p:cNvPr>
          <p:cNvSpPr txBox="1"/>
          <p:nvPr/>
        </p:nvSpPr>
        <p:spPr>
          <a:xfrm>
            <a:off x="3743573" y="1800067"/>
            <a:ext cx="2117143" cy="707886"/>
          </a:xfrm>
          <a:prstGeom prst="rect">
            <a:avLst/>
          </a:prstGeom>
          <a:solidFill>
            <a:srgbClr val="FFEBFF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1440161"/>
                      <a:gd name="connsiteY0" fmla="*/ 0 h 523220"/>
                      <a:gd name="connsiteX1" fmla="*/ 436849 w 1440161"/>
                      <a:gd name="connsiteY1" fmla="*/ 0 h 523220"/>
                      <a:gd name="connsiteX2" fmla="*/ 888099 w 1440161"/>
                      <a:gd name="connsiteY2" fmla="*/ 0 h 523220"/>
                      <a:gd name="connsiteX3" fmla="*/ 1440161 w 1440161"/>
                      <a:gd name="connsiteY3" fmla="*/ 0 h 523220"/>
                      <a:gd name="connsiteX4" fmla="*/ 1440161 w 1440161"/>
                      <a:gd name="connsiteY4" fmla="*/ 523220 h 523220"/>
                      <a:gd name="connsiteX5" fmla="*/ 1003312 w 1440161"/>
                      <a:gd name="connsiteY5" fmla="*/ 523220 h 523220"/>
                      <a:gd name="connsiteX6" fmla="*/ 566463 w 1440161"/>
                      <a:gd name="connsiteY6" fmla="*/ 523220 h 523220"/>
                      <a:gd name="connsiteX7" fmla="*/ 0 w 1440161"/>
                      <a:gd name="connsiteY7" fmla="*/ 523220 h 523220"/>
                      <a:gd name="connsiteX8" fmla="*/ 0 w 1440161"/>
                      <a:gd name="connsiteY8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1" h="523220" extrusionOk="0">
                        <a:moveTo>
                          <a:pt x="0" y="0"/>
                        </a:moveTo>
                        <a:cubicBezTo>
                          <a:pt x="170681" y="-20028"/>
                          <a:pt x="289690" y="49776"/>
                          <a:pt x="436849" y="0"/>
                        </a:cubicBezTo>
                        <a:cubicBezTo>
                          <a:pt x="584008" y="-49776"/>
                          <a:pt x="766790" y="39800"/>
                          <a:pt x="888099" y="0"/>
                        </a:cubicBezTo>
                        <a:cubicBezTo>
                          <a:pt x="1009408" y="-39800"/>
                          <a:pt x="1294305" y="10431"/>
                          <a:pt x="1440161" y="0"/>
                        </a:cubicBezTo>
                        <a:cubicBezTo>
                          <a:pt x="1446859" y="230550"/>
                          <a:pt x="1399887" y="283333"/>
                          <a:pt x="1440161" y="523220"/>
                        </a:cubicBezTo>
                        <a:cubicBezTo>
                          <a:pt x="1351140" y="571849"/>
                          <a:pt x="1139317" y="498809"/>
                          <a:pt x="1003312" y="523220"/>
                        </a:cubicBezTo>
                        <a:cubicBezTo>
                          <a:pt x="867307" y="547631"/>
                          <a:pt x="694854" y="522838"/>
                          <a:pt x="566463" y="523220"/>
                        </a:cubicBezTo>
                        <a:cubicBezTo>
                          <a:pt x="438072" y="523602"/>
                          <a:pt x="164583" y="476722"/>
                          <a:pt x="0" y="523220"/>
                        </a:cubicBezTo>
                        <a:cubicBezTo>
                          <a:pt x="-28196" y="359696"/>
                          <a:pt x="9304" y="132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>
                <a:effectLst/>
                <a:ea typeface="Calibri" panose="020F0502020204030204" pitchFamily="34" charset="0"/>
              </a:defRPr>
            </a:lvl1pPr>
          </a:lstStyle>
          <a:p>
            <a:r>
              <a:rPr lang="es-EC" dirty="0"/>
              <a:t>Topografía irregular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396687D-2CBF-4A65-805C-BBD75CB14B67}"/>
              </a:ext>
            </a:extLst>
          </p:cNvPr>
          <p:cNvSpPr txBox="1"/>
          <p:nvPr/>
        </p:nvSpPr>
        <p:spPr>
          <a:xfrm>
            <a:off x="6130587" y="5568853"/>
            <a:ext cx="17643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(UNIVERSO, 2020)</a:t>
            </a:r>
            <a:endParaRPr lang="es-EC" sz="1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01B69E7-9940-4D00-9802-51839D55BC96}"/>
              </a:ext>
            </a:extLst>
          </p:cNvPr>
          <p:cNvSpPr txBox="1"/>
          <p:nvPr/>
        </p:nvSpPr>
        <p:spPr>
          <a:xfrm>
            <a:off x="1997863" y="5587998"/>
            <a:ext cx="17643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(ECU911, 2020)</a:t>
            </a:r>
            <a:endParaRPr lang="es-EC" sz="1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65BC70E9-BC2E-4F5C-92C2-DDFDEF696A9E}"/>
              </a:ext>
            </a:extLst>
          </p:cNvPr>
          <p:cNvSpPr txBox="1"/>
          <p:nvPr/>
        </p:nvSpPr>
        <p:spPr>
          <a:xfrm>
            <a:off x="6659563" y="1805518"/>
            <a:ext cx="1970735" cy="707886"/>
          </a:xfrm>
          <a:prstGeom prst="rect">
            <a:avLst/>
          </a:prstGeom>
          <a:solidFill>
            <a:srgbClr val="FFEBFF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custGeom>
                    <a:avLst/>
                    <a:gdLst>
                      <a:gd name="connsiteX0" fmla="*/ 0 w 1440161"/>
                      <a:gd name="connsiteY0" fmla="*/ 0 h 523220"/>
                      <a:gd name="connsiteX1" fmla="*/ 436849 w 1440161"/>
                      <a:gd name="connsiteY1" fmla="*/ 0 h 523220"/>
                      <a:gd name="connsiteX2" fmla="*/ 888099 w 1440161"/>
                      <a:gd name="connsiteY2" fmla="*/ 0 h 523220"/>
                      <a:gd name="connsiteX3" fmla="*/ 1440161 w 1440161"/>
                      <a:gd name="connsiteY3" fmla="*/ 0 h 523220"/>
                      <a:gd name="connsiteX4" fmla="*/ 1440161 w 1440161"/>
                      <a:gd name="connsiteY4" fmla="*/ 523220 h 523220"/>
                      <a:gd name="connsiteX5" fmla="*/ 1003312 w 1440161"/>
                      <a:gd name="connsiteY5" fmla="*/ 523220 h 523220"/>
                      <a:gd name="connsiteX6" fmla="*/ 566463 w 1440161"/>
                      <a:gd name="connsiteY6" fmla="*/ 523220 h 523220"/>
                      <a:gd name="connsiteX7" fmla="*/ 0 w 1440161"/>
                      <a:gd name="connsiteY7" fmla="*/ 523220 h 523220"/>
                      <a:gd name="connsiteX8" fmla="*/ 0 w 1440161"/>
                      <a:gd name="connsiteY8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1" h="523220" extrusionOk="0">
                        <a:moveTo>
                          <a:pt x="0" y="0"/>
                        </a:moveTo>
                        <a:cubicBezTo>
                          <a:pt x="170681" y="-20028"/>
                          <a:pt x="289690" y="49776"/>
                          <a:pt x="436849" y="0"/>
                        </a:cubicBezTo>
                        <a:cubicBezTo>
                          <a:pt x="584008" y="-49776"/>
                          <a:pt x="766790" y="39800"/>
                          <a:pt x="888099" y="0"/>
                        </a:cubicBezTo>
                        <a:cubicBezTo>
                          <a:pt x="1009408" y="-39800"/>
                          <a:pt x="1294305" y="10431"/>
                          <a:pt x="1440161" y="0"/>
                        </a:cubicBezTo>
                        <a:cubicBezTo>
                          <a:pt x="1446859" y="230550"/>
                          <a:pt x="1399887" y="283333"/>
                          <a:pt x="1440161" y="523220"/>
                        </a:cubicBezTo>
                        <a:cubicBezTo>
                          <a:pt x="1351140" y="571849"/>
                          <a:pt x="1139317" y="498809"/>
                          <a:pt x="1003312" y="523220"/>
                        </a:cubicBezTo>
                        <a:cubicBezTo>
                          <a:pt x="867307" y="547631"/>
                          <a:pt x="694854" y="522838"/>
                          <a:pt x="566463" y="523220"/>
                        </a:cubicBezTo>
                        <a:cubicBezTo>
                          <a:pt x="438072" y="523602"/>
                          <a:pt x="164583" y="476722"/>
                          <a:pt x="0" y="523220"/>
                        </a:cubicBezTo>
                        <a:cubicBezTo>
                          <a:pt x="-28196" y="359696"/>
                          <a:pt x="9304" y="1320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>
                <a:effectLst/>
                <a:ea typeface="Calibri" panose="020F0502020204030204" pitchFamily="34" charset="0"/>
              </a:defRPr>
            </a:lvl1pPr>
          </a:lstStyle>
          <a:p>
            <a:r>
              <a:rPr lang="es-EC" dirty="0"/>
              <a:t>Inundaciones</a:t>
            </a:r>
          </a:p>
          <a:p>
            <a:endParaRPr lang="es-EC" dirty="0"/>
          </a:p>
        </p:txBody>
      </p:sp>
      <p:sp>
        <p:nvSpPr>
          <p:cNvPr id="11" name="Signo más 10">
            <a:extLst>
              <a:ext uri="{FF2B5EF4-FFF2-40B4-BE49-F238E27FC236}">
                <a16:creationId xmlns:a16="http://schemas.microsoft.com/office/drawing/2014/main" xmlns="" id="{FCCE3191-0A6F-4D16-86C1-57E46C60B72A}"/>
              </a:ext>
            </a:extLst>
          </p:cNvPr>
          <p:cNvSpPr/>
          <p:nvPr/>
        </p:nvSpPr>
        <p:spPr>
          <a:xfrm>
            <a:off x="3203848" y="2060848"/>
            <a:ext cx="288960" cy="288032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s igual a 13">
            <a:extLst>
              <a:ext uri="{FF2B5EF4-FFF2-40B4-BE49-F238E27FC236}">
                <a16:creationId xmlns:a16="http://schemas.microsoft.com/office/drawing/2014/main" xmlns="" id="{DACFEB2C-DC7A-4CBC-BEED-DF1A3134A829}"/>
              </a:ext>
            </a:extLst>
          </p:cNvPr>
          <p:cNvSpPr/>
          <p:nvPr/>
        </p:nvSpPr>
        <p:spPr>
          <a:xfrm>
            <a:off x="6123415" y="2060848"/>
            <a:ext cx="332727" cy="288032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0FECC9-4FD2-4482-8410-327524E8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912"/>
            <a:ext cx="8229600" cy="359768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II: Marco Teórico</a:t>
            </a:r>
            <a:br>
              <a:rPr lang="es-EC" sz="2000" dirty="0">
                <a:solidFill>
                  <a:srgbClr val="006600"/>
                </a:solidFill>
              </a:rPr>
            </a:br>
            <a:endParaRPr lang="es-EC" sz="2000" dirty="0">
              <a:solidFill>
                <a:srgbClr val="006600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2B9062E0-0C18-4559-8A61-35A4EEA9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BEE87A7-E6C9-44C0-B2B0-90EB84C052E4}"/>
              </a:ext>
            </a:extLst>
          </p:cNvPr>
          <p:cNvSpPr txBox="1"/>
          <p:nvPr/>
        </p:nvSpPr>
        <p:spPr>
          <a:xfrm>
            <a:off x="1109652" y="461041"/>
            <a:ext cx="2304256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spcBef>
                <a:spcPts val="200"/>
              </a:spcBef>
              <a:buNone/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Herramientas SIG</a:t>
            </a:r>
            <a:endParaRPr lang="es-EC" sz="1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F576626-7391-41FC-B942-97BE49553B93}"/>
              </a:ext>
            </a:extLst>
          </p:cNvPr>
          <p:cNvSpPr txBox="1"/>
          <p:nvPr/>
        </p:nvSpPr>
        <p:spPr>
          <a:xfrm>
            <a:off x="4767252" y="461041"/>
            <a:ext cx="4572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Morfometría de la cuenca hidrográfica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A16769B-1208-46EC-BC2E-81BB28E4A1F7}"/>
              </a:ext>
            </a:extLst>
          </p:cNvPr>
          <p:cNvSpPr txBox="1"/>
          <p:nvPr/>
        </p:nvSpPr>
        <p:spPr>
          <a:xfrm>
            <a:off x="1475645" y="3339944"/>
            <a:ext cx="4572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EC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Análisis hidrológico 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FAD5D66-AD36-4E2F-AB05-A592D5D81E1C}"/>
              </a:ext>
            </a:extLst>
          </p:cNvPr>
          <p:cNvSpPr txBox="1"/>
          <p:nvPr/>
        </p:nvSpPr>
        <p:spPr>
          <a:xfrm>
            <a:off x="6594769" y="3339944"/>
            <a:ext cx="936104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Red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C010258-023B-4FD1-BC1C-5088521B2ED9}"/>
              </a:ext>
            </a:extLst>
          </p:cNvPr>
          <p:cNvSpPr txBox="1"/>
          <p:nvPr/>
        </p:nvSpPr>
        <p:spPr>
          <a:xfrm>
            <a:off x="755576" y="1585503"/>
            <a:ext cx="3006069" cy="9233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H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erramientas que permiten crear, editar y analizar información geográfica. </a:t>
            </a:r>
            <a:endParaRPr lang="es-EC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A10EFD2-F727-462E-9524-C3FDD004DC84}"/>
              </a:ext>
            </a:extLst>
          </p:cNvPr>
          <p:cNvSpPr txBox="1"/>
          <p:nvPr/>
        </p:nvSpPr>
        <p:spPr>
          <a:xfrm>
            <a:off x="5065807" y="1540054"/>
            <a:ext cx="3632825" cy="12003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C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aracterísticas físicas de una cuenca, la cual tiene una relación con los caudales que circulan por el rio al que delimita. </a:t>
            </a:r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0EB7E14-A4DB-4CDA-A2B2-690110179D41}"/>
              </a:ext>
            </a:extLst>
          </p:cNvPr>
          <p:cNvSpPr txBox="1"/>
          <p:nvPr/>
        </p:nvSpPr>
        <p:spPr>
          <a:xfrm>
            <a:off x="809105" y="4257512"/>
            <a:ext cx="3437803" cy="120032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Estudio de precipitaciones, e intensidad de precipitaciones de una cuenca para encontrar caudales</a:t>
            </a:r>
            <a:r>
              <a:rPr lang="es-EC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EBF9F60-74ED-4EF0-82A8-D58603A34C45}"/>
              </a:ext>
            </a:extLst>
          </p:cNvPr>
          <p:cNvSpPr txBox="1"/>
          <p:nvPr/>
        </p:nvSpPr>
        <p:spPr>
          <a:xfrm>
            <a:off x="5570658" y="4257512"/>
            <a:ext cx="2954117" cy="147732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Sistema de elementos interconectados, que representan las posibles rutas desde una ubicación a otra. </a:t>
            </a:r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1580A3-D6C7-45E6-B9BB-639C3251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76" y="157431"/>
            <a:ext cx="8435975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III: Procesamiento de información cartográfica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055E611A-B7F8-4FDA-A51B-4026A7B0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949950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3D85926-E75D-46AB-B7DE-FB1EFF24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3028"/>
            <a:ext cx="4517081" cy="47739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C0A7AE3-8BC8-408E-804B-DD6246A046AF}"/>
              </a:ext>
            </a:extLst>
          </p:cNvPr>
          <p:cNvSpPr txBox="1"/>
          <p:nvPr/>
        </p:nvSpPr>
        <p:spPr>
          <a:xfrm>
            <a:off x="429776" y="584236"/>
            <a:ext cx="4572000" cy="56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</a:pPr>
            <a:r>
              <a:rPr lang="es-EC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Ubicación del proyecto </a:t>
            </a:r>
            <a:endParaRPr lang="es-EC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8122FA8-433E-4139-906C-096167571E98}"/>
              </a:ext>
            </a:extLst>
          </p:cNvPr>
          <p:cNvSpPr txBox="1"/>
          <p:nvPr/>
        </p:nvSpPr>
        <p:spPr>
          <a:xfrm>
            <a:off x="5652120" y="1484784"/>
            <a:ext cx="2802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La zona de estudio se encuentra en la región Litoral del Ecuador, en la provincia de Manabí, comprendido entre los cantones Jama, Flavio Alfaro, Sucre y Chone.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F5D7AF5-1DD6-4C4A-83DE-8A9BD16AE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98797" y="3789041"/>
            <a:ext cx="2205651" cy="228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1580A3-D6C7-45E6-B9BB-639C3251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76" y="157431"/>
            <a:ext cx="8435975" cy="384175"/>
          </a:xfrm>
        </p:spPr>
        <p:txBody>
          <a:bodyPr/>
          <a:lstStyle/>
          <a:p>
            <a:pPr algn="l"/>
            <a:r>
              <a:rPr lang="es-EC" sz="2000" dirty="0">
                <a:solidFill>
                  <a:srgbClr val="006600"/>
                </a:solidFill>
              </a:rPr>
              <a:t>Capítulo III: Procesamiento de información cartográfica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055E611A-B7F8-4FDA-A51B-4026A7B0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81431"/>
            <a:ext cx="2370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6B624A3-612C-4BCA-845B-22FF214680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4566" y="1187276"/>
            <a:ext cx="2340000" cy="2025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CA99DC-5ED9-4B9A-9EEF-FEA88FCD0C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31639" y="1187276"/>
            <a:ext cx="2232248" cy="2025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97D214C-B525-4CA0-9828-CCC6260F359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372200" y="1187276"/>
            <a:ext cx="2232248" cy="2025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D02A6B2-E3F6-4E18-B9BF-63E1AF72DEC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97216" y="3789040"/>
            <a:ext cx="2340000" cy="228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2374280-09CF-4F38-9746-69F62849873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524726" y="3789040"/>
            <a:ext cx="2239161" cy="228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41E4E49-51A9-4FC7-BF68-370EE2B4F6A3}"/>
              </a:ext>
            </a:extLst>
          </p:cNvPr>
          <p:cNvSpPr txBox="1"/>
          <p:nvPr/>
        </p:nvSpPr>
        <p:spPr>
          <a:xfrm>
            <a:off x="6882259" y="3429000"/>
            <a:ext cx="12387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 hidrológica</a:t>
            </a:r>
            <a:endParaRPr lang="es-EC" sz="1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8F73ABA-DB2B-4A12-9569-51206F81163C}"/>
              </a:ext>
            </a:extLst>
          </p:cNvPr>
          <p:cNvSpPr txBox="1"/>
          <p:nvPr/>
        </p:nvSpPr>
        <p:spPr>
          <a:xfrm>
            <a:off x="3851920" y="3329667"/>
            <a:ext cx="1565920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sz="1000" b="1" dirty="0"/>
              <a:t>Mapa de pendientes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E748AEF-6C9B-464C-9D3E-9DAB631F5DC0}"/>
              </a:ext>
            </a:extLst>
          </p:cNvPr>
          <p:cNvSpPr txBox="1"/>
          <p:nvPr/>
        </p:nvSpPr>
        <p:spPr>
          <a:xfrm>
            <a:off x="951606" y="3329667"/>
            <a:ext cx="1565920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sz="1000" b="1" dirty="0"/>
              <a:t>Modelo de elevación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5449BF4-F33C-4029-9950-98ACD98AFA72}"/>
              </a:ext>
            </a:extLst>
          </p:cNvPr>
          <p:cNvSpPr txBox="1"/>
          <p:nvPr/>
        </p:nvSpPr>
        <p:spPr>
          <a:xfrm>
            <a:off x="6840286" y="819797"/>
            <a:ext cx="1245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Curvas de nivel</a:t>
            </a:r>
            <a:endParaRPr lang="es-EC" sz="1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B731F86-B07A-4CE8-BA06-E53D09AE5AF4}"/>
              </a:ext>
            </a:extLst>
          </p:cNvPr>
          <p:cNvSpPr txBox="1"/>
          <p:nvPr/>
        </p:nvSpPr>
        <p:spPr>
          <a:xfrm>
            <a:off x="3663113" y="694532"/>
            <a:ext cx="1962386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sz="1000" b="1" dirty="0"/>
              <a:t>Modelo digital del terreno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9EC7AFBF-1295-4493-842E-84BB525F7372}"/>
              </a:ext>
            </a:extLst>
          </p:cNvPr>
          <p:cNvSpPr txBox="1"/>
          <p:nvPr/>
        </p:nvSpPr>
        <p:spPr>
          <a:xfrm>
            <a:off x="429776" y="696641"/>
            <a:ext cx="2574032" cy="35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200"/>
              </a:spcBef>
            </a:pPr>
            <a:r>
              <a:rPr lang="es-EC" sz="1000" b="1" dirty="0"/>
              <a:t>Polígono de la cuenca hidrográfica </a:t>
            </a:r>
          </a:p>
        </p:txBody>
      </p:sp>
    </p:spTree>
    <p:extLst>
      <p:ext uri="{BB962C8B-B14F-4D97-AF65-F5344CB8AC3E}">
        <p14:creationId xmlns:p14="http://schemas.microsoft.com/office/powerpoint/2010/main" val="107520710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1278</Words>
  <Application>Microsoft Office PowerPoint</Application>
  <PresentationFormat>Presentación en pantalla (4:3)</PresentationFormat>
  <Paragraphs>301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Arial</vt:lpstr>
      <vt:lpstr>Arial </vt:lpstr>
      <vt:lpstr>Calibri</vt:lpstr>
      <vt:lpstr>Cambria Math</vt:lpstr>
      <vt:lpstr>Symbol</vt:lpstr>
      <vt:lpstr>Times New Roman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Capítulo I: Generalidades</vt:lpstr>
      <vt:lpstr>Capítulo I: Generalidades</vt:lpstr>
      <vt:lpstr>Capítulo I: Generalidades</vt:lpstr>
      <vt:lpstr>Capítulo II: Marco Teórico </vt:lpstr>
      <vt:lpstr>Capítulo III: Procesamiento de información cartográfica</vt:lpstr>
      <vt:lpstr>Capítulo III: Procesamiento de información cartográfica</vt:lpstr>
      <vt:lpstr>Capítulo IV: Cálculo de parámetros morfométricos</vt:lpstr>
      <vt:lpstr>Capítulo IV: Cálculo de parámetros morfométricos</vt:lpstr>
      <vt:lpstr>Capítulo V: Análisis hidrológico </vt:lpstr>
      <vt:lpstr>Capítulo V: Análisis hidrológico </vt:lpstr>
      <vt:lpstr>Capítulo V: Análisis hidrológico </vt:lpstr>
      <vt:lpstr>Capítulo V: Análisis hidrológico </vt:lpstr>
      <vt:lpstr>Capítulo VI: Modelado en Hec-GeoRAS y Hec-RAS</vt:lpstr>
      <vt:lpstr>Capítulo VI: Modelado en Hec-GeoRAS y Hec-RAS</vt:lpstr>
      <vt:lpstr>Capítulo VI: Modelado en Hec-GeoRAS y Hec-RAS</vt:lpstr>
      <vt:lpstr>Capítulo VII: Generación de rutas de evacuación con software GIS</vt:lpstr>
      <vt:lpstr>Capítulo VII: Generación de rutas de evacuación con software GIS</vt:lpstr>
      <vt:lpstr>Capítulo VII: Generación de rutas de evacuación con software GIS</vt:lpstr>
      <vt:lpstr>Capítulo VII: Generación de rutas de evacuación con software GIS</vt:lpstr>
      <vt:lpstr>Conclusiones</vt:lpstr>
      <vt:lpstr>Recomendaciones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Windows User</cp:lastModifiedBy>
  <cp:revision>155</cp:revision>
  <dcterms:created xsi:type="dcterms:W3CDTF">2008-02-13T16:07:44Z</dcterms:created>
  <dcterms:modified xsi:type="dcterms:W3CDTF">2021-04-28T21:45:04Z</dcterms:modified>
</cp:coreProperties>
</file>