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588" r:id="rId2"/>
    <p:sldId id="586" r:id="rId3"/>
    <p:sldId id="587" r:id="rId4"/>
    <p:sldId id="450" r:id="rId5"/>
    <p:sldId id="449" r:id="rId6"/>
    <p:sldId id="451" r:id="rId7"/>
    <p:sldId id="466" r:id="rId8"/>
    <p:sldId id="456" r:id="rId9"/>
    <p:sldId id="618" r:id="rId10"/>
    <p:sldId id="589" r:id="rId11"/>
    <p:sldId id="616" r:id="rId12"/>
    <p:sldId id="469" r:id="rId13"/>
    <p:sldId id="590" r:id="rId14"/>
    <p:sldId id="471" r:id="rId15"/>
    <p:sldId id="476" r:id="rId16"/>
    <p:sldId id="612" r:id="rId17"/>
    <p:sldId id="613" r:id="rId18"/>
    <p:sldId id="474" r:id="rId19"/>
    <p:sldId id="617" r:id="rId20"/>
    <p:sldId id="605" r:id="rId21"/>
    <p:sldId id="458" r:id="rId22"/>
    <p:sldId id="591" r:id="rId23"/>
    <p:sldId id="592" r:id="rId24"/>
    <p:sldId id="614" r:id="rId25"/>
    <p:sldId id="502" r:id="rId26"/>
    <p:sldId id="615" r:id="rId27"/>
    <p:sldId id="611" r:id="rId28"/>
    <p:sldId id="445" r:id="rId29"/>
  </p:sldIdLst>
  <p:sldSz cx="12192000" cy="6858000"/>
  <p:notesSz cx="7077075" cy="9363075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CCFF"/>
    <a:srgbClr val="0099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64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06" y="-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93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Intel\Downloads\altura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Intel\Desktop\Tesis.od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Intel\Desktop\Tesis.od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T0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Hoja1!$A$3:$A$6</c:f>
              <c:numCache>
                <c:formatCode>General</c:formatCode>
                <c:ptCount val="4"/>
                <c:pt idx="0">
                  <c:v>20</c:v>
                </c:pt>
                <c:pt idx="1">
                  <c:v>50</c:v>
                </c:pt>
                <c:pt idx="2">
                  <c:v>80</c:v>
                </c:pt>
                <c:pt idx="3">
                  <c:v>110</c:v>
                </c:pt>
              </c:numCache>
            </c:numRef>
          </c:cat>
          <c:val>
            <c:numRef>
              <c:f>Hoja1!$B$3:$B$6</c:f>
              <c:numCache>
                <c:formatCode>General</c:formatCode>
                <c:ptCount val="4"/>
                <c:pt idx="0">
                  <c:v>5.66</c:v>
                </c:pt>
                <c:pt idx="1">
                  <c:v>22.65</c:v>
                </c:pt>
                <c:pt idx="2">
                  <c:v>41.82</c:v>
                </c:pt>
                <c:pt idx="3">
                  <c:v>57.16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53A-457F-84AD-1E46349CC27F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T1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Hoja1!$A$3:$A$6</c:f>
              <c:numCache>
                <c:formatCode>General</c:formatCode>
                <c:ptCount val="4"/>
                <c:pt idx="0">
                  <c:v>20</c:v>
                </c:pt>
                <c:pt idx="1">
                  <c:v>50</c:v>
                </c:pt>
                <c:pt idx="2">
                  <c:v>80</c:v>
                </c:pt>
                <c:pt idx="3">
                  <c:v>110</c:v>
                </c:pt>
              </c:numCache>
            </c:numRef>
          </c:cat>
          <c:val>
            <c:numRef>
              <c:f>Hoja1!$C$3:$C$6</c:f>
              <c:numCache>
                <c:formatCode>General</c:formatCode>
                <c:ptCount val="4"/>
                <c:pt idx="0">
                  <c:v>4.95</c:v>
                </c:pt>
                <c:pt idx="1">
                  <c:v>17.38</c:v>
                </c:pt>
                <c:pt idx="2">
                  <c:v>32.799999999999997</c:v>
                </c:pt>
                <c:pt idx="3">
                  <c:v>53.09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53A-457F-84AD-1E46349CC27F}"/>
            </c:ext>
          </c:extLst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T2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Hoja1!$A$3:$A$6</c:f>
              <c:numCache>
                <c:formatCode>General</c:formatCode>
                <c:ptCount val="4"/>
                <c:pt idx="0">
                  <c:v>20</c:v>
                </c:pt>
                <c:pt idx="1">
                  <c:v>50</c:v>
                </c:pt>
                <c:pt idx="2">
                  <c:v>80</c:v>
                </c:pt>
                <c:pt idx="3">
                  <c:v>110</c:v>
                </c:pt>
              </c:numCache>
            </c:numRef>
          </c:cat>
          <c:val>
            <c:numRef>
              <c:f>Hoja1!$D$3:$D$6</c:f>
              <c:numCache>
                <c:formatCode>General</c:formatCode>
                <c:ptCount val="4"/>
                <c:pt idx="0">
                  <c:v>4.79</c:v>
                </c:pt>
                <c:pt idx="1">
                  <c:v>16.95</c:v>
                </c:pt>
                <c:pt idx="2">
                  <c:v>36.549999999999997</c:v>
                </c:pt>
                <c:pt idx="3">
                  <c:v>54.44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53A-457F-84AD-1E46349CC2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827456"/>
        <c:axId val="75838208"/>
      </c:lineChart>
      <c:catAx>
        <c:axId val="758274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Días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5838208"/>
        <c:crosses val="autoZero"/>
        <c:auto val="1"/>
        <c:lblAlgn val="ctr"/>
        <c:lblOffset val="100"/>
        <c:noMultiLvlLbl val="0"/>
      </c:catAx>
      <c:valAx>
        <c:axId val="75838208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cm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5827456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Rendimiento_!$D$15</c:f>
              <c:strCache>
                <c:ptCount val="1"/>
                <c:pt idx="0">
                  <c:v>MV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706-4881-8221-4539EC98CA3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706-4881-8221-4539EC98CA3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706-4881-8221-4539EC98CA3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706-4881-8221-4539EC98CA39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706-4881-8221-4539EC98CA39}"/>
              </c:ext>
            </c:extLst>
          </c:dPt>
          <c:dPt>
            <c:idx val="9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706-4881-8221-4539EC98CA39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706-4881-8221-4539EC98CA39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706-4881-8221-4539EC98CA39}"/>
              </c:ext>
            </c:extLst>
          </c:dPt>
          <c:cat>
            <c:strRef>
              <c:f>Rendimiento_!$C$16:$C$27</c:f>
              <c:strCache>
                <c:ptCount val="12"/>
                <c:pt idx="0">
                  <c:v>T2</c:v>
                </c:pt>
                <c:pt idx="1">
                  <c:v>T2</c:v>
                </c:pt>
                <c:pt idx="2">
                  <c:v>T2</c:v>
                </c:pt>
                <c:pt idx="3">
                  <c:v>T2</c:v>
                </c:pt>
                <c:pt idx="4">
                  <c:v>T0</c:v>
                </c:pt>
                <c:pt idx="5">
                  <c:v>T0</c:v>
                </c:pt>
                <c:pt idx="6">
                  <c:v>T0</c:v>
                </c:pt>
                <c:pt idx="7">
                  <c:v>T0</c:v>
                </c:pt>
                <c:pt idx="8">
                  <c:v>T1</c:v>
                </c:pt>
                <c:pt idx="9">
                  <c:v>T1</c:v>
                </c:pt>
                <c:pt idx="10">
                  <c:v>T1</c:v>
                </c:pt>
                <c:pt idx="11">
                  <c:v>T1</c:v>
                </c:pt>
              </c:strCache>
            </c:strRef>
          </c:cat>
          <c:val>
            <c:numRef>
              <c:f>Rendimiento_!$D$16:$D$27</c:f>
              <c:numCache>
                <c:formatCode>General</c:formatCode>
                <c:ptCount val="12"/>
                <c:pt idx="0">
                  <c:v>13808.4</c:v>
                </c:pt>
                <c:pt idx="1">
                  <c:v>14507.4</c:v>
                </c:pt>
                <c:pt idx="2">
                  <c:v>14646.5</c:v>
                </c:pt>
                <c:pt idx="3">
                  <c:v>13975.3</c:v>
                </c:pt>
                <c:pt idx="4">
                  <c:v>12008.3</c:v>
                </c:pt>
                <c:pt idx="5">
                  <c:v>12357.5</c:v>
                </c:pt>
                <c:pt idx="6">
                  <c:v>13456.5</c:v>
                </c:pt>
                <c:pt idx="7">
                  <c:v>12557.4</c:v>
                </c:pt>
                <c:pt idx="8">
                  <c:v>11605.4</c:v>
                </c:pt>
                <c:pt idx="9">
                  <c:v>12843.2</c:v>
                </c:pt>
                <c:pt idx="10">
                  <c:v>10582.5</c:v>
                </c:pt>
                <c:pt idx="11">
                  <c:v>11679.6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8706-4881-8221-4539EC98C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387520"/>
        <c:axId val="81389056"/>
      </c:barChart>
      <c:catAx>
        <c:axId val="8138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81389056"/>
        <c:crosses val="autoZero"/>
        <c:auto val="1"/>
        <c:lblAlgn val="ctr"/>
        <c:lblOffset val="100"/>
        <c:noMultiLvlLbl val="0"/>
      </c:catAx>
      <c:valAx>
        <c:axId val="8138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8138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Rendimiento_!$E$15</c:f>
              <c:strCache>
                <c:ptCount val="1"/>
                <c:pt idx="0">
                  <c:v>MS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5B-43D5-85DC-716D2888415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5B-43D5-85DC-716D2888415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85B-43D5-85DC-716D2888415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85B-43D5-85DC-716D2888415C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85B-43D5-85DC-716D2888415C}"/>
              </c:ext>
            </c:extLst>
          </c:dPt>
          <c:dPt>
            <c:idx val="9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85B-43D5-85DC-716D2888415C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85B-43D5-85DC-716D2888415C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85B-43D5-85DC-716D2888415C}"/>
              </c:ext>
            </c:extLst>
          </c:dPt>
          <c:cat>
            <c:strRef>
              <c:f>Rendimiento_!$C$16:$C$27</c:f>
              <c:strCache>
                <c:ptCount val="12"/>
                <c:pt idx="0">
                  <c:v>T2</c:v>
                </c:pt>
                <c:pt idx="1">
                  <c:v>T2</c:v>
                </c:pt>
                <c:pt idx="2">
                  <c:v>T2</c:v>
                </c:pt>
                <c:pt idx="3">
                  <c:v>T2</c:v>
                </c:pt>
                <c:pt idx="4">
                  <c:v>T0</c:v>
                </c:pt>
                <c:pt idx="5">
                  <c:v>T0</c:v>
                </c:pt>
                <c:pt idx="6">
                  <c:v>T0</c:v>
                </c:pt>
                <c:pt idx="7">
                  <c:v>T0</c:v>
                </c:pt>
                <c:pt idx="8">
                  <c:v>T1</c:v>
                </c:pt>
                <c:pt idx="9">
                  <c:v>T1</c:v>
                </c:pt>
                <c:pt idx="10">
                  <c:v>T1</c:v>
                </c:pt>
                <c:pt idx="11">
                  <c:v>T1</c:v>
                </c:pt>
              </c:strCache>
            </c:strRef>
          </c:cat>
          <c:val>
            <c:numRef>
              <c:f>Rendimiento_!$E$16:$E$27</c:f>
              <c:numCache>
                <c:formatCode>0.00</c:formatCode>
                <c:ptCount val="12"/>
                <c:pt idx="0">
                  <c:v>3494.9134800000002</c:v>
                </c:pt>
                <c:pt idx="1">
                  <c:v>3674.0657840400004</c:v>
                </c:pt>
                <c:pt idx="2">
                  <c:v>3709.2934989000005</c:v>
                </c:pt>
                <c:pt idx="3">
                  <c:v>3539.3090113799994</c:v>
                </c:pt>
                <c:pt idx="4">
                  <c:v>2821.6367999999998</c:v>
                </c:pt>
                <c:pt idx="5">
                  <c:v>2905.6980629999998</c:v>
                </c:pt>
                <c:pt idx="6">
                  <c:v>3164.1129665999997</c:v>
                </c:pt>
                <c:pt idx="7">
                  <c:v>2952.7018293599999</c:v>
                </c:pt>
                <c:pt idx="8">
                  <c:v>2798.3143999999998</c:v>
                </c:pt>
                <c:pt idx="9">
                  <c:v>3098.2165088000002</c:v>
                </c:pt>
                <c:pt idx="10">
                  <c:v>2552.8588049999998</c:v>
                </c:pt>
                <c:pt idx="11">
                  <c:v>2817.5166264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185B-43D5-85DC-716D288841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406976"/>
        <c:axId val="81408768"/>
      </c:barChart>
      <c:catAx>
        <c:axId val="8140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81408768"/>
        <c:crosses val="autoZero"/>
        <c:auto val="1"/>
        <c:lblAlgn val="ctr"/>
        <c:lblOffset val="100"/>
        <c:noMultiLvlLbl val="0"/>
      </c:catAx>
      <c:valAx>
        <c:axId val="81408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8140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7467EE-F27F-40C9-A1D9-44D8F7A8D35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0FA494-C58A-4043-93CB-A94E40E64B48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Se peso 1,5 gramos de muestra seca y se coloco en un tubo con ¼ de tableta de </a:t>
          </a:r>
          <a:r>
            <a:rPr lang="es-ES" dirty="0" err="1">
              <a:latin typeface="Calibri" panose="020F0502020204030204" pitchFamily="34" charset="0"/>
              <a:cs typeface="Calibri" panose="020F0502020204030204" pitchFamily="34" charset="0"/>
            </a:rPr>
            <a:t>Kjeldhal</a:t>
          </a:r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31ED3CA9-7F53-415B-A489-2FE9033F4A3D}" type="parTrans" cxnId="{723C22D9-1760-4E69-B8EB-5F8C0A8789F9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3FFBA27-7F30-4DF9-A762-4F0A2E22FC2C}" type="sibTrans" cxnId="{723C22D9-1760-4E69-B8EB-5F8C0A8789F9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724D180-916D-4968-BAB5-634C86348A1B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Se calentó los tubos en un digestor durante 2 horas aumentando la temperatura paulatinamente  de 150°C a 350°C en intervalos de 15minutos</a:t>
          </a:r>
        </a:p>
      </dgm:t>
    </dgm:pt>
    <dgm:pt modelId="{7DA352E5-75B3-44F3-9BAD-55E39F76AB3E}" type="parTrans" cxnId="{2D41D42B-E6DE-430D-9EE1-FD42662B47E6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FFB8640-8CFE-4C7C-B117-9733AFD3B1B9}" type="sibTrans" cxnId="{2D41D42B-E6DE-430D-9EE1-FD42662B47E6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0C02C7D-49C4-4B8B-B975-C74537A61B7C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Se dejo enfriar los tubos para añadir 75ml de agua destilada y se coloca en la unidad de destilación </a:t>
          </a:r>
        </a:p>
      </dgm:t>
    </dgm:pt>
    <dgm:pt modelId="{4875EA96-90CE-41EA-9535-846F5D21E906}" type="parTrans" cxnId="{BB5658AE-7863-4C55-98E9-608E73168814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53251F-93C4-407A-85C3-984C8F982AE6}" type="sibTrans" cxnId="{BB5658AE-7863-4C55-98E9-608E73168814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ECA89B-017C-4EBA-BBAD-32E16387413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Con el ácido clorhídrico 0.1 N se titulo hasta observar el cambio de color verde a rosado. </a:t>
          </a:r>
        </a:p>
      </dgm:t>
    </dgm:pt>
    <dgm:pt modelId="{0D481520-E0C8-45C5-A174-F707EE862087}" type="parTrans" cxnId="{EB02CBD2-25D1-414A-B727-949071548277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DD6ADA-207D-41A1-A7C2-58658214708D}" type="sibTrans" cxnId="{EB02CBD2-25D1-414A-B727-949071548277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FFDF04-A85B-43DE-9882-1DDDBB98E8B2}" type="pres">
      <dgm:prSet presAssocID="{5C7467EE-F27F-40C9-A1D9-44D8F7A8D35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E9EFC51-32EE-4000-B195-74C9724659C8}" type="pres">
      <dgm:prSet presAssocID="{430FA494-C58A-4043-93CB-A94E40E64B48}" presName="node" presStyleLbl="node1" presStyleIdx="0" presStyleCnt="4" custScaleX="84736" custScaleY="89362" custLinFactNeighborX="36163" custLinFactNeighborY="-13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097648-B65C-4746-BFE1-E4B11264A2E3}" type="pres">
      <dgm:prSet presAssocID="{B3FFBA27-7F30-4DF9-A762-4F0A2E22FC2C}" presName="sibTrans" presStyleLbl="sibTrans2D1" presStyleIdx="0" presStyleCnt="3" custLinFactNeighborX="17325" custLinFactNeighborY="-11749"/>
      <dgm:spPr/>
      <dgm:t>
        <a:bodyPr/>
        <a:lstStyle/>
        <a:p>
          <a:endParaRPr lang="es-EC"/>
        </a:p>
      </dgm:t>
    </dgm:pt>
    <dgm:pt modelId="{6FD7D4B5-37D4-46D7-A3C5-2BBEBEF16F4D}" type="pres">
      <dgm:prSet presAssocID="{B3FFBA27-7F30-4DF9-A762-4F0A2E22FC2C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7A6CA079-E1D4-4BDF-BF1A-1B27903DAB94}" type="pres">
      <dgm:prSet presAssocID="{E724D180-916D-4968-BAB5-634C86348A1B}" presName="node" presStyleLbl="node1" presStyleIdx="1" presStyleCnt="4" custLinFactNeighborX="11236" custLinFactNeighborY="-272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3CA57A-9B61-4651-A60C-A618152EC6BB}" type="pres">
      <dgm:prSet presAssocID="{DFFB8640-8CFE-4C7C-B117-9733AFD3B1B9}" presName="sibTrans" presStyleLbl="sibTrans2D1" presStyleIdx="1" presStyleCnt="3" custLinFactNeighborX="14390" custLinFactNeighborY="1615"/>
      <dgm:spPr/>
      <dgm:t>
        <a:bodyPr/>
        <a:lstStyle/>
        <a:p>
          <a:endParaRPr lang="es-EC"/>
        </a:p>
      </dgm:t>
    </dgm:pt>
    <dgm:pt modelId="{636E7D4B-527F-4E70-8913-5795E2A75BF8}" type="pres">
      <dgm:prSet presAssocID="{DFFB8640-8CFE-4C7C-B117-9733AFD3B1B9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AC1DC8E7-8DB0-4A82-9EF4-EB03EB94BFCD}" type="pres">
      <dgm:prSet presAssocID="{40C02C7D-49C4-4B8B-B975-C74537A61B7C}" presName="node" presStyleLbl="node1" presStyleIdx="2" presStyleCnt="4" custLinFactNeighborX="11952" custLinFactNeighborY="8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D9E446-DBB7-4824-8A70-35B07CB74090}" type="pres">
      <dgm:prSet presAssocID="{CC53251F-93C4-407A-85C3-984C8F982AE6}" presName="sibTrans" presStyleLbl="sibTrans2D1" presStyleIdx="2" presStyleCnt="3" custLinFactNeighborX="26057" custLinFactNeighborY="-1678"/>
      <dgm:spPr/>
      <dgm:t>
        <a:bodyPr/>
        <a:lstStyle/>
        <a:p>
          <a:endParaRPr lang="es-EC"/>
        </a:p>
      </dgm:t>
    </dgm:pt>
    <dgm:pt modelId="{FE563DA4-2E9E-43EA-A013-7EB5CBCD0D87}" type="pres">
      <dgm:prSet presAssocID="{CC53251F-93C4-407A-85C3-984C8F982AE6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93CDC5B6-E249-40D5-859C-0994D6A6354D}" type="pres">
      <dgm:prSet presAssocID="{EAECA89B-017C-4EBA-BBAD-32E16387413A}" presName="node" presStyleLbl="node1" presStyleIdx="3" presStyleCnt="4" custLinFactNeighborX="-8325" custLinFactNeighborY="5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18072B7-AD6A-4643-A215-7CA5695B5FCA}" type="presOf" srcId="{DFFB8640-8CFE-4C7C-B117-9733AFD3B1B9}" destId="{253CA57A-9B61-4651-A60C-A618152EC6BB}" srcOrd="0" destOrd="0" presId="urn:microsoft.com/office/officeart/2005/8/layout/process1"/>
    <dgm:cxn modelId="{BB5658AE-7863-4C55-98E9-608E73168814}" srcId="{5C7467EE-F27F-40C9-A1D9-44D8F7A8D350}" destId="{40C02C7D-49C4-4B8B-B975-C74537A61B7C}" srcOrd="2" destOrd="0" parTransId="{4875EA96-90CE-41EA-9535-846F5D21E906}" sibTransId="{CC53251F-93C4-407A-85C3-984C8F982AE6}"/>
    <dgm:cxn modelId="{BD2A4A82-9F7E-4CBB-95FD-AE16B9C513FE}" type="presOf" srcId="{EAECA89B-017C-4EBA-BBAD-32E16387413A}" destId="{93CDC5B6-E249-40D5-859C-0994D6A6354D}" srcOrd="0" destOrd="0" presId="urn:microsoft.com/office/officeart/2005/8/layout/process1"/>
    <dgm:cxn modelId="{0E98623A-51D2-423C-BEAD-E76FC8F2B973}" type="presOf" srcId="{B3FFBA27-7F30-4DF9-A762-4F0A2E22FC2C}" destId="{6FD7D4B5-37D4-46D7-A3C5-2BBEBEF16F4D}" srcOrd="1" destOrd="0" presId="urn:microsoft.com/office/officeart/2005/8/layout/process1"/>
    <dgm:cxn modelId="{F531D4BA-2EB9-46AC-8A72-6F7DBB425E85}" type="presOf" srcId="{CC53251F-93C4-407A-85C3-984C8F982AE6}" destId="{FE563DA4-2E9E-43EA-A013-7EB5CBCD0D87}" srcOrd="1" destOrd="0" presId="urn:microsoft.com/office/officeart/2005/8/layout/process1"/>
    <dgm:cxn modelId="{5BFF2B9D-95D4-408A-BE1E-2773A0D9F70E}" type="presOf" srcId="{5C7467EE-F27F-40C9-A1D9-44D8F7A8D350}" destId="{0DFFDF04-A85B-43DE-9882-1DDDBB98E8B2}" srcOrd="0" destOrd="0" presId="urn:microsoft.com/office/officeart/2005/8/layout/process1"/>
    <dgm:cxn modelId="{E208B6B7-182E-4385-98D9-FBF3606888BB}" type="presOf" srcId="{DFFB8640-8CFE-4C7C-B117-9733AFD3B1B9}" destId="{636E7D4B-527F-4E70-8913-5795E2A75BF8}" srcOrd="1" destOrd="0" presId="urn:microsoft.com/office/officeart/2005/8/layout/process1"/>
    <dgm:cxn modelId="{255AE850-321E-4FD7-B9AB-B9CC51F24C1C}" type="presOf" srcId="{E724D180-916D-4968-BAB5-634C86348A1B}" destId="{7A6CA079-E1D4-4BDF-BF1A-1B27903DAB94}" srcOrd="0" destOrd="0" presId="urn:microsoft.com/office/officeart/2005/8/layout/process1"/>
    <dgm:cxn modelId="{567FE568-125C-4AB5-A6B2-5E0E409EFDBD}" type="presOf" srcId="{40C02C7D-49C4-4B8B-B975-C74537A61B7C}" destId="{AC1DC8E7-8DB0-4A82-9EF4-EB03EB94BFCD}" srcOrd="0" destOrd="0" presId="urn:microsoft.com/office/officeart/2005/8/layout/process1"/>
    <dgm:cxn modelId="{402B2FA4-221A-413C-9941-B563AFCCC329}" type="presOf" srcId="{430FA494-C58A-4043-93CB-A94E40E64B48}" destId="{6E9EFC51-32EE-4000-B195-74C9724659C8}" srcOrd="0" destOrd="0" presId="urn:microsoft.com/office/officeart/2005/8/layout/process1"/>
    <dgm:cxn modelId="{38ADEB56-0808-48E8-A4AB-757B0595A127}" type="presOf" srcId="{B3FFBA27-7F30-4DF9-A762-4F0A2E22FC2C}" destId="{FF097648-B65C-4746-BFE1-E4B11264A2E3}" srcOrd="0" destOrd="0" presId="urn:microsoft.com/office/officeart/2005/8/layout/process1"/>
    <dgm:cxn modelId="{2D41D42B-E6DE-430D-9EE1-FD42662B47E6}" srcId="{5C7467EE-F27F-40C9-A1D9-44D8F7A8D350}" destId="{E724D180-916D-4968-BAB5-634C86348A1B}" srcOrd="1" destOrd="0" parTransId="{7DA352E5-75B3-44F3-9BAD-55E39F76AB3E}" sibTransId="{DFFB8640-8CFE-4C7C-B117-9733AFD3B1B9}"/>
    <dgm:cxn modelId="{E649977A-0053-4CAB-B3DD-AA5021E53549}" type="presOf" srcId="{CC53251F-93C4-407A-85C3-984C8F982AE6}" destId="{27D9E446-DBB7-4824-8A70-35B07CB74090}" srcOrd="0" destOrd="0" presId="urn:microsoft.com/office/officeart/2005/8/layout/process1"/>
    <dgm:cxn modelId="{723C22D9-1760-4E69-B8EB-5F8C0A8789F9}" srcId="{5C7467EE-F27F-40C9-A1D9-44D8F7A8D350}" destId="{430FA494-C58A-4043-93CB-A94E40E64B48}" srcOrd="0" destOrd="0" parTransId="{31ED3CA9-7F53-415B-A489-2FE9033F4A3D}" sibTransId="{B3FFBA27-7F30-4DF9-A762-4F0A2E22FC2C}"/>
    <dgm:cxn modelId="{EB02CBD2-25D1-414A-B727-949071548277}" srcId="{5C7467EE-F27F-40C9-A1D9-44D8F7A8D350}" destId="{EAECA89B-017C-4EBA-BBAD-32E16387413A}" srcOrd="3" destOrd="0" parTransId="{0D481520-E0C8-45C5-A174-F707EE862087}" sibTransId="{EEDD6ADA-207D-41A1-A7C2-58658214708D}"/>
    <dgm:cxn modelId="{43E1EC49-A534-4381-B1D1-6664F0ABDAA6}" type="presParOf" srcId="{0DFFDF04-A85B-43DE-9882-1DDDBB98E8B2}" destId="{6E9EFC51-32EE-4000-B195-74C9724659C8}" srcOrd="0" destOrd="0" presId="urn:microsoft.com/office/officeart/2005/8/layout/process1"/>
    <dgm:cxn modelId="{86489DDF-0BB0-406B-8F0C-1CC75B0D1EB4}" type="presParOf" srcId="{0DFFDF04-A85B-43DE-9882-1DDDBB98E8B2}" destId="{FF097648-B65C-4746-BFE1-E4B11264A2E3}" srcOrd="1" destOrd="0" presId="urn:microsoft.com/office/officeart/2005/8/layout/process1"/>
    <dgm:cxn modelId="{DE3E685C-C91D-435B-A895-2A3CA4A45F0D}" type="presParOf" srcId="{FF097648-B65C-4746-BFE1-E4B11264A2E3}" destId="{6FD7D4B5-37D4-46D7-A3C5-2BBEBEF16F4D}" srcOrd="0" destOrd="0" presId="urn:microsoft.com/office/officeart/2005/8/layout/process1"/>
    <dgm:cxn modelId="{7CB447DA-3BF7-4D0E-834F-5F5B4E26B400}" type="presParOf" srcId="{0DFFDF04-A85B-43DE-9882-1DDDBB98E8B2}" destId="{7A6CA079-E1D4-4BDF-BF1A-1B27903DAB94}" srcOrd="2" destOrd="0" presId="urn:microsoft.com/office/officeart/2005/8/layout/process1"/>
    <dgm:cxn modelId="{9C17CDB9-4403-45F6-8B77-5774BA9F022E}" type="presParOf" srcId="{0DFFDF04-A85B-43DE-9882-1DDDBB98E8B2}" destId="{253CA57A-9B61-4651-A60C-A618152EC6BB}" srcOrd="3" destOrd="0" presId="urn:microsoft.com/office/officeart/2005/8/layout/process1"/>
    <dgm:cxn modelId="{1278F40E-C7EB-48D2-992A-635C1BF14FAF}" type="presParOf" srcId="{253CA57A-9B61-4651-A60C-A618152EC6BB}" destId="{636E7D4B-527F-4E70-8913-5795E2A75BF8}" srcOrd="0" destOrd="0" presId="urn:microsoft.com/office/officeart/2005/8/layout/process1"/>
    <dgm:cxn modelId="{7A83D872-2394-438B-89BE-CBD9D47B1670}" type="presParOf" srcId="{0DFFDF04-A85B-43DE-9882-1DDDBB98E8B2}" destId="{AC1DC8E7-8DB0-4A82-9EF4-EB03EB94BFCD}" srcOrd="4" destOrd="0" presId="urn:microsoft.com/office/officeart/2005/8/layout/process1"/>
    <dgm:cxn modelId="{5CBF38F4-E95F-4800-A675-BA7A0FB14255}" type="presParOf" srcId="{0DFFDF04-A85B-43DE-9882-1DDDBB98E8B2}" destId="{27D9E446-DBB7-4824-8A70-35B07CB74090}" srcOrd="5" destOrd="0" presId="urn:microsoft.com/office/officeart/2005/8/layout/process1"/>
    <dgm:cxn modelId="{3E85F1A3-29AC-4365-8891-2FDB0D46E499}" type="presParOf" srcId="{27D9E446-DBB7-4824-8A70-35B07CB74090}" destId="{FE563DA4-2E9E-43EA-A013-7EB5CBCD0D87}" srcOrd="0" destOrd="0" presId="urn:microsoft.com/office/officeart/2005/8/layout/process1"/>
    <dgm:cxn modelId="{77E5E615-7D8B-40F2-B8E3-87B90133B54F}" type="presParOf" srcId="{0DFFDF04-A85B-43DE-9882-1DDDBB98E8B2}" destId="{93CDC5B6-E249-40D5-859C-0994D6A6354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7467EE-F27F-40C9-A1D9-44D8F7A8D35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0FA494-C58A-4043-93CB-A94E40E64B48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Se peso 3 gramos de muestra seca y los balones de destilación </a:t>
          </a:r>
        </a:p>
      </dgm:t>
    </dgm:pt>
    <dgm:pt modelId="{31ED3CA9-7F53-415B-A489-2FE9033F4A3D}" type="parTrans" cxnId="{723C22D9-1760-4E69-B8EB-5F8C0A8789F9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3FFBA27-7F30-4DF9-A762-4F0A2E22FC2C}" type="sibTrans" cxnId="{723C22D9-1760-4E69-B8EB-5F8C0A8789F9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724D180-916D-4968-BAB5-634C86348A1B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Las muestras se las coloco en un dedal con papel filtro para luego colocarlo en un sifón </a:t>
          </a:r>
          <a:r>
            <a:rPr lang="es-ES" dirty="0" err="1">
              <a:latin typeface="Calibri" panose="020F0502020204030204" pitchFamily="34" charset="0"/>
              <a:cs typeface="Calibri" panose="020F0502020204030204" pitchFamily="34" charset="0"/>
            </a:rPr>
            <a:t>soxhlet</a:t>
          </a:r>
          <a:endParaRPr lang="es-E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A352E5-75B3-44F3-9BAD-55E39F76AB3E}" type="parTrans" cxnId="{2D41D42B-E6DE-430D-9EE1-FD42662B47E6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FFB8640-8CFE-4C7C-B117-9733AFD3B1B9}" type="sibTrans" cxnId="{2D41D42B-E6DE-430D-9EE1-FD42662B47E6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0C02C7D-49C4-4B8B-B975-C74537A61B7C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Se agrego solvente hasta la caída del balón; se calentó el sifón a 250°C  </a:t>
          </a:r>
        </a:p>
      </dgm:t>
    </dgm:pt>
    <dgm:pt modelId="{4875EA96-90CE-41EA-9535-846F5D21E906}" type="parTrans" cxnId="{BB5658AE-7863-4C55-98E9-608E73168814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53251F-93C4-407A-85C3-984C8F982AE6}" type="sibTrans" cxnId="{BB5658AE-7863-4C55-98E9-608E73168814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ECA89B-017C-4EBA-BBAD-32E16387413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Se realizó 4 sifonadas y finalmente se retira todo el solvente y mediante diferencias de peso se obtiene el resultado  </a:t>
          </a:r>
        </a:p>
      </dgm:t>
    </dgm:pt>
    <dgm:pt modelId="{0D481520-E0C8-45C5-A174-F707EE862087}" type="parTrans" cxnId="{EB02CBD2-25D1-414A-B727-949071548277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DD6ADA-207D-41A1-A7C2-58658214708D}" type="sibTrans" cxnId="{EB02CBD2-25D1-414A-B727-949071548277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FFDF04-A85B-43DE-9882-1DDDBB98E8B2}" type="pres">
      <dgm:prSet presAssocID="{5C7467EE-F27F-40C9-A1D9-44D8F7A8D35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E9EFC51-32EE-4000-B195-74C9724659C8}" type="pres">
      <dgm:prSet presAssocID="{430FA494-C58A-4043-93CB-A94E40E64B48}" presName="node" presStyleLbl="node1" presStyleIdx="0" presStyleCnt="4" custLinFactNeighborX="-572" custLinFactNeighborY="-125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097648-B65C-4746-BFE1-E4B11264A2E3}" type="pres">
      <dgm:prSet presAssocID="{B3FFBA27-7F30-4DF9-A762-4F0A2E22FC2C}" presName="sibTrans" presStyleLbl="sibTrans2D1" presStyleIdx="0" presStyleCnt="3" custScaleX="137364" custScaleY="129700"/>
      <dgm:spPr/>
      <dgm:t>
        <a:bodyPr/>
        <a:lstStyle/>
        <a:p>
          <a:endParaRPr lang="es-EC"/>
        </a:p>
      </dgm:t>
    </dgm:pt>
    <dgm:pt modelId="{6FD7D4B5-37D4-46D7-A3C5-2BBEBEF16F4D}" type="pres">
      <dgm:prSet presAssocID="{B3FFBA27-7F30-4DF9-A762-4F0A2E22FC2C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7A6CA079-E1D4-4BDF-BF1A-1B27903DAB94}" type="pres">
      <dgm:prSet presAssocID="{E724D180-916D-4968-BAB5-634C86348A1B}" presName="node" presStyleLbl="node1" presStyleIdx="1" presStyleCnt="4" custLinFactNeighborX="-18846" custLinFactNeighborY="-104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3CA57A-9B61-4651-A60C-A618152EC6BB}" type="pres">
      <dgm:prSet presAssocID="{DFFB8640-8CFE-4C7C-B117-9733AFD3B1B9}" presName="sibTrans" presStyleLbl="sibTrans2D1" presStyleIdx="1" presStyleCnt="3" custLinFactNeighborX="-13497" custLinFactNeighborY="4972"/>
      <dgm:spPr/>
      <dgm:t>
        <a:bodyPr/>
        <a:lstStyle/>
        <a:p>
          <a:endParaRPr lang="es-EC"/>
        </a:p>
      </dgm:t>
    </dgm:pt>
    <dgm:pt modelId="{636E7D4B-527F-4E70-8913-5795E2A75BF8}" type="pres">
      <dgm:prSet presAssocID="{DFFB8640-8CFE-4C7C-B117-9733AFD3B1B9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AC1DC8E7-8DB0-4A82-9EF4-EB03EB94BFCD}" type="pres">
      <dgm:prSet presAssocID="{40C02C7D-49C4-4B8B-B975-C74537A61B7C}" presName="node" presStyleLbl="node1" presStyleIdx="2" presStyleCnt="4" custScaleY="91153" custLinFactNeighborX="-13037" custLinFactNeighborY="-849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D9E446-DBB7-4824-8A70-35B07CB74090}" type="pres">
      <dgm:prSet presAssocID="{CC53251F-93C4-407A-85C3-984C8F982AE6}" presName="sibTrans" presStyleLbl="sibTrans2D1" presStyleIdx="2" presStyleCnt="3"/>
      <dgm:spPr/>
      <dgm:t>
        <a:bodyPr/>
        <a:lstStyle/>
        <a:p>
          <a:endParaRPr lang="es-EC"/>
        </a:p>
      </dgm:t>
    </dgm:pt>
    <dgm:pt modelId="{FE563DA4-2E9E-43EA-A013-7EB5CBCD0D87}" type="pres">
      <dgm:prSet presAssocID="{CC53251F-93C4-407A-85C3-984C8F982AE6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93CDC5B6-E249-40D5-859C-0994D6A6354D}" type="pres">
      <dgm:prSet presAssocID="{EAECA89B-017C-4EBA-BBAD-32E16387413A}" presName="node" presStyleLbl="node1" presStyleIdx="3" presStyleCnt="4" custLinFactNeighborX="-18297" custLinFactNeighborY="-693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18072B7-AD6A-4643-A215-7CA5695B5FCA}" type="presOf" srcId="{DFFB8640-8CFE-4C7C-B117-9733AFD3B1B9}" destId="{253CA57A-9B61-4651-A60C-A618152EC6BB}" srcOrd="0" destOrd="0" presId="urn:microsoft.com/office/officeart/2005/8/layout/process1"/>
    <dgm:cxn modelId="{BB5658AE-7863-4C55-98E9-608E73168814}" srcId="{5C7467EE-F27F-40C9-A1D9-44D8F7A8D350}" destId="{40C02C7D-49C4-4B8B-B975-C74537A61B7C}" srcOrd="2" destOrd="0" parTransId="{4875EA96-90CE-41EA-9535-846F5D21E906}" sibTransId="{CC53251F-93C4-407A-85C3-984C8F982AE6}"/>
    <dgm:cxn modelId="{BD2A4A82-9F7E-4CBB-95FD-AE16B9C513FE}" type="presOf" srcId="{EAECA89B-017C-4EBA-BBAD-32E16387413A}" destId="{93CDC5B6-E249-40D5-859C-0994D6A6354D}" srcOrd="0" destOrd="0" presId="urn:microsoft.com/office/officeart/2005/8/layout/process1"/>
    <dgm:cxn modelId="{0E98623A-51D2-423C-BEAD-E76FC8F2B973}" type="presOf" srcId="{B3FFBA27-7F30-4DF9-A762-4F0A2E22FC2C}" destId="{6FD7D4B5-37D4-46D7-A3C5-2BBEBEF16F4D}" srcOrd="1" destOrd="0" presId="urn:microsoft.com/office/officeart/2005/8/layout/process1"/>
    <dgm:cxn modelId="{F531D4BA-2EB9-46AC-8A72-6F7DBB425E85}" type="presOf" srcId="{CC53251F-93C4-407A-85C3-984C8F982AE6}" destId="{FE563DA4-2E9E-43EA-A013-7EB5CBCD0D87}" srcOrd="1" destOrd="0" presId="urn:microsoft.com/office/officeart/2005/8/layout/process1"/>
    <dgm:cxn modelId="{5BFF2B9D-95D4-408A-BE1E-2773A0D9F70E}" type="presOf" srcId="{5C7467EE-F27F-40C9-A1D9-44D8F7A8D350}" destId="{0DFFDF04-A85B-43DE-9882-1DDDBB98E8B2}" srcOrd="0" destOrd="0" presId="urn:microsoft.com/office/officeart/2005/8/layout/process1"/>
    <dgm:cxn modelId="{E208B6B7-182E-4385-98D9-FBF3606888BB}" type="presOf" srcId="{DFFB8640-8CFE-4C7C-B117-9733AFD3B1B9}" destId="{636E7D4B-527F-4E70-8913-5795E2A75BF8}" srcOrd="1" destOrd="0" presId="urn:microsoft.com/office/officeart/2005/8/layout/process1"/>
    <dgm:cxn modelId="{255AE850-321E-4FD7-B9AB-B9CC51F24C1C}" type="presOf" srcId="{E724D180-916D-4968-BAB5-634C86348A1B}" destId="{7A6CA079-E1D4-4BDF-BF1A-1B27903DAB94}" srcOrd="0" destOrd="0" presId="urn:microsoft.com/office/officeart/2005/8/layout/process1"/>
    <dgm:cxn modelId="{567FE568-125C-4AB5-A6B2-5E0E409EFDBD}" type="presOf" srcId="{40C02C7D-49C4-4B8B-B975-C74537A61B7C}" destId="{AC1DC8E7-8DB0-4A82-9EF4-EB03EB94BFCD}" srcOrd="0" destOrd="0" presId="urn:microsoft.com/office/officeart/2005/8/layout/process1"/>
    <dgm:cxn modelId="{402B2FA4-221A-413C-9941-B563AFCCC329}" type="presOf" srcId="{430FA494-C58A-4043-93CB-A94E40E64B48}" destId="{6E9EFC51-32EE-4000-B195-74C9724659C8}" srcOrd="0" destOrd="0" presId="urn:microsoft.com/office/officeart/2005/8/layout/process1"/>
    <dgm:cxn modelId="{38ADEB56-0808-48E8-A4AB-757B0595A127}" type="presOf" srcId="{B3FFBA27-7F30-4DF9-A762-4F0A2E22FC2C}" destId="{FF097648-B65C-4746-BFE1-E4B11264A2E3}" srcOrd="0" destOrd="0" presId="urn:microsoft.com/office/officeart/2005/8/layout/process1"/>
    <dgm:cxn modelId="{2D41D42B-E6DE-430D-9EE1-FD42662B47E6}" srcId="{5C7467EE-F27F-40C9-A1D9-44D8F7A8D350}" destId="{E724D180-916D-4968-BAB5-634C86348A1B}" srcOrd="1" destOrd="0" parTransId="{7DA352E5-75B3-44F3-9BAD-55E39F76AB3E}" sibTransId="{DFFB8640-8CFE-4C7C-B117-9733AFD3B1B9}"/>
    <dgm:cxn modelId="{E649977A-0053-4CAB-B3DD-AA5021E53549}" type="presOf" srcId="{CC53251F-93C4-407A-85C3-984C8F982AE6}" destId="{27D9E446-DBB7-4824-8A70-35B07CB74090}" srcOrd="0" destOrd="0" presId="urn:microsoft.com/office/officeart/2005/8/layout/process1"/>
    <dgm:cxn modelId="{723C22D9-1760-4E69-B8EB-5F8C0A8789F9}" srcId="{5C7467EE-F27F-40C9-A1D9-44D8F7A8D350}" destId="{430FA494-C58A-4043-93CB-A94E40E64B48}" srcOrd="0" destOrd="0" parTransId="{31ED3CA9-7F53-415B-A489-2FE9033F4A3D}" sibTransId="{B3FFBA27-7F30-4DF9-A762-4F0A2E22FC2C}"/>
    <dgm:cxn modelId="{EB02CBD2-25D1-414A-B727-949071548277}" srcId="{5C7467EE-F27F-40C9-A1D9-44D8F7A8D350}" destId="{EAECA89B-017C-4EBA-BBAD-32E16387413A}" srcOrd="3" destOrd="0" parTransId="{0D481520-E0C8-45C5-A174-F707EE862087}" sibTransId="{EEDD6ADA-207D-41A1-A7C2-58658214708D}"/>
    <dgm:cxn modelId="{43E1EC49-A534-4381-B1D1-6664F0ABDAA6}" type="presParOf" srcId="{0DFFDF04-A85B-43DE-9882-1DDDBB98E8B2}" destId="{6E9EFC51-32EE-4000-B195-74C9724659C8}" srcOrd="0" destOrd="0" presId="urn:microsoft.com/office/officeart/2005/8/layout/process1"/>
    <dgm:cxn modelId="{86489DDF-0BB0-406B-8F0C-1CC75B0D1EB4}" type="presParOf" srcId="{0DFFDF04-A85B-43DE-9882-1DDDBB98E8B2}" destId="{FF097648-B65C-4746-BFE1-E4B11264A2E3}" srcOrd="1" destOrd="0" presId="urn:microsoft.com/office/officeart/2005/8/layout/process1"/>
    <dgm:cxn modelId="{DE3E685C-C91D-435B-A895-2A3CA4A45F0D}" type="presParOf" srcId="{FF097648-B65C-4746-BFE1-E4B11264A2E3}" destId="{6FD7D4B5-37D4-46D7-A3C5-2BBEBEF16F4D}" srcOrd="0" destOrd="0" presId="urn:microsoft.com/office/officeart/2005/8/layout/process1"/>
    <dgm:cxn modelId="{7CB447DA-3BF7-4D0E-834F-5F5B4E26B400}" type="presParOf" srcId="{0DFFDF04-A85B-43DE-9882-1DDDBB98E8B2}" destId="{7A6CA079-E1D4-4BDF-BF1A-1B27903DAB94}" srcOrd="2" destOrd="0" presId="urn:microsoft.com/office/officeart/2005/8/layout/process1"/>
    <dgm:cxn modelId="{9C17CDB9-4403-45F6-8B77-5774BA9F022E}" type="presParOf" srcId="{0DFFDF04-A85B-43DE-9882-1DDDBB98E8B2}" destId="{253CA57A-9B61-4651-A60C-A618152EC6BB}" srcOrd="3" destOrd="0" presId="urn:microsoft.com/office/officeart/2005/8/layout/process1"/>
    <dgm:cxn modelId="{1278F40E-C7EB-48D2-992A-635C1BF14FAF}" type="presParOf" srcId="{253CA57A-9B61-4651-A60C-A618152EC6BB}" destId="{636E7D4B-527F-4E70-8913-5795E2A75BF8}" srcOrd="0" destOrd="0" presId="urn:microsoft.com/office/officeart/2005/8/layout/process1"/>
    <dgm:cxn modelId="{7A83D872-2394-438B-89BE-CBD9D47B1670}" type="presParOf" srcId="{0DFFDF04-A85B-43DE-9882-1DDDBB98E8B2}" destId="{AC1DC8E7-8DB0-4A82-9EF4-EB03EB94BFCD}" srcOrd="4" destOrd="0" presId="urn:microsoft.com/office/officeart/2005/8/layout/process1"/>
    <dgm:cxn modelId="{5CBF38F4-E95F-4800-A675-BA7A0FB14255}" type="presParOf" srcId="{0DFFDF04-A85B-43DE-9882-1DDDBB98E8B2}" destId="{27D9E446-DBB7-4824-8A70-35B07CB74090}" srcOrd="5" destOrd="0" presId="urn:microsoft.com/office/officeart/2005/8/layout/process1"/>
    <dgm:cxn modelId="{3E85F1A3-29AC-4365-8891-2FDB0D46E499}" type="presParOf" srcId="{27D9E446-DBB7-4824-8A70-35B07CB74090}" destId="{FE563DA4-2E9E-43EA-A013-7EB5CBCD0D87}" srcOrd="0" destOrd="0" presId="urn:microsoft.com/office/officeart/2005/8/layout/process1"/>
    <dgm:cxn modelId="{77E5E615-7D8B-40F2-B8E3-87B90133B54F}" type="presParOf" srcId="{0DFFDF04-A85B-43DE-9882-1DDDBB98E8B2}" destId="{93CDC5B6-E249-40D5-859C-0994D6A6354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7467EE-F27F-40C9-A1D9-44D8F7A8D35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0FA494-C58A-4043-93CB-A94E40E64B48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Se peso 3 gramos de muestra seca y se los coloco en matraces con 100ml de acido </a:t>
          </a:r>
          <a:r>
            <a:rPr lang="es-ES" dirty="0" err="1">
              <a:latin typeface="Calibri" panose="020F0502020204030204" pitchFamily="34" charset="0"/>
              <a:cs typeface="Calibri" panose="020F0502020204030204" pitchFamily="34" charset="0"/>
            </a:rPr>
            <a:t>clorhìdrico</a:t>
          </a:r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</a:p>
      </dgm:t>
    </dgm:pt>
    <dgm:pt modelId="{31ED3CA9-7F53-415B-A489-2FE9033F4A3D}" type="parTrans" cxnId="{723C22D9-1760-4E69-B8EB-5F8C0A8789F9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3FFBA27-7F30-4DF9-A762-4F0A2E22FC2C}" type="sibTrans" cxnId="{723C22D9-1760-4E69-B8EB-5F8C0A8789F9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724D180-916D-4968-BAB5-634C86348A1B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Se calentó  las muestra a 200º C durante 2 horas</a:t>
          </a:r>
        </a:p>
      </dgm:t>
    </dgm:pt>
    <dgm:pt modelId="{7DA352E5-75B3-44F3-9BAD-55E39F76AB3E}" type="parTrans" cxnId="{2D41D42B-E6DE-430D-9EE1-FD42662B47E6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FFB8640-8CFE-4C7C-B117-9733AFD3B1B9}" type="sibTrans" cxnId="{2D41D42B-E6DE-430D-9EE1-FD42662B47E6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0C02C7D-49C4-4B8B-B975-C74537A61B7C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Se filtro el material y se lavo con 200ml de agua destilada </a:t>
          </a:r>
        </a:p>
      </dgm:t>
    </dgm:pt>
    <dgm:pt modelId="{4875EA96-90CE-41EA-9535-846F5D21E906}" type="parTrans" cxnId="{BB5658AE-7863-4C55-98E9-608E73168814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53251F-93C4-407A-85C3-984C8F982AE6}" type="sibTrans" cxnId="{BB5658AE-7863-4C55-98E9-608E73168814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ECA89B-017C-4EBA-BBAD-32E16387413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Una</a:t>
          </a:r>
          <a:r>
            <a:rPr lang="es-ES" baseline="0" dirty="0">
              <a:latin typeface="Calibri" panose="020F0502020204030204" pitchFamily="34" charset="0"/>
              <a:cs typeface="Calibri" panose="020F0502020204030204" pitchFamily="34" charset="0"/>
            </a:rPr>
            <a:t> vez se terminó de filtrar, se colocó las muestras en una estufa a 80°C por 24 horas. </a:t>
          </a:r>
          <a:endParaRPr lang="es-E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481520-E0C8-45C5-A174-F707EE862087}" type="parTrans" cxnId="{EB02CBD2-25D1-414A-B727-949071548277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DD6ADA-207D-41A1-A7C2-58658214708D}" type="sibTrans" cxnId="{EB02CBD2-25D1-414A-B727-949071548277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FFDF04-A85B-43DE-9882-1DDDBB98E8B2}" type="pres">
      <dgm:prSet presAssocID="{5C7467EE-F27F-40C9-A1D9-44D8F7A8D35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E9EFC51-32EE-4000-B195-74C9724659C8}" type="pres">
      <dgm:prSet presAssocID="{430FA494-C58A-4043-93CB-A94E40E64B48}" presName="node" presStyleLbl="node1" presStyleIdx="0" presStyleCnt="4" custLinFactNeighborX="13533" custLinFactNeighborY="-235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097648-B65C-4746-BFE1-E4B11264A2E3}" type="pres">
      <dgm:prSet presAssocID="{B3FFBA27-7F30-4DF9-A762-4F0A2E22FC2C}" presName="sibTrans" presStyleLbl="sibTrans2D1" presStyleIdx="0" presStyleCnt="3"/>
      <dgm:spPr/>
      <dgm:t>
        <a:bodyPr/>
        <a:lstStyle/>
        <a:p>
          <a:endParaRPr lang="es-EC"/>
        </a:p>
      </dgm:t>
    </dgm:pt>
    <dgm:pt modelId="{6FD7D4B5-37D4-46D7-A3C5-2BBEBEF16F4D}" type="pres">
      <dgm:prSet presAssocID="{B3FFBA27-7F30-4DF9-A762-4F0A2E22FC2C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7A6CA079-E1D4-4BDF-BF1A-1B27903DAB94}" type="pres">
      <dgm:prSet presAssocID="{E724D180-916D-4968-BAB5-634C86348A1B}" presName="node" presStyleLbl="node1" presStyleIdx="1" presStyleCnt="4" custLinFactNeighborX="-12635" custLinFactNeighborY="-2483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3CA57A-9B61-4651-A60C-A618152EC6BB}" type="pres">
      <dgm:prSet presAssocID="{DFFB8640-8CFE-4C7C-B117-9733AFD3B1B9}" presName="sibTrans" presStyleLbl="sibTrans2D1" presStyleIdx="1" presStyleCnt="3" custLinFactNeighborX="-13497" custLinFactNeighborY="4972"/>
      <dgm:spPr/>
      <dgm:t>
        <a:bodyPr/>
        <a:lstStyle/>
        <a:p>
          <a:endParaRPr lang="es-EC"/>
        </a:p>
      </dgm:t>
    </dgm:pt>
    <dgm:pt modelId="{636E7D4B-527F-4E70-8913-5795E2A75BF8}" type="pres">
      <dgm:prSet presAssocID="{DFFB8640-8CFE-4C7C-B117-9733AFD3B1B9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AC1DC8E7-8DB0-4A82-9EF4-EB03EB94BFCD}" type="pres">
      <dgm:prSet presAssocID="{40C02C7D-49C4-4B8B-B975-C74537A61B7C}" presName="node" presStyleLbl="node1" presStyleIdx="2" presStyleCnt="4" custLinFactNeighborX="-21348" custLinFactNeighborY="-301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D9E446-DBB7-4824-8A70-35B07CB74090}" type="pres">
      <dgm:prSet presAssocID="{CC53251F-93C4-407A-85C3-984C8F982AE6}" presName="sibTrans" presStyleLbl="sibTrans2D1" presStyleIdx="2" presStyleCnt="3"/>
      <dgm:spPr/>
      <dgm:t>
        <a:bodyPr/>
        <a:lstStyle/>
        <a:p>
          <a:endParaRPr lang="es-EC"/>
        </a:p>
      </dgm:t>
    </dgm:pt>
    <dgm:pt modelId="{FE563DA4-2E9E-43EA-A013-7EB5CBCD0D87}" type="pres">
      <dgm:prSet presAssocID="{CC53251F-93C4-407A-85C3-984C8F982AE6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93CDC5B6-E249-40D5-859C-0994D6A6354D}" type="pres">
      <dgm:prSet presAssocID="{EAECA89B-017C-4EBA-BBAD-32E16387413A}" presName="node" presStyleLbl="node1" presStyleIdx="3" presStyleCnt="4" custLinFactNeighborX="572" custLinFactNeighborY="-3202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18072B7-AD6A-4643-A215-7CA5695B5FCA}" type="presOf" srcId="{DFFB8640-8CFE-4C7C-B117-9733AFD3B1B9}" destId="{253CA57A-9B61-4651-A60C-A618152EC6BB}" srcOrd="0" destOrd="0" presId="urn:microsoft.com/office/officeart/2005/8/layout/process1"/>
    <dgm:cxn modelId="{BB5658AE-7863-4C55-98E9-608E73168814}" srcId="{5C7467EE-F27F-40C9-A1D9-44D8F7A8D350}" destId="{40C02C7D-49C4-4B8B-B975-C74537A61B7C}" srcOrd="2" destOrd="0" parTransId="{4875EA96-90CE-41EA-9535-846F5D21E906}" sibTransId="{CC53251F-93C4-407A-85C3-984C8F982AE6}"/>
    <dgm:cxn modelId="{BD2A4A82-9F7E-4CBB-95FD-AE16B9C513FE}" type="presOf" srcId="{EAECA89B-017C-4EBA-BBAD-32E16387413A}" destId="{93CDC5B6-E249-40D5-859C-0994D6A6354D}" srcOrd="0" destOrd="0" presId="urn:microsoft.com/office/officeart/2005/8/layout/process1"/>
    <dgm:cxn modelId="{0E98623A-51D2-423C-BEAD-E76FC8F2B973}" type="presOf" srcId="{B3FFBA27-7F30-4DF9-A762-4F0A2E22FC2C}" destId="{6FD7D4B5-37D4-46D7-A3C5-2BBEBEF16F4D}" srcOrd="1" destOrd="0" presId="urn:microsoft.com/office/officeart/2005/8/layout/process1"/>
    <dgm:cxn modelId="{F531D4BA-2EB9-46AC-8A72-6F7DBB425E85}" type="presOf" srcId="{CC53251F-93C4-407A-85C3-984C8F982AE6}" destId="{FE563DA4-2E9E-43EA-A013-7EB5CBCD0D87}" srcOrd="1" destOrd="0" presId="urn:microsoft.com/office/officeart/2005/8/layout/process1"/>
    <dgm:cxn modelId="{5BFF2B9D-95D4-408A-BE1E-2773A0D9F70E}" type="presOf" srcId="{5C7467EE-F27F-40C9-A1D9-44D8F7A8D350}" destId="{0DFFDF04-A85B-43DE-9882-1DDDBB98E8B2}" srcOrd="0" destOrd="0" presId="urn:microsoft.com/office/officeart/2005/8/layout/process1"/>
    <dgm:cxn modelId="{E208B6B7-182E-4385-98D9-FBF3606888BB}" type="presOf" srcId="{DFFB8640-8CFE-4C7C-B117-9733AFD3B1B9}" destId="{636E7D4B-527F-4E70-8913-5795E2A75BF8}" srcOrd="1" destOrd="0" presId="urn:microsoft.com/office/officeart/2005/8/layout/process1"/>
    <dgm:cxn modelId="{255AE850-321E-4FD7-B9AB-B9CC51F24C1C}" type="presOf" srcId="{E724D180-916D-4968-BAB5-634C86348A1B}" destId="{7A6CA079-E1D4-4BDF-BF1A-1B27903DAB94}" srcOrd="0" destOrd="0" presId="urn:microsoft.com/office/officeart/2005/8/layout/process1"/>
    <dgm:cxn modelId="{567FE568-125C-4AB5-A6B2-5E0E409EFDBD}" type="presOf" srcId="{40C02C7D-49C4-4B8B-B975-C74537A61B7C}" destId="{AC1DC8E7-8DB0-4A82-9EF4-EB03EB94BFCD}" srcOrd="0" destOrd="0" presId="urn:microsoft.com/office/officeart/2005/8/layout/process1"/>
    <dgm:cxn modelId="{402B2FA4-221A-413C-9941-B563AFCCC329}" type="presOf" srcId="{430FA494-C58A-4043-93CB-A94E40E64B48}" destId="{6E9EFC51-32EE-4000-B195-74C9724659C8}" srcOrd="0" destOrd="0" presId="urn:microsoft.com/office/officeart/2005/8/layout/process1"/>
    <dgm:cxn modelId="{38ADEB56-0808-48E8-A4AB-757B0595A127}" type="presOf" srcId="{B3FFBA27-7F30-4DF9-A762-4F0A2E22FC2C}" destId="{FF097648-B65C-4746-BFE1-E4B11264A2E3}" srcOrd="0" destOrd="0" presId="urn:microsoft.com/office/officeart/2005/8/layout/process1"/>
    <dgm:cxn modelId="{2D41D42B-E6DE-430D-9EE1-FD42662B47E6}" srcId="{5C7467EE-F27F-40C9-A1D9-44D8F7A8D350}" destId="{E724D180-916D-4968-BAB5-634C86348A1B}" srcOrd="1" destOrd="0" parTransId="{7DA352E5-75B3-44F3-9BAD-55E39F76AB3E}" sibTransId="{DFFB8640-8CFE-4C7C-B117-9733AFD3B1B9}"/>
    <dgm:cxn modelId="{E649977A-0053-4CAB-B3DD-AA5021E53549}" type="presOf" srcId="{CC53251F-93C4-407A-85C3-984C8F982AE6}" destId="{27D9E446-DBB7-4824-8A70-35B07CB74090}" srcOrd="0" destOrd="0" presId="urn:microsoft.com/office/officeart/2005/8/layout/process1"/>
    <dgm:cxn modelId="{723C22D9-1760-4E69-B8EB-5F8C0A8789F9}" srcId="{5C7467EE-F27F-40C9-A1D9-44D8F7A8D350}" destId="{430FA494-C58A-4043-93CB-A94E40E64B48}" srcOrd="0" destOrd="0" parTransId="{31ED3CA9-7F53-415B-A489-2FE9033F4A3D}" sibTransId="{B3FFBA27-7F30-4DF9-A762-4F0A2E22FC2C}"/>
    <dgm:cxn modelId="{EB02CBD2-25D1-414A-B727-949071548277}" srcId="{5C7467EE-F27F-40C9-A1D9-44D8F7A8D350}" destId="{EAECA89B-017C-4EBA-BBAD-32E16387413A}" srcOrd="3" destOrd="0" parTransId="{0D481520-E0C8-45C5-A174-F707EE862087}" sibTransId="{EEDD6ADA-207D-41A1-A7C2-58658214708D}"/>
    <dgm:cxn modelId="{43E1EC49-A534-4381-B1D1-6664F0ABDAA6}" type="presParOf" srcId="{0DFFDF04-A85B-43DE-9882-1DDDBB98E8B2}" destId="{6E9EFC51-32EE-4000-B195-74C9724659C8}" srcOrd="0" destOrd="0" presId="urn:microsoft.com/office/officeart/2005/8/layout/process1"/>
    <dgm:cxn modelId="{86489DDF-0BB0-406B-8F0C-1CC75B0D1EB4}" type="presParOf" srcId="{0DFFDF04-A85B-43DE-9882-1DDDBB98E8B2}" destId="{FF097648-B65C-4746-BFE1-E4B11264A2E3}" srcOrd="1" destOrd="0" presId="urn:microsoft.com/office/officeart/2005/8/layout/process1"/>
    <dgm:cxn modelId="{DE3E685C-C91D-435B-A895-2A3CA4A45F0D}" type="presParOf" srcId="{FF097648-B65C-4746-BFE1-E4B11264A2E3}" destId="{6FD7D4B5-37D4-46D7-A3C5-2BBEBEF16F4D}" srcOrd="0" destOrd="0" presId="urn:microsoft.com/office/officeart/2005/8/layout/process1"/>
    <dgm:cxn modelId="{7CB447DA-3BF7-4D0E-834F-5F5B4E26B400}" type="presParOf" srcId="{0DFFDF04-A85B-43DE-9882-1DDDBB98E8B2}" destId="{7A6CA079-E1D4-4BDF-BF1A-1B27903DAB94}" srcOrd="2" destOrd="0" presId="urn:microsoft.com/office/officeart/2005/8/layout/process1"/>
    <dgm:cxn modelId="{9C17CDB9-4403-45F6-8B77-5774BA9F022E}" type="presParOf" srcId="{0DFFDF04-A85B-43DE-9882-1DDDBB98E8B2}" destId="{253CA57A-9B61-4651-A60C-A618152EC6BB}" srcOrd="3" destOrd="0" presId="urn:microsoft.com/office/officeart/2005/8/layout/process1"/>
    <dgm:cxn modelId="{1278F40E-C7EB-48D2-992A-635C1BF14FAF}" type="presParOf" srcId="{253CA57A-9B61-4651-A60C-A618152EC6BB}" destId="{636E7D4B-527F-4E70-8913-5795E2A75BF8}" srcOrd="0" destOrd="0" presId="urn:microsoft.com/office/officeart/2005/8/layout/process1"/>
    <dgm:cxn modelId="{7A83D872-2394-438B-89BE-CBD9D47B1670}" type="presParOf" srcId="{0DFFDF04-A85B-43DE-9882-1DDDBB98E8B2}" destId="{AC1DC8E7-8DB0-4A82-9EF4-EB03EB94BFCD}" srcOrd="4" destOrd="0" presId="urn:microsoft.com/office/officeart/2005/8/layout/process1"/>
    <dgm:cxn modelId="{5CBF38F4-E95F-4800-A675-BA7A0FB14255}" type="presParOf" srcId="{0DFFDF04-A85B-43DE-9882-1DDDBB98E8B2}" destId="{27D9E446-DBB7-4824-8A70-35B07CB74090}" srcOrd="5" destOrd="0" presId="urn:microsoft.com/office/officeart/2005/8/layout/process1"/>
    <dgm:cxn modelId="{3E85F1A3-29AC-4365-8891-2FDB0D46E499}" type="presParOf" srcId="{27D9E446-DBB7-4824-8A70-35B07CB74090}" destId="{FE563DA4-2E9E-43EA-A013-7EB5CBCD0D87}" srcOrd="0" destOrd="0" presId="urn:microsoft.com/office/officeart/2005/8/layout/process1"/>
    <dgm:cxn modelId="{77E5E615-7D8B-40F2-B8E3-87B90133B54F}" type="presParOf" srcId="{0DFFDF04-A85B-43DE-9882-1DDDBB98E8B2}" destId="{93CDC5B6-E249-40D5-859C-0994D6A6354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7467EE-F27F-40C9-A1D9-44D8F7A8D35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0FA494-C58A-4043-93CB-A94E40E64B48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Se pesó 3 gramos de muestra seca y se los colocó en un crisol . </a:t>
          </a:r>
        </a:p>
      </dgm:t>
    </dgm:pt>
    <dgm:pt modelId="{31ED3CA9-7F53-415B-A489-2FE9033F4A3D}" type="parTrans" cxnId="{723C22D9-1760-4E69-B8EB-5F8C0A8789F9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3FFBA27-7F30-4DF9-A762-4F0A2E22FC2C}" type="sibTrans" cxnId="{723C22D9-1760-4E69-B8EB-5F8C0A8789F9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724D180-916D-4968-BAB5-634C86348A1B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Se quemó en la cámara extractora de gases sobre una placa de calentamiento </a:t>
          </a:r>
        </a:p>
      </dgm:t>
    </dgm:pt>
    <dgm:pt modelId="{7DA352E5-75B3-44F3-9BAD-55E39F76AB3E}" type="parTrans" cxnId="{2D41D42B-E6DE-430D-9EE1-FD42662B47E6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FFB8640-8CFE-4C7C-B117-9733AFD3B1B9}" type="sibTrans" cxnId="{2D41D42B-E6DE-430D-9EE1-FD42662B47E6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0C02C7D-49C4-4B8B-B975-C74537A61B7C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>
              <a:latin typeface="Calibri" panose="020F0502020204030204" pitchFamily="34" charset="0"/>
              <a:cs typeface="Calibri" panose="020F0502020204030204" pitchFamily="34" charset="0"/>
            </a:rPr>
            <a:t>Se colocó los crisoles dentro de una estufa por 4 horas a 500°C, cuando transcurrido el tiempo dejó enfriar los crisoles dentro del desecador </a:t>
          </a:r>
        </a:p>
      </dgm:t>
    </dgm:pt>
    <dgm:pt modelId="{4875EA96-90CE-41EA-9535-846F5D21E906}" type="parTrans" cxnId="{BB5658AE-7863-4C55-98E9-608E73168814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53251F-93C4-407A-85C3-984C8F982AE6}" type="sibTrans" cxnId="{BB5658AE-7863-4C55-98E9-608E73168814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FFDF04-A85B-43DE-9882-1DDDBB98E8B2}" type="pres">
      <dgm:prSet presAssocID="{5C7467EE-F27F-40C9-A1D9-44D8F7A8D35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E9EFC51-32EE-4000-B195-74C9724659C8}" type="pres">
      <dgm:prSet presAssocID="{430FA494-C58A-4043-93CB-A94E40E64B48}" presName="node" presStyleLbl="node1" presStyleIdx="0" presStyleCnt="3" custLinFactNeighborX="9243" custLinFactNeighborY="-13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097648-B65C-4746-BFE1-E4B11264A2E3}" type="pres">
      <dgm:prSet presAssocID="{B3FFBA27-7F30-4DF9-A762-4F0A2E22FC2C}" presName="sibTrans" presStyleLbl="sibTrans2D1" presStyleIdx="0" presStyleCnt="2"/>
      <dgm:spPr/>
      <dgm:t>
        <a:bodyPr/>
        <a:lstStyle/>
        <a:p>
          <a:endParaRPr lang="es-EC"/>
        </a:p>
      </dgm:t>
    </dgm:pt>
    <dgm:pt modelId="{6FD7D4B5-37D4-46D7-A3C5-2BBEBEF16F4D}" type="pres">
      <dgm:prSet presAssocID="{B3FFBA27-7F30-4DF9-A762-4F0A2E22FC2C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7A6CA079-E1D4-4BDF-BF1A-1B27903DAB94}" type="pres">
      <dgm:prSet presAssocID="{E724D180-916D-4968-BAB5-634C86348A1B}" presName="node" presStyleLbl="node1" presStyleIdx="1" presStyleCnt="3" custLinFactNeighborX="-1478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3CA57A-9B61-4651-A60C-A618152EC6BB}" type="pres">
      <dgm:prSet presAssocID="{DFFB8640-8CFE-4C7C-B117-9733AFD3B1B9}" presName="sibTrans" presStyleLbl="sibTrans2D1" presStyleIdx="1" presStyleCnt="2" custLinFactNeighborX="-13497" custLinFactNeighborY="4972"/>
      <dgm:spPr/>
      <dgm:t>
        <a:bodyPr/>
        <a:lstStyle/>
        <a:p>
          <a:endParaRPr lang="es-EC"/>
        </a:p>
      </dgm:t>
    </dgm:pt>
    <dgm:pt modelId="{636E7D4B-527F-4E70-8913-5795E2A75BF8}" type="pres">
      <dgm:prSet presAssocID="{DFFB8640-8CFE-4C7C-B117-9733AFD3B1B9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AC1DC8E7-8DB0-4A82-9EF4-EB03EB94BFCD}" type="pres">
      <dgm:prSet presAssocID="{40C02C7D-49C4-4B8B-B975-C74537A61B7C}" presName="node" presStyleLbl="node1" presStyleIdx="2" presStyleCnt="3" custLinFactNeighborX="-21348" custLinFactNeighborY="191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18072B7-AD6A-4643-A215-7CA5695B5FCA}" type="presOf" srcId="{DFFB8640-8CFE-4C7C-B117-9733AFD3B1B9}" destId="{253CA57A-9B61-4651-A60C-A618152EC6BB}" srcOrd="0" destOrd="0" presId="urn:microsoft.com/office/officeart/2005/8/layout/process1"/>
    <dgm:cxn modelId="{BB5658AE-7863-4C55-98E9-608E73168814}" srcId="{5C7467EE-F27F-40C9-A1D9-44D8F7A8D350}" destId="{40C02C7D-49C4-4B8B-B975-C74537A61B7C}" srcOrd="2" destOrd="0" parTransId="{4875EA96-90CE-41EA-9535-846F5D21E906}" sibTransId="{CC53251F-93C4-407A-85C3-984C8F982AE6}"/>
    <dgm:cxn modelId="{0E98623A-51D2-423C-BEAD-E76FC8F2B973}" type="presOf" srcId="{B3FFBA27-7F30-4DF9-A762-4F0A2E22FC2C}" destId="{6FD7D4B5-37D4-46D7-A3C5-2BBEBEF16F4D}" srcOrd="1" destOrd="0" presId="urn:microsoft.com/office/officeart/2005/8/layout/process1"/>
    <dgm:cxn modelId="{5BFF2B9D-95D4-408A-BE1E-2773A0D9F70E}" type="presOf" srcId="{5C7467EE-F27F-40C9-A1D9-44D8F7A8D350}" destId="{0DFFDF04-A85B-43DE-9882-1DDDBB98E8B2}" srcOrd="0" destOrd="0" presId="urn:microsoft.com/office/officeart/2005/8/layout/process1"/>
    <dgm:cxn modelId="{E208B6B7-182E-4385-98D9-FBF3606888BB}" type="presOf" srcId="{DFFB8640-8CFE-4C7C-B117-9733AFD3B1B9}" destId="{636E7D4B-527F-4E70-8913-5795E2A75BF8}" srcOrd="1" destOrd="0" presId="urn:microsoft.com/office/officeart/2005/8/layout/process1"/>
    <dgm:cxn modelId="{255AE850-321E-4FD7-B9AB-B9CC51F24C1C}" type="presOf" srcId="{E724D180-916D-4968-BAB5-634C86348A1B}" destId="{7A6CA079-E1D4-4BDF-BF1A-1B27903DAB94}" srcOrd="0" destOrd="0" presId="urn:microsoft.com/office/officeart/2005/8/layout/process1"/>
    <dgm:cxn modelId="{567FE568-125C-4AB5-A6B2-5E0E409EFDBD}" type="presOf" srcId="{40C02C7D-49C4-4B8B-B975-C74537A61B7C}" destId="{AC1DC8E7-8DB0-4A82-9EF4-EB03EB94BFCD}" srcOrd="0" destOrd="0" presId="urn:microsoft.com/office/officeart/2005/8/layout/process1"/>
    <dgm:cxn modelId="{402B2FA4-221A-413C-9941-B563AFCCC329}" type="presOf" srcId="{430FA494-C58A-4043-93CB-A94E40E64B48}" destId="{6E9EFC51-32EE-4000-B195-74C9724659C8}" srcOrd="0" destOrd="0" presId="urn:microsoft.com/office/officeart/2005/8/layout/process1"/>
    <dgm:cxn modelId="{38ADEB56-0808-48E8-A4AB-757B0595A127}" type="presOf" srcId="{B3FFBA27-7F30-4DF9-A762-4F0A2E22FC2C}" destId="{FF097648-B65C-4746-BFE1-E4B11264A2E3}" srcOrd="0" destOrd="0" presId="urn:microsoft.com/office/officeart/2005/8/layout/process1"/>
    <dgm:cxn modelId="{2D41D42B-E6DE-430D-9EE1-FD42662B47E6}" srcId="{5C7467EE-F27F-40C9-A1D9-44D8F7A8D350}" destId="{E724D180-916D-4968-BAB5-634C86348A1B}" srcOrd="1" destOrd="0" parTransId="{7DA352E5-75B3-44F3-9BAD-55E39F76AB3E}" sibTransId="{DFFB8640-8CFE-4C7C-B117-9733AFD3B1B9}"/>
    <dgm:cxn modelId="{723C22D9-1760-4E69-B8EB-5F8C0A8789F9}" srcId="{5C7467EE-F27F-40C9-A1D9-44D8F7A8D350}" destId="{430FA494-C58A-4043-93CB-A94E40E64B48}" srcOrd="0" destOrd="0" parTransId="{31ED3CA9-7F53-415B-A489-2FE9033F4A3D}" sibTransId="{B3FFBA27-7F30-4DF9-A762-4F0A2E22FC2C}"/>
    <dgm:cxn modelId="{43E1EC49-A534-4381-B1D1-6664F0ABDAA6}" type="presParOf" srcId="{0DFFDF04-A85B-43DE-9882-1DDDBB98E8B2}" destId="{6E9EFC51-32EE-4000-B195-74C9724659C8}" srcOrd="0" destOrd="0" presId="urn:microsoft.com/office/officeart/2005/8/layout/process1"/>
    <dgm:cxn modelId="{86489DDF-0BB0-406B-8F0C-1CC75B0D1EB4}" type="presParOf" srcId="{0DFFDF04-A85B-43DE-9882-1DDDBB98E8B2}" destId="{FF097648-B65C-4746-BFE1-E4B11264A2E3}" srcOrd="1" destOrd="0" presId="urn:microsoft.com/office/officeart/2005/8/layout/process1"/>
    <dgm:cxn modelId="{DE3E685C-C91D-435B-A895-2A3CA4A45F0D}" type="presParOf" srcId="{FF097648-B65C-4746-BFE1-E4B11264A2E3}" destId="{6FD7D4B5-37D4-46D7-A3C5-2BBEBEF16F4D}" srcOrd="0" destOrd="0" presId="urn:microsoft.com/office/officeart/2005/8/layout/process1"/>
    <dgm:cxn modelId="{7CB447DA-3BF7-4D0E-834F-5F5B4E26B400}" type="presParOf" srcId="{0DFFDF04-A85B-43DE-9882-1DDDBB98E8B2}" destId="{7A6CA079-E1D4-4BDF-BF1A-1B27903DAB94}" srcOrd="2" destOrd="0" presId="urn:microsoft.com/office/officeart/2005/8/layout/process1"/>
    <dgm:cxn modelId="{9C17CDB9-4403-45F6-8B77-5774BA9F022E}" type="presParOf" srcId="{0DFFDF04-A85B-43DE-9882-1DDDBB98E8B2}" destId="{253CA57A-9B61-4651-A60C-A618152EC6BB}" srcOrd="3" destOrd="0" presId="urn:microsoft.com/office/officeart/2005/8/layout/process1"/>
    <dgm:cxn modelId="{1278F40E-C7EB-48D2-992A-635C1BF14FAF}" type="presParOf" srcId="{253CA57A-9B61-4651-A60C-A618152EC6BB}" destId="{636E7D4B-527F-4E70-8913-5795E2A75BF8}" srcOrd="0" destOrd="0" presId="urn:microsoft.com/office/officeart/2005/8/layout/process1"/>
    <dgm:cxn modelId="{7A83D872-2394-438B-89BE-CBD9D47B1670}" type="presParOf" srcId="{0DFFDF04-A85B-43DE-9882-1DDDBB98E8B2}" destId="{AC1DC8E7-8DB0-4A82-9EF4-EB03EB94BFC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08439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1D836-F6AC-4BE3-8A34-D212371B0E10}" type="datetimeFigureOut">
              <a:rPr lang="es-EC" smtClean="0"/>
              <a:t>01/06/2021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08439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BDEF6-AB31-4746-A544-1BD307C1EE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68242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08706" y="1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75F96DD0-B6C6-4466-B6F0-76FEBF45B4F8}" type="datetimeFigureOut">
              <a:rPr lang="es-EC" smtClean="0"/>
              <a:t>01/06/2021</a:t>
            </a:fld>
            <a:endParaRPr lang="es-EC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69988"/>
            <a:ext cx="561657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s-EC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7708" y="4505981"/>
            <a:ext cx="5661660" cy="3686710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08706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40207C73-11A0-4BC6-A4B2-96FF4F0F3C0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25958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01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050" dirty="0">
              <a:solidFill>
                <a:prstClr val="black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050" dirty="0">
              <a:solidFill>
                <a:prstClr val="black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050" dirty="0">
              <a:solidFill>
                <a:prstClr val="black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050" dirty="0">
              <a:solidFill>
                <a:prstClr val="black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89984" y="260353"/>
            <a:ext cx="1056216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 sz="1350" dirty="0">
              <a:solidFill>
                <a:prstClr val="black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935" y="115888"/>
            <a:ext cx="4417484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584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9921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67530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051AE5A9-CDC8-4E90-A896-10FA9FAE5485}" type="datetimeFigureOut">
              <a:rPr lang="es-EC" smtClean="0">
                <a:solidFill>
                  <a:prstClr val="black"/>
                </a:solidFill>
              </a:rPr>
              <a:pPr/>
              <a:t>01/06/2021</a:t>
            </a:fld>
            <a:endParaRPr lang="es-EC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C" dirty="0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6868DCA-1376-4BF8-8049-D3FB3EDE2122}" type="slidenum">
              <a:rPr lang="es-EC" smtClean="0">
                <a:solidFill>
                  <a:prstClr val="black"/>
                </a:solidFill>
              </a:rPr>
              <a:pPr/>
              <a:t>‹Nº›</a:t>
            </a:fld>
            <a:endParaRPr lang="es-EC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3512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43401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510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14430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5859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058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87344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" noProof="0" dirty="0"/>
              <a:t>Haga clic en el icono para agregar una imagen</a:t>
            </a:r>
            <a:endParaRPr lang="es-EC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04646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3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 sz="1350" dirty="0">
              <a:solidFill>
                <a:prstClr val="black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2" y="6308728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 sz="1350" dirty="0">
              <a:solidFill>
                <a:prstClr val="black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33869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C" sz="1350" dirty="0">
              <a:solidFill>
                <a:prstClr val="black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33869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C" sz="1350" dirty="0">
              <a:solidFill>
                <a:prstClr val="black"/>
              </a:solidFill>
            </a:endParaRPr>
          </a:p>
        </p:txBody>
      </p:sp>
      <p:pic>
        <p:nvPicPr>
          <p:cNvPr id="3078" name="Picture 26" descr="LOGO ESPE ORIGINAL copia"/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6784" y="5949950"/>
            <a:ext cx="30734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383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3429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685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0287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bg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bg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bg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sultado de imagen para Ias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1101" y="65648"/>
            <a:ext cx="1463040" cy="142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369" y="216715"/>
            <a:ext cx="3086251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contenido 2"/>
          <p:cNvSpPr txBox="1">
            <a:spLocks/>
          </p:cNvSpPr>
          <p:nvPr/>
        </p:nvSpPr>
        <p:spPr>
          <a:xfrm>
            <a:off x="1633209" y="1392214"/>
            <a:ext cx="9950931" cy="834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s-E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954572" y="2841102"/>
            <a:ext cx="7341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Departamento de Ciencias de la Vida y de la Agricultura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1785469" y="2277597"/>
            <a:ext cx="9958026" cy="311469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bg1"/>
                </a:solidFill>
                <a:latin typeface="+mn-lt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bg1"/>
                </a:solidFill>
                <a:latin typeface="+mn-lt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bg1"/>
                </a:solidFill>
                <a:latin typeface="+mn-lt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S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Viracucha Mera, José  Eduardo</a:t>
            </a:r>
          </a:p>
          <a:p>
            <a:pPr marL="0" indent="0" algn="ctr">
              <a:buNone/>
            </a:pPr>
            <a:r>
              <a:rPr lang="es-ES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646073" y="3396838"/>
            <a:ext cx="9958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Carrera de Ingeniería Agropecuaria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687724" y="3914175"/>
            <a:ext cx="7874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pc="-10" dirty="0">
                <a:latin typeface="Calibri" panose="020F0502020204030204" pitchFamily="34" charset="0"/>
                <a:cs typeface="Calibri" panose="020F0502020204030204" pitchFamily="34" charset="0"/>
              </a:rPr>
              <a:t>Trabajo </a:t>
            </a:r>
            <a:r>
              <a:rPr lang="es-EC" spc="-5" dirty="0">
                <a:latin typeface="Calibri" panose="020F0502020204030204" pitchFamily="34" charset="0"/>
                <a:cs typeface="Calibri" panose="020F0502020204030204" pitchFamily="34" charset="0"/>
              </a:rPr>
              <a:t>de Titulación Previo 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s-EC" spc="-5" dirty="0">
                <a:latin typeface="Calibri" panose="020F0502020204030204" pitchFamily="34" charset="0"/>
                <a:cs typeface="Calibri" panose="020F0502020204030204" pitchFamily="34" charset="0"/>
              </a:rPr>
              <a:t>la Obtención del Título de </a:t>
            </a:r>
            <a:r>
              <a:rPr lang="es-EC" spc="-10" dirty="0">
                <a:latin typeface="Calibri" panose="020F0502020204030204" pitchFamily="34" charset="0"/>
                <a:cs typeface="Calibri" panose="020F0502020204030204" pitchFamily="34" charset="0"/>
              </a:rPr>
              <a:t>Ingeniero</a:t>
            </a:r>
            <a:r>
              <a:rPr lang="es-EC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pc="-10" dirty="0">
                <a:latin typeface="Calibri" panose="020F0502020204030204" pitchFamily="34" charset="0"/>
                <a:cs typeface="Calibri" panose="020F0502020204030204" pitchFamily="34" charset="0"/>
              </a:rPr>
              <a:t>Agropecuario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626115" y="5070245"/>
            <a:ext cx="99580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360" algn="ctr">
              <a:lnSpc>
                <a:spcPct val="100000"/>
              </a:lnSpc>
            </a:pPr>
            <a:r>
              <a:rPr lang="es-EC"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SANGOLQUÍ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4455" algn="ctr">
              <a:lnSpc>
                <a:spcPct val="100000"/>
              </a:lnSpc>
            </a:pPr>
            <a:r>
              <a:rPr lang="es-EC" sz="1600" spc="5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720589" y="4490426"/>
            <a:ext cx="3808991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Ing. Pazmiño Morales, Julio Cesar </a:t>
            </a:r>
            <a:r>
              <a:rPr lang="es-EC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Mgs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3DC7E0C4-31C1-4A1B-AC1D-B4B36C705291}"/>
              </a:ext>
            </a:extLst>
          </p:cNvPr>
          <p:cNvSpPr txBox="1"/>
          <p:nvPr/>
        </p:nvSpPr>
        <p:spPr>
          <a:xfrm>
            <a:off x="2420884" y="1268021"/>
            <a:ext cx="8137907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s-EC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Evaluación de la calidad y producción de forraje verde de avena (</a:t>
            </a:r>
            <a:r>
              <a:rPr lang="es-EC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Avena sativa</a:t>
            </a:r>
            <a:r>
              <a:rPr lang="es-EC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asociado a colza (</a:t>
            </a:r>
            <a:r>
              <a:rPr lang="es-EC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Brassica napus L</a:t>
            </a:r>
            <a:r>
              <a:rPr lang="es-EC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y nabo forrajero (</a:t>
            </a:r>
            <a:r>
              <a:rPr lang="es-EC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Brassica rapa</a:t>
            </a:r>
            <a:r>
              <a:rPr lang="es-EC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59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/>
          <p:cNvSpPr txBox="1"/>
          <p:nvPr/>
        </p:nvSpPr>
        <p:spPr>
          <a:xfrm>
            <a:off x="8784901" y="62720"/>
            <a:ext cx="34070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METODOLOGÍA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E8503B8C-E59F-431B-8606-42C7A2287DE8}"/>
              </a:ext>
            </a:extLst>
          </p:cNvPr>
          <p:cNvSpPr txBox="1"/>
          <p:nvPr/>
        </p:nvSpPr>
        <p:spPr>
          <a:xfrm>
            <a:off x="4966761" y="1009502"/>
            <a:ext cx="1911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Variables a Medir 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xmlns="" id="{EF1772D8-43CE-4C1E-953B-0130003EE99B}"/>
              </a:ext>
            </a:extLst>
          </p:cNvPr>
          <p:cNvSpPr/>
          <p:nvPr/>
        </p:nvSpPr>
        <p:spPr>
          <a:xfrm>
            <a:off x="509994" y="2190815"/>
            <a:ext cx="2746685" cy="172461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Porcentaje de germinación (%)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Altura (cm)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: esquinas redondeadas 4">
                <a:extLst>
                  <a:ext uri="{FF2B5EF4-FFF2-40B4-BE49-F238E27FC236}">
                    <a16:creationId xmlns:a16="http://schemas.microsoft.com/office/drawing/2014/main" xmlns="" id="{AF344496-6986-4F5F-AE2C-3D21EEC2D045}"/>
                  </a:ext>
                </a:extLst>
              </p:cNvPr>
              <p:cNvSpPr/>
              <p:nvPr/>
            </p:nvSpPr>
            <p:spPr>
              <a:xfrm>
                <a:off x="3860981" y="2180629"/>
                <a:ext cx="3795398" cy="1724619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s-E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Producción 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Rendimiento de materia seca (Kg.</a:t>
                </a:r>
                <a:r>
                  <a:rPr lang="en-US" sz="1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Ha</m:t>
                        </m:r>
                      </m:e>
                      <m:sup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s-E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Rendmiento de materia verde (Kg.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Ha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s-E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5" name="Rectángulo: esquinas redondeadas 4">
                <a:extLst>
                  <a:ext uri="{FF2B5EF4-FFF2-40B4-BE49-F238E27FC236}">
                    <a16:creationId xmlns:a16="http://schemas.microsoft.com/office/drawing/2014/main" id="{AF344496-6986-4F5F-AE2C-3D21EEC2D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981" y="2180629"/>
                <a:ext cx="3795398" cy="172461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73AF80AB-7198-40B4-89CA-14F0D5A22802}"/>
              </a:ext>
            </a:extLst>
          </p:cNvPr>
          <p:cNvSpPr/>
          <p:nvPr/>
        </p:nvSpPr>
        <p:spPr>
          <a:xfrm>
            <a:off x="8331020" y="2190816"/>
            <a:ext cx="3080228" cy="172461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Valor Nutricional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Proteína (%)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Fibra(%)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Grasa(%)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Ceniza(%)</a:t>
            </a:r>
          </a:p>
        </p:txBody>
      </p:sp>
    </p:spTree>
    <p:extLst>
      <p:ext uri="{BB962C8B-B14F-4D97-AF65-F5344CB8AC3E}">
        <p14:creationId xmlns:p14="http://schemas.microsoft.com/office/powerpoint/2010/main" val="1914723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316CC46-EDF0-44EC-AD7A-FFC6CFC685AF}"/>
              </a:ext>
            </a:extLst>
          </p:cNvPr>
          <p:cNvSpPr txBox="1"/>
          <p:nvPr/>
        </p:nvSpPr>
        <p:spPr>
          <a:xfrm>
            <a:off x="8784901" y="62720"/>
            <a:ext cx="34070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METODOLOGÍA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3248E0B-C5F2-4375-8ADA-6118F3FCFF09}"/>
              </a:ext>
            </a:extLst>
          </p:cNvPr>
          <p:cNvSpPr txBox="1"/>
          <p:nvPr/>
        </p:nvSpPr>
        <p:spPr>
          <a:xfrm>
            <a:off x="273032" y="491349"/>
            <a:ext cx="36656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>
                <a:latin typeface="Calibri" panose="020F0502020204030204" pitchFamily="34" charset="0"/>
                <a:cs typeface="Calibri" panose="020F0502020204030204" pitchFamily="34" charset="0"/>
              </a:rPr>
              <a:t>Porcentaje de Germinación</a:t>
            </a:r>
          </a:p>
        </p:txBody>
      </p:sp>
      <p:pic>
        <p:nvPicPr>
          <p:cNvPr id="7" name="Picture 2" descr="Cómo germinar semillas de marihuana">
            <a:extLst>
              <a:ext uri="{FF2B5EF4-FFF2-40B4-BE49-F238E27FC236}">
                <a16:creationId xmlns:a16="http://schemas.microsoft.com/office/drawing/2014/main" xmlns="" id="{A05C8B86-59CD-47B0-AE76-4AB6C09E8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433" y="1339325"/>
            <a:ext cx="3028983" cy="225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Recorte de pantalla">
            <a:extLst>
              <a:ext uri="{FF2B5EF4-FFF2-40B4-BE49-F238E27FC236}">
                <a16:creationId xmlns:a16="http://schemas.microsoft.com/office/drawing/2014/main" xmlns="" id="{EBDF067D-B4D7-420E-BA03-BE1FF97D4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545" y="1001438"/>
            <a:ext cx="2332883" cy="292731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BEF780FA-B65E-4EA7-BDA2-BA0C756F7617}"/>
              </a:ext>
            </a:extLst>
          </p:cNvPr>
          <p:cNvSpPr txBox="1"/>
          <p:nvPr/>
        </p:nvSpPr>
        <p:spPr>
          <a:xfrm>
            <a:off x="7532545" y="585940"/>
            <a:ext cx="10119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>
                <a:latin typeface="Calibri" panose="020F0502020204030204" pitchFamily="34" charset="0"/>
                <a:cs typeface="Calibri" panose="020F0502020204030204" pitchFamily="34" charset="0"/>
              </a:rPr>
              <a:t>Altura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286761D4-92BB-4D65-AE32-596C765C8BEB}"/>
              </a:ext>
            </a:extLst>
          </p:cNvPr>
          <p:cNvSpPr txBox="1"/>
          <p:nvPr/>
        </p:nvSpPr>
        <p:spPr>
          <a:xfrm>
            <a:off x="1412373" y="3769966"/>
            <a:ext cx="4242089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colocó a las semillas en paños húmedos y se las cubrió hasta esperar su germinación </a:t>
            </a:r>
            <a:endParaRPr lang="es-E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A720329D-C6C1-4569-A418-BD88800835AF}"/>
              </a:ext>
            </a:extLst>
          </p:cNvPr>
          <p:cNvSpPr txBox="1"/>
          <p:nvPr/>
        </p:nvSpPr>
        <p:spPr>
          <a:xfrm>
            <a:off x="6988324" y="4139297"/>
            <a:ext cx="424208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midió la altura de cada especie forrajera a partir de los 20 días después de la siembra, repitiendo este procedimiento cada 20 días. </a:t>
            </a:r>
            <a:endParaRPr lang="es-E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xmlns="" id="{EDAD37EE-1EED-404E-8D7B-49C954755FCE}"/>
                  </a:ext>
                </a:extLst>
              </p:cNvPr>
              <p:cNvSpPr txBox="1"/>
              <p:nvPr/>
            </p:nvSpPr>
            <p:spPr>
              <a:xfrm>
                <a:off x="1992495" y="4898787"/>
                <a:ext cx="2449501" cy="6996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100" smtClean="0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s-ES" sz="2100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ES" sz="21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2100" i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s-ES" sz="2100" i="1">
                              <a:latin typeface="Cambria Math" panose="02040503050406030204" pitchFamily="18" charset="0"/>
                            </a:rPr>
                            <m:t>𝑆𝐺</m:t>
                          </m:r>
                        </m:num>
                        <m:den>
                          <m:r>
                            <a:rPr lang="es-ES" sz="2100" i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s-ES" sz="2100" i="1">
                              <a:latin typeface="Cambria Math" panose="02040503050406030204" pitchFamily="18" charset="0"/>
                            </a:rPr>
                            <m:t>𝑆𝐶</m:t>
                          </m:r>
                        </m:den>
                      </m:f>
                      <m:r>
                        <a:rPr lang="es-ES" sz="2100" i="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es-ES" sz="2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EDAD37EE-1EED-404E-8D7B-49C954755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495" y="4898787"/>
                <a:ext cx="2449501" cy="6996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5059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8784901" y="62720"/>
            <a:ext cx="34070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METODOLOGÍA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26C0F658-CC0C-4EE1-B274-D727DA7FB70A}"/>
              </a:ext>
            </a:extLst>
          </p:cNvPr>
          <p:cNvSpPr txBox="1"/>
          <p:nvPr/>
        </p:nvSpPr>
        <p:spPr>
          <a:xfrm>
            <a:off x="33681" y="469172"/>
            <a:ext cx="6397264" cy="442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00"/>
              </a:spcBef>
            </a:pPr>
            <a:r>
              <a:rPr lang="es-EC" sz="2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Determinación Materia Verde (Ms) y Materia Seca (</a:t>
            </a:r>
            <a:r>
              <a:rPr lang="es-EC" sz="21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Mv</a:t>
            </a:r>
            <a:r>
              <a:rPr lang="es-EC" sz="2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s-ES" sz="21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63F7098-7A7C-4F7B-899E-82C63D90269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00" y="1405599"/>
            <a:ext cx="2409826" cy="258459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1833B777-E0B1-4635-830B-F3A09F591291}"/>
              </a:ext>
            </a:extLst>
          </p:cNvPr>
          <p:cNvSpPr txBox="1"/>
          <p:nvPr/>
        </p:nvSpPr>
        <p:spPr>
          <a:xfrm>
            <a:off x="191591" y="4066854"/>
            <a:ext cx="3190877" cy="1928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00"/>
              </a:spcBef>
            </a:pPr>
            <a:r>
              <a:rPr lang="es-EC" sz="2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s-EC" sz="2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cuadrante de </a:t>
            </a:r>
            <a:r>
              <a:rPr lang="es-EC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s-EC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s-EC" sz="2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s-EC" sz="21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se lanza al azar dentro de la parcela y se tomó una muestra cortando al nivel del consumo del animal </a:t>
            </a:r>
            <a:endParaRPr lang="es-ES" sz="21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xmlns="" id="{A9146435-052A-4FA8-A379-5538AE2A33A9}"/>
              </a:ext>
            </a:extLst>
          </p:cNvPr>
          <p:cNvSpPr/>
          <p:nvPr/>
        </p:nvSpPr>
        <p:spPr>
          <a:xfrm>
            <a:off x="3145135" y="2491066"/>
            <a:ext cx="1437880" cy="30008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2E67DFF0-6C23-4048-8E22-5C4B0E5970F5}"/>
              </a:ext>
            </a:extLst>
          </p:cNvPr>
          <p:cNvSpPr txBox="1"/>
          <p:nvPr/>
        </p:nvSpPr>
        <p:spPr>
          <a:xfrm>
            <a:off x="4327040" y="4418279"/>
            <a:ext cx="3537919" cy="1557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00"/>
              </a:spcBef>
            </a:pPr>
            <a:r>
              <a:rPr lang="es-EC" sz="2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pesó la muestra  y posteriormente se la seco en un horno observando que la muestra no se queme </a:t>
            </a:r>
            <a:endParaRPr lang="es-ES" sz="21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7 Rectángulo">
                <a:extLst>
                  <a:ext uri="{FF2B5EF4-FFF2-40B4-BE49-F238E27FC236}">
                    <a16:creationId xmlns:a16="http://schemas.microsoft.com/office/drawing/2014/main" xmlns="" id="{42795FAA-C582-460D-BBFB-A3F556F947E4}"/>
                  </a:ext>
                </a:extLst>
              </p:cNvPr>
              <p:cNvSpPr/>
              <p:nvPr/>
            </p:nvSpPr>
            <p:spPr>
              <a:xfrm>
                <a:off x="7620000" y="1253065"/>
                <a:ext cx="4572000" cy="230460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s-ES" b="1" dirty="0">
                    <a:latin typeface="Times New Roman" pitchFamily="18" charset="0"/>
                    <a:cs typeface="Times New Roman" pitchFamily="18" charset="0"/>
                  </a:rPr>
                  <a:t>Materia verde: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m:rPr>
                          <m:sty m:val="p"/>
                        </m:rPr>
                        <a:rPr lang="es-ES" b="0" i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s-EC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s-EC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𝐻𝑎</m:t>
                          </m:r>
                        </m:e>
                        <m:sup>
                          <m:r>
                            <a:rPr lang="es-EC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EC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𝑀𝑉</m:t>
                      </m:r>
                      <m:r>
                        <a:rPr lang="es-EC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𝐾𝑔</m:t>
                      </m:r>
                      <m:r>
                        <a:rPr lang="es-EC">
                          <a:latin typeface="Cambria Math" panose="02040503050406030204" pitchFamily="18" charset="0"/>
                        </a:rPr>
                        <m:t>)∗10000 </m:t>
                      </m:r>
                      <m:sSup>
                        <m:sSupPr>
                          <m:ctrlPr>
                            <a:rPr lang="es-EC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s-EC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C" dirty="0"/>
              </a:p>
              <a:p>
                <a:endParaRPr lang="es-EC" dirty="0"/>
              </a:p>
              <a:p>
                <a:endParaRPr lang="es-EC" dirty="0"/>
              </a:p>
              <a:p>
                <a:r>
                  <a:rPr lang="es-EC" b="1" dirty="0">
                    <a:latin typeface="Times New Roman" pitchFamily="18" charset="0"/>
                    <a:cs typeface="Times New Roman" pitchFamily="18" charset="0"/>
                  </a:rPr>
                  <a:t>Materia seca: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𝑀𝑆</m:t>
                      </m:r>
                      <m:r>
                        <a:rPr lang="es-EC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𝑃𝑒𝑠𝑜</m:t>
                          </m:r>
                          <m:r>
                            <a:rPr lang="es-EC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𝑓𝑖𝑛𝑎𝑙</m:t>
                          </m:r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𝑃𝑒𝑠𝑜</m:t>
                          </m:r>
                          <m:r>
                            <a:rPr lang="es-EC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𝑖𝑛𝑖𝑐𝑖𝑎𝑙</m:t>
                          </m:r>
                        </m:den>
                      </m:f>
                      <m:r>
                        <a:rPr lang="es-EC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C">
                          <a:latin typeface="Cambria Math" panose="02040503050406030204" pitchFamily="18" charset="0"/>
                        </a:rPr>
                        <m:t> 100</m:t>
                      </m:r>
                    </m:oMath>
                  </m:oMathPara>
                </a14:m>
                <a:endParaRPr lang="es-EC" dirty="0"/>
              </a:p>
              <a:p>
                <a:endParaRPr lang="es-EC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7 Rectángulo">
                <a:extLst>
                  <a:ext uri="{FF2B5EF4-FFF2-40B4-BE49-F238E27FC236}">
                    <a16:creationId xmlns:a16="http://schemas.microsoft.com/office/drawing/2014/main" id="{42795FAA-C582-460D-BBFB-A3F556F947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1253065"/>
                <a:ext cx="4572000" cy="2304605"/>
              </a:xfrm>
              <a:prstGeom prst="rect">
                <a:avLst/>
              </a:prstGeom>
              <a:blipFill>
                <a:blip r:embed="rId3"/>
                <a:stretch>
                  <a:fillRect l="-796" t="-104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921" y="1001279"/>
            <a:ext cx="1766908" cy="343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59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784901" y="62720"/>
            <a:ext cx="34070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METODOLOGÍA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65614" y="776441"/>
            <a:ext cx="1820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Proteína</a:t>
            </a:r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E3C6E471-0BC9-41CD-898D-7678860C9E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2127405"/>
              </p:ext>
            </p:extLst>
          </p:nvPr>
        </p:nvGraphicFramePr>
        <p:xfrm>
          <a:off x="0" y="1038051"/>
          <a:ext cx="12192000" cy="391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3942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784901" y="62720"/>
            <a:ext cx="34070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METODOLOGÍA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88892" y="712278"/>
            <a:ext cx="1085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Grasa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0E681D39-35BD-40D1-B603-BA1E95C20C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6258542"/>
              </p:ext>
            </p:extLst>
          </p:nvPr>
        </p:nvGraphicFramePr>
        <p:xfrm>
          <a:off x="0" y="1305837"/>
          <a:ext cx="12192000" cy="3617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1819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B6664894-B18C-44DC-AB62-011B0BBDA935}"/>
              </a:ext>
            </a:extLst>
          </p:cNvPr>
          <p:cNvSpPr txBox="1"/>
          <p:nvPr/>
        </p:nvSpPr>
        <p:spPr>
          <a:xfrm>
            <a:off x="8784901" y="62720"/>
            <a:ext cx="34070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METODOLOGÍA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5228149-DA76-4D02-8ABD-4DBF7AC4A2EE}"/>
              </a:ext>
            </a:extLst>
          </p:cNvPr>
          <p:cNvSpPr txBox="1"/>
          <p:nvPr/>
        </p:nvSpPr>
        <p:spPr>
          <a:xfrm>
            <a:off x="557136" y="902778"/>
            <a:ext cx="1092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Fibra  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F7126B9E-E6C9-4B4F-84D0-AF8AD7E6EF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8082631"/>
              </p:ext>
            </p:extLst>
          </p:nvPr>
        </p:nvGraphicFramePr>
        <p:xfrm>
          <a:off x="0" y="1425998"/>
          <a:ext cx="12192000" cy="391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946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B81F6BFB-3CC5-4DA3-876B-52ABA144FCD9}"/>
              </a:ext>
            </a:extLst>
          </p:cNvPr>
          <p:cNvSpPr txBox="1"/>
          <p:nvPr/>
        </p:nvSpPr>
        <p:spPr>
          <a:xfrm>
            <a:off x="8784901" y="62720"/>
            <a:ext cx="34070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METODOLOGÍA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E46DD60-4F23-458B-ACA8-5E75ECF13D32}"/>
              </a:ext>
            </a:extLst>
          </p:cNvPr>
          <p:cNvSpPr txBox="1"/>
          <p:nvPr/>
        </p:nvSpPr>
        <p:spPr>
          <a:xfrm>
            <a:off x="452506" y="902778"/>
            <a:ext cx="137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Cenizas 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3EA41670-59D3-4682-9DF3-360C230D12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9354958"/>
              </p:ext>
            </p:extLst>
          </p:nvPr>
        </p:nvGraphicFramePr>
        <p:xfrm>
          <a:off x="0" y="1425998"/>
          <a:ext cx="12192000" cy="391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7845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A34C71D-C656-49F5-A24C-CF86AEB435A0}"/>
              </a:ext>
            </a:extLst>
          </p:cNvPr>
          <p:cNvSpPr txBox="1"/>
          <p:nvPr/>
        </p:nvSpPr>
        <p:spPr>
          <a:xfrm>
            <a:off x="8784901" y="62720"/>
            <a:ext cx="34070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METODOLOGÍA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EC066C9-A2B0-41B9-8A80-0AEC6C5628DE}"/>
              </a:ext>
            </a:extLst>
          </p:cNvPr>
          <p:cNvSpPr txBox="1"/>
          <p:nvPr/>
        </p:nvSpPr>
        <p:spPr>
          <a:xfrm>
            <a:off x="262006" y="770606"/>
            <a:ext cx="3103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Análisis Económico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FE09220-1FB6-451D-8EE3-F43267EA23E7}"/>
              </a:ext>
            </a:extLst>
          </p:cNvPr>
          <p:cNvSpPr txBox="1"/>
          <p:nvPr/>
        </p:nvSpPr>
        <p:spPr>
          <a:xfrm>
            <a:off x="1414164" y="1418592"/>
            <a:ext cx="8463366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la obtención de este parámetro, se procedió a realizar el método de análisis económico conocido como de presupuesto parcial implementado por (Perrin et al., 1988</a:t>
            </a:r>
            <a:r>
              <a:rPr lang="es-EC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s-ES" sz="2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xmlns="" id="{8ABAD157-B603-4EAB-B2D7-D944D43A03A1}"/>
                  </a:ext>
                </a:extLst>
              </p:cNvPr>
              <p:cNvSpPr txBox="1"/>
              <p:nvPr/>
            </p:nvSpPr>
            <p:spPr>
              <a:xfrm>
                <a:off x="2920014" y="3244334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𝐵𝑒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i="1" smtClean="0">
                          <a:latin typeface="Cambria Math" panose="02040503050406030204" pitchFamily="18" charset="0"/>
                        </a:rPr>
                        <m:t>𝑒𝑓𝑖𝑐𝑖𝑜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𝑁𝑒𝑡𝑜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𝐵𝑒𝑛𝑒𝑓𝑖𝑐𝑖𝑜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𝑏𝑟𝑢𝑡𝑜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𝐶𝑜𝑠𝑡𝑜𝑠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𝑣𝑎𝑟𝑖𝑎𝑏𝑙𝑒𝑠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8ABAD157-B603-4EAB-B2D7-D944D43A0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014" y="3244334"/>
                <a:ext cx="6096000" cy="369332"/>
              </a:xfrm>
              <a:prstGeom prst="rect">
                <a:avLst/>
              </a:prstGeom>
              <a:blipFill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7981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1"/>
          <p:cNvSpPr txBox="1"/>
          <p:nvPr/>
        </p:nvSpPr>
        <p:spPr>
          <a:xfrm>
            <a:off x="3517900" y="144488"/>
            <a:ext cx="583486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RESULTADOS Y DISCUSIÓN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079A7BD9-D1E2-4577-9981-6905A3853A40}"/>
              </a:ext>
            </a:extLst>
          </p:cNvPr>
          <p:cNvSpPr txBox="1"/>
          <p:nvPr/>
        </p:nvSpPr>
        <p:spPr>
          <a:xfrm>
            <a:off x="486195" y="666323"/>
            <a:ext cx="2573529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00"/>
              </a:spcBef>
            </a:pPr>
            <a:r>
              <a:rPr lang="es-EC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Porcentaje Germinación</a:t>
            </a:r>
            <a:endParaRPr lang="es-E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95555441-EE3D-43F3-9D32-CF8A72FB43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316856"/>
              </p:ext>
            </p:extLst>
          </p:nvPr>
        </p:nvGraphicFramePr>
        <p:xfrm>
          <a:off x="2644355" y="1987482"/>
          <a:ext cx="5586229" cy="243650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790396">
                  <a:extLst>
                    <a:ext uri="{9D8B030D-6E8A-4147-A177-3AD203B41FA5}">
                      <a16:colId xmlns:a16="http://schemas.microsoft.com/office/drawing/2014/main" xmlns="" val="2477354800"/>
                    </a:ext>
                  </a:extLst>
                </a:gridCol>
                <a:gridCol w="2795833">
                  <a:extLst>
                    <a:ext uri="{9D8B030D-6E8A-4147-A177-3AD203B41FA5}">
                      <a16:colId xmlns:a16="http://schemas.microsoft.com/office/drawing/2014/main" xmlns="" val="1881020070"/>
                    </a:ext>
                  </a:extLst>
                </a:gridCol>
              </a:tblGrid>
              <a:tr h="46720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Especie Forrajera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% de germinación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14567079"/>
                  </a:ext>
                </a:extLst>
              </a:tr>
              <a:tr h="46720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Avena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86%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01302467"/>
                  </a:ext>
                </a:extLst>
              </a:tr>
              <a:tr h="59175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Nabo forrajero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84%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19984772"/>
                  </a:ext>
                </a:extLst>
              </a:tr>
              <a:tr h="46720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Vicia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83%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17576111"/>
                  </a:ext>
                </a:extLst>
              </a:tr>
              <a:tr h="44313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Colza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72%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8611731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D9CA7D59-29DD-4A4E-AD1F-2BFB4312D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355" y="1058482"/>
            <a:ext cx="583486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S" sz="1400" b="1" i="0" u="none" strike="noStrike" cap="none" normalizeH="0" baseline="0" dirty="0" bmk="_Toc49450346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s-EC" altLang="es-ES" sz="1400" b="1" i="0" u="none" strike="noStrike" cap="none" normalizeH="0" baseline="0" dirty="0" bmk="_Toc49450346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EC" altLang="es-ES" sz="1400" b="0" i="1" u="none" strike="noStrike" cap="none" normalizeH="0" baseline="0" dirty="0" bmk="_Toc49450346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Porcentaje de germinación, de las especies forrajeras evaluadas en la presente investigación.</a:t>
            </a:r>
            <a:r>
              <a:rPr kumimoji="0" lang="es-EC" altLang="es-E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E11E0AB6-180E-4783-889F-1FFEADB02F78}"/>
              </a:ext>
            </a:extLst>
          </p:cNvPr>
          <p:cNvSpPr/>
          <p:nvPr/>
        </p:nvSpPr>
        <p:spPr>
          <a:xfrm>
            <a:off x="6560759" y="2546753"/>
            <a:ext cx="552659" cy="25120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66EA9996-53E4-4402-AFF7-A82B7091A82B}"/>
              </a:ext>
            </a:extLst>
          </p:cNvPr>
          <p:cNvSpPr txBox="1"/>
          <p:nvPr/>
        </p:nvSpPr>
        <p:spPr>
          <a:xfrm>
            <a:off x="2644355" y="4467701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puede observar el porcentaje de germinación, donde se destaca que la avena (86%), nabo (84%) y vicia (83%), presentan una capacidad germinativa superior al 80%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1128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CD4059BB-5373-471E-87F3-CC18BD7EC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775494"/>
              </p:ext>
            </p:extLst>
          </p:nvPr>
        </p:nvGraphicFramePr>
        <p:xfrm>
          <a:off x="2271958" y="1618563"/>
          <a:ext cx="6142893" cy="2940782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767053">
                  <a:extLst>
                    <a:ext uri="{9D8B030D-6E8A-4147-A177-3AD203B41FA5}">
                      <a16:colId xmlns:a16="http://schemas.microsoft.com/office/drawing/2014/main" xmlns="" val="1329684305"/>
                    </a:ext>
                  </a:extLst>
                </a:gridCol>
                <a:gridCol w="1014039">
                  <a:extLst>
                    <a:ext uri="{9D8B030D-6E8A-4147-A177-3AD203B41FA5}">
                      <a16:colId xmlns:a16="http://schemas.microsoft.com/office/drawing/2014/main" xmlns="" val="2345364966"/>
                    </a:ext>
                  </a:extLst>
                </a:gridCol>
                <a:gridCol w="1088828">
                  <a:extLst>
                    <a:ext uri="{9D8B030D-6E8A-4147-A177-3AD203B41FA5}">
                      <a16:colId xmlns:a16="http://schemas.microsoft.com/office/drawing/2014/main" xmlns="" val="3667839748"/>
                    </a:ext>
                  </a:extLst>
                </a:gridCol>
                <a:gridCol w="1042635">
                  <a:extLst>
                    <a:ext uri="{9D8B030D-6E8A-4147-A177-3AD203B41FA5}">
                      <a16:colId xmlns:a16="http://schemas.microsoft.com/office/drawing/2014/main" xmlns="" val="658841259"/>
                    </a:ext>
                  </a:extLst>
                </a:gridCol>
                <a:gridCol w="1230338">
                  <a:extLst>
                    <a:ext uri="{9D8B030D-6E8A-4147-A177-3AD203B41FA5}">
                      <a16:colId xmlns:a16="http://schemas.microsoft.com/office/drawing/2014/main" xmlns="" val="1813110657"/>
                    </a:ext>
                  </a:extLst>
                </a:gridCol>
              </a:tblGrid>
              <a:tr h="1574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Días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8348432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Tratamiento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effectLst/>
                        </a:rPr>
                        <a:t>20</a:t>
                      </a:r>
                      <a:endParaRPr lang="es-ES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effectLst/>
                        </a:rPr>
                        <a:t>50</a:t>
                      </a:r>
                      <a:endParaRPr lang="es-ES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effectLst/>
                        </a:rPr>
                        <a:t>80</a:t>
                      </a:r>
                      <a:endParaRPr lang="es-ES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effectLst/>
                        </a:rPr>
                        <a:t>110</a:t>
                      </a:r>
                      <a:endParaRPr lang="es-ES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62920390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T0= Avena + Vicia 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5,66 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22,65 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41,82 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57,16 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446813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CV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3,02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3,79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1,56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1,43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3944241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T1= Avena + Colza 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4,95 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17,38 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32,80 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53,09 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07800122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CV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10,23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3,22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3,46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2,63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22147023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T2= Avena + Nabo forrajero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4,79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16,95 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36,55 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54,44 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52566648"/>
                  </a:ext>
                </a:extLst>
              </a:tr>
              <a:tr h="48130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CV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3,61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4,13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1,62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3,19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472349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06CB3F10-DA1C-4405-B73C-C43DB9881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958" y="740778"/>
            <a:ext cx="642579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S" sz="1400" b="1" i="1" u="none" strike="noStrike" cap="none" normalizeH="0" baseline="0" dirty="0" bmk="_Toc49450346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s-EC" altLang="es-ES" sz="1400" b="1" i="1" u="none" strike="noStrike" cap="none" normalizeH="0" baseline="0" dirty="0" bmk="_Toc49450346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C" sz="1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Promedio </a:t>
            </a:r>
            <a:r>
              <a:rPr lang="es-EC" sz="1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 CV </a:t>
            </a:r>
            <a:r>
              <a:rPr lang="es-EC" sz="1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altura en cm tomada a los 20, 50, 80 y 110 días de las especies forrajeras estudiadas</a:t>
            </a:r>
            <a:endParaRPr kumimoji="0" lang="es-ES" altLang="es-ES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F6AA4EE8-3284-4AB8-ACF4-BB8D07CFB7C2}"/>
              </a:ext>
            </a:extLst>
          </p:cNvPr>
          <p:cNvSpPr txBox="1"/>
          <p:nvPr/>
        </p:nvSpPr>
        <p:spPr>
          <a:xfrm>
            <a:off x="433386" y="348629"/>
            <a:ext cx="2573529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00"/>
              </a:spcBef>
            </a:pPr>
            <a:r>
              <a:rPr lang="es-EC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Altura </a:t>
            </a:r>
            <a:endParaRPr lang="es-E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1F4DDBAA-6C4E-462A-8787-93C42C380CCA}"/>
              </a:ext>
            </a:extLst>
          </p:cNvPr>
          <p:cNvSpPr txBox="1"/>
          <p:nvPr/>
        </p:nvSpPr>
        <p:spPr>
          <a:xfrm>
            <a:off x="8556301" y="78437"/>
            <a:ext cx="34070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RESULTADOS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1D1E4E89-98A5-41A1-AA03-2A0EAC211131}"/>
              </a:ext>
            </a:extLst>
          </p:cNvPr>
          <p:cNvSpPr/>
          <p:nvPr/>
        </p:nvSpPr>
        <p:spPr>
          <a:xfrm>
            <a:off x="7575619" y="2825817"/>
            <a:ext cx="495300" cy="28575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C0F52DE5-ECBE-41D3-9551-D5581977CEEB}"/>
              </a:ext>
            </a:extLst>
          </p:cNvPr>
          <p:cNvSpPr/>
          <p:nvPr/>
        </p:nvSpPr>
        <p:spPr>
          <a:xfrm>
            <a:off x="7575619" y="2212990"/>
            <a:ext cx="495300" cy="28575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6599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795025" y="51014"/>
            <a:ext cx="6757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0BFA288-66A4-43C3-A65E-2217B65567A4}"/>
              </a:ext>
            </a:extLst>
          </p:cNvPr>
          <p:cNvSpPr txBox="1"/>
          <p:nvPr/>
        </p:nvSpPr>
        <p:spPr>
          <a:xfrm>
            <a:off x="6571337" y="5665049"/>
            <a:ext cx="472291" cy="177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050" name="Picture 2" descr="El uso de aceites en las dietas de las vacas mejora su rendimiento">
            <a:extLst>
              <a:ext uri="{FF2B5EF4-FFF2-40B4-BE49-F238E27FC236}">
                <a16:creationId xmlns:a16="http://schemas.microsoft.com/office/drawing/2014/main" xmlns="" id="{E3C7D6E0-8E4E-4D9B-AF1B-60C7A8EB3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82" y="574234"/>
            <a:ext cx="3741881" cy="248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4B4D7049-B39F-4356-A60C-670D54F55657}"/>
              </a:ext>
            </a:extLst>
          </p:cNvPr>
          <p:cNvSpPr txBox="1"/>
          <p:nvPr/>
        </p:nvSpPr>
        <p:spPr>
          <a:xfrm>
            <a:off x="4910944" y="1122251"/>
            <a:ext cx="25707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Alimentación tradicional a base de pastos y concentrados. 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48672F29-62EB-4F81-9EC6-D7AFECF30887}"/>
              </a:ext>
            </a:extLst>
          </p:cNvPr>
          <p:cNvSpPr txBox="1"/>
          <p:nvPr/>
        </p:nvSpPr>
        <p:spPr>
          <a:xfrm>
            <a:off x="4771103" y="4412134"/>
            <a:ext cx="22915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Uso de diferentes asociaciones forrajeras</a:t>
            </a:r>
          </a:p>
        </p:txBody>
      </p:sp>
      <p:pic>
        <p:nvPicPr>
          <p:cNvPr id="2060" name="Picture 12" descr="Beneficios y criterios para la formulación de mezclas forrajeras ...">
            <a:extLst>
              <a:ext uri="{FF2B5EF4-FFF2-40B4-BE49-F238E27FC236}">
                <a16:creationId xmlns:a16="http://schemas.microsoft.com/office/drawing/2014/main" xmlns="" id="{70F8663F-7703-49D5-9035-D12BEA3BC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40" y="3746894"/>
            <a:ext cx="3741882" cy="223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ardo Suizo y Braunvieh, razas especializadas en leche y carne ...">
            <a:extLst>
              <a:ext uri="{FF2B5EF4-FFF2-40B4-BE49-F238E27FC236}">
                <a16:creationId xmlns:a16="http://schemas.microsoft.com/office/drawing/2014/main" xmlns="" id="{EE7BFDC9-868A-4BA7-9994-197C4BF14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168" y="1559100"/>
            <a:ext cx="3216650" cy="218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E1A4D34C-9A8B-4F1D-AA23-052979577D98}"/>
              </a:ext>
            </a:extLst>
          </p:cNvPr>
          <p:cNvSpPr txBox="1"/>
          <p:nvPr/>
        </p:nvSpPr>
        <p:spPr>
          <a:xfrm>
            <a:off x="7985619" y="3746894"/>
            <a:ext cx="34451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Producción cárnica y láctea</a:t>
            </a:r>
          </a:p>
        </p:txBody>
      </p:sp>
    </p:spTree>
    <p:extLst>
      <p:ext uri="{BB962C8B-B14F-4D97-AF65-F5344CB8AC3E}">
        <p14:creationId xmlns:p14="http://schemas.microsoft.com/office/powerpoint/2010/main" val="3957812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784901" y="85022"/>
            <a:ext cx="34070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RESULTADOS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xmlns="" id="{A1FF1ED4-11DB-4388-ACC7-18465C477F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1158595"/>
              </p:ext>
            </p:extLst>
          </p:nvPr>
        </p:nvGraphicFramePr>
        <p:xfrm>
          <a:off x="3048838" y="1374639"/>
          <a:ext cx="5213944" cy="2615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618529F3-4DF2-4A0F-AB3A-C6F2D6E89E6C}"/>
              </a:ext>
            </a:extLst>
          </p:cNvPr>
          <p:cNvSpPr txBox="1"/>
          <p:nvPr/>
        </p:nvSpPr>
        <p:spPr>
          <a:xfrm>
            <a:off x="833571" y="453707"/>
            <a:ext cx="1517743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00"/>
              </a:spcBef>
            </a:pPr>
            <a:r>
              <a:rPr lang="es-EC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Altura </a:t>
            </a:r>
            <a:endParaRPr lang="es-E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8E4A99EC-802E-41E5-9A7C-BCC7C15FF8EA}"/>
              </a:ext>
            </a:extLst>
          </p:cNvPr>
          <p:cNvSpPr txBox="1"/>
          <p:nvPr/>
        </p:nvSpPr>
        <p:spPr>
          <a:xfrm>
            <a:off x="2978500" y="453707"/>
            <a:ext cx="6094324" cy="893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s-EC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C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C" sz="1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Altura de los tratamientos estudiados, tomados en 4 diferentes tiempos</a:t>
            </a:r>
            <a:endParaRPr lang="es-ES" sz="1400" b="1" i="1" dirty="0">
              <a:solidFill>
                <a:srgbClr val="4F81B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8300EC54-1137-4B24-AFA4-0C6DDB0196AF}"/>
              </a:ext>
            </a:extLst>
          </p:cNvPr>
          <p:cNvSpPr txBox="1"/>
          <p:nvPr/>
        </p:nvSpPr>
        <p:spPr>
          <a:xfrm>
            <a:off x="2901618" y="4199714"/>
            <a:ext cx="5775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Se puede evidenciar que el tratamiento de Avena + Vicia (T0) presento la mejor altura con un promedio de 57,16. Evidenciando la acción de la aportación de nitrógeno por parte de las leguminosas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142CAF14-7F40-4B28-B46E-FB4E32EA1225}"/>
              </a:ext>
            </a:extLst>
          </p:cNvPr>
          <p:cNvSpPr txBox="1"/>
          <p:nvPr/>
        </p:nvSpPr>
        <p:spPr>
          <a:xfrm>
            <a:off x="8262782" y="5298695"/>
            <a:ext cx="32699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(León et al., 2018, pp. 53–54)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2350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784901" y="62720"/>
            <a:ext cx="34070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RESULTADOS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59782" y="585940"/>
            <a:ext cx="3832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Rendimiento de Matera Verde Kg.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</a:t>
            </a:r>
            <a:r>
              <a:rPr lang="es-EC" sz="1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endParaRPr 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71C17469-7FEE-49EA-AD0F-E3E92A2948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847794"/>
              </p:ext>
            </p:extLst>
          </p:nvPr>
        </p:nvGraphicFramePr>
        <p:xfrm>
          <a:off x="169400" y="2257756"/>
          <a:ext cx="5486400" cy="1853692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710690">
                  <a:extLst>
                    <a:ext uri="{9D8B030D-6E8A-4147-A177-3AD203B41FA5}">
                      <a16:colId xmlns:a16="http://schemas.microsoft.com/office/drawing/2014/main" xmlns="" val="491270407"/>
                    </a:ext>
                  </a:extLst>
                </a:gridCol>
                <a:gridCol w="2430145">
                  <a:extLst>
                    <a:ext uri="{9D8B030D-6E8A-4147-A177-3AD203B41FA5}">
                      <a16:colId xmlns:a16="http://schemas.microsoft.com/office/drawing/2014/main" xmlns="" val="2256133029"/>
                    </a:ext>
                  </a:extLst>
                </a:gridCol>
                <a:gridCol w="1345565">
                  <a:extLst>
                    <a:ext uri="{9D8B030D-6E8A-4147-A177-3AD203B41FA5}">
                      <a16:colId xmlns:a16="http://schemas.microsoft.com/office/drawing/2014/main" xmlns="" val="3196592844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Tratamiento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Rendimiento de materia verde Kg. Ha</a:t>
                      </a:r>
                      <a:r>
                        <a:rPr lang="es-EC" sz="1100" baseline="30000" dirty="0">
                          <a:effectLst/>
                        </a:rPr>
                        <a:t>-1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CV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07760964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T1= Avena + Colza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11677,68 ± 924,32 A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4,90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94292312"/>
                  </a:ext>
                </a:extLst>
              </a:tr>
              <a:tr h="5080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T0= Avena + Vicia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12594,93 ± 617,58 A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7,92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1062979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T2= Avena + Nabo forrajero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14234,40 ± 405,37 B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2,85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72646444"/>
                  </a:ext>
                </a:extLst>
              </a:tr>
            </a:tbl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xmlns="" id="{49F7B377-9750-405C-8478-5349D5C0D1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9201637"/>
              </p:ext>
            </p:extLst>
          </p:nvPr>
        </p:nvGraphicFramePr>
        <p:xfrm>
          <a:off x="6858000" y="174787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5B336813-D325-458E-9813-5F57344C4321}"/>
              </a:ext>
            </a:extLst>
          </p:cNvPr>
          <p:cNvSpPr txBox="1"/>
          <p:nvPr/>
        </p:nvSpPr>
        <p:spPr>
          <a:xfrm>
            <a:off x="6858000" y="1101548"/>
            <a:ext cx="533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Rendimiento de materia verde por tratamiento y por repetición </a:t>
            </a:r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F68D8A53-A851-44D0-BF19-ECF5EE2C7402}"/>
              </a:ext>
            </a:extLst>
          </p:cNvPr>
          <p:cNvSpPr txBox="1"/>
          <p:nvPr/>
        </p:nvSpPr>
        <p:spPr>
          <a:xfrm>
            <a:off x="169400" y="1144849"/>
            <a:ext cx="57255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Promedio </a:t>
            </a:r>
            <a:r>
              <a:rPr lang="es-EC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±</a:t>
            </a:r>
            <a:r>
              <a:rPr lang="es-EC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error estándar de la producción de materia verde (kg. Ha</a:t>
            </a:r>
            <a:r>
              <a:rPr lang="es-EC" sz="1800" i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es-EC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de los tratamientos estudiados cosechados a los 110 días</a:t>
            </a:r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911191F1-9620-4685-B455-7157A08CA687}"/>
              </a:ext>
            </a:extLst>
          </p:cNvPr>
          <p:cNvSpPr/>
          <p:nvPr/>
        </p:nvSpPr>
        <p:spPr>
          <a:xfrm>
            <a:off x="2381460" y="3587262"/>
            <a:ext cx="1467059" cy="2210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4B47B7B9-ACEB-4829-B4C5-480D89A16F99}"/>
              </a:ext>
            </a:extLst>
          </p:cNvPr>
          <p:cNvSpPr txBox="1"/>
          <p:nvPr/>
        </p:nvSpPr>
        <p:spPr>
          <a:xfrm>
            <a:off x="2317820" y="4833122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(Meza et al., 2001, p. 14) presentó que una asociación 60 % de avena + 20% de nabo forrajero  logró  un rendimiento del 25622 Kg.Ha</a:t>
            </a:r>
            <a:r>
              <a:rPr lang="es-EC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materia verde.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5679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784901" y="62720"/>
            <a:ext cx="340709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RESULTADOS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ED21F186-D4CB-4017-AAD0-0EC11D048400}"/>
              </a:ext>
            </a:extLst>
          </p:cNvPr>
          <p:cNvSpPr txBox="1"/>
          <p:nvPr/>
        </p:nvSpPr>
        <p:spPr>
          <a:xfrm>
            <a:off x="-152401" y="735568"/>
            <a:ext cx="4509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Rendimiento de Materia Seca Kg.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</a:t>
            </a:r>
            <a:r>
              <a:rPr lang="es-EC" sz="1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endParaRPr 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50C34528-E3CB-4950-94B3-7BB7D455E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412989"/>
              </p:ext>
            </p:extLst>
          </p:nvPr>
        </p:nvGraphicFramePr>
        <p:xfrm>
          <a:off x="189984" y="2453718"/>
          <a:ext cx="5906016" cy="1927098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841528">
                  <a:extLst>
                    <a:ext uri="{9D8B030D-6E8A-4147-A177-3AD203B41FA5}">
                      <a16:colId xmlns:a16="http://schemas.microsoft.com/office/drawing/2014/main" xmlns="" val="3466258948"/>
                    </a:ext>
                  </a:extLst>
                </a:gridCol>
                <a:gridCol w="2518943">
                  <a:extLst>
                    <a:ext uri="{9D8B030D-6E8A-4147-A177-3AD203B41FA5}">
                      <a16:colId xmlns:a16="http://schemas.microsoft.com/office/drawing/2014/main" xmlns="" val="3080447679"/>
                    </a:ext>
                  </a:extLst>
                </a:gridCol>
                <a:gridCol w="1545545">
                  <a:extLst>
                    <a:ext uri="{9D8B030D-6E8A-4147-A177-3AD203B41FA5}">
                      <a16:colId xmlns:a16="http://schemas.microsoft.com/office/drawing/2014/main" xmlns="" val="4185658526"/>
                    </a:ext>
                  </a:extLst>
                </a:gridCol>
              </a:tblGrid>
              <a:tr h="34099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Tratamiento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Rendimiento de materia seca Kg. Ha</a:t>
                      </a:r>
                      <a:r>
                        <a:rPr lang="es-EC" sz="1100" baseline="30000">
                          <a:effectLst/>
                        </a:rPr>
                        <a:t>-1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CV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77739967"/>
                  </a:ext>
                </a:extLst>
              </a:tr>
              <a:tr h="34099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T1= Avena + Colza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2816,73 ± 223.01 A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4,93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82811537"/>
                  </a:ext>
                </a:extLst>
              </a:tr>
              <a:tr h="34099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T0= Avena + Vicia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2961,04 ± 145,83 A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7,92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34257516"/>
                  </a:ext>
                </a:extLst>
              </a:tr>
              <a:tr h="34099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T2= Avena + Nabo forrajero 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3604,40 ± 103,41 B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2,85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24715519"/>
                  </a:ext>
                </a:extLst>
              </a:tr>
            </a:tbl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3054FBED-D234-43B2-A162-6DDC205F0B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8439002"/>
              </p:ext>
            </p:extLst>
          </p:nvPr>
        </p:nvGraphicFramePr>
        <p:xfrm>
          <a:off x="6719401" y="2253854"/>
          <a:ext cx="5029200" cy="2936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55EC18B5-5042-4C4A-86CC-3EEDD32281A5}"/>
              </a:ext>
            </a:extLst>
          </p:cNvPr>
          <p:cNvSpPr txBox="1"/>
          <p:nvPr/>
        </p:nvSpPr>
        <p:spPr>
          <a:xfrm>
            <a:off x="120700" y="1625727"/>
            <a:ext cx="6172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Promedio </a:t>
            </a:r>
            <a:r>
              <a:rPr lang="es-EC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±</a:t>
            </a:r>
            <a:r>
              <a:rPr lang="es-EC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error estándar de la producción de materia seca (kg. Ha</a:t>
            </a:r>
            <a:r>
              <a:rPr lang="es-EC" sz="1800" i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es-EC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de los tratamientos estudiados cosechados a los 110 días.</a:t>
            </a:r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7AB4A66C-3FA5-472B-8203-3DF5277D497E}"/>
              </a:ext>
            </a:extLst>
          </p:cNvPr>
          <p:cNvSpPr txBox="1"/>
          <p:nvPr/>
        </p:nvSpPr>
        <p:spPr>
          <a:xfrm>
            <a:off x="6719401" y="1617571"/>
            <a:ext cx="502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Rendimiento de materia seca por tratamiento y por repetición</a:t>
            </a:r>
            <a:r>
              <a:rPr lang="es-EC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0F0F6420-0C8C-44F2-AB0B-6B8C3109D9EE}"/>
              </a:ext>
            </a:extLst>
          </p:cNvPr>
          <p:cNvSpPr/>
          <p:nvPr/>
        </p:nvSpPr>
        <p:spPr>
          <a:xfrm>
            <a:off x="2592475" y="3838470"/>
            <a:ext cx="1383760" cy="28135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4F587D7-B477-4A89-B03D-C526B04C3EFD}"/>
              </a:ext>
            </a:extLst>
          </p:cNvPr>
          <p:cNvSpPr txBox="1"/>
          <p:nvPr/>
        </p:nvSpPr>
        <p:spPr>
          <a:xfrm>
            <a:off x="51901" y="4994881"/>
            <a:ext cx="6858000" cy="1122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  <a:spcAft>
                <a:spcPts val="1000"/>
              </a:spcAft>
            </a:pP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(Meza et al., 2001), que presentó promedios de 4681 kg.Ha</a:t>
            </a:r>
            <a:r>
              <a:rPr lang="es-EC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materia seca en una asociación de 80% avena + 20% nabo forrajero. 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501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784901" y="62720"/>
            <a:ext cx="34070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RESULTADOS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71450" y="609217"/>
            <a:ext cx="2410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Valor Nutricional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9C9B77F6-FC0F-4229-AEE7-BD2964A4C7A8}"/>
              </a:ext>
            </a:extLst>
          </p:cNvPr>
          <p:cNvSpPr txBox="1"/>
          <p:nvPr/>
        </p:nvSpPr>
        <p:spPr>
          <a:xfrm>
            <a:off x="1211100" y="1553522"/>
            <a:ext cx="9277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Porcentaje de proteína, grasa, ceniza y fibra de la asociación Avena + Vicia, Avena + Colza y Avena + Nabo forrajero cosechados a los 110 días a partir de la siembra.</a:t>
            </a:r>
            <a:r>
              <a:rPr lang="es-EC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08940C04-9738-4C05-9FFF-F5C2D9198C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405007"/>
              </p:ext>
            </p:extLst>
          </p:nvPr>
        </p:nvGraphicFramePr>
        <p:xfrm>
          <a:off x="2260259" y="2472944"/>
          <a:ext cx="6696712" cy="1493012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284662">
                  <a:extLst>
                    <a:ext uri="{9D8B030D-6E8A-4147-A177-3AD203B41FA5}">
                      <a16:colId xmlns:a16="http://schemas.microsoft.com/office/drawing/2014/main" xmlns="" val="190966105"/>
                    </a:ext>
                  </a:extLst>
                </a:gridCol>
                <a:gridCol w="1291250">
                  <a:extLst>
                    <a:ext uri="{9D8B030D-6E8A-4147-A177-3AD203B41FA5}">
                      <a16:colId xmlns:a16="http://schemas.microsoft.com/office/drawing/2014/main" xmlns="" val="332406172"/>
                    </a:ext>
                  </a:extLst>
                </a:gridCol>
                <a:gridCol w="1406540">
                  <a:extLst>
                    <a:ext uri="{9D8B030D-6E8A-4147-A177-3AD203B41FA5}">
                      <a16:colId xmlns:a16="http://schemas.microsoft.com/office/drawing/2014/main" xmlns="" val="734672884"/>
                    </a:ext>
                  </a:extLst>
                </a:gridCol>
                <a:gridCol w="1442774">
                  <a:extLst>
                    <a:ext uri="{9D8B030D-6E8A-4147-A177-3AD203B41FA5}">
                      <a16:colId xmlns:a16="http://schemas.microsoft.com/office/drawing/2014/main" xmlns="" val="2197474497"/>
                    </a:ext>
                  </a:extLst>
                </a:gridCol>
                <a:gridCol w="1271486">
                  <a:extLst>
                    <a:ext uri="{9D8B030D-6E8A-4147-A177-3AD203B41FA5}">
                      <a16:colId xmlns:a16="http://schemas.microsoft.com/office/drawing/2014/main" xmlns="" val="1439044798"/>
                    </a:ext>
                  </a:extLst>
                </a:gridCol>
              </a:tblGrid>
              <a:tr h="4572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Tratamientos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% Grasa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% Proteína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% Cenizas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% Fibra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46674069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 Avena + Vicia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2,10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9,40      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47,45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34,32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71002541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 Avena + Colza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2,21 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8,24       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49,11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34,54 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3976194"/>
                  </a:ext>
                </a:extLst>
              </a:tr>
              <a:tr h="44521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 Avena + Nabo Forrajero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2,33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9,51      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51,04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29,61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92288176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91004E0-BC1E-4510-B10A-CC15146AE887}"/>
              </a:ext>
            </a:extLst>
          </p:cNvPr>
          <p:cNvSpPr/>
          <p:nvPr/>
        </p:nvSpPr>
        <p:spPr>
          <a:xfrm>
            <a:off x="5367455" y="3607358"/>
            <a:ext cx="400299" cy="22106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706EBF0B-5E1F-4108-9015-1A5D6162B171}"/>
              </a:ext>
            </a:extLst>
          </p:cNvPr>
          <p:cNvSpPr/>
          <p:nvPr/>
        </p:nvSpPr>
        <p:spPr>
          <a:xfrm>
            <a:off x="4003013" y="3607358"/>
            <a:ext cx="400299" cy="22106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824CF7D2-F6B9-4981-99C7-A9E878632F31}"/>
              </a:ext>
            </a:extLst>
          </p:cNvPr>
          <p:cNvSpPr txBox="1"/>
          <p:nvPr/>
        </p:nvSpPr>
        <p:spPr>
          <a:xfrm>
            <a:off x="2688901" y="510037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Antrillao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2009), con un valor de 109 g.Kg</a:t>
            </a:r>
            <a:r>
              <a:rPr lang="es-EC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proteína para nabo forrajero sembrado sin ninguna asociación.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9549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132F793-AD9B-4814-AFB1-BAD250CF23D6}"/>
              </a:ext>
            </a:extLst>
          </p:cNvPr>
          <p:cNvSpPr txBox="1"/>
          <p:nvPr/>
        </p:nvSpPr>
        <p:spPr>
          <a:xfrm>
            <a:off x="179788" y="585940"/>
            <a:ext cx="2979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Costos de Producción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84EC4BB-8F5F-48F6-A7E6-74A78BE8D75D}"/>
              </a:ext>
            </a:extLst>
          </p:cNvPr>
          <p:cNvSpPr txBox="1"/>
          <p:nvPr/>
        </p:nvSpPr>
        <p:spPr>
          <a:xfrm>
            <a:off x="8784901" y="62720"/>
            <a:ext cx="34070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RESULTADOS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514FCEBB-5E3F-4B8E-855D-717A7C0EC5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429157"/>
              </p:ext>
            </p:extLst>
          </p:nvPr>
        </p:nvGraphicFramePr>
        <p:xfrm>
          <a:off x="2849168" y="1517887"/>
          <a:ext cx="5840096" cy="382222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141047">
                  <a:extLst>
                    <a:ext uri="{9D8B030D-6E8A-4147-A177-3AD203B41FA5}">
                      <a16:colId xmlns:a16="http://schemas.microsoft.com/office/drawing/2014/main" xmlns="" val="4082817357"/>
                    </a:ext>
                  </a:extLst>
                </a:gridCol>
                <a:gridCol w="778313">
                  <a:extLst>
                    <a:ext uri="{9D8B030D-6E8A-4147-A177-3AD203B41FA5}">
                      <a16:colId xmlns:a16="http://schemas.microsoft.com/office/drawing/2014/main" xmlns="" val="705453257"/>
                    </a:ext>
                  </a:extLst>
                </a:gridCol>
                <a:gridCol w="1460368">
                  <a:extLst>
                    <a:ext uri="{9D8B030D-6E8A-4147-A177-3AD203B41FA5}">
                      <a16:colId xmlns:a16="http://schemas.microsoft.com/office/drawing/2014/main" xmlns="" val="1134552090"/>
                    </a:ext>
                  </a:extLst>
                </a:gridCol>
                <a:gridCol w="1460368">
                  <a:extLst>
                    <a:ext uri="{9D8B030D-6E8A-4147-A177-3AD203B41FA5}">
                      <a16:colId xmlns:a16="http://schemas.microsoft.com/office/drawing/2014/main" xmlns="" val="3876583044"/>
                    </a:ext>
                  </a:extLst>
                </a:gridCol>
              </a:tblGrid>
              <a:tr h="30988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T0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T1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T2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30095564"/>
                  </a:ext>
                </a:extLst>
              </a:tr>
              <a:tr h="30988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Rendimiento medio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2961,04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2816,73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3604,40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54074794"/>
                  </a:ext>
                </a:extLst>
              </a:tr>
              <a:tr h="30988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Rendimiento ajustado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2368,83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2253,38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2883,52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6412690"/>
                  </a:ext>
                </a:extLst>
              </a:tr>
              <a:tr h="67156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Beneficios brutos de campo 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473.76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450.68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576.70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7094105"/>
                  </a:ext>
                </a:extLst>
              </a:tr>
              <a:tr h="30988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Costo fertilizante 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220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220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220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1930124"/>
                  </a:ext>
                </a:extLst>
              </a:tr>
              <a:tr h="30988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Costo de semilla 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99,50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74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102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7344706"/>
                  </a:ext>
                </a:extLst>
              </a:tr>
              <a:tr h="67156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Costo preparación del suelo 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50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50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50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49497211"/>
                  </a:ext>
                </a:extLst>
              </a:tr>
              <a:tr h="30988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Costos de mano de obra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51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51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51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51475465"/>
                  </a:ext>
                </a:extLst>
              </a:tr>
              <a:tr h="30988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Total, costos variables 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420,50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395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423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82385684"/>
                  </a:ext>
                </a:extLst>
              </a:tr>
              <a:tr h="30988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Beneficio neto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53,26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55,68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153,70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32474259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0B64C800-D3F2-4700-AFA5-4B242C8CB42C}"/>
              </a:ext>
            </a:extLst>
          </p:cNvPr>
          <p:cNvSpPr/>
          <p:nvPr/>
        </p:nvSpPr>
        <p:spPr>
          <a:xfrm>
            <a:off x="7600950" y="5143500"/>
            <a:ext cx="685800" cy="19661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3B5A3DF-DC80-4776-9D4F-B808EE5B4767}"/>
              </a:ext>
            </a:extLst>
          </p:cNvPr>
          <p:cNvSpPr/>
          <p:nvPr/>
        </p:nvSpPr>
        <p:spPr>
          <a:xfrm>
            <a:off x="5010150" y="5143500"/>
            <a:ext cx="685800" cy="19661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916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xmlns="" id="{CACD55FD-9F20-4615-98E9-DEFA65EF9772}"/>
              </a:ext>
            </a:extLst>
          </p:cNvPr>
          <p:cNvSpPr txBox="1">
            <a:spLocks/>
          </p:cNvSpPr>
          <p:nvPr/>
        </p:nvSpPr>
        <p:spPr>
          <a:xfrm>
            <a:off x="4311809" y="133113"/>
            <a:ext cx="3111181" cy="720254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3429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6858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0287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s-EC" sz="2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FCB493CF-4D6E-4D7B-A14D-859FA8F9C116}"/>
              </a:ext>
            </a:extLst>
          </p:cNvPr>
          <p:cNvSpPr txBox="1"/>
          <p:nvPr/>
        </p:nvSpPr>
        <p:spPr>
          <a:xfrm>
            <a:off x="311500" y="952262"/>
            <a:ext cx="11480450" cy="5000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s-EC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especie forrajera que mejor poder germinativo tuvo, fue la avena con un 86% seguido del nabo forrajero con 84% y la vicia con un 83%. 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s-EC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cuanto a la altura de planta la asociación avena + vicia reflejó los mejores resultados con un promedio de 57,16 cm a los 110 dias después de la siembra, dejando en evidencia la acción que realizan las leguminosas, debido a la fijación de nitrógeno que proporcionan a la asociación. 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s-EC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Asociación avena +nabo forrajero, fue el tratamiento que logró los mejores resultados, obteniendo un rendimiento de materia verde de 14234,40 Kg. Ha</a:t>
            </a:r>
            <a:r>
              <a:rPr lang="es-EC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 </a:t>
            </a:r>
            <a:r>
              <a:rPr lang="es-EC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3604,40 Kg. Ha</a:t>
            </a:r>
            <a:r>
              <a:rPr lang="es-EC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 </a:t>
            </a:r>
            <a:r>
              <a:rPr lang="es-EC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materia seca; seguido de la asociación avena + vicia que presentó un rendimiento de materia verde de 12594,93 Kg. Ha</a:t>
            </a:r>
            <a:r>
              <a:rPr lang="es-EC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es-EC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2961,04 Kg. Ha</a:t>
            </a:r>
            <a:r>
              <a:rPr lang="es-EC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es-EC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EC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 seca </a:t>
            </a:r>
            <a:r>
              <a:rPr lang="es-EC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cosechado a los 110 dias después de la siembra.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921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4ED310B-C993-4DF9-BBC9-51DE68906C6B}"/>
              </a:ext>
            </a:extLst>
          </p:cNvPr>
          <p:cNvSpPr txBox="1"/>
          <p:nvPr/>
        </p:nvSpPr>
        <p:spPr>
          <a:xfrm>
            <a:off x="0" y="809324"/>
            <a:ext cx="12192000" cy="444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cuanto al valor nutricional se observó que el tratamiento 3 correspondiente a la asociación avena + nabo forrajero alcanzó el mayor contenido de grasa (2,33%) y proteína (9,51 %), en comparación a la asociación avena + vicia. Por otra parte, el tratamiento 2 perteneciente a la asociación avena + colza logr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 mayor porcentaje de fibra con un valor de 34,54 % frente a los demás tratamientos. 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20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tratamiento que demostró el mayor costo de producción fue el tratamiento 3 correspondiente a la asociación avena + nabo forrajero con un valor de 423 $. Ha</a:t>
            </a:r>
            <a:r>
              <a:rPr lang="es-EC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sin embargo, este tratamiento presentó la mejor relación beneficio neto con un valor de 153,70 $. Ha</a:t>
            </a:r>
            <a:r>
              <a:rPr lang="es-EC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 comparación a la asociación avena + colza el cual presentó un menor costo de inversión un valor de 395 $. Ha</a:t>
            </a:r>
            <a:r>
              <a:rPr lang="es-EC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sus costos de producción, pero con un beneficio neto de 55,68 $. Ha</a:t>
            </a:r>
            <a:r>
              <a:rPr lang="es-EC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xmlns="" id="{CB85C2F8-93BF-4F10-A667-118A5E0DE583}"/>
              </a:ext>
            </a:extLst>
          </p:cNvPr>
          <p:cNvSpPr txBox="1">
            <a:spLocks/>
          </p:cNvSpPr>
          <p:nvPr/>
        </p:nvSpPr>
        <p:spPr>
          <a:xfrm>
            <a:off x="4077557" y="60194"/>
            <a:ext cx="3111181" cy="720254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3429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6858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0287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s-EC" sz="2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2693395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97F87A86-DE24-49E1-8FEC-47E801A07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7009" y="260520"/>
            <a:ext cx="3517741" cy="720254"/>
          </a:xfrm>
        </p:spPr>
        <p:txBody>
          <a:bodyPr/>
          <a:lstStyle/>
          <a:p>
            <a:pPr>
              <a:defRPr/>
            </a:pPr>
            <a:r>
              <a:rPr lang="es-EC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RECOMENDACIONES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14AE6D5-438A-471E-B111-1998C485E7BC}"/>
              </a:ext>
            </a:extLst>
          </p:cNvPr>
          <p:cNvSpPr txBox="1"/>
          <p:nvPr/>
        </p:nvSpPr>
        <p:spPr>
          <a:xfrm>
            <a:off x="0" y="606129"/>
            <a:ext cx="11776668" cy="5251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s-EC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recomienda la siembra de la asociación avena + nabo forrajero, como una alternativa de suplemento alimenticio en la dieta de ganado bovino por presentar los mejores valores en rendimiento de materia verde, materia seca, porcentaje de grasa y proteína. </a:t>
            </a:r>
            <a:endParaRPr lang="es-E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s-EC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recomienda utilizar como alternativa la asociación avena + vicia ya que alcanzó resultados óptimos en rendimiento de materia verde, materia seca, porcentaje de grasa y proteína, como una alternativa alimenticia aparte de la asociación avena + nabo forrajero. </a:t>
            </a:r>
            <a:endParaRPr lang="es-E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s-EC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recomienda realizar análisis de digestibilidad de las distintas asociaciones presentadas en el estudio, para poder determinar el porcentaje de aprovechamiento y poder compararlas. </a:t>
            </a:r>
            <a:endParaRPr lang="es-E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20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C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recomienda realizar estudios relacionados a la productividad de leche o carne con el uso de </a:t>
            </a:r>
            <a:r>
              <a:rPr lang="es-EC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brassicaceas</a:t>
            </a:r>
            <a:r>
              <a:rPr lang="es-EC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como suplemento alimenticio, para determinar si es una fuente alternativa alimenticia rentable y que se pueda sugerir a ganaderos del Ecuador.  </a:t>
            </a:r>
            <a:endParaRPr lang="es-E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956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sultado de imagen para Iasa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6511" y="1906644"/>
            <a:ext cx="3447285" cy="335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2355054" y="683671"/>
            <a:ext cx="7481891" cy="1085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sz="4800" b="1" dirty="0">
                <a:latin typeface="Calibri" panose="020F0502020204030204" pitchFamily="34" charset="0"/>
                <a:cs typeface="Calibri" panose="020F0502020204030204" pitchFamily="34" charset="0"/>
              </a:rPr>
              <a:t>AGRADECIMIENTOS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5B83B825-CA0E-4F22-913B-507529CC1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6448" y="6029738"/>
            <a:ext cx="3086100" cy="66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B634F335-48B8-41FB-82A2-59285086B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204" y="2696234"/>
            <a:ext cx="5872156" cy="178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95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A6A7F1B-B64C-47F1-8C1F-D6C798248F0B}"/>
              </a:ext>
            </a:extLst>
          </p:cNvPr>
          <p:cNvSpPr txBox="1"/>
          <p:nvPr/>
        </p:nvSpPr>
        <p:spPr>
          <a:xfrm>
            <a:off x="5217055" y="71111"/>
            <a:ext cx="6757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6" name="Picture 4" descr="Nuevos estudios respecto al valor nutritivo de brásicas forrajeras ...">
            <a:extLst>
              <a:ext uri="{FF2B5EF4-FFF2-40B4-BE49-F238E27FC236}">
                <a16:creationId xmlns:a16="http://schemas.microsoft.com/office/drawing/2014/main" xmlns="" id="{B0ADEAB9-9D11-4945-85A3-58F06EECF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756" y="3102380"/>
            <a:ext cx="3543299" cy="265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l potencial de las Brássicas forrajeras como alimento para ...">
            <a:extLst>
              <a:ext uri="{FF2B5EF4-FFF2-40B4-BE49-F238E27FC236}">
                <a16:creationId xmlns:a16="http://schemas.microsoft.com/office/drawing/2014/main" xmlns="" id="{AFAE11A5-FC64-49BD-B742-E3C7041AF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091" y="3280498"/>
            <a:ext cx="3717650" cy="247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D836B648-E00D-4280-ABA1-E3D749B63AF9}"/>
              </a:ext>
            </a:extLst>
          </p:cNvPr>
          <p:cNvSpPr txBox="1"/>
          <p:nvPr/>
        </p:nvSpPr>
        <p:spPr>
          <a:xfrm>
            <a:off x="338057" y="1146167"/>
            <a:ext cx="26713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brassicaceas</a:t>
            </a:r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 como el nabo forrajero, son una alternativa alimenticia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7E0F8090-8842-42F0-B8CF-7B93371424BC}"/>
              </a:ext>
            </a:extLst>
          </p:cNvPr>
          <p:cNvSpPr txBox="1"/>
          <p:nvPr/>
        </p:nvSpPr>
        <p:spPr>
          <a:xfrm>
            <a:off x="4670551" y="1224028"/>
            <a:ext cx="19265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brassicaceas</a:t>
            </a:r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 aporte alto de energía.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158CC7D7-CF0F-49BD-8636-1A051902BCA0}"/>
              </a:ext>
            </a:extLst>
          </p:cNvPr>
          <p:cNvSpPr txBox="1"/>
          <p:nvPr/>
        </p:nvSpPr>
        <p:spPr>
          <a:xfrm>
            <a:off x="8346023" y="1201441"/>
            <a:ext cx="304050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Usados como suplemento, ayudando a la disminución del uso balanceados a base de maíz y soya. 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xmlns="" id="{F4C62FAA-9BA0-4C48-BC29-3045A333AC64}"/>
              </a:ext>
            </a:extLst>
          </p:cNvPr>
          <p:cNvSpPr/>
          <p:nvPr/>
        </p:nvSpPr>
        <p:spPr>
          <a:xfrm>
            <a:off x="3161265" y="1583836"/>
            <a:ext cx="1123950" cy="2723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xmlns="" id="{CD97112D-88F1-4A0A-AFE3-F7DE58877749}"/>
              </a:ext>
            </a:extLst>
          </p:cNvPr>
          <p:cNvSpPr/>
          <p:nvPr/>
        </p:nvSpPr>
        <p:spPr>
          <a:xfrm>
            <a:off x="6909562" y="1621605"/>
            <a:ext cx="1123950" cy="2723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021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"/>
          <p:cNvSpPr txBox="1"/>
          <p:nvPr/>
        </p:nvSpPr>
        <p:spPr>
          <a:xfrm>
            <a:off x="8770656" y="36889"/>
            <a:ext cx="368198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JUSTIFICACIÓN</a:t>
            </a:r>
          </a:p>
        </p:txBody>
      </p:sp>
      <p:pic>
        <p:nvPicPr>
          <p:cNvPr id="4098" name="Picture 2" descr="Símbolo Del Dólar - Banco de fotos e imágenes de stock - iStock">
            <a:extLst>
              <a:ext uri="{FF2B5EF4-FFF2-40B4-BE49-F238E27FC236}">
                <a16:creationId xmlns:a16="http://schemas.microsoft.com/office/drawing/2014/main" xmlns="" id="{FF9675B6-DE9E-45C4-AF07-F32D6651B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26" y="2548405"/>
            <a:ext cx="1899148" cy="237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echa: a la derecha 5">
            <a:extLst>
              <a:ext uri="{FF2B5EF4-FFF2-40B4-BE49-F238E27FC236}">
                <a16:creationId xmlns:a16="http://schemas.microsoft.com/office/drawing/2014/main" xmlns="" id="{53730636-195D-481A-9FAE-8D4A76D53BF5}"/>
              </a:ext>
            </a:extLst>
          </p:cNvPr>
          <p:cNvSpPr/>
          <p:nvPr/>
        </p:nvSpPr>
        <p:spPr>
          <a:xfrm rot="7100978" flipH="1" flipV="1">
            <a:off x="1265060" y="3469378"/>
            <a:ext cx="2133030" cy="530050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00" name="Picture 4" descr="Alimentación del ganado y sistemas de pastoreo">
            <a:extLst>
              <a:ext uri="{FF2B5EF4-FFF2-40B4-BE49-F238E27FC236}">
                <a16:creationId xmlns:a16="http://schemas.microsoft.com/office/drawing/2014/main" xmlns="" id="{30BE4201-FC90-4BB2-9B39-C559D3B11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51" y="726271"/>
            <a:ext cx="2425497" cy="159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C09D648E-793C-4B14-BB1C-78B233751E94}"/>
              </a:ext>
            </a:extLst>
          </p:cNvPr>
          <p:cNvSpPr txBox="1"/>
          <p:nvPr/>
        </p:nvSpPr>
        <p:spPr>
          <a:xfrm>
            <a:off x="2951939" y="1199714"/>
            <a:ext cx="1899149" cy="73866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Altos costos de producción</a:t>
            </a:r>
          </a:p>
        </p:txBody>
      </p:sp>
      <p:pic>
        <p:nvPicPr>
          <p:cNvPr id="4102" name="Picture 6" descr="Ganaderos de Estados Unidos obligados a tirar la leche por crisis ...">
            <a:extLst>
              <a:ext uri="{FF2B5EF4-FFF2-40B4-BE49-F238E27FC236}">
                <a16:creationId xmlns:a16="http://schemas.microsoft.com/office/drawing/2014/main" xmlns="" id="{C756DF48-7770-4112-AAC6-20E33B58D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522" y="3975764"/>
            <a:ext cx="3416043" cy="207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372C5B6-4902-44EB-B3AD-88B20AD56DF9}"/>
              </a:ext>
            </a:extLst>
          </p:cNvPr>
          <p:cNvSpPr txBox="1"/>
          <p:nvPr/>
        </p:nvSpPr>
        <p:spPr>
          <a:xfrm>
            <a:off x="4392342" y="2669951"/>
            <a:ext cx="2707133" cy="106182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Precio de leche menos de los 0,42 legales establecidos por ley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80A0D6EC-E14A-402F-8D47-0BDAEDE17B38}"/>
              </a:ext>
            </a:extLst>
          </p:cNvPr>
          <p:cNvSpPr txBox="1"/>
          <p:nvPr/>
        </p:nvSpPr>
        <p:spPr>
          <a:xfrm>
            <a:off x="8744175" y="1199714"/>
            <a:ext cx="3154643" cy="106182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Insuficientes estudios del uso de </a:t>
            </a:r>
            <a:r>
              <a:rPr lang="es-E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brassicaceas</a:t>
            </a:r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 en el país. 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F98F6967-4C20-4062-BA0F-1561B299598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656" y="2372933"/>
            <a:ext cx="2607916" cy="3285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9256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/>
          <p:cNvSpPr txBox="1"/>
          <p:nvPr/>
        </p:nvSpPr>
        <p:spPr>
          <a:xfrm>
            <a:off x="8996502" y="70339"/>
            <a:ext cx="393572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OBJETIVOS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448AEA7E-EF94-40AA-9E9C-D69840502C11}"/>
              </a:ext>
            </a:extLst>
          </p:cNvPr>
          <p:cNvSpPr txBox="1"/>
          <p:nvPr/>
        </p:nvSpPr>
        <p:spPr>
          <a:xfrm>
            <a:off x="1138238" y="691640"/>
            <a:ext cx="9053512" cy="490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>
              <a:lnSpc>
                <a:spcPct val="150000"/>
              </a:lnSpc>
              <a:spcBef>
                <a:spcPts val="1200"/>
              </a:spcBef>
            </a:pPr>
            <a:r>
              <a:rPr lang="es-EC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General </a:t>
            </a:r>
            <a:endParaRPr lang="es-E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C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Evaluar la calidad y producción de forraje verde de avena (</a:t>
            </a:r>
            <a:r>
              <a:rPr lang="es-EC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Avena sativa</a:t>
            </a:r>
            <a:r>
              <a:rPr lang="es-EC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asociado a colza (</a:t>
            </a:r>
            <a:r>
              <a:rPr lang="es-EC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Brassica napus L</a:t>
            </a:r>
            <a:r>
              <a:rPr lang="es-EC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y nabo forrajero (</a:t>
            </a:r>
            <a:r>
              <a:rPr lang="es-EC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Brassica rapa</a:t>
            </a:r>
            <a:r>
              <a:rPr lang="es-EC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s-EC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Específicos</a:t>
            </a:r>
            <a:endParaRPr lang="es-E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C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Evaluar el valor nutritivo mediante un perfil bromatológico del forraje verde de avena “(</a:t>
            </a:r>
            <a:r>
              <a:rPr lang="es-EC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Avena sativa</a:t>
            </a:r>
            <a:r>
              <a:rPr lang="es-EC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- colza (</a:t>
            </a:r>
            <a:r>
              <a:rPr lang="es-EC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Brassica napus L)”</a:t>
            </a:r>
            <a:r>
              <a:rPr lang="es-EC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“avena - nabo forrajero (</a:t>
            </a:r>
            <a:r>
              <a:rPr lang="es-EC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Brassica rapa)”</a:t>
            </a:r>
            <a:r>
              <a:rPr lang="es-EC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frente “avena – vicia”.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C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Comparar el rendimiento en materia seca y materia verde de avena “(</a:t>
            </a:r>
            <a:r>
              <a:rPr lang="es-EC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Avena sativa</a:t>
            </a:r>
            <a:r>
              <a:rPr lang="es-EC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- colza (</a:t>
            </a:r>
            <a:r>
              <a:rPr lang="es-EC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Brassica napus L)”</a:t>
            </a:r>
            <a:r>
              <a:rPr lang="es-EC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“avena - nabo forrajero (</a:t>
            </a:r>
            <a:r>
              <a:rPr lang="es-EC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Brassica rapa)”</a:t>
            </a:r>
            <a:r>
              <a:rPr lang="es-EC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frente “avena – vicia”.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C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Analizar costos de producción que presentan la asociación de avena “(</a:t>
            </a:r>
            <a:r>
              <a:rPr lang="es-EC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Avena sativa</a:t>
            </a:r>
            <a:r>
              <a:rPr lang="es-EC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- colza (</a:t>
            </a:r>
            <a:r>
              <a:rPr lang="es-EC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Brassica napus L)”</a:t>
            </a:r>
            <a:r>
              <a:rPr lang="es-EC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“avena - nabo forrajero (</a:t>
            </a:r>
            <a:r>
              <a:rPr lang="es-EC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Brassica rapa)”</a:t>
            </a:r>
            <a:r>
              <a:rPr lang="es-EC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frente “avena – vicia”.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400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1"/>
          <p:cNvSpPr txBox="1"/>
          <p:nvPr/>
        </p:nvSpPr>
        <p:spPr>
          <a:xfrm>
            <a:off x="8885972" y="95241"/>
            <a:ext cx="368198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METODOLOGÍA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D1F6EF3-2ECC-4494-A2E0-2D0D01796D3D}"/>
              </a:ext>
            </a:extLst>
          </p:cNvPr>
          <p:cNvPicPr/>
          <p:nvPr/>
        </p:nvPicPr>
        <p:blipFill rotWithShape="1">
          <a:blip r:embed="rId2"/>
          <a:srcRect l="50254" t="12856" r="4223" b="13149"/>
          <a:stretch/>
        </p:blipFill>
        <p:spPr bwMode="auto">
          <a:xfrm>
            <a:off x="315179" y="947405"/>
            <a:ext cx="5857021" cy="49631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952D43D2-D3CC-4A2D-B40C-C6106A022CFC}"/>
              </a:ext>
            </a:extLst>
          </p:cNvPr>
          <p:cNvSpPr/>
          <p:nvPr/>
        </p:nvSpPr>
        <p:spPr>
          <a:xfrm>
            <a:off x="2362200" y="3867150"/>
            <a:ext cx="266700" cy="32385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556E94AE-0CD8-4543-84F3-E25A2914C636}"/>
              </a:ext>
            </a:extLst>
          </p:cNvPr>
          <p:cNvSpPr txBox="1"/>
          <p:nvPr/>
        </p:nvSpPr>
        <p:spPr>
          <a:xfrm>
            <a:off x="7372350" y="947405"/>
            <a:ext cx="38290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00" b="1" dirty="0">
                <a:latin typeface="Calibri" panose="020F0502020204030204" pitchFamily="34" charset="0"/>
                <a:cs typeface="Calibri" panose="020F0502020204030204" pitchFamily="34" charset="0"/>
              </a:rPr>
              <a:t>Coordenadas</a:t>
            </a:r>
            <a:r>
              <a:rPr lang="es-ES" b="1" dirty="0"/>
              <a:t> Referenciales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A40866CC-149F-4613-A291-CD2BF6D6B4C2}"/>
              </a:ext>
            </a:extLst>
          </p:cNvPr>
          <p:cNvSpPr txBox="1"/>
          <p:nvPr/>
        </p:nvSpPr>
        <p:spPr>
          <a:xfrm>
            <a:off x="6686550" y="1502599"/>
            <a:ext cx="3600450" cy="1266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</a:pPr>
            <a:r>
              <a:rPr lang="es-EC" sz="21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Latitud:</a:t>
            </a:r>
            <a:r>
              <a:rPr lang="es-EC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00°28’33.0’’S</a:t>
            </a:r>
            <a:endParaRPr lang="es-ES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</a:pPr>
            <a:r>
              <a:rPr lang="es-EC" sz="21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Longitud: </a:t>
            </a:r>
            <a:r>
              <a:rPr lang="es-EC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78°40’02.1’’O</a:t>
            </a:r>
            <a:endParaRPr lang="es-ES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D7B5136A-BA68-4FE3-9B11-DA389542EDAD}"/>
              </a:ext>
            </a:extLst>
          </p:cNvPr>
          <p:cNvSpPr txBox="1"/>
          <p:nvPr/>
        </p:nvSpPr>
        <p:spPr>
          <a:xfrm>
            <a:off x="6686549" y="3159948"/>
            <a:ext cx="519027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00" b="1" dirty="0">
                <a:latin typeface="Calibri" panose="020F0502020204030204" pitchFamily="34" charset="0"/>
                <a:cs typeface="Calibri" panose="020F0502020204030204" pitchFamily="34" charset="0"/>
              </a:rPr>
              <a:t>Lugar</a:t>
            </a:r>
          </a:p>
          <a:p>
            <a:pPr algn="ctr"/>
            <a:endParaRPr lang="es-E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presente investigación se realizó en la provincia de Pichincha, cantón Mejía, parroquia Alóag, en la propiedad “Hacienda Buenos Aires “dedicada a la producción láctea y de papas; perteneciente a la señora María Llumigusin.  </a:t>
            </a:r>
            <a:endParaRPr lang="es-ES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3342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1">
            <a:extLst>
              <a:ext uri="{FF2B5EF4-FFF2-40B4-BE49-F238E27FC236}">
                <a16:creationId xmlns:a16="http://schemas.microsoft.com/office/drawing/2014/main" xmlns="" id="{1D35D805-6F04-4494-96A4-7ADBA95EC4FE}"/>
              </a:ext>
            </a:extLst>
          </p:cNvPr>
          <p:cNvSpPr txBox="1"/>
          <p:nvPr/>
        </p:nvSpPr>
        <p:spPr>
          <a:xfrm>
            <a:off x="8825682" y="75145"/>
            <a:ext cx="368198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METODOLOGÍA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458C33F-7AFE-4077-B2C7-18AAB38C0DA4}"/>
              </a:ext>
            </a:extLst>
          </p:cNvPr>
          <p:cNvSpPr txBox="1"/>
          <p:nvPr/>
        </p:nvSpPr>
        <p:spPr>
          <a:xfrm>
            <a:off x="6836643" y="1083695"/>
            <a:ext cx="39780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100" b="1" dirty="0">
                <a:latin typeface="Calibri" panose="020F0502020204030204" pitchFamily="34" charset="0"/>
                <a:cs typeface="Calibri" panose="020F0502020204030204" pitchFamily="34" charset="0"/>
              </a:rPr>
              <a:t>Conformación de los Tratamientos</a:t>
            </a: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xmlns="" id="{B664FC7E-495D-4382-954B-5BD9BA1745D5}"/>
              </a:ext>
            </a:extLst>
          </p:cNvPr>
          <p:cNvGrpSpPr/>
          <p:nvPr/>
        </p:nvGrpSpPr>
        <p:grpSpPr>
          <a:xfrm>
            <a:off x="911416" y="1519289"/>
            <a:ext cx="3583056" cy="4348754"/>
            <a:chOff x="0" y="0"/>
            <a:chExt cx="2512652" cy="3323444"/>
          </a:xfrm>
        </p:grpSpPr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xmlns="" id="{B83526D3-1447-4312-875A-EE7448635188}"/>
                </a:ext>
              </a:extLst>
            </p:cNvPr>
            <p:cNvGrpSpPr/>
            <p:nvPr/>
          </p:nvGrpSpPr>
          <p:grpSpPr>
            <a:xfrm>
              <a:off x="0" y="0"/>
              <a:ext cx="2512652" cy="3323444"/>
              <a:chOff x="0" y="0"/>
              <a:chExt cx="2396270" cy="3181351"/>
            </a:xfrm>
          </p:grpSpPr>
          <p:grpSp>
            <p:nvGrpSpPr>
              <p:cNvPr id="41" name="Grupo 40">
                <a:extLst>
                  <a:ext uri="{FF2B5EF4-FFF2-40B4-BE49-F238E27FC236}">
                    <a16:creationId xmlns:a16="http://schemas.microsoft.com/office/drawing/2014/main" xmlns="" id="{ABA25A03-3033-42C7-B75E-AF55E1E5557B}"/>
                  </a:ext>
                </a:extLst>
              </p:cNvPr>
              <p:cNvGrpSpPr/>
              <p:nvPr/>
            </p:nvGrpSpPr>
            <p:grpSpPr>
              <a:xfrm>
                <a:off x="0" y="0"/>
                <a:ext cx="2019301" cy="3181351"/>
                <a:chOff x="-85143" y="-127964"/>
                <a:chExt cx="2688095" cy="5729934"/>
              </a:xfrm>
            </p:grpSpPr>
            <p:sp>
              <p:nvSpPr>
                <p:cNvPr id="45" name="Rectángulo 44">
                  <a:extLst>
                    <a:ext uri="{FF2B5EF4-FFF2-40B4-BE49-F238E27FC236}">
                      <a16:creationId xmlns:a16="http://schemas.microsoft.com/office/drawing/2014/main" xmlns="" id="{431D440D-6695-4C36-B305-9111DBD58DC3}"/>
                    </a:ext>
                  </a:extLst>
                </p:cNvPr>
                <p:cNvSpPr/>
                <p:nvPr/>
              </p:nvSpPr>
              <p:spPr>
                <a:xfrm>
                  <a:off x="299285" y="-127964"/>
                  <a:ext cx="761949" cy="469201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>
                    <a:lnSpc>
                      <a:spcPct val="106000"/>
                    </a:lnSpc>
                    <a:spcAft>
                      <a:spcPts val="1000"/>
                    </a:spcAft>
                  </a:pPr>
                  <a:r>
                    <a:rPr lang="es-EC" sz="10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4m</a:t>
                  </a:r>
                  <a:endParaRPr lang="es-E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Rectángulo 45">
                  <a:extLst>
                    <a:ext uri="{FF2B5EF4-FFF2-40B4-BE49-F238E27FC236}">
                      <a16:creationId xmlns:a16="http://schemas.microsoft.com/office/drawing/2014/main" xmlns="" id="{AE46FB43-E0DB-49BA-93F6-1F6E4074473F}"/>
                    </a:ext>
                  </a:extLst>
                </p:cNvPr>
                <p:cNvSpPr/>
                <p:nvPr/>
              </p:nvSpPr>
              <p:spPr>
                <a:xfrm>
                  <a:off x="342900" y="295275"/>
                  <a:ext cx="535940" cy="1134745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lnSpc>
                      <a:spcPct val="106000"/>
                    </a:lnSpc>
                    <a:spcAft>
                      <a:spcPts val="1000"/>
                    </a:spcAft>
                  </a:pPr>
                  <a:r>
                    <a:rPr lang="es-EC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T0</a:t>
                  </a:r>
                  <a:endParaRPr lang="es-E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Rectángulo 46">
                  <a:extLst>
                    <a:ext uri="{FF2B5EF4-FFF2-40B4-BE49-F238E27FC236}">
                      <a16:creationId xmlns:a16="http://schemas.microsoft.com/office/drawing/2014/main" xmlns="" id="{9E283453-842E-4FA8-9C19-289B7CA6600D}"/>
                    </a:ext>
                  </a:extLst>
                </p:cNvPr>
                <p:cNvSpPr/>
                <p:nvPr/>
              </p:nvSpPr>
              <p:spPr>
                <a:xfrm>
                  <a:off x="850352" y="481531"/>
                  <a:ext cx="692725" cy="539923"/>
                </a:xfrm>
                <a:prstGeom prst="rect">
                  <a:avLst/>
                </a:prstGeom>
                <a:noFill/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>
                    <a:lnSpc>
                      <a:spcPct val="106000"/>
                    </a:lnSpc>
                    <a:spcAft>
                      <a:spcPts val="1000"/>
                    </a:spcAft>
                  </a:pPr>
                  <a:r>
                    <a:rPr lang="es-EC" sz="10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 m</a:t>
                  </a:r>
                  <a:endParaRPr lang="es-E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Rectángulo 47">
                  <a:extLst>
                    <a:ext uri="{FF2B5EF4-FFF2-40B4-BE49-F238E27FC236}">
                      <a16:creationId xmlns:a16="http://schemas.microsoft.com/office/drawing/2014/main" xmlns="" id="{408CF078-F510-46BA-A4CA-3C05D23F09F4}"/>
                    </a:ext>
                  </a:extLst>
                </p:cNvPr>
                <p:cNvSpPr/>
                <p:nvPr/>
              </p:nvSpPr>
              <p:spPr>
                <a:xfrm>
                  <a:off x="-85143" y="581025"/>
                  <a:ext cx="562753" cy="420307"/>
                </a:xfrm>
                <a:prstGeom prst="rect">
                  <a:avLst/>
                </a:prstGeom>
                <a:noFill/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>
                    <a:lnSpc>
                      <a:spcPct val="106000"/>
                    </a:lnSpc>
                    <a:spcAft>
                      <a:spcPts val="1000"/>
                    </a:spcAft>
                  </a:pPr>
                  <a:r>
                    <a:rPr lang="es-EC" sz="9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5m</a:t>
                  </a:r>
                  <a:endParaRPr lang="es-E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Rectángulo 48">
                  <a:extLst>
                    <a:ext uri="{FF2B5EF4-FFF2-40B4-BE49-F238E27FC236}">
                      <a16:creationId xmlns:a16="http://schemas.microsoft.com/office/drawing/2014/main" xmlns="" id="{7CBBB959-A92A-4D08-AFC8-60A5CB279B6D}"/>
                    </a:ext>
                  </a:extLst>
                </p:cNvPr>
                <p:cNvSpPr/>
                <p:nvPr/>
              </p:nvSpPr>
              <p:spPr>
                <a:xfrm>
                  <a:off x="1257300" y="304800"/>
                  <a:ext cx="535940" cy="1134745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lnSpc>
                      <a:spcPct val="106000"/>
                    </a:lnSpc>
                    <a:spcAft>
                      <a:spcPts val="1000"/>
                    </a:spcAft>
                  </a:pPr>
                  <a:r>
                    <a:rPr lang="es-EC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T1</a:t>
                  </a:r>
                  <a:endParaRPr lang="es-E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Rectángulo 49">
                  <a:extLst>
                    <a:ext uri="{FF2B5EF4-FFF2-40B4-BE49-F238E27FC236}">
                      <a16:creationId xmlns:a16="http://schemas.microsoft.com/office/drawing/2014/main" xmlns="" id="{F888DF24-CEFD-4806-85F2-7CE240A75C46}"/>
                    </a:ext>
                  </a:extLst>
                </p:cNvPr>
                <p:cNvSpPr/>
                <p:nvPr/>
              </p:nvSpPr>
              <p:spPr>
                <a:xfrm>
                  <a:off x="352425" y="1790700"/>
                  <a:ext cx="536027" cy="1135117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lnSpc>
                      <a:spcPct val="106000"/>
                    </a:lnSpc>
                    <a:spcAft>
                      <a:spcPts val="1000"/>
                    </a:spcAft>
                  </a:pPr>
                  <a:r>
                    <a:rPr lang="es-EC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T2</a:t>
                  </a:r>
                  <a:endParaRPr lang="es-E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Rectángulo 50">
                  <a:extLst>
                    <a:ext uri="{FF2B5EF4-FFF2-40B4-BE49-F238E27FC236}">
                      <a16:creationId xmlns:a16="http://schemas.microsoft.com/office/drawing/2014/main" xmlns="" id="{05756728-2C71-4C0A-9571-8F859C6D49E7}"/>
                    </a:ext>
                  </a:extLst>
                </p:cNvPr>
                <p:cNvSpPr/>
                <p:nvPr/>
              </p:nvSpPr>
              <p:spPr>
                <a:xfrm>
                  <a:off x="1190625" y="1819275"/>
                  <a:ext cx="536027" cy="1135117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lnSpc>
                      <a:spcPct val="106000"/>
                    </a:lnSpc>
                    <a:spcAft>
                      <a:spcPts val="1000"/>
                    </a:spcAft>
                  </a:pPr>
                  <a:r>
                    <a:rPr lang="es-EC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T1</a:t>
                  </a:r>
                  <a:endParaRPr lang="es-E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Rectángulo 51">
                  <a:extLst>
                    <a:ext uri="{FF2B5EF4-FFF2-40B4-BE49-F238E27FC236}">
                      <a16:creationId xmlns:a16="http://schemas.microsoft.com/office/drawing/2014/main" xmlns="" id="{A7FFF90C-2369-47DC-9FF2-8490D325FA04}"/>
                    </a:ext>
                  </a:extLst>
                </p:cNvPr>
                <p:cNvSpPr/>
                <p:nvPr/>
              </p:nvSpPr>
              <p:spPr>
                <a:xfrm>
                  <a:off x="2066925" y="1781175"/>
                  <a:ext cx="536027" cy="1135117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lnSpc>
                      <a:spcPct val="106000"/>
                    </a:lnSpc>
                    <a:spcAft>
                      <a:spcPts val="1000"/>
                    </a:spcAft>
                  </a:pPr>
                  <a:r>
                    <a:rPr lang="es-EC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T0</a:t>
                  </a:r>
                  <a:endParaRPr lang="es-E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Rectángulo 52">
                  <a:extLst>
                    <a:ext uri="{FF2B5EF4-FFF2-40B4-BE49-F238E27FC236}">
                      <a16:creationId xmlns:a16="http://schemas.microsoft.com/office/drawing/2014/main" xmlns="" id="{66C5F3A0-6DF6-41DC-9DD6-EC2D26D7DE01}"/>
                    </a:ext>
                  </a:extLst>
                </p:cNvPr>
                <p:cNvSpPr/>
                <p:nvPr/>
              </p:nvSpPr>
              <p:spPr>
                <a:xfrm>
                  <a:off x="2066925" y="304800"/>
                  <a:ext cx="536027" cy="1135117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lnSpc>
                      <a:spcPct val="106000"/>
                    </a:lnSpc>
                    <a:spcAft>
                      <a:spcPts val="1000"/>
                    </a:spcAft>
                  </a:pPr>
                  <a:r>
                    <a:rPr lang="es-EC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T2</a:t>
                  </a:r>
                  <a:endParaRPr lang="es-E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Rectángulo 53">
                  <a:extLst>
                    <a:ext uri="{FF2B5EF4-FFF2-40B4-BE49-F238E27FC236}">
                      <a16:creationId xmlns:a16="http://schemas.microsoft.com/office/drawing/2014/main" xmlns="" id="{EF16842D-ECD5-4B79-9147-35CAAE52C964}"/>
                    </a:ext>
                  </a:extLst>
                </p:cNvPr>
                <p:cNvSpPr/>
                <p:nvPr/>
              </p:nvSpPr>
              <p:spPr>
                <a:xfrm>
                  <a:off x="314325" y="3133725"/>
                  <a:ext cx="536027" cy="1135117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lnSpc>
                      <a:spcPct val="106000"/>
                    </a:lnSpc>
                    <a:spcAft>
                      <a:spcPts val="1000"/>
                    </a:spcAft>
                  </a:pPr>
                  <a:r>
                    <a:rPr lang="es-EC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T1</a:t>
                  </a:r>
                  <a:endParaRPr lang="es-E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Rectángulo 54">
                  <a:extLst>
                    <a:ext uri="{FF2B5EF4-FFF2-40B4-BE49-F238E27FC236}">
                      <a16:creationId xmlns:a16="http://schemas.microsoft.com/office/drawing/2014/main" xmlns="" id="{586D0B15-0893-45CA-BF72-14DDA95CDF7A}"/>
                    </a:ext>
                  </a:extLst>
                </p:cNvPr>
                <p:cNvSpPr/>
                <p:nvPr/>
              </p:nvSpPr>
              <p:spPr>
                <a:xfrm>
                  <a:off x="1200150" y="4448175"/>
                  <a:ext cx="536027" cy="1135117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lnSpc>
                      <a:spcPct val="106000"/>
                    </a:lnSpc>
                    <a:spcAft>
                      <a:spcPts val="1000"/>
                    </a:spcAft>
                  </a:pPr>
                  <a:r>
                    <a:rPr lang="es-EC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T2</a:t>
                  </a:r>
                  <a:endParaRPr lang="es-E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Rectángulo 55">
                  <a:extLst>
                    <a:ext uri="{FF2B5EF4-FFF2-40B4-BE49-F238E27FC236}">
                      <a16:creationId xmlns:a16="http://schemas.microsoft.com/office/drawing/2014/main" xmlns="" id="{B8814605-AB71-4FDF-A001-4ECCB3FD8FEF}"/>
                    </a:ext>
                  </a:extLst>
                </p:cNvPr>
                <p:cNvSpPr/>
                <p:nvPr/>
              </p:nvSpPr>
              <p:spPr>
                <a:xfrm>
                  <a:off x="333375" y="4419600"/>
                  <a:ext cx="536027" cy="1135117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lnSpc>
                      <a:spcPct val="106000"/>
                    </a:lnSpc>
                    <a:spcAft>
                      <a:spcPts val="1000"/>
                    </a:spcAft>
                  </a:pPr>
                  <a:r>
                    <a:rPr lang="es-EC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T0</a:t>
                  </a:r>
                  <a:endParaRPr lang="es-E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Rectángulo 56">
                  <a:extLst>
                    <a:ext uri="{FF2B5EF4-FFF2-40B4-BE49-F238E27FC236}">
                      <a16:creationId xmlns:a16="http://schemas.microsoft.com/office/drawing/2014/main" xmlns="" id="{BFA1783B-0667-445B-857F-2900A8FB9781}"/>
                    </a:ext>
                  </a:extLst>
                </p:cNvPr>
                <p:cNvSpPr/>
                <p:nvPr/>
              </p:nvSpPr>
              <p:spPr>
                <a:xfrm>
                  <a:off x="1190625" y="3124200"/>
                  <a:ext cx="536027" cy="1135117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lnSpc>
                      <a:spcPct val="106000"/>
                    </a:lnSpc>
                    <a:spcAft>
                      <a:spcPts val="1000"/>
                    </a:spcAft>
                  </a:pPr>
                  <a:r>
                    <a:rPr lang="es-EC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T2</a:t>
                  </a:r>
                  <a:endParaRPr lang="es-E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Rectángulo 57">
                  <a:extLst>
                    <a:ext uri="{FF2B5EF4-FFF2-40B4-BE49-F238E27FC236}">
                      <a16:creationId xmlns:a16="http://schemas.microsoft.com/office/drawing/2014/main" xmlns="" id="{8876F3D0-C828-4D4B-A747-EC8A27775CC2}"/>
                    </a:ext>
                  </a:extLst>
                </p:cNvPr>
                <p:cNvSpPr/>
                <p:nvPr/>
              </p:nvSpPr>
              <p:spPr>
                <a:xfrm>
                  <a:off x="2066925" y="3124200"/>
                  <a:ext cx="536027" cy="1135117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lnSpc>
                      <a:spcPct val="106000"/>
                    </a:lnSpc>
                    <a:spcAft>
                      <a:spcPts val="1000"/>
                    </a:spcAft>
                  </a:pPr>
                  <a:r>
                    <a:rPr lang="es-EC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T0</a:t>
                  </a:r>
                  <a:endParaRPr lang="es-E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Rectángulo 58">
                  <a:extLst>
                    <a:ext uri="{FF2B5EF4-FFF2-40B4-BE49-F238E27FC236}">
                      <a16:creationId xmlns:a16="http://schemas.microsoft.com/office/drawing/2014/main" xmlns="" id="{D661CF05-E946-46A6-9011-838EB3993E49}"/>
                    </a:ext>
                  </a:extLst>
                </p:cNvPr>
                <p:cNvSpPr/>
                <p:nvPr/>
              </p:nvSpPr>
              <p:spPr>
                <a:xfrm>
                  <a:off x="2066925" y="4467225"/>
                  <a:ext cx="535940" cy="1134745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lnSpc>
                      <a:spcPct val="106000"/>
                    </a:lnSpc>
                    <a:spcAft>
                      <a:spcPts val="1000"/>
                    </a:spcAft>
                  </a:pPr>
                  <a:r>
                    <a:rPr lang="es-EC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T1</a:t>
                  </a:r>
                  <a:endParaRPr lang="es-E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60" name="Conector recto 59">
                  <a:extLst>
                    <a:ext uri="{FF2B5EF4-FFF2-40B4-BE49-F238E27FC236}">
                      <a16:creationId xmlns:a16="http://schemas.microsoft.com/office/drawing/2014/main" xmlns="" id="{97A01791-C888-4E9D-B675-114458157A5D}"/>
                    </a:ext>
                  </a:extLst>
                </p:cNvPr>
                <p:cNvCxnSpPr>
                  <a:cxnSpLocks/>
                  <a:stCxn id="46" idx="2"/>
                </p:cNvCxnSpPr>
                <p:nvPr/>
              </p:nvCxnSpPr>
              <p:spPr>
                <a:xfrm flipH="1">
                  <a:off x="609601" y="1430021"/>
                  <a:ext cx="1269" cy="35115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1" name="Rectángulo 60">
                  <a:extLst>
                    <a:ext uri="{FF2B5EF4-FFF2-40B4-BE49-F238E27FC236}">
                      <a16:creationId xmlns:a16="http://schemas.microsoft.com/office/drawing/2014/main" xmlns="" id="{C8A55726-637C-45AB-9FEF-CF2F94184773}"/>
                    </a:ext>
                  </a:extLst>
                </p:cNvPr>
                <p:cNvSpPr/>
                <p:nvPr/>
              </p:nvSpPr>
              <p:spPr>
                <a:xfrm>
                  <a:off x="-68013" y="1512471"/>
                  <a:ext cx="695247" cy="519961"/>
                </a:xfrm>
                <a:prstGeom prst="rect">
                  <a:avLst/>
                </a:prstGeom>
                <a:noFill/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>
                    <a:lnSpc>
                      <a:spcPct val="106000"/>
                    </a:lnSpc>
                    <a:spcAft>
                      <a:spcPts val="1000"/>
                    </a:spcAft>
                  </a:pPr>
                  <a:r>
                    <a:rPr lang="es-EC" sz="1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 m</a:t>
                  </a:r>
                  <a:endParaRPr lang="es-E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Cuadro de texto 25">
                <a:extLst>
                  <a:ext uri="{FF2B5EF4-FFF2-40B4-BE49-F238E27FC236}">
                    <a16:creationId xmlns:a16="http://schemas.microsoft.com/office/drawing/2014/main" xmlns="" id="{F5AB6071-02EC-4492-AE4E-810BC01343DC}"/>
                  </a:ext>
                </a:extLst>
              </p:cNvPr>
              <p:cNvSpPr txBox="1"/>
              <p:nvPr/>
            </p:nvSpPr>
            <p:spPr>
              <a:xfrm>
                <a:off x="2034320" y="388014"/>
                <a:ext cx="361950" cy="27622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C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lang="es-E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Cuadro de texto 27">
                <a:extLst>
                  <a:ext uri="{FF2B5EF4-FFF2-40B4-BE49-F238E27FC236}">
                    <a16:creationId xmlns:a16="http://schemas.microsoft.com/office/drawing/2014/main" xmlns="" id="{1C48070F-75CC-4559-9E06-B6D5576EE0EA}"/>
                  </a:ext>
                </a:extLst>
              </p:cNvPr>
              <p:cNvSpPr txBox="1"/>
              <p:nvPr/>
            </p:nvSpPr>
            <p:spPr>
              <a:xfrm>
                <a:off x="2020181" y="1286130"/>
                <a:ext cx="361950" cy="27622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C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II</a:t>
                </a:r>
                <a:endParaRPr lang="es-E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Cuadro de texto 28">
                <a:extLst>
                  <a:ext uri="{FF2B5EF4-FFF2-40B4-BE49-F238E27FC236}">
                    <a16:creationId xmlns:a16="http://schemas.microsoft.com/office/drawing/2014/main" xmlns="" id="{A4B0C2F0-89F4-4C36-A98F-9F1247469388}"/>
                  </a:ext>
                </a:extLst>
              </p:cNvPr>
              <p:cNvSpPr txBox="1"/>
              <p:nvPr/>
            </p:nvSpPr>
            <p:spPr>
              <a:xfrm>
                <a:off x="2019150" y="2033787"/>
                <a:ext cx="361950" cy="27622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C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III</a:t>
                </a:r>
                <a:endParaRPr lang="es-E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0" name="Cuadro de texto 23">
              <a:extLst>
                <a:ext uri="{FF2B5EF4-FFF2-40B4-BE49-F238E27FC236}">
                  <a16:creationId xmlns:a16="http://schemas.microsoft.com/office/drawing/2014/main" xmlns="" id="{7B6C011F-E54F-45EB-B0D5-0BBA2C352447}"/>
                </a:ext>
              </a:extLst>
            </p:cNvPr>
            <p:cNvSpPr txBox="1"/>
            <p:nvPr/>
          </p:nvSpPr>
          <p:spPr>
            <a:xfrm>
              <a:off x="2114550" y="2905125"/>
              <a:ext cx="379440" cy="28852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EC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IV</a:t>
              </a:r>
              <a:endPara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2" name="CuadroTexto 61">
            <a:extLst>
              <a:ext uri="{FF2B5EF4-FFF2-40B4-BE49-F238E27FC236}">
                <a16:creationId xmlns:a16="http://schemas.microsoft.com/office/drawing/2014/main" xmlns="" id="{5C969E48-055B-4652-AD51-CFF92746278A}"/>
              </a:ext>
            </a:extLst>
          </p:cNvPr>
          <p:cNvSpPr txBox="1"/>
          <p:nvPr/>
        </p:nvSpPr>
        <p:spPr>
          <a:xfrm>
            <a:off x="180703" y="1038048"/>
            <a:ext cx="625792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Croquis Experimental </a:t>
            </a:r>
            <a:r>
              <a:rPr lang="es-EC" sz="21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s-EC" sz="2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tilizado en el Ensayo</a:t>
            </a:r>
            <a:r>
              <a:rPr lang="es-EC" sz="2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2100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759C4A86-B795-497C-8A67-7C4FCF676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715118"/>
              </p:ext>
            </p:extLst>
          </p:nvPr>
        </p:nvGraphicFramePr>
        <p:xfrm>
          <a:off x="6836643" y="1855001"/>
          <a:ext cx="4952365" cy="182880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988695">
                  <a:extLst>
                    <a:ext uri="{9D8B030D-6E8A-4147-A177-3AD203B41FA5}">
                      <a16:colId xmlns:a16="http://schemas.microsoft.com/office/drawing/2014/main" xmlns="" val="2101607342"/>
                    </a:ext>
                  </a:extLst>
                </a:gridCol>
                <a:gridCol w="1981835">
                  <a:extLst>
                    <a:ext uri="{9D8B030D-6E8A-4147-A177-3AD203B41FA5}">
                      <a16:colId xmlns:a16="http://schemas.microsoft.com/office/drawing/2014/main" xmlns="" val="3792875156"/>
                    </a:ext>
                  </a:extLst>
                </a:gridCol>
                <a:gridCol w="1981835">
                  <a:extLst>
                    <a:ext uri="{9D8B030D-6E8A-4147-A177-3AD203B41FA5}">
                      <a16:colId xmlns:a16="http://schemas.microsoft.com/office/drawing/2014/main" xmlns="" val="1716803590"/>
                    </a:ext>
                  </a:extLst>
                </a:gridCol>
              </a:tblGrid>
              <a:tr h="25463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Tratamientos 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Proporciones de Siembra 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Cantidad de Siembra Kg. Ha</a:t>
                      </a:r>
                      <a:r>
                        <a:rPr lang="es-EC" sz="1200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627961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T0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60% Avena + 40% Vicia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 kg avena + 44 Kg Vicia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04943524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T1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80% Avena + 20% Colza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 Kg avena + 1,5 Kg Colza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92733419"/>
                  </a:ext>
                </a:extLst>
              </a:tr>
              <a:tr h="224539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T2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80% Avena + 20% Nabo forrajero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 kg Avena + 1,5 Kg Nabo forrajero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48099687"/>
                  </a:ext>
                </a:extLst>
              </a:tr>
            </a:tbl>
          </a:graphicData>
        </a:graphic>
      </p:graphicFrame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25E88730-7263-4FA3-AE7A-B1AB193F6771}"/>
              </a:ext>
            </a:extLst>
          </p:cNvPr>
          <p:cNvSpPr txBox="1"/>
          <p:nvPr/>
        </p:nvSpPr>
        <p:spPr>
          <a:xfrm>
            <a:off x="5531084" y="3479077"/>
            <a:ext cx="6257924" cy="1676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  <a:spcAft>
                <a:spcPts val="1000"/>
              </a:spcAft>
            </a:pP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evaluó 3 tratamientos (avena + vicia; avena + nabo forrajero; avena + colza) en un diseño de bloque completamente al azar (DBCA) con 4 repeticiones.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914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784901" y="62720"/>
            <a:ext cx="34070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METODOLOGÍA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88D76D1-C631-44CC-9E9F-6999DFE813F1}"/>
              </a:ext>
            </a:extLst>
          </p:cNvPr>
          <p:cNvSpPr txBox="1"/>
          <p:nvPr/>
        </p:nvSpPr>
        <p:spPr>
          <a:xfrm>
            <a:off x="399610" y="585940"/>
            <a:ext cx="5503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Instalación de Parcelas y Desarrollo de los Tratamientos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033E474A-B92E-47DA-94F6-29478C1F25B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21" y="1874587"/>
            <a:ext cx="3023926" cy="1982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7E3D8A04-1A76-4786-8D59-CA16E8F6B60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168" y="2059616"/>
            <a:ext cx="2890468" cy="1982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1CDDF98A-35A0-460C-B842-4270A41C711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901" y="1590569"/>
            <a:ext cx="2187899" cy="245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2E6A1585-2A74-4CF2-AD74-44A6C8BA5BAD}"/>
              </a:ext>
            </a:extLst>
          </p:cNvPr>
          <p:cNvSpPr txBox="1"/>
          <p:nvPr/>
        </p:nvSpPr>
        <p:spPr>
          <a:xfrm>
            <a:off x="489021" y="4042244"/>
            <a:ext cx="3340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Arado del suelo para incorporación de materia orgánica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BCF58532-43C2-4729-877A-EEB7EE95DDF7}"/>
              </a:ext>
            </a:extLst>
          </p:cNvPr>
          <p:cNvSpPr txBox="1"/>
          <p:nvPr/>
        </p:nvSpPr>
        <p:spPr>
          <a:xfrm>
            <a:off x="4385118" y="4407198"/>
            <a:ext cx="289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Establecimiento de parcelas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4FDD1E2-0586-4CBF-925F-3F7C49628D8C}"/>
              </a:ext>
            </a:extLst>
          </p:cNvPr>
          <p:cNvSpPr txBox="1"/>
          <p:nvPr/>
        </p:nvSpPr>
        <p:spPr>
          <a:xfrm>
            <a:off x="8060255" y="4319243"/>
            <a:ext cx="3637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Pesaje de semillas de acuerdo a los porcentajes establecidos </a:t>
            </a:r>
          </a:p>
        </p:txBody>
      </p:sp>
    </p:spTree>
    <p:extLst>
      <p:ext uri="{BB962C8B-B14F-4D97-AF65-F5344CB8AC3E}">
        <p14:creationId xmlns:p14="http://schemas.microsoft.com/office/powerpoint/2010/main" val="492061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422D40CE-FD33-4F1D-8A9B-C0E451327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095648"/>
              </p:ext>
            </p:extLst>
          </p:nvPr>
        </p:nvGraphicFramePr>
        <p:xfrm>
          <a:off x="2770917" y="1678074"/>
          <a:ext cx="5135881" cy="2861429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543323">
                  <a:extLst>
                    <a:ext uri="{9D8B030D-6E8A-4147-A177-3AD203B41FA5}">
                      <a16:colId xmlns:a16="http://schemas.microsoft.com/office/drawing/2014/main" xmlns="" val="1433239872"/>
                    </a:ext>
                  </a:extLst>
                </a:gridCol>
                <a:gridCol w="108201">
                  <a:extLst>
                    <a:ext uri="{9D8B030D-6E8A-4147-A177-3AD203B41FA5}">
                      <a16:colId xmlns:a16="http://schemas.microsoft.com/office/drawing/2014/main" xmlns="" val="823920028"/>
                    </a:ext>
                  </a:extLst>
                </a:gridCol>
                <a:gridCol w="912396">
                  <a:extLst>
                    <a:ext uri="{9D8B030D-6E8A-4147-A177-3AD203B41FA5}">
                      <a16:colId xmlns:a16="http://schemas.microsoft.com/office/drawing/2014/main" xmlns="" val="2191753855"/>
                    </a:ext>
                  </a:extLst>
                </a:gridCol>
                <a:gridCol w="1001588">
                  <a:extLst>
                    <a:ext uri="{9D8B030D-6E8A-4147-A177-3AD203B41FA5}">
                      <a16:colId xmlns:a16="http://schemas.microsoft.com/office/drawing/2014/main" xmlns="" val="188780071"/>
                    </a:ext>
                  </a:extLst>
                </a:gridCol>
                <a:gridCol w="1570373">
                  <a:extLst>
                    <a:ext uri="{9D8B030D-6E8A-4147-A177-3AD203B41FA5}">
                      <a16:colId xmlns:a16="http://schemas.microsoft.com/office/drawing/2014/main" xmlns="" val="793884792"/>
                    </a:ext>
                  </a:extLst>
                </a:gridCol>
              </a:tblGrid>
              <a:tr h="55931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Elemento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Unidad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Cantidad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Interpretación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01904592"/>
                  </a:ext>
                </a:extLst>
              </a:tr>
              <a:tr h="648139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Materia Orgánica (MO)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         %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9.50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Alto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21232424"/>
                  </a:ext>
                </a:extLst>
              </a:tr>
              <a:tr h="2990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pH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-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5.20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Acido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33180359"/>
                  </a:ext>
                </a:extLst>
              </a:tr>
              <a:tr h="2990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Nitrógeno (N)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ppm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62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Alto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23342762"/>
                  </a:ext>
                </a:extLst>
              </a:tr>
              <a:tr h="2990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Fosforo (P)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ppm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19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Medio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14310194"/>
                  </a:ext>
                </a:extLst>
              </a:tr>
              <a:tr h="64813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Potasio (K)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meq/100ml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     0.39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           Medio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27968079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6605CC1A-F7C8-493C-B0B2-92C25CA8F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0577" y="1125187"/>
            <a:ext cx="483658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S" sz="1100" b="1" i="0" u="none" strike="noStrike" cap="none" normalizeH="0" baseline="0" dirty="0" bmk="_Toc50070705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s-EC" altLang="es-ES" sz="1100" b="1" i="0" u="none" strike="noStrike" cap="none" normalizeH="0" baseline="0" dirty="0" bmk="_Toc50070705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EC" altLang="es-ES" sz="1100" b="0" i="1" u="none" strike="noStrike" cap="none" normalizeH="0" baseline="0" dirty="0" bmk="_Toc50070705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de las características físico – químicas del suelo destinado para el estudio</a:t>
            </a:r>
            <a:r>
              <a:rPr kumimoji="0" lang="es-EC" altLang="es-ES" sz="11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A7F8140-D34E-4BF5-AC75-D96CB0AACE2D}"/>
              </a:ext>
            </a:extLst>
          </p:cNvPr>
          <p:cNvSpPr txBox="1"/>
          <p:nvPr/>
        </p:nvSpPr>
        <p:spPr>
          <a:xfrm>
            <a:off x="8784901" y="62720"/>
            <a:ext cx="34070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METODOLOGÍA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AE607A0C-23A7-4790-AD55-51ED0B2DA3AF}"/>
              </a:ext>
            </a:extLst>
          </p:cNvPr>
          <p:cNvSpPr txBox="1"/>
          <p:nvPr/>
        </p:nvSpPr>
        <p:spPr>
          <a:xfrm>
            <a:off x="2690577" y="4552903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Nota. “Análisis físico – químico”, (Iniap,2019)</a:t>
            </a:r>
            <a:endParaRPr kumimoji="0" lang="es-EC" altLang="es-E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2824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2">
  <a:themeElements>
    <a:clrScheme name="Personalizado 5">
      <a:dk1>
        <a:sysClr val="windowText" lastClr="000000"/>
      </a:dk1>
      <a:lt1>
        <a:sysClr val="window" lastClr="FFFFFF"/>
      </a:lt1>
      <a:dk2>
        <a:srgbClr val="FFFF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2424483</TotalTime>
  <Words>2084</Words>
  <Application>Microsoft Office PowerPoint</Application>
  <PresentationFormat>Personalizado</PresentationFormat>
  <Paragraphs>335</Paragraphs>
  <Slides>28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0" baseType="lpstr">
      <vt:lpstr>tema 2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RECOMENDACIONES 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Bryan Crespo Ordoñez</dc:creator>
  <cp:lastModifiedBy>User</cp:lastModifiedBy>
  <cp:revision>689</cp:revision>
  <cp:lastPrinted>2019-07-29T03:50:20Z</cp:lastPrinted>
  <dcterms:created xsi:type="dcterms:W3CDTF">2017-05-28T14:45:23Z</dcterms:created>
  <dcterms:modified xsi:type="dcterms:W3CDTF">2021-06-01T19:19:23Z</dcterms:modified>
</cp:coreProperties>
</file>