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 id="2147484080" r:id="rId2"/>
  </p:sldMasterIdLst>
  <p:notesMasterIdLst>
    <p:notesMasterId r:id="rId34"/>
  </p:notesMasterIdLst>
  <p:sldIdLst>
    <p:sldId id="419" r:id="rId3"/>
    <p:sldId id="570" r:id="rId4"/>
    <p:sldId id="571" r:id="rId5"/>
    <p:sldId id="473" r:id="rId6"/>
    <p:sldId id="585" r:id="rId7"/>
    <p:sldId id="556" r:id="rId8"/>
    <p:sldId id="572" r:id="rId9"/>
    <p:sldId id="345" r:id="rId10"/>
    <p:sldId id="534" r:id="rId11"/>
    <p:sldId id="463" r:id="rId12"/>
    <p:sldId id="517" r:id="rId13"/>
    <p:sldId id="558" r:id="rId14"/>
    <p:sldId id="555" r:id="rId15"/>
    <p:sldId id="586" r:id="rId16"/>
    <p:sldId id="574" r:id="rId17"/>
    <p:sldId id="580" r:id="rId18"/>
    <p:sldId id="576" r:id="rId19"/>
    <p:sldId id="563" r:id="rId20"/>
    <p:sldId id="564" r:id="rId21"/>
    <p:sldId id="587" r:id="rId22"/>
    <p:sldId id="588" r:id="rId23"/>
    <p:sldId id="589" r:id="rId24"/>
    <p:sldId id="578" r:id="rId25"/>
    <p:sldId id="581" r:id="rId26"/>
    <p:sldId id="577" r:id="rId27"/>
    <p:sldId id="566" r:id="rId28"/>
    <p:sldId id="590" r:id="rId29"/>
    <p:sldId id="512" r:id="rId30"/>
    <p:sldId id="561" r:id="rId31"/>
    <p:sldId id="475" r:id="rId32"/>
    <p:sldId id="546" r:id="rId33"/>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AUZ" initials="EA" lastIdx="1" clrIdx="0"/>
  <p:cmAuthor id="2" name="MICHELLE" initials="M"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EF692D"/>
    <a:srgbClr val="A82064"/>
    <a:srgbClr val="ECCFB2"/>
    <a:srgbClr val="C6AFEF"/>
    <a:srgbClr val="CC6600"/>
    <a:srgbClr val="D4666E"/>
    <a:srgbClr val="F169A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407" autoAdjust="0"/>
  </p:normalViewPr>
  <p:slideViewPr>
    <p:cSldViewPr>
      <p:cViewPr varScale="1">
        <p:scale>
          <a:sx n="79" d="100"/>
          <a:sy n="79" d="100"/>
        </p:scale>
        <p:origin x="-144" y="-96"/>
      </p:cViewPr>
      <p:guideLst>
        <p:guide orient="horz" pos="2160"/>
        <p:guide pos="3840"/>
      </p:guideLst>
    </p:cSldViewPr>
  </p:slideViewPr>
  <p:outlineViewPr>
    <p:cViewPr>
      <p:scale>
        <a:sx n="33" d="100"/>
        <a:sy n="33" d="100"/>
      </p:scale>
      <p:origin x="24" y="6726"/>
    </p:cViewPr>
  </p:outlineViewPr>
  <p:notesTextViewPr>
    <p:cViewPr>
      <p:scale>
        <a:sx n="3" d="2"/>
        <a:sy n="3" d="2"/>
      </p:scale>
      <p:origin x="0" y="0"/>
    </p:cViewPr>
  </p:notesTextViewPr>
  <p:sorterViewPr>
    <p:cViewPr>
      <p:scale>
        <a:sx n="100" d="100"/>
        <a:sy n="100" d="100"/>
      </p:scale>
      <p:origin x="0" y="-6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3.bin"/><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embeddings/oleObject4.bin"/><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5.bin"/><Relationship Id="rId1" Type="http://schemas.openxmlformats.org/officeDocument/2006/relationships/themeOverride" Target="../theme/themeOverride3.xml"/><Relationship Id="rId5" Type="http://schemas.microsoft.com/office/2011/relationships/chartStyle" Target="style3.xml"/><Relationship Id="rId4"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'MEDIAS FIERROS GDP'!$AI$30</c:f>
              <c:strCache>
                <c:ptCount val="1"/>
                <c:pt idx="0">
                  <c:v>T2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'MEDIAS FIERROS GDP'!$AI$31:$AI$38</c:f>
              <c:numCache>
                <c:formatCode>0.00</c:formatCode>
                <c:ptCount val="8"/>
                <c:pt idx="0">
                  <c:v>0.77800000000000014</c:v>
                </c:pt>
                <c:pt idx="1">
                  <c:v>0.92799999999999994</c:v>
                </c:pt>
                <c:pt idx="2">
                  <c:v>1.0034285714285713</c:v>
                </c:pt>
                <c:pt idx="3">
                  <c:v>1.0159999999999998</c:v>
                </c:pt>
                <c:pt idx="4">
                  <c:v>0.86485714285714277</c:v>
                </c:pt>
                <c:pt idx="5">
                  <c:v>0.83228571428571418</c:v>
                </c:pt>
                <c:pt idx="6">
                  <c:v>0.89828571428571424</c:v>
                </c:pt>
                <c:pt idx="7">
                  <c:v>1.0974285714285714</c:v>
                </c:pt>
              </c:numCache>
            </c:numRef>
          </c:val>
          <c:smooth val="0"/>
          <c:extLst xmlns:c16r2="http://schemas.microsoft.com/office/drawing/2015/06/chart">
            <c:ext xmlns:c16="http://schemas.microsoft.com/office/drawing/2014/chart" uri="{C3380CC4-5D6E-409C-BE32-E72D297353CC}">
              <c16:uniqueId val="{00000000-2BC8-438D-82AC-487C1A1FE787}"/>
            </c:ext>
          </c:extLst>
        </c:ser>
        <c:ser>
          <c:idx val="1"/>
          <c:order val="1"/>
          <c:tx>
            <c:strRef>
              <c:f>'MEDIAS FIERROS GDP'!$AJ$30</c:f>
              <c:strCache>
                <c:ptCount val="1"/>
                <c:pt idx="0">
                  <c:v>T1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'MEDIAS FIERROS GDP'!$AJ$31:$AJ$38</c:f>
              <c:numCache>
                <c:formatCode>0.00</c:formatCode>
                <c:ptCount val="8"/>
                <c:pt idx="0">
                  <c:v>0.75600000000000001</c:v>
                </c:pt>
                <c:pt idx="1">
                  <c:v>0.81428571428571428</c:v>
                </c:pt>
                <c:pt idx="2">
                  <c:v>0.74485714285714288</c:v>
                </c:pt>
                <c:pt idx="3">
                  <c:v>0.67971428571428572</c:v>
                </c:pt>
                <c:pt idx="4">
                  <c:v>0.65228571428571436</c:v>
                </c:pt>
                <c:pt idx="5">
                  <c:v>0.64657142857142846</c:v>
                </c:pt>
                <c:pt idx="6">
                  <c:v>0.64228571428571424</c:v>
                </c:pt>
                <c:pt idx="7">
                  <c:v>0.69200000000000006</c:v>
                </c:pt>
              </c:numCache>
            </c:numRef>
          </c:val>
          <c:smooth val="0"/>
          <c:extLst xmlns:c16r2="http://schemas.microsoft.com/office/drawing/2015/06/chart">
            <c:ext xmlns:c16="http://schemas.microsoft.com/office/drawing/2014/chart" uri="{C3380CC4-5D6E-409C-BE32-E72D297353CC}">
              <c16:uniqueId val="{00000001-2BC8-438D-82AC-487C1A1FE787}"/>
            </c:ext>
          </c:extLst>
        </c:ser>
        <c:ser>
          <c:idx val="2"/>
          <c:order val="2"/>
          <c:tx>
            <c:strRef>
              <c:f>'MEDIAS FIERROS GDP'!$AK$30</c:f>
              <c:strCache>
                <c:ptCount val="1"/>
                <c:pt idx="0">
                  <c:v>T0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'MEDIAS FIERROS GDP'!$AK$31:$AK$38</c:f>
              <c:numCache>
                <c:formatCode>0.00</c:formatCode>
                <c:ptCount val="8"/>
                <c:pt idx="0">
                  <c:v>0.67599999999999993</c:v>
                </c:pt>
                <c:pt idx="1">
                  <c:v>0.63800000000000012</c:v>
                </c:pt>
                <c:pt idx="2">
                  <c:v>0.66</c:v>
                </c:pt>
                <c:pt idx="3">
                  <c:v>0.65399999999999991</c:v>
                </c:pt>
                <c:pt idx="4">
                  <c:v>0.59828571428571431</c:v>
                </c:pt>
                <c:pt idx="5">
                  <c:v>0.54399999999999993</c:v>
                </c:pt>
                <c:pt idx="6">
                  <c:v>0.59399999999999997</c:v>
                </c:pt>
                <c:pt idx="7">
                  <c:v>0.65199999999999991</c:v>
                </c:pt>
              </c:numCache>
            </c:numRef>
          </c:val>
          <c:smooth val="0"/>
          <c:extLst xmlns:c16r2="http://schemas.microsoft.com/office/drawing/2015/06/chart">
            <c:ext xmlns:c16="http://schemas.microsoft.com/office/drawing/2014/chart" uri="{C3380CC4-5D6E-409C-BE32-E72D297353CC}">
              <c16:uniqueId val="{00000002-2BC8-438D-82AC-487C1A1FE787}"/>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47588992"/>
        <c:axId val="147599360"/>
      </c:lineChart>
      <c:catAx>
        <c:axId val="14758899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Semana de evaluación</a:t>
                </a:r>
              </a:p>
            </c:rich>
          </c:tx>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crossAx val="147599360"/>
        <c:crosses val="autoZero"/>
        <c:auto val="1"/>
        <c:lblAlgn val="ctr"/>
        <c:lblOffset val="100"/>
        <c:noMultiLvlLbl val="0"/>
      </c:catAx>
      <c:valAx>
        <c:axId val="147599360"/>
        <c:scaling>
          <c:orientation val="minMax"/>
        </c:scaling>
        <c:delete val="0"/>
        <c:axPos val="l"/>
        <c:majorGridlines>
          <c:spPr>
            <a:ln w="9525" cap="flat" cmpd="sng" algn="ctr">
              <a:solidFill>
                <a:schemeClr val="tx1"/>
              </a:solidFill>
              <a:round/>
            </a:ln>
            <a:effectLst>
              <a:outerShdw blurRad="50800" dist="50800" dir="5400000" algn="ctr" rotWithShape="0">
                <a:schemeClr val="bg1"/>
              </a:outerShdw>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Ganancia de peso (Kg)</a:t>
                </a:r>
              </a:p>
            </c:rich>
          </c:tx>
          <c:layout>
            <c:manualLayout>
              <c:xMode val="edge"/>
              <c:yMode val="edge"/>
              <c:x val="1.817072138785885E-2"/>
              <c:y val="0.21074593129088584"/>
            </c:manualLayout>
          </c:layout>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crossAx val="147588992"/>
        <c:crosses val="autoZero"/>
        <c:crossBetween val="between"/>
      </c:valAx>
      <c:spPr>
        <a:noFill/>
        <a:ln>
          <a:solidFill>
            <a:schemeClr val="tx1"/>
          </a:solidFill>
        </a:ln>
        <a:effectLst>
          <a:outerShdw blurRad="50800" dist="50800" dir="5400000" algn="ctr" rotWithShape="0">
            <a:schemeClr val="bg1"/>
          </a:outerShdw>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50"/>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'MEDIAS FIERROS GDP'!$AM$30</c:f>
              <c:strCache>
                <c:ptCount val="1"/>
                <c:pt idx="0">
                  <c:v>T2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'MEDIAS FIERROS GDP'!$AM$31:$AM$38</c:f>
              <c:numCache>
                <c:formatCode>0.00</c:formatCode>
                <c:ptCount val="8"/>
                <c:pt idx="0">
                  <c:v>1.5136734693877549</c:v>
                </c:pt>
                <c:pt idx="1">
                  <c:v>1.5371428571428569</c:v>
                </c:pt>
                <c:pt idx="2">
                  <c:v>1.5557142857142858</c:v>
                </c:pt>
                <c:pt idx="3">
                  <c:v>1.58</c:v>
                </c:pt>
                <c:pt idx="4">
                  <c:v>1.577142857142857</c:v>
                </c:pt>
                <c:pt idx="5">
                  <c:v>1.5171428571428573</c:v>
                </c:pt>
                <c:pt idx="6">
                  <c:v>1.4942857142857142</c:v>
                </c:pt>
                <c:pt idx="7">
                  <c:v>1.5614285714285716</c:v>
                </c:pt>
              </c:numCache>
            </c:numRef>
          </c:val>
          <c:smooth val="0"/>
          <c:extLst xmlns:c16r2="http://schemas.microsoft.com/office/drawing/2015/06/chart">
            <c:ext xmlns:c16="http://schemas.microsoft.com/office/drawing/2014/chart" uri="{C3380CC4-5D6E-409C-BE32-E72D297353CC}">
              <c16:uniqueId val="{00000000-2C1E-4912-B4F7-37524908A80C}"/>
            </c:ext>
          </c:extLst>
        </c:ser>
        <c:ser>
          <c:idx val="1"/>
          <c:order val="1"/>
          <c:tx>
            <c:strRef>
              <c:f>'MEDIAS FIERROS GDP'!$AN$30</c:f>
              <c:strCache>
                <c:ptCount val="1"/>
                <c:pt idx="0">
                  <c:v>T1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'MEDIAS FIERROS GDP'!$AN$31:$AN$38</c:f>
              <c:numCache>
                <c:formatCode>0.00</c:formatCode>
                <c:ptCount val="8"/>
                <c:pt idx="0">
                  <c:v>1.4985714285714287</c:v>
                </c:pt>
                <c:pt idx="1">
                  <c:v>1.3871428571428572</c:v>
                </c:pt>
                <c:pt idx="2">
                  <c:v>1.3814285714285715</c:v>
                </c:pt>
                <c:pt idx="3">
                  <c:v>1.332857142857143</c:v>
                </c:pt>
                <c:pt idx="4">
                  <c:v>1.2985714285714285</c:v>
                </c:pt>
                <c:pt idx="5">
                  <c:v>1.2385714285714287</c:v>
                </c:pt>
                <c:pt idx="6">
                  <c:v>1.2936734693877552</c:v>
                </c:pt>
                <c:pt idx="7">
                  <c:v>1.2685714285714285</c:v>
                </c:pt>
              </c:numCache>
            </c:numRef>
          </c:val>
          <c:smooth val="0"/>
          <c:extLst xmlns:c16r2="http://schemas.microsoft.com/office/drawing/2015/06/chart">
            <c:ext xmlns:c16="http://schemas.microsoft.com/office/drawing/2014/chart" uri="{C3380CC4-5D6E-409C-BE32-E72D297353CC}">
              <c16:uniqueId val="{00000001-2C1E-4912-B4F7-37524908A80C}"/>
            </c:ext>
          </c:extLst>
        </c:ser>
        <c:ser>
          <c:idx val="2"/>
          <c:order val="2"/>
          <c:tx>
            <c:strRef>
              <c:f>'MEDIAS FIERROS GDP'!$AO$30</c:f>
              <c:strCache>
                <c:ptCount val="1"/>
                <c:pt idx="0">
                  <c:v>T0</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'MEDIAS FIERROS GDP'!$AO$31:$AO$38</c:f>
              <c:numCache>
                <c:formatCode>0.00</c:formatCode>
                <c:ptCount val="8"/>
                <c:pt idx="0">
                  <c:v>1.3728571428571428</c:v>
                </c:pt>
                <c:pt idx="1">
                  <c:v>1.3514285714285716</c:v>
                </c:pt>
                <c:pt idx="2">
                  <c:v>1.2126530612244899</c:v>
                </c:pt>
                <c:pt idx="3">
                  <c:v>1.2810204081632652</c:v>
                </c:pt>
                <c:pt idx="4">
                  <c:v>1.2387755102040816</c:v>
                </c:pt>
                <c:pt idx="5">
                  <c:v>1.2528571428571429</c:v>
                </c:pt>
                <c:pt idx="6">
                  <c:v>1.1759183673469387</c:v>
                </c:pt>
                <c:pt idx="7">
                  <c:v>1.1444897959183673</c:v>
                </c:pt>
              </c:numCache>
            </c:numRef>
          </c:val>
          <c:smooth val="0"/>
          <c:extLst xmlns:c16r2="http://schemas.microsoft.com/office/drawing/2015/06/chart">
            <c:ext xmlns:c16="http://schemas.microsoft.com/office/drawing/2014/chart" uri="{C3380CC4-5D6E-409C-BE32-E72D297353CC}">
              <c16:uniqueId val="{00000002-2C1E-4912-B4F7-37524908A80C}"/>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60572160"/>
        <c:axId val="160574080"/>
      </c:lineChart>
      <c:catAx>
        <c:axId val="16057216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sz="11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Semana de evaluación</a:t>
                </a:r>
              </a:p>
            </c:rich>
          </c:tx>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crossAx val="160574080"/>
        <c:crosses val="autoZero"/>
        <c:auto val="1"/>
        <c:lblAlgn val="ctr"/>
        <c:lblOffset val="100"/>
        <c:noMultiLvlLbl val="0"/>
      </c:catAx>
      <c:valAx>
        <c:axId val="160574080"/>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sz="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Ganancia</a:t>
                </a:r>
                <a:r>
                  <a:rPr lang="en-US" sz="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de peso (Kg)</a:t>
                </a:r>
                <a:endParaRPr lang="en-US" sz="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crossAx val="160572160"/>
        <c:crosses val="autoZero"/>
        <c:crossBetween val="between"/>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solidFill>
            <a:schemeClr val="tx1"/>
          </a:solidFill>
        </a:ln>
        <a:effectLst/>
        <a:sp3d>
          <a:contourClr>
            <a:schemeClr val="tx1"/>
          </a:contourClr>
        </a:sp3d>
      </c:spPr>
    </c:floor>
    <c:sideWall>
      <c:thickness val="0"/>
      <c:spPr>
        <a:noFill/>
        <a:ln>
          <a:solidFill>
            <a:schemeClr val="tx1"/>
          </a:solidFill>
        </a:ln>
        <a:effectLst/>
        <a:sp3d>
          <a:contourClr>
            <a:schemeClr val="tx1"/>
          </a:contourClr>
        </a:sp3d>
      </c:spPr>
    </c:sideWall>
    <c:backWall>
      <c:thickness val="0"/>
      <c:spPr>
        <a:noFill/>
        <a:ln>
          <a:solidFill>
            <a:schemeClr val="tx1"/>
          </a:solidFill>
        </a:ln>
        <a:effectLst/>
        <a:sp3d>
          <a:contourClr>
            <a:schemeClr val="tx1"/>
          </a:contourClr>
        </a:sp3d>
      </c:spPr>
    </c:backWall>
    <c:plotArea>
      <c:layout/>
      <c:bar3DChart>
        <c:barDir val="col"/>
        <c:grouping val="clustered"/>
        <c:varyColors val="0"/>
        <c:ser>
          <c:idx val="0"/>
          <c:order val="0"/>
          <c:tx>
            <c:strRef>
              <c:f>Hoja1!$I$19</c:f>
              <c:strCache>
                <c:ptCount val="1"/>
                <c:pt idx="0">
                  <c:v>PRESENCIA</c:v>
                </c:pt>
              </c:strCache>
            </c:strRef>
          </c:tx>
          <c:spPr>
            <a:solidFill>
              <a:schemeClr val="accent1"/>
            </a:solidFill>
            <a:ln>
              <a:noFill/>
            </a:ln>
            <a:effectLst/>
            <a:sp3d/>
          </c:spPr>
          <c:invertIfNegative val="0"/>
          <c:dLbls>
            <c:dLbl>
              <c:idx val="0"/>
              <c:layout>
                <c:manualLayout>
                  <c:x val="2.3148148148148147E-3"/>
                  <c:y val="0.19092406756242083"/>
                </c:manualLayout>
              </c:layout>
              <c:tx>
                <c:rich>
                  <a:bodyPr/>
                  <a:lstStyle/>
                  <a:p>
                    <a:fld id="{7265D5C2-3BD9-4196-9BB0-F4E4B8240045}" type="VALUE">
                      <a:rPr lang="en-US" sz="1000" b="1">
                        <a:solidFill>
                          <a:sysClr val="windowText" lastClr="000000"/>
                        </a:solidFill>
                        <a:latin typeface="Arial" panose="020B0604020202020204" pitchFamily="34" charset="0"/>
                        <a:cs typeface="Arial" panose="020B0604020202020204" pitchFamily="34" charset="0"/>
                      </a:rPr>
                      <a:pPr/>
                      <a:t>[VALOR]</a:t>
                    </a:fld>
                    <a:r>
                      <a:rPr lang="en-US" sz="1000" b="1">
                        <a:solidFill>
                          <a:sysClr val="windowText" lastClr="000000"/>
                        </a:solidFill>
                        <a:latin typeface="Arial" panose="020B0604020202020204" pitchFamily="34" charset="0"/>
                        <a:cs typeface="Arial" panose="020B0604020202020204" pitchFamily="34" charset="0"/>
                      </a:rPr>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7D3D-4361-9924-6042ACAECD4B}"/>
                </c:ext>
              </c:extLst>
            </c:dLbl>
            <c:dLbl>
              <c:idx val="1"/>
              <c:layout>
                <c:manualLayout>
                  <c:x val="2.7777777777777779E-3"/>
                  <c:y val="0.16666666666666666"/>
                </c:manualLayout>
              </c:layout>
              <c:tx>
                <c:rich>
                  <a:bodyPr/>
                  <a:lstStyle/>
                  <a:p>
                    <a:fld id="{8BABCAFD-300D-4270-B88D-C5AF882077D5}" type="VALUE">
                      <a:rPr lang="en-US" smtClean="0"/>
                      <a:pPr/>
                      <a:t>[VALOR]</a:t>
                    </a:fld>
                    <a:r>
                      <a:rPr lang="en-US" dirty="0"/>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7D3D-4361-9924-6042ACAECD4B}"/>
                </c:ext>
              </c:extLst>
            </c:dLbl>
            <c:dLbl>
              <c:idx val="2"/>
              <c:layout>
                <c:manualLayout>
                  <c:x val="-1.0185067526415994E-16"/>
                  <c:y val="9.2592592592592587E-2"/>
                </c:manualLayout>
              </c:layout>
              <c:tx>
                <c:rich>
                  <a:bodyPr/>
                  <a:lstStyle/>
                  <a:p>
                    <a:fld id="{F36DB823-BA62-4C25-90E5-5E37724194FA}" type="VALUE">
                      <a:rPr lang="en-US" smtClean="0"/>
                      <a:pPr/>
                      <a:t>[VALOR]</a:t>
                    </a:fld>
                    <a:r>
                      <a:rPr lang="en-US" dirty="0"/>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7D3D-4361-9924-6042ACAECD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Hoja1!$J$18:$L$18</c:f>
              <c:strCache>
                <c:ptCount val="3"/>
                <c:pt idx="0">
                  <c:v>CORREGIDA</c:v>
                </c:pt>
                <c:pt idx="1">
                  <c:v>COMERCIAL</c:v>
                </c:pt>
                <c:pt idx="2">
                  <c:v>TESTIGO</c:v>
                </c:pt>
              </c:strCache>
            </c:strRef>
          </c:cat>
          <c:val>
            <c:numRef>
              <c:f>Hoja1!$J$19:$L$19</c:f>
              <c:numCache>
                <c:formatCode>General</c:formatCode>
                <c:ptCount val="3"/>
                <c:pt idx="0">
                  <c:v>33.33</c:v>
                </c:pt>
                <c:pt idx="1">
                  <c:v>23.81</c:v>
                </c:pt>
                <c:pt idx="2">
                  <c:v>4.76</c:v>
                </c:pt>
              </c:numCache>
            </c:numRef>
          </c:val>
          <c:extLst xmlns:c16r2="http://schemas.microsoft.com/office/drawing/2015/06/chart">
            <c:ext xmlns:c16="http://schemas.microsoft.com/office/drawing/2014/chart" uri="{C3380CC4-5D6E-409C-BE32-E72D297353CC}">
              <c16:uniqueId val="{00000003-7D3D-4361-9924-6042ACAECD4B}"/>
            </c:ext>
          </c:extLst>
        </c:ser>
        <c:ser>
          <c:idx val="1"/>
          <c:order val="1"/>
          <c:tx>
            <c:strRef>
              <c:f>Hoja1!$I$20</c:f>
              <c:strCache>
                <c:ptCount val="1"/>
                <c:pt idx="0">
                  <c:v>AUSENCIA</c:v>
                </c:pt>
              </c:strCache>
            </c:strRef>
          </c:tx>
          <c:spPr>
            <a:solidFill>
              <a:schemeClr val="accent2"/>
            </a:solidFill>
            <a:ln>
              <a:noFill/>
            </a:ln>
            <a:effectLst/>
            <a:sp3d/>
          </c:spPr>
          <c:invertIfNegative val="0"/>
          <c:dLbls>
            <c:dLbl>
              <c:idx val="0"/>
              <c:layout>
                <c:manualLayout>
                  <c:x val="5.5555555555555046E-3"/>
                  <c:y val="2.77777777777776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D3D-4361-9924-6042ACAECD4B}"/>
                </c:ext>
              </c:extLst>
            </c:dLbl>
            <c:dLbl>
              <c:idx val="1"/>
              <c:layout>
                <c:manualLayout>
                  <c:x val="0"/>
                  <c:y val="8.3333333333333329E-2"/>
                </c:manualLayout>
              </c:layout>
              <c:tx>
                <c:rich>
                  <a:bodyPr/>
                  <a:lstStyle/>
                  <a:p>
                    <a:fld id="{89AE57C6-B0D2-409F-AB38-314081348EB1}" type="VALUE">
                      <a:rPr lang="en-US" smtClean="0"/>
                      <a:pPr/>
                      <a:t>[VALOR]</a:t>
                    </a:fld>
                    <a:r>
                      <a:rPr lang="en-US" dirty="0"/>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D3D-4361-9924-6042ACAECD4B}"/>
                </c:ext>
              </c:extLst>
            </c:dLbl>
            <c:dLbl>
              <c:idx val="2"/>
              <c:layout>
                <c:manualLayout>
                  <c:x val="5.1768748592410712E-3"/>
                  <c:y val="0.19907400964729999"/>
                </c:manualLayout>
              </c:layout>
              <c:tx>
                <c:rich>
                  <a:bodyPr/>
                  <a:lstStyle/>
                  <a:p>
                    <a:fld id="{37FBB0E1-88D0-413D-813B-E19754DC98DC}" type="VALUE">
                      <a:rPr lang="en-US" smtClean="0"/>
                      <a:pPr/>
                      <a:t>[VALOR]</a:t>
                    </a:fld>
                    <a:r>
                      <a:rPr lang="en-US" dirty="0"/>
                      <a:t>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7D3D-4361-9924-6042ACAECD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Hoja1!$J$18:$L$18</c:f>
              <c:strCache>
                <c:ptCount val="3"/>
                <c:pt idx="0">
                  <c:v>CORREGIDA</c:v>
                </c:pt>
                <c:pt idx="1">
                  <c:v>COMERCIAL</c:v>
                </c:pt>
                <c:pt idx="2">
                  <c:v>TESTIGO</c:v>
                </c:pt>
              </c:strCache>
            </c:strRef>
          </c:cat>
          <c:val>
            <c:numRef>
              <c:f>Hoja1!$J$20:$L$20</c:f>
              <c:numCache>
                <c:formatCode>General</c:formatCode>
                <c:ptCount val="3"/>
                <c:pt idx="0">
                  <c:v>0</c:v>
                </c:pt>
                <c:pt idx="1">
                  <c:v>9.52</c:v>
                </c:pt>
                <c:pt idx="2">
                  <c:v>28.57</c:v>
                </c:pt>
              </c:numCache>
            </c:numRef>
          </c:val>
          <c:extLst xmlns:c16r2="http://schemas.microsoft.com/office/drawing/2015/06/chart">
            <c:ext xmlns:c16="http://schemas.microsoft.com/office/drawing/2014/chart" uri="{C3380CC4-5D6E-409C-BE32-E72D297353CC}">
              <c16:uniqueId val="{00000007-7D3D-4361-9924-6042ACAECD4B}"/>
            </c:ext>
          </c:extLst>
        </c:ser>
        <c:dLbls>
          <c:showLegendKey val="0"/>
          <c:showVal val="1"/>
          <c:showCatName val="0"/>
          <c:showSerName val="0"/>
          <c:showPercent val="0"/>
          <c:showBubbleSize val="0"/>
        </c:dLbls>
        <c:gapWidth val="150"/>
        <c:shape val="box"/>
        <c:axId val="160828416"/>
        <c:axId val="160830592"/>
        <c:axId val="0"/>
      </c:bar3DChart>
      <c:catAx>
        <c:axId val="160828416"/>
        <c:scaling>
          <c:orientation val="minMax"/>
        </c:scaling>
        <c:delete val="0"/>
        <c:axPos val="b"/>
        <c:title>
          <c:tx>
            <c:rich>
              <a:bodyPr rot="0" spcFirstLastPara="1" vertOverflow="ellipsis" vert="horz" wrap="square" anchor="ctr" anchorCtr="1"/>
              <a:lstStyle/>
              <a:p>
                <a:pPr>
                  <a:defRPr sz="1050" b="0" i="0" u="none" strike="noStrike" kern="1200" baseline="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defRPr>
                </a:pPr>
                <a:r>
                  <a:rPr lang="en-US" sz="105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rPr>
                  <a:t>Tratamientos</a:t>
                </a:r>
              </a:p>
            </c:rich>
          </c:tx>
          <c:layout>
            <c:manualLayout>
              <c:xMode val="edge"/>
              <c:yMode val="edge"/>
              <c:x val="0.4284944729972891"/>
              <c:y val="0.8010812294084420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crossAx val="160830592"/>
        <c:crosses val="autoZero"/>
        <c:auto val="1"/>
        <c:lblAlgn val="ctr"/>
        <c:lblOffset val="100"/>
        <c:noMultiLvlLbl val="0"/>
      </c:catAx>
      <c:valAx>
        <c:axId val="16083059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50" dirty="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050" dirty="0" err="1">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rPr>
                  <a:t>Porcentaje</a:t>
                </a:r>
                <a:r>
                  <a:rPr lang="en-US" sz="1050" dirty="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1050" dirty="0" err="1">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rPr>
                  <a:t>celo</a:t>
                </a:r>
                <a:endParaRPr lang="en-US" sz="1050" dirty="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C"/>
          </a:p>
        </c:txPr>
        <c:crossAx val="16082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icrosoft Sans Serif" panose="020B0604020202020204" pitchFamily="34" charset="0"/>
              <a:ea typeface="Microsoft Sans Serif" panose="020B0604020202020204" pitchFamily="34" charset="0"/>
              <a:cs typeface="Microsoft Sans Serif" panose="020B0604020202020204" pitchFamily="34"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EC"/>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14CFC-2467-42EB-9EC7-6E3F3C0147B8}" type="doc">
      <dgm:prSet loTypeId="urn:microsoft.com/office/officeart/2005/8/layout/StepDownProcess" loCatId="process" qsTypeId="urn:microsoft.com/office/officeart/2005/8/quickstyle/simple1" qsCatId="simple" csTypeId="urn:microsoft.com/office/officeart/2005/8/colors/accent2_4" csCatId="accent2" phldr="1"/>
      <dgm:spPr/>
      <dgm:t>
        <a:bodyPr/>
        <a:lstStyle/>
        <a:p>
          <a:endParaRPr lang="en-US"/>
        </a:p>
      </dgm:t>
    </dgm:pt>
    <dgm:pt modelId="{B9ACD9D6-F43D-49C9-B79E-23F079463379}">
      <dgm:prSet phldrT="[Texto]"/>
      <dgm:spPr/>
      <dgm:t>
        <a:bodyPr/>
        <a:lstStyle/>
        <a:p>
          <a:r>
            <a:rPr lang="es-EC" dirty="0"/>
            <a:t>Dietas desequilibradas</a:t>
          </a:r>
          <a:endParaRPr lang="en-US" dirty="0"/>
        </a:p>
      </dgm:t>
    </dgm:pt>
    <dgm:pt modelId="{7D2E6811-22DD-48BE-B21F-C7996065ECA6}" type="parTrans" cxnId="{388005E9-6513-42E4-B2BB-D2CE0F32B0F2}">
      <dgm:prSet/>
      <dgm:spPr/>
      <dgm:t>
        <a:bodyPr/>
        <a:lstStyle/>
        <a:p>
          <a:endParaRPr lang="en-US"/>
        </a:p>
      </dgm:t>
    </dgm:pt>
    <dgm:pt modelId="{A79A2B8B-99A7-4AC3-995C-EB637B9EFA16}" type="sibTrans" cxnId="{388005E9-6513-42E4-B2BB-D2CE0F32B0F2}">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5CB45B1C-666B-4EAB-9458-F6D727C25A50}">
      <dgm:prSet phldrT="[Texto]"/>
      <dgm:spPr/>
      <dgm:t>
        <a:bodyPr/>
        <a:lstStyle/>
        <a:p>
          <a:r>
            <a:rPr lang="es-EC"/>
            <a:t>Trastornos nutricionales</a:t>
          </a:r>
          <a:endParaRPr lang="en-US" dirty="0"/>
        </a:p>
      </dgm:t>
    </dgm:pt>
    <dgm:pt modelId="{F47184B2-3FE0-466A-8C95-7DD583726D0D}" type="parTrans" cxnId="{960B5EBF-0406-460D-ACCF-8BF89779111A}">
      <dgm:prSet/>
      <dgm:spPr/>
      <dgm:t>
        <a:bodyPr/>
        <a:lstStyle/>
        <a:p>
          <a:endParaRPr lang="en-US"/>
        </a:p>
      </dgm:t>
    </dgm:pt>
    <dgm:pt modelId="{E28E0DDB-C4EF-4D06-9CE5-4C2698E89055}" type="sibTrans" cxnId="{960B5EBF-0406-460D-ACCF-8BF89779111A}">
      <dgm:prSet/>
      <dgm:spPr/>
      <dgm:t>
        <a:bodyPr/>
        <a:lstStyle/>
        <a:p>
          <a:endParaRPr lang="en-US"/>
        </a:p>
      </dgm:t>
    </dgm:pt>
    <dgm:pt modelId="{7F21DB43-89C8-4828-8EC8-AAE607AF5E15}">
      <dgm:prSet phldrT="[Texto]"/>
      <dgm:spPr/>
      <dgm:t>
        <a:bodyPr/>
        <a:lstStyle/>
        <a:p>
          <a:r>
            <a:rPr lang="es-EC" dirty="0"/>
            <a:t>Crecimiento y desarrollo de </a:t>
          </a:r>
          <a:r>
            <a:rPr lang="es-EC" dirty="0" err="1"/>
            <a:t>vaconas</a:t>
          </a:r>
          <a:endParaRPr lang="en-US" dirty="0"/>
        </a:p>
      </dgm:t>
    </dgm:pt>
    <dgm:pt modelId="{74CBA66A-33F9-432E-A311-039E740B6236}" type="parTrans" cxnId="{9725AEBF-2B13-4FF6-AECB-BEDA814B8803}">
      <dgm:prSet/>
      <dgm:spPr/>
      <dgm:t>
        <a:bodyPr/>
        <a:lstStyle/>
        <a:p>
          <a:endParaRPr lang="en-US"/>
        </a:p>
      </dgm:t>
    </dgm:pt>
    <dgm:pt modelId="{A564555A-9A24-4DFC-94D0-3F09318DFA3A}" type="sibTrans" cxnId="{9725AEBF-2B13-4FF6-AECB-BEDA814B8803}">
      <dgm:prSet/>
      <dgm:spPr/>
      <dgm:t>
        <a:bodyPr/>
        <a:lstStyle/>
        <a:p>
          <a:endParaRPr lang="en-US"/>
        </a:p>
      </dgm:t>
    </dgm:pt>
    <dgm:pt modelId="{7AA92026-63F0-4E81-B140-4F8EAB2317B2}" type="pres">
      <dgm:prSet presAssocID="{93B14CFC-2467-42EB-9EC7-6E3F3C0147B8}" presName="rootnode" presStyleCnt="0">
        <dgm:presLayoutVars>
          <dgm:chMax/>
          <dgm:chPref/>
          <dgm:dir/>
          <dgm:animLvl val="lvl"/>
        </dgm:presLayoutVars>
      </dgm:prSet>
      <dgm:spPr/>
      <dgm:t>
        <a:bodyPr/>
        <a:lstStyle/>
        <a:p>
          <a:endParaRPr lang="es-ES"/>
        </a:p>
      </dgm:t>
    </dgm:pt>
    <dgm:pt modelId="{A546F61A-6CFB-4E7D-8525-49E402B26D5E}" type="pres">
      <dgm:prSet presAssocID="{B9ACD9D6-F43D-49C9-B79E-23F079463379}" presName="composite" presStyleCnt="0"/>
      <dgm:spPr/>
    </dgm:pt>
    <dgm:pt modelId="{314AD1CC-5315-40F4-BEF8-0CFCA1DB1B4F}" type="pres">
      <dgm:prSet presAssocID="{B9ACD9D6-F43D-49C9-B79E-23F079463379}" presName="bentUpArrow1" presStyleLbl="alignImgPlace1" presStyleIdx="0" presStyleCnt="2"/>
      <dgm:spPr/>
    </dgm:pt>
    <dgm:pt modelId="{E0E0880D-4503-42DB-BAB5-A0C34866BA34}" type="pres">
      <dgm:prSet presAssocID="{B9ACD9D6-F43D-49C9-B79E-23F079463379}" presName="ParentText" presStyleLbl="node1" presStyleIdx="0" presStyleCnt="3">
        <dgm:presLayoutVars>
          <dgm:chMax val="1"/>
          <dgm:chPref val="1"/>
          <dgm:bulletEnabled val="1"/>
        </dgm:presLayoutVars>
      </dgm:prSet>
      <dgm:spPr/>
      <dgm:t>
        <a:bodyPr/>
        <a:lstStyle/>
        <a:p>
          <a:endParaRPr lang="es-ES"/>
        </a:p>
      </dgm:t>
    </dgm:pt>
    <dgm:pt modelId="{492F4CE1-01B4-4A26-944E-CD3D9AE34EA2}" type="pres">
      <dgm:prSet presAssocID="{B9ACD9D6-F43D-49C9-B79E-23F079463379}" presName="ChildText" presStyleLbl="revTx" presStyleIdx="0" presStyleCnt="2">
        <dgm:presLayoutVars>
          <dgm:chMax val="0"/>
          <dgm:chPref val="0"/>
          <dgm:bulletEnabled val="1"/>
        </dgm:presLayoutVars>
      </dgm:prSet>
      <dgm:spPr/>
    </dgm:pt>
    <dgm:pt modelId="{F78E510D-9ADB-4070-B027-8C5BE10A9369}" type="pres">
      <dgm:prSet presAssocID="{A79A2B8B-99A7-4AC3-995C-EB637B9EFA16}" presName="sibTrans" presStyleCnt="0"/>
      <dgm:spPr/>
    </dgm:pt>
    <dgm:pt modelId="{792DFEB6-EFFE-480B-B7E3-97182025B650}" type="pres">
      <dgm:prSet presAssocID="{5CB45B1C-666B-4EAB-9458-F6D727C25A50}" presName="composite" presStyleCnt="0"/>
      <dgm:spPr/>
    </dgm:pt>
    <dgm:pt modelId="{6962406A-447F-4527-B5F1-BEF2D84070F0}" type="pres">
      <dgm:prSet presAssocID="{5CB45B1C-666B-4EAB-9458-F6D727C25A50}" presName="bentUpArrow1" presStyleLbl="alignImgPlace1" presStyleIdx="1" presStyleCnt="2"/>
      <dgm:spPr/>
    </dgm:pt>
    <dgm:pt modelId="{77696B5F-3DC5-4606-8099-0ECC0E92A178}" type="pres">
      <dgm:prSet presAssocID="{5CB45B1C-666B-4EAB-9458-F6D727C25A50}" presName="ParentText" presStyleLbl="node1" presStyleIdx="1" presStyleCnt="3">
        <dgm:presLayoutVars>
          <dgm:chMax val="1"/>
          <dgm:chPref val="1"/>
          <dgm:bulletEnabled val="1"/>
        </dgm:presLayoutVars>
      </dgm:prSet>
      <dgm:spPr/>
      <dgm:t>
        <a:bodyPr/>
        <a:lstStyle/>
        <a:p>
          <a:endParaRPr lang="es-ES"/>
        </a:p>
      </dgm:t>
    </dgm:pt>
    <dgm:pt modelId="{0DA5158B-D2F4-41A6-A300-14C1BA69726F}" type="pres">
      <dgm:prSet presAssocID="{5CB45B1C-666B-4EAB-9458-F6D727C25A50}" presName="ChildText" presStyleLbl="revTx" presStyleIdx="1" presStyleCnt="2">
        <dgm:presLayoutVars>
          <dgm:chMax val="0"/>
          <dgm:chPref val="0"/>
          <dgm:bulletEnabled val="1"/>
        </dgm:presLayoutVars>
      </dgm:prSet>
      <dgm:spPr/>
    </dgm:pt>
    <dgm:pt modelId="{678981E0-0F6C-49C9-857F-F3C972E8D486}" type="pres">
      <dgm:prSet presAssocID="{E28E0DDB-C4EF-4D06-9CE5-4C2698E89055}" presName="sibTrans" presStyleCnt="0"/>
      <dgm:spPr/>
    </dgm:pt>
    <dgm:pt modelId="{BBC1DA4B-51C4-469E-86A5-57B04C3C7B2C}" type="pres">
      <dgm:prSet presAssocID="{7F21DB43-89C8-4828-8EC8-AAE607AF5E15}" presName="composite" presStyleCnt="0"/>
      <dgm:spPr/>
    </dgm:pt>
    <dgm:pt modelId="{F3C3D1AC-EA10-4535-BB60-D0C8DD6FCAF8}" type="pres">
      <dgm:prSet presAssocID="{7F21DB43-89C8-4828-8EC8-AAE607AF5E15}" presName="ParentText" presStyleLbl="node1" presStyleIdx="2" presStyleCnt="3">
        <dgm:presLayoutVars>
          <dgm:chMax val="1"/>
          <dgm:chPref val="1"/>
          <dgm:bulletEnabled val="1"/>
        </dgm:presLayoutVars>
      </dgm:prSet>
      <dgm:spPr/>
      <dgm:t>
        <a:bodyPr/>
        <a:lstStyle/>
        <a:p>
          <a:endParaRPr lang="es-ES"/>
        </a:p>
      </dgm:t>
    </dgm:pt>
  </dgm:ptLst>
  <dgm:cxnLst>
    <dgm:cxn modelId="{388005E9-6513-42E4-B2BB-D2CE0F32B0F2}" srcId="{93B14CFC-2467-42EB-9EC7-6E3F3C0147B8}" destId="{B9ACD9D6-F43D-49C9-B79E-23F079463379}" srcOrd="0" destOrd="0" parTransId="{7D2E6811-22DD-48BE-B21F-C7996065ECA6}" sibTransId="{A79A2B8B-99A7-4AC3-995C-EB637B9EFA16}"/>
    <dgm:cxn modelId="{0107C733-5572-4F8E-BDEC-0F0F5C7E2152}" type="presOf" srcId="{B9ACD9D6-F43D-49C9-B79E-23F079463379}" destId="{E0E0880D-4503-42DB-BAB5-A0C34866BA34}" srcOrd="0" destOrd="0" presId="urn:microsoft.com/office/officeart/2005/8/layout/StepDownProcess"/>
    <dgm:cxn modelId="{960B5EBF-0406-460D-ACCF-8BF89779111A}" srcId="{93B14CFC-2467-42EB-9EC7-6E3F3C0147B8}" destId="{5CB45B1C-666B-4EAB-9458-F6D727C25A50}" srcOrd="1" destOrd="0" parTransId="{F47184B2-3FE0-466A-8C95-7DD583726D0D}" sibTransId="{E28E0DDB-C4EF-4D06-9CE5-4C2698E89055}"/>
    <dgm:cxn modelId="{9E9BD2CB-7A66-4117-ADD0-F767E47DAC07}" type="presOf" srcId="{93B14CFC-2467-42EB-9EC7-6E3F3C0147B8}" destId="{7AA92026-63F0-4E81-B140-4F8EAB2317B2}" srcOrd="0" destOrd="0" presId="urn:microsoft.com/office/officeart/2005/8/layout/StepDownProcess"/>
    <dgm:cxn modelId="{F45742BE-D10D-45F6-80BF-00435D95F86A}" type="presOf" srcId="{7F21DB43-89C8-4828-8EC8-AAE607AF5E15}" destId="{F3C3D1AC-EA10-4535-BB60-D0C8DD6FCAF8}" srcOrd="0" destOrd="0" presId="urn:microsoft.com/office/officeart/2005/8/layout/StepDownProcess"/>
    <dgm:cxn modelId="{8DBABC62-8F4E-46DA-84B2-367F5ED38E48}" type="presOf" srcId="{5CB45B1C-666B-4EAB-9458-F6D727C25A50}" destId="{77696B5F-3DC5-4606-8099-0ECC0E92A178}" srcOrd="0" destOrd="0" presId="urn:microsoft.com/office/officeart/2005/8/layout/StepDownProcess"/>
    <dgm:cxn modelId="{9725AEBF-2B13-4FF6-AECB-BEDA814B8803}" srcId="{93B14CFC-2467-42EB-9EC7-6E3F3C0147B8}" destId="{7F21DB43-89C8-4828-8EC8-AAE607AF5E15}" srcOrd="2" destOrd="0" parTransId="{74CBA66A-33F9-432E-A311-039E740B6236}" sibTransId="{A564555A-9A24-4DFC-94D0-3F09318DFA3A}"/>
    <dgm:cxn modelId="{D5138A0D-54FF-4885-9531-333583211C69}" type="presParOf" srcId="{7AA92026-63F0-4E81-B140-4F8EAB2317B2}" destId="{A546F61A-6CFB-4E7D-8525-49E402B26D5E}" srcOrd="0" destOrd="0" presId="urn:microsoft.com/office/officeart/2005/8/layout/StepDownProcess"/>
    <dgm:cxn modelId="{89E1821A-EF9E-445A-9191-21433FA89D9F}" type="presParOf" srcId="{A546F61A-6CFB-4E7D-8525-49E402B26D5E}" destId="{314AD1CC-5315-40F4-BEF8-0CFCA1DB1B4F}" srcOrd="0" destOrd="0" presId="urn:microsoft.com/office/officeart/2005/8/layout/StepDownProcess"/>
    <dgm:cxn modelId="{996FF8D1-5025-4606-824D-30C0BCCAE753}" type="presParOf" srcId="{A546F61A-6CFB-4E7D-8525-49E402B26D5E}" destId="{E0E0880D-4503-42DB-BAB5-A0C34866BA34}" srcOrd="1" destOrd="0" presId="urn:microsoft.com/office/officeart/2005/8/layout/StepDownProcess"/>
    <dgm:cxn modelId="{14A529A4-E90D-405D-9DA4-E8189DF67038}" type="presParOf" srcId="{A546F61A-6CFB-4E7D-8525-49E402B26D5E}" destId="{492F4CE1-01B4-4A26-944E-CD3D9AE34EA2}" srcOrd="2" destOrd="0" presId="urn:microsoft.com/office/officeart/2005/8/layout/StepDownProcess"/>
    <dgm:cxn modelId="{DBB150C2-D9BF-4A65-8A09-79666895DFDE}" type="presParOf" srcId="{7AA92026-63F0-4E81-B140-4F8EAB2317B2}" destId="{F78E510D-9ADB-4070-B027-8C5BE10A9369}" srcOrd="1" destOrd="0" presId="urn:microsoft.com/office/officeart/2005/8/layout/StepDownProcess"/>
    <dgm:cxn modelId="{EA150C45-5693-4872-87EB-463AFA825222}" type="presParOf" srcId="{7AA92026-63F0-4E81-B140-4F8EAB2317B2}" destId="{792DFEB6-EFFE-480B-B7E3-97182025B650}" srcOrd="2" destOrd="0" presId="urn:microsoft.com/office/officeart/2005/8/layout/StepDownProcess"/>
    <dgm:cxn modelId="{B57DCCEA-3CFE-464F-A22C-25F8B5091C16}" type="presParOf" srcId="{792DFEB6-EFFE-480B-B7E3-97182025B650}" destId="{6962406A-447F-4527-B5F1-BEF2D84070F0}" srcOrd="0" destOrd="0" presId="urn:microsoft.com/office/officeart/2005/8/layout/StepDownProcess"/>
    <dgm:cxn modelId="{BA8801A5-76BD-47B0-AECC-5C2C3F284733}" type="presParOf" srcId="{792DFEB6-EFFE-480B-B7E3-97182025B650}" destId="{77696B5F-3DC5-4606-8099-0ECC0E92A178}" srcOrd="1" destOrd="0" presId="urn:microsoft.com/office/officeart/2005/8/layout/StepDownProcess"/>
    <dgm:cxn modelId="{C6C918A4-538E-4C31-96EC-3697382A0B32}" type="presParOf" srcId="{792DFEB6-EFFE-480B-B7E3-97182025B650}" destId="{0DA5158B-D2F4-41A6-A300-14C1BA69726F}" srcOrd="2" destOrd="0" presId="urn:microsoft.com/office/officeart/2005/8/layout/StepDownProcess"/>
    <dgm:cxn modelId="{C3FCDDC1-1E6C-4E6B-A295-9348A35BD95F}" type="presParOf" srcId="{7AA92026-63F0-4E81-B140-4F8EAB2317B2}" destId="{678981E0-0F6C-49C9-857F-F3C972E8D486}" srcOrd="3" destOrd="0" presId="urn:microsoft.com/office/officeart/2005/8/layout/StepDownProcess"/>
    <dgm:cxn modelId="{D7270B23-7932-47FE-98B7-F6A88F6E8A45}" type="presParOf" srcId="{7AA92026-63F0-4E81-B140-4F8EAB2317B2}" destId="{BBC1DA4B-51C4-469E-86A5-57B04C3C7B2C}" srcOrd="4" destOrd="0" presId="urn:microsoft.com/office/officeart/2005/8/layout/StepDownProcess"/>
    <dgm:cxn modelId="{CFA63B74-9B60-4A57-A1E2-01D4D0A7C1F5}" type="presParOf" srcId="{BBC1DA4B-51C4-469E-86A5-57B04C3C7B2C}" destId="{F3C3D1AC-EA10-4535-BB60-D0C8DD6FCAF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3777EA4-7CA2-49B4-B78D-759E27867281}" type="doc">
      <dgm:prSet loTypeId="urn:microsoft.com/office/officeart/2005/8/layout/matrix3" loCatId="matrix" qsTypeId="urn:microsoft.com/office/officeart/2005/8/quickstyle/simple5" qsCatId="simple" csTypeId="urn:microsoft.com/office/officeart/2005/8/colors/colorful2" csCatId="colorful" phldr="1"/>
      <dgm:spPr/>
      <dgm:t>
        <a:bodyPr/>
        <a:lstStyle/>
        <a:p>
          <a:endParaRPr lang="en-US"/>
        </a:p>
      </dgm:t>
    </dgm:pt>
    <dgm:pt modelId="{1B90DEA6-0D5B-41F1-8C7F-7109BDDC2EC8}">
      <dgm:prSet phldrT="[Texto]"/>
      <dgm:spPr/>
      <dgm:t>
        <a:bodyPr/>
        <a:lstStyle/>
        <a:p>
          <a:r>
            <a:rPr lang="es-EC" dirty="0"/>
            <a:t>Determinar requerimientos</a:t>
          </a:r>
          <a:endParaRPr lang="en-US" dirty="0"/>
        </a:p>
      </dgm:t>
    </dgm:pt>
    <dgm:pt modelId="{A5CA6028-9F45-4442-8C71-648A30E4BC73}" type="parTrans" cxnId="{952B1A62-2AE2-4981-93CF-EF4CDA5DC4CA}">
      <dgm:prSet/>
      <dgm:spPr/>
      <dgm:t>
        <a:bodyPr/>
        <a:lstStyle/>
        <a:p>
          <a:endParaRPr lang="en-US"/>
        </a:p>
      </dgm:t>
    </dgm:pt>
    <dgm:pt modelId="{5A2A5CB9-F505-4B56-8061-A94E178AB398}" type="sibTrans" cxnId="{952B1A62-2AE2-4981-93CF-EF4CDA5DC4CA}">
      <dgm:prSet/>
      <dgm:spPr/>
      <dgm:t>
        <a:bodyPr/>
        <a:lstStyle/>
        <a:p>
          <a:endParaRPr lang="en-US"/>
        </a:p>
      </dgm:t>
    </dgm:pt>
    <dgm:pt modelId="{419B8494-BDCA-4E67-8A36-181639DDD70D}">
      <dgm:prSet phldrT="[Texto]"/>
      <dgm:spPr/>
      <dgm:t>
        <a:bodyPr/>
        <a:lstStyle/>
        <a:p>
          <a:r>
            <a:rPr lang="es-EC" dirty="0"/>
            <a:t>Deficiencias y excesos</a:t>
          </a:r>
          <a:endParaRPr lang="en-US" dirty="0"/>
        </a:p>
      </dgm:t>
    </dgm:pt>
    <dgm:pt modelId="{5E73A9D5-587E-4639-9D0B-929C4DEF4CBF}" type="parTrans" cxnId="{D6193607-7971-4311-BDDD-296FD6A2787B}">
      <dgm:prSet/>
      <dgm:spPr/>
      <dgm:t>
        <a:bodyPr/>
        <a:lstStyle/>
        <a:p>
          <a:endParaRPr lang="en-US"/>
        </a:p>
      </dgm:t>
    </dgm:pt>
    <dgm:pt modelId="{FA63CD76-89BC-4680-8A59-630E094AC5EE}" type="sibTrans" cxnId="{D6193607-7971-4311-BDDD-296FD6A2787B}">
      <dgm:prSet/>
      <dgm:spPr/>
      <dgm:t>
        <a:bodyPr/>
        <a:lstStyle/>
        <a:p>
          <a:endParaRPr lang="en-US"/>
        </a:p>
      </dgm:t>
    </dgm:pt>
    <dgm:pt modelId="{FBB90D30-3CFD-4EE7-9486-E526A555DD8F}">
      <dgm:prSet phldrT="[Texto]"/>
      <dgm:spPr/>
      <dgm:t>
        <a:bodyPr/>
        <a:lstStyle/>
        <a:p>
          <a:r>
            <a:rPr lang="es-EC" dirty="0">
              <a:solidFill>
                <a:schemeClr val="tx1"/>
              </a:solidFill>
            </a:rPr>
            <a:t>Aportes minerales </a:t>
          </a:r>
          <a:endParaRPr lang="en-US" dirty="0">
            <a:solidFill>
              <a:schemeClr val="tx1"/>
            </a:solidFill>
          </a:endParaRPr>
        </a:p>
      </dgm:t>
    </dgm:pt>
    <dgm:pt modelId="{07F40138-386F-47B3-9F75-837B30C88F5B}" type="parTrans" cxnId="{4650CD42-CDD3-41EB-8EEC-936EBFCAE206}">
      <dgm:prSet/>
      <dgm:spPr/>
      <dgm:t>
        <a:bodyPr/>
        <a:lstStyle/>
        <a:p>
          <a:endParaRPr lang="en-US"/>
        </a:p>
      </dgm:t>
    </dgm:pt>
    <dgm:pt modelId="{951AF096-565C-4D5C-97EA-27E724AEDDB1}" type="sibTrans" cxnId="{4650CD42-CDD3-41EB-8EEC-936EBFCAE206}">
      <dgm:prSet/>
      <dgm:spPr/>
      <dgm:t>
        <a:bodyPr/>
        <a:lstStyle/>
        <a:p>
          <a:endParaRPr lang="en-US"/>
        </a:p>
      </dgm:t>
    </dgm:pt>
    <dgm:pt modelId="{65354850-686D-4F61-ABCC-5D1119E3A7D8}">
      <dgm:prSet phldrT="[Texto]"/>
      <dgm:spPr>
        <a:solidFill>
          <a:srgbClr val="00B050"/>
        </a:solidFill>
      </dgm:spPr>
      <dgm:t>
        <a:bodyPr/>
        <a:lstStyle/>
        <a:p>
          <a:r>
            <a:rPr lang="es-EC" dirty="0"/>
            <a:t>Diseño sal mineral, acorde a los animales en estudio</a:t>
          </a:r>
          <a:endParaRPr lang="en-US" dirty="0"/>
        </a:p>
      </dgm:t>
    </dgm:pt>
    <dgm:pt modelId="{290EC76C-7AD6-418A-83C4-29FA9F9A3795}" type="parTrans" cxnId="{1E7423A4-9E07-4FEB-AB1B-640D7F346470}">
      <dgm:prSet/>
      <dgm:spPr/>
      <dgm:t>
        <a:bodyPr/>
        <a:lstStyle/>
        <a:p>
          <a:endParaRPr lang="en-US"/>
        </a:p>
      </dgm:t>
    </dgm:pt>
    <dgm:pt modelId="{5A3E1BE2-E016-4853-B04D-65A43D251F42}" type="sibTrans" cxnId="{1E7423A4-9E07-4FEB-AB1B-640D7F346470}">
      <dgm:prSet/>
      <dgm:spPr/>
      <dgm:t>
        <a:bodyPr/>
        <a:lstStyle/>
        <a:p>
          <a:endParaRPr lang="en-US"/>
        </a:p>
      </dgm:t>
    </dgm:pt>
    <dgm:pt modelId="{DB8F9927-E2FB-449C-914E-77CBD48A9F25}" type="pres">
      <dgm:prSet presAssocID="{33777EA4-7CA2-49B4-B78D-759E27867281}" presName="matrix" presStyleCnt="0">
        <dgm:presLayoutVars>
          <dgm:chMax val="1"/>
          <dgm:dir/>
          <dgm:resizeHandles val="exact"/>
        </dgm:presLayoutVars>
      </dgm:prSet>
      <dgm:spPr/>
      <dgm:t>
        <a:bodyPr/>
        <a:lstStyle/>
        <a:p>
          <a:endParaRPr lang="es-ES"/>
        </a:p>
      </dgm:t>
    </dgm:pt>
    <dgm:pt modelId="{E48CEF59-7515-4E0F-A5AB-B621CCF83B5B}" type="pres">
      <dgm:prSet presAssocID="{33777EA4-7CA2-49B4-B78D-759E27867281}" presName="diamond" presStyleLbl="bgShp" presStyleIdx="0" presStyleCnt="1"/>
      <dgm:spPr/>
    </dgm:pt>
    <dgm:pt modelId="{835C9DBE-D305-47E8-A0FD-A5D3C7EFF16C}" type="pres">
      <dgm:prSet presAssocID="{33777EA4-7CA2-49B4-B78D-759E27867281}" presName="quad1" presStyleLbl="node1" presStyleIdx="0" presStyleCnt="4" custLinFactNeighborX="-59031" custLinFactNeighborY="-25892">
        <dgm:presLayoutVars>
          <dgm:chMax val="0"/>
          <dgm:chPref val="0"/>
          <dgm:bulletEnabled val="1"/>
        </dgm:presLayoutVars>
      </dgm:prSet>
      <dgm:spPr/>
      <dgm:t>
        <a:bodyPr/>
        <a:lstStyle/>
        <a:p>
          <a:endParaRPr lang="es-ES"/>
        </a:p>
      </dgm:t>
    </dgm:pt>
    <dgm:pt modelId="{2E441BDB-2D83-4376-BB2B-715A78A5952A}" type="pres">
      <dgm:prSet presAssocID="{33777EA4-7CA2-49B4-B78D-759E27867281}" presName="quad2" presStyleLbl="node1" presStyleIdx="1" presStyleCnt="4" custLinFactNeighborX="62560" custLinFactNeighborY="-25892">
        <dgm:presLayoutVars>
          <dgm:chMax val="0"/>
          <dgm:chPref val="0"/>
          <dgm:bulletEnabled val="1"/>
        </dgm:presLayoutVars>
      </dgm:prSet>
      <dgm:spPr/>
      <dgm:t>
        <a:bodyPr/>
        <a:lstStyle/>
        <a:p>
          <a:endParaRPr lang="es-ES"/>
        </a:p>
      </dgm:t>
    </dgm:pt>
    <dgm:pt modelId="{5E73DF8F-BDD7-45A5-85C3-AA655198CED9}" type="pres">
      <dgm:prSet presAssocID="{33777EA4-7CA2-49B4-B78D-759E27867281}" presName="quad3" presStyleLbl="node1" presStyleIdx="2" presStyleCnt="4" custLinFactNeighborX="-56672" custLinFactNeighborY="24359">
        <dgm:presLayoutVars>
          <dgm:chMax val="0"/>
          <dgm:chPref val="0"/>
          <dgm:bulletEnabled val="1"/>
        </dgm:presLayoutVars>
      </dgm:prSet>
      <dgm:spPr/>
      <dgm:t>
        <a:bodyPr/>
        <a:lstStyle/>
        <a:p>
          <a:endParaRPr lang="es-ES"/>
        </a:p>
      </dgm:t>
    </dgm:pt>
    <dgm:pt modelId="{2A2DD23B-E5B8-45B9-B6C5-878E9FEE6B8E}" type="pres">
      <dgm:prSet presAssocID="{33777EA4-7CA2-49B4-B78D-759E27867281}" presName="quad4" presStyleLbl="node1" presStyleIdx="3" presStyleCnt="4" custLinFactNeighborX="69013" custLinFactNeighborY="24359">
        <dgm:presLayoutVars>
          <dgm:chMax val="0"/>
          <dgm:chPref val="0"/>
          <dgm:bulletEnabled val="1"/>
        </dgm:presLayoutVars>
      </dgm:prSet>
      <dgm:spPr/>
      <dgm:t>
        <a:bodyPr/>
        <a:lstStyle/>
        <a:p>
          <a:endParaRPr lang="es-ES"/>
        </a:p>
      </dgm:t>
    </dgm:pt>
  </dgm:ptLst>
  <dgm:cxnLst>
    <dgm:cxn modelId="{6EDF67C2-9DE3-4AC8-8337-D3C090EAFDD2}" type="presOf" srcId="{33777EA4-7CA2-49B4-B78D-759E27867281}" destId="{DB8F9927-E2FB-449C-914E-77CBD48A9F25}" srcOrd="0" destOrd="0" presId="urn:microsoft.com/office/officeart/2005/8/layout/matrix3"/>
    <dgm:cxn modelId="{D6193607-7971-4311-BDDD-296FD6A2787B}" srcId="{33777EA4-7CA2-49B4-B78D-759E27867281}" destId="{419B8494-BDCA-4E67-8A36-181639DDD70D}" srcOrd="1" destOrd="0" parTransId="{5E73A9D5-587E-4639-9D0B-929C4DEF4CBF}" sibTransId="{FA63CD76-89BC-4680-8A59-630E094AC5EE}"/>
    <dgm:cxn modelId="{4650CD42-CDD3-41EB-8EEC-936EBFCAE206}" srcId="{33777EA4-7CA2-49B4-B78D-759E27867281}" destId="{FBB90D30-3CFD-4EE7-9486-E526A555DD8F}" srcOrd="2" destOrd="0" parTransId="{07F40138-386F-47B3-9F75-837B30C88F5B}" sibTransId="{951AF096-565C-4D5C-97EA-27E724AEDDB1}"/>
    <dgm:cxn modelId="{7BC5DA24-8523-4B31-94DA-2FBB5F4A739E}" type="presOf" srcId="{65354850-686D-4F61-ABCC-5D1119E3A7D8}" destId="{2A2DD23B-E5B8-45B9-B6C5-878E9FEE6B8E}" srcOrd="0" destOrd="0" presId="urn:microsoft.com/office/officeart/2005/8/layout/matrix3"/>
    <dgm:cxn modelId="{1E7423A4-9E07-4FEB-AB1B-640D7F346470}" srcId="{33777EA4-7CA2-49B4-B78D-759E27867281}" destId="{65354850-686D-4F61-ABCC-5D1119E3A7D8}" srcOrd="3" destOrd="0" parTransId="{290EC76C-7AD6-418A-83C4-29FA9F9A3795}" sibTransId="{5A3E1BE2-E016-4853-B04D-65A43D251F42}"/>
    <dgm:cxn modelId="{63771712-4A9A-488F-921D-A1E40FE10C32}" type="presOf" srcId="{419B8494-BDCA-4E67-8A36-181639DDD70D}" destId="{2E441BDB-2D83-4376-BB2B-715A78A5952A}" srcOrd="0" destOrd="0" presId="urn:microsoft.com/office/officeart/2005/8/layout/matrix3"/>
    <dgm:cxn modelId="{952B1A62-2AE2-4981-93CF-EF4CDA5DC4CA}" srcId="{33777EA4-7CA2-49B4-B78D-759E27867281}" destId="{1B90DEA6-0D5B-41F1-8C7F-7109BDDC2EC8}" srcOrd="0" destOrd="0" parTransId="{A5CA6028-9F45-4442-8C71-648A30E4BC73}" sibTransId="{5A2A5CB9-F505-4B56-8061-A94E178AB398}"/>
    <dgm:cxn modelId="{D566B4CB-768C-4AE7-BF05-181BDCA05DF7}" type="presOf" srcId="{FBB90D30-3CFD-4EE7-9486-E526A555DD8F}" destId="{5E73DF8F-BDD7-45A5-85C3-AA655198CED9}" srcOrd="0" destOrd="0" presId="urn:microsoft.com/office/officeart/2005/8/layout/matrix3"/>
    <dgm:cxn modelId="{B47718D5-10CA-4308-A2EF-85BA7E2F470B}" type="presOf" srcId="{1B90DEA6-0D5B-41F1-8C7F-7109BDDC2EC8}" destId="{835C9DBE-D305-47E8-A0FD-A5D3C7EFF16C}" srcOrd="0" destOrd="0" presId="urn:microsoft.com/office/officeart/2005/8/layout/matrix3"/>
    <dgm:cxn modelId="{BB3FE49A-2163-430A-8327-EB980233F8DC}" type="presParOf" srcId="{DB8F9927-E2FB-449C-914E-77CBD48A9F25}" destId="{E48CEF59-7515-4E0F-A5AB-B621CCF83B5B}" srcOrd="0" destOrd="0" presId="urn:microsoft.com/office/officeart/2005/8/layout/matrix3"/>
    <dgm:cxn modelId="{DD88826E-0DF9-4AE3-B92F-5CDCF2453D98}" type="presParOf" srcId="{DB8F9927-E2FB-449C-914E-77CBD48A9F25}" destId="{835C9DBE-D305-47E8-A0FD-A5D3C7EFF16C}" srcOrd="1" destOrd="0" presId="urn:microsoft.com/office/officeart/2005/8/layout/matrix3"/>
    <dgm:cxn modelId="{110BEA5A-FB0F-4825-82F6-214E771CC5C9}" type="presParOf" srcId="{DB8F9927-E2FB-449C-914E-77CBD48A9F25}" destId="{2E441BDB-2D83-4376-BB2B-715A78A5952A}" srcOrd="2" destOrd="0" presId="urn:microsoft.com/office/officeart/2005/8/layout/matrix3"/>
    <dgm:cxn modelId="{20067AA4-6EF4-4EA6-BA75-7CC936BD36F8}" type="presParOf" srcId="{DB8F9927-E2FB-449C-914E-77CBD48A9F25}" destId="{5E73DF8F-BDD7-45A5-85C3-AA655198CED9}" srcOrd="3" destOrd="0" presId="urn:microsoft.com/office/officeart/2005/8/layout/matrix3"/>
    <dgm:cxn modelId="{AE162AA4-C53B-4DFE-843D-CCE1A81F9154}" type="presParOf" srcId="{DB8F9927-E2FB-449C-914E-77CBD48A9F25}" destId="{2A2DD23B-E5B8-45B9-B6C5-878E9FEE6B8E}"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D85EA-48CB-4F2A-AFC5-0ED95E788D2C}"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n-US"/>
        </a:p>
      </dgm:t>
    </dgm:pt>
    <dgm:pt modelId="{2432F648-17FF-435A-87C5-DCF9D8BA3EB8}">
      <dgm:prSet phldrT="[Texto]" custT="1"/>
      <dgm:spPr/>
      <dgm:t>
        <a:bodyPr/>
        <a:lstStyle/>
        <a:p>
          <a:r>
            <a:rPr lang="es-EC" sz="1800" dirty="0">
              <a:solidFill>
                <a:schemeClr val="tx1"/>
              </a:solidFill>
            </a:rPr>
            <a:t>CMS= 3%</a:t>
          </a:r>
          <a:endParaRPr lang="en-US" sz="1800" dirty="0">
            <a:solidFill>
              <a:schemeClr val="tx1"/>
            </a:solidFill>
          </a:endParaRPr>
        </a:p>
      </dgm:t>
    </dgm:pt>
    <dgm:pt modelId="{85379E49-679E-4834-BC0C-AC22068B7F31}" type="parTrans" cxnId="{B35A9177-3CB0-4434-BC4E-A7AF0E847968}">
      <dgm:prSet/>
      <dgm:spPr/>
      <dgm:t>
        <a:bodyPr/>
        <a:lstStyle/>
        <a:p>
          <a:endParaRPr lang="en-US"/>
        </a:p>
      </dgm:t>
    </dgm:pt>
    <dgm:pt modelId="{CCD91EC3-CB99-405F-A613-E72B3199CB9F}" type="sibTrans" cxnId="{B35A9177-3CB0-4434-BC4E-A7AF0E847968}">
      <dgm:prSet/>
      <dgm:spPr/>
      <dgm:t>
        <a:bodyPr/>
        <a:lstStyle/>
        <a:p>
          <a:endParaRPr lang="en-US"/>
        </a:p>
      </dgm:t>
    </dgm:pt>
    <dgm:pt modelId="{500AFDBF-358E-4826-A1AA-51B0AF0FF71C}">
      <dgm:prSet phldrT="[Texto]" custT="1"/>
      <dgm:spPr/>
      <dgm:t>
        <a:bodyPr/>
        <a:lstStyle/>
        <a:p>
          <a:r>
            <a:rPr lang="es-EC" sz="1800" dirty="0">
              <a:solidFill>
                <a:schemeClr val="tx1"/>
              </a:solidFill>
            </a:rPr>
            <a:t>% a g/Kg</a:t>
          </a:r>
          <a:endParaRPr lang="en-US" sz="1800" dirty="0">
            <a:solidFill>
              <a:schemeClr val="tx1"/>
            </a:solidFill>
          </a:endParaRPr>
        </a:p>
      </dgm:t>
    </dgm:pt>
    <dgm:pt modelId="{C4D68975-1A8A-458B-A979-9AC4A2223AA2}" type="parTrans" cxnId="{035EA179-59A9-4418-9311-D919817FB179}">
      <dgm:prSet/>
      <dgm:spPr/>
      <dgm:t>
        <a:bodyPr/>
        <a:lstStyle/>
        <a:p>
          <a:endParaRPr lang="en-US"/>
        </a:p>
      </dgm:t>
    </dgm:pt>
    <dgm:pt modelId="{0C3D9191-2D95-4921-8264-86C1872A22E8}" type="sibTrans" cxnId="{035EA179-59A9-4418-9311-D919817FB179}">
      <dgm:prSet/>
      <dgm:spPr/>
      <dgm:t>
        <a:bodyPr/>
        <a:lstStyle/>
        <a:p>
          <a:endParaRPr lang="en-US"/>
        </a:p>
      </dgm:t>
    </dgm:pt>
    <dgm:pt modelId="{2B54EB71-2CB1-4F68-BC0C-B1316ECFBCCA}">
      <dgm:prSet phldrT="[Texto]" custT="1"/>
      <dgm:spPr/>
      <dgm:t>
        <a:bodyPr/>
        <a:lstStyle/>
        <a:p>
          <a:r>
            <a:rPr lang="es-EC" sz="1800" dirty="0"/>
            <a:t>g/Kg x FD</a:t>
          </a:r>
          <a:endParaRPr lang="en-US" sz="1800" dirty="0"/>
        </a:p>
      </dgm:t>
    </dgm:pt>
    <dgm:pt modelId="{C594C36F-FBC1-4F47-81DF-BE158B7B0B41}" type="parTrans" cxnId="{65121A34-8366-4EA0-B103-0E638079BD87}">
      <dgm:prSet/>
      <dgm:spPr/>
      <dgm:t>
        <a:bodyPr/>
        <a:lstStyle/>
        <a:p>
          <a:endParaRPr lang="en-US"/>
        </a:p>
      </dgm:t>
    </dgm:pt>
    <dgm:pt modelId="{40FFBE6A-3C6F-41C3-9979-E97FEBBADBBF}" type="sibTrans" cxnId="{65121A34-8366-4EA0-B103-0E638079BD87}">
      <dgm:prSet/>
      <dgm:spPr/>
      <dgm:t>
        <a:bodyPr/>
        <a:lstStyle/>
        <a:p>
          <a:endParaRPr lang="en-US"/>
        </a:p>
      </dgm:t>
    </dgm:pt>
    <dgm:pt modelId="{D0DDA254-836B-4816-86F6-A5E00C139B22}">
      <dgm:prSet phldrT="[Texto]" custT="1"/>
      <dgm:spPr/>
      <dgm:t>
        <a:bodyPr/>
        <a:lstStyle/>
        <a:p>
          <a:r>
            <a:rPr lang="es-EC" sz="1800" dirty="0"/>
            <a:t>Total disp. X CMS</a:t>
          </a:r>
          <a:endParaRPr lang="en-US" sz="1800" dirty="0"/>
        </a:p>
      </dgm:t>
    </dgm:pt>
    <dgm:pt modelId="{8D3C3EEC-A6CC-4125-A40E-3BA3FB0EAE83}" type="parTrans" cxnId="{7D94D6E5-36F1-4552-B5D6-8AC34535F3CF}">
      <dgm:prSet/>
      <dgm:spPr/>
      <dgm:t>
        <a:bodyPr/>
        <a:lstStyle/>
        <a:p>
          <a:endParaRPr lang="en-US"/>
        </a:p>
      </dgm:t>
    </dgm:pt>
    <dgm:pt modelId="{D08D6DA0-482A-4DDD-9DB2-D10A659F06FC}" type="sibTrans" cxnId="{7D94D6E5-36F1-4552-B5D6-8AC34535F3CF}">
      <dgm:prSet/>
      <dgm:spPr/>
      <dgm:t>
        <a:bodyPr/>
        <a:lstStyle/>
        <a:p>
          <a:endParaRPr lang="en-US"/>
        </a:p>
      </dgm:t>
    </dgm:pt>
    <dgm:pt modelId="{133DB03A-C41C-4696-9860-AF58DB9E40CD}" type="pres">
      <dgm:prSet presAssocID="{B10D85EA-48CB-4F2A-AFC5-0ED95E788D2C}" presName="Name0" presStyleCnt="0">
        <dgm:presLayoutVars>
          <dgm:dir/>
          <dgm:resizeHandles val="exact"/>
        </dgm:presLayoutVars>
      </dgm:prSet>
      <dgm:spPr/>
      <dgm:t>
        <a:bodyPr/>
        <a:lstStyle/>
        <a:p>
          <a:endParaRPr lang="es-ES"/>
        </a:p>
      </dgm:t>
    </dgm:pt>
    <dgm:pt modelId="{355D0078-1BE8-475B-9631-A0E7986E69D4}" type="pres">
      <dgm:prSet presAssocID="{2432F648-17FF-435A-87C5-DCF9D8BA3EB8}" presName="node" presStyleLbl="node1" presStyleIdx="0" presStyleCnt="4">
        <dgm:presLayoutVars>
          <dgm:bulletEnabled val="1"/>
        </dgm:presLayoutVars>
      </dgm:prSet>
      <dgm:spPr/>
      <dgm:t>
        <a:bodyPr/>
        <a:lstStyle/>
        <a:p>
          <a:endParaRPr lang="es-ES"/>
        </a:p>
      </dgm:t>
    </dgm:pt>
    <dgm:pt modelId="{031DEBC7-710C-404A-83CA-FB422E92945B}" type="pres">
      <dgm:prSet presAssocID="{CCD91EC3-CB99-405F-A613-E72B3199CB9F}" presName="sibTrans" presStyleLbl="sibTrans1D1" presStyleIdx="0" presStyleCnt="3"/>
      <dgm:spPr/>
      <dgm:t>
        <a:bodyPr/>
        <a:lstStyle/>
        <a:p>
          <a:endParaRPr lang="es-ES"/>
        </a:p>
      </dgm:t>
    </dgm:pt>
    <dgm:pt modelId="{CD8B7A04-E3FC-4FA9-8857-3069ACFE7F08}" type="pres">
      <dgm:prSet presAssocID="{CCD91EC3-CB99-405F-A613-E72B3199CB9F}" presName="connectorText" presStyleLbl="sibTrans1D1" presStyleIdx="0" presStyleCnt="3"/>
      <dgm:spPr/>
      <dgm:t>
        <a:bodyPr/>
        <a:lstStyle/>
        <a:p>
          <a:endParaRPr lang="es-ES"/>
        </a:p>
      </dgm:t>
    </dgm:pt>
    <dgm:pt modelId="{44608A18-FE42-493C-8142-FF3F313B65A3}" type="pres">
      <dgm:prSet presAssocID="{500AFDBF-358E-4826-A1AA-51B0AF0FF71C}" presName="node" presStyleLbl="node1" presStyleIdx="1" presStyleCnt="4">
        <dgm:presLayoutVars>
          <dgm:bulletEnabled val="1"/>
        </dgm:presLayoutVars>
      </dgm:prSet>
      <dgm:spPr/>
      <dgm:t>
        <a:bodyPr/>
        <a:lstStyle/>
        <a:p>
          <a:endParaRPr lang="es-ES"/>
        </a:p>
      </dgm:t>
    </dgm:pt>
    <dgm:pt modelId="{6B8398A4-9C5C-47C8-BA79-927EE86C9CC8}" type="pres">
      <dgm:prSet presAssocID="{0C3D9191-2D95-4921-8264-86C1872A22E8}" presName="sibTrans" presStyleLbl="sibTrans1D1" presStyleIdx="1" presStyleCnt="3"/>
      <dgm:spPr/>
      <dgm:t>
        <a:bodyPr/>
        <a:lstStyle/>
        <a:p>
          <a:endParaRPr lang="es-ES"/>
        </a:p>
      </dgm:t>
    </dgm:pt>
    <dgm:pt modelId="{1C8787E5-C670-440E-8376-FF3478F3CEF2}" type="pres">
      <dgm:prSet presAssocID="{0C3D9191-2D95-4921-8264-86C1872A22E8}" presName="connectorText" presStyleLbl="sibTrans1D1" presStyleIdx="1" presStyleCnt="3"/>
      <dgm:spPr/>
      <dgm:t>
        <a:bodyPr/>
        <a:lstStyle/>
        <a:p>
          <a:endParaRPr lang="es-ES"/>
        </a:p>
      </dgm:t>
    </dgm:pt>
    <dgm:pt modelId="{320D46D7-EBF4-4B5A-9E98-50B30F3299E8}" type="pres">
      <dgm:prSet presAssocID="{2B54EB71-2CB1-4F68-BC0C-B1316ECFBCCA}" presName="node" presStyleLbl="node1" presStyleIdx="2" presStyleCnt="4">
        <dgm:presLayoutVars>
          <dgm:bulletEnabled val="1"/>
        </dgm:presLayoutVars>
      </dgm:prSet>
      <dgm:spPr/>
      <dgm:t>
        <a:bodyPr/>
        <a:lstStyle/>
        <a:p>
          <a:endParaRPr lang="es-ES"/>
        </a:p>
      </dgm:t>
    </dgm:pt>
    <dgm:pt modelId="{85B54367-B066-4D01-9FF8-2B0A8E8B979C}" type="pres">
      <dgm:prSet presAssocID="{40FFBE6A-3C6F-41C3-9979-E97FEBBADBBF}" presName="sibTrans" presStyleLbl="sibTrans1D1" presStyleIdx="2" presStyleCnt="3"/>
      <dgm:spPr/>
      <dgm:t>
        <a:bodyPr/>
        <a:lstStyle/>
        <a:p>
          <a:endParaRPr lang="es-ES"/>
        </a:p>
      </dgm:t>
    </dgm:pt>
    <dgm:pt modelId="{C32805FE-621B-4CA2-8F34-B1C438735F43}" type="pres">
      <dgm:prSet presAssocID="{40FFBE6A-3C6F-41C3-9979-E97FEBBADBBF}" presName="connectorText" presStyleLbl="sibTrans1D1" presStyleIdx="2" presStyleCnt="3"/>
      <dgm:spPr/>
      <dgm:t>
        <a:bodyPr/>
        <a:lstStyle/>
        <a:p>
          <a:endParaRPr lang="es-ES"/>
        </a:p>
      </dgm:t>
    </dgm:pt>
    <dgm:pt modelId="{8A1FDF5C-7423-4072-B712-85865CCCFCB6}" type="pres">
      <dgm:prSet presAssocID="{D0DDA254-836B-4816-86F6-A5E00C139B22}" presName="node" presStyleLbl="node1" presStyleIdx="3" presStyleCnt="4">
        <dgm:presLayoutVars>
          <dgm:bulletEnabled val="1"/>
        </dgm:presLayoutVars>
      </dgm:prSet>
      <dgm:spPr/>
      <dgm:t>
        <a:bodyPr/>
        <a:lstStyle/>
        <a:p>
          <a:endParaRPr lang="es-ES"/>
        </a:p>
      </dgm:t>
    </dgm:pt>
  </dgm:ptLst>
  <dgm:cxnLst>
    <dgm:cxn modelId="{B35A9177-3CB0-4434-BC4E-A7AF0E847968}" srcId="{B10D85EA-48CB-4F2A-AFC5-0ED95E788D2C}" destId="{2432F648-17FF-435A-87C5-DCF9D8BA3EB8}" srcOrd="0" destOrd="0" parTransId="{85379E49-679E-4834-BC0C-AC22068B7F31}" sibTransId="{CCD91EC3-CB99-405F-A613-E72B3199CB9F}"/>
    <dgm:cxn modelId="{DFA59BC4-47CB-43CA-99A5-BE4D4BA2A751}" type="presOf" srcId="{2432F648-17FF-435A-87C5-DCF9D8BA3EB8}" destId="{355D0078-1BE8-475B-9631-A0E7986E69D4}" srcOrd="0" destOrd="0" presId="urn:microsoft.com/office/officeart/2005/8/layout/bProcess3"/>
    <dgm:cxn modelId="{02C95804-3641-44DF-AA65-61D02F4DF2D0}" type="presOf" srcId="{CCD91EC3-CB99-405F-A613-E72B3199CB9F}" destId="{031DEBC7-710C-404A-83CA-FB422E92945B}" srcOrd="0" destOrd="0" presId="urn:microsoft.com/office/officeart/2005/8/layout/bProcess3"/>
    <dgm:cxn modelId="{6AAFEDD1-CE3C-4477-890B-839EF58747E3}" type="presOf" srcId="{500AFDBF-358E-4826-A1AA-51B0AF0FF71C}" destId="{44608A18-FE42-493C-8142-FF3F313B65A3}" srcOrd="0" destOrd="0" presId="urn:microsoft.com/office/officeart/2005/8/layout/bProcess3"/>
    <dgm:cxn modelId="{9C916720-325B-410A-8ACA-CD41451404A0}" type="presOf" srcId="{0C3D9191-2D95-4921-8264-86C1872A22E8}" destId="{1C8787E5-C670-440E-8376-FF3478F3CEF2}" srcOrd="1" destOrd="0" presId="urn:microsoft.com/office/officeart/2005/8/layout/bProcess3"/>
    <dgm:cxn modelId="{035EA179-59A9-4418-9311-D919817FB179}" srcId="{B10D85EA-48CB-4F2A-AFC5-0ED95E788D2C}" destId="{500AFDBF-358E-4826-A1AA-51B0AF0FF71C}" srcOrd="1" destOrd="0" parTransId="{C4D68975-1A8A-458B-A979-9AC4A2223AA2}" sibTransId="{0C3D9191-2D95-4921-8264-86C1872A22E8}"/>
    <dgm:cxn modelId="{06957791-0A6E-475A-833F-CD353124B62F}" type="presOf" srcId="{D0DDA254-836B-4816-86F6-A5E00C139B22}" destId="{8A1FDF5C-7423-4072-B712-85865CCCFCB6}" srcOrd="0" destOrd="0" presId="urn:microsoft.com/office/officeart/2005/8/layout/bProcess3"/>
    <dgm:cxn modelId="{E439E5E7-AAA8-498F-9259-D0721C6F5392}" type="presOf" srcId="{2B54EB71-2CB1-4F68-BC0C-B1316ECFBCCA}" destId="{320D46D7-EBF4-4B5A-9E98-50B30F3299E8}" srcOrd="0" destOrd="0" presId="urn:microsoft.com/office/officeart/2005/8/layout/bProcess3"/>
    <dgm:cxn modelId="{4C16111B-D470-4336-BD94-204DD662E1BC}" type="presOf" srcId="{40FFBE6A-3C6F-41C3-9979-E97FEBBADBBF}" destId="{C32805FE-621B-4CA2-8F34-B1C438735F43}" srcOrd="1" destOrd="0" presId="urn:microsoft.com/office/officeart/2005/8/layout/bProcess3"/>
    <dgm:cxn modelId="{668EAE46-5654-4019-B751-3F174C2D1ECE}" type="presOf" srcId="{CCD91EC3-CB99-405F-A613-E72B3199CB9F}" destId="{CD8B7A04-E3FC-4FA9-8857-3069ACFE7F08}" srcOrd="1" destOrd="0" presId="urn:microsoft.com/office/officeart/2005/8/layout/bProcess3"/>
    <dgm:cxn modelId="{83BC095C-E329-4445-9472-00014FB26EEC}" type="presOf" srcId="{40FFBE6A-3C6F-41C3-9979-E97FEBBADBBF}" destId="{85B54367-B066-4D01-9FF8-2B0A8E8B979C}" srcOrd="0" destOrd="0" presId="urn:microsoft.com/office/officeart/2005/8/layout/bProcess3"/>
    <dgm:cxn modelId="{65121A34-8366-4EA0-B103-0E638079BD87}" srcId="{B10D85EA-48CB-4F2A-AFC5-0ED95E788D2C}" destId="{2B54EB71-2CB1-4F68-BC0C-B1316ECFBCCA}" srcOrd="2" destOrd="0" parTransId="{C594C36F-FBC1-4F47-81DF-BE158B7B0B41}" sibTransId="{40FFBE6A-3C6F-41C3-9979-E97FEBBADBBF}"/>
    <dgm:cxn modelId="{7D94D6E5-36F1-4552-B5D6-8AC34535F3CF}" srcId="{B10D85EA-48CB-4F2A-AFC5-0ED95E788D2C}" destId="{D0DDA254-836B-4816-86F6-A5E00C139B22}" srcOrd="3" destOrd="0" parTransId="{8D3C3EEC-A6CC-4125-A40E-3BA3FB0EAE83}" sibTransId="{D08D6DA0-482A-4DDD-9DB2-D10A659F06FC}"/>
    <dgm:cxn modelId="{95E55AC4-17B3-4FA1-832E-880AA7748956}" type="presOf" srcId="{0C3D9191-2D95-4921-8264-86C1872A22E8}" destId="{6B8398A4-9C5C-47C8-BA79-927EE86C9CC8}" srcOrd="0" destOrd="0" presId="urn:microsoft.com/office/officeart/2005/8/layout/bProcess3"/>
    <dgm:cxn modelId="{A0D4FEA5-049B-4B26-80D9-F9383CF5E732}" type="presOf" srcId="{B10D85EA-48CB-4F2A-AFC5-0ED95E788D2C}" destId="{133DB03A-C41C-4696-9860-AF58DB9E40CD}" srcOrd="0" destOrd="0" presId="urn:microsoft.com/office/officeart/2005/8/layout/bProcess3"/>
    <dgm:cxn modelId="{84D95D2C-7B46-4DAD-99C4-ED3466A4A7B0}" type="presParOf" srcId="{133DB03A-C41C-4696-9860-AF58DB9E40CD}" destId="{355D0078-1BE8-475B-9631-A0E7986E69D4}" srcOrd="0" destOrd="0" presId="urn:microsoft.com/office/officeart/2005/8/layout/bProcess3"/>
    <dgm:cxn modelId="{F0E3977E-4ABF-49C4-8264-C583DBFD72DF}" type="presParOf" srcId="{133DB03A-C41C-4696-9860-AF58DB9E40CD}" destId="{031DEBC7-710C-404A-83CA-FB422E92945B}" srcOrd="1" destOrd="0" presId="urn:microsoft.com/office/officeart/2005/8/layout/bProcess3"/>
    <dgm:cxn modelId="{F82D4135-1EF0-437A-AA2F-EE269688585F}" type="presParOf" srcId="{031DEBC7-710C-404A-83CA-FB422E92945B}" destId="{CD8B7A04-E3FC-4FA9-8857-3069ACFE7F08}" srcOrd="0" destOrd="0" presId="urn:microsoft.com/office/officeart/2005/8/layout/bProcess3"/>
    <dgm:cxn modelId="{8E710526-531F-4F81-81B8-7D412F970B86}" type="presParOf" srcId="{133DB03A-C41C-4696-9860-AF58DB9E40CD}" destId="{44608A18-FE42-493C-8142-FF3F313B65A3}" srcOrd="2" destOrd="0" presId="urn:microsoft.com/office/officeart/2005/8/layout/bProcess3"/>
    <dgm:cxn modelId="{7FD1C013-27F9-4C7D-BA5A-6CBA328B4069}" type="presParOf" srcId="{133DB03A-C41C-4696-9860-AF58DB9E40CD}" destId="{6B8398A4-9C5C-47C8-BA79-927EE86C9CC8}" srcOrd="3" destOrd="0" presId="urn:microsoft.com/office/officeart/2005/8/layout/bProcess3"/>
    <dgm:cxn modelId="{CA8B56C3-E102-43F2-AE9B-B1F48AC1E8DA}" type="presParOf" srcId="{6B8398A4-9C5C-47C8-BA79-927EE86C9CC8}" destId="{1C8787E5-C670-440E-8376-FF3478F3CEF2}" srcOrd="0" destOrd="0" presId="urn:microsoft.com/office/officeart/2005/8/layout/bProcess3"/>
    <dgm:cxn modelId="{E2191EEE-103B-4FAE-9832-2320496230E0}" type="presParOf" srcId="{133DB03A-C41C-4696-9860-AF58DB9E40CD}" destId="{320D46D7-EBF4-4B5A-9E98-50B30F3299E8}" srcOrd="4" destOrd="0" presId="urn:microsoft.com/office/officeart/2005/8/layout/bProcess3"/>
    <dgm:cxn modelId="{014A14FB-259E-4554-BE91-BCB2261D687B}" type="presParOf" srcId="{133DB03A-C41C-4696-9860-AF58DB9E40CD}" destId="{85B54367-B066-4D01-9FF8-2B0A8E8B979C}" srcOrd="5" destOrd="0" presId="urn:microsoft.com/office/officeart/2005/8/layout/bProcess3"/>
    <dgm:cxn modelId="{00CFFFE3-1099-4A86-A8FB-7589CB23B111}" type="presParOf" srcId="{85B54367-B066-4D01-9FF8-2B0A8E8B979C}" destId="{C32805FE-621B-4CA2-8F34-B1C438735F43}" srcOrd="0" destOrd="0" presId="urn:microsoft.com/office/officeart/2005/8/layout/bProcess3"/>
    <dgm:cxn modelId="{B4E423A5-F766-48C2-B5B1-1B0068EFB4CF}" type="presParOf" srcId="{133DB03A-C41C-4696-9860-AF58DB9E40CD}" destId="{8A1FDF5C-7423-4072-B712-85865CCCFCB6}"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679C7-7B7B-4ED3-9A73-0D14AECEEEFE}" type="doc">
      <dgm:prSet loTypeId="urn:microsoft.com/office/officeart/2005/8/layout/bProcess3" loCatId="process" qsTypeId="urn:microsoft.com/office/officeart/2005/8/quickstyle/simple1" qsCatId="simple" csTypeId="urn:microsoft.com/office/officeart/2005/8/colors/accent2_5" csCatId="accent2" phldr="1"/>
      <dgm:spPr/>
      <dgm:t>
        <a:bodyPr/>
        <a:lstStyle/>
        <a:p>
          <a:endParaRPr lang="en-US"/>
        </a:p>
      </dgm:t>
    </dgm:pt>
    <dgm:pt modelId="{30CB7E86-F8E0-4173-8225-651B8B835514}">
      <dgm:prSet phldrT="[Texto]" custT="1"/>
      <dgm:spPr>
        <a:solidFill>
          <a:srgbClr val="7BBB61">
            <a:alpha val="90000"/>
          </a:srgbClr>
        </a:solidFill>
      </dgm:spPr>
      <dgm:t>
        <a:bodyPr/>
        <a:lstStyle/>
        <a:p>
          <a:r>
            <a:rPr lang="es-EC" sz="1600" dirty="0">
              <a:solidFill>
                <a:schemeClr val="tx1"/>
              </a:solidFill>
            </a:rPr>
            <a:t> Requerimientos NRC </a:t>
          </a:r>
          <a:endParaRPr lang="en-US" sz="1600" dirty="0">
            <a:solidFill>
              <a:schemeClr val="tx1"/>
            </a:solidFill>
          </a:endParaRPr>
        </a:p>
      </dgm:t>
    </dgm:pt>
    <dgm:pt modelId="{8DFBCFC9-A2E1-4FB0-92AC-1C12C2C3E226}" type="parTrans" cxnId="{F40C2B3A-ABFB-4B9A-8683-CCC742101061}">
      <dgm:prSet/>
      <dgm:spPr/>
      <dgm:t>
        <a:bodyPr/>
        <a:lstStyle/>
        <a:p>
          <a:endParaRPr lang="en-US" sz="1800"/>
        </a:p>
      </dgm:t>
    </dgm:pt>
    <dgm:pt modelId="{81B73511-71D0-4CF6-9F8D-E394CA3DF3DB}" type="sibTrans" cxnId="{F40C2B3A-ABFB-4B9A-8683-CCC742101061}">
      <dgm:prSet custT="1"/>
      <dgm:spPr/>
      <dgm:t>
        <a:bodyPr/>
        <a:lstStyle/>
        <a:p>
          <a:endParaRPr lang="en-US" sz="500"/>
        </a:p>
      </dgm:t>
    </dgm:pt>
    <dgm:pt modelId="{D6E2E780-2072-43A5-A57D-586599885FEB}">
      <dgm:prSet phldrT="[Texto]" custT="1"/>
      <dgm:spPr>
        <a:solidFill>
          <a:srgbClr val="7BBB61">
            <a:alpha val="50000"/>
          </a:srgbClr>
        </a:solidFill>
      </dgm:spPr>
      <dgm:t>
        <a:bodyPr/>
        <a:lstStyle/>
        <a:p>
          <a:r>
            <a:rPr lang="es-EC" sz="1800" dirty="0">
              <a:solidFill>
                <a:schemeClr val="tx1"/>
              </a:solidFill>
            </a:rPr>
            <a:t>Requerimiento= </a:t>
          </a:r>
          <a:r>
            <a:rPr lang="es-EC" sz="1800" dirty="0" err="1">
              <a:solidFill>
                <a:schemeClr val="tx1"/>
              </a:solidFill>
            </a:rPr>
            <a:t>req</a:t>
          </a:r>
          <a:r>
            <a:rPr lang="es-EC" sz="1800" dirty="0">
              <a:solidFill>
                <a:schemeClr val="tx1"/>
              </a:solidFill>
            </a:rPr>
            <a:t>. NRC x CMS</a:t>
          </a:r>
          <a:endParaRPr lang="en-US" sz="1800" dirty="0">
            <a:solidFill>
              <a:schemeClr val="tx1"/>
            </a:solidFill>
          </a:endParaRPr>
        </a:p>
      </dgm:t>
    </dgm:pt>
    <dgm:pt modelId="{6C6BFC1A-EBDA-412F-A5F5-2C951A963F7D}" type="parTrans" cxnId="{1EF8AD9B-30ED-4A21-BE09-738AE4276A74}">
      <dgm:prSet/>
      <dgm:spPr/>
      <dgm:t>
        <a:bodyPr/>
        <a:lstStyle/>
        <a:p>
          <a:endParaRPr lang="en-US" sz="1800"/>
        </a:p>
      </dgm:t>
    </dgm:pt>
    <dgm:pt modelId="{499F4C62-9C41-444A-8092-AEF80A0C6D7B}" type="sibTrans" cxnId="{1EF8AD9B-30ED-4A21-BE09-738AE4276A74}">
      <dgm:prSet/>
      <dgm:spPr/>
      <dgm:t>
        <a:bodyPr/>
        <a:lstStyle/>
        <a:p>
          <a:endParaRPr lang="en-US" sz="1800"/>
        </a:p>
      </dgm:t>
    </dgm:pt>
    <dgm:pt modelId="{851D0C46-57A1-4FB5-B5C6-E79A611DAC64}" type="pres">
      <dgm:prSet presAssocID="{28B679C7-7B7B-4ED3-9A73-0D14AECEEEFE}" presName="Name0" presStyleCnt="0">
        <dgm:presLayoutVars>
          <dgm:dir/>
          <dgm:resizeHandles val="exact"/>
        </dgm:presLayoutVars>
      </dgm:prSet>
      <dgm:spPr/>
      <dgm:t>
        <a:bodyPr/>
        <a:lstStyle/>
        <a:p>
          <a:endParaRPr lang="es-ES"/>
        </a:p>
      </dgm:t>
    </dgm:pt>
    <dgm:pt modelId="{1DBC8168-EE5F-4744-9BFD-2220507FECC4}" type="pres">
      <dgm:prSet presAssocID="{30CB7E86-F8E0-4173-8225-651B8B835514}" presName="node" presStyleLbl="node1" presStyleIdx="0" presStyleCnt="2" custLinFactNeighborX="4522">
        <dgm:presLayoutVars>
          <dgm:bulletEnabled val="1"/>
        </dgm:presLayoutVars>
      </dgm:prSet>
      <dgm:spPr/>
      <dgm:t>
        <a:bodyPr/>
        <a:lstStyle/>
        <a:p>
          <a:endParaRPr lang="es-ES"/>
        </a:p>
      </dgm:t>
    </dgm:pt>
    <dgm:pt modelId="{5F3F019F-3DCF-4E2F-B40C-534CEE8ED840}" type="pres">
      <dgm:prSet presAssocID="{81B73511-71D0-4CF6-9F8D-E394CA3DF3DB}" presName="sibTrans" presStyleLbl="sibTrans1D1" presStyleIdx="0" presStyleCnt="1"/>
      <dgm:spPr/>
      <dgm:t>
        <a:bodyPr/>
        <a:lstStyle/>
        <a:p>
          <a:endParaRPr lang="es-ES"/>
        </a:p>
      </dgm:t>
    </dgm:pt>
    <dgm:pt modelId="{1BB7AB4A-DFB2-431A-9457-F612BA8EF6FA}" type="pres">
      <dgm:prSet presAssocID="{81B73511-71D0-4CF6-9F8D-E394CA3DF3DB}" presName="connectorText" presStyleLbl="sibTrans1D1" presStyleIdx="0" presStyleCnt="1"/>
      <dgm:spPr/>
      <dgm:t>
        <a:bodyPr/>
        <a:lstStyle/>
        <a:p>
          <a:endParaRPr lang="es-ES"/>
        </a:p>
      </dgm:t>
    </dgm:pt>
    <dgm:pt modelId="{A53758EE-F7A9-48DB-91C5-83E9D636201A}" type="pres">
      <dgm:prSet presAssocID="{D6E2E780-2072-43A5-A57D-586599885FEB}" presName="node" presStyleLbl="node1" presStyleIdx="1" presStyleCnt="2">
        <dgm:presLayoutVars>
          <dgm:bulletEnabled val="1"/>
        </dgm:presLayoutVars>
      </dgm:prSet>
      <dgm:spPr/>
      <dgm:t>
        <a:bodyPr/>
        <a:lstStyle/>
        <a:p>
          <a:endParaRPr lang="es-ES"/>
        </a:p>
      </dgm:t>
    </dgm:pt>
  </dgm:ptLst>
  <dgm:cxnLst>
    <dgm:cxn modelId="{1EF8AD9B-30ED-4A21-BE09-738AE4276A74}" srcId="{28B679C7-7B7B-4ED3-9A73-0D14AECEEEFE}" destId="{D6E2E780-2072-43A5-A57D-586599885FEB}" srcOrd="1" destOrd="0" parTransId="{6C6BFC1A-EBDA-412F-A5F5-2C951A963F7D}" sibTransId="{499F4C62-9C41-444A-8092-AEF80A0C6D7B}"/>
    <dgm:cxn modelId="{8F5084B4-C471-44C5-AB07-D612571A0FEA}" type="presOf" srcId="{81B73511-71D0-4CF6-9F8D-E394CA3DF3DB}" destId="{1BB7AB4A-DFB2-431A-9457-F612BA8EF6FA}" srcOrd="1" destOrd="0" presId="urn:microsoft.com/office/officeart/2005/8/layout/bProcess3"/>
    <dgm:cxn modelId="{258AB260-9AA2-4166-866A-16169E12B6A7}" type="presOf" srcId="{81B73511-71D0-4CF6-9F8D-E394CA3DF3DB}" destId="{5F3F019F-3DCF-4E2F-B40C-534CEE8ED840}" srcOrd="0" destOrd="0" presId="urn:microsoft.com/office/officeart/2005/8/layout/bProcess3"/>
    <dgm:cxn modelId="{F40C2B3A-ABFB-4B9A-8683-CCC742101061}" srcId="{28B679C7-7B7B-4ED3-9A73-0D14AECEEEFE}" destId="{30CB7E86-F8E0-4173-8225-651B8B835514}" srcOrd="0" destOrd="0" parTransId="{8DFBCFC9-A2E1-4FB0-92AC-1C12C2C3E226}" sibTransId="{81B73511-71D0-4CF6-9F8D-E394CA3DF3DB}"/>
    <dgm:cxn modelId="{CEE78709-EDA0-487A-993A-5DF06111EAD1}" type="presOf" srcId="{30CB7E86-F8E0-4173-8225-651B8B835514}" destId="{1DBC8168-EE5F-4744-9BFD-2220507FECC4}" srcOrd="0" destOrd="0" presId="urn:microsoft.com/office/officeart/2005/8/layout/bProcess3"/>
    <dgm:cxn modelId="{0D24EAC0-E7A9-4111-A069-79D0528A882F}" type="presOf" srcId="{D6E2E780-2072-43A5-A57D-586599885FEB}" destId="{A53758EE-F7A9-48DB-91C5-83E9D636201A}" srcOrd="0" destOrd="0" presId="urn:microsoft.com/office/officeart/2005/8/layout/bProcess3"/>
    <dgm:cxn modelId="{267E5B98-116E-4D9B-950F-6CB696C1FB43}" type="presOf" srcId="{28B679C7-7B7B-4ED3-9A73-0D14AECEEEFE}" destId="{851D0C46-57A1-4FB5-B5C6-E79A611DAC64}" srcOrd="0" destOrd="0" presId="urn:microsoft.com/office/officeart/2005/8/layout/bProcess3"/>
    <dgm:cxn modelId="{033F3694-116D-4109-B892-A00E1EC5DC4B}" type="presParOf" srcId="{851D0C46-57A1-4FB5-B5C6-E79A611DAC64}" destId="{1DBC8168-EE5F-4744-9BFD-2220507FECC4}" srcOrd="0" destOrd="0" presId="urn:microsoft.com/office/officeart/2005/8/layout/bProcess3"/>
    <dgm:cxn modelId="{11732E43-55FF-479D-A08F-B01BAD09B308}" type="presParOf" srcId="{851D0C46-57A1-4FB5-B5C6-E79A611DAC64}" destId="{5F3F019F-3DCF-4E2F-B40C-534CEE8ED840}" srcOrd="1" destOrd="0" presId="urn:microsoft.com/office/officeart/2005/8/layout/bProcess3"/>
    <dgm:cxn modelId="{8A3F97EE-51D4-4A3E-845C-341B6C0B2A7F}" type="presParOf" srcId="{5F3F019F-3DCF-4E2F-B40C-534CEE8ED840}" destId="{1BB7AB4A-DFB2-431A-9457-F612BA8EF6FA}" srcOrd="0" destOrd="0" presId="urn:microsoft.com/office/officeart/2005/8/layout/bProcess3"/>
    <dgm:cxn modelId="{6BA699E5-B83F-4E37-A282-33A5F869C5F5}" type="presParOf" srcId="{851D0C46-57A1-4FB5-B5C6-E79A611DAC64}" destId="{A53758EE-F7A9-48DB-91C5-83E9D636201A}" srcOrd="2"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D1CC-5315-40F4-BEF8-0CFCA1DB1B4F}">
      <dsp:nvSpPr>
        <dsp:cNvPr id="0" name=""/>
        <dsp:cNvSpPr/>
      </dsp:nvSpPr>
      <dsp:spPr>
        <a:xfrm rot="5400000">
          <a:off x="278995" y="1500919"/>
          <a:ext cx="1043561" cy="1188058"/>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880D-4503-42DB-BAB5-A0C34866BA34}">
      <dsp:nvSpPr>
        <dsp:cNvPr id="0" name=""/>
        <dsp:cNvSpPr/>
      </dsp:nvSpPr>
      <dsp:spPr>
        <a:xfrm>
          <a:off x="2514" y="344110"/>
          <a:ext cx="1756743" cy="1229663"/>
        </a:xfrm>
        <a:prstGeom prst="roundRect">
          <a:avLst>
            <a:gd name="adj" fmla="val 1667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Dietas desequilibradas</a:t>
          </a:r>
          <a:endParaRPr lang="en-US" sz="1600" kern="1200" dirty="0"/>
        </a:p>
      </dsp:txBody>
      <dsp:txXfrm>
        <a:off x="62552" y="404148"/>
        <a:ext cx="1636667" cy="1109587"/>
      </dsp:txXfrm>
    </dsp:sp>
    <dsp:sp modelId="{492F4CE1-01B4-4A26-944E-CD3D9AE34EA2}">
      <dsp:nvSpPr>
        <dsp:cNvPr id="0" name=""/>
        <dsp:cNvSpPr/>
      </dsp:nvSpPr>
      <dsp:spPr>
        <a:xfrm>
          <a:off x="1759258" y="461386"/>
          <a:ext cx="1277688" cy="993868"/>
        </a:xfrm>
        <a:prstGeom prst="rect">
          <a:avLst/>
        </a:prstGeom>
        <a:noFill/>
        <a:ln>
          <a:noFill/>
        </a:ln>
        <a:effectLst/>
      </dsp:spPr>
      <dsp:style>
        <a:lnRef idx="0">
          <a:scrgbClr r="0" g="0" b="0"/>
        </a:lnRef>
        <a:fillRef idx="0">
          <a:scrgbClr r="0" g="0" b="0"/>
        </a:fillRef>
        <a:effectRef idx="0">
          <a:scrgbClr r="0" g="0" b="0"/>
        </a:effectRef>
        <a:fontRef idx="minor"/>
      </dsp:style>
    </dsp:sp>
    <dsp:sp modelId="{6962406A-447F-4527-B5F1-BEF2D84070F0}">
      <dsp:nvSpPr>
        <dsp:cNvPr id="0" name=""/>
        <dsp:cNvSpPr/>
      </dsp:nvSpPr>
      <dsp:spPr>
        <a:xfrm rot="5400000">
          <a:off x="1735522" y="2882237"/>
          <a:ext cx="1043561" cy="1188058"/>
        </a:xfrm>
        <a:prstGeom prst="bentUpArrow">
          <a:avLst>
            <a:gd name="adj1" fmla="val 32840"/>
            <a:gd name="adj2" fmla="val 25000"/>
            <a:gd name="adj3" fmla="val 35780"/>
          </a:avLst>
        </a:prstGeom>
        <a:solidFill>
          <a:schemeClr val="accent2">
            <a:tint val="50000"/>
            <a:hueOff val="0"/>
            <a:satOff val="482"/>
            <a:lumOff val="-2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96B5F-3DC5-4606-8099-0ECC0E92A178}">
      <dsp:nvSpPr>
        <dsp:cNvPr id="0" name=""/>
        <dsp:cNvSpPr/>
      </dsp:nvSpPr>
      <dsp:spPr>
        <a:xfrm>
          <a:off x="1459042" y="1725428"/>
          <a:ext cx="1756743" cy="1229663"/>
        </a:xfrm>
        <a:prstGeom prst="roundRect">
          <a:avLst>
            <a:gd name="adj" fmla="val 16670"/>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a:t>Trastornos nutricionales</a:t>
          </a:r>
          <a:endParaRPr lang="en-US" sz="1600" kern="1200" dirty="0"/>
        </a:p>
      </dsp:txBody>
      <dsp:txXfrm>
        <a:off x="1519080" y="1785466"/>
        <a:ext cx="1636667" cy="1109587"/>
      </dsp:txXfrm>
    </dsp:sp>
    <dsp:sp modelId="{0DA5158B-D2F4-41A6-A300-14C1BA69726F}">
      <dsp:nvSpPr>
        <dsp:cNvPr id="0" name=""/>
        <dsp:cNvSpPr/>
      </dsp:nvSpPr>
      <dsp:spPr>
        <a:xfrm>
          <a:off x="3215785" y="1842704"/>
          <a:ext cx="1277688" cy="993868"/>
        </a:xfrm>
        <a:prstGeom prst="rect">
          <a:avLst/>
        </a:prstGeom>
        <a:noFill/>
        <a:ln>
          <a:noFill/>
        </a:ln>
        <a:effectLst/>
      </dsp:spPr>
      <dsp:style>
        <a:lnRef idx="0">
          <a:scrgbClr r="0" g="0" b="0"/>
        </a:lnRef>
        <a:fillRef idx="0">
          <a:scrgbClr r="0" g="0" b="0"/>
        </a:fillRef>
        <a:effectRef idx="0">
          <a:scrgbClr r="0" g="0" b="0"/>
        </a:effectRef>
        <a:fontRef idx="minor"/>
      </dsp:style>
    </dsp:sp>
    <dsp:sp modelId="{F3C3D1AC-EA10-4535-BB60-D0C8DD6FCAF8}">
      <dsp:nvSpPr>
        <dsp:cNvPr id="0" name=""/>
        <dsp:cNvSpPr/>
      </dsp:nvSpPr>
      <dsp:spPr>
        <a:xfrm>
          <a:off x="2915569" y="3106746"/>
          <a:ext cx="1756743" cy="1229663"/>
        </a:xfrm>
        <a:prstGeom prst="roundRect">
          <a:avLst>
            <a:gd name="adj" fmla="val 16670"/>
          </a:avLst>
        </a:prstGeom>
        <a:solidFill>
          <a:schemeClr val="accent2">
            <a:shade val="50000"/>
            <a:hueOff val="0"/>
            <a:satOff val="-21688"/>
            <a:lumOff val="35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Crecimiento y desarrollo de </a:t>
          </a:r>
          <a:r>
            <a:rPr lang="es-EC" sz="1600" kern="1200" dirty="0" err="1"/>
            <a:t>vaconas</a:t>
          </a:r>
          <a:endParaRPr lang="en-US" sz="1600" kern="1200" dirty="0"/>
        </a:p>
      </dsp:txBody>
      <dsp:txXfrm>
        <a:off x="2975607" y="3166784"/>
        <a:ext cx="1636667" cy="1109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EF59-7515-4E0F-A5AB-B621CCF83B5B}">
      <dsp:nvSpPr>
        <dsp:cNvPr id="0" name=""/>
        <dsp:cNvSpPr/>
      </dsp:nvSpPr>
      <dsp:spPr>
        <a:xfrm>
          <a:off x="735856" y="0"/>
          <a:ext cx="4032448" cy="4032448"/>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5C9DBE-D305-47E8-A0FD-A5D3C7EFF16C}">
      <dsp:nvSpPr>
        <dsp:cNvPr id="0" name=""/>
        <dsp:cNvSpPr/>
      </dsp:nvSpPr>
      <dsp:spPr>
        <a:xfrm>
          <a:off x="190584" y="0"/>
          <a:ext cx="1572654" cy="15726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t>Determinar requerimientos</a:t>
          </a:r>
          <a:endParaRPr lang="en-US" sz="1500" kern="1200" dirty="0"/>
        </a:p>
      </dsp:txBody>
      <dsp:txXfrm>
        <a:off x="267355" y="76771"/>
        <a:ext cx="1419112" cy="1419112"/>
      </dsp:txXfrm>
    </dsp:sp>
    <dsp:sp modelId="{2E441BDB-2D83-4376-BB2B-715A78A5952A}">
      <dsp:nvSpPr>
        <dsp:cNvPr id="0" name=""/>
        <dsp:cNvSpPr/>
      </dsp:nvSpPr>
      <dsp:spPr>
        <a:xfrm>
          <a:off x="3796419" y="0"/>
          <a:ext cx="1572654" cy="1572654"/>
        </a:xfrm>
        <a:prstGeom prst="roundRect">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t>Deficiencias y excesos</a:t>
          </a:r>
          <a:endParaRPr lang="en-US" sz="1500" kern="1200" dirty="0"/>
        </a:p>
      </dsp:txBody>
      <dsp:txXfrm>
        <a:off x="3873190" y="76771"/>
        <a:ext cx="1419112" cy="1419112"/>
      </dsp:txXfrm>
    </dsp:sp>
    <dsp:sp modelId="{5E73DF8F-BDD7-45A5-85C3-AA655198CED9}">
      <dsp:nvSpPr>
        <dsp:cNvPr id="0" name=""/>
        <dsp:cNvSpPr/>
      </dsp:nvSpPr>
      <dsp:spPr>
        <a:xfrm>
          <a:off x="227683" y="2459793"/>
          <a:ext cx="1572654" cy="1572654"/>
        </a:xfrm>
        <a:prstGeom prst="roundRect">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solidFill>
                <a:schemeClr val="tx1"/>
              </a:solidFill>
            </a:rPr>
            <a:t>Aportes minerales </a:t>
          </a:r>
          <a:endParaRPr lang="en-US" sz="1500" kern="1200" dirty="0">
            <a:solidFill>
              <a:schemeClr val="tx1"/>
            </a:solidFill>
          </a:endParaRPr>
        </a:p>
      </dsp:txBody>
      <dsp:txXfrm>
        <a:off x="304454" y="2536564"/>
        <a:ext cx="1419112" cy="1419112"/>
      </dsp:txXfrm>
    </dsp:sp>
    <dsp:sp modelId="{2A2DD23B-E5B8-45B9-B6C5-878E9FEE6B8E}">
      <dsp:nvSpPr>
        <dsp:cNvPr id="0" name=""/>
        <dsp:cNvSpPr/>
      </dsp:nvSpPr>
      <dsp:spPr>
        <a:xfrm>
          <a:off x="3897902" y="2459793"/>
          <a:ext cx="1572654" cy="157265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a:t>Diseño sal mineral, acorde a los animales en estudio</a:t>
          </a:r>
          <a:endParaRPr lang="en-US" sz="1500" kern="1200" dirty="0"/>
        </a:p>
      </dsp:txBody>
      <dsp:txXfrm>
        <a:off x="3974673" y="2536564"/>
        <a:ext cx="1419112" cy="1419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0.19808</cdr:x>
      <cdr:y>0.70619</cdr:y>
    </cdr:from>
    <cdr:to>
      <cdr:x>0.90254</cdr:x>
      <cdr:y>0.84161</cdr:y>
    </cdr:to>
    <cdr:sp macro="" textlink="">
      <cdr:nvSpPr>
        <cdr:cNvPr id="2" name="CuadroTexto 1">
          <a:extLst xmlns:a="http://schemas.openxmlformats.org/drawingml/2006/main">
            <a:ext uri="{FF2B5EF4-FFF2-40B4-BE49-F238E27FC236}">
              <a16:creationId xmlns:a16="http://schemas.microsoft.com/office/drawing/2014/main" xmlns="" id="{0689D104-41E1-480A-9313-DA27D6FC456C}"/>
            </a:ext>
          </a:extLst>
        </cdr:cNvPr>
        <cdr:cNvSpPr txBox="1"/>
      </cdr:nvSpPr>
      <cdr:spPr>
        <a:xfrm xmlns:a="http://schemas.openxmlformats.org/drawingml/2006/main">
          <a:off x="971869" y="1877609"/>
          <a:ext cx="345638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dirty="0"/>
            <a:t>   T2                                      T1                                      T0</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52698A-6408-4E9A-AA5D-004336F04574}" type="datetimeFigureOut">
              <a:rPr lang="es-EC"/>
              <a:pPr>
                <a:defRPr/>
              </a:pPr>
              <a:t>01/06/2021</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31DF2B-E15E-4EFA-AD59-C61873B2CE37}" type="slidenum">
              <a:rPr lang="es-EC"/>
              <a:pPr>
                <a:defRPr/>
              </a:pPr>
              <a:t>‹Nº›</a:t>
            </a:fld>
            <a:endParaRPr lang="es-EC"/>
          </a:p>
        </p:txBody>
      </p:sp>
    </p:spTree>
    <p:extLst>
      <p:ext uri="{BB962C8B-B14F-4D97-AF65-F5344CB8AC3E}">
        <p14:creationId xmlns:p14="http://schemas.microsoft.com/office/powerpoint/2010/main" val="2260531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246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panose="020B0604020202020204" pitchFamily="34" charset="0"/>
            </a:endParaRPr>
          </a:p>
        </p:txBody>
      </p:sp>
      <p:sp>
        <p:nvSpPr>
          <p:cNvPr id="2" name="1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151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MEJORAR</a:t>
            </a:r>
            <a:r>
              <a:rPr lang="es-ES" baseline="0" dirty="0"/>
              <a:t> LA PRESENTACION, USE IDEAS PRINCIPALES Y ELIMINE TEORIA (LATA)</a:t>
            </a:r>
          </a:p>
          <a:p>
            <a:r>
              <a:rPr lang="es-ES" baseline="0" dirty="0"/>
              <a:t>Decir distinto a lo que esta escrito</a:t>
            </a:r>
            <a:endParaRPr lang="es-ES" dirty="0"/>
          </a:p>
        </p:txBody>
      </p:sp>
      <p:sp>
        <p:nvSpPr>
          <p:cNvPr id="4" name="3 Marcador de número de diapositiva"/>
          <p:cNvSpPr>
            <a:spLocks noGrp="1"/>
          </p:cNvSpPr>
          <p:nvPr>
            <p:ph type="sldNum" sz="quarter" idx="10"/>
          </p:nvPr>
        </p:nvSpPr>
        <p:spPr/>
        <p:txBody>
          <a:bodyPr/>
          <a:lstStyle/>
          <a:p>
            <a:pPr>
              <a:defRPr/>
            </a:pPr>
            <a:fld id="{E331DF2B-E15E-4EFA-AD59-C61873B2CE37}" type="slidenum">
              <a:rPr lang="es-EC" smtClean="0"/>
              <a:pPr>
                <a:defRPr/>
              </a:pPr>
              <a:t>5</a:t>
            </a:fld>
            <a:endParaRPr lang="es-EC"/>
          </a:p>
        </p:txBody>
      </p:sp>
    </p:spTree>
    <p:extLst>
      <p:ext uri="{BB962C8B-B14F-4D97-AF65-F5344CB8AC3E}">
        <p14:creationId xmlns:p14="http://schemas.microsoft.com/office/powerpoint/2010/main" val="235640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8</a:t>
            </a:fld>
            <a:endParaRPr lang="es-EC"/>
          </a:p>
        </p:txBody>
      </p:sp>
    </p:spTree>
    <p:extLst>
      <p:ext uri="{BB962C8B-B14F-4D97-AF65-F5344CB8AC3E}">
        <p14:creationId xmlns:p14="http://schemas.microsoft.com/office/powerpoint/2010/main" val="265051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10</a:t>
            </a:fld>
            <a:endParaRPr lang="es-EC"/>
          </a:p>
        </p:txBody>
      </p:sp>
    </p:spTree>
    <p:extLst>
      <p:ext uri="{BB962C8B-B14F-4D97-AF65-F5344CB8AC3E}">
        <p14:creationId xmlns:p14="http://schemas.microsoft.com/office/powerpoint/2010/main" val="421053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11</a:t>
            </a:fld>
            <a:endParaRPr lang="es-EC"/>
          </a:p>
        </p:txBody>
      </p:sp>
    </p:spTree>
    <p:extLst>
      <p:ext uri="{BB962C8B-B14F-4D97-AF65-F5344CB8AC3E}">
        <p14:creationId xmlns:p14="http://schemas.microsoft.com/office/powerpoint/2010/main" val="324575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56970C-4D23-4F59-B97A-ACECDA44AFEB}" type="slidenum">
              <a:rPr lang="es-EC"/>
              <a:pPr/>
              <a:t>12</a:t>
            </a:fld>
            <a:endParaRPr lang="es-EC"/>
          </a:p>
        </p:txBody>
      </p:sp>
    </p:spTree>
    <p:extLst>
      <p:ext uri="{BB962C8B-B14F-4D97-AF65-F5344CB8AC3E}">
        <p14:creationId xmlns:p14="http://schemas.microsoft.com/office/powerpoint/2010/main" val="4279749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8777"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4" name="Rectangle 25"/>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a:p>
        </p:txBody>
      </p:sp>
      <p:sp>
        <p:nvSpPr>
          <p:cNvPr id="6" name="Rectangle 27"/>
          <p:cNvSpPr>
            <a:spLocks noChangeArrowheads="1"/>
          </p:cNvSpPr>
          <p:nvPr userDrawn="1"/>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86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5289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01396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0"/>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427782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822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74169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2"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3370" y="1604965"/>
            <a:ext cx="5380567" cy="397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029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1762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43201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4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560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4488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9945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3208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2853" y="273050"/>
            <a:ext cx="2741083" cy="53022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3050"/>
            <a:ext cx="8020051" cy="53022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712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825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0866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2383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8507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42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254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5182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29"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S"/>
          </a:p>
        </p:txBody>
      </p:sp>
      <p:pic>
        <p:nvPicPr>
          <p:cNvPr id="1030" name="Picture 26" descr="LOGO ESPE ORIGINAL copia"/>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7384" r:id="rId14" imgW="7748626" imgH="4759452" progId="">
                  <p:embed/>
                </p:oleObj>
              </mc:Choice>
              <mc:Fallback>
                <p:oleObj r:id="rId14" imgW="7748626" imgH="4759452"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051" name="Rectangle 2"/>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2" name="Rectangle 3"/>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sp>
        <p:nvSpPr>
          <p:cNvPr id="2053" name="Rectangle 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defTabSz="449263" eaLnBrk="1" hangingPunct="1">
              <a:buSzPct val="100000"/>
              <a:defRPr/>
            </a:pPr>
            <a:endParaRPr lang="es-ES" altLang="es-US" sz="1400">
              <a:solidFill>
                <a:srgbClr val="000000"/>
              </a:solidFill>
            </a:endParaRPr>
          </a:p>
        </p:txBody>
      </p:sp>
      <p:sp>
        <p:nvSpPr>
          <p:cNvPr id="2054" name="Rectangle 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lgn="ctr" defTabSz="449263" eaLnBrk="1" hangingPunct="1">
              <a:buSzPct val="100000"/>
              <a:defRPr/>
            </a:pPr>
            <a:endParaRPr lang="es-ES" altLang="es-US" sz="1400">
              <a:solidFill>
                <a:srgbClr val="000000"/>
              </a:solidFill>
            </a:endParaRPr>
          </a:p>
        </p:txBody>
      </p:sp>
      <p:pic>
        <p:nvPicPr>
          <p:cNvPr id="2055" name="Picture 6"/>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6" name="Oval 7"/>
          <p:cNvSpPr>
            <a:spLocks noChangeArrowheads="1"/>
          </p:cNvSpPr>
          <p:nvPr/>
        </p:nvSpPr>
        <p:spPr bwMode="auto">
          <a:xfrm>
            <a:off x="289984" y="260355"/>
            <a:ext cx="1056216" cy="792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Times New Roman" panose="02020603050405020304" pitchFamily="18" charset="0"/>
              <a:buNone/>
            </a:pPr>
            <a:endParaRPr lang="es-ES" altLang="es-US">
              <a:solidFill>
                <a:srgbClr val="FFFFFF"/>
              </a:solidFill>
              <a:latin typeface="Arial"/>
            </a:endParaRPr>
          </a:p>
        </p:txBody>
      </p:sp>
      <p:sp>
        <p:nvSpPr>
          <p:cNvPr id="2" name="Rectangle 8"/>
          <p:cNvSpPr>
            <a:spLocks noGrp="1" noChangeArrowheads="1"/>
          </p:cNvSpPr>
          <p:nvPr>
            <p:ph type="title"/>
          </p:nvPr>
        </p:nvSpPr>
        <p:spPr bwMode="auto">
          <a:xfrm>
            <a:off x="609600" y="273050"/>
            <a:ext cx="10964333" cy="113823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8" name="Rectangle 9"/>
          <p:cNvSpPr>
            <a:spLocks noGrp="1" noChangeArrowheads="1"/>
          </p:cNvSpPr>
          <p:nvPr>
            <p:ph type="body" idx="1"/>
          </p:nvPr>
        </p:nvSpPr>
        <p:spPr bwMode="auto">
          <a:xfrm>
            <a:off x="609600" y="1604965"/>
            <a:ext cx="1096433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s-US"/>
              <a:t>Click to edit the outline text format</a:t>
            </a:r>
          </a:p>
          <a:p>
            <a:pPr lvl="1"/>
            <a:r>
              <a:rPr lang="en-GB" altLang="es-US"/>
              <a:t>Second Outline Level</a:t>
            </a:r>
          </a:p>
          <a:p>
            <a:pPr lvl="2"/>
            <a:r>
              <a:rPr lang="en-GB" altLang="es-US"/>
              <a:t>Third Outline Level</a:t>
            </a:r>
          </a:p>
          <a:p>
            <a:pPr lvl="3"/>
            <a:r>
              <a:rPr lang="en-GB" altLang="es-US"/>
              <a:t>Fourth Outline Level</a:t>
            </a:r>
          </a:p>
          <a:p>
            <a:pPr lvl="4"/>
            <a:r>
              <a:rPr lang="en-GB" altLang="es-US"/>
              <a:t>Fifth Outline Level</a:t>
            </a:r>
          </a:p>
          <a:p>
            <a:pPr lvl="4"/>
            <a:r>
              <a:rPr lang="en-GB" altLang="es-US"/>
              <a:t>Sixth Outline Level</a:t>
            </a:r>
          </a:p>
          <a:p>
            <a:pPr lvl="4"/>
            <a:r>
              <a:rPr lang="en-GB" altLang="es-US"/>
              <a:t>Seventh Outline Level</a:t>
            </a:r>
          </a:p>
        </p:txBody>
      </p:sp>
      <p:pic>
        <p:nvPicPr>
          <p:cNvPr id="2059" name="Picture 10"/>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72533" y="182563"/>
            <a:ext cx="394546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3363158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2pPr>
      <a:lvl3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3pPr>
      <a:lvl4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4pPr>
      <a:lvl5pPr algn="r" defTabSz="449263" rtl="0" eaLnBrk="0" fontAlgn="base" hangingPunct="0">
        <a:spcBef>
          <a:spcPct val="0"/>
        </a:spcBef>
        <a:spcAft>
          <a:spcPct val="0"/>
        </a:spcAft>
        <a:buClr>
          <a:srgbClr val="000000"/>
        </a:buClr>
        <a:buSzPct val="100000"/>
        <a:buFont typeface="Times New Roman" panose="02020603050405020304"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5pPr>
      <a:lvl6pPr marL="25146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6pPr>
      <a:lvl7pPr marL="29718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7pPr>
      <a:lvl8pPr marL="34290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8pPr>
      <a:lvl9pPr marL="3886200" indent="-228600" algn="r" defTabSz="449263" rtl="0" fontAlgn="base">
        <a:spcBef>
          <a:spcPct val="0"/>
        </a:spcBef>
        <a:spcAft>
          <a:spcPct val="0"/>
        </a:spcAft>
        <a:buClr>
          <a:srgbClr val="000000"/>
        </a:buClr>
        <a:buSzPct val="100000"/>
        <a:buFont typeface="Times New Roman" pitchFamily="18" charset="0"/>
        <a:defRPr sz="3200" i="1">
          <a:solidFill>
            <a:srgbClr val="FFFFCC"/>
          </a:solidFill>
          <a:effectLst>
            <a:outerShdw blurRad="38100" dist="38100" dir="2700000" algn="tl">
              <a:srgbClr val="C0C0C0"/>
            </a:outerShdw>
          </a:effectLst>
          <a:latin typeface="Arial Black" pitchFamily="34" charset="0"/>
          <a:ea typeface="DejaVu Sans" charset="0"/>
          <a:cs typeface="DejaVu Sans" charset="0"/>
        </a:defRPr>
      </a:lvl9pPr>
    </p:titleStyle>
    <p:bodyStyle>
      <a:lvl1pPr marL="342900" indent="-3429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1pPr>
      <a:lvl2pPr marL="742950" indent="-28575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2pPr>
      <a:lvl3pPr marL="11430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3pPr>
      <a:lvl4pPr marL="16002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4pPr>
      <a:lvl5pPr marL="2057400" indent="-228600" algn="ctr"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FFFFFF"/>
          </a:solidFill>
          <a:latin typeface="+mn-lt"/>
          <a:ea typeface="+mn-ea"/>
          <a:cs typeface="+mn-cs"/>
        </a:defRPr>
      </a:lvl5pPr>
      <a:lvl6pPr marL="25146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6pPr>
      <a:lvl7pPr marL="29718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7pPr>
      <a:lvl8pPr marL="34290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8pPr>
      <a:lvl9pPr marL="3886200" indent="-228600" algn="ctr" defTabSz="449263" rtl="0" fontAlgn="base">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image" Target="../media/image18.jpg"/><Relationship Id="rId17" Type="http://schemas.openxmlformats.org/officeDocument/2006/relationships/image" Target="../media/image23.jpeg"/><Relationship Id="rId2" Type="http://schemas.openxmlformats.org/officeDocument/2006/relationships/notesSlide" Target="../notesSlides/notesSlide5.xm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4.png"/><Relationship Id="rId11" Type="http://schemas.microsoft.com/office/2007/relationships/hdphoto" Target="../media/hdphoto2.wdp"/><Relationship Id="rId5" Type="http://schemas.openxmlformats.org/officeDocument/2006/relationships/image" Target="../media/image13.png"/><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jpg"/><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27.jpg"/><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jpg"/><Relationship Id="rId11" Type="http://schemas.openxmlformats.org/officeDocument/2006/relationships/image" Target="../media/image30.jpeg"/><Relationship Id="rId5" Type="http://schemas.openxmlformats.org/officeDocument/2006/relationships/image" Target="../media/image25.jpg"/><Relationship Id="rId10" Type="http://schemas.openxmlformats.org/officeDocument/2006/relationships/image" Target="../media/image29.jpeg"/><Relationship Id="rId4" Type="http://schemas.openxmlformats.org/officeDocument/2006/relationships/image" Target="../media/image24.jpe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10" Type="http://schemas.microsoft.com/office/2007/relationships/hdphoto" Target="../media/hdphoto4.wdp"/><Relationship Id="rId4" Type="http://schemas.openxmlformats.org/officeDocument/2006/relationships/image" Target="../media/image34.jpe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40.emf"/><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6.jpg"/><Relationship Id="rId2" Type="http://schemas.openxmlformats.org/officeDocument/2006/relationships/image" Target="../media/image42.jpg"/><Relationship Id="rId1" Type="http://schemas.openxmlformats.org/officeDocument/2006/relationships/slideLayout" Target="../slideLayouts/slideLayout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1.jpeg"/><Relationship Id="rId4" Type="http://schemas.microsoft.com/office/2007/relationships/hdphoto" Target="../media/hdphoto5.wdp"/><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uc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4" name="AutoShape 4" descr="Resultado de imagen para uc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16480" y="38614"/>
            <a:ext cx="1330496" cy="1365663"/>
          </a:xfrm>
          <a:prstGeom prst="rect">
            <a:avLst/>
          </a:prstGeom>
        </p:spPr>
      </p:pic>
      <p:sp>
        <p:nvSpPr>
          <p:cNvPr id="3" name="Rectángulo 2"/>
          <p:cNvSpPr/>
          <p:nvPr/>
        </p:nvSpPr>
        <p:spPr>
          <a:xfrm>
            <a:off x="1569039" y="1390337"/>
            <a:ext cx="9407289" cy="3816429"/>
          </a:xfrm>
          <a:prstGeom prst="rect">
            <a:avLst/>
          </a:prstGeom>
        </p:spPr>
        <p:txBody>
          <a:bodyPr wrap="square">
            <a:spAutoFit/>
          </a:bodyPr>
          <a:lstStyle/>
          <a:p>
            <a:pPr indent="457200" algn="ctr">
              <a:spcAft>
                <a:spcPts val="0"/>
              </a:spcAft>
            </a:pPr>
            <a:r>
              <a:rPr lang="es-EC" sz="2000" b="1" dirty="0">
                <a:solidFill>
                  <a:srgbClr val="000000"/>
                </a:solidFill>
                <a:latin typeface="Arial" panose="020B0604020202020204" pitchFamily="34" charset="0"/>
                <a:ea typeface="Calibri" panose="020F0502020204030204" pitchFamily="34" charset="0"/>
              </a:rPr>
              <a:t>Determinación del estatus mineral de vaconas medias y fierros del hato lechero de la Hacienda “El Prado” – IASA I</a:t>
            </a:r>
            <a:endParaRPr lang="en-US"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b="1" dirty="0">
                <a:solidFill>
                  <a:srgbClr val="000000"/>
                </a:solidFill>
                <a:latin typeface="Arial" panose="020B0604020202020204" pitchFamily="34" charset="0"/>
                <a:ea typeface="Calibri" panose="020F0502020204030204" pitchFamily="34" charset="0"/>
              </a:rPr>
              <a:t> </a:t>
            </a:r>
            <a:endParaRPr lang="en-US"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Guzmán Carpio, Michelle Estefanía y Jaramillo Martínez, Andrea Jackeline</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 </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Departamento de Ciencias de la Vida y de la Agricultura</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 </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Carrera de Ingeniería Agropecuaria</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 </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Trabajo de titulación, previo a la obtención del título de </a:t>
            </a:r>
            <a:r>
              <a:rPr lang="es-EC" sz="1600" b="1" dirty="0" smtClean="0">
                <a:solidFill>
                  <a:srgbClr val="000000"/>
                </a:solidFill>
                <a:latin typeface="Arial" panose="020B0604020202020204" pitchFamily="34" charset="0"/>
                <a:ea typeface="Calibri" panose="020F0502020204030204" pitchFamily="34" charset="0"/>
              </a:rPr>
              <a:t>Ingeniera Agropecuaria</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 </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Ing. Pazmiño Morales, Julio César</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a:solidFill>
                  <a:srgbClr val="000000"/>
                </a:solidFill>
                <a:latin typeface="Arial" panose="020B0604020202020204" pitchFamily="34" charset="0"/>
                <a:ea typeface="Calibri" panose="020F0502020204030204" pitchFamily="34" charset="0"/>
              </a:rPr>
              <a:t> </a:t>
            </a:r>
            <a:endParaRPr lang="en-US" sz="1600" dirty="0">
              <a:solidFill>
                <a:srgbClr val="000000"/>
              </a:solidFill>
              <a:latin typeface="Arial" panose="020B0604020202020204" pitchFamily="34" charset="0"/>
              <a:ea typeface="Calibri" panose="020F0502020204030204" pitchFamily="34" charset="0"/>
            </a:endParaRPr>
          </a:p>
          <a:p>
            <a:pPr indent="457200" algn="ctr">
              <a:spcAft>
                <a:spcPts val="0"/>
              </a:spcAft>
            </a:pPr>
            <a:r>
              <a:rPr lang="es-EC" sz="1600" b="1" dirty="0" smtClean="0">
                <a:solidFill>
                  <a:srgbClr val="000000"/>
                </a:solidFill>
                <a:latin typeface="Arial" panose="020B0604020202020204" pitchFamily="34" charset="0"/>
                <a:ea typeface="Calibri" panose="020F0502020204030204" pitchFamily="34" charset="0"/>
              </a:rPr>
              <a:t>22 octubre </a:t>
            </a:r>
            <a:r>
              <a:rPr lang="es-EC" sz="1600" b="1" dirty="0">
                <a:solidFill>
                  <a:srgbClr val="000000"/>
                </a:solidFill>
                <a:latin typeface="Arial" panose="020B0604020202020204" pitchFamily="34" charset="0"/>
                <a:ea typeface="Calibri" panose="020F0502020204030204" pitchFamily="34" charset="0"/>
              </a:rPr>
              <a:t>del 2020</a:t>
            </a:r>
            <a:endParaRPr lang="en-US" sz="16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8155024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sultado de imagen de INFOSTAT&quot;">
            <a:extLst>
              <a:ext uri="{FF2B5EF4-FFF2-40B4-BE49-F238E27FC236}">
                <a16:creationId xmlns:a16="http://schemas.microsoft.com/office/drawing/2014/main" xmlns="" id="{B70D9981-0355-4F5E-A550-F8C44FD38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687" y="2891958"/>
            <a:ext cx="1829922" cy="1047430"/>
          </a:xfrm>
          <a:prstGeom prst="rect">
            <a:avLst/>
          </a:prstGeom>
          <a:noFill/>
          <a:extLst>
            <a:ext uri="{909E8E84-426E-40DD-AFC4-6F175D3DCCD1}">
              <a14:hiddenFill xmlns:a14="http://schemas.microsoft.com/office/drawing/2010/main">
                <a:solidFill>
                  <a:srgbClr val="FFFFFF"/>
                </a:solidFill>
              </a14:hiddenFill>
            </a:ext>
          </a:extLst>
        </p:spPr>
      </p:pic>
      <p:sp>
        <p:nvSpPr>
          <p:cNvPr id="12" name="8 Rectángulo"/>
          <p:cNvSpPr/>
          <p:nvPr/>
        </p:nvSpPr>
        <p:spPr>
          <a:xfrm>
            <a:off x="1689796" y="906401"/>
            <a:ext cx="2205524" cy="523220"/>
          </a:xfrm>
          <a:prstGeom prst="rect">
            <a:avLst/>
          </a:prstGeom>
          <a:ln w="19050">
            <a:solidFill>
              <a:schemeClr val="tx1"/>
            </a:solidFill>
          </a:ln>
        </p:spPr>
        <p:txBody>
          <a:bodyPr wrap="square">
            <a:spAutoFit/>
          </a:bodyPr>
          <a:lstStyle/>
          <a:p>
            <a:pPr algn="ctr"/>
            <a:r>
              <a:rPr lang="es-EC" sz="1400" b="1" dirty="0">
                <a:latin typeface="+mj-lt"/>
                <a:cs typeface="Times New Roman" pitchFamily="18" charset="0"/>
              </a:rPr>
              <a:t>Experimento 1</a:t>
            </a:r>
            <a:br>
              <a:rPr lang="es-EC" sz="1400" b="1" dirty="0">
                <a:latin typeface="+mj-lt"/>
                <a:cs typeface="Times New Roman" pitchFamily="18" charset="0"/>
              </a:rPr>
            </a:br>
            <a:r>
              <a:rPr lang="es-EC" sz="1400" b="1" dirty="0">
                <a:latin typeface="+mj-lt"/>
                <a:cs typeface="Times New Roman" pitchFamily="18" charset="0"/>
              </a:rPr>
              <a:t> </a:t>
            </a:r>
            <a:r>
              <a:rPr lang="es-EC" sz="1400" dirty="0">
                <a:latin typeface="+mj-lt"/>
                <a:cs typeface="Times New Roman" pitchFamily="18" charset="0"/>
              </a:rPr>
              <a:t>Vaconas medias</a:t>
            </a:r>
          </a:p>
        </p:txBody>
      </p:sp>
      <p:sp>
        <p:nvSpPr>
          <p:cNvPr id="16" name="Rectángulo 15"/>
          <p:cNvSpPr/>
          <p:nvPr/>
        </p:nvSpPr>
        <p:spPr>
          <a:xfrm>
            <a:off x="567973" y="1742102"/>
            <a:ext cx="4807946" cy="307777"/>
          </a:xfrm>
          <a:prstGeom prst="rect">
            <a:avLst/>
          </a:prstGeom>
          <a:ln>
            <a:solidFill>
              <a:schemeClr val="accent6"/>
            </a:solidFill>
          </a:ln>
        </p:spPr>
        <p:txBody>
          <a:bodyPr wrap="square">
            <a:spAutoFit/>
          </a:bodyPr>
          <a:lstStyle/>
          <a:p>
            <a:pPr algn="ctr"/>
            <a:r>
              <a:rPr lang="es-EC" sz="1400" dirty="0">
                <a:latin typeface="+mj-lt"/>
                <a:ea typeface="Calibri" panose="020F0502020204030204" pitchFamily="34" charset="0"/>
              </a:rPr>
              <a:t>Diseño completamente al azar (DCA) con 5 repeticiones.</a:t>
            </a:r>
            <a:endParaRPr lang="es-EC" sz="1400" dirty="0">
              <a:latin typeface="+mj-lt"/>
            </a:endParaRPr>
          </a:p>
        </p:txBody>
      </p:sp>
      <p:sp>
        <p:nvSpPr>
          <p:cNvPr id="26" name="Flecha abajo 25"/>
          <p:cNvSpPr/>
          <p:nvPr/>
        </p:nvSpPr>
        <p:spPr>
          <a:xfrm>
            <a:off x="2648542" y="1491440"/>
            <a:ext cx="288032" cy="23125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7" name="Título 1"/>
          <p:cNvSpPr>
            <a:spLocks noGrp="1"/>
          </p:cNvSpPr>
          <p:nvPr>
            <p:ph type="title"/>
          </p:nvPr>
        </p:nvSpPr>
        <p:spPr>
          <a:xfrm>
            <a:off x="1280156" y="72675"/>
            <a:ext cx="9856404" cy="706437"/>
          </a:xfrm>
        </p:spPr>
        <p:txBody>
          <a:bodyPr/>
          <a:lstStyle/>
          <a:p>
            <a:pPr algn="ctr">
              <a:defRPr/>
            </a:pPr>
            <a:r>
              <a:rPr lang="es-EC" sz="2800" i="0" dirty="0">
                <a:solidFill>
                  <a:schemeClr val="accent6"/>
                </a:solidFill>
                <a:cs typeface="Times New Roman" pitchFamily="18" charset="0"/>
              </a:rPr>
              <a:t>DISEÑO </a:t>
            </a:r>
            <a:r>
              <a:rPr lang="es-EC" sz="2800" i="0" dirty="0">
                <a:solidFill>
                  <a:schemeClr val="accent6"/>
                </a:solidFill>
                <a:effectLst/>
                <a:cs typeface="Times New Roman" pitchFamily="18" charset="0"/>
              </a:rPr>
              <a:t>EXPERIMENTAL</a:t>
            </a:r>
            <a:r>
              <a:rPr lang="es-EC" sz="2800" i="0" dirty="0">
                <a:solidFill>
                  <a:schemeClr val="accent6"/>
                </a:solidFill>
                <a:cs typeface="Times New Roman" pitchFamily="18" charset="0"/>
              </a:rPr>
              <a:t> Y ANÁLISIS ESTADÍSTICO</a:t>
            </a:r>
          </a:p>
        </p:txBody>
      </p:sp>
      <p:grpSp>
        <p:nvGrpSpPr>
          <p:cNvPr id="38" name="Grupo 37"/>
          <p:cNvGrpSpPr/>
          <p:nvPr/>
        </p:nvGrpSpPr>
        <p:grpSpPr>
          <a:xfrm>
            <a:off x="8976320" y="6012620"/>
            <a:ext cx="3168352" cy="532455"/>
            <a:chOff x="8832304" y="6018112"/>
            <a:chExt cx="3240360" cy="582613"/>
          </a:xfrm>
        </p:grpSpPr>
        <p:sp>
          <p:nvSpPr>
            <p:cNvPr id="39" name="Rectángulo redondeado 3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0" name="Imagen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8 Rectángulo"/>
          <p:cNvSpPr/>
          <p:nvPr/>
        </p:nvSpPr>
        <p:spPr>
          <a:xfrm>
            <a:off x="5854558" y="836712"/>
            <a:ext cx="2205524" cy="523220"/>
          </a:xfrm>
          <a:prstGeom prst="rect">
            <a:avLst/>
          </a:prstGeom>
          <a:ln w="19050">
            <a:solidFill>
              <a:schemeClr val="tx1"/>
            </a:solidFill>
          </a:ln>
        </p:spPr>
        <p:txBody>
          <a:bodyPr wrap="square">
            <a:spAutoFit/>
          </a:bodyPr>
          <a:lstStyle/>
          <a:p>
            <a:pPr algn="ctr"/>
            <a:r>
              <a:rPr lang="es-EC" sz="1400" b="1" dirty="0">
                <a:latin typeface="+mj-lt"/>
                <a:cs typeface="Times New Roman" pitchFamily="18" charset="0"/>
              </a:rPr>
              <a:t>Experimento 2</a:t>
            </a:r>
            <a:br>
              <a:rPr lang="es-EC" sz="1400" b="1" dirty="0">
                <a:latin typeface="+mj-lt"/>
                <a:cs typeface="Times New Roman" pitchFamily="18" charset="0"/>
              </a:rPr>
            </a:br>
            <a:r>
              <a:rPr lang="es-EC" sz="1400" b="1" dirty="0">
                <a:latin typeface="+mj-lt"/>
                <a:cs typeface="Times New Roman" pitchFamily="18" charset="0"/>
              </a:rPr>
              <a:t> </a:t>
            </a:r>
            <a:r>
              <a:rPr lang="es-EC" sz="1400" dirty="0">
                <a:latin typeface="+mj-lt"/>
                <a:cs typeface="Times New Roman" pitchFamily="18" charset="0"/>
              </a:rPr>
              <a:t>Vaconas fierros</a:t>
            </a:r>
          </a:p>
        </p:txBody>
      </p:sp>
      <p:sp>
        <p:nvSpPr>
          <p:cNvPr id="21" name="Rectángulo 20"/>
          <p:cNvSpPr/>
          <p:nvPr/>
        </p:nvSpPr>
        <p:spPr>
          <a:xfrm>
            <a:off x="8688288" y="958815"/>
            <a:ext cx="3027612" cy="523220"/>
          </a:xfrm>
          <a:prstGeom prst="rect">
            <a:avLst/>
          </a:prstGeom>
          <a:ln>
            <a:solidFill>
              <a:schemeClr val="accent6"/>
            </a:solidFill>
          </a:ln>
        </p:spPr>
        <p:txBody>
          <a:bodyPr wrap="square">
            <a:spAutoFit/>
          </a:bodyPr>
          <a:lstStyle/>
          <a:p>
            <a:pPr algn="ctr"/>
            <a:r>
              <a:rPr lang="es-EC" sz="1400" dirty="0">
                <a:latin typeface="+mj-lt"/>
                <a:ea typeface="Calibri" panose="020F0502020204030204" pitchFamily="34" charset="0"/>
              </a:rPr>
              <a:t>Diseño completamente al azar (DCA) con 7 repeticiones.</a:t>
            </a:r>
            <a:endParaRPr lang="es-EC" sz="1400" dirty="0">
              <a:latin typeface="+mj-lt"/>
            </a:endParaRPr>
          </a:p>
        </p:txBody>
      </p:sp>
      <p:graphicFrame>
        <p:nvGraphicFramePr>
          <p:cNvPr id="6" name="Tabla 5"/>
          <p:cNvGraphicFramePr>
            <a:graphicFrameLocks noGrp="1"/>
          </p:cNvGraphicFramePr>
          <p:nvPr>
            <p:extLst>
              <p:ext uri="{D42A27DB-BD31-4B8C-83A1-F6EECF244321}">
                <p14:modId xmlns:p14="http://schemas.microsoft.com/office/powerpoint/2010/main" val="2900716711"/>
              </p:ext>
            </p:extLst>
          </p:nvPr>
        </p:nvGraphicFramePr>
        <p:xfrm>
          <a:off x="1121084" y="2216464"/>
          <a:ext cx="3701725" cy="3434528"/>
        </p:xfrm>
        <a:graphic>
          <a:graphicData uri="http://schemas.openxmlformats.org/drawingml/2006/table">
            <a:tbl>
              <a:tblPr firstRow="1" firstCol="1" bandRow="1">
                <a:tableStyleId>{2D5ABB26-0587-4C30-8999-92F81FD0307C}</a:tableStyleId>
              </a:tblPr>
              <a:tblGrid>
                <a:gridCol w="1388419">
                  <a:extLst>
                    <a:ext uri="{9D8B030D-6E8A-4147-A177-3AD203B41FA5}">
                      <a16:colId xmlns:a16="http://schemas.microsoft.com/office/drawing/2014/main" xmlns="" val="3301307260"/>
                    </a:ext>
                  </a:extLst>
                </a:gridCol>
                <a:gridCol w="1156653">
                  <a:extLst>
                    <a:ext uri="{9D8B030D-6E8A-4147-A177-3AD203B41FA5}">
                      <a16:colId xmlns:a16="http://schemas.microsoft.com/office/drawing/2014/main" xmlns="" val="3148809163"/>
                    </a:ext>
                  </a:extLst>
                </a:gridCol>
                <a:gridCol w="1156653">
                  <a:extLst>
                    <a:ext uri="{9D8B030D-6E8A-4147-A177-3AD203B41FA5}">
                      <a16:colId xmlns:a16="http://schemas.microsoft.com/office/drawing/2014/main" xmlns="" val="1243087152"/>
                    </a:ext>
                  </a:extLst>
                </a:gridCol>
              </a:tblGrid>
              <a:tr h="214658">
                <a:tc>
                  <a:txBody>
                    <a:bodyPr/>
                    <a:lstStyle/>
                    <a:p>
                      <a:pPr algn="ctr">
                        <a:lnSpc>
                          <a:spcPct val="107000"/>
                        </a:lnSpc>
                        <a:spcAft>
                          <a:spcPts val="0"/>
                        </a:spcAft>
                      </a:pPr>
                      <a:r>
                        <a:rPr lang="en-US" sz="1200" b="1" dirty="0">
                          <a:effectLst/>
                        </a:rPr>
                        <a:t>Tratamiento</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b="1" dirty="0">
                          <a:effectLst/>
                        </a:rPr>
                        <a:t>Códigos</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b="1" dirty="0">
                          <a:effectLst/>
                        </a:rPr>
                        <a:t>Repetición</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1660977"/>
                  </a:ext>
                </a:extLst>
              </a:tr>
              <a:tr h="214658">
                <a:tc>
                  <a:txBody>
                    <a:bodyPr/>
                    <a:lstStyle/>
                    <a:p>
                      <a:pPr algn="ctr">
                        <a:lnSpc>
                          <a:spcPct val="107000"/>
                        </a:lnSpc>
                        <a:spcAft>
                          <a:spcPts val="0"/>
                        </a:spcAft>
                      </a:pPr>
                      <a:r>
                        <a:rPr lang="en-US" sz="1200" dirty="0">
                          <a:effectLst/>
                        </a:rPr>
                        <a:t>Testigo</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US" sz="1200">
                          <a:effectLst/>
                        </a:rPr>
                        <a:t>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US" sz="1200" dirty="0">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117499870"/>
                  </a:ext>
                </a:extLst>
              </a:tr>
              <a:tr h="214658">
                <a:tc>
                  <a:txBody>
                    <a:bodyPr/>
                    <a:lstStyle/>
                    <a:p>
                      <a:pPr algn="ctr">
                        <a:lnSpc>
                          <a:spcPct val="107000"/>
                        </a:lnSpc>
                        <a:spcAft>
                          <a:spcPts val="0"/>
                        </a:spcAft>
                      </a:pPr>
                      <a:r>
                        <a:rPr lang="en-US" sz="1200" dirty="0">
                          <a:effectLst/>
                        </a:rPr>
                        <a:t>Testigo</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30878451"/>
                  </a:ext>
                </a:extLst>
              </a:tr>
              <a:tr h="214658">
                <a:tc>
                  <a:txBody>
                    <a:bodyPr/>
                    <a:lstStyle/>
                    <a:p>
                      <a:pPr algn="ctr">
                        <a:lnSpc>
                          <a:spcPct val="107000"/>
                        </a:lnSpc>
                        <a:spcAft>
                          <a:spcPts val="0"/>
                        </a:spcAft>
                      </a:pPr>
                      <a:r>
                        <a:rPr lang="en-US" sz="1200" dirty="0">
                          <a:effectLst/>
                        </a:rPr>
                        <a:t>Testigo</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336664449"/>
                  </a:ext>
                </a:extLst>
              </a:tr>
              <a:tr h="214658">
                <a:tc>
                  <a:txBody>
                    <a:bodyPr/>
                    <a:lstStyle/>
                    <a:p>
                      <a:pPr algn="ctr">
                        <a:lnSpc>
                          <a:spcPct val="107000"/>
                        </a:lnSpc>
                        <a:spcAft>
                          <a:spcPts val="0"/>
                        </a:spcAft>
                      </a:pPr>
                      <a:r>
                        <a:rPr lang="en-US" sz="1200" dirty="0">
                          <a:effectLst/>
                        </a:rPr>
                        <a:t>Testigo</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effectLst/>
                        </a:rPr>
                        <a:t>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40757483"/>
                  </a:ext>
                </a:extLst>
              </a:tr>
              <a:tr h="214658">
                <a:tc>
                  <a:txBody>
                    <a:bodyPr/>
                    <a:lstStyle/>
                    <a:p>
                      <a:pPr algn="ctr">
                        <a:lnSpc>
                          <a:spcPct val="107000"/>
                        </a:lnSpc>
                        <a:spcAft>
                          <a:spcPts val="0"/>
                        </a:spcAft>
                      </a:pPr>
                      <a:r>
                        <a:rPr lang="en-US" sz="1200" dirty="0">
                          <a:effectLst/>
                        </a:rPr>
                        <a:t>Testigo</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33326764"/>
                  </a:ext>
                </a:extLst>
              </a:tr>
              <a:tr h="214658">
                <a:tc>
                  <a:txBody>
                    <a:bodyPr/>
                    <a:lstStyle/>
                    <a:p>
                      <a:pPr algn="ctr">
                        <a:lnSpc>
                          <a:spcPct val="107000"/>
                        </a:lnSpc>
                        <a:spcAft>
                          <a:spcPts val="0"/>
                        </a:spcAft>
                      </a:pPr>
                      <a:r>
                        <a:rPr lang="en-US" sz="1200" dirty="0">
                          <a:solidFill>
                            <a:srgbClr val="0070C0"/>
                          </a:solidFill>
                          <a:effectLst/>
                        </a:rPr>
                        <a:t>Sal comercial</a:t>
                      </a:r>
                      <a:endPar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70C0"/>
                          </a:solidFill>
                          <a:effectLst/>
                        </a:rPr>
                        <a:t>T1</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57521624"/>
                  </a:ext>
                </a:extLst>
              </a:tr>
              <a:tr h="214658">
                <a:tc>
                  <a:txBody>
                    <a:bodyPr/>
                    <a:lstStyle/>
                    <a:p>
                      <a:pPr algn="ctr">
                        <a:lnSpc>
                          <a:spcPct val="107000"/>
                        </a:lnSpc>
                        <a:spcAft>
                          <a:spcPts val="0"/>
                        </a:spcAft>
                      </a:pPr>
                      <a:r>
                        <a:rPr lang="en-US" sz="1200" dirty="0">
                          <a:solidFill>
                            <a:srgbClr val="0070C0"/>
                          </a:solidFill>
                          <a:effectLst/>
                        </a:rPr>
                        <a:t>Sal comercial</a:t>
                      </a:r>
                      <a:endPar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70C0"/>
                          </a:solidFill>
                          <a:effectLst/>
                        </a:rPr>
                        <a:t>T1</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752792279"/>
                  </a:ext>
                </a:extLst>
              </a:tr>
              <a:tr h="214658">
                <a:tc>
                  <a:txBody>
                    <a:bodyPr/>
                    <a:lstStyle/>
                    <a:p>
                      <a:pPr algn="ctr">
                        <a:lnSpc>
                          <a:spcPct val="107000"/>
                        </a:lnSpc>
                        <a:spcAft>
                          <a:spcPts val="0"/>
                        </a:spcAft>
                      </a:pPr>
                      <a:r>
                        <a:rPr lang="en-US" sz="1200" dirty="0">
                          <a:solidFill>
                            <a:srgbClr val="0070C0"/>
                          </a:solidFill>
                          <a:effectLst/>
                        </a:rPr>
                        <a:t>Sal comercial</a:t>
                      </a:r>
                      <a:endPar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70C0"/>
                          </a:solidFill>
                          <a:effectLst/>
                        </a:rPr>
                        <a:t>T1</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875692102"/>
                  </a:ext>
                </a:extLst>
              </a:tr>
              <a:tr h="214658">
                <a:tc>
                  <a:txBody>
                    <a:bodyPr/>
                    <a:lstStyle/>
                    <a:p>
                      <a:pPr algn="ctr">
                        <a:lnSpc>
                          <a:spcPct val="107000"/>
                        </a:lnSpc>
                        <a:spcAft>
                          <a:spcPts val="0"/>
                        </a:spcAft>
                      </a:pPr>
                      <a:r>
                        <a:rPr lang="en-US" sz="1200" dirty="0">
                          <a:solidFill>
                            <a:srgbClr val="0070C0"/>
                          </a:solidFill>
                          <a:effectLst/>
                        </a:rPr>
                        <a:t>Sal comercial</a:t>
                      </a:r>
                      <a:endPar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70C0"/>
                          </a:solidFill>
                          <a:effectLst/>
                        </a:rPr>
                        <a:t>T1</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07087227"/>
                  </a:ext>
                </a:extLst>
              </a:tr>
              <a:tr h="214658">
                <a:tc>
                  <a:txBody>
                    <a:bodyPr/>
                    <a:lstStyle/>
                    <a:p>
                      <a:pPr algn="ctr">
                        <a:lnSpc>
                          <a:spcPct val="107000"/>
                        </a:lnSpc>
                        <a:spcAft>
                          <a:spcPts val="0"/>
                        </a:spcAft>
                      </a:pPr>
                      <a:r>
                        <a:rPr lang="en-US" sz="1200" dirty="0">
                          <a:solidFill>
                            <a:srgbClr val="0070C0"/>
                          </a:solidFill>
                          <a:effectLst/>
                        </a:rPr>
                        <a:t>Sal comercial</a:t>
                      </a:r>
                      <a:endParaRPr lang="en-US" sz="11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70C0"/>
                          </a:solidFill>
                          <a:effectLst/>
                        </a:rPr>
                        <a:t>T1</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6698320"/>
                  </a:ext>
                </a:extLst>
              </a:tr>
              <a:tr h="214658">
                <a:tc>
                  <a:txBody>
                    <a:bodyPr/>
                    <a:lstStyle/>
                    <a:p>
                      <a:pPr algn="ctr">
                        <a:lnSpc>
                          <a:spcPct val="107000"/>
                        </a:lnSpc>
                        <a:spcAft>
                          <a:spcPts val="0"/>
                        </a:spcAft>
                      </a:pPr>
                      <a:r>
                        <a:rPr lang="en-US" sz="1200" dirty="0">
                          <a:solidFill>
                            <a:srgbClr val="009900"/>
                          </a:solidFill>
                          <a:effectLst/>
                        </a:rPr>
                        <a:t>Sal corregida</a:t>
                      </a:r>
                      <a:endParaRPr lang="en-US" sz="1100" b="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9900"/>
                          </a:solidFill>
                          <a:effectLst/>
                        </a:rPr>
                        <a:t>T2</a:t>
                      </a:r>
                      <a:endParaRPr lang="en-US" sz="11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30250913"/>
                  </a:ext>
                </a:extLst>
              </a:tr>
              <a:tr h="214658">
                <a:tc>
                  <a:txBody>
                    <a:bodyPr/>
                    <a:lstStyle/>
                    <a:p>
                      <a:pPr algn="ctr">
                        <a:lnSpc>
                          <a:spcPct val="107000"/>
                        </a:lnSpc>
                        <a:spcAft>
                          <a:spcPts val="0"/>
                        </a:spcAft>
                      </a:pPr>
                      <a:r>
                        <a:rPr lang="en-US" sz="1200" dirty="0">
                          <a:solidFill>
                            <a:srgbClr val="009900"/>
                          </a:solidFill>
                          <a:effectLst/>
                        </a:rPr>
                        <a:t>Sal corregida</a:t>
                      </a:r>
                      <a:endParaRPr lang="en-US" sz="1100" b="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9900"/>
                          </a:solidFill>
                          <a:effectLst/>
                        </a:rPr>
                        <a:t>T2</a:t>
                      </a:r>
                      <a:endParaRPr lang="en-US" sz="11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66323147"/>
                  </a:ext>
                </a:extLst>
              </a:tr>
              <a:tr h="214658">
                <a:tc>
                  <a:txBody>
                    <a:bodyPr/>
                    <a:lstStyle/>
                    <a:p>
                      <a:pPr algn="ctr">
                        <a:lnSpc>
                          <a:spcPct val="107000"/>
                        </a:lnSpc>
                        <a:spcAft>
                          <a:spcPts val="0"/>
                        </a:spcAft>
                      </a:pPr>
                      <a:r>
                        <a:rPr lang="en-US" sz="1200" dirty="0">
                          <a:solidFill>
                            <a:srgbClr val="009900"/>
                          </a:solidFill>
                          <a:effectLst/>
                        </a:rPr>
                        <a:t>Sal corregida</a:t>
                      </a:r>
                      <a:endParaRPr lang="en-US" sz="1100" b="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9900"/>
                          </a:solidFill>
                          <a:effectLst/>
                        </a:rPr>
                        <a:t>T2</a:t>
                      </a:r>
                      <a:endParaRPr lang="en-US" sz="11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154861478"/>
                  </a:ext>
                </a:extLst>
              </a:tr>
              <a:tr h="214658">
                <a:tc>
                  <a:txBody>
                    <a:bodyPr/>
                    <a:lstStyle/>
                    <a:p>
                      <a:pPr algn="ctr">
                        <a:lnSpc>
                          <a:spcPct val="107000"/>
                        </a:lnSpc>
                        <a:spcAft>
                          <a:spcPts val="0"/>
                        </a:spcAft>
                      </a:pPr>
                      <a:r>
                        <a:rPr lang="en-US" sz="1200" dirty="0">
                          <a:solidFill>
                            <a:srgbClr val="009900"/>
                          </a:solidFill>
                          <a:effectLst/>
                        </a:rPr>
                        <a:t>Sal corregida</a:t>
                      </a:r>
                      <a:endParaRPr lang="en-US" sz="1100" b="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dirty="0">
                          <a:solidFill>
                            <a:srgbClr val="009900"/>
                          </a:solidFill>
                          <a:effectLst/>
                        </a:rPr>
                        <a:t>T2</a:t>
                      </a:r>
                      <a:endParaRPr lang="en-US" sz="11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200">
                          <a:effectLst/>
                        </a:rPr>
                        <a:t>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23675293"/>
                  </a:ext>
                </a:extLst>
              </a:tr>
              <a:tr h="214658">
                <a:tc>
                  <a:txBody>
                    <a:bodyPr/>
                    <a:lstStyle/>
                    <a:p>
                      <a:pPr algn="ctr">
                        <a:lnSpc>
                          <a:spcPct val="107000"/>
                        </a:lnSpc>
                        <a:spcAft>
                          <a:spcPts val="0"/>
                        </a:spcAft>
                      </a:pPr>
                      <a:r>
                        <a:rPr lang="en-US" sz="1200" dirty="0">
                          <a:solidFill>
                            <a:srgbClr val="009900"/>
                          </a:solidFill>
                          <a:effectLst/>
                        </a:rPr>
                        <a:t>Sal corregida</a:t>
                      </a:r>
                      <a:endParaRPr lang="en-US" sz="1100" b="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dirty="0">
                          <a:solidFill>
                            <a:srgbClr val="009900"/>
                          </a:solidFill>
                          <a:effectLst/>
                        </a:rPr>
                        <a:t>T2</a:t>
                      </a:r>
                      <a:endParaRPr lang="en-US" sz="1100"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200" dirty="0">
                          <a:effectLst/>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4790880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303489066"/>
              </p:ext>
            </p:extLst>
          </p:nvPr>
        </p:nvGraphicFramePr>
        <p:xfrm>
          <a:off x="6760488" y="1722691"/>
          <a:ext cx="3883975" cy="4232910"/>
        </p:xfrm>
        <a:graphic>
          <a:graphicData uri="http://schemas.openxmlformats.org/drawingml/2006/table">
            <a:tbl>
              <a:tblPr>
                <a:tableStyleId>{5C22544A-7EE6-4342-B048-85BDC9FD1C3A}</a:tableStyleId>
              </a:tblPr>
              <a:tblGrid>
                <a:gridCol w="1328728">
                  <a:extLst>
                    <a:ext uri="{9D8B030D-6E8A-4147-A177-3AD203B41FA5}">
                      <a16:colId xmlns:a16="http://schemas.microsoft.com/office/drawing/2014/main" xmlns="" val="1415679416"/>
                    </a:ext>
                  </a:extLst>
                </a:gridCol>
                <a:gridCol w="1328728">
                  <a:extLst>
                    <a:ext uri="{9D8B030D-6E8A-4147-A177-3AD203B41FA5}">
                      <a16:colId xmlns:a16="http://schemas.microsoft.com/office/drawing/2014/main" xmlns="" val="3694848527"/>
                    </a:ext>
                  </a:extLst>
                </a:gridCol>
                <a:gridCol w="1226519">
                  <a:extLst>
                    <a:ext uri="{9D8B030D-6E8A-4147-A177-3AD203B41FA5}">
                      <a16:colId xmlns:a16="http://schemas.microsoft.com/office/drawing/2014/main" xmlns="" val="2558554174"/>
                    </a:ext>
                  </a:extLst>
                </a:gridCol>
              </a:tblGrid>
              <a:tr h="189313">
                <a:tc>
                  <a:txBody>
                    <a:bodyPr/>
                    <a:lstStyle/>
                    <a:p>
                      <a:pPr algn="ctr" fontAlgn="b"/>
                      <a:r>
                        <a:rPr lang="en-US" sz="1200" b="1" u="none" strike="noStrike" dirty="0">
                          <a:effectLst/>
                        </a:rPr>
                        <a:t>Tratamiento</a:t>
                      </a:r>
                      <a:endParaRPr lang="en-US"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Códigos</a:t>
                      </a:r>
                      <a:endParaRPr lang="en-US"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Repetición</a:t>
                      </a:r>
                      <a:endParaRPr lang="en-US" sz="12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9252945"/>
                  </a:ext>
                </a:extLst>
              </a:tr>
              <a:tr h="189313">
                <a:tc>
                  <a:txBody>
                    <a:bodyPr/>
                    <a:lstStyle/>
                    <a:p>
                      <a:pPr algn="ctr" fontAlgn="b"/>
                      <a:r>
                        <a:rPr lang="en-US" sz="1200" u="none" strike="noStrike" dirty="0">
                          <a:effectLst/>
                        </a:rPr>
                        <a:t>Testigo</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u="none" strike="noStrike" dirty="0">
                          <a:effectLst/>
                        </a:rPr>
                        <a:t>T0</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287564842"/>
                  </a:ext>
                </a:extLst>
              </a:tr>
              <a:tr h="189313">
                <a:tc>
                  <a:txBody>
                    <a:bodyPr/>
                    <a:lstStyle/>
                    <a:p>
                      <a:pPr algn="ctr" fontAlgn="b"/>
                      <a:r>
                        <a:rPr lang="en-US" sz="1200" u="none" strike="noStrike">
                          <a:effectLst/>
                        </a:rPr>
                        <a:t>Testigo</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effectLst/>
                        </a:rPr>
                        <a:t>T0</a:t>
                      </a:r>
                      <a:endParaRPr lang="en-US"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3313055227"/>
                  </a:ext>
                </a:extLst>
              </a:tr>
              <a:tr h="189313">
                <a:tc>
                  <a:txBody>
                    <a:bodyPr/>
                    <a:lstStyle/>
                    <a:p>
                      <a:pPr algn="ctr" fontAlgn="b"/>
                      <a:r>
                        <a:rPr lang="en-US" sz="1200" u="none" strike="noStrike">
                          <a:effectLst/>
                        </a:rPr>
                        <a:t>Testigo</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T0</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984108719"/>
                  </a:ext>
                </a:extLst>
              </a:tr>
              <a:tr h="189313">
                <a:tc>
                  <a:txBody>
                    <a:bodyPr/>
                    <a:lstStyle/>
                    <a:p>
                      <a:pPr algn="ctr" fontAlgn="b"/>
                      <a:r>
                        <a:rPr lang="en-US" sz="1200" u="none" strike="noStrike">
                          <a:effectLst/>
                        </a:rPr>
                        <a:t>Testigo</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T0</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963903140"/>
                  </a:ext>
                </a:extLst>
              </a:tr>
              <a:tr h="189313">
                <a:tc>
                  <a:txBody>
                    <a:bodyPr/>
                    <a:lstStyle/>
                    <a:p>
                      <a:pPr algn="ctr" fontAlgn="b"/>
                      <a:r>
                        <a:rPr lang="en-US" sz="1200" u="none" strike="noStrike">
                          <a:effectLst/>
                        </a:rPr>
                        <a:t>Testigo</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T0</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04929941"/>
                  </a:ext>
                </a:extLst>
              </a:tr>
              <a:tr h="189313">
                <a:tc>
                  <a:txBody>
                    <a:bodyPr/>
                    <a:lstStyle/>
                    <a:p>
                      <a:pPr algn="ctr" fontAlgn="b"/>
                      <a:r>
                        <a:rPr lang="en-US" sz="1200" u="none" strike="noStrike" dirty="0">
                          <a:effectLst/>
                        </a:rPr>
                        <a:t>Testigo</a:t>
                      </a:r>
                      <a:endParaRPr lang="en-US"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T0</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50910285"/>
                  </a:ext>
                </a:extLst>
              </a:tr>
              <a:tr h="189313">
                <a:tc>
                  <a:txBody>
                    <a:bodyPr/>
                    <a:lstStyle/>
                    <a:p>
                      <a:pPr algn="ctr" fontAlgn="b"/>
                      <a:r>
                        <a:rPr lang="en-US" sz="1200" u="none" strike="noStrike">
                          <a:effectLst/>
                        </a:rPr>
                        <a:t>Testigo</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T0</a:t>
                      </a:r>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264013795"/>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217632058"/>
                  </a:ext>
                </a:extLst>
              </a:tr>
              <a:tr h="189313">
                <a:tc>
                  <a:txBody>
                    <a:bodyPr/>
                    <a:lstStyle/>
                    <a:p>
                      <a:pPr algn="ctr" fontAlgn="b"/>
                      <a:r>
                        <a:rPr lang="en-US" sz="1200" u="none" strike="noStrike">
                          <a:solidFill>
                            <a:srgbClr val="0070C0"/>
                          </a:solidFill>
                          <a:effectLst/>
                        </a:rPr>
                        <a:t>Sal comercial</a:t>
                      </a:r>
                      <a:endParaRPr lang="en-US" sz="1200" b="0" i="0" u="none" strike="noStrike">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192378515"/>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779567620"/>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94684336"/>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096047059"/>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34135023"/>
                  </a:ext>
                </a:extLst>
              </a:tr>
              <a:tr h="189313">
                <a:tc>
                  <a:txBody>
                    <a:bodyPr/>
                    <a:lstStyle/>
                    <a:p>
                      <a:pPr algn="ctr" fontAlgn="b"/>
                      <a:r>
                        <a:rPr lang="en-US" sz="1200" u="none" strike="noStrike" dirty="0">
                          <a:solidFill>
                            <a:srgbClr val="0070C0"/>
                          </a:solidFill>
                          <a:effectLst/>
                        </a:rPr>
                        <a:t>Sal comercial</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70C0"/>
                          </a:solidFill>
                          <a:effectLst/>
                        </a:rPr>
                        <a:t>T1</a:t>
                      </a:r>
                      <a:endParaRPr lang="en-US" sz="1200" b="0" i="0" u="none" strike="noStrike" dirty="0">
                        <a:solidFill>
                          <a:srgbClr val="0070C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619869811"/>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122485771"/>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186120674"/>
                  </a:ext>
                </a:extLst>
              </a:tr>
              <a:tr h="189313">
                <a:tc>
                  <a:txBody>
                    <a:bodyPr/>
                    <a:lstStyle/>
                    <a:p>
                      <a:pPr algn="ctr" fontAlgn="b"/>
                      <a:r>
                        <a:rPr lang="en-US" sz="1200" u="none" strike="noStrike">
                          <a:solidFill>
                            <a:srgbClr val="009900"/>
                          </a:solidFill>
                          <a:effectLst/>
                        </a:rPr>
                        <a:t>Sal corregida</a:t>
                      </a:r>
                      <a:endParaRPr lang="en-US" sz="1200" b="0" i="0" u="none" strike="noStrike">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897851383"/>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835621811"/>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406875602"/>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noFill/>
                  </a:tcPr>
                </a:tc>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86391762"/>
                  </a:ext>
                </a:extLst>
              </a:tr>
              <a:tr h="189313">
                <a:tc>
                  <a:txBody>
                    <a:bodyPr/>
                    <a:lstStyle/>
                    <a:p>
                      <a:pPr algn="ctr" fontAlgn="b"/>
                      <a:r>
                        <a:rPr lang="en-US" sz="1200" u="none" strike="noStrike" dirty="0">
                          <a:solidFill>
                            <a:srgbClr val="009900"/>
                          </a:solidFill>
                          <a:effectLst/>
                        </a:rPr>
                        <a:t>Sal corregida</a:t>
                      </a:r>
                      <a:endParaRPr lang="en-US" sz="1200" b="0" i="0" u="none" strike="noStrike" dirty="0">
                        <a:solidFill>
                          <a:srgbClr val="0099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solidFill>
                            <a:srgbClr val="009900"/>
                          </a:solidFill>
                          <a:effectLst/>
                        </a:rPr>
                        <a:t>T2</a:t>
                      </a:r>
                      <a:endParaRPr lang="en-US" sz="1200" b="0" i="0" u="none" strike="noStrike" dirty="0">
                        <a:solidFill>
                          <a:srgbClr val="0099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1861352"/>
                  </a:ext>
                </a:extLst>
              </a:tr>
            </a:tbl>
          </a:graphicData>
        </a:graphic>
      </p:graphicFrame>
      <p:sp>
        <p:nvSpPr>
          <p:cNvPr id="8" name="Flecha derecha 7"/>
          <p:cNvSpPr/>
          <p:nvPr/>
        </p:nvSpPr>
        <p:spPr>
          <a:xfrm>
            <a:off x="8230169" y="1128676"/>
            <a:ext cx="288032" cy="24445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8385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672" y="116632"/>
            <a:ext cx="4536504" cy="706437"/>
          </a:xfrm>
        </p:spPr>
        <p:txBody>
          <a:bodyPr/>
          <a:lstStyle/>
          <a:p>
            <a:pPr>
              <a:defRPr/>
            </a:pPr>
            <a:r>
              <a:rPr lang="es-EC" sz="2800" i="0" dirty="0">
                <a:solidFill>
                  <a:schemeClr val="accent6"/>
                </a:solidFill>
                <a:effectLst/>
                <a:cs typeface="Times New Roman" pitchFamily="18" charset="0"/>
              </a:rPr>
              <a:t>ANÁLISIS DE SUELO</a:t>
            </a:r>
          </a:p>
        </p:txBody>
      </p:sp>
      <p:sp>
        <p:nvSpPr>
          <p:cNvPr id="9" name="Rectángulo 8"/>
          <p:cNvSpPr/>
          <p:nvPr/>
        </p:nvSpPr>
        <p:spPr>
          <a:xfrm>
            <a:off x="2639932" y="1320307"/>
            <a:ext cx="184731" cy="369332"/>
          </a:xfrm>
          <a:prstGeom prst="rect">
            <a:avLst/>
          </a:prstGeom>
        </p:spPr>
        <p:txBody>
          <a:bodyPr wrap="none">
            <a:spAutoFit/>
          </a:bodyPr>
          <a:lstStyle/>
          <a:p>
            <a:pPr algn="ctr"/>
            <a:endParaRPr lang="es-EC" b="1" dirty="0"/>
          </a:p>
        </p:txBody>
      </p:sp>
      <p:sp>
        <p:nvSpPr>
          <p:cNvPr id="16" name="Rectángulo 15"/>
          <p:cNvSpPr/>
          <p:nvPr/>
        </p:nvSpPr>
        <p:spPr>
          <a:xfrm>
            <a:off x="1127448" y="539712"/>
            <a:ext cx="1154483" cy="338554"/>
          </a:xfrm>
          <a:prstGeom prst="rect">
            <a:avLst/>
          </a:prstGeom>
        </p:spPr>
        <p:txBody>
          <a:bodyPr wrap="none">
            <a:spAutoFit/>
          </a:bodyPr>
          <a:lstStyle/>
          <a:p>
            <a:r>
              <a:rPr lang="es-EC" sz="1600" b="1" dirty="0">
                <a:latin typeface="+mj-lt"/>
                <a:ea typeface="Calibri" panose="020F0502020204030204" pitchFamily="34" charset="0"/>
              </a:rPr>
              <a:t>Muestreo </a:t>
            </a:r>
            <a:endParaRPr lang="es-EC" sz="1600" b="1" dirty="0">
              <a:latin typeface="+mj-lt"/>
            </a:endParaRPr>
          </a:p>
        </p:txBody>
      </p:sp>
      <p:grpSp>
        <p:nvGrpSpPr>
          <p:cNvPr id="24" name="Grupo 23"/>
          <p:cNvGrpSpPr/>
          <p:nvPr/>
        </p:nvGrpSpPr>
        <p:grpSpPr>
          <a:xfrm>
            <a:off x="8832304" y="6021288"/>
            <a:ext cx="3240360" cy="582613"/>
            <a:chOff x="8832304" y="6018112"/>
            <a:chExt cx="3240360" cy="582613"/>
          </a:xfrm>
        </p:grpSpPr>
        <p:sp>
          <p:nvSpPr>
            <p:cNvPr id="25" name="Rectángulo redondeado 24"/>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6"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lecha abajo 20"/>
          <p:cNvSpPr/>
          <p:nvPr/>
        </p:nvSpPr>
        <p:spPr>
          <a:xfrm rot="5400000" flipV="1">
            <a:off x="3446367" y="1506311"/>
            <a:ext cx="253673" cy="3718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40962" name="Picture 2" descr="Formato Guía de Aprendizaj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35" y="1007226"/>
            <a:ext cx="1732692" cy="12995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stretch>
            <a:fillRect/>
          </a:stretch>
        </p:blipFill>
        <p:spPr>
          <a:xfrm>
            <a:off x="2016146" y="1007226"/>
            <a:ext cx="1247571" cy="1299520"/>
          </a:xfrm>
          <a:prstGeom prst="rect">
            <a:avLst/>
          </a:prstGeom>
          <a:ln w="28575">
            <a:solidFill>
              <a:schemeClr val="tx1"/>
            </a:solidFill>
          </a:ln>
        </p:spPr>
      </p:pic>
      <p:pic>
        <p:nvPicPr>
          <p:cNvPr id="7" name="Imagen 6"/>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33000"/>
                    </a14:imgEffect>
                    <a14:imgEffect>
                      <a14:brightnessContrast contrast="20000"/>
                    </a14:imgEffect>
                  </a14:imgLayer>
                </a14:imgProps>
              </a:ext>
            </a:extLst>
          </a:blip>
          <a:srcRect t="18528" r="20411"/>
          <a:stretch/>
        </p:blipFill>
        <p:spPr>
          <a:xfrm>
            <a:off x="3837023" y="987897"/>
            <a:ext cx="1749956" cy="1318849"/>
          </a:xfrm>
          <a:prstGeom prst="rect">
            <a:avLst/>
          </a:prstGeom>
          <a:ln w="28575">
            <a:solidFill>
              <a:schemeClr val="tx1"/>
            </a:solidFill>
          </a:ln>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0875" y="976107"/>
            <a:ext cx="1748814" cy="1311611"/>
          </a:xfrm>
          <a:prstGeom prst="rect">
            <a:avLst/>
          </a:prstGeom>
          <a:ln w="28575">
            <a:solidFill>
              <a:schemeClr val="tx1"/>
            </a:solidFill>
          </a:ln>
        </p:spPr>
      </p:pic>
      <p:pic>
        <p:nvPicPr>
          <p:cNvPr id="13" name="Imagen 12"/>
          <p:cNvPicPr>
            <a:picLocks noChangeAspect="1"/>
          </p:cNvPicPr>
          <p:nvPr/>
        </p:nvPicPr>
        <p:blipFill rotWithShape="1">
          <a:blip r:embed="rId9">
            <a:extLst>
              <a:ext uri="{28A0092B-C50C-407E-A947-70E740481C1C}">
                <a14:useLocalDpi xmlns:a14="http://schemas.microsoft.com/office/drawing/2010/main" val="0"/>
              </a:ext>
            </a:extLst>
          </a:blip>
          <a:srcRect l="15031" t="32941" r="1710" b="19601"/>
          <a:stretch/>
        </p:blipFill>
        <p:spPr>
          <a:xfrm>
            <a:off x="9177365" y="947348"/>
            <a:ext cx="1800200" cy="1340370"/>
          </a:xfrm>
          <a:prstGeom prst="rect">
            <a:avLst/>
          </a:prstGeom>
          <a:ln w="28575">
            <a:solidFill>
              <a:schemeClr val="tx1"/>
            </a:solidFill>
          </a:ln>
        </p:spPr>
      </p:pic>
      <p:pic>
        <p:nvPicPr>
          <p:cNvPr id="40968" name="Picture 8" descr="ESTUDIO DE MUESTRA DE SUELO GEOLOGÍA Y SUELOS 2010-2: TAMIZADO"/>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8473" b="30794"/>
          <a:stretch/>
        </p:blipFill>
        <p:spPr bwMode="auto">
          <a:xfrm>
            <a:off x="5584220" y="971692"/>
            <a:ext cx="1295401" cy="133505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8" name="Rectángulo 27"/>
          <p:cNvSpPr/>
          <p:nvPr/>
        </p:nvSpPr>
        <p:spPr>
          <a:xfrm>
            <a:off x="416762" y="2653396"/>
            <a:ext cx="2881365" cy="461665"/>
          </a:xfrm>
          <a:prstGeom prst="rect">
            <a:avLst/>
          </a:prstGeom>
          <a:ln>
            <a:solidFill>
              <a:schemeClr val="accent6">
                <a:lumMod val="75000"/>
              </a:schemeClr>
            </a:solidFill>
          </a:ln>
        </p:spPr>
        <p:txBody>
          <a:bodyPr wrap="square">
            <a:spAutoFit/>
          </a:bodyPr>
          <a:lstStyle/>
          <a:p>
            <a:pPr algn="ctr"/>
            <a:r>
              <a:rPr lang="es-MX" sz="1200" dirty="0">
                <a:latin typeface="+mj-lt"/>
              </a:rPr>
              <a:t>100 g por potrero, homogenizadas en una sola muestra de 500 g.</a:t>
            </a:r>
            <a:r>
              <a:rPr lang="es-EC" sz="1200" b="1" dirty="0">
                <a:latin typeface="+mj-lt"/>
                <a:ea typeface="Calibri" panose="020F0502020204030204" pitchFamily="34" charset="0"/>
              </a:rPr>
              <a:t> </a:t>
            </a:r>
            <a:endParaRPr lang="es-EC" sz="1200" b="1" dirty="0">
              <a:latin typeface="+mj-lt"/>
            </a:endParaRPr>
          </a:p>
        </p:txBody>
      </p:sp>
      <p:cxnSp>
        <p:nvCxnSpPr>
          <p:cNvPr id="19" name="Conector recto de flecha 18"/>
          <p:cNvCxnSpPr/>
          <p:nvPr/>
        </p:nvCxnSpPr>
        <p:spPr>
          <a:xfrm flipH="1">
            <a:off x="1838060" y="2357130"/>
            <a:ext cx="1" cy="28966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4377725" y="619574"/>
            <a:ext cx="2031325" cy="338554"/>
          </a:xfrm>
          <a:prstGeom prst="rect">
            <a:avLst/>
          </a:prstGeom>
        </p:spPr>
        <p:txBody>
          <a:bodyPr wrap="none">
            <a:spAutoFit/>
          </a:bodyPr>
          <a:lstStyle/>
          <a:p>
            <a:r>
              <a:rPr lang="es-EC" sz="1600" b="1" dirty="0">
                <a:latin typeface="+mj-lt"/>
                <a:ea typeface="Calibri" panose="020F0502020204030204" pitchFamily="34" charset="0"/>
              </a:rPr>
              <a:t>Secado y tamizado</a:t>
            </a:r>
            <a:endParaRPr lang="es-EC" sz="1600" b="1" dirty="0">
              <a:latin typeface="+mj-lt"/>
            </a:endParaRPr>
          </a:p>
        </p:txBody>
      </p:sp>
      <p:sp>
        <p:nvSpPr>
          <p:cNvPr id="35" name="Rectángulo 34"/>
          <p:cNvSpPr/>
          <p:nvPr/>
        </p:nvSpPr>
        <p:spPr>
          <a:xfrm>
            <a:off x="4149302" y="2674848"/>
            <a:ext cx="2808239" cy="461665"/>
          </a:xfrm>
          <a:prstGeom prst="rect">
            <a:avLst/>
          </a:prstGeom>
          <a:ln>
            <a:solidFill>
              <a:schemeClr val="accent6">
                <a:lumMod val="75000"/>
              </a:schemeClr>
            </a:solidFill>
          </a:ln>
        </p:spPr>
        <p:txBody>
          <a:bodyPr wrap="square">
            <a:spAutoFit/>
          </a:bodyPr>
          <a:lstStyle/>
          <a:p>
            <a:r>
              <a:rPr lang="es-EC" sz="1200" b="1" dirty="0">
                <a:latin typeface="+mj-lt"/>
              </a:rPr>
              <a:t>Tiempo de secado ambiente: </a:t>
            </a:r>
            <a:r>
              <a:rPr lang="es-EC" sz="1200" dirty="0">
                <a:latin typeface="+mj-lt"/>
              </a:rPr>
              <a:t>24 h.</a:t>
            </a:r>
          </a:p>
          <a:p>
            <a:r>
              <a:rPr lang="es-EC" sz="1200" b="1" dirty="0">
                <a:latin typeface="+mj-lt"/>
              </a:rPr>
              <a:t>Tamizado:</a:t>
            </a:r>
            <a:r>
              <a:rPr lang="es-EC" sz="1200" dirty="0">
                <a:latin typeface="+mj-lt"/>
              </a:rPr>
              <a:t> </a:t>
            </a:r>
            <a:r>
              <a:rPr lang="es-MX" sz="1200" dirty="0">
                <a:latin typeface="+mj-lt"/>
              </a:rPr>
              <a:t>tambores de</a:t>
            </a:r>
            <a:r>
              <a:rPr lang="de-DE" sz="1200" dirty="0">
                <a:latin typeface="+mj-lt"/>
              </a:rPr>
              <a:t> 1“,3/4“, y 1/2“</a:t>
            </a:r>
            <a:endParaRPr lang="es-EC" sz="1200" b="1" dirty="0">
              <a:latin typeface="+mj-lt"/>
            </a:endParaRPr>
          </a:p>
        </p:txBody>
      </p:sp>
      <p:cxnSp>
        <p:nvCxnSpPr>
          <p:cNvPr id="36" name="Conector recto de flecha 35"/>
          <p:cNvCxnSpPr/>
          <p:nvPr/>
        </p:nvCxnSpPr>
        <p:spPr>
          <a:xfrm flipH="1">
            <a:off x="5515333" y="2389163"/>
            <a:ext cx="1" cy="28966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7966127" y="599547"/>
            <a:ext cx="2659702" cy="338554"/>
          </a:xfrm>
          <a:prstGeom prst="rect">
            <a:avLst/>
          </a:prstGeom>
        </p:spPr>
        <p:txBody>
          <a:bodyPr wrap="none">
            <a:spAutoFit/>
          </a:bodyPr>
          <a:lstStyle/>
          <a:p>
            <a:r>
              <a:rPr lang="es-EC" sz="1600" b="1" dirty="0">
                <a:latin typeface="+mj-lt"/>
              </a:rPr>
              <a:t>Incineración de muestras</a:t>
            </a:r>
          </a:p>
        </p:txBody>
      </p:sp>
      <p:sp>
        <p:nvSpPr>
          <p:cNvPr id="38" name="Rectángulo 37"/>
          <p:cNvSpPr/>
          <p:nvPr/>
        </p:nvSpPr>
        <p:spPr>
          <a:xfrm>
            <a:off x="8078676" y="2647984"/>
            <a:ext cx="2425450" cy="461665"/>
          </a:xfrm>
          <a:prstGeom prst="rect">
            <a:avLst/>
          </a:prstGeom>
          <a:ln>
            <a:solidFill>
              <a:schemeClr val="accent6">
                <a:lumMod val="75000"/>
              </a:schemeClr>
            </a:solidFill>
          </a:ln>
        </p:spPr>
        <p:txBody>
          <a:bodyPr wrap="square">
            <a:spAutoFit/>
          </a:bodyPr>
          <a:lstStyle/>
          <a:p>
            <a:r>
              <a:rPr lang="es-EC" sz="1200" b="1" dirty="0">
                <a:latin typeface="+mj-lt"/>
              </a:rPr>
              <a:t>Secado: </a:t>
            </a:r>
            <a:r>
              <a:rPr lang="es-EC" sz="1200" dirty="0">
                <a:latin typeface="+mj-lt"/>
              </a:rPr>
              <a:t>105°C  por 24 horas</a:t>
            </a:r>
            <a:br>
              <a:rPr lang="es-EC" sz="1200" dirty="0">
                <a:latin typeface="+mj-lt"/>
              </a:rPr>
            </a:br>
            <a:r>
              <a:rPr lang="es-EC" sz="1200" b="1" dirty="0">
                <a:latin typeface="+mj-lt"/>
              </a:rPr>
              <a:t>Incinerado: </a:t>
            </a:r>
            <a:r>
              <a:rPr lang="es-EC" sz="1200" dirty="0">
                <a:latin typeface="+mj-lt"/>
              </a:rPr>
              <a:t>600°C por 2 horas</a:t>
            </a:r>
          </a:p>
        </p:txBody>
      </p:sp>
      <p:cxnSp>
        <p:nvCxnSpPr>
          <p:cNvPr id="39" name="Conector recto de flecha 38"/>
          <p:cNvCxnSpPr/>
          <p:nvPr/>
        </p:nvCxnSpPr>
        <p:spPr>
          <a:xfrm flipH="1">
            <a:off x="9177364" y="2363731"/>
            <a:ext cx="1" cy="28966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p:nvPicPr>
        <p:blipFill rotWithShape="1">
          <a:blip r:embed="rId12">
            <a:extLst>
              <a:ext uri="{28A0092B-C50C-407E-A947-70E740481C1C}">
                <a14:useLocalDpi xmlns:a14="http://schemas.microsoft.com/office/drawing/2010/main" val="0"/>
              </a:ext>
            </a:extLst>
          </a:blip>
          <a:srcRect l="34061" t="34879" r="9890" b="16272"/>
          <a:stretch/>
        </p:blipFill>
        <p:spPr>
          <a:xfrm>
            <a:off x="9049939" y="3319361"/>
            <a:ext cx="2007973" cy="1487914"/>
          </a:xfrm>
          <a:prstGeom prst="rect">
            <a:avLst/>
          </a:prstGeom>
          <a:ln w="28575">
            <a:solidFill>
              <a:schemeClr val="tx1"/>
            </a:solidFill>
          </a:ln>
        </p:spPr>
      </p:pic>
      <p:pic>
        <p:nvPicPr>
          <p:cNvPr id="29" name="Imagen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64639" y="3319360"/>
            <a:ext cx="1107781" cy="1478667"/>
          </a:xfrm>
          <a:prstGeom prst="rect">
            <a:avLst/>
          </a:prstGeom>
          <a:ln w="28575">
            <a:solidFill>
              <a:schemeClr val="tx1"/>
            </a:solidFill>
          </a:ln>
        </p:spPr>
      </p:pic>
      <p:sp>
        <p:nvSpPr>
          <p:cNvPr id="42" name="Rectángulo 41"/>
          <p:cNvSpPr/>
          <p:nvPr/>
        </p:nvSpPr>
        <p:spPr>
          <a:xfrm>
            <a:off x="7856736" y="5249663"/>
            <a:ext cx="3201176" cy="461665"/>
          </a:xfrm>
          <a:prstGeom prst="rect">
            <a:avLst/>
          </a:prstGeom>
          <a:ln>
            <a:solidFill>
              <a:schemeClr val="accent6">
                <a:lumMod val="75000"/>
              </a:schemeClr>
            </a:solidFill>
          </a:ln>
        </p:spPr>
        <p:txBody>
          <a:bodyPr wrap="square">
            <a:spAutoFit/>
          </a:bodyPr>
          <a:lstStyle/>
          <a:p>
            <a:pPr algn="ctr"/>
            <a:r>
              <a:rPr lang="es-EC" sz="1200" b="1" dirty="0">
                <a:latin typeface="+mj-lt"/>
              </a:rPr>
              <a:t>Ca, Na, K y Mg</a:t>
            </a:r>
          </a:p>
          <a:p>
            <a:pPr algn="ctr"/>
            <a:r>
              <a:rPr lang="es-EC" sz="1200" dirty="0">
                <a:latin typeface="+mj-lt"/>
              </a:rPr>
              <a:t>3g (muestra) + 10 ml de agua destilada</a:t>
            </a:r>
          </a:p>
        </p:txBody>
      </p:sp>
      <p:cxnSp>
        <p:nvCxnSpPr>
          <p:cNvPr id="43" name="Conector recto de flecha 42"/>
          <p:cNvCxnSpPr/>
          <p:nvPr/>
        </p:nvCxnSpPr>
        <p:spPr>
          <a:xfrm flipH="1">
            <a:off x="9457323" y="4865137"/>
            <a:ext cx="1" cy="28966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4" name="Flecha abajo 43"/>
          <p:cNvSpPr/>
          <p:nvPr/>
        </p:nvSpPr>
        <p:spPr>
          <a:xfrm rot="5400000" flipV="1">
            <a:off x="7028411" y="1503723"/>
            <a:ext cx="253673" cy="3718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30" name="Flecha curvada hacia la izquierda 29"/>
          <p:cNvSpPr/>
          <p:nvPr/>
        </p:nvSpPr>
        <p:spPr>
          <a:xfrm>
            <a:off x="11204406" y="2095820"/>
            <a:ext cx="741274" cy="1845831"/>
          </a:xfrm>
          <a:prstGeom prst="curvedLeftArrow">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Imagen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10121" y="3256349"/>
            <a:ext cx="1177050" cy="1571129"/>
          </a:xfrm>
          <a:prstGeom prst="rect">
            <a:avLst/>
          </a:prstGeom>
          <a:ln w="28575">
            <a:solidFill>
              <a:schemeClr val="tx1"/>
            </a:solidFill>
          </a:ln>
        </p:spPr>
      </p:pic>
      <p:pic>
        <p:nvPicPr>
          <p:cNvPr id="40" name="Imagen 39"/>
          <p:cNvPicPr>
            <a:picLocks noChangeAspect="1"/>
          </p:cNvPicPr>
          <p:nvPr/>
        </p:nvPicPr>
        <p:blipFill rotWithShape="1">
          <a:blip r:embed="rId15" cstate="print">
            <a:extLst>
              <a:ext uri="{28A0092B-C50C-407E-A947-70E740481C1C}">
                <a14:useLocalDpi xmlns:a14="http://schemas.microsoft.com/office/drawing/2010/main" val="0"/>
              </a:ext>
            </a:extLst>
          </a:blip>
          <a:srcRect t="19517"/>
          <a:stretch/>
        </p:blipFill>
        <p:spPr>
          <a:xfrm>
            <a:off x="3898554" y="3248977"/>
            <a:ext cx="2411567" cy="1613029"/>
          </a:xfrm>
          <a:prstGeom prst="rect">
            <a:avLst/>
          </a:prstGeom>
          <a:ln w="28575">
            <a:solidFill>
              <a:schemeClr val="tx1"/>
            </a:solidFill>
          </a:ln>
        </p:spPr>
      </p:pic>
      <p:cxnSp>
        <p:nvCxnSpPr>
          <p:cNvPr id="51" name="Conector recto de flecha 50"/>
          <p:cNvCxnSpPr/>
          <p:nvPr/>
        </p:nvCxnSpPr>
        <p:spPr>
          <a:xfrm>
            <a:off x="5756220" y="4862006"/>
            <a:ext cx="0" cy="318390"/>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3808140" y="5226303"/>
            <a:ext cx="3755258" cy="646331"/>
          </a:xfrm>
          <a:prstGeom prst="rect">
            <a:avLst/>
          </a:prstGeom>
          <a:ln>
            <a:solidFill>
              <a:schemeClr val="accent6">
                <a:lumMod val="75000"/>
              </a:schemeClr>
            </a:solidFill>
          </a:ln>
        </p:spPr>
        <p:txBody>
          <a:bodyPr wrap="square">
            <a:spAutoFit/>
          </a:bodyPr>
          <a:lstStyle/>
          <a:p>
            <a:pPr algn="ctr"/>
            <a:r>
              <a:rPr lang="es-EC" sz="1200" b="1" dirty="0">
                <a:latin typeface="+mj-lt"/>
              </a:rPr>
              <a:t>Fósforo</a:t>
            </a:r>
          </a:p>
          <a:p>
            <a:pPr algn="ctr"/>
            <a:r>
              <a:rPr lang="es-EC" sz="1200" dirty="0">
                <a:latin typeface="+mj-lt"/>
              </a:rPr>
              <a:t>Sol. Extractante (</a:t>
            </a:r>
            <a:r>
              <a:rPr lang="es-EC" sz="1200" dirty="0" err="1">
                <a:latin typeface="+mj-lt"/>
              </a:rPr>
              <a:t>HCl</a:t>
            </a:r>
            <a:r>
              <a:rPr lang="es-EC" sz="1200" dirty="0">
                <a:latin typeface="+mj-lt"/>
              </a:rPr>
              <a:t>) + 0,2g carbón activado + 1ml </a:t>
            </a:r>
            <a:r>
              <a:rPr lang="es-EC" sz="1200" dirty="0" err="1">
                <a:latin typeface="+mj-lt"/>
              </a:rPr>
              <a:t>NaOH</a:t>
            </a:r>
            <a:r>
              <a:rPr lang="es-EC" sz="1200" dirty="0">
                <a:latin typeface="+mj-lt"/>
              </a:rPr>
              <a:t> + 1 ml </a:t>
            </a:r>
            <a:r>
              <a:rPr lang="es-MX" sz="1200" dirty="0"/>
              <a:t>H</a:t>
            </a:r>
            <a:r>
              <a:rPr lang="es-MX" sz="1200" baseline="-25000" dirty="0"/>
              <a:t>2</a:t>
            </a:r>
            <a:r>
              <a:rPr lang="es-MX" sz="1200" dirty="0"/>
              <a:t>SO</a:t>
            </a:r>
            <a:r>
              <a:rPr lang="es-MX" sz="1200" baseline="-25000" dirty="0"/>
              <a:t>4</a:t>
            </a:r>
            <a:endParaRPr lang="es-EC" sz="1200" dirty="0">
              <a:latin typeface="+mj-lt"/>
            </a:endParaRPr>
          </a:p>
        </p:txBody>
      </p:sp>
      <p:pic>
        <p:nvPicPr>
          <p:cNvPr id="48" name="Imagen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56665" y="3412650"/>
            <a:ext cx="1738162" cy="1430899"/>
          </a:xfrm>
          <a:prstGeom prst="rect">
            <a:avLst/>
          </a:prstGeom>
          <a:ln w="28575">
            <a:solidFill>
              <a:schemeClr val="tx1"/>
            </a:solidFill>
          </a:ln>
        </p:spPr>
      </p:pic>
      <p:pic>
        <p:nvPicPr>
          <p:cNvPr id="49" name="Imagen 48"/>
          <p:cNvPicPr>
            <a:picLocks noChangeAspect="1"/>
          </p:cNvPicPr>
          <p:nvPr/>
        </p:nvPicPr>
        <p:blipFill rotWithShape="1">
          <a:blip r:embed="rId17" cstate="print">
            <a:extLst>
              <a:ext uri="{28A0092B-C50C-407E-A947-70E740481C1C}">
                <a14:useLocalDpi xmlns:a14="http://schemas.microsoft.com/office/drawing/2010/main" val="0"/>
              </a:ext>
            </a:extLst>
          </a:blip>
          <a:srcRect t="15422"/>
          <a:stretch/>
        </p:blipFill>
        <p:spPr>
          <a:xfrm>
            <a:off x="412266" y="3412650"/>
            <a:ext cx="1267469" cy="1430899"/>
          </a:xfrm>
          <a:prstGeom prst="rect">
            <a:avLst/>
          </a:prstGeom>
          <a:ln w="28575">
            <a:solidFill>
              <a:schemeClr val="tx1"/>
            </a:solidFill>
          </a:ln>
        </p:spPr>
      </p:pic>
      <p:sp>
        <p:nvSpPr>
          <p:cNvPr id="57" name="Flecha abajo 56"/>
          <p:cNvSpPr/>
          <p:nvPr/>
        </p:nvSpPr>
        <p:spPr>
          <a:xfrm rot="5400000">
            <a:off x="7583933" y="3893624"/>
            <a:ext cx="260156" cy="33607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8" name="Flecha abajo 57"/>
          <p:cNvSpPr/>
          <p:nvPr/>
        </p:nvSpPr>
        <p:spPr>
          <a:xfrm rot="5400000">
            <a:off x="3492036" y="3978519"/>
            <a:ext cx="260156" cy="33607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9" name="Rectángulo 58"/>
          <p:cNvSpPr/>
          <p:nvPr/>
        </p:nvSpPr>
        <p:spPr>
          <a:xfrm>
            <a:off x="222046" y="5249664"/>
            <a:ext cx="3232031" cy="461665"/>
          </a:xfrm>
          <a:prstGeom prst="rect">
            <a:avLst/>
          </a:prstGeom>
          <a:ln>
            <a:solidFill>
              <a:schemeClr val="accent6">
                <a:lumMod val="75000"/>
              </a:schemeClr>
            </a:solidFill>
          </a:ln>
        </p:spPr>
        <p:txBody>
          <a:bodyPr wrap="square">
            <a:spAutoFit/>
          </a:bodyPr>
          <a:lstStyle/>
          <a:p>
            <a:pPr algn="ctr"/>
            <a:r>
              <a:rPr lang="es-MX" sz="1200" dirty="0">
                <a:latin typeface="+mj-lt"/>
              </a:rPr>
              <a:t>Espectrofotómetro de absorción atómica y lectura de niveles</a:t>
            </a:r>
            <a:endParaRPr lang="es-EC" sz="1200" dirty="0">
              <a:latin typeface="+mj-lt"/>
            </a:endParaRPr>
          </a:p>
        </p:txBody>
      </p:sp>
      <p:cxnSp>
        <p:nvCxnSpPr>
          <p:cNvPr id="61" name="Conector recto de flecha 60"/>
          <p:cNvCxnSpPr/>
          <p:nvPr/>
        </p:nvCxnSpPr>
        <p:spPr>
          <a:xfrm>
            <a:off x="1857445" y="4907913"/>
            <a:ext cx="0" cy="318390"/>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161435" y="5978944"/>
            <a:ext cx="1992853" cy="276999"/>
          </a:xfrm>
          <a:prstGeom prst="rect">
            <a:avLst/>
          </a:prstGeom>
        </p:spPr>
        <p:txBody>
          <a:bodyPr wrap="none">
            <a:spAutoFit/>
          </a:bodyPr>
          <a:lstStyle/>
          <a:p>
            <a:r>
              <a:rPr lang="es-EC" sz="1200" dirty="0">
                <a:latin typeface="Arial" panose="020B0604020202020204" pitchFamily="34" charset="0"/>
                <a:ea typeface="Calibri" panose="020F0502020204030204" pitchFamily="34" charset="0"/>
              </a:rPr>
              <a:t>(Zagal &amp; </a:t>
            </a:r>
            <a:r>
              <a:rPr lang="es-EC" sz="1200" dirty="0" err="1">
                <a:latin typeface="Arial" panose="020B0604020202020204" pitchFamily="34" charset="0"/>
                <a:ea typeface="Calibri" panose="020F0502020204030204" pitchFamily="34" charset="0"/>
              </a:rPr>
              <a:t>Sadzawka</a:t>
            </a:r>
            <a:r>
              <a:rPr lang="es-EC" sz="1200" dirty="0">
                <a:latin typeface="Arial" panose="020B0604020202020204" pitchFamily="34" charset="0"/>
                <a:ea typeface="Calibri" panose="020F0502020204030204" pitchFamily="34" charset="0"/>
              </a:rPr>
              <a:t>, 2007)</a:t>
            </a:r>
            <a:endParaRPr lang="en-US" sz="1200" dirty="0"/>
          </a:p>
        </p:txBody>
      </p:sp>
    </p:spTree>
    <p:extLst>
      <p:ext uri="{BB962C8B-B14F-4D97-AF65-F5344CB8AC3E}">
        <p14:creationId xmlns:p14="http://schemas.microsoft.com/office/powerpoint/2010/main" val="370007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1864" y="58267"/>
            <a:ext cx="5040560" cy="706437"/>
          </a:xfrm>
        </p:spPr>
        <p:txBody>
          <a:bodyPr/>
          <a:lstStyle/>
          <a:p>
            <a:pPr>
              <a:defRPr/>
            </a:pPr>
            <a:r>
              <a:rPr lang="es-EC" sz="2800" i="0" dirty="0">
                <a:solidFill>
                  <a:schemeClr val="accent6"/>
                </a:solidFill>
                <a:effectLst/>
                <a:cs typeface="Times New Roman" pitchFamily="18" charset="0"/>
              </a:rPr>
              <a:t>ANÁLISIS DE FORRAJE</a:t>
            </a:r>
          </a:p>
        </p:txBody>
      </p:sp>
      <p:sp>
        <p:nvSpPr>
          <p:cNvPr id="16" name="Rectángulo 15"/>
          <p:cNvSpPr/>
          <p:nvPr/>
        </p:nvSpPr>
        <p:spPr>
          <a:xfrm>
            <a:off x="932701" y="631080"/>
            <a:ext cx="1154483" cy="338554"/>
          </a:xfrm>
          <a:prstGeom prst="rect">
            <a:avLst/>
          </a:prstGeom>
        </p:spPr>
        <p:txBody>
          <a:bodyPr wrap="none">
            <a:spAutoFit/>
          </a:bodyPr>
          <a:lstStyle/>
          <a:p>
            <a:r>
              <a:rPr lang="es-EC" sz="1600" b="1" dirty="0">
                <a:latin typeface="+mj-lt"/>
                <a:ea typeface="Calibri" panose="020F0502020204030204" pitchFamily="34" charset="0"/>
              </a:rPr>
              <a:t>Muestreo </a:t>
            </a:r>
            <a:endParaRPr lang="es-EC" sz="1600" b="1" dirty="0">
              <a:latin typeface="+mj-lt"/>
            </a:endParaRPr>
          </a:p>
        </p:txBody>
      </p:sp>
      <p:grpSp>
        <p:nvGrpSpPr>
          <p:cNvPr id="24" name="Grupo 23"/>
          <p:cNvGrpSpPr/>
          <p:nvPr/>
        </p:nvGrpSpPr>
        <p:grpSpPr>
          <a:xfrm>
            <a:off x="8832304" y="6021288"/>
            <a:ext cx="3240360" cy="582613"/>
            <a:chOff x="8832304" y="6018112"/>
            <a:chExt cx="3240360" cy="582613"/>
          </a:xfrm>
        </p:grpSpPr>
        <p:sp>
          <p:nvSpPr>
            <p:cNvPr id="25" name="Rectángulo redondeado 24"/>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6"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lecha abajo 20"/>
          <p:cNvSpPr/>
          <p:nvPr/>
        </p:nvSpPr>
        <p:spPr>
          <a:xfrm rot="5400000" flipV="1">
            <a:off x="2451488" y="1482249"/>
            <a:ext cx="253673" cy="3718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8" name="Rectángulo 27"/>
          <p:cNvSpPr/>
          <p:nvPr/>
        </p:nvSpPr>
        <p:spPr>
          <a:xfrm>
            <a:off x="76933" y="2778203"/>
            <a:ext cx="3147475" cy="461665"/>
          </a:xfrm>
          <a:prstGeom prst="rect">
            <a:avLst/>
          </a:prstGeom>
          <a:ln>
            <a:solidFill>
              <a:schemeClr val="accent6">
                <a:lumMod val="75000"/>
              </a:schemeClr>
            </a:solidFill>
          </a:ln>
        </p:spPr>
        <p:txBody>
          <a:bodyPr wrap="square">
            <a:spAutoFit/>
          </a:bodyPr>
          <a:lstStyle/>
          <a:p>
            <a:r>
              <a:rPr lang="es-EC" sz="1200" b="1" dirty="0">
                <a:latin typeface="+mj-lt"/>
              </a:rPr>
              <a:t>Minerales</a:t>
            </a:r>
            <a:r>
              <a:rPr lang="es-EC" sz="1200" dirty="0">
                <a:latin typeface="+mj-lt"/>
              </a:rPr>
              <a:t>: 40 g de forraje de cada potrero.</a:t>
            </a:r>
            <a:br>
              <a:rPr lang="es-EC" sz="1200" dirty="0">
                <a:latin typeface="+mj-lt"/>
              </a:rPr>
            </a:br>
            <a:r>
              <a:rPr lang="es-EC" sz="1200" b="1" dirty="0">
                <a:latin typeface="+mj-lt"/>
              </a:rPr>
              <a:t>Materia seca:</a:t>
            </a:r>
            <a:r>
              <a:rPr lang="es-EC" sz="1200" dirty="0">
                <a:latin typeface="+mj-lt"/>
              </a:rPr>
              <a:t> 200 g de cada potrero.</a:t>
            </a:r>
          </a:p>
        </p:txBody>
      </p:sp>
      <p:sp>
        <p:nvSpPr>
          <p:cNvPr id="34" name="Rectángulo 33"/>
          <p:cNvSpPr/>
          <p:nvPr/>
        </p:nvSpPr>
        <p:spPr>
          <a:xfrm>
            <a:off x="3863752" y="644067"/>
            <a:ext cx="2178802" cy="338554"/>
          </a:xfrm>
          <a:prstGeom prst="rect">
            <a:avLst/>
          </a:prstGeom>
        </p:spPr>
        <p:txBody>
          <a:bodyPr wrap="none">
            <a:spAutoFit/>
          </a:bodyPr>
          <a:lstStyle/>
          <a:p>
            <a:r>
              <a:rPr lang="es-EC" sz="1600" b="1" dirty="0">
                <a:latin typeface="+mj-lt"/>
                <a:ea typeface="Calibri" panose="020F0502020204030204" pitchFamily="34" charset="0"/>
              </a:rPr>
              <a:t>Secado de muestras</a:t>
            </a:r>
            <a:endParaRPr lang="es-EC" sz="1600" b="1" dirty="0">
              <a:latin typeface="+mj-lt"/>
            </a:endParaRPr>
          </a:p>
        </p:txBody>
      </p:sp>
      <p:sp>
        <p:nvSpPr>
          <p:cNvPr id="35" name="Rectángulo 34"/>
          <p:cNvSpPr/>
          <p:nvPr/>
        </p:nvSpPr>
        <p:spPr>
          <a:xfrm>
            <a:off x="3335347" y="2774103"/>
            <a:ext cx="4089959" cy="461665"/>
          </a:xfrm>
          <a:prstGeom prst="rect">
            <a:avLst/>
          </a:prstGeom>
          <a:ln>
            <a:solidFill>
              <a:schemeClr val="accent6">
                <a:lumMod val="75000"/>
              </a:schemeClr>
            </a:solidFill>
          </a:ln>
        </p:spPr>
        <p:txBody>
          <a:bodyPr wrap="square">
            <a:spAutoFit/>
          </a:bodyPr>
          <a:lstStyle/>
          <a:p>
            <a:pPr marL="171450" indent="-171450">
              <a:buFontTx/>
              <a:buChar char="-"/>
            </a:pPr>
            <a:r>
              <a:rPr lang="es-EC" sz="1200" dirty="0">
                <a:latin typeface="+mj-lt"/>
              </a:rPr>
              <a:t>Etiquetado y secado de muestras (68°C) por 24 horas.</a:t>
            </a:r>
          </a:p>
          <a:p>
            <a:pPr marL="171450" indent="-171450">
              <a:buFontTx/>
              <a:buChar char="-"/>
            </a:pPr>
            <a:r>
              <a:rPr lang="es-EC" sz="1200" dirty="0">
                <a:latin typeface="+mj-lt"/>
              </a:rPr>
              <a:t>Pesaje de muestras, MS.</a:t>
            </a:r>
          </a:p>
        </p:txBody>
      </p:sp>
      <p:sp>
        <p:nvSpPr>
          <p:cNvPr id="37" name="Rectángulo 36"/>
          <p:cNvSpPr/>
          <p:nvPr/>
        </p:nvSpPr>
        <p:spPr>
          <a:xfrm>
            <a:off x="8428598" y="700714"/>
            <a:ext cx="2659702" cy="338554"/>
          </a:xfrm>
          <a:prstGeom prst="rect">
            <a:avLst/>
          </a:prstGeom>
        </p:spPr>
        <p:txBody>
          <a:bodyPr wrap="none">
            <a:spAutoFit/>
          </a:bodyPr>
          <a:lstStyle/>
          <a:p>
            <a:r>
              <a:rPr lang="es-EC" sz="1600" b="1" dirty="0">
                <a:latin typeface="+mj-lt"/>
              </a:rPr>
              <a:t>Pulverizado e incinerado </a:t>
            </a:r>
          </a:p>
        </p:txBody>
      </p:sp>
      <p:sp>
        <p:nvSpPr>
          <p:cNvPr id="38" name="Rectángulo 37"/>
          <p:cNvSpPr/>
          <p:nvPr/>
        </p:nvSpPr>
        <p:spPr>
          <a:xfrm>
            <a:off x="8428598" y="2803457"/>
            <a:ext cx="2425450" cy="461665"/>
          </a:xfrm>
          <a:prstGeom prst="rect">
            <a:avLst/>
          </a:prstGeom>
          <a:ln>
            <a:solidFill>
              <a:schemeClr val="accent6">
                <a:lumMod val="75000"/>
              </a:schemeClr>
            </a:solidFill>
          </a:ln>
        </p:spPr>
        <p:txBody>
          <a:bodyPr wrap="square">
            <a:spAutoFit/>
          </a:bodyPr>
          <a:lstStyle/>
          <a:p>
            <a:r>
              <a:rPr lang="es-EC" sz="1200" dirty="0">
                <a:latin typeface="+mj-lt"/>
              </a:rPr>
              <a:t>50 g de pasto pulverizado</a:t>
            </a:r>
          </a:p>
          <a:p>
            <a:r>
              <a:rPr lang="es-EC" sz="1200" b="1" dirty="0">
                <a:latin typeface="+mj-lt"/>
              </a:rPr>
              <a:t>Incinerado: </a:t>
            </a:r>
            <a:r>
              <a:rPr lang="es-EC" sz="1200" dirty="0">
                <a:latin typeface="+mj-lt"/>
              </a:rPr>
              <a:t>265°C por 3 horas</a:t>
            </a:r>
          </a:p>
        </p:txBody>
      </p:sp>
      <p:sp>
        <p:nvSpPr>
          <p:cNvPr id="44" name="Flecha abajo 43"/>
          <p:cNvSpPr/>
          <p:nvPr/>
        </p:nvSpPr>
        <p:spPr>
          <a:xfrm rot="5400000" flipV="1">
            <a:off x="7880861" y="1482248"/>
            <a:ext cx="253673" cy="3718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30" name="Flecha curvada hacia la izquierda 29"/>
          <p:cNvSpPr/>
          <p:nvPr/>
        </p:nvSpPr>
        <p:spPr>
          <a:xfrm>
            <a:off x="11344777" y="1922065"/>
            <a:ext cx="605690" cy="1897298"/>
          </a:xfrm>
          <a:prstGeom prst="curvedLeftArrow">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lecha abajo 56"/>
          <p:cNvSpPr/>
          <p:nvPr/>
        </p:nvSpPr>
        <p:spPr>
          <a:xfrm rot="5400000">
            <a:off x="6423976" y="4092321"/>
            <a:ext cx="370110" cy="6832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8" name="Flecha abajo 57"/>
          <p:cNvSpPr/>
          <p:nvPr/>
        </p:nvSpPr>
        <p:spPr>
          <a:xfrm rot="5400000">
            <a:off x="3297468" y="4086854"/>
            <a:ext cx="420920" cy="71164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9" name="Rectángulo 58"/>
          <p:cNvSpPr/>
          <p:nvPr/>
        </p:nvSpPr>
        <p:spPr>
          <a:xfrm>
            <a:off x="158365" y="5348644"/>
            <a:ext cx="3232031" cy="461665"/>
          </a:xfrm>
          <a:prstGeom prst="rect">
            <a:avLst/>
          </a:prstGeom>
          <a:ln>
            <a:solidFill>
              <a:schemeClr val="accent6">
                <a:lumMod val="75000"/>
              </a:schemeClr>
            </a:solidFill>
          </a:ln>
        </p:spPr>
        <p:txBody>
          <a:bodyPr wrap="square">
            <a:spAutoFit/>
          </a:bodyPr>
          <a:lstStyle/>
          <a:p>
            <a:pPr algn="ctr"/>
            <a:r>
              <a:rPr lang="es-MX" sz="1200" dirty="0">
                <a:latin typeface="+mj-lt"/>
              </a:rPr>
              <a:t>Espectrofotómetro de absorción atómica y lectura de niveles</a:t>
            </a:r>
            <a:endParaRPr lang="es-EC" sz="1200" dirty="0">
              <a:latin typeface="+mj-lt"/>
            </a:endParaRPr>
          </a:p>
        </p:txBody>
      </p:sp>
      <p:sp>
        <p:nvSpPr>
          <p:cNvPr id="45" name="Rectángulo 44"/>
          <p:cNvSpPr/>
          <p:nvPr/>
        </p:nvSpPr>
        <p:spPr>
          <a:xfrm>
            <a:off x="3863751" y="5435663"/>
            <a:ext cx="3033150" cy="646331"/>
          </a:xfrm>
          <a:prstGeom prst="rect">
            <a:avLst/>
          </a:prstGeom>
          <a:ln>
            <a:solidFill>
              <a:schemeClr val="accent6">
                <a:lumMod val="75000"/>
              </a:schemeClr>
            </a:solidFill>
          </a:ln>
        </p:spPr>
        <p:txBody>
          <a:bodyPr wrap="square">
            <a:spAutoFit/>
          </a:bodyPr>
          <a:lstStyle/>
          <a:p>
            <a:r>
              <a:rPr lang="es-EC" sz="1200" b="1" dirty="0">
                <a:latin typeface="+mj-lt"/>
              </a:rPr>
              <a:t>- Na y K: </a:t>
            </a:r>
            <a:r>
              <a:rPr lang="es-EC" sz="1200" dirty="0">
                <a:latin typeface="+mj-lt"/>
              </a:rPr>
              <a:t>9 ml </a:t>
            </a:r>
            <a:r>
              <a:rPr lang="es-MX" sz="1200" dirty="0"/>
              <a:t>La</a:t>
            </a:r>
            <a:r>
              <a:rPr lang="es-MX" sz="1200" baseline="-25000" dirty="0"/>
              <a:t>2</a:t>
            </a:r>
            <a:r>
              <a:rPr lang="es-MX" sz="1200" dirty="0"/>
              <a:t>O</a:t>
            </a:r>
            <a:r>
              <a:rPr lang="es-MX" sz="1200" baseline="-25000" dirty="0"/>
              <a:t>3</a:t>
            </a:r>
            <a:r>
              <a:rPr lang="es-MX" sz="1200" dirty="0"/>
              <a:t> + 1 ml muestra.</a:t>
            </a:r>
            <a:br>
              <a:rPr lang="es-MX" sz="1200" dirty="0"/>
            </a:br>
            <a:r>
              <a:rPr lang="es-MX" sz="1200" dirty="0"/>
              <a:t>- </a:t>
            </a:r>
            <a:r>
              <a:rPr lang="es-MX" sz="1200" b="1" dirty="0"/>
              <a:t>Ca y Mg: </a:t>
            </a:r>
            <a:r>
              <a:rPr lang="es-MX" sz="1200" dirty="0"/>
              <a:t>9,5 ml La</a:t>
            </a:r>
            <a:r>
              <a:rPr lang="es-MX" sz="1200" baseline="-25000" dirty="0"/>
              <a:t>2</a:t>
            </a:r>
            <a:r>
              <a:rPr lang="es-MX" sz="1200" dirty="0"/>
              <a:t>O</a:t>
            </a:r>
            <a:r>
              <a:rPr lang="es-MX" sz="1200" baseline="-25000" dirty="0"/>
              <a:t>3</a:t>
            </a:r>
            <a:r>
              <a:rPr lang="es-MX" sz="1200" dirty="0"/>
              <a:t> + 0,5 ml muestra</a:t>
            </a:r>
            <a:br>
              <a:rPr lang="es-MX" sz="1200" dirty="0"/>
            </a:br>
            <a:r>
              <a:rPr lang="es-MX" sz="1200" dirty="0"/>
              <a:t>- </a:t>
            </a:r>
            <a:r>
              <a:rPr lang="es-MX" sz="1200" b="1" dirty="0"/>
              <a:t>P: </a:t>
            </a:r>
            <a:r>
              <a:rPr lang="es-MX" sz="1200" dirty="0"/>
              <a:t>9 ml agua destilada + 1 ml muestra</a:t>
            </a:r>
            <a:r>
              <a:rPr lang="es-MX" sz="1200" baseline="-25000" dirty="0"/>
              <a:t>       </a:t>
            </a:r>
            <a:endParaRPr lang="es-EC" sz="1000" b="1" dirty="0"/>
          </a:p>
        </p:txBody>
      </p:sp>
      <p:sp>
        <p:nvSpPr>
          <p:cNvPr id="46" name="Rectángulo 45"/>
          <p:cNvSpPr/>
          <p:nvPr/>
        </p:nvSpPr>
        <p:spPr>
          <a:xfrm>
            <a:off x="7818351" y="5327203"/>
            <a:ext cx="3232031" cy="461665"/>
          </a:xfrm>
          <a:prstGeom prst="rect">
            <a:avLst/>
          </a:prstGeom>
          <a:ln>
            <a:solidFill>
              <a:schemeClr val="accent6">
                <a:lumMod val="75000"/>
              </a:schemeClr>
            </a:solidFill>
          </a:ln>
        </p:spPr>
        <p:txBody>
          <a:bodyPr wrap="square">
            <a:spAutoFit/>
          </a:bodyPr>
          <a:lstStyle/>
          <a:p>
            <a:pPr algn="ctr"/>
            <a:r>
              <a:rPr lang="es-EC" sz="1200">
                <a:latin typeface="+mj-lt"/>
              </a:rPr>
              <a:t>Dilución con agua destilada de muestras incineradas</a:t>
            </a:r>
            <a:endParaRPr lang="es-EC" sz="1200" dirty="0">
              <a:latin typeface="+mj-lt"/>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t="10804" b="6992"/>
          <a:stretch/>
        </p:blipFill>
        <p:spPr>
          <a:xfrm>
            <a:off x="743288" y="964654"/>
            <a:ext cx="1559170" cy="1710808"/>
          </a:xfrm>
          <a:prstGeom prst="rect">
            <a:avLst/>
          </a:prstGeom>
          <a:ln w="28575">
            <a:solidFill>
              <a:schemeClr val="tx1"/>
            </a:solidFill>
          </a:ln>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b="24192"/>
          <a:stretch/>
        </p:blipFill>
        <p:spPr>
          <a:xfrm>
            <a:off x="5157280" y="1072967"/>
            <a:ext cx="2505376" cy="1533667"/>
          </a:xfrm>
          <a:prstGeom prst="rect">
            <a:avLst/>
          </a:prstGeom>
          <a:ln w="28575">
            <a:solidFill>
              <a:schemeClr val="tx1"/>
            </a:solidFill>
          </a:ln>
        </p:spPr>
      </p:pic>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l="17011" t="14689" r="16892"/>
          <a:stretch/>
        </p:blipFill>
        <p:spPr>
          <a:xfrm>
            <a:off x="2900787" y="1089774"/>
            <a:ext cx="2269509" cy="1516859"/>
          </a:xfrm>
          <a:prstGeom prst="rect">
            <a:avLst/>
          </a:prstGeom>
          <a:ln w="28575">
            <a:solidFill>
              <a:schemeClr val="tx1"/>
            </a:solidFill>
          </a:ln>
        </p:spPr>
      </p:pic>
      <p:pic>
        <p:nvPicPr>
          <p:cNvPr id="56" name="Imagen 55"/>
          <p:cNvPicPr>
            <a:picLocks noChangeAspect="1"/>
          </p:cNvPicPr>
          <p:nvPr/>
        </p:nvPicPr>
        <p:blipFill rotWithShape="1">
          <a:blip r:embed="rId7" cstate="print">
            <a:extLst>
              <a:ext uri="{28A0092B-C50C-407E-A947-70E740481C1C}">
                <a14:useLocalDpi xmlns:a14="http://schemas.microsoft.com/office/drawing/2010/main" val="0"/>
              </a:ext>
            </a:extLst>
          </a:blip>
          <a:srcRect l="35013" b="27545"/>
          <a:stretch/>
        </p:blipFill>
        <p:spPr>
          <a:xfrm>
            <a:off x="9956995" y="1072967"/>
            <a:ext cx="1093387" cy="1627182"/>
          </a:xfrm>
          <a:prstGeom prst="rect">
            <a:avLst/>
          </a:prstGeom>
          <a:ln w="28575">
            <a:solidFill>
              <a:schemeClr val="tx1"/>
            </a:solidFill>
          </a:ln>
        </p:spPr>
      </p:pic>
      <p:pic>
        <p:nvPicPr>
          <p:cNvPr id="62" name="Imagen 61"/>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6706" t="28096" r="11701" b="12575"/>
          <a:stretch/>
        </p:blipFill>
        <p:spPr>
          <a:xfrm>
            <a:off x="8314203" y="1090855"/>
            <a:ext cx="1642792" cy="1594467"/>
          </a:xfrm>
          <a:prstGeom prst="rect">
            <a:avLst/>
          </a:prstGeom>
          <a:ln w="28575">
            <a:solidFill>
              <a:schemeClr val="tx1"/>
            </a:solidFill>
          </a:ln>
        </p:spPr>
      </p:pic>
      <p:pic>
        <p:nvPicPr>
          <p:cNvPr id="41986" name="Picture 2" descr="https://lh3.googleusercontent.com/vYtGwfiks1uv8OR7mAkPM5LVzgq7VCdQkbhHxobPTKkXCkSyAlTWagXHUuw8hvCENabdm3t254g-JcxzOdkv6yttofPpnx4iFl9AilV_zAhpm5y-7OHgzcnatmS9TYu-4NQsYVSdkH9mIlpySxivlQ_SCcxYgQRa8aUwlicT-CuOpe6l2kW7tGvM7DOxtjbgvzH63Xmk8LzrDLwzqWVc_C3M5iGHEUJM-lM4OkLSNfALZkNXv6ps8NgtQbGpcEvSEkh9lK11KrLIUFBVjEb0Ceo9zGZgO9LqO__fo6gMHSZb18ZB_sfFYO1JnPhpEO7Pkd-0sd8wyNtcbj3-KalRzsMMJ_frBS5C_40Z85gj70xCYoUXh90O329_qaBKbfyyFqS3Sr49QR5pkmWCWHza3mhoygO4TEfi-X6VMD2xLrTBZA-COPamwTY97cvO4N_HlM80QhXpWztCtmrMLUZilPk2MQQ9J_paWVW1KrSZZupKzuNrdorx-8K0QoIZy7Er_VIdaNerqT_W-fQ8K3HOaL_0hSRByD7F5R3TccMFJ49SZt5XQjrGkyQ0oEXVWJrwBNewvcf0bzcMCkUAI25-GUS6dLU5usph0HX9oebmKgpgtmIH1PS9MCHT-7GgwsNf6E58zhZShNeP3JvXm1YxLxjpzEw07JRtoqAXY0mqhHwwGhbAQMnrO5P3MeAFiQ=w1179-h663-k-no?authuser=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44" t="17624" r="6278" b="5469"/>
          <a:stretch/>
        </p:blipFill>
        <p:spPr bwMode="auto">
          <a:xfrm>
            <a:off x="7233158" y="3649873"/>
            <a:ext cx="2726078" cy="14667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988" name="Picture 4" descr="https://lh3.googleusercontent.com/1mmhazD3ZW6Lovh8F7A1N2fjOOBaPSpirq6I60bFyn3xs9GFKqaisTEFtlD19dIzKiDZuvJZ9E3XK5AqBjxMeZW2oFLkvQ6DooEAJn_61SotQAxcoPNtFvO9D9BpHVgdhISa7G46N-_kEPJjIUiscRmulYhcQjeekcIdv5PfqSEWvjwk1jgqdZHzuNmtnXyRSJN_F3i3X_V4xZsjY6jNOH3svp_D4lbJm2ro26LDkjMyigIONWEz8YHslGXNkSrnVC1Yln7cPZShKX6tFxYhK_EzBaPOkDaOl-Qr2HvaAGzLmYBz0Jefvz5ND_ID42X5WnqQTZDm7V4FRu2Jtqaph9IJh9f1UFR8jwyGc5CY8LM7mU92wkgcrDHWICKMkR0rCRAJjZjnPU73xrZZstYUEmNhkxM3EU5Tpxsny1btn01_2jvLqQi_uzNT2mtrv_12_noPrMDCFLnsAx3HfOS_yGa-tngHIxNzEKE13HP5V5NBEXumJo2oW6vXSht9lTkfS_CX_uwNr1plNCOCfq76oVreRFRw42wjP2SKAC7usV7z8QcEfG1q3ZasI-6u2puoOi8A-VaoPs5QUv2AHxEgjEaoV1BE_7rMTqWRdYPE724Uo_pn0V-ZzeQcY_8OllTQLRBWGwbS13lFJBFKpPp6lJW7sZuHIsMbJEqwnvdxP1OYurz5WajFjVo-AurZIQ=w884-h663-no?authuser=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963" t="9827" r="40567" b="13776"/>
          <a:stretch/>
        </p:blipFill>
        <p:spPr bwMode="auto">
          <a:xfrm>
            <a:off x="9915035" y="3363728"/>
            <a:ext cx="1408620" cy="181495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3" name="Imagen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9348" y="3305525"/>
            <a:ext cx="1529331" cy="2041353"/>
          </a:xfrm>
          <a:prstGeom prst="rect">
            <a:avLst/>
          </a:prstGeom>
          <a:ln w="28575">
            <a:solidFill>
              <a:schemeClr val="tx1"/>
            </a:solidFill>
          </a:ln>
        </p:spPr>
      </p:pic>
      <p:pic>
        <p:nvPicPr>
          <p:cNvPr id="40961" name="Imagen 409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676" y="3333224"/>
            <a:ext cx="2541156" cy="1905867"/>
          </a:xfrm>
          <a:prstGeom prst="rect">
            <a:avLst/>
          </a:prstGeom>
          <a:ln w="28575">
            <a:solidFill>
              <a:schemeClr val="tx1"/>
            </a:solidFill>
          </a:ln>
        </p:spPr>
      </p:pic>
      <p:sp>
        <p:nvSpPr>
          <p:cNvPr id="3" name="Rectángulo 2"/>
          <p:cNvSpPr/>
          <p:nvPr/>
        </p:nvSpPr>
        <p:spPr>
          <a:xfrm>
            <a:off x="-510081" y="5998598"/>
            <a:ext cx="3005682" cy="261610"/>
          </a:xfrm>
          <a:prstGeom prst="rect">
            <a:avLst/>
          </a:prstGeom>
        </p:spPr>
        <p:txBody>
          <a:bodyPr wrap="square">
            <a:spAutoFit/>
          </a:bodyPr>
          <a:lstStyle/>
          <a:p>
            <a:pPr indent="457200">
              <a:spcAft>
                <a:spcPts val="0"/>
              </a:spcAft>
            </a:pPr>
            <a:r>
              <a:rPr lang="es-EC" sz="1100" dirty="0">
                <a:solidFill>
                  <a:srgbClr val="000000"/>
                </a:solidFill>
                <a:latin typeface="Arial" panose="020B0604020202020204" pitchFamily="34" charset="0"/>
                <a:ea typeface="Calibri" panose="020F0502020204030204" pitchFamily="34" charset="0"/>
              </a:rPr>
              <a:t>(Carulla &amp; Cárdenas, 2015);  </a:t>
            </a:r>
            <a:endParaRPr lang="en-US" sz="11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32081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ector recto de flecha 47"/>
          <p:cNvCxnSpPr/>
          <p:nvPr/>
        </p:nvCxnSpPr>
        <p:spPr>
          <a:xfrm flipH="1">
            <a:off x="2050344" y="2959923"/>
            <a:ext cx="1" cy="289665"/>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xmlns="" id="{1B032D02-7364-4168-86B8-E692981CB0F7}"/>
              </a:ext>
            </a:extLst>
          </p:cNvPr>
          <p:cNvGrpSpPr/>
          <p:nvPr/>
        </p:nvGrpSpPr>
        <p:grpSpPr>
          <a:xfrm>
            <a:off x="8832304" y="6018112"/>
            <a:ext cx="3240360" cy="582613"/>
            <a:chOff x="8832304" y="6018112"/>
            <a:chExt cx="3240360" cy="582613"/>
          </a:xfrm>
        </p:grpSpPr>
        <p:sp>
          <p:nvSpPr>
            <p:cNvPr id="30" name="Rectángulo redondeado 39">
              <a:extLst>
                <a:ext uri="{FF2B5EF4-FFF2-40B4-BE49-F238E27FC236}">
                  <a16:creationId xmlns:a16="http://schemas.microsoft.com/office/drawing/2014/main" xmlns="" id="{EC01AA1F-2FA8-4361-ABCC-46303FE9A72E}"/>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1" name="Imagen 5">
              <a:extLst>
                <a:ext uri="{FF2B5EF4-FFF2-40B4-BE49-F238E27FC236}">
                  <a16:creationId xmlns:a16="http://schemas.microsoft.com/office/drawing/2014/main" xmlns="" id="{CA174EB3-A064-4E39-8C85-9E71C7DF27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upo 18">
            <a:extLst>
              <a:ext uri="{FF2B5EF4-FFF2-40B4-BE49-F238E27FC236}">
                <a16:creationId xmlns:a16="http://schemas.microsoft.com/office/drawing/2014/main" xmlns="" id="{F7553630-36F3-4ACB-8731-8D55D0DE3043}"/>
              </a:ext>
            </a:extLst>
          </p:cNvPr>
          <p:cNvGrpSpPr/>
          <p:nvPr/>
        </p:nvGrpSpPr>
        <p:grpSpPr>
          <a:xfrm>
            <a:off x="8832304" y="6018112"/>
            <a:ext cx="3240360" cy="582613"/>
            <a:chOff x="8832304" y="6018112"/>
            <a:chExt cx="3240360" cy="582613"/>
          </a:xfrm>
        </p:grpSpPr>
        <p:sp>
          <p:nvSpPr>
            <p:cNvPr id="23" name="Rectángulo redondeado 39">
              <a:extLst>
                <a:ext uri="{FF2B5EF4-FFF2-40B4-BE49-F238E27FC236}">
                  <a16:creationId xmlns:a16="http://schemas.microsoft.com/office/drawing/2014/main" xmlns=""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2" name="Imagen 5">
              <a:extLst>
                <a:ext uri="{FF2B5EF4-FFF2-40B4-BE49-F238E27FC236}">
                  <a16:creationId xmlns:a16="http://schemas.microsoft.com/office/drawing/2014/main" xmlns="" id="{1D3383CE-4E90-4252-876C-817C29A57C4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2">
            <a:extLst>
              <a:ext uri="{FF2B5EF4-FFF2-40B4-BE49-F238E27FC236}">
                <a16:creationId xmlns:a16="http://schemas.microsoft.com/office/drawing/2014/main" xmlns="" id="{45B28E10-9526-4391-8803-35157372C2D6}"/>
              </a:ext>
            </a:extLst>
          </p:cNvPr>
          <p:cNvSpPr>
            <a:spLocks noChangeArrowheads="1"/>
          </p:cNvSpPr>
          <p:nvPr/>
        </p:nvSpPr>
        <p:spPr bwMode="auto">
          <a:xfrm>
            <a:off x="119336" y="151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p:cNvSpPr/>
          <p:nvPr/>
        </p:nvSpPr>
        <p:spPr>
          <a:xfrm>
            <a:off x="4151784" y="44624"/>
            <a:ext cx="4132863" cy="523220"/>
          </a:xfrm>
          <a:prstGeom prst="rect">
            <a:avLst/>
          </a:prstGeom>
        </p:spPr>
        <p:txBody>
          <a:bodyPr wrap="none">
            <a:spAutoFit/>
          </a:bodyPr>
          <a:lstStyle/>
          <a:p>
            <a:r>
              <a:rPr lang="es-EC" sz="2800" b="1" dirty="0">
                <a:solidFill>
                  <a:schemeClr val="accent6"/>
                </a:solidFill>
                <a:cs typeface="Times New Roman" pitchFamily="18" charset="0"/>
              </a:rPr>
              <a:t>ANÁLISIS SANGUÍNEO</a:t>
            </a:r>
            <a:endParaRPr lang="en-US" sz="2800" b="1" dirty="0"/>
          </a:p>
        </p:txBody>
      </p:sp>
      <p:pic>
        <p:nvPicPr>
          <p:cNvPr id="40049" name="Picture 113" descr="https://lh3.googleusercontent.com/qr-J2BUQ4t4kMoiWt-_8M-G1sRNCAdnNyYw6jQYxUS0x-sGEcd9_B7bG46Bk22UZpIz_IttGjtJsUxl-ffNIhWf2n0ojqRnLhxlhtdvp-Ifos1LUWp6eELJF8YSSalojNu2rs05kyb2-24y5wqux5lqL7YquOmn3wr39OANUf0i6iN-zmP_9hnt9UVYCnZGaTMm1GyG1G03CBcI5HmJPgoSF2xCIWhHTuJCI_8cry6ARTWb0JBClqex3F7RlI0tNxtVFGErTmIFIVC3DEf817SSr7m6vAIO7rLOwtPOQUOl7xaiZ-QPUiCvcQv95fH2Y3goO3Bh-8s1SsfM4YR0ZJMrXq0SE_WX65it5JrItCz16HbMgK1wFmQCIvoeX07APia6-QR6Se98525zNLV4GIE9OQmc4zx50h9igjhQpkt-KbxCxioq01b4tobjbaZn3BXDgLf5tretLTu-P6fg-1UAL40EPWTwvv-s_-CJG_xDPxw_AFkwOgcdHLmK2gOkPHYzmeYW46XQlsgihSasq_siONeq5Tqzj28DhsQHQATHVC7AP2zcApI7S2a07ZWSY6hTK5yuVVWtFdSMfmxzrB7uNFBwjZxEYWFkfFYBVKwp7j-3nY9djbmPp5q7FgqRnf7Hk7-lLX1OmDBTmVuIJFPxYuvuXLDQ7IlotjmTBuwVp2lYIr46wqd5-q5sJBA=w498-h663-no?authuser=0"/>
          <p:cNvPicPr>
            <a:picLocks noChangeAspect="1" noChangeArrowheads="1"/>
          </p:cNvPicPr>
          <p:nvPr/>
        </p:nvPicPr>
        <p:blipFill rotWithShape="1">
          <a:blip r:embed="rId3">
            <a:extLst>
              <a:ext uri="{28A0092B-C50C-407E-A947-70E740481C1C}">
                <a14:useLocalDpi xmlns:a14="http://schemas.microsoft.com/office/drawing/2010/main" val="0"/>
              </a:ext>
            </a:extLst>
          </a:blip>
          <a:srcRect t="14871" b="20688"/>
          <a:stretch/>
        </p:blipFill>
        <p:spPr bwMode="auto">
          <a:xfrm>
            <a:off x="942692" y="1129552"/>
            <a:ext cx="2272988" cy="19539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117" y="3892223"/>
            <a:ext cx="2691187" cy="2018390"/>
          </a:xfrm>
          <a:prstGeom prst="rect">
            <a:avLst/>
          </a:prstGeom>
          <a:ln w="28575">
            <a:solidFill>
              <a:schemeClr val="tx1"/>
            </a:solidFill>
          </a:ln>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t="17217"/>
          <a:stretch/>
        </p:blipFill>
        <p:spPr>
          <a:xfrm>
            <a:off x="4381865" y="1116316"/>
            <a:ext cx="2898755" cy="1799753"/>
          </a:xfrm>
          <a:prstGeom prst="rect">
            <a:avLst/>
          </a:prstGeom>
          <a:ln w="28575">
            <a:solidFill>
              <a:schemeClr val="tx1"/>
            </a:solidFill>
          </a:ln>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0078" y="920802"/>
            <a:ext cx="1499182" cy="2001111"/>
          </a:xfrm>
          <a:prstGeom prst="rect">
            <a:avLst/>
          </a:prstGeom>
          <a:ln w="28575">
            <a:solidFill>
              <a:schemeClr val="tx1"/>
            </a:solidFill>
          </a:ln>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3707" y="958811"/>
            <a:ext cx="1521888" cy="2001112"/>
          </a:xfrm>
          <a:prstGeom prst="rect">
            <a:avLst/>
          </a:prstGeom>
          <a:ln w="28575">
            <a:solidFill>
              <a:schemeClr val="tx1"/>
            </a:solidFill>
          </a:ln>
        </p:spPr>
      </p:pic>
      <p:sp>
        <p:nvSpPr>
          <p:cNvPr id="47" name="Rectángulo 46"/>
          <p:cNvSpPr/>
          <p:nvPr/>
        </p:nvSpPr>
        <p:spPr>
          <a:xfrm>
            <a:off x="1068162" y="3276345"/>
            <a:ext cx="2188258" cy="646331"/>
          </a:xfrm>
          <a:prstGeom prst="rect">
            <a:avLst/>
          </a:prstGeom>
          <a:ln>
            <a:solidFill>
              <a:schemeClr val="accent6">
                <a:lumMod val="75000"/>
              </a:schemeClr>
            </a:solidFill>
          </a:ln>
        </p:spPr>
        <p:txBody>
          <a:bodyPr wrap="square">
            <a:spAutoFit/>
          </a:bodyPr>
          <a:lstStyle/>
          <a:p>
            <a:pPr algn="ctr"/>
            <a:r>
              <a:rPr lang="es-EC" sz="1200" b="1" dirty="0">
                <a:latin typeface="+mj-lt"/>
              </a:rPr>
              <a:t>Vaconas seleccionadas</a:t>
            </a:r>
            <a:br>
              <a:rPr lang="es-EC" sz="1200" b="1" dirty="0">
                <a:latin typeface="+mj-lt"/>
              </a:rPr>
            </a:br>
            <a:r>
              <a:rPr lang="es-EC" sz="1200" dirty="0">
                <a:latin typeface="+mj-lt"/>
              </a:rPr>
              <a:t>5 medias</a:t>
            </a:r>
          </a:p>
          <a:p>
            <a:pPr algn="ctr"/>
            <a:r>
              <a:rPr lang="es-EC" sz="1200" dirty="0">
                <a:latin typeface="+mj-lt"/>
              </a:rPr>
              <a:t>7 fierros</a:t>
            </a:r>
          </a:p>
        </p:txBody>
      </p:sp>
      <p:sp>
        <p:nvSpPr>
          <p:cNvPr id="9" name="Abrir llave 8"/>
          <p:cNvSpPr/>
          <p:nvPr/>
        </p:nvSpPr>
        <p:spPr>
          <a:xfrm rot="16200000">
            <a:off x="7089126" y="178089"/>
            <a:ext cx="423072" cy="5837593"/>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ángulo 49"/>
          <p:cNvSpPr/>
          <p:nvPr/>
        </p:nvSpPr>
        <p:spPr>
          <a:xfrm>
            <a:off x="4480719" y="3345981"/>
            <a:ext cx="6342602" cy="307777"/>
          </a:xfrm>
          <a:prstGeom prst="rect">
            <a:avLst/>
          </a:prstGeom>
          <a:ln>
            <a:solidFill>
              <a:schemeClr val="accent6">
                <a:lumMod val="75000"/>
              </a:schemeClr>
            </a:solidFill>
          </a:ln>
        </p:spPr>
        <p:txBody>
          <a:bodyPr wrap="square">
            <a:spAutoFit/>
          </a:bodyPr>
          <a:lstStyle/>
          <a:p>
            <a:pPr algn="ctr"/>
            <a:r>
              <a:rPr lang="es-EC" sz="1200" dirty="0">
                <a:latin typeface="+mj-lt"/>
              </a:rPr>
              <a:t>Limpieza del área de extracción con yodo, toma de muestras (10 ml) de la vena coccígea</a:t>
            </a:r>
            <a:r>
              <a:rPr lang="es-EC" sz="1400" dirty="0">
                <a:latin typeface="+mj-lt"/>
              </a:rPr>
              <a:t>.</a:t>
            </a:r>
          </a:p>
        </p:txBody>
      </p:sp>
      <p:sp>
        <p:nvSpPr>
          <p:cNvPr id="51" name="Flecha abajo 50"/>
          <p:cNvSpPr/>
          <p:nvPr/>
        </p:nvSpPr>
        <p:spPr>
          <a:xfrm rot="5400000" flipV="1">
            <a:off x="3674723" y="1560988"/>
            <a:ext cx="439986" cy="6895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52" name="Flecha curvada hacia la izquierda 51"/>
          <p:cNvSpPr/>
          <p:nvPr/>
        </p:nvSpPr>
        <p:spPr>
          <a:xfrm>
            <a:off x="10983291" y="1456020"/>
            <a:ext cx="721206" cy="2909084"/>
          </a:xfrm>
          <a:prstGeom prst="curvedLeftArrow">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ángulo 52"/>
          <p:cNvSpPr/>
          <p:nvPr/>
        </p:nvSpPr>
        <p:spPr>
          <a:xfrm>
            <a:off x="9060407" y="4616596"/>
            <a:ext cx="1799031" cy="276999"/>
          </a:xfrm>
          <a:prstGeom prst="rect">
            <a:avLst/>
          </a:prstGeom>
          <a:ln>
            <a:solidFill>
              <a:schemeClr val="accent6">
                <a:lumMod val="75000"/>
              </a:schemeClr>
            </a:solidFill>
          </a:ln>
        </p:spPr>
        <p:txBody>
          <a:bodyPr wrap="square">
            <a:spAutoFit/>
          </a:bodyPr>
          <a:lstStyle/>
          <a:p>
            <a:pPr algn="ctr"/>
            <a:r>
              <a:rPr lang="es-EC" sz="1200" dirty="0">
                <a:latin typeface="+mj-lt"/>
              </a:rPr>
              <a:t>Etiquetado de muestras</a:t>
            </a:r>
          </a:p>
        </p:txBody>
      </p:sp>
      <p:sp>
        <p:nvSpPr>
          <p:cNvPr id="54" name="Flecha abajo 53"/>
          <p:cNvSpPr/>
          <p:nvPr/>
        </p:nvSpPr>
        <p:spPr>
          <a:xfrm rot="5400000">
            <a:off x="5164953" y="4564856"/>
            <a:ext cx="439986" cy="67312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8"/>
          <a:stretch>
            <a:fillRect/>
          </a:stretch>
        </p:blipFill>
        <p:spPr>
          <a:xfrm>
            <a:off x="263352" y="4653136"/>
            <a:ext cx="1742424" cy="457387"/>
          </a:xfrm>
          <a:prstGeom prst="rect">
            <a:avLst/>
          </a:prstGeom>
        </p:spPr>
      </p:pic>
      <p:sp>
        <p:nvSpPr>
          <p:cNvPr id="55" name="Rectángulo 54"/>
          <p:cNvSpPr/>
          <p:nvPr/>
        </p:nvSpPr>
        <p:spPr>
          <a:xfrm>
            <a:off x="1235199" y="5629448"/>
            <a:ext cx="3590409" cy="276999"/>
          </a:xfrm>
          <a:prstGeom prst="rect">
            <a:avLst/>
          </a:prstGeom>
          <a:ln>
            <a:solidFill>
              <a:schemeClr val="accent6">
                <a:lumMod val="75000"/>
              </a:schemeClr>
            </a:solidFill>
          </a:ln>
        </p:spPr>
        <p:txBody>
          <a:bodyPr wrap="square">
            <a:spAutoFit/>
          </a:bodyPr>
          <a:lstStyle/>
          <a:p>
            <a:pPr algn="ctr"/>
            <a:r>
              <a:rPr lang="es-EC" sz="1200" dirty="0">
                <a:latin typeface="+mj-lt"/>
              </a:rPr>
              <a:t>Transporte de muestras y análisis en laboratorio</a:t>
            </a:r>
          </a:p>
        </p:txBody>
      </p:sp>
      <p:pic>
        <p:nvPicPr>
          <p:cNvPr id="2" name="Imagen 1"/>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Effect>
                      <a14:colorTemperature colorTemp="11200"/>
                    </a14:imgEffect>
                  </a14:imgLayer>
                </a14:imgProps>
              </a:ext>
            </a:extLst>
          </a:blip>
          <a:srcRect t="15744"/>
          <a:stretch/>
        </p:blipFill>
        <p:spPr>
          <a:xfrm rot="5400000">
            <a:off x="2735090" y="3562393"/>
            <a:ext cx="1383703" cy="2529301"/>
          </a:xfrm>
          <a:prstGeom prst="rect">
            <a:avLst/>
          </a:prstGeom>
          <a:ln w="28575">
            <a:solidFill>
              <a:schemeClr val="tx1"/>
            </a:solidFill>
          </a:ln>
        </p:spPr>
      </p:pic>
      <p:sp>
        <p:nvSpPr>
          <p:cNvPr id="8" name="Rectángulo 7"/>
          <p:cNvSpPr/>
          <p:nvPr/>
        </p:nvSpPr>
        <p:spPr>
          <a:xfrm>
            <a:off x="-438428" y="6003369"/>
            <a:ext cx="1716390" cy="276999"/>
          </a:xfrm>
          <a:prstGeom prst="rect">
            <a:avLst/>
          </a:prstGeom>
        </p:spPr>
        <p:txBody>
          <a:bodyPr wrap="square">
            <a:spAutoFit/>
          </a:bodyPr>
          <a:lstStyle/>
          <a:p>
            <a:pPr indent="457200">
              <a:spcAft>
                <a:spcPts val="0"/>
              </a:spcAft>
            </a:pPr>
            <a:r>
              <a:rPr lang="es-EC" sz="1200" dirty="0">
                <a:solidFill>
                  <a:srgbClr val="000000"/>
                </a:solidFill>
                <a:latin typeface="Arial" panose="020B0604020202020204" pitchFamily="34" charset="0"/>
                <a:ea typeface="Calibri" panose="020F0502020204030204" pitchFamily="34" charset="0"/>
              </a:rPr>
              <a:t>(</a:t>
            </a:r>
            <a:r>
              <a:rPr lang="es-EC" sz="1200" dirty="0" err="1">
                <a:solidFill>
                  <a:srgbClr val="000000"/>
                </a:solidFill>
                <a:latin typeface="Arial" panose="020B0604020202020204" pitchFamily="34" charset="0"/>
                <a:ea typeface="Calibri" panose="020F0502020204030204" pitchFamily="34" charset="0"/>
              </a:rPr>
              <a:t>Cháves</a:t>
            </a:r>
            <a:r>
              <a:rPr lang="es-EC" sz="1200" dirty="0">
                <a:solidFill>
                  <a:srgbClr val="000000"/>
                </a:solidFill>
                <a:latin typeface="Arial" panose="020B0604020202020204" pitchFamily="34" charset="0"/>
                <a:ea typeface="Calibri" panose="020F0502020204030204" pitchFamily="34" charset="0"/>
              </a:rPr>
              <a:t>, 2016)</a:t>
            </a:r>
            <a:endParaRPr lang="en-US" sz="12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8811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487488" y="103263"/>
            <a:ext cx="8528705" cy="706437"/>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defRPr/>
            </a:pPr>
            <a:r>
              <a:rPr lang="es-EC" sz="2800" i="0" kern="0">
                <a:solidFill>
                  <a:schemeClr val="accent6"/>
                </a:solidFill>
                <a:effectLst/>
                <a:cs typeface="Times New Roman" pitchFamily="18" charset="0"/>
              </a:rPr>
              <a:t>NIVELES DE MINERALES ENCONTRADOS</a:t>
            </a:r>
            <a:endParaRPr lang="es-EC" sz="2800" i="0" kern="0" dirty="0">
              <a:solidFill>
                <a:schemeClr val="accent6"/>
              </a:solidFill>
              <a:effectLst/>
              <a:cs typeface="Times New Roman" pitchFamily="18" charset="0"/>
            </a:endParaRPr>
          </a:p>
        </p:txBody>
      </p:sp>
      <p:grpSp>
        <p:nvGrpSpPr>
          <p:cNvPr id="4" name="Grupo 3"/>
          <p:cNvGrpSpPr/>
          <p:nvPr/>
        </p:nvGrpSpPr>
        <p:grpSpPr>
          <a:xfrm>
            <a:off x="8832304" y="6021288"/>
            <a:ext cx="3240360" cy="582613"/>
            <a:chOff x="8832304" y="6018112"/>
            <a:chExt cx="3240360" cy="582613"/>
          </a:xfrm>
        </p:grpSpPr>
        <p:sp>
          <p:nvSpPr>
            <p:cNvPr id="5" name="Rectángulo redondeado 4"/>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6"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Tabla 6"/>
          <p:cNvGraphicFramePr>
            <a:graphicFrameLocks noGrp="1"/>
          </p:cNvGraphicFramePr>
          <p:nvPr/>
        </p:nvGraphicFramePr>
        <p:xfrm>
          <a:off x="839416" y="860888"/>
          <a:ext cx="5544615" cy="2079296"/>
        </p:xfrm>
        <a:graphic>
          <a:graphicData uri="http://schemas.openxmlformats.org/drawingml/2006/table">
            <a:tbl>
              <a:tblPr/>
              <a:tblGrid>
                <a:gridCol w="1056805">
                  <a:extLst>
                    <a:ext uri="{9D8B030D-6E8A-4147-A177-3AD203B41FA5}">
                      <a16:colId xmlns:a16="http://schemas.microsoft.com/office/drawing/2014/main" xmlns="" val="2076006739"/>
                    </a:ext>
                  </a:extLst>
                </a:gridCol>
                <a:gridCol w="1172621">
                  <a:extLst>
                    <a:ext uri="{9D8B030D-6E8A-4147-A177-3AD203B41FA5}">
                      <a16:colId xmlns:a16="http://schemas.microsoft.com/office/drawing/2014/main" xmlns="" val="160036674"/>
                    </a:ext>
                  </a:extLst>
                </a:gridCol>
                <a:gridCol w="800770">
                  <a:extLst>
                    <a:ext uri="{9D8B030D-6E8A-4147-A177-3AD203B41FA5}">
                      <a16:colId xmlns:a16="http://schemas.microsoft.com/office/drawing/2014/main" xmlns="" val="296499906"/>
                    </a:ext>
                  </a:extLst>
                </a:gridCol>
                <a:gridCol w="1160501">
                  <a:extLst>
                    <a:ext uri="{9D8B030D-6E8A-4147-A177-3AD203B41FA5}">
                      <a16:colId xmlns:a16="http://schemas.microsoft.com/office/drawing/2014/main" xmlns="" val="2697110386"/>
                    </a:ext>
                  </a:extLst>
                </a:gridCol>
                <a:gridCol w="1353918">
                  <a:extLst>
                    <a:ext uri="{9D8B030D-6E8A-4147-A177-3AD203B41FA5}">
                      <a16:colId xmlns:a16="http://schemas.microsoft.com/office/drawing/2014/main" xmlns="" val="2745762989"/>
                    </a:ext>
                  </a:extLst>
                </a:gridCol>
              </a:tblGrid>
              <a:tr h="175244">
                <a:tc gridSpan="3">
                  <a:txBody>
                    <a:bodyPr/>
                    <a:lstStyle/>
                    <a:p>
                      <a:pPr algn="ctr" fontAlgn="b"/>
                      <a:r>
                        <a:rPr lang="es-EC" sz="1200" b="1" i="0" u="none" strike="noStrike">
                          <a:solidFill>
                            <a:srgbClr val="000000"/>
                          </a:solidFill>
                          <a:effectLst/>
                          <a:latin typeface="Arial" panose="020B0604020202020204" pitchFamily="34" charset="0"/>
                        </a:rPr>
                        <a:t>Minerales en suelo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fontAlgn="b"/>
                      <a:r>
                        <a:rPr lang="es-EC" sz="1200" b="1" i="0" u="none" strike="noStrike">
                          <a:solidFill>
                            <a:srgbClr val="000000"/>
                          </a:solidFill>
                          <a:effectLst/>
                          <a:latin typeface="Arial" panose="020B0604020202020204" pitchFamily="34" charset="0"/>
                        </a:rPr>
                        <a:t>Resultados en forraje (kikuyo)</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xmlns="" val="656357401"/>
                  </a:ext>
                </a:extLst>
              </a:tr>
              <a:tr h="525731">
                <a:tc>
                  <a:txBody>
                    <a:bodyPr/>
                    <a:lstStyle/>
                    <a:p>
                      <a:pPr algn="ctr" fontAlgn="ctr"/>
                      <a:r>
                        <a:rPr lang="es-EC" sz="1200" b="1" i="0" u="none" strike="noStrike">
                          <a:solidFill>
                            <a:srgbClr val="000000"/>
                          </a:solidFill>
                          <a:effectLst/>
                          <a:latin typeface="Arial" panose="020B0604020202020204" pitchFamily="34" charset="0"/>
                        </a:rPr>
                        <a:t>Variable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Promedio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LC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Arial" panose="020B0604020202020204" pitchFamily="34" charset="0"/>
                        </a:rPr>
                        <a:t>Promedio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Arial" panose="020B0604020202020204" pitchFamily="34" charset="0"/>
                        </a:rPr>
                        <a:t>Concentraciones óptimas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9499899"/>
                  </a:ext>
                </a:extLst>
              </a:tr>
              <a:tr h="281040">
                <a:tc>
                  <a:txBody>
                    <a:bodyPr/>
                    <a:lstStyle/>
                    <a:p>
                      <a:pPr algn="ctr" fontAlgn="ctr"/>
                      <a:r>
                        <a:rPr lang="es-EC" sz="1200" b="0" i="0" u="none" strike="noStrike">
                          <a:solidFill>
                            <a:srgbClr val="000000"/>
                          </a:solidFill>
                          <a:effectLst/>
                          <a:latin typeface="Arial" panose="020B0604020202020204" pitchFamily="34" charset="0"/>
                        </a:rPr>
                        <a:t>Ca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200" b="0" i="0" u="none" strike="noStrike">
                          <a:solidFill>
                            <a:srgbClr val="000000"/>
                          </a:solidFill>
                          <a:effectLst/>
                          <a:latin typeface="Arial" panose="020B0604020202020204" pitchFamily="34" charset="0"/>
                        </a:rPr>
                        <a:t>8,84 cmol/kg</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200" b="0" i="0" u="none" strike="noStrike">
                          <a:solidFill>
                            <a:srgbClr val="000000"/>
                          </a:solidFill>
                          <a:effectLst/>
                          <a:latin typeface="Arial" panose="020B0604020202020204" pitchFamily="34" charset="0"/>
                        </a:rPr>
                        <a:t>24,5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s-EC" sz="1200" b="0" i="0" u="none" strike="noStrike">
                          <a:solidFill>
                            <a:srgbClr val="000000"/>
                          </a:solidFill>
                          <a:effectLst/>
                          <a:latin typeface="Arial" panose="020B0604020202020204" pitchFamily="34" charset="0"/>
                        </a:rPr>
                        <a:t>0,99%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s-EC" sz="1200" b="0" i="0" u="none" strike="noStrike">
                          <a:solidFill>
                            <a:srgbClr val="000000"/>
                          </a:solidFill>
                          <a:effectLst/>
                          <a:latin typeface="Arial" panose="020B0604020202020204" pitchFamily="34" charset="0"/>
                        </a:rPr>
                        <a:t>0,25 – 0,66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51516629"/>
                  </a:ext>
                </a:extLst>
              </a:tr>
              <a:tr h="288032">
                <a:tc>
                  <a:txBody>
                    <a:bodyPr/>
                    <a:lstStyle/>
                    <a:p>
                      <a:pPr algn="ctr" fontAlgn="ctr"/>
                      <a:r>
                        <a:rPr lang="es-EC" sz="1200" b="0" i="0" u="none" strike="noStrike">
                          <a:solidFill>
                            <a:srgbClr val="000000"/>
                          </a:solidFill>
                          <a:effectLst/>
                          <a:latin typeface="Arial" panose="020B0604020202020204" pitchFamily="34" charset="0"/>
                        </a:rPr>
                        <a:t>P</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16,13 mg/100g</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tcPr>
                </a:tc>
                <a:tc>
                  <a:txBody>
                    <a:bodyPr/>
                    <a:lstStyle/>
                    <a:p>
                      <a:pPr algn="ctr" rtl="0" fontAlgn="ctr"/>
                      <a:r>
                        <a:rPr lang="es-EC" sz="1200" b="0" i="0" u="none" strike="noStrike">
                          <a:solidFill>
                            <a:srgbClr val="000000"/>
                          </a:solidFill>
                          <a:effectLst/>
                          <a:latin typeface="Arial" panose="020B0604020202020204" pitchFamily="34" charset="0"/>
                        </a:rPr>
                        <a:t>0,35%</a:t>
                      </a:r>
                    </a:p>
                  </a:txBody>
                  <a:tcPr marL="9525" marR="9525" marT="9525" marB="0" anchor="ctr">
                    <a:lnL>
                      <a:noFill/>
                    </a:lnL>
                    <a:lnR>
                      <a:noFill/>
                    </a:lnR>
                    <a:lnT>
                      <a:noFill/>
                    </a:lnT>
                    <a:lnB>
                      <a:noFill/>
                    </a:lnB>
                  </a:tcPr>
                </a:tc>
                <a:tc>
                  <a:txBody>
                    <a:bodyPr/>
                    <a:lstStyle/>
                    <a:p>
                      <a:pPr algn="ctr" rtl="0" fontAlgn="ctr"/>
                      <a:r>
                        <a:rPr lang="es-EC" sz="1200" b="0" i="0" u="none" strike="noStrike" dirty="0">
                          <a:solidFill>
                            <a:srgbClr val="000000"/>
                          </a:solidFill>
                          <a:effectLst/>
                          <a:latin typeface="Arial" panose="020B0604020202020204" pitchFamily="34" charset="0"/>
                        </a:rPr>
                        <a:t>0,19 – 0,56</a:t>
                      </a:r>
                    </a:p>
                  </a:txBody>
                  <a:tcPr marL="9525" marR="9525" marT="9525" marB="0" anchor="ctr">
                    <a:lnL>
                      <a:noFill/>
                    </a:lnL>
                    <a:lnR>
                      <a:noFill/>
                    </a:lnR>
                    <a:lnT>
                      <a:noFill/>
                    </a:lnT>
                    <a:lnB>
                      <a:noFill/>
                    </a:lnB>
                  </a:tcPr>
                </a:tc>
                <a:extLst>
                  <a:ext uri="{0D108BD9-81ED-4DB2-BD59-A6C34878D82A}">
                    <a16:rowId xmlns:a16="http://schemas.microsoft.com/office/drawing/2014/main" xmlns="" val="1530563297"/>
                  </a:ext>
                </a:extLst>
              </a:tr>
              <a:tr h="288032">
                <a:tc>
                  <a:txBody>
                    <a:bodyPr/>
                    <a:lstStyle/>
                    <a:p>
                      <a:pPr algn="ctr" fontAlgn="ctr"/>
                      <a:r>
                        <a:rPr lang="es-EC" sz="1200" b="0" i="0" u="none" strike="noStrike">
                          <a:solidFill>
                            <a:srgbClr val="000000"/>
                          </a:solidFill>
                          <a:effectLst/>
                          <a:latin typeface="Arial" panose="020B0604020202020204" pitchFamily="34" charset="0"/>
                        </a:rPr>
                        <a:t>Mg</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1,15 cmol/kg</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0,007</a:t>
                      </a:r>
                    </a:p>
                  </a:txBody>
                  <a:tcPr marL="9525" marR="9525" marT="9525" marB="0" anchor="ctr">
                    <a:lnL>
                      <a:noFill/>
                    </a:lnL>
                    <a:lnR>
                      <a:noFill/>
                    </a:lnR>
                    <a:lnT>
                      <a:noFill/>
                    </a:lnT>
                    <a:lnB>
                      <a:noFill/>
                    </a:lnB>
                  </a:tcPr>
                </a:tc>
                <a:tc>
                  <a:txBody>
                    <a:bodyPr/>
                    <a:lstStyle/>
                    <a:p>
                      <a:pPr algn="ctr" rtl="0" fontAlgn="ctr"/>
                      <a:r>
                        <a:rPr lang="es-EC" sz="1200" b="0" i="0" u="none" strike="noStrike" dirty="0">
                          <a:solidFill>
                            <a:srgbClr val="000000"/>
                          </a:solidFill>
                          <a:effectLst/>
                          <a:latin typeface="Arial" panose="020B0604020202020204" pitchFamily="34" charset="0"/>
                        </a:rPr>
                        <a:t>0,41%</a:t>
                      </a:r>
                    </a:p>
                  </a:txBody>
                  <a:tcPr marL="9525" marR="9525" marT="9525" marB="0" anchor="ctr">
                    <a:lnL>
                      <a:noFill/>
                    </a:lnL>
                    <a:lnR>
                      <a:noFill/>
                    </a:lnR>
                    <a:lnT>
                      <a:noFill/>
                    </a:lnT>
                    <a:lnB>
                      <a:noFill/>
                    </a:lnB>
                  </a:tcPr>
                </a:tc>
                <a:tc>
                  <a:txBody>
                    <a:bodyPr/>
                    <a:lstStyle/>
                    <a:p>
                      <a:pPr algn="ctr" rtl="0" fontAlgn="ctr"/>
                      <a:r>
                        <a:rPr lang="es-EC" sz="1200" b="0" i="0" u="none" strike="noStrike">
                          <a:solidFill>
                            <a:srgbClr val="000000"/>
                          </a:solidFill>
                          <a:effectLst/>
                          <a:latin typeface="Arial" panose="020B0604020202020204" pitchFamily="34" charset="0"/>
                        </a:rPr>
                        <a:t>0,19 – 0,30</a:t>
                      </a:r>
                    </a:p>
                  </a:txBody>
                  <a:tcPr marL="9525" marR="9525" marT="9525" marB="0" anchor="ctr">
                    <a:lnL>
                      <a:noFill/>
                    </a:lnL>
                    <a:lnR>
                      <a:noFill/>
                    </a:lnR>
                    <a:lnT>
                      <a:noFill/>
                    </a:lnT>
                    <a:lnB>
                      <a:noFill/>
                    </a:lnB>
                  </a:tcPr>
                </a:tc>
                <a:extLst>
                  <a:ext uri="{0D108BD9-81ED-4DB2-BD59-A6C34878D82A}">
                    <a16:rowId xmlns:a16="http://schemas.microsoft.com/office/drawing/2014/main" xmlns="" val="2395382973"/>
                  </a:ext>
                </a:extLst>
              </a:tr>
              <a:tr h="216024">
                <a:tc>
                  <a:txBody>
                    <a:bodyPr/>
                    <a:lstStyle/>
                    <a:p>
                      <a:pPr algn="ctr" fontAlgn="ctr"/>
                      <a:r>
                        <a:rPr lang="es-EC" sz="1200" b="0" i="0" u="none" strike="noStrike">
                          <a:solidFill>
                            <a:srgbClr val="000000"/>
                          </a:solidFill>
                          <a:effectLst/>
                          <a:latin typeface="Arial" panose="020B0604020202020204" pitchFamily="34" charset="0"/>
                        </a:rPr>
                        <a:t>K </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0,106 cmol/kg</a:t>
                      </a:r>
                    </a:p>
                  </a:txBody>
                  <a:tcPr marL="9525" marR="9525" marT="9525" marB="0" anchor="ctr">
                    <a:lnL>
                      <a:noFill/>
                    </a:lnL>
                    <a:lnR>
                      <a:noFill/>
                    </a:lnR>
                    <a:lnT>
                      <a:noFill/>
                    </a:lnT>
                    <a:lnB>
                      <a:noFill/>
                    </a:lnB>
                  </a:tcPr>
                </a:tc>
                <a:tc>
                  <a:txBody>
                    <a:bodyPr/>
                    <a:lstStyle/>
                    <a:p>
                      <a:pPr algn="ctr" fontAlgn="ctr"/>
                      <a:r>
                        <a:rPr lang="es-EC" sz="1200" b="0" i="0" u="none" strike="noStrike">
                          <a:solidFill>
                            <a:srgbClr val="000000"/>
                          </a:solidFill>
                          <a:effectLst/>
                          <a:latin typeface="Arial" panose="020B0604020202020204" pitchFamily="34" charset="0"/>
                        </a:rPr>
                        <a:t>0,15</a:t>
                      </a:r>
                    </a:p>
                  </a:txBody>
                  <a:tcPr marL="9525" marR="9525" marT="9525" marB="0" anchor="ctr">
                    <a:lnL>
                      <a:noFill/>
                    </a:lnL>
                    <a:lnR>
                      <a:noFill/>
                    </a:lnR>
                    <a:lnT>
                      <a:noFill/>
                    </a:lnT>
                    <a:lnB>
                      <a:noFill/>
                    </a:lnB>
                  </a:tcPr>
                </a:tc>
                <a:tc>
                  <a:txBody>
                    <a:bodyPr/>
                    <a:lstStyle/>
                    <a:p>
                      <a:pPr algn="ctr" rtl="0" fontAlgn="ctr"/>
                      <a:r>
                        <a:rPr lang="es-EC" sz="1200" b="0" i="0" u="none" strike="noStrike">
                          <a:solidFill>
                            <a:srgbClr val="000000"/>
                          </a:solidFill>
                          <a:effectLst/>
                          <a:latin typeface="Arial" panose="020B0604020202020204" pitchFamily="34" charset="0"/>
                        </a:rPr>
                        <a:t>2,65%</a:t>
                      </a:r>
                    </a:p>
                  </a:txBody>
                  <a:tcPr marL="9525" marR="9525" marT="9525" marB="0" anchor="ctr">
                    <a:lnL>
                      <a:noFill/>
                    </a:lnL>
                    <a:lnR>
                      <a:noFill/>
                    </a:lnR>
                    <a:lnT>
                      <a:noFill/>
                    </a:lnT>
                    <a:lnB>
                      <a:noFill/>
                    </a:lnB>
                  </a:tcPr>
                </a:tc>
                <a:tc>
                  <a:txBody>
                    <a:bodyPr/>
                    <a:lstStyle/>
                    <a:p>
                      <a:pPr algn="ctr" rtl="0" fontAlgn="ctr"/>
                      <a:r>
                        <a:rPr lang="es-EC" sz="1200" b="0" i="0" u="none" strike="noStrike">
                          <a:solidFill>
                            <a:srgbClr val="000000"/>
                          </a:solidFill>
                          <a:effectLst/>
                          <a:latin typeface="Arial" panose="020B0604020202020204" pitchFamily="34" charset="0"/>
                        </a:rPr>
                        <a:t>3,13 – 4,95</a:t>
                      </a:r>
                    </a:p>
                  </a:txBody>
                  <a:tcPr marL="9525" marR="9525" marT="9525" marB="0" anchor="ctr">
                    <a:lnL>
                      <a:noFill/>
                    </a:lnL>
                    <a:lnR>
                      <a:noFill/>
                    </a:lnR>
                    <a:lnT>
                      <a:noFill/>
                    </a:lnT>
                    <a:lnB>
                      <a:noFill/>
                    </a:lnB>
                  </a:tcPr>
                </a:tc>
                <a:extLst>
                  <a:ext uri="{0D108BD9-81ED-4DB2-BD59-A6C34878D82A}">
                    <a16:rowId xmlns:a16="http://schemas.microsoft.com/office/drawing/2014/main" xmlns="" val="3152325169"/>
                  </a:ext>
                </a:extLst>
              </a:tr>
              <a:tr h="288032">
                <a:tc>
                  <a:txBody>
                    <a:bodyPr/>
                    <a:lstStyle/>
                    <a:p>
                      <a:pPr algn="ctr" fontAlgn="ctr"/>
                      <a:r>
                        <a:rPr lang="es-EC" sz="1200" b="0" i="0" u="none" strike="noStrike">
                          <a:solidFill>
                            <a:srgbClr val="000000"/>
                          </a:solidFill>
                          <a:effectLst/>
                          <a:latin typeface="Arial" panose="020B0604020202020204" pitchFamily="34" charset="0"/>
                        </a:rPr>
                        <a:t>Na</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panose="020B0604020202020204" pitchFamily="34" charset="0"/>
                        </a:rPr>
                        <a:t>0,72 ppm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Arial" panose="020B0604020202020204" pitchFamily="34" charset="0"/>
                        </a:rPr>
                        <a:t>0,8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0,01%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Arial" panose="020B0604020202020204" pitchFamily="34" charset="0"/>
                        </a:rPr>
                        <a:t>0,01 - 0,5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54462831"/>
                  </a:ext>
                </a:extLst>
              </a:tr>
            </a:tbl>
          </a:graphicData>
        </a:graphic>
      </p:graphicFrame>
      <p:sp>
        <p:nvSpPr>
          <p:cNvPr id="8" name="Rectángulo 7"/>
          <p:cNvSpPr/>
          <p:nvPr/>
        </p:nvSpPr>
        <p:spPr>
          <a:xfrm>
            <a:off x="767408" y="3123989"/>
            <a:ext cx="6096000" cy="430887"/>
          </a:xfrm>
          <a:prstGeom prst="rect">
            <a:avLst/>
          </a:prstGeom>
        </p:spPr>
        <p:txBody>
          <a:bodyPr>
            <a:spAutoFit/>
          </a:bodyPr>
          <a:lstStyle/>
          <a:p>
            <a:r>
              <a:rPr lang="es-ES" sz="1100" dirty="0">
                <a:latin typeface="Arial" panose="020B0604020202020204" pitchFamily="34" charset="0"/>
                <a:ea typeface="Calibri" panose="020F0502020204030204" pitchFamily="34" charset="0"/>
              </a:rPr>
              <a:t> LC: límites críticos de deficiencia de minerales en suelos andinos, según </a:t>
            </a:r>
            <a:r>
              <a:rPr lang="es-ES" sz="1100" dirty="0" err="1">
                <a:latin typeface="Arial" panose="020B0604020202020204" pitchFamily="34" charset="0"/>
                <a:ea typeface="Calibri" panose="020F0502020204030204" pitchFamily="34" charset="0"/>
              </a:rPr>
              <a:t>Mcdowell</a:t>
            </a:r>
            <a:r>
              <a:rPr lang="es-ES" sz="1100" dirty="0">
                <a:latin typeface="Arial" panose="020B0604020202020204" pitchFamily="34" charset="0"/>
                <a:ea typeface="Calibri" panose="020F0502020204030204" pitchFamily="34" charset="0"/>
              </a:rPr>
              <a:t> y </a:t>
            </a:r>
            <a:r>
              <a:rPr lang="es-ES" sz="1100" dirty="0" err="1">
                <a:latin typeface="Arial" panose="020B0604020202020204" pitchFamily="34" charset="0"/>
                <a:ea typeface="Calibri" panose="020F0502020204030204" pitchFamily="34" charset="0"/>
              </a:rPr>
              <a:t>Arthington</a:t>
            </a:r>
            <a:r>
              <a:rPr lang="es-ES" sz="1100" dirty="0">
                <a:latin typeface="Arial" panose="020B0604020202020204" pitchFamily="34" charset="0"/>
                <a:ea typeface="Calibri" panose="020F0502020204030204" pitchFamily="34" charset="0"/>
              </a:rPr>
              <a:t> (2005)</a:t>
            </a:r>
            <a:endParaRPr lang="es-EC" sz="1100" dirty="0"/>
          </a:p>
        </p:txBody>
      </p:sp>
      <p:sp>
        <p:nvSpPr>
          <p:cNvPr id="10" name="Rectángulo 9"/>
          <p:cNvSpPr/>
          <p:nvPr/>
        </p:nvSpPr>
        <p:spPr>
          <a:xfrm>
            <a:off x="7320136" y="1268760"/>
            <a:ext cx="432048" cy="3600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7320136" y="1909949"/>
            <a:ext cx="432048" cy="3600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7968208" y="1268760"/>
            <a:ext cx="1872208" cy="276999"/>
          </a:xfrm>
          <a:prstGeom prst="rect">
            <a:avLst/>
          </a:prstGeom>
          <a:noFill/>
        </p:spPr>
        <p:txBody>
          <a:bodyPr wrap="square" rtlCol="0">
            <a:spAutoFit/>
          </a:bodyPr>
          <a:lstStyle/>
          <a:p>
            <a:r>
              <a:rPr lang="es-EC" sz="1200" dirty="0"/>
              <a:t>Deficiencia</a:t>
            </a:r>
          </a:p>
        </p:txBody>
      </p:sp>
      <p:sp>
        <p:nvSpPr>
          <p:cNvPr id="14" name="CuadroTexto 13"/>
          <p:cNvSpPr txBox="1"/>
          <p:nvPr/>
        </p:nvSpPr>
        <p:spPr>
          <a:xfrm>
            <a:off x="7968208" y="1905303"/>
            <a:ext cx="1872208" cy="276999"/>
          </a:xfrm>
          <a:prstGeom prst="rect">
            <a:avLst/>
          </a:prstGeom>
          <a:noFill/>
        </p:spPr>
        <p:txBody>
          <a:bodyPr wrap="square" rtlCol="0">
            <a:spAutoFit/>
          </a:bodyPr>
          <a:lstStyle/>
          <a:p>
            <a:r>
              <a:rPr lang="es-EC" sz="1200" dirty="0"/>
              <a:t>Exceso</a:t>
            </a:r>
          </a:p>
        </p:txBody>
      </p:sp>
      <p:sp>
        <p:nvSpPr>
          <p:cNvPr id="15" name="Flecha izquierda y arriba 14"/>
          <p:cNvSpPr/>
          <p:nvPr/>
        </p:nvSpPr>
        <p:spPr>
          <a:xfrm flipH="1">
            <a:off x="3431704" y="3705765"/>
            <a:ext cx="2088232" cy="177388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1256023" y="1625111"/>
            <a:ext cx="2391705" cy="219713"/>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1210766" y="2436206"/>
            <a:ext cx="5019998" cy="449089"/>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3977767" y="1601639"/>
            <a:ext cx="2262250" cy="2431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1210766" y="2184134"/>
            <a:ext cx="5029250" cy="2197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7536160" y="5157290"/>
            <a:ext cx="547781" cy="205657"/>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ángulo 20"/>
          <p:cNvSpPr/>
          <p:nvPr/>
        </p:nvSpPr>
        <p:spPr>
          <a:xfrm>
            <a:off x="10135454" y="5127000"/>
            <a:ext cx="1512168" cy="23388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8450115" y="5128955"/>
            <a:ext cx="727359" cy="2339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6672064" y="5479654"/>
            <a:ext cx="5263591" cy="430887"/>
          </a:xfrm>
          <a:prstGeom prst="rect">
            <a:avLst/>
          </a:prstGeom>
        </p:spPr>
        <p:txBody>
          <a:bodyPr wrap="square">
            <a:spAutoFit/>
          </a:bodyPr>
          <a:lstStyle/>
          <a:p>
            <a:pPr>
              <a:spcAft>
                <a:spcPts val="0"/>
              </a:spcAft>
            </a:pPr>
            <a:r>
              <a:rPr lang="es-ES" sz="1100" i="1" dirty="0">
                <a:solidFill>
                  <a:srgbClr val="000000"/>
                </a:solidFill>
                <a:latin typeface="Arial" panose="020B0604020202020204" pitchFamily="34" charset="0"/>
                <a:ea typeface="Calibri" panose="020F0502020204030204" pitchFamily="34" charset="0"/>
              </a:rPr>
              <a:t>Nota</a:t>
            </a:r>
            <a:r>
              <a:rPr lang="es-ES" sz="1100" dirty="0">
                <a:solidFill>
                  <a:srgbClr val="000000"/>
                </a:solidFill>
                <a:latin typeface="Arial" panose="020B0604020202020204" pitchFamily="34" charset="0"/>
                <a:ea typeface="Calibri" panose="020F0502020204030204" pitchFamily="34" charset="0"/>
              </a:rPr>
              <a:t>. Hembras medias y fierros muestreadas aleatoriamente antes de ser sometidas a los tratamientos de suplementación mineral.</a:t>
            </a:r>
            <a:endParaRPr lang="es-EC" sz="1100" dirty="0">
              <a:solidFill>
                <a:srgbClr val="000000"/>
              </a:solidFill>
              <a:latin typeface="Arial" panose="020B0604020202020204" pitchFamily="34" charset="0"/>
              <a:ea typeface="Calibri" panose="020F0502020204030204" pitchFamily="34" charset="0"/>
            </a:endParaRPr>
          </a:p>
        </p:txBody>
      </p:sp>
      <p:sp>
        <p:nvSpPr>
          <p:cNvPr id="24" name="CuadroTexto 23"/>
          <p:cNvSpPr txBox="1"/>
          <p:nvPr/>
        </p:nvSpPr>
        <p:spPr>
          <a:xfrm>
            <a:off x="1119732" y="4438820"/>
            <a:ext cx="2220938" cy="307777"/>
          </a:xfrm>
          <a:prstGeom prst="rect">
            <a:avLst/>
          </a:prstGeom>
          <a:noFill/>
        </p:spPr>
        <p:txBody>
          <a:bodyPr wrap="square" rtlCol="0">
            <a:spAutoFit/>
          </a:bodyPr>
          <a:lstStyle/>
          <a:p>
            <a:r>
              <a:rPr lang="es-EC" sz="1400" dirty="0"/>
              <a:t>Resultados coincidentes</a:t>
            </a:r>
          </a:p>
        </p:txBody>
      </p:sp>
      <p:graphicFrame>
        <p:nvGraphicFramePr>
          <p:cNvPr id="25" name="Tabla 24"/>
          <p:cNvGraphicFramePr>
            <a:graphicFrameLocks noGrp="1"/>
          </p:cNvGraphicFramePr>
          <p:nvPr>
            <p:extLst>
              <p:ext uri="{D42A27DB-BD31-4B8C-83A1-F6EECF244321}">
                <p14:modId xmlns:p14="http://schemas.microsoft.com/office/powerpoint/2010/main" val="1749184055"/>
              </p:ext>
            </p:extLst>
          </p:nvPr>
        </p:nvGraphicFramePr>
        <p:xfrm>
          <a:off x="6602114" y="2618882"/>
          <a:ext cx="5263590" cy="2742003"/>
        </p:xfrm>
        <a:graphic>
          <a:graphicData uri="http://schemas.openxmlformats.org/drawingml/2006/table">
            <a:tbl>
              <a:tblPr/>
              <a:tblGrid>
                <a:gridCol w="877265">
                  <a:extLst>
                    <a:ext uri="{9D8B030D-6E8A-4147-A177-3AD203B41FA5}">
                      <a16:colId xmlns:a16="http://schemas.microsoft.com/office/drawing/2014/main" xmlns="" val="1294183288"/>
                    </a:ext>
                  </a:extLst>
                </a:gridCol>
                <a:gridCol w="877265">
                  <a:extLst>
                    <a:ext uri="{9D8B030D-6E8A-4147-A177-3AD203B41FA5}">
                      <a16:colId xmlns:a16="http://schemas.microsoft.com/office/drawing/2014/main" xmlns="" val="2241399603"/>
                    </a:ext>
                  </a:extLst>
                </a:gridCol>
                <a:gridCol w="877265">
                  <a:extLst>
                    <a:ext uri="{9D8B030D-6E8A-4147-A177-3AD203B41FA5}">
                      <a16:colId xmlns:a16="http://schemas.microsoft.com/office/drawing/2014/main" xmlns="" val="3134163615"/>
                    </a:ext>
                  </a:extLst>
                </a:gridCol>
                <a:gridCol w="877265">
                  <a:extLst>
                    <a:ext uri="{9D8B030D-6E8A-4147-A177-3AD203B41FA5}">
                      <a16:colId xmlns:a16="http://schemas.microsoft.com/office/drawing/2014/main" xmlns="" val="1443353150"/>
                    </a:ext>
                  </a:extLst>
                </a:gridCol>
                <a:gridCol w="877265">
                  <a:extLst>
                    <a:ext uri="{9D8B030D-6E8A-4147-A177-3AD203B41FA5}">
                      <a16:colId xmlns:a16="http://schemas.microsoft.com/office/drawing/2014/main" xmlns="" val="3245577379"/>
                    </a:ext>
                  </a:extLst>
                </a:gridCol>
                <a:gridCol w="877265">
                  <a:extLst>
                    <a:ext uri="{9D8B030D-6E8A-4147-A177-3AD203B41FA5}">
                      <a16:colId xmlns:a16="http://schemas.microsoft.com/office/drawing/2014/main" xmlns="" val="4024017753"/>
                    </a:ext>
                  </a:extLst>
                </a:gridCol>
              </a:tblGrid>
              <a:tr h="232186">
                <a:tc>
                  <a:txBody>
                    <a:bodyPr/>
                    <a:lstStyle/>
                    <a:p>
                      <a:pPr algn="l" fontAlgn="b"/>
                      <a:endParaRPr lang="es-EC"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5">
                  <a:txBody>
                    <a:bodyPr/>
                    <a:lstStyle/>
                    <a:p>
                      <a:pPr algn="ctr" fontAlgn="ctr"/>
                      <a:r>
                        <a:rPr lang="es-EC" sz="1200" b="1" i="0" u="none" strike="noStrike" dirty="0">
                          <a:solidFill>
                            <a:srgbClr val="000000"/>
                          </a:solidFill>
                          <a:effectLst/>
                          <a:latin typeface="Arial" panose="020B0604020202020204" pitchFamily="34" charset="0"/>
                        </a:rPr>
                        <a:t>Límites Críticos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6451451"/>
                  </a:ext>
                </a:extLst>
              </a:tr>
              <a:tr h="243242">
                <a:tc>
                  <a:txBody>
                    <a:bodyPr/>
                    <a:lstStyle/>
                    <a:p>
                      <a:pPr algn="l" fontAlgn="ctr"/>
                      <a:endParaRPr lang="es-EC" sz="1400" b="0" i="0" u="none" strike="noStrike">
                        <a:solidFill>
                          <a:srgbClr val="000000"/>
                        </a:solidFill>
                        <a:effectLst/>
                        <a:latin typeface="Times New Roman" panose="02020603050405020304"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Ca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Mg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P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Na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K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415200"/>
                  </a:ext>
                </a:extLst>
              </a:tr>
              <a:tr h="674444">
                <a:tc>
                  <a:txBody>
                    <a:bodyPr/>
                    <a:lstStyle/>
                    <a:p>
                      <a:pPr algn="ctr" fontAlgn="ctr"/>
                      <a:r>
                        <a:rPr lang="es-EC" sz="1200" b="1" i="0" u="none" strike="noStrike">
                          <a:solidFill>
                            <a:srgbClr val="000000"/>
                          </a:solidFill>
                          <a:effectLst/>
                          <a:latin typeface="Arial" panose="020B0604020202020204" pitchFamily="34" charset="0"/>
                        </a:rPr>
                        <a:t>Identif.</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9,5 - 12,5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1,57 - 2,0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4 - 6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304 - 512 (mmol/L)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Arial" panose="020B0604020202020204" pitchFamily="34" charset="0"/>
                        </a:rPr>
                        <a:t>13 - 20,5 (ppm)</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7990810"/>
                  </a:ext>
                </a:extLst>
              </a:tr>
              <a:tr h="221129">
                <a:tc>
                  <a:txBody>
                    <a:bodyPr/>
                    <a:lstStyle/>
                    <a:p>
                      <a:pPr algn="ctr" fontAlgn="ctr"/>
                      <a:r>
                        <a:rPr lang="es-EC" sz="1200" b="0" i="0" u="none" strike="noStrike">
                          <a:solidFill>
                            <a:srgbClr val="000000"/>
                          </a:solidFill>
                          <a:effectLst/>
                          <a:latin typeface="Arial" panose="020B0604020202020204" pitchFamily="34" charset="0"/>
                        </a:rPr>
                        <a:t>1902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5,53</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2,16</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7,78</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106,09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16,81</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42000641"/>
                  </a:ext>
                </a:extLst>
              </a:tr>
              <a:tr h="221129">
                <a:tc>
                  <a:txBody>
                    <a:bodyPr/>
                    <a:lstStyle/>
                    <a:p>
                      <a:pPr algn="ctr" fontAlgn="ctr"/>
                      <a:r>
                        <a:rPr lang="es-EC" sz="1200" b="0" i="0" u="none" strike="noStrike">
                          <a:solidFill>
                            <a:srgbClr val="000000"/>
                          </a:solidFill>
                          <a:effectLst/>
                          <a:latin typeface="Arial" panose="020B0604020202020204" pitchFamily="34" charset="0"/>
                        </a:rPr>
                        <a:t>1924</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5,18</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1,87</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7,29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109,12</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12,16</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790209586"/>
                  </a:ext>
                </a:extLst>
              </a:tr>
              <a:tr h="232186">
                <a:tc>
                  <a:txBody>
                    <a:bodyPr/>
                    <a:lstStyle/>
                    <a:p>
                      <a:pPr algn="ctr" fontAlgn="ctr"/>
                      <a:r>
                        <a:rPr lang="es-EC" sz="1200" b="0" i="0" u="none" strike="noStrike">
                          <a:solidFill>
                            <a:srgbClr val="000000"/>
                          </a:solidFill>
                          <a:effectLst/>
                          <a:latin typeface="Arial" panose="020B0604020202020204" pitchFamily="34" charset="0"/>
                        </a:rPr>
                        <a:t>1914</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4,49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2,07</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7,12</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116,74</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6,65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3821801668"/>
                  </a:ext>
                </a:extLst>
              </a:tr>
              <a:tr h="232186">
                <a:tc>
                  <a:txBody>
                    <a:bodyPr/>
                    <a:lstStyle/>
                    <a:p>
                      <a:pPr algn="ctr" fontAlgn="ctr"/>
                      <a:r>
                        <a:rPr lang="es-EC" sz="1200" b="0" i="0" u="none" strike="noStrike">
                          <a:solidFill>
                            <a:srgbClr val="000000"/>
                          </a:solidFill>
                          <a:effectLst/>
                          <a:latin typeface="Arial" panose="020B0604020202020204" pitchFamily="34" charset="0"/>
                        </a:rPr>
                        <a:t>1926</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5,02</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2,13</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6,22</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111,47</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12,04</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3165081961"/>
                  </a:ext>
                </a:extLst>
              </a:tr>
              <a:tr h="221129">
                <a:tc>
                  <a:txBody>
                    <a:bodyPr/>
                    <a:lstStyle/>
                    <a:p>
                      <a:pPr algn="ctr" fontAlgn="ctr"/>
                      <a:r>
                        <a:rPr lang="es-EC" sz="1200" b="0" i="0" u="none" strike="noStrike">
                          <a:solidFill>
                            <a:srgbClr val="000000"/>
                          </a:solidFill>
                          <a:effectLst/>
                          <a:latin typeface="Arial" panose="020B0604020202020204" pitchFamily="34" charset="0"/>
                        </a:rPr>
                        <a:t>1913</a:t>
                      </a: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4,92</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2,45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5,54</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93,96</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10,6</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3033663164"/>
                  </a:ext>
                </a:extLst>
              </a:tr>
              <a:tr h="232186">
                <a:tc>
                  <a:txBody>
                    <a:bodyPr/>
                    <a:lstStyle/>
                    <a:p>
                      <a:pPr algn="ctr" fontAlgn="ctr"/>
                      <a:r>
                        <a:rPr lang="es-EC" sz="1200" b="0" i="0" u="none" strike="noStrike">
                          <a:solidFill>
                            <a:srgbClr val="000000"/>
                          </a:solidFill>
                          <a:effectLst/>
                          <a:latin typeface="Arial" panose="020B0604020202020204" pitchFamily="34" charset="0"/>
                        </a:rPr>
                        <a:t>1916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6,75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3,29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7,5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116,74</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12,55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6390432"/>
                  </a:ext>
                </a:extLst>
              </a:tr>
              <a:tr h="232186">
                <a:tc>
                  <a:txBody>
                    <a:bodyPr/>
                    <a:lstStyle/>
                    <a:p>
                      <a:pPr algn="ctr" fontAlgn="ctr"/>
                      <a:r>
                        <a:rPr lang="es-EC" sz="1200" b="1" i="0" u="none" strike="noStrike">
                          <a:solidFill>
                            <a:srgbClr val="000000"/>
                          </a:solidFill>
                          <a:effectLst/>
                          <a:latin typeface="Arial" panose="020B0604020202020204" pitchFamily="34" charset="0"/>
                        </a:rPr>
                        <a:t>Promedio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ea typeface="Times New Roman" panose="02020603050405020304" pitchFamily="18" charset="0"/>
                        </a:rPr>
                        <a:t>5,54</a:t>
                      </a:r>
                      <a:endParaRPr lang="es-E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2,39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6,89</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ea typeface="Times New Roman" panose="02020603050405020304" pitchFamily="18" charset="0"/>
                        </a:rPr>
                        <a:t>112,95</a:t>
                      </a:r>
                      <a:endParaRPr lang="es-ES" sz="120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ea typeface="Times New Roman" panose="02020603050405020304" pitchFamily="18" charset="0"/>
                        </a:rPr>
                        <a:t>11,03</a:t>
                      </a:r>
                      <a:endParaRPr lang="es-ES" sz="12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83235"/>
                  </a:ext>
                </a:extLst>
              </a:tr>
            </a:tbl>
          </a:graphicData>
        </a:graphic>
      </p:graphicFrame>
    </p:spTree>
    <p:extLst>
      <p:ext uri="{BB962C8B-B14F-4D97-AF65-F5344CB8AC3E}">
        <p14:creationId xmlns:p14="http://schemas.microsoft.com/office/powerpoint/2010/main" val="112618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F1CD47AB-AAE3-4218-9DD2-27E82FDAB3C8}"/>
              </a:ext>
            </a:extLst>
          </p:cNvPr>
          <p:cNvSpPr txBox="1">
            <a:spLocks/>
          </p:cNvSpPr>
          <p:nvPr/>
        </p:nvSpPr>
        <p:spPr>
          <a:xfrm>
            <a:off x="2783633" y="0"/>
            <a:ext cx="6840759" cy="64824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cs typeface="Times New Roman" pitchFamily="18" charset="0"/>
              </a:rPr>
              <a:t>FORMULACIÓN DE SAL MINERAL</a:t>
            </a:r>
          </a:p>
        </p:txBody>
      </p:sp>
      <p:graphicFrame>
        <p:nvGraphicFramePr>
          <p:cNvPr id="14" name="Marcador de contenido 13">
            <a:extLst>
              <a:ext uri="{FF2B5EF4-FFF2-40B4-BE49-F238E27FC236}">
                <a16:creationId xmlns:a16="http://schemas.microsoft.com/office/drawing/2014/main" xmlns="" id="{00D339F8-E814-4E1A-A073-331A476A108E}"/>
              </a:ext>
            </a:extLst>
          </p:cNvPr>
          <p:cNvGraphicFramePr>
            <a:graphicFrameLocks noGrp="1"/>
          </p:cNvGraphicFramePr>
          <p:nvPr>
            <p:ph idx="1"/>
          </p:nvPr>
        </p:nvGraphicFramePr>
        <p:xfrm>
          <a:off x="407368" y="692696"/>
          <a:ext cx="6343973" cy="2025650"/>
        </p:xfrm>
        <a:graphic>
          <a:graphicData uri="http://schemas.openxmlformats.org/drawingml/2006/table">
            <a:tbl>
              <a:tblPr firstRow="1" firstCol="1" bandRow="1">
                <a:tableStyleId>{9DCAF9ED-07DC-4A11-8D7F-57B35C25682E}</a:tableStyleId>
              </a:tblPr>
              <a:tblGrid>
                <a:gridCol w="1299655">
                  <a:extLst>
                    <a:ext uri="{9D8B030D-6E8A-4147-A177-3AD203B41FA5}">
                      <a16:colId xmlns:a16="http://schemas.microsoft.com/office/drawing/2014/main" xmlns="" val="599651727"/>
                    </a:ext>
                  </a:extLst>
                </a:gridCol>
                <a:gridCol w="668062">
                  <a:extLst>
                    <a:ext uri="{9D8B030D-6E8A-4147-A177-3AD203B41FA5}">
                      <a16:colId xmlns:a16="http://schemas.microsoft.com/office/drawing/2014/main" xmlns="" val="4093521429"/>
                    </a:ext>
                  </a:extLst>
                </a:gridCol>
                <a:gridCol w="668062">
                  <a:extLst>
                    <a:ext uri="{9D8B030D-6E8A-4147-A177-3AD203B41FA5}">
                      <a16:colId xmlns:a16="http://schemas.microsoft.com/office/drawing/2014/main" xmlns="" val="3030878885"/>
                    </a:ext>
                  </a:extLst>
                </a:gridCol>
                <a:gridCol w="1293436">
                  <a:extLst>
                    <a:ext uri="{9D8B030D-6E8A-4147-A177-3AD203B41FA5}">
                      <a16:colId xmlns:a16="http://schemas.microsoft.com/office/drawing/2014/main" xmlns="" val="3339388524"/>
                    </a:ext>
                  </a:extLst>
                </a:gridCol>
                <a:gridCol w="1301995">
                  <a:extLst>
                    <a:ext uri="{9D8B030D-6E8A-4147-A177-3AD203B41FA5}">
                      <a16:colId xmlns:a16="http://schemas.microsoft.com/office/drawing/2014/main" xmlns="" val="345281511"/>
                    </a:ext>
                  </a:extLst>
                </a:gridCol>
                <a:gridCol w="1112763">
                  <a:extLst>
                    <a:ext uri="{9D8B030D-6E8A-4147-A177-3AD203B41FA5}">
                      <a16:colId xmlns:a16="http://schemas.microsoft.com/office/drawing/2014/main" xmlns="" val="2889231820"/>
                    </a:ext>
                  </a:extLst>
                </a:gridCol>
              </a:tblGrid>
              <a:tr h="184150">
                <a:tc gridSpan="6">
                  <a:txBody>
                    <a:bodyPr/>
                    <a:lstStyle/>
                    <a:p>
                      <a:pPr algn="ctr">
                        <a:lnSpc>
                          <a:spcPct val="107000"/>
                        </a:lnSpc>
                        <a:spcAft>
                          <a:spcPts val="800"/>
                        </a:spcAft>
                      </a:pPr>
                      <a:r>
                        <a:rPr lang="en-US" sz="1100">
                          <a:effectLst/>
                        </a:rPr>
                        <a:t>VALORES MINERALES EN KIKUYO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53666864"/>
                  </a:ext>
                </a:extLst>
              </a:tr>
              <a:tr h="184150">
                <a:tc>
                  <a:txBody>
                    <a:bodyPr/>
                    <a:lstStyle/>
                    <a:p>
                      <a:pPr algn="ct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b="1" dirty="0">
                          <a:effectLst/>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b="1" dirty="0">
                          <a:effectLst/>
                        </a:rPr>
                        <a:t>g/kg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b="1" dirty="0">
                          <a:effectLst/>
                        </a:rPr>
                        <a:t>Factor </a:t>
                      </a:r>
                      <a:r>
                        <a:rPr lang="en-US" sz="1100" b="1" dirty="0" err="1">
                          <a:effectLst/>
                        </a:rPr>
                        <a:t>disp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b="1" dirty="0">
                          <a:effectLst/>
                        </a:rPr>
                        <a:t>Total disponible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b="1" dirty="0">
                          <a:effectLst/>
                        </a:rPr>
                        <a:t>g/kg  MS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5010164"/>
                  </a:ext>
                </a:extLst>
              </a:tr>
              <a:tr h="184150">
                <a:tc>
                  <a:txBody>
                    <a:bodyPr/>
                    <a:lstStyle/>
                    <a:p>
                      <a:pPr algn="ctr">
                        <a:lnSpc>
                          <a:spcPct val="107000"/>
                        </a:lnSpc>
                        <a:spcAft>
                          <a:spcPts val="800"/>
                        </a:spcAft>
                      </a:pPr>
                      <a:r>
                        <a:rPr lang="en-US" sz="1100">
                          <a:effectLst/>
                        </a:rPr>
                        <a:t>CALCIO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dirty="0">
                          <a:effectLst/>
                        </a:rPr>
                        <a:t>0,990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9,90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dirty="0">
                          <a:effectLst/>
                        </a:rPr>
                        <a:t>3,26700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dirty="0">
                          <a:effectLst/>
                        </a:rPr>
                        <a:t>9,80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99479316"/>
                  </a:ext>
                </a:extLst>
              </a:tr>
              <a:tr h="184150">
                <a:tc>
                  <a:txBody>
                    <a:bodyPr/>
                    <a:lstStyle/>
                    <a:p>
                      <a:pPr algn="ctr">
                        <a:lnSpc>
                          <a:spcPct val="107000"/>
                        </a:lnSpc>
                        <a:spcAft>
                          <a:spcPts val="800"/>
                        </a:spcAft>
                      </a:pPr>
                      <a:r>
                        <a:rPr lang="en-US" sz="1100" dirty="0">
                          <a:effectLst/>
                        </a:rPr>
                        <a:t>FOSFORO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2,24000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0976517"/>
                  </a:ext>
                </a:extLst>
              </a:tr>
              <a:tr h="184150">
                <a:tc>
                  <a:txBody>
                    <a:bodyPr/>
                    <a:lstStyle/>
                    <a:p>
                      <a:pPr algn="ctr">
                        <a:lnSpc>
                          <a:spcPct val="107000"/>
                        </a:lnSpc>
                        <a:spcAft>
                          <a:spcPts val="800"/>
                        </a:spcAft>
                      </a:pPr>
                      <a:r>
                        <a:rPr lang="en-US" sz="1100" dirty="0">
                          <a:effectLst/>
                        </a:rPr>
                        <a:t>MAGNESIO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4,10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0,65600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2351505"/>
                  </a:ext>
                </a:extLst>
              </a:tr>
              <a:tr h="184150">
                <a:tc>
                  <a:txBody>
                    <a:bodyPr/>
                    <a:lstStyle/>
                    <a:p>
                      <a:pPr algn="ctr">
                        <a:lnSpc>
                          <a:spcPct val="107000"/>
                        </a:lnSpc>
                        <a:spcAft>
                          <a:spcPts val="800"/>
                        </a:spcAft>
                      </a:pPr>
                      <a:r>
                        <a:rPr lang="en-US" sz="1100">
                          <a:effectLst/>
                        </a:rPr>
                        <a:t>POTASIO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26,50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23,85000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71,55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4878717"/>
                  </a:ext>
                </a:extLst>
              </a:tr>
              <a:tr h="184150">
                <a:tc>
                  <a:txBody>
                    <a:bodyPr/>
                    <a:lstStyle/>
                    <a:p>
                      <a:pPr algn="ctr">
                        <a:lnSpc>
                          <a:spcPct val="107000"/>
                        </a:lnSpc>
                        <a:spcAft>
                          <a:spcPts val="800"/>
                        </a:spcAft>
                      </a:pPr>
                      <a:r>
                        <a:rPr lang="en-US" sz="1100">
                          <a:effectLst/>
                        </a:rPr>
                        <a:t>SODIO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0,07200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07967528"/>
                  </a:ext>
                </a:extLst>
              </a:tr>
              <a:tr h="184150">
                <a:tc>
                  <a:txBody>
                    <a:bodyPr/>
                    <a:lstStyle/>
                    <a:p>
                      <a:pPr algn="ctr">
                        <a:lnSpc>
                          <a:spcPct val="107000"/>
                        </a:lnSpc>
                        <a:spcAft>
                          <a:spcPts val="800"/>
                        </a:spcAft>
                      </a:pPr>
                      <a:r>
                        <a:rPr lang="en-US" sz="1100">
                          <a:effectLst/>
                        </a:rPr>
                        <a:t>ZINC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4037187"/>
                  </a:ext>
                </a:extLst>
              </a:tr>
              <a:tr h="184150">
                <a:tc>
                  <a:txBody>
                    <a:bodyPr/>
                    <a:lstStyle/>
                    <a:p>
                      <a:pPr algn="ctr">
                        <a:lnSpc>
                          <a:spcPct val="107000"/>
                        </a:lnSpc>
                        <a:spcAft>
                          <a:spcPts val="800"/>
                        </a:spcAft>
                      </a:pPr>
                      <a:r>
                        <a:rPr lang="en-US" sz="1100">
                          <a:effectLst/>
                        </a:rPr>
                        <a:t>MANGANESO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7609973"/>
                  </a:ext>
                </a:extLst>
              </a:tr>
              <a:tr h="184150">
                <a:tc>
                  <a:txBody>
                    <a:bodyPr/>
                    <a:lstStyle/>
                    <a:p>
                      <a:pPr algn="ctr">
                        <a:lnSpc>
                          <a:spcPct val="107000"/>
                        </a:lnSpc>
                        <a:spcAft>
                          <a:spcPts val="800"/>
                        </a:spcAft>
                      </a:pPr>
                      <a:r>
                        <a:rPr lang="en-US" sz="1100">
                          <a:effectLst/>
                        </a:rPr>
                        <a:t>COBRE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0,28000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0,8400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34494788"/>
                  </a:ext>
                </a:extLst>
              </a:tr>
              <a:tr h="184150">
                <a:tc>
                  <a:txBody>
                    <a:bodyPr/>
                    <a:lstStyle/>
                    <a:p>
                      <a:pPr algn="ctr">
                        <a:lnSpc>
                          <a:spcPct val="107000"/>
                        </a:lnSpc>
                        <a:spcAft>
                          <a:spcPts val="800"/>
                        </a:spcAft>
                      </a:pPr>
                      <a:r>
                        <a:rPr lang="en-US" sz="1100">
                          <a:effectLst/>
                        </a:rPr>
                        <a:t>HIERRO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a:effectLst/>
                        </a:rPr>
                        <a:t>0,02400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dirty="0">
                          <a:effectLst/>
                        </a:rPr>
                        <a:t>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18698701"/>
                  </a:ext>
                </a:extLst>
              </a:tr>
            </a:tbl>
          </a:graphicData>
        </a:graphic>
      </p:graphicFrame>
      <p:graphicFrame>
        <p:nvGraphicFramePr>
          <p:cNvPr id="16" name="Diagrama 15">
            <a:extLst>
              <a:ext uri="{FF2B5EF4-FFF2-40B4-BE49-F238E27FC236}">
                <a16:creationId xmlns:a16="http://schemas.microsoft.com/office/drawing/2014/main" xmlns="" id="{F033D028-C905-48B5-8112-1FA427E58534}"/>
              </a:ext>
            </a:extLst>
          </p:cNvPr>
          <p:cNvGraphicFramePr/>
          <p:nvPr>
            <p:extLst>
              <p:ext uri="{D42A27DB-BD31-4B8C-83A1-F6EECF244321}">
                <p14:modId xmlns:p14="http://schemas.microsoft.com/office/powerpoint/2010/main" val="3542045118"/>
              </p:ext>
            </p:extLst>
          </p:nvPr>
        </p:nvGraphicFramePr>
        <p:xfrm>
          <a:off x="7288584" y="683271"/>
          <a:ext cx="4496048" cy="209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Imagen 17">
            <a:extLst>
              <a:ext uri="{FF2B5EF4-FFF2-40B4-BE49-F238E27FC236}">
                <a16:creationId xmlns:a16="http://schemas.microsoft.com/office/drawing/2014/main" xmlns="" id="{6DCBFE8A-2ECE-4D5C-9F05-55A14E072FED}"/>
              </a:ext>
            </a:extLst>
          </p:cNvPr>
          <p:cNvPicPr>
            <a:picLocks noChangeAspect="1"/>
          </p:cNvPicPr>
          <p:nvPr/>
        </p:nvPicPr>
        <p:blipFill rotWithShape="1">
          <a:blip r:embed="rId7"/>
          <a:srcRect r="15386"/>
          <a:stretch/>
        </p:blipFill>
        <p:spPr>
          <a:xfrm>
            <a:off x="839417" y="2996952"/>
            <a:ext cx="5760640" cy="3396228"/>
          </a:xfrm>
          <a:prstGeom prst="rect">
            <a:avLst/>
          </a:prstGeom>
        </p:spPr>
      </p:pic>
      <p:graphicFrame>
        <p:nvGraphicFramePr>
          <p:cNvPr id="19" name="Diagrama 18">
            <a:extLst>
              <a:ext uri="{FF2B5EF4-FFF2-40B4-BE49-F238E27FC236}">
                <a16:creationId xmlns:a16="http://schemas.microsoft.com/office/drawing/2014/main" xmlns="" id="{284EDF7E-1B6E-4EFF-8C74-633AE2DB76EF}"/>
              </a:ext>
            </a:extLst>
          </p:cNvPr>
          <p:cNvGraphicFramePr/>
          <p:nvPr>
            <p:extLst>
              <p:ext uri="{D42A27DB-BD31-4B8C-83A1-F6EECF244321}">
                <p14:modId xmlns:p14="http://schemas.microsoft.com/office/powerpoint/2010/main" val="2356827708"/>
              </p:ext>
            </p:extLst>
          </p:nvPr>
        </p:nvGraphicFramePr>
        <p:xfrm>
          <a:off x="7392144" y="3429000"/>
          <a:ext cx="4104456"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0" name="Grupo 19">
            <a:extLst>
              <a:ext uri="{FF2B5EF4-FFF2-40B4-BE49-F238E27FC236}">
                <a16:creationId xmlns:a16="http://schemas.microsoft.com/office/drawing/2014/main" xmlns="" id="{0E9B7BDD-FA15-4683-AC38-16E67BDF7F62}"/>
              </a:ext>
            </a:extLst>
          </p:cNvPr>
          <p:cNvGrpSpPr/>
          <p:nvPr/>
        </p:nvGrpSpPr>
        <p:grpSpPr>
          <a:xfrm>
            <a:off x="8832304" y="6018112"/>
            <a:ext cx="3240360" cy="582613"/>
            <a:chOff x="8832304" y="6018112"/>
            <a:chExt cx="3240360" cy="582613"/>
          </a:xfrm>
        </p:grpSpPr>
        <p:sp>
          <p:nvSpPr>
            <p:cNvPr id="21" name="Rectángulo redondeado 6">
              <a:extLst>
                <a:ext uri="{FF2B5EF4-FFF2-40B4-BE49-F238E27FC236}">
                  <a16:creationId xmlns:a16="http://schemas.microsoft.com/office/drawing/2014/main" xmlns="" id="{556CCB60-E036-4CBD-83A3-C04ADA969D4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2" name="Imagen 5">
              <a:extLst>
                <a:ext uri="{FF2B5EF4-FFF2-40B4-BE49-F238E27FC236}">
                  <a16:creationId xmlns:a16="http://schemas.microsoft.com/office/drawing/2014/main" xmlns="" id="{C4A83041-C929-4BAE-973D-64CD5A45C57B}"/>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819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6DC48143-D5BE-4479-975F-FD601EECA416}"/>
              </a:ext>
            </a:extLst>
          </p:cNvPr>
          <p:cNvSpPr txBox="1">
            <a:spLocks/>
          </p:cNvSpPr>
          <p:nvPr/>
        </p:nvSpPr>
        <p:spPr>
          <a:xfrm>
            <a:off x="2783633" y="0"/>
            <a:ext cx="6840759" cy="64824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cs typeface="Times New Roman" pitchFamily="18" charset="0"/>
              </a:rPr>
              <a:t>FORMULACIÓN DE SAL MINERAL</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xmlns="" id="{5253BCA8-EA55-4830-9BDD-37DD7B864AC3}"/>
                  </a:ext>
                </a:extLst>
              </p:cNvPr>
              <p:cNvSpPr txBox="1"/>
              <p:nvPr/>
            </p:nvSpPr>
            <p:spPr>
              <a:xfrm>
                <a:off x="1143710" y="4368799"/>
                <a:ext cx="7441076" cy="339965"/>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14:m>
                  <m:oMath xmlns:m="http://schemas.openxmlformats.org/officeDocument/2006/math">
                    <m:f>
                      <m:fPr>
                        <m:ctrlPr>
                          <a:rPr lang="en-US" sz="1400" i="1" smtClean="0">
                            <a:latin typeface="Cambria Math"/>
                            <a:ea typeface="Cambria Math" panose="02040503050406030204" pitchFamily="18" charset="0"/>
                          </a:rPr>
                        </m:ctrlPr>
                      </m:fPr>
                      <m:num>
                        <m:r>
                          <a:rPr lang="es-EC" sz="1400" b="0" i="1" smtClean="0">
                            <a:latin typeface="Cambria Math" panose="02040503050406030204" pitchFamily="18" charset="0"/>
                            <a:ea typeface="Cambria Math" panose="02040503050406030204" pitchFamily="18" charset="0"/>
                          </a:rPr>
                          <m:t>(18</m:t>
                        </m:r>
                        <m:r>
                          <a:rPr lang="es-EC" sz="1400" b="0" i="1" smtClean="0">
                            <a:latin typeface="Cambria Math" panose="02040503050406030204" pitchFamily="18" charset="0"/>
                            <a:ea typeface="Cambria Math" panose="02040503050406030204" pitchFamily="18" charset="0"/>
                          </a:rPr>
                          <m:t>𝑔</m:t>
                        </m:r>
                        <m:r>
                          <a:rPr lang="es-EC" sz="1400" b="0" i="1" smtClean="0">
                            <a:latin typeface="Cambria Math" panose="02040503050406030204" pitchFamily="18" charset="0"/>
                            <a:ea typeface="Cambria Math" panose="02040503050406030204" pitchFamily="18" charset="0"/>
                          </a:rPr>
                          <m:t> </m:t>
                        </m:r>
                        <m:r>
                          <a:rPr lang="es-EC" sz="1400" b="0" i="1" smtClean="0">
                            <a:latin typeface="Cambria Math" panose="02040503050406030204" pitchFamily="18" charset="0"/>
                            <a:ea typeface="Cambria Math" panose="02040503050406030204" pitchFamily="18" charset="0"/>
                          </a:rPr>
                          <m:t>𝑃</m:t>
                        </m:r>
                        <m:r>
                          <a:rPr lang="es-EC" sz="1400" b="0" i="1" smtClean="0">
                            <a:latin typeface="Cambria Math" panose="02040503050406030204" pitchFamily="18" charset="0"/>
                            <a:ea typeface="Cambria Math" panose="02040503050406030204" pitchFamily="18" charset="0"/>
                          </a:rPr>
                          <m:t> </m:t>
                        </m:r>
                        <m:r>
                          <a:rPr lang="es-EC" sz="1400" b="0" i="1" smtClean="0">
                            <a:latin typeface="Cambria Math" panose="02040503050406030204" pitchFamily="18" charset="0"/>
                            <a:ea typeface="Cambria Math" panose="02040503050406030204" pitchFamily="18" charset="0"/>
                          </a:rPr>
                          <m:t>𝑥</m:t>
                        </m:r>
                        <m:r>
                          <a:rPr lang="es-EC" sz="1400" b="0" i="1" smtClean="0">
                            <a:latin typeface="Cambria Math" panose="02040503050406030204" pitchFamily="18" charset="0"/>
                            <a:ea typeface="Cambria Math" panose="02040503050406030204" pitchFamily="18" charset="0"/>
                          </a:rPr>
                          <m:t> 0,65)</m:t>
                        </m:r>
                      </m:num>
                      <m:den>
                        <m:r>
                          <a:rPr lang="es-EC" sz="1400" b="0" i="1" smtClean="0">
                            <a:latin typeface="Cambria Math" panose="02040503050406030204" pitchFamily="18" charset="0"/>
                            <a:ea typeface="Cambria Math" panose="02040503050406030204" pitchFamily="18" charset="0"/>
                          </a:rPr>
                          <m:t>6,18 </m:t>
                        </m:r>
                        <m:r>
                          <a:rPr lang="es-EC" sz="1400" b="0" i="1" smtClean="0">
                            <a:latin typeface="Cambria Math" panose="02040503050406030204" pitchFamily="18" charset="0"/>
                            <a:ea typeface="Cambria Math" panose="02040503050406030204" pitchFamily="18" charset="0"/>
                          </a:rPr>
                          <m:t>𝑔</m:t>
                        </m:r>
                      </m:den>
                    </m:f>
                    <m:r>
                      <a:rPr lang="es-EC" sz="1400" b="0" i="1" smtClean="0">
                        <a:latin typeface="Cambria Math" panose="02040503050406030204" pitchFamily="18" charset="0"/>
                        <a:ea typeface="Cambria Math" panose="02040503050406030204" pitchFamily="18" charset="0"/>
                      </a:rPr>
                      <m:t> </m:t>
                    </m:r>
                    <m:r>
                      <a:rPr lang="es-EC" sz="1400" b="0" i="1" smtClean="0">
                        <a:latin typeface="Cambria Math" panose="02040503050406030204" pitchFamily="18" charset="0"/>
                      </a:rPr>
                      <m:t>𝑥</m:t>
                    </m:r>
                    <m:r>
                      <a:rPr lang="es-EC" sz="1400" b="0" i="1" smtClean="0">
                        <a:latin typeface="Cambria Math" panose="02040503050406030204" pitchFamily="18" charset="0"/>
                      </a:rPr>
                      <m:t> 100 </m:t>
                    </m:r>
                    <m:r>
                      <a:rPr lang="es-EC" sz="1400" b="0" i="1" smtClean="0">
                        <a:latin typeface="Cambria Math" panose="02040503050406030204" pitchFamily="18" charset="0"/>
                      </a:rPr>
                      <m:t>𝑔𝐶𝑎𝐻𝑃</m:t>
                    </m:r>
                    <m:sSub>
                      <m:sSubPr>
                        <m:ctrlPr>
                          <a:rPr lang="pt-BR" sz="1400" i="1">
                            <a:latin typeface="Cambria Math"/>
                          </a:rPr>
                        </m:ctrlPr>
                      </m:sSubPr>
                      <m:e>
                        <m:r>
                          <a:rPr lang="es-EC" sz="1400" b="0" i="1" smtClean="0">
                            <a:latin typeface="Cambria Math" panose="02040503050406030204" pitchFamily="18" charset="0"/>
                          </a:rPr>
                          <m:t>𝑂</m:t>
                        </m:r>
                      </m:e>
                      <m:sub>
                        <m:r>
                          <a:rPr lang="es-EC" sz="1400" b="0" i="1" smtClean="0">
                            <a:latin typeface="Cambria Math" panose="02040503050406030204" pitchFamily="18" charset="0"/>
                          </a:rPr>
                          <m:t>4</m:t>
                        </m:r>
                      </m:sub>
                    </m:sSub>
                    <m:r>
                      <a:rPr lang="es-EC" sz="1400" b="0" i="1" smtClean="0">
                        <a:latin typeface="Cambria Math" panose="02040503050406030204" pitchFamily="18" charset="0"/>
                      </a:rPr>
                      <m:t>=</m:t>
                    </m:r>
                    <m:r>
                      <a:rPr lang="en-US" sz="1400" b="0" i="1" smtClean="0">
                        <a:latin typeface="Cambria Math" panose="02040503050406030204" pitchFamily="18" charset="0"/>
                      </a:rPr>
                      <m:t>{</m:t>
                    </m:r>
                    <m:r>
                      <a:rPr lang="es-EC" sz="1400" b="0" i="1" smtClean="0">
                        <a:latin typeface="Cambria Math" panose="02040503050406030204" pitchFamily="18" charset="0"/>
                      </a:rPr>
                      <m:t>52,82 </m:t>
                    </m:r>
                    <m:r>
                      <a:rPr lang="es-EC" sz="1400" b="0" i="1" smtClean="0">
                        <a:latin typeface="Cambria Math" panose="02040503050406030204" pitchFamily="18" charset="0"/>
                      </a:rPr>
                      <m:t>𝑔</m:t>
                    </m:r>
                    <m:r>
                      <a:rPr lang="es-EC" sz="1400" b="0" i="1" smtClean="0">
                        <a:latin typeface="Cambria Math" panose="02040503050406030204" pitchFamily="18" charset="0"/>
                      </a:rPr>
                      <m:t>/</m:t>
                    </m:r>
                    <m:r>
                      <a:rPr lang="es-EC" sz="1400" b="0" i="1" smtClean="0">
                        <a:latin typeface="Cambria Math" panose="02040503050406030204" pitchFamily="18" charset="0"/>
                      </a:rPr>
                      <m:t>𝑎𝑛𝑖𝑚𝑎𝑙</m:t>
                    </m:r>
                  </m:oMath>
                </a14:m>
                <a:r>
                  <a:rPr lang="en-US" sz="1400" dirty="0">
                    <a:latin typeface="Cambria Math" panose="02040503050406030204" pitchFamily="18" charset="0"/>
                    <a:ea typeface="Cambria Math" panose="02040503050406030204" pitchFamily="18" charset="0"/>
                  </a:rPr>
                  <a:t>/día x (12 </a:t>
                </a:r>
                <a:r>
                  <a:rPr lang="en-US" sz="1400" dirty="0" err="1">
                    <a:latin typeface="Cambria Math" panose="02040503050406030204" pitchFamily="18" charset="0"/>
                    <a:ea typeface="Cambria Math" panose="02040503050406030204" pitchFamily="18" charset="0"/>
                  </a:rPr>
                  <a:t>animales</a:t>
                </a:r>
                <a:r>
                  <a:rPr lang="en-US" sz="1400" dirty="0">
                    <a:latin typeface="Cambria Math" panose="02040503050406030204" pitchFamily="18" charset="0"/>
                    <a:ea typeface="Cambria Math" panose="02040503050406030204" pitchFamily="18" charset="0"/>
                  </a:rPr>
                  <a:t> x 70 días)}/1000= 44,37 Kg </a:t>
                </a:r>
              </a:p>
            </p:txBody>
          </p:sp>
        </mc:Choice>
        <mc:Fallback xmlns="">
          <p:sp>
            <p:nvSpPr>
              <p:cNvPr id="23" name="CuadroTexto 22">
                <a:extLst>
                  <a:ext uri="{FF2B5EF4-FFF2-40B4-BE49-F238E27FC236}">
                    <a16:creationId xmlns:a16="http://schemas.microsoft.com/office/drawing/2014/main" id="{5253BCA8-EA55-4830-9BDD-37DD7B864AC3}"/>
                  </a:ext>
                </a:extLst>
              </p:cNvPr>
              <p:cNvSpPr txBox="1">
                <a:spLocks noRot="1" noChangeAspect="1" noMove="1" noResize="1" noEditPoints="1" noAdjustHandles="1" noChangeArrowheads="1" noChangeShapeType="1" noTextEdit="1"/>
              </p:cNvSpPr>
              <p:nvPr/>
            </p:nvSpPr>
            <p:spPr>
              <a:xfrm>
                <a:off x="1143710" y="4368799"/>
                <a:ext cx="7441076" cy="339965"/>
              </a:xfrm>
              <a:prstGeom prst="rect">
                <a:avLst/>
              </a:prstGeom>
              <a:blipFill>
                <a:blip r:embed="rId2"/>
                <a:stretch>
                  <a:fillRect l="-735" t="-1695" r="-408" b="-8475"/>
                </a:stretch>
              </a:blipFill>
            </p:spPr>
            <p:txBody>
              <a:bodyPr/>
              <a:lstStyle/>
              <a:p>
                <a:r>
                  <a:rPr lang="es-EC">
                    <a:noFill/>
                  </a:rPr>
                  <a:t> </a:t>
                </a:r>
              </a:p>
            </p:txBody>
          </p:sp>
        </mc:Fallback>
      </mc:AlternateContent>
      <p:sp>
        <p:nvSpPr>
          <p:cNvPr id="26" name="CuadroTexto 25">
            <a:extLst>
              <a:ext uri="{FF2B5EF4-FFF2-40B4-BE49-F238E27FC236}">
                <a16:creationId xmlns:a16="http://schemas.microsoft.com/office/drawing/2014/main" xmlns="" id="{3177293E-B87C-442A-82C7-DB80AC9B5FEB}"/>
              </a:ext>
            </a:extLst>
          </p:cNvPr>
          <p:cNvSpPr txBox="1"/>
          <p:nvPr/>
        </p:nvSpPr>
        <p:spPr>
          <a:xfrm>
            <a:off x="1396703" y="4150216"/>
            <a:ext cx="290465" cy="276999"/>
          </a:xfrm>
          <a:prstGeom prst="rect">
            <a:avLst/>
          </a:prstGeom>
          <a:noFill/>
        </p:spPr>
        <p:txBody>
          <a:bodyPr wrap="square" rtlCol="0">
            <a:spAutoFit/>
          </a:bodyPr>
          <a:lstStyle/>
          <a:p>
            <a:r>
              <a:rPr lang="es-EC" sz="1200" dirty="0">
                <a:solidFill>
                  <a:srgbClr val="FF0000"/>
                </a:solidFill>
              </a:rPr>
              <a:t>1</a:t>
            </a:r>
            <a:endParaRPr lang="en-US" sz="1200" dirty="0">
              <a:solidFill>
                <a:srgbClr val="FF0000"/>
              </a:solidFill>
            </a:endParaRPr>
          </a:p>
        </p:txBody>
      </p:sp>
      <p:sp>
        <p:nvSpPr>
          <p:cNvPr id="28" name="CuadroTexto 27">
            <a:extLst>
              <a:ext uri="{FF2B5EF4-FFF2-40B4-BE49-F238E27FC236}">
                <a16:creationId xmlns:a16="http://schemas.microsoft.com/office/drawing/2014/main" xmlns="" id="{4AFBC3FF-2EE4-4FDF-BAE9-34981F59CF5B}"/>
              </a:ext>
            </a:extLst>
          </p:cNvPr>
          <p:cNvSpPr txBox="1"/>
          <p:nvPr/>
        </p:nvSpPr>
        <p:spPr>
          <a:xfrm>
            <a:off x="1396703" y="4624638"/>
            <a:ext cx="290465" cy="276999"/>
          </a:xfrm>
          <a:prstGeom prst="rect">
            <a:avLst/>
          </a:prstGeom>
          <a:noFill/>
        </p:spPr>
        <p:txBody>
          <a:bodyPr wrap="square" rtlCol="0">
            <a:spAutoFit/>
          </a:bodyPr>
          <a:lstStyle/>
          <a:p>
            <a:r>
              <a:rPr lang="es-EC" sz="1200" dirty="0">
                <a:solidFill>
                  <a:srgbClr val="FF0000"/>
                </a:solidFill>
              </a:rPr>
              <a:t>2</a:t>
            </a:r>
            <a:endParaRPr lang="en-US" sz="1200" dirty="0">
              <a:solidFill>
                <a:srgbClr val="FF0000"/>
              </a:solidFill>
            </a:endParaRPr>
          </a:p>
        </p:txBody>
      </p:sp>
      <p:sp>
        <p:nvSpPr>
          <p:cNvPr id="31" name="CuadroTexto 30">
            <a:extLst>
              <a:ext uri="{FF2B5EF4-FFF2-40B4-BE49-F238E27FC236}">
                <a16:creationId xmlns:a16="http://schemas.microsoft.com/office/drawing/2014/main" xmlns="" id="{8F2A659B-BEE4-4DDB-AF4D-5BC3287F8D4A}"/>
              </a:ext>
            </a:extLst>
          </p:cNvPr>
          <p:cNvSpPr txBox="1"/>
          <p:nvPr/>
        </p:nvSpPr>
        <p:spPr>
          <a:xfrm>
            <a:off x="2638400" y="4150216"/>
            <a:ext cx="290465" cy="276999"/>
          </a:xfrm>
          <a:prstGeom prst="rect">
            <a:avLst/>
          </a:prstGeom>
          <a:noFill/>
        </p:spPr>
        <p:txBody>
          <a:bodyPr wrap="square" rtlCol="0">
            <a:spAutoFit/>
          </a:bodyPr>
          <a:lstStyle/>
          <a:p>
            <a:r>
              <a:rPr lang="es-EC" sz="1200" dirty="0">
                <a:solidFill>
                  <a:srgbClr val="FF0000"/>
                </a:solidFill>
              </a:rPr>
              <a:t>3</a:t>
            </a:r>
            <a:endParaRPr lang="en-US" sz="1200" dirty="0">
              <a:solidFill>
                <a:srgbClr val="FF0000"/>
              </a:solidFill>
            </a:endParaRPr>
          </a:p>
        </p:txBody>
      </p:sp>
      <p:sp>
        <p:nvSpPr>
          <p:cNvPr id="32" name="CuadroTexto 31">
            <a:extLst>
              <a:ext uri="{FF2B5EF4-FFF2-40B4-BE49-F238E27FC236}">
                <a16:creationId xmlns:a16="http://schemas.microsoft.com/office/drawing/2014/main" xmlns="" id="{952DBE85-422F-47FC-9CAC-8429FF998574}"/>
              </a:ext>
            </a:extLst>
          </p:cNvPr>
          <p:cNvSpPr txBox="1"/>
          <p:nvPr/>
        </p:nvSpPr>
        <p:spPr>
          <a:xfrm>
            <a:off x="8685856" y="4509120"/>
            <a:ext cx="3458816" cy="1384995"/>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s-EC" sz="1400" dirty="0" err="1"/>
              <a:t>CoA</a:t>
            </a:r>
            <a:r>
              <a:rPr lang="es-EC" sz="1400" dirty="0"/>
              <a:t> x Digestibilidad</a:t>
            </a:r>
          </a:p>
          <a:p>
            <a:pPr marL="342900" indent="-342900">
              <a:buAutoNum type="arabicPeriod"/>
            </a:pPr>
            <a:r>
              <a:rPr lang="es-EC" sz="1400" dirty="0"/>
              <a:t>Dividir Ingestión deseada</a:t>
            </a:r>
          </a:p>
          <a:p>
            <a:pPr marL="342900" indent="-342900">
              <a:buFontTx/>
              <a:buAutoNum type="arabicPeriod"/>
            </a:pPr>
            <a:r>
              <a:rPr lang="es-EC" sz="1400" dirty="0"/>
              <a:t>Multiplicar por pureza de la fuente</a:t>
            </a:r>
          </a:p>
          <a:p>
            <a:pPr marL="342900" indent="-342900">
              <a:buAutoNum type="arabicPeriod"/>
            </a:pPr>
            <a:r>
              <a:rPr lang="es-EC" sz="1400" dirty="0"/>
              <a:t>Multiplicar por el #animales</a:t>
            </a:r>
          </a:p>
          <a:p>
            <a:pPr marL="342900" indent="-342900">
              <a:buAutoNum type="arabicPeriod"/>
            </a:pPr>
            <a:r>
              <a:rPr lang="es-EC" sz="1400" dirty="0"/>
              <a:t>Multiplicar por días de suministración</a:t>
            </a:r>
          </a:p>
          <a:p>
            <a:pPr marL="342900" indent="-342900">
              <a:buAutoNum type="arabicPeriod"/>
            </a:pPr>
            <a:r>
              <a:rPr lang="es-EC" sz="1400" dirty="0"/>
              <a:t>Obtener total en Kg</a:t>
            </a:r>
            <a:endParaRPr lang="en-US" sz="1400" dirty="0"/>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xmlns="" id="{46A459EB-3F3C-47F4-8788-F081CDA54873}"/>
                  </a:ext>
                </a:extLst>
              </p:cNvPr>
              <p:cNvSpPr txBox="1"/>
              <p:nvPr/>
            </p:nvSpPr>
            <p:spPr>
              <a:xfrm>
                <a:off x="3143671" y="5013176"/>
                <a:ext cx="3888429" cy="5348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a:rPr>
                          </m:ctrlPr>
                        </m:fPr>
                        <m:num>
                          <m:r>
                            <a:rPr lang="es-EC" sz="1400" b="0" i="1" smtClean="0">
                              <a:latin typeface="Cambria Math" panose="02040503050406030204" pitchFamily="18" charset="0"/>
                            </a:rPr>
                            <m:t>100</m:t>
                          </m:r>
                          <m:r>
                            <a:rPr lang="es-EC" sz="1400" b="0" i="1" smtClean="0">
                              <a:latin typeface="Cambria Math" panose="02040503050406030204" pitchFamily="18" charset="0"/>
                            </a:rPr>
                            <m:t>𝑔</m:t>
                          </m:r>
                          <m:r>
                            <a:rPr lang="es-EC" sz="1400" b="0" i="1" smtClean="0">
                              <a:latin typeface="Cambria Math" panose="02040503050406030204" pitchFamily="18" charset="0"/>
                            </a:rPr>
                            <m:t> </m:t>
                          </m:r>
                          <m:r>
                            <a:rPr lang="es-EC" sz="1400" i="1">
                              <a:latin typeface="Cambria Math" panose="02040503050406030204" pitchFamily="18" charset="0"/>
                            </a:rPr>
                            <m:t>𝐶𝑎𝐻𝑃</m:t>
                          </m:r>
                          <m:sSub>
                            <m:sSubPr>
                              <m:ctrlPr>
                                <a:rPr lang="pt-BR" sz="1400" i="1">
                                  <a:latin typeface="Cambria Math"/>
                                </a:rPr>
                              </m:ctrlPr>
                            </m:sSubPr>
                            <m:e>
                              <m:r>
                                <a:rPr lang="es-EC" sz="1400" i="1">
                                  <a:latin typeface="Cambria Math" panose="02040503050406030204" pitchFamily="18" charset="0"/>
                                </a:rPr>
                                <m:t>𝑂</m:t>
                              </m:r>
                            </m:e>
                            <m:sub>
                              <m:r>
                                <a:rPr lang="es-EC" sz="1400" i="1">
                                  <a:latin typeface="Cambria Math" panose="02040503050406030204" pitchFamily="18" charset="0"/>
                                </a:rPr>
                                <m:t>4</m:t>
                              </m:r>
                            </m:sub>
                          </m:sSub>
                        </m:num>
                        <m:den>
                          <m:r>
                            <a:rPr lang="es-EC" sz="1400" b="0" i="1" smtClean="0">
                              <a:latin typeface="Cambria Math" panose="02040503050406030204" pitchFamily="18" charset="0"/>
                            </a:rPr>
                            <m:t>52,82</m:t>
                          </m:r>
                          <m:r>
                            <a:rPr lang="es-EC" sz="1400" b="0" i="1" smtClean="0">
                              <a:latin typeface="Cambria Math" panose="02040503050406030204" pitchFamily="18" charset="0"/>
                            </a:rPr>
                            <m:t>𝑔</m:t>
                          </m:r>
                          <m:r>
                            <a:rPr lang="es-EC" sz="1400" b="0" i="1" smtClean="0">
                              <a:latin typeface="Cambria Math" panose="02040503050406030204" pitchFamily="18" charset="0"/>
                            </a:rPr>
                            <m:t> </m:t>
                          </m:r>
                          <m:r>
                            <a:rPr lang="es-EC" sz="1400" i="1">
                              <a:latin typeface="Cambria Math" panose="02040503050406030204" pitchFamily="18" charset="0"/>
                            </a:rPr>
                            <m:t>𝐶𝑎𝐻𝑃</m:t>
                          </m:r>
                          <m:sSub>
                            <m:sSubPr>
                              <m:ctrlPr>
                                <a:rPr lang="pt-BR" sz="1400" i="1">
                                  <a:latin typeface="Cambria Math"/>
                                </a:rPr>
                              </m:ctrlPr>
                            </m:sSubPr>
                            <m:e>
                              <m:r>
                                <a:rPr lang="es-EC" sz="1400" i="1">
                                  <a:latin typeface="Cambria Math" panose="02040503050406030204" pitchFamily="18" charset="0"/>
                                </a:rPr>
                                <m:t>𝑂</m:t>
                              </m:r>
                            </m:e>
                            <m:sub>
                              <m:r>
                                <a:rPr lang="es-EC" sz="1400" i="1">
                                  <a:latin typeface="Cambria Math" panose="02040503050406030204" pitchFamily="18" charset="0"/>
                                </a:rPr>
                                <m:t>4</m:t>
                              </m:r>
                            </m:sub>
                          </m:sSub>
                        </m:den>
                      </m:f>
                      <m:r>
                        <a:rPr lang="es-EC" sz="1400" b="0" i="1" smtClean="0">
                          <a:latin typeface="Cambria Math" panose="02040503050406030204" pitchFamily="18" charset="0"/>
                        </a:rPr>
                        <m:t>𝑥</m:t>
                      </m:r>
                      <m:r>
                        <a:rPr lang="en-US" sz="1400" b="0" i="1" smtClean="0">
                          <a:latin typeface="Cambria Math" panose="02040503050406030204" pitchFamily="18" charset="0"/>
                        </a:rPr>
                        <m:t>(</m:t>
                      </m:r>
                      <m:r>
                        <a:rPr lang="es-EC" sz="1400" b="0" i="1" smtClean="0">
                          <a:latin typeface="Cambria Math" panose="02040503050406030204" pitchFamily="18" charset="0"/>
                        </a:rPr>
                        <m:t>20 </m:t>
                      </m:r>
                      <m:r>
                        <a:rPr lang="es-EC" sz="1400" b="0" i="1" smtClean="0">
                          <a:latin typeface="Cambria Math" panose="02040503050406030204" pitchFamily="18" charset="0"/>
                        </a:rPr>
                        <m:t>𝑔</m:t>
                      </m:r>
                      <m:r>
                        <a:rPr lang="es-EC" sz="1400" b="0" i="1" smtClean="0">
                          <a:latin typeface="Cambria Math" panose="02040503050406030204" pitchFamily="18" charset="0"/>
                        </a:rPr>
                        <m:t> </m:t>
                      </m:r>
                      <m:r>
                        <a:rPr lang="es-EC" sz="1400" b="0" i="1" smtClean="0">
                          <a:latin typeface="Cambria Math" panose="02040503050406030204" pitchFamily="18" charset="0"/>
                        </a:rPr>
                        <m:t>𝐶𝑎</m:t>
                      </m:r>
                      <m:r>
                        <a:rPr lang="en-US" sz="1400" b="0" i="1" smtClean="0">
                          <a:latin typeface="Cambria Math" panose="02040503050406030204" pitchFamily="18" charset="0"/>
                        </a:rPr>
                        <m:t> </m:t>
                      </m:r>
                      <m:r>
                        <a:rPr lang="en-US" sz="1400" b="0" i="1" smtClean="0">
                          <a:latin typeface="Cambria Math" panose="02040503050406030204" pitchFamily="18" charset="0"/>
                        </a:rPr>
                        <m:t>𝑥</m:t>
                      </m:r>
                      <m:r>
                        <a:rPr lang="en-US" sz="1400" b="0" i="1" smtClean="0">
                          <a:latin typeface="Cambria Math" panose="02040503050406030204" pitchFamily="18" charset="0"/>
                        </a:rPr>
                        <m:t>0,65)=6,86 </m:t>
                      </m:r>
                      <m:r>
                        <a:rPr lang="es-EC" sz="1400" b="0" i="1" smtClean="0">
                          <a:latin typeface="Cambria Math" panose="02040503050406030204" pitchFamily="18" charset="0"/>
                        </a:rPr>
                        <m:t>𝑔</m:t>
                      </m:r>
                      <m:r>
                        <a:rPr lang="es-EC" sz="1400" b="0" i="1" smtClean="0">
                          <a:latin typeface="Cambria Math" panose="02040503050406030204" pitchFamily="18" charset="0"/>
                        </a:rPr>
                        <m:t> </m:t>
                      </m:r>
                      <m:r>
                        <a:rPr lang="es-EC" sz="1400" b="0" i="1" smtClean="0">
                          <a:latin typeface="Cambria Math" panose="02040503050406030204" pitchFamily="18" charset="0"/>
                        </a:rPr>
                        <m:t>𝐶𝑎</m:t>
                      </m:r>
                    </m:oMath>
                  </m:oMathPara>
                </a14:m>
                <a:endParaRPr lang="en-US" sz="1400" dirty="0"/>
              </a:p>
            </p:txBody>
          </p:sp>
        </mc:Choice>
        <mc:Fallback xmlns="">
          <p:sp>
            <p:nvSpPr>
              <p:cNvPr id="34" name="CuadroTexto 33">
                <a:extLst>
                  <a:ext uri="{FF2B5EF4-FFF2-40B4-BE49-F238E27FC236}">
                    <a16:creationId xmlns:a16="http://schemas.microsoft.com/office/drawing/2014/main" id="{46A459EB-3F3C-47F4-8788-F081CDA54873}"/>
                  </a:ext>
                </a:extLst>
              </p:cNvPr>
              <p:cNvSpPr txBox="1">
                <a:spLocks noRot="1" noChangeAspect="1" noMove="1" noResize="1" noEditPoints="1" noAdjustHandles="1" noChangeArrowheads="1" noChangeShapeType="1" noTextEdit="1"/>
              </p:cNvSpPr>
              <p:nvPr/>
            </p:nvSpPr>
            <p:spPr>
              <a:xfrm>
                <a:off x="3143671" y="5013176"/>
                <a:ext cx="3888429" cy="534826"/>
              </a:xfrm>
              <a:prstGeom prst="rect">
                <a:avLst/>
              </a:prstGeom>
              <a:blipFill>
                <a:blip r:embed="rId3"/>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xmlns="" id="{0730CEDE-CB50-43DA-8F07-77868AD0743C}"/>
                  </a:ext>
                </a:extLst>
              </p:cNvPr>
              <p:cNvSpPr txBox="1"/>
              <p:nvPr/>
            </p:nvSpPr>
            <p:spPr>
              <a:xfrm>
                <a:off x="3580415" y="5864223"/>
                <a:ext cx="265960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 xmlns:m="http://schemas.openxmlformats.org/officeDocument/2006/math">
                    <m:r>
                      <a:rPr lang="es-EC" sz="1400" b="0" i="1" smtClean="0">
                        <a:latin typeface="Cambria Math" panose="02040503050406030204" pitchFamily="18" charset="0"/>
                      </a:rPr>
                      <m:t>14,2 −6,86=7,34</m:t>
                    </m:r>
                  </m:oMath>
                </a14:m>
                <a:r>
                  <a:rPr lang="en-US" sz="1400" dirty="0"/>
                  <a:t> </a:t>
                </a:r>
                <a:r>
                  <a:rPr lang="en-US" sz="1400" i="1" dirty="0">
                    <a:latin typeface="Cambria Math" panose="02040503050406030204" pitchFamily="18" charset="0"/>
                    <a:ea typeface="Cambria Math" panose="02040503050406030204" pitchFamily="18" charset="0"/>
                  </a:rPr>
                  <a:t>g Ca</a:t>
                </a:r>
              </a:p>
            </p:txBody>
          </p:sp>
        </mc:Choice>
        <mc:Fallback xmlns="">
          <p:sp>
            <p:nvSpPr>
              <p:cNvPr id="35" name="CuadroTexto 34">
                <a:extLst>
                  <a:ext uri="{FF2B5EF4-FFF2-40B4-BE49-F238E27FC236}">
                    <a16:creationId xmlns:a16="http://schemas.microsoft.com/office/drawing/2014/main" id="{0730CEDE-CB50-43DA-8F07-77868AD0743C}"/>
                  </a:ext>
                </a:extLst>
              </p:cNvPr>
              <p:cNvSpPr txBox="1">
                <a:spLocks noRot="1" noChangeAspect="1" noMove="1" noResize="1" noEditPoints="1" noAdjustHandles="1" noChangeArrowheads="1" noChangeShapeType="1" noTextEdit="1"/>
              </p:cNvSpPr>
              <p:nvPr/>
            </p:nvSpPr>
            <p:spPr>
              <a:xfrm>
                <a:off x="3580415" y="5864223"/>
                <a:ext cx="2659601" cy="307777"/>
              </a:xfrm>
              <a:prstGeom prst="rect">
                <a:avLst/>
              </a:prstGeom>
              <a:blipFill>
                <a:blip r:embed="rId4"/>
                <a:stretch>
                  <a:fillRect t="-1852" b="-12963"/>
                </a:stretch>
              </a:blipFill>
            </p:spPr>
            <p:txBody>
              <a:bodyPr/>
              <a:lstStyle/>
              <a:p>
                <a:r>
                  <a:rPr lang="en-US">
                    <a:noFill/>
                  </a:rPr>
                  <a:t> </a:t>
                </a:r>
              </a:p>
            </p:txBody>
          </p:sp>
        </mc:Fallback>
      </mc:AlternateContent>
      <p:cxnSp>
        <p:nvCxnSpPr>
          <p:cNvPr id="37" name="Conector recto de flecha 36">
            <a:extLst>
              <a:ext uri="{FF2B5EF4-FFF2-40B4-BE49-F238E27FC236}">
                <a16:creationId xmlns:a16="http://schemas.microsoft.com/office/drawing/2014/main" xmlns="" id="{D3AF7AAC-5C69-44D8-ACFB-8AE4F4C208C6}"/>
              </a:ext>
            </a:extLst>
          </p:cNvPr>
          <p:cNvCxnSpPr>
            <a:cxnSpLocks/>
          </p:cNvCxnSpPr>
          <p:nvPr/>
        </p:nvCxnSpPr>
        <p:spPr>
          <a:xfrm>
            <a:off x="5015880" y="4722289"/>
            <a:ext cx="0" cy="2908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1" name="Conector recto de flecha 40">
            <a:extLst>
              <a:ext uri="{FF2B5EF4-FFF2-40B4-BE49-F238E27FC236}">
                <a16:creationId xmlns:a16="http://schemas.microsoft.com/office/drawing/2014/main" xmlns="" id="{C4B0B69A-A52A-4191-839C-CBB62A4F2AF8}"/>
              </a:ext>
            </a:extLst>
          </p:cNvPr>
          <p:cNvCxnSpPr>
            <a:cxnSpLocks/>
          </p:cNvCxnSpPr>
          <p:nvPr/>
        </p:nvCxnSpPr>
        <p:spPr>
          <a:xfrm>
            <a:off x="5015880" y="55892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CuadroTexto 42">
            <a:extLst>
              <a:ext uri="{FF2B5EF4-FFF2-40B4-BE49-F238E27FC236}">
                <a16:creationId xmlns:a16="http://schemas.microsoft.com/office/drawing/2014/main" xmlns="" id="{890EF3B9-4712-4765-998F-8D1EE0D9D3E5}"/>
              </a:ext>
            </a:extLst>
          </p:cNvPr>
          <p:cNvSpPr txBox="1"/>
          <p:nvPr/>
        </p:nvSpPr>
        <p:spPr>
          <a:xfrm>
            <a:off x="5812484" y="4167109"/>
            <a:ext cx="265148" cy="276999"/>
          </a:xfrm>
          <a:prstGeom prst="rect">
            <a:avLst/>
          </a:prstGeom>
          <a:noFill/>
        </p:spPr>
        <p:txBody>
          <a:bodyPr wrap="square" rtlCol="0">
            <a:spAutoFit/>
          </a:bodyPr>
          <a:lstStyle/>
          <a:p>
            <a:r>
              <a:rPr lang="es-EC" sz="1200" dirty="0">
                <a:solidFill>
                  <a:srgbClr val="FF0000"/>
                </a:solidFill>
              </a:rPr>
              <a:t>4</a:t>
            </a:r>
            <a:endParaRPr lang="en-US" sz="1200" dirty="0">
              <a:solidFill>
                <a:srgbClr val="FF0000"/>
              </a:solidFill>
            </a:endParaRPr>
          </a:p>
        </p:txBody>
      </p:sp>
      <p:sp>
        <p:nvSpPr>
          <p:cNvPr id="45" name="CuadroTexto 44">
            <a:extLst>
              <a:ext uri="{FF2B5EF4-FFF2-40B4-BE49-F238E27FC236}">
                <a16:creationId xmlns:a16="http://schemas.microsoft.com/office/drawing/2014/main" xmlns="" id="{14D84308-39E8-493D-9739-794A4C8DEA25}"/>
              </a:ext>
            </a:extLst>
          </p:cNvPr>
          <p:cNvSpPr txBox="1"/>
          <p:nvPr/>
        </p:nvSpPr>
        <p:spPr>
          <a:xfrm>
            <a:off x="6610612" y="4160113"/>
            <a:ext cx="265148" cy="276999"/>
          </a:xfrm>
          <a:prstGeom prst="rect">
            <a:avLst/>
          </a:prstGeom>
          <a:noFill/>
        </p:spPr>
        <p:txBody>
          <a:bodyPr wrap="square" rtlCol="0">
            <a:spAutoFit/>
          </a:bodyPr>
          <a:lstStyle/>
          <a:p>
            <a:r>
              <a:rPr lang="es-EC" sz="1200" dirty="0">
                <a:solidFill>
                  <a:srgbClr val="FF0000"/>
                </a:solidFill>
              </a:rPr>
              <a:t>5</a:t>
            </a:r>
            <a:endParaRPr lang="en-US" sz="1200" dirty="0">
              <a:solidFill>
                <a:srgbClr val="FF0000"/>
              </a:solidFill>
            </a:endParaRPr>
          </a:p>
        </p:txBody>
      </p:sp>
      <p:sp>
        <p:nvSpPr>
          <p:cNvPr id="47" name="CuadroTexto 46">
            <a:extLst>
              <a:ext uri="{FF2B5EF4-FFF2-40B4-BE49-F238E27FC236}">
                <a16:creationId xmlns:a16="http://schemas.microsoft.com/office/drawing/2014/main" xmlns="" id="{AA59EF5B-E622-4026-ABFD-74AFE306A5C3}"/>
              </a:ext>
            </a:extLst>
          </p:cNvPr>
          <p:cNvSpPr txBox="1"/>
          <p:nvPr/>
        </p:nvSpPr>
        <p:spPr>
          <a:xfrm>
            <a:off x="7415028" y="4160113"/>
            <a:ext cx="265148" cy="276999"/>
          </a:xfrm>
          <a:prstGeom prst="rect">
            <a:avLst/>
          </a:prstGeom>
          <a:noFill/>
        </p:spPr>
        <p:txBody>
          <a:bodyPr wrap="square" rtlCol="0">
            <a:spAutoFit/>
          </a:bodyPr>
          <a:lstStyle/>
          <a:p>
            <a:r>
              <a:rPr lang="es-EC" sz="1200" dirty="0">
                <a:solidFill>
                  <a:srgbClr val="FF0000"/>
                </a:solidFill>
              </a:rPr>
              <a:t>6</a:t>
            </a:r>
            <a:endParaRPr lang="en-US" sz="1200" dirty="0">
              <a:solidFill>
                <a:srgbClr val="FF0000"/>
              </a:solidFill>
            </a:endParaRPr>
          </a:p>
        </p:txBody>
      </p:sp>
      <p:sp>
        <p:nvSpPr>
          <p:cNvPr id="2" name="CuadroTexto 1">
            <a:extLst>
              <a:ext uri="{FF2B5EF4-FFF2-40B4-BE49-F238E27FC236}">
                <a16:creationId xmlns:a16="http://schemas.microsoft.com/office/drawing/2014/main" xmlns="" id="{DE672EBA-D888-4EC1-8C79-1407DBD02297}"/>
              </a:ext>
            </a:extLst>
          </p:cNvPr>
          <p:cNvSpPr txBox="1"/>
          <p:nvPr/>
        </p:nvSpPr>
        <p:spPr>
          <a:xfrm>
            <a:off x="2279576" y="620688"/>
            <a:ext cx="7704856" cy="307777"/>
          </a:xfrm>
          <a:prstGeom prst="rect">
            <a:avLst/>
          </a:prstGeom>
          <a:noFill/>
          <a:ln>
            <a:solidFill>
              <a:srgbClr val="002060"/>
            </a:solidFill>
            <a:prstDash val="dash"/>
          </a:ln>
        </p:spPr>
        <p:txBody>
          <a:bodyPr wrap="square" rtlCol="0">
            <a:spAutoFit/>
          </a:bodyPr>
          <a:lstStyle/>
          <a:p>
            <a:pPr algn="ctr"/>
            <a:r>
              <a:rPr lang="es-EC" sz="1400" dirty="0"/>
              <a:t>Necesidad de suplemento mineral= necesidad del animal – aporte de los alimentos </a:t>
            </a:r>
            <a:endParaRPr lang="en-US" sz="1400" dirty="0"/>
          </a:p>
        </p:txBody>
      </p:sp>
      <p:grpSp>
        <p:nvGrpSpPr>
          <p:cNvPr id="24" name="Grupo 23">
            <a:extLst>
              <a:ext uri="{FF2B5EF4-FFF2-40B4-BE49-F238E27FC236}">
                <a16:creationId xmlns:a16="http://schemas.microsoft.com/office/drawing/2014/main" xmlns="" id="{0E9B7BDD-FA15-4683-AC38-16E67BDF7F62}"/>
              </a:ext>
            </a:extLst>
          </p:cNvPr>
          <p:cNvGrpSpPr/>
          <p:nvPr/>
        </p:nvGrpSpPr>
        <p:grpSpPr>
          <a:xfrm>
            <a:off x="8832304" y="6018112"/>
            <a:ext cx="3240360" cy="582613"/>
            <a:chOff x="8832304" y="6018112"/>
            <a:chExt cx="3240360" cy="582613"/>
          </a:xfrm>
        </p:grpSpPr>
        <p:sp>
          <p:nvSpPr>
            <p:cNvPr id="25" name="Rectángulo redondeado 6">
              <a:extLst>
                <a:ext uri="{FF2B5EF4-FFF2-40B4-BE49-F238E27FC236}">
                  <a16:creationId xmlns:a16="http://schemas.microsoft.com/office/drawing/2014/main" xmlns="" id="{556CCB60-E036-4CBD-83A3-C04ADA969D4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7" name="Imagen 5">
              <a:extLst>
                <a:ext uri="{FF2B5EF4-FFF2-40B4-BE49-F238E27FC236}">
                  <a16:creationId xmlns:a16="http://schemas.microsoft.com/office/drawing/2014/main" xmlns="" id="{C4A83041-C929-4BAE-973D-64CD5A45C57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Tabla 3">
            <a:extLst>
              <a:ext uri="{FF2B5EF4-FFF2-40B4-BE49-F238E27FC236}">
                <a16:creationId xmlns:a16="http://schemas.microsoft.com/office/drawing/2014/main" xmlns="" id="{342EAE7D-CB4F-40F9-881D-98A2CE57E521}"/>
              </a:ext>
            </a:extLst>
          </p:cNvPr>
          <p:cNvGraphicFramePr>
            <a:graphicFrameLocks noGrp="1"/>
          </p:cNvGraphicFramePr>
          <p:nvPr>
            <p:extLst>
              <p:ext uri="{D42A27DB-BD31-4B8C-83A1-F6EECF244321}">
                <p14:modId xmlns:p14="http://schemas.microsoft.com/office/powerpoint/2010/main" val="1382157431"/>
              </p:ext>
            </p:extLst>
          </p:nvPr>
        </p:nvGraphicFramePr>
        <p:xfrm>
          <a:off x="47328" y="963885"/>
          <a:ext cx="10801200" cy="1024955"/>
        </p:xfrm>
        <a:graphic>
          <a:graphicData uri="http://schemas.openxmlformats.org/drawingml/2006/table">
            <a:tbl>
              <a:tblPr/>
              <a:tblGrid>
                <a:gridCol w="1808806">
                  <a:extLst>
                    <a:ext uri="{9D8B030D-6E8A-4147-A177-3AD203B41FA5}">
                      <a16:colId xmlns:a16="http://schemas.microsoft.com/office/drawing/2014/main" xmlns="" val="2985854924"/>
                    </a:ext>
                  </a:extLst>
                </a:gridCol>
                <a:gridCol w="1215530">
                  <a:extLst>
                    <a:ext uri="{9D8B030D-6E8A-4147-A177-3AD203B41FA5}">
                      <a16:colId xmlns:a16="http://schemas.microsoft.com/office/drawing/2014/main" xmlns="" val="1896926771"/>
                    </a:ext>
                  </a:extLst>
                </a:gridCol>
                <a:gridCol w="1597733">
                  <a:extLst>
                    <a:ext uri="{9D8B030D-6E8A-4147-A177-3AD203B41FA5}">
                      <a16:colId xmlns:a16="http://schemas.microsoft.com/office/drawing/2014/main" xmlns="" val="3791936802"/>
                    </a:ext>
                  </a:extLst>
                </a:gridCol>
                <a:gridCol w="1130075">
                  <a:extLst>
                    <a:ext uri="{9D8B030D-6E8A-4147-A177-3AD203B41FA5}">
                      <a16:colId xmlns:a16="http://schemas.microsoft.com/office/drawing/2014/main" xmlns="" val="1372284553"/>
                    </a:ext>
                  </a:extLst>
                </a:gridCol>
                <a:gridCol w="1160624">
                  <a:extLst>
                    <a:ext uri="{9D8B030D-6E8A-4147-A177-3AD203B41FA5}">
                      <a16:colId xmlns:a16="http://schemas.microsoft.com/office/drawing/2014/main" xmlns="" val="1321084511"/>
                    </a:ext>
                  </a:extLst>
                </a:gridCol>
                <a:gridCol w="1536976">
                  <a:extLst>
                    <a:ext uri="{9D8B030D-6E8A-4147-A177-3AD203B41FA5}">
                      <a16:colId xmlns:a16="http://schemas.microsoft.com/office/drawing/2014/main" xmlns="" val="1637909704"/>
                    </a:ext>
                  </a:extLst>
                </a:gridCol>
                <a:gridCol w="1288043">
                  <a:extLst>
                    <a:ext uri="{9D8B030D-6E8A-4147-A177-3AD203B41FA5}">
                      <a16:colId xmlns:a16="http://schemas.microsoft.com/office/drawing/2014/main" xmlns="" val="1584720954"/>
                    </a:ext>
                  </a:extLst>
                </a:gridCol>
                <a:gridCol w="1063413">
                  <a:extLst>
                    <a:ext uri="{9D8B030D-6E8A-4147-A177-3AD203B41FA5}">
                      <a16:colId xmlns:a16="http://schemas.microsoft.com/office/drawing/2014/main" xmlns="" val="1664371347"/>
                    </a:ext>
                  </a:extLst>
                </a:gridCol>
              </a:tblGrid>
              <a:tr h="204991">
                <a:tc gridSpan="8">
                  <a:txBody>
                    <a:bodyPr/>
                    <a:lstStyle/>
                    <a:p>
                      <a:pPr algn="ctr" fontAlgn="b"/>
                      <a:r>
                        <a:rPr lang="en-US" sz="1300" b="1" i="0" u="none" strike="noStrike" dirty="0">
                          <a:solidFill>
                            <a:srgbClr val="000000"/>
                          </a:solidFill>
                          <a:effectLst/>
                          <a:latin typeface="Calibri" panose="020F0502020204030204" pitchFamily="34" charset="0"/>
                        </a:rPr>
                        <a:t>BALANCE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7489354"/>
                  </a:ext>
                </a:extLst>
              </a:tr>
              <a:tr h="204991">
                <a:tc>
                  <a:txBody>
                    <a:bodyPr/>
                    <a:lstStyle/>
                    <a:p>
                      <a:pPr algn="ctr" fontAlgn="b"/>
                      <a:r>
                        <a:rPr lang="en-US" sz="13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dirty="0">
                          <a:solidFill>
                            <a:srgbClr val="000000"/>
                          </a:solidFill>
                          <a:effectLst/>
                          <a:latin typeface="Calibri" panose="020F0502020204030204" pitchFamily="34" charset="0"/>
                        </a:rPr>
                        <a:t>CALCIO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dirty="0">
                          <a:solidFill>
                            <a:srgbClr val="000000"/>
                          </a:solidFill>
                          <a:effectLst/>
                          <a:latin typeface="Calibri" panose="020F0502020204030204" pitchFamily="34" charset="0"/>
                        </a:rPr>
                        <a:t>FOSFORO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a:solidFill>
                            <a:srgbClr val="000000"/>
                          </a:solidFill>
                          <a:effectLst/>
                          <a:latin typeface="Calibri" panose="020F0502020204030204" pitchFamily="34" charset="0"/>
                        </a:rPr>
                        <a:t>MAGNESIO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dirty="0">
                          <a:solidFill>
                            <a:srgbClr val="000000"/>
                          </a:solidFill>
                          <a:effectLst/>
                          <a:latin typeface="Calibri" panose="020F0502020204030204" pitchFamily="34" charset="0"/>
                        </a:rPr>
                        <a:t>POTASIO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dirty="0">
                          <a:solidFill>
                            <a:srgbClr val="000000"/>
                          </a:solidFill>
                          <a:effectLst/>
                          <a:latin typeface="Calibri" panose="020F0502020204030204" pitchFamily="34" charset="0"/>
                        </a:rPr>
                        <a:t>SODIO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a:solidFill>
                            <a:srgbClr val="000000"/>
                          </a:solidFill>
                          <a:effectLst/>
                          <a:latin typeface="Calibri" panose="020F0502020204030204" pitchFamily="34" charset="0"/>
                        </a:rPr>
                        <a:t>ZINC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1" i="0" u="none" strike="noStrike" dirty="0">
                          <a:solidFill>
                            <a:srgbClr val="000000"/>
                          </a:solidFill>
                          <a:effectLst/>
                          <a:latin typeface="Calibri" panose="020F0502020204030204" pitchFamily="34" charset="0"/>
                        </a:rPr>
                        <a:t>MANGANESO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786209322"/>
                  </a:ext>
                </a:extLst>
              </a:tr>
              <a:tr h="204991">
                <a:tc>
                  <a:txBody>
                    <a:bodyPr/>
                    <a:lstStyle/>
                    <a:p>
                      <a:pPr algn="ctr" fontAlgn="b"/>
                      <a:r>
                        <a:rPr lang="en-US" sz="1300" b="0" i="0" u="none" strike="noStrike" dirty="0">
                          <a:solidFill>
                            <a:srgbClr val="000000"/>
                          </a:solidFill>
                          <a:effectLst/>
                          <a:latin typeface="Calibri" panose="020F0502020204030204" pitchFamily="34" charset="0"/>
                        </a:rPr>
                        <a:t>APORTE PASTO (g/kg)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9,80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6,72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1,97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71,55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3710180034"/>
                  </a:ext>
                </a:extLst>
              </a:tr>
              <a:tr h="204991">
                <a:tc>
                  <a:txBody>
                    <a:bodyPr/>
                    <a:lstStyle/>
                    <a:p>
                      <a:pPr algn="ctr" fontAlgn="b"/>
                      <a:r>
                        <a:rPr lang="en-US" sz="1300" b="0" i="0" u="none" strike="noStrike" dirty="0">
                          <a:solidFill>
                            <a:srgbClr val="000000"/>
                          </a:solidFill>
                          <a:effectLst/>
                          <a:latin typeface="Calibri" panose="020F0502020204030204" pitchFamily="34" charset="0"/>
                        </a:rPr>
                        <a:t>REQUERIMIENTO (g/kg)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a:solidFill>
                            <a:srgbClr val="000000"/>
                          </a:solidFill>
                          <a:effectLst/>
                          <a:latin typeface="Calibri" panose="020F0502020204030204" pitchFamily="34" charset="0"/>
                        </a:rPr>
                        <a:t>24,0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12,9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a:solidFill>
                            <a:srgbClr val="000000"/>
                          </a:solidFill>
                          <a:effectLst/>
                          <a:latin typeface="Calibri" panose="020F050202020403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a:solidFill>
                            <a:srgbClr val="000000"/>
                          </a:solidFill>
                          <a:effectLst/>
                          <a:latin typeface="Calibri" panose="020F0502020204030204" pitchFamily="34" charset="0"/>
                        </a:rPr>
                        <a:t>21,0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300" b="0" i="0" u="none" strike="noStrike" dirty="0">
                          <a:solidFill>
                            <a:srgbClr val="000000"/>
                          </a:solidFill>
                          <a:effectLst/>
                          <a:latin typeface="Calibri" panose="020F0502020204030204" pitchFamily="34" charset="0"/>
                        </a:rPr>
                        <a:t>0,060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xmlns="" val="2436058217"/>
                  </a:ext>
                </a:extLst>
              </a:tr>
              <a:tr h="204991">
                <a:tc>
                  <a:txBody>
                    <a:bodyPr/>
                    <a:lstStyle/>
                    <a:p>
                      <a:pPr algn="ctr" fontAlgn="b"/>
                      <a:r>
                        <a:rPr lang="en-US" sz="1300" b="0" i="0" u="none" strike="noStrike" dirty="0">
                          <a:solidFill>
                            <a:srgbClr val="000000"/>
                          </a:solidFill>
                          <a:effectLst/>
                          <a:latin typeface="Calibri" panose="020F0502020204030204" pitchFamily="34" charset="0"/>
                        </a:rPr>
                        <a:t>BALANCE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a:solidFill>
                            <a:srgbClr val="FF0000"/>
                          </a:solidFill>
                          <a:effectLst/>
                          <a:latin typeface="Calibri" panose="020F0502020204030204" pitchFamily="34" charset="0"/>
                        </a:rPr>
                        <a:t>-14,20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FF0000"/>
                          </a:solidFill>
                          <a:effectLst/>
                          <a:latin typeface="Calibri" panose="020F0502020204030204" pitchFamily="34" charset="0"/>
                        </a:rPr>
                        <a:t>-6,18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FF0000"/>
                          </a:solidFill>
                          <a:effectLst/>
                          <a:latin typeface="Calibri" panose="020F050202020403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000000"/>
                          </a:solidFill>
                          <a:effectLst/>
                          <a:latin typeface="Calibri" panose="020F0502020204030204" pitchFamily="34" charset="0"/>
                        </a:rPr>
                        <a:t>50,55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000000"/>
                          </a:solidFill>
                          <a:effectLst/>
                          <a:latin typeface="Calibri" panose="020F0502020204030204" pitchFamily="34" charset="0"/>
                        </a:rPr>
                        <a:t>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000000"/>
                          </a:solidFill>
                          <a:effectLst/>
                          <a:latin typeface="Calibri" panose="020F0502020204030204" pitchFamily="34" charset="0"/>
                        </a:rPr>
                        <a:t>-0,07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300" b="0" i="0" u="none" strike="noStrike" dirty="0">
                          <a:solidFill>
                            <a:srgbClr val="000000"/>
                          </a:solidFill>
                          <a:effectLst/>
                          <a:latin typeface="Calibri" panose="020F0502020204030204" pitchFamily="34" charset="0"/>
                        </a:rPr>
                        <a:t>-0,05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384026934"/>
                  </a:ext>
                </a:extLst>
              </a:tr>
            </a:tbl>
          </a:graphicData>
        </a:graphic>
      </p:graphicFrame>
      <p:sp>
        <p:nvSpPr>
          <p:cNvPr id="15" name="Elipse 14">
            <a:extLst>
              <a:ext uri="{FF2B5EF4-FFF2-40B4-BE49-F238E27FC236}">
                <a16:creationId xmlns:a16="http://schemas.microsoft.com/office/drawing/2014/main" xmlns="" id="{13716951-A255-4041-98A7-A7DA3F2F63B6}"/>
              </a:ext>
            </a:extLst>
          </p:cNvPr>
          <p:cNvSpPr/>
          <p:nvPr/>
        </p:nvSpPr>
        <p:spPr>
          <a:xfrm>
            <a:off x="2135560" y="1736750"/>
            <a:ext cx="648072" cy="252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12">
            <a:extLst>
              <a:ext uri="{FF2B5EF4-FFF2-40B4-BE49-F238E27FC236}">
                <a16:creationId xmlns:a16="http://schemas.microsoft.com/office/drawing/2014/main" xmlns="" id="{F0E16F5A-4029-4777-A5A0-65AB210866B1}"/>
              </a:ext>
            </a:extLst>
          </p:cNvPr>
          <p:cNvSpPr/>
          <p:nvPr/>
        </p:nvSpPr>
        <p:spPr>
          <a:xfrm>
            <a:off x="4943872" y="1736750"/>
            <a:ext cx="648072" cy="252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Elipse 10">
            <a:extLst>
              <a:ext uri="{FF2B5EF4-FFF2-40B4-BE49-F238E27FC236}">
                <a16:creationId xmlns:a16="http://schemas.microsoft.com/office/drawing/2014/main" xmlns="" id="{BB7DB7EB-3BCB-4A8F-9014-7134CD8156F0}"/>
              </a:ext>
            </a:extLst>
          </p:cNvPr>
          <p:cNvSpPr/>
          <p:nvPr/>
        </p:nvSpPr>
        <p:spPr>
          <a:xfrm>
            <a:off x="3575720" y="1736750"/>
            <a:ext cx="648072" cy="2520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ipse 28">
            <a:extLst>
              <a:ext uri="{FF2B5EF4-FFF2-40B4-BE49-F238E27FC236}">
                <a16:creationId xmlns:a16="http://schemas.microsoft.com/office/drawing/2014/main" xmlns="" id="{79555DA4-0AAD-4B52-BD7C-37E2E16F97FF}"/>
              </a:ext>
            </a:extLst>
          </p:cNvPr>
          <p:cNvSpPr/>
          <p:nvPr/>
        </p:nvSpPr>
        <p:spPr>
          <a:xfrm>
            <a:off x="6096000" y="1736750"/>
            <a:ext cx="648072" cy="25209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CuadroTexto 6">
            <a:extLst>
              <a:ext uri="{FF2B5EF4-FFF2-40B4-BE49-F238E27FC236}">
                <a16:creationId xmlns:a16="http://schemas.microsoft.com/office/drawing/2014/main" xmlns="" id="{335D7FEC-89EC-4436-85A7-6FBD2B23518A}"/>
              </a:ext>
            </a:extLst>
          </p:cNvPr>
          <p:cNvSpPr txBox="1"/>
          <p:nvPr/>
        </p:nvSpPr>
        <p:spPr>
          <a:xfrm>
            <a:off x="193781" y="4869160"/>
            <a:ext cx="1941779"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Wingdings" panose="05000000000000000000" pitchFamily="2" charset="2"/>
              <a:buChar char="à"/>
            </a:pPr>
            <a:r>
              <a:rPr lang="en-US" sz="1400" b="1" dirty="0">
                <a:solidFill>
                  <a:schemeClr val="accent2"/>
                </a:solidFill>
                <a:sym typeface="Wingdings" panose="05000000000000000000" pitchFamily="2" charset="2"/>
              </a:rPr>
              <a:t>CoA</a:t>
            </a:r>
            <a:r>
              <a:rPr lang="es-EC" sz="1400" b="1" dirty="0">
                <a:solidFill>
                  <a:schemeClr val="accent2"/>
                </a:solidFill>
                <a:sym typeface="Wingdings" panose="05000000000000000000" pitchFamily="2" charset="2"/>
              </a:rPr>
              <a:t>: % del elemento en el compuesto</a:t>
            </a:r>
          </a:p>
          <a:p>
            <a:pPr marL="285750" indent="-285750">
              <a:buFont typeface="Wingdings" panose="05000000000000000000" pitchFamily="2" charset="2"/>
              <a:buChar char="à"/>
            </a:pPr>
            <a:r>
              <a:rPr lang="es-EC" sz="1400" b="1" dirty="0">
                <a:solidFill>
                  <a:schemeClr val="accent2"/>
                </a:solidFill>
                <a:sym typeface="Wingdings" panose="05000000000000000000" pitchFamily="2" charset="2"/>
              </a:rPr>
              <a:t>Digestibilidad de la fuente</a:t>
            </a:r>
          </a:p>
        </p:txBody>
      </p:sp>
      <p:graphicFrame>
        <p:nvGraphicFramePr>
          <p:cNvPr id="6" name="Tabla 5">
            <a:extLst>
              <a:ext uri="{FF2B5EF4-FFF2-40B4-BE49-F238E27FC236}">
                <a16:creationId xmlns:a16="http://schemas.microsoft.com/office/drawing/2014/main" xmlns="" id="{66767408-1F8D-4383-9809-59A278E97AAC}"/>
              </a:ext>
            </a:extLst>
          </p:cNvPr>
          <p:cNvGraphicFramePr>
            <a:graphicFrameLocks noGrp="1"/>
          </p:cNvGraphicFramePr>
          <p:nvPr>
            <p:extLst>
              <p:ext uri="{D42A27DB-BD31-4B8C-83A1-F6EECF244321}">
                <p14:modId xmlns:p14="http://schemas.microsoft.com/office/powerpoint/2010/main" val="3852042315"/>
              </p:ext>
            </p:extLst>
          </p:nvPr>
        </p:nvGraphicFramePr>
        <p:xfrm>
          <a:off x="1127448" y="2097523"/>
          <a:ext cx="9429750" cy="2021176"/>
        </p:xfrm>
        <a:graphic>
          <a:graphicData uri="http://schemas.openxmlformats.org/drawingml/2006/table">
            <a:tbl>
              <a:tblPr>
                <a:tableStyleId>{08FB837D-C827-4EFA-A057-4D05807E0F7C}</a:tableStyleId>
              </a:tblPr>
              <a:tblGrid>
                <a:gridCol w="1439397">
                  <a:extLst>
                    <a:ext uri="{9D8B030D-6E8A-4147-A177-3AD203B41FA5}">
                      <a16:colId xmlns:a16="http://schemas.microsoft.com/office/drawing/2014/main" xmlns="" val="3293224746"/>
                    </a:ext>
                  </a:extLst>
                </a:gridCol>
                <a:gridCol w="879268">
                  <a:extLst>
                    <a:ext uri="{9D8B030D-6E8A-4147-A177-3AD203B41FA5}">
                      <a16:colId xmlns:a16="http://schemas.microsoft.com/office/drawing/2014/main" xmlns="" val="4184914170"/>
                    </a:ext>
                  </a:extLst>
                </a:gridCol>
                <a:gridCol w="1342163">
                  <a:extLst>
                    <a:ext uri="{9D8B030D-6E8A-4147-A177-3AD203B41FA5}">
                      <a16:colId xmlns:a16="http://schemas.microsoft.com/office/drawing/2014/main" xmlns="" val="1093172460"/>
                    </a:ext>
                  </a:extLst>
                </a:gridCol>
                <a:gridCol w="1428063">
                  <a:extLst>
                    <a:ext uri="{9D8B030D-6E8A-4147-A177-3AD203B41FA5}">
                      <a16:colId xmlns:a16="http://schemas.microsoft.com/office/drawing/2014/main" xmlns="" val="2120439414"/>
                    </a:ext>
                  </a:extLst>
                </a:gridCol>
                <a:gridCol w="1156051">
                  <a:extLst>
                    <a:ext uri="{9D8B030D-6E8A-4147-A177-3AD203B41FA5}">
                      <a16:colId xmlns:a16="http://schemas.microsoft.com/office/drawing/2014/main" xmlns="" val="555670481"/>
                    </a:ext>
                  </a:extLst>
                </a:gridCol>
                <a:gridCol w="940708">
                  <a:extLst>
                    <a:ext uri="{9D8B030D-6E8A-4147-A177-3AD203B41FA5}">
                      <a16:colId xmlns:a16="http://schemas.microsoft.com/office/drawing/2014/main" xmlns="" val="2995599985"/>
                    </a:ext>
                  </a:extLst>
                </a:gridCol>
                <a:gridCol w="1042713">
                  <a:extLst>
                    <a:ext uri="{9D8B030D-6E8A-4147-A177-3AD203B41FA5}">
                      <a16:colId xmlns:a16="http://schemas.microsoft.com/office/drawing/2014/main" xmlns="" val="2714977494"/>
                    </a:ext>
                  </a:extLst>
                </a:gridCol>
                <a:gridCol w="1201387">
                  <a:extLst>
                    <a:ext uri="{9D8B030D-6E8A-4147-A177-3AD203B41FA5}">
                      <a16:colId xmlns:a16="http://schemas.microsoft.com/office/drawing/2014/main" xmlns="" val="6521311"/>
                    </a:ext>
                  </a:extLst>
                </a:gridCol>
              </a:tblGrid>
              <a:tr h="354691">
                <a:tc>
                  <a:txBody>
                    <a:bodyPr/>
                    <a:lstStyle/>
                    <a:p>
                      <a:pPr algn="ctr" fontAlgn="b"/>
                      <a:r>
                        <a:rPr lang="en-US" sz="1100" b="1" u="none" strike="noStrike" dirty="0">
                          <a:effectLst/>
                        </a:rPr>
                        <a:t>FUENTE</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ELEMENTO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INGESTION DESEADA (g)</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PUREZA FUENTE (%)</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DIGESTIBILIDAD (%)</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COA</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a:effectLst/>
                        </a:rPr>
                        <a:t>g/ animal/dia</a:t>
                      </a:r>
                      <a:endParaRPr lang="en-US" sz="1100" b="1"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b="1" u="none" strike="noStrike" dirty="0">
                          <a:effectLst/>
                        </a:rPr>
                        <a:t>Kg </a:t>
                      </a:r>
                      <a:r>
                        <a:rPr lang="en-US" sz="1100" b="1" u="none" strike="noStrike" dirty="0" err="1">
                          <a:effectLst/>
                        </a:rPr>
                        <a:t>totales</a:t>
                      </a:r>
                      <a:endParaRPr lang="en-US" sz="1100" b="1" i="0" u="none" strike="noStrike" dirty="0">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1279484175"/>
                  </a:ext>
                </a:extLst>
              </a:tr>
              <a:tr h="185165">
                <a:tc rowSpan="2">
                  <a:txBody>
                    <a:bodyPr/>
                    <a:lstStyle/>
                    <a:p>
                      <a:pPr algn="ctr" fontAlgn="b"/>
                      <a:r>
                        <a:rPr lang="en-US" sz="1100" b="1" u="none" strike="noStrike" dirty="0" err="1">
                          <a:effectLst/>
                        </a:rPr>
                        <a:t>Fosfato</a:t>
                      </a:r>
                      <a:r>
                        <a:rPr lang="en-US" sz="1100" b="1" u="none" strike="noStrike" dirty="0">
                          <a:effectLst/>
                        </a:rPr>
                        <a:t> </a:t>
                      </a:r>
                      <a:r>
                        <a:rPr lang="en-US" sz="1100" b="1" u="none" strike="noStrike" dirty="0" err="1">
                          <a:effectLst/>
                        </a:rPr>
                        <a:t>dicalcico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 Ca</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6,86</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0,65</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0,2</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930080665"/>
                  </a:ext>
                </a:extLst>
              </a:tr>
              <a:tr h="185165">
                <a:tc vMerge="1">
                  <a:txBody>
                    <a:bodyPr/>
                    <a:lstStyle/>
                    <a:p>
                      <a:endParaRPr lang="en-US"/>
                    </a:p>
                  </a:txBody>
                  <a:tcPr/>
                </a:tc>
                <a:tc>
                  <a:txBody>
                    <a:bodyPr/>
                    <a:lstStyle/>
                    <a:p>
                      <a:pPr algn="ctr" fontAlgn="b"/>
                      <a:r>
                        <a:rPr lang="en-US" sz="1100" u="none" strike="noStrike" dirty="0">
                          <a:effectLst/>
                        </a:rPr>
                        <a:t>P</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6,18</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0,18</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52,82</a:t>
                      </a:r>
                      <a:endParaRPr lang="en-US" sz="1100" b="0"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44,37</a:t>
                      </a:r>
                      <a:endParaRPr lang="en-US" sz="1100" b="0" i="0" u="none" strike="noStrike" dirty="0">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4229032124"/>
                  </a:ext>
                </a:extLst>
              </a:tr>
              <a:tr h="185165">
                <a:tc>
                  <a:txBody>
                    <a:bodyPr/>
                    <a:lstStyle/>
                    <a:p>
                      <a:pPr algn="ctr" fontAlgn="b"/>
                      <a:r>
                        <a:rPr lang="en-US" sz="1100" b="1" u="none" strike="noStrike">
                          <a:effectLst/>
                        </a:rPr>
                        <a:t>Carbonato de Calcio</a:t>
                      </a:r>
                      <a:endParaRPr lang="en-US" sz="1100" b="1"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Ca</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7,34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0,34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0,38</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56,81</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47,72</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480996021"/>
                  </a:ext>
                </a:extLst>
              </a:tr>
              <a:tr h="185165">
                <a:tc>
                  <a:txBody>
                    <a:bodyPr/>
                    <a:lstStyle/>
                    <a:p>
                      <a:pPr algn="ctr" fontAlgn="b"/>
                      <a:r>
                        <a:rPr lang="en-US" sz="1100" b="1" u="none" strike="noStrike" dirty="0" err="1">
                          <a:effectLst/>
                        </a:rPr>
                        <a:t>Oxido</a:t>
                      </a:r>
                      <a:r>
                        <a:rPr lang="en-US" sz="1100" b="1" u="none" strike="noStrike" dirty="0">
                          <a:effectLst/>
                        </a:rPr>
                        <a:t> de </a:t>
                      </a:r>
                      <a:r>
                        <a:rPr lang="en-US" sz="1100" b="1" u="none" strike="noStrike" dirty="0" err="1">
                          <a:effectLst/>
                        </a:rPr>
                        <a:t>Magnesio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Mg</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0,7</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0,602</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3,87</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3,25</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102929972"/>
                  </a:ext>
                </a:extLst>
              </a:tr>
              <a:tr h="185165">
                <a:tc>
                  <a:txBody>
                    <a:bodyPr/>
                    <a:lstStyle/>
                    <a:p>
                      <a:pPr algn="ctr" fontAlgn="b"/>
                      <a:r>
                        <a:rPr lang="en-US" sz="1100" b="1" u="none" strike="noStrike" dirty="0" err="1">
                          <a:effectLst/>
                        </a:rPr>
                        <a:t>Cloruro</a:t>
                      </a:r>
                      <a:r>
                        <a:rPr lang="en-US" sz="1100" b="1" u="none" strike="noStrike" dirty="0">
                          <a:effectLst/>
                        </a:rPr>
                        <a:t> de Sodio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0,74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0,39</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8,66</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7,28</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1841132832"/>
                  </a:ext>
                </a:extLst>
              </a:tr>
              <a:tr h="185165">
                <a:tc>
                  <a:txBody>
                    <a:bodyPr/>
                    <a:lstStyle/>
                    <a:p>
                      <a:pPr algn="ctr" fontAlgn="b"/>
                      <a:r>
                        <a:rPr lang="en-US" sz="1100" b="1" u="none" strike="noStrike">
                          <a:effectLst/>
                        </a:rPr>
                        <a:t>Sulfato de Zinc</a:t>
                      </a:r>
                      <a:endParaRPr lang="en-US" sz="1100" b="1"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Zn</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0,07</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96,6</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0,45</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0,364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0,43</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0,3586</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3916277629"/>
                  </a:ext>
                </a:extLst>
              </a:tr>
              <a:tr h="185165">
                <a:tc>
                  <a:txBody>
                    <a:bodyPr/>
                    <a:lstStyle/>
                    <a:p>
                      <a:pPr algn="ctr" fontAlgn="b"/>
                      <a:r>
                        <a:rPr lang="en-US" sz="1100" b="1" u="none" strike="noStrike" dirty="0" err="1">
                          <a:effectLst/>
                        </a:rPr>
                        <a:t>Oxido</a:t>
                      </a:r>
                      <a:r>
                        <a:rPr lang="en-US" sz="1100" b="1" u="none" strike="noStrike" dirty="0">
                          <a:effectLst/>
                        </a:rPr>
                        <a:t> de </a:t>
                      </a:r>
                      <a:r>
                        <a:rPr lang="en-US" sz="1100" b="1" u="none" strike="noStrike" dirty="0" err="1">
                          <a:effectLst/>
                        </a:rPr>
                        <a:t>Manganeso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Mn</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0,57</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0,6128</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0,14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0,1202</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2608412076"/>
                  </a:ext>
                </a:extLst>
              </a:tr>
              <a:tr h="185165">
                <a:tc>
                  <a:txBody>
                    <a:bodyPr/>
                    <a:lstStyle/>
                    <a:p>
                      <a:pPr algn="ctr" fontAlgn="b"/>
                      <a:r>
                        <a:rPr lang="en-US" sz="1100" b="1" u="none" strike="noStrike" dirty="0" err="1">
                          <a:effectLst/>
                        </a:rPr>
                        <a:t>Selenito</a:t>
                      </a:r>
                      <a:r>
                        <a:rPr lang="en-US" sz="1100" b="1" u="none" strike="noStrike" dirty="0">
                          <a:effectLst/>
                        </a:rPr>
                        <a:t> de Sodio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Se</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0,0003</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0,73</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0,0345</a:t>
                      </a:r>
                      <a:endParaRPr lang="en-US" sz="1100" b="0" i="0" u="none" strike="noStrike">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1751279869"/>
                  </a:ext>
                </a:extLst>
              </a:tr>
              <a:tr h="185165">
                <a:tc>
                  <a:txBody>
                    <a:bodyPr/>
                    <a:lstStyle/>
                    <a:p>
                      <a:pPr algn="ctr" fontAlgn="b"/>
                      <a:r>
                        <a:rPr lang="en-US" sz="1100" b="1" u="none" strike="noStrike" dirty="0" err="1">
                          <a:effectLst/>
                        </a:rPr>
                        <a:t>Sulfato</a:t>
                      </a:r>
                      <a:r>
                        <a:rPr lang="en-US" sz="1100" b="1" u="none" strike="noStrike" dirty="0">
                          <a:effectLst/>
                        </a:rPr>
                        <a:t> de </a:t>
                      </a:r>
                      <a:r>
                        <a:rPr lang="en-US" sz="1100" b="1" u="none" strike="noStrike" dirty="0" err="1">
                          <a:effectLst/>
                        </a:rPr>
                        <a:t>Cobalto</a:t>
                      </a:r>
                      <a:endParaRPr lang="en-US" sz="1100" b="1" i="0" u="none" strike="noStrike" dirty="0">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Co</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0,0003</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5587" marR="5587" marT="5587" marB="0" anchor="b"/>
                </a:tc>
                <a:tc>
                  <a:txBody>
                    <a:bodyPr/>
                    <a:lstStyle/>
                    <a:p>
                      <a:pPr algn="ctr" fontAlgn="b"/>
                      <a:r>
                        <a:rPr lang="en-US" sz="1100" u="none" strike="noStrike" dirty="0">
                          <a:effectLst/>
                        </a:rPr>
                        <a:t>0,0394</a:t>
                      </a:r>
                      <a:endParaRPr lang="en-US" sz="1100" b="0" i="0" u="none" strike="noStrike" dirty="0">
                        <a:solidFill>
                          <a:srgbClr val="000000"/>
                        </a:solidFill>
                        <a:effectLst/>
                        <a:latin typeface="Calibri" panose="020F0502020204030204" pitchFamily="34" charset="0"/>
                      </a:endParaRPr>
                    </a:p>
                  </a:txBody>
                  <a:tcPr marL="5587" marR="5587" marT="5587" marB="0" anchor="b"/>
                </a:tc>
                <a:extLst>
                  <a:ext uri="{0D108BD9-81ED-4DB2-BD59-A6C34878D82A}">
                    <a16:rowId xmlns:a16="http://schemas.microsoft.com/office/drawing/2014/main" xmlns="" val="2922948007"/>
                  </a:ext>
                </a:extLst>
              </a:tr>
            </a:tbl>
          </a:graphicData>
        </a:graphic>
      </p:graphicFrame>
      <p:sp>
        <p:nvSpPr>
          <p:cNvPr id="3" name="CuadroTexto 2">
            <a:extLst>
              <a:ext uri="{FF2B5EF4-FFF2-40B4-BE49-F238E27FC236}">
                <a16:creationId xmlns:a16="http://schemas.microsoft.com/office/drawing/2014/main" xmlns="" id="{1E8F45B0-7704-4B08-924F-420F028915CE}"/>
              </a:ext>
            </a:extLst>
          </p:cNvPr>
          <p:cNvSpPr txBox="1"/>
          <p:nvPr/>
        </p:nvSpPr>
        <p:spPr>
          <a:xfrm>
            <a:off x="10945216" y="1268760"/>
            <a:ext cx="1343472" cy="738664"/>
          </a:xfrm>
          <a:prstGeom prst="rect">
            <a:avLst/>
          </a:prstGeom>
          <a:noFill/>
        </p:spPr>
        <p:txBody>
          <a:bodyPr wrap="square" rtlCol="0">
            <a:spAutoFit/>
          </a:bodyPr>
          <a:lstStyle/>
          <a:p>
            <a:r>
              <a:rPr lang="es-EC" sz="1400" dirty="0"/>
              <a:t>     Deficiencia</a:t>
            </a:r>
          </a:p>
          <a:p>
            <a:endParaRPr lang="es-EC" sz="1400" dirty="0"/>
          </a:p>
          <a:p>
            <a:r>
              <a:rPr lang="es-EC" sz="1400" dirty="0"/>
              <a:t>     Exceso</a:t>
            </a:r>
            <a:endParaRPr lang="en-US" sz="1400" dirty="0"/>
          </a:p>
        </p:txBody>
      </p:sp>
      <p:sp>
        <p:nvSpPr>
          <p:cNvPr id="8" name="Rectángulo 7">
            <a:extLst>
              <a:ext uri="{FF2B5EF4-FFF2-40B4-BE49-F238E27FC236}">
                <a16:creationId xmlns:a16="http://schemas.microsoft.com/office/drawing/2014/main" xmlns="" id="{A8E3B25B-A6BC-42E2-BFD5-2B01A9679EDC}"/>
              </a:ext>
            </a:extLst>
          </p:cNvPr>
          <p:cNvSpPr/>
          <p:nvPr/>
        </p:nvSpPr>
        <p:spPr>
          <a:xfrm>
            <a:off x="10992544" y="1321510"/>
            <a:ext cx="144016" cy="163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xmlns="" id="{CDBA2C9B-3F00-4120-8432-15FC35CCF1D5}"/>
              </a:ext>
            </a:extLst>
          </p:cNvPr>
          <p:cNvSpPr/>
          <p:nvPr/>
        </p:nvSpPr>
        <p:spPr>
          <a:xfrm>
            <a:off x="10992544" y="1753558"/>
            <a:ext cx="144016" cy="1632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8" grpId="0"/>
      <p:bldP spid="31" grpId="0"/>
      <p:bldP spid="32" grpId="0" animBg="1"/>
      <p:bldP spid="34" grpId="0" animBg="1"/>
      <p:bldP spid="35" grpId="0" animBg="1"/>
      <p:bldP spid="43" grpId="0"/>
      <p:bldP spid="45" grpId="0"/>
      <p:bldP spid="47" grpId="0"/>
      <p:bldP spid="15" grpId="0" animBg="1"/>
      <p:bldP spid="13" grpId="0" animBg="1"/>
      <p:bldP spid="11" grpId="0" animBg="1"/>
      <p:bldP spid="2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FEA975EF-60C1-4F0F-B792-6B1060790B75}"/>
              </a:ext>
            </a:extLst>
          </p:cNvPr>
          <p:cNvSpPr txBox="1">
            <a:spLocks/>
          </p:cNvSpPr>
          <p:nvPr/>
        </p:nvSpPr>
        <p:spPr>
          <a:xfrm>
            <a:off x="2783633" y="0"/>
            <a:ext cx="6840759" cy="64824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FORMULACIÓN DE SAL MINERAL</a:t>
            </a:r>
          </a:p>
        </p:txBody>
      </p:sp>
      <p:sp>
        <p:nvSpPr>
          <p:cNvPr id="10" name="CuadroTexto 9">
            <a:extLst>
              <a:ext uri="{FF2B5EF4-FFF2-40B4-BE49-F238E27FC236}">
                <a16:creationId xmlns:a16="http://schemas.microsoft.com/office/drawing/2014/main" xmlns="" id="{3077F1DA-8B9B-48A2-94EA-2AE786E06C85}"/>
              </a:ext>
            </a:extLst>
          </p:cNvPr>
          <p:cNvSpPr txBox="1"/>
          <p:nvPr/>
        </p:nvSpPr>
        <p:spPr>
          <a:xfrm>
            <a:off x="1855436" y="809975"/>
            <a:ext cx="4752528"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Ø"/>
            </a:pPr>
            <a:r>
              <a:rPr lang="es-EC" sz="1400" dirty="0">
                <a:cs typeface="Times New Roman" panose="02020603050405020304" pitchFamily="18" charset="0"/>
              </a:rPr>
              <a:t>Principales fuentes utilizadas </a:t>
            </a:r>
            <a:r>
              <a:rPr lang="es-EC" sz="1400" dirty="0">
                <a:cs typeface="Times New Roman" panose="02020603050405020304" pitchFamily="18" charset="0"/>
                <a:sym typeface="Wingdings" panose="05000000000000000000" pitchFamily="2" charset="2"/>
              </a:rPr>
              <a:t></a:t>
            </a:r>
            <a:r>
              <a:rPr lang="en-US" sz="1400" dirty="0">
                <a:cs typeface="Times New Roman" panose="02020603050405020304" pitchFamily="18" charset="0"/>
                <a:sym typeface="Wingdings" panose="05000000000000000000" pitchFamily="2" charset="2"/>
              </a:rPr>
              <a:t> </a:t>
            </a:r>
            <a:r>
              <a:rPr lang="en-US" sz="1400" dirty="0" err="1">
                <a:cs typeface="Times New Roman" panose="02020603050405020304" pitchFamily="18" charset="0"/>
                <a:sym typeface="Wingdings" panose="05000000000000000000" pitchFamily="2" charset="2"/>
              </a:rPr>
              <a:t>costos</a:t>
            </a:r>
            <a:endParaRPr lang="en-US" sz="1400" dirty="0">
              <a:cs typeface="Times New Roman" panose="02020603050405020304" pitchFamily="18" charset="0"/>
              <a:sym typeface="Wingdings" panose="05000000000000000000" pitchFamily="2" charset="2"/>
            </a:endParaRPr>
          </a:p>
          <a:p>
            <a:r>
              <a:rPr lang="en-US" sz="1400" dirty="0">
                <a:effectLst/>
                <a:ea typeface="Calibri" panose="020F0502020204030204" pitchFamily="34" charset="0"/>
                <a:cs typeface="Times New Roman" panose="02020603050405020304" pitchFamily="18" charset="0"/>
                <a:sym typeface="Wingdings" panose="05000000000000000000" pitchFamily="2" charset="2"/>
              </a:rPr>
              <a:t>      </a:t>
            </a:r>
            <a:r>
              <a:rPr lang="en-US" sz="1400" dirty="0">
                <a:ea typeface="Calibri" panose="020F0502020204030204" pitchFamily="34" charset="0"/>
                <a:cs typeface="Times New Roman" panose="02020603050405020304" pitchFamily="18" charset="0"/>
                <a:sym typeface="Wingdings" panose="05000000000000000000" pitchFamily="2" charset="2"/>
              </a:rPr>
              <a:t> </a:t>
            </a:r>
            <a:r>
              <a:rPr lang="en-US" sz="1400" dirty="0">
                <a:effectLst/>
                <a:ea typeface="Calibri" panose="020F0502020204030204" pitchFamily="34" charset="0"/>
                <a:cs typeface="Times New Roman" panose="02020603050405020304" pitchFamily="18" charset="0"/>
                <a:sym typeface="Wingdings" panose="05000000000000000000" pitchFamily="2" charset="2"/>
              </a:rPr>
              <a:t>                                              </a:t>
            </a:r>
            <a:r>
              <a:rPr lang="es-EC" sz="1400" dirty="0">
                <a:ea typeface="Calibri" panose="020F0502020204030204" pitchFamily="34" charset="0"/>
                <a:cs typeface="Times New Roman" panose="02020603050405020304" pitchFamily="18" charset="0"/>
                <a:sym typeface="Wingdings" panose="05000000000000000000" pitchFamily="2" charset="2"/>
              </a:rPr>
              <a:t></a:t>
            </a:r>
            <a:r>
              <a:rPr lang="en-US" sz="1400" dirty="0">
                <a:ea typeface="Calibri" panose="020F0502020204030204" pitchFamily="34" charset="0"/>
                <a:cs typeface="Times New Roman" panose="02020603050405020304" pitchFamily="18" charset="0"/>
                <a:sym typeface="Wingdings" panose="05000000000000000000" pitchFamily="2" charset="2"/>
              </a:rPr>
              <a:t> f</a:t>
            </a:r>
            <a:r>
              <a:rPr lang="es-EC" sz="1400" dirty="0" err="1">
                <a:ea typeface="Calibri" panose="020F0502020204030204" pitchFamily="34" charset="0"/>
                <a:cs typeface="Times New Roman" panose="02020603050405020304" pitchFamily="18" charset="0"/>
                <a:sym typeface="Wingdings" panose="05000000000000000000" pitchFamily="2" charset="2"/>
              </a:rPr>
              <a:t>ácil</a:t>
            </a:r>
            <a:r>
              <a:rPr lang="es-EC" sz="1400" dirty="0">
                <a:ea typeface="Calibri" panose="020F0502020204030204" pitchFamily="34" charset="0"/>
                <a:cs typeface="Times New Roman" panose="02020603050405020304" pitchFamily="18" charset="0"/>
                <a:sym typeface="Wingdings" panose="05000000000000000000" pitchFamily="2" charset="2"/>
              </a:rPr>
              <a:t> acceso</a:t>
            </a:r>
            <a:endParaRPr lang="es-EC" sz="14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EC" sz="1400" dirty="0">
                <a:effectLst/>
                <a:ea typeface="Calibri" panose="020F0502020204030204" pitchFamily="34" charset="0"/>
                <a:cs typeface="Times New Roman" panose="02020603050405020304" pitchFamily="18" charset="0"/>
              </a:rPr>
              <a:t>Mayor disponibilidad de </a:t>
            </a:r>
            <a:r>
              <a:rPr lang="es-EC" sz="1400" dirty="0">
                <a:ea typeface="Calibri" panose="020F0502020204030204" pitchFamily="34" charset="0"/>
                <a:cs typeface="Times New Roman" panose="02020603050405020304" pitchFamily="18" charset="0"/>
              </a:rPr>
              <a:t>los elementos</a:t>
            </a:r>
            <a:endParaRPr lang="es-EC" sz="1400" dirty="0"/>
          </a:p>
        </p:txBody>
      </p:sp>
      <p:pic>
        <p:nvPicPr>
          <p:cNvPr id="34" name="Imagen 33">
            <a:extLst>
              <a:ext uri="{FF2B5EF4-FFF2-40B4-BE49-F238E27FC236}">
                <a16:creationId xmlns:a16="http://schemas.microsoft.com/office/drawing/2014/main" xmlns="" id="{5E9C07BA-BCD4-4A2D-8937-67CFA366C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2462658"/>
            <a:ext cx="3323472" cy="1531913"/>
          </a:xfrm>
          <a:prstGeom prst="rect">
            <a:avLst/>
          </a:prstGeom>
        </p:spPr>
      </p:pic>
      <p:sp>
        <p:nvSpPr>
          <p:cNvPr id="44" name="CuadroTexto 43">
            <a:extLst>
              <a:ext uri="{FF2B5EF4-FFF2-40B4-BE49-F238E27FC236}">
                <a16:creationId xmlns:a16="http://schemas.microsoft.com/office/drawing/2014/main" xmlns="" id="{6A97588D-1419-4971-AD14-8D16C1F6BA09}"/>
              </a:ext>
            </a:extLst>
          </p:cNvPr>
          <p:cNvSpPr txBox="1"/>
          <p:nvPr/>
        </p:nvSpPr>
        <p:spPr>
          <a:xfrm>
            <a:off x="119336" y="5857527"/>
            <a:ext cx="2232248" cy="307777"/>
          </a:xfrm>
          <a:prstGeom prst="rect">
            <a:avLst/>
          </a:prstGeom>
          <a:noFill/>
        </p:spPr>
        <p:txBody>
          <a:bodyPr wrap="square" rtlCol="0">
            <a:spAutoFit/>
          </a:bodyPr>
          <a:lstStyle/>
          <a:p>
            <a:pPr algn="ctr"/>
            <a:r>
              <a:rPr lang="es-EC" sz="1400" dirty="0"/>
              <a:t>Selenito de sodio</a:t>
            </a:r>
            <a:endParaRPr lang="en-US" sz="1400" dirty="0"/>
          </a:p>
        </p:txBody>
      </p:sp>
      <p:grpSp>
        <p:nvGrpSpPr>
          <p:cNvPr id="47" name="Grupo 46">
            <a:extLst>
              <a:ext uri="{FF2B5EF4-FFF2-40B4-BE49-F238E27FC236}">
                <a16:creationId xmlns:a16="http://schemas.microsoft.com/office/drawing/2014/main" xmlns="" id="{6D2FA82A-54B7-463B-B338-5B13281A767D}"/>
              </a:ext>
            </a:extLst>
          </p:cNvPr>
          <p:cNvGrpSpPr/>
          <p:nvPr/>
        </p:nvGrpSpPr>
        <p:grpSpPr>
          <a:xfrm>
            <a:off x="8832304" y="6018112"/>
            <a:ext cx="3240360" cy="582613"/>
            <a:chOff x="8832304" y="6018112"/>
            <a:chExt cx="3240360" cy="582613"/>
          </a:xfrm>
        </p:grpSpPr>
        <p:sp>
          <p:nvSpPr>
            <p:cNvPr id="48" name="Rectángulo redondeado 6">
              <a:extLst>
                <a:ext uri="{FF2B5EF4-FFF2-40B4-BE49-F238E27FC236}">
                  <a16:creationId xmlns:a16="http://schemas.microsoft.com/office/drawing/2014/main" xmlns="" id="{11B9A652-58CA-4C9B-A533-1F2E779E598A}"/>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9" name="Imagen 5">
              <a:extLst>
                <a:ext uri="{FF2B5EF4-FFF2-40B4-BE49-F238E27FC236}">
                  <a16:creationId xmlns:a16="http://schemas.microsoft.com/office/drawing/2014/main" xmlns="" id="{D4F0CC66-BEE9-42DA-9793-96E37CAF769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7" name="Marcador de contenido 5"/>
          <p:cNvGraphicFramePr>
            <a:graphicFrameLocks noGrp="1"/>
          </p:cNvGraphicFramePr>
          <p:nvPr>
            <p:ph idx="1"/>
            <p:extLst>
              <p:ext uri="{D42A27DB-BD31-4B8C-83A1-F6EECF244321}">
                <p14:modId xmlns:p14="http://schemas.microsoft.com/office/powerpoint/2010/main" val="3261703090"/>
              </p:ext>
            </p:extLst>
          </p:nvPr>
        </p:nvGraphicFramePr>
        <p:xfrm>
          <a:off x="2792885" y="1747707"/>
          <a:ext cx="4160646" cy="2732542"/>
        </p:xfrm>
        <a:graphic>
          <a:graphicData uri="http://schemas.openxmlformats.org/drawingml/2006/table">
            <a:tbl>
              <a:tblPr firstRow="1" firstCol="1" bandRow="1"/>
              <a:tblGrid>
                <a:gridCol w="2244261">
                  <a:extLst>
                    <a:ext uri="{9D8B030D-6E8A-4147-A177-3AD203B41FA5}">
                      <a16:colId xmlns:a16="http://schemas.microsoft.com/office/drawing/2014/main" xmlns="" val="1936330512"/>
                    </a:ext>
                  </a:extLst>
                </a:gridCol>
                <a:gridCol w="1916385">
                  <a:extLst>
                    <a:ext uri="{9D8B030D-6E8A-4147-A177-3AD203B41FA5}">
                      <a16:colId xmlns:a16="http://schemas.microsoft.com/office/drawing/2014/main" xmlns="" val="856379949"/>
                    </a:ext>
                  </a:extLst>
                </a:gridCol>
              </a:tblGrid>
              <a:tr h="477198">
                <a:tc gridSpan="2">
                  <a:txBody>
                    <a:bodyPr/>
                    <a:lstStyle/>
                    <a:p>
                      <a:pPr marL="0" indent="0" algn="ctr">
                        <a:lnSpc>
                          <a:spcPct val="150000"/>
                        </a:lnSpc>
                        <a:spcAft>
                          <a:spcPts val="0"/>
                        </a:spcAft>
                      </a:pPr>
                      <a:r>
                        <a:rPr lang="es-EC" sz="1400" dirty="0">
                          <a:solidFill>
                            <a:srgbClr val="000000"/>
                          </a:solidFill>
                          <a:effectLst/>
                          <a:latin typeface="Arial" panose="020B0604020202020204" pitchFamily="34" charset="0"/>
                          <a:ea typeface="Calibri" panose="020F0502020204030204" pitchFamily="34" charset="0"/>
                        </a:rPr>
                        <a:t>Por cada 60 gramos de sal mineral contiene: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xmlns="" val="1842713876"/>
                  </a:ext>
                </a:extLst>
              </a:tr>
              <a:tr h="238599">
                <a:tc>
                  <a:txBody>
                    <a:bodyPr/>
                    <a:lstStyle/>
                    <a:p>
                      <a:pPr marL="0" indent="0" algn="ctr">
                        <a:lnSpc>
                          <a:spcPct val="150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rPr>
                        <a:t>Fuente</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es-ES" sz="1400" b="1" dirty="0">
                          <a:solidFill>
                            <a:srgbClr val="000000"/>
                          </a:solidFill>
                          <a:effectLst/>
                          <a:latin typeface="Arial" panose="020B0604020202020204" pitchFamily="34" charset="0"/>
                          <a:ea typeface="Times New Roman" panose="02020603050405020304" pitchFamily="18" charset="0"/>
                        </a:rPr>
                        <a:t>%</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7436285"/>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Calcio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Calibri" panose="020F0502020204030204" pitchFamily="34" charset="0"/>
                        </a:rPr>
                        <a:t>23,66</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75229757"/>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Fósforo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Calibri" panose="020F0502020204030204" pitchFamily="34" charset="0"/>
                        </a:rPr>
                        <a:t>10,33</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491120764"/>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Magnesio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0,03</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844654687"/>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Sodio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4,2</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34380949"/>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Zinc</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0,042</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043013784"/>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Cobalto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0,0005</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4269777120"/>
                  </a:ext>
                </a:extLst>
              </a:tr>
              <a:tr h="265111">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Manganeso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0,083</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655945446"/>
                  </a:ext>
                </a:extLst>
              </a:tr>
              <a:tr h="238599">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Selenio</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s-ES" sz="1400" dirty="0">
                          <a:solidFill>
                            <a:srgbClr val="000000"/>
                          </a:solidFill>
                          <a:effectLst/>
                          <a:latin typeface="Arial" panose="020B0604020202020204" pitchFamily="34" charset="0"/>
                          <a:ea typeface="Times New Roman" panose="02020603050405020304" pitchFamily="18" charset="0"/>
                        </a:rPr>
                        <a:t>0,0005</a:t>
                      </a:r>
                      <a:endParaRPr lang="es-EC" sz="14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1968123"/>
                  </a:ext>
                </a:extLst>
              </a:tr>
            </a:tbl>
          </a:graphicData>
        </a:graphic>
      </p:graphicFrame>
    </p:spTree>
    <p:extLst>
      <p:ext uri="{BB962C8B-B14F-4D97-AF65-F5344CB8AC3E}">
        <p14:creationId xmlns:p14="http://schemas.microsoft.com/office/powerpoint/2010/main" val="9443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703512" y="116632"/>
            <a:ext cx="8856984" cy="706090"/>
          </a:xfrm>
        </p:spPr>
        <p:txBody>
          <a:bodyPr/>
          <a:lstStyle/>
          <a:p>
            <a:pPr algn="l"/>
            <a:r>
              <a:rPr lang="es-EC" sz="2800" i="0" dirty="0">
                <a:solidFill>
                  <a:schemeClr val="accent6"/>
                </a:solidFill>
                <a:effectLst/>
              </a:rPr>
              <a:t>OFERTA DE SAL Y SEPARACIÓN EN POTREROS</a:t>
            </a:r>
            <a:endParaRPr lang="en-US" sz="2800" i="0" dirty="0">
              <a:solidFill>
                <a:schemeClr val="accent6"/>
              </a:solidFill>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16" y="778615"/>
            <a:ext cx="5198492" cy="2392118"/>
          </a:xfrm>
          <a:prstGeom prst="rect">
            <a:avLst/>
          </a:prstGeom>
          <a:ln w="28575">
            <a:solidFill>
              <a:schemeClr val="tx1"/>
            </a:solidFill>
          </a:ln>
        </p:spPr>
      </p:pic>
      <p:grpSp>
        <p:nvGrpSpPr>
          <p:cNvPr id="8" name="Grupo 7">
            <a:extLst>
              <a:ext uri="{FF2B5EF4-FFF2-40B4-BE49-F238E27FC236}">
                <a16:creationId xmlns:a16="http://schemas.microsoft.com/office/drawing/2014/main" xmlns="" id="{F7553630-36F3-4ACB-8731-8D55D0DE3043}"/>
              </a:ext>
            </a:extLst>
          </p:cNvPr>
          <p:cNvGrpSpPr/>
          <p:nvPr/>
        </p:nvGrpSpPr>
        <p:grpSpPr>
          <a:xfrm>
            <a:off x="8832304" y="6018112"/>
            <a:ext cx="3240360" cy="582613"/>
            <a:chOff x="8832304" y="6018112"/>
            <a:chExt cx="3240360" cy="582613"/>
          </a:xfrm>
        </p:grpSpPr>
        <p:sp>
          <p:nvSpPr>
            <p:cNvPr id="9" name="Rectángulo redondeado 39">
              <a:extLst>
                <a:ext uri="{FF2B5EF4-FFF2-40B4-BE49-F238E27FC236}">
                  <a16:creationId xmlns:a16="http://schemas.microsoft.com/office/drawing/2014/main" xmlns=""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0" name="Imagen 5">
              <a:extLst>
                <a:ext uri="{FF2B5EF4-FFF2-40B4-BE49-F238E27FC236}">
                  <a16:creationId xmlns:a16="http://schemas.microsoft.com/office/drawing/2014/main" xmlns="" id="{1D3383CE-4E90-4252-876C-817C29A57C4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16401" t="6951" r="20601" b="39500"/>
          <a:stretch/>
        </p:blipFill>
        <p:spPr>
          <a:xfrm>
            <a:off x="6595700" y="942051"/>
            <a:ext cx="2326948" cy="1986415"/>
          </a:xfrm>
          <a:prstGeom prst="rect">
            <a:avLst/>
          </a:prstGeom>
          <a:ln w="28575">
            <a:solidFill>
              <a:schemeClr val="tx1"/>
            </a:solidFill>
          </a:ln>
        </p:spPr>
      </p:pic>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l="26313" t="16545" r="37725" b="23086"/>
          <a:stretch/>
        </p:blipFill>
        <p:spPr>
          <a:xfrm>
            <a:off x="3171784" y="3332564"/>
            <a:ext cx="2662324" cy="2051427"/>
          </a:xfrm>
          <a:prstGeom prst="rect">
            <a:avLst/>
          </a:prstGeom>
          <a:ln w="28575">
            <a:solidFill>
              <a:schemeClr val="tx1"/>
            </a:solidFill>
          </a:ln>
        </p:spPr>
      </p:pic>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l="11299" t="5457" r="30954"/>
          <a:stretch/>
        </p:blipFill>
        <p:spPr>
          <a:xfrm>
            <a:off x="8944958" y="942052"/>
            <a:ext cx="2629264" cy="1986415"/>
          </a:xfrm>
          <a:prstGeom prst="rect">
            <a:avLst/>
          </a:prstGeom>
          <a:ln w="28575">
            <a:solidFill>
              <a:schemeClr val="tx1"/>
            </a:solidFill>
          </a:ln>
        </p:spPr>
      </p:pic>
      <p:sp>
        <p:nvSpPr>
          <p:cNvPr id="16" name="CuadroTexto 15"/>
          <p:cNvSpPr txBox="1"/>
          <p:nvPr/>
        </p:nvSpPr>
        <p:spPr>
          <a:xfrm>
            <a:off x="2423592" y="2801400"/>
            <a:ext cx="3744416" cy="369332"/>
          </a:xfrm>
          <a:prstGeom prst="rect">
            <a:avLst/>
          </a:prstGeom>
          <a:noFill/>
        </p:spPr>
        <p:txBody>
          <a:bodyPr wrap="square" rtlCol="0">
            <a:spAutoFit/>
          </a:bodyPr>
          <a:lstStyle/>
          <a:p>
            <a:r>
              <a:rPr lang="es-EC" b="1" dirty="0"/>
              <a:t>Separación en 3 potrerillos</a:t>
            </a:r>
            <a:endParaRPr lang="en-US" b="1" dirty="0"/>
          </a:p>
        </p:txBody>
      </p:sp>
      <p:sp>
        <p:nvSpPr>
          <p:cNvPr id="17" name="CuadroTexto 16"/>
          <p:cNvSpPr txBox="1"/>
          <p:nvPr/>
        </p:nvSpPr>
        <p:spPr>
          <a:xfrm>
            <a:off x="6962379" y="3349743"/>
            <a:ext cx="4541225" cy="954107"/>
          </a:xfrm>
          <a:prstGeom prst="rect">
            <a:avLst/>
          </a:prstGeom>
          <a:noFill/>
          <a:ln>
            <a:solidFill>
              <a:schemeClr val="accent6">
                <a:lumMod val="75000"/>
              </a:schemeClr>
            </a:solidFill>
          </a:ln>
        </p:spPr>
        <p:txBody>
          <a:bodyPr wrap="square" rtlCol="0">
            <a:spAutoFit/>
          </a:bodyPr>
          <a:lstStyle/>
          <a:p>
            <a:r>
              <a:rPr lang="es-EC" sz="1400" b="1" dirty="0"/>
              <a:t>T0: </a:t>
            </a:r>
            <a:r>
              <a:rPr lang="es-EC" sz="1400" dirty="0"/>
              <a:t>manejo tradicional 40 g. sal mineral comercial (3 veces a la semana / animal)</a:t>
            </a:r>
            <a:endParaRPr lang="en-US" sz="1400" dirty="0"/>
          </a:p>
          <a:p>
            <a:r>
              <a:rPr lang="es-EC" sz="1400" b="1" dirty="0"/>
              <a:t>T1</a:t>
            </a:r>
            <a:r>
              <a:rPr lang="es-EC" sz="1400" dirty="0"/>
              <a:t>: Sal mineral comercial (60 g/día/animal)</a:t>
            </a:r>
            <a:endParaRPr lang="en-US" sz="1400" dirty="0"/>
          </a:p>
          <a:p>
            <a:r>
              <a:rPr lang="es-EC" sz="1400" b="1" dirty="0"/>
              <a:t>T2: </a:t>
            </a:r>
            <a:r>
              <a:rPr lang="es-EC" sz="1400" dirty="0"/>
              <a:t>Sal mineral elaborada (60 g/día/animal)</a:t>
            </a:r>
            <a:endParaRPr lang="en-US" sz="1400" dirty="0"/>
          </a:p>
        </p:txBody>
      </p:sp>
      <p:sp>
        <p:nvSpPr>
          <p:cNvPr id="18" name="Flecha abajo 17"/>
          <p:cNvSpPr/>
          <p:nvPr/>
        </p:nvSpPr>
        <p:spPr>
          <a:xfrm>
            <a:off x="8944958" y="3014014"/>
            <a:ext cx="288032" cy="3060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uadroTexto 20"/>
          <p:cNvSpPr txBox="1"/>
          <p:nvPr/>
        </p:nvSpPr>
        <p:spPr>
          <a:xfrm>
            <a:off x="2423592" y="5853159"/>
            <a:ext cx="1622541" cy="307676"/>
          </a:xfrm>
          <a:prstGeom prst="rect">
            <a:avLst/>
          </a:prstGeom>
          <a:noFill/>
          <a:ln>
            <a:solidFill>
              <a:schemeClr val="accent6">
                <a:lumMod val="75000"/>
              </a:schemeClr>
            </a:solidFill>
          </a:ln>
        </p:spPr>
        <p:txBody>
          <a:bodyPr wrap="square" rtlCol="0">
            <a:spAutoFit/>
          </a:bodyPr>
          <a:lstStyle/>
          <a:p>
            <a:pPr algn="ctr"/>
            <a:r>
              <a:rPr lang="es-EC" sz="1400" dirty="0"/>
              <a:t>Oferta individual.</a:t>
            </a:r>
          </a:p>
        </p:txBody>
      </p:sp>
      <p:sp>
        <p:nvSpPr>
          <p:cNvPr id="24" name="Flecha arriba 23"/>
          <p:cNvSpPr/>
          <p:nvPr/>
        </p:nvSpPr>
        <p:spPr>
          <a:xfrm>
            <a:off x="3055611" y="5455230"/>
            <a:ext cx="331928" cy="28447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5" name="Imagen 24"/>
          <p:cNvPicPr>
            <a:picLocks noChangeAspect="1"/>
          </p:cNvPicPr>
          <p:nvPr/>
        </p:nvPicPr>
        <p:blipFill rotWithShape="1">
          <a:blip r:embed="rId7">
            <a:extLst>
              <a:ext uri="{28A0092B-C50C-407E-A947-70E740481C1C}">
                <a14:useLocalDpi xmlns:a14="http://schemas.microsoft.com/office/drawing/2010/main" val="0"/>
              </a:ext>
            </a:extLst>
          </a:blip>
          <a:srcRect l="24603" t="15345" r="29328" b="8928"/>
          <a:stretch/>
        </p:blipFill>
        <p:spPr>
          <a:xfrm>
            <a:off x="479376" y="3332565"/>
            <a:ext cx="2692408" cy="2036565"/>
          </a:xfrm>
          <a:prstGeom prst="rect">
            <a:avLst/>
          </a:prstGeom>
          <a:ln w="28575">
            <a:solidFill>
              <a:schemeClr val="tx1"/>
            </a:solidFill>
          </a:ln>
        </p:spPr>
      </p:pic>
    </p:spTree>
    <p:extLst>
      <p:ext uri="{BB962C8B-B14F-4D97-AF65-F5344CB8AC3E}">
        <p14:creationId xmlns:p14="http://schemas.microsoft.com/office/powerpoint/2010/main" val="236824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10556" y="74160"/>
            <a:ext cx="8150696" cy="50405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solidFill>
                  <a:schemeClr val="accent6"/>
                </a:solidFill>
                <a:effectLst/>
              </a:rPr>
              <a:t>VARIABLES EVALUADAS</a:t>
            </a:r>
            <a:endParaRPr lang="en-US" sz="2800" i="0" kern="0" dirty="0">
              <a:solidFill>
                <a:schemeClr val="accent6"/>
              </a:solidFill>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552" y="2412233"/>
            <a:ext cx="2689868" cy="1980022"/>
          </a:xfrm>
          <a:prstGeom prst="rect">
            <a:avLst/>
          </a:prstGeom>
          <a:ln w="28575">
            <a:solidFill>
              <a:schemeClr val="tx1"/>
            </a:solidFill>
          </a:ln>
        </p:spPr>
      </p:pic>
      <p:pic>
        <p:nvPicPr>
          <p:cNvPr id="5" name="Imagen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6331" t="22907" r="16795" b="10291"/>
          <a:stretch/>
        </p:blipFill>
        <p:spPr>
          <a:xfrm>
            <a:off x="8571692" y="617878"/>
            <a:ext cx="1289560" cy="1641984"/>
          </a:xfrm>
          <a:prstGeom prst="rect">
            <a:avLst/>
          </a:prstGeom>
          <a:ln w="28575">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1988" y="2415174"/>
            <a:ext cx="1580725" cy="1977081"/>
          </a:xfrm>
          <a:prstGeom prst="rect">
            <a:avLst/>
          </a:prstGeom>
          <a:ln w="28575">
            <a:solidFill>
              <a:schemeClr val="tx1"/>
            </a:solidFill>
          </a:ln>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6240" y="4558836"/>
            <a:ext cx="3002561" cy="1383993"/>
          </a:xfrm>
          <a:prstGeom prst="rect">
            <a:avLst/>
          </a:prstGeom>
          <a:ln w="28575">
            <a:solidFill>
              <a:schemeClr val="tx1"/>
            </a:solidFill>
          </a:ln>
        </p:spPr>
      </p:pic>
      <p:grpSp>
        <p:nvGrpSpPr>
          <p:cNvPr id="11" name="Grupo 10">
            <a:extLst>
              <a:ext uri="{FF2B5EF4-FFF2-40B4-BE49-F238E27FC236}">
                <a16:creationId xmlns:a16="http://schemas.microsoft.com/office/drawing/2014/main" xmlns="" id="{F7553630-36F3-4ACB-8731-8D55D0DE3043}"/>
              </a:ext>
            </a:extLst>
          </p:cNvPr>
          <p:cNvGrpSpPr/>
          <p:nvPr/>
        </p:nvGrpSpPr>
        <p:grpSpPr>
          <a:xfrm>
            <a:off x="8832304" y="6018112"/>
            <a:ext cx="3240360" cy="582613"/>
            <a:chOff x="8832304" y="6018112"/>
            <a:chExt cx="3240360" cy="582613"/>
          </a:xfrm>
        </p:grpSpPr>
        <p:sp>
          <p:nvSpPr>
            <p:cNvPr id="12" name="Rectángulo redondeado 39">
              <a:extLst>
                <a:ext uri="{FF2B5EF4-FFF2-40B4-BE49-F238E27FC236}">
                  <a16:creationId xmlns:a16="http://schemas.microsoft.com/office/drawing/2014/main" xmlns=""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3" name="Imagen 5">
              <a:extLst>
                <a:ext uri="{FF2B5EF4-FFF2-40B4-BE49-F238E27FC236}">
                  <a16:creationId xmlns:a16="http://schemas.microsoft.com/office/drawing/2014/main" xmlns="" id="{1D3383CE-4E90-4252-876C-817C29A57C48}"/>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p:cNvSpPr/>
          <p:nvPr/>
        </p:nvSpPr>
        <p:spPr>
          <a:xfrm>
            <a:off x="125973" y="2508960"/>
            <a:ext cx="1846806"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solidFill>
                  <a:schemeClr val="tx1"/>
                </a:solidFill>
              </a:rPr>
              <a:t>VARIABLES EVALUADAS</a:t>
            </a:r>
            <a:endParaRPr lang="en-US" sz="1400" b="1" dirty="0">
              <a:solidFill>
                <a:schemeClr val="tx1"/>
              </a:solidFill>
            </a:endParaRPr>
          </a:p>
        </p:txBody>
      </p:sp>
      <p:sp>
        <p:nvSpPr>
          <p:cNvPr id="17" name="Rectángulo 16"/>
          <p:cNvSpPr/>
          <p:nvPr/>
        </p:nvSpPr>
        <p:spPr>
          <a:xfrm>
            <a:off x="2655990" y="733853"/>
            <a:ext cx="1674555"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Peso vivo</a:t>
            </a:r>
            <a:endParaRPr lang="en-US" sz="1600" dirty="0">
              <a:solidFill>
                <a:schemeClr val="tx1"/>
              </a:solidFill>
            </a:endParaRPr>
          </a:p>
        </p:txBody>
      </p:sp>
      <p:sp>
        <p:nvSpPr>
          <p:cNvPr id="18" name="Rectángulo 17"/>
          <p:cNvSpPr/>
          <p:nvPr/>
        </p:nvSpPr>
        <p:spPr>
          <a:xfrm>
            <a:off x="2459623" y="1510981"/>
            <a:ext cx="1971761"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Ganancia de peso</a:t>
            </a:r>
            <a:endParaRPr lang="en-US" sz="1600" dirty="0">
              <a:solidFill>
                <a:schemeClr val="tx1"/>
              </a:solidFill>
            </a:endParaRPr>
          </a:p>
        </p:txBody>
      </p:sp>
      <p:sp>
        <p:nvSpPr>
          <p:cNvPr id="19" name="Rectángulo 18"/>
          <p:cNvSpPr/>
          <p:nvPr/>
        </p:nvSpPr>
        <p:spPr>
          <a:xfrm>
            <a:off x="2506508" y="2340549"/>
            <a:ext cx="1971761"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Condición corporal</a:t>
            </a:r>
            <a:endParaRPr lang="en-US" sz="1600" dirty="0">
              <a:solidFill>
                <a:schemeClr val="tx1"/>
              </a:solidFill>
            </a:endParaRPr>
          </a:p>
        </p:txBody>
      </p:sp>
      <p:sp>
        <p:nvSpPr>
          <p:cNvPr id="20" name="Rectángulo 19"/>
          <p:cNvSpPr/>
          <p:nvPr/>
        </p:nvSpPr>
        <p:spPr>
          <a:xfrm>
            <a:off x="2419640" y="3239396"/>
            <a:ext cx="2214654"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Profundidad corporal</a:t>
            </a:r>
            <a:endParaRPr lang="en-US" sz="1600" dirty="0">
              <a:solidFill>
                <a:schemeClr val="tx1"/>
              </a:solidFill>
            </a:endParaRPr>
          </a:p>
        </p:txBody>
      </p:sp>
      <p:sp>
        <p:nvSpPr>
          <p:cNvPr id="21" name="Rectángulo 20"/>
          <p:cNvSpPr/>
          <p:nvPr/>
        </p:nvSpPr>
        <p:spPr>
          <a:xfrm>
            <a:off x="2420351" y="4110280"/>
            <a:ext cx="2114642"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Altura a la grupa</a:t>
            </a:r>
            <a:endParaRPr lang="en-US" sz="1600" dirty="0">
              <a:solidFill>
                <a:schemeClr val="tx1"/>
              </a:solidFill>
            </a:endParaRPr>
          </a:p>
        </p:txBody>
      </p:sp>
      <p:sp>
        <p:nvSpPr>
          <p:cNvPr id="22" name="Rectángulo 21"/>
          <p:cNvSpPr/>
          <p:nvPr/>
        </p:nvSpPr>
        <p:spPr>
          <a:xfrm>
            <a:off x="2412513" y="5076773"/>
            <a:ext cx="2114642" cy="379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Detección celos</a:t>
            </a:r>
            <a:endParaRPr lang="en-US" sz="1600" dirty="0">
              <a:solidFill>
                <a:schemeClr val="tx1"/>
              </a:solidFill>
            </a:endParaRPr>
          </a:p>
        </p:txBody>
      </p:sp>
      <p:sp>
        <p:nvSpPr>
          <p:cNvPr id="23" name="Abrir llave 22"/>
          <p:cNvSpPr/>
          <p:nvPr/>
        </p:nvSpPr>
        <p:spPr>
          <a:xfrm>
            <a:off x="2022930" y="540345"/>
            <a:ext cx="556864" cy="539810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4" name="Rectángulo 23"/>
          <p:cNvSpPr/>
          <p:nvPr/>
        </p:nvSpPr>
        <p:spPr>
          <a:xfrm>
            <a:off x="5010354" y="733853"/>
            <a:ext cx="1892313" cy="3790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Pesaje semanal</a:t>
            </a:r>
            <a:endParaRPr lang="en-US" sz="1400" dirty="0">
              <a:solidFill>
                <a:schemeClr val="tx1"/>
              </a:solidFill>
            </a:endParaRPr>
          </a:p>
        </p:txBody>
      </p:sp>
      <mc:AlternateContent xmlns:mc="http://schemas.openxmlformats.org/markup-compatibility/2006" xmlns:a14="http://schemas.microsoft.com/office/drawing/2010/main">
        <mc:Choice Requires="a14">
          <p:sp>
            <p:nvSpPr>
              <p:cNvPr id="25" name="Rectángulo 24"/>
              <p:cNvSpPr/>
              <p:nvPr/>
            </p:nvSpPr>
            <p:spPr>
              <a:xfrm>
                <a:off x="5010468" y="1514093"/>
                <a:ext cx="1892086" cy="47474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s-EC" sz="1600" b="1" i="1" smtClean="0">
                        <a:solidFill>
                          <a:schemeClr val="tx1"/>
                        </a:solidFill>
                        <a:latin typeface="Cambria Math" panose="02040503050406030204" pitchFamily="18" charset="0"/>
                      </a:rPr>
                      <m:t>𝑮𝑷</m:t>
                    </m:r>
                    <m:r>
                      <a:rPr lang="es-EC" sz="1600" b="1" i="1" smtClean="0">
                        <a:solidFill>
                          <a:schemeClr val="tx1"/>
                        </a:solidFill>
                        <a:latin typeface="Cambria Math" panose="02040503050406030204" pitchFamily="18" charset="0"/>
                      </a:rPr>
                      <m:t>=</m:t>
                    </m:r>
                    <m:f>
                      <m:fPr>
                        <m:ctrlPr>
                          <a:rPr lang="en-US" sz="1600" i="1">
                            <a:solidFill>
                              <a:schemeClr val="tx1"/>
                            </a:solidFill>
                            <a:latin typeface="Cambria Math"/>
                          </a:rPr>
                        </m:ctrlPr>
                      </m:fPr>
                      <m:num>
                        <m:r>
                          <m:rPr>
                            <m:sty m:val="p"/>
                          </m:rPr>
                          <a:rPr lang="es-EC" sz="1600">
                            <a:solidFill>
                              <a:schemeClr val="tx1"/>
                            </a:solidFill>
                            <a:latin typeface="Cambria Math" panose="02040503050406030204" pitchFamily="18" charset="0"/>
                          </a:rPr>
                          <m:t>PF</m:t>
                        </m:r>
                        <m:r>
                          <a:rPr lang="es-EC" sz="1600" i="1">
                            <a:solidFill>
                              <a:schemeClr val="tx1"/>
                            </a:solidFill>
                            <a:latin typeface="Cambria Math" panose="02040503050406030204" pitchFamily="18" charset="0"/>
                          </a:rPr>
                          <m:t>−</m:t>
                        </m:r>
                        <m:r>
                          <m:rPr>
                            <m:sty m:val="p"/>
                          </m:rPr>
                          <a:rPr lang="es-EC" sz="1600">
                            <a:solidFill>
                              <a:schemeClr val="tx1"/>
                            </a:solidFill>
                            <a:latin typeface="Cambria Math" panose="02040503050406030204" pitchFamily="18" charset="0"/>
                          </a:rPr>
                          <m:t>PI</m:t>
                        </m:r>
                      </m:num>
                      <m:den>
                        <m:r>
                          <a:rPr lang="es-EC" sz="1600">
                            <a:solidFill>
                              <a:schemeClr val="tx1"/>
                            </a:solidFill>
                            <a:latin typeface="Cambria Math" panose="02040503050406030204" pitchFamily="18" charset="0"/>
                          </a:rPr>
                          <m:t># </m:t>
                        </m:r>
                        <m:r>
                          <m:rPr>
                            <m:sty m:val="p"/>
                          </m:rPr>
                          <a:rPr lang="es-EC" sz="1600">
                            <a:solidFill>
                              <a:schemeClr val="tx1"/>
                            </a:solidFill>
                            <a:latin typeface="Cambria Math" panose="02040503050406030204" pitchFamily="18" charset="0"/>
                          </a:rPr>
                          <m:t>d</m:t>
                        </m:r>
                        <m:r>
                          <a:rPr lang="es-EC" sz="1600">
                            <a:solidFill>
                              <a:schemeClr val="tx1"/>
                            </a:solidFill>
                            <a:latin typeface="Cambria Math" panose="02040503050406030204" pitchFamily="18" charset="0"/>
                          </a:rPr>
                          <m:t>í</m:t>
                        </m:r>
                        <m:r>
                          <m:rPr>
                            <m:sty m:val="p"/>
                          </m:rPr>
                          <a:rPr lang="es-EC" sz="1600">
                            <a:solidFill>
                              <a:schemeClr val="tx1"/>
                            </a:solidFill>
                            <a:latin typeface="Cambria Math" panose="02040503050406030204" pitchFamily="18" charset="0"/>
                          </a:rPr>
                          <m:t>as</m:t>
                        </m:r>
                      </m:den>
                    </m:f>
                    <m:r>
                      <a:rPr lang="es-EC" sz="1600" b="1" i="1">
                        <a:latin typeface="Cambria Math" panose="02040503050406030204" pitchFamily="18" charset="0"/>
                      </a:rPr>
                      <m:t>;</m:t>
                    </m:r>
                  </m:oMath>
                </a14:m>
                <a:r>
                  <a:rPr lang="es-EC" sz="1600" b="1" dirty="0"/>
                  <a:t> </a:t>
                </a:r>
                <a:endParaRPr lang="en-US" sz="1400" dirty="0">
                  <a:solidFill>
                    <a:schemeClr val="tx1"/>
                  </a:solidFill>
                </a:endParaRPr>
              </a:p>
            </p:txBody>
          </p:sp>
        </mc:Choice>
        <mc:Fallback xmlns="">
          <p:sp>
            <p:nvSpPr>
              <p:cNvPr id="25" name="Rectángulo 24"/>
              <p:cNvSpPr>
                <a:spLocks noRot="1" noChangeAspect="1" noMove="1" noResize="1" noEditPoints="1" noAdjustHandles="1" noChangeArrowheads="1" noChangeShapeType="1" noTextEdit="1"/>
              </p:cNvSpPr>
              <p:nvPr/>
            </p:nvSpPr>
            <p:spPr>
              <a:xfrm>
                <a:off x="5010468" y="1514093"/>
                <a:ext cx="1892086" cy="474747"/>
              </a:xfrm>
              <a:prstGeom prst="rect">
                <a:avLst/>
              </a:prstGeom>
              <a:blipFill>
                <a:blip r:embed="rId9"/>
                <a:stretch>
                  <a:fillRect/>
                </a:stretch>
              </a:blipFill>
              <a:ln w="9525">
                <a:solidFill>
                  <a:schemeClr val="tx1"/>
                </a:solidFill>
              </a:ln>
            </p:spPr>
            <p:txBody>
              <a:bodyPr/>
              <a:lstStyle/>
              <a:p>
                <a:r>
                  <a:rPr lang="en-US">
                    <a:noFill/>
                  </a:rPr>
                  <a:t> </a:t>
                </a:r>
              </a:p>
            </p:txBody>
          </p:sp>
        </mc:Fallback>
      </mc:AlternateContent>
      <p:sp>
        <p:nvSpPr>
          <p:cNvPr id="26" name="Rectángulo 25"/>
          <p:cNvSpPr/>
          <p:nvPr/>
        </p:nvSpPr>
        <p:spPr>
          <a:xfrm>
            <a:off x="4990760" y="2232627"/>
            <a:ext cx="1911056" cy="5948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rPr>
              <a:t>Escala de </a:t>
            </a:r>
            <a:r>
              <a:rPr lang="es-EC" sz="1400" dirty="0" err="1">
                <a:solidFill>
                  <a:schemeClr val="tx1"/>
                </a:solidFill>
              </a:rPr>
              <a:t>Edmonson</a:t>
            </a:r>
            <a:r>
              <a:rPr lang="es-EC" sz="1400" dirty="0">
                <a:solidFill>
                  <a:schemeClr val="tx1"/>
                </a:solidFill>
              </a:rPr>
              <a:t>: 1 a 5 ± 0,25 puntos</a:t>
            </a:r>
            <a:endParaRPr lang="en-US" sz="1400" dirty="0">
              <a:solidFill>
                <a:schemeClr val="tx1"/>
              </a:solidFill>
            </a:endParaRPr>
          </a:p>
        </p:txBody>
      </p:sp>
      <p:sp>
        <p:nvSpPr>
          <p:cNvPr id="27" name="Rectángulo 26"/>
          <p:cNvSpPr/>
          <p:nvPr/>
        </p:nvSpPr>
        <p:spPr>
          <a:xfrm>
            <a:off x="5074530" y="3047055"/>
            <a:ext cx="1876339" cy="7137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Distancia entre dorso y parte mas baja del barril.</a:t>
            </a:r>
            <a:endParaRPr lang="en-US" sz="1400" dirty="0">
              <a:solidFill>
                <a:schemeClr val="tx1"/>
              </a:solidFill>
            </a:endParaRPr>
          </a:p>
        </p:txBody>
      </p:sp>
      <p:sp>
        <p:nvSpPr>
          <p:cNvPr id="29" name="Rectángulo 28"/>
          <p:cNvSpPr/>
          <p:nvPr/>
        </p:nvSpPr>
        <p:spPr>
          <a:xfrm>
            <a:off x="5067032" y="3947946"/>
            <a:ext cx="1871023" cy="70371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Distancia desde el piso hasta la tuberosidad sacra</a:t>
            </a:r>
            <a:endParaRPr lang="en-US" sz="1400" dirty="0">
              <a:solidFill>
                <a:schemeClr val="tx1"/>
              </a:solidFill>
            </a:endParaRPr>
          </a:p>
        </p:txBody>
      </p:sp>
      <p:sp>
        <p:nvSpPr>
          <p:cNvPr id="30" name="Rectángulo 29"/>
          <p:cNvSpPr/>
          <p:nvPr/>
        </p:nvSpPr>
        <p:spPr>
          <a:xfrm>
            <a:off x="5074530" y="4824934"/>
            <a:ext cx="1853664" cy="12901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Una vez al día, registro de comportamiento y signos físicos propios del estro</a:t>
            </a:r>
            <a:endParaRPr lang="en-US" sz="1100" dirty="0">
              <a:solidFill>
                <a:schemeClr val="tx1"/>
              </a:solidFill>
            </a:endParaRPr>
          </a:p>
        </p:txBody>
      </p:sp>
      <p:pic>
        <p:nvPicPr>
          <p:cNvPr id="31" name="Imagen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5503" y="617877"/>
            <a:ext cx="2097295" cy="1641985"/>
          </a:xfrm>
          <a:prstGeom prst="rect">
            <a:avLst/>
          </a:prstGeom>
          <a:ln w="28575">
            <a:solidFill>
              <a:schemeClr val="tx1"/>
            </a:solidFill>
          </a:ln>
        </p:spPr>
      </p:pic>
      <p:cxnSp>
        <p:nvCxnSpPr>
          <p:cNvPr id="33" name="Conector recto de flecha 32"/>
          <p:cNvCxnSpPr/>
          <p:nvPr/>
        </p:nvCxnSpPr>
        <p:spPr>
          <a:xfrm>
            <a:off x="4443780" y="950592"/>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a:off x="4557537" y="1713887"/>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4527155" y="2526068"/>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4634294" y="4260587"/>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4618011" y="5294572"/>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a:off x="4664041" y="3406714"/>
            <a:ext cx="305925" cy="1"/>
          </a:xfrm>
          <a:prstGeom prst="straightConnector1">
            <a:avLst/>
          </a:prstGeom>
          <a:ln>
            <a:solidFill>
              <a:srgbClr val="A820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44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320E6116-F879-4B26-93C7-EE86073754FF}"/>
              </a:ext>
            </a:extLst>
          </p:cNvPr>
          <p:cNvSpPr txBox="1">
            <a:spLocks/>
          </p:cNvSpPr>
          <p:nvPr/>
        </p:nvSpPr>
        <p:spPr>
          <a:xfrm>
            <a:off x="2423593" y="0"/>
            <a:ext cx="7488831" cy="64824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PLANTEAMIENTO DEL PROBLEMA</a:t>
            </a:r>
          </a:p>
        </p:txBody>
      </p:sp>
      <p:pic>
        <p:nvPicPr>
          <p:cNvPr id="44034" name="Picture 2" descr="Unidad 3">
            <a:extLst>
              <a:ext uri="{FF2B5EF4-FFF2-40B4-BE49-F238E27FC236}">
                <a16:creationId xmlns:a16="http://schemas.microsoft.com/office/drawing/2014/main" xmlns="" id="{A0D3654E-8DC3-435A-AD2D-08DBD65721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28" y="2029892"/>
            <a:ext cx="3357438" cy="240722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xmlns="" id="{38E2EF8D-3FFA-49B1-9197-480FAF2B8BCE}"/>
              </a:ext>
            </a:extLst>
          </p:cNvPr>
          <p:cNvSpPr txBox="1"/>
          <p:nvPr/>
        </p:nvSpPr>
        <p:spPr>
          <a:xfrm>
            <a:off x="4079776" y="705470"/>
            <a:ext cx="194421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dirty="0">
                <a:solidFill>
                  <a:schemeClr val="tx1"/>
                </a:solidFill>
              </a:rPr>
              <a:t>Manejo apropiado de Novillas</a:t>
            </a:r>
          </a:p>
        </p:txBody>
      </p:sp>
      <p:cxnSp>
        <p:nvCxnSpPr>
          <p:cNvPr id="16" name="Conector recto de flecha 15">
            <a:extLst>
              <a:ext uri="{FF2B5EF4-FFF2-40B4-BE49-F238E27FC236}">
                <a16:creationId xmlns:a16="http://schemas.microsoft.com/office/drawing/2014/main" xmlns="" id="{C7C96592-975F-4DFA-9366-C1C4B3642397}"/>
              </a:ext>
            </a:extLst>
          </p:cNvPr>
          <p:cNvCxnSpPr/>
          <p:nvPr/>
        </p:nvCxnSpPr>
        <p:spPr>
          <a:xfrm flipV="1">
            <a:off x="3287688" y="1340768"/>
            <a:ext cx="530994" cy="5373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xmlns="" id="{269F97B5-4BDA-4014-B99A-E5CD873BF61A}"/>
              </a:ext>
            </a:extLst>
          </p:cNvPr>
          <p:cNvCxnSpPr>
            <a:cxnSpLocks/>
          </p:cNvCxnSpPr>
          <p:nvPr/>
        </p:nvCxnSpPr>
        <p:spPr>
          <a:xfrm flipV="1">
            <a:off x="3404766" y="2276872"/>
            <a:ext cx="530994" cy="216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a:extLst>
              <a:ext uri="{FF2B5EF4-FFF2-40B4-BE49-F238E27FC236}">
                <a16:creationId xmlns:a16="http://schemas.microsoft.com/office/drawing/2014/main" xmlns="" id="{DA7985C8-15BB-4FA9-8870-6632A639EBB9}"/>
              </a:ext>
            </a:extLst>
          </p:cNvPr>
          <p:cNvCxnSpPr>
            <a:cxnSpLocks/>
          </p:cNvCxnSpPr>
          <p:nvPr/>
        </p:nvCxnSpPr>
        <p:spPr>
          <a:xfrm>
            <a:off x="5087888" y="4144434"/>
            <a:ext cx="0" cy="4366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CuadroTexto 23">
            <a:extLst>
              <a:ext uri="{FF2B5EF4-FFF2-40B4-BE49-F238E27FC236}">
                <a16:creationId xmlns:a16="http://schemas.microsoft.com/office/drawing/2014/main" xmlns="" id="{3F3BC798-5FB1-4F4C-97A5-4999EDD341ED}"/>
              </a:ext>
            </a:extLst>
          </p:cNvPr>
          <p:cNvSpPr txBox="1"/>
          <p:nvPr/>
        </p:nvSpPr>
        <p:spPr>
          <a:xfrm>
            <a:off x="4079776" y="1811139"/>
            <a:ext cx="1944216"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dirty="0">
                <a:solidFill>
                  <a:schemeClr val="tx1"/>
                </a:solidFill>
              </a:rPr>
              <a:t>Reemplazo en los hatos lecheros</a:t>
            </a:r>
            <a:endParaRPr lang="en-US" dirty="0">
              <a:solidFill>
                <a:schemeClr val="tx1"/>
              </a:solidFill>
            </a:endParaRPr>
          </a:p>
        </p:txBody>
      </p:sp>
      <p:cxnSp>
        <p:nvCxnSpPr>
          <p:cNvPr id="26" name="Conector recto de flecha 25">
            <a:extLst>
              <a:ext uri="{FF2B5EF4-FFF2-40B4-BE49-F238E27FC236}">
                <a16:creationId xmlns:a16="http://schemas.microsoft.com/office/drawing/2014/main" xmlns="" id="{5116819A-F7D2-4AD6-BE79-5A1077521D72}"/>
              </a:ext>
            </a:extLst>
          </p:cNvPr>
          <p:cNvCxnSpPr/>
          <p:nvPr/>
        </p:nvCxnSpPr>
        <p:spPr>
          <a:xfrm>
            <a:off x="3404766" y="3356992"/>
            <a:ext cx="530994" cy="144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CuadroTexto 28">
            <a:extLst>
              <a:ext uri="{FF2B5EF4-FFF2-40B4-BE49-F238E27FC236}">
                <a16:creationId xmlns:a16="http://schemas.microsoft.com/office/drawing/2014/main" xmlns="" id="{6F7A1134-1A77-43F6-B516-4C8F4802F94F}"/>
              </a:ext>
            </a:extLst>
          </p:cNvPr>
          <p:cNvSpPr txBox="1"/>
          <p:nvPr/>
        </p:nvSpPr>
        <p:spPr>
          <a:xfrm>
            <a:off x="6806924" y="2540868"/>
            <a:ext cx="5013622" cy="923330"/>
          </a:xfrm>
          <a:prstGeom prst="rect">
            <a:avLst/>
          </a:prstGeom>
          <a:noFill/>
          <a:ln>
            <a:solidFill>
              <a:srgbClr val="FF0000"/>
            </a:solidFill>
            <a:prstDash val="dash"/>
          </a:ln>
        </p:spPr>
        <p:txBody>
          <a:bodyPr wrap="square" rtlCol="0">
            <a:spAutoFit/>
          </a:bodyPr>
          <a:lstStyle/>
          <a:p>
            <a:pPr algn="ctr"/>
            <a:r>
              <a:rPr lang="es-EC" dirty="0">
                <a:solidFill>
                  <a:srgbClr val="FF0000"/>
                </a:solidFill>
                <a:sym typeface="Wingdings" panose="05000000000000000000" pitchFamily="2" charset="2"/>
              </a:rPr>
              <a:t></a:t>
            </a:r>
            <a:r>
              <a:rPr lang="en-US" dirty="0">
                <a:sym typeface="Wingdings" panose="05000000000000000000" pitchFamily="2" charset="2"/>
              </a:rPr>
              <a:t> </a:t>
            </a:r>
            <a:r>
              <a:rPr lang="es-EC" dirty="0"/>
              <a:t>Poca atención para esta etapa </a:t>
            </a:r>
          </a:p>
          <a:p>
            <a:pPr algn="ctr"/>
            <a:endParaRPr lang="es-EC" dirty="0"/>
          </a:p>
          <a:p>
            <a:pPr algn="ctr"/>
            <a:r>
              <a:rPr lang="es-EC" dirty="0">
                <a:solidFill>
                  <a:srgbClr val="FF0000"/>
                </a:solidFill>
                <a:sym typeface="Wingdings" panose="05000000000000000000" pitchFamily="2" charset="2"/>
              </a:rPr>
              <a:t> </a:t>
            </a:r>
            <a:r>
              <a:rPr lang="es-EC" dirty="0"/>
              <a:t>Inadecuada nutrición</a:t>
            </a:r>
            <a:endParaRPr lang="en-US" dirty="0"/>
          </a:p>
        </p:txBody>
      </p:sp>
      <p:sp>
        <p:nvSpPr>
          <p:cNvPr id="34" name="CuadroTexto 33">
            <a:extLst>
              <a:ext uri="{FF2B5EF4-FFF2-40B4-BE49-F238E27FC236}">
                <a16:creationId xmlns:a16="http://schemas.microsoft.com/office/drawing/2014/main" xmlns="" id="{5630F73C-9AD4-4807-B1F0-3DA9B70D4F63}"/>
              </a:ext>
            </a:extLst>
          </p:cNvPr>
          <p:cNvSpPr txBox="1"/>
          <p:nvPr/>
        </p:nvSpPr>
        <p:spPr>
          <a:xfrm>
            <a:off x="7673429" y="1719392"/>
            <a:ext cx="6096000" cy="369332"/>
          </a:xfrm>
          <a:prstGeom prst="rect">
            <a:avLst/>
          </a:prstGeom>
          <a:noFill/>
        </p:spPr>
        <p:txBody>
          <a:bodyPr wrap="square">
            <a:spAutoFit/>
          </a:bodyPr>
          <a:lstStyle/>
          <a:p>
            <a:r>
              <a:rPr lang="es-EC" dirty="0"/>
              <a:t>   </a:t>
            </a:r>
          </a:p>
        </p:txBody>
      </p:sp>
      <p:sp>
        <p:nvSpPr>
          <p:cNvPr id="48" name="CuadroTexto 47">
            <a:extLst>
              <a:ext uri="{FF2B5EF4-FFF2-40B4-BE49-F238E27FC236}">
                <a16:creationId xmlns:a16="http://schemas.microsoft.com/office/drawing/2014/main" xmlns="" id="{E4B7D76D-5E4F-4F60-BE25-818AA4AD4D8C}"/>
              </a:ext>
            </a:extLst>
          </p:cNvPr>
          <p:cNvSpPr txBox="1"/>
          <p:nvPr/>
        </p:nvSpPr>
        <p:spPr>
          <a:xfrm>
            <a:off x="191344" y="5898758"/>
            <a:ext cx="5184576" cy="276999"/>
          </a:xfrm>
          <a:prstGeom prst="rect">
            <a:avLst/>
          </a:prstGeom>
          <a:noFill/>
        </p:spPr>
        <p:txBody>
          <a:bodyPr wrap="square" rtlCol="0">
            <a:spAutoFit/>
          </a:bodyPr>
          <a:lstStyle/>
          <a:p>
            <a:r>
              <a:rPr lang="es-EC" sz="1200" dirty="0">
                <a:effectLst/>
                <a:latin typeface="Arial" panose="020B0604020202020204" pitchFamily="34" charset="0"/>
                <a:ea typeface="Calibri" panose="020F0502020204030204" pitchFamily="34" charset="0"/>
              </a:rPr>
              <a:t>(Bonilla &amp; </a:t>
            </a:r>
            <a:r>
              <a:rPr lang="es-EC" sz="1200" dirty="0" err="1">
                <a:effectLst/>
                <a:latin typeface="Arial" panose="020B0604020202020204" pitchFamily="34" charset="0"/>
                <a:ea typeface="Calibri" panose="020F0502020204030204" pitchFamily="34" charset="0"/>
              </a:rPr>
              <a:t>Singaña</a:t>
            </a:r>
            <a:r>
              <a:rPr lang="es-EC" sz="1200" dirty="0">
                <a:effectLst/>
                <a:latin typeface="Arial" panose="020B0604020202020204" pitchFamily="34" charset="0"/>
                <a:ea typeface="Calibri" panose="020F0502020204030204" pitchFamily="34" charset="0"/>
              </a:rPr>
              <a:t>, 2019)</a:t>
            </a:r>
            <a:endParaRPr lang="en-US" sz="1400" dirty="0"/>
          </a:p>
        </p:txBody>
      </p:sp>
      <p:grpSp>
        <p:nvGrpSpPr>
          <p:cNvPr id="27" name="Grupo 26"/>
          <p:cNvGrpSpPr/>
          <p:nvPr/>
        </p:nvGrpSpPr>
        <p:grpSpPr>
          <a:xfrm>
            <a:off x="8983056" y="6014323"/>
            <a:ext cx="3060922" cy="582613"/>
            <a:chOff x="8832304" y="6018112"/>
            <a:chExt cx="3240360" cy="582613"/>
          </a:xfrm>
        </p:grpSpPr>
        <p:sp>
          <p:nvSpPr>
            <p:cNvPr id="28" name="Rectángulo redondeado 2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1"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Imagen 34">
            <a:extLst>
              <a:ext uri="{FF2B5EF4-FFF2-40B4-BE49-F238E27FC236}">
                <a16:creationId xmlns:a16="http://schemas.microsoft.com/office/drawing/2014/main" xmlns="" id="{75CC74A4-12C7-4A73-B541-10BCAF4E06A4}"/>
              </a:ext>
            </a:extLst>
          </p:cNvPr>
          <p:cNvPicPr>
            <a:picLocks noChangeAspect="1"/>
          </p:cNvPicPr>
          <p:nvPr/>
        </p:nvPicPr>
        <p:blipFill>
          <a:blip r:embed="rId4"/>
          <a:stretch>
            <a:fillRect/>
          </a:stretch>
        </p:blipFill>
        <p:spPr>
          <a:xfrm>
            <a:off x="4384291" y="4719279"/>
            <a:ext cx="1734938" cy="1144053"/>
          </a:xfrm>
          <a:prstGeom prst="rect">
            <a:avLst/>
          </a:prstGeom>
        </p:spPr>
      </p:pic>
      <p:sp>
        <p:nvSpPr>
          <p:cNvPr id="36" name="CuadroTexto 35">
            <a:extLst>
              <a:ext uri="{FF2B5EF4-FFF2-40B4-BE49-F238E27FC236}">
                <a16:creationId xmlns:a16="http://schemas.microsoft.com/office/drawing/2014/main" xmlns="" id="{D9E9C358-C901-4A34-A50B-8987D84FA040}"/>
              </a:ext>
            </a:extLst>
          </p:cNvPr>
          <p:cNvSpPr txBox="1"/>
          <p:nvPr/>
        </p:nvSpPr>
        <p:spPr>
          <a:xfrm>
            <a:off x="4057408" y="2905199"/>
            <a:ext cx="1894576" cy="307777"/>
          </a:xfrm>
          <a:prstGeom prst="rect">
            <a:avLst/>
          </a:prstGeom>
          <a:noFill/>
          <a:ln w="28575">
            <a:solidFill>
              <a:schemeClr val="accent1">
                <a:lumMod val="50000"/>
              </a:schemeClr>
            </a:solidFill>
          </a:ln>
        </p:spPr>
        <p:txBody>
          <a:bodyPr wrap="square" rtlCol="0">
            <a:spAutoFit/>
          </a:bodyPr>
          <a:lstStyle/>
          <a:p>
            <a:pPr algn="ctr"/>
            <a:r>
              <a:rPr lang="es-EC" sz="1400" dirty="0">
                <a:solidFill>
                  <a:schemeClr val="tx2"/>
                </a:solidFill>
              </a:rPr>
              <a:t>Áreas Pastoreo</a:t>
            </a:r>
            <a:endParaRPr lang="en-US" sz="1400" dirty="0">
              <a:solidFill>
                <a:schemeClr val="tx2"/>
              </a:solidFill>
            </a:endParaRPr>
          </a:p>
        </p:txBody>
      </p:sp>
      <p:sp>
        <p:nvSpPr>
          <p:cNvPr id="39" name="CuadroTexto 38">
            <a:extLst>
              <a:ext uri="{FF2B5EF4-FFF2-40B4-BE49-F238E27FC236}">
                <a16:creationId xmlns:a16="http://schemas.microsoft.com/office/drawing/2014/main" xmlns="" id="{3AF5C51E-C8AA-4C85-8F44-28FEF65A91D6}"/>
              </a:ext>
            </a:extLst>
          </p:cNvPr>
          <p:cNvSpPr txBox="1"/>
          <p:nvPr/>
        </p:nvSpPr>
        <p:spPr>
          <a:xfrm>
            <a:off x="4315928" y="3341325"/>
            <a:ext cx="1492040" cy="735747"/>
          </a:xfrm>
          <a:prstGeom prst="ellipse">
            <a:avLst/>
          </a:prstGeom>
          <a:noFill/>
          <a:ln w="28575">
            <a:solidFill>
              <a:schemeClr val="accent1">
                <a:lumMod val="50000"/>
              </a:schemeClr>
            </a:solidFill>
          </a:ln>
        </p:spPr>
        <p:txBody>
          <a:bodyPr wrap="square" rtlCol="0">
            <a:spAutoFit/>
          </a:bodyPr>
          <a:lstStyle/>
          <a:p>
            <a:pPr algn="ctr"/>
            <a:r>
              <a:rPr lang="es-EC" sz="1400" dirty="0">
                <a:solidFill>
                  <a:schemeClr val="tx2"/>
                </a:solidFill>
              </a:rPr>
              <a:t>Baja calidad</a:t>
            </a:r>
            <a:endParaRPr lang="en-US" sz="1400" dirty="0">
              <a:solidFill>
                <a:schemeClr val="tx2"/>
              </a:solidFill>
            </a:endParaRPr>
          </a:p>
        </p:txBody>
      </p:sp>
    </p:spTree>
    <p:extLst>
      <p:ext uri="{BB962C8B-B14F-4D97-AF65-F5344CB8AC3E}">
        <p14:creationId xmlns:p14="http://schemas.microsoft.com/office/powerpoint/2010/main" val="28856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29" grpId="0" animBg="1"/>
      <p:bldP spid="36"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467520" y="2290620"/>
          <a:ext cx="3468240" cy="1648006"/>
        </p:xfrm>
        <a:graphic>
          <a:graphicData uri="http://schemas.openxmlformats.org/drawingml/2006/table">
            <a:tbl>
              <a:tblPr firstRow="1" firstCol="1" bandRow="1">
                <a:tableStyleId>{5C22544A-7EE6-4342-B048-85BDC9FD1C3A}</a:tableStyleId>
              </a:tblPr>
              <a:tblGrid>
                <a:gridCol w="1739805">
                  <a:extLst>
                    <a:ext uri="{9D8B030D-6E8A-4147-A177-3AD203B41FA5}">
                      <a16:colId xmlns:a16="http://schemas.microsoft.com/office/drawing/2014/main" xmlns="" val="3592736821"/>
                    </a:ext>
                  </a:extLst>
                </a:gridCol>
                <a:gridCol w="1059041">
                  <a:extLst>
                    <a:ext uri="{9D8B030D-6E8A-4147-A177-3AD203B41FA5}">
                      <a16:colId xmlns:a16="http://schemas.microsoft.com/office/drawing/2014/main" xmlns="" val="1069033177"/>
                    </a:ext>
                  </a:extLst>
                </a:gridCol>
                <a:gridCol w="669394">
                  <a:extLst>
                    <a:ext uri="{9D8B030D-6E8A-4147-A177-3AD203B41FA5}">
                      <a16:colId xmlns:a16="http://schemas.microsoft.com/office/drawing/2014/main" xmlns="" val="364103859"/>
                    </a:ext>
                  </a:extLst>
                </a:gridCol>
              </a:tblGrid>
              <a:tr h="302987">
                <a:tc>
                  <a:txBody>
                    <a:bodyPr/>
                    <a:lstStyle/>
                    <a:p>
                      <a:pPr indent="19050" algn="ctr">
                        <a:lnSpc>
                          <a:spcPct val="150000"/>
                        </a:lnSpc>
                        <a:spcAft>
                          <a:spcPts val="0"/>
                        </a:spcAft>
                      </a:pPr>
                      <a:r>
                        <a:rPr lang="en-US" sz="1200" dirty="0">
                          <a:solidFill>
                            <a:sysClr val="windowText" lastClr="000000"/>
                          </a:solidFill>
                          <a:effectLst/>
                        </a:rPr>
                        <a:t>Tratamiento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Media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Grupo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95247092"/>
                  </a:ext>
                </a:extLst>
              </a:tr>
              <a:tr h="393323">
                <a:tc>
                  <a:txBody>
                    <a:bodyPr/>
                    <a:lstStyle/>
                    <a:p>
                      <a:pPr marL="0" marR="0" indent="19050" algn="l" defTabSz="914400" rtl="0" eaLnBrk="1" fontAlgn="auto" latinLnBrk="0" hangingPunct="1">
                        <a:lnSpc>
                          <a:spcPct val="150000"/>
                        </a:lnSpc>
                        <a:spcBef>
                          <a:spcPts val="0"/>
                        </a:spcBef>
                        <a:spcAft>
                          <a:spcPts val="0"/>
                        </a:spcAft>
                        <a:buClrTx/>
                        <a:buSzTx/>
                        <a:buFontTx/>
                        <a:buNone/>
                        <a:tabLst/>
                        <a:defRPr/>
                      </a:pPr>
                      <a:r>
                        <a:rPr lang="en-US" sz="1200" dirty="0">
                          <a:solidFill>
                            <a:sysClr val="windowText" lastClr="000000"/>
                          </a:solidFill>
                          <a:effectLst/>
                        </a:rPr>
                        <a:t>Testigo (T0)</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1,15</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s-EC" sz="1200" dirty="0">
                          <a:solidFill>
                            <a:sysClr val="windowText" lastClr="000000"/>
                          </a:solidFill>
                          <a:effectLst/>
                          <a:latin typeface="+mn-lt"/>
                          <a:ea typeface="+mn-ea"/>
                        </a:rPr>
                        <a:t>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46535457"/>
                  </a:ext>
                </a:extLst>
              </a:tr>
              <a:tr h="302987">
                <a:tc>
                  <a:txBody>
                    <a:bodyPr/>
                    <a:lstStyle/>
                    <a:p>
                      <a:pPr indent="19050">
                        <a:lnSpc>
                          <a:spcPct val="150000"/>
                        </a:lnSpc>
                        <a:spcAft>
                          <a:spcPts val="0"/>
                        </a:spcAft>
                      </a:pPr>
                      <a:r>
                        <a:rPr lang="en-US" sz="1200" dirty="0">
                          <a:solidFill>
                            <a:sysClr val="windowText" lastClr="000000"/>
                          </a:solidFill>
                          <a:effectLst/>
                        </a:rPr>
                        <a:t>Sal Comercial (T1)</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s-EC" sz="1200" dirty="0">
                          <a:solidFill>
                            <a:sysClr val="windowText" lastClr="000000"/>
                          </a:solidFill>
                          <a:effectLst/>
                          <a:latin typeface="+mn-lt"/>
                          <a:ea typeface="+mn-ea"/>
                        </a:rPr>
                        <a:t>1,14</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l">
                        <a:lnSpc>
                          <a:spcPct val="150000"/>
                        </a:lnSpc>
                        <a:spcAft>
                          <a:spcPts val="0"/>
                        </a:spcAft>
                      </a:pPr>
                      <a:r>
                        <a:rPr lang="es-EC" sz="1200" dirty="0">
                          <a:solidFill>
                            <a:sysClr val="windowText" lastClr="000000"/>
                          </a:solidFill>
                          <a:effectLst/>
                          <a:latin typeface="+mn-lt"/>
                          <a:ea typeface="+mn-ea"/>
                        </a:rPr>
                        <a:t>     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1520698"/>
                  </a:ext>
                </a:extLst>
              </a:tr>
              <a:tr h="648709">
                <a:tc>
                  <a:txBody>
                    <a:bodyPr/>
                    <a:lstStyle/>
                    <a:p>
                      <a:pPr indent="19050">
                        <a:lnSpc>
                          <a:spcPct val="150000"/>
                        </a:lnSpc>
                        <a:spcAft>
                          <a:spcPts val="0"/>
                        </a:spcAft>
                      </a:pPr>
                      <a:r>
                        <a:rPr lang="en-US" sz="1200" dirty="0">
                          <a:solidFill>
                            <a:sysClr val="windowText" lastClr="000000"/>
                          </a:solidFill>
                          <a:effectLst/>
                        </a:rPr>
                        <a:t>Sal Corregida (T2)</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s-EC" sz="1200" dirty="0">
                          <a:solidFill>
                            <a:sysClr val="windowText" lastClr="000000"/>
                          </a:solidFill>
                          <a:effectLst/>
                          <a:latin typeface="+mn-lt"/>
                          <a:ea typeface="+mn-ea"/>
                        </a:rPr>
                        <a:t>1,16</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l">
                        <a:lnSpc>
                          <a:spcPct val="150000"/>
                        </a:lnSpc>
                        <a:spcAft>
                          <a:spcPts val="0"/>
                        </a:spcAft>
                      </a:pPr>
                      <a:r>
                        <a:rPr lang="en-US" sz="1200" dirty="0">
                          <a:solidFill>
                            <a:sysClr val="windowText" lastClr="000000"/>
                          </a:solidFill>
                          <a:effectLst/>
                        </a:rPr>
                        <a:t>     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4110975"/>
                  </a:ext>
                </a:extLst>
              </a:tr>
            </a:tbl>
          </a:graphicData>
        </a:graphic>
      </p:graphicFrame>
      <p:sp>
        <p:nvSpPr>
          <p:cNvPr id="4" name="Rectangle 1"/>
          <p:cNvSpPr>
            <a:spLocks noChangeArrowheads="1"/>
          </p:cNvSpPr>
          <p:nvPr/>
        </p:nvSpPr>
        <p:spPr bwMode="auto">
          <a:xfrm>
            <a:off x="467520" y="1733010"/>
            <a:ext cx="4032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Prueba de comparación de medias de Tukey para la </a:t>
            </a:r>
            <a:r>
              <a:rPr lang="es-EC" altLang="en-US" sz="1200" i="1" dirty="0">
                <a:ea typeface="Times New Roman" panose="02020603050405020304" pitchFamily="18" charset="0"/>
                <a:cs typeface="Arial" panose="020B0604020202020204" pitchFamily="34" charset="0"/>
              </a:rPr>
              <a:t>Altura a la grupa </a:t>
            </a:r>
            <a:r>
              <a:rPr kumimoji="0" lang="es-EC"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en vaconas medias.</a:t>
            </a:r>
            <a:endParaRPr kumimoji="0" lang="en-US" altLang="en-US" sz="1200" b="0" i="0" u="none" strike="noStrike" cap="none" normalizeH="0" baseline="0" dirty="0">
              <a:ln>
                <a:noFill/>
              </a:ln>
              <a:solidFill>
                <a:schemeClr val="tx1"/>
              </a:solidFill>
              <a:effectLst/>
            </a:endParaRPr>
          </a:p>
        </p:txBody>
      </p:sp>
      <p:sp>
        <p:nvSpPr>
          <p:cNvPr id="5" name="Rectangle 1"/>
          <p:cNvSpPr>
            <a:spLocks noChangeArrowheads="1"/>
          </p:cNvSpPr>
          <p:nvPr/>
        </p:nvSpPr>
        <p:spPr bwMode="auto">
          <a:xfrm>
            <a:off x="983432" y="1203951"/>
            <a:ext cx="2601169"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ALTURA A LA GRUPA</a:t>
            </a:r>
            <a:endParaRPr kumimoji="0" lang="de-DE" altLang="en-US" sz="2400" b="1" u="none" strike="noStrike" cap="none" normalizeH="0" baseline="0" dirty="0">
              <a:ln>
                <a:noFill/>
              </a:ln>
              <a:solidFill>
                <a:schemeClr val="tx1"/>
              </a:solidFill>
              <a:effectLst/>
              <a:latin typeface="Arial" panose="020B0604020202020204" pitchFamily="34" charset="0"/>
            </a:endParaRPr>
          </a:p>
        </p:txBody>
      </p:sp>
      <p:sp>
        <p:nvSpPr>
          <p:cNvPr id="6" name="Rectángulo 5"/>
          <p:cNvSpPr/>
          <p:nvPr/>
        </p:nvSpPr>
        <p:spPr>
          <a:xfrm>
            <a:off x="380456" y="4021047"/>
            <a:ext cx="3951016" cy="430887"/>
          </a:xfrm>
          <a:prstGeom prst="rect">
            <a:avLst/>
          </a:prstGeom>
        </p:spPr>
        <p:txBody>
          <a:bodyPr wrap="square">
            <a:spAutoFit/>
          </a:bodyPr>
          <a:lstStyle/>
          <a:p>
            <a:pPr marL="355600" lvl="0" indent="-355600" eaLnBrk="0" hangingPunct="0"/>
            <a:r>
              <a:rPr lang="de-DE" altLang="en-US" sz="110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(p= 0,1867); %CV=1,54</a:t>
            </a:r>
            <a:endParaRPr lang="de-DE" altLang="en-US" sz="1100" dirty="0">
              <a:latin typeface="Arial" panose="020B0604020202020204" pitchFamily="34" charset="0"/>
            </a:endParaRPr>
          </a:p>
        </p:txBody>
      </p:sp>
      <p:sp>
        <p:nvSpPr>
          <p:cNvPr id="8" name="Rectángulo 7"/>
          <p:cNvSpPr/>
          <p:nvPr/>
        </p:nvSpPr>
        <p:spPr>
          <a:xfrm>
            <a:off x="467520" y="4534810"/>
            <a:ext cx="4984886" cy="1443152"/>
          </a:xfrm>
          <a:prstGeom prst="rect">
            <a:avLst/>
          </a:prstGeom>
        </p:spPr>
        <p:txBody>
          <a:bodyPr wrap="square">
            <a:spAutoFit/>
          </a:bodyPr>
          <a:lstStyle/>
          <a:p>
            <a:pPr>
              <a:lnSpc>
                <a:spcPct val="150000"/>
              </a:lnSpc>
              <a:spcAft>
                <a:spcPts val="1200"/>
              </a:spcAft>
            </a:pPr>
            <a:r>
              <a:rPr lang="es-EC" sz="1200" dirty="0" err="1">
                <a:solidFill>
                  <a:srgbClr val="000000"/>
                </a:solidFill>
                <a:latin typeface="Arial" panose="020B0604020202020204" pitchFamily="34" charset="0"/>
                <a:ea typeface="Calibri" panose="020F0502020204030204" pitchFamily="34" charset="0"/>
              </a:rPr>
              <a:t>Zanton</a:t>
            </a:r>
            <a:r>
              <a:rPr lang="es-EC" sz="1200" dirty="0">
                <a:solidFill>
                  <a:srgbClr val="000000"/>
                </a:solidFill>
                <a:latin typeface="Arial" panose="020B0604020202020204" pitchFamily="34" charset="0"/>
                <a:ea typeface="Calibri" panose="020F0502020204030204" pitchFamily="34" charset="0"/>
              </a:rPr>
              <a:t> y </a:t>
            </a:r>
            <a:r>
              <a:rPr lang="es-EC" sz="1200" dirty="0" err="1">
                <a:solidFill>
                  <a:srgbClr val="000000"/>
                </a:solidFill>
                <a:latin typeface="Arial" panose="020B0604020202020204" pitchFamily="34" charset="0"/>
                <a:ea typeface="Calibri" panose="020F0502020204030204" pitchFamily="34" charset="0"/>
              </a:rPr>
              <a:t>Heinrichs</a:t>
            </a:r>
            <a:r>
              <a:rPr lang="es-EC" sz="1200" dirty="0">
                <a:solidFill>
                  <a:srgbClr val="000000"/>
                </a:solidFill>
                <a:latin typeface="Arial" panose="020B0604020202020204" pitchFamily="34" charset="0"/>
                <a:ea typeface="Calibri" panose="020F0502020204030204" pitchFamily="34" charset="0"/>
              </a:rPr>
              <a:t> (2013), la altura de hembras de 5 a 11 meses de edad alimentadas con forraje fresco y suplementos minerales completos no indican un aumento significativo, pues a esta edad los animales </a:t>
            </a:r>
            <a:r>
              <a:rPr lang="es-EC" sz="1200" b="1" dirty="0">
                <a:solidFill>
                  <a:srgbClr val="000000"/>
                </a:solidFill>
                <a:latin typeface="Arial" panose="020B0604020202020204" pitchFamily="34" charset="0"/>
                <a:ea typeface="Calibri" panose="020F0502020204030204" pitchFamily="34" charset="0"/>
              </a:rPr>
              <a:t>tienden a ganar más peso corporal que altura o perímetro torácico.</a:t>
            </a:r>
            <a:endParaRPr lang="en-US" sz="1200" b="1" dirty="0">
              <a:solidFill>
                <a:srgbClr val="000000"/>
              </a:solidFill>
              <a:latin typeface="Arial" panose="020B0604020202020204" pitchFamily="34" charset="0"/>
              <a:ea typeface="Calibri" panose="020F0502020204030204" pitchFamily="34" charset="0"/>
            </a:endParaRPr>
          </a:p>
        </p:txBody>
      </p:sp>
      <p:sp>
        <p:nvSpPr>
          <p:cNvPr id="9" name="Cerrar llave 8"/>
          <p:cNvSpPr/>
          <p:nvPr/>
        </p:nvSpPr>
        <p:spPr>
          <a:xfrm>
            <a:off x="3771432" y="2588485"/>
            <a:ext cx="328655" cy="1152128"/>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7" name="1 Título">
            <a:extLst>
              <a:ext uri="{FF2B5EF4-FFF2-40B4-BE49-F238E27FC236}">
                <a16:creationId xmlns:a16="http://schemas.microsoft.com/office/drawing/2014/main" xmlns="" id="{CB844F13-671F-4EFC-84FD-7083964ACDBF}"/>
              </a:ext>
            </a:extLst>
          </p:cNvPr>
          <p:cNvSpPr txBox="1">
            <a:spLocks/>
          </p:cNvSpPr>
          <p:nvPr/>
        </p:nvSpPr>
        <p:spPr>
          <a:xfrm>
            <a:off x="1919536" y="116632"/>
            <a:ext cx="7727476" cy="73347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RESULTADOS Y DISCUSIÓN </a:t>
            </a:r>
            <a:br>
              <a:rPr lang="es-EC" sz="2800" i="0" kern="0" dirty="0">
                <a:solidFill>
                  <a:schemeClr val="accent6"/>
                </a:solidFill>
                <a:effectLst/>
                <a:cs typeface="Times New Roman" pitchFamily="18" charset="0"/>
              </a:rPr>
            </a:br>
            <a:r>
              <a:rPr lang="es-EC" sz="2800" i="0" kern="0" dirty="0">
                <a:solidFill>
                  <a:schemeClr val="accent6"/>
                </a:solidFill>
                <a:effectLst/>
                <a:cs typeface="Times New Roman" pitchFamily="18" charset="0"/>
              </a:rPr>
              <a:t>VACONAS MEDIAS</a:t>
            </a:r>
          </a:p>
        </p:txBody>
      </p:sp>
      <p:sp>
        <p:nvSpPr>
          <p:cNvPr id="18" name="Rectangle 1"/>
          <p:cNvSpPr>
            <a:spLocks noChangeArrowheads="1"/>
          </p:cNvSpPr>
          <p:nvPr/>
        </p:nvSpPr>
        <p:spPr bwMode="auto">
          <a:xfrm>
            <a:off x="7761225" y="1155953"/>
            <a:ext cx="2609614"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PROFUNDIDAD CORPORAL</a:t>
            </a:r>
            <a:endParaRPr kumimoji="0" lang="de-DE" altLang="en-US" sz="2400" b="1" u="none" strike="noStrike" cap="none" normalizeH="0" baseline="0" dirty="0">
              <a:ln>
                <a:noFill/>
              </a:ln>
              <a:solidFill>
                <a:schemeClr val="tx1"/>
              </a:solidFill>
              <a:effectLst/>
              <a:latin typeface="Arial" panose="020B0604020202020204" pitchFamily="34" charset="0"/>
            </a:endParaRPr>
          </a:p>
        </p:txBody>
      </p:sp>
      <p:sp>
        <p:nvSpPr>
          <p:cNvPr id="19" name="Rectangle 1"/>
          <p:cNvSpPr>
            <a:spLocks noChangeArrowheads="1"/>
          </p:cNvSpPr>
          <p:nvPr/>
        </p:nvSpPr>
        <p:spPr bwMode="auto">
          <a:xfrm>
            <a:off x="7019788" y="1733009"/>
            <a:ext cx="4260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Prueba de comparación de medias de Tukey para </a:t>
            </a:r>
            <a:r>
              <a:rPr lang="es-EC" altLang="en-US" sz="1200" i="1" dirty="0">
                <a:ea typeface="Times New Roman" panose="02020603050405020304" pitchFamily="18" charset="0"/>
                <a:cs typeface="Arial" panose="020B0604020202020204" pitchFamily="34" charset="0"/>
              </a:rPr>
              <a:t>la profundidad corporal </a:t>
            </a:r>
            <a:r>
              <a:rPr kumimoji="0" lang="es-EC"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en vaconas medias.</a:t>
            </a:r>
            <a:endParaRPr kumimoji="0" lang="en-US" altLang="en-US" sz="1200" b="0" i="0" u="none" strike="noStrike" cap="none" normalizeH="0" baseline="0" dirty="0">
              <a:ln>
                <a:noFill/>
              </a:ln>
              <a:solidFill>
                <a:schemeClr val="tx1"/>
              </a:solidFill>
              <a:effectLst/>
            </a:endParaRPr>
          </a:p>
        </p:txBody>
      </p:sp>
      <p:graphicFrame>
        <p:nvGraphicFramePr>
          <p:cNvPr id="20" name="Tabla 19"/>
          <p:cNvGraphicFramePr>
            <a:graphicFrameLocks noGrp="1"/>
          </p:cNvGraphicFramePr>
          <p:nvPr/>
        </p:nvGraphicFramePr>
        <p:xfrm>
          <a:off x="7008180" y="2343667"/>
          <a:ext cx="3840348" cy="1594958"/>
        </p:xfrm>
        <a:graphic>
          <a:graphicData uri="http://schemas.openxmlformats.org/drawingml/2006/table">
            <a:tbl>
              <a:tblPr firstRow="1" firstCol="1" bandRow="1">
                <a:tableStyleId>{5C22544A-7EE6-4342-B048-85BDC9FD1C3A}</a:tableStyleId>
              </a:tblPr>
              <a:tblGrid>
                <a:gridCol w="1537707">
                  <a:extLst>
                    <a:ext uri="{9D8B030D-6E8A-4147-A177-3AD203B41FA5}">
                      <a16:colId xmlns:a16="http://schemas.microsoft.com/office/drawing/2014/main" xmlns="" val="326258566"/>
                    </a:ext>
                  </a:extLst>
                </a:gridCol>
                <a:gridCol w="1138188">
                  <a:extLst>
                    <a:ext uri="{9D8B030D-6E8A-4147-A177-3AD203B41FA5}">
                      <a16:colId xmlns:a16="http://schemas.microsoft.com/office/drawing/2014/main" xmlns="" val="3075042578"/>
                    </a:ext>
                  </a:extLst>
                </a:gridCol>
                <a:gridCol w="1164453">
                  <a:extLst>
                    <a:ext uri="{9D8B030D-6E8A-4147-A177-3AD203B41FA5}">
                      <a16:colId xmlns:a16="http://schemas.microsoft.com/office/drawing/2014/main" xmlns="" val="1792379984"/>
                    </a:ext>
                  </a:extLst>
                </a:gridCol>
              </a:tblGrid>
              <a:tr h="424355">
                <a:tc>
                  <a:txBody>
                    <a:bodyPr/>
                    <a:lstStyle/>
                    <a:p>
                      <a:pPr marL="0" indent="0" algn="ctr">
                        <a:lnSpc>
                          <a:spcPct val="150000"/>
                        </a:lnSpc>
                        <a:spcAft>
                          <a:spcPts val="0"/>
                        </a:spcAft>
                      </a:pPr>
                      <a:r>
                        <a:rPr lang="es-EC" sz="1200" dirty="0">
                          <a:solidFill>
                            <a:schemeClr val="tx1"/>
                          </a:solidFill>
                          <a:effectLst/>
                        </a:rPr>
                        <a:t>Tratamiento</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Media</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Grupo</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4976458"/>
                  </a:ext>
                </a:extLst>
              </a:tr>
              <a:tr h="390201">
                <a:tc>
                  <a:txBody>
                    <a:bodyPr/>
                    <a:lstStyle/>
                    <a:p>
                      <a:pPr marL="0" indent="0" algn="l">
                        <a:lnSpc>
                          <a:spcPct val="150000"/>
                        </a:lnSpc>
                        <a:spcAft>
                          <a:spcPts val="0"/>
                        </a:spcAft>
                      </a:pPr>
                      <a:r>
                        <a:rPr lang="es-EC" sz="1200" dirty="0">
                          <a:solidFill>
                            <a:schemeClr val="tx1"/>
                          </a:solidFill>
                          <a:effectLst/>
                        </a:rPr>
                        <a:t>Testigo (T0)</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indent="0" algn="ctr">
                        <a:lnSpc>
                          <a:spcPct val="150000"/>
                        </a:lnSpc>
                        <a:spcAft>
                          <a:spcPts val="0"/>
                        </a:spcAft>
                      </a:pPr>
                      <a:r>
                        <a:rPr lang="es-EC" sz="1200" dirty="0">
                          <a:solidFill>
                            <a:schemeClr val="tx1"/>
                          </a:solidFill>
                          <a:effectLst/>
                        </a:rPr>
                        <a:t>3</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indent="0" algn="ctr">
                        <a:lnSpc>
                          <a:spcPct val="150000"/>
                        </a:lnSpc>
                        <a:spcAft>
                          <a:spcPts val="0"/>
                        </a:spcAft>
                      </a:pPr>
                      <a:r>
                        <a:rPr lang="es-EC" sz="1200" dirty="0">
                          <a:solidFill>
                            <a:schemeClr val="tx1"/>
                          </a:solidFill>
                          <a:effectLst/>
                        </a:rPr>
                        <a:t>a</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105257916"/>
                  </a:ext>
                </a:extLst>
              </a:tr>
              <a:tr h="390201">
                <a:tc>
                  <a:txBody>
                    <a:bodyPr/>
                    <a:lstStyle/>
                    <a:p>
                      <a:pPr marL="0" indent="0" algn="l">
                        <a:lnSpc>
                          <a:spcPct val="150000"/>
                        </a:lnSpc>
                        <a:spcAft>
                          <a:spcPts val="0"/>
                        </a:spcAft>
                      </a:pPr>
                      <a:r>
                        <a:rPr lang="es-EC" sz="1200" dirty="0">
                          <a:solidFill>
                            <a:schemeClr val="tx1"/>
                          </a:solidFill>
                          <a:effectLst/>
                        </a:rPr>
                        <a:t>Sal Comercial (T1)</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tc>
                  <a:txBody>
                    <a:bodyPr/>
                    <a:lstStyle/>
                    <a:p>
                      <a:pPr marL="0" indent="0" algn="ctr">
                        <a:lnSpc>
                          <a:spcPct val="150000"/>
                        </a:lnSpc>
                        <a:spcAft>
                          <a:spcPts val="0"/>
                        </a:spcAft>
                      </a:pPr>
                      <a:r>
                        <a:rPr lang="es-EC" sz="1200" dirty="0">
                          <a:solidFill>
                            <a:schemeClr val="tx1"/>
                          </a:solidFill>
                          <a:effectLst/>
                          <a:latin typeface="+mn-lt"/>
                          <a:ea typeface="+mn-ea"/>
                        </a:rPr>
                        <a:t>3,56</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tc>
                  <a:txBody>
                    <a:bodyPr/>
                    <a:lstStyle/>
                    <a:p>
                      <a:pPr marL="0" indent="0" algn="ctr">
                        <a:lnSpc>
                          <a:spcPct val="150000"/>
                        </a:lnSpc>
                        <a:spcAft>
                          <a:spcPts val="0"/>
                        </a:spcAft>
                      </a:pPr>
                      <a:r>
                        <a:rPr lang="es-EC" sz="1200" dirty="0">
                          <a:solidFill>
                            <a:schemeClr val="tx1"/>
                          </a:solidFill>
                          <a:effectLst/>
                        </a:rPr>
                        <a:t>ab</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extLst>
                  <a:ext uri="{0D108BD9-81ED-4DB2-BD59-A6C34878D82A}">
                    <a16:rowId xmlns:a16="http://schemas.microsoft.com/office/drawing/2014/main" xmlns="" val="920390087"/>
                  </a:ext>
                </a:extLst>
              </a:tr>
              <a:tr h="390201">
                <a:tc>
                  <a:txBody>
                    <a:bodyPr/>
                    <a:lstStyle/>
                    <a:p>
                      <a:pPr marL="0" indent="0" algn="l">
                        <a:lnSpc>
                          <a:spcPct val="150000"/>
                        </a:lnSpc>
                        <a:spcAft>
                          <a:spcPts val="0"/>
                        </a:spcAft>
                      </a:pPr>
                      <a:r>
                        <a:rPr lang="es-EC" sz="1200" dirty="0">
                          <a:solidFill>
                            <a:schemeClr val="tx1"/>
                          </a:solidFill>
                          <a:effectLst/>
                        </a:rPr>
                        <a:t>Sal Corregida (T2)</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latin typeface="+mn-lt"/>
                          <a:ea typeface="+mn-ea"/>
                        </a:rPr>
                        <a:t>4,02</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 b</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7234887"/>
                  </a:ext>
                </a:extLst>
              </a:tr>
            </a:tbl>
          </a:graphicData>
        </a:graphic>
      </p:graphicFrame>
      <p:sp>
        <p:nvSpPr>
          <p:cNvPr id="21" name="Rectángulo 20"/>
          <p:cNvSpPr/>
          <p:nvPr/>
        </p:nvSpPr>
        <p:spPr>
          <a:xfrm>
            <a:off x="7008180" y="4085608"/>
            <a:ext cx="4092488" cy="430887"/>
          </a:xfrm>
          <a:prstGeom prst="rect">
            <a:avLst/>
          </a:prstGeom>
        </p:spPr>
        <p:txBody>
          <a:bodyPr wrap="square">
            <a:spAutoFit/>
          </a:bodyPr>
          <a:lstStyle/>
          <a:p>
            <a:pPr marL="266700" lvl="0" indent="-266700" eaLnBrk="0" hangingPunct="0"/>
            <a:r>
              <a:rPr lang="de-DE" altLang="en-US" sz="110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(p= 0,0406)</a:t>
            </a:r>
            <a:r>
              <a:rPr lang="de-DE" altLang="en-US" sz="1100" dirty="0">
                <a:latin typeface="Arial" panose="020B0604020202020204" pitchFamily="34" charset="0"/>
              </a:rPr>
              <a:t>; %CV= 15,69</a:t>
            </a:r>
            <a:endPar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7080008" y="3637332"/>
            <a:ext cx="3696692" cy="277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6776854" y="4687066"/>
            <a:ext cx="4578356" cy="923330"/>
          </a:xfrm>
          <a:prstGeom prst="rect">
            <a:avLst/>
          </a:prstGeom>
        </p:spPr>
        <p:txBody>
          <a:bodyPr wrap="square">
            <a:spAutoFit/>
          </a:bodyPr>
          <a:lstStyle/>
          <a:p>
            <a:pPr>
              <a:lnSpc>
                <a:spcPct val="150000"/>
              </a:lnSpc>
              <a:spcAft>
                <a:spcPts val="1200"/>
              </a:spcAft>
            </a:pPr>
            <a:r>
              <a:rPr lang="es-MX" sz="1200" dirty="0">
                <a:solidFill>
                  <a:srgbClr val="000000"/>
                </a:solidFill>
                <a:latin typeface="Arial" panose="020B0604020202020204" pitchFamily="34" charset="0"/>
                <a:ea typeface="Calibri" panose="020F0502020204030204" pitchFamily="34" charset="0"/>
              </a:rPr>
              <a:t>Vargas y Martínez </a:t>
            </a:r>
            <a:r>
              <a:rPr lang="es-EC" sz="1200" dirty="0">
                <a:solidFill>
                  <a:srgbClr val="000000"/>
                </a:solidFill>
                <a:latin typeface="Arial" panose="020B0604020202020204" pitchFamily="34" charset="0"/>
                <a:ea typeface="Calibri" panose="020F0502020204030204" pitchFamily="34" charset="0"/>
              </a:rPr>
              <a:t>(2011)</a:t>
            </a:r>
            <a:r>
              <a:rPr lang="es-MX" sz="1200" dirty="0">
                <a:solidFill>
                  <a:srgbClr val="000000"/>
                </a:solidFill>
                <a:latin typeface="Arial" panose="020B0604020202020204" pitchFamily="34" charset="0"/>
                <a:ea typeface="Calibri" panose="020F0502020204030204" pitchFamily="34" charset="0"/>
              </a:rPr>
              <a:t>, indican que la profundidad en terneras de 5 a 10 meses de edad  no son tan evidentes como en animales que alcanzaron la pubertad.</a:t>
            </a:r>
          </a:p>
        </p:txBody>
      </p:sp>
      <p:grpSp>
        <p:nvGrpSpPr>
          <p:cNvPr id="15" name="Grupo 14">
            <a:extLst>
              <a:ext uri="{FF2B5EF4-FFF2-40B4-BE49-F238E27FC236}">
                <a16:creationId xmlns:a16="http://schemas.microsoft.com/office/drawing/2014/main" xmlns="" id="{F7553630-36F3-4ACB-8731-8D55D0DE3043}"/>
              </a:ext>
            </a:extLst>
          </p:cNvPr>
          <p:cNvGrpSpPr/>
          <p:nvPr/>
        </p:nvGrpSpPr>
        <p:grpSpPr>
          <a:xfrm>
            <a:off x="8832304" y="6018112"/>
            <a:ext cx="3240360" cy="582613"/>
            <a:chOff x="8832304" y="6018112"/>
            <a:chExt cx="3240360" cy="582613"/>
          </a:xfrm>
        </p:grpSpPr>
        <p:sp>
          <p:nvSpPr>
            <p:cNvPr id="16" name="Rectángulo redondeado 39">
              <a:extLst>
                <a:ext uri="{FF2B5EF4-FFF2-40B4-BE49-F238E27FC236}">
                  <a16:creationId xmlns:a16="http://schemas.microsoft.com/office/drawing/2014/main" xmlns=""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24" name="Imagen 5">
              <a:extLst>
                <a:ext uri="{FF2B5EF4-FFF2-40B4-BE49-F238E27FC236}">
                  <a16:creationId xmlns:a16="http://schemas.microsoft.com/office/drawing/2014/main" xmlns="" id="{1D3383CE-4E90-4252-876C-817C29A57C4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076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464116" y="1419315"/>
            <a:ext cx="2506848"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GANANCIA DE PESO </a:t>
            </a:r>
            <a:endParaRPr kumimoji="0" lang="de-DE" altLang="en-US" sz="2400" b="1" u="none" strike="noStrike" cap="none" normalizeH="0" baseline="0" dirty="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758696" y="2007658"/>
            <a:ext cx="40324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Prueba de comparación de medias de Tukey para </a:t>
            </a:r>
            <a:r>
              <a:rPr lang="es-EC" altLang="en-US" sz="1100" i="1" dirty="0">
                <a:ea typeface="Times New Roman" panose="02020603050405020304" pitchFamily="18" charset="0"/>
                <a:cs typeface="Arial" panose="020B0604020202020204" pitchFamily="34" charset="0"/>
              </a:rPr>
              <a:t>la ganancia de peso </a:t>
            </a:r>
            <a:r>
              <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vaconas medias.</a:t>
            </a:r>
            <a:endParaRPr kumimoji="0" lang="en-US" altLang="en-US" sz="1100" b="0" i="0" u="none" strike="noStrike" cap="none" normalizeH="0" baseline="0" dirty="0">
              <a:ln>
                <a:noFill/>
              </a:ln>
              <a:solidFill>
                <a:schemeClr val="tx1"/>
              </a:solidFill>
              <a:effectLst/>
            </a:endParaRPr>
          </a:p>
        </p:txBody>
      </p:sp>
      <p:graphicFrame>
        <p:nvGraphicFramePr>
          <p:cNvPr id="5" name="Tabla 4"/>
          <p:cNvGraphicFramePr>
            <a:graphicFrameLocks noGrp="1"/>
          </p:cNvGraphicFramePr>
          <p:nvPr/>
        </p:nvGraphicFramePr>
        <p:xfrm>
          <a:off x="731404" y="2522065"/>
          <a:ext cx="3672408" cy="1473219"/>
        </p:xfrm>
        <a:graphic>
          <a:graphicData uri="http://schemas.openxmlformats.org/drawingml/2006/table">
            <a:tbl>
              <a:tblPr firstRow="1" firstCol="1" bandRow="1">
                <a:tableStyleId>{5C22544A-7EE6-4342-B048-85BDC9FD1C3A}</a:tableStyleId>
              </a:tblPr>
              <a:tblGrid>
                <a:gridCol w="1470463">
                  <a:extLst>
                    <a:ext uri="{9D8B030D-6E8A-4147-A177-3AD203B41FA5}">
                      <a16:colId xmlns:a16="http://schemas.microsoft.com/office/drawing/2014/main" xmlns="" val="326258566"/>
                    </a:ext>
                  </a:extLst>
                </a:gridCol>
                <a:gridCol w="1088414">
                  <a:extLst>
                    <a:ext uri="{9D8B030D-6E8A-4147-A177-3AD203B41FA5}">
                      <a16:colId xmlns:a16="http://schemas.microsoft.com/office/drawing/2014/main" xmlns="" val="3075042578"/>
                    </a:ext>
                  </a:extLst>
                </a:gridCol>
                <a:gridCol w="1113531">
                  <a:extLst>
                    <a:ext uri="{9D8B030D-6E8A-4147-A177-3AD203B41FA5}">
                      <a16:colId xmlns:a16="http://schemas.microsoft.com/office/drawing/2014/main" xmlns="" val="1792379984"/>
                    </a:ext>
                  </a:extLst>
                </a:gridCol>
              </a:tblGrid>
              <a:tr h="391965">
                <a:tc>
                  <a:txBody>
                    <a:bodyPr/>
                    <a:lstStyle/>
                    <a:p>
                      <a:pPr marL="0" indent="0" algn="ctr">
                        <a:lnSpc>
                          <a:spcPct val="150000"/>
                        </a:lnSpc>
                        <a:spcAft>
                          <a:spcPts val="0"/>
                        </a:spcAft>
                      </a:pPr>
                      <a:r>
                        <a:rPr lang="es-EC" sz="1200" dirty="0">
                          <a:solidFill>
                            <a:schemeClr val="tx1"/>
                          </a:solidFill>
                          <a:effectLst/>
                        </a:rPr>
                        <a:t>Tratamiento</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Media</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Grupo</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24976458"/>
                  </a:ext>
                </a:extLst>
              </a:tr>
              <a:tr h="360418">
                <a:tc>
                  <a:txBody>
                    <a:bodyPr/>
                    <a:lstStyle/>
                    <a:p>
                      <a:pPr marL="0" indent="0" algn="l">
                        <a:lnSpc>
                          <a:spcPct val="150000"/>
                        </a:lnSpc>
                        <a:spcAft>
                          <a:spcPts val="0"/>
                        </a:spcAft>
                      </a:pPr>
                      <a:r>
                        <a:rPr lang="es-EC" sz="1200" dirty="0">
                          <a:solidFill>
                            <a:schemeClr val="tx1"/>
                          </a:solidFill>
                          <a:effectLst/>
                        </a:rPr>
                        <a:t>Testigo (T0)</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indent="0" algn="ctr">
                        <a:lnSpc>
                          <a:spcPct val="150000"/>
                        </a:lnSpc>
                        <a:spcAft>
                          <a:spcPts val="0"/>
                        </a:spcAft>
                      </a:pPr>
                      <a:r>
                        <a:rPr lang="es-EC" sz="1200" dirty="0">
                          <a:solidFill>
                            <a:schemeClr val="tx1"/>
                          </a:solidFill>
                          <a:effectLst/>
                        </a:rPr>
                        <a:t>0,63</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indent="0" algn="ctr">
                        <a:lnSpc>
                          <a:spcPct val="150000"/>
                        </a:lnSpc>
                        <a:spcAft>
                          <a:spcPts val="0"/>
                        </a:spcAft>
                      </a:pPr>
                      <a:r>
                        <a:rPr lang="es-EC" sz="1200" dirty="0">
                          <a:solidFill>
                            <a:schemeClr val="tx1"/>
                          </a:solidFill>
                          <a:effectLst/>
                        </a:rPr>
                        <a:t>a</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105257916"/>
                  </a:ext>
                </a:extLst>
              </a:tr>
              <a:tr h="360418">
                <a:tc>
                  <a:txBody>
                    <a:bodyPr/>
                    <a:lstStyle/>
                    <a:p>
                      <a:pPr marL="0" indent="0" algn="l">
                        <a:lnSpc>
                          <a:spcPct val="150000"/>
                        </a:lnSpc>
                        <a:spcAft>
                          <a:spcPts val="0"/>
                        </a:spcAft>
                      </a:pPr>
                      <a:r>
                        <a:rPr lang="es-EC" sz="1200" dirty="0">
                          <a:solidFill>
                            <a:schemeClr val="tx1"/>
                          </a:solidFill>
                          <a:effectLst/>
                        </a:rPr>
                        <a:t>Sal Comercial (T1)</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tc>
                  <a:txBody>
                    <a:bodyPr/>
                    <a:lstStyle/>
                    <a:p>
                      <a:pPr marL="0" indent="0" algn="ctr">
                        <a:lnSpc>
                          <a:spcPct val="150000"/>
                        </a:lnSpc>
                        <a:spcAft>
                          <a:spcPts val="0"/>
                        </a:spcAft>
                      </a:pPr>
                      <a:r>
                        <a:rPr lang="es-EC" sz="1200" dirty="0">
                          <a:solidFill>
                            <a:schemeClr val="tx1"/>
                          </a:solidFill>
                          <a:effectLst/>
                        </a:rPr>
                        <a:t>0,70</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tc>
                  <a:txBody>
                    <a:bodyPr/>
                    <a:lstStyle/>
                    <a:p>
                      <a:pPr marL="0" indent="0" algn="ctr">
                        <a:lnSpc>
                          <a:spcPct val="150000"/>
                        </a:lnSpc>
                        <a:spcAft>
                          <a:spcPts val="0"/>
                        </a:spcAft>
                      </a:pPr>
                      <a:r>
                        <a:rPr lang="es-EC" sz="1200" dirty="0">
                          <a:solidFill>
                            <a:schemeClr val="tx1"/>
                          </a:solidFill>
                          <a:effectLst/>
                        </a:rPr>
                        <a:t>a</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noFill/>
                  </a:tcPr>
                </a:tc>
                <a:extLst>
                  <a:ext uri="{0D108BD9-81ED-4DB2-BD59-A6C34878D82A}">
                    <a16:rowId xmlns:a16="http://schemas.microsoft.com/office/drawing/2014/main" xmlns="" val="920390087"/>
                  </a:ext>
                </a:extLst>
              </a:tr>
              <a:tr h="360418">
                <a:tc>
                  <a:txBody>
                    <a:bodyPr/>
                    <a:lstStyle/>
                    <a:p>
                      <a:pPr marL="0" indent="0" algn="l">
                        <a:lnSpc>
                          <a:spcPct val="150000"/>
                        </a:lnSpc>
                        <a:spcAft>
                          <a:spcPts val="0"/>
                        </a:spcAft>
                      </a:pPr>
                      <a:r>
                        <a:rPr lang="es-EC" sz="1200" dirty="0">
                          <a:solidFill>
                            <a:schemeClr val="tx1"/>
                          </a:solidFill>
                          <a:effectLst/>
                        </a:rPr>
                        <a:t>Sal Corregida (T2)</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0,93</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indent="0" algn="ctr">
                        <a:lnSpc>
                          <a:spcPct val="150000"/>
                        </a:lnSpc>
                        <a:spcAft>
                          <a:spcPts val="0"/>
                        </a:spcAft>
                      </a:pPr>
                      <a:r>
                        <a:rPr lang="es-EC" sz="1200" dirty="0">
                          <a:solidFill>
                            <a:schemeClr val="tx1"/>
                          </a:solidFill>
                          <a:effectLst/>
                        </a:rPr>
                        <a:t>          b</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7234887"/>
                  </a:ext>
                </a:extLst>
              </a:tr>
            </a:tbl>
          </a:graphicData>
        </a:graphic>
      </p:graphicFrame>
      <p:sp>
        <p:nvSpPr>
          <p:cNvPr id="6" name="Rectángulo 5"/>
          <p:cNvSpPr/>
          <p:nvPr/>
        </p:nvSpPr>
        <p:spPr>
          <a:xfrm>
            <a:off x="671296" y="4162324"/>
            <a:ext cx="4092488" cy="430887"/>
          </a:xfrm>
          <a:prstGeom prst="rect">
            <a:avLst/>
          </a:prstGeom>
        </p:spPr>
        <p:txBody>
          <a:bodyPr wrap="square">
            <a:spAutoFit/>
          </a:bodyPr>
          <a:lstStyle/>
          <a:p>
            <a:pPr marL="266700" lvl="0" indent="-266700" eaLnBrk="0" hangingPunct="0"/>
            <a:r>
              <a:rPr lang="de-DE" altLang="en-US" sz="110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(p= 0,007)</a:t>
            </a:r>
            <a:r>
              <a:rPr lang="de-DE" altLang="en-US" sz="1100" dirty="0">
                <a:latin typeface="Arial" panose="020B0604020202020204" pitchFamily="34" charset="0"/>
              </a:rPr>
              <a:t>; %CV= 20,81</a:t>
            </a:r>
            <a:endPar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ángulo 6"/>
          <p:cNvSpPr/>
          <p:nvPr/>
        </p:nvSpPr>
        <p:spPr>
          <a:xfrm>
            <a:off x="479376" y="4696310"/>
            <a:ext cx="4812084" cy="889154"/>
          </a:xfrm>
          <a:prstGeom prst="rect">
            <a:avLst/>
          </a:prstGeom>
        </p:spPr>
        <p:txBody>
          <a:bodyPr wrap="square">
            <a:spAutoFit/>
          </a:bodyPr>
          <a:lstStyle/>
          <a:p>
            <a:pPr>
              <a:lnSpc>
                <a:spcPct val="150000"/>
              </a:lnSpc>
            </a:pPr>
            <a:r>
              <a:rPr lang="de-DE" sz="1200" dirty="0">
                <a:latin typeface="Arial" panose="020B0604020202020204" pitchFamily="34" charset="0"/>
                <a:ea typeface="Calibri" panose="020F0502020204030204" pitchFamily="34" charset="0"/>
              </a:rPr>
              <a:t>Rodríguez y Ruiz </a:t>
            </a:r>
            <a:r>
              <a:rPr lang="es-EC" sz="1200" dirty="0">
                <a:latin typeface="Arial" panose="020B0604020202020204" pitchFamily="34" charset="0"/>
                <a:ea typeface="Calibri" panose="020F0502020204030204" pitchFamily="34" charset="0"/>
              </a:rPr>
              <a:t>(2015)</a:t>
            </a:r>
            <a:r>
              <a:rPr lang="de-DE" sz="1200" dirty="0">
                <a:latin typeface="Arial" panose="020B0604020202020204" pitchFamily="34" charset="0"/>
                <a:ea typeface="Calibri" panose="020F0502020204030204" pitchFamily="34" charset="0"/>
              </a:rPr>
              <a:t>, </a:t>
            </a:r>
            <a:r>
              <a:rPr lang="es-EC" sz="1200" dirty="0">
                <a:latin typeface="Arial" panose="020B0604020202020204" pitchFamily="34" charset="0"/>
                <a:ea typeface="Calibri" panose="020F0502020204030204" pitchFamily="34" charset="0"/>
              </a:rPr>
              <a:t>obtuvieron una ganancia de peso de 730 g/día en novillas que consumieron sal común y 890 g/día en aquellas alimentadas con sal mineral completa.</a:t>
            </a:r>
            <a:endParaRPr lang="en-US" sz="1200" dirty="0"/>
          </a:p>
        </p:txBody>
      </p:sp>
      <p:sp>
        <p:nvSpPr>
          <p:cNvPr id="8" name="Rectángulo 7"/>
          <p:cNvSpPr/>
          <p:nvPr/>
        </p:nvSpPr>
        <p:spPr>
          <a:xfrm>
            <a:off x="731404" y="3717031"/>
            <a:ext cx="3696692" cy="236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 Título">
            <a:extLst>
              <a:ext uri="{FF2B5EF4-FFF2-40B4-BE49-F238E27FC236}">
                <a16:creationId xmlns:a16="http://schemas.microsoft.com/office/drawing/2014/main" xmlns="" id="{CB844F13-671F-4EFC-84FD-7083964ACDBF}"/>
              </a:ext>
            </a:extLst>
          </p:cNvPr>
          <p:cNvSpPr txBox="1">
            <a:spLocks/>
          </p:cNvSpPr>
          <p:nvPr/>
        </p:nvSpPr>
        <p:spPr>
          <a:xfrm>
            <a:off x="1919536" y="116632"/>
            <a:ext cx="7727476" cy="73347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RESULTADOS Y DISCUSIÓN </a:t>
            </a:r>
            <a:br>
              <a:rPr lang="es-EC" sz="2800" i="0" kern="0" dirty="0">
                <a:solidFill>
                  <a:schemeClr val="accent6"/>
                </a:solidFill>
                <a:effectLst/>
                <a:cs typeface="Times New Roman" pitchFamily="18" charset="0"/>
              </a:rPr>
            </a:br>
            <a:r>
              <a:rPr lang="es-EC" sz="2800" i="0" kern="0" dirty="0">
                <a:solidFill>
                  <a:schemeClr val="accent6"/>
                </a:solidFill>
                <a:effectLst/>
                <a:cs typeface="Times New Roman" pitchFamily="18" charset="0"/>
              </a:rPr>
              <a:t>VACONAS MEDIAS</a:t>
            </a:r>
          </a:p>
        </p:txBody>
      </p:sp>
      <p:sp>
        <p:nvSpPr>
          <p:cNvPr id="10" name="CuadroTexto 9">
            <a:extLst>
              <a:ext uri="{FF2B5EF4-FFF2-40B4-BE49-F238E27FC236}">
                <a16:creationId xmlns:a16="http://schemas.microsoft.com/office/drawing/2014/main" xmlns="" id="{2C023C73-070E-497C-A183-6E986130263F}"/>
              </a:ext>
            </a:extLst>
          </p:cNvPr>
          <p:cNvSpPr txBox="1"/>
          <p:nvPr/>
        </p:nvSpPr>
        <p:spPr>
          <a:xfrm>
            <a:off x="5770712" y="1470260"/>
            <a:ext cx="6408712" cy="523220"/>
          </a:xfrm>
          <a:prstGeom prst="rect">
            <a:avLst/>
          </a:prstGeom>
          <a:noFill/>
        </p:spPr>
        <p:txBody>
          <a:bodyPr wrap="square" rtlCol="0">
            <a:spAutoFit/>
          </a:bodyPr>
          <a:lstStyle/>
          <a:p>
            <a:r>
              <a:rPr lang="es-EC" sz="1400" i="1" dirty="0">
                <a:effectLst/>
                <a:latin typeface="Arial" panose="020B0604020202020204" pitchFamily="34" charset="0"/>
                <a:ea typeface="Times New Roman" panose="02020603050405020304" pitchFamily="18" charset="0"/>
                <a:cs typeface="Times New Roman" panose="02020603050405020304" pitchFamily="18" charset="0"/>
              </a:rPr>
              <a:t>Evolución de la GDP por semana de evaluación para vaconas </a:t>
            </a:r>
            <a:r>
              <a:rPr lang="es-EC" sz="1400" i="1" dirty="0">
                <a:latin typeface="Arial" panose="020B0604020202020204" pitchFamily="34" charset="0"/>
                <a:ea typeface="Times New Roman" panose="02020603050405020304" pitchFamily="18" charset="0"/>
                <a:cs typeface="Times New Roman" panose="02020603050405020304" pitchFamily="18" charset="0"/>
              </a:rPr>
              <a:t>medias</a:t>
            </a:r>
            <a:endParaRPr lang="en-US" sz="14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400" dirty="0"/>
          </a:p>
        </p:txBody>
      </p:sp>
      <p:graphicFrame>
        <p:nvGraphicFramePr>
          <p:cNvPr id="11" name="Gráfico 10">
            <a:extLst>
              <a:ext uri="{FF2B5EF4-FFF2-40B4-BE49-F238E27FC236}">
                <a16:creationId xmlns:a16="http://schemas.microsoft.com/office/drawing/2014/main" xmlns="" id="{4704C985-0C1E-4A80-ABB9-DE7C3E3233F5}"/>
              </a:ext>
            </a:extLst>
          </p:cNvPr>
          <p:cNvGraphicFramePr/>
          <p:nvPr/>
        </p:nvGraphicFramePr>
        <p:xfrm>
          <a:off x="6130752" y="2126067"/>
          <a:ext cx="5221832" cy="3751205"/>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upo 11">
            <a:extLst>
              <a:ext uri="{FF2B5EF4-FFF2-40B4-BE49-F238E27FC236}">
                <a16:creationId xmlns:a16="http://schemas.microsoft.com/office/drawing/2014/main" xmlns="" id="{F7553630-36F3-4ACB-8731-8D55D0DE3043}"/>
              </a:ext>
            </a:extLst>
          </p:cNvPr>
          <p:cNvGrpSpPr/>
          <p:nvPr/>
        </p:nvGrpSpPr>
        <p:grpSpPr>
          <a:xfrm>
            <a:off x="8832304" y="6018112"/>
            <a:ext cx="3240360" cy="582613"/>
            <a:chOff x="8832304" y="6018112"/>
            <a:chExt cx="3240360" cy="582613"/>
          </a:xfrm>
        </p:grpSpPr>
        <p:sp>
          <p:nvSpPr>
            <p:cNvPr id="13" name="Rectángulo redondeado 39">
              <a:extLst>
                <a:ext uri="{FF2B5EF4-FFF2-40B4-BE49-F238E27FC236}">
                  <a16:creationId xmlns:a16="http://schemas.microsoft.com/office/drawing/2014/main" xmlns="" id="{0874BAA7-6921-4C11-880D-F912EBFA1D06}"/>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4" name="Imagen 5">
              <a:extLst>
                <a:ext uri="{FF2B5EF4-FFF2-40B4-BE49-F238E27FC236}">
                  <a16:creationId xmlns:a16="http://schemas.microsoft.com/office/drawing/2014/main" xmlns="" id="{1D3383CE-4E90-4252-876C-817C29A57C4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04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8832304" y="6021288"/>
            <a:ext cx="3240360" cy="582613"/>
            <a:chOff x="8832304" y="6018112"/>
            <a:chExt cx="3240360" cy="582613"/>
          </a:xfrm>
        </p:grpSpPr>
        <p:sp>
          <p:nvSpPr>
            <p:cNvPr id="29" name="Rectángulo redondeado 2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0"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1 Título">
            <a:extLst>
              <a:ext uri="{FF2B5EF4-FFF2-40B4-BE49-F238E27FC236}">
                <a16:creationId xmlns:a16="http://schemas.microsoft.com/office/drawing/2014/main" xmlns="" id="{CB844F13-671F-4EFC-84FD-7083964ACDBF}"/>
              </a:ext>
            </a:extLst>
          </p:cNvPr>
          <p:cNvSpPr>
            <a:spLocks noGrp="1"/>
          </p:cNvSpPr>
          <p:nvPr>
            <p:ph type="title"/>
          </p:nvPr>
        </p:nvSpPr>
        <p:spPr>
          <a:xfrm>
            <a:off x="2063552" y="103240"/>
            <a:ext cx="7727476" cy="733472"/>
          </a:xfrm>
        </p:spPr>
        <p:txBody>
          <a:bodyPr/>
          <a:lstStyle/>
          <a:p>
            <a:pPr algn="ctr">
              <a:defRPr/>
            </a:pPr>
            <a:r>
              <a:rPr lang="es-EC" sz="2800" i="0" dirty="0">
                <a:solidFill>
                  <a:schemeClr val="accent6"/>
                </a:solidFill>
                <a:effectLst/>
                <a:cs typeface="Times New Roman" pitchFamily="18" charset="0"/>
              </a:rPr>
              <a:t>RESULTADOS Y DISCUSIÓN </a:t>
            </a:r>
            <a:br>
              <a:rPr lang="es-EC" sz="2800" i="0" dirty="0">
                <a:solidFill>
                  <a:schemeClr val="accent6"/>
                </a:solidFill>
                <a:effectLst/>
                <a:cs typeface="Times New Roman" pitchFamily="18" charset="0"/>
              </a:rPr>
            </a:br>
            <a:r>
              <a:rPr lang="es-EC" sz="2800" i="0" dirty="0">
                <a:solidFill>
                  <a:schemeClr val="accent6"/>
                </a:solidFill>
                <a:effectLst/>
                <a:cs typeface="Times New Roman" pitchFamily="18" charset="0"/>
              </a:rPr>
              <a:t>VACONAS MEDIAS</a:t>
            </a:r>
          </a:p>
        </p:txBody>
      </p:sp>
      <p:graphicFrame>
        <p:nvGraphicFramePr>
          <p:cNvPr id="2" name="Tabla 1"/>
          <p:cNvGraphicFramePr>
            <a:graphicFrameLocks noGrp="1"/>
          </p:cNvGraphicFramePr>
          <p:nvPr/>
        </p:nvGraphicFramePr>
        <p:xfrm>
          <a:off x="516212" y="2348861"/>
          <a:ext cx="3509541" cy="1219156"/>
        </p:xfrm>
        <a:graphic>
          <a:graphicData uri="http://schemas.openxmlformats.org/drawingml/2006/table">
            <a:tbl>
              <a:tblPr firstRow="1" firstCol="1" bandRow="1">
                <a:tableStyleId>{5C22544A-7EE6-4342-B048-85BDC9FD1C3A}</a:tableStyleId>
              </a:tblPr>
              <a:tblGrid>
                <a:gridCol w="1545404">
                  <a:extLst>
                    <a:ext uri="{9D8B030D-6E8A-4147-A177-3AD203B41FA5}">
                      <a16:colId xmlns:a16="http://schemas.microsoft.com/office/drawing/2014/main" xmlns="" val="3592736821"/>
                    </a:ext>
                  </a:extLst>
                </a:gridCol>
                <a:gridCol w="940707">
                  <a:extLst>
                    <a:ext uri="{9D8B030D-6E8A-4147-A177-3AD203B41FA5}">
                      <a16:colId xmlns:a16="http://schemas.microsoft.com/office/drawing/2014/main" xmlns="" val="1069033177"/>
                    </a:ext>
                  </a:extLst>
                </a:gridCol>
                <a:gridCol w="1023430">
                  <a:extLst>
                    <a:ext uri="{9D8B030D-6E8A-4147-A177-3AD203B41FA5}">
                      <a16:colId xmlns:a16="http://schemas.microsoft.com/office/drawing/2014/main" xmlns="" val="364103859"/>
                    </a:ext>
                  </a:extLst>
                </a:gridCol>
              </a:tblGrid>
              <a:tr h="304789">
                <a:tc>
                  <a:txBody>
                    <a:bodyPr/>
                    <a:lstStyle/>
                    <a:p>
                      <a:pPr indent="19050" algn="ctr">
                        <a:lnSpc>
                          <a:spcPct val="150000"/>
                        </a:lnSpc>
                        <a:spcAft>
                          <a:spcPts val="0"/>
                        </a:spcAft>
                      </a:pPr>
                      <a:r>
                        <a:rPr lang="en-US" sz="1200" dirty="0">
                          <a:solidFill>
                            <a:sysClr val="windowText" lastClr="000000"/>
                          </a:solidFill>
                          <a:effectLst/>
                        </a:rPr>
                        <a:t>Tratamiento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Media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Grupo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95247092"/>
                  </a:ext>
                </a:extLst>
              </a:tr>
              <a:tr h="304789">
                <a:tc>
                  <a:txBody>
                    <a:bodyPr/>
                    <a:lstStyle/>
                    <a:p>
                      <a:pPr marL="0" indent="0" algn="l">
                        <a:lnSpc>
                          <a:spcPct val="150000"/>
                        </a:lnSpc>
                        <a:spcAft>
                          <a:spcPts val="0"/>
                        </a:spcAft>
                      </a:pPr>
                      <a:r>
                        <a:rPr lang="es-EC" sz="1200" dirty="0">
                          <a:solidFill>
                            <a:schemeClr val="tx1"/>
                          </a:solidFill>
                          <a:effectLst/>
                        </a:rPr>
                        <a:t>Testigo (T0)</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2,05</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s-EC" sz="1200" dirty="0">
                          <a:solidFill>
                            <a:sysClr val="windowText" lastClr="000000"/>
                          </a:solidFill>
                          <a:effectLst/>
                          <a:latin typeface="+mn-lt"/>
                          <a:ea typeface="+mn-ea"/>
                        </a:rPr>
                        <a:t>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46535457"/>
                  </a:ext>
                </a:extLst>
              </a:tr>
              <a:tr h="304789">
                <a:tc>
                  <a:txBody>
                    <a:bodyPr/>
                    <a:lstStyle/>
                    <a:p>
                      <a:pPr marL="0" indent="0" algn="l">
                        <a:lnSpc>
                          <a:spcPct val="150000"/>
                        </a:lnSpc>
                        <a:spcAft>
                          <a:spcPts val="0"/>
                        </a:spcAft>
                      </a:pPr>
                      <a:r>
                        <a:rPr lang="es-EC" sz="1200" dirty="0">
                          <a:solidFill>
                            <a:schemeClr val="tx1"/>
                          </a:solidFill>
                          <a:effectLst/>
                        </a:rPr>
                        <a:t>Sal Comercial (T1)</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2,35</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s-EC" sz="1200" dirty="0">
                          <a:solidFill>
                            <a:sysClr val="windowText" lastClr="000000"/>
                          </a:solidFill>
                          <a:effectLst/>
                          <a:latin typeface="+mn-lt"/>
                          <a:ea typeface="+mn-ea"/>
                        </a:rPr>
                        <a:t>         b</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1520698"/>
                  </a:ext>
                </a:extLst>
              </a:tr>
              <a:tr h="304789">
                <a:tc>
                  <a:txBody>
                    <a:bodyPr/>
                    <a:lstStyle/>
                    <a:p>
                      <a:pPr marL="0" indent="0" algn="l">
                        <a:lnSpc>
                          <a:spcPct val="150000"/>
                        </a:lnSpc>
                        <a:spcAft>
                          <a:spcPts val="0"/>
                        </a:spcAft>
                      </a:pPr>
                      <a:r>
                        <a:rPr lang="es-EC" sz="1200" dirty="0">
                          <a:solidFill>
                            <a:schemeClr val="tx1"/>
                          </a:solidFill>
                          <a:effectLst/>
                        </a:rPr>
                        <a:t>Sal Corregida (T2)</a:t>
                      </a:r>
                      <a:endParaRPr lang="en-US" sz="1200" dirty="0">
                        <a:solidFill>
                          <a:schemeClr val="tx1"/>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2,45</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          b</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4110975"/>
                  </a:ext>
                </a:extLst>
              </a:tr>
            </a:tbl>
          </a:graphicData>
        </a:graphic>
      </p:graphicFrame>
      <p:sp>
        <p:nvSpPr>
          <p:cNvPr id="4" name="Rectangle 1"/>
          <p:cNvSpPr>
            <a:spLocks noChangeArrowheads="1"/>
          </p:cNvSpPr>
          <p:nvPr/>
        </p:nvSpPr>
        <p:spPr bwMode="auto">
          <a:xfrm>
            <a:off x="479375" y="1754184"/>
            <a:ext cx="40324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Prueba de comparación de medias de Tukey para la </a:t>
            </a:r>
            <a:r>
              <a:rPr lang="es-EC" altLang="en-US" sz="1100" i="1" dirty="0">
                <a:ea typeface="Times New Roman" panose="02020603050405020304" pitchFamily="18" charset="0"/>
                <a:cs typeface="Arial" panose="020B0604020202020204" pitchFamily="34" charset="0"/>
              </a:rPr>
              <a:t>CC </a:t>
            </a:r>
            <a:r>
              <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 vaconas medias.</a:t>
            </a:r>
            <a:endParaRPr kumimoji="0" lang="en-US" altLang="en-US" sz="1100" b="0" i="0" u="none" strike="noStrike" cap="none" normalizeH="0" baseline="0" dirty="0">
              <a:ln>
                <a:noFill/>
              </a:ln>
              <a:solidFill>
                <a:schemeClr val="tx1"/>
              </a:solidFill>
              <a:effectLst/>
            </a:endParaRPr>
          </a:p>
        </p:txBody>
      </p:sp>
      <p:sp>
        <p:nvSpPr>
          <p:cNvPr id="17" name="Rectangle 1"/>
          <p:cNvSpPr>
            <a:spLocks noChangeArrowheads="1"/>
          </p:cNvSpPr>
          <p:nvPr/>
        </p:nvSpPr>
        <p:spPr bwMode="auto">
          <a:xfrm>
            <a:off x="1014995" y="1264823"/>
            <a:ext cx="2601169"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CONDICIÓN CORPORAL</a:t>
            </a:r>
            <a:endParaRPr kumimoji="0" lang="de-DE" altLang="en-US" sz="2400" b="1" u="none" strike="noStrike" cap="none" normalizeH="0" baseline="0" dirty="0">
              <a:ln>
                <a:noFill/>
              </a:ln>
              <a:solidFill>
                <a:schemeClr val="tx1"/>
              </a:solidFill>
              <a:effectLst/>
              <a:latin typeface="Arial" panose="020B0604020202020204" pitchFamily="34" charset="0"/>
            </a:endParaRPr>
          </a:p>
        </p:txBody>
      </p:sp>
      <p:sp>
        <p:nvSpPr>
          <p:cNvPr id="5" name="Rectángulo 4"/>
          <p:cNvSpPr/>
          <p:nvPr/>
        </p:nvSpPr>
        <p:spPr>
          <a:xfrm>
            <a:off x="479375" y="3803854"/>
            <a:ext cx="3672408" cy="415498"/>
          </a:xfrm>
          <a:prstGeom prst="rect">
            <a:avLst/>
          </a:prstGeom>
        </p:spPr>
        <p:txBody>
          <a:bodyPr wrap="square">
            <a:spAutoFit/>
          </a:bodyPr>
          <a:lstStyle/>
          <a:p>
            <a:pPr marL="355600" lvl="0" indent="-355600" eaLnBrk="0" hangingPunct="0"/>
            <a:r>
              <a:rPr lang="de-DE" altLang="en-US" sz="105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de-DE"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(p= 0,0006); %CV=5,29</a:t>
            </a:r>
            <a:endParaRPr lang="de-DE" altLang="en-US" sz="1050" dirty="0">
              <a:latin typeface="Arial" panose="020B0604020202020204" pitchFamily="34" charset="0"/>
            </a:endParaRPr>
          </a:p>
        </p:txBody>
      </p:sp>
      <p:sp>
        <p:nvSpPr>
          <p:cNvPr id="11" name="Rectángulo 10"/>
          <p:cNvSpPr/>
          <p:nvPr/>
        </p:nvSpPr>
        <p:spPr>
          <a:xfrm>
            <a:off x="507108" y="2996952"/>
            <a:ext cx="3509541" cy="542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a:spLocks noChangeArrowheads="1"/>
          </p:cNvSpPr>
          <p:nvPr/>
        </p:nvSpPr>
        <p:spPr bwMode="auto">
          <a:xfrm>
            <a:off x="284698" y="4196653"/>
            <a:ext cx="50192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C"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Almeida (2018), la CC en hembras de 8 a 12 meses de edad puede oscilar depende la alimentación ofertada, pues, a </a:t>
            </a:r>
            <a:r>
              <a:rPr kumimoji="0" lang="es-EC" altLang="en-US" sz="1200" b="0"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 </a:t>
            </a:r>
            <a:r>
              <a:rPr kumimoji="0" lang="es-EC"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edad de 7 a 8 meses se completa el desarrollo total del sistema digestivo, por lo tanto, la vacona está en capacidad  de alimentarse a base de forraje y una suplementación mineral adecuada, logrando una puntuación de CC entre </a:t>
            </a:r>
            <a:r>
              <a:rPr kumimoji="0" lang="es-EC"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2,50 y 2,75 </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n-US" sz="12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1" name="Tabla 30"/>
          <p:cNvGraphicFramePr>
            <a:graphicFrameLocks noGrp="1"/>
          </p:cNvGraphicFramePr>
          <p:nvPr/>
        </p:nvGraphicFramePr>
        <p:xfrm>
          <a:off x="7077533" y="2357688"/>
          <a:ext cx="3509541" cy="1317540"/>
        </p:xfrm>
        <a:graphic>
          <a:graphicData uri="http://schemas.openxmlformats.org/drawingml/2006/table">
            <a:tbl>
              <a:tblPr firstRow="1" firstCol="1" bandRow="1">
                <a:tableStyleId>{5C22544A-7EE6-4342-B048-85BDC9FD1C3A}</a:tableStyleId>
              </a:tblPr>
              <a:tblGrid>
                <a:gridCol w="1545404">
                  <a:extLst>
                    <a:ext uri="{9D8B030D-6E8A-4147-A177-3AD203B41FA5}">
                      <a16:colId xmlns:a16="http://schemas.microsoft.com/office/drawing/2014/main" xmlns="" val="3592736821"/>
                    </a:ext>
                  </a:extLst>
                </a:gridCol>
                <a:gridCol w="940707">
                  <a:extLst>
                    <a:ext uri="{9D8B030D-6E8A-4147-A177-3AD203B41FA5}">
                      <a16:colId xmlns:a16="http://schemas.microsoft.com/office/drawing/2014/main" xmlns="" val="1069033177"/>
                    </a:ext>
                  </a:extLst>
                </a:gridCol>
                <a:gridCol w="1023430">
                  <a:extLst>
                    <a:ext uri="{9D8B030D-6E8A-4147-A177-3AD203B41FA5}">
                      <a16:colId xmlns:a16="http://schemas.microsoft.com/office/drawing/2014/main" xmlns="" val="364103859"/>
                    </a:ext>
                  </a:extLst>
                </a:gridCol>
              </a:tblGrid>
              <a:tr h="329385">
                <a:tc>
                  <a:txBody>
                    <a:bodyPr/>
                    <a:lstStyle/>
                    <a:p>
                      <a:pPr indent="19050" algn="ctr">
                        <a:lnSpc>
                          <a:spcPct val="150000"/>
                        </a:lnSpc>
                        <a:spcAft>
                          <a:spcPts val="0"/>
                        </a:spcAft>
                      </a:pPr>
                      <a:r>
                        <a:rPr lang="en-US" sz="1200" dirty="0">
                          <a:solidFill>
                            <a:sysClr val="windowText" lastClr="000000"/>
                          </a:solidFill>
                          <a:effectLst/>
                        </a:rPr>
                        <a:t>Tratamiento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Media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Grupo</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95247092"/>
                  </a:ext>
                </a:extLst>
              </a:tr>
              <a:tr h="329385">
                <a:tc>
                  <a:txBody>
                    <a:bodyPr/>
                    <a:lstStyle/>
                    <a:p>
                      <a:pPr marL="0" marR="0" indent="19050" algn="l" defTabSz="914400" rtl="0" eaLnBrk="1" fontAlgn="auto" latinLnBrk="0" hangingPunct="1">
                        <a:lnSpc>
                          <a:spcPct val="150000"/>
                        </a:lnSpc>
                        <a:spcBef>
                          <a:spcPts val="0"/>
                        </a:spcBef>
                        <a:spcAft>
                          <a:spcPts val="0"/>
                        </a:spcAft>
                        <a:buClrTx/>
                        <a:buSzTx/>
                        <a:buFontTx/>
                        <a:buNone/>
                        <a:tabLst/>
                        <a:defRPr/>
                      </a:pPr>
                      <a:r>
                        <a:rPr lang="en-US" sz="1200" dirty="0">
                          <a:solidFill>
                            <a:sysClr val="windowText" lastClr="000000"/>
                          </a:solidFill>
                          <a:effectLst/>
                        </a:rPr>
                        <a:t>Testigo (T0)</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a:solidFill>
                            <a:sysClr val="windowText" lastClr="000000"/>
                          </a:solidFill>
                          <a:effectLst/>
                        </a:rPr>
                        <a:t>180,02</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46535457"/>
                  </a:ext>
                </a:extLst>
              </a:tr>
              <a:tr h="329385">
                <a:tc>
                  <a:txBody>
                    <a:bodyPr/>
                    <a:lstStyle/>
                    <a:p>
                      <a:pPr marL="0" marR="0" indent="19050" algn="l" defTabSz="914400" rtl="0" eaLnBrk="1" fontAlgn="auto" latinLnBrk="0" hangingPunct="1">
                        <a:lnSpc>
                          <a:spcPct val="150000"/>
                        </a:lnSpc>
                        <a:spcBef>
                          <a:spcPts val="0"/>
                        </a:spcBef>
                        <a:spcAft>
                          <a:spcPts val="0"/>
                        </a:spcAft>
                        <a:buClrTx/>
                        <a:buSzTx/>
                        <a:buFontTx/>
                        <a:buNone/>
                        <a:tabLst/>
                        <a:defRPr/>
                      </a:pPr>
                      <a:r>
                        <a:rPr lang="en-US" sz="1200" dirty="0">
                          <a:solidFill>
                            <a:sysClr val="windowText" lastClr="000000"/>
                          </a:solidFill>
                          <a:effectLst/>
                        </a:rPr>
                        <a:t>Sal Comercial (T1)</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179,91</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a</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21520698"/>
                  </a:ext>
                </a:extLst>
              </a:tr>
              <a:tr h="329385">
                <a:tc>
                  <a:txBody>
                    <a:bodyPr/>
                    <a:lstStyle/>
                    <a:p>
                      <a:pPr indent="19050">
                        <a:lnSpc>
                          <a:spcPct val="150000"/>
                        </a:lnSpc>
                        <a:spcAft>
                          <a:spcPts val="0"/>
                        </a:spcAft>
                      </a:pPr>
                      <a:r>
                        <a:rPr lang="en-US" sz="1200" dirty="0">
                          <a:solidFill>
                            <a:sysClr val="windowText" lastClr="000000"/>
                          </a:solidFill>
                          <a:effectLst/>
                        </a:rPr>
                        <a:t>Sal Corregida (T2)</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a:solidFill>
                            <a:sysClr val="windowText" lastClr="000000"/>
                          </a:solidFill>
                          <a:effectLst/>
                        </a:rPr>
                        <a:t>217,88</a:t>
                      </a:r>
                      <a:endParaRPr lang="en-US" sz="120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 algn="ctr">
                        <a:lnSpc>
                          <a:spcPct val="150000"/>
                        </a:lnSpc>
                        <a:spcAft>
                          <a:spcPts val="0"/>
                        </a:spcAft>
                      </a:pPr>
                      <a:r>
                        <a:rPr lang="en-US" sz="1200" dirty="0">
                          <a:solidFill>
                            <a:sysClr val="windowText" lastClr="000000"/>
                          </a:solidFill>
                          <a:effectLst/>
                        </a:rPr>
                        <a:t>            b</a:t>
                      </a:r>
                      <a:endParaRPr lang="en-US" sz="1200" dirty="0">
                        <a:solidFill>
                          <a:sysClr val="windowText" lastClr="000000"/>
                        </a:solidFill>
                        <a:effectLst/>
                        <a:latin typeface="Arial" panose="020B0604020202020204" pitchFamily="34" charset="0"/>
                        <a:ea typeface="Calibri" panose="020F0502020204030204"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24110975"/>
                  </a:ext>
                </a:extLst>
              </a:tr>
            </a:tbl>
          </a:graphicData>
        </a:graphic>
      </p:graphicFrame>
      <p:sp>
        <p:nvSpPr>
          <p:cNvPr id="32" name="Rectangle 1"/>
          <p:cNvSpPr>
            <a:spLocks noChangeArrowheads="1"/>
          </p:cNvSpPr>
          <p:nvPr/>
        </p:nvSpPr>
        <p:spPr bwMode="auto">
          <a:xfrm>
            <a:off x="6919825" y="1766828"/>
            <a:ext cx="403244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Prueba de comparación de medias de Tukey para el peso vivo en vaconas medias.</a:t>
            </a:r>
            <a:endParaRPr kumimoji="0" lang="en-US" altLang="en-US" sz="1100" b="0" i="0" u="none" strike="noStrike" cap="none" normalizeH="0" baseline="0" dirty="0">
              <a:ln>
                <a:noFill/>
              </a:ln>
              <a:solidFill>
                <a:schemeClr val="tx1"/>
              </a:solidFill>
              <a:effectLst/>
            </a:endParaRPr>
          </a:p>
        </p:txBody>
      </p:sp>
      <p:sp>
        <p:nvSpPr>
          <p:cNvPr id="33" name="Rectangle 1"/>
          <p:cNvSpPr>
            <a:spLocks noChangeArrowheads="1"/>
          </p:cNvSpPr>
          <p:nvPr/>
        </p:nvSpPr>
        <p:spPr bwMode="auto">
          <a:xfrm>
            <a:off x="8035949" y="1316294"/>
            <a:ext cx="18002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buFontTx/>
              <a:buNone/>
              <a:tabLst/>
            </a:pPr>
            <a:r>
              <a:rPr kumimoji="0" lang="es-EC" altLang="en-US" sz="1400" b="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PESO VIVO</a:t>
            </a:r>
            <a:endParaRPr kumimoji="0" lang="de-DE" altLang="en-US" sz="2400" b="1" u="none" strike="noStrike" cap="none" normalizeH="0" baseline="0" dirty="0">
              <a:ln>
                <a:noFill/>
              </a:ln>
              <a:solidFill>
                <a:schemeClr val="tx1"/>
              </a:solidFill>
              <a:effectLst/>
              <a:latin typeface="Arial" panose="020B0604020202020204" pitchFamily="34" charset="0"/>
            </a:endParaRPr>
          </a:p>
        </p:txBody>
      </p:sp>
      <p:sp>
        <p:nvSpPr>
          <p:cNvPr id="34" name="Rectángulo 33"/>
          <p:cNvSpPr/>
          <p:nvPr/>
        </p:nvSpPr>
        <p:spPr>
          <a:xfrm>
            <a:off x="6975562" y="3901523"/>
            <a:ext cx="4127028" cy="430887"/>
          </a:xfrm>
          <a:prstGeom prst="rect">
            <a:avLst/>
          </a:prstGeom>
        </p:spPr>
        <p:txBody>
          <a:bodyPr wrap="square">
            <a:spAutoFit/>
          </a:bodyPr>
          <a:lstStyle/>
          <a:p>
            <a:pPr marL="355600" lvl="0" indent="-355600" eaLnBrk="0" hangingPunct="0"/>
            <a:r>
              <a:rPr lang="de-DE" altLang="en-US" sz="110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(p= 0,0001); %CV=5,29</a:t>
            </a:r>
            <a:endParaRPr lang="de-DE" altLang="en-US" sz="1100" dirty="0">
              <a:latin typeface="Arial" panose="020B0604020202020204" pitchFamily="34" charset="0"/>
            </a:endParaRPr>
          </a:p>
        </p:txBody>
      </p:sp>
      <p:sp>
        <p:nvSpPr>
          <p:cNvPr id="35" name="Rectángulo 34"/>
          <p:cNvSpPr/>
          <p:nvPr/>
        </p:nvSpPr>
        <p:spPr>
          <a:xfrm>
            <a:off x="6619962" y="4543788"/>
            <a:ext cx="4632176" cy="1107996"/>
          </a:xfrm>
          <a:prstGeom prst="rect">
            <a:avLst/>
          </a:prstGeom>
        </p:spPr>
        <p:txBody>
          <a:bodyPr wrap="square">
            <a:spAutoFit/>
          </a:bodyPr>
          <a:lstStyle/>
          <a:p>
            <a:pPr>
              <a:lnSpc>
                <a:spcPct val="150000"/>
              </a:lnSpc>
              <a:spcAft>
                <a:spcPts val="0"/>
              </a:spcAft>
            </a:pPr>
            <a:r>
              <a:rPr lang="de-DE" sz="1200" dirty="0">
                <a:solidFill>
                  <a:srgbClr val="000000"/>
                </a:solidFill>
                <a:latin typeface="Arial" panose="020B0604020202020204" pitchFamily="34" charset="0"/>
                <a:ea typeface="Calibri" panose="020F0502020204030204" pitchFamily="34" charset="0"/>
              </a:rPr>
              <a:t>McLean y Bissonnette </a:t>
            </a:r>
            <a:r>
              <a:rPr lang="es-EC" sz="1200" dirty="0">
                <a:solidFill>
                  <a:srgbClr val="000000"/>
                </a:solidFill>
                <a:latin typeface="Arial" panose="020B0604020202020204" pitchFamily="34" charset="0"/>
                <a:ea typeface="Calibri" panose="020F0502020204030204" pitchFamily="34" charset="0"/>
              </a:rPr>
              <a:t>(2009)</a:t>
            </a:r>
            <a:r>
              <a:rPr lang="de-DE" sz="1200" dirty="0">
                <a:solidFill>
                  <a:srgbClr val="000000"/>
                </a:solidFill>
                <a:latin typeface="Arial" panose="020B0604020202020204" pitchFamily="34" charset="0"/>
                <a:ea typeface="Calibri" panose="020F0502020204030204" pitchFamily="34" charset="0"/>
              </a:rPr>
              <a:t>, en novillas de reemplazo (8 a 12 meses de edad), suplementadas con mezclas minerales reportaron pesos entre 186 kg y 225 kg.</a:t>
            </a:r>
          </a:p>
          <a:p>
            <a:pPr>
              <a:spcAft>
                <a:spcPts val="0"/>
              </a:spcAft>
            </a:pPr>
            <a:endParaRPr lang="en-US" sz="1200" dirty="0">
              <a:solidFill>
                <a:srgbClr val="000000"/>
              </a:solidFill>
              <a:latin typeface="Arial" panose="020B0604020202020204" pitchFamily="34" charset="0"/>
              <a:ea typeface="Calibri" panose="020F0502020204030204" pitchFamily="34" charset="0"/>
            </a:endParaRPr>
          </a:p>
        </p:txBody>
      </p:sp>
      <p:sp>
        <p:nvSpPr>
          <p:cNvPr id="36" name="Rectángulo 35"/>
          <p:cNvSpPr/>
          <p:nvPr/>
        </p:nvSpPr>
        <p:spPr>
          <a:xfrm>
            <a:off x="7068429" y="3433521"/>
            <a:ext cx="3509541" cy="2365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67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1 Título">
            <a:extLst>
              <a:ext uri="{FF2B5EF4-FFF2-40B4-BE49-F238E27FC236}">
                <a16:creationId xmlns:a16="http://schemas.microsoft.com/office/drawing/2014/main" xmlns="" id="{D30122B0-8255-42CA-9463-690CF1AF0248}"/>
              </a:ext>
            </a:extLst>
          </p:cNvPr>
          <p:cNvSpPr>
            <a:spLocks noGrp="1"/>
          </p:cNvSpPr>
          <p:nvPr>
            <p:ph type="title"/>
          </p:nvPr>
        </p:nvSpPr>
        <p:spPr>
          <a:xfrm>
            <a:off x="3049044" y="116632"/>
            <a:ext cx="6215308" cy="733472"/>
          </a:xfrm>
        </p:spPr>
        <p:txBody>
          <a:bodyPr/>
          <a:lstStyle/>
          <a:p>
            <a:pPr algn="ctr">
              <a:defRPr/>
            </a:pPr>
            <a:r>
              <a:rPr lang="es-EC" sz="2800" i="0" dirty="0">
                <a:solidFill>
                  <a:schemeClr val="accent6"/>
                </a:solidFill>
                <a:cs typeface="Times New Roman" pitchFamily="18" charset="0"/>
              </a:rPr>
              <a:t>RESULTADOS Y DISCUSIÓN</a:t>
            </a:r>
            <a:br>
              <a:rPr lang="es-EC" sz="2800" i="0" dirty="0">
                <a:solidFill>
                  <a:schemeClr val="accent6"/>
                </a:solidFill>
                <a:cs typeface="Times New Roman" pitchFamily="18" charset="0"/>
              </a:rPr>
            </a:br>
            <a:r>
              <a:rPr lang="es-EC" sz="2800" i="0" dirty="0">
                <a:solidFill>
                  <a:schemeClr val="accent6"/>
                </a:solidFill>
                <a:cs typeface="Times New Roman" pitchFamily="18" charset="0"/>
              </a:rPr>
              <a:t>VACONAS FIERROS</a:t>
            </a:r>
          </a:p>
        </p:txBody>
      </p:sp>
      <p:sp>
        <p:nvSpPr>
          <p:cNvPr id="4" name="CuadroTexto 3">
            <a:extLst>
              <a:ext uri="{FF2B5EF4-FFF2-40B4-BE49-F238E27FC236}">
                <a16:creationId xmlns:a16="http://schemas.microsoft.com/office/drawing/2014/main" xmlns="" id="{81113F26-F85F-4077-82AB-868994761327}"/>
              </a:ext>
            </a:extLst>
          </p:cNvPr>
          <p:cNvSpPr txBox="1"/>
          <p:nvPr/>
        </p:nvSpPr>
        <p:spPr>
          <a:xfrm>
            <a:off x="1631504" y="1074222"/>
            <a:ext cx="2952328" cy="33855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b="1" dirty="0"/>
              <a:t>ALTURA A LA GRUPA</a:t>
            </a:r>
            <a:endParaRPr lang="en-US" sz="1600" b="1" dirty="0"/>
          </a:p>
        </p:txBody>
      </p:sp>
      <p:sp>
        <p:nvSpPr>
          <p:cNvPr id="28" name="CuadroTexto 27">
            <a:extLst>
              <a:ext uri="{FF2B5EF4-FFF2-40B4-BE49-F238E27FC236}">
                <a16:creationId xmlns:a16="http://schemas.microsoft.com/office/drawing/2014/main" xmlns="" id="{CAA01AE1-0722-4B15-9703-BE3900E9562E}"/>
              </a:ext>
            </a:extLst>
          </p:cNvPr>
          <p:cNvSpPr txBox="1"/>
          <p:nvPr/>
        </p:nvSpPr>
        <p:spPr>
          <a:xfrm>
            <a:off x="6168008" y="1892934"/>
            <a:ext cx="45719" cy="369332"/>
          </a:xfrm>
          <a:prstGeom prst="rect">
            <a:avLst/>
          </a:prstGeom>
          <a:noFill/>
        </p:spPr>
        <p:txBody>
          <a:bodyPr wrap="square" rtlCol="0">
            <a:spAutoFit/>
          </a:bodyPr>
          <a:lstStyle/>
          <a:p>
            <a:endParaRPr lang="en-US" dirty="0"/>
          </a:p>
        </p:txBody>
      </p:sp>
      <p:sp>
        <p:nvSpPr>
          <p:cNvPr id="5" name="CuadroTexto 4">
            <a:extLst>
              <a:ext uri="{FF2B5EF4-FFF2-40B4-BE49-F238E27FC236}">
                <a16:creationId xmlns:a16="http://schemas.microsoft.com/office/drawing/2014/main" xmlns="" id="{BA305B9B-B22E-498C-A413-D926879D9E51}"/>
              </a:ext>
            </a:extLst>
          </p:cNvPr>
          <p:cNvSpPr txBox="1"/>
          <p:nvPr/>
        </p:nvSpPr>
        <p:spPr>
          <a:xfrm>
            <a:off x="623392" y="3933056"/>
            <a:ext cx="4567733" cy="1323439"/>
          </a:xfrm>
          <a:prstGeom prst="rect">
            <a:avLst/>
          </a:prstGeom>
          <a:noFill/>
        </p:spPr>
        <p:txBody>
          <a:bodyPr wrap="square" rtlCol="0">
            <a:spAutoFit/>
          </a:bodyPr>
          <a:lstStyle/>
          <a:p>
            <a:r>
              <a:rPr lang="es-MX" sz="1600" dirty="0">
                <a:effectLst/>
                <a:latin typeface="Arial" panose="020B0604020202020204" pitchFamily="34" charset="0"/>
                <a:ea typeface="Calibri" panose="020F0502020204030204" pitchFamily="34" charset="0"/>
              </a:rPr>
              <a:t>Mendoza, </a:t>
            </a:r>
            <a:r>
              <a:rPr lang="es-EC" sz="1600" dirty="0">
                <a:effectLst/>
                <a:latin typeface="Arial" panose="020B0604020202020204" pitchFamily="34" charset="0"/>
                <a:ea typeface="Calibri" panose="020F0502020204030204" pitchFamily="34" charset="0"/>
              </a:rPr>
              <a:t>(2019)</a:t>
            </a:r>
            <a:r>
              <a:rPr lang="es-MX" sz="1600" dirty="0">
                <a:effectLst/>
                <a:latin typeface="Arial" panose="020B0604020202020204" pitchFamily="34" charset="0"/>
                <a:ea typeface="Calibri" panose="020F0502020204030204" pitchFamily="34" charset="0"/>
              </a:rPr>
              <a:t> reportó diferencias significativas (p</a:t>
            </a:r>
            <a:r>
              <a:rPr lang="es-EC" sz="1600" dirty="0">
                <a:effectLst/>
                <a:latin typeface="Arial" panose="020B0604020202020204" pitchFamily="34" charset="0"/>
                <a:ea typeface="Calibri" panose="020F0502020204030204" pitchFamily="34" charset="0"/>
              </a:rPr>
              <a:t>&lt;0,001), utilizando un manejo convencional sin sal mineral y suministrando sal mineral ad libitum, en novillas </a:t>
            </a:r>
            <a:r>
              <a:rPr lang="es-EC" sz="1600" dirty="0" err="1">
                <a:effectLst/>
                <a:latin typeface="Arial" panose="020B0604020202020204" pitchFamily="34" charset="0"/>
                <a:ea typeface="Calibri" panose="020F0502020204030204" pitchFamily="34" charset="0"/>
              </a:rPr>
              <a:t>Charolais</a:t>
            </a:r>
            <a:r>
              <a:rPr lang="es-EC" sz="1600" dirty="0">
                <a:effectLst/>
                <a:latin typeface="Arial" panose="020B0604020202020204" pitchFamily="34" charset="0"/>
                <a:ea typeface="Calibri" panose="020F0502020204030204" pitchFamily="34" charset="0"/>
              </a:rPr>
              <a:t> de 12 y 18 meses</a:t>
            </a:r>
            <a:endParaRPr lang="en-US" sz="1600" dirty="0"/>
          </a:p>
        </p:txBody>
      </p:sp>
      <p:sp>
        <p:nvSpPr>
          <p:cNvPr id="7" name="Rectángulo 6">
            <a:extLst>
              <a:ext uri="{FF2B5EF4-FFF2-40B4-BE49-F238E27FC236}">
                <a16:creationId xmlns:a16="http://schemas.microsoft.com/office/drawing/2014/main" xmlns="" id="{1030DDB8-16B3-4332-96C2-0A9566365AC3}"/>
              </a:ext>
            </a:extLst>
          </p:cNvPr>
          <p:cNvSpPr/>
          <p:nvPr/>
        </p:nvSpPr>
        <p:spPr>
          <a:xfrm>
            <a:off x="911424" y="2441635"/>
            <a:ext cx="3739970" cy="555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xmlns="" id="{931D38B4-BB5B-4BAB-9A95-1E677188721D}"/>
              </a:ext>
            </a:extLst>
          </p:cNvPr>
          <p:cNvSpPr txBox="1"/>
          <p:nvPr/>
        </p:nvSpPr>
        <p:spPr>
          <a:xfrm>
            <a:off x="600772" y="1460684"/>
            <a:ext cx="6215308" cy="600164"/>
          </a:xfrm>
          <a:prstGeom prst="rect">
            <a:avLst/>
          </a:prstGeom>
          <a:noFill/>
        </p:spPr>
        <p:txBody>
          <a:bodyPr wrap="square" rtlCol="0">
            <a:spAutoFit/>
          </a:bodyPr>
          <a:lstStyle/>
          <a:p>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Prueba de comparación de medias de Tukey para la altura a la grupa </a:t>
            </a:r>
          </a:p>
          <a:p>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en </a:t>
            </a:r>
            <a:r>
              <a:rPr lang="es-EC" sz="1100" i="1" dirty="0" err="1">
                <a:effectLst/>
                <a:latin typeface="Arial" panose="020B0604020202020204" pitchFamily="34" charset="0"/>
                <a:ea typeface="Times New Roman" panose="02020603050405020304" pitchFamily="18" charset="0"/>
                <a:cs typeface="Times New Roman" panose="02020603050405020304" pitchFamily="18" charset="0"/>
              </a:rPr>
              <a:t>vaconas</a:t>
            </a:r>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fierros.</a:t>
            </a:r>
            <a:endParaRPr lang="en-US" sz="11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100" dirty="0"/>
          </a:p>
        </p:txBody>
      </p:sp>
      <p:sp>
        <p:nvSpPr>
          <p:cNvPr id="9" name="CuadroTexto 8">
            <a:extLst>
              <a:ext uri="{FF2B5EF4-FFF2-40B4-BE49-F238E27FC236}">
                <a16:creationId xmlns:a16="http://schemas.microsoft.com/office/drawing/2014/main" xmlns="" id="{BBC1F986-593D-4AC0-B66B-FAD27FE96520}"/>
              </a:ext>
            </a:extLst>
          </p:cNvPr>
          <p:cNvSpPr txBox="1"/>
          <p:nvPr/>
        </p:nvSpPr>
        <p:spPr>
          <a:xfrm>
            <a:off x="551384" y="3068960"/>
            <a:ext cx="5688632" cy="430887"/>
          </a:xfrm>
          <a:prstGeom prst="rect">
            <a:avLst/>
          </a:prstGeom>
          <a:noFill/>
        </p:spPr>
        <p:txBody>
          <a:bodyPr wrap="square" rtlCol="0">
            <a:spAutoFit/>
          </a:bodyPr>
          <a:lstStyle/>
          <a:p>
            <a:r>
              <a:rPr lang="es-ES" sz="1100" i="1" dirty="0">
                <a:solidFill>
                  <a:srgbClr val="000000"/>
                </a:solidFill>
                <a:effectLst/>
                <a:latin typeface="Arial" panose="020B0604020202020204" pitchFamily="34" charset="0"/>
                <a:ea typeface="Calibri" panose="020F0502020204030204" pitchFamily="34" charset="0"/>
              </a:rPr>
              <a:t>Nota.</a:t>
            </a:r>
            <a:r>
              <a:rPr lang="es-ES" sz="1100" dirty="0">
                <a:solidFill>
                  <a:srgbClr val="000000"/>
                </a:solidFill>
                <a:effectLst/>
                <a:latin typeface="Arial" panose="020B0604020202020204" pitchFamily="34" charset="0"/>
                <a:ea typeface="Calibri" panose="020F0502020204030204" pitchFamily="34" charset="0"/>
              </a:rPr>
              <a:t> Valores con letras iguales no son estadísticamente diferentes (p&lt; 0,05).</a:t>
            </a:r>
          </a:p>
          <a:p>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(p= 0,017); %CV= 2,25.</a:t>
            </a:r>
            <a:endParaRPr lang="en-US" sz="1100" dirty="0">
              <a:solidFill>
                <a:srgbClr val="000000"/>
              </a:solidFill>
              <a:effectLst/>
              <a:latin typeface="Arial" panose="020B0604020202020204" pitchFamily="34" charset="0"/>
              <a:ea typeface="Calibri" panose="020F0502020204030204" pitchFamily="34" charset="0"/>
            </a:endParaRPr>
          </a:p>
        </p:txBody>
      </p:sp>
      <p:graphicFrame>
        <p:nvGraphicFramePr>
          <p:cNvPr id="10" name="Tabla 9">
            <a:extLst>
              <a:ext uri="{FF2B5EF4-FFF2-40B4-BE49-F238E27FC236}">
                <a16:creationId xmlns:a16="http://schemas.microsoft.com/office/drawing/2014/main" xmlns="" id="{31C53D47-409A-46DA-92D3-7449B6B1A846}"/>
              </a:ext>
            </a:extLst>
          </p:cNvPr>
          <p:cNvGraphicFramePr>
            <a:graphicFrameLocks noGrp="1"/>
          </p:cNvGraphicFramePr>
          <p:nvPr>
            <p:extLst>
              <p:ext uri="{D42A27DB-BD31-4B8C-83A1-F6EECF244321}">
                <p14:modId xmlns:p14="http://schemas.microsoft.com/office/powerpoint/2010/main" val="1938772232"/>
              </p:ext>
            </p:extLst>
          </p:nvPr>
        </p:nvGraphicFramePr>
        <p:xfrm>
          <a:off x="627838" y="1916832"/>
          <a:ext cx="4388042" cy="1097280"/>
        </p:xfrm>
        <a:graphic>
          <a:graphicData uri="http://schemas.openxmlformats.org/drawingml/2006/table">
            <a:tbl>
              <a:tblPr firstRow="1" firstCol="1" bandRow="1"/>
              <a:tblGrid>
                <a:gridCol w="2083786">
                  <a:extLst>
                    <a:ext uri="{9D8B030D-6E8A-4147-A177-3AD203B41FA5}">
                      <a16:colId xmlns:a16="http://schemas.microsoft.com/office/drawing/2014/main" xmlns="" val="1888701316"/>
                    </a:ext>
                  </a:extLst>
                </a:gridCol>
                <a:gridCol w="1098708">
                  <a:extLst>
                    <a:ext uri="{9D8B030D-6E8A-4147-A177-3AD203B41FA5}">
                      <a16:colId xmlns:a16="http://schemas.microsoft.com/office/drawing/2014/main" xmlns="" val="179683108"/>
                    </a:ext>
                  </a:extLst>
                </a:gridCol>
                <a:gridCol w="1205548">
                  <a:extLst>
                    <a:ext uri="{9D8B030D-6E8A-4147-A177-3AD203B41FA5}">
                      <a16:colId xmlns:a16="http://schemas.microsoft.com/office/drawing/2014/main" xmlns="" val="2385709842"/>
                    </a:ext>
                  </a:extLst>
                </a:gridCol>
              </a:tblGrid>
              <a:tr h="168019">
                <a:tc>
                  <a:txBody>
                    <a:bodyPr/>
                    <a:lstStyle/>
                    <a:p>
                      <a:pPr indent="457200" algn="ctr">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Tratamiento</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Media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Grupo</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1386744"/>
                  </a:ext>
                </a:extLst>
              </a:tr>
              <a:tr h="168019">
                <a:tc>
                  <a:txBody>
                    <a:bodyPr/>
                    <a:lstStyle/>
                    <a:p>
                      <a:pPr indent="457200">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Testigo (T0)</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1,2</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69461294"/>
                  </a:ext>
                </a:extLst>
              </a:tr>
              <a:tr h="336037">
                <a:tc>
                  <a:txBody>
                    <a:bodyPr/>
                    <a:lstStyle/>
                    <a:p>
                      <a:pPr indent="457200">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Sal Comercial (T1)</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1,23</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             b</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4189203472"/>
                  </a:ext>
                </a:extLst>
              </a:tr>
              <a:tr h="336037">
                <a:tc>
                  <a:txBody>
                    <a:bodyPr/>
                    <a:lstStyle/>
                    <a:p>
                      <a:pPr indent="457200">
                        <a:lnSpc>
                          <a:spcPct val="100000"/>
                        </a:lnSpc>
                      </a:pPr>
                      <a:r>
                        <a:rPr lang="es-ES" sz="1200" b="1" dirty="0">
                          <a:solidFill>
                            <a:srgbClr val="000000"/>
                          </a:solidFill>
                          <a:effectLst/>
                          <a:latin typeface="Arial" panose="020B0604020202020204" pitchFamily="34" charset="0"/>
                          <a:ea typeface="Times New Roman" panose="02020603050405020304" pitchFamily="18" charset="0"/>
                        </a:rPr>
                        <a:t>Sal Corregida (T2)</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1,24</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pPr>
                      <a:r>
                        <a:rPr lang="es-ES" sz="1200" dirty="0">
                          <a:solidFill>
                            <a:srgbClr val="000000"/>
                          </a:solidFill>
                          <a:effectLst/>
                          <a:latin typeface="Arial" panose="020B0604020202020204" pitchFamily="34" charset="0"/>
                          <a:ea typeface="Times New Roman" panose="02020603050405020304" pitchFamily="18" charset="0"/>
                        </a:rPr>
                        <a:t>             b</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7280184"/>
                  </a:ext>
                </a:extLst>
              </a:tr>
            </a:tbl>
          </a:graphicData>
        </a:graphic>
      </p:graphicFrame>
      <p:sp>
        <p:nvSpPr>
          <p:cNvPr id="2" name="CuadroTexto 1">
            <a:extLst>
              <a:ext uri="{FF2B5EF4-FFF2-40B4-BE49-F238E27FC236}">
                <a16:creationId xmlns:a16="http://schemas.microsoft.com/office/drawing/2014/main" xmlns="" id="{5D57AC0C-05B5-4DC9-8508-853540C74B01}"/>
              </a:ext>
            </a:extLst>
          </p:cNvPr>
          <p:cNvSpPr txBox="1"/>
          <p:nvPr/>
        </p:nvSpPr>
        <p:spPr>
          <a:xfrm>
            <a:off x="7464152" y="1074222"/>
            <a:ext cx="3456384" cy="33855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b="1" dirty="0"/>
              <a:t>PROFUNDIDAD CORPORAL</a:t>
            </a:r>
            <a:endParaRPr lang="en-US" sz="1600" b="1" dirty="0"/>
          </a:p>
        </p:txBody>
      </p:sp>
      <p:sp>
        <p:nvSpPr>
          <p:cNvPr id="3" name="CuadroTexto 2">
            <a:extLst>
              <a:ext uri="{FF2B5EF4-FFF2-40B4-BE49-F238E27FC236}">
                <a16:creationId xmlns:a16="http://schemas.microsoft.com/office/drawing/2014/main" xmlns="" id="{D37B2302-1467-4983-A973-90C46E441FA1}"/>
              </a:ext>
            </a:extLst>
          </p:cNvPr>
          <p:cNvSpPr txBox="1"/>
          <p:nvPr/>
        </p:nvSpPr>
        <p:spPr>
          <a:xfrm>
            <a:off x="6686810" y="1460684"/>
            <a:ext cx="5529870" cy="600164"/>
          </a:xfrm>
          <a:prstGeom prst="rect">
            <a:avLst/>
          </a:prstGeom>
          <a:noFill/>
        </p:spPr>
        <p:txBody>
          <a:bodyPr wrap="square" rtlCol="0">
            <a:spAutoFit/>
          </a:bodyPr>
          <a:lstStyle/>
          <a:p>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Prueba de comparación de medias de Tukey para la profundidad corporal en </a:t>
            </a:r>
            <a:r>
              <a:rPr lang="es-EC" sz="1100" i="1" dirty="0" err="1">
                <a:effectLst/>
                <a:latin typeface="Arial" panose="020B0604020202020204" pitchFamily="34" charset="0"/>
                <a:ea typeface="Times New Roman" panose="02020603050405020304" pitchFamily="18" charset="0"/>
                <a:cs typeface="Times New Roman" panose="02020603050405020304" pitchFamily="18" charset="0"/>
              </a:rPr>
              <a:t>vaconas</a:t>
            </a:r>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fierros.</a:t>
            </a:r>
            <a:endParaRPr lang="en-US" sz="11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100" dirty="0"/>
          </a:p>
        </p:txBody>
      </p:sp>
      <p:graphicFrame>
        <p:nvGraphicFramePr>
          <p:cNvPr id="6" name="Tabla 5">
            <a:extLst>
              <a:ext uri="{FF2B5EF4-FFF2-40B4-BE49-F238E27FC236}">
                <a16:creationId xmlns:a16="http://schemas.microsoft.com/office/drawing/2014/main" xmlns="" id="{8F711312-79AE-4440-A32C-1A9566B6F57D}"/>
              </a:ext>
            </a:extLst>
          </p:cNvPr>
          <p:cNvGraphicFramePr>
            <a:graphicFrameLocks noGrp="1"/>
          </p:cNvGraphicFramePr>
          <p:nvPr>
            <p:extLst>
              <p:ext uri="{D42A27DB-BD31-4B8C-83A1-F6EECF244321}">
                <p14:modId xmlns:p14="http://schemas.microsoft.com/office/powerpoint/2010/main" val="3111795552"/>
              </p:ext>
            </p:extLst>
          </p:nvPr>
        </p:nvGraphicFramePr>
        <p:xfrm>
          <a:off x="7076631" y="1963044"/>
          <a:ext cx="4262251" cy="961900"/>
        </p:xfrm>
        <a:graphic>
          <a:graphicData uri="http://schemas.openxmlformats.org/drawingml/2006/table">
            <a:tbl>
              <a:tblPr firstRow="1" firstCol="1" bandRow="1"/>
              <a:tblGrid>
                <a:gridCol w="1965960">
                  <a:extLst>
                    <a:ext uri="{9D8B030D-6E8A-4147-A177-3AD203B41FA5}">
                      <a16:colId xmlns:a16="http://schemas.microsoft.com/office/drawing/2014/main" xmlns="" val="1978892148"/>
                    </a:ext>
                  </a:extLst>
                </a:gridCol>
                <a:gridCol w="1069023">
                  <a:extLst>
                    <a:ext uri="{9D8B030D-6E8A-4147-A177-3AD203B41FA5}">
                      <a16:colId xmlns:a16="http://schemas.microsoft.com/office/drawing/2014/main" xmlns="" val="1461949354"/>
                    </a:ext>
                  </a:extLst>
                </a:gridCol>
                <a:gridCol w="1227268">
                  <a:extLst>
                    <a:ext uri="{9D8B030D-6E8A-4147-A177-3AD203B41FA5}">
                      <a16:colId xmlns:a16="http://schemas.microsoft.com/office/drawing/2014/main" xmlns="" val="1496679137"/>
                    </a:ext>
                  </a:extLst>
                </a:gridCol>
              </a:tblGrid>
              <a:tr h="188595">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Tratamiento</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Media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Grupo</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7438278"/>
                  </a:ext>
                </a:extLst>
              </a:tr>
              <a:tr h="188595">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Testigo (T0)</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3,66</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44100314"/>
                  </a:ext>
                </a:extLst>
              </a:tr>
              <a:tr h="188595">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Comercial (T1)</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4,52</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          b</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484444011"/>
                  </a:ext>
                </a:extLst>
              </a:tr>
              <a:tr h="188595">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Corregida (T2)</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4,76</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l">
                        <a:lnSpc>
                          <a:spcPct val="150000"/>
                        </a:lnSpc>
                      </a:pPr>
                      <a:r>
                        <a:rPr lang="es-ES" sz="1200" dirty="0">
                          <a:solidFill>
                            <a:srgbClr val="000000"/>
                          </a:solidFill>
                          <a:effectLst/>
                          <a:latin typeface="Arial" panose="020B0604020202020204" pitchFamily="34" charset="0"/>
                          <a:ea typeface="Times New Roman" panose="02020603050405020304" pitchFamily="18" charset="0"/>
                        </a:rPr>
                        <a:t>          b</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5645509"/>
                  </a:ext>
                </a:extLst>
              </a:tr>
            </a:tbl>
          </a:graphicData>
        </a:graphic>
      </p:graphicFrame>
      <p:sp>
        <p:nvSpPr>
          <p:cNvPr id="21" name="Rectángulo 20">
            <a:extLst>
              <a:ext uri="{FF2B5EF4-FFF2-40B4-BE49-F238E27FC236}">
                <a16:creationId xmlns:a16="http://schemas.microsoft.com/office/drawing/2014/main" xmlns="" id="{6B23CD2F-AE9B-4810-89AE-5C39518C9148}"/>
              </a:ext>
            </a:extLst>
          </p:cNvPr>
          <p:cNvSpPr/>
          <p:nvPr/>
        </p:nvSpPr>
        <p:spPr>
          <a:xfrm>
            <a:off x="7296513" y="2492896"/>
            <a:ext cx="4223709" cy="457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xmlns="" id="{B8817304-C637-4370-9416-87775E6E00A2}"/>
              </a:ext>
            </a:extLst>
          </p:cNvPr>
          <p:cNvSpPr txBox="1"/>
          <p:nvPr/>
        </p:nvSpPr>
        <p:spPr>
          <a:xfrm>
            <a:off x="6847053" y="2996952"/>
            <a:ext cx="5081595" cy="600164"/>
          </a:xfrm>
          <a:prstGeom prst="rect">
            <a:avLst/>
          </a:prstGeom>
          <a:noFill/>
        </p:spPr>
        <p:txBody>
          <a:bodyPr wrap="square" rtlCol="0">
            <a:spAutoFit/>
          </a:bodyPr>
          <a:lstStyle/>
          <a:p>
            <a:r>
              <a:rPr lang="es-ES" sz="1100" i="1" dirty="0">
                <a:solidFill>
                  <a:srgbClr val="000000"/>
                </a:solidFill>
                <a:effectLst/>
                <a:latin typeface="Arial" panose="020B0604020202020204" pitchFamily="34" charset="0"/>
                <a:ea typeface="Calibri" panose="020F0502020204030204" pitchFamily="34" charset="0"/>
              </a:rPr>
              <a:t>Nota.</a:t>
            </a:r>
            <a:r>
              <a:rPr lang="es-ES" sz="1100" dirty="0">
                <a:solidFill>
                  <a:srgbClr val="000000"/>
                </a:solidFill>
                <a:effectLst/>
                <a:latin typeface="Arial" panose="020B0604020202020204" pitchFamily="34" charset="0"/>
                <a:ea typeface="Calibri" panose="020F0502020204030204" pitchFamily="34" charset="0"/>
              </a:rPr>
              <a:t> Valores con letras iguales no son estadísticamente diferentes (p&lt; 0,05) </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(p= 0,0082); %CV= 14,05.</a:t>
            </a:r>
            <a:endParaRPr lang="en-US" sz="1100" dirty="0">
              <a:solidFill>
                <a:srgbClr val="000000"/>
              </a:solidFill>
              <a:effectLst/>
              <a:latin typeface="Arial" panose="020B0604020202020204" pitchFamily="34" charset="0"/>
              <a:ea typeface="Calibri" panose="020F0502020204030204" pitchFamily="34" charset="0"/>
            </a:endParaRPr>
          </a:p>
          <a:p>
            <a:endParaRPr lang="en-US" sz="1100" dirty="0"/>
          </a:p>
        </p:txBody>
      </p:sp>
      <p:sp>
        <p:nvSpPr>
          <p:cNvPr id="12" name="CuadroTexto 11">
            <a:extLst>
              <a:ext uri="{FF2B5EF4-FFF2-40B4-BE49-F238E27FC236}">
                <a16:creationId xmlns:a16="http://schemas.microsoft.com/office/drawing/2014/main" xmlns="" id="{76F28D91-31E5-4BFE-A6D4-104A1B2F49E0}"/>
              </a:ext>
            </a:extLst>
          </p:cNvPr>
          <p:cNvSpPr txBox="1"/>
          <p:nvPr/>
        </p:nvSpPr>
        <p:spPr>
          <a:xfrm>
            <a:off x="7032104" y="4007966"/>
            <a:ext cx="4752528" cy="1077218"/>
          </a:xfrm>
          <a:prstGeom prst="rect">
            <a:avLst/>
          </a:prstGeom>
          <a:noFill/>
        </p:spPr>
        <p:txBody>
          <a:bodyPr wrap="square" rtlCol="0">
            <a:spAutoFit/>
          </a:bodyPr>
          <a:lstStyle/>
          <a:p>
            <a:r>
              <a:rPr lang="es-MX" sz="1600" dirty="0">
                <a:latin typeface="Arial" panose="020B0604020202020204" pitchFamily="34" charset="0"/>
                <a:ea typeface="Calibri" panose="020F0502020204030204" pitchFamily="34" charset="0"/>
              </a:rPr>
              <a:t>G</a:t>
            </a:r>
            <a:r>
              <a:rPr lang="es-MX" sz="1600" dirty="0">
                <a:effectLst/>
                <a:latin typeface="Arial" panose="020B0604020202020204" pitchFamily="34" charset="0"/>
                <a:ea typeface="Calibri" panose="020F0502020204030204" pitchFamily="34" charset="0"/>
              </a:rPr>
              <a:t>arro y Rosales </a:t>
            </a:r>
            <a:r>
              <a:rPr lang="es-EC" sz="1600" dirty="0">
                <a:effectLst/>
                <a:latin typeface="Arial" panose="020B0604020202020204" pitchFamily="34" charset="0"/>
                <a:ea typeface="Calibri" panose="020F0502020204030204" pitchFamily="34" charset="0"/>
              </a:rPr>
              <a:t>(2010), aplicando un tratamiento a </a:t>
            </a:r>
            <a:r>
              <a:rPr lang="es-MX" sz="1600" dirty="0">
                <a:effectLst/>
                <a:latin typeface="Arial" panose="020B0604020202020204" pitchFamily="34" charset="0"/>
                <a:ea typeface="Calibri" panose="020F0502020204030204" pitchFamily="34" charset="0"/>
              </a:rPr>
              <a:t>base de pasto + sal mineral, obtuvieron valores de profundidad corporal mayores, a diferencia de los animales tratados con base de heno + pasto </a:t>
            </a:r>
            <a:endParaRPr lang="en-US" sz="1600" dirty="0"/>
          </a:p>
        </p:txBody>
      </p:sp>
    </p:spTree>
    <p:extLst>
      <p:ext uri="{BB962C8B-B14F-4D97-AF65-F5344CB8AC3E}">
        <p14:creationId xmlns:p14="http://schemas.microsoft.com/office/powerpoint/2010/main" val="3952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5CFB5683-96FB-44C6-A277-2C0AAC8486AA}"/>
              </a:ext>
            </a:extLst>
          </p:cNvPr>
          <p:cNvSpPr txBox="1">
            <a:spLocks/>
          </p:cNvSpPr>
          <p:nvPr/>
        </p:nvSpPr>
        <p:spPr>
          <a:xfrm>
            <a:off x="695400" y="44624"/>
            <a:ext cx="10297144" cy="73347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a:solidFill>
                  <a:schemeClr val="accent6"/>
                </a:solidFill>
                <a:effectLst/>
                <a:cs typeface="Times New Roman" pitchFamily="18" charset="0"/>
              </a:rPr>
              <a:t>RESULTADOS Y DISCUSIÓN </a:t>
            </a:r>
            <a:br>
              <a:rPr lang="es-EC" sz="2800" i="0" kern="0">
                <a:solidFill>
                  <a:schemeClr val="accent6"/>
                </a:solidFill>
                <a:effectLst/>
                <a:cs typeface="Times New Roman" pitchFamily="18" charset="0"/>
              </a:rPr>
            </a:br>
            <a:r>
              <a:rPr lang="es-EC" sz="2800" i="0" kern="0">
                <a:solidFill>
                  <a:schemeClr val="accent6"/>
                </a:solidFill>
                <a:effectLst/>
                <a:cs typeface="Times New Roman" pitchFamily="18" charset="0"/>
              </a:rPr>
              <a:t>VACONAS FIERROS</a:t>
            </a:r>
            <a:endParaRPr lang="es-EC" sz="2800" i="0" kern="0" dirty="0">
              <a:solidFill>
                <a:schemeClr val="accent6"/>
              </a:solidFill>
              <a:effectLst/>
              <a:cs typeface="Times New Roman" pitchFamily="18" charset="0"/>
            </a:endParaRPr>
          </a:p>
        </p:txBody>
      </p:sp>
      <p:graphicFrame>
        <p:nvGraphicFramePr>
          <p:cNvPr id="6" name="Gráfico 5">
            <a:extLst>
              <a:ext uri="{FF2B5EF4-FFF2-40B4-BE49-F238E27FC236}">
                <a16:creationId xmlns:a16="http://schemas.microsoft.com/office/drawing/2014/main" xmlns="" id="{8D069824-D3CB-42D9-AF50-436D26BF6FDE}"/>
              </a:ext>
            </a:extLst>
          </p:cNvPr>
          <p:cNvGraphicFramePr/>
          <p:nvPr>
            <p:extLst>
              <p:ext uri="{D42A27DB-BD31-4B8C-83A1-F6EECF244321}">
                <p14:modId xmlns:p14="http://schemas.microsoft.com/office/powerpoint/2010/main" val="1286652710"/>
              </p:ext>
            </p:extLst>
          </p:nvPr>
        </p:nvGraphicFramePr>
        <p:xfrm>
          <a:off x="6600056" y="1844824"/>
          <a:ext cx="5184576" cy="3351277"/>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xmlns="" id="{2C023C73-070E-497C-A183-6E986130263F}"/>
              </a:ext>
            </a:extLst>
          </p:cNvPr>
          <p:cNvSpPr txBox="1"/>
          <p:nvPr/>
        </p:nvSpPr>
        <p:spPr>
          <a:xfrm>
            <a:off x="6672064" y="1085835"/>
            <a:ext cx="4968552" cy="830997"/>
          </a:xfrm>
          <a:prstGeom prst="rect">
            <a:avLst/>
          </a:prstGeom>
          <a:noFill/>
        </p:spPr>
        <p:txBody>
          <a:bodyPr wrap="square" rtlCol="0">
            <a:spAutoFit/>
          </a:bodyPr>
          <a:lstStyle/>
          <a:p>
            <a:r>
              <a:rPr lang="es-EC" sz="1600" i="1" dirty="0">
                <a:effectLst/>
                <a:latin typeface="Arial" panose="020B0604020202020204" pitchFamily="34" charset="0"/>
                <a:ea typeface="Times New Roman" panose="02020603050405020304" pitchFamily="18" charset="0"/>
                <a:cs typeface="Times New Roman" panose="02020603050405020304" pitchFamily="18" charset="0"/>
              </a:rPr>
              <a:t>Evolución de la GDP por semana de evaluación para vaconas fierros.</a:t>
            </a:r>
            <a:endParaRPr lang="en-US" sz="16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p>
        </p:txBody>
      </p:sp>
      <p:sp>
        <p:nvSpPr>
          <p:cNvPr id="2" name="CuadroTexto 1">
            <a:extLst>
              <a:ext uri="{FF2B5EF4-FFF2-40B4-BE49-F238E27FC236}">
                <a16:creationId xmlns:a16="http://schemas.microsoft.com/office/drawing/2014/main" xmlns="" id="{2CB31FE1-6719-4014-BA15-4C908EA79506}"/>
              </a:ext>
            </a:extLst>
          </p:cNvPr>
          <p:cNvSpPr txBox="1"/>
          <p:nvPr/>
        </p:nvSpPr>
        <p:spPr>
          <a:xfrm>
            <a:off x="1199456" y="1074222"/>
            <a:ext cx="3240360" cy="33855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b="1" dirty="0"/>
              <a:t>GANANCIA DE PESO</a:t>
            </a:r>
            <a:endParaRPr lang="en-US" sz="1600" b="1" dirty="0"/>
          </a:p>
        </p:txBody>
      </p:sp>
      <p:sp>
        <p:nvSpPr>
          <p:cNvPr id="3" name="Rectangle 1">
            <a:extLst>
              <a:ext uri="{FF2B5EF4-FFF2-40B4-BE49-F238E27FC236}">
                <a16:creationId xmlns:a16="http://schemas.microsoft.com/office/drawing/2014/main" xmlns="" id="{A5005684-F558-472B-87C1-72FD2C78B9EF}"/>
              </a:ext>
            </a:extLst>
          </p:cNvPr>
          <p:cNvSpPr>
            <a:spLocks noChangeArrowheads="1"/>
          </p:cNvSpPr>
          <p:nvPr/>
        </p:nvSpPr>
        <p:spPr bwMode="auto">
          <a:xfrm>
            <a:off x="479376" y="1498433"/>
            <a:ext cx="496855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Prueba de comparación de medias de Tukey para la GDP en vaconas fierros.</a:t>
            </a:r>
            <a:endParaRPr kumimoji="0" lang="es-EC" altLang="es-EC" sz="1100" b="0" i="0" u="none" strike="noStrike" cap="none" normalizeH="0" baseline="0" dirty="0">
              <a:ln>
                <a:noFill/>
              </a:ln>
              <a:solidFill>
                <a:schemeClr val="tx1"/>
              </a:solidFill>
              <a:effectLst/>
            </a:endParaRPr>
          </a:p>
        </p:txBody>
      </p:sp>
      <p:graphicFrame>
        <p:nvGraphicFramePr>
          <p:cNvPr id="5" name="Tabla 4">
            <a:extLst>
              <a:ext uri="{FF2B5EF4-FFF2-40B4-BE49-F238E27FC236}">
                <a16:creationId xmlns:a16="http://schemas.microsoft.com/office/drawing/2014/main" xmlns="" id="{B8869562-A206-4D26-8A91-E0C6740FA84C}"/>
              </a:ext>
            </a:extLst>
          </p:cNvPr>
          <p:cNvGraphicFramePr>
            <a:graphicFrameLocks noGrp="1"/>
          </p:cNvGraphicFramePr>
          <p:nvPr>
            <p:extLst>
              <p:ext uri="{D42A27DB-BD31-4B8C-83A1-F6EECF244321}">
                <p14:modId xmlns:p14="http://schemas.microsoft.com/office/powerpoint/2010/main" val="1678342603"/>
              </p:ext>
            </p:extLst>
          </p:nvPr>
        </p:nvGraphicFramePr>
        <p:xfrm>
          <a:off x="551384" y="1988840"/>
          <a:ext cx="4325993" cy="941834"/>
        </p:xfrm>
        <a:graphic>
          <a:graphicData uri="http://schemas.openxmlformats.org/drawingml/2006/table">
            <a:tbl>
              <a:tblPr firstRow="1" firstCol="1" bandRow="1"/>
              <a:tblGrid>
                <a:gridCol w="2027809">
                  <a:extLst>
                    <a:ext uri="{9D8B030D-6E8A-4147-A177-3AD203B41FA5}">
                      <a16:colId xmlns:a16="http://schemas.microsoft.com/office/drawing/2014/main" xmlns="" val="2436308871"/>
                    </a:ext>
                  </a:extLst>
                </a:gridCol>
                <a:gridCol w="1117029">
                  <a:extLst>
                    <a:ext uri="{9D8B030D-6E8A-4147-A177-3AD203B41FA5}">
                      <a16:colId xmlns:a16="http://schemas.microsoft.com/office/drawing/2014/main" xmlns="" val="3245246697"/>
                    </a:ext>
                  </a:extLst>
                </a:gridCol>
                <a:gridCol w="1181155">
                  <a:extLst>
                    <a:ext uri="{9D8B030D-6E8A-4147-A177-3AD203B41FA5}">
                      <a16:colId xmlns:a16="http://schemas.microsoft.com/office/drawing/2014/main" xmlns="" val="3317501035"/>
                    </a:ext>
                  </a:extLst>
                </a:gridCol>
              </a:tblGrid>
              <a:tr h="190500">
                <a:tc>
                  <a:txBody>
                    <a:bodyPr/>
                    <a:lstStyle/>
                    <a:p>
                      <a:pPr indent="457200" algn="ctr">
                        <a:lnSpc>
                          <a:spcPct val="150000"/>
                        </a:lnSpc>
                      </a:pPr>
                      <a:r>
                        <a:rPr lang="es-ES" sz="1100" b="1" dirty="0">
                          <a:solidFill>
                            <a:srgbClr val="000000"/>
                          </a:solidFill>
                          <a:effectLst/>
                          <a:latin typeface="Arial" panose="020B0604020202020204" pitchFamily="34" charset="0"/>
                          <a:ea typeface="Times New Roman" panose="02020603050405020304" pitchFamily="18" charset="0"/>
                        </a:rPr>
                        <a:t>Tratamiento</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100" b="1" dirty="0">
                          <a:solidFill>
                            <a:srgbClr val="000000"/>
                          </a:solidFill>
                          <a:effectLst/>
                          <a:latin typeface="Arial" panose="020B0604020202020204" pitchFamily="34" charset="0"/>
                          <a:ea typeface="Times New Roman" panose="02020603050405020304" pitchFamily="18" charset="0"/>
                        </a:rPr>
                        <a:t>Media</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100" b="1" dirty="0">
                          <a:solidFill>
                            <a:srgbClr val="000000"/>
                          </a:solidFill>
                          <a:effectLst/>
                          <a:latin typeface="Arial" panose="020B0604020202020204" pitchFamily="34" charset="0"/>
                          <a:ea typeface="Times New Roman" panose="02020603050405020304" pitchFamily="18" charset="0"/>
                        </a:rPr>
                        <a:t>Grupo</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318216"/>
                  </a:ext>
                </a:extLst>
              </a:tr>
              <a:tr h="190500">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Testigo (T0)</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1,25</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pPr>
                      <a:r>
                        <a:rPr lang="es-ES" sz="1200">
                          <a:solidFill>
                            <a:srgbClr val="000000"/>
                          </a:solidFill>
                          <a:effectLst/>
                          <a:latin typeface="Arial" panose="020B0604020202020204" pitchFamily="34" charset="0"/>
                          <a:ea typeface="Times New Roman" panose="02020603050405020304" pitchFamily="18" charset="0"/>
                        </a:rPr>
                        <a:t>a</a:t>
                      </a:r>
                      <a:endParaRPr lang="en-US" sz="120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55642281"/>
                  </a:ext>
                </a:extLst>
              </a:tr>
              <a:tr h="190500">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Comercial (T1)</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1,34</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4166006299"/>
                  </a:ext>
                </a:extLst>
              </a:tr>
              <a:tr h="190500">
                <a:tc>
                  <a:txBody>
                    <a:bodyPr/>
                    <a:lstStyle/>
                    <a:p>
                      <a:pPr indent="457200" algn="l">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Corregida (T2)</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C" sz="1200" dirty="0">
                          <a:solidFill>
                            <a:srgbClr val="000000"/>
                          </a:solidFill>
                          <a:effectLst/>
                          <a:latin typeface="Arial" panose="020B0604020202020204" pitchFamily="34" charset="0"/>
                          <a:ea typeface="Calibri" panose="020F0502020204030204" pitchFamily="34" charset="0"/>
                        </a:rPr>
                        <a:t>1,54</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         b</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8914052"/>
                  </a:ext>
                </a:extLst>
              </a:tr>
            </a:tbl>
          </a:graphicData>
        </a:graphic>
      </p:graphicFrame>
      <p:sp>
        <p:nvSpPr>
          <p:cNvPr id="15" name="Rectángulo 14">
            <a:extLst>
              <a:ext uri="{FF2B5EF4-FFF2-40B4-BE49-F238E27FC236}">
                <a16:creationId xmlns:a16="http://schemas.microsoft.com/office/drawing/2014/main" xmlns="" id="{FC50594E-1A15-4C48-BC89-D4D96FDC7B33}"/>
              </a:ext>
            </a:extLst>
          </p:cNvPr>
          <p:cNvSpPr/>
          <p:nvPr/>
        </p:nvSpPr>
        <p:spPr>
          <a:xfrm>
            <a:off x="623392" y="2708920"/>
            <a:ext cx="4388274" cy="261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xmlns="" id="{45BFA39D-CCAF-41FB-92A8-0E2125796A89}"/>
              </a:ext>
            </a:extLst>
          </p:cNvPr>
          <p:cNvSpPr/>
          <p:nvPr/>
        </p:nvSpPr>
        <p:spPr>
          <a:xfrm>
            <a:off x="623392" y="2996952"/>
            <a:ext cx="4299700" cy="415498"/>
          </a:xfrm>
          <a:prstGeom prst="rect">
            <a:avLst/>
          </a:prstGeom>
        </p:spPr>
        <p:txBody>
          <a:bodyPr wrap="square">
            <a:spAutoFit/>
          </a:bodyPr>
          <a:lstStyle/>
          <a:p>
            <a:pPr lvl="0" eaLnBrk="0" hangingPunct="0"/>
            <a:r>
              <a:rPr lang="es-ES" altLang="es-EC" sz="105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es-ES" altLang="es-EC" sz="105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a:t>
            </a:r>
            <a:r>
              <a:rPr lang="de-DE"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(p= 0,0019); %CV=19,08</a:t>
            </a:r>
            <a:endParaRPr lang="es-ES" altLang="es-EC" sz="1050" dirty="0">
              <a:latin typeface="Arial" panose="020B0604020202020204" pitchFamily="34" charset="0"/>
            </a:endParaRPr>
          </a:p>
        </p:txBody>
      </p:sp>
      <p:sp>
        <p:nvSpPr>
          <p:cNvPr id="18" name="CuadroTexto 17">
            <a:extLst>
              <a:ext uri="{FF2B5EF4-FFF2-40B4-BE49-F238E27FC236}">
                <a16:creationId xmlns:a16="http://schemas.microsoft.com/office/drawing/2014/main" xmlns="" id="{3F949050-3926-4DB6-89C5-8B7D8DB35F68}"/>
              </a:ext>
            </a:extLst>
          </p:cNvPr>
          <p:cNvSpPr txBox="1"/>
          <p:nvPr/>
        </p:nvSpPr>
        <p:spPr>
          <a:xfrm>
            <a:off x="407368" y="3875564"/>
            <a:ext cx="5040560" cy="1569660"/>
          </a:xfrm>
          <a:prstGeom prst="rect">
            <a:avLst/>
          </a:prstGeom>
          <a:noFill/>
        </p:spPr>
        <p:txBody>
          <a:bodyPr wrap="square" rtlCol="0">
            <a:spAutoFit/>
          </a:bodyPr>
          <a:lstStyle/>
          <a:p>
            <a:r>
              <a:rPr lang="es-EC" sz="1600" dirty="0">
                <a:effectLst/>
                <a:latin typeface="Arial" panose="020B0604020202020204" pitchFamily="34" charset="0"/>
                <a:ea typeface="Calibri" panose="020F0502020204030204" pitchFamily="34" charset="0"/>
              </a:rPr>
              <a:t>(Morales &amp; Ramírez, 2014) utilizando vaquillas de 10 a 15 meses de edad, en las cuales se evaluó dos tratamientos: bloques nutricionales y sal mineral completa, determinaron que las hembras tratadas con la sal mineral completa, obtuvieron una ganancia de peso mayor.</a:t>
            </a:r>
            <a:endParaRPr lang="en-US" sz="1600" dirty="0"/>
          </a:p>
        </p:txBody>
      </p:sp>
      <p:grpSp>
        <p:nvGrpSpPr>
          <p:cNvPr id="11" name="Grupo 10">
            <a:extLst>
              <a:ext uri="{FF2B5EF4-FFF2-40B4-BE49-F238E27FC236}">
                <a16:creationId xmlns:a16="http://schemas.microsoft.com/office/drawing/2014/main" xmlns="" id="{D37D925F-767D-4E52-B390-4F9DADDE14EE}"/>
              </a:ext>
            </a:extLst>
          </p:cNvPr>
          <p:cNvGrpSpPr/>
          <p:nvPr/>
        </p:nvGrpSpPr>
        <p:grpSpPr>
          <a:xfrm>
            <a:off x="8832304" y="6021288"/>
            <a:ext cx="3240360" cy="582613"/>
            <a:chOff x="8832304" y="6018112"/>
            <a:chExt cx="3240360" cy="582613"/>
          </a:xfrm>
        </p:grpSpPr>
        <p:sp>
          <p:nvSpPr>
            <p:cNvPr id="12" name="Rectángulo redondeado 17">
              <a:extLst>
                <a:ext uri="{FF2B5EF4-FFF2-40B4-BE49-F238E27FC236}">
                  <a16:creationId xmlns:a16="http://schemas.microsoft.com/office/drawing/2014/main" xmlns="" id="{D827C66D-7323-40EC-B607-3FBEB4E46CD8}"/>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3" name="Imagen 5">
              <a:extLst>
                <a:ext uri="{FF2B5EF4-FFF2-40B4-BE49-F238E27FC236}">
                  <a16:creationId xmlns:a16="http://schemas.microsoft.com/office/drawing/2014/main" xmlns="" id="{0F116891-A0F8-4B1D-8B47-EB4D9CC33F1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8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1 Título">
            <a:extLst>
              <a:ext uri="{FF2B5EF4-FFF2-40B4-BE49-F238E27FC236}">
                <a16:creationId xmlns:a16="http://schemas.microsoft.com/office/drawing/2014/main" xmlns="" id="{D30122B0-8255-42CA-9463-690CF1AF0248}"/>
              </a:ext>
            </a:extLst>
          </p:cNvPr>
          <p:cNvSpPr>
            <a:spLocks noGrp="1"/>
          </p:cNvSpPr>
          <p:nvPr>
            <p:ph type="title"/>
          </p:nvPr>
        </p:nvSpPr>
        <p:spPr>
          <a:xfrm>
            <a:off x="1559496" y="183043"/>
            <a:ext cx="8663582" cy="733472"/>
          </a:xfrm>
        </p:spPr>
        <p:txBody>
          <a:bodyPr/>
          <a:lstStyle/>
          <a:p>
            <a:pPr algn="ctr">
              <a:defRPr/>
            </a:pPr>
            <a:r>
              <a:rPr lang="es-EC" sz="2800" i="0" dirty="0">
                <a:solidFill>
                  <a:schemeClr val="accent6"/>
                </a:solidFill>
                <a:effectLst/>
                <a:cs typeface="Times New Roman" pitchFamily="18" charset="0"/>
              </a:rPr>
              <a:t>RESULTADOS Y DISCUSIÓN </a:t>
            </a:r>
            <a:br>
              <a:rPr lang="es-EC" sz="2800" i="0" dirty="0">
                <a:solidFill>
                  <a:schemeClr val="accent6"/>
                </a:solidFill>
                <a:effectLst/>
                <a:cs typeface="Times New Roman" pitchFamily="18" charset="0"/>
              </a:rPr>
            </a:br>
            <a:r>
              <a:rPr lang="es-EC" sz="2800" i="0" dirty="0">
                <a:solidFill>
                  <a:schemeClr val="accent6"/>
                </a:solidFill>
                <a:effectLst/>
                <a:cs typeface="Times New Roman" pitchFamily="18" charset="0"/>
              </a:rPr>
              <a:t>VACONAS FIERROS</a:t>
            </a:r>
          </a:p>
        </p:txBody>
      </p:sp>
      <p:sp>
        <p:nvSpPr>
          <p:cNvPr id="4" name="CuadroTexto 3">
            <a:extLst>
              <a:ext uri="{FF2B5EF4-FFF2-40B4-BE49-F238E27FC236}">
                <a16:creationId xmlns:a16="http://schemas.microsoft.com/office/drawing/2014/main" xmlns="" id="{81113F26-F85F-4077-82AB-868994761327}"/>
              </a:ext>
            </a:extLst>
          </p:cNvPr>
          <p:cNvSpPr txBox="1"/>
          <p:nvPr/>
        </p:nvSpPr>
        <p:spPr>
          <a:xfrm>
            <a:off x="839416" y="1196752"/>
            <a:ext cx="2952328" cy="33855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b="1" dirty="0"/>
              <a:t>CONDICIÓN CORPORAL</a:t>
            </a:r>
            <a:endParaRPr lang="en-US" sz="1600" b="1" dirty="0"/>
          </a:p>
        </p:txBody>
      </p:sp>
      <p:sp>
        <p:nvSpPr>
          <p:cNvPr id="28" name="CuadroTexto 27">
            <a:extLst>
              <a:ext uri="{FF2B5EF4-FFF2-40B4-BE49-F238E27FC236}">
                <a16:creationId xmlns:a16="http://schemas.microsoft.com/office/drawing/2014/main" xmlns="" id="{CAA01AE1-0722-4B15-9703-BE3900E9562E}"/>
              </a:ext>
            </a:extLst>
          </p:cNvPr>
          <p:cNvSpPr txBox="1"/>
          <p:nvPr/>
        </p:nvSpPr>
        <p:spPr>
          <a:xfrm>
            <a:off x="6168008" y="1892934"/>
            <a:ext cx="45719" cy="369332"/>
          </a:xfrm>
          <a:prstGeom prst="rect">
            <a:avLst/>
          </a:prstGeom>
          <a:noFill/>
        </p:spPr>
        <p:txBody>
          <a:bodyPr wrap="square" rtlCol="0">
            <a:spAutoFit/>
          </a:bodyPr>
          <a:lstStyle/>
          <a:p>
            <a:endParaRPr lang="en-US" dirty="0"/>
          </a:p>
        </p:txBody>
      </p:sp>
      <p:sp>
        <p:nvSpPr>
          <p:cNvPr id="29" name="CuadroTexto 28">
            <a:extLst>
              <a:ext uri="{FF2B5EF4-FFF2-40B4-BE49-F238E27FC236}">
                <a16:creationId xmlns:a16="http://schemas.microsoft.com/office/drawing/2014/main" xmlns="" id="{7F11CD31-4489-40C8-B288-E9D9F37558A7}"/>
              </a:ext>
            </a:extLst>
          </p:cNvPr>
          <p:cNvSpPr txBox="1"/>
          <p:nvPr/>
        </p:nvSpPr>
        <p:spPr>
          <a:xfrm>
            <a:off x="479375" y="4149080"/>
            <a:ext cx="4896545" cy="1656184"/>
          </a:xfrm>
          <a:prstGeom prst="rect">
            <a:avLst/>
          </a:prstGeom>
          <a:noFill/>
        </p:spPr>
        <p:txBody>
          <a:bodyPr wrap="square" rtlCol="0">
            <a:spAutoFit/>
          </a:bodyPr>
          <a:lstStyle/>
          <a:p>
            <a:endParaRPr lang="en-US" dirty="0"/>
          </a:p>
        </p:txBody>
      </p:sp>
      <p:sp>
        <p:nvSpPr>
          <p:cNvPr id="30" name="CuadroTexto 29">
            <a:extLst>
              <a:ext uri="{FF2B5EF4-FFF2-40B4-BE49-F238E27FC236}">
                <a16:creationId xmlns:a16="http://schemas.microsoft.com/office/drawing/2014/main" xmlns="" id="{D43DFA9E-568F-407D-90FF-0F953EAF4251}"/>
              </a:ext>
            </a:extLst>
          </p:cNvPr>
          <p:cNvSpPr txBox="1"/>
          <p:nvPr/>
        </p:nvSpPr>
        <p:spPr>
          <a:xfrm>
            <a:off x="210635" y="4007966"/>
            <a:ext cx="4517213" cy="1077218"/>
          </a:xfrm>
          <a:prstGeom prst="rect">
            <a:avLst/>
          </a:prstGeom>
          <a:noFill/>
        </p:spPr>
        <p:txBody>
          <a:bodyPr wrap="square" rtlCol="0">
            <a:spAutoFit/>
          </a:bodyPr>
          <a:lstStyle/>
          <a:p>
            <a:r>
              <a:rPr lang="es-EC" sz="1600" dirty="0" err="1">
                <a:solidFill>
                  <a:srgbClr val="000000"/>
                </a:solidFill>
                <a:effectLst/>
                <a:latin typeface="Arial" panose="020B0604020202020204" pitchFamily="34" charset="0"/>
                <a:ea typeface="Calibri" panose="020F0502020204030204" pitchFamily="34" charset="0"/>
              </a:rPr>
              <a:t>Depablos</a:t>
            </a:r>
            <a:r>
              <a:rPr lang="es-EC" sz="1600" dirty="0">
                <a:solidFill>
                  <a:srgbClr val="000000"/>
                </a:solidFill>
                <a:effectLst/>
                <a:latin typeface="Arial" panose="020B0604020202020204" pitchFamily="34" charset="0"/>
                <a:ea typeface="Calibri" panose="020F0502020204030204" pitchFamily="34" charset="0"/>
              </a:rPr>
              <a:t>, Ordóñez, Godoy, &amp; Chicco, (2011)</a:t>
            </a:r>
            <a:r>
              <a:rPr lang="de-DE" sz="1600" dirty="0">
                <a:solidFill>
                  <a:srgbClr val="000000"/>
                </a:solidFill>
                <a:latin typeface="Arial" panose="020B0604020202020204" pitchFamily="34" charset="0"/>
                <a:ea typeface="Calibri" panose="020F0502020204030204" pitchFamily="34" charset="0"/>
              </a:rPr>
              <a:t>, </a:t>
            </a:r>
            <a:r>
              <a:rPr lang="de-DE" sz="1600" dirty="0">
                <a:effectLst/>
                <a:latin typeface="Arial" panose="020B0604020202020204" pitchFamily="34" charset="0"/>
                <a:ea typeface="Calibri" panose="020F0502020204030204" pitchFamily="34" charset="0"/>
              </a:rPr>
              <a:t>al suplementar minerales ad libitum en novillas en pastoreo no se obtuvieron mejorías con respecto a la condición corporal de los animales</a:t>
            </a:r>
            <a:endParaRPr lang="en-US" sz="1600" dirty="0"/>
          </a:p>
        </p:txBody>
      </p:sp>
      <p:sp>
        <p:nvSpPr>
          <p:cNvPr id="16" name="Rectangle 3">
            <a:extLst>
              <a:ext uri="{FF2B5EF4-FFF2-40B4-BE49-F238E27FC236}">
                <a16:creationId xmlns:a16="http://schemas.microsoft.com/office/drawing/2014/main" xmlns="" id="{6395E414-9E54-460C-AD2E-5F52F76C5CA2}"/>
              </a:ext>
            </a:extLst>
          </p:cNvPr>
          <p:cNvSpPr>
            <a:spLocks noChangeArrowheads="1"/>
          </p:cNvSpPr>
          <p:nvPr/>
        </p:nvSpPr>
        <p:spPr bwMode="auto">
          <a:xfrm>
            <a:off x="4446588" y="305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5">
            <a:extLst>
              <a:ext uri="{FF2B5EF4-FFF2-40B4-BE49-F238E27FC236}">
                <a16:creationId xmlns:a16="http://schemas.microsoft.com/office/drawing/2014/main" xmlns="" id="{C0CD01B1-103F-479D-B54C-4EF31A4DF526}"/>
              </a:ext>
            </a:extLst>
          </p:cNvPr>
          <p:cNvSpPr>
            <a:spLocks noChangeArrowheads="1"/>
          </p:cNvSpPr>
          <p:nvPr/>
        </p:nvSpPr>
        <p:spPr bwMode="auto">
          <a:xfrm>
            <a:off x="479375" y="757655"/>
            <a:ext cx="16210947"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s-EC" altLang="en-US" sz="1100" b="0" i="1" u="none" strike="noStrike" cap="none" normalizeH="0" baseline="0" dirty="0">
              <a:ln>
                <a:noFill/>
              </a:ln>
              <a:solidFill>
                <a:schemeClr val="tx1"/>
              </a:solidFill>
              <a:effectLst/>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s-EC" altLang="en-US" sz="1100" i="1" dirty="0">
              <a:cs typeface="Arial" panose="020B0604020202020204" pitchFamily="34" charset="0"/>
            </a:endParaRPr>
          </a:p>
        </p:txBody>
      </p:sp>
      <p:sp>
        <p:nvSpPr>
          <p:cNvPr id="38" name="CuadroTexto 37">
            <a:extLst>
              <a:ext uri="{FF2B5EF4-FFF2-40B4-BE49-F238E27FC236}">
                <a16:creationId xmlns:a16="http://schemas.microsoft.com/office/drawing/2014/main" xmlns="" id="{A78B083E-90FD-4EBE-96DF-D712A7FA89D8}"/>
              </a:ext>
            </a:extLst>
          </p:cNvPr>
          <p:cNvSpPr txBox="1"/>
          <p:nvPr/>
        </p:nvSpPr>
        <p:spPr>
          <a:xfrm>
            <a:off x="191344" y="1700808"/>
            <a:ext cx="7560840" cy="261610"/>
          </a:xfrm>
          <a:prstGeom prst="rect">
            <a:avLst/>
          </a:prstGeom>
          <a:noFill/>
        </p:spPr>
        <p:txBody>
          <a:bodyPr wrap="square" rtlCol="0">
            <a:spAutoFit/>
          </a:bodyPr>
          <a:lstStyle/>
          <a:p>
            <a:r>
              <a:rPr lang="es-EC" sz="1100" i="1" dirty="0">
                <a:effectLst/>
                <a:latin typeface="Arial" panose="020B0604020202020204" pitchFamily="34" charset="0"/>
                <a:ea typeface="Calibri" panose="020F0502020204030204" pitchFamily="34" charset="0"/>
              </a:rPr>
              <a:t>Prueba de comparación de medias de Tukey para la CC en </a:t>
            </a:r>
            <a:r>
              <a:rPr lang="es-EC" sz="1100" i="1" dirty="0" err="1">
                <a:effectLst/>
                <a:latin typeface="Arial" panose="020B0604020202020204" pitchFamily="34" charset="0"/>
                <a:ea typeface="Calibri" panose="020F0502020204030204" pitchFamily="34" charset="0"/>
              </a:rPr>
              <a:t>vaconas</a:t>
            </a:r>
            <a:r>
              <a:rPr lang="es-EC" sz="1100" i="1" dirty="0">
                <a:effectLst/>
                <a:latin typeface="Arial" panose="020B0604020202020204" pitchFamily="34" charset="0"/>
                <a:ea typeface="Calibri" panose="020F0502020204030204" pitchFamily="34" charset="0"/>
              </a:rPr>
              <a:t> fierros.</a:t>
            </a:r>
            <a:endParaRPr lang="en-US" sz="1100" i="1" dirty="0"/>
          </a:p>
        </p:txBody>
      </p:sp>
      <p:sp>
        <p:nvSpPr>
          <p:cNvPr id="39" name="CuadroTexto 38">
            <a:extLst>
              <a:ext uri="{FF2B5EF4-FFF2-40B4-BE49-F238E27FC236}">
                <a16:creationId xmlns:a16="http://schemas.microsoft.com/office/drawing/2014/main" xmlns="" id="{7C7BE070-4917-4FF6-929A-122BC2E0E79D}"/>
              </a:ext>
            </a:extLst>
          </p:cNvPr>
          <p:cNvSpPr txBox="1"/>
          <p:nvPr/>
        </p:nvSpPr>
        <p:spPr>
          <a:xfrm>
            <a:off x="47328" y="3068960"/>
            <a:ext cx="5081595" cy="600164"/>
          </a:xfrm>
          <a:prstGeom prst="rect">
            <a:avLst/>
          </a:prstGeom>
          <a:noFill/>
        </p:spPr>
        <p:txBody>
          <a:bodyPr wrap="square" rtlCol="0">
            <a:spAutoFit/>
          </a:bodyPr>
          <a:lstStyle/>
          <a:p>
            <a:r>
              <a:rPr lang="es-ES" sz="1100" i="1" dirty="0">
                <a:solidFill>
                  <a:srgbClr val="000000"/>
                </a:solidFill>
                <a:effectLst/>
                <a:latin typeface="Arial" panose="020B0604020202020204" pitchFamily="34" charset="0"/>
                <a:ea typeface="Calibri" panose="020F0502020204030204" pitchFamily="34" charset="0"/>
              </a:rPr>
              <a:t>Nota.</a:t>
            </a:r>
            <a:r>
              <a:rPr lang="es-ES" sz="1100" dirty="0">
                <a:solidFill>
                  <a:srgbClr val="000000"/>
                </a:solidFill>
                <a:effectLst/>
                <a:latin typeface="Arial" panose="020B0604020202020204" pitchFamily="34" charset="0"/>
                <a:ea typeface="Calibri" panose="020F0502020204030204" pitchFamily="34" charset="0"/>
              </a:rPr>
              <a:t> Valores con letras iguales no son estadísticamente diferentes (p&lt; 0,05). </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(p= 0,0993); %CV=11,3.</a:t>
            </a:r>
            <a:endParaRPr lang="en-US" sz="1100" dirty="0">
              <a:solidFill>
                <a:srgbClr val="000000"/>
              </a:solidFill>
              <a:effectLst/>
              <a:latin typeface="Arial" panose="020B0604020202020204" pitchFamily="34" charset="0"/>
              <a:ea typeface="Calibri" panose="020F0502020204030204" pitchFamily="34" charset="0"/>
            </a:endParaRPr>
          </a:p>
          <a:p>
            <a:endParaRPr lang="en-US" sz="1100" dirty="0"/>
          </a:p>
        </p:txBody>
      </p:sp>
      <p:graphicFrame>
        <p:nvGraphicFramePr>
          <p:cNvPr id="44" name="Tabla 43">
            <a:extLst>
              <a:ext uri="{FF2B5EF4-FFF2-40B4-BE49-F238E27FC236}">
                <a16:creationId xmlns:a16="http://schemas.microsoft.com/office/drawing/2014/main" xmlns="" id="{6BAB1005-1402-4EB8-ACF4-AA6B2BF679BA}"/>
              </a:ext>
            </a:extLst>
          </p:cNvPr>
          <p:cNvGraphicFramePr>
            <a:graphicFrameLocks noGrp="1"/>
          </p:cNvGraphicFramePr>
          <p:nvPr>
            <p:extLst>
              <p:ext uri="{D42A27DB-BD31-4B8C-83A1-F6EECF244321}">
                <p14:modId xmlns:p14="http://schemas.microsoft.com/office/powerpoint/2010/main" val="847573664"/>
              </p:ext>
            </p:extLst>
          </p:nvPr>
        </p:nvGraphicFramePr>
        <p:xfrm>
          <a:off x="191344" y="2060848"/>
          <a:ext cx="4130993" cy="961900"/>
        </p:xfrm>
        <a:graphic>
          <a:graphicData uri="http://schemas.openxmlformats.org/drawingml/2006/table">
            <a:tbl>
              <a:tblPr firstRow="1" firstCol="1" bandRow="1"/>
              <a:tblGrid>
                <a:gridCol w="1965960">
                  <a:extLst>
                    <a:ext uri="{9D8B030D-6E8A-4147-A177-3AD203B41FA5}">
                      <a16:colId xmlns:a16="http://schemas.microsoft.com/office/drawing/2014/main" xmlns="" val="3457665757"/>
                    </a:ext>
                  </a:extLst>
                </a:gridCol>
                <a:gridCol w="1069023">
                  <a:extLst>
                    <a:ext uri="{9D8B030D-6E8A-4147-A177-3AD203B41FA5}">
                      <a16:colId xmlns:a16="http://schemas.microsoft.com/office/drawing/2014/main" xmlns="" val="3563526061"/>
                    </a:ext>
                  </a:extLst>
                </a:gridCol>
                <a:gridCol w="1096010">
                  <a:extLst>
                    <a:ext uri="{9D8B030D-6E8A-4147-A177-3AD203B41FA5}">
                      <a16:colId xmlns:a16="http://schemas.microsoft.com/office/drawing/2014/main" xmlns="" val="2085535748"/>
                    </a:ext>
                  </a:extLst>
                </a:gridCol>
              </a:tblGrid>
              <a:tr h="190500">
                <a:tc>
                  <a:txBody>
                    <a:bodyPr/>
                    <a:lstStyle/>
                    <a:p>
                      <a:pPr indent="457200">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Tratamiento</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Media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Grupo</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4010166"/>
                  </a:ext>
                </a:extLst>
              </a:tr>
              <a:tr h="190500">
                <a:tc>
                  <a:txBody>
                    <a:bodyPr/>
                    <a:lstStyle/>
                    <a:p>
                      <a:pPr indent="457200">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Testigo (T0)</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2,43</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225255"/>
                  </a:ext>
                </a:extLst>
              </a:tr>
              <a:tr h="190500">
                <a:tc>
                  <a:txBody>
                    <a:bodyPr/>
                    <a:lstStyle/>
                    <a:p>
                      <a:pPr indent="457200">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Comercial (T1)</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2,68</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xmlns="" val="1576242036"/>
                  </a:ext>
                </a:extLst>
              </a:tr>
              <a:tr h="190500">
                <a:tc>
                  <a:txBody>
                    <a:bodyPr/>
                    <a:lstStyle/>
                    <a:p>
                      <a:pPr indent="457200">
                        <a:lnSpc>
                          <a:spcPct val="150000"/>
                        </a:lnSpc>
                      </a:pPr>
                      <a:r>
                        <a:rPr lang="es-ES" sz="1200" b="1" dirty="0">
                          <a:solidFill>
                            <a:srgbClr val="000000"/>
                          </a:solidFill>
                          <a:effectLst/>
                          <a:latin typeface="Arial" panose="020B0604020202020204" pitchFamily="34" charset="0"/>
                          <a:ea typeface="Times New Roman" panose="02020603050405020304" pitchFamily="18" charset="0"/>
                        </a:rPr>
                        <a:t>Sal Corregida (T2)</a:t>
                      </a:r>
                      <a:endParaRPr lang="en-US" sz="1200" b="1"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2,79</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50000"/>
                        </a:lnSpc>
                      </a:pPr>
                      <a:r>
                        <a:rPr lang="es-ES" sz="1200" dirty="0">
                          <a:solidFill>
                            <a:srgbClr val="000000"/>
                          </a:solidFill>
                          <a:effectLst/>
                          <a:latin typeface="Arial" panose="020B0604020202020204" pitchFamily="34" charset="0"/>
                          <a:ea typeface="Times New Roman" panose="02020603050405020304" pitchFamily="18" charset="0"/>
                        </a:rPr>
                        <a:t>a</a:t>
                      </a:r>
                      <a:endParaRPr lang="en-US"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3663897"/>
                  </a:ext>
                </a:extLst>
              </a:tr>
            </a:tbl>
          </a:graphicData>
        </a:graphic>
      </p:graphicFrame>
      <p:sp>
        <p:nvSpPr>
          <p:cNvPr id="2" name="Cerrar llave 1">
            <a:extLst>
              <a:ext uri="{FF2B5EF4-FFF2-40B4-BE49-F238E27FC236}">
                <a16:creationId xmlns:a16="http://schemas.microsoft.com/office/drawing/2014/main" xmlns="" id="{0EF0A6E8-A5C5-4889-8399-76B58B055913}"/>
              </a:ext>
            </a:extLst>
          </p:cNvPr>
          <p:cNvSpPr/>
          <p:nvPr/>
        </p:nvSpPr>
        <p:spPr>
          <a:xfrm>
            <a:off x="4174746" y="2399982"/>
            <a:ext cx="191260" cy="596389"/>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CuadroTexto 2">
            <a:extLst>
              <a:ext uri="{FF2B5EF4-FFF2-40B4-BE49-F238E27FC236}">
                <a16:creationId xmlns:a16="http://schemas.microsoft.com/office/drawing/2014/main" xmlns="" id="{D7674240-FBEB-4B51-A989-F75AF5467985}"/>
              </a:ext>
            </a:extLst>
          </p:cNvPr>
          <p:cNvSpPr txBox="1"/>
          <p:nvPr/>
        </p:nvSpPr>
        <p:spPr>
          <a:xfrm>
            <a:off x="7824192" y="1196752"/>
            <a:ext cx="2808312" cy="33855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b="1" dirty="0"/>
              <a:t>PESO VIVO</a:t>
            </a:r>
            <a:endParaRPr lang="en-US" sz="1600" b="1" dirty="0"/>
          </a:p>
        </p:txBody>
      </p:sp>
      <p:sp>
        <p:nvSpPr>
          <p:cNvPr id="5" name="Rectangle 1">
            <a:extLst>
              <a:ext uri="{FF2B5EF4-FFF2-40B4-BE49-F238E27FC236}">
                <a16:creationId xmlns:a16="http://schemas.microsoft.com/office/drawing/2014/main" xmlns="" id="{3AD0AFCF-F127-442D-B211-CA6E99433E5A}"/>
              </a:ext>
            </a:extLst>
          </p:cNvPr>
          <p:cNvSpPr>
            <a:spLocks noChangeArrowheads="1"/>
          </p:cNvSpPr>
          <p:nvPr/>
        </p:nvSpPr>
        <p:spPr bwMode="auto">
          <a:xfrm>
            <a:off x="6396818" y="1628800"/>
            <a:ext cx="52437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Prueba de comparación de medias de Tukey para el peso vivo en vaconas fierros.</a:t>
            </a:r>
            <a:endParaRPr kumimoji="0" lang="es-EC" altLang="es-EC" sz="1100" b="0" i="0" u="none" strike="noStrike" cap="none" normalizeH="0" baseline="0" dirty="0">
              <a:ln>
                <a:noFill/>
              </a:ln>
              <a:solidFill>
                <a:schemeClr val="tx1"/>
              </a:solidFill>
              <a:effectLst/>
            </a:endParaRPr>
          </a:p>
        </p:txBody>
      </p:sp>
      <p:graphicFrame>
        <p:nvGraphicFramePr>
          <p:cNvPr id="7" name="Tabla 6">
            <a:extLst>
              <a:ext uri="{FF2B5EF4-FFF2-40B4-BE49-F238E27FC236}">
                <a16:creationId xmlns:a16="http://schemas.microsoft.com/office/drawing/2014/main" xmlns="" id="{3DA4C126-033F-475F-8633-D16D662F9F25}"/>
              </a:ext>
            </a:extLst>
          </p:cNvPr>
          <p:cNvGraphicFramePr>
            <a:graphicFrameLocks noGrp="1"/>
          </p:cNvGraphicFramePr>
          <p:nvPr>
            <p:extLst>
              <p:ext uri="{D42A27DB-BD31-4B8C-83A1-F6EECF244321}">
                <p14:modId xmlns:p14="http://schemas.microsoft.com/office/powerpoint/2010/main" val="2228904520"/>
              </p:ext>
            </p:extLst>
          </p:nvPr>
        </p:nvGraphicFramePr>
        <p:xfrm>
          <a:off x="6974594" y="2136318"/>
          <a:ext cx="3971058" cy="961900"/>
        </p:xfrm>
        <a:graphic>
          <a:graphicData uri="http://schemas.openxmlformats.org/drawingml/2006/table">
            <a:tbl>
              <a:tblPr firstRow="1" firstCol="1" bandRow="1">
                <a:tableStyleId>{C083E6E3-FA7D-4D7B-A595-EF9225AFEA82}</a:tableStyleId>
              </a:tblPr>
              <a:tblGrid>
                <a:gridCol w="1644323">
                  <a:extLst>
                    <a:ext uri="{9D8B030D-6E8A-4147-A177-3AD203B41FA5}">
                      <a16:colId xmlns:a16="http://schemas.microsoft.com/office/drawing/2014/main" xmlns="" val="1678881639"/>
                    </a:ext>
                  </a:extLst>
                </a:gridCol>
                <a:gridCol w="1168086">
                  <a:extLst>
                    <a:ext uri="{9D8B030D-6E8A-4147-A177-3AD203B41FA5}">
                      <a16:colId xmlns:a16="http://schemas.microsoft.com/office/drawing/2014/main" xmlns="" val="19506483"/>
                    </a:ext>
                  </a:extLst>
                </a:gridCol>
                <a:gridCol w="1158649">
                  <a:extLst>
                    <a:ext uri="{9D8B030D-6E8A-4147-A177-3AD203B41FA5}">
                      <a16:colId xmlns:a16="http://schemas.microsoft.com/office/drawing/2014/main" xmlns="" val="2270814666"/>
                    </a:ext>
                  </a:extLst>
                </a:gridCol>
              </a:tblGrid>
              <a:tr h="190500">
                <a:tc>
                  <a:txBody>
                    <a:bodyPr/>
                    <a:lstStyle/>
                    <a:p>
                      <a:pPr marL="0" indent="0" algn="ctr">
                        <a:lnSpc>
                          <a:spcPct val="150000"/>
                        </a:lnSpc>
                        <a:spcAft>
                          <a:spcPts val="0"/>
                        </a:spcAft>
                      </a:pPr>
                      <a:r>
                        <a:rPr lang="es-ES" sz="1200" dirty="0">
                          <a:effectLst/>
                        </a:rPr>
                        <a:t>Tratamiento</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50000"/>
                        </a:lnSpc>
                        <a:spcAft>
                          <a:spcPts val="0"/>
                        </a:spcAft>
                      </a:pPr>
                      <a:r>
                        <a:rPr lang="es-ES" sz="1200" dirty="0">
                          <a:effectLst/>
                        </a:rPr>
                        <a:t>Media</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50000"/>
                        </a:lnSpc>
                        <a:spcAft>
                          <a:spcPts val="0"/>
                        </a:spcAft>
                      </a:pPr>
                      <a:r>
                        <a:rPr lang="es-ES" sz="1200" dirty="0">
                          <a:effectLst/>
                        </a:rPr>
                        <a:t>Grupo</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4056914"/>
                  </a:ext>
                </a:extLst>
              </a:tr>
              <a:tr h="190500">
                <a:tc>
                  <a:txBody>
                    <a:bodyPr/>
                    <a:lstStyle/>
                    <a:p>
                      <a:pPr marL="0" indent="0">
                        <a:lnSpc>
                          <a:spcPct val="150000"/>
                        </a:lnSpc>
                        <a:spcAft>
                          <a:spcPts val="0"/>
                        </a:spcAft>
                      </a:pPr>
                      <a:r>
                        <a:rPr lang="es-ES" sz="1200" dirty="0">
                          <a:effectLst/>
                        </a:rPr>
                        <a:t>Testigo (T0)</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indent="0" algn="ctr">
                        <a:lnSpc>
                          <a:spcPct val="150000"/>
                        </a:lnSpc>
                        <a:spcAft>
                          <a:spcPts val="0"/>
                        </a:spcAft>
                      </a:pPr>
                      <a:r>
                        <a:rPr lang="es-ES" sz="1200" dirty="0">
                          <a:effectLst/>
                        </a:rPr>
                        <a:t>214,44</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indent="0" algn="ctr">
                        <a:lnSpc>
                          <a:spcPct val="150000"/>
                        </a:lnSpc>
                        <a:spcAft>
                          <a:spcPts val="0"/>
                        </a:spcAft>
                      </a:pPr>
                      <a:r>
                        <a:rPr lang="es-ES" sz="1200" dirty="0">
                          <a:effectLst/>
                        </a:rPr>
                        <a:t>a</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04746595"/>
                  </a:ext>
                </a:extLst>
              </a:tr>
              <a:tr h="190500">
                <a:tc>
                  <a:txBody>
                    <a:bodyPr/>
                    <a:lstStyle/>
                    <a:p>
                      <a:pPr marL="0" indent="0">
                        <a:lnSpc>
                          <a:spcPct val="150000"/>
                        </a:lnSpc>
                        <a:spcAft>
                          <a:spcPts val="0"/>
                        </a:spcAft>
                      </a:pPr>
                      <a:r>
                        <a:rPr lang="es-ES" sz="1200" dirty="0">
                          <a:effectLst/>
                        </a:rPr>
                        <a:t>Sal Comercial (T1)</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indent="0" algn="ctr">
                        <a:lnSpc>
                          <a:spcPct val="150000"/>
                        </a:lnSpc>
                        <a:spcAft>
                          <a:spcPts val="0"/>
                        </a:spcAft>
                      </a:pPr>
                      <a:r>
                        <a:rPr lang="es-ES" sz="1200" dirty="0">
                          <a:effectLst/>
                        </a:rPr>
                        <a:t>268,49</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tc>
                <a:tc>
                  <a:txBody>
                    <a:bodyPr/>
                    <a:lstStyle/>
                    <a:p>
                      <a:pPr marL="0" indent="0" algn="ctr">
                        <a:lnSpc>
                          <a:spcPct val="150000"/>
                        </a:lnSpc>
                        <a:spcAft>
                          <a:spcPts val="0"/>
                        </a:spcAft>
                      </a:pPr>
                      <a:r>
                        <a:rPr lang="es-ES" sz="1200" dirty="0">
                          <a:effectLst/>
                        </a:rPr>
                        <a:t>         b</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2681822400"/>
                  </a:ext>
                </a:extLst>
              </a:tr>
              <a:tr h="190500">
                <a:tc>
                  <a:txBody>
                    <a:bodyPr/>
                    <a:lstStyle/>
                    <a:p>
                      <a:pPr marL="0" indent="0">
                        <a:lnSpc>
                          <a:spcPct val="150000"/>
                        </a:lnSpc>
                        <a:spcAft>
                          <a:spcPts val="0"/>
                        </a:spcAft>
                      </a:pPr>
                      <a:r>
                        <a:rPr lang="es-ES" sz="1200" dirty="0">
                          <a:effectLst/>
                        </a:rPr>
                        <a:t>Sal Corregida</a:t>
                      </a:r>
                      <a:r>
                        <a:rPr lang="es-ES" sz="1200" baseline="0" dirty="0">
                          <a:effectLst/>
                        </a:rPr>
                        <a:t> </a:t>
                      </a:r>
                      <a:r>
                        <a:rPr lang="es-ES" sz="1200" dirty="0">
                          <a:effectLst/>
                        </a:rPr>
                        <a:t>(T2)</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indent="0" algn="ctr">
                        <a:lnSpc>
                          <a:spcPct val="150000"/>
                        </a:lnSpc>
                        <a:spcAft>
                          <a:spcPts val="0"/>
                        </a:spcAft>
                      </a:pPr>
                      <a:r>
                        <a:rPr lang="es-ES" sz="1200" dirty="0">
                          <a:effectLst/>
                        </a:rPr>
                        <a:t> 270,13</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indent="0" algn="ctr">
                        <a:lnSpc>
                          <a:spcPct val="150000"/>
                        </a:lnSpc>
                        <a:spcAft>
                          <a:spcPts val="0"/>
                        </a:spcAft>
                      </a:pPr>
                      <a:r>
                        <a:rPr lang="es-ES" sz="1200" dirty="0">
                          <a:effectLst/>
                        </a:rPr>
                        <a:t>         b</a:t>
                      </a:r>
                      <a:endParaRPr lang="es-EC" sz="1200" dirty="0">
                        <a:solidFill>
                          <a:srgbClr val="000000"/>
                        </a:solidFill>
                        <a:effectLst/>
                        <a:latin typeface="Arial" panose="020B0604020202020204" pitchFamily="34" charset="0"/>
                        <a:ea typeface="Calibri" panose="020F0502020204030204" pitchFamily="34" charset="0"/>
                      </a:endParaRP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00877307"/>
                  </a:ext>
                </a:extLst>
              </a:tr>
            </a:tbl>
          </a:graphicData>
        </a:graphic>
      </p:graphicFrame>
      <p:sp>
        <p:nvSpPr>
          <p:cNvPr id="31" name="Rectángulo 30">
            <a:extLst>
              <a:ext uri="{FF2B5EF4-FFF2-40B4-BE49-F238E27FC236}">
                <a16:creationId xmlns:a16="http://schemas.microsoft.com/office/drawing/2014/main" xmlns="" id="{6EEC58FE-4A24-497E-9931-589C73A486D8}"/>
              </a:ext>
            </a:extLst>
          </p:cNvPr>
          <p:cNvSpPr/>
          <p:nvPr/>
        </p:nvSpPr>
        <p:spPr>
          <a:xfrm>
            <a:off x="6949478" y="2636912"/>
            <a:ext cx="3971058" cy="476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xmlns="" id="{2B1F468F-0974-44C0-AE26-5E715F6E6527}"/>
              </a:ext>
            </a:extLst>
          </p:cNvPr>
          <p:cNvSpPr/>
          <p:nvPr/>
        </p:nvSpPr>
        <p:spPr>
          <a:xfrm>
            <a:off x="6888088" y="3140968"/>
            <a:ext cx="4299700" cy="430887"/>
          </a:xfrm>
          <a:prstGeom prst="rect">
            <a:avLst/>
          </a:prstGeom>
        </p:spPr>
        <p:txBody>
          <a:bodyPr wrap="square">
            <a:spAutoFit/>
          </a:bodyPr>
          <a:lstStyle/>
          <a:p>
            <a:pPr lvl="0" eaLnBrk="0" hangingPunct="0"/>
            <a:r>
              <a:rPr lang="es-ES" altLang="es-EC" sz="1100" i="1" dirty="0">
                <a:solidFill>
                  <a:srgbClr val="000000"/>
                </a:solidFill>
                <a:latin typeface="Arial" panose="020B0604020202020204" pitchFamily="34" charset="0"/>
                <a:ea typeface="Calibri" panose="020F0502020204030204" pitchFamily="34" charset="0"/>
                <a:cs typeface="Arial" panose="020B0604020202020204" pitchFamily="34" charset="0"/>
              </a:rPr>
              <a:t>Nota</a:t>
            </a:r>
            <a:r>
              <a:rPr lang="es-ES" altLang="es-EC" sz="1100" dirty="0">
                <a:solidFill>
                  <a:srgbClr val="000000"/>
                </a:solidFill>
                <a:latin typeface="Arial" panose="020B0604020202020204" pitchFamily="34" charset="0"/>
                <a:ea typeface="Calibri" panose="020F0502020204030204" pitchFamily="34" charset="0"/>
                <a:cs typeface="Arial" panose="020B0604020202020204" pitchFamily="34" charset="0"/>
              </a:rPr>
              <a:t>. Valores con letras iguales no son estadísticamente diferentes. </a:t>
            </a:r>
            <a:r>
              <a:rPr lang="de-DE"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(p= 0,0009); %CV=10,25</a:t>
            </a:r>
            <a:endParaRPr lang="es-ES" altLang="es-EC" sz="1100" dirty="0">
              <a:latin typeface="Arial" panose="020B0604020202020204" pitchFamily="34" charset="0"/>
            </a:endParaRPr>
          </a:p>
        </p:txBody>
      </p:sp>
      <p:sp>
        <p:nvSpPr>
          <p:cNvPr id="10" name="CuadroTexto 9">
            <a:extLst>
              <a:ext uri="{FF2B5EF4-FFF2-40B4-BE49-F238E27FC236}">
                <a16:creationId xmlns:a16="http://schemas.microsoft.com/office/drawing/2014/main" xmlns="" id="{224CBDEA-2071-4134-9968-CD6C601993E0}"/>
              </a:ext>
            </a:extLst>
          </p:cNvPr>
          <p:cNvSpPr txBox="1"/>
          <p:nvPr/>
        </p:nvSpPr>
        <p:spPr>
          <a:xfrm>
            <a:off x="6672064" y="3861048"/>
            <a:ext cx="4517212" cy="1815882"/>
          </a:xfrm>
          <a:prstGeom prst="rect">
            <a:avLst/>
          </a:prstGeom>
          <a:noFill/>
        </p:spPr>
        <p:txBody>
          <a:bodyPr wrap="square" rtlCol="0">
            <a:spAutoFit/>
          </a:bodyPr>
          <a:lstStyle/>
          <a:p>
            <a:r>
              <a:rPr lang="es-EC" sz="1600" dirty="0" err="1">
                <a:solidFill>
                  <a:srgbClr val="000000"/>
                </a:solidFill>
                <a:effectLst/>
                <a:latin typeface="Arial" panose="020B0604020202020204" pitchFamily="34" charset="0"/>
                <a:ea typeface="Calibri" panose="020F0502020204030204" pitchFamily="34" charset="0"/>
              </a:rPr>
              <a:t>Depablos</a:t>
            </a:r>
            <a:r>
              <a:rPr lang="es-EC" sz="1600" dirty="0">
                <a:solidFill>
                  <a:srgbClr val="000000"/>
                </a:solidFill>
                <a:effectLst/>
                <a:latin typeface="Arial" panose="020B0604020202020204" pitchFamily="34" charset="0"/>
                <a:ea typeface="Calibri" panose="020F0502020204030204" pitchFamily="34" charset="0"/>
              </a:rPr>
              <a:t>, Ordóñez, Godoy, &amp; Chicco, (2011)</a:t>
            </a:r>
            <a:r>
              <a:rPr lang="de-DE" sz="1600" dirty="0">
                <a:solidFill>
                  <a:srgbClr val="000000"/>
                </a:solidFill>
                <a:latin typeface="Arial" panose="020B0604020202020204" pitchFamily="34" charset="0"/>
                <a:ea typeface="Calibri" panose="020F0502020204030204" pitchFamily="34" charset="0"/>
              </a:rPr>
              <a:t>, ofreciendo tratamientos con s</a:t>
            </a:r>
            <a:r>
              <a:rPr lang="de-DE" sz="1600" dirty="0">
                <a:solidFill>
                  <a:srgbClr val="000000"/>
                </a:solidFill>
                <a:effectLst/>
                <a:latin typeface="Arial" panose="020B0604020202020204" pitchFamily="34" charset="0"/>
                <a:ea typeface="Calibri" panose="020F0502020204030204" pitchFamily="34" charset="0"/>
              </a:rPr>
              <a:t>al común, suplemento mineral y un suplemento proteico mineral; resultaron con un mayor peso vivo (244 kg y 288 kg), aquellas hembras alimentadas con el suplemento mineral.</a:t>
            </a:r>
            <a:endParaRPr lang="en-US" sz="1600" dirty="0">
              <a:solidFill>
                <a:srgbClr val="000000"/>
              </a:solidFill>
              <a:effectLst/>
              <a:latin typeface="Arial" panose="020B0604020202020204" pitchFamily="34" charset="0"/>
              <a:ea typeface="Calibri" panose="020F0502020204030204" pitchFamily="34" charset="0"/>
            </a:endParaRPr>
          </a:p>
          <a:p>
            <a:endParaRPr lang="en-US" sz="1600" dirty="0"/>
          </a:p>
        </p:txBody>
      </p:sp>
    </p:spTree>
    <p:extLst>
      <p:ext uri="{BB962C8B-B14F-4D97-AF65-F5344CB8AC3E}">
        <p14:creationId xmlns:p14="http://schemas.microsoft.com/office/powerpoint/2010/main" val="202872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8832304" y="6021288"/>
            <a:ext cx="3240360" cy="582613"/>
            <a:chOff x="8832304" y="6018112"/>
            <a:chExt cx="3240360" cy="582613"/>
          </a:xfrm>
        </p:grpSpPr>
        <p:sp>
          <p:nvSpPr>
            <p:cNvPr id="18" name="Rectángulo redondeado 17"/>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9"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1 Título">
            <a:extLst>
              <a:ext uri="{FF2B5EF4-FFF2-40B4-BE49-F238E27FC236}">
                <a16:creationId xmlns:a16="http://schemas.microsoft.com/office/drawing/2014/main" xmlns="" id="{D30122B0-8255-42CA-9463-690CF1AF0248}"/>
              </a:ext>
            </a:extLst>
          </p:cNvPr>
          <p:cNvSpPr>
            <a:spLocks noGrp="1"/>
          </p:cNvSpPr>
          <p:nvPr>
            <p:ph type="title"/>
          </p:nvPr>
        </p:nvSpPr>
        <p:spPr>
          <a:xfrm>
            <a:off x="3049044" y="116632"/>
            <a:ext cx="6215308" cy="733472"/>
          </a:xfrm>
        </p:spPr>
        <p:txBody>
          <a:bodyPr/>
          <a:lstStyle/>
          <a:p>
            <a:pPr algn="ctr">
              <a:defRPr/>
            </a:pPr>
            <a:r>
              <a:rPr lang="es-EC" sz="2800" i="0" dirty="0">
                <a:solidFill>
                  <a:schemeClr val="accent6"/>
                </a:solidFill>
                <a:cs typeface="Times New Roman" pitchFamily="18" charset="0"/>
              </a:rPr>
              <a:t>RESULTADOS Y DISCUSIÓN</a:t>
            </a:r>
            <a:br>
              <a:rPr lang="es-EC" sz="2800" i="0" dirty="0">
                <a:solidFill>
                  <a:schemeClr val="accent6"/>
                </a:solidFill>
                <a:cs typeface="Times New Roman" pitchFamily="18" charset="0"/>
              </a:rPr>
            </a:br>
            <a:r>
              <a:rPr lang="es-EC" sz="2800" i="0" dirty="0">
                <a:solidFill>
                  <a:schemeClr val="accent6"/>
                </a:solidFill>
                <a:cs typeface="Times New Roman" pitchFamily="18" charset="0"/>
              </a:rPr>
              <a:t>VACONAS FIERROS</a:t>
            </a:r>
          </a:p>
        </p:txBody>
      </p:sp>
      <p:sp>
        <p:nvSpPr>
          <p:cNvPr id="6" name="CuadroTexto 5">
            <a:extLst>
              <a:ext uri="{FF2B5EF4-FFF2-40B4-BE49-F238E27FC236}">
                <a16:creationId xmlns:a16="http://schemas.microsoft.com/office/drawing/2014/main" xmlns="" id="{C9B240B6-CC65-4CB3-AD81-CA4242A3AE84}"/>
              </a:ext>
            </a:extLst>
          </p:cNvPr>
          <p:cNvSpPr txBox="1"/>
          <p:nvPr/>
        </p:nvSpPr>
        <p:spPr>
          <a:xfrm>
            <a:off x="1487488" y="1196752"/>
            <a:ext cx="3456384" cy="307777"/>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b="1" dirty="0"/>
              <a:t>DETECCIÓN DE CELOS</a:t>
            </a:r>
            <a:endParaRPr lang="en-US" sz="1400" b="1" dirty="0"/>
          </a:p>
        </p:txBody>
      </p:sp>
      <p:sp>
        <p:nvSpPr>
          <p:cNvPr id="28" name="CuadroTexto 27">
            <a:extLst>
              <a:ext uri="{FF2B5EF4-FFF2-40B4-BE49-F238E27FC236}">
                <a16:creationId xmlns:a16="http://schemas.microsoft.com/office/drawing/2014/main" xmlns="" id="{CAA01AE1-0722-4B15-9703-BE3900E9562E}"/>
              </a:ext>
            </a:extLst>
          </p:cNvPr>
          <p:cNvSpPr txBox="1"/>
          <p:nvPr/>
        </p:nvSpPr>
        <p:spPr>
          <a:xfrm>
            <a:off x="6168008" y="1892934"/>
            <a:ext cx="45719" cy="369332"/>
          </a:xfrm>
          <a:prstGeom prst="rect">
            <a:avLst/>
          </a:prstGeom>
          <a:noFill/>
        </p:spPr>
        <p:txBody>
          <a:bodyPr wrap="square" rtlCol="0">
            <a:spAutoFit/>
          </a:bodyPr>
          <a:lstStyle/>
          <a:p>
            <a:endParaRPr lang="en-US" dirty="0"/>
          </a:p>
        </p:txBody>
      </p:sp>
      <p:sp>
        <p:nvSpPr>
          <p:cNvPr id="2" name="CuadroTexto 1">
            <a:extLst>
              <a:ext uri="{FF2B5EF4-FFF2-40B4-BE49-F238E27FC236}">
                <a16:creationId xmlns:a16="http://schemas.microsoft.com/office/drawing/2014/main" xmlns="" id="{8DF5592A-A77E-4C8A-BAF7-681DD942164E}"/>
              </a:ext>
            </a:extLst>
          </p:cNvPr>
          <p:cNvSpPr txBox="1"/>
          <p:nvPr/>
        </p:nvSpPr>
        <p:spPr>
          <a:xfrm>
            <a:off x="6672064" y="2708920"/>
            <a:ext cx="4778817" cy="923330"/>
          </a:xfrm>
          <a:prstGeom prst="rect">
            <a:avLst/>
          </a:prstGeom>
          <a:noFill/>
        </p:spPr>
        <p:txBody>
          <a:bodyPr wrap="square" rtlCol="0">
            <a:spAutoFit/>
          </a:bodyPr>
          <a:lstStyle/>
          <a:p>
            <a:r>
              <a:rPr lang="de-DE" sz="1800" dirty="0">
                <a:effectLst/>
                <a:latin typeface="Arial" panose="020B0604020202020204" pitchFamily="34" charset="0"/>
                <a:ea typeface="Calibri" panose="020F0502020204030204" pitchFamily="34" charset="0"/>
              </a:rPr>
              <a:t>Correa y Hernández </a:t>
            </a:r>
            <a:r>
              <a:rPr lang="es-EC" sz="1800" dirty="0">
                <a:effectLst/>
                <a:latin typeface="Arial" panose="020B0604020202020204" pitchFamily="34" charset="0"/>
                <a:ea typeface="Calibri" panose="020F0502020204030204" pitchFamily="34" charset="0"/>
              </a:rPr>
              <a:t>(2007)</a:t>
            </a:r>
            <a:r>
              <a:rPr lang="de-DE" sz="1800" dirty="0">
                <a:effectLst/>
                <a:latin typeface="Arial" panose="020B0604020202020204" pitchFamily="34" charset="0"/>
                <a:ea typeface="Calibri" panose="020F0502020204030204" pitchFamily="34" charset="0"/>
              </a:rPr>
              <a:t>, demostraron que la suplementación con sales minerales aumentó el porcentaje de presencia de celos</a:t>
            </a:r>
            <a:endParaRPr lang="en-US" dirty="0"/>
          </a:p>
        </p:txBody>
      </p:sp>
      <p:graphicFrame>
        <p:nvGraphicFramePr>
          <p:cNvPr id="5" name="Tabla 4">
            <a:extLst>
              <a:ext uri="{FF2B5EF4-FFF2-40B4-BE49-F238E27FC236}">
                <a16:creationId xmlns:a16="http://schemas.microsoft.com/office/drawing/2014/main" xmlns="" id="{E8FFD160-BEF4-4CEF-B533-50D330176757}"/>
              </a:ext>
            </a:extLst>
          </p:cNvPr>
          <p:cNvGraphicFramePr>
            <a:graphicFrameLocks noGrp="1"/>
          </p:cNvGraphicFramePr>
          <p:nvPr>
            <p:extLst>
              <p:ext uri="{D42A27DB-BD31-4B8C-83A1-F6EECF244321}">
                <p14:modId xmlns:p14="http://schemas.microsoft.com/office/powerpoint/2010/main" val="2665792955"/>
              </p:ext>
            </p:extLst>
          </p:nvPr>
        </p:nvGraphicFramePr>
        <p:xfrm>
          <a:off x="983432" y="1902143"/>
          <a:ext cx="3832324" cy="922203"/>
        </p:xfrm>
        <a:graphic>
          <a:graphicData uri="http://schemas.openxmlformats.org/drawingml/2006/table">
            <a:tbl>
              <a:tblPr firstRow="1" firstCol="1" bandRow="1"/>
              <a:tblGrid>
                <a:gridCol w="1420372">
                  <a:extLst>
                    <a:ext uri="{9D8B030D-6E8A-4147-A177-3AD203B41FA5}">
                      <a16:colId xmlns:a16="http://schemas.microsoft.com/office/drawing/2014/main" xmlns="" val="468258815"/>
                    </a:ext>
                  </a:extLst>
                </a:gridCol>
                <a:gridCol w="803984">
                  <a:extLst>
                    <a:ext uri="{9D8B030D-6E8A-4147-A177-3AD203B41FA5}">
                      <a16:colId xmlns:a16="http://schemas.microsoft.com/office/drawing/2014/main" xmlns="" val="1258774786"/>
                    </a:ext>
                  </a:extLst>
                </a:gridCol>
                <a:gridCol w="803984">
                  <a:extLst>
                    <a:ext uri="{9D8B030D-6E8A-4147-A177-3AD203B41FA5}">
                      <a16:colId xmlns:a16="http://schemas.microsoft.com/office/drawing/2014/main" xmlns="" val="3132878060"/>
                    </a:ext>
                  </a:extLst>
                </a:gridCol>
                <a:gridCol w="803984">
                  <a:extLst>
                    <a:ext uri="{9D8B030D-6E8A-4147-A177-3AD203B41FA5}">
                      <a16:colId xmlns:a16="http://schemas.microsoft.com/office/drawing/2014/main" xmlns="" val="769716381"/>
                    </a:ext>
                  </a:extLst>
                </a:gridCol>
              </a:tblGrid>
              <a:tr h="293613">
                <a:tc>
                  <a:txBody>
                    <a:bodyPr/>
                    <a:lstStyle/>
                    <a:p>
                      <a:pPr indent="19050" algn="ctr">
                        <a:lnSpc>
                          <a:spcPct val="150000"/>
                        </a:lnSpc>
                      </a:pPr>
                      <a:r>
                        <a:rPr lang="es-ES" sz="1100" b="1">
                          <a:solidFill>
                            <a:srgbClr val="000000"/>
                          </a:solidFill>
                          <a:effectLst/>
                          <a:latin typeface="Arial" panose="020B0604020202020204" pitchFamily="34" charset="0"/>
                          <a:ea typeface="Times New Roman" panose="02020603050405020304" pitchFamily="18" charset="0"/>
                        </a:rPr>
                        <a:t>Estadístico</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b="1">
                          <a:solidFill>
                            <a:srgbClr val="000000"/>
                          </a:solidFill>
                          <a:effectLst/>
                          <a:latin typeface="Arial" panose="020B0604020202020204" pitchFamily="34" charset="0"/>
                          <a:ea typeface="Times New Roman" panose="02020603050405020304" pitchFamily="18" charset="0"/>
                        </a:rPr>
                        <a:t>Valor</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b="1">
                          <a:solidFill>
                            <a:srgbClr val="000000"/>
                          </a:solidFill>
                          <a:effectLst/>
                          <a:latin typeface="Arial" panose="020B0604020202020204" pitchFamily="34" charset="0"/>
                          <a:ea typeface="Times New Roman" panose="02020603050405020304" pitchFamily="18" charset="0"/>
                        </a:rPr>
                        <a:t>gl</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b="1">
                          <a:solidFill>
                            <a:srgbClr val="000000"/>
                          </a:solidFill>
                          <a:effectLst/>
                          <a:latin typeface="Arial" panose="020B0604020202020204" pitchFamily="34" charset="0"/>
                          <a:ea typeface="Times New Roman" panose="02020603050405020304" pitchFamily="18" charset="0"/>
                        </a:rPr>
                        <a:t>p-valor</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3212966"/>
                  </a:ext>
                </a:extLst>
              </a:tr>
              <a:tr h="628590">
                <a:tc>
                  <a:txBody>
                    <a:bodyPr/>
                    <a:lstStyle/>
                    <a:p>
                      <a:pPr indent="19050" algn="ctr">
                        <a:lnSpc>
                          <a:spcPct val="150000"/>
                        </a:lnSpc>
                      </a:pPr>
                      <a:r>
                        <a:rPr lang="es-ES" sz="1100" b="1">
                          <a:solidFill>
                            <a:srgbClr val="000000"/>
                          </a:solidFill>
                          <a:effectLst/>
                          <a:latin typeface="Arial" panose="020B0604020202020204" pitchFamily="34" charset="0"/>
                          <a:ea typeface="Times New Roman" panose="02020603050405020304" pitchFamily="18" charset="0"/>
                        </a:rPr>
                        <a:t>Chi-cuadrado Pearson</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a:solidFill>
                            <a:srgbClr val="000000"/>
                          </a:solidFill>
                          <a:effectLst/>
                          <a:latin typeface="Arial" panose="020B0604020202020204" pitchFamily="34" charset="0"/>
                          <a:ea typeface="Times New Roman" panose="02020603050405020304" pitchFamily="18" charset="0"/>
                        </a:rPr>
                        <a:t>11,31</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a:solidFill>
                            <a:srgbClr val="000000"/>
                          </a:solidFill>
                          <a:effectLst/>
                          <a:latin typeface="Arial" panose="020B0604020202020204" pitchFamily="34" charset="0"/>
                          <a:ea typeface="Times New Roman" panose="02020603050405020304" pitchFamily="18" charset="0"/>
                        </a:rPr>
                        <a:t>2</a:t>
                      </a:r>
                      <a:endParaRPr lang="en-US" sz="110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050" algn="ctr">
                        <a:lnSpc>
                          <a:spcPct val="150000"/>
                        </a:lnSpc>
                      </a:pPr>
                      <a:r>
                        <a:rPr lang="es-ES" sz="1100" dirty="0">
                          <a:solidFill>
                            <a:srgbClr val="000000"/>
                          </a:solidFill>
                          <a:effectLst/>
                          <a:latin typeface="Arial" panose="020B0604020202020204" pitchFamily="34" charset="0"/>
                          <a:ea typeface="Times New Roman" panose="02020603050405020304" pitchFamily="18" charset="0"/>
                        </a:rPr>
                        <a:t>0,0035</a:t>
                      </a:r>
                      <a:endParaRPr lang="en-US" sz="1100" dirty="0">
                        <a:solidFill>
                          <a:srgbClr val="000000"/>
                        </a:solidFill>
                        <a:effectLst/>
                        <a:latin typeface="Arial" panose="020B060402020202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6411082"/>
                  </a:ext>
                </a:extLst>
              </a:tr>
            </a:tbl>
          </a:graphicData>
        </a:graphic>
      </p:graphicFrame>
      <p:sp>
        <p:nvSpPr>
          <p:cNvPr id="7" name="CuadroTexto 6">
            <a:extLst>
              <a:ext uri="{FF2B5EF4-FFF2-40B4-BE49-F238E27FC236}">
                <a16:creationId xmlns:a16="http://schemas.microsoft.com/office/drawing/2014/main" xmlns="" id="{17695504-8050-43DB-B636-E2A86C101FF9}"/>
              </a:ext>
            </a:extLst>
          </p:cNvPr>
          <p:cNvSpPr txBox="1"/>
          <p:nvPr/>
        </p:nvSpPr>
        <p:spPr>
          <a:xfrm>
            <a:off x="626529" y="1620905"/>
            <a:ext cx="5040562" cy="430887"/>
          </a:xfrm>
          <a:prstGeom prst="rect">
            <a:avLst/>
          </a:prstGeom>
          <a:noFill/>
        </p:spPr>
        <p:txBody>
          <a:bodyPr wrap="square" rtlCol="0">
            <a:spAutoFit/>
          </a:bodyPr>
          <a:lstStyle/>
          <a:p>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Prueba Chi cuadrado para la variable detección de celos en hembras fierros.</a:t>
            </a:r>
            <a:endParaRPr lang="en-US" sz="1100" i="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100" dirty="0"/>
          </a:p>
        </p:txBody>
      </p:sp>
      <p:sp>
        <p:nvSpPr>
          <p:cNvPr id="10" name="CuadroTexto 9">
            <a:extLst>
              <a:ext uri="{FF2B5EF4-FFF2-40B4-BE49-F238E27FC236}">
                <a16:creationId xmlns:a16="http://schemas.microsoft.com/office/drawing/2014/main" xmlns="" id="{D19863D4-0FE3-4172-9A61-D6687DEF525E}"/>
              </a:ext>
            </a:extLst>
          </p:cNvPr>
          <p:cNvSpPr txBox="1"/>
          <p:nvPr/>
        </p:nvSpPr>
        <p:spPr>
          <a:xfrm>
            <a:off x="-600744" y="2949994"/>
            <a:ext cx="4871085" cy="430887"/>
          </a:xfrm>
          <a:prstGeom prst="rect">
            <a:avLst/>
          </a:prstGeom>
          <a:noFill/>
        </p:spPr>
        <p:txBody>
          <a:bodyPr wrap="square" rtlCol="0">
            <a:spAutoFit/>
          </a:bodyPr>
          <a:lstStyle/>
          <a:p>
            <a:pPr algn="ctr"/>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Presencia de celo en </a:t>
            </a:r>
            <a:r>
              <a:rPr lang="es-EC" sz="1100" i="1" dirty="0" err="1">
                <a:effectLst/>
                <a:latin typeface="Arial" panose="020B0604020202020204" pitchFamily="34" charset="0"/>
                <a:ea typeface="Times New Roman" panose="02020603050405020304" pitchFamily="18" charset="0"/>
                <a:cs typeface="Times New Roman" panose="02020603050405020304" pitchFamily="18" charset="0"/>
              </a:rPr>
              <a:t>vaconas</a:t>
            </a:r>
            <a:r>
              <a:rPr lang="es-EC" sz="1100" i="1" dirty="0">
                <a:effectLst/>
                <a:latin typeface="Arial" panose="020B0604020202020204" pitchFamily="34" charset="0"/>
                <a:ea typeface="Times New Roman" panose="02020603050405020304" pitchFamily="18" charset="0"/>
                <a:cs typeface="Times New Roman" panose="02020603050405020304" pitchFamily="18" charset="0"/>
              </a:rPr>
              <a:t> fierros</a:t>
            </a:r>
            <a:endParaRPr lang="en-US" sz="1100" i="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US" sz="1100" dirty="0"/>
          </a:p>
        </p:txBody>
      </p:sp>
      <p:graphicFrame>
        <p:nvGraphicFramePr>
          <p:cNvPr id="15" name="Gráfico 14">
            <a:extLst>
              <a:ext uri="{FF2B5EF4-FFF2-40B4-BE49-F238E27FC236}">
                <a16:creationId xmlns:a16="http://schemas.microsoft.com/office/drawing/2014/main" xmlns="" id="{C8971C04-7641-4E86-AA47-57ED4C563CE4}"/>
              </a:ext>
            </a:extLst>
          </p:cNvPr>
          <p:cNvGraphicFramePr/>
          <p:nvPr>
            <p:extLst>
              <p:ext uri="{D42A27DB-BD31-4B8C-83A1-F6EECF244321}">
                <p14:modId xmlns:p14="http://schemas.microsoft.com/office/powerpoint/2010/main" val="2650048382"/>
              </p:ext>
            </p:extLst>
          </p:nvPr>
        </p:nvGraphicFramePr>
        <p:xfrm>
          <a:off x="587627" y="3179466"/>
          <a:ext cx="4906435" cy="265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30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D30122B0-8255-42CA-9463-690CF1AF0248}"/>
              </a:ext>
            </a:extLst>
          </p:cNvPr>
          <p:cNvSpPr>
            <a:spLocks noGrp="1"/>
          </p:cNvSpPr>
          <p:nvPr>
            <p:ph type="title"/>
          </p:nvPr>
        </p:nvSpPr>
        <p:spPr>
          <a:xfrm>
            <a:off x="3049044" y="116632"/>
            <a:ext cx="6215308" cy="733472"/>
          </a:xfrm>
        </p:spPr>
        <p:txBody>
          <a:bodyPr/>
          <a:lstStyle/>
          <a:p>
            <a:pPr algn="ctr">
              <a:defRPr/>
            </a:pPr>
            <a:r>
              <a:rPr lang="es-EC" sz="2800" i="0" dirty="0">
                <a:solidFill>
                  <a:schemeClr val="accent6"/>
                </a:solidFill>
                <a:cs typeface="Times New Roman" pitchFamily="18" charset="0"/>
              </a:rPr>
              <a:t>ANÁLISIS SÉRICO DESPUÉS DEL SUMINISTRO MINERAL</a:t>
            </a:r>
          </a:p>
        </p:txBody>
      </p:sp>
      <p:graphicFrame>
        <p:nvGraphicFramePr>
          <p:cNvPr id="7" name="Marcador de contenido 6"/>
          <p:cNvGraphicFramePr>
            <a:graphicFrameLocks noGrp="1"/>
          </p:cNvGraphicFramePr>
          <p:nvPr>
            <p:ph idx="1"/>
          </p:nvPr>
        </p:nvGraphicFramePr>
        <p:xfrm>
          <a:off x="1631504" y="1412776"/>
          <a:ext cx="8136904" cy="3860851"/>
        </p:xfrm>
        <a:graphic>
          <a:graphicData uri="http://schemas.openxmlformats.org/drawingml/2006/table">
            <a:tbl>
              <a:tblPr/>
              <a:tblGrid>
                <a:gridCol w="1312404">
                  <a:extLst>
                    <a:ext uri="{9D8B030D-6E8A-4147-A177-3AD203B41FA5}">
                      <a16:colId xmlns:a16="http://schemas.microsoft.com/office/drawing/2014/main" xmlns="" val="2949948459"/>
                    </a:ext>
                  </a:extLst>
                </a:gridCol>
                <a:gridCol w="1455575">
                  <a:extLst>
                    <a:ext uri="{9D8B030D-6E8A-4147-A177-3AD203B41FA5}">
                      <a16:colId xmlns:a16="http://schemas.microsoft.com/office/drawing/2014/main" xmlns="" val="3055487563"/>
                    </a:ext>
                  </a:extLst>
                </a:gridCol>
                <a:gridCol w="1383990">
                  <a:extLst>
                    <a:ext uri="{9D8B030D-6E8A-4147-A177-3AD203B41FA5}">
                      <a16:colId xmlns:a16="http://schemas.microsoft.com/office/drawing/2014/main" xmlns="" val="1593767039"/>
                    </a:ext>
                  </a:extLst>
                </a:gridCol>
                <a:gridCol w="1431713">
                  <a:extLst>
                    <a:ext uri="{9D8B030D-6E8A-4147-A177-3AD203B41FA5}">
                      <a16:colId xmlns:a16="http://schemas.microsoft.com/office/drawing/2014/main" xmlns="" val="3852863268"/>
                    </a:ext>
                  </a:extLst>
                </a:gridCol>
                <a:gridCol w="1288542">
                  <a:extLst>
                    <a:ext uri="{9D8B030D-6E8A-4147-A177-3AD203B41FA5}">
                      <a16:colId xmlns:a16="http://schemas.microsoft.com/office/drawing/2014/main" xmlns="" val="666449041"/>
                    </a:ext>
                  </a:extLst>
                </a:gridCol>
                <a:gridCol w="1264680">
                  <a:extLst>
                    <a:ext uri="{9D8B030D-6E8A-4147-A177-3AD203B41FA5}">
                      <a16:colId xmlns:a16="http://schemas.microsoft.com/office/drawing/2014/main" xmlns="" val="2138449544"/>
                    </a:ext>
                  </a:extLst>
                </a:gridCol>
              </a:tblGrid>
              <a:tr h="308034">
                <a:tc>
                  <a:txBody>
                    <a:bodyPr/>
                    <a:lstStyle/>
                    <a:p>
                      <a:pPr algn="l" fontAlgn="b">
                        <a:lnSpc>
                          <a:spcPct val="150000"/>
                        </a:lnSpc>
                      </a:pPr>
                      <a:endParaRPr lang="es-EC" sz="1400" b="0" i="0" u="none" strike="noStrike">
                        <a:solidFill>
                          <a:srgbClr val="000000"/>
                        </a:solidFill>
                        <a:effectLst/>
                        <a:latin typeface="+mn-lt"/>
                      </a:endParaRPr>
                    </a:p>
                  </a:txBody>
                  <a:tcPr marL="9525" marR="9525" marT="9525" marB="0" anchor="b">
                    <a:lnL>
                      <a:noFill/>
                    </a:lnL>
                    <a:lnR>
                      <a:noFill/>
                    </a:lnR>
                    <a:lnT>
                      <a:noFill/>
                    </a:lnT>
                    <a:lnB>
                      <a:noFill/>
                    </a:lnB>
                  </a:tcPr>
                </a:tc>
                <a:tc gridSpan="5">
                  <a:txBody>
                    <a:bodyPr/>
                    <a:lstStyle/>
                    <a:p>
                      <a:pPr algn="ctr" fontAlgn="ctr">
                        <a:lnSpc>
                          <a:spcPct val="150000"/>
                        </a:lnSpc>
                      </a:pPr>
                      <a:r>
                        <a:rPr lang="es-EC" sz="1400" b="1" i="0" u="none" strike="noStrike">
                          <a:solidFill>
                            <a:srgbClr val="000000"/>
                          </a:solidFill>
                          <a:effectLst/>
                          <a:latin typeface="+mn-lt"/>
                        </a:rPr>
                        <a:t>Límites Críticos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41058005"/>
                  </a:ext>
                </a:extLst>
              </a:tr>
              <a:tr h="322703">
                <a:tc>
                  <a:txBody>
                    <a:bodyPr/>
                    <a:lstStyle/>
                    <a:p>
                      <a:pPr algn="l" fontAlgn="ctr">
                        <a:lnSpc>
                          <a:spcPct val="150000"/>
                        </a:lnSpc>
                      </a:pPr>
                      <a:endParaRPr lang="es-EC" sz="1400" b="0" i="0" u="none" strike="noStrike">
                        <a:solidFill>
                          <a:srgbClr val="000000"/>
                        </a:solidFill>
                        <a:effectLst/>
                        <a:latin typeface="+mn-lt"/>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Ca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Mg</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P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Na</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K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9258023"/>
                  </a:ext>
                </a:extLst>
              </a:tr>
              <a:tr h="894766">
                <a:tc>
                  <a:txBody>
                    <a:bodyPr/>
                    <a:lstStyle/>
                    <a:p>
                      <a:pPr algn="ctr" fontAlgn="ctr">
                        <a:lnSpc>
                          <a:spcPct val="150000"/>
                        </a:lnSpc>
                      </a:pPr>
                      <a:r>
                        <a:rPr lang="es-EC" sz="1400" b="1" i="0" u="none" strike="noStrike">
                          <a:solidFill>
                            <a:srgbClr val="000000"/>
                          </a:solidFill>
                          <a:effectLst/>
                          <a:latin typeface="+mn-lt"/>
                        </a:rPr>
                        <a:t>Identif.</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9,5 - 12,5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1,57 - 2,0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4 - 6 (mg/dL)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304 - 512 (mmol/L)</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13 - 20,5 (ppm)</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7552436"/>
                  </a:ext>
                </a:extLst>
              </a:tr>
              <a:tr h="293366">
                <a:tc>
                  <a:txBody>
                    <a:bodyPr/>
                    <a:lstStyle/>
                    <a:p>
                      <a:pPr algn="ctr" fontAlgn="ctr">
                        <a:lnSpc>
                          <a:spcPct val="150000"/>
                        </a:lnSpc>
                      </a:pPr>
                      <a:r>
                        <a:rPr lang="es-EC" sz="1400" b="0" i="0" u="none" strike="noStrike">
                          <a:solidFill>
                            <a:srgbClr val="000000"/>
                          </a:solidFill>
                          <a:effectLst/>
                          <a:latin typeface="+mn-lt"/>
                        </a:rPr>
                        <a:t>1902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9,78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1,96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6,01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535,92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18,57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85647839"/>
                  </a:ext>
                </a:extLst>
              </a:tr>
              <a:tr h="293366">
                <a:tc>
                  <a:txBody>
                    <a:bodyPr/>
                    <a:lstStyle/>
                    <a:p>
                      <a:pPr algn="ctr" fontAlgn="ctr">
                        <a:lnSpc>
                          <a:spcPct val="150000"/>
                        </a:lnSpc>
                      </a:pPr>
                      <a:r>
                        <a:rPr lang="es-EC" sz="1400" b="0" i="0" u="none" strike="noStrike">
                          <a:solidFill>
                            <a:srgbClr val="000000"/>
                          </a:solidFill>
                          <a:effectLst/>
                          <a:latin typeface="+mn-lt"/>
                        </a:rPr>
                        <a:t>1924</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7,96</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1,12</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11,03</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407,41</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25,57</a:t>
                      </a:r>
                    </a:p>
                  </a:txBody>
                  <a:tcPr marL="9525" marR="9525" marT="9525" marB="0" anchor="ctr">
                    <a:lnL>
                      <a:noFill/>
                    </a:lnL>
                    <a:lnR>
                      <a:noFill/>
                    </a:lnR>
                    <a:lnT>
                      <a:noFill/>
                    </a:lnT>
                    <a:lnB>
                      <a:noFill/>
                    </a:lnB>
                  </a:tcPr>
                </a:tc>
                <a:extLst>
                  <a:ext uri="{0D108BD9-81ED-4DB2-BD59-A6C34878D82A}">
                    <a16:rowId xmlns:a16="http://schemas.microsoft.com/office/drawing/2014/main" xmlns="" val="1142975360"/>
                  </a:ext>
                </a:extLst>
              </a:tr>
              <a:tr h="308034">
                <a:tc>
                  <a:txBody>
                    <a:bodyPr/>
                    <a:lstStyle/>
                    <a:p>
                      <a:pPr algn="ctr" fontAlgn="ctr">
                        <a:lnSpc>
                          <a:spcPct val="150000"/>
                        </a:lnSpc>
                      </a:pPr>
                      <a:r>
                        <a:rPr lang="es-EC" sz="1400" b="0" i="0" u="none" strike="noStrike">
                          <a:solidFill>
                            <a:srgbClr val="000000"/>
                          </a:solidFill>
                          <a:effectLst/>
                          <a:latin typeface="+mn-lt"/>
                        </a:rPr>
                        <a:t>1914</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9,62</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1,95</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7</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484,06</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18,77</a:t>
                      </a:r>
                    </a:p>
                  </a:txBody>
                  <a:tcPr marL="9525" marR="9525" marT="9525" marB="0" anchor="ctr">
                    <a:lnL>
                      <a:noFill/>
                    </a:lnL>
                    <a:lnR>
                      <a:noFill/>
                    </a:lnR>
                    <a:lnT>
                      <a:noFill/>
                    </a:lnT>
                    <a:lnB>
                      <a:noFill/>
                    </a:lnB>
                  </a:tcPr>
                </a:tc>
                <a:extLst>
                  <a:ext uri="{0D108BD9-81ED-4DB2-BD59-A6C34878D82A}">
                    <a16:rowId xmlns:a16="http://schemas.microsoft.com/office/drawing/2014/main" xmlns="" val="2529417684"/>
                  </a:ext>
                </a:extLst>
              </a:tr>
              <a:tr h="316035">
                <a:tc>
                  <a:txBody>
                    <a:bodyPr/>
                    <a:lstStyle/>
                    <a:p>
                      <a:pPr algn="ctr" fontAlgn="ctr">
                        <a:lnSpc>
                          <a:spcPct val="150000"/>
                        </a:lnSpc>
                      </a:pPr>
                      <a:r>
                        <a:rPr lang="es-EC" sz="1400" b="0" i="0" u="none" strike="noStrike" dirty="0">
                          <a:solidFill>
                            <a:srgbClr val="000000"/>
                          </a:solidFill>
                          <a:effectLst/>
                          <a:latin typeface="+mn-lt"/>
                        </a:rPr>
                        <a:t>1926</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9,91</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1,98</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6,42</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441,25</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21,55</a:t>
                      </a:r>
                    </a:p>
                  </a:txBody>
                  <a:tcPr marL="9525" marR="9525" marT="9525" marB="0" anchor="ctr">
                    <a:lnL>
                      <a:noFill/>
                    </a:lnL>
                    <a:lnR>
                      <a:noFill/>
                    </a:lnR>
                    <a:lnT>
                      <a:noFill/>
                    </a:lnT>
                    <a:lnB>
                      <a:noFill/>
                    </a:lnB>
                  </a:tcPr>
                </a:tc>
                <a:extLst>
                  <a:ext uri="{0D108BD9-81ED-4DB2-BD59-A6C34878D82A}">
                    <a16:rowId xmlns:a16="http://schemas.microsoft.com/office/drawing/2014/main" xmlns="" val="3634629069"/>
                  </a:ext>
                </a:extLst>
              </a:tr>
              <a:tr h="293366">
                <a:tc>
                  <a:txBody>
                    <a:bodyPr/>
                    <a:lstStyle/>
                    <a:p>
                      <a:pPr algn="ctr" fontAlgn="ctr">
                        <a:lnSpc>
                          <a:spcPct val="150000"/>
                        </a:lnSpc>
                      </a:pPr>
                      <a:r>
                        <a:rPr lang="es-EC" sz="1400" b="0" i="0" u="none" strike="noStrike">
                          <a:solidFill>
                            <a:srgbClr val="000000"/>
                          </a:solidFill>
                          <a:effectLst/>
                          <a:latin typeface="+mn-lt"/>
                        </a:rPr>
                        <a:t>1913</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8,92</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1,16</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11,34</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451,71</a:t>
                      </a:r>
                    </a:p>
                  </a:txBody>
                  <a:tcPr marL="9525" marR="9525" marT="9525"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21,98</a:t>
                      </a:r>
                    </a:p>
                  </a:txBody>
                  <a:tcPr marL="9525" marR="9525" marT="9525" marB="0" anchor="ctr">
                    <a:lnL>
                      <a:noFill/>
                    </a:lnL>
                    <a:lnR>
                      <a:noFill/>
                    </a:lnR>
                    <a:lnT>
                      <a:noFill/>
                    </a:lnT>
                    <a:lnB>
                      <a:noFill/>
                    </a:lnB>
                  </a:tcPr>
                </a:tc>
                <a:extLst>
                  <a:ext uri="{0D108BD9-81ED-4DB2-BD59-A6C34878D82A}">
                    <a16:rowId xmlns:a16="http://schemas.microsoft.com/office/drawing/2014/main" xmlns="" val="1211107904"/>
                  </a:ext>
                </a:extLst>
              </a:tr>
              <a:tr h="308034">
                <a:tc>
                  <a:txBody>
                    <a:bodyPr/>
                    <a:lstStyle/>
                    <a:p>
                      <a:pPr algn="ctr" fontAlgn="ctr">
                        <a:lnSpc>
                          <a:spcPct val="150000"/>
                        </a:lnSpc>
                      </a:pPr>
                      <a:r>
                        <a:rPr lang="es-EC" sz="1400" b="0" i="0" u="none" strike="noStrike">
                          <a:solidFill>
                            <a:srgbClr val="000000"/>
                          </a:solidFill>
                          <a:effectLst/>
                          <a:latin typeface="+mn-lt"/>
                        </a:rPr>
                        <a:t>1916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9,71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7,07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468,58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17,52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3368198"/>
                  </a:ext>
                </a:extLst>
              </a:tr>
              <a:tr h="308034">
                <a:tc>
                  <a:txBody>
                    <a:bodyPr/>
                    <a:lstStyle/>
                    <a:p>
                      <a:pPr algn="ctr" fontAlgn="ctr">
                        <a:lnSpc>
                          <a:spcPct val="150000"/>
                        </a:lnSpc>
                      </a:pPr>
                      <a:r>
                        <a:rPr lang="es-EC" sz="1400" b="1" i="0" u="none" strike="noStrike">
                          <a:solidFill>
                            <a:srgbClr val="000000"/>
                          </a:solidFill>
                          <a:effectLst/>
                          <a:latin typeface="+mn-lt"/>
                        </a:rPr>
                        <a:t>Promedio</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9,23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1,69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8,15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464,82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dirty="0">
                          <a:solidFill>
                            <a:srgbClr val="000000"/>
                          </a:solidFill>
                          <a:effectLst/>
                          <a:latin typeface="+mn-lt"/>
                        </a:rPr>
                        <a:t>20,66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739271"/>
                  </a:ext>
                </a:extLst>
              </a:tr>
            </a:tbl>
          </a:graphicData>
        </a:graphic>
      </p:graphicFrame>
      <p:sp>
        <p:nvSpPr>
          <p:cNvPr id="8" name="Rectángulo 7"/>
          <p:cNvSpPr/>
          <p:nvPr/>
        </p:nvSpPr>
        <p:spPr>
          <a:xfrm>
            <a:off x="3431704" y="5013176"/>
            <a:ext cx="6120680" cy="26045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 name="Grupo 5"/>
          <p:cNvGrpSpPr/>
          <p:nvPr/>
        </p:nvGrpSpPr>
        <p:grpSpPr>
          <a:xfrm>
            <a:off x="8832304" y="6021288"/>
            <a:ext cx="3240360" cy="582613"/>
            <a:chOff x="8832304" y="6018112"/>
            <a:chExt cx="3240360" cy="582613"/>
          </a:xfrm>
        </p:grpSpPr>
        <p:sp>
          <p:nvSpPr>
            <p:cNvPr id="9" name="Rectángulo redondeado 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0"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3110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3792" y="116632"/>
            <a:ext cx="3384377" cy="720254"/>
          </a:xfrm>
        </p:spPr>
        <p:txBody>
          <a:bodyPr/>
          <a:lstStyle/>
          <a:p>
            <a:pPr>
              <a:defRPr/>
            </a:pPr>
            <a:r>
              <a:rPr lang="es-EC" sz="2800" i="0" dirty="0">
                <a:solidFill>
                  <a:schemeClr val="accent6"/>
                </a:solidFill>
                <a:effectLst/>
                <a:latin typeface="+mn-lt"/>
                <a:cs typeface="Times New Roman" pitchFamily="18" charset="0"/>
              </a:rPr>
              <a:t>CONCLUSIONES</a:t>
            </a:r>
          </a:p>
        </p:txBody>
      </p:sp>
      <p:sp>
        <p:nvSpPr>
          <p:cNvPr id="3" name="2 Rectángulo"/>
          <p:cNvSpPr/>
          <p:nvPr/>
        </p:nvSpPr>
        <p:spPr>
          <a:xfrm>
            <a:off x="1271463" y="980728"/>
            <a:ext cx="9580772" cy="4293483"/>
          </a:xfrm>
          <a:prstGeom prst="rect">
            <a:avLst/>
          </a:prstGeom>
        </p:spPr>
        <p:txBody>
          <a:bodyPr wrap="square">
            <a:spAutoFit/>
          </a:bodyPr>
          <a:lstStyle/>
          <a:p>
            <a:pPr>
              <a:lnSpc>
                <a:spcPct val="150000"/>
              </a:lnSpc>
            </a:pPr>
            <a:r>
              <a:rPr lang="de-DE" sz="1400" dirty="0"/>
              <a:t>- El diágnostico realizado en suelo – planta – animal, ayudó en la corrección de minerales en la sal formulada (T2) y regularizó las concentraciones séricas de macro elementos en los animales.</a:t>
            </a:r>
          </a:p>
          <a:p>
            <a:pPr>
              <a:lnSpc>
                <a:spcPct val="150000"/>
              </a:lnSpc>
            </a:pPr>
            <a:endParaRPr lang="en-US" sz="1400" dirty="0"/>
          </a:p>
          <a:p>
            <a:pPr>
              <a:lnSpc>
                <a:spcPct val="150000"/>
              </a:lnSpc>
              <a:buFontTx/>
              <a:buChar char="-"/>
            </a:pPr>
            <a:r>
              <a:rPr lang="de-DE" sz="1400" dirty="0"/>
              <a:t>Las vaconas medias pertenecientes al  tratamiento 2 (sal corregida) presentaron mayor promedio de peso vivo , en comparación con el tratamiento 1 y testigo.  Para las vaconas fierros el mayor promedio se obtuvo con la suplementacion de la sal comercial, en comparación los dos tratamientos restantes. </a:t>
            </a:r>
          </a:p>
          <a:p>
            <a:pPr>
              <a:lnSpc>
                <a:spcPct val="150000"/>
              </a:lnSpc>
              <a:buFontTx/>
              <a:buChar char="-"/>
            </a:pPr>
            <a:endParaRPr lang="de-DE" sz="1400" dirty="0"/>
          </a:p>
          <a:p>
            <a:pPr>
              <a:lnSpc>
                <a:spcPct val="150000"/>
              </a:lnSpc>
              <a:buFontTx/>
              <a:buChar char="-"/>
            </a:pPr>
            <a:r>
              <a:rPr lang="de-DE" sz="1400" dirty="0"/>
              <a:t>El tratamiento de sal corregida evidenció la mayor ganancia de peso tanto para las vaconas medias asi como para vaconas fierros, en comparación con las hembras alimentadas con sal comercial y testigo.</a:t>
            </a:r>
          </a:p>
          <a:p>
            <a:pPr>
              <a:lnSpc>
                <a:spcPct val="150000"/>
              </a:lnSpc>
              <a:buFontTx/>
              <a:buChar char="-"/>
            </a:pPr>
            <a:endParaRPr lang="de-DE" sz="1400" dirty="0"/>
          </a:p>
          <a:p>
            <a:pPr>
              <a:lnSpc>
                <a:spcPct val="150000"/>
              </a:lnSpc>
              <a:buFontTx/>
              <a:buChar char="-"/>
            </a:pPr>
            <a:r>
              <a:rPr lang="de-DE" sz="1400" dirty="0"/>
              <a:t>El mayor promedio de C.C, se evidenció con el T2 (sal corregida), para vaconas medias; y en el grupo de vaconas fierros el tratamiento de sal corregida proporcionó mayor condición corporal sin embargo, no existió una diferencia significativa con los promedios de C.C para los tratamientos restantes.</a:t>
            </a:r>
          </a:p>
        </p:txBody>
      </p:sp>
      <p:grpSp>
        <p:nvGrpSpPr>
          <p:cNvPr id="5" name="Grupo 4">
            <a:extLst>
              <a:ext uri="{FF2B5EF4-FFF2-40B4-BE49-F238E27FC236}">
                <a16:creationId xmlns:a16="http://schemas.microsoft.com/office/drawing/2014/main" xmlns="" id="{F58202AB-A33A-4529-AF77-64861FB92F96}"/>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a16="http://schemas.microsoft.com/office/drawing/2014/main" xmlns="" id="{EFD2512E-5F78-451A-84D6-585BC39287C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xmlns="" id="{FD911C84-7E91-43A4-AF35-487FE2DFF99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489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86211" y="1268760"/>
            <a:ext cx="10151275" cy="4601260"/>
          </a:xfrm>
          <a:prstGeom prst="rect">
            <a:avLst/>
          </a:prstGeom>
        </p:spPr>
        <p:txBody>
          <a:bodyPr wrap="square">
            <a:spAutoFit/>
          </a:bodyPr>
          <a:lstStyle/>
          <a:p>
            <a:pPr marL="171450" indent="-171450">
              <a:lnSpc>
                <a:spcPct val="150000"/>
              </a:lnSpc>
              <a:buFontTx/>
              <a:buChar char="-"/>
            </a:pPr>
            <a:r>
              <a:rPr lang="de-DE" sz="1600" dirty="0"/>
              <a:t>Las novillas medias suplementadas con el tratamiento T2, presentaron mayor profundidad corporal, con respecto al tratamiento T1 y T0. En el caso de las hembras del grupo de vaconas fierros, la mayor profundidad la presentó el grupo de hembras que recibieron el T2, en comparación con el tratamiento testigo (T0).</a:t>
            </a:r>
          </a:p>
          <a:p>
            <a:pPr>
              <a:lnSpc>
                <a:spcPct val="150000"/>
              </a:lnSpc>
            </a:pPr>
            <a:endParaRPr lang="de-DE" sz="1600" dirty="0"/>
          </a:p>
          <a:p>
            <a:pPr>
              <a:lnSpc>
                <a:spcPct val="150000"/>
              </a:lnSpc>
              <a:buFontTx/>
              <a:buChar char="-"/>
            </a:pPr>
            <a:r>
              <a:rPr lang="de-DE" sz="1600" dirty="0"/>
              <a:t> En las novillas medias, se evidenció un mayor promedio de altura, en aquellas que fueron suplementadas con el T2, sin embargo no se encontraron diferencias significativas entre tratamientos. Por otro lado, dentro del grupo de vaconas fierros, los tratamientos que presentaron mayor altura a la grupa fueron el T2, seguido del T1, en comparación con el T0.</a:t>
            </a:r>
          </a:p>
          <a:p>
            <a:pPr>
              <a:lnSpc>
                <a:spcPct val="150000"/>
              </a:lnSpc>
            </a:pPr>
            <a:endParaRPr lang="en-US" sz="1600" dirty="0"/>
          </a:p>
          <a:p>
            <a:pPr>
              <a:lnSpc>
                <a:spcPct val="150000"/>
              </a:lnSpc>
            </a:pPr>
            <a:r>
              <a:rPr lang="de-DE" sz="1600" dirty="0"/>
              <a:t>- Se determinó que la presencia de celos depende del suministro de la sal mineral, siendo las hembras suplementadas con sal corregida (T2), las que obtuvieron mayor porcentaje de presencia de estro (33,33%).</a:t>
            </a:r>
            <a:endParaRPr lang="en-US" sz="1600" dirty="0"/>
          </a:p>
          <a:p>
            <a:pPr marL="342900" indent="-342900" algn="just">
              <a:buFont typeface="Arial" panose="020B0604020202020204" pitchFamily="34" charset="0"/>
              <a:buChar char="•"/>
            </a:pPr>
            <a:endParaRPr lang="es-EC" sz="500" dirty="0">
              <a:latin typeface="Times New Roman" panose="02020603050405020304" pitchFamily="18" charset="0"/>
              <a:cs typeface="Times New Roman" panose="02020603050405020304" pitchFamily="18" charset="0"/>
            </a:endParaRPr>
          </a:p>
        </p:txBody>
      </p:sp>
      <p:grpSp>
        <p:nvGrpSpPr>
          <p:cNvPr id="5" name="Grupo 4">
            <a:extLst>
              <a:ext uri="{FF2B5EF4-FFF2-40B4-BE49-F238E27FC236}">
                <a16:creationId xmlns:a16="http://schemas.microsoft.com/office/drawing/2014/main" xmlns="" id="{F58202AB-A33A-4529-AF77-64861FB92F96}"/>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a16="http://schemas.microsoft.com/office/drawing/2014/main" xmlns="" id="{EFD2512E-5F78-451A-84D6-585BC39287C4}"/>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xmlns="" id="{FD911C84-7E91-43A4-AF35-487FE2DFF99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1 Título"/>
          <p:cNvSpPr>
            <a:spLocks noGrp="1"/>
          </p:cNvSpPr>
          <p:nvPr>
            <p:ph type="title"/>
          </p:nvPr>
        </p:nvSpPr>
        <p:spPr>
          <a:xfrm>
            <a:off x="4439815" y="116632"/>
            <a:ext cx="3384377" cy="720254"/>
          </a:xfrm>
        </p:spPr>
        <p:txBody>
          <a:bodyPr/>
          <a:lstStyle/>
          <a:p>
            <a:pPr algn="ctr">
              <a:defRPr/>
            </a:pPr>
            <a:r>
              <a:rPr lang="es-EC" sz="2800" i="0" dirty="0">
                <a:solidFill>
                  <a:schemeClr val="accent6"/>
                </a:solidFill>
                <a:effectLst/>
                <a:latin typeface="+mn-lt"/>
                <a:cs typeface="Times New Roman" pitchFamily="18" charset="0"/>
              </a:rPr>
              <a:t>CONCLUSIONES</a:t>
            </a:r>
          </a:p>
        </p:txBody>
      </p:sp>
    </p:spTree>
    <p:extLst>
      <p:ext uri="{BB962C8B-B14F-4D97-AF65-F5344CB8AC3E}">
        <p14:creationId xmlns:p14="http://schemas.microsoft.com/office/powerpoint/2010/main" val="413751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xmlns="" id="{88901597-A272-432D-8F71-564A5066722D}"/>
              </a:ext>
            </a:extLst>
          </p:cNvPr>
          <p:cNvGraphicFramePr>
            <a:graphicFrameLocks noGrp="1"/>
          </p:cNvGraphicFramePr>
          <p:nvPr>
            <p:ph idx="1"/>
            <p:extLst>
              <p:ext uri="{D42A27DB-BD31-4B8C-83A1-F6EECF244321}">
                <p14:modId xmlns:p14="http://schemas.microsoft.com/office/powerpoint/2010/main" val="2736429542"/>
              </p:ext>
            </p:extLst>
          </p:nvPr>
        </p:nvGraphicFramePr>
        <p:xfrm>
          <a:off x="165484" y="836712"/>
          <a:ext cx="467482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a:extLst>
              <a:ext uri="{FF2B5EF4-FFF2-40B4-BE49-F238E27FC236}">
                <a16:creationId xmlns:a16="http://schemas.microsoft.com/office/drawing/2014/main" xmlns="" id="{C2B27DD8-4A6C-4BCA-952E-0A528A566825}"/>
              </a:ext>
            </a:extLst>
          </p:cNvPr>
          <p:cNvSpPr txBox="1">
            <a:spLocks/>
          </p:cNvSpPr>
          <p:nvPr/>
        </p:nvSpPr>
        <p:spPr>
          <a:xfrm>
            <a:off x="4511825" y="0"/>
            <a:ext cx="3024335" cy="64824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JUSTIFICACIÓN</a:t>
            </a:r>
          </a:p>
        </p:txBody>
      </p:sp>
      <p:graphicFrame>
        <p:nvGraphicFramePr>
          <p:cNvPr id="8" name="Diagrama 7">
            <a:extLst>
              <a:ext uri="{FF2B5EF4-FFF2-40B4-BE49-F238E27FC236}">
                <a16:creationId xmlns:a16="http://schemas.microsoft.com/office/drawing/2014/main" xmlns="" id="{739E6EDE-C58A-45CE-A5EB-7CD83C1E29AF}"/>
              </a:ext>
            </a:extLst>
          </p:cNvPr>
          <p:cNvGraphicFramePr/>
          <p:nvPr>
            <p:extLst>
              <p:ext uri="{D42A27DB-BD31-4B8C-83A1-F6EECF244321}">
                <p14:modId xmlns:p14="http://schemas.microsoft.com/office/powerpoint/2010/main" val="2643109575"/>
              </p:ext>
            </p:extLst>
          </p:nvPr>
        </p:nvGraphicFramePr>
        <p:xfrm>
          <a:off x="6424488" y="1340768"/>
          <a:ext cx="5504160"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Flecha: a la derecha 10">
            <a:extLst>
              <a:ext uri="{FF2B5EF4-FFF2-40B4-BE49-F238E27FC236}">
                <a16:creationId xmlns:a16="http://schemas.microsoft.com/office/drawing/2014/main" xmlns="" id="{71100903-6669-4BF0-B340-0FDB735C9603}"/>
              </a:ext>
            </a:extLst>
          </p:cNvPr>
          <p:cNvSpPr/>
          <p:nvPr/>
        </p:nvSpPr>
        <p:spPr>
          <a:xfrm>
            <a:off x="5159896" y="3068960"/>
            <a:ext cx="103862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o 6"/>
          <p:cNvGrpSpPr/>
          <p:nvPr/>
        </p:nvGrpSpPr>
        <p:grpSpPr>
          <a:xfrm>
            <a:off x="8983056" y="6014323"/>
            <a:ext cx="3060922" cy="582613"/>
            <a:chOff x="8832304" y="6018112"/>
            <a:chExt cx="3240360" cy="582613"/>
          </a:xfrm>
        </p:grpSpPr>
        <p:sp>
          <p:nvSpPr>
            <p:cNvPr id="9" name="Rectángulo redondeado 8"/>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2" name="Imagen 5"/>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43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19" y="116632"/>
            <a:ext cx="4752529" cy="648246"/>
          </a:xfrm>
        </p:spPr>
        <p:txBody>
          <a:bodyPr/>
          <a:lstStyle/>
          <a:p>
            <a:pPr algn="ctr">
              <a:defRPr/>
            </a:pPr>
            <a:r>
              <a:rPr lang="es-EC" sz="2800" i="0" dirty="0">
                <a:solidFill>
                  <a:schemeClr val="accent6"/>
                </a:solidFill>
                <a:effectLst/>
                <a:latin typeface="+mn-lt"/>
                <a:cs typeface="Times New Roman" pitchFamily="18" charset="0"/>
              </a:rPr>
              <a:t>RECOMENDACIONES</a:t>
            </a:r>
          </a:p>
        </p:txBody>
      </p:sp>
      <p:grpSp>
        <p:nvGrpSpPr>
          <p:cNvPr id="4" name="Grupo 3">
            <a:extLst>
              <a:ext uri="{FF2B5EF4-FFF2-40B4-BE49-F238E27FC236}">
                <a16:creationId xmlns:a16="http://schemas.microsoft.com/office/drawing/2014/main" xmlns="" id="{A830B095-5D23-4BA7-B27B-43B778CC5C92}"/>
              </a:ext>
            </a:extLst>
          </p:cNvPr>
          <p:cNvGrpSpPr/>
          <p:nvPr/>
        </p:nvGrpSpPr>
        <p:grpSpPr>
          <a:xfrm>
            <a:off x="8832304" y="6021288"/>
            <a:ext cx="3240360" cy="582613"/>
            <a:chOff x="8832304" y="6018112"/>
            <a:chExt cx="3240360" cy="582613"/>
          </a:xfrm>
        </p:grpSpPr>
        <p:sp>
          <p:nvSpPr>
            <p:cNvPr id="6" name="Rectángulo redondeado 17">
              <a:extLst>
                <a:ext uri="{FF2B5EF4-FFF2-40B4-BE49-F238E27FC236}">
                  <a16:creationId xmlns:a16="http://schemas.microsoft.com/office/drawing/2014/main" xmlns="" id="{B44FDA97-0863-4AC0-97CE-7B1379659447}"/>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7" name="Imagen 5">
              <a:extLst>
                <a:ext uri="{FF2B5EF4-FFF2-40B4-BE49-F238E27FC236}">
                  <a16:creationId xmlns:a16="http://schemas.microsoft.com/office/drawing/2014/main" xmlns="" id="{A8133BEA-61C8-4E47-8515-40E4D317F35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ángulo 2"/>
          <p:cNvSpPr/>
          <p:nvPr/>
        </p:nvSpPr>
        <p:spPr>
          <a:xfrm>
            <a:off x="695400" y="1132711"/>
            <a:ext cx="11233248" cy="4396075"/>
          </a:xfrm>
          <a:prstGeom prst="rect">
            <a:avLst/>
          </a:prstGeom>
        </p:spPr>
        <p:txBody>
          <a:bodyPr wrap="square">
            <a:spAutoFit/>
          </a:bodyPr>
          <a:lstStyle/>
          <a:p>
            <a:pPr>
              <a:lnSpc>
                <a:spcPct val="150000"/>
              </a:lnSpc>
              <a:spcAft>
                <a:spcPts val="1200"/>
              </a:spcAft>
              <a:buFontTx/>
              <a:buChar char="-"/>
            </a:pPr>
            <a:r>
              <a:rPr lang="de-DE" dirty="0">
                <a:solidFill>
                  <a:srgbClr val="000000"/>
                </a:solidFill>
                <a:latin typeface="Arial" panose="020B0604020202020204" pitchFamily="34" charset="0"/>
                <a:ea typeface="Calibri" panose="020F0502020204030204" pitchFamily="34" charset="0"/>
              </a:rPr>
              <a:t> Se recomienda el uso del tratamiento 2 (sal corregida) para el manejo de la suplementación mineral de las vaconas medias y fierros, de la Carrera de Ingeniería Agropecuaria y zonas similares a las del presente estudio, pues este tuvo un efecto importante en todas las variables analizadas.</a:t>
            </a:r>
          </a:p>
          <a:p>
            <a:pPr>
              <a:lnSpc>
                <a:spcPct val="150000"/>
              </a:lnSpc>
              <a:spcAft>
                <a:spcPts val="1200"/>
              </a:spcAft>
            </a:pPr>
            <a:endParaRPr lang="en-US" dirty="0">
              <a:solidFill>
                <a:srgbClr val="000000"/>
              </a:solidFill>
              <a:latin typeface="Arial" panose="020B0604020202020204" pitchFamily="34" charset="0"/>
              <a:ea typeface="Calibri" panose="020F0502020204030204" pitchFamily="34" charset="0"/>
            </a:endParaRPr>
          </a:p>
          <a:p>
            <a:pPr>
              <a:lnSpc>
                <a:spcPct val="150000"/>
              </a:lnSpc>
              <a:spcAft>
                <a:spcPts val="1200"/>
              </a:spcAft>
              <a:buFontTx/>
              <a:buChar char="-"/>
            </a:pPr>
            <a:r>
              <a:rPr lang="de-DE" dirty="0">
                <a:solidFill>
                  <a:srgbClr val="000000"/>
                </a:solidFill>
                <a:latin typeface="Arial" panose="020B0604020202020204" pitchFamily="34" charset="0"/>
                <a:ea typeface="Calibri" panose="020F0502020204030204" pitchFamily="34" charset="0"/>
              </a:rPr>
              <a:t> Realizar un diagnóstico preliminar del estatus mineral del complejo suelo – planta - animal y determinar el comportamiento mineral en la respuesta productiva de los hatos lecheros a pastoreo. </a:t>
            </a:r>
          </a:p>
          <a:p>
            <a:pPr>
              <a:lnSpc>
                <a:spcPct val="150000"/>
              </a:lnSpc>
              <a:spcAft>
                <a:spcPts val="1200"/>
              </a:spcAft>
            </a:pPr>
            <a:endParaRPr lang="en-US" dirty="0">
              <a:solidFill>
                <a:srgbClr val="000000"/>
              </a:solidFill>
              <a:latin typeface="Arial" panose="020B0604020202020204" pitchFamily="34" charset="0"/>
              <a:ea typeface="Calibri" panose="020F0502020204030204" pitchFamily="34" charset="0"/>
            </a:endParaRPr>
          </a:p>
          <a:p>
            <a:pPr>
              <a:lnSpc>
                <a:spcPct val="150000"/>
              </a:lnSpc>
            </a:pPr>
            <a:r>
              <a:rPr lang="de-DE" dirty="0">
                <a:latin typeface="Arial" panose="020B0604020202020204" pitchFamily="34" charset="0"/>
                <a:ea typeface="Calibri" panose="020F0502020204030204" pitchFamily="34" charset="0"/>
              </a:rPr>
              <a:t>- </a:t>
            </a:r>
            <a:r>
              <a:rPr lang="es-ES" dirty="0">
                <a:latin typeface="Arial" panose="020B0604020202020204" pitchFamily="34" charset="0"/>
                <a:ea typeface="Calibri" panose="020F0502020204030204" pitchFamily="34" charset="0"/>
              </a:rPr>
              <a:t>M</a:t>
            </a:r>
            <a:r>
              <a:rPr lang="es-ES" sz="1800" dirty="0">
                <a:effectLst/>
                <a:latin typeface="Arial" panose="020B0604020202020204" pitchFamily="34" charset="0"/>
                <a:ea typeface="Calibri" panose="020F0502020204030204" pitchFamily="34" charset="0"/>
              </a:rPr>
              <a:t>anejar correctamente los potreros, para mantener una nutrición adecuada sobre este grupo de animales, considerados como el futuro del hato lechero</a:t>
            </a:r>
            <a:r>
              <a:rPr lang="de-DE" dirty="0">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06057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2671F20-A995-43AB-8E42-8CC8224B8A4B}"/>
              </a:ext>
            </a:extLst>
          </p:cNvPr>
          <p:cNvPicPr>
            <a:picLocks noChangeAspect="1"/>
          </p:cNvPicPr>
          <p:nvPr/>
        </p:nvPicPr>
        <p:blipFill>
          <a:blip r:embed="rId2"/>
          <a:stretch>
            <a:fillRect/>
          </a:stretch>
        </p:blipFill>
        <p:spPr>
          <a:xfrm>
            <a:off x="5422846" y="2362702"/>
            <a:ext cx="4414099" cy="1521990"/>
          </a:xfrm>
          <a:prstGeom prst="rect">
            <a:avLst/>
          </a:prstGeom>
        </p:spPr>
      </p:pic>
      <p:pic>
        <p:nvPicPr>
          <p:cNvPr id="5" name="Imagen 4">
            <a:extLst>
              <a:ext uri="{FF2B5EF4-FFF2-40B4-BE49-F238E27FC236}">
                <a16:creationId xmlns:a16="http://schemas.microsoft.com/office/drawing/2014/main" xmlns="" id="{8F55D57B-CA5B-4FC4-A8CD-77ED4B2DCD0A}"/>
              </a:ext>
            </a:extLst>
          </p:cNvPr>
          <p:cNvPicPr>
            <a:picLocks noChangeAspect="1"/>
          </p:cNvPicPr>
          <p:nvPr/>
        </p:nvPicPr>
        <p:blipFill>
          <a:blip r:embed="rId3"/>
          <a:stretch>
            <a:fillRect/>
          </a:stretch>
        </p:blipFill>
        <p:spPr>
          <a:xfrm>
            <a:off x="3359696" y="2204864"/>
            <a:ext cx="2013997" cy="2207071"/>
          </a:xfrm>
          <a:prstGeom prst="rect">
            <a:avLst/>
          </a:prstGeom>
        </p:spPr>
      </p:pic>
      <p:grpSp>
        <p:nvGrpSpPr>
          <p:cNvPr id="7" name="Grupo 6">
            <a:extLst>
              <a:ext uri="{FF2B5EF4-FFF2-40B4-BE49-F238E27FC236}">
                <a16:creationId xmlns:a16="http://schemas.microsoft.com/office/drawing/2014/main" xmlns="" id="{7451E80B-0ED3-46FF-8444-18A9CBDE63F3}"/>
              </a:ext>
            </a:extLst>
          </p:cNvPr>
          <p:cNvGrpSpPr/>
          <p:nvPr/>
        </p:nvGrpSpPr>
        <p:grpSpPr>
          <a:xfrm>
            <a:off x="8832304" y="6021288"/>
            <a:ext cx="3240360" cy="582613"/>
            <a:chOff x="8832304" y="6018112"/>
            <a:chExt cx="3240360" cy="582613"/>
          </a:xfrm>
        </p:grpSpPr>
        <p:sp>
          <p:nvSpPr>
            <p:cNvPr id="8" name="Rectángulo redondeado 17">
              <a:extLst>
                <a:ext uri="{FF2B5EF4-FFF2-40B4-BE49-F238E27FC236}">
                  <a16:creationId xmlns:a16="http://schemas.microsoft.com/office/drawing/2014/main" xmlns="" id="{F1AF6A5C-645F-45B6-8CC7-88920AA337EB}"/>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9" name="Imagen 5">
              <a:extLst>
                <a:ext uri="{FF2B5EF4-FFF2-40B4-BE49-F238E27FC236}">
                  <a16:creationId xmlns:a16="http://schemas.microsoft.com/office/drawing/2014/main" xmlns="" id="{25DA1AA9-E446-47CE-BF0D-0B310C93163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uadroTexto 9">
            <a:extLst>
              <a:ext uri="{FF2B5EF4-FFF2-40B4-BE49-F238E27FC236}">
                <a16:creationId xmlns:a16="http://schemas.microsoft.com/office/drawing/2014/main" xmlns="" id="{1BADAD77-3905-4877-9246-6057196FEF2F}"/>
              </a:ext>
            </a:extLst>
          </p:cNvPr>
          <p:cNvSpPr txBox="1"/>
          <p:nvPr/>
        </p:nvSpPr>
        <p:spPr>
          <a:xfrm>
            <a:off x="2355054" y="683671"/>
            <a:ext cx="7481891" cy="1067600"/>
          </a:xfrm>
          <a:prstGeom prst="rect">
            <a:avLst/>
          </a:prstGeom>
          <a:noFill/>
        </p:spPr>
        <p:txBody>
          <a:bodyPr wrap="square" rtlCol="0">
            <a:spAutoFit/>
          </a:bodyPr>
          <a:lstStyle/>
          <a:p>
            <a:pPr algn="ctr">
              <a:lnSpc>
                <a:spcPct val="150000"/>
              </a:lnSpc>
            </a:pPr>
            <a:r>
              <a:rPr lang="es-EC" sz="4800" b="1" dirty="0">
                <a:solidFill>
                  <a:schemeClr val="accent6"/>
                </a:solidFill>
                <a:latin typeface="+mj-lt"/>
                <a:cs typeface="Times New Roman" panose="02020603050405020304" pitchFamily="18" charset="0"/>
              </a:rPr>
              <a:t>AGRADECIMIENTOS</a:t>
            </a:r>
          </a:p>
        </p:txBody>
      </p:sp>
    </p:spTree>
    <p:extLst>
      <p:ext uri="{BB962C8B-B14F-4D97-AF65-F5344CB8AC3E}">
        <p14:creationId xmlns:p14="http://schemas.microsoft.com/office/powerpoint/2010/main" val="392080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xmlns="" id="{2B70CB08-7E9D-429E-B7F0-F4F4689AE29E}"/>
              </a:ext>
            </a:extLst>
          </p:cNvPr>
          <p:cNvGrpSpPr/>
          <p:nvPr/>
        </p:nvGrpSpPr>
        <p:grpSpPr>
          <a:xfrm>
            <a:off x="8945862" y="5949280"/>
            <a:ext cx="3240360" cy="582613"/>
            <a:chOff x="8832304" y="6018112"/>
            <a:chExt cx="3240360" cy="582613"/>
          </a:xfrm>
        </p:grpSpPr>
        <p:sp>
          <p:nvSpPr>
            <p:cNvPr id="15" name="Rectángulo redondeado 6">
              <a:extLst>
                <a:ext uri="{FF2B5EF4-FFF2-40B4-BE49-F238E27FC236}">
                  <a16:creationId xmlns:a16="http://schemas.microsoft.com/office/drawing/2014/main" xmlns="" id="{DFFC6607-88E6-463A-8F7E-B32BD1056EF3}"/>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16" name="Imagen 5">
              <a:extLst>
                <a:ext uri="{FF2B5EF4-FFF2-40B4-BE49-F238E27FC236}">
                  <a16:creationId xmlns:a16="http://schemas.microsoft.com/office/drawing/2014/main" xmlns="" id="{C9F61F51-EB4F-482B-AB60-31442B872C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1 Título"/>
          <p:cNvSpPr>
            <a:spLocks noGrp="1"/>
          </p:cNvSpPr>
          <p:nvPr>
            <p:ph type="title"/>
          </p:nvPr>
        </p:nvSpPr>
        <p:spPr>
          <a:xfrm>
            <a:off x="4799856" y="48430"/>
            <a:ext cx="2448273" cy="648246"/>
          </a:xfrm>
        </p:spPr>
        <p:txBody>
          <a:bodyPr/>
          <a:lstStyle/>
          <a:p>
            <a:pPr algn="ctr">
              <a:defRPr/>
            </a:pPr>
            <a:r>
              <a:rPr lang="es-EC" sz="2800" i="0" dirty="0">
                <a:solidFill>
                  <a:schemeClr val="accent6"/>
                </a:solidFill>
                <a:effectLst/>
                <a:cs typeface="Times New Roman" pitchFamily="18" charset="0"/>
              </a:rPr>
              <a:t>OBJETIVOS</a:t>
            </a:r>
          </a:p>
        </p:txBody>
      </p:sp>
      <p:sp>
        <p:nvSpPr>
          <p:cNvPr id="4103" name="4 Rectángulo"/>
          <p:cNvSpPr>
            <a:spLocks noChangeArrowheads="1"/>
          </p:cNvSpPr>
          <p:nvPr/>
        </p:nvSpPr>
        <p:spPr bwMode="auto">
          <a:xfrm>
            <a:off x="191344" y="1429718"/>
            <a:ext cx="4721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ctr">
              <a:buFont typeface="Wingdings" panose="05000000000000000000" pitchFamily="2" charset="2"/>
              <a:buChar char="§"/>
            </a:pPr>
            <a:r>
              <a:rPr lang="es-MX" sz="1400" dirty="0">
                <a:solidFill>
                  <a:schemeClr val="accent4"/>
                </a:solidFill>
              </a:rPr>
              <a:t>Determinar el estatus mineral de vaconas medias y fierros del hato lechero de la </a:t>
            </a:r>
            <a:r>
              <a:rPr lang="es-EC" sz="1400" dirty="0">
                <a:solidFill>
                  <a:schemeClr val="accent4"/>
                </a:solidFill>
              </a:rPr>
              <a:t>Hacienda “El Prado”  IASA I.</a:t>
            </a:r>
            <a:endParaRPr lang="en-US" sz="1400" dirty="0">
              <a:solidFill>
                <a:schemeClr val="accent4"/>
              </a:solidFill>
            </a:endParaRPr>
          </a:p>
        </p:txBody>
      </p:sp>
      <p:sp>
        <p:nvSpPr>
          <p:cNvPr id="5" name="4 Rectángulo"/>
          <p:cNvSpPr/>
          <p:nvPr/>
        </p:nvSpPr>
        <p:spPr>
          <a:xfrm>
            <a:off x="1868130" y="853996"/>
            <a:ext cx="1368152" cy="338554"/>
          </a:xfrm>
          <a:prstGeom prst="rect">
            <a:avLst/>
          </a:prstGeom>
        </p:spPr>
        <p:txBody>
          <a:bodyPr wrap="square">
            <a:spAutoFit/>
          </a:bodyPr>
          <a:lstStyle/>
          <a:p>
            <a:pPr algn="just"/>
            <a:r>
              <a:rPr lang="es-ES" sz="1600" b="1" i="1" dirty="0">
                <a:latin typeface="+mj-lt"/>
                <a:cs typeface="Times New Roman" pitchFamily="18" charset="0"/>
              </a:rPr>
              <a:t>GENERAL</a:t>
            </a:r>
          </a:p>
        </p:txBody>
      </p:sp>
      <p:sp>
        <p:nvSpPr>
          <p:cNvPr id="7" name="4 Rectángulo"/>
          <p:cNvSpPr/>
          <p:nvPr/>
        </p:nvSpPr>
        <p:spPr>
          <a:xfrm>
            <a:off x="7881593" y="840382"/>
            <a:ext cx="1709214" cy="338554"/>
          </a:xfrm>
          <a:prstGeom prst="rect">
            <a:avLst/>
          </a:prstGeom>
        </p:spPr>
        <p:txBody>
          <a:bodyPr wrap="square">
            <a:spAutoFit/>
          </a:bodyPr>
          <a:lstStyle/>
          <a:p>
            <a:pPr algn="just"/>
            <a:r>
              <a:rPr lang="es-ES" sz="1600" b="1" i="1" dirty="0">
                <a:latin typeface="+mj-lt"/>
                <a:cs typeface="Times New Roman" pitchFamily="18" charset="0"/>
              </a:rPr>
              <a:t>ESPECÍFICOS</a:t>
            </a:r>
            <a:endParaRPr lang="es-ES" sz="2800" b="1" i="1" dirty="0">
              <a:latin typeface="+mj-lt"/>
              <a:cs typeface="Times New Roman" pitchFamily="18" charset="0"/>
            </a:endParaRPr>
          </a:p>
        </p:txBody>
      </p:sp>
      <p:sp>
        <p:nvSpPr>
          <p:cNvPr id="4" name="Rectángulo 3"/>
          <p:cNvSpPr/>
          <p:nvPr/>
        </p:nvSpPr>
        <p:spPr>
          <a:xfrm>
            <a:off x="5901733" y="1429718"/>
            <a:ext cx="5668934" cy="3754874"/>
          </a:xfrm>
          <a:prstGeom prst="rect">
            <a:avLst/>
          </a:prstGeom>
        </p:spPr>
        <p:txBody>
          <a:bodyPr wrap="square">
            <a:spAutoFit/>
          </a:bodyPr>
          <a:lstStyle/>
          <a:p>
            <a:pPr marL="342900" indent="-342900">
              <a:buFont typeface="Wingdings" panose="05000000000000000000" pitchFamily="2" charset="2"/>
              <a:buChar char="§"/>
            </a:pPr>
            <a:r>
              <a:rPr lang="es-EC" sz="1400" dirty="0"/>
              <a:t>Determinar el perfil mineral de suelo, forraje y suero sanguíneo en vaconas medias y fierros de la Hacienda “El Prado” – IASA I.</a:t>
            </a:r>
          </a:p>
          <a:p>
            <a:endParaRPr lang="es-EC" sz="1400" dirty="0"/>
          </a:p>
          <a:p>
            <a:endParaRPr lang="es-EC" sz="1400" dirty="0">
              <a:latin typeface="Times New Roman" panose="02020603050405020304" pitchFamily="18" charset="0"/>
              <a:cs typeface="Times New Roman" panose="02020603050405020304" pitchFamily="18" charset="0"/>
            </a:endParaRPr>
          </a:p>
          <a:p>
            <a:endParaRPr lang="es-EC" sz="1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s-EC" sz="1400" dirty="0"/>
              <a:t>Corregir la deficiencia mineral de las vaconas mediante la elaboración de una sal mineral adecuada para esta etapa fisiológica.</a:t>
            </a:r>
          </a:p>
          <a:p>
            <a:endParaRPr lang="es-EC" sz="1400" dirty="0"/>
          </a:p>
          <a:p>
            <a:endParaRPr lang="es-EC" sz="1400" dirty="0"/>
          </a:p>
          <a:p>
            <a:endParaRPr lang="es-EC" sz="1400" dirty="0"/>
          </a:p>
          <a:p>
            <a:pPr marL="342900" indent="-342900">
              <a:buFont typeface="Wingdings" panose="05000000000000000000" pitchFamily="2" charset="2"/>
              <a:buChar char="§"/>
            </a:pPr>
            <a:r>
              <a:rPr lang="es-EC" sz="1400" dirty="0"/>
              <a:t>Evaluar el efecto del suministro de sal formulada sobre el perfil mineral sanguíneo y los parámetros zootécnicos (peso vivo, ganancia de peso, condición corporal, profundidad corporal, altura a la grupa y detección de celos)</a:t>
            </a:r>
          </a:p>
          <a:p>
            <a:pPr marL="342900" indent="-342900">
              <a:buFont typeface="Wingdings" panose="05000000000000000000" pitchFamily="2" charset="2"/>
              <a:buChar char="§"/>
            </a:pPr>
            <a:endParaRPr lang="es-EC" sz="1400" dirty="0">
              <a:latin typeface="Times New Roman" panose="02020603050405020304" pitchFamily="18" charset="0"/>
              <a:cs typeface="Times New Roman" panose="02020603050405020304" pitchFamily="18" charset="0"/>
            </a:endParaRPr>
          </a:p>
          <a:p>
            <a:pPr lvl="0"/>
            <a:endParaRPr lang="es-EC" sz="1400" dirty="0"/>
          </a:p>
        </p:txBody>
      </p:sp>
      <p:sp>
        <p:nvSpPr>
          <p:cNvPr id="10" name="Rectángulo 9"/>
          <p:cNvSpPr/>
          <p:nvPr/>
        </p:nvSpPr>
        <p:spPr>
          <a:xfrm>
            <a:off x="672209" y="3645024"/>
            <a:ext cx="4415679" cy="1077218"/>
          </a:xfrm>
          <a:prstGeom prst="rect">
            <a:avLst/>
          </a:prstGeom>
        </p:spPr>
        <p:txBody>
          <a:bodyPr wrap="square">
            <a:spAutoFit/>
          </a:bodyPr>
          <a:lstStyle/>
          <a:p>
            <a:pPr algn="just"/>
            <a:endParaRPr lang="es-EC" sz="800" dirty="0">
              <a:latin typeface="Times New Roman" panose="02020603050405020304" pitchFamily="18" charset="0"/>
              <a:cs typeface="Times New Roman" panose="02020603050405020304" pitchFamily="18" charset="0"/>
            </a:endParaRPr>
          </a:p>
          <a:p>
            <a:r>
              <a:rPr lang="es-EC" sz="1400" b="1" dirty="0">
                <a:solidFill>
                  <a:schemeClr val="accent4"/>
                </a:solidFill>
              </a:rPr>
              <a:t>H</a:t>
            </a:r>
            <a:r>
              <a:rPr lang="es-EC" sz="1400" b="1" baseline="-25000" dirty="0">
                <a:solidFill>
                  <a:schemeClr val="accent4"/>
                </a:solidFill>
              </a:rPr>
              <a:t>1</a:t>
            </a:r>
            <a:r>
              <a:rPr lang="es-EC" sz="1400" b="1" dirty="0">
                <a:solidFill>
                  <a:schemeClr val="accent4"/>
                </a:solidFill>
              </a:rPr>
              <a:t>=</a:t>
            </a:r>
            <a:r>
              <a:rPr lang="es-EC" sz="1400" dirty="0">
                <a:solidFill>
                  <a:schemeClr val="accent4"/>
                </a:solidFill>
              </a:rPr>
              <a:t> El suministro de sal mineral corregida en la dieta de vaconas medias y fierros, tiene un efecto significativo sobre el perfil mineral sanguíneo y los parámetros zootécnicos evaluados.</a:t>
            </a:r>
            <a:endParaRPr lang="en-US" sz="1400" dirty="0">
              <a:solidFill>
                <a:schemeClr val="accent4"/>
              </a:solidFill>
            </a:endParaRPr>
          </a:p>
        </p:txBody>
      </p:sp>
      <p:sp>
        <p:nvSpPr>
          <p:cNvPr id="11" name="4 Rectángulo"/>
          <p:cNvSpPr/>
          <p:nvPr/>
        </p:nvSpPr>
        <p:spPr>
          <a:xfrm>
            <a:off x="1868130" y="3137878"/>
            <a:ext cx="1368152" cy="338554"/>
          </a:xfrm>
          <a:prstGeom prst="rect">
            <a:avLst/>
          </a:prstGeom>
        </p:spPr>
        <p:txBody>
          <a:bodyPr wrap="square">
            <a:spAutoFit/>
          </a:bodyPr>
          <a:lstStyle/>
          <a:p>
            <a:pPr algn="just"/>
            <a:r>
              <a:rPr lang="es-ES" sz="1600" b="1" i="1" dirty="0">
                <a:latin typeface="+mj-lt"/>
                <a:cs typeface="Times New Roman" pitchFamily="18" charset="0"/>
              </a:rPr>
              <a:t>HIPÓTESIS</a:t>
            </a:r>
          </a:p>
        </p:txBody>
      </p:sp>
    </p:spTree>
    <p:extLst>
      <p:ext uri="{BB962C8B-B14F-4D97-AF65-F5344CB8AC3E}">
        <p14:creationId xmlns:p14="http://schemas.microsoft.com/office/powerpoint/2010/main" val="214857148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99656" y="105995"/>
            <a:ext cx="5930419" cy="527023"/>
          </a:xfrm>
        </p:spPr>
        <p:txBody>
          <a:bodyPr/>
          <a:lstStyle/>
          <a:p>
            <a:pPr algn="ctr">
              <a:defRPr/>
            </a:pPr>
            <a:r>
              <a:rPr lang="es-EC" sz="2800" i="0" dirty="0">
                <a:solidFill>
                  <a:schemeClr val="accent6"/>
                </a:solidFill>
                <a:effectLst/>
                <a:cs typeface="Arial" panose="020B0604020202020204" pitchFamily="34" charset="0"/>
              </a:rPr>
              <a:t>REVISIÓN DE LITERATURA</a:t>
            </a:r>
          </a:p>
        </p:txBody>
      </p:sp>
      <p:sp>
        <p:nvSpPr>
          <p:cNvPr id="62" name="Rectángulo 61">
            <a:extLst>
              <a:ext uri="{FF2B5EF4-FFF2-40B4-BE49-F238E27FC236}">
                <a16:creationId xmlns:a16="http://schemas.microsoft.com/office/drawing/2014/main" xmlns="" id="{0DF3A725-853C-4171-A660-722AE09555D9}"/>
              </a:ext>
            </a:extLst>
          </p:cNvPr>
          <p:cNvSpPr/>
          <p:nvPr/>
        </p:nvSpPr>
        <p:spPr>
          <a:xfrm>
            <a:off x="1273534" y="818826"/>
            <a:ext cx="1911651" cy="369332"/>
          </a:xfrm>
          <a:prstGeom prst="rect">
            <a:avLst/>
          </a:prstGeom>
          <a:ln w="19050">
            <a:solidFill>
              <a:srgbClr val="92D050"/>
            </a:solidFill>
          </a:ln>
        </p:spPr>
        <p:txBody>
          <a:bodyPr wrap="square">
            <a:spAutoFit/>
          </a:bodyPr>
          <a:lstStyle/>
          <a:p>
            <a:pPr algn="ctr"/>
            <a:r>
              <a:rPr lang="es-EC" b="1" dirty="0">
                <a:latin typeface="+mn-lt"/>
                <a:ea typeface="Calibri" panose="020F0502020204030204" pitchFamily="34" charset="0"/>
              </a:rPr>
              <a:t>SUELO  </a:t>
            </a:r>
            <a:endParaRPr lang="es-EC" b="1" dirty="0">
              <a:latin typeface="+mn-lt"/>
            </a:endParaRPr>
          </a:p>
        </p:txBody>
      </p:sp>
      <p:grpSp>
        <p:nvGrpSpPr>
          <p:cNvPr id="39" name="Grupo 38"/>
          <p:cNvGrpSpPr/>
          <p:nvPr/>
        </p:nvGrpSpPr>
        <p:grpSpPr>
          <a:xfrm>
            <a:off x="9014880" y="6021288"/>
            <a:ext cx="3060922" cy="582613"/>
            <a:chOff x="8832304" y="6018112"/>
            <a:chExt cx="3240360" cy="582613"/>
          </a:xfrm>
        </p:grpSpPr>
        <p:sp>
          <p:nvSpPr>
            <p:cNvPr id="40" name="Rectángulo redondeado 39"/>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42"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Flecha a la derecha con bandas 19"/>
          <p:cNvSpPr/>
          <p:nvPr/>
        </p:nvSpPr>
        <p:spPr>
          <a:xfrm>
            <a:off x="4267759" y="3167193"/>
            <a:ext cx="931533" cy="621847"/>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redondeado 22"/>
          <p:cNvSpPr/>
          <p:nvPr/>
        </p:nvSpPr>
        <p:spPr>
          <a:xfrm>
            <a:off x="670032" y="2756435"/>
            <a:ext cx="3407789" cy="1646131"/>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b="1" dirty="0">
              <a:solidFill>
                <a:schemeClr val="tx1"/>
              </a:solidFill>
            </a:endParaRPr>
          </a:p>
          <a:p>
            <a:pPr algn="ctr"/>
            <a:endParaRPr lang="es-EC" sz="1600" b="1" dirty="0">
              <a:solidFill>
                <a:schemeClr val="tx1"/>
              </a:solidFill>
            </a:endParaRPr>
          </a:p>
          <a:p>
            <a:pPr algn="ctr"/>
            <a:endParaRPr lang="es-EC" sz="1600" b="1" dirty="0">
              <a:solidFill>
                <a:schemeClr val="tx1"/>
              </a:solidFill>
            </a:endParaRPr>
          </a:p>
          <a:p>
            <a:pPr algn="ctr"/>
            <a:r>
              <a:rPr lang="es-EC" sz="1400" b="1" dirty="0">
                <a:solidFill>
                  <a:schemeClr val="tx1"/>
                </a:solidFill>
              </a:rPr>
              <a:t>SOLUCIÓN DEL SUELO</a:t>
            </a:r>
          </a:p>
          <a:p>
            <a:pPr algn="ctr"/>
            <a:r>
              <a:rPr lang="es-EC" sz="1400" b="1" dirty="0">
                <a:solidFill>
                  <a:schemeClr val="tx1"/>
                </a:solidFill>
              </a:rPr>
              <a:t> NH</a:t>
            </a:r>
            <a:r>
              <a:rPr lang="es-EC" sz="1400" b="1" baseline="-25000" dirty="0">
                <a:solidFill>
                  <a:schemeClr val="tx1"/>
                </a:solidFill>
              </a:rPr>
              <a:t>4</a:t>
            </a:r>
            <a:r>
              <a:rPr lang="es-EC" sz="1400" b="1" baseline="30000" dirty="0">
                <a:solidFill>
                  <a:schemeClr val="tx1"/>
                </a:solidFill>
              </a:rPr>
              <a:t>+</a:t>
            </a:r>
            <a:r>
              <a:rPr lang="es-EC" sz="1400" b="1" dirty="0">
                <a:solidFill>
                  <a:schemeClr val="tx1"/>
                </a:solidFill>
              </a:rPr>
              <a:t>        PO</a:t>
            </a:r>
            <a:r>
              <a:rPr lang="es-EC" sz="1400" b="1" baseline="-25000" dirty="0">
                <a:solidFill>
                  <a:schemeClr val="tx1"/>
                </a:solidFill>
              </a:rPr>
              <a:t>4</a:t>
            </a:r>
            <a:r>
              <a:rPr lang="es-EC" sz="1400" b="1" baseline="30000" dirty="0">
                <a:solidFill>
                  <a:schemeClr val="tx1"/>
                </a:solidFill>
              </a:rPr>
              <a:t>-</a:t>
            </a:r>
            <a:r>
              <a:rPr lang="es-EC" sz="1400" b="1" dirty="0">
                <a:solidFill>
                  <a:schemeClr val="tx1"/>
                </a:solidFill>
              </a:rPr>
              <a:t>          K</a:t>
            </a:r>
            <a:r>
              <a:rPr lang="es-EC" sz="1400" b="1" baseline="30000" dirty="0">
                <a:solidFill>
                  <a:schemeClr val="tx1"/>
                </a:solidFill>
              </a:rPr>
              <a:t>+</a:t>
            </a:r>
          </a:p>
          <a:p>
            <a:pPr algn="ctr" defTabSz="444500">
              <a:lnSpc>
                <a:spcPct val="200000"/>
              </a:lnSpc>
            </a:pPr>
            <a:r>
              <a:rPr lang="es-EC" sz="1400" b="1" dirty="0">
                <a:solidFill>
                  <a:schemeClr val="tx1"/>
                </a:solidFill>
              </a:rPr>
              <a:t>Mg</a:t>
            </a:r>
            <a:r>
              <a:rPr lang="es-EC" sz="1400" b="1" baseline="30000" dirty="0">
                <a:solidFill>
                  <a:schemeClr val="tx1"/>
                </a:solidFill>
              </a:rPr>
              <a:t>2+</a:t>
            </a:r>
            <a:r>
              <a:rPr lang="es-EC" sz="1400" b="1" dirty="0">
                <a:solidFill>
                  <a:schemeClr val="tx1"/>
                </a:solidFill>
              </a:rPr>
              <a:t>        Ca</a:t>
            </a:r>
            <a:r>
              <a:rPr lang="es-EC" sz="1400" b="1" baseline="30000" dirty="0">
                <a:solidFill>
                  <a:schemeClr val="tx1"/>
                </a:solidFill>
              </a:rPr>
              <a:t>2+</a:t>
            </a:r>
            <a:r>
              <a:rPr lang="es-EC" sz="1400" b="1" dirty="0">
                <a:solidFill>
                  <a:schemeClr val="tx1"/>
                </a:solidFill>
              </a:rPr>
              <a:t>         Na</a:t>
            </a:r>
            <a:r>
              <a:rPr lang="es-EC" sz="1400" b="1" baseline="30000" dirty="0">
                <a:solidFill>
                  <a:schemeClr val="tx1"/>
                </a:solidFill>
              </a:rPr>
              <a:t>+</a:t>
            </a:r>
          </a:p>
          <a:p>
            <a:pPr algn="ctr">
              <a:lnSpc>
                <a:spcPct val="200000"/>
              </a:lnSpc>
            </a:pPr>
            <a:r>
              <a:rPr lang="es-EC" sz="1400" b="1" dirty="0">
                <a:solidFill>
                  <a:schemeClr val="tx1"/>
                </a:solidFill>
              </a:rPr>
              <a:t>  Zn</a:t>
            </a:r>
            <a:r>
              <a:rPr lang="es-EC" sz="1400" b="1" baseline="30000" dirty="0">
                <a:solidFill>
                  <a:schemeClr val="tx1"/>
                </a:solidFill>
              </a:rPr>
              <a:t>2+</a:t>
            </a:r>
            <a:r>
              <a:rPr lang="es-EC" sz="1400" b="1" dirty="0">
                <a:solidFill>
                  <a:schemeClr val="tx1"/>
                </a:solidFill>
              </a:rPr>
              <a:t>         Mn</a:t>
            </a:r>
            <a:r>
              <a:rPr lang="es-EC" sz="1400" b="1" baseline="30000" dirty="0">
                <a:solidFill>
                  <a:schemeClr val="tx1"/>
                </a:solidFill>
              </a:rPr>
              <a:t>2+  </a:t>
            </a:r>
            <a:r>
              <a:rPr lang="es-EC" sz="1400" b="1" dirty="0">
                <a:solidFill>
                  <a:schemeClr val="tx1"/>
                </a:solidFill>
              </a:rPr>
              <a:t>       Cu</a:t>
            </a:r>
            <a:r>
              <a:rPr lang="es-EC" sz="1400" b="1" baseline="30000" dirty="0">
                <a:solidFill>
                  <a:schemeClr val="tx1"/>
                </a:solidFill>
              </a:rPr>
              <a:t>2+</a:t>
            </a:r>
            <a:endParaRPr lang="en-US" sz="14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26" name="Llamada de flecha hacia abajo 25"/>
          <p:cNvSpPr/>
          <p:nvPr/>
        </p:nvSpPr>
        <p:spPr>
          <a:xfrm>
            <a:off x="1515191" y="4756001"/>
            <a:ext cx="1826334" cy="799896"/>
          </a:xfrm>
          <a:prstGeom prst="downArrowCallou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Lixiviaciones</a:t>
            </a:r>
            <a:endParaRPr lang="en-US" dirty="0">
              <a:solidFill>
                <a:schemeClr val="tx1"/>
              </a:solidFill>
            </a:endParaRPr>
          </a:p>
        </p:txBody>
      </p:sp>
      <p:sp>
        <p:nvSpPr>
          <p:cNvPr id="3" name="Rectángulo 2"/>
          <p:cNvSpPr/>
          <p:nvPr/>
        </p:nvSpPr>
        <p:spPr>
          <a:xfrm>
            <a:off x="343907" y="5934029"/>
            <a:ext cx="1885453"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(Sánchez J. , 2018); </a:t>
            </a:r>
            <a:endParaRPr lang="en-US" sz="1400" dirty="0"/>
          </a:p>
        </p:txBody>
      </p:sp>
      <p:sp>
        <p:nvSpPr>
          <p:cNvPr id="4" name="Rectángulo 3"/>
          <p:cNvSpPr/>
          <p:nvPr/>
        </p:nvSpPr>
        <p:spPr>
          <a:xfrm>
            <a:off x="1953226" y="5935319"/>
            <a:ext cx="1585690"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(García I. , 2016);</a:t>
            </a:r>
            <a:endParaRPr lang="en-US" sz="1400" dirty="0"/>
          </a:p>
        </p:txBody>
      </p:sp>
      <p:sp>
        <p:nvSpPr>
          <p:cNvPr id="5" name="Rectángulo 4"/>
          <p:cNvSpPr/>
          <p:nvPr/>
        </p:nvSpPr>
        <p:spPr>
          <a:xfrm>
            <a:off x="3341525" y="5932710"/>
            <a:ext cx="2622577"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(McDowell y </a:t>
            </a:r>
            <a:r>
              <a:rPr lang="es-EC" sz="1400" dirty="0" err="1">
                <a:latin typeface="Arial" panose="020B0604020202020204" pitchFamily="34" charset="0"/>
                <a:ea typeface="Calibri" panose="020F0502020204030204" pitchFamily="34" charset="0"/>
              </a:rPr>
              <a:t>Arthington</a:t>
            </a:r>
            <a:r>
              <a:rPr lang="es-EC" sz="1400" dirty="0">
                <a:latin typeface="Arial" panose="020B0604020202020204" pitchFamily="34" charset="0"/>
                <a:ea typeface="Calibri" panose="020F0502020204030204" pitchFamily="34" charset="0"/>
              </a:rPr>
              <a:t>, 2005).</a:t>
            </a:r>
            <a:endParaRPr lang="en-US" sz="1400" dirty="0"/>
          </a:p>
        </p:txBody>
      </p:sp>
      <p:sp>
        <p:nvSpPr>
          <p:cNvPr id="28" name="Rectángulo 27">
            <a:extLst>
              <a:ext uri="{FF2B5EF4-FFF2-40B4-BE49-F238E27FC236}">
                <a16:creationId xmlns:a16="http://schemas.microsoft.com/office/drawing/2014/main" xmlns="" id="{0DF3A725-853C-4171-A660-722AE09555D9}"/>
              </a:ext>
            </a:extLst>
          </p:cNvPr>
          <p:cNvSpPr/>
          <p:nvPr/>
        </p:nvSpPr>
        <p:spPr>
          <a:xfrm>
            <a:off x="5475534" y="828906"/>
            <a:ext cx="1911651" cy="369332"/>
          </a:xfrm>
          <a:prstGeom prst="rect">
            <a:avLst/>
          </a:prstGeom>
          <a:ln w="19050">
            <a:solidFill>
              <a:srgbClr val="92D050"/>
            </a:solidFill>
          </a:ln>
        </p:spPr>
        <p:txBody>
          <a:bodyPr wrap="square">
            <a:spAutoFit/>
          </a:bodyPr>
          <a:lstStyle/>
          <a:p>
            <a:pPr algn="ctr"/>
            <a:r>
              <a:rPr lang="es-EC" b="1" dirty="0">
                <a:latin typeface="+mn-lt"/>
                <a:ea typeface="Calibri" panose="020F0502020204030204" pitchFamily="34" charset="0"/>
              </a:rPr>
              <a:t>PLANTA  </a:t>
            </a:r>
            <a:endParaRPr lang="es-EC" b="1" dirty="0">
              <a:latin typeface="+mn-lt"/>
            </a:endParaRPr>
          </a:p>
        </p:txBody>
      </p:sp>
      <p:sp>
        <p:nvSpPr>
          <p:cNvPr id="29" name="Rectángulo 28">
            <a:extLst>
              <a:ext uri="{FF2B5EF4-FFF2-40B4-BE49-F238E27FC236}">
                <a16:creationId xmlns:a16="http://schemas.microsoft.com/office/drawing/2014/main" xmlns="" id="{0DF3A725-853C-4171-A660-722AE09555D9}"/>
              </a:ext>
            </a:extLst>
          </p:cNvPr>
          <p:cNvSpPr/>
          <p:nvPr/>
        </p:nvSpPr>
        <p:spPr>
          <a:xfrm>
            <a:off x="9333660" y="930882"/>
            <a:ext cx="1911651" cy="369332"/>
          </a:xfrm>
          <a:prstGeom prst="rect">
            <a:avLst/>
          </a:prstGeom>
          <a:ln w="19050">
            <a:solidFill>
              <a:srgbClr val="92D050"/>
            </a:solidFill>
          </a:ln>
        </p:spPr>
        <p:txBody>
          <a:bodyPr wrap="square">
            <a:spAutoFit/>
          </a:bodyPr>
          <a:lstStyle/>
          <a:p>
            <a:pPr algn="ctr"/>
            <a:r>
              <a:rPr lang="es-EC" b="1" dirty="0">
                <a:latin typeface="+mn-lt"/>
              </a:rPr>
              <a:t>ANIMAL</a:t>
            </a:r>
          </a:p>
        </p:txBody>
      </p:sp>
      <p:sp>
        <p:nvSpPr>
          <p:cNvPr id="6" name="Flecha abajo 5"/>
          <p:cNvSpPr/>
          <p:nvPr/>
        </p:nvSpPr>
        <p:spPr>
          <a:xfrm>
            <a:off x="1775520" y="1446710"/>
            <a:ext cx="970551" cy="1165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p:cNvSpPr txBox="1"/>
          <p:nvPr/>
        </p:nvSpPr>
        <p:spPr>
          <a:xfrm>
            <a:off x="2719686" y="1667029"/>
            <a:ext cx="621839" cy="307777"/>
          </a:xfrm>
          <a:prstGeom prst="rect">
            <a:avLst/>
          </a:prstGeom>
          <a:noFill/>
        </p:spPr>
        <p:txBody>
          <a:bodyPr wrap="square" rtlCol="0">
            <a:spAutoFit/>
          </a:bodyPr>
          <a:lstStyle/>
          <a:p>
            <a:r>
              <a:rPr lang="es-EC" sz="1400" dirty="0"/>
              <a:t>M.O</a:t>
            </a:r>
            <a:endParaRPr lang="en-US" sz="1600" dirty="0"/>
          </a:p>
        </p:txBody>
      </p:sp>
      <p:sp>
        <p:nvSpPr>
          <p:cNvPr id="32" name="CuadroTexto 31"/>
          <p:cNvSpPr txBox="1"/>
          <p:nvPr/>
        </p:nvSpPr>
        <p:spPr>
          <a:xfrm>
            <a:off x="1273534" y="1682926"/>
            <a:ext cx="621839" cy="307777"/>
          </a:xfrm>
          <a:prstGeom prst="rect">
            <a:avLst/>
          </a:prstGeom>
          <a:noFill/>
        </p:spPr>
        <p:txBody>
          <a:bodyPr wrap="square" rtlCol="0">
            <a:spAutoFit/>
          </a:bodyPr>
          <a:lstStyle/>
          <a:p>
            <a:r>
              <a:rPr lang="es-EC" sz="1400" dirty="0"/>
              <a:t>pH</a:t>
            </a:r>
            <a:endParaRPr lang="en-US" sz="1600" dirty="0"/>
          </a:p>
        </p:txBody>
      </p:sp>
      <p:sp>
        <p:nvSpPr>
          <p:cNvPr id="27" name="CuadroTexto 26">
            <a:extLst>
              <a:ext uri="{FF2B5EF4-FFF2-40B4-BE49-F238E27FC236}">
                <a16:creationId xmlns:a16="http://schemas.microsoft.com/office/drawing/2014/main" xmlns="" id="{C9C8FAAD-1214-47C7-9FF5-2ADFAB95021F}"/>
              </a:ext>
            </a:extLst>
          </p:cNvPr>
          <p:cNvSpPr txBox="1"/>
          <p:nvPr/>
        </p:nvSpPr>
        <p:spPr>
          <a:xfrm>
            <a:off x="5636778" y="1746217"/>
            <a:ext cx="158916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err="1"/>
              <a:t>Tipo</a:t>
            </a:r>
            <a:r>
              <a:rPr lang="en-US" sz="1400" dirty="0"/>
              <a:t> de </a:t>
            </a:r>
            <a:r>
              <a:rPr lang="en-US" sz="1400" dirty="0" err="1"/>
              <a:t>suelo</a:t>
            </a:r>
            <a:endParaRPr lang="en-US" sz="1400" dirty="0"/>
          </a:p>
        </p:txBody>
      </p:sp>
      <p:sp>
        <p:nvSpPr>
          <p:cNvPr id="30" name="CuadroTexto 29">
            <a:extLst>
              <a:ext uri="{FF2B5EF4-FFF2-40B4-BE49-F238E27FC236}">
                <a16:creationId xmlns:a16="http://schemas.microsoft.com/office/drawing/2014/main" xmlns="" id="{C9C8FAAD-1214-47C7-9FF5-2ADFAB95021F}"/>
              </a:ext>
            </a:extLst>
          </p:cNvPr>
          <p:cNvSpPr txBox="1"/>
          <p:nvPr/>
        </p:nvSpPr>
        <p:spPr>
          <a:xfrm>
            <a:off x="5420372" y="4015753"/>
            <a:ext cx="230924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err="1"/>
              <a:t>Climatología</a:t>
            </a:r>
            <a:endParaRPr lang="en-US" sz="1400" dirty="0"/>
          </a:p>
        </p:txBody>
      </p:sp>
      <p:sp>
        <p:nvSpPr>
          <p:cNvPr id="33" name="CuadroTexto 32">
            <a:extLst>
              <a:ext uri="{FF2B5EF4-FFF2-40B4-BE49-F238E27FC236}">
                <a16:creationId xmlns:a16="http://schemas.microsoft.com/office/drawing/2014/main" xmlns="" id="{C9C8FAAD-1214-47C7-9FF5-2ADFAB95021F}"/>
              </a:ext>
            </a:extLst>
          </p:cNvPr>
          <p:cNvSpPr txBox="1"/>
          <p:nvPr/>
        </p:nvSpPr>
        <p:spPr>
          <a:xfrm>
            <a:off x="5420372" y="2359379"/>
            <a:ext cx="212550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Estado fenológico </a:t>
            </a:r>
          </a:p>
        </p:txBody>
      </p:sp>
      <p:sp>
        <p:nvSpPr>
          <p:cNvPr id="34" name="CuadroTexto 33">
            <a:extLst>
              <a:ext uri="{FF2B5EF4-FFF2-40B4-BE49-F238E27FC236}">
                <a16:creationId xmlns:a16="http://schemas.microsoft.com/office/drawing/2014/main" xmlns="" id="{C9C8FAAD-1214-47C7-9FF5-2ADFAB95021F}"/>
              </a:ext>
            </a:extLst>
          </p:cNvPr>
          <p:cNvSpPr txBox="1"/>
          <p:nvPr/>
        </p:nvSpPr>
        <p:spPr>
          <a:xfrm>
            <a:off x="5303090" y="4865511"/>
            <a:ext cx="254380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Composición </a:t>
            </a:r>
            <a:r>
              <a:rPr lang="en-US" sz="1400" dirty="0" err="1"/>
              <a:t>forrajera</a:t>
            </a:r>
            <a:endParaRPr lang="en-US" sz="1400" dirty="0"/>
          </a:p>
        </p:txBody>
      </p:sp>
      <p:sp>
        <p:nvSpPr>
          <p:cNvPr id="37" name="Flecha: hacia abajo 41">
            <a:extLst>
              <a:ext uri="{FF2B5EF4-FFF2-40B4-BE49-F238E27FC236}">
                <a16:creationId xmlns:a16="http://schemas.microsoft.com/office/drawing/2014/main" xmlns="" id="{4A306BE3-288C-43A5-9873-7B72462FC6A8}"/>
              </a:ext>
            </a:extLst>
          </p:cNvPr>
          <p:cNvSpPr/>
          <p:nvPr/>
        </p:nvSpPr>
        <p:spPr>
          <a:xfrm>
            <a:off x="10168293" y="2864694"/>
            <a:ext cx="288032" cy="604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adroTexto 42">
            <a:extLst>
              <a:ext uri="{FF2B5EF4-FFF2-40B4-BE49-F238E27FC236}">
                <a16:creationId xmlns:a16="http://schemas.microsoft.com/office/drawing/2014/main" xmlns="" id="{86EB43BB-7E27-4DAA-8D3A-BF29FECDE2B5}"/>
              </a:ext>
            </a:extLst>
          </p:cNvPr>
          <p:cNvSpPr txBox="1"/>
          <p:nvPr/>
        </p:nvSpPr>
        <p:spPr>
          <a:xfrm>
            <a:off x="7928734" y="1551430"/>
            <a:ext cx="4721501" cy="461665"/>
          </a:xfrm>
          <a:prstGeom prst="rect">
            <a:avLst/>
          </a:prstGeom>
          <a:noFill/>
        </p:spPr>
        <p:txBody>
          <a:bodyPr wrap="square" rtlCol="0">
            <a:spAutoFit/>
          </a:bodyPr>
          <a:lstStyle/>
          <a:p>
            <a:pPr algn="ctr"/>
            <a:r>
              <a:rPr lang="es-EC" sz="1200" b="1" dirty="0"/>
              <a:t>PROCESO ABSORCIÓN</a:t>
            </a:r>
          </a:p>
          <a:p>
            <a:endParaRPr lang="en-US" sz="1200" dirty="0"/>
          </a:p>
        </p:txBody>
      </p:sp>
      <p:sp>
        <p:nvSpPr>
          <p:cNvPr id="41" name="CuadroTexto 40">
            <a:extLst>
              <a:ext uri="{FF2B5EF4-FFF2-40B4-BE49-F238E27FC236}">
                <a16:creationId xmlns:a16="http://schemas.microsoft.com/office/drawing/2014/main" xmlns="" id="{C9C8FAAD-1214-47C7-9FF5-2ADFAB95021F}"/>
              </a:ext>
            </a:extLst>
          </p:cNvPr>
          <p:cNvSpPr txBox="1"/>
          <p:nvPr/>
        </p:nvSpPr>
        <p:spPr>
          <a:xfrm>
            <a:off x="9247821" y="2270940"/>
            <a:ext cx="212550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err="1" smtClean="0"/>
              <a:t>Intestino</a:t>
            </a:r>
            <a:r>
              <a:rPr lang="en-US" sz="1400" dirty="0" smtClean="0"/>
              <a:t> </a:t>
            </a:r>
            <a:r>
              <a:rPr lang="en-US" sz="1400" dirty="0" err="1" smtClean="0"/>
              <a:t>delgado</a:t>
            </a:r>
            <a:endParaRPr lang="en-US" sz="1400" dirty="0"/>
          </a:p>
        </p:txBody>
      </p:sp>
      <p:sp>
        <p:nvSpPr>
          <p:cNvPr id="44" name="CuadroTexto 43">
            <a:extLst>
              <a:ext uri="{FF2B5EF4-FFF2-40B4-BE49-F238E27FC236}">
                <a16:creationId xmlns:a16="http://schemas.microsoft.com/office/drawing/2014/main" xmlns="" id="{C9C8FAAD-1214-47C7-9FF5-2ADFAB95021F}"/>
              </a:ext>
            </a:extLst>
          </p:cNvPr>
          <p:cNvSpPr txBox="1"/>
          <p:nvPr/>
        </p:nvSpPr>
        <p:spPr>
          <a:xfrm>
            <a:off x="9241421" y="3861715"/>
            <a:ext cx="212550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t>Torrente </a:t>
            </a:r>
            <a:r>
              <a:rPr lang="en-US" sz="1400" dirty="0" err="1" smtClean="0"/>
              <a:t>sanguíneo</a:t>
            </a:r>
            <a:endParaRPr lang="en-US" sz="1400" dirty="0"/>
          </a:p>
        </p:txBody>
      </p:sp>
      <p:sp>
        <p:nvSpPr>
          <p:cNvPr id="46" name="Flecha abajo 45"/>
          <p:cNvSpPr/>
          <p:nvPr/>
        </p:nvSpPr>
        <p:spPr>
          <a:xfrm>
            <a:off x="5969616" y="2776688"/>
            <a:ext cx="970551" cy="1165621"/>
          </a:xfrm>
          <a:prstGeom prst="downArrow">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998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75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31" grpId="0"/>
      <p:bldP spid="32" grpId="0"/>
      <p:bldP spid="27" grpId="0" animBg="1"/>
      <p:bldP spid="30" grpId="0" animBg="1"/>
      <p:bldP spid="33" grpId="0" animBg="1"/>
      <p:bldP spid="34" grpId="0" animBg="1"/>
      <p:bldP spid="37" grpId="0" animBg="1"/>
      <p:bldP spid="43" grpId="0"/>
      <p:bldP spid="41"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832304" y="6018112"/>
            <a:ext cx="3240360" cy="582613"/>
            <a:chOff x="8832304" y="6018112"/>
            <a:chExt cx="3240360" cy="582613"/>
          </a:xfrm>
        </p:grpSpPr>
        <p:sp>
          <p:nvSpPr>
            <p:cNvPr id="7" name="Rectángulo redondeado 6"/>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 name="Imagen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Marcador de contenido 4">
            <a:extLst>
              <a:ext uri="{FF2B5EF4-FFF2-40B4-BE49-F238E27FC236}">
                <a16:creationId xmlns:a16="http://schemas.microsoft.com/office/drawing/2014/main" xmlns="" id="{0A6B5BBA-D728-4C87-B660-720690DF6152}"/>
              </a:ext>
            </a:extLst>
          </p:cNvPr>
          <p:cNvSpPr>
            <a:spLocks noGrp="1"/>
          </p:cNvSpPr>
          <p:nvPr>
            <p:ph sz="half" idx="1"/>
          </p:nvPr>
        </p:nvSpPr>
        <p:spPr>
          <a:xfrm>
            <a:off x="-211112" y="587820"/>
            <a:ext cx="5587032" cy="5433468"/>
          </a:xfrm>
        </p:spPr>
        <p:txBody>
          <a:bodyPr/>
          <a:lstStyle/>
          <a:p>
            <a:pPr marL="0" indent="0" algn="ctr">
              <a:buNone/>
            </a:pPr>
            <a:r>
              <a:rPr lang="es-EC" sz="2000" dirty="0">
                <a:solidFill>
                  <a:schemeClr val="tx1"/>
                </a:solidFill>
              </a:rPr>
              <a:t>CALCIO</a:t>
            </a:r>
            <a:endParaRPr lang="en-US" sz="2000" dirty="0">
              <a:solidFill>
                <a:schemeClr val="tx1"/>
              </a:solidFill>
            </a:endParaRPr>
          </a:p>
        </p:txBody>
      </p:sp>
      <p:sp>
        <p:nvSpPr>
          <p:cNvPr id="9" name="Marcador de contenido 8">
            <a:extLst>
              <a:ext uri="{FF2B5EF4-FFF2-40B4-BE49-F238E27FC236}">
                <a16:creationId xmlns:a16="http://schemas.microsoft.com/office/drawing/2014/main" xmlns="" id="{34564B2C-EF86-4756-A608-DCCF5578BFB7}"/>
              </a:ext>
            </a:extLst>
          </p:cNvPr>
          <p:cNvSpPr>
            <a:spLocks noGrp="1"/>
          </p:cNvSpPr>
          <p:nvPr>
            <p:ph sz="half" idx="2"/>
          </p:nvPr>
        </p:nvSpPr>
        <p:spPr>
          <a:xfrm>
            <a:off x="6910674" y="620688"/>
            <a:ext cx="5450022" cy="5433467"/>
          </a:xfrm>
        </p:spPr>
        <p:txBody>
          <a:bodyPr/>
          <a:lstStyle/>
          <a:p>
            <a:pPr algn="ctr"/>
            <a:r>
              <a:rPr lang="es-EC" sz="2000" dirty="0" err="1"/>
              <a:t>f</a:t>
            </a:r>
            <a:r>
              <a:rPr lang="es-EC" sz="2000" dirty="0" err="1">
                <a:solidFill>
                  <a:schemeClr val="tx1"/>
                </a:solidFill>
              </a:rPr>
              <a:t>FÓSFORO</a:t>
            </a:r>
            <a:endParaRPr lang="en-US" sz="2000" dirty="0"/>
          </a:p>
        </p:txBody>
      </p:sp>
      <p:cxnSp>
        <p:nvCxnSpPr>
          <p:cNvPr id="11" name="Conector recto de flecha 10">
            <a:extLst>
              <a:ext uri="{FF2B5EF4-FFF2-40B4-BE49-F238E27FC236}">
                <a16:creationId xmlns:a16="http://schemas.microsoft.com/office/drawing/2014/main" xmlns="" id="{AC4DADF3-597D-4328-B658-2D8D408C152E}"/>
              </a:ext>
            </a:extLst>
          </p:cNvPr>
          <p:cNvCxnSpPr>
            <a:cxnSpLocks/>
          </p:cNvCxnSpPr>
          <p:nvPr/>
        </p:nvCxnSpPr>
        <p:spPr>
          <a:xfrm>
            <a:off x="3659824" y="898842"/>
            <a:ext cx="1068024" cy="98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ector recto de flecha 14">
            <a:extLst>
              <a:ext uri="{FF2B5EF4-FFF2-40B4-BE49-F238E27FC236}">
                <a16:creationId xmlns:a16="http://schemas.microsoft.com/office/drawing/2014/main" xmlns="" id="{B4C31301-6E2B-40F5-A834-E1A20A8E94F1}"/>
              </a:ext>
            </a:extLst>
          </p:cNvPr>
          <p:cNvCxnSpPr>
            <a:cxnSpLocks/>
          </p:cNvCxnSpPr>
          <p:nvPr/>
        </p:nvCxnSpPr>
        <p:spPr>
          <a:xfrm flipH="1">
            <a:off x="7536160" y="906979"/>
            <a:ext cx="1152129" cy="17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uadroTexto 15">
            <a:extLst>
              <a:ext uri="{FF2B5EF4-FFF2-40B4-BE49-F238E27FC236}">
                <a16:creationId xmlns:a16="http://schemas.microsoft.com/office/drawing/2014/main" xmlns="" id="{34E6FA1C-65E9-48CA-A108-21EAE9FC38C5}"/>
              </a:ext>
            </a:extLst>
          </p:cNvPr>
          <p:cNvSpPr txBox="1"/>
          <p:nvPr/>
        </p:nvSpPr>
        <p:spPr>
          <a:xfrm>
            <a:off x="-3121024" y="1772816"/>
            <a:ext cx="134730" cy="881863"/>
          </a:xfrm>
          <a:prstGeom prst="rect">
            <a:avLst/>
          </a:prstGeom>
          <a:noFill/>
        </p:spPr>
        <p:txBody>
          <a:bodyPr wrap="square" rtlCol="0">
            <a:spAutoFit/>
          </a:bodyPr>
          <a:lstStyle/>
          <a:p>
            <a:endParaRPr lang="en-US" dirty="0"/>
          </a:p>
        </p:txBody>
      </p:sp>
      <p:cxnSp>
        <p:nvCxnSpPr>
          <p:cNvPr id="23" name="Conector recto de flecha 22">
            <a:extLst>
              <a:ext uri="{FF2B5EF4-FFF2-40B4-BE49-F238E27FC236}">
                <a16:creationId xmlns:a16="http://schemas.microsoft.com/office/drawing/2014/main" xmlns="" id="{9A3F604A-3AEB-416A-B7D3-2CD7255C91DC}"/>
              </a:ext>
            </a:extLst>
          </p:cNvPr>
          <p:cNvCxnSpPr>
            <a:cxnSpLocks/>
          </p:cNvCxnSpPr>
          <p:nvPr/>
        </p:nvCxnSpPr>
        <p:spPr>
          <a:xfrm>
            <a:off x="3719736" y="980728"/>
            <a:ext cx="1125026" cy="38002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uadroTexto 23">
            <a:extLst>
              <a:ext uri="{FF2B5EF4-FFF2-40B4-BE49-F238E27FC236}">
                <a16:creationId xmlns:a16="http://schemas.microsoft.com/office/drawing/2014/main" xmlns="" id="{DA674FF2-199F-4EA4-BEDE-B8793856378C}"/>
              </a:ext>
            </a:extLst>
          </p:cNvPr>
          <p:cNvSpPr txBox="1"/>
          <p:nvPr/>
        </p:nvSpPr>
        <p:spPr>
          <a:xfrm>
            <a:off x="3719736" y="579833"/>
            <a:ext cx="860662" cy="369332"/>
          </a:xfrm>
          <a:prstGeom prst="rect">
            <a:avLst/>
          </a:prstGeom>
          <a:noFill/>
        </p:spPr>
        <p:txBody>
          <a:bodyPr wrap="square" rtlCol="0">
            <a:spAutoFit/>
          </a:bodyPr>
          <a:lstStyle/>
          <a:p>
            <a:r>
              <a:rPr lang="es-EC" dirty="0"/>
              <a:t>99 %</a:t>
            </a:r>
            <a:endParaRPr lang="en-US" dirty="0"/>
          </a:p>
        </p:txBody>
      </p:sp>
      <p:cxnSp>
        <p:nvCxnSpPr>
          <p:cNvPr id="26" name="Conector recto de flecha 25">
            <a:extLst>
              <a:ext uri="{FF2B5EF4-FFF2-40B4-BE49-F238E27FC236}">
                <a16:creationId xmlns:a16="http://schemas.microsoft.com/office/drawing/2014/main" xmlns="" id="{F96D80FB-24EA-43A7-BD4F-DBA325DB0A8F}"/>
              </a:ext>
            </a:extLst>
          </p:cNvPr>
          <p:cNvCxnSpPr>
            <a:cxnSpLocks/>
          </p:cNvCxnSpPr>
          <p:nvPr/>
        </p:nvCxnSpPr>
        <p:spPr>
          <a:xfrm flipH="1">
            <a:off x="7609112" y="1021101"/>
            <a:ext cx="1079176" cy="4318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CuadroTexto 26">
            <a:extLst>
              <a:ext uri="{FF2B5EF4-FFF2-40B4-BE49-F238E27FC236}">
                <a16:creationId xmlns:a16="http://schemas.microsoft.com/office/drawing/2014/main" xmlns="" id="{857CB3BD-DBEA-4044-AE67-CB64322405E3}"/>
              </a:ext>
            </a:extLst>
          </p:cNvPr>
          <p:cNvSpPr txBox="1"/>
          <p:nvPr/>
        </p:nvSpPr>
        <p:spPr>
          <a:xfrm>
            <a:off x="7536160" y="576541"/>
            <a:ext cx="1363496" cy="369332"/>
          </a:xfrm>
          <a:prstGeom prst="rect">
            <a:avLst/>
          </a:prstGeom>
          <a:noFill/>
        </p:spPr>
        <p:txBody>
          <a:bodyPr wrap="square" rtlCol="0">
            <a:spAutoFit/>
          </a:bodyPr>
          <a:lstStyle/>
          <a:p>
            <a:r>
              <a:rPr lang="es-EC" dirty="0"/>
              <a:t>80 – 85%</a:t>
            </a:r>
            <a:endParaRPr lang="en-US" dirty="0"/>
          </a:p>
        </p:txBody>
      </p:sp>
      <p:sp>
        <p:nvSpPr>
          <p:cNvPr id="29" name="CuadroTexto 28">
            <a:extLst>
              <a:ext uri="{FF2B5EF4-FFF2-40B4-BE49-F238E27FC236}">
                <a16:creationId xmlns:a16="http://schemas.microsoft.com/office/drawing/2014/main" xmlns="" id="{E47D9826-BDCD-478E-BE60-806D1383B25D}"/>
              </a:ext>
            </a:extLst>
          </p:cNvPr>
          <p:cNvSpPr txBox="1"/>
          <p:nvPr/>
        </p:nvSpPr>
        <p:spPr>
          <a:xfrm>
            <a:off x="4866412" y="692696"/>
            <a:ext cx="25257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b="1" dirty="0"/>
              <a:t>ESTRUCTURA ÓSEA</a:t>
            </a:r>
            <a:endParaRPr lang="en-US" b="1" dirty="0"/>
          </a:p>
        </p:txBody>
      </p:sp>
      <p:sp>
        <p:nvSpPr>
          <p:cNvPr id="37" name="CuadroTexto 36">
            <a:extLst>
              <a:ext uri="{FF2B5EF4-FFF2-40B4-BE49-F238E27FC236}">
                <a16:creationId xmlns:a16="http://schemas.microsoft.com/office/drawing/2014/main" xmlns="" id="{2F17510B-6055-42F1-BCBA-F6C9338BBDB9}"/>
              </a:ext>
            </a:extLst>
          </p:cNvPr>
          <p:cNvSpPr txBox="1"/>
          <p:nvPr/>
        </p:nvSpPr>
        <p:spPr>
          <a:xfrm>
            <a:off x="47328" y="3933056"/>
            <a:ext cx="4037156" cy="1800200"/>
          </a:xfrm>
          <a:prstGeom prst="rect">
            <a:avLst/>
          </a:prstGeom>
          <a:noFill/>
        </p:spPr>
        <p:txBody>
          <a:bodyPr wrap="square" rtlCol="0">
            <a:spAutoFit/>
          </a:bodyPr>
          <a:lstStyle/>
          <a:p>
            <a:endParaRPr lang="en-US" dirty="0"/>
          </a:p>
        </p:txBody>
      </p:sp>
      <p:sp>
        <p:nvSpPr>
          <p:cNvPr id="38" name="CuadroTexto 37">
            <a:extLst>
              <a:ext uri="{FF2B5EF4-FFF2-40B4-BE49-F238E27FC236}">
                <a16:creationId xmlns:a16="http://schemas.microsoft.com/office/drawing/2014/main" xmlns="" id="{05EBB415-F11F-4B4F-8630-64233057ECF6}"/>
              </a:ext>
            </a:extLst>
          </p:cNvPr>
          <p:cNvSpPr txBox="1"/>
          <p:nvPr/>
        </p:nvSpPr>
        <p:spPr>
          <a:xfrm>
            <a:off x="122078" y="1556792"/>
            <a:ext cx="482650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t>Deficiencia:</a:t>
            </a:r>
            <a:r>
              <a:rPr lang="es-EC" sz="1600" dirty="0"/>
              <a:t> Estupor, huesos débiles</a:t>
            </a:r>
          </a:p>
          <a:p>
            <a:r>
              <a:rPr lang="es-EC" sz="1600" b="1" dirty="0"/>
              <a:t>Exceso: </a:t>
            </a:r>
            <a:r>
              <a:rPr lang="es-EC" sz="1600" dirty="0"/>
              <a:t>Reduce absorción de </a:t>
            </a:r>
            <a:r>
              <a:rPr lang="es-EC" sz="1600" dirty="0" err="1"/>
              <a:t>microminerales</a:t>
            </a:r>
            <a:r>
              <a:rPr lang="es-EC" sz="1600" dirty="0"/>
              <a:t> (Zn)</a:t>
            </a:r>
            <a:endParaRPr lang="en-US" sz="1600" dirty="0"/>
          </a:p>
        </p:txBody>
      </p:sp>
      <p:sp>
        <p:nvSpPr>
          <p:cNvPr id="39" name="CuadroTexto 38">
            <a:extLst>
              <a:ext uri="{FF2B5EF4-FFF2-40B4-BE49-F238E27FC236}">
                <a16:creationId xmlns:a16="http://schemas.microsoft.com/office/drawing/2014/main" xmlns="" id="{1C4666DE-CCB1-40E8-A6D7-6A1CCF859515}"/>
              </a:ext>
            </a:extLst>
          </p:cNvPr>
          <p:cNvSpPr txBox="1"/>
          <p:nvPr/>
        </p:nvSpPr>
        <p:spPr>
          <a:xfrm>
            <a:off x="7392144" y="1556792"/>
            <a:ext cx="475252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t>Deficiencia: </a:t>
            </a:r>
            <a:r>
              <a:rPr lang="es-EC" sz="1600" dirty="0"/>
              <a:t>Inapetencia, falta de crecimiento</a:t>
            </a:r>
          </a:p>
          <a:p>
            <a:r>
              <a:rPr lang="es-EC" sz="1600" b="1" dirty="0"/>
              <a:t>Exceso</a:t>
            </a:r>
            <a:r>
              <a:rPr lang="es-EC" sz="1600" dirty="0"/>
              <a:t>: Debilidad de los huesos</a:t>
            </a:r>
            <a:endParaRPr lang="en-US" sz="1600" dirty="0"/>
          </a:p>
        </p:txBody>
      </p:sp>
      <p:sp>
        <p:nvSpPr>
          <p:cNvPr id="40" name="Rectángulo: esquinas redondeadas 39">
            <a:extLst>
              <a:ext uri="{FF2B5EF4-FFF2-40B4-BE49-F238E27FC236}">
                <a16:creationId xmlns:a16="http://schemas.microsoft.com/office/drawing/2014/main" xmlns="" id="{B98A4443-000D-48DE-B036-C1498B1300A2}"/>
              </a:ext>
            </a:extLst>
          </p:cNvPr>
          <p:cNvSpPr/>
          <p:nvPr/>
        </p:nvSpPr>
        <p:spPr>
          <a:xfrm>
            <a:off x="500826" y="2276872"/>
            <a:ext cx="3506942" cy="1551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a:p>
            <a:pPr algn="ctr"/>
            <a:endParaRPr lang="es-EC" dirty="0"/>
          </a:p>
          <a:p>
            <a:pPr algn="ctr"/>
            <a:r>
              <a:rPr lang="es-EC" dirty="0"/>
              <a:t>Interacciones</a:t>
            </a:r>
          </a:p>
          <a:p>
            <a:pPr algn="ctr"/>
            <a:endParaRPr lang="es-EC" dirty="0"/>
          </a:p>
          <a:p>
            <a:pPr algn="ctr"/>
            <a:endParaRPr lang="es-EC" dirty="0"/>
          </a:p>
          <a:p>
            <a:pPr algn="ctr"/>
            <a:endParaRPr lang="es-EC" dirty="0"/>
          </a:p>
          <a:p>
            <a:pPr algn="ctr"/>
            <a:endParaRPr lang="es-EC" dirty="0"/>
          </a:p>
          <a:p>
            <a:pPr algn="ctr"/>
            <a:endParaRPr lang="es-EC" dirty="0"/>
          </a:p>
          <a:p>
            <a:pPr algn="ctr"/>
            <a:endParaRPr lang="en-US" dirty="0"/>
          </a:p>
        </p:txBody>
      </p:sp>
      <p:sp>
        <p:nvSpPr>
          <p:cNvPr id="43" name="Elipse 42">
            <a:extLst>
              <a:ext uri="{FF2B5EF4-FFF2-40B4-BE49-F238E27FC236}">
                <a16:creationId xmlns:a16="http://schemas.microsoft.com/office/drawing/2014/main" xmlns="" id="{01E9AD1B-43B0-4768-879B-8304387EC3CB}"/>
              </a:ext>
            </a:extLst>
          </p:cNvPr>
          <p:cNvSpPr/>
          <p:nvPr/>
        </p:nvSpPr>
        <p:spPr>
          <a:xfrm>
            <a:off x="683304" y="3140968"/>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Mg </a:t>
            </a:r>
            <a:endParaRPr lang="en-US" dirty="0"/>
          </a:p>
        </p:txBody>
      </p:sp>
      <p:sp>
        <p:nvSpPr>
          <p:cNvPr id="44" name="Elipse 43">
            <a:extLst>
              <a:ext uri="{FF2B5EF4-FFF2-40B4-BE49-F238E27FC236}">
                <a16:creationId xmlns:a16="http://schemas.microsoft.com/office/drawing/2014/main" xmlns="" id="{3697721F-AC97-47AA-9B3A-68D3D6108651}"/>
              </a:ext>
            </a:extLst>
          </p:cNvPr>
          <p:cNvSpPr/>
          <p:nvPr/>
        </p:nvSpPr>
        <p:spPr>
          <a:xfrm>
            <a:off x="1847528" y="2662264"/>
            <a:ext cx="804184" cy="622720"/>
          </a:xfrm>
          <a:prstGeom prst="ellipse">
            <a:avLst/>
          </a:prstGeom>
          <a:solidFill>
            <a:srgbClr val="A0DF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a:t>
            </a:r>
            <a:endParaRPr lang="en-US" dirty="0"/>
          </a:p>
        </p:txBody>
      </p:sp>
      <p:sp>
        <p:nvSpPr>
          <p:cNvPr id="45" name="Elipse 44">
            <a:extLst>
              <a:ext uri="{FF2B5EF4-FFF2-40B4-BE49-F238E27FC236}">
                <a16:creationId xmlns:a16="http://schemas.microsoft.com/office/drawing/2014/main" xmlns="" id="{7EDB3383-FB0F-4035-B3AF-D566F8B595FA}"/>
              </a:ext>
            </a:extLst>
          </p:cNvPr>
          <p:cNvSpPr/>
          <p:nvPr/>
        </p:nvSpPr>
        <p:spPr>
          <a:xfrm>
            <a:off x="2915552" y="3068960"/>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a:t>
            </a:r>
            <a:endParaRPr lang="en-US" dirty="0"/>
          </a:p>
        </p:txBody>
      </p:sp>
      <p:sp>
        <p:nvSpPr>
          <p:cNvPr id="57" name="Rectángulo: esquinas redondeadas 56">
            <a:extLst>
              <a:ext uri="{FF2B5EF4-FFF2-40B4-BE49-F238E27FC236}">
                <a16:creationId xmlns:a16="http://schemas.microsoft.com/office/drawing/2014/main" xmlns="" id="{8F6B0A47-38AC-41A6-9877-C11653DA2750}"/>
              </a:ext>
            </a:extLst>
          </p:cNvPr>
          <p:cNvSpPr/>
          <p:nvPr/>
        </p:nvSpPr>
        <p:spPr>
          <a:xfrm>
            <a:off x="7706196" y="2237952"/>
            <a:ext cx="3934420" cy="1695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a:p>
            <a:pPr algn="ctr"/>
            <a:r>
              <a:rPr lang="es-EC" dirty="0"/>
              <a:t>Interacciones</a:t>
            </a:r>
          </a:p>
          <a:p>
            <a:pPr algn="ctr"/>
            <a:endParaRPr lang="es-EC" dirty="0"/>
          </a:p>
          <a:p>
            <a:pPr algn="ctr"/>
            <a:endParaRPr lang="es-EC" dirty="0"/>
          </a:p>
          <a:p>
            <a:pPr algn="ctr"/>
            <a:endParaRPr lang="es-EC" dirty="0"/>
          </a:p>
          <a:p>
            <a:pPr algn="ctr"/>
            <a:endParaRPr lang="es-EC" dirty="0"/>
          </a:p>
          <a:p>
            <a:pPr algn="ctr"/>
            <a:endParaRPr lang="es-EC" dirty="0"/>
          </a:p>
          <a:p>
            <a:pPr algn="ctr"/>
            <a:endParaRPr lang="en-US" dirty="0"/>
          </a:p>
        </p:txBody>
      </p:sp>
      <p:sp>
        <p:nvSpPr>
          <p:cNvPr id="58" name="Elipse 57">
            <a:extLst>
              <a:ext uri="{FF2B5EF4-FFF2-40B4-BE49-F238E27FC236}">
                <a16:creationId xmlns:a16="http://schemas.microsoft.com/office/drawing/2014/main" xmlns="" id="{94937FBE-C2AC-479E-8352-35E99F127302}"/>
              </a:ext>
            </a:extLst>
          </p:cNvPr>
          <p:cNvSpPr/>
          <p:nvPr/>
        </p:nvSpPr>
        <p:spPr>
          <a:xfrm>
            <a:off x="8040216" y="2806280"/>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Mg </a:t>
            </a:r>
            <a:endParaRPr lang="en-US" dirty="0"/>
          </a:p>
        </p:txBody>
      </p:sp>
      <p:sp>
        <p:nvSpPr>
          <p:cNvPr id="59" name="Elipse 58">
            <a:extLst>
              <a:ext uri="{FF2B5EF4-FFF2-40B4-BE49-F238E27FC236}">
                <a16:creationId xmlns:a16="http://schemas.microsoft.com/office/drawing/2014/main" xmlns="" id="{5378964C-0BA2-45D3-9DBC-6CCD68418365}"/>
              </a:ext>
            </a:extLst>
          </p:cNvPr>
          <p:cNvSpPr/>
          <p:nvPr/>
        </p:nvSpPr>
        <p:spPr>
          <a:xfrm>
            <a:off x="9324264" y="2518248"/>
            <a:ext cx="804184" cy="622720"/>
          </a:xfrm>
          <a:prstGeom prst="ellipse">
            <a:avLst/>
          </a:prstGeom>
          <a:solidFill>
            <a:srgbClr val="A0DF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a:t>
            </a:r>
            <a:endParaRPr lang="en-US" dirty="0"/>
          </a:p>
        </p:txBody>
      </p:sp>
      <p:sp>
        <p:nvSpPr>
          <p:cNvPr id="60" name="Elipse 59">
            <a:extLst>
              <a:ext uri="{FF2B5EF4-FFF2-40B4-BE49-F238E27FC236}">
                <a16:creationId xmlns:a16="http://schemas.microsoft.com/office/drawing/2014/main" xmlns="" id="{4FA59F03-8C66-472B-83A4-BD37F885C894}"/>
              </a:ext>
            </a:extLst>
          </p:cNvPr>
          <p:cNvSpPr/>
          <p:nvPr/>
        </p:nvSpPr>
        <p:spPr>
          <a:xfrm>
            <a:off x="9336360" y="3212976"/>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Mn </a:t>
            </a:r>
            <a:endParaRPr lang="en-US" dirty="0"/>
          </a:p>
        </p:txBody>
      </p:sp>
      <p:sp>
        <p:nvSpPr>
          <p:cNvPr id="47" name="Elipse 46">
            <a:extLst>
              <a:ext uri="{FF2B5EF4-FFF2-40B4-BE49-F238E27FC236}">
                <a16:creationId xmlns:a16="http://schemas.microsoft.com/office/drawing/2014/main" xmlns="" id="{5F4F79CF-0AF5-455F-A12A-99F3BC22C810}"/>
              </a:ext>
            </a:extLst>
          </p:cNvPr>
          <p:cNvSpPr/>
          <p:nvPr/>
        </p:nvSpPr>
        <p:spPr>
          <a:xfrm>
            <a:off x="10620408" y="2806280"/>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Zn </a:t>
            </a:r>
            <a:endParaRPr lang="en-US" dirty="0"/>
          </a:p>
        </p:txBody>
      </p:sp>
      <p:sp>
        <p:nvSpPr>
          <p:cNvPr id="40960" name="CuadroTexto 40959">
            <a:extLst>
              <a:ext uri="{FF2B5EF4-FFF2-40B4-BE49-F238E27FC236}">
                <a16:creationId xmlns:a16="http://schemas.microsoft.com/office/drawing/2014/main" xmlns="" id="{3E28F378-8C17-43BF-BD75-C0C60FACEA50}"/>
              </a:ext>
            </a:extLst>
          </p:cNvPr>
          <p:cNvSpPr txBox="1"/>
          <p:nvPr/>
        </p:nvSpPr>
        <p:spPr>
          <a:xfrm>
            <a:off x="5303912" y="1412776"/>
            <a:ext cx="177404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a:t>RELACIÓN </a:t>
            </a:r>
          </a:p>
          <a:p>
            <a:pPr algn="ctr"/>
            <a:r>
              <a:rPr lang="es-EC" dirty="0"/>
              <a:t>1:1 o 2:1</a:t>
            </a:r>
          </a:p>
          <a:p>
            <a:pPr algn="ctr"/>
            <a:endParaRPr lang="es-EC" dirty="0"/>
          </a:p>
          <a:p>
            <a:pPr algn="ctr"/>
            <a:r>
              <a:rPr lang="es-EC" dirty="0"/>
              <a:t>Reducción en GDP</a:t>
            </a:r>
          </a:p>
        </p:txBody>
      </p:sp>
      <p:sp>
        <p:nvSpPr>
          <p:cNvPr id="2" name="1 Título">
            <a:extLst>
              <a:ext uri="{FF2B5EF4-FFF2-40B4-BE49-F238E27FC236}">
                <a16:creationId xmlns:a16="http://schemas.microsoft.com/office/drawing/2014/main" xmlns="" id="{C36771C5-2EFD-405B-9D3A-D9F60E5FF306}"/>
              </a:ext>
            </a:extLst>
          </p:cNvPr>
          <p:cNvSpPr txBox="1">
            <a:spLocks/>
          </p:cNvSpPr>
          <p:nvPr/>
        </p:nvSpPr>
        <p:spPr>
          <a:xfrm>
            <a:off x="3611724" y="41646"/>
            <a:ext cx="5364596" cy="5270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REVISIÓN DE LITERATURA</a:t>
            </a:r>
          </a:p>
        </p:txBody>
      </p:sp>
      <p:sp>
        <p:nvSpPr>
          <p:cNvPr id="46" name="CuadroTexto 45">
            <a:extLst>
              <a:ext uri="{FF2B5EF4-FFF2-40B4-BE49-F238E27FC236}">
                <a16:creationId xmlns:a16="http://schemas.microsoft.com/office/drawing/2014/main" xmlns="" id="{75D5D850-2D4F-4FBD-BB8B-3BC31D601800}"/>
              </a:ext>
            </a:extLst>
          </p:cNvPr>
          <p:cNvSpPr txBox="1"/>
          <p:nvPr/>
        </p:nvSpPr>
        <p:spPr>
          <a:xfrm>
            <a:off x="-24680" y="5832906"/>
            <a:ext cx="7862886" cy="404406"/>
          </a:xfrm>
          <a:prstGeom prst="rect">
            <a:avLst/>
          </a:prstGeom>
          <a:noFill/>
        </p:spPr>
        <p:txBody>
          <a:bodyPr wrap="square">
            <a:spAutoFit/>
          </a:bodyPr>
          <a:lstStyle/>
          <a:p>
            <a:pPr indent="457200">
              <a:lnSpc>
                <a:spcPct val="200000"/>
              </a:lnSpc>
            </a:pPr>
            <a:r>
              <a:rPr lang="es-EC" sz="1200" dirty="0">
                <a:solidFill>
                  <a:srgbClr val="000000"/>
                </a:solidFill>
                <a:effectLst/>
                <a:latin typeface="Arial" panose="020B0604020202020204" pitchFamily="34" charset="0"/>
                <a:ea typeface="Calibri" panose="020F0502020204030204" pitchFamily="34" charset="0"/>
              </a:rPr>
              <a:t>(ZINPRO, 2018)</a:t>
            </a:r>
            <a:endParaRPr lang="en-US" sz="1200" dirty="0">
              <a:solidFill>
                <a:srgbClr val="000000"/>
              </a:solidFill>
              <a:effectLst/>
              <a:latin typeface="Arial" panose="020B0604020202020204" pitchFamily="34" charset="0"/>
              <a:ea typeface="Calibri" panose="020F0502020204030204" pitchFamily="34" charset="0"/>
            </a:endParaRPr>
          </a:p>
        </p:txBody>
      </p:sp>
      <p:sp>
        <p:nvSpPr>
          <p:cNvPr id="48" name="Marcador de contenido 3">
            <a:extLst>
              <a:ext uri="{FF2B5EF4-FFF2-40B4-BE49-F238E27FC236}">
                <a16:creationId xmlns:a16="http://schemas.microsoft.com/office/drawing/2014/main" xmlns="" id="{03BCDE09-BDD9-4C90-94BD-CE8E8451F95C}"/>
              </a:ext>
            </a:extLst>
          </p:cNvPr>
          <p:cNvSpPr txBox="1">
            <a:spLocks/>
          </p:cNvSpPr>
          <p:nvPr/>
        </p:nvSpPr>
        <p:spPr>
          <a:xfrm>
            <a:off x="3215680" y="3789040"/>
            <a:ext cx="5659437" cy="792063"/>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FontTx/>
              <a:buNone/>
            </a:pPr>
            <a:r>
              <a:rPr lang="es-EC" kern="0" dirty="0">
                <a:solidFill>
                  <a:schemeClr val="tx1"/>
                </a:solidFill>
              </a:rPr>
              <a:t>MAGNESIO</a:t>
            </a:r>
          </a:p>
          <a:p>
            <a:pPr marL="0" indent="0" algn="ctr">
              <a:buFontTx/>
              <a:buNone/>
            </a:pPr>
            <a:endParaRPr lang="en-US" kern="0" dirty="0">
              <a:solidFill>
                <a:schemeClr val="tx1"/>
              </a:solidFill>
            </a:endParaRPr>
          </a:p>
        </p:txBody>
      </p:sp>
      <p:sp>
        <p:nvSpPr>
          <p:cNvPr id="49" name="CuadroTexto 48">
            <a:extLst>
              <a:ext uri="{FF2B5EF4-FFF2-40B4-BE49-F238E27FC236}">
                <a16:creationId xmlns:a16="http://schemas.microsoft.com/office/drawing/2014/main" xmlns="" id="{3A0BD29B-C905-4872-A8DD-FAA3A6A1D851}"/>
              </a:ext>
            </a:extLst>
          </p:cNvPr>
          <p:cNvSpPr txBox="1"/>
          <p:nvPr/>
        </p:nvSpPr>
        <p:spPr>
          <a:xfrm>
            <a:off x="4007768" y="4221088"/>
            <a:ext cx="453650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t>Deficiencia: </a:t>
            </a:r>
            <a:r>
              <a:rPr lang="es-EC" sz="1600" dirty="0"/>
              <a:t>Tetania</a:t>
            </a:r>
          </a:p>
          <a:p>
            <a:r>
              <a:rPr lang="es-EC" sz="1600" b="1" dirty="0"/>
              <a:t>Exceso: </a:t>
            </a:r>
            <a:r>
              <a:rPr lang="es-EC" sz="1600" dirty="0"/>
              <a:t>Reduce el consumo de alimento</a:t>
            </a:r>
            <a:endParaRPr lang="en-US" sz="1600" dirty="0"/>
          </a:p>
        </p:txBody>
      </p:sp>
      <p:sp>
        <p:nvSpPr>
          <p:cNvPr id="52" name="Rectángulo: esquinas redondeadas 51">
            <a:extLst>
              <a:ext uri="{FF2B5EF4-FFF2-40B4-BE49-F238E27FC236}">
                <a16:creationId xmlns:a16="http://schemas.microsoft.com/office/drawing/2014/main" xmlns="" id="{77ABD9B7-3A31-40F9-871D-8839C5A99821}"/>
              </a:ext>
            </a:extLst>
          </p:cNvPr>
          <p:cNvSpPr/>
          <p:nvPr/>
        </p:nvSpPr>
        <p:spPr>
          <a:xfrm>
            <a:off x="4223792" y="4869160"/>
            <a:ext cx="4032447" cy="12832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Interacciones</a:t>
            </a:r>
          </a:p>
          <a:p>
            <a:pPr algn="ctr"/>
            <a:endParaRPr lang="es-EC" dirty="0"/>
          </a:p>
          <a:p>
            <a:pPr algn="ctr"/>
            <a:endParaRPr lang="es-EC" dirty="0"/>
          </a:p>
          <a:p>
            <a:pPr algn="ctr"/>
            <a:endParaRPr lang="es-EC" dirty="0"/>
          </a:p>
          <a:p>
            <a:pPr algn="ctr"/>
            <a:endParaRPr lang="en-US" dirty="0"/>
          </a:p>
        </p:txBody>
      </p:sp>
      <p:sp>
        <p:nvSpPr>
          <p:cNvPr id="53" name="Elipse 52">
            <a:extLst>
              <a:ext uri="{FF2B5EF4-FFF2-40B4-BE49-F238E27FC236}">
                <a16:creationId xmlns:a16="http://schemas.microsoft.com/office/drawing/2014/main" xmlns="" id="{14F6E56C-57DA-4500-8B2D-7EF44D4C1223}"/>
              </a:ext>
            </a:extLst>
          </p:cNvPr>
          <p:cNvSpPr/>
          <p:nvPr/>
        </p:nvSpPr>
        <p:spPr>
          <a:xfrm>
            <a:off x="4643744" y="5301208"/>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a:t>Na</a:t>
            </a:r>
            <a:endParaRPr lang="en-US" dirty="0"/>
          </a:p>
        </p:txBody>
      </p:sp>
      <p:sp>
        <p:nvSpPr>
          <p:cNvPr id="54" name="Elipse 53">
            <a:extLst>
              <a:ext uri="{FF2B5EF4-FFF2-40B4-BE49-F238E27FC236}">
                <a16:creationId xmlns:a16="http://schemas.microsoft.com/office/drawing/2014/main" xmlns="" id="{115B70BE-D407-4E47-9924-6DAEDDAEA5A0}"/>
              </a:ext>
            </a:extLst>
          </p:cNvPr>
          <p:cNvSpPr/>
          <p:nvPr/>
        </p:nvSpPr>
        <p:spPr>
          <a:xfrm>
            <a:off x="6960096" y="5326560"/>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K</a:t>
            </a:r>
            <a:endParaRPr lang="en-US" dirty="0"/>
          </a:p>
        </p:txBody>
      </p:sp>
    </p:spTree>
    <p:extLst>
      <p:ext uri="{BB962C8B-B14F-4D97-AF65-F5344CB8AC3E}">
        <p14:creationId xmlns:p14="http://schemas.microsoft.com/office/powerpoint/2010/main" val="23982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3" grpId="0" animBg="1"/>
      <p:bldP spid="44" grpId="0" animBg="1"/>
      <p:bldP spid="45" grpId="0" animBg="1"/>
      <p:bldP spid="57" grpId="0" animBg="1"/>
      <p:bldP spid="58" grpId="0" animBg="1"/>
      <p:bldP spid="59" grpId="0" animBg="1"/>
      <p:bldP spid="60" grpId="0" animBg="1"/>
      <p:bldP spid="47" grpId="0" animBg="1"/>
      <p:bldP spid="48" grpId="0"/>
      <p:bldP spid="49"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19C979E-9480-497D-96E0-F62B6257E6F3}"/>
              </a:ext>
            </a:extLst>
          </p:cNvPr>
          <p:cNvSpPr>
            <a:spLocks noGrp="1"/>
          </p:cNvSpPr>
          <p:nvPr>
            <p:ph idx="1"/>
          </p:nvPr>
        </p:nvSpPr>
        <p:spPr>
          <a:xfrm>
            <a:off x="-2766917" y="620688"/>
            <a:ext cx="10972800" cy="4525963"/>
          </a:xfrm>
        </p:spPr>
        <p:txBody>
          <a:bodyPr/>
          <a:lstStyle/>
          <a:p>
            <a:pPr marL="0" indent="0" algn="ctr">
              <a:buNone/>
            </a:pPr>
            <a:r>
              <a:rPr lang="es-EC" dirty="0">
                <a:solidFill>
                  <a:schemeClr val="tx1"/>
                </a:solidFill>
              </a:rPr>
              <a:t>POTASIO</a:t>
            </a:r>
          </a:p>
          <a:p>
            <a:pPr marL="0" indent="0" algn="ctr">
              <a:buNone/>
            </a:pPr>
            <a:endParaRPr lang="en-US" dirty="0">
              <a:solidFill>
                <a:schemeClr val="tx1"/>
              </a:solidFill>
            </a:endParaRPr>
          </a:p>
          <a:p>
            <a:pPr marL="0" indent="0" algn="ctr">
              <a:buNone/>
            </a:pPr>
            <a:endParaRPr lang="en-US" dirty="0">
              <a:solidFill>
                <a:schemeClr val="tx1"/>
              </a:solidFill>
            </a:endParaRPr>
          </a:p>
        </p:txBody>
      </p:sp>
      <p:sp>
        <p:nvSpPr>
          <p:cNvPr id="6" name="CuadroTexto 5">
            <a:extLst>
              <a:ext uri="{FF2B5EF4-FFF2-40B4-BE49-F238E27FC236}">
                <a16:creationId xmlns:a16="http://schemas.microsoft.com/office/drawing/2014/main" xmlns="" id="{CA58FCE0-FA2E-4B18-8568-A3C60EBCACE5}"/>
              </a:ext>
            </a:extLst>
          </p:cNvPr>
          <p:cNvSpPr txBox="1"/>
          <p:nvPr/>
        </p:nvSpPr>
        <p:spPr>
          <a:xfrm>
            <a:off x="10154737" y="1223041"/>
            <a:ext cx="45719" cy="369332"/>
          </a:xfrm>
          <a:prstGeom prst="rect">
            <a:avLst/>
          </a:prstGeom>
          <a:noFill/>
        </p:spPr>
        <p:txBody>
          <a:bodyPr wrap="square" rtlCol="0">
            <a:spAutoFit/>
          </a:bodyPr>
          <a:lstStyle/>
          <a:p>
            <a:endParaRPr lang="en-US" dirty="0"/>
          </a:p>
        </p:txBody>
      </p:sp>
      <p:sp>
        <p:nvSpPr>
          <p:cNvPr id="14" name="CuadroTexto 13">
            <a:extLst>
              <a:ext uri="{FF2B5EF4-FFF2-40B4-BE49-F238E27FC236}">
                <a16:creationId xmlns:a16="http://schemas.microsoft.com/office/drawing/2014/main" xmlns="" id="{A43C96BA-A736-41F6-8031-482CB9199DDD}"/>
              </a:ext>
            </a:extLst>
          </p:cNvPr>
          <p:cNvSpPr txBox="1"/>
          <p:nvPr/>
        </p:nvSpPr>
        <p:spPr>
          <a:xfrm>
            <a:off x="407369" y="1271082"/>
            <a:ext cx="4608511"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t>Deficiencia: </a:t>
            </a:r>
            <a:r>
              <a:rPr lang="es-EC" sz="1600" dirty="0"/>
              <a:t>Disminución de apetito, retraso del crecimiento</a:t>
            </a:r>
          </a:p>
          <a:p>
            <a:r>
              <a:rPr lang="es-EC" sz="1600" b="1" dirty="0"/>
              <a:t>Exceso:</a:t>
            </a:r>
            <a:r>
              <a:rPr lang="es-EC" sz="1600" dirty="0"/>
              <a:t> Reducción del consumo de alimento</a:t>
            </a:r>
            <a:endParaRPr lang="en-US" sz="1600" dirty="0"/>
          </a:p>
        </p:txBody>
      </p:sp>
      <p:sp>
        <p:nvSpPr>
          <p:cNvPr id="16" name="Rectángulo: esquinas redondeadas 15">
            <a:extLst>
              <a:ext uri="{FF2B5EF4-FFF2-40B4-BE49-F238E27FC236}">
                <a16:creationId xmlns:a16="http://schemas.microsoft.com/office/drawing/2014/main" xmlns="" id="{40BA4EF4-BBBF-4B01-9EDC-F86E9AE7111C}"/>
              </a:ext>
            </a:extLst>
          </p:cNvPr>
          <p:cNvSpPr/>
          <p:nvPr/>
        </p:nvSpPr>
        <p:spPr>
          <a:xfrm>
            <a:off x="623392" y="2769230"/>
            <a:ext cx="4032447" cy="1091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solidFill>
                <a:schemeClr val="tx1"/>
              </a:solidFill>
            </a:endParaRPr>
          </a:p>
          <a:p>
            <a:pPr algn="ctr"/>
            <a:r>
              <a:rPr lang="es-EC" dirty="0"/>
              <a:t>Interacciones</a:t>
            </a:r>
          </a:p>
          <a:p>
            <a:pPr algn="ctr"/>
            <a:endParaRPr lang="es-EC" dirty="0"/>
          </a:p>
          <a:p>
            <a:pPr algn="ctr"/>
            <a:endParaRPr lang="es-EC" dirty="0"/>
          </a:p>
          <a:p>
            <a:pPr algn="ctr"/>
            <a:endParaRPr lang="es-EC" dirty="0"/>
          </a:p>
          <a:p>
            <a:pPr algn="ctr"/>
            <a:endParaRPr lang="en-US" dirty="0"/>
          </a:p>
        </p:txBody>
      </p:sp>
      <p:sp>
        <p:nvSpPr>
          <p:cNvPr id="29" name="Elipse 28">
            <a:extLst>
              <a:ext uri="{FF2B5EF4-FFF2-40B4-BE49-F238E27FC236}">
                <a16:creationId xmlns:a16="http://schemas.microsoft.com/office/drawing/2014/main" xmlns="" id="{DD9A8AF9-1F18-4332-B8D5-39B2164B3C25}"/>
              </a:ext>
            </a:extLst>
          </p:cNvPr>
          <p:cNvSpPr/>
          <p:nvPr/>
        </p:nvSpPr>
        <p:spPr>
          <a:xfrm>
            <a:off x="3275592" y="3140968"/>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Mg</a:t>
            </a:r>
            <a:endParaRPr lang="en-US" dirty="0"/>
          </a:p>
        </p:txBody>
      </p:sp>
      <p:sp>
        <p:nvSpPr>
          <p:cNvPr id="30" name="Elipse 29">
            <a:extLst>
              <a:ext uri="{FF2B5EF4-FFF2-40B4-BE49-F238E27FC236}">
                <a16:creationId xmlns:a16="http://schemas.microsoft.com/office/drawing/2014/main" xmlns="" id="{7AC8C739-97FD-4C58-9C39-36616CAF186E}"/>
              </a:ext>
            </a:extLst>
          </p:cNvPr>
          <p:cNvSpPr/>
          <p:nvPr/>
        </p:nvSpPr>
        <p:spPr>
          <a:xfrm>
            <a:off x="1127448" y="3166320"/>
            <a:ext cx="804184" cy="622720"/>
          </a:xfrm>
          <a:prstGeom prst="ellipse">
            <a:avLst/>
          </a:prstGeom>
          <a:solidFill>
            <a:srgbClr val="A0DF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a:t>
            </a:r>
            <a:endParaRPr lang="en-US" dirty="0"/>
          </a:p>
        </p:txBody>
      </p:sp>
      <p:sp>
        <p:nvSpPr>
          <p:cNvPr id="8" name="1 Título">
            <a:extLst>
              <a:ext uri="{FF2B5EF4-FFF2-40B4-BE49-F238E27FC236}">
                <a16:creationId xmlns:a16="http://schemas.microsoft.com/office/drawing/2014/main" xmlns="" id="{9B8ED4AC-9B93-4B49-8849-085D4B09FF2A}"/>
              </a:ext>
            </a:extLst>
          </p:cNvPr>
          <p:cNvSpPr txBox="1">
            <a:spLocks/>
          </p:cNvSpPr>
          <p:nvPr/>
        </p:nvSpPr>
        <p:spPr>
          <a:xfrm>
            <a:off x="3611724" y="41646"/>
            <a:ext cx="5364596" cy="52702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defRPr/>
            </a:pPr>
            <a:r>
              <a:rPr lang="es-EC" sz="2800" i="0" kern="0" dirty="0">
                <a:solidFill>
                  <a:schemeClr val="accent6"/>
                </a:solidFill>
                <a:effectLst/>
                <a:cs typeface="Times New Roman" pitchFamily="18" charset="0"/>
              </a:rPr>
              <a:t>REVISIÓN DE LITERATURA</a:t>
            </a:r>
          </a:p>
        </p:txBody>
      </p:sp>
      <p:sp>
        <p:nvSpPr>
          <p:cNvPr id="9" name="CuadroTexto 8">
            <a:extLst>
              <a:ext uri="{FF2B5EF4-FFF2-40B4-BE49-F238E27FC236}">
                <a16:creationId xmlns:a16="http://schemas.microsoft.com/office/drawing/2014/main" xmlns="" id="{A68828BD-C851-4AEF-BCC9-EF9BFE5A0E2E}"/>
              </a:ext>
            </a:extLst>
          </p:cNvPr>
          <p:cNvSpPr txBox="1"/>
          <p:nvPr/>
        </p:nvSpPr>
        <p:spPr>
          <a:xfrm>
            <a:off x="-240704" y="5832906"/>
            <a:ext cx="7862886" cy="404406"/>
          </a:xfrm>
          <a:prstGeom prst="rect">
            <a:avLst/>
          </a:prstGeom>
          <a:noFill/>
        </p:spPr>
        <p:txBody>
          <a:bodyPr wrap="square">
            <a:spAutoFit/>
          </a:bodyPr>
          <a:lstStyle/>
          <a:p>
            <a:pPr indent="457200">
              <a:lnSpc>
                <a:spcPct val="200000"/>
              </a:lnSpc>
            </a:pPr>
            <a:r>
              <a:rPr lang="es-EC" sz="1200" dirty="0">
                <a:solidFill>
                  <a:srgbClr val="000000"/>
                </a:solidFill>
                <a:effectLst/>
                <a:latin typeface="Arial" panose="020B0604020202020204" pitchFamily="34" charset="0"/>
                <a:ea typeface="Calibri" panose="020F0502020204030204" pitchFamily="34" charset="0"/>
              </a:rPr>
              <a:t>(ZINPRO, 2018)</a:t>
            </a:r>
            <a:endParaRPr lang="en-US" sz="1600" dirty="0">
              <a:solidFill>
                <a:srgbClr val="000000"/>
              </a:solidFill>
              <a:effectLst/>
              <a:latin typeface="Arial" panose="020B0604020202020204" pitchFamily="34" charset="0"/>
              <a:ea typeface="Calibri" panose="020F0502020204030204" pitchFamily="34" charset="0"/>
            </a:endParaRPr>
          </a:p>
        </p:txBody>
      </p:sp>
      <p:grpSp>
        <p:nvGrpSpPr>
          <p:cNvPr id="31" name="Grupo 30">
            <a:extLst>
              <a:ext uri="{FF2B5EF4-FFF2-40B4-BE49-F238E27FC236}">
                <a16:creationId xmlns:a16="http://schemas.microsoft.com/office/drawing/2014/main" xmlns="" id="{343AD9CF-1F25-4B62-A796-CB5515ED15B2}"/>
              </a:ext>
            </a:extLst>
          </p:cNvPr>
          <p:cNvGrpSpPr/>
          <p:nvPr/>
        </p:nvGrpSpPr>
        <p:grpSpPr>
          <a:xfrm>
            <a:off x="8832304" y="6018112"/>
            <a:ext cx="3240360" cy="582613"/>
            <a:chOff x="8832304" y="6018112"/>
            <a:chExt cx="3240360" cy="582613"/>
          </a:xfrm>
        </p:grpSpPr>
        <p:sp>
          <p:nvSpPr>
            <p:cNvPr id="35" name="Rectángulo redondeado 6">
              <a:extLst>
                <a:ext uri="{FF2B5EF4-FFF2-40B4-BE49-F238E27FC236}">
                  <a16:creationId xmlns:a16="http://schemas.microsoft.com/office/drawing/2014/main" xmlns="" id="{2DDCB733-7E32-4A51-98A9-927587A7DCEF}"/>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6" name="Imagen 5">
              <a:extLst>
                <a:ext uri="{FF2B5EF4-FFF2-40B4-BE49-F238E27FC236}">
                  <a16:creationId xmlns:a16="http://schemas.microsoft.com/office/drawing/2014/main" xmlns="" id="{CBF9F074-3CAA-4E07-B81C-290423232F7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lecha: hacia arriba 1">
            <a:extLst>
              <a:ext uri="{FF2B5EF4-FFF2-40B4-BE49-F238E27FC236}">
                <a16:creationId xmlns:a16="http://schemas.microsoft.com/office/drawing/2014/main" xmlns="" id="{EFAA5124-B031-4947-925B-D5B75613DF9D}"/>
              </a:ext>
            </a:extLst>
          </p:cNvPr>
          <p:cNvSpPr/>
          <p:nvPr/>
        </p:nvSpPr>
        <p:spPr>
          <a:xfrm>
            <a:off x="695400" y="3212976"/>
            <a:ext cx="258266" cy="39057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hacia abajo 4">
            <a:extLst>
              <a:ext uri="{FF2B5EF4-FFF2-40B4-BE49-F238E27FC236}">
                <a16:creationId xmlns:a16="http://schemas.microsoft.com/office/drawing/2014/main" xmlns="" id="{6663C7D7-4DAC-415A-B0FD-FFC5B95C6016}"/>
              </a:ext>
            </a:extLst>
          </p:cNvPr>
          <p:cNvSpPr/>
          <p:nvPr/>
        </p:nvSpPr>
        <p:spPr>
          <a:xfrm>
            <a:off x="4223792" y="3212976"/>
            <a:ext cx="288032" cy="4320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arcador de contenido 2">
            <a:extLst>
              <a:ext uri="{FF2B5EF4-FFF2-40B4-BE49-F238E27FC236}">
                <a16:creationId xmlns:a16="http://schemas.microsoft.com/office/drawing/2014/main" xmlns="" id="{BE0D417A-DB32-408E-B484-A4EBD02EA88E}"/>
              </a:ext>
            </a:extLst>
          </p:cNvPr>
          <p:cNvSpPr txBox="1">
            <a:spLocks/>
          </p:cNvSpPr>
          <p:nvPr/>
        </p:nvSpPr>
        <p:spPr>
          <a:xfrm>
            <a:off x="3935760" y="620688"/>
            <a:ext cx="11031016" cy="555749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FontTx/>
              <a:buNone/>
            </a:pPr>
            <a:r>
              <a:rPr lang="es-EC" kern="0" dirty="0">
                <a:solidFill>
                  <a:schemeClr val="tx1"/>
                </a:solidFill>
              </a:rPr>
              <a:t>SODIO</a:t>
            </a:r>
            <a:endParaRPr lang="en-US" kern="0" dirty="0">
              <a:solidFill>
                <a:schemeClr val="tx1"/>
              </a:solidFill>
            </a:endParaRPr>
          </a:p>
        </p:txBody>
      </p:sp>
      <p:sp>
        <p:nvSpPr>
          <p:cNvPr id="34" name="CuadroTexto 33">
            <a:extLst>
              <a:ext uri="{FF2B5EF4-FFF2-40B4-BE49-F238E27FC236}">
                <a16:creationId xmlns:a16="http://schemas.microsoft.com/office/drawing/2014/main" xmlns="" id="{EE5D9DFF-AE25-4DCD-9E2E-BB86E135FAC5}"/>
              </a:ext>
            </a:extLst>
          </p:cNvPr>
          <p:cNvSpPr txBox="1"/>
          <p:nvPr/>
        </p:nvSpPr>
        <p:spPr>
          <a:xfrm>
            <a:off x="6600056" y="1052736"/>
            <a:ext cx="53285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600" b="1" dirty="0"/>
              <a:t>Deficiencia: </a:t>
            </a:r>
            <a:r>
              <a:rPr lang="es-EC" sz="1600" dirty="0"/>
              <a:t>Pérdida de apetito, apetito inusual por sal</a:t>
            </a:r>
          </a:p>
          <a:p>
            <a:r>
              <a:rPr lang="es-EC" sz="1600" b="1" dirty="0"/>
              <a:t>Exceso:</a:t>
            </a:r>
            <a:r>
              <a:rPr lang="es-EC" sz="1600" dirty="0"/>
              <a:t> Anorexia, irritación gastrointestinal</a:t>
            </a:r>
            <a:endParaRPr lang="en-US" sz="1600" dirty="0"/>
          </a:p>
        </p:txBody>
      </p:sp>
      <p:sp>
        <p:nvSpPr>
          <p:cNvPr id="37" name="Rectángulo: esquinas redondeadas 36">
            <a:extLst>
              <a:ext uri="{FF2B5EF4-FFF2-40B4-BE49-F238E27FC236}">
                <a16:creationId xmlns:a16="http://schemas.microsoft.com/office/drawing/2014/main" xmlns="" id="{C5E1ABC9-484D-461F-A2A5-307D34A193BA}"/>
              </a:ext>
            </a:extLst>
          </p:cNvPr>
          <p:cNvSpPr/>
          <p:nvPr/>
        </p:nvSpPr>
        <p:spPr>
          <a:xfrm>
            <a:off x="7488832" y="1774222"/>
            <a:ext cx="3719736" cy="16547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Interacciones</a:t>
            </a:r>
          </a:p>
          <a:p>
            <a:pPr algn="ctr"/>
            <a:endParaRPr lang="es-EC" dirty="0"/>
          </a:p>
          <a:p>
            <a:pPr algn="ctr"/>
            <a:endParaRPr lang="es-EC" dirty="0"/>
          </a:p>
          <a:p>
            <a:pPr algn="ctr"/>
            <a:endParaRPr lang="en-US" dirty="0"/>
          </a:p>
          <a:p>
            <a:pPr algn="ctr"/>
            <a:endParaRPr lang="en-US" dirty="0"/>
          </a:p>
          <a:p>
            <a:pPr algn="ctr"/>
            <a:endParaRPr lang="en-US" dirty="0"/>
          </a:p>
        </p:txBody>
      </p:sp>
      <p:sp>
        <p:nvSpPr>
          <p:cNvPr id="38" name="Elipse 37">
            <a:extLst>
              <a:ext uri="{FF2B5EF4-FFF2-40B4-BE49-F238E27FC236}">
                <a16:creationId xmlns:a16="http://schemas.microsoft.com/office/drawing/2014/main" xmlns="" id="{C57CDB6D-038A-40EA-A53C-AB7FAD5920C5}"/>
              </a:ext>
            </a:extLst>
          </p:cNvPr>
          <p:cNvSpPr/>
          <p:nvPr/>
        </p:nvSpPr>
        <p:spPr>
          <a:xfrm>
            <a:off x="8964224" y="2158208"/>
            <a:ext cx="804184" cy="622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K</a:t>
            </a:r>
            <a:endParaRPr lang="en-US" dirty="0"/>
          </a:p>
        </p:txBody>
      </p:sp>
      <p:sp>
        <p:nvSpPr>
          <p:cNvPr id="39" name="CuadroTexto 38">
            <a:extLst>
              <a:ext uri="{FF2B5EF4-FFF2-40B4-BE49-F238E27FC236}">
                <a16:creationId xmlns:a16="http://schemas.microsoft.com/office/drawing/2014/main" xmlns="" id="{D3B9A53E-6E40-46CA-BE55-28FC7530E4EE}"/>
              </a:ext>
            </a:extLst>
          </p:cNvPr>
          <p:cNvSpPr txBox="1"/>
          <p:nvPr/>
        </p:nvSpPr>
        <p:spPr>
          <a:xfrm>
            <a:off x="7464152" y="3491716"/>
            <a:ext cx="3672408" cy="369332"/>
          </a:xfrm>
          <a:prstGeom prst="rect">
            <a:avLst/>
          </a:prstGeom>
          <a:noFill/>
        </p:spPr>
        <p:txBody>
          <a:bodyPr wrap="square" rtlCol="0">
            <a:spAutoFit/>
          </a:bodyPr>
          <a:lstStyle/>
          <a:p>
            <a:pPr algn="ctr"/>
            <a:r>
              <a:rPr lang="es-EC" b="1" dirty="0">
                <a:ln w="22225">
                  <a:solidFill>
                    <a:schemeClr val="accent2"/>
                  </a:solidFill>
                  <a:prstDash val="solid"/>
                </a:ln>
                <a:solidFill>
                  <a:schemeClr val="accent2">
                    <a:lumMod val="40000"/>
                    <a:lumOff val="60000"/>
                  </a:schemeClr>
                </a:solidFill>
              </a:rPr>
              <a:t>BOMBA SODIO - POTASIO</a:t>
            </a:r>
            <a:endParaRPr lang="en-US" b="1" dirty="0">
              <a:ln w="22225">
                <a:solidFill>
                  <a:schemeClr val="accent2"/>
                </a:solidFill>
                <a:prstDash val="solid"/>
              </a:ln>
              <a:solidFill>
                <a:schemeClr val="accent2">
                  <a:lumMod val="40000"/>
                  <a:lumOff val="60000"/>
                </a:schemeClr>
              </a:solidFill>
            </a:endParaRPr>
          </a:p>
        </p:txBody>
      </p:sp>
      <p:sp>
        <p:nvSpPr>
          <p:cNvPr id="40" name="CuadroTexto 39">
            <a:extLst>
              <a:ext uri="{FF2B5EF4-FFF2-40B4-BE49-F238E27FC236}">
                <a16:creationId xmlns:a16="http://schemas.microsoft.com/office/drawing/2014/main" xmlns="" id="{6021C79B-F6D3-4AFC-9627-B93EBB137987}"/>
              </a:ext>
            </a:extLst>
          </p:cNvPr>
          <p:cNvSpPr txBox="1"/>
          <p:nvPr/>
        </p:nvSpPr>
        <p:spPr>
          <a:xfrm>
            <a:off x="7536160" y="4005064"/>
            <a:ext cx="371973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 Mantener el gradiente de solutos </a:t>
            </a:r>
          </a:p>
          <a:p>
            <a:pPr algn="ctr"/>
            <a:r>
              <a:rPr lang="es-EC" dirty="0"/>
              <a:t>- Polaridad eléctrica de la membrana</a:t>
            </a:r>
            <a:endParaRPr lang="en-US" dirty="0"/>
          </a:p>
        </p:txBody>
      </p:sp>
      <p:sp>
        <p:nvSpPr>
          <p:cNvPr id="7" name="Flecha: curvada hacia la derecha 6">
            <a:extLst>
              <a:ext uri="{FF2B5EF4-FFF2-40B4-BE49-F238E27FC236}">
                <a16:creationId xmlns:a16="http://schemas.microsoft.com/office/drawing/2014/main" xmlns="" id="{521D8FF2-032A-424E-B6D7-DA70CF7BDCD7}"/>
              </a:ext>
            </a:extLst>
          </p:cNvPr>
          <p:cNvSpPr/>
          <p:nvPr/>
        </p:nvSpPr>
        <p:spPr>
          <a:xfrm>
            <a:off x="6600056" y="2636912"/>
            <a:ext cx="648072"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adroTexto 3">
            <a:extLst>
              <a:ext uri="{FF2B5EF4-FFF2-40B4-BE49-F238E27FC236}">
                <a16:creationId xmlns:a16="http://schemas.microsoft.com/office/drawing/2014/main" xmlns="" id="{471ACFF1-6446-4598-BD3A-4AD94746F661}"/>
              </a:ext>
            </a:extLst>
          </p:cNvPr>
          <p:cNvSpPr txBox="1"/>
          <p:nvPr/>
        </p:nvSpPr>
        <p:spPr>
          <a:xfrm>
            <a:off x="8964224" y="2912170"/>
            <a:ext cx="876192" cy="369332"/>
          </a:xfrm>
          <a:prstGeom prst="rect">
            <a:avLst/>
          </a:prstGeom>
          <a:noFill/>
        </p:spPr>
        <p:txBody>
          <a:bodyPr wrap="square" rtlCol="0">
            <a:spAutoFit/>
          </a:bodyPr>
          <a:lstStyle/>
          <a:p>
            <a:pPr algn="ctr"/>
            <a:r>
              <a:rPr lang="es-EC" dirty="0"/>
              <a:t>20:1</a:t>
            </a:r>
            <a:endParaRPr lang="en-US" dirty="0"/>
          </a:p>
        </p:txBody>
      </p:sp>
    </p:spTree>
    <p:extLst>
      <p:ext uri="{BB962C8B-B14F-4D97-AF65-F5344CB8AC3E}">
        <p14:creationId xmlns:p14="http://schemas.microsoft.com/office/powerpoint/2010/main" val="16454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9" grpId="0" animBg="1"/>
      <p:bldP spid="30" grpId="0" animBg="1"/>
      <p:bldP spid="2" grpId="0" animBg="1"/>
      <p:bldP spid="5" grpId="0" animBg="1"/>
      <p:bldP spid="34" grpId="0" animBg="1"/>
      <p:bldP spid="37" grpId="0" animBg="1"/>
      <p:bldP spid="38" grpId="0" animBg="1"/>
      <p:bldP spid="39" grpId="0"/>
      <p:bldP spid="40" grpId="0" animBg="1"/>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790" y="116632"/>
            <a:ext cx="3621087" cy="706437"/>
          </a:xfrm>
        </p:spPr>
        <p:txBody>
          <a:bodyPr/>
          <a:lstStyle/>
          <a:p>
            <a:pPr algn="ctr">
              <a:defRPr/>
            </a:pPr>
            <a:r>
              <a:rPr lang="es-EC" sz="2800" i="0" dirty="0">
                <a:solidFill>
                  <a:schemeClr val="accent6"/>
                </a:solidFill>
                <a:effectLst/>
                <a:cs typeface="Times New Roman" pitchFamily="18" charset="0"/>
              </a:rPr>
              <a:t>METODOLOGÍA</a:t>
            </a:r>
          </a:p>
        </p:txBody>
      </p:sp>
      <p:sp>
        <p:nvSpPr>
          <p:cNvPr id="8196" name="CuadroTexto 3"/>
          <p:cNvSpPr txBox="1">
            <a:spLocks noChangeArrowheads="1"/>
          </p:cNvSpPr>
          <p:nvPr/>
        </p:nvSpPr>
        <p:spPr bwMode="auto">
          <a:xfrm>
            <a:off x="1994586" y="736866"/>
            <a:ext cx="2674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C" sz="1600" b="1" dirty="0">
                <a:solidFill>
                  <a:schemeClr val="accent5">
                    <a:lumMod val="25000"/>
                  </a:schemeClr>
                </a:solidFill>
                <a:latin typeface="+mj-lt"/>
                <a:ea typeface="Calibri Light" pitchFamily="34" charset="0"/>
                <a:cs typeface="Times New Roman" pitchFamily="18" charset="0"/>
              </a:rPr>
              <a:t>ÁREA DE ESTUDIO</a:t>
            </a:r>
          </a:p>
        </p:txBody>
      </p:sp>
      <p:grpSp>
        <p:nvGrpSpPr>
          <p:cNvPr id="11" name="Grupo 10"/>
          <p:cNvGrpSpPr/>
          <p:nvPr/>
        </p:nvGrpSpPr>
        <p:grpSpPr>
          <a:xfrm>
            <a:off x="8832304" y="6018112"/>
            <a:ext cx="3240360" cy="582613"/>
            <a:chOff x="8832304" y="6018112"/>
            <a:chExt cx="3240360" cy="582613"/>
          </a:xfrm>
        </p:grpSpPr>
        <p:sp>
          <p:nvSpPr>
            <p:cNvPr id="6" name="Rectángulo redondeado 5"/>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8198"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lecha abajo 3"/>
          <p:cNvSpPr/>
          <p:nvPr/>
        </p:nvSpPr>
        <p:spPr>
          <a:xfrm>
            <a:off x="2671926" y="5066686"/>
            <a:ext cx="302735" cy="289854"/>
          </a:xfrm>
          <a:prstGeom prst="downArrow">
            <a:avLst/>
          </a:prstGeom>
          <a:solidFill>
            <a:schemeClr val="bg2"/>
          </a:solidFill>
          <a:ln w="19050">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s-EC" b="1">
              <a:ln w="12700">
                <a:solidFill>
                  <a:schemeClr val="tx1"/>
                </a:solidFill>
                <a:prstDash val="solid"/>
              </a:ln>
              <a:solidFill>
                <a:schemeClr val="tx2">
                  <a:lumMod val="75000"/>
                  <a:lumOff val="25000"/>
                </a:schemeClr>
              </a:solidFill>
              <a:effectLst>
                <a:outerShdw blurRad="41275" dist="20320" dir="1800000" algn="tl" rotWithShape="0">
                  <a:srgbClr val="000000">
                    <a:alpha val="40000"/>
                  </a:srgbClr>
                </a:outerShdw>
              </a:effectLst>
            </a:endParaRPr>
          </a:p>
        </p:txBody>
      </p:sp>
      <p:sp>
        <p:nvSpPr>
          <p:cNvPr id="12" name="CuadroTexto 11"/>
          <p:cNvSpPr txBox="1"/>
          <p:nvPr/>
        </p:nvSpPr>
        <p:spPr>
          <a:xfrm>
            <a:off x="1543935" y="5402684"/>
            <a:ext cx="2426654" cy="307777"/>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sz="1400" b="1" dirty="0">
                <a:solidFill>
                  <a:srgbClr val="000000"/>
                </a:solidFill>
                <a:latin typeface="+mj-lt"/>
                <a:ea typeface="Calibri Light" pitchFamily="34" charset="0"/>
                <a:cs typeface="Times New Roman" pitchFamily="18" charset="0"/>
              </a:rPr>
              <a:t>Altura: </a:t>
            </a:r>
            <a:r>
              <a:rPr lang="es-EC" sz="1400" dirty="0">
                <a:latin typeface="+mj-lt"/>
              </a:rPr>
              <a:t>2748 m.s.n.m</a:t>
            </a:r>
            <a:endParaRPr lang="es-EC" sz="1400" dirty="0">
              <a:solidFill>
                <a:srgbClr val="000000"/>
              </a:solidFill>
              <a:latin typeface="+mj-lt"/>
              <a:ea typeface="Calibri Light" pitchFamily="34" charset="0"/>
              <a:cs typeface="Times New Roman" pitchFamily="18" charset="0"/>
            </a:endParaRPr>
          </a:p>
        </p:txBody>
      </p:sp>
      <p:sp>
        <p:nvSpPr>
          <p:cNvPr id="14" name="CuadroTexto 3"/>
          <p:cNvSpPr txBox="1">
            <a:spLocks noChangeArrowheads="1"/>
          </p:cNvSpPr>
          <p:nvPr/>
        </p:nvSpPr>
        <p:spPr bwMode="auto">
          <a:xfrm>
            <a:off x="6720257" y="1339445"/>
            <a:ext cx="3828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C" sz="1600" b="1" dirty="0">
                <a:latin typeface="+mn-lt"/>
                <a:ea typeface="Calibri Light" pitchFamily="34" charset="0"/>
                <a:cs typeface="Times New Roman" pitchFamily="18" charset="0"/>
              </a:rPr>
              <a:t>Coordenadas de referencia</a:t>
            </a:r>
          </a:p>
        </p:txBody>
      </p:sp>
      <p:sp>
        <p:nvSpPr>
          <p:cNvPr id="7" name="Rectángulo 6"/>
          <p:cNvSpPr/>
          <p:nvPr/>
        </p:nvSpPr>
        <p:spPr>
          <a:xfrm>
            <a:off x="6829857" y="1983168"/>
            <a:ext cx="3719288" cy="338554"/>
          </a:xfrm>
          <a:prstGeom prst="rect">
            <a:avLst/>
          </a:prstGeom>
        </p:spPr>
        <p:txBody>
          <a:bodyPr wrap="none">
            <a:spAutoFit/>
          </a:bodyPr>
          <a:lstStyle/>
          <a:p>
            <a:r>
              <a:rPr lang="es-EC" sz="1600" dirty="0">
                <a:latin typeface="+mn-lt"/>
                <a:ea typeface="Calibri" panose="020F0502020204030204" pitchFamily="34" charset="0"/>
              </a:rPr>
              <a:t>Longitud 78°24’53”O, latitud 0°23’07”S.</a:t>
            </a:r>
            <a:endParaRPr lang="es-EC" sz="1600" dirty="0">
              <a:latin typeface="+mn-lt"/>
            </a:endParaRPr>
          </a:p>
        </p:txBody>
      </p:sp>
      <p:sp>
        <p:nvSpPr>
          <p:cNvPr id="5" name="Rectángulo 4"/>
          <p:cNvSpPr/>
          <p:nvPr/>
        </p:nvSpPr>
        <p:spPr>
          <a:xfrm>
            <a:off x="156100" y="5860049"/>
            <a:ext cx="1254959" cy="307777"/>
          </a:xfrm>
          <a:prstGeom prst="rect">
            <a:avLst/>
          </a:prstGeom>
        </p:spPr>
        <p:txBody>
          <a:bodyPr wrap="none">
            <a:spAutoFit/>
          </a:bodyPr>
          <a:lstStyle/>
          <a:p>
            <a:r>
              <a:rPr lang="es-EC" sz="1400" dirty="0">
                <a:latin typeface="+mj-lt"/>
                <a:ea typeface="Calibri" panose="020F0502020204030204" pitchFamily="34" charset="0"/>
              </a:rPr>
              <a:t> </a:t>
            </a:r>
            <a:r>
              <a:rPr lang="en-US" sz="1400" dirty="0">
                <a:latin typeface="+mj-lt"/>
                <a:ea typeface="Calibri" panose="020F0502020204030204" pitchFamily="34" charset="0"/>
              </a:rPr>
              <a:t>(Arce , 2011)</a:t>
            </a:r>
            <a:endParaRPr lang="es-EC" sz="1400" dirty="0">
              <a:latin typeface="+mj-lt"/>
            </a:endParaRPr>
          </a:p>
        </p:txBody>
      </p:sp>
      <p:sp>
        <p:nvSpPr>
          <p:cNvPr id="8" name="Flecha derecha 7"/>
          <p:cNvSpPr/>
          <p:nvPr/>
        </p:nvSpPr>
        <p:spPr>
          <a:xfrm>
            <a:off x="5568929" y="3087518"/>
            <a:ext cx="782769" cy="369332"/>
          </a:xfrm>
          <a:prstGeom prst="rightArrow">
            <a:avLst/>
          </a:prstGeom>
          <a:solidFill>
            <a:schemeClr val="accent1">
              <a:lumMod val="90000"/>
            </a:schemeClr>
          </a:solidFill>
          <a:ln>
            <a:solidFill>
              <a:schemeClr val="accent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9" name="Rectángulo 8"/>
          <p:cNvSpPr/>
          <p:nvPr/>
        </p:nvSpPr>
        <p:spPr>
          <a:xfrm>
            <a:off x="6150403" y="2456063"/>
            <a:ext cx="5131211" cy="1000787"/>
          </a:xfrm>
          <a:prstGeom prst="rect">
            <a:avLst/>
          </a:prstGeom>
        </p:spPr>
        <p:txBody>
          <a:bodyPr wrap="square">
            <a:spAutoFit/>
          </a:bodyPr>
          <a:lstStyle/>
          <a:p>
            <a:pPr algn="ctr">
              <a:lnSpc>
                <a:spcPct val="200000"/>
              </a:lnSpc>
            </a:pPr>
            <a:r>
              <a:rPr lang="es-EC" sz="1600" b="1" dirty="0">
                <a:latin typeface="+mn-lt"/>
                <a:ea typeface="Calibri" panose="020F0502020204030204" pitchFamily="34" charset="0"/>
              </a:rPr>
              <a:t>Ubicación geopolítica: </a:t>
            </a:r>
            <a:r>
              <a:rPr lang="es-EC" sz="1600" dirty="0">
                <a:latin typeface="+mn-lt"/>
                <a:ea typeface="Calibri" panose="020F0502020204030204" pitchFamily="34" charset="0"/>
              </a:rPr>
              <a:t>Parroquia San Fernando, Cantón Rumiñahui, Provincia de Pichincha.</a:t>
            </a:r>
            <a:endParaRPr lang="es-EC" sz="1600" dirty="0">
              <a:latin typeface="+mn-lt"/>
            </a:endParaRPr>
          </a:p>
        </p:txBody>
      </p:sp>
      <p:sp>
        <p:nvSpPr>
          <p:cNvPr id="10" name="Rectángulo 9"/>
          <p:cNvSpPr/>
          <p:nvPr/>
        </p:nvSpPr>
        <p:spPr>
          <a:xfrm>
            <a:off x="6351699" y="3499674"/>
            <a:ext cx="4365709" cy="1493229"/>
          </a:xfrm>
          <a:prstGeom prst="rect">
            <a:avLst/>
          </a:prstGeom>
        </p:spPr>
        <p:txBody>
          <a:bodyPr wrap="square">
            <a:spAutoFit/>
          </a:bodyPr>
          <a:lstStyle/>
          <a:p>
            <a:pPr algn="ctr">
              <a:lnSpc>
                <a:spcPct val="200000"/>
              </a:lnSpc>
            </a:pPr>
            <a:r>
              <a:rPr lang="es-EC" sz="1600" b="1" dirty="0">
                <a:solidFill>
                  <a:srgbClr val="000000"/>
                </a:solidFill>
                <a:latin typeface="+mn-lt"/>
                <a:ea typeface="Calibri Light" pitchFamily="34" charset="0"/>
                <a:cs typeface="Times New Roman" pitchFamily="18" charset="0"/>
              </a:rPr>
              <a:t>Temperatura: </a:t>
            </a:r>
            <a:r>
              <a:rPr lang="es-EC" sz="1600" dirty="0">
                <a:solidFill>
                  <a:srgbClr val="000000"/>
                </a:solidFill>
                <a:latin typeface="+mn-lt"/>
                <a:ea typeface="Calibri Light" pitchFamily="34" charset="0"/>
                <a:cs typeface="Times New Roman" pitchFamily="18" charset="0"/>
              </a:rPr>
              <a:t>14.2 °C </a:t>
            </a:r>
          </a:p>
          <a:p>
            <a:pPr algn="ctr">
              <a:lnSpc>
                <a:spcPct val="200000"/>
              </a:lnSpc>
            </a:pPr>
            <a:r>
              <a:rPr lang="es-EC" sz="1600" b="1" dirty="0">
                <a:solidFill>
                  <a:srgbClr val="000000"/>
                </a:solidFill>
                <a:latin typeface="+mn-lt"/>
                <a:ea typeface="Calibri Light" pitchFamily="34" charset="0"/>
                <a:cs typeface="Times New Roman" pitchFamily="18" charset="0"/>
              </a:rPr>
              <a:t>Precipitación media anual: </a:t>
            </a:r>
            <a:r>
              <a:rPr lang="es-EC" sz="1600" dirty="0">
                <a:solidFill>
                  <a:srgbClr val="000000"/>
                </a:solidFill>
                <a:latin typeface="+mn-lt"/>
                <a:ea typeface="Calibri Light" pitchFamily="34" charset="0"/>
                <a:cs typeface="Times New Roman" pitchFamily="18" charset="0"/>
              </a:rPr>
              <a:t>1575 mm</a:t>
            </a:r>
          </a:p>
          <a:p>
            <a:pPr algn="ctr">
              <a:lnSpc>
                <a:spcPct val="200000"/>
              </a:lnSpc>
            </a:pPr>
            <a:r>
              <a:rPr lang="es-EC" sz="1600" b="1" dirty="0">
                <a:solidFill>
                  <a:srgbClr val="000000"/>
                </a:solidFill>
                <a:latin typeface="+mn-lt"/>
                <a:ea typeface="Calibri Light" pitchFamily="34" charset="0"/>
                <a:cs typeface="Times New Roman" pitchFamily="18" charset="0"/>
              </a:rPr>
              <a:t>H.R.: </a:t>
            </a:r>
            <a:r>
              <a:rPr lang="es-EC" sz="1600" dirty="0">
                <a:solidFill>
                  <a:srgbClr val="000000"/>
                </a:solidFill>
                <a:latin typeface="+mn-lt"/>
                <a:ea typeface="Calibri Light" pitchFamily="34" charset="0"/>
                <a:cs typeface="Times New Roman" pitchFamily="18" charset="0"/>
              </a:rPr>
              <a:t>68.4 %</a:t>
            </a:r>
            <a:endParaRPr lang="es-EC" sz="1600" dirty="0">
              <a:solidFill>
                <a:srgbClr val="000000"/>
              </a:solidFill>
              <a:latin typeface="+mn-lt"/>
              <a:ea typeface="Calibri Light" pitchFamily="34" charset="0"/>
              <a:cs typeface="Calibri Light" pitchFamily="34" charset="0"/>
            </a:endParaRPr>
          </a:p>
        </p:txBody>
      </p:sp>
      <p:sp>
        <p:nvSpPr>
          <p:cNvPr id="22" name="Rectángulo 21"/>
          <p:cNvSpPr/>
          <p:nvPr/>
        </p:nvSpPr>
        <p:spPr>
          <a:xfrm>
            <a:off x="1543935" y="4734931"/>
            <a:ext cx="2558714" cy="307777"/>
          </a:xfrm>
          <a:prstGeom prst="rect">
            <a:avLst/>
          </a:prstGeom>
        </p:spPr>
        <p:txBody>
          <a:bodyPr wrap="none">
            <a:spAutoFit/>
          </a:bodyPr>
          <a:lstStyle/>
          <a:p>
            <a:pPr algn="ctr"/>
            <a:r>
              <a:rPr lang="es-EC" sz="1400" b="1" dirty="0">
                <a:latin typeface="+mj-lt"/>
                <a:cs typeface="Times New Roman" pitchFamily="18" charset="0"/>
              </a:rPr>
              <a:t>Fuente:</a:t>
            </a:r>
            <a:r>
              <a:rPr lang="es-EC" sz="1400" dirty="0">
                <a:latin typeface="+mj-lt"/>
                <a:cs typeface="Times New Roman" pitchFamily="18" charset="0"/>
              </a:rPr>
              <a:t> (Google </a:t>
            </a:r>
            <a:r>
              <a:rPr lang="es-EC" sz="1400" dirty="0" err="1">
                <a:latin typeface="+mj-lt"/>
                <a:cs typeface="Times New Roman" pitchFamily="18" charset="0"/>
              </a:rPr>
              <a:t>Maps</a:t>
            </a:r>
            <a:r>
              <a:rPr lang="es-EC" sz="1400" dirty="0">
                <a:latin typeface="+mj-lt"/>
                <a:cs typeface="Times New Roman" pitchFamily="18" charset="0"/>
              </a:rPr>
              <a:t>, 2019)</a:t>
            </a:r>
          </a:p>
        </p:txBody>
      </p:sp>
      <p:pic>
        <p:nvPicPr>
          <p:cNvPr id="19" name="Imagen 18"/>
          <p:cNvPicPr/>
          <p:nvPr/>
        </p:nvPicPr>
        <p:blipFill>
          <a:blip r:embed="rId4"/>
          <a:stretch>
            <a:fillRect/>
          </a:stretch>
        </p:blipFill>
        <p:spPr>
          <a:xfrm>
            <a:off x="434794" y="2133274"/>
            <a:ext cx="5079733" cy="2529035"/>
          </a:xfrm>
          <a:prstGeom prst="rect">
            <a:avLst/>
          </a:prstGeom>
          <a:ln w="28575">
            <a:solidFill>
              <a:schemeClr val="accent4"/>
            </a:solidFill>
          </a:ln>
        </p:spPr>
      </p:pic>
      <p:sp>
        <p:nvSpPr>
          <p:cNvPr id="17" name="Rectángulo 16"/>
          <p:cNvSpPr/>
          <p:nvPr/>
        </p:nvSpPr>
        <p:spPr>
          <a:xfrm>
            <a:off x="606989" y="1239010"/>
            <a:ext cx="4432607" cy="954107"/>
          </a:xfrm>
          <a:prstGeom prst="rect">
            <a:avLst/>
          </a:prstGeom>
        </p:spPr>
        <p:txBody>
          <a:bodyPr wrap="square">
            <a:spAutoFit/>
          </a:bodyPr>
          <a:lstStyle/>
          <a:p>
            <a:pPr>
              <a:spcAft>
                <a:spcPts val="0"/>
              </a:spcAft>
            </a:pPr>
            <a:r>
              <a:rPr lang="es-EC" sz="1400" b="1" dirty="0">
                <a:latin typeface="Arial" panose="020B0604020202020204" pitchFamily="34" charset="0"/>
                <a:ea typeface="Times New Roman" panose="02020603050405020304" pitchFamily="18" charset="0"/>
                <a:cs typeface="Times New Roman" panose="02020603050405020304" pitchFamily="18" charset="0"/>
              </a:rPr>
              <a:t>Figura 1</a:t>
            </a:r>
            <a:r>
              <a:rPr lang="es-EC" sz="1400" i="1" dirty="0">
                <a:latin typeface="Arial" panose="020B0604020202020204" pitchFamily="34" charset="0"/>
                <a:ea typeface="Times New Roman" panose="02020603050405020304" pitchFamily="18" charset="0"/>
                <a:cs typeface="Times New Roman" panose="02020603050405020304" pitchFamily="18" charset="0"/>
              </a:rPr>
              <a:t>  </a:t>
            </a:r>
          </a:p>
          <a:p>
            <a:pPr>
              <a:spcAft>
                <a:spcPts val="0"/>
              </a:spcAft>
            </a:pPr>
            <a:r>
              <a:rPr lang="es-EC" sz="1400" i="1" dirty="0">
                <a:latin typeface="Arial" panose="020B0604020202020204" pitchFamily="34" charset="0"/>
                <a:ea typeface="Times New Roman" panose="02020603050405020304" pitchFamily="18" charset="0"/>
                <a:cs typeface="Times New Roman" panose="02020603050405020304" pitchFamily="18" charset="0"/>
              </a:rPr>
              <a:t/>
            </a:r>
            <a:br>
              <a:rPr lang="es-EC" sz="1400" i="1" dirty="0">
                <a:latin typeface="Arial" panose="020B0604020202020204" pitchFamily="34" charset="0"/>
                <a:ea typeface="Times New Roman" panose="02020603050405020304" pitchFamily="18" charset="0"/>
                <a:cs typeface="Times New Roman" panose="02020603050405020304" pitchFamily="18" charset="0"/>
              </a:rPr>
            </a:br>
            <a:r>
              <a:rPr lang="es-EC" sz="1400" i="1" dirty="0">
                <a:latin typeface="Arial" panose="020B0604020202020204" pitchFamily="34" charset="0"/>
                <a:ea typeface="Times New Roman" panose="02020603050405020304" pitchFamily="18" charset="0"/>
                <a:cs typeface="Times New Roman" panose="02020603050405020304" pitchFamily="18" charset="0"/>
              </a:rPr>
              <a:t>Lotes designados para pastoreo de vaconas medias y fierros.</a:t>
            </a:r>
            <a:endParaRPr lang="en-US" sz="14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35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 de texto 11">
            <a:extLst>
              <a:ext uri="{FF2B5EF4-FFF2-40B4-BE49-F238E27FC236}">
                <a16:creationId xmlns:a16="http://schemas.microsoft.com/office/drawing/2014/main" xmlns="" id="{53657542-050F-487E-9C8A-FE9E0AC9C9F4}"/>
              </a:ext>
            </a:extLst>
          </p:cNvPr>
          <p:cNvSpPr txBox="1"/>
          <p:nvPr/>
        </p:nvSpPr>
        <p:spPr>
          <a:xfrm>
            <a:off x="537388" y="1384642"/>
            <a:ext cx="4710312" cy="357144"/>
          </a:xfrm>
          <a:prstGeom prst="rect">
            <a:avLst/>
          </a:prstGeom>
          <a:ln>
            <a:solidFill>
              <a:srgbClr val="FF0066"/>
            </a:solidFill>
          </a:ln>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b="1" dirty="0">
                <a:effectLst/>
                <a:latin typeface="+mj-lt"/>
                <a:ea typeface="Calibri" panose="020F0502020204030204" pitchFamily="34" charset="0"/>
                <a:cs typeface="Times New Roman" panose="02020603050405020304" pitchFamily="18" charset="0"/>
              </a:rPr>
              <a:t>ANÁLISIS PRELIMINARES</a:t>
            </a:r>
            <a:endParaRPr lang="es-EC" sz="2000" dirty="0">
              <a:effectLst/>
              <a:latin typeface="+mj-lt"/>
              <a:ea typeface="Calibri" panose="020F0502020204030204" pitchFamily="34" charset="0"/>
              <a:cs typeface="Times New Roman" panose="02020603050405020304" pitchFamily="18" charset="0"/>
            </a:endParaRPr>
          </a:p>
        </p:txBody>
      </p:sp>
      <p:sp>
        <p:nvSpPr>
          <p:cNvPr id="16" name="Cuadro de texto 11">
            <a:extLst>
              <a:ext uri="{FF2B5EF4-FFF2-40B4-BE49-F238E27FC236}">
                <a16:creationId xmlns:a16="http://schemas.microsoft.com/office/drawing/2014/main" xmlns="" id="{A5DBEB0A-F428-48EF-AB74-4FF4F9443941}"/>
              </a:ext>
            </a:extLst>
          </p:cNvPr>
          <p:cNvSpPr txBox="1"/>
          <p:nvPr/>
        </p:nvSpPr>
        <p:spPr>
          <a:xfrm>
            <a:off x="505204" y="3176847"/>
            <a:ext cx="4752474" cy="337516"/>
          </a:xfrm>
          <a:prstGeom prst="rect">
            <a:avLst/>
          </a:prstGeom>
          <a:ln>
            <a:solidFill>
              <a:srgbClr val="FF0066"/>
            </a:solidFill>
          </a:ln>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b="1" dirty="0">
                <a:latin typeface="+mj-lt"/>
                <a:ea typeface="Calibri" panose="020F0502020204030204" pitchFamily="34" charset="0"/>
                <a:cs typeface="Times New Roman" panose="02020603050405020304" pitchFamily="18" charset="0"/>
              </a:rPr>
              <a:t>FORMULACIÓN Y PREPARACIÓN DE LA SAL</a:t>
            </a:r>
            <a:endParaRPr lang="es-EC" sz="2000" dirty="0">
              <a:effectLst/>
              <a:latin typeface="+mj-lt"/>
              <a:ea typeface="Calibri" panose="020F0502020204030204" pitchFamily="34" charset="0"/>
              <a:cs typeface="Times New Roman" panose="02020603050405020304" pitchFamily="18" charset="0"/>
            </a:endParaRPr>
          </a:p>
        </p:txBody>
      </p:sp>
      <p:sp>
        <p:nvSpPr>
          <p:cNvPr id="17" name="Cuadro de texto 12">
            <a:extLst>
              <a:ext uri="{FF2B5EF4-FFF2-40B4-BE49-F238E27FC236}">
                <a16:creationId xmlns:a16="http://schemas.microsoft.com/office/drawing/2014/main" xmlns="" id="{24413CD1-FC69-4E7E-BB1A-E951D1DC14CE}"/>
              </a:ext>
            </a:extLst>
          </p:cNvPr>
          <p:cNvSpPr txBox="1"/>
          <p:nvPr/>
        </p:nvSpPr>
        <p:spPr>
          <a:xfrm>
            <a:off x="6046667" y="802501"/>
            <a:ext cx="5031913" cy="319697"/>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a typeface="Calibri" panose="020F0502020204030204" pitchFamily="34" charset="0"/>
                <a:cs typeface="Times New Roman" panose="02020603050405020304" pitchFamily="18" charset="0"/>
              </a:rPr>
              <a:t>Muestreo y análisis mineral del suelo</a:t>
            </a:r>
          </a:p>
        </p:txBody>
      </p:sp>
      <p:sp>
        <p:nvSpPr>
          <p:cNvPr id="18" name="Cuadro de texto 13">
            <a:extLst>
              <a:ext uri="{FF2B5EF4-FFF2-40B4-BE49-F238E27FC236}">
                <a16:creationId xmlns:a16="http://schemas.microsoft.com/office/drawing/2014/main" xmlns="" id="{BB317C11-4526-4A61-8071-6691BB815E1D}"/>
              </a:ext>
            </a:extLst>
          </p:cNvPr>
          <p:cNvSpPr txBox="1"/>
          <p:nvPr/>
        </p:nvSpPr>
        <p:spPr>
          <a:xfrm>
            <a:off x="6046668" y="1336929"/>
            <a:ext cx="5031913" cy="311573"/>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ffectLst/>
                <a:ea typeface="Calibri" panose="020F0502020204030204" pitchFamily="34" charset="0"/>
                <a:cs typeface="Times New Roman" panose="02020603050405020304" pitchFamily="18" charset="0"/>
              </a:rPr>
              <a:t>Muestreo y análisi</a:t>
            </a:r>
            <a:r>
              <a:rPr lang="es-EC" sz="1600" dirty="0">
                <a:ea typeface="Calibri" panose="020F0502020204030204" pitchFamily="34" charset="0"/>
                <a:cs typeface="Times New Roman" panose="02020603050405020304" pitchFamily="18" charset="0"/>
              </a:rPr>
              <a:t>s mineral en forraje (Kikuyo)</a:t>
            </a:r>
            <a:endParaRPr lang="es-EC" sz="20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C" sz="900" dirty="0">
                <a:effectLst/>
                <a:ea typeface="Calibri" panose="020F0502020204030204" pitchFamily="34" charset="0"/>
                <a:cs typeface="Times New Roman" panose="02020603050405020304" pitchFamily="18" charset="0"/>
              </a:rPr>
              <a:t> </a:t>
            </a:r>
            <a:endParaRPr lang="es-EC" sz="1050" dirty="0">
              <a:effectLst/>
              <a:ea typeface="Calibri" panose="020F0502020204030204" pitchFamily="34" charset="0"/>
              <a:cs typeface="Times New Roman" panose="02020603050405020304" pitchFamily="18" charset="0"/>
            </a:endParaRPr>
          </a:p>
        </p:txBody>
      </p:sp>
      <p:sp>
        <p:nvSpPr>
          <p:cNvPr id="21" name="Abrir llave 20">
            <a:extLst>
              <a:ext uri="{FF2B5EF4-FFF2-40B4-BE49-F238E27FC236}">
                <a16:creationId xmlns:a16="http://schemas.microsoft.com/office/drawing/2014/main" xmlns="" id="{5FADD019-0DE9-4481-A07C-DACB0D07E897}"/>
              </a:ext>
            </a:extLst>
          </p:cNvPr>
          <p:cNvSpPr/>
          <p:nvPr/>
        </p:nvSpPr>
        <p:spPr>
          <a:xfrm>
            <a:off x="5434494" y="675744"/>
            <a:ext cx="425380" cy="1629245"/>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2" name="Cuadro de texto 34">
            <a:extLst>
              <a:ext uri="{FF2B5EF4-FFF2-40B4-BE49-F238E27FC236}">
                <a16:creationId xmlns:a16="http://schemas.microsoft.com/office/drawing/2014/main" xmlns="" id="{A531C47C-03C4-4D1D-9421-4D23A4194AC2}"/>
              </a:ext>
            </a:extLst>
          </p:cNvPr>
          <p:cNvSpPr txBox="1"/>
          <p:nvPr/>
        </p:nvSpPr>
        <p:spPr>
          <a:xfrm>
            <a:off x="6047536" y="2613137"/>
            <a:ext cx="5114220" cy="392740"/>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ffectLst/>
                <a:ea typeface="Calibri" panose="020F0502020204030204" pitchFamily="34" charset="0"/>
                <a:cs typeface="Times New Roman" panose="02020603050405020304" pitchFamily="18" charset="0"/>
              </a:rPr>
              <a:t>Determinación de deficiencias y balance nutricional</a:t>
            </a:r>
            <a:endParaRPr lang="es-EC" sz="2000" i="1" dirty="0">
              <a:effectLst/>
              <a:ea typeface="Calibri" panose="020F0502020204030204" pitchFamily="34" charset="0"/>
              <a:cs typeface="Times New Roman" panose="02020603050405020304" pitchFamily="18" charset="0"/>
            </a:endParaRPr>
          </a:p>
        </p:txBody>
      </p:sp>
      <p:sp>
        <p:nvSpPr>
          <p:cNvPr id="24" name="Cuadro de texto 39">
            <a:extLst>
              <a:ext uri="{FF2B5EF4-FFF2-40B4-BE49-F238E27FC236}">
                <a16:creationId xmlns:a16="http://schemas.microsoft.com/office/drawing/2014/main" xmlns="" id="{5C61021F-325A-4A1A-B549-74C9EC1DC3C9}"/>
              </a:ext>
            </a:extLst>
          </p:cNvPr>
          <p:cNvSpPr txBox="1"/>
          <p:nvPr/>
        </p:nvSpPr>
        <p:spPr>
          <a:xfrm>
            <a:off x="6072564" y="3345605"/>
            <a:ext cx="5115088" cy="641957"/>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a typeface="Calibri" panose="020F0502020204030204" pitchFamily="34" charset="0"/>
                <a:cs typeface="Times New Roman" panose="02020603050405020304" pitchFamily="18" charset="0"/>
              </a:rPr>
              <a:t>Selección de materias primas y formulación de la sal mineral corregida</a:t>
            </a:r>
            <a:endParaRPr lang="es-EC" sz="2000" dirty="0">
              <a:ea typeface="Calibri" panose="020F0502020204030204" pitchFamily="34" charset="0"/>
              <a:cs typeface="Times New Roman" panose="02020603050405020304" pitchFamily="18" charset="0"/>
            </a:endParaRPr>
          </a:p>
        </p:txBody>
      </p:sp>
      <p:sp>
        <p:nvSpPr>
          <p:cNvPr id="25" name="Abrir llave 24">
            <a:extLst>
              <a:ext uri="{FF2B5EF4-FFF2-40B4-BE49-F238E27FC236}">
                <a16:creationId xmlns:a16="http://schemas.microsoft.com/office/drawing/2014/main" xmlns="" id="{D22A5E85-ABDB-45CA-9CB9-517447036A85}"/>
              </a:ext>
            </a:extLst>
          </p:cNvPr>
          <p:cNvSpPr/>
          <p:nvPr/>
        </p:nvSpPr>
        <p:spPr>
          <a:xfrm>
            <a:off x="5461484" y="2580908"/>
            <a:ext cx="407274" cy="1426964"/>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solidFill>
                <a:schemeClr val="accent6"/>
              </a:solidFill>
            </a:endParaRPr>
          </a:p>
        </p:txBody>
      </p:sp>
      <p:sp>
        <p:nvSpPr>
          <p:cNvPr id="28" name="Título 1">
            <a:extLst>
              <a:ext uri="{FF2B5EF4-FFF2-40B4-BE49-F238E27FC236}">
                <a16:creationId xmlns:a16="http://schemas.microsoft.com/office/drawing/2014/main" xmlns="" id="{D8FF7E07-9F3A-43CF-8DD4-5619C575A895}"/>
              </a:ext>
            </a:extLst>
          </p:cNvPr>
          <p:cNvSpPr>
            <a:spLocks noGrp="1"/>
          </p:cNvSpPr>
          <p:nvPr>
            <p:ph type="title"/>
          </p:nvPr>
        </p:nvSpPr>
        <p:spPr>
          <a:xfrm>
            <a:off x="3647728" y="69432"/>
            <a:ext cx="3621087" cy="706437"/>
          </a:xfrm>
        </p:spPr>
        <p:txBody>
          <a:bodyPr/>
          <a:lstStyle/>
          <a:p>
            <a:pPr>
              <a:defRPr/>
            </a:pPr>
            <a:r>
              <a:rPr lang="es-EC" sz="2800" i="0" dirty="0">
                <a:solidFill>
                  <a:schemeClr val="accent6"/>
                </a:solidFill>
                <a:effectLst/>
                <a:cs typeface="Times New Roman" pitchFamily="18" charset="0"/>
              </a:rPr>
              <a:t>METODOLOGÍA</a:t>
            </a:r>
          </a:p>
        </p:txBody>
      </p:sp>
      <p:grpSp>
        <p:nvGrpSpPr>
          <p:cNvPr id="29" name="Grupo 28">
            <a:extLst>
              <a:ext uri="{FF2B5EF4-FFF2-40B4-BE49-F238E27FC236}">
                <a16:creationId xmlns:a16="http://schemas.microsoft.com/office/drawing/2014/main" xmlns="" id="{1B032D02-7364-4168-86B8-E692981CB0F7}"/>
              </a:ext>
            </a:extLst>
          </p:cNvPr>
          <p:cNvGrpSpPr/>
          <p:nvPr/>
        </p:nvGrpSpPr>
        <p:grpSpPr>
          <a:xfrm>
            <a:off x="8832304" y="6018112"/>
            <a:ext cx="3240360" cy="582613"/>
            <a:chOff x="8832304" y="6018112"/>
            <a:chExt cx="3240360" cy="582613"/>
          </a:xfrm>
        </p:grpSpPr>
        <p:sp>
          <p:nvSpPr>
            <p:cNvPr id="30" name="Rectángulo redondeado 39">
              <a:extLst>
                <a:ext uri="{FF2B5EF4-FFF2-40B4-BE49-F238E27FC236}">
                  <a16:creationId xmlns:a16="http://schemas.microsoft.com/office/drawing/2014/main" xmlns="" id="{EC01AA1F-2FA8-4361-ABCC-46303FE9A72E}"/>
                </a:ext>
              </a:extLst>
            </p:cNvPr>
            <p:cNvSpPr/>
            <p:nvPr/>
          </p:nvSpPr>
          <p:spPr>
            <a:xfrm>
              <a:off x="8832304" y="6021288"/>
              <a:ext cx="3240360" cy="5762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t>c</a:t>
              </a:r>
            </a:p>
          </p:txBody>
        </p:sp>
        <p:pic>
          <p:nvPicPr>
            <p:cNvPr id="31" name="Imagen 5">
              <a:extLst>
                <a:ext uri="{FF2B5EF4-FFF2-40B4-BE49-F238E27FC236}">
                  <a16:creationId xmlns:a16="http://schemas.microsoft.com/office/drawing/2014/main" xmlns="" id="{CA174EB3-A064-4E39-8C85-9E71C7DF27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169772" y="6018112"/>
              <a:ext cx="24778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Cuadro de texto 13">
            <a:extLst>
              <a:ext uri="{FF2B5EF4-FFF2-40B4-BE49-F238E27FC236}">
                <a16:creationId xmlns:a16="http://schemas.microsoft.com/office/drawing/2014/main" xmlns="" id="{BB317C11-4526-4A61-8071-6691BB815E1D}"/>
              </a:ext>
            </a:extLst>
          </p:cNvPr>
          <p:cNvSpPr txBox="1"/>
          <p:nvPr/>
        </p:nvSpPr>
        <p:spPr>
          <a:xfrm>
            <a:off x="6046668" y="1840446"/>
            <a:ext cx="5031913" cy="378241"/>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ffectLst/>
                <a:ea typeface="Calibri" panose="020F0502020204030204" pitchFamily="34" charset="0"/>
                <a:cs typeface="Times New Roman" panose="02020603050405020304" pitchFamily="18" charset="0"/>
              </a:rPr>
              <a:t>Toma de muestras y perfil mineral sérico.</a:t>
            </a:r>
            <a:endParaRPr lang="es-EC" sz="20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C" sz="900" dirty="0">
                <a:effectLst/>
                <a:ea typeface="Calibri" panose="020F0502020204030204" pitchFamily="34" charset="0"/>
                <a:cs typeface="Times New Roman" panose="02020603050405020304" pitchFamily="18" charset="0"/>
              </a:rPr>
              <a:t> </a:t>
            </a:r>
            <a:endParaRPr lang="es-EC" sz="1050" dirty="0">
              <a:effectLst/>
              <a:ea typeface="Calibri" panose="020F0502020204030204" pitchFamily="34" charset="0"/>
              <a:cs typeface="Times New Roman" panose="02020603050405020304" pitchFamily="18" charset="0"/>
            </a:endParaRPr>
          </a:p>
        </p:txBody>
      </p:sp>
      <p:sp>
        <p:nvSpPr>
          <p:cNvPr id="20" name="Cuadro de texto 11">
            <a:extLst>
              <a:ext uri="{FF2B5EF4-FFF2-40B4-BE49-F238E27FC236}">
                <a16:creationId xmlns:a16="http://schemas.microsoft.com/office/drawing/2014/main" xmlns="" id="{A5DBEB0A-F428-48EF-AB74-4FF4F9443941}"/>
              </a:ext>
            </a:extLst>
          </p:cNvPr>
          <p:cNvSpPr txBox="1"/>
          <p:nvPr/>
        </p:nvSpPr>
        <p:spPr>
          <a:xfrm>
            <a:off x="537388" y="4949424"/>
            <a:ext cx="4752474" cy="360040"/>
          </a:xfrm>
          <a:prstGeom prst="rect">
            <a:avLst/>
          </a:prstGeom>
          <a:ln>
            <a:solidFill>
              <a:srgbClr val="FF0066"/>
            </a:solidFill>
          </a:ln>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b="1" dirty="0">
                <a:latin typeface="+mj-lt"/>
                <a:ea typeface="Calibri" panose="020F0502020204030204" pitchFamily="34" charset="0"/>
                <a:cs typeface="Times New Roman" panose="02020603050405020304" pitchFamily="18" charset="0"/>
              </a:rPr>
              <a:t>MANEJO DE POTREROS Y OFERTA DE SAL </a:t>
            </a:r>
            <a:endParaRPr lang="es-EC" sz="2000" dirty="0">
              <a:effectLst/>
              <a:latin typeface="+mj-lt"/>
              <a:ea typeface="Calibri" panose="020F0502020204030204" pitchFamily="34" charset="0"/>
              <a:cs typeface="Times New Roman" panose="02020603050405020304" pitchFamily="18" charset="0"/>
            </a:endParaRPr>
          </a:p>
        </p:txBody>
      </p:sp>
      <p:sp>
        <p:nvSpPr>
          <p:cNvPr id="23" name="Abrir llave 22">
            <a:extLst>
              <a:ext uri="{FF2B5EF4-FFF2-40B4-BE49-F238E27FC236}">
                <a16:creationId xmlns:a16="http://schemas.microsoft.com/office/drawing/2014/main" xmlns="" id="{D22A5E85-ABDB-45CA-9CB9-517447036A85}"/>
              </a:ext>
            </a:extLst>
          </p:cNvPr>
          <p:cNvSpPr/>
          <p:nvPr/>
        </p:nvSpPr>
        <p:spPr>
          <a:xfrm>
            <a:off x="5458271" y="4415962"/>
            <a:ext cx="407274" cy="1426964"/>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solidFill>
                <a:schemeClr val="accent6"/>
              </a:solidFill>
            </a:endParaRPr>
          </a:p>
        </p:txBody>
      </p:sp>
      <p:sp>
        <p:nvSpPr>
          <p:cNvPr id="26" name="Cuadro de texto 39">
            <a:extLst>
              <a:ext uri="{FF2B5EF4-FFF2-40B4-BE49-F238E27FC236}">
                <a16:creationId xmlns:a16="http://schemas.microsoft.com/office/drawing/2014/main" xmlns="" id="{5C61021F-325A-4A1A-B549-74C9EC1DC3C9}"/>
              </a:ext>
            </a:extLst>
          </p:cNvPr>
          <p:cNvSpPr txBox="1"/>
          <p:nvPr/>
        </p:nvSpPr>
        <p:spPr>
          <a:xfrm>
            <a:off x="5993952" y="4653783"/>
            <a:ext cx="5115088" cy="320979"/>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a typeface="Calibri" panose="020F0502020204030204" pitchFamily="34" charset="0"/>
                <a:cs typeface="Times New Roman" panose="02020603050405020304" pitchFamily="18" charset="0"/>
              </a:rPr>
              <a:t>Adecuación de potreros y clasificación de animales</a:t>
            </a:r>
          </a:p>
        </p:txBody>
      </p:sp>
      <p:sp>
        <p:nvSpPr>
          <p:cNvPr id="27" name="Cuadro de texto 39">
            <a:extLst>
              <a:ext uri="{FF2B5EF4-FFF2-40B4-BE49-F238E27FC236}">
                <a16:creationId xmlns:a16="http://schemas.microsoft.com/office/drawing/2014/main" xmlns="" id="{5C61021F-325A-4A1A-B549-74C9EC1DC3C9}"/>
              </a:ext>
            </a:extLst>
          </p:cNvPr>
          <p:cNvSpPr txBox="1"/>
          <p:nvPr/>
        </p:nvSpPr>
        <p:spPr>
          <a:xfrm>
            <a:off x="5987582" y="5340833"/>
            <a:ext cx="5115088" cy="308033"/>
          </a:xfrm>
          <a:prstGeom prst="rect">
            <a:avLst/>
          </a:prstGeom>
          <a:noFill/>
          <a:ln>
            <a:solidFill>
              <a:schemeClr val="tx1"/>
            </a:solid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600" dirty="0">
                <a:ea typeface="Calibri" panose="020F0502020204030204" pitchFamily="34" charset="0"/>
                <a:cs typeface="Times New Roman" panose="02020603050405020304" pitchFamily="18" charset="0"/>
              </a:rPr>
              <a:t>Dosis y oferta de sal</a:t>
            </a:r>
            <a:endParaRPr lang="es-EC"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55750"/>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Black"/>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22895</TotalTime>
  <Words>3466</Words>
  <Application>Microsoft Office PowerPoint</Application>
  <PresentationFormat>Personalizado</PresentationFormat>
  <Paragraphs>975</Paragraphs>
  <Slides>31</Slides>
  <Notes>6</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31</vt:i4>
      </vt:variant>
    </vt:vector>
  </HeadingPairs>
  <TitlesOfParts>
    <vt:vector size="34" baseType="lpstr">
      <vt:lpstr>Diseño predeterminado</vt:lpstr>
      <vt:lpstr>1_Tema de Office</vt:lpstr>
      <vt:lpstr>CorelDRAW</vt:lpstr>
      <vt:lpstr>Presentación de PowerPoint</vt:lpstr>
      <vt:lpstr>Presentación de PowerPoint</vt:lpstr>
      <vt:lpstr>Presentación de PowerPoint</vt:lpstr>
      <vt:lpstr>OBJETIVOS</vt:lpstr>
      <vt:lpstr>REVISIÓN DE LITERATURA</vt:lpstr>
      <vt:lpstr>Presentación de PowerPoint</vt:lpstr>
      <vt:lpstr>Presentación de PowerPoint</vt:lpstr>
      <vt:lpstr>METODOLOGÍA</vt:lpstr>
      <vt:lpstr>METODOLOGÍA</vt:lpstr>
      <vt:lpstr>DISEÑO EXPERIMENTAL Y ANÁLISIS ESTADÍSTICO</vt:lpstr>
      <vt:lpstr>ANÁLISIS DE SUELO</vt:lpstr>
      <vt:lpstr>ANÁLISIS DE FORRAJE</vt:lpstr>
      <vt:lpstr>Presentación de PowerPoint</vt:lpstr>
      <vt:lpstr>Presentación de PowerPoint</vt:lpstr>
      <vt:lpstr>Presentación de PowerPoint</vt:lpstr>
      <vt:lpstr>Presentación de PowerPoint</vt:lpstr>
      <vt:lpstr>Presentación de PowerPoint</vt:lpstr>
      <vt:lpstr>OFERTA DE SAL Y SEPARACIÓN EN POTREROS</vt:lpstr>
      <vt:lpstr>Presentación de PowerPoint</vt:lpstr>
      <vt:lpstr>Presentación de PowerPoint</vt:lpstr>
      <vt:lpstr>Presentación de PowerPoint</vt:lpstr>
      <vt:lpstr>RESULTADOS Y DISCUSIÓN  VACONAS MEDIAS</vt:lpstr>
      <vt:lpstr>RESULTADOS Y DISCUSIÓN VACONAS FIERROS</vt:lpstr>
      <vt:lpstr>Presentación de PowerPoint</vt:lpstr>
      <vt:lpstr>RESULTADOS Y DISCUSIÓN  VACONAS FIERROS</vt:lpstr>
      <vt:lpstr>RESULTADOS Y DISCUSIÓN VACONAS FIERROS</vt:lpstr>
      <vt:lpstr>ANÁLISIS SÉRICO DESPUÉS DEL SUMINISTRO MINERAL</vt:lpstr>
      <vt:lpstr>CONCLUSIONES</vt:lpstr>
      <vt:lpstr>CONCLUSIONES</vt:lpstr>
      <vt:lpstr>RECOMENDACIONES</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Carlos Quiloango</dc:creator>
  <cp:lastModifiedBy>User</cp:lastModifiedBy>
  <cp:revision>1463</cp:revision>
  <dcterms:created xsi:type="dcterms:W3CDTF">2008-02-13T16:07:44Z</dcterms:created>
  <dcterms:modified xsi:type="dcterms:W3CDTF">2021-06-01T19:45:37Z</dcterms:modified>
</cp:coreProperties>
</file>