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8">
  <p:sldMasterIdLst>
    <p:sldMasterId id="2147483834" r:id="rId1"/>
  </p:sldMasterIdLst>
  <p:sldIdLst>
    <p:sldId id="289" r:id="rId2"/>
    <p:sldId id="290" r:id="rId3"/>
    <p:sldId id="260" r:id="rId4"/>
    <p:sldId id="306" r:id="rId5"/>
    <p:sldId id="307" r:id="rId6"/>
    <p:sldId id="308" r:id="rId7"/>
    <p:sldId id="310" r:id="rId8"/>
    <p:sldId id="311" r:id="rId9"/>
    <p:sldId id="291" r:id="rId10"/>
    <p:sldId id="293" r:id="rId11"/>
    <p:sldId id="292" r:id="rId12"/>
    <p:sldId id="309" r:id="rId13"/>
    <p:sldId id="294" r:id="rId14"/>
    <p:sldId id="295" r:id="rId15"/>
    <p:sldId id="297" r:id="rId16"/>
    <p:sldId id="298" r:id="rId17"/>
    <p:sldId id="299" r:id="rId18"/>
    <p:sldId id="303" r:id="rId19"/>
    <p:sldId id="312" r:id="rId20"/>
    <p:sldId id="313" r:id="rId21"/>
    <p:sldId id="314" r:id="rId22"/>
    <p:sldId id="315" r:id="rId23"/>
    <p:sldId id="316" r:id="rId24"/>
    <p:sldId id="317" r:id="rId25"/>
    <p:sldId id="318" r:id="rId26"/>
    <p:sldId id="319" r:id="rId27"/>
    <p:sldId id="320" r:id="rId28"/>
    <p:sldId id="322" r:id="rId29"/>
    <p:sldId id="323" r:id="rId30"/>
    <p:sldId id="324" r:id="rId31"/>
    <p:sldId id="325" r:id="rId32"/>
    <p:sldId id="326" r:id="rId33"/>
    <p:sldId id="327" r:id="rId34"/>
    <p:sldId id="328" r:id="rId35"/>
    <p:sldId id="330" r:id="rId36"/>
    <p:sldId id="304" r:id="rId37"/>
    <p:sldId id="329" r:id="rId38"/>
    <p:sldId id="305"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6" d="100"/>
          <a:sy n="66" d="100"/>
        </p:scale>
        <p:origin x="-786" y="-1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4"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EF2D4E-1B07-40C3-A616-1A08D612B48F}" type="doc">
      <dgm:prSet loTypeId="urn:microsoft.com/office/officeart/2005/8/layout/vList3" loCatId="list" qsTypeId="urn:microsoft.com/office/officeart/2005/8/quickstyle/simple1" qsCatId="simple" csTypeId="urn:microsoft.com/office/officeart/2005/8/colors/accent4_1" csCatId="accent4" phldr="1"/>
      <dgm:spPr/>
      <dgm:t>
        <a:bodyPr/>
        <a:lstStyle/>
        <a:p>
          <a:endParaRPr lang="es-ES"/>
        </a:p>
      </dgm:t>
    </dgm:pt>
    <dgm:pt modelId="{B6C3D7E5-28FA-4021-B3FA-A96292C2FD1A}">
      <dgm:prSet phldrT="[Texto]"/>
      <dgm:spPr/>
      <dgm:t>
        <a:bodyPr/>
        <a:lstStyle/>
        <a:p>
          <a:r>
            <a:rPr lang="es-EC" smtClean="0"/>
            <a:t>BRAZO DE LANZAMIENTO ESTIRADO. </a:t>
          </a:r>
          <a:endParaRPr lang="es-EC"/>
        </a:p>
      </dgm:t>
    </dgm:pt>
    <dgm:pt modelId="{53F225C8-DF27-4DE1-B6A6-90B3F067098C}" type="parTrans" cxnId="{B84E6A19-8903-4E71-99B1-ECD8AAFF9DA7}">
      <dgm:prSet/>
      <dgm:spPr/>
      <dgm:t>
        <a:bodyPr/>
        <a:lstStyle/>
        <a:p>
          <a:endParaRPr lang="es-EC"/>
        </a:p>
      </dgm:t>
    </dgm:pt>
    <dgm:pt modelId="{127A00C0-1C99-465B-8DD0-CCF0A8F5BFE6}" type="sibTrans" cxnId="{B84E6A19-8903-4E71-99B1-ECD8AAFF9DA7}">
      <dgm:prSet/>
      <dgm:spPr/>
      <dgm:t>
        <a:bodyPr/>
        <a:lstStyle/>
        <a:p>
          <a:endParaRPr lang="es-EC"/>
        </a:p>
      </dgm:t>
    </dgm:pt>
    <dgm:pt modelId="{B39F7C25-5B07-405C-A643-8A9DE698888C}">
      <dgm:prSet phldrT="[Texto]"/>
      <dgm:spPr/>
      <dgm:t>
        <a:bodyPr/>
        <a:lstStyle/>
        <a:p>
          <a:r>
            <a:rPr lang="es-EC" dirty="0" smtClean="0"/>
            <a:t>MIRADA FIJA AL OBJETIVO. </a:t>
          </a:r>
          <a:endParaRPr lang="es-EC" dirty="0"/>
        </a:p>
      </dgm:t>
    </dgm:pt>
    <dgm:pt modelId="{22A90F48-78CB-43A6-9C65-5A666E7C3E35}" type="parTrans" cxnId="{37DBE795-1AAB-46CA-853E-32ECE31FC335}">
      <dgm:prSet/>
      <dgm:spPr/>
      <dgm:t>
        <a:bodyPr/>
        <a:lstStyle/>
        <a:p>
          <a:endParaRPr lang="es-EC"/>
        </a:p>
      </dgm:t>
    </dgm:pt>
    <dgm:pt modelId="{BE0759FB-A907-42B2-AABF-9BB94C5907B1}" type="sibTrans" cxnId="{37DBE795-1AAB-46CA-853E-32ECE31FC335}">
      <dgm:prSet/>
      <dgm:spPr/>
      <dgm:t>
        <a:bodyPr/>
        <a:lstStyle/>
        <a:p>
          <a:endParaRPr lang="es-EC"/>
        </a:p>
      </dgm:t>
    </dgm:pt>
    <dgm:pt modelId="{B0F41350-F6D7-4EF9-90D0-4FE67B7EC49D}">
      <dgm:prSet phldrT="[Texto]"/>
      <dgm:spPr/>
      <dgm:t>
        <a:bodyPr/>
        <a:lstStyle/>
        <a:p>
          <a:r>
            <a:rPr lang="es-EC" smtClean="0"/>
            <a:t>CONTROL FUERZA Y ELEVACION. </a:t>
          </a:r>
          <a:endParaRPr lang="es-EC"/>
        </a:p>
      </dgm:t>
    </dgm:pt>
    <dgm:pt modelId="{FD25744C-5604-4AFA-BD6E-EF4D87960DB7}" type="parTrans" cxnId="{E452DC31-B022-402F-9F5E-CD8B446119E0}">
      <dgm:prSet/>
      <dgm:spPr/>
      <dgm:t>
        <a:bodyPr/>
        <a:lstStyle/>
        <a:p>
          <a:endParaRPr lang="es-EC"/>
        </a:p>
      </dgm:t>
    </dgm:pt>
    <dgm:pt modelId="{27F9FB46-B66B-485D-81A9-1989D16B713E}" type="sibTrans" cxnId="{E452DC31-B022-402F-9F5E-CD8B446119E0}">
      <dgm:prSet/>
      <dgm:spPr/>
      <dgm:t>
        <a:bodyPr/>
        <a:lstStyle/>
        <a:p>
          <a:endParaRPr lang="es-EC"/>
        </a:p>
      </dgm:t>
    </dgm:pt>
    <dgm:pt modelId="{18F2FD68-F838-40AB-A29F-E8578EEB45DA}">
      <dgm:prSet phldrT="[Texto]"/>
      <dgm:spPr/>
      <dgm:t>
        <a:bodyPr/>
        <a:lstStyle/>
        <a:p>
          <a:r>
            <a:rPr lang="es-EC" smtClean="0"/>
            <a:t>PIERNAS SEPARADAS (IMPULSO).  </a:t>
          </a:r>
          <a:endParaRPr lang="es-EC"/>
        </a:p>
      </dgm:t>
    </dgm:pt>
    <dgm:pt modelId="{990E1055-FD13-4645-B731-29436BD9C45F}" type="sibTrans" cxnId="{F3F83096-267F-489F-ADDB-FCBD43A6EF88}">
      <dgm:prSet/>
      <dgm:spPr/>
      <dgm:t>
        <a:bodyPr/>
        <a:lstStyle/>
        <a:p>
          <a:endParaRPr lang="es-EC"/>
        </a:p>
      </dgm:t>
    </dgm:pt>
    <dgm:pt modelId="{8CBC5A7D-3271-4E30-B277-4BCD1045CAE6}" type="parTrans" cxnId="{F3F83096-267F-489F-ADDB-FCBD43A6EF88}">
      <dgm:prSet/>
      <dgm:spPr/>
      <dgm:t>
        <a:bodyPr/>
        <a:lstStyle/>
        <a:p>
          <a:endParaRPr lang="es-EC"/>
        </a:p>
      </dgm:t>
    </dgm:pt>
    <dgm:pt modelId="{8C7B9D71-5D4A-4B80-A859-428E6AEFCC82}" type="pres">
      <dgm:prSet presAssocID="{3BEF2D4E-1B07-40C3-A616-1A08D612B48F}" presName="linearFlow" presStyleCnt="0">
        <dgm:presLayoutVars>
          <dgm:dir/>
          <dgm:resizeHandles val="exact"/>
        </dgm:presLayoutVars>
      </dgm:prSet>
      <dgm:spPr/>
      <dgm:t>
        <a:bodyPr/>
        <a:lstStyle/>
        <a:p>
          <a:endParaRPr lang="es-EC"/>
        </a:p>
      </dgm:t>
    </dgm:pt>
    <dgm:pt modelId="{FC8AB64A-1E03-4107-879B-0C1FE2DC9294}" type="pres">
      <dgm:prSet presAssocID="{B6C3D7E5-28FA-4021-B3FA-A96292C2FD1A}" presName="composite" presStyleCnt="0"/>
      <dgm:spPr/>
    </dgm:pt>
    <dgm:pt modelId="{831D2294-D764-4B88-A9F6-84C46952FBDD}" type="pres">
      <dgm:prSet presAssocID="{B6C3D7E5-28FA-4021-B3FA-A96292C2FD1A}"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12000" r="-112000"/>
          </a:stretch>
        </a:blipFill>
      </dgm:spPr>
      <dgm:t>
        <a:bodyPr/>
        <a:lstStyle/>
        <a:p>
          <a:endParaRPr lang="es-EC"/>
        </a:p>
      </dgm:t>
    </dgm:pt>
    <dgm:pt modelId="{DD51B95A-1481-4D85-90CD-DE65E97E4C90}" type="pres">
      <dgm:prSet presAssocID="{B6C3D7E5-28FA-4021-B3FA-A96292C2FD1A}" presName="txShp" presStyleLbl="node1" presStyleIdx="0" presStyleCnt="4">
        <dgm:presLayoutVars>
          <dgm:bulletEnabled val="1"/>
        </dgm:presLayoutVars>
      </dgm:prSet>
      <dgm:spPr/>
      <dgm:t>
        <a:bodyPr/>
        <a:lstStyle/>
        <a:p>
          <a:endParaRPr lang="es-EC"/>
        </a:p>
      </dgm:t>
    </dgm:pt>
    <dgm:pt modelId="{CFD4D443-24E1-42A0-B6F6-C67710E15188}" type="pres">
      <dgm:prSet presAssocID="{127A00C0-1C99-465B-8DD0-CCF0A8F5BFE6}" presName="spacing" presStyleCnt="0"/>
      <dgm:spPr/>
    </dgm:pt>
    <dgm:pt modelId="{E526A5DC-6AFD-482E-B396-AF232E9C778E}" type="pres">
      <dgm:prSet presAssocID="{18F2FD68-F838-40AB-A29F-E8578EEB45DA}" presName="composite" presStyleCnt="0"/>
      <dgm:spPr/>
    </dgm:pt>
    <dgm:pt modelId="{A22F8466-75CC-4FD4-B70F-F28954918D4A}" type="pres">
      <dgm:prSet presAssocID="{18F2FD68-F838-40AB-A29F-E8578EEB45DA}"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dgm:spPr>
    </dgm:pt>
    <dgm:pt modelId="{BC2BB389-92B5-4262-9B92-BEF1DFF09BEE}" type="pres">
      <dgm:prSet presAssocID="{18F2FD68-F838-40AB-A29F-E8578EEB45DA}" presName="txShp" presStyleLbl="node1" presStyleIdx="1" presStyleCnt="4">
        <dgm:presLayoutVars>
          <dgm:bulletEnabled val="1"/>
        </dgm:presLayoutVars>
      </dgm:prSet>
      <dgm:spPr/>
      <dgm:t>
        <a:bodyPr/>
        <a:lstStyle/>
        <a:p>
          <a:endParaRPr lang="es-EC"/>
        </a:p>
      </dgm:t>
    </dgm:pt>
    <dgm:pt modelId="{F4BFE2B0-D3E0-4A08-AE95-F491C6C24F8F}" type="pres">
      <dgm:prSet presAssocID="{990E1055-FD13-4645-B731-29436BD9C45F}" presName="spacing" presStyleCnt="0"/>
      <dgm:spPr/>
    </dgm:pt>
    <dgm:pt modelId="{3F7C9986-A986-410C-AAAB-D54CC5F1A2FF}" type="pres">
      <dgm:prSet presAssocID="{B39F7C25-5B07-405C-A643-8A9DE698888C}" presName="composite" presStyleCnt="0"/>
      <dgm:spPr/>
    </dgm:pt>
    <dgm:pt modelId="{CEFF4CB1-7B1A-43E9-B1D4-17731C4946F9}" type="pres">
      <dgm:prSet presAssocID="{B39F7C25-5B07-405C-A643-8A9DE698888C}"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2000" r="-22000"/>
          </a:stretch>
        </a:blipFill>
      </dgm:spPr>
    </dgm:pt>
    <dgm:pt modelId="{47D3372B-C6A2-4438-84F7-2B6C4B722CA8}" type="pres">
      <dgm:prSet presAssocID="{B39F7C25-5B07-405C-A643-8A9DE698888C}" presName="txShp" presStyleLbl="node1" presStyleIdx="2" presStyleCnt="4">
        <dgm:presLayoutVars>
          <dgm:bulletEnabled val="1"/>
        </dgm:presLayoutVars>
      </dgm:prSet>
      <dgm:spPr/>
      <dgm:t>
        <a:bodyPr/>
        <a:lstStyle/>
        <a:p>
          <a:endParaRPr lang="es-EC"/>
        </a:p>
      </dgm:t>
    </dgm:pt>
    <dgm:pt modelId="{00F27F5B-E9C4-4AD9-AFC1-4308EBDAF5A0}" type="pres">
      <dgm:prSet presAssocID="{BE0759FB-A907-42B2-AABF-9BB94C5907B1}" presName="spacing" presStyleCnt="0"/>
      <dgm:spPr/>
    </dgm:pt>
    <dgm:pt modelId="{6828CCED-783F-4DE4-A1BE-BDF05E2C5CE1}" type="pres">
      <dgm:prSet presAssocID="{B0F41350-F6D7-4EF9-90D0-4FE67B7EC49D}" presName="composite" presStyleCnt="0"/>
      <dgm:spPr/>
    </dgm:pt>
    <dgm:pt modelId="{402D29B7-E4D7-4DE1-9BE4-23972AEED882}" type="pres">
      <dgm:prSet presAssocID="{B0F41350-F6D7-4EF9-90D0-4FE67B7EC49D}" presName="imgShp"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3FC7812A-6F19-4533-8B9B-A85AFC85BD7F}" type="pres">
      <dgm:prSet presAssocID="{B0F41350-F6D7-4EF9-90D0-4FE67B7EC49D}" presName="txShp" presStyleLbl="node1" presStyleIdx="3" presStyleCnt="4">
        <dgm:presLayoutVars>
          <dgm:bulletEnabled val="1"/>
        </dgm:presLayoutVars>
      </dgm:prSet>
      <dgm:spPr/>
      <dgm:t>
        <a:bodyPr/>
        <a:lstStyle/>
        <a:p>
          <a:endParaRPr lang="es-EC"/>
        </a:p>
      </dgm:t>
    </dgm:pt>
  </dgm:ptLst>
  <dgm:cxnLst>
    <dgm:cxn modelId="{E13D96B4-E5FF-4A1E-B836-35F49A31DA78}" type="presOf" srcId="{18F2FD68-F838-40AB-A29F-E8578EEB45DA}" destId="{BC2BB389-92B5-4262-9B92-BEF1DFF09BEE}" srcOrd="0" destOrd="0" presId="urn:microsoft.com/office/officeart/2005/8/layout/vList3"/>
    <dgm:cxn modelId="{384BA78E-18DD-4E23-AE33-B8D4564A6B3E}" type="presOf" srcId="{3BEF2D4E-1B07-40C3-A616-1A08D612B48F}" destId="{8C7B9D71-5D4A-4B80-A859-428E6AEFCC82}" srcOrd="0" destOrd="0" presId="urn:microsoft.com/office/officeart/2005/8/layout/vList3"/>
    <dgm:cxn modelId="{F3F83096-267F-489F-ADDB-FCBD43A6EF88}" srcId="{3BEF2D4E-1B07-40C3-A616-1A08D612B48F}" destId="{18F2FD68-F838-40AB-A29F-E8578EEB45DA}" srcOrd="1" destOrd="0" parTransId="{8CBC5A7D-3271-4E30-B277-4BCD1045CAE6}" sibTransId="{990E1055-FD13-4645-B731-29436BD9C45F}"/>
    <dgm:cxn modelId="{E452DC31-B022-402F-9F5E-CD8B446119E0}" srcId="{3BEF2D4E-1B07-40C3-A616-1A08D612B48F}" destId="{B0F41350-F6D7-4EF9-90D0-4FE67B7EC49D}" srcOrd="3" destOrd="0" parTransId="{FD25744C-5604-4AFA-BD6E-EF4D87960DB7}" sibTransId="{27F9FB46-B66B-485D-81A9-1989D16B713E}"/>
    <dgm:cxn modelId="{8097A4FA-3B30-439C-BE80-CE1AD29439D2}" type="presOf" srcId="{B0F41350-F6D7-4EF9-90D0-4FE67B7EC49D}" destId="{3FC7812A-6F19-4533-8B9B-A85AFC85BD7F}" srcOrd="0" destOrd="0" presId="urn:microsoft.com/office/officeart/2005/8/layout/vList3"/>
    <dgm:cxn modelId="{B84E6A19-8903-4E71-99B1-ECD8AAFF9DA7}" srcId="{3BEF2D4E-1B07-40C3-A616-1A08D612B48F}" destId="{B6C3D7E5-28FA-4021-B3FA-A96292C2FD1A}" srcOrd="0" destOrd="0" parTransId="{53F225C8-DF27-4DE1-B6A6-90B3F067098C}" sibTransId="{127A00C0-1C99-465B-8DD0-CCF0A8F5BFE6}"/>
    <dgm:cxn modelId="{A3A360BF-5AB6-4D46-8F1E-873071446117}" type="presOf" srcId="{B39F7C25-5B07-405C-A643-8A9DE698888C}" destId="{47D3372B-C6A2-4438-84F7-2B6C4B722CA8}" srcOrd="0" destOrd="0" presId="urn:microsoft.com/office/officeart/2005/8/layout/vList3"/>
    <dgm:cxn modelId="{37DBE795-1AAB-46CA-853E-32ECE31FC335}" srcId="{3BEF2D4E-1B07-40C3-A616-1A08D612B48F}" destId="{B39F7C25-5B07-405C-A643-8A9DE698888C}" srcOrd="2" destOrd="0" parTransId="{22A90F48-78CB-43A6-9C65-5A666E7C3E35}" sibTransId="{BE0759FB-A907-42B2-AABF-9BB94C5907B1}"/>
    <dgm:cxn modelId="{73F1C0A4-5F28-4E2D-96A8-7AC0F807943E}" type="presOf" srcId="{B6C3D7E5-28FA-4021-B3FA-A96292C2FD1A}" destId="{DD51B95A-1481-4D85-90CD-DE65E97E4C90}" srcOrd="0" destOrd="0" presId="urn:microsoft.com/office/officeart/2005/8/layout/vList3"/>
    <dgm:cxn modelId="{BE252852-F1ED-4C64-BE33-CD1D1546CD81}" type="presParOf" srcId="{8C7B9D71-5D4A-4B80-A859-428E6AEFCC82}" destId="{FC8AB64A-1E03-4107-879B-0C1FE2DC9294}" srcOrd="0" destOrd="0" presId="urn:microsoft.com/office/officeart/2005/8/layout/vList3"/>
    <dgm:cxn modelId="{4B71D9A1-FE4D-40CF-86E2-2FFE373E3DD2}" type="presParOf" srcId="{FC8AB64A-1E03-4107-879B-0C1FE2DC9294}" destId="{831D2294-D764-4B88-A9F6-84C46952FBDD}" srcOrd="0" destOrd="0" presId="urn:microsoft.com/office/officeart/2005/8/layout/vList3"/>
    <dgm:cxn modelId="{0E6181B3-77A7-40FA-884E-A62EE7D65E40}" type="presParOf" srcId="{FC8AB64A-1E03-4107-879B-0C1FE2DC9294}" destId="{DD51B95A-1481-4D85-90CD-DE65E97E4C90}" srcOrd="1" destOrd="0" presId="urn:microsoft.com/office/officeart/2005/8/layout/vList3"/>
    <dgm:cxn modelId="{1D3A51C4-2D3B-4268-998A-FF66FB6411B9}" type="presParOf" srcId="{8C7B9D71-5D4A-4B80-A859-428E6AEFCC82}" destId="{CFD4D443-24E1-42A0-B6F6-C67710E15188}" srcOrd="1" destOrd="0" presId="urn:microsoft.com/office/officeart/2005/8/layout/vList3"/>
    <dgm:cxn modelId="{86CB7643-2764-4C60-880E-6AE0755408E7}" type="presParOf" srcId="{8C7B9D71-5D4A-4B80-A859-428E6AEFCC82}" destId="{E526A5DC-6AFD-482E-B396-AF232E9C778E}" srcOrd="2" destOrd="0" presId="urn:microsoft.com/office/officeart/2005/8/layout/vList3"/>
    <dgm:cxn modelId="{72391C83-4B07-46ED-A25E-36C046726B83}" type="presParOf" srcId="{E526A5DC-6AFD-482E-B396-AF232E9C778E}" destId="{A22F8466-75CC-4FD4-B70F-F28954918D4A}" srcOrd="0" destOrd="0" presId="urn:microsoft.com/office/officeart/2005/8/layout/vList3"/>
    <dgm:cxn modelId="{F203723C-B4E7-4686-B7C0-964427A9A029}" type="presParOf" srcId="{E526A5DC-6AFD-482E-B396-AF232E9C778E}" destId="{BC2BB389-92B5-4262-9B92-BEF1DFF09BEE}" srcOrd="1" destOrd="0" presId="urn:microsoft.com/office/officeart/2005/8/layout/vList3"/>
    <dgm:cxn modelId="{E6950696-D681-4CDE-9339-06B08DD05790}" type="presParOf" srcId="{8C7B9D71-5D4A-4B80-A859-428E6AEFCC82}" destId="{F4BFE2B0-D3E0-4A08-AE95-F491C6C24F8F}" srcOrd="3" destOrd="0" presId="urn:microsoft.com/office/officeart/2005/8/layout/vList3"/>
    <dgm:cxn modelId="{EF0121E7-D95A-4929-8A4C-B319360EFB92}" type="presParOf" srcId="{8C7B9D71-5D4A-4B80-A859-428E6AEFCC82}" destId="{3F7C9986-A986-410C-AAAB-D54CC5F1A2FF}" srcOrd="4" destOrd="0" presId="urn:microsoft.com/office/officeart/2005/8/layout/vList3"/>
    <dgm:cxn modelId="{F094C532-CA93-4EC2-8EB0-E3E8E57C585B}" type="presParOf" srcId="{3F7C9986-A986-410C-AAAB-D54CC5F1A2FF}" destId="{CEFF4CB1-7B1A-43E9-B1D4-17731C4946F9}" srcOrd="0" destOrd="0" presId="urn:microsoft.com/office/officeart/2005/8/layout/vList3"/>
    <dgm:cxn modelId="{23952699-5712-4BFC-9C21-5412C9821079}" type="presParOf" srcId="{3F7C9986-A986-410C-AAAB-D54CC5F1A2FF}" destId="{47D3372B-C6A2-4438-84F7-2B6C4B722CA8}" srcOrd="1" destOrd="0" presId="urn:microsoft.com/office/officeart/2005/8/layout/vList3"/>
    <dgm:cxn modelId="{D8CC8106-E1A1-44FA-A849-E7388B3A9BDE}" type="presParOf" srcId="{8C7B9D71-5D4A-4B80-A859-428E6AEFCC82}" destId="{00F27F5B-E9C4-4AD9-AFC1-4308EBDAF5A0}" srcOrd="5" destOrd="0" presId="urn:microsoft.com/office/officeart/2005/8/layout/vList3"/>
    <dgm:cxn modelId="{95531FDC-9382-4D6C-9548-DC75FAA49D40}" type="presParOf" srcId="{8C7B9D71-5D4A-4B80-A859-428E6AEFCC82}" destId="{6828CCED-783F-4DE4-A1BE-BDF05E2C5CE1}" srcOrd="6" destOrd="0" presId="urn:microsoft.com/office/officeart/2005/8/layout/vList3"/>
    <dgm:cxn modelId="{2C107424-8177-4050-A16E-E6BAB09A6501}" type="presParOf" srcId="{6828CCED-783F-4DE4-A1BE-BDF05E2C5CE1}" destId="{402D29B7-E4D7-4DE1-9BE4-23972AEED882}" srcOrd="0" destOrd="0" presId="urn:microsoft.com/office/officeart/2005/8/layout/vList3"/>
    <dgm:cxn modelId="{9307BA67-26BC-4579-8AA6-A400B00551F0}" type="presParOf" srcId="{6828CCED-783F-4DE4-A1BE-BDF05E2C5CE1}" destId="{3FC7812A-6F19-4533-8B9B-A85AFC85BD7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C2FC9E-7332-4CED-8B8F-FAF2FDA4F9F8}" type="doc">
      <dgm:prSet loTypeId="urn:microsoft.com/office/officeart/2005/8/layout/radial6" loCatId="relationship" qsTypeId="urn:microsoft.com/office/officeart/2005/8/quickstyle/3d4" qsCatId="3D" csTypeId="urn:microsoft.com/office/officeart/2005/8/colors/accent0_3" csCatId="mainScheme" phldr="1"/>
      <dgm:spPr/>
      <dgm:t>
        <a:bodyPr/>
        <a:lstStyle/>
        <a:p>
          <a:endParaRPr lang="es-EC"/>
        </a:p>
      </dgm:t>
    </dgm:pt>
    <dgm:pt modelId="{14510700-FEE5-4AFF-BBBE-49C7EDE532DF}">
      <dgm:prSet phldrT="[Texto]" custT="1"/>
      <dgm:spPr/>
      <dgm:t>
        <a:bodyPr/>
        <a:lstStyle/>
        <a:p>
          <a:r>
            <a:rPr lang="es-EC" sz="1800" smtClean="0"/>
            <a:t>ERRORES COMUNES</a:t>
          </a:r>
          <a:endParaRPr lang="es-EC" sz="1800"/>
        </a:p>
      </dgm:t>
    </dgm:pt>
    <dgm:pt modelId="{6456BF85-226E-4360-8E94-63370F82EF64}" type="parTrans" cxnId="{169729EE-7EB7-4641-A6B6-1D13A7824379}">
      <dgm:prSet/>
      <dgm:spPr/>
      <dgm:t>
        <a:bodyPr/>
        <a:lstStyle/>
        <a:p>
          <a:endParaRPr lang="es-EC" sz="1800"/>
        </a:p>
      </dgm:t>
    </dgm:pt>
    <dgm:pt modelId="{B034DC7F-F210-43E9-979E-C2D055F4F247}" type="sibTrans" cxnId="{169729EE-7EB7-4641-A6B6-1D13A7824379}">
      <dgm:prSet/>
      <dgm:spPr/>
      <dgm:t>
        <a:bodyPr/>
        <a:lstStyle/>
        <a:p>
          <a:endParaRPr lang="es-EC" sz="1800"/>
        </a:p>
      </dgm:t>
    </dgm:pt>
    <dgm:pt modelId="{E022DE46-E2F3-4F57-B3C7-528576ED851E}">
      <dgm:prSet phldrT="[Texto]" custT="1"/>
      <dgm:spPr/>
      <dgm:t>
        <a:bodyPr/>
        <a:lstStyle/>
        <a:p>
          <a:r>
            <a:rPr lang="es-EC" sz="1800" smtClean="0"/>
            <a:t>CODO DEBAJO DEL HOMBRO </a:t>
          </a:r>
          <a:endParaRPr lang="es-EC" sz="1800"/>
        </a:p>
      </dgm:t>
    </dgm:pt>
    <dgm:pt modelId="{D5CF2C1F-7973-4D57-ADA2-07D4A3E0E01D}" type="parTrans" cxnId="{2D341034-362C-49C7-9A7D-DF2065C0789D}">
      <dgm:prSet/>
      <dgm:spPr/>
      <dgm:t>
        <a:bodyPr/>
        <a:lstStyle/>
        <a:p>
          <a:endParaRPr lang="es-EC" sz="1800"/>
        </a:p>
      </dgm:t>
    </dgm:pt>
    <dgm:pt modelId="{56073EDD-899C-480D-9D3B-3C7B57605C3A}" type="sibTrans" cxnId="{2D341034-362C-49C7-9A7D-DF2065C0789D}">
      <dgm:prSet/>
      <dgm:spPr/>
      <dgm:t>
        <a:bodyPr/>
        <a:lstStyle/>
        <a:p>
          <a:endParaRPr lang="es-EC" sz="1800"/>
        </a:p>
      </dgm:t>
    </dgm:pt>
    <dgm:pt modelId="{62A23D9A-E717-4375-8FE2-7B3D0EF85C86}">
      <dgm:prSet custT="1"/>
      <dgm:spPr/>
      <dgm:t>
        <a:bodyPr/>
        <a:lstStyle/>
        <a:p>
          <a:r>
            <a:rPr lang="es-EC" sz="1800" smtClean="0"/>
            <a:t>NO HAY ARCO TENSO </a:t>
          </a:r>
          <a:endParaRPr lang="es-EC" sz="1800"/>
        </a:p>
      </dgm:t>
    </dgm:pt>
    <dgm:pt modelId="{10E04B6F-D4AC-4EA1-930E-C0F983B9DCCE}" type="parTrans" cxnId="{B30D171E-692C-4180-877C-35F6AC15DD39}">
      <dgm:prSet/>
      <dgm:spPr/>
      <dgm:t>
        <a:bodyPr/>
        <a:lstStyle/>
        <a:p>
          <a:endParaRPr lang="es-EC" sz="1800"/>
        </a:p>
      </dgm:t>
    </dgm:pt>
    <dgm:pt modelId="{5DF97B3C-DD95-4C33-BB62-89C6F08689CE}" type="sibTrans" cxnId="{B30D171E-692C-4180-877C-35F6AC15DD39}">
      <dgm:prSet/>
      <dgm:spPr/>
      <dgm:t>
        <a:bodyPr/>
        <a:lstStyle/>
        <a:p>
          <a:endParaRPr lang="es-EC" sz="1800"/>
        </a:p>
      </dgm:t>
    </dgm:pt>
    <dgm:pt modelId="{474821C1-7E87-4CE5-8B36-C97CF9AEB4CF}">
      <dgm:prSet custT="1"/>
      <dgm:spPr/>
      <dgm:t>
        <a:bodyPr/>
        <a:lstStyle/>
        <a:p>
          <a:r>
            <a:rPr lang="es-EC" sz="1800" smtClean="0"/>
            <a:t>NO MANTIENE LOS PIES EN EL SUELO</a:t>
          </a:r>
          <a:endParaRPr lang="es-EC" sz="1800"/>
        </a:p>
      </dgm:t>
    </dgm:pt>
    <dgm:pt modelId="{DBD95FBC-8F01-4F74-9408-CE0525D0B302}" type="parTrans" cxnId="{3FFFD52C-6D01-4612-A253-4D8675277528}">
      <dgm:prSet/>
      <dgm:spPr/>
      <dgm:t>
        <a:bodyPr/>
        <a:lstStyle/>
        <a:p>
          <a:endParaRPr lang="es-EC" sz="1800"/>
        </a:p>
      </dgm:t>
    </dgm:pt>
    <dgm:pt modelId="{D7FA368A-90DB-401A-A458-E144DDE1B86C}" type="sibTrans" cxnId="{3FFFD52C-6D01-4612-A253-4D8675277528}">
      <dgm:prSet/>
      <dgm:spPr/>
      <dgm:t>
        <a:bodyPr/>
        <a:lstStyle/>
        <a:p>
          <a:endParaRPr lang="es-EC" sz="1800"/>
        </a:p>
      </dgm:t>
    </dgm:pt>
    <dgm:pt modelId="{BB047B38-D326-4283-A5D9-EFF684B97FE7}" type="pres">
      <dgm:prSet presAssocID="{3CC2FC9E-7332-4CED-8B8F-FAF2FDA4F9F8}" presName="Name0" presStyleCnt="0">
        <dgm:presLayoutVars>
          <dgm:chMax val="1"/>
          <dgm:dir/>
          <dgm:animLvl val="ctr"/>
          <dgm:resizeHandles val="exact"/>
        </dgm:presLayoutVars>
      </dgm:prSet>
      <dgm:spPr/>
      <dgm:t>
        <a:bodyPr/>
        <a:lstStyle/>
        <a:p>
          <a:endParaRPr lang="es-EC"/>
        </a:p>
      </dgm:t>
    </dgm:pt>
    <dgm:pt modelId="{5A6CC856-98D3-43F5-8BC5-6C28BE3BD90D}" type="pres">
      <dgm:prSet presAssocID="{14510700-FEE5-4AFF-BBBE-49C7EDE532DF}" presName="centerShape" presStyleLbl="node0" presStyleIdx="0" presStyleCnt="1" custScaleX="139625" custScaleY="85410"/>
      <dgm:spPr/>
      <dgm:t>
        <a:bodyPr/>
        <a:lstStyle/>
        <a:p>
          <a:endParaRPr lang="es-EC"/>
        </a:p>
      </dgm:t>
    </dgm:pt>
    <dgm:pt modelId="{7011B32D-6D4F-4883-8AC7-9F7AC56E993A}" type="pres">
      <dgm:prSet presAssocID="{E022DE46-E2F3-4F57-B3C7-528576ED851E}" presName="node" presStyleLbl="node1" presStyleIdx="0" presStyleCnt="3" custScaleX="121178" custScaleY="107155">
        <dgm:presLayoutVars>
          <dgm:bulletEnabled val="1"/>
        </dgm:presLayoutVars>
      </dgm:prSet>
      <dgm:spPr/>
      <dgm:t>
        <a:bodyPr/>
        <a:lstStyle/>
        <a:p>
          <a:endParaRPr lang="es-EC"/>
        </a:p>
      </dgm:t>
    </dgm:pt>
    <dgm:pt modelId="{DA9006BF-5B2F-42F8-A525-55251F577FD1}" type="pres">
      <dgm:prSet presAssocID="{E022DE46-E2F3-4F57-B3C7-528576ED851E}" presName="dummy" presStyleCnt="0"/>
      <dgm:spPr/>
    </dgm:pt>
    <dgm:pt modelId="{9E5A0699-BCC5-4725-B9A1-25B0A14C1325}" type="pres">
      <dgm:prSet presAssocID="{56073EDD-899C-480D-9D3B-3C7B57605C3A}" presName="sibTrans" presStyleLbl="sibTrans2D1" presStyleIdx="0" presStyleCnt="3"/>
      <dgm:spPr/>
      <dgm:t>
        <a:bodyPr/>
        <a:lstStyle/>
        <a:p>
          <a:endParaRPr lang="es-EC"/>
        </a:p>
      </dgm:t>
    </dgm:pt>
    <dgm:pt modelId="{7765984B-4DEB-4E78-91E0-677BC8D8AC61}" type="pres">
      <dgm:prSet presAssocID="{62A23D9A-E717-4375-8FE2-7B3D0EF85C86}" presName="node" presStyleLbl="node1" presStyleIdx="1" presStyleCnt="3" custScaleX="121178" custScaleY="107155">
        <dgm:presLayoutVars>
          <dgm:bulletEnabled val="1"/>
        </dgm:presLayoutVars>
      </dgm:prSet>
      <dgm:spPr/>
      <dgm:t>
        <a:bodyPr/>
        <a:lstStyle/>
        <a:p>
          <a:endParaRPr lang="es-EC"/>
        </a:p>
      </dgm:t>
    </dgm:pt>
    <dgm:pt modelId="{68FED2A2-3989-486D-9E97-6D6E81EEC90F}" type="pres">
      <dgm:prSet presAssocID="{62A23D9A-E717-4375-8FE2-7B3D0EF85C86}" presName="dummy" presStyleCnt="0"/>
      <dgm:spPr/>
    </dgm:pt>
    <dgm:pt modelId="{16664941-4156-4B96-AF38-798CA4B72AFE}" type="pres">
      <dgm:prSet presAssocID="{5DF97B3C-DD95-4C33-BB62-89C6F08689CE}" presName="sibTrans" presStyleLbl="sibTrans2D1" presStyleIdx="1" presStyleCnt="3"/>
      <dgm:spPr/>
      <dgm:t>
        <a:bodyPr/>
        <a:lstStyle/>
        <a:p>
          <a:endParaRPr lang="es-EC"/>
        </a:p>
      </dgm:t>
    </dgm:pt>
    <dgm:pt modelId="{E25CB917-924B-4F8D-9DF1-7321040E0C7E}" type="pres">
      <dgm:prSet presAssocID="{474821C1-7E87-4CE5-8B36-C97CF9AEB4CF}" presName="node" presStyleLbl="node1" presStyleIdx="2" presStyleCnt="3" custScaleX="121178" custScaleY="107155">
        <dgm:presLayoutVars>
          <dgm:bulletEnabled val="1"/>
        </dgm:presLayoutVars>
      </dgm:prSet>
      <dgm:spPr/>
      <dgm:t>
        <a:bodyPr/>
        <a:lstStyle/>
        <a:p>
          <a:endParaRPr lang="es-EC"/>
        </a:p>
      </dgm:t>
    </dgm:pt>
    <dgm:pt modelId="{614E100C-BC88-4CAF-ACFA-2F551D6183DB}" type="pres">
      <dgm:prSet presAssocID="{474821C1-7E87-4CE5-8B36-C97CF9AEB4CF}" presName="dummy" presStyleCnt="0"/>
      <dgm:spPr/>
    </dgm:pt>
    <dgm:pt modelId="{DE7FD4A0-7ED2-41EA-8A8D-5C277980BFA2}" type="pres">
      <dgm:prSet presAssocID="{D7FA368A-90DB-401A-A458-E144DDE1B86C}" presName="sibTrans" presStyleLbl="sibTrans2D1" presStyleIdx="2" presStyleCnt="3"/>
      <dgm:spPr/>
      <dgm:t>
        <a:bodyPr/>
        <a:lstStyle/>
        <a:p>
          <a:endParaRPr lang="es-EC"/>
        </a:p>
      </dgm:t>
    </dgm:pt>
  </dgm:ptLst>
  <dgm:cxnLst>
    <dgm:cxn modelId="{3FFFD52C-6D01-4612-A253-4D8675277528}" srcId="{14510700-FEE5-4AFF-BBBE-49C7EDE532DF}" destId="{474821C1-7E87-4CE5-8B36-C97CF9AEB4CF}" srcOrd="2" destOrd="0" parTransId="{DBD95FBC-8F01-4F74-9408-CE0525D0B302}" sibTransId="{D7FA368A-90DB-401A-A458-E144DDE1B86C}"/>
    <dgm:cxn modelId="{CD693E3E-F19F-4162-A974-8D32A86C1589}" type="presOf" srcId="{E022DE46-E2F3-4F57-B3C7-528576ED851E}" destId="{7011B32D-6D4F-4883-8AC7-9F7AC56E993A}" srcOrd="0" destOrd="0" presId="urn:microsoft.com/office/officeart/2005/8/layout/radial6"/>
    <dgm:cxn modelId="{2A68C7F2-9A58-4A68-8726-B038506FED56}" type="presOf" srcId="{5DF97B3C-DD95-4C33-BB62-89C6F08689CE}" destId="{16664941-4156-4B96-AF38-798CA4B72AFE}" srcOrd="0" destOrd="0" presId="urn:microsoft.com/office/officeart/2005/8/layout/radial6"/>
    <dgm:cxn modelId="{342A0206-C1A3-4157-9FE4-C1C1EBA99B1D}" type="presOf" srcId="{14510700-FEE5-4AFF-BBBE-49C7EDE532DF}" destId="{5A6CC856-98D3-43F5-8BC5-6C28BE3BD90D}" srcOrd="0" destOrd="0" presId="urn:microsoft.com/office/officeart/2005/8/layout/radial6"/>
    <dgm:cxn modelId="{B30D171E-692C-4180-877C-35F6AC15DD39}" srcId="{14510700-FEE5-4AFF-BBBE-49C7EDE532DF}" destId="{62A23D9A-E717-4375-8FE2-7B3D0EF85C86}" srcOrd="1" destOrd="0" parTransId="{10E04B6F-D4AC-4EA1-930E-C0F983B9DCCE}" sibTransId="{5DF97B3C-DD95-4C33-BB62-89C6F08689CE}"/>
    <dgm:cxn modelId="{169729EE-7EB7-4641-A6B6-1D13A7824379}" srcId="{3CC2FC9E-7332-4CED-8B8F-FAF2FDA4F9F8}" destId="{14510700-FEE5-4AFF-BBBE-49C7EDE532DF}" srcOrd="0" destOrd="0" parTransId="{6456BF85-226E-4360-8E94-63370F82EF64}" sibTransId="{B034DC7F-F210-43E9-979E-C2D055F4F247}"/>
    <dgm:cxn modelId="{F0B0AF84-B7C6-4B31-BE63-4605E955C12B}" type="presOf" srcId="{62A23D9A-E717-4375-8FE2-7B3D0EF85C86}" destId="{7765984B-4DEB-4E78-91E0-677BC8D8AC61}" srcOrd="0" destOrd="0" presId="urn:microsoft.com/office/officeart/2005/8/layout/radial6"/>
    <dgm:cxn modelId="{B23D1503-0271-43B1-9BB1-D5F1F629F788}" type="presOf" srcId="{474821C1-7E87-4CE5-8B36-C97CF9AEB4CF}" destId="{E25CB917-924B-4F8D-9DF1-7321040E0C7E}" srcOrd="0" destOrd="0" presId="urn:microsoft.com/office/officeart/2005/8/layout/radial6"/>
    <dgm:cxn modelId="{DAD64BA7-4E34-4529-992D-AA3348795D00}" type="presOf" srcId="{56073EDD-899C-480D-9D3B-3C7B57605C3A}" destId="{9E5A0699-BCC5-4725-B9A1-25B0A14C1325}" srcOrd="0" destOrd="0" presId="urn:microsoft.com/office/officeart/2005/8/layout/radial6"/>
    <dgm:cxn modelId="{D8D915A1-9726-481C-B5B2-581FAAE5D98C}" type="presOf" srcId="{3CC2FC9E-7332-4CED-8B8F-FAF2FDA4F9F8}" destId="{BB047B38-D326-4283-A5D9-EFF684B97FE7}" srcOrd="0" destOrd="0" presId="urn:microsoft.com/office/officeart/2005/8/layout/radial6"/>
    <dgm:cxn modelId="{271EB349-5061-4448-A68B-DF378F2BF5EE}" type="presOf" srcId="{D7FA368A-90DB-401A-A458-E144DDE1B86C}" destId="{DE7FD4A0-7ED2-41EA-8A8D-5C277980BFA2}" srcOrd="0" destOrd="0" presId="urn:microsoft.com/office/officeart/2005/8/layout/radial6"/>
    <dgm:cxn modelId="{2D341034-362C-49C7-9A7D-DF2065C0789D}" srcId="{14510700-FEE5-4AFF-BBBE-49C7EDE532DF}" destId="{E022DE46-E2F3-4F57-B3C7-528576ED851E}" srcOrd="0" destOrd="0" parTransId="{D5CF2C1F-7973-4D57-ADA2-07D4A3E0E01D}" sibTransId="{56073EDD-899C-480D-9D3B-3C7B57605C3A}"/>
    <dgm:cxn modelId="{7F4DD5F4-CB82-4A6B-A2C6-7EC01FC2729A}" type="presParOf" srcId="{BB047B38-D326-4283-A5D9-EFF684B97FE7}" destId="{5A6CC856-98D3-43F5-8BC5-6C28BE3BD90D}" srcOrd="0" destOrd="0" presId="urn:microsoft.com/office/officeart/2005/8/layout/radial6"/>
    <dgm:cxn modelId="{A860A339-D5ED-48BA-93C0-5A4033678586}" type="presParOf" srcId="{BB047B38-D326-4283-A5D9-EFF684B97FE7}" destId="{7011B32D-6D4F-4883-8AC7-9F7AC56E993A}" srcOrd="1" destOrd="0" presId="urn:microsoft.com/office/officeart/2005/8/layout/radial6"/>
    <dgm:cxn modelId="{2478DBB8-8F83-43E4-917E-4B5273D3A3CA}" type="presParOf" srcId="{BB047B38-D326-4283-A5D9-EFF684B97FE7}" destId="{DA9006BF-5B2F-42F8-A525-55251F577FD1}" srcOrd="2" destOrd="0" presId="urn:microsoft.com/office/officeart/2005/8/layout/radial6"/>
    <dgm:cxn modelId="{FA4029C7-4975-4578-A7C8-7B985BEE1C91}" type="presParOf" srcId="{BB047B38-D326-4283-A5D9-EFF684B97FE7}" destId="{9E5A0699-BCC5-4725-B9A1-25B0A14C1325}" srcOrd="3" destOrd="0" presId="urn:microsoft.com/office/officeart/2005/8/layout/radial6"/>
    <dgm:cxn modelId="{7549A8D3-3457-42EC-97C5-9B786805D512}" type="presParOf" srcId="{BB047B38-D326-4283-A5D9-EFF684B97FE7}" destId="{7765984B-4DEB-4E78-91E0-677BC8D8AC61}" srcOrd="4" destOrd="0" presId="urn:microsoft.com/office/officeart/2005/8/layout/radial6"/>
    <dgm:cxn modelId="{19D18A12-4925-4B75-9182-6540D71A993D}" type="presParOf" srcId="{BB047B38-D326-4283-A5D9-EFF684B97FE7}" destId="{68FED2A2-3989-486D-9E97-6D6E81EEC90F}" srcOrd="5" destOrd="0" presId="urn:microsoft.com/office/officeart/2005/8/layout/radial6"/>
    <dgm:cxn modelId="{90074C55-A0F0-4757-AB5D-2F60BA213E8B}" type="presParOf" srcId="{BB047B38-D326-4283-A5D9-EFF684B97FE7}" destId="{16664941-4156-4B96-AF38-798CA4B72AFE}" srcOrd="6" destOrd="0" presId="urn:microsoft.com/office/officeart/2005/8/layout/radial6"/>
    <dgm:cxn modelId="{BE5DB38B-CC18-4E02-A8C0-D7FFC1EB80B4}" type="presParOf" srcId="{BB047B38-D326-4283-A5D9-EFF684B97FE7}" destId="{E25CB917-924B-4F8D-9DF1-7321040E0C7E}" srcOrd="7" destOrd="0" presId="urn:microsoft.com/office/officeart/2005/8/layout/radial6"/>
    <dgm:cxn modelId="{6C1CEF08-7849-4718-B61E-0B06226A1A91}" type="presParOf" srcId="{BB047B38-D326-4283-A5D9-EFF684B97FE7}" destId="{614E100C-BC88-4CAF-ACFA-2F551D6183DB}" srcOrd="8" destOrd="0" presId="urn:microsoft.com/office/officeart/2005/8/layout/radial6"/>
    <dgm:cxn modelId="{31A7E100-D849-41EF-9FBC-62C18779D792}" type="presParOf" srcId="{BB047B38-D326-4283-A5D9-EFF684B97FE7}" destId="{DE7FD4A0-7ED2-41EA-8A8D-5C277980BFA2}"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8D9324-C1E3-4B3E-91AF-F2503032CC4A}" type="doc">
      <dgm:prSet loTypeId="urn:microsoft.com/office/officeart/2005/8/layout/arrow3" loCatId="relationship" qsTypeId="urn:microsoft.com/office/officeart/2005/8/quickstyle/simple4" qsCatId="simple" csTypeId="urn:microsoft.com/office/officeart/2005/8/colors/colorful5" csCatId="colorful" phldr="1"/>
      <dgm:spPr/>
      <dgm:t>
        <a:bodyPr/>
        <a:lstStyle/>
        <a:p>
          <a:endParaRPr lang="es-EC"/>
        </a:p>
      </dgm:t>
    </dgm:pt>
    <dgm:pt modelId="{B9D75DEF-BDC4-4076-B494-3F81605AB8D0}">
      <dgm:prSet phldrT="[Texto]"/>
      <dgm:spPr/>
      <dgm:t>
        <a:bodyPr/>
        <a:lstStyle/>
        <a:p>
          <a:r>
            <a:rPr lang="es-EC" dirty="0" smtClean="0"/>
            <a:t>PARTE FÍSICA </a:t>
          </a:r>
          <a:r>
            <a:rPr lang="es-EC" dirty="0" err="1" smtClean="0"/>
            <a:t>PLIOMETRÍA</a:t>
          </a:r>
          <a:endParaRPr lang="es-EC" dirty="0" smtClean="0"/>
        </a:p>
        <a:p>
          <a:r>
            <a:rPr lang="es-EC" dirty="0" smtClean="0"/>
            <a:t>7 EJERCICIOS TREN SUPERIOR</a:t>
          </a:r>
        </a:p>
        <a:p>
          <a:r>
            <a:rPr lang="es-EC" dirty="0" smtClean="0"/>
            <a:t>7 EJERCICIOS TREN INFERIOR .</a:t>
          </a:r>
        </a:p>
      </dgm:t>
    </dgm:pt>
    <dgm:pt modelId="{48938E44-7AE2-4AE6-9C64-32DF8514D726}" type="parTrans" cxnId="{C17E9ADC-A883-4C6A-A448-25D0455895B4}">
      <dgm:prSet/>
      <dgm:spPr/>
      <dgm:t>
        <a:bodyPr/>
        <a:lstStyle/>
        <a:p>
          <a:endParaRPr lang="es-EC"/>
        </a:p>
      </dgm:t>
    </dgm:pt>
    <dgm:pt modelId="{BC65FDE2-DDFF-463F-B50D-25BF9F6A1863}" type="sibTrans" cxnId="{C17E9ADC-A883-4C6A-A448-25D0455895B4}">
      <dgm:prSet/>
      <dgm:spPr/>
      <dgm:t>
        <a:bodyPr/>
        <a:lstStyle/>
        <a:p>
          <a:endParaRPr lang="es-EC"/>
        </a:p>
      </dgm:t>
    </dgm:pt>
    <dgm:pt modelId="{AEAE9A88-3410-490B-8726-68BA35B2B865}">
      <dgm:prSet phldrT="[Texto]"/>
      <dgm:spPr/>
      <dgm:t>
        <a:bodyPr/>
        <a:lstStyle/>
        <a:p>
          <a:r>
            <a:rPr lang="es-EC" smtClean="0"/>
            <a:t>PARTE TECNICA</a:t>
          </a:r>
        </a:p>
        <a:p>
          <a:r>
            <a:rPr lang="es-EC" smtClean="0"/>
            <a:t>AUMENTAR DISTANCIA, CAMBIAR ESCENARIO, CAMBIAR COLORES DE CONOS, LANZAMIENTOS VENDADO LOS OJOS, LANZAR PIEDRAS.</a:t>
          </a:r>
          <a:endParaRPr lang="es-EC"/>
        </a:p>
      </dgm:t>
    </dgm:pt>
    <dgm:pt modelId="{7029C25D-AFA1-4209-A5A4-8D99A4D14642}" type="parTrans" cxnId="{E295A0DF-BFE8-4A93-BBE6-6EF73D19D408}">
      <dgm:prSet/>
      <dgm:spPr/>
      <dgm:t>
        <a:bodyPr/>
        <a:lstStyle/>
        <a:p>
          <a:endParaRPr lang="es-EC"/>
        </a:p>
      </dgm:t>
    </dgm:pt>
    <dgm:pt modelId="{1324D52F-8CF5-4332-8D55-608D16B7DAE6}" type="sibTrans" cxnId="{E295A0DF-BFE8-4A93-BBE6-6EF73D19D408}">
      <dgm:prSet/>
      <dgm:spPr/>
      <dgm:t>
        <a:bodyPr/>
        <a:lstStyle/>
        <a:p>
          <a:endParaRPr lang="es-EC"/>
        </a:p>
      </dgm:t>
    </dgm:pt>
    <dgm:pt modelId="{BD872561-E97B-4693-86DC-FDC4C2A18877}" type="pres">
      <dgm:prSet presAssocID="{2D8D9324-C1E3-4B3E-91AF-F2503032CC4A}" presName="compositeShape" presStyleCnt="0">
        <dgm:presLayoutVars>
          <dgm:chMax val="2"/>
          <dgm:dir/>
          <dgm:resizeHandles val="exact"/>
        </dgm:presLayoutVars>
      </dgm:prSet>
      <dgm:spPr/>
      <dgm:t>
        <a:bodyPr/>
        <a:lstStyle/>
        <a:p>
          <a:endParaRPr lang="es-EC"/>
        </a:p>
      </dgm:t>
    </dgm:pt>
    <dgm:pt modelId="{6C5DC37A-9972-4BC7-8E4E-A9E1A8298214}" type="pres">
      <dgm:prSet presAssocID="{2D8D9324-C1E3-4B3E-91AF-F2503032CC4A}" presName="divider" presStyleLbl="fgShp" presStyleIdx="0" presStyleCnt="1" custAng="21431260" custScaleX="100000" custScaleY="80075" custLinFactNeighborX="-1192" custLinFactNeighborY="-4109"/>
      <dgm:spPr/>
    </dgm:pt>
    <dgm:pt modelId="{AE24ED82-7397-4ED7-A1AA-E97260AC2455}" type="pres">
      <dgm:prSet presAssocID="{B9D75DEF-BDC4-4076-B494-3F81605AB8D0}" presName="downArrow" presStyleLbl="node1" presStyleIdx="0" presStyleCnt="2" custScaleX="50047" custLinFactNeighborX="-50560" custLinFactNeighborY="9391"/>
      <dgm:spPr/>
    </dgm:pt>
    <dgm:pt modelId="{4EDF9751-E169-4F70-9B2D-942CC84B38E3}" type="pres">
      <dgm:prSet presAssocID="{B9D75DEF-BDC4-4076-B494-3F81605AB8D0}" presName="downArrowText" presStyleLbl="revTx" presStyleIdx="0" presStyleCnt="2" custScaleX="106562" custScaleY="84216" custLinFactNeighborX="-26408" custLinFactNeighborY="2457">
        <dgm:presLayoutVars>
          <dgm:bulletEnabled val="1"/>
        </dgm:presLayoutVars>
      </dgm:prSet>
      <dgm:spPr/>
      <dgm:t>
        <a:bodyPr/>
        <a:lstStyle/>
        <a:p>
          <a:endParaRPr lang="es-EC"/>
        </a:p>
      </dgm:t>
    </dgm:pt>
    <dgm:pt modelId="{22C8F3B3-2CBE-4F7C-AEA2-A830FB7D56BC}" type="pres">
      <dgm:prSet presAssocID="{AEAE9A88-3410-490B-8726-68BA35B2B865}" presName="upArrow" presStyleLbl="node1" presStyleIdx="1" presStyleCnt="2" custScaleX="45713" custLinFactNeighborX="47309" custLinFactNeighborY="-587"/>
      <dgm:spPr/>
    </dgm:pt>
    <dgm:pt modelId="{D1E91811-6C3B-4191-B440-CF7A9EB5412B}" type="pres">
      <dgm:prSet presAssocID="{AEAE9A88-3410-490B-8726-68BA35B2B865}" presName="upArrowText" presStyleLbl="revTx" presStyleIdx="1" presStyleCnt="2" custScaleX="123132" custLinFactNeighborX="35621" custLinFactNeighborY="590">
        <dgm:presLayoutVars>
          <dgm:bulletEnabled val="1"/>
        </dgm:presLayoutVars>
      </dgm:prSet>
      <dgm:spPr/>
      <dgm:t>
        <a:bodyPr/>
        <a:lstStyle/>
        <a:p>
          <a:endParaRPr lang="es-EC"/>
        </a:p>
      </dgm:t>
    </dgm:pt>
  </dgm:ptLst>
  <dgm:cxnLst>
    <dgm:cxn modelId="{C17E9ADC-A883-4C6A-A448-25D0455895B4}" srcId="{2D8D9324-C1E3-4B3E-91AF-F2503032CC4A}" destId="{B9D75DEF-BDC4-4076-B494-3F81605AB8D0}" srcOrd="0" destOrd="0" parTransId="{48938E44-7AE2-4AE6-9C64-32DF8514D726}" sibTransId="{BC65FDE2-DDFF-463F-B50D-25BF9F6A1863}"/>
    <dgm:cxn modelId="{FC663D85-C644-44B2-8AC6-EFFCDA566B33}" type="presOf" srcId="{2D8D9324-C1E3-4B3E-91AF-F2503032CC4A}" destId="{BD872561-E97B-4693-86DC-FDC4C2A18877}" srcOrd="0" destOrd="0" presId="urn:microsoft.com/office/officeart/2005/8/layout/arrow3"/>
    <dgm:cxn modelId="{E295A0DF-BFE8-4A93-BBE6-6EF73D19D408}" srcId="{2D8D9324-C1E3-4B3E-91AF-F2503032CC4A}" destId="{AEAE9A88-3410-490B-8726-68BA35B2B865}" srcOrd="1" destOrd="0" parTransId="{7029C25D-AFA1-4209-A5A4-8D99A4D14642}" sibTransId="{1324D52F-8CF5-4332-8D55-608D16B7DAE6}"/>
    <dgm:cxn modelId="{561FE041-9CCE-446F-BB9D-A33C525E0639}" type="presOf" srcId="{B9D75DEF-BDC4-4076-B494-3F81605AB8D0}" destId="{4EDF9751-E169-4F70-9B2D-942CC84B38E3}" srcOrd="0" destOrd="0" presId="urn:microsoft.com/office/officeart/2005/8/layout/arrow3"/>
    <dgm:cxn modelId="{11FCD256-511C-4C49-8ED8-7D392186DF3A}" type="presOf" srcId="{AEAE9A88-3410-490B-8726-68BA35B2B865}" destId="{D1E91811-6C3B-4191-B440-CF7A9EB5412B}" srcOrd="0" destOrd="0" presId="urn:microsoft.com/office/officeart/2005/8/layout/arrow3"/>
    <dgm:cxn modelId="{79764DD2-4250-42A1-A578-B522671F317E}" type="presParOf" srcId="{BD872561-E97B-4693-86DC-FDC4C2A18877}" destId="{6C5DC37A-9972-4BC7-8E4E-A9E1A8298214}" srcOrd="0" destOrd="0" presId="urn:microsoft.com/office/officeart/2005/8/layout/arrow3"/>
    <dgm:cxn modelId="{B7628754-29FE-46CE-9D9A-25B3F678C725}" type="presParOf" srcId="{BD872561-E97B-4693-86DC-FDC4C2A18877}" destId="{AE24ED82-7397-4ED7-A1AA-E97260AC2455}" srcOrd="1" destOrd="0" presId="urn:microsoft.com/office/officeart/2005/8/layout/arrow3"/>
    <dgm:cxn modelId="{8BB25256-53ED-4E42-8F9D-1506035E9D6E}" type="presParOf" srcId="{BD872561-E97B-4693-86DC-FDC4C2A18877}" destId="{4EDF9751-E169-4F70-9B2D-942CC84B38E3}" srcOrd="2" destOrd="0" presId="urn:microsoft.com/office/officeart/2005/8/layout/arrow3"/>
    <dgm:cxn modelId="{4F9EC080-8EA1-4D86-A2AC-BD06D5DCF950}" type="presParOf" srcId="{BD872561-E97B-4693-86DC-FDC4C2A18877}" destId="{22C8F3B3-2CBE-4F7C-AEA2-A830FB7D56BC}" srcOrd="3" destOrd="0" presId="urn:microsoft.com/office/officeart/2005/8/layout/arrow3"/>
    <dgm:cxn modelId="{5D4A65C2-18D8-4211-A2BE-E40F50E4675C}" type="presParOf" srcId="{BD872561-E97B-4693-86DC-FDC4C2A18877}" destId="{D1E91811-6C3B-4191-B440-CF7A9EB5412B}"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51B95A-1481-4D85-90CD-DE65E97E4C90}">
      <dsp:nvSpPr>
        <dsp:cNvPr id="0" name=""/>
        <dsp:cNvSpPr/>
      </dsp:nvSpPr>
      <dsp:spPr>
        <a:xfrm rot="10800000">
          <a:off x="2095164" y="562"/>
          <a:ext cx="7195566" cy="1130990"/>
        </a:xfrm>
        <a:prstGeom prst="homePlate">
          <a:avLst/>
        </a:prstGeom>
        <a:solidFill>
          <a:schemeClr val="lt1">
            <a:hueOff val="0"/>
            <a:satOff val="0"/>
            <a:lumOff val="0"/>
            <a:alphaOff val="0"/>
          </a:schemeClr>
        </a:solidFill>
        <a:ln w="19050"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8735" tIns="125730" rIns="234696" bIns="125730" numCol="1" spcCol="1270" anchor="ctr" anchorCtr="0">
          <a:noAutofit/>
        </a:bodyPr>
        <a:lstStyle/>
        <a:p>
          <a:pPr lvl="0" algn="ctr" defTabSz="1466850">
            <a:lnSpc>
              <a:spcPct val="90000"/>
            </a:lnSpc>
            <a:spcBef>
              <a:spcPct val="0"/>
            </a:spcBef>
            <a:spcAft>
              <a:spcPct val="35000"/>
            </a:spcAft>
          </a:pPr>
          <a:r>
            <a:rPr lang="es-EC" sz="3300" kern="1200" smtClean="0"/>
            <a:t>BRAZO DE LANZAMIENTO ESTIRADO. </a:t>
          </a:r>
          <a:endParaRPr lang="es-EC" sz="3300" kern="1200"/>
        </a:p>
      </dsp:txBody>
      <dsp:txXfrm rot="10800000">
        <a:off x="2377911" y="562"/>
        <a:ext cx="6912819" cy="1130990"/>
      </dsp:txXfrm>
    </dsp:sp>
    <dsp:sp modelId="{831D2294-D764-4B88-A9F6-84C46952FBDD}">
      <dsp:nvSpPr>
        <dsp:cNvPr id="0" name=""/>
        <dsp:cNvSpPr/>
      </dsp:nvSpPr>
      <dsp:spPr>
        <a:xfrm>
          <a:off x="1529669" y="562"/>
          <a:ext cx="1130990" cy="113099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2000" r="-112000"/>
          </a:stretch>
        </a:blipFill>
        <a:ln w="19050"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2BB389-92B5-4262-9B92-BEF1DFF09BEE}">
      <dsp:nvSpPr>
        <dsp:cNvPr id="0" name=""/>
        <dsp:cNvSpPr/>
      </dsp:nvSpPr>
      <dsp:spPr>
        <a:xfrm rot="10800000">
          <a:off x="2095164" y="1469162"/>
          <a:ext cx="7195566" cy="1130990"/>
        </a:xfrm>
        <a:prstGeom prst="homePlate">
          <a:avLst/>
        </a:prstGeom>
        <a:solidFill>
          <a:schemeClr val="lt1">
            <a:hueOff val="0"/>
            <a:satOff val="0"/>
            <a:lumOff val="0"/>
            <a:alphaOff val="0"/>
          </a:schemeClr>
        </a:solidFill>
        <a:ln w="19050"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8735" tIns="125730" rIns="234696" bIns="125730" numCol="1" spcCol="1270" anchor="ctr" anchorCtr="0">
          <a:noAutofit/>
        </a:bodyPr>
        <a:lstStyle/>
        <a:p>
          <a:pPr lvl="0" algn="ctr" defTabSz="1466850">
            <a:lnSpc>
              <a:spcPct val="90000"/>
            </a:lnSpc>
            <a:spcBef>
              <a:spcPct val="0"/>
            </a:spcBef>
            <a:spcAft>
              <a:spcPct val="35000"/>
            </a:spcAft>
          </a:pPr>
          <a:r>
            <a:rPr lang="es-EC" sz="3300" kern="1200" smtClean="0"/>
            <a:t>PIERNAS SEPARADAS (IMPULSO).  </a:t>
          </a:r>
          <a:endParaRPr lang="es-EC" sz="3300" kern="1200"/>
        </a:p>
      </dsp:txBody>
      <dsp:txXfrm rot="10800000">
        <a:off x="2377911" y="1469162"/>
        <a:ext cx="6912819" cy="1130990"/>
      </dsp:txXfrm>
    </dsp:sp>
    <dsp:sp modelId="{A22F8466-75CC-4FD4-B70F-F28954918D4A}">
      <dsp:nvSpPr>
        <dsp:cNvPr id="0" name=""/>
        <dsp:cNvSpPr/>
      </dsp:nvSpPr>
      <dsp:spPr>
        <a:xfrm>
          <a:off x="1529669" y="1469162"/>
          <a:ext cx="1130990" cy="113099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0" r="-30000"/>
          </a:stretch>
        </a:blipFill>
        <a:ln w="19050"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D3372B-C6A2-4438-84F7-2B6C4B722CA8}">
      <dsp:nvSpPr>
        <dsp:cNvPr id="0" name=""/>
        <dsp:cNvSpPr/>
      </dsp:nvSpPr>
      <dsp:spPr>
        <a:xfrm rot="10800000">
          <a:off x="2095164" y="2937762"/>
          <a:ext cx="7195566" cy="1130990"/>
        </a:xfrm>
        <a:prstGeom prst="homePlate">
          <a:avLst/>
        </a:prstGeom>
        <a:solidFill>
          <a:schemeClr val="lt1">
            <a:hueOff val="0"/>
            <a:satOff val="0"/>
            <a:lumOff val="0"/>
            <a:alphaOff val="0"/>
          </a:schemeClr>
        </a:solidFill>
        <a:ln w="19050"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8735" tIns="125730" rIns="234696" bIns="125730" numCol="1" spcCol="1270" anchor="ctr" anchorCtr="0">
          <a:noAutofit/>
        </a:bodyPr>
        <a:lstStyle/>
        <a:p>
          <a:pPr lvl="0" algn="ctr" defTabSz="1466850">
            <a:lnSpc>
              <a:spcPct val="90000"/>
            </a:lnSpc>
            <a:spcBef>
              <a:spcPct val="0"/>
            </a:spcBef>
            <a:spcAft>
              <a:spcPct val="35000"/>
            </a:spcAft>
          </a:pPr>
          <a:r>
            <a:rPr lang="es-EC" sz="3300" kern="1200" dirty="0" smtClean="0"/>
            <a:t>MIRADA FIJA AL OBJETIVO. </a:t>
          </a:r>
          <a:endParaRPr lang="es-EC" sz="3300" kern="1200" dirty="0"/>
        </a:p>
      </dsp:txBody>
      <dsp:txXfrm rot="10800000">
        <a:off x="2377911" y="2937762"/>
        <a:ext cx="6912819" cy="1130990"/>
      </dsp:txXfrm>
    </dsp:sp>
    <dsp:sp modelId="{CEFF4CB1-7B1A-43E9-B1D4-17731C4946F9}">
      <dsp:nvSpPr>
        <dsp:cNvPr id="0" name=""/>
        <dsp:cNvSpPr/>
      </dsp:nvSpPr>
      <dsp:spPr>
        <a:xfrm>
          <a:off x="1529669" y="2937762"/>
          <a:ext cx="1130990" cy="113099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2000" r="-22000"/>
          </a:stretch>
        </a:blipFill>
        <a:ln w="19050"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C7812A-6F19-4533-8B9B-A85AFC85BD7F}">
      <dsp:nvSpPr>
        <dsp:cNvPr id="0" name=""/>
        <dsp:cNvSpPr/>
      </dsp:nvSpPr>
      <dsp:spPr>
        <a:xfrm rot="10800000">
          <a:off x="2095164" y="4406361"/>
          <a:ext cx="7195566" cy="1130990"/>
        </a:xfrm>
        <a:prstGeom prst="homePlate">
          <a:avLst/>
        </a:prstGeom>
        <a:solidFill>
          <a:schemeClr val="lt1">
            <a:hueOff val="0"/>
            <a:satOff val="0"/>
            <a:lumOff val="0"/>
            <a:alphaOff val="0"/>
          </a:schemeClr>
        </a:solidFill>
        <a:ln w="19050"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8735" tIns="125730" rIns="234696" bIns="125730" numCol="1" spcCol="1270" anchor="ctr" anchorCtr="0">
          <a:noAutofit/>
        </a:bodyPr>
        <a:lstStyle/>
        <a:p>
          <a:pPr lvl="0" algn="ctr" defTabSz="1466850">
            <a:lnSpc>
              <a:spcPct val="90000"/>
            </a:lnSpc>
            <a:spcBef>
              <a:spcPct val="0"/>
            </a:spcBef>
            <a:spcAft>
              <a:spcPct val="35000"/>
            </a:spcAft>
          </a:pPr>
          <a:r>
            <a:rPr lang="es-EC" sz="3300" kern="1200" smtClean="0"/>
            <a:t>CONTROL FUERZA Y ELEVACION. </a:t>
          </a:r>
          <a:endParaRPr lang="es-EC" sz="3300" kern="1200"/>
        </a:p>
      </dsp:txBody>
      <dsp:txXfrm rot="10800000">
        <a:off x="2377911" y="4406361"/>
        <a:ext cx="6912819" cy="1130990"/>
      </dsp:txXfrm>
    </dsp:sp>
    <dsp:sp modelId="{402D29B7-E4D7-4DE1-9BE4-23972AEED882}">
      <dsp:nvSpPr>
        <dsp:cNvPr id="0" name=""/>
        <dsp:cNvSpPr/>
      </dsp:nvSpPr>
      <dsp:spPr>
        <a:xfrm>
          <a:off x="1529669" y="4406361"/>
          <a:ext cx="1130990" cy="1130990"/>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9050"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FD4A0-7ED2-41EA-8A8D-5C277980BFA2}">
      <dsp:nvSpPr>
        <dsp:cNvPr id="0" name=""/>
        <dsp:cNvSpPr/>
      </dsp:nvSpPr>
      <dsp:spPr>
        <a:xfrm>
          <a:off x="1694146" y="700984"/>
          <a:ext cx="4503236" cy="4503236"/>
        </a:xfrm>
        <a:prstGeom prst="blockArc">
          <a:avLst>
            <a:gd name="adj1" fmla="val 9000000"/>
            <a:gd name="adj2" fmla="val 16200000"/>
            <a:gd name="adj3" fmla="val 4640"/>
          </a:avLst>
        </a:prstGeom>
        <a:solidFill>
          <a:schemeClr val="dk2">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16664941-4156-4B96-AF38-798CA4B72AFE}">
      <dsp:nvSpPr>
        <dsp:cNvPr id="0" name=""/>
        <dsp:cNvSpPr/>
      </dsp:nvSpPr>
      <dsp:spPr>
        <a:xfrm>
          <a:off x="1694146" y="700984"/>
          <a:ext cx="4503236" cy="4503236"/>
        </a:xfrm>
        <a:prstGeom prst="blockArc">
          <a:avLst>
            <a:gd name="adj1" fmla="val 1800000"/>
            <a:gd name="adj2" fmla="val 9000000"/>
            <a:gd name="adj3" fmla="val 4640"/>
          </a:avLst>
        </a:prstGeom>
        <a:solidFill>
          <a:schemeClr val="dk2">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9E5A0699-BCC5-4725-B9A1-25B0A14C1325}">
      <dsp:nvSpPr>
        <dsp:cNvPr id="0" name=""/>
        <dsp:cNvSpPr/>
      </dsp:nvSpPr>
      <dsp:spPr>
        <a:xfrm>
          <a:off x="1694146" y="700984"/>
          <a:ext cx="4503236" cy="4503236"/>
        </a:xfrm>
        <a:prstGeom prst="blockArc">
          <a:avLst>
            <a:gd name="adj1" fmla="val 16200000"/>
            <a:gd name="adj2" fmla="val 1800000"/>
            <a:gd name="adj3" fmla="val 4640"/>
          </a:avLst>
        </a:prstGeom>
        <a:solidFill>
          <a:schemeClr val="dk2">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5A6CC856-98D3-43F5-8BC5-6C28BE3BD90D}">
      <dsp:nvSpPr>
        <dsp:cNvPr id="0" name=""/>
        <dsp:cNvSpPr/>
      </dsp:nvSpPr>
      <dsp:spPr>
        <a:xfrm>
          <a:off x="2498504" y="2067299"/>
          <a:ext cx="2894520" cy="1770607"/>
        </a:xfrm>
        <a:prstGeom prst="ellipse">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smtClean="0"/>
            <a:t>ERRORES COMUNES</a:t>
          </a:r>
          <a:endParaRPr lang="es-EC" sz="1800" kern="1200"/>
        </a:p>
      </dsp:txBody>
      <dsp:txXfrm>
        <a:off x="2922397" y="2326598"/>
        <a:ext cx="2046734" cy="1252009"/>
      </dsp:txXfrm>
    </dsp:sp>
    <dsp:sp modelId="{7011B32D-6D4F-4883-8AC7-9F7AC56E993A}">
      <dsp:nvSpPr>
        <dsp:cNvPr id="0" name=""/>
        <dsp:cNvSpPr/>
      </dsp:nvSpPr>
      <dsp:spPr>
        <a:xfrm>
          <a:off x="3066528" y="-24262"/>
          <a:ext cx="1758471" cy="1554976"/>
        </a:xfrm>
        <a:prstGeom prst="ellipse">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smtClean="0"/>
            <a:t>CODO DEBAJO DEL HOMBRO </a:t>
          </a:r>
          <a:endParaRPr lang="es-EC" sz="1800" kern="1200"/>
        </a:p>
      </dsp:txBody>
      <dsp:txXfrm>
        <a:off x="3324050" y="203459"/>
        <a:ext cx="1243427" cy="1099534"/>
      </dsp:txXfrm>
    </dsp:sp>
    <dsp:sp modelId="{7765984B-4DEB-4E78-91E0-677BC8D8AC61}">
      <dsp:nvSpPr>
        <dsp:cNvPr id="0" name=""/>
        <dsp:cNvSpPr/>
      </dsp:nvSpPr>
      <dsp:spPr>
        <a:xfrm>
          <a:off x="4971245" y="3274803"/>
          <a:ext cx="1758471" cy="1554976"/>
        </a:xfrm>
        <a:prstGeom prst="ellipse">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smtClean="0"/>
            <a:t>NO HAY ARCO TENSO </a:t>
          </a:r>
          <a:endParaRPr lang="es-EC" sz="1800" kern="1200"/>
        </a:p>
      </dsp:txBody>
      <dsp:txXfrm>
        <a:off x="5228767" y="3502524"/>
        <a:ext cx="1243427" cy="1099534"/>
      </dsp:txXfrm>
    </dsp:sp>
    <dsp:sp modelId="{E25CB917-924B-4F8D-9DF1-7321040E0C7E}">
      <dsp:nvSpPr>
        <dsp:cNvPr id="0" name=""/>
        <dsp:cNvSpPr/>
      </dsp:nvSpPr>
      <dsp:spPr>
        <a:xfrm>
          <a:off x="1161812" y="3274803"/>
          <a:ext cx="1758471" cy="1554976"/>
        </a:xfrm>
        <a:prstGeom prst="ellipse">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smtClean="0"/>
            <a:t>NO MANTIENE LOS PIES EN EL SUELO</a:t>
          </a:r>
          <a:endParaRPr lang="es-EC" sz="1800" kern="1200"/>
        </a:p>
      </dsp:txBody>
      <dsp:txXfrm>
        <a:off x="1419334" y="3502524"/>
        <a:ext cx="1243427" cy="10995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DC37A-9972-4BC7-8E4E-A9E1A8298214}">
      <dsp:nvSpPr>
        <dsp:cNvPr id="0" name=""/>
        <dsp:cNvSpPr/>
      </dsp:nvSpPr>
      <dsp:spPr>
        <a:xfrm rot="21131260">
          <a:off x="506583" y="2151879"/>
          <a:ext cx="9807233" cy="858021"/>
        </a:xfrm>
        <a:prstGeom prst="mathMinus">
          <a:avLst/>
        </a:prstGeom>
        <a:gradFill rotWithShape="0">
          <a:gsLst>
            <a:gs pos="0">
              <a:schemeClr val="accent5">
                <a:tint val="40000"/>
                <a:hueOff val="0"/>
                <a:satOff val="0"/>
                <a:lumOff val="0"/>
                <a:alphaOff val="0"/>
                <a:tint val="96000"/>
                <a:lumMod val="100000"/>
              </a:schemeClr>
            </a:gs>
            <a:gs pos="78000">
              <a:schemeClr val="accent5">
                <a:tint val="4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AE24ED82-7397-4ED7-A1AA-E97260AC2455}">
      <dsp:nvSpPr>
        <dsp:cNvPr id="0" name=""/>
        <dsp:cNvSpPr/>
      </dsp:nvSpPr>
      <dsp:spPr>
        <a:xfrm>
          <a:off x="467976" y="467348"/>
          <a:ext cx="1624585" cy="2134890"/>
        </a:xfrm>
        <a:prstGeom prst="downArrow">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EDF9751-E169-4F70-9B2D-942CC84B38E3}">
      <dsp:nvSpPr>
        <dsp:cNvPr id="0" name=""/>
        <dsp:cNvSpPr/>
      </dsp:nvSpPr>
      <dsp:spPr>
        <a:xfrm>
          <a:off x="4706822" y="231986"/>
          <a:ext cx="3689739" cy="188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C" sz="1900" kern="1200" dirty="0" smtClean="0"/>
            <a:t>PARTE FÍSICA </a:t>
          </a:r>
          <a:r>
            <a:rPr lang="es-EC" sz="1900" kern="1200" dirty="0" err="1" smtClean="0"/>
            <a:t>PLIOMETRÍA</a:t>
          </a:r>
          <a:endParaRPr lang="es-EC" sz="1900" kern="1200" dirty="0" smtClean="0"/>
        </a:p>
        <a:p>
          <a:pPr lvl="0" algn="ctr" defTabSz="844550">
            <a:lnSpc>
              <a:spcPct val="90000"/>
            </a:lnSpc>
            <a:spcBef>
              <a:spcPct val="0"/>
            </a:spcBef>
            <a:spcAft>
              <a:spcPct val="35000"/>
            </a:spcAft>
          </a:pPr>
          <a:r>
            <a:rPr lang="es-EC" sz="1900" kern="1200" dirty="0" smtClean="0"/>
            <a:t>7 EJERCICIOS TREN SUPERIOR</a:t>
          </a:r>
        </a:p>
        <a:p>
          <a:pPr lvl="0" algn="ctr" defTabSz="844550">
            <a:lnSpc>
              <a:spcPct val="90000"/>
            </a:lnSpc>
            <a:spcBef>
              <a:spcPct val="0"/>
            </a:spcBef>
            <a:spcAft>
              <a:spcPct val="35000"/>
            </a:spcAft>
          </a:pPr>
          <a:r>
            <a:rPr lang="es-EC" sz="1900" kern="1200" dirty="0" smtClean="0"/>
            <a:t>7 EJERCICIOS TREN INFERIOR .</a:t>
          </a:r>
        </a:p>
      </dsp:txBody>
      <dsp:txXfrm>
        <a:off x="4706822" y="231986"/>
        <a:ext cx="3689739" cy="1887815"/>
      </dsp:txXfrm>
    </dsp:sp>
    <dsp:sp modelId="{22C8F3B3-2CBE-4F7C-AEA2-A830FB7D56BC}">
      <dsp:nvSpPr>
        <dsp:cNvPr id="0" name=""/>
        <dsp:cNvSpPr/>
      </dsp:nvSpPr>
      <dsp:spPr>
        <a:xfrm>
          <a:off x="8692649" y="2922942"/>
          <a:ext cx="1483898" cy="2134890"/>
        </a:xfrm>
        <a:prstGeom prst="upArrow">
          <a:avLst/>
        </a:prstGeom>
        <a:gradFill rotWithShape="0">
          <a:gsLst>
            <a:gs pos="0">
              <a:schemeClr val="accent5">
                <a:hueOff val="2495257"/>
                <a:satOff val="-50489"/>
                <a:lumOff val="1569"/>
                <a:alphaOff val="0"/>
                <a:tint val="96000"/>
                <a:lumMod val="100000"/>
              </a:schemeClr>
            </a:gs>
            <a:gs pos="78000">
              <a:schemeClr val="accent5">
                <a:hueOff val="2495257"/>
                <a:satOff val="-50489"/>
                <a:lumOff val="1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E91811-6C3B-4191-B440-CF7A9EB5412B}">
      <dsp:nvSpPr>
        <dsp:cNvPr id="0" name=""/>
        <dsp:cNvSpPr/>
      </dsp:nvSpPr>
      <dsp:spPr>
        <a:xfrm>
          <a:off x="2455971" y="3095591"/>
          <a:ext cx="4263479" cy="2241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C" sz="1900" kern="1200" smtClean="0"/>
            <a:t>PARTE TECNICA</a:t>
          </a:r>
        </a:p>
        <a:p>
          <a:pPr lvl="0" algn="ctr" defTabSz="844550">
            <a:lnSpc>
              <a:spcPct val="90000"/>
            </a:lnSpc>
            <a:spcBef>
              <a:spcPct val="0"/>
            </a:spcBef>
            <a:spcAft>
              <a:spcPct val="35000"/>
            </a:spcAft>
          </a:pPr>
          <a:r>
            <a:rPr lang="es-EC" sz="1900" kern="1200" smtClean="0"/>
            <a:t>AUMENTAR DISTANCIA, CAMBIAR ESCENARIO, CAMBIAR COLORES DE CONOS, LANZAMIENTOS VENDADO LOS OJOS, LANZAR PIEDRAS.</a:t>
          </a:r>
          <a:endParaRPr lang="es-EC" sz="1900" kern="1200"/>
        </a:p>
      </dsp:txBody>
      <dsp:txXfrm>
        <a:off x="2455971" y="3095591"/>
        <a:ext cx="4263479" cy="2241634"/>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12/15/2020</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48573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12/15/2020</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944926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12/15/2020</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1423632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12/15/2020</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368159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12/15/2020</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5317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12/15/2020</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23841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C6B4A9-1611-4792-9094-5F34BCA07E0B}"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12/15/2020</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333C77-0158-454C-844F-B7AB9BD7DAD4}"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04749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12/15/2020</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015748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12/15/2020</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74401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12/15/2020</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834333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712588-04B1-427B-82EE-E8DB90309F08}"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12/15/2020</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F9F0C5-380F-41C2-899A-BAC0F0927E16}"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32545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12/15/2020</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80637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12/15/2020</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5866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12/15/2020</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5698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A54C80-263E-416B-A8E0-580EDEADCBDC}"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12/15/2020</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9954A3-9DFD-4C44-94BA-B95130A3BA1C}"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644450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12/15/2020</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90C226"/>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n-US" sz="900" b="0" i="0" u="none" strike="noStrike" kern="1200" cap="none" spc="0" normalizeH="0" baseline="0" noProof="0">
              <a:ln>
                <a:noFill/>
              </a:ln>
              <a:solidFill>
                <a:srgbClr val="90C226"/>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841135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12/15/2020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‹Nº›</a:t>
            </a:fld>
            <a:endParaRPr lang="en-US"/>
          </a:p>
        </p:txBody>
      </p:sp>
    </p:spTree>
    <p:extLst>
      <p:ext uri="{BB962C8B-B14F-4D97-AF65-F5344CB8AC3E}">
        <p14:creationId xmlns:p14="http://schemas.microsoft.com/office/powerpoint/2010/main" val="232913890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tmp"/><Relationship Id="rId1" Type="http://schemas.openxmlformats.org/officeDocument/2006/relationships/slideLayout" Target="../slideLayouts/slideLayout9.xml"/><Relationship Id="rId4" Type="http://schemas.openxmlformats.org/officeDocument/2006/relationships/image" Target="../media/image14.tmp"/></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diagramLayout" Target="../diagrams/layout2.xml"/><Relationship Id="rId7" Type="http://schemas.openxmlformats.org/officeDocument/2006/relationships/image" Target="../media/image22.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8" Type="http://schemas.openxmlformats.org/officeDocument/2006/relationships/image" Target="../media/image34.tmp"/><Relationship Id="rId3" Type="http://schemas.openxmlformats.org/officeDocument/2006/relationships/image" Target="../media/image29.tmp"/><Relationship Id="rId7" Type="http://schemas.openxmlformats.org/officeDocument/2006/relationships/image" Target="../media/image33.tmp"/><Relationship Id="rId2" Type="http://schemas.openxmlformats.org/officeDocument/2006/relationships/image" Target="../media/image28.tmp"/><Relationship Id="rId1" Type="http://schemas.openxmlformats.org/officeDocument/2006/relationships/slideLayout" Target="../slideLayouts/slideLayout2.xml"/><Relationship Id="rId6" Type="http://schemas.openxmlformats.org/officeDocument/2006/relationships/image" Target="../media/image32.tmp"/><Relationship Id="rId5" Type="http://schemas.openxmlformats.org/officeDocument/2006/relationships/image" Target="../media/image31.tmp"/><Relationship Id="rId4" Type="http://schemas.openxmlformats.org/officeDocument/2006/relationships/image" Target="../media/image30.tm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1.tmp"/><Relationship Id="rId3" Type="http://schemas.openxmlformats.org/officeDocument/2006/relationships/image" Target="../media/image36.tmp"/><Relationship Id="rId7" Type="http://schemas.openxmlformats.org/officeDocument/2006/relationships/image" Target="../media/image40.tmp"/><Relationship Id="rId2" Type="http://schemas.openxmlformats.org/officeDocument/2006/relationships/image" Target="../media/image35.tmp"/><Relationship Id="rId1" Type="http://schemas.openxmlformats.org/officeDocument/2006/relationships/slideLayout" Target="../slideLayouts/slideLayout2.xml"/><Relationship Id="rId6" Type="http://schemas.openxmlformats.org/officeDocument/2006/relationships/image" Target="../media/image39.tmp"/><Relationship Id="rId5" Type="http://schemas.openxmlformats.org/officeDocument/2006/relationships/image" Target="../media/image38.tmp"/><Relationship Id="rId4" Type="http://schemas.openxmlformats.org/officeDocument/2006/relationships/image" Target="../media/image37.tm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Resultado de imagen para sello espe"/>
          <p:cNvPicPr/>
          <p:nvPr/>
        </p:nvPicPr>
        <p:blipFill rotWithShape="1">
          <a:blip r:embed="rId2" cstate="print">
            <a:extLst>
              <a:ext uri="{28A0092B-C50C-407E-A947-70E740481C1C}">
                <a14:useLocalDpi xmlns:a14="http://schemas.microsoft.com/office/drawing/2010/main" val="0"/>
              </a:ext>
            </a:extLst>
          </a:blip>
          <a:srcRect l="8409" t="22400" r="9507" b="29200"/>
          <a:stretch/>
        </p:blipFill>
        <p:spPr bwMode="auto">
          <a:xfrm>
            <a:off x="2774165" y="346601"/>
            <a:ext cx="5168052" cy="829055"/>
          </a:xfrm>
          <a:prstGeom prst="rect">
            <a:avLst/>
          </a:prstGeom>
          <a:noFill/>
          <a:ln>
            <a:noFill/>
          </a:ln>
          <a:extLst>
            <a:ext uri="{53640926-AAD7-44D8-BBD7-CCE9431645EC}">
              <a14:shadowObscured xmlns:a14="http://schemas.microsoft.com/office/drawing/2010/main"/>
            </a:ext>
          </a:extLst>
        </p:spPr>
      </p:pic>
      <p:sp>
        <p:nvSpPr>
          <p:cNvPr id="6" name="Rectángulo 5"/>
          <p:cNvSpPr/>
          <p:nvPr/>
        </p:nvSpPr>
        <p:spPr>
          <a:xfrm>
            <a:off x="1280160" y="1192038"/>
            <a:ext cx="8242660" cy="1754326"/>
          </a:xfrm>
          <a:prstGeom prst="rect">
            <a:avLst/>
          </a:prstGeom>
        </p:spPr>
        <p:txBody>
          <a:bodyPr wrap="square">
            <a:spAutoFit/>
          </a:bodyPr>
          <a:lstStyle/>
          <a:p>
            <a:pPr indent="180340" algn="ctr">
              <a:lnSpc>
                <a:spcPct val="150000"/>
              </a:lnSpc>
              <a:spcAft>
                <a:spcPts val="0"/>
              </a:spcAft>
              <a:tabLst>
                <a:tab pos="5130800" algn="l"/>
              </a:tabLst>
            </a:pPr>
            <a:r>
              <a:rPr lang="es-ES" sz="2400" b="1" dirty="0">
                <a:latin typeface="Arial" panose="020B0604020202020204" pitchFamily="34" charset="0"/>
                <a:ea typeface="Tw Cen MT" panose="020B0602020104020603" pitchFamily="34" charset="0"/>
                <a:cs typeface="Times New Roman" panose="02020603050405020304" pitchFamily="18" charset="0"/>
              </a:rPr>
              <a:t>VICERRECTORADO DE INVESTIGACIÓN, </a:t>
            </a:r>
            <a:endParaRPr lang="en-US" sz="2400" dirty="0">
              <a:latin typeface="Arial" panose="020B0604020202020204" pitchFamily="34" charset="0"/>
              <a:ea typeface="Tw Cen MT" panose="020B0602020104020603" pitchFamily="34" charset="0"/>
              <a:cs typeface="Times New Roman" panose="02020603050405020304" pitchFamily="18" charset="0"/>
            </a:endParaRPr>
          </a:p>
          <a:p>
            <a:pPr indent="180340" algn="ctr">
              <a:lnSpc>
                <a:spcPct val="150000"/>
              </a:lnSpc>
              <a:spcAft>
                <a:spcPts val="0"/>
              </a:spcAft>
            </a:pPr>
            <a:r>
              <a:rPr lang="es-ES" sz="2400" b="1" dirty="0">
                <a:latin typeface="Arial" panose="020B0604020202020204" pitchFamily="34" charset="0"/>
                <a:ea typeface="Tw Cen MT" panose="020B0602020104020603" pitchFamily="34" charset="0"/>
                <a:cs typeface="Times New Roman" panose="02020603050405020304" pitchFamily="18" charset="0"/>
              </a:rPr>
              <a:t>INNOVACIÓN Y TRANSFERENCIA DE </a:t>
            </a:r>
            <a:endParaRPr lang="en-US" sz="2400" dirty="0">
              <a:latin typeface="Arial" panose="020B0604020202020204" pitchFamily="34" charset="0"/>
              <a:ea typeface="Tw Cen MT" panose="020B0602020104020603" pitchFamily="34" charset="0"/>
              <a:cs typeface="Times New Roman" panose="02020603050405020304" pitchFamily="18" charset="0"/>
            </a:endParaRPr>
          </a:p>
          <a:p>
            <a:pPr indent="180340" algn="ctr">
              <a:lnSpc>
                <a:spcPct val="150000"/>
              </a:lnSpc>
              <a:spcAft>
                <a:spcPts val="0"/>
              </a:spcAft>
            </a:pPr>
            <a:r>
              <a:rPr lang="es-ES" sz="2400" b="1" dirty="0">
                <a:latin typeface="Arial" panose="020B0604020202020204" pitchFamily="34" charset="0"/>
                <a:ea typeface="Tw Cen MT" panose="020B0602020104020603" pitchFamily="34" charset="0"/>
                <a:cs typeface="Times New Roman" panose="02020603050405020304" pitchFamily="18" charset="0"/>
              </a:rPr>
              <a:t>TECNOLOGÍA</a:t>
            </a:r>
            <a:endParaRPr lang="en-US" sz="2400" dirty="0">
              <a:effectLst/>
              <a:latin typeface="Arial" panose="020B0604020202020204" pitchFamily="34" charset="0"/>
              <a:ea typeface="Tw Cen MT" panose="020B0602020104020603" pitchFamily="34" charset="0"/>
              <a:cs typeface="Times New Roman" panose="02020603050405020304" pitchFamily="18" charset="0"/>
            </a:endParaRPr>
          </a:p>
        </p:txBody>
      </p:sp>
      <p:sp>
        <p:nvSpPr>
          <p:cNvPr id="7" name="Rectángulo 6"/>
          <p:cNvSpPr/>
          <p:nvPr/>
        </p:nvSpPr>
        <p:spPr>
          <a:xfrm>
            <a:off x="2211977" y="3069301"/>
            <a:ext cx="6096000" cy="923330"/>
          </a:xfrm>
          <a:prstGeom prst="rect">
            <a:avLst/>
          </a:prstGeom>
        </p:spPr>
        <p:txBody>
          <a:bodyPr>
            <a:spAutoFit/>
          </a:bodyPr>
          <a:lstStyle/>
          <a:p>
            <a:pPr indent="180340" algn="ctr">
              <a:lnSpc>
                <a:spcPct val="150000"/>
              </a:lnSpc>
              <a:spcAft>
                <a:spcPts val="0"/>
              </a:spcAft>
            </a:pPr>
            <a:r>
              <a:rPr lang="es-ES" b="1" dirty="0">
                <a:latin typeface="Arial" panose="020B0604020202020204" pitchFamily="34" charset="0"/>
                <a:ea typeface="Tw Cen MT" panose="020B0602020104020603" pitchFamily="34" charset="0"/>
                <a:cs typeface="Times New Roman" panose="02020603050405020304" pitchFamily="18" charset="0"/>
              </a:rPr>
              <a:t>MAESTRÍA EN ENTRENAMIENTO DEPORTIVO</a:t>
            </a:r>
            <a:endParaRPr lang="en-US" sz="1600" dirty="0">
              <a:latin typeface="Arial" panose="020B0604020202020204" pitchFamily="34" charset="0"/>
              <a:ea typeface="Tw Cen MT" panose="020B0602020104020603" pitchFamily="34" charset="0"/>
              <a:cs typeface="Times New Roman" panose="02020603050405020304" pitchFamily="18" charset="0"/>
            </a:endParaRPr>
          </a:p>
          <a:p>
            <a:pPr indent="180340" algn="ctr">
              <a:lnSpc>
                <a:spcPct val="150000"/>
              </a:lnSpc>
              <a:spcAft>
                <a:spcPts val="0"/>
              </a:spcAft>
            </a:pPr>
            <a:r>
              <a:rPr lang="es-ES" b="1" dirty="0">
                <a:latin typeface="Arial" panose="020B0604020202020204" pitchFamily="34" charset="0"/>
                <a:ea typeface="Tw Cen MT" panose="020B0602020104020603" pitchFamily="34" charset="0"/>
                <a:cs typeface="Times New Roman" panose="02020603050405020304" pitchFamily="18" charset="0"/>
              </a:rPr>
              <a:t> </a:t>
            </a:r>
            <a:endParaRPr lang="en-US" sz="1600" dirty="0">
              <a:effectLst/>
              <a:latin typeface="Arial" panose="020B0604020202020204" pitchFamily="34" charset="0"/>
              <a:ea typeface="Tw Cen MT" panose="020B0602020104020603" pitchFamily="34" charset="0"/>
              <a:cs typeface="Times New Roman" panose="02020603050405020304" pitchFamily="18" charset="0"/>
            </a:endParaRPr>
          </a:p>
        </p:txBody>
      </p:sp>
      <p:sp>
        <p:nvSpPr>
          <p:cNvPr id="8" name="Rectángulo 7"/>
          <p:cNvSpPr/>
          <p:nvPr/>
        </p:nvSpPr>
        <p:spPr>
          <a:xfrm>
            <a:off x="2353490" y="4137260"/>
            <a:ext cx="6096000" cy="1338828"/>
          </a:xfrm>
          <a:prstGeom prst="rect">
            <a:avLst/>
          </a:prstGeom>
        </p:spPr>
        <p:txBody>
          <a:bodyPr>
            <a:spAutoFit/>
          </a:bodyPr>
          <a:lstStyle/>
          <a:p>
            <a:pPr indent="180340" algn="ctr">
              <a:lnSpc>
                <a:spcPct val="150000"/>
              </a:lnSpc>
              <a:spcAft>
                <a:spcPts val="0"/>
              </a:spcAft>
            </a:pPr>
            <a:r>
              <a:rPr lang="es-ES" b="1" dirty="0">
                <a:latin typeface="Arial" panose="020B0604020202020204" pitchFamily="34" charset="0"/>
                <a:ea typeface="Tw Cen MT" panose="020B0602020104020603" pitchFamily="34" charset="0"/>
                <a:cs typeface="Times New Roman" panose="02020603050405020304" pitchFamily="18" charset="0"/>
              </a:rPr>
              <a:t>TRABAJO DE TITULACIÓN PREVIO A LA OBTENCIÓN DEL TÍTULO DE MAGISTER EN: ENTRENAMIENTO DEPORTIVO</a:t>
            </a:r>
            <a:endParaRPr lang="en-US" sz="1600" dirty="0">
              <a:effectLst/>
              <a:latin typeface="Arial" panose="020B0604020202020204" pitchFamily="34" charset="0"/>
              <a:ea typeface="Tw Cen MT" panose="020B0602020104020603" pitchFamily="34" charset="0"/>
              <a:cs typeface="Times New Roman" panose="02020603050405020304" pitchFamily="18" charset="0"/>
            </a:endParaRPr>
          </a:p>
        </p:txBody>
      </p:sp>
    </p:spTree>
    <p:extLst>
      <p:ext uri="{BB962C8B-B14F-4D97-AF65-F5344CB8AC3E}">
        <p14:creationId xmlns:p14="http://schemas.microsoft.com/office/powerpoint/2010/main" val="248141278"/>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704286" y="129083"/>
            <a:ext cx="6873240" cy="1114769"/>
          </a:xfrm>
        </p:spPr>
        <p:txBody>
          <a:bodyPr>
            <a:normAutofit/>
          </a:bodyPr>
          <a:lstStyle/>
          <a:p>
            <a:pPr algn="ctr"/>
            <a:r>
              <a:rPr lang="es-EC" i="1" dirty="0" smtClean="0"/>
              <a:t>EXPLICACIÓN DE LA PRUEBA</a:t>
            </a:r>
            <a:r>
              <a:rPr lang="es-EC" i="1" dirty="0"/>
              <a:t/>
            </a:r>
            <a:br>
              <a:rPr lang="es-EC" i="1" dirty="0"/>
            </a:br>
            <a:endParaRPr lang="es-EC" i="1" dirty="0"/>
          </a:p>
        </p:txBody>
      </p:sp>
      <p:pic>
        <p:nvPicPr>
          <p:cNvPr id="31" name="30 Imagen"/>
          <p:cNvPicPr/>
          <p:nvPr/>
        </p:nvPicPr>
        <p:blipFill>
          <a:blip r:embed="rId2">
            <a:extLst>
              <a:ext uri="{28A0092B-C50C-407E-A947-70E740481C1C}">
                <a14:useLocalDpi xmlns:a14="http://schemas.microsoft.com/office/drawing/2010/main" val="0"/>
              </a:ext>
            </a:extLst>
          </a:blip>
          <a:stretch>
            <a:fillRect/>
          </a:stretch>
        </p:blipFill>
        <p:spPr>
          <a:xfrm>
            <a:off x="922449" y="1243852"/>
            <a:ext cx="5058410" cy="5086985"/>
          </a:xfrm>
          <a:prstGeom prst="rect">
            <a:avLst/>
          </a:prstGeom>
          <a:ln w="12700">
            <a:solidFill>
              <a:schemeClr val="tx1"/>
            </a:solidFill>
          </a:ln>
        </p:spPr>
      </p:pic>
      <p:sp>
        <p:nvSpPr>
          <p:cNvPr id="32" name="31 Rectángulo"/>
          <p:cNvSpPr/>
          <p:nvPr/>
        </p:nvSpPr>
        <p:spPr>
          <a:xfrm>
            <a:off x="922449" y="6330837"/>
            <a:ext cx="4722768" cy="369332"/>
          </a:xfrm>
          <a:prstGeom prst="rect">
            <a:avLst/>
          </a:prstGeom>
        </p:spPr>
        <p:txBody>
          <a:bodyPr wrap="none">
            <a:spAutoFit/>
          </a:bodyPr>
          <a:lstStyle/>
          <a:p>
            <a:r>
              <a:rPr lang="en-US" dirty="0"/>
              <a:t>(International Military Sports Council, 2019)</a:t>
            </a:r>
            <a:endParaRPr lang="es-EC" dirty="0"/>
          </a:p>
        </p:txBody>
      </p:sp>
      <p:pic>
        <p:nvPicPr>
          <p:cNvPr id="33" name="32 Imagen"/>
          <p:cNvPicPr/>
          <p:nvPr/>
        </p:nvPicPr>
        <p:blipFill>
          <a:blip r:embed="rId3">
            <a:extLst>
              <a:ext uri="{28A0092B-C50C-407E-A947-70E740481C1C}">
                <a14:useLocalDpi xmlns:a14="http://schemas.microsoft.com/office/drawing/2010/main" val="0"/>
              </a:ext>
            </a:extLst>
          </a:blip>
          <a:stretch>
            <a:fillRect/>
          </a:stretch>
        </p:blipFill>
        <p:spPr>
          <a:xfrm>
            <a:off x="6432644" y="1243852"/>
            <a:ext cx="4790365" cy="2779841"/>
          </a:xfrm>
          <a:prstGeom prst="rect">
            <a:avLst/>
          </a:prstGeom>
          <a:ln w="12700">
            <a:solidFill>
              <a:schemeClr val="tx1"/>
            </a:solidFill>
          </a:ln>
        </p:spPr>
      </p:pic>
      <p:pic>
        <p:nvPicPr>
          <p:cNvPr id="34" name="33 Imagen"/>
          <p:cNvPicPr/>
          <p:nvPr/>
        </p:nvPicPr>
        <p:blipFill>
          <a:blip r:embed="rId4">
            <a:extLst>
              <a:ext uri="{28A0092B-C50C-407E-A947-70E740481C1C}">
                <a14:useLocalDpi xmlns:a14="http://schemas.microsoft.com/office/drawing/2010/main" val="0"/>
              </a:ext>
            </a:extLst>
          </a:blip>
          <a:stretch>
            <a:fillRect/>
          </a:stretch>
        </p:blipFill>
        <p:spPr>
          <a:xfrm>
            <a:off x="7124131" y="4023692"/>
            <a:ext cx="3425587" cy="2834307"/>
          </a:xfrm>
          <a:prstGeom prst="rect">
            <a:avLst/>
          </a:prstGeom>
          <a:ln w="12700">
            <a:solidFill>
              <a:schemeClr val="tx1"/>
            </a:solidFill>
          </a:ln>
        </p:spPr>
      </p:pic>
    </p:spTree>
    <p:extLst>
      <p:ext uri="{BB962C8B-B14F-4D97-AF65-F5344CB8AC3E}">
        <p14:creationId xmlns:p14="http://schemas.microsoft.com/office/powerpoint/2010/main" val="3529600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p:cNvPicPr>
            <a:picLocks noChangeAspect="1"/>
          </p:cNvPicPr>
          <p:nvPr/>
        </p:nvPicPr>
        <p:blipFill rotWithShape="1">
          <a:blip r:embed="rId2">
            <a:extLst>
              <a:ext uri="{28A0092B-C50C-407E-A947-70E740481C1C}">
                <a14:useLocalDpi xmlns:a14="http://schemas.microsoft.com/office/drawing/2010/main" val="0"/>
              </a:ext>
            </a:extLst>
          </a:blip>
          <a:srcRect l="21224" t="9226" r="12842" b="10559"/>
          <a:stretch/>
        </p:blipFill>
        <p:spPr>
          <a:xfrm>
            <a:off x="132715" y="2790328"/>
            <a:ext cx="658855" cy="1535723"/>
          </a:xfrm>
          <a:prstGeom prst="rect">
            <a:avLst/>
          </a:prstGeom>
        </p:spPr>
      </p:pic>
      <p:sp>
        <p:nvSpPr>
          <p:cNvPr id="4" name="Título 3"/>
          <p:cNvSpPr>
            <a:spLocks noGrp="1"/>
          </p:cNvSpPr>
          <p:nvPr>
            <p:ph type="title"/>
          </p:nvPr>
        </p:nvSpPr>
        <p:spPr>
          <a:xfrm>
            <a:off x="4388095" y="152444"/>
            <a:ext cx="5694985" cy="966673"/>
          </a:xfrm>
        </p:spPr>
        <p:txBody>
          <a:bodyPr>
            <a:normAutofit/>
          </a:bodyPr>
          <a:lstStyle/>
          <a:p>
            <a:pPr algn="ctr"/>
            <a:r>
              <a:rPr lang="es-EC" i="1" dirty="0" smtClean="0">
                <a:solidFill>
                  <a:schemeClr val="tx1"/>
                </a:solidFill>
              </a:rPr>
              <a:t>EXPLICACIÓN DE LA PRUEBA</a:t>
            </a:r>
            <a:r>
              <a:rPr lang="es-EC" i="1" dirty="0">
                <a:solidFill>
                  <a:schemeClr val="tx1"/>
                </a:solidFill>
              </a:rPr>
              <a:t/>
            </a:r>
            <a:br>
              <a:rPr lang="es-EC" i="1" dirty="0">
                <a:solidFill>
                  <a:schemeClr val="tx1"/>
                </a:solidFill>
              </a:rPr>
            </a:br>
            <a:endParaRPr lang="es-EC" i="1" dirty="0">
              <a:solidFill>
                <a:schemeClr val="tx1"/>
              </a:solidFill>
            </a:endParaRPr>
          </a:p>
        </p:txBody>
      </p:sp>
      <p:sp>
        <p:nvSpPr>
          <p:cNvPr id="2" name="1 Rectángulo"/>
          <p:cNvSpPr/>
          <p:nvPr/>
        </p:nvSpPr>
        <p:spPr>
          <a:xfrm>
            <a:off x="859809" y="2074460"/>
            <a:ext cx="382137" cy="320722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Conector"/>
          <p:cNvSpPr/>
          <p:nvPr/>
        </p:nvSpPr>
        <p:spPr>
          <a:xfrm>
            <a:off x="2620370" y="1112293"/>
            <a:ext cx="1951630" cy="19243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Conector"/>
          <p:cNvSpPr/>
          <p:nvPr/>
        </p:nvSpPr>
        <p:spPr>
          <a:xfrm>
            <a:off x="5283958" y="2035787"/>
            <a:ext cx="1951630" cy="19243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Conector"/>
          <p:cNvSpPr/>
          <p:nvPr/>
        </p:nvSpPr>
        <p:spPr>
          <a:xfrm>
            <a:off x="7799695" y="3029803"/>
            <a:ext cx="1951630" cy="19243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Conector"/>
          <p:cNvSpPr/>
          <p:nvPr/>
        </p:nvSpPr>
        <p:spPr>
          <a:xfrm>
            <a:off x="10119814" y="4264923"/>
            <a:ext cx="1951630" cy="19243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5 Conector"/>
          <p:cNvSpPr/>
          <p:nvPr/>
        </p:nvSpPr>
        <p:spPr>
          <a:xfrm>
            <a:off x="3234519" y="1688910"/>
            <a:ext cx="723331" cy="771099"/>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Conector"/>
          <p:cNvSpPr/>
          <p:nvPr/>
        </p:nvSpPr>
        <p:spPr>
          <a:xfrm>
            <a:off x="5898107" y="2666996"/>
            <a:ext cx="723331" cy="771099"/>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Conector"/>
          <p:cNvSpPr/>
          <p:nvPr/>
        </p:nvSpPr>
        <p:spPr>
          <a:xfrm>
            <a:off x="8413844" y="3606420"/>
            <a:ext cx="723331" cy="771099"/>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Conector"/>
          <p:cNvSpPr/>
          <p:nvPr/>
        </p:nvSpPr>
        <p:spPr>
          <a:xfrm>
            <a:off x="10733963" y="4868836"/>
            <a:ext cx="723331" cy="771099"/>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Terminador"/>
          <p:cNvSpPr/>
          <p:nvPr/>
        </p:nvSpPr>
        <p:spPr>
          <a:xfrm>
            <a:off x="975814" y="2279402"/>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Terminador"/>
          <p:cNvSpPr/>
          <p:nvPr/>
        </p:nvSpPr>
        <p:spPr>
          <a:xfrm>
            <a:off x="975813" y="2472746"/>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Terminador"/>
          <p:cNvSpPr/>
          <p:nvPr/>
        </p:nvSpPr>
        <p:spPr>
          <a:xfrm>
            <a:off x="975812" y="2611498"/>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Terminador"/>
          <p:cNvSpPr/>
          <p:nvPr/>
        </p:nvSpPr>
        <p:spPr>
          <a:xfrm>
            <a:off x="975814" y="2377317"/>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Terminador"/>
          <p:cNvSpPr/>
          <p:nvPr/>
        </p:nvSpPr>
        <p:spPr>
          <a:xfrm>
            <a:off x="975814" y="5132011"/>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Terminador"/>
          <p:cNvSpPr/>
          <p:nvPr/>
        </p:nvSpPr>
        <p:spPr>
          <a:xfrm>
            <a:off x="975811" y="3123513"/>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9 Terminador"/>
          <p:cNvSpPr/>
          <p:nvPr/>
        </p:nvSpPr>
        <p:spPr>
          <a:xfrm>
            <a:off x="975814" y="3246229"/>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Terminador"/>
          <p:cNvSpPr/>
          <p:nvPr/>
        </p:nvSpPr>
        <p:spPr>
          <a:xfrm>
            <a:off x="975814" y="3396693"/>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21 Terminador"/>
          <p:cNvSpPr/>
          <p:nvPr/>
        </p:nvSpPr>
        <p:spPr>
          <a:xfrm>
            <a:off x="975810" y="3563080"/>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22 Terminador"/>
          <p:cNvSpPr/>
          <p:nvPr/>
        </p:nvSpPr>
        <p:spPr>
          <a:xfrm>
            <a:off x="975809" y="4999169"/>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23 Terminador"/>
          <p:cNvSpPr/>
          <p:nvPr/>
        </p:nvSpPr>
        <p:spPr>
          <a:xfrm>
            <a:off x="975814" y="4024041"/>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24 Terminador"/>
          <p:cNvSpPr/>
          <p:nvPr/>
        </p:nvSpPr>
        <p:spPr>
          <a:xfrm>
            <a:off x="975808" y="4108201"/>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25 Terminador"/>
          <p:cNvSpPr/>
          <p:nvPr/>
        </p:nvSpPr>
        <p:spPr>
          <a:xfrm>
            <a:off x="975814" y="4251954"/>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26 Terminador"/>
          <p:cNvSpPr/>
          <p:nvPr/>
        </p:nvSpPr>
        <p:spPr>
          <a:xfrm>
            <a:off x="975814" y="3908034"/>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27 Terminador"/>
          <p:cNvSpPr/>
          <p:nvPr/>
        </p:nvSpPr>
        <p:spPr>
          <a:xfrm>
            <a:off x="975814" y="4908418"/>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28 Terminador"/>
          <p:cNvSpPr/>
          <p:nvPr/>
        </p:nvSpPr>
        <p:spPr>
          <a:xfrm>
            <a:off x="975805" y="4740436"/>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30" name="29 Conector recto de flecha"/>
          <p:cNvCxnSpPr/>
          <p:nvPr/>
        </p:nvCxnSpPr>
        <p:spPr>
          <a:xfrm>
            <a:off x="1241946" y="1937982"/>
            <a:ext cx="1282890" cy="2729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2" name="31 Conector recto de flecha"/>
          <p:cNvCxnSpPr/>
          <p:nvPr/>
        </p:nvCxnSpPr>
        <p:spPr>
          <a:xfrm>
            <a:off x="1355677" y="3109412"/>
            <a:ext cx="3816824" cy="4128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5" name="34 Conector recto de flecha"/>
          <p:cNvCxnSpPr/>
          <p:nvPr/>
        </p:nvCxnSpPr>
        <p:spPr>
          <a:xfrm>
            <a:off x="1326107" y="4083122"/>
            <a:ext cx="6473588" cy="12266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7" name="36 Conector recto de flecha"/>
          <p:cNvCxnSpPr/>
          <p:nvPr/>
        </p:nvCxnSpPr>
        <p:spPr>
          <a:xfrm>
            <a:off x="1326107" y="5030835"/>
            <a:ext cx="8793707" cy="10117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054" name="2053 CuadroTexto"/>
          <p:cNvSpPr txBox="1"/>
          <p:nvPr/>
        </p:nvSpPr>
        <p:spPr>
          <a:xfrm>
            <a:off x="1473958" y="1473958"/>
            <a:ext cx="928048" cy="369332"/>
          </a:xfrm>
          <a:prstGeom prst="rect">
            <a:avLst/>
          </a:prstGeom>
          <a:solidFill>
            <a:schemeClr val="accent6">
              <a:lumMod val="40000"/>
              <a:lumOff val="60000"/>
            </a:schemeClr>
          </a:solidFill>
        </p:spPr>
        <p:txBody>
          <a:bodyPr wrap="square" rtlCol="0">
            <a:spAutoFit/>
          </a:bodyPr>
          <a:lstStyle/>
          <a:p>
            <a:r>
              <a:rPr lang="es-EC" smtClean="0"/>
              <a:t>20 </a:t>
            </a:r>
            <a:r>
              <a:rPr lang="es-EC" err="1" smtClean="0"/>
              <a:t>mts</a:t>
            </a:r>
            <a:endParaRPr lang="es-EC"/>
          </a:p>
        </p:txBody>
      </p:sp>
      <p:sp>
        <p:nvSpPr>
          <p:cNvPr id="42" name="41 CuadroTexto"/>
          <p:cNvSpPr txBox="1"/>
          <p:nvPr/>
        </p:nvSpPr>
        <p:spPr>
          <a:xfrm>
            <a:off x="4098877" y="3209666"/>
            <a:ext cx="928048" cy="369332"/>
          </a:xfrm>
          <a:prstGeom prst="rect">
            <a:avLst/>
          </a:prstGeom>
          <a:solidFill>
            <a:schemeClr val="accent6">
              <a:lumMod val="40000"/>
              <a:lumOff val="60000"/>
            </a:schemeClr>
          </a:solidFill>
        </p:spPr>
        <p:txBody>
          <a:bodyPr wrap="square" rtlCol="0">
            <a:spAutoFit/>
          </a:bodyPr>
          <a:lstStyle/>
          <a:p>
            <a:r>
              <a:rPr lang="es-EC" smtClean="0"/>
              <a:t>25 </a:t>
            </a:r>
            <a:r>
              <a:rPr lang="es-EC" err="1" smtClean="0"/>
              <a:t>mts</a:t>
            </a:r>
            <a:endParaRPr lang="es-EC"/>
          </a:p>
        </p:txBody>
      </p:sp>
      <p:sp>
        <p:nvSpPr>
          <p:cNvPr id="43" name="42 CuadroTexto"/>
          <p:cNvSpPr txBox="1"/>
          <p:nvPr/>
        </p:nvSpPr>
        <p:spPr>
          <a:xfrm>
            <a:off x="6621438" y="4274813"/>
            <a:ext cx="928048" cy="369332"/>
          </a:xfrm>
          <a:prstGeom prst="rect">
            <a:avLst/>
          </a:prstGeom>
          <a:solidFill>
            <a:schemeClr val="accent6">
              <a:lumMod val="40000"/>
              <a:lumOff val="60000"/>
            </a:schemeClr>
          </a:solidFill>
        </p:spPr>
        <p:txBody>
          <a:bodyPr wrap="square" rtlCol="0">
            <a:spAutoFit/>
          </a:bodyPr>
          <a:lstStyle/>
          <a:p>
            <a:r>
              <a:rPr lang="es-EC"/>
              <a:t>3</a:t>
            </a:r>
            <a:r>
              <a:rPr lang="es-EC" smtClean="0"/>
              <a:t>0 </a:t>
            </a:r>
            <a:r>
              <a:rPr lang="es-EC" err="1" smtClean="0"/>
              <a:t>mts</a:t>
            </a:r>
            <a:endParaRPr lang="es-EC"/>
          </a:p>
        </p:txBody>
      </p:sp>
      <p:sp>
        <p:nvSpPr>
          <p:cNvPr id="44" name="43 CuadroTexto"/>
          <p:cNvSpPr txBox="1"/>
          <p:nvPr/>
        </p:nvSpPr>
        <p:spPr>
          <a:xfrm>
            <a:off x="8918811" y="5281684"/>
            <a:ext cx="928048" cy="369332"/>
          </a:xfrm>
          <a:prstGeom prst="rect">
            <a:avLst/>
          </a:prstGeom>
          <a:solidFill>
            <a:schemeClr val="accent6">
              <a:lumMod val="40000"/>
              <a:lumOff val="60000"/>
            </a:schemeClr>
          </a:solidFill>
        </p:spPr>
        <p:txBody>
          <a:bodyPr wrap="square" rtlCol="0">
            <a:spAutoFit/>
          </a:bodyPr>
          <a:lstStyle/>
          <a:p>
            <a:r>
              <a:rPr lang="es-EC" smtClean="0"/>
              <a:t>35 </a:t>
            </a:r>
            <a:r>
              <a:rPr lang="es-EC" err="1" smtClean="0"/>
              <a:t>mts</a:t>
            </a:r>
            <a:endParaRPr lang="es-EC"/>
          </a:p>
        </p:txBody>
      </p:sp>
      <p:sp>
        <p:nvSpPr>
          <p:cNvPr id="38" name="Título 3"/>
          <p:cNvSpPr txBox="1">
            <a:spLocks/>
          </p:cNvSpPr>
          <p:nvPr/>
        </p:nvSpPr>
        <p:spPr>
          <a:xfrm>
            <a:off x="1686180" y="5466350"/>
            <a:ext cx="4935258" cy="131158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400" b="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i="1" dirty="0" smtClean="0">
                <a:solidFill>
                  <a:schemeClr val="tx1"/>
                </a:solidFill>
              </a:rPr>
              <a:t>TIEMPO = 3 min</a:t>
            </a:r>
          </a:p>
          <a:p>
            <a:pPr algn="ctr"/>
            <a:r>
              <a:rPr lang="es-EC" i="1" dirty="0" smtClean="0">
                <a:solidFill>
                  <a:schemeClr val="tx1"/>
                </a:solidFill>
              </a:rPr>
              <a:t>10 </a:t>
            </a:r>
            <a:r>
              <a:rPr lang="es-EC" i="1" dirty="0" err="1" smtClean="0">
                <a:solidFill>
                  <a:schemeClr val="tx1"/>
                </a:solidFill>
              </a:rPr>
              <a:t>seg</a:t>
            </a:r>
            <a:r>
              <a:rPr lang="es-EC" i="1" dirty="0" smtClean="0">
                <a:solidFill>
                  <a:schemeClr val="tx1"/>
                </a:solidFill>
              </a:rPr>
              <a:t> x c/u = 30 </a:t>
            </a:r>
            <a:r>
              <a:rPr lang="es-EC" i="1" dirty="0" err="1" smtClean="0">
                <a:solidFill>
                  <a:schemeClr val="tx1"/>
                </a:solidFill>
              </a:rPr>
              <a:t>seg</a:t>
            </a:r>
            <a:r>
              <a:rPr lang="es-EC" i="1" dirty="0" smtClean="0">
                <a:solidFill>
                  <a:schemeClr val="tx1"/>
                </a:solidFill>
              </a:rPr>
              <a:t/>
            </a:r>
            <a:br>
              <a:rPr lang="es-EC" i="1" dirty="0" smtClean="0">
                <a:solidFill>
                  <a:schemeClr val="tx1"/>
                </a:solidFill>
              </a:rPr>
            </a:br>
            <a:endParaRPr lang="es-EC" i="1" dirty="0">
              <a:solidFill>
                <a:schemeClr val="tx1"/>
              </a:solidFill>
            </a:endParaRPr>
          </a:p>
        </p:txBody>
      </p:sp>
    </p:spTree>
    <p:extLst>
      <p:ext uri="{BB962C8B-B14F-4D97-AF65-F5344CB8AC3E}">
        <p14:creationId xmlns:p14="http://schemas.microsoft.com/office/powerpoint/2010/main" val="3429639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798968" y="88710"/>
            <a:ext cx="6873240" cy="1600200"/>
          </a:xfrm>
        </p:spPr>
        <p:txBody>
          <a:bodyPr>
            <a:normAutofit/>
          </a:bodyPr>
          <a:lstStyle/>
          <a:p>
            <a:pPr algn="ctr"/>
            <a:r>
              <a:rPr lang="es-EC" i="1" dirty="0" smtClean="0">
                <a:solidFill>
                  <a:schemeClr val="tx1"/>
                </a:solidFill>
              </a:rPr>
              <a:t>EXPLICACIÓN DE LA PRUEBA</a:t>
            </a:r>
            <a:r>
              <a:rPr lang="es-EC" i="1" dirty="0">
                <a:solidFill>
                  <a:schemeClr val="tx1"/>
                </a:solidFill>
              </a:rPr>
              <a:t/>
            </a:r>
            <a:br>
              <a:rPr lang="es-EC" i="1" dirty="0">
                <a:solidFill>
                  <a:schemeClr val="tx1"/>
                </a:solidFill>
              </a:rPr>
            </a:br>
            <a:endParaRPr lang="es-EC" i="1" dirty="0">
              <a:solidFill>
                <a:schemeClr val="tx1"/>
              </a:solidFill>
            </a:endParaRPr>
          </a:p>
        </p:txBody>
      </p:sp>
      <p:sp>
        <p:nvSpPr>
          <p:cNvPr id="2" name="1 Rectángulo"/>
          <p:cNvSpPr/>
          <p:nvPr/>
        </p:nvSpPr>
        <p:spPr>
          <a:xfrm>
            <a:off x="859809" y="2074460"/>
            <a:ext cx="382137" cy="320722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Cara sonriente"/>
          <p:cNvSpPr/>
          <p:nvPr/>
        </p:nvSpPr>
        <p:spPr>
          <a:xfrm>
            <a:off x="218364" y="3029803"/>
            <a:ext cx="545911" cy="648269"/>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Conector"/>
          <p:cNvSpPr/>
          <p:nvPr/>
        </p:nvSpPr>
        <p:spPr>
          <a:xfrm>
            <a:off x="2620370" y="1112293"/>
            <a:ext cx="1951630" cy="19243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Conector"/>
          <p:cNvSpPr/>
          <p:nvPr/>
        </p:nvSpPr>
        <p:spPr>
          <a:xfrm>
            <a:off x="5283958" y="2035787"/>
            <a:ext cx="1951630" cy="19243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Conector"/>
          <p:cNvSpPr/>
          <p:nvPr/>
        </p:nvSpPr>
        <p:spPr>
          <a:xfrm>
            <a:off x="7799695" y="3029803"/>
            <a:ext cx="1951630" cy="19243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Conector"/>
          <p:cNvSpPr/>
          <p:nvPr/>
        </p:nvSpPr>
        <p:spPr>
          <a:xfrm>
            <a:off x="10119814" y="4264923"/>
            <a:ext cx="1951630" cy="19243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5 Conector"/>
          <p:cNvSpPr/>
          <p:nvPr/>
        </p:nvSpPr>
        <p:spPr>
          <a:xfrm>
            <a:off x="3234519" y="1688910"/>
            <a:ext cx="723331" cy="771099"/>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Conector"/>
          <p:cNvSpPr/>
          <p:nvPr/>
        </p:nvSpPr>
        <p:spPr>
          <a:xfrm>
            <a:off x="5898107" y="2666996"/>
            <a:ext cx="723331" cy="771099"/>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Conector"/>
          <p:cNvSpPr/>
          <p:nvPr/>
        </p:nvSpPr>
        <p:spPr>
          <a:xfrm>
            <a:off x="8413844" y="3606420"/>
            <a:ext cx="723331" cy="771099"/>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Conector"/>
          <p:cNvSpPr/>
          <p:nvPr/>
        </p:nvSpPr>
        <p:spPr>
          <a:xfrm>
            <a:off x="10733963" y="4868836"/>
            <a:ext cx="723331" cy="771099"/>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Terminador"/>
          <p:cNvSpPr/>
          <p:nvPr/>
        </p:nvSpPr>
        <p:spPr>
          <a:xfrm>
            <a:off x="3514342" y="1910906"/>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Terminador"/>
          <p:cNvSpPr/>
          <p:nvPr/>
        </p:nvSpPr>
        <p:spPr>
          <a:xfrm>
            <a:off x="3514341" y="2104250"/>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Terminador"/>
          <p:cNvSpPr/>
          <p:nvPr/>
        </p:nvSpPr>
        <p:spPr>
          <a:xfrm>
            <a:off x="3514340" y="2243002"/>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Terminador"/>
          <p:cNvSpPr/>
          <p:nvPr/>
        </p:nvSpPr>
        <p:spPr>
          <a:xfrm>
            <a:off x="3514342" y="2008821"/>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Terminador"/>
          <p:cNvSpPr/>
          <p:nvPr/>
        </p:nvSpPr>
        <p:spPr>
          <a:xfrm>
            <a:off x="11020742" y="5418619"/>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Terminador"/>
          <p:cNvSpPr/>
          <p:nvPr/>
        </p:nvSpPr>
        <p:spPr>
          <a:xfrm>
            <a:off x="6189347" y="2836905"/>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9 Terminador"/>
          <p:cNvSpPr/>
          <p:nvPr/>
        </p:nvSpPr>
        <p:spPr>
          <a:xfrm>
            <a:off x="6189350" y="2945973"/>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Terminador"/>
          <p:cNvSpPr/>
          <p:nvPr/>
        </p:nvSpPr>
        <p:spPr>
          <a:xfrm>
            <a:off x="6189350" y="3096437"/>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21 Terminador"/>
          <p:cNvSpPr/>
          <p:nvPr/>
        </p:nvSpPr>
        <p:spPr>
          <a:xfrm>
            <a:off x="6189346" y="3262824"/>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22 Terminador"/>
          <p:cNvSpPr/>
          <p:nvPr/>
        </p:nvSpPr>
        <p:spPr>
          <a:xfrm>
            <a:off x="11020737" y="5285777"/>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23 Terminador"/>
          <p:cNvSpPr/>
          <p:nvPr/>
        </p:nvSpPr>
        <p:spPr>
          <a:xfrm>
            <a:off x="8686934" y="3955801"/>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24 Terminador"/>
          <p:cNvSpPr/>
          <p:nvPr/>
        </p:nvSpPr>
        <p:spPr>
          <a:xfrm>
            <a:off x="8686928" y="4039961"/>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25 Terminador"/>
          <p:cNvSpPr/>
          <p:nvPr/>
        </p:nvSpPr>
        <p:spPr>
          <a:xfrm>
            <a:off x="8686934" y="4183714"/>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26 Terminador"/>
          <p:cNvSpPr/>
          <p:nvPr/>
        </p:nvSpPr>
        <p:spPr>
          <a:xfrm>
            <a:off x="8686934" y="3839794"/>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27 Terminador"/>
          <p:cNvSpPr/>
          <p:nvPr/>
        </p:nvSpPr>
        <p:spPr>
          <a:xfrm>
            <a:off x="11020742" y="5195026"/>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28 Terminador"/>
          <p:cNvSpPr/>
          <p:nvPr/>
        </p:nvSpPr>
        <p:spPr>
          <a:xfrm>
            <a:off x="11020733" y="5027044"/>
            <a:ext cx="150125" cy="45719"/>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CuadroTexto"/>
          <p:cNvSpPr txBox="1"/>
          <p:nvPr/>
        </p:nvSpPr>
        <p:spPr>
          <a:xfrm>
            <a:off x="2265528" y="4183714"/>
            <a:ext cx="3275463"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sz="2400" smtClean="0"/>
              <a:t>136 + 34 = 170 </a:t>
            </a:r>
            <a:r>
              <a:rPr lang="es-EC" sz="2400" err="1" smtClean="0"/>
              <a:t>pts</a:t>
            </a:r>
            <a:endParaRPr lang="es-EC" sz="2400"/>
          </a:p>
        </p:txBody>
      </p:sp>
      <p:sp>
        <p:nvSpPr>
          <p:cNvPr id="30" name="29 CuadroTexto"/>
          <p:cNvSpPr txBox="1"/>
          <p:nvPr/>
        </p:nvSpPr>
        <p:spPr>
          <a:xfrm>
            <a:off x="2265527" y="4966165"/>
            <a:ext cx="3275463"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sz="2400" smtClean="0"/>
              <a:t>170 = 1000 </a:t>
            </a:r>
            <a:r>
              <a:rPr lang="es-EC" sz="2400" err="1" smtClean="0"/>
              <a:t>pts</a:t>
            </a:r>
            <a:endParaRPr lang="es-EC" sz="2400"/>
          </a:p>
        </p:txBody>
      </p:sp>
    </p:spTree>
    <p:extLst>
      <p:ext uri="{BB962C8B-B14F-4D97-AF65-F5344CB8AC3E}">
        <p14:creationId xmlns:p14="http://schemas.microsoft.com/office/powerpoint/2010/main" val="2526037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2309" y="236339"/>
            <a:ext cx="6486659" cy="897002"/>
          </a:xfrm>
        </p:spPr>
        <p:txBody>
          <a:bodyPr>
            <a:normAutofit/>
          </a:bodyPr>
          <a:lstStyle/>
          <a:p>
            <a:pPr algn="ctr"/>
            <a:r>
              <a:rPr lang="es-EC" b="1" cap="none"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GESTO TÉCNICO </a:t>
            </a:r>
            <a:endParaRPr lang="es-EC" b="1" cap="none">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026" name="Picture 2" descr="Noche de clasificaciones en Lanzamiento de Martillo y Jabalina"/>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0" y="2099683"/>
            <a:ext cx="5856960" cy="379615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227366" y="375091"/>
            <a:ext cx="3243329" cy="897002"/>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s-EC" sz="2800" cap="none" dirty="0" smtClean="0">
                <a:ln w="13462">
                  <a:solidFill>
                    <a:schemeClr val="bg1"/>
                  </a:solidFill>
                  <a:prstDash val="solid"/>
                </a:ln>
                <a:solidFill>
                  <a:schemeClr val="tx1">
                    <a:lumMod val="85000"/>
                    <a:lumOff val="15000"/>
                  </a:schemeClr>
                </a:solidFill>
                <a:latin typeface="Arial" panose="020B0604020202020204" pitchFamily="34" charset="0"/>
                <a:cs typeface="Arial" panose="020B0604020202020204" pitchFamily="34" charset="0"/>
              </a:rPr>
              <a:t>LANZAMIENTO DE JABALINA </a:t>
            </a:r>
            <a:endParaRPr lang="es-EC" sz="2800" cap="none" dirty="0">
              <a:ln w="13462">
                <a:solidFill>
                  <a:schemeClr val="bg1"/>
                </a:solidFill>
                <a:prstDash val="solid"/>
              </a:ln>
              <a:solidFill>
                <a:schemeClr val="tx1">
                  <a:lumMod val="85000"/>
                  <a:lumOff val="15000"/>
                </a:schemeClr>
              </a:solidFill>
              <a:latin typeface="Arial" panose="020B0604020202020204" pitchFamily="34" charset="0"/>
              <a:cs typeface="Arial" panose="020B0604020202020204" pitchFamily="34" charset="0"/>
            </a:endParaRPr>
          </a:p>
        </p:txBody>
      </p:sp>
      <p:pic>
        <p:nvPicPr>
          <p:cNvPr id="5" name="4 Imagen" descr="https://observatorio.cisde.es/wp-content/uploads/2012/08/1828_3-e13461547695201.jpg"/>
          <p:cNvPicPr/>
          <p:nvPr/>
        </p:nvPicPr>
        <p:blipFill>
          <a:blip r:embed="rId3">
            <a:extLst>
              <a:ext uri="{28A0092B-C50C-407E-A947-70E740481C1C}">
                <a14:useLocalDpi xmlns:a14="http://schemas.microsoft.com/office/drawing/2010/main" val="0"/>
              </a:ext>
            </a:extLst>
          </a:blip>
          <a:srcRect/>
          <a:stretch>
            <a:fillRect/>
          </a:stretch>
        </p:blipFill>
        <p:spPr bwMode="auto">
          <a:xfrm>
            <a:off x="6168788" y="2099683"/>
            <a:ext cx="5854889" cy="3768854"/>
          </a:xfrm>
          <a:prstGeom prst="rect">
            <a:avLst/>
          </a:prstGeom>
          <a:noFill/>
          <a:ln w="12700">
            <a:solidFill>
              <a:schemeClr val="tx1"/>
            </a:solidFill>
          </a:ln>
        </p:spPr>
      </p:pic>
    </p:spTree>
    <p:extLst>
      <p:ext uri="{BB962C8B-B14F-4D97-AF65-F5344CB8AC3E}">
        <p14:creationId xmlns:p14="http://schemas.microsoft.com/office/powerpoint/2010/main" val="168179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2309" y="236339"/>
            <a:ext cx="6486659" cy="897002"/>
          </a:xfrm>
        </p:spPr>
        <p:txBody>
          <a:bodyPr>
            <a:normAutofit/>
          </a:bodyPr>
          <a:lstStyle/>
          <a:p>
            <a:pPr algn="ctr"/>
            <a:r>
              <a:rPr lang="es-EC" b="1" cap="none"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GESTO TÉCNICO </a:t>
            </a:r>
            <a:endParaRPr lang="es-EC" b="1" cap="none">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aphicFrame>
        <p:nvGraphicFramePr>
          <p:cNvPr id="4" name="Marcador de contenido 3"/>
          <p:cNvGraphicFramePr>
            <a:graphicFrameLocks noGrp="1"/>
          </p:cNvGraphicFramePr>
          <p:nvPr>
            <p:ph sz="quarter" idx="1"/>
            <p:extLst>
              <p:ext uri="{D42A27DB-BD31-4B8C-83A1-F6EECF244321}">
                <p14:modId xmlns:p14="http://schemas.microsoft.com/office/powerpoint/2010/main" val="2509558235"/>
              </p:ext>
            </p:extLst>
          </p:nvPr>
        </p:nvGraphicFramePr>
        <p:xfrm>
          <a:off x="685800" y="1133341"/>
          <a:ext cx="10820400" cy="5537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18327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sz="quarter" idx="1"/>
            <p:extLst>
              <p:ext uri="{D42A27DB-BD31-4B8C-83A1-F6EECF244321}">
                <p14:modId xmlns:p14="http://schemas.microsoft.com/office/powerpoint/2010/main" val="1393067214"/>
              </p:ext>
            </p:extLst>
          </p:nvPr>
        </p:nvGraphicFramePr>
        <p:xfrm>
          <a:off x="-486178" y="1068946"/>
          <a:ext cx="7891529" cy="54712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5187" y="0"/>
            <a:ext cx="3857625" cy="6858000"/>
          </a:xfrm>
          <a:prstGeom prst="rect">
            <a:avLst/>
          </a:prstGeom>
        </p:spPr>
      </p:pic>
      <p:pic>
        <p:nvPicPr>
          <p:cNvPr id="5" name="Imagen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3864" y="0"/>
            <a:ext cx="3857625" cy="6858000"/>
          </a:xfrm>
          <a:prstGeom prst="rect">
            <a:avLst/>
          </a:prstGeom>
        </p:spPr>
      </p:pic>
      <p:pic>
        <p:nvPicPr>
          <p:cNvPr id="6" name="Imagen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9608" y="0"/>
            <a:ext cx="3857625" cy="6858000"/>
          </a:xfrm>
          <a:prstGeom prst="rect">
            <a:avLst/>
          </a:prstGeom>
        </p:spPr>
      </p:pic>
    </p:spTree>
    <p:extLst>
      <p:ext uri="{BB962C8B-B14F-4D97-AF65-F5344CB8AC3E}">
        <p14:creationId xmlns:p14="http://schemas.microsoft.com/office/powerpoint/2010/main" val="406502462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
          </p:nvPr>
        </p:nvSpPr>
        <p:spPr>
          <a:xfrm>
            <a:off x="6936095" y="2306472"/>
            <a:ext cx="4104943" cy="1236450"/>
          </a:xfrm>
          <a:solidFill>
            <a:srgbClr val="FFFF00"/>
          </a:solidFill>
        </p:spPr>
        <p:txBody>
          <a:bodyPr>
            <a:normAutofit/>
          </a:bodyPr>
          <a:lstStyle/>
          <a:p>
            <a:pPr marL="0" indent="0" algn="ctr">
              <a:buNone/>
            </a:pPr>
            <a:r>
              <a:rPr lang="es-ES" sz="2800" b="1" smtClean="0"/>
              <a:t>LANZAMIENTO EN COMPETENCIA </a:t>
            </a:r>
            <a:endParaRPr lang="es-ES" sz="2800" b="1"/>
          </a:p>
        </p:txBody>
      </p:sp>
      <p:sp>
        <p:nvSpPr>
          <p:cNvPr id="4" name="AutoShape 2" descr="blob:https://web.whatsapp.com/ba3dcbb9-1f44-4dae-9a8b-47855fd8cd2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513" y="7936"/>
            <a:ext cx="4546411" cy="6819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923" y="7937"/>
            <a:ext cx="6245785" cy="4407877"/>
          </a:xfrm>
          <a:prstGeom prst="rect">
            <a:avLst/>
          </a:prstGeom>
        </p:spPr>
      </p:pic>
      <p:cxnSp>
        <p:nvCxnSpPr>
          <p:cNvPr id="12" name="11 Conector recto de flecha"/>
          <p:cNvCxnSpPr/>
          <p:nvPr/>
        </p:nvCxnSpPr>
        <p:spPr>
          <a:xfrm flipH="1">
            <a:off x="10263116" y="1167649"/>
            <a:ext cx="272955" cy="146031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flipH="1">
            <a:off x="6239301" y="1137905"/>
            <a:ext cx="272955" cy="146031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13 Conector recto de flecha"/>
          <p:cNvCxnSpPr/>
          <p:nvPr/>
        </p:nvCxnSpPr>
        <p:spPr>
          <a:xfrm>
            <a:off x="7287904" y="1897804"/>
            <a:ext cx="561834" cy="143056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24 Conector"/>
          <p:cNvSpPr/>
          <p:nvPr/>
        </p:nvSpPr>
        <p:spPr>
          <a:xfrm>
            <a:off x="7481266" y="4483509"/>
            <a:ext cx="1951630" cy="1924334"/>
          </a:xfrm>
          <a:prstGeom prst="flowChartConnector">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25 Conector"/>
          <p:cNvSpPr/>
          <p:nvPr/>
        </p:nvSpPr>
        <p:spPr>
          <a:xfrm>
            <a:off x="7904764" y="5022376"/>
            <a:ext cx="1119116" cy="995821"/>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26 Terminador"/>
          <p:cNvSpPr/>
          <p:nvPr/>
        </p:nvSpPr>
        <p:spPr>
          <a:xfrm>
            <a:off x="8832397" y="5726687"/>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27 Terminador"/>
          <p:cNvSpPr/>
          <p:nvPr/>
        </p:nvSpPr>
        <p:spPr>
          <a:xfrm>
            <a:off x="7914278" y="5726687"/>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28 Terminador"/>
          <p:cNvSpPr/>
          <p:nvPr/>
        </p:nvSpPr>
        <p:spPr>
          <a:xfrm>
            <a:off x="8389259" y="5962800"/>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29 Terminador"/>
          <p:cNvSpPr/>
          <p:nvPr/>
        </p:nvSpPr>
        <p:spPr>
          <a:xfrm>
            <a:off x="8507539" y="6560244"/>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5323639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1000"/>
                                        <p:tgtEl>
                                          <p:spTgt spid="27"/>
                                        </p:tgtEl>
                                      </p:cBhvr>
                                    </p:animEffect>
                                    <p:anim calcmode="lin" valueType="num">
                                      <p:cBhvr>
                                        <p:cTn id="37" dur="1000" fill="hold"/>
                                        <p:tgtEl>
                                          <p:spTgt spid="27"/>
                                        </p:tgtEl>
                                        <p:attrNameLst>
                                          <p:attrName>ppt_x</p:attrName>
                                        </p:attrNameLst>
                                      </p:cBhvr>
                                      <p:tavLst>
                                        <p:tav tm="0">
                                          <p:val>
                                            <p:strVal val="#ppt_x"/>
                                          </p:val>
                                        </p:tav>
                                        <p:tav tm="100000">
                                          <p:val>
                                            <p:strVal val="#ppt_x"/>
                                          </p:val>
                                        </p:tav>
                                      </p:tavLst>
                                    </p:anim>
                                    <p:anim calcmode="lin" valueType="num">
                                      <p:cBhvr>
                                        <p:cTn id="38" dur="1000" fill="hold"/>
                                        <p:tgtEl>
                                          <p:spTgt spid="2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anim calcmode="lin" valueType="num">
                                      <p:cBhvr>
                                        <p:cTn id="52" dur="1000" fill="hold"/>
                                        <p:tgtEl>
                                          <p:spTgt spid="30"/>
                                        </p:tgtEl>
                                        <p:attrNameLst>
                                          <p:attrName>ppt_x</p:attrName>
                                        </p:attrNameLst>
                                      </p:cBhvr>
                                      <p:tavLst>
                                        <p:tav tm="0">
                                          <p:val>
                                            <p:strVal val="#ppt_x"/>
                                          </p:val>
                                        </p:tav>
                                        <p:tav tm="100000">
                                          <p:val>
                                            <p:strVal val="#ppt_x"/>
                                          </p:val>
                                        </p:tav>
                                      </p:tavLst>
                                    </p:anim>
                                    <p:anim calcmode="lin" valueType="num">
                                      <p:cBhvr>
                                        <p:cTn id="53" dur="1000" fill="hold"/>
                                        <p:tgtEl>
                                          <p:spTgt spid="3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01332" y="2781111"/>
            <a:ext cx="22479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mtClean="0"/>
              <a:t>40 GRADOS</a:t>
            </a:r>
            <a:endParaRPr lang="es-ES"/>
          </a:p>
        </p:txBody>
      </p:sp>
      <p:pic>
        <p:nvPicPr>
          <p:cNvPr id="12" name="Imagen 11"/>
          <p:cNvPicPr>
            <a:picLocks noChangeAspect="1"/>
          </p:cNvPicPr>
          <p:nvPr/>
        </p:nvPicPr>
        <p:blipFill rotWithShape="1">
          <a:blip r:embed="rId2">
            <a:extLst>
              <a:ext uri="{28A0092B-C50C-407E-A947-70E740481C1C}">
                <a14:useLocalDpi xmlns:a14="http://schemas.microsoft.com/office/drawing/2010/main" val="0"/>
              </a:ext>
            </a:extLst>
          </a:blip>
          <a:srcRect t="9739" r="6876" b="7174"/>
          <a:stretch/>
        </p:blipFill>
        <p:spPr>
          <a:xfrm>
            <a:off x="2663131" y="1455780"/>
            <a:ext cx="9268196" cy="4476220"/>
          </a:xfrm>
          <a:prstGeom prst="rect">
            <a:avLst/>
          </a:prstGeom>
        </p:spPr>
      </p:pic>
      <p:sp>
        <p:nvSpPr>
          <p:cNvPr id="2" name="1 CuadroTexto"/>
          <p:cNvSpPr txBox="1"/>
          <p:nvPr/>
        </p:nvSpPr>
        <p:spPr>
          <a:xfrm>
            <a:off x="3277006" y="272955"/>
            <a:ext cx="6073254" cy="523220"/>
          </a:xfrm>
          <a:prstGeom prst="rect">
            <a:avLst/>
          </a:prstGeom>
          <a:noFill/>
        </p:spPr>
        <p:txBody>
          <a:bodyPr wrap="square" rtlCol="0">
            <a:spAutoFit/>
          </a:bodyPr>
          <a:lstStyle/>
          <a:p>
            <a:r>
              <a:rPr lang="es-EC" sz="2800" dirty="0" smtClean="0"/>
              <a:t>ANGULO DE LANZAMIENTO OPTIMO</a:t>
            </a:r>
            <a:endParaRPr lang="es-EC" sz="2800" dirty="0"/>
          </a:p>
        </p:txBody>
      </p:sp>
    </p:spTree>
    <p:extLst>
      <p:ext uri="{BB962C8B-B14F-4D97-AF65-F5344CB8AC3E}">
        <p14:creationId xmlns:p14="http://schemas.microsoft.com/office/powerpoint/2010/main" val="384639607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81400" y="410971"/>
            <a:ext cx="8610600" cy="1293028"/>
          </a:xfrm>
        </p:spPr>
        <p:txBody>
          <a:bodyPr vert="horz" lIns="91440" tIns="45720" rIns="91440" bIns="45720" rtlCol="0" anchor="ctr">
            <a:normAutofit/>
          </a:bodyPr>
          <a:lstStyle/>
          <a:p>
            <a:r>
              <a:rPr lang="es-EC" b="1" cap="none"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ENTRENEMIENTO FISICO TECNICO</a:t>
            </a:r>
            <a:endParaRPr lang="es-EC" b="1" cap="none">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aphicFrame>
        <p:nvGraphicFramePr>
          <p:cNvPr id="4" name="Marcador de contenido 3"/>
          <p:cNvGraphicFramePr>
            <a:graphicFrameLocks noGrp="1"/>
          </p:cNvGraphicFramePr>
          <p:nvPr>
            <p:ph sz="quarter" idx="1"/>
            <p:extLst>
              <p:ext uri="{D42A27DB-BD31-4B8C-83A1-F6EECF244321}">
                <p14:modId xmlns:p14="http://schemas.microsoft.com/office/powerpoint/2010/main" val="1691933037"/>
              </p:ext>
            </p:extLst>
          </p:nvPr>
        </p:nvGraphicFramePr>
        <p:xfrm>
          <a:off x="791307" y="1359877"/>
          <a:ext cx="10820400" cy="5337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38995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68905" y="0"/>
            <a:ext cx="8596668" cy="1320800"/>
          </a:xfrm>
        </p:spPr>
        <p:txBody>
          <a:bodyPr/>
          <a:lstStyle/>
          <a:p>
            <a:pPr algn="ctr"/>
            <a:r>
              <a:rPr lang="en-US" dirty="0" err="1" smtClean="0"/>
              <a:t>Ejercicios</a:t>
            </a:r>
            <a:r>
              <a:rPr lang="en-US" dirty="0" smtClean="0"/>
              <a:t> </a:t>
            </a:r>
            <a:r>
              <a:rPr lang="en-US" dirty="0" err="1" smtClean="0"/>
              <a:t>propuestos</a:t>
            </a:r>
            <a:r>
              <a:rPr lang="en-US" dirty="0" smtClean="0"/>
              <a:t> </a:t>
            </a:r>
            <a:r>
              <a:rPr lang="en-US" dirty="0" err="1" smtClean="0"/>
              <a:t>tren</a:t>
            </a:r>
            <a:r>
              <a:rPr lang="en-US" dirty="0" smtClean="0"/>
              <a:t> inferior</a:t>
            </a:r>
            <a:endParaRPr lang="en-US" dirty="0"/>
          </a:p>
        </p:txBody>
      </p:sp>
      <p:pic>
        <p:nvPicPr>
          <p:cNvPr id="8" name="7 Imagen"/>
          <p:cNvPicPr/>
          <p:nvPr/>
        </p:nvPicPr>
        <p:blipFill rotWithShape="1">
          <a:blip r:embed="rId2">
            <a:extLst>
              <a:ext uri="{28A0092B-C50C-407E-A947-70E740481C1C}">
                <a14:useLocalDpi xmlns:a14="http://schemas.microsoft.com/office/drawing/2010/main" val="0"/>
              </a:ext>
            </a:extLst>
          </a:blip>
          <a:srcRect l="715" r="2116"/>
          <a:stretch/>
        </p:blipFill>
        <p:spPr bwMode="auto">
          <a:xfrm>
            <a:off x="109182" y="1559597"/>
            <a:ext cx="1364776" cy="1760220"/>
          </a:xfrm>
          <a:prstGeom prst="rect">
            <a:avLst/>
          </a:prstGeom>
          <a:ln w="127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0" name="9 Imagen"/>
          <p:cNvPicPr/>
          <p:nvPr/>
        </p:nvPicPr>
        <p:blipFill>
          <a:blip r:embed="rId3">
            <a:extLst>
              <a:ext uri="{28A0092B-C50C-407E-A947-70E740481C1C}">
                <a14:useLocalDpi xmlns:a14="http://schemas.microsoft.com/office/drawing/2010/main" val="0"/>
              </a:ext>
            </a:extLst>
          </a:blip>
          <a:stretch>
            <a:fillRect/>
          </a:stretch>
        </p:blipFill>
        <p:spPr>
          <a:xfrm>
            <a:off x="1851001" y="1559597"/>
            <a:ext cx="1918282" cy="1760220"/>
          </a:xfrm>
          <a:prstGeom prst="rect">
            <a:avLst/>
          </a:prstGeom>
          <a:ln w="12700">
            <a:solidFill>
              <a:schemeClr val="tx1"/>
            </a:solidFill>
          </a:ln>
        </p:spPr>
      </p:pic>
      <p:pic>
        <p:nvPicPr>
          <p:cNvPr id="11" name="10 Imagen"/>
          <p:cNvPicPr/>
          <p:nvPr/>
        </p:nvPicPr>
        <p:blipFill>
          <a:blip r:embed="rId4">
            <a:extLst>
              <a:ext uri="{28A0092B-C50C-407E-A947-70E740481C1C}">
                <a14:useLocalDpi xmlns:a14="http://schemas.microsoft.com/office/drawing/2010/main" val="0"/>
              </a:ext>
            </a:extLst>
          </a:blip>
          <a:stretch>
            <a:fillRect/>
          </a:stretch>
        </p:blipFill>
        <p:spPr>
          <a:xfrm>
            <a:off x="4293950" y="1559597"/>
            <a:ext cx="1918282" cy="1760220"/>
          </a:xfrm>
          <a:prstGeom prst="rect">
            <a:avLst/>
          </a:prstGeom>
          <a:ln w="12700">
            <a:solidFill>
              <a:schemeClr val="tx1"/>
            </a:solidFill>
          </a:ln>
        </p:spPr>
      </p:pic>
      <p:pic>
        <p:nvPicPr>
          <p:cNvPr id="12" name="11 Imagen"/>
          <p:cNvPicPr/>
          <p:nvPr/>
        </p:nvPicPr>
        <p:blipFill>
          <a:blip r:embed="rId5">
            <a:extLst>
              <a:ext uri="{28A0092B-C50C-407E-A947-70E740481C1C}">
                <a14:useLocalDpi xmlns:a14="http://schemas.microsoft.com/office/drawing/2010/main" val="0"/>
              </a:ext>
            </a:extLst>
          </a:blip>
          <a:stretch>
            <a:fillRect/>
          </a:stretch>
        </p:blipFill>
        <p:spPr>
          <a:xfrm>
            <a:off x="6965112" y="1559597"/>
            <a:ext cx="1918282" cy="1760220"/>
          </a:xfrm>
          <a:prstGeom prst="rect">
            <a:avLst/>
          </a:prstGeom>
          <a:ln w="12700">
            <a:solidFill>
              <a:schemeClr val="tx1"/>
            </a:solidFill>
          </a:ln>
        </p:spPr>
      </p:pic>
      <p:pic>
        <p:nvPicPr>
          <p:cNvPr id="13" name="12 Imagen"/>
          <p:cNvPicPr/>
          <p:nvPr/>
        </p:nvPicPr>
        <p:blipFill rotWithShape="1">
          <a:blip r:embed="rId6">
            <a:extLst>
              <a:ext uri="{28A0092B-C50C-407E-A947-70E740481C1C}">
                <a14:useLocalDpi xmlns:a14="http://schemas.microsoft.com/office/drawing/2010/main" val="0"/>
              </a:ext>
            </a:extLst>
          </a:blip>
          <a:srcRect l="-1792" r="-1800"/>
          <a:stretch/>
        </p:blipFill>
        <p:spPr bwMode="auto">
          <a:xfrm>
            <a:off x="9507395" y="1559597"/>
            <a:ext cx="1918282" cy="1762622"/>
          </a:xfrm>
          <a:prstGeom prst="rect">
            <a:avLst/>
          </a:prstGeom>
          <a:ln w="127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4" name="13 Imagen"/>
          <p:cNvPicPr/>
          <p:nvPr/>
        </p:nvPicPr>
        <p:blipFill rotWithShape="1">
          <a:blip r:embed="rId7">
            <a:extLst>
              <a:ext uri="{28A0092B-C50C-407E-A947-70E740481C1C}">
                <a14:useLocalDpi xmlns:a14="http://schemas.microsoft.com/office/drawing/2010/main" val="0"/>
              </a:ext>
            </a:extLst>
          </a:blip>
          <a:srcRect t="-19509" b="-13446"/>
          <a:stretch/>
        </p:blipFill>
        <p:spPr bwMode="auto">
          <a:xfrm>
            <a:off x="493820" y="4111970"/>
            <a:ext cx="5199797" cy="2304974"/>
          </a:xfrm>
          <a:prstGeom prst="rect">
            <a:avLst/>
          </a:prstGeom>
          <a:ln w="127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5" name="14 Imagen"/>
          <p:cNvPicPr/>
          <p:nvPr/>
        </p:nvPicPr>
        <p:blipFill>
          <a:blip r:embed="rId8">
            <a:extLst>
              <a:ext uri="{28A0092B-C50C-407E-A947-70E740481C1C}">
                <a14:useLocalDpi xmlns:a14="http://schemas.microsoft.com/office/drawing/2010/main" val="0"/>
              </a:ext>
            </a:extLst>
          </a:blip>
          <a:stretch>
            <a:fillRect/>
          </a:stretch>
        </p:blipFill>
        <p:spPr>
          <a:xfrm>
            <a:off x="6341113" y="4111970"/>
            <a:ext cx="5084563" cy="2304974"/>
          </a:xfrm>
          <a:prstGeom prst="rect">
            <a:avLst/>
          </a:prstGeom>
          <a:ln w="12700">
            <a:solidFill>
              <a:schemeClr val="tx1"/>
            </a:solidFill>
          </a:ln>
        </p:spPr>
      </p:pic>
    </p:spTree>
    <p:extLst>
      <p:ext uri="{BB962C8B-B14F-4D97-AF65-F5344CB8AC3E}">
        <p14:creationId xmlns:p14="http://schemas.microsoft.com/office/powerpoint/2010/main" val="39797640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mercadotecnia.espe.edu.ec/wp-content/uploads/tmp/LOGO-PRINCIPAL-ESPE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345" y="214932"/>
            <a:ext cx="8314753" cy="153198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374368" y="2915456"/>
            <a:ext cx="9363654" cy="2246769"/>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es-EC" sz="2800" b="1" dirty="0" smtClean="0"/>
              <a:t>EJERCICIOS </a:t>
            </a:r>
            <a:r>
              <a:rPr lang="es-EC" sz="2800" b="1" dirty="0"/>
              <a:t>PLIOMÉTRICOS ESPECÍFICOS EN EL MEJORAMIENTO DE LA TÉCNICA DE LANZAMIENTO DE GRANADA, EN EL EQUIPO DE PENTATLÓN MILITAR DE LOS ALUMNOS DE LA ESCUELA TÉCNICA DE LA FUERZA AÉREA EN EL 2019</a:t>
            </a:r>
            <a:endParaRPr lang="es-ES" sz="6600" b="1" cap="none" spc="0" dirty="0">
              <a:ln w="10160">
                <a:solidFill>
                  <a:schemeClr val="accent5"/>
                </a:solidFill>
                <a:prstDash val="solid"/>
              </a:ln>
              <a:solidFill>
                <a:srgbClr val="FFFFFF"/>
              </a:solidFill>
              <a:effectLst>
                <a:glow rad="63500">
                  <a:schemeClr val="accent5">
                    <a:satMod val="175000"/>
                    <a:alpha val="40000"/>
                  </a:schemeClr>
                </a:glow>
                <a:innerShdw blurRad="63500" dist="50800" dir="18900000">
                  <a:prstClr val="black">
                    <a:alpha val="50000"/>
                  </a:prstClr>
                </a:innerShdw>
                <a:reflection blurRad="6350" stA="55000" endA="300" endPos="45500" dir="5400000" sy="-100000" algn="bl" rotWithShape="0"/>
              </a:effectLst>
              <a:latin typeface="AR JULIAN" panose="02000000000000000000" pitchFamily="2" charset="0"/>
            </a:endParaRPr>
          </a:p>
        </p:txBody>
      </p:sp>
    </p:spTree>
    <p:extLst>
      <p:ext uri="{BB962C8B-B14F-4D97-AF65-F5344CB8AC3E}">
        <p14:creationId xmlns:p14="http://schemas.microsoft.com/office/powerpoint/2010/main" val="1784172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68905" y="0"/>
            <a:ext cx="8596668" cy="1320800"/>
          </a:xfrm>
        </p:spPr>
        <p:txBody>
          <a:bodyPr/>
          <a:lstStyle/>
          <a:p>
            <a:pPr algn="ctr"/>
            <a:r>
              <a:rPr lang="en-US" dirty="0" err="1" smtClean="0"/>
              <a:t>Ejercicios</a:t>
            </a:r>
            <a:r>
              <a:rPr lang="en-US" dirty="0" smtClean="0"/>
              <a:t> </a:t>
            </a:r>
            <a:r>
              <a:rPr lang="en-US" dirty="0" err="1" smtClean="0"/>
              <a:t>propuestos</a:t>
            </a:r>
            <a:r>
              <a:rPr lang="en-US" dirty="0" smtClean="0"/>
              <a:t> </a:t>
            </a:r>
            <a:r>
              <a:rPr lang="en-US" dirty="0" err="1" smtClean="0"/>
              <a:t>tren</a:t>
            </a:r>
            <a:r>
              <a:rPr lang="en-US" dirty="0" smtClean="0"/>
              <a:t> superior</a:t>
            </a:r>
            <a:endParaRPr lang="en-US" dirty="0"/>
          </a:p>
        </p:txBody>
      </p:sp>
      <p:pic>
        <p:nvPicPr>
          <p:cNvPr id="16" name="15 Imagen"/>
          <p:cNvPicPr/>
          <p:nvPr/>
        </p:nvPicPr>
        <p:blipFill rotWithShape="1">
          <a:blip r:embed="rId2">
            <a:extLst>
              <a:ext uri="{28A0092B-C50C-407E-A947-70E740481C1C}">
                <a14:useLocalDpi xmlns:a14="http://schemas.microsoft.com/office/drawing/2010/main" val="0"/>
              </a:ext>
            </a:extLst>
          </a:blip>
          <a:srcRect t="-10236" b="-7890"/>
          <a:stretch/>
        </p:blipFill>
        <p:spPr bwMode="auto">
          <a:xfrm>
            <a:off x="7048583" y="870726"/>
            <a:ext cx="3883273" cy="1889760"/>
          </a:xfrm>
          <a:prstGeom prst="rect">
            <a:avLst/>
          </a:prstGeom>
          <a:ln w="127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7" name="16 Imagen"/>
          <p:cNvPicPr/>
          <p:nvPr/>
        </p:nvPicPr>
        <p:blipFill>
          <a:blip r:embed="rId3">
            <a:extLst>
              <a:ext uri="{28A0092B-C50C-407E-A947-70E740481C1C}">
                <a14:useLocalDpi xmlns:a14="http://schemas.microsoft.com/office/drawing/2010/main" val="0"/>
              </a:ext>
            </a:extLst>
          </a:blip>
          <a:stretch>
            <a:fillRect/>
          </a:stretch>
        </p:blipFill>
        <p:spPr>
          <a:xfrm>
            <a:off x="6687400" y="3319818"/>
            <a:ext cx="2402007" cy="1825388"/>
          </a:xfrm>
          <a:prstGeom prst="rect">
            <a:avLst/>
          </a:prstGeom>
          <a:ln w="12700">
            <a:solidFill>
              <a:schemeClr val="tx1"/>
            </a:solidFill>
          </a:ln>
        </p:spPr>
      </p:pic>
      <p:pic>
        <p:nvPicPr>
          <p:cNvPr id="18" name="17 Imagen"/>
          <p:cNvPicPr/>
          <p:nvPr/>
        </p:nvPicPr>
        <p:blipFill>
          <a:blip r:embed="rId4">
            <a:extLst>
              <a:ext uri="{28A0092B-C50C-407E-A947-70E740481C1C}">
                <a14:useLocalDpi xmlns:a14="http://schemas.microsoft.com/office/drawing/2010/main" val="0"/>
              </a:ext>
            </a:extLst>
          </a:blip>
          <a:stretch>
            <a:fillRect/>
          </a:stretch>
        </p:blipFill>
        <p:spPr>
          <a:xfrm>
            <a:off x="236812" y="884147"/>
            <a:ext cx="2874879" cy="1889760"/>
          </a:xfrm>
          <a:prstGeom prst="rect">
            <a:avLst/>
          </a:prstGeom>
          <a:ln w="12700">
            <a:solidFill>
              <a:schemeClr val="tx1"/>
            </a:solidFill>
          </a:ln>
        </p:spPr>
      </p:pic>
      <p:pic>
        <p:nvPicPr>
          <p:cNvPr id="19" name="18 Imagen"/>
          <p:cNvPicPr/>
          <p:nvPr/>
        </p:nvPicPr>
        <p:blipFill>
          <a:blip r:embed="rId5">
            <a:extLst>
              <a:ext uri="{28A0092B-C50C-407E-A947-70E740481C1C}">
                <a14:useLocalDpi xmlns:a14="http://schemas.microsoft.com/office/drawing/2010/main" val="0"/>
              </a:ext>
            </a:extLst>
          </a:blip>
          <a:stretch>
            <a:fillRect/>
          </a:stretch>
        </p:blipFill>
        <p:spPr>
          <a:xfrm>
            <a:off x="491847" y="3319818"/>
            <a:ext cx="2619844" cy="1825388"/>
          </a:xfrm>
          <a:prstGeom prst="rect">
            <a:avLst/>
          </a:prstGeom>
          <a:ln w="12700">
            <a:solidFill>
              <a:schemeClr val="tx1"/>
            </a:solidFill>
          </a:ln>
        </p:spPr>
      </p:pic>
      <p:pic>
        <p:nvPicPr>
          <p:cNvPr id="20" name="19 Imagen"/>
          <p:cNvPicPr/>
          <p:nvPr/>
        </p:nvPicPr>
        <p:blipFill rotWithShape="1">
          <a:blip r:embed="rId6">
            <a:extLst>
              <a:ext uri="{28A0092B-C50C-407E-A947-70E740481C1C}">
                <a14:useLocalDpi xmlns:a14="http://schemas.microsoft.com/office/drawing/2010/main" val="0"/>
              </a:ext>
            </a:extLst>
          </a:blip>
          <a:srcRect t="6414" b="8366"/>
          <a:stretch/>
        </p:blipFill>
        <p:spPr bwMode="auto">
          <a:xfrm>
            <a:off x="3384643" y="3319819"/>
            <a:ext cx="2722245" cy="1825388"/>
          </a:xfrm>
          <a:prstGeom prst="rect">
            <a:avLst/>
          </a:prstGeom>
          <a:ln w="127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21" name="20 Imagen"/>
          <p:cNvPicPr/>
          <p:nvPr/>
        </p:nvPicPr>
        <p:blipFill rotWithShape="1">
          <a:blip r:embed="rId7">
            <a:extLst>
              <a:ext uri="{28A0092B-C50C-407E-A947-70E740481C1C}">
                <a14:useLocalDpi xmlns:a14="http://schemas.microsoft.com/office/drawing/2010/main" val="0"/>
              </a:ext>
            </a:extLst>
          </a:blip>
          <a:srcRect t="-11329" b="-9402"/>
          <a:stretch/>
        </p:blipFill>
        <p:spPr bwMode="auto">
          <a:xfrm>
            <a:off x="3599552" y="884147"/>
            <a:ext cx="2785872" cy="1868491"/>
          </a:xfrm>
          <a:prstGeom prst="rect">
            <a:avLst/>
          </a:prstGeom>
          <a:ln w="127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22" name="21 Imagen"/>
          <p:cNvPicPr/>
          <p:nvPr/>
        </p:nvPicPr>
        <p:blipFill rotWithShape="1">
          <a:blip r:embed="rId8">
            <a:extLst>
              <a:ext uri="{28A0092B-C50C-407E-A947-70E740481C1C}">
                <a14:useLocalDpi xmlns:a14="http://schemas.microsoft.com/office/drawing/2010/main" val="0"/>
              </a:ext>
            </a:extLst>
          </a:blip>
          <a:srcRect l="-3752"/>
          <a:stretch/>
        </p:blipFill>
        <p:spPr bwMode="auto">
          <a:xfrm>
            <a:off x="9453349" y="3319819"/>
            <a:ext cx="2397760" cy="1825388"/>
          </a:xfrm>
          <a:prstGeom prst="rect">
            <a:avLst/>
          </a:prstGeom>
          <a:ln w="127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79403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366684094"/>
              </p:ext>
            </p:extLst>
          </p:nvPr>
        </p:nvGraphicFramePr>
        <p:xfrm>
          <a:off x="286603" y="1255596"/>
          <a:ext cx="11068968" cy="4844955"/>
        </p:xfrm>
        <a:graphic>
          <a:graphicData uri="http://schemas.openxmlformats.org/drawingml/2006/table">
            <a:tbl>
              <a:tblPr firstRow="1" firstCol="1" bandRow="1">
                <a:tableStyleId>{5C22544A-7EE6-4342-B048-85BDC9FD1C3A}</a:tableStyleId>
              </a:tblPr>
              <a:tblGrid>
                <a:gridCol w="2298604"/>
                <a:gridCol w="2192591"/>
                <a:gridCol w="2192591"/>
                <a:gridCol w="2192591"/>
                <a:gridCol w="2192591"/>
              </a:tblGrid>
              <a:tr h="968991">
                <a:tc>
                  <a:txBody>
                    <a:bodyPr/>
                    <a:lstStyle/>
                    <a:p>
                      <a:pPr indent="180340" algn="ctr">
                        <a:lnSpc>
                          <a:spcPct val="200000"/>
                        </a:lnSpc>
                        <a:spcAft>
                          <a:spcPts val="0"/>
                        </a:spcAft>
                      </a:pPr>
                      <a:r>
                        <a:rPr lang="es-EC" sz="1600" dirty="0">
                          <a:effectLst/>
                        </a:rPr>
                        <a:t>Sesiones</a:t>
                      </a:r>
                      <a:endParaRPr lang="es-EC" sz="2400" dirty="0">
                        <a:effectLst/>
                        <a:latin typeface="Arial"/>
                        <a:ea typeface="Calibri"/>
                        <a:cs typeface="Times New Roman"/>
                      </a:endParaRPr>
                    </a:p>
                  </a:txBody>
                  <a:tcPr marL="68580" marR="68580" marT="0" marB="0" anchor="ctr"/>
                </a:tc>
                <a:tc gridSpan="4">
                  <a:txBody>
                    <a:bodyPr/>
                    <a:lstStyle/>
                    <a:p>
                      <a:pPr indent="180340" algn="ctr">
                        <a:lnSpc>
                          <a:spcPct val="200000"/>
                        </a:lnSpc>
                        <a:spcAft>
                          <a:spcPts val="0"/>
                        </a:spcAft>
                      </a:pPr>
                      <a:r>
                        <a:rPr lang="es-EC" sz="1600" dirty="0">
                          <a:effectLst/>
                        </a:rPr>
                        <a:t>Ejercicios</a:t>
                      </a:r>
                      <a:endParaRPr lang="es-EC" sz="2400" dirty="0">
                        <a:effectLst/>
                        <a:latin typeface="Arial"/>
                        <a:ea typeface="Calibri"/>
                        <a:cs typeface="Times New Roman"/>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r>
              <a:tr h="968991">
                <a:tc>
                  <a:txBody>
                    <a:bodyPr/>
                    <a:lstStyle/>
                    <a:p>
                      <a:pPr indent="180340" algn="ctr">
                        <a:lnSpc>
                          <a:spcPct val="200000"/>
                        </a:lnSpc>
                        <a:spcAft>
                          <a:spcPts val="0"/>
                        </a:spcAft>
                      </a:pPr>
                      <a:r>
                        <a:rPr lang="es-EC" sz="1600" dirty="0">
                          <a:effectLst/>
                        </a:rPr>
                        <a:t>Sesión </a:t>
                      </a:r>
                      <a:r>
                        <a:rPr lang="es-EC" sz="1600" dirty="0" smtClean="0">
                          <a:effectLst/>
                        </a:rPr>
                        <a:t>1 </a:t>
                      </a:r>
                      <a:endParaRPr lang="es-EC" sz="2400" dirty="0">
                        <a:effectLst/>
                        <a:latin typeface="Arial"/>
                        <a:ea typeface="Calibri"/>
                        <a:cs typeface="Times New Roman"/>
                      </a:endParaRPr>
                    </a:p>
                  </a:txBody>
                  <a:tcPr marL="68580" marR="68580" marT="0" marB="0" anchor="ctr"/>
                </a:tc>
                <a:tc>
                  <a:txBody>
                    <a:bodyPr/>
                    <a:lstStyle/>
                    <a:p>
                      <a:pPr indent="180340" algn="ctr">
                        <a:lnSpc>
                          <a:spcPct val="200000"/>
                        </a:lnSpc>
                        <a:spcAft>
                          <a:spcPts val="0"/>
                        </a:spcAft>
                      </a:pPr>
                      <a:r>
                        <a:rPr lang="es-EC" sz="1600" dirty="0">
                          <a:effectLst/>
                        </a:rPr>
                        <a:t>Ejercicio 1</a:t>
                      </a:r>
                      <a:endParaRPr lang="es-EC" sz="2400" dirty="0">
                        <a:effectLst/>
                        <a:latin typeface="Arial"/>
                        <a:ea typeface="Calibri"/>
                        <a:cs typeface="Times New Roman"/>
                      </a:endParaRPr>
                    </a:p>
                  </a:txBody>
                  <a:tcPr marL="68580" marR="68580" marT="0" marB="0" anchor="ctr"/>
                </a:tc>
                <a:tc>
                  <a:txBody>
                    <a:bodyPr/>
                    <a:lstStyle/>
                    <a:p>
                      <a:pPr indent="180340" algn="ctr">
                        <a:lnSpc>
                          <a:spcPct val="200000"/>
                        </a:lnSpc>
                        <a:spcAft>
                          <a:spcPts val="0"/>
                        </a:spcAft>
                      </a:pPr>
                      <a:r>
                        <a:rPr lang="es-EC" sz="1600" dirty="0">
                          <a:effectLst/>
                        </a:rPr>
                        <a:t>Ejercicio 3</a:t>
                      </a:r>
                      <a:endParaRPr lang="es-EC" sz="2400" dirty="0">
                        <a:effectLst/>
                        <a:latin typeface="Arial"/>
                        <a:ea typeface="Calibri"/>
                        <a:cs typeface="Times New Roman"/>
                      </a:endParaRPr>
                    </a:p>
                  </a:txBody>
                  <a:tcPr marL="68580" marR="68580" marT="0" marB="0" anchor="ctr"/>
                </a:tc>
                <a:tc>
                  <a:txBody>
                    <a:bodyPr/>
                    <a:lstStyle/>
                    <a:p>
                      <a:pPr indent="180340" algn="ctr">
                        <a:lnSpc>
                          <a:spcPct val="200000"/>
                        </a:lnSpc>
                        <a:spcAft>
                          <a:spcPts val="0"/>
                        </a:spcAft>
                      </a:pPr>
                      <a:r>
                        <a:rPr lang="es-EC" sz="1600">
                          <a:effectLst/>
                        </a:rPr>
                        <a:t>Ejercicio 5</a:t>
                      </a:r>
                      <a:endParaRPr lang="es-EC" sz="2400">
                        <a:effectLst/>
                        <a:latin typeface="Arial"/>
                        <a:ea typeface="Calibri"/>
                        <a:cs typeface="Times New Roman"/>
                      </a:endParaRPr>
                    </a:p>
                  </a:txBody>
                  <a:tcPr marL="68580" marR="68580" marT="0" marB="0" anchor="ctr"/>
                </a:tc>
                <a:tc>
                  <a:txBody>
                    <a:bodyPr/>
                    <a:lstStyle/>
                    <a:p>
                      <a:pPr indent="180340" algn="ctr">
                        <a:lnSpc>
                          <a:spcPct val="200000"/>
                        </a:lnSpc>
                        <a:spcAft>
                          <a:spcPts val="0"/>
                        </a:spcAft>
                      </a:pPr>
                      <a:r>
                        <a:rPr lang="es-EC" sz="1600">
                          <a:effectLst/>
                        </a:rPr>
                        <a:t>Ejercicio 6</a:t>
                      </a:r>
                      <a:endParaRPr lang="es-EC" sz="2400">
                        <a:effectLst/>
                        <a:latin typeface="Arial"/>
                        <a:ea typeface="Calibri"/>
                        <a:cs typeface="Times New Roman"/>
                      </a:endParaRPr>
                    </a:p>
                  </a:txBody>
                  <a:tcPr marL="68580" marR="68580" marT="0" marB="0" anchor="ctr"/>
                </a:tc>
              </a:tr>
              <a:tr h="968991">
                <a:tc>
                  <a:txBody>
                    <a:bodyPr/>
                    <a:lstStyle/>
                    <a:p>
                      <a:pPr indent="180340" algn="ctr">
                        <a:lnSpc>
                          <a:spcPct val="200000"/>
                        </a:lnSpc>
                        <a:spcAft>
                          <a:spcPts val="0"/>
                        </a:spcAft>
                      </a:pPr>
                      <a:r>
                        <a:rPr lang="es-EC" sz="1600" dirty="0">
                          <a:effectLst/>
                        </a:rPr>
                        <a:t>Sesión </a:t>
                      </a:r>
                      <a:r>
                        <a:rPr lang="es-EC" sz="1600" dirty="0" smtClean="0">
                          <a:effectLst/>
                        </a:rPr>
                        <a:t>2</a:t>
                      </a:r>
                      <a:endParaRPr lang="es-EC" sz="2400" dirty="0">
                        <a:effectLst/>
                        <a:latin typeface="Arial"/>
                        <a:ea typeface="Calibri"/>
                        <a:cs typeface="Times New Roman"/>
                      </a:endParaRPr>
                    </a:p>
                  </a:txBody>
                  <a:tcPr marL="68580" marR="68580" marT="0" marB="0" anchor="ctr"/>
                </a:tc>
                <a:tc>
                  <a:txBody>
                    <a:bodyPr/>
                    <a:lstStyle/>
                    <a:p>
                      <a:pPr indent="180340" algn="ctr">
                        <a:lnSpc>
                          <a:spcPct val="200000"/>
                        </a:lnSpc>
                        <a:spcAft>
                          <a:spcPts val="0"/>
                        </a:spcAft>
                      </a:pPr>
                      <a:r>
                        <a:rPr lang="es-EC" sz="1600">
                          <a:effectLst/>
                        </a:rPr>
                        <a:t>Ejercicio 2</a:t>
                      </a:r>
                      <a:endParaRPr lang="es-EC" sz="2400">
                        <a:effectLst/>
                        <a:latin typeface="Arial"/>
                        <a:ea typeface="Calibri"/>
                        <a:cs typeface="Times New Roman"/>
                      </a:endParaRPr>
                    </a:p>
                  </a:txBody>
                  <a:tcPr marL="68580" marR="68580" marT="0" marB="0" anchor="ctr"/>
                </a:tc>
                <a:tc>
                  <a:txBody>
                    <a:bodyPr/>
                    <a:lstStyle/>
                    <a:p>
                      <a:pPr indent="180340" algn="ctr">
                        <a:lnSpc>
                          <a:spcPct val="200000"/>
                        </a:lnSpc>
                        <a:spcAft>
                          <a:spcPts val="0"/>
                        </a:spcAft>
                      </a:pPr>
                      <a:r>
                        <a:rPr lang="es-EC" sz="1600" dirty="0">
                          <a:effectLst/>
                        </a:rPr>
                        <a:t>Ejercicio 4</a:t>
                      </a:r>
                      <a:endParaRPr lang="es-EC" sz="2400" dirty="0">
                        <a:effectLst/>
                        <a:latin typeface="Arial"/>
                        <a:ea typeface="Calibri"/>
                        <a:cs typeface="Times New Roman"/>
                      </a:endParaRPr>
                    </a:p>
                  </a:txBody>
                  <a:tcPr marL="68580" marR="68580" marT="0" marB="0" anchor="ctr"/>
                </a:tc>
                <a:tc>
                  <a:txBody>
                    <a:bodyPr/>
                    <a:lstStyle/>
                    <a:p>
                      <a:pPr indent="180340" algn="ctr">
                        <a:lnSpc>
                          <a:spcPct val="200000"/>
                        </a:lnSpc>
                        <a:spcAft>
                          <a:spcPts val="0"/>
                        </a:spcAft>
                      </a:pPr>
                      <a:r>
                        <a:rPr lang="es-EC" sz="1600" dirty="0">
                          <a:effectLst/>
                        </a:rPr>
                        <a:t>Ejercicio 5</a:t>
                      </a:r>
                      <a:endParaRPr lang="es-EC" sz="2400" dirty="0">
                        <a:effectLst/>
                        <a:latin typeface="Arial"/>
                        <a:ea typeface="Calibri"/>
                        <a:cs typeface="Times New Roman"/>
                      </a:endParaRPr>
                    </a:p>
                  </a:txBody>
                  <a:tcPr marL="68580" marR="68580" marT="0" marB="0" anchor="ctr"/>
                </a:tc>
                <a:tc>
                  <a:txBody>
                    <a:bodyPr/>
                    <a:lstStyle/>
                    <a:p>
                      <a:pPr indent="180340" algn="ctr">
                        <a:lnSpc>
                          <a:spcPct val="200000"/>
                        </a:lnSpc>
                        <a:spcAft>
                          <a:spcPts val="0"/>
                        </a:spcAft>
                      </a:pPr>
                      <a:r>
                        <a:rPr lang="es-EC" sz="1600">
                          <a:effectLst/>
                        </a:rPr>
                        <a:t>Ejercicio 7</a:t>
                      </a:r>
                      <a:endParaRPr lang="es-EC" sz="2400">
                        <a:effectLst/>
                        <a:latin typeface="Arial"/>
                        <a:ea typeface="Calibri"/>
                        <a:cs typeface="Times New Roman"/>
                      </a:endParaRPr>
                    </a:p>
                  </a:txBody>
                  <a:tcPr marL="68580" marR="68580" marT="0" marB="0" anchor="ctr"/>
                </a:tc>
              </a:tr>
              <a:tr h="968991">
                <a:tc>
                  <a:txBody>
                    <a:bodyPr/>
                    <a:lstStyle/>
                    <a:p>
                      <a:pPr indent="180340" algn="ctr">
                        <a:lnSpc>
                          <a:spcPct val="200000"/>
                        </a:lnSpc>
                        <a:spcAft>
                          <a:spcPts val="0"/>
                        </a:spcAft>
                      </a:pPr>
                      <a:r>
                        <a:rPr lang="es-EC" sz="1600" dirty="0">
                          <a:effectLst/>
                        </a:rPr>
                        <a:t>Sesión </a:t>
                      </a:r>
                      <a:r>
                        <a:rPr lang="es-EC" sz="1600" dirty="0" smtClean="0">
                          <a:effectLst/>
                        </a:rPr>
                        <a:t>3</a:t>
                      </a:r>
                      <a:endParaRPr lang="es-EC" sz="2400" dirty="0">
                        <a:effectLst/>
                        <a:latin typeface="Arial"/>
                        <a:ea typeface="Calibri"/>
                        <a:cs typeface="Times New Roman"/>
                      </a:endParaRPr>
                    </a:p>
                  </a:txBody>
                  <a:tcPr marL="68580" marR="68580" marT="0" marB="0" anchor="ctr"/>
                </a:tc>
                <a:tc>
                  <a:txBody>
                    <a:bodyPr/>
                    <a:lstStyle/>
                    <a:p>
                      <a:pPr indent="180340" algn="ctr">
                        <a:lnSpc>
                          <a:spcPct val="200000"/>
                        </a:lnSpc>
                        <a:spcAft>
                          <a:spcPts val="0"/>
                        </a:spcAft>
                      </a:pPr>
                      <a:r>
                        <a:rPr lang="es-EC" sz="1600">
                          <a:effectLst/>
                        </a:rPr>
                        <a:t>Ejercicio 8</a:t>
                      </a:r>
                      <a:endParaRPr lang="es-EC" sz="2400">
                        <a:effectLst/>
                        <a:latin typeface="Arial"/>
                        <a:ea typeface="Calibri"/>
                        <a:cs typeface="Times New Roman"/>
                      </a:endParaRPr>
                    </a:p>
                  </a:txBody>
                  <a:tcPr marL="68580" marR="68580" marT="0" marB="0" anchor="ctr"/>
                </a:tc>
                <a:tc>
                  <a:txBody>
                    <a:bodyPr/>
                    <a:lstStyle/>
                    <a:p>
                      <a:pPr indent="180340" algn="ctr">
                        <a:lnSpc>
                          <a:spcPct val="200000"/>
                        </a:lnSpc>
                        <a:spcAft>
                          <a:spcPts val="0"/>
                        </a:spcAft>
                      </a:pPr>
                      <a:r>
                        <a:rPr lang="es-EC" sz="1600">
                          <a:effectLst/>
                        </a:rPr>
                        <a:t>Ejercicio 10</a:t>
                      </a:r>
                      <a:endParaRPr lang="es-EC" sz="2400">
                        <a:effectLst/>
                        <a:latin typeface="Arial"/>
                        <a:ea typeface="Calibri"/>
                        <a:cs typeface="Times New Roman"/>
                      </a:endParaRPr>
                    </a:p>
                  </a:txBody>
                  <a:tcPr marL="68580" marR="68580" marT="0" marB="0" anchor="ctr"/>
                </a:tc>
                <a:tc>
                  <a:txBody>
                    <a:bodyPr/>
                    <a:lstStyle/>
                    <a:p>
                      <a:pPr indent="180340" algn="ctr">
                        <a:lnSpc>
                          <a:spcPct val="200000"/>
                        </a:lnSpc>
                        <a:spcAft>
                          <a:spcPts val="0"/>
                        </a:spcAft>
                      </a:pPr>
                      <a:r>
                        <a:rPr lang="es-EC" sz="1600" dirty="0">
                          <a:effectLst/>
                        </a:rPr>
                        <a:t>Ejercicio 11</a:t>
                      </a:r>
                      <a:endParaRPr lang="es-EC" sz="2400" dirty="0">
                        <a:effectLst/>
                        <a:latin typeface="Arial"/>
                        <a:ea typeface="Calibri"/>
                        <a:cs typeface="Times New Roman"/>
                      </a:endParaRPr>
                    </a:p>
                  </a:txBody>
                  <a:tcPr marL="68580" marR="68580" marT="0" marB="0" anchor="ctr"/>
                </a:tc>
                <a:tc>
                  <a:txBody>
                    <a:bodyPr/>
                    <a:lstStyle/>
                    <a:p>
                      <a:pPr indent="180340" algn="ctr">
                        <a:lnSpc>
                          <a:spcPct val="200000"/>
                        </a:lnSpc>
                        <a:spcAft>
                          <a:spcPts val="0"/>
                        </a:spcAft>
                      </a:pPr>
                      <a:r>
                        <a:rPr lang="es-EC" sz="1600" dirty="0">
                          <a:effectLst/>
                        </a:rPr>
                        <a:t>Ejercicio 13</a:t>
                      </a:r>
                      <a:endParaRPr lang="es-EC" sz="2400" dirty="0">
                        <a:effectLst/>
                        <a:latin typeface="Arial"/>
                        <a:ea typeface="Calibri"/>
                        <a:cs typeface="Times New Roman"/>
                      </a:endParaRPr>
                    </a:p>
                  </a:txBody>
                  <a:tcPr marL="68580" marR="68580" marT="0" marB="0" anchor="ctr"/>
                </a:tc>
              </a:tr>
              <a:tr h="968991">
                <a:tc>
                  <a:txBody>
                    <a:bodyPr/>
                    <a:lstStyle/>
                    <a:p>
                      <a:pPr indent="180340" algn="ctr">
                        <a:lnSpc>
                          <a:spcPct val="200000"/>
                        </a:lnSpc>
                        <a:spcAft>
                          <a:spcPts val="0"/>
                        </a:spcAft>
                      </a:pPr>
                      <a:r>
                        <a:rPr lang="es-EC" sz="1600" dirty="0">
                          <a:effectLst/>
                        </a:rPr>
                        <a:t>Sesión </a:t>
                      </a:r>
                      <a:r>
                        <a:rPr lang="es-EC" sz="1600" dirty="0" smtClean="0">
                          <a:effectLst/>
                        </a:rPr>
                        <a:t>4 </a:t>
                      </a:r>
                      <a:endParaRPr lang="es-EC" sz="2400" dirty="0">
                        <a:effectLst/>
                        <a:latin typeface="Arial"/>
                        <a:ea typeface="Calibri"/>
                        <a:cs typeface="Times New Roman"/>
                      </a:endParaRPr>
                    </a:p>
                  </a:txBody>
                  <a:tcPr marL="68580" marR="68580" marT="0" marB="0" anchor="ctr"/>
                </a:tc>
                <a:tc>
                  <a:txBody>
                    <a:bodyPr/>
                    <a:lstStyle/>
                    <a:p>
                      <a:pPr indent="180340" algn="ctr">
                        <a:lnSpc>
                          <a:spcPct val="200000"/>
                        </a:lnSpc>
                        <a:spcAft>
                          <a:spcPts val="0"/>
                        </a:spcAft>
                      </a:pPr>
                      <a:r>
                        <a:rPr lang="es-EC" sz="1600">
                          <a:effectLst/>
                        </a:rPr>
                        <a:t>Ejercicio 9</a:t>
                      </a:r>
                      <a:endParaRPr lang="es-EC" sz="2400">
                        <a:effectLst/>
                        <a:latin typeface="Arial"/>
                        <a:ea typeface="Calibri"/>
                        <a:cs typeface="Times New Roman"/>
                      </a:endParaRPr>
                    </a:p>
                  </a:txBody>
                  <a:tcPr marL="68580" marR="68580" marT="0" marB="0" anchor="ctr"/>
                </a:tc>
                <a:tc>
                  <a:txBody>
                    <a:bodyPr/>
                    <a:lstStyle/>
                    <a:p>
                      <a:pPr indent="180340" algn="ctr">
                        <a:lnSpc>
                          <a:spcPct val="200000"/>
                        </a:lnSpc>
                        <a:spcAft>
                          <a:spcPts val="0"/>
                        </a:spcAft>
                      </a:pPr>
                      <a:r>
                        <a:rPr lang="es-EC" sz="1600">
                          <a:effectLst/>
                        </a:rPr>
                        <a:t>Ejercicio 10</a:t>
                      </a:r>
                      <a:endParaRPr lang="es-EC" sz="2400">
                        <a:effectLst/>
                        <a:latin typeface="Arial"/>
                        <a:ea typeface="Calibri"/>
                        <a:cs typeface="Times New Roman"/>
                      </a:endParaRPr>
                    </a:p>
                  </a:txBody>
                  <a:tcPr marL="68580" marR="68580" marT="0" marB="0" anchor="ctr"/>
                </a:tc>
                <a:tc>
                  <a:txBody>
                    <a:bodyPr/>
                    <a:lstStyle/>
                    <a:p>
                      <a:pPr indent="180340" algn="ctr">
                        <a:lnSpc>
                          <a:spcPct val="200000"/>
                        </a:lnSpc>
                        <a:spcAft>
                          <a:spcPts val="0"/>
                        </a:spcAft>
                      </a:pPr>
                      <a:r>
                        <a:rPr lang="es-EC" sz="1600">
                          <a:effectLst/>
                        </a:rPr>
                        <a:t>Ejercicio 12</a:t>
                      </a:r>
                      <a:endParaRPr lang="es-EC" sz="2400">
                        <a:effectLst/>
                        <a:latin typeface="Arial"/>
                        <a:ea typeface="Calibri"/>
                        <a:cs typeface="Times New Roman"/>
                      </a:endParaRPr>
                    </a:p>
                  </a:txBody>
                  <a:tcPr marL="68580" marR="68580" marT="0" marB="0" anchor="ctr"/>
                </a:tc>
                <a:tc>
                  <a:txBody>
                    <a:bodyPr/>
                    <a:lstStyle/>
                    <a:p>
                      <a:pPr indent="180340" algn="ctr">
                        <a:lnSpc>
                          <a:spcPct val="200000"/>
                        </a:lnSpc>
                        <a:spcAft>
                          <a:spcPts val="0"/>
                        </a:spcAft>
                      </a:pPr>
                      <a:r>
                        <a:rPr lang="es-EC" sz="1600" dirty="0">
                          <a:effectLst/>
                        </a:rPr>
                        <a:t>Ejercicio 14</a:t>
                      </a:r>
                      <a:endParaRPr lang="es-EC" sz="2400" dirty="0">
                        <a:effectLst/>
                        <a:latin typeface="Arial"/>
                        <a:ea typeface="Calibri"/>
                        <a:cs typeface="Times New Roman"/>
                      </a:endParaRPr>
                    </a:p>
                  </a:txBody>
                  <a:tcPr marL="68580" marR="68580" marT="0" marB="0" anchor="ctr"/>
                </a:tc>
              </a:tr>
            </a:tbl>
          </a:graphicData>
        </a:graphic>
      </p:graphicFrame>
      <p:sp>
        <p:nvSpPr>
          <p:cNvPr id="5" name="Rectangle 1"/>
          <p:cNvSpPr>
            <a:spLocks noChangeArrowheads="1"/>
          </p:cNvSpPr>
          <p:nvPr/>
        </p:nvSpPr>
        <p:spPr bwMode="auto">
          <a:xfrm>
            <a:off x="608203" y="392244"/>
            <a:ext cx="4591594" cy="461665"/>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lvl1pPr indent="180975"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180975" algn="l" defTabSz="914400" rtl="0" eaLnBrk="1" fontAlgn="base" latinLnBrk="0" hangingPunct="1">
              <a:lnSpc>
                <a:spcPct val="100000"/>
              </a:lnSpc>
              <a:spcBef>
                <a:spcPct val="0"/>
              </a:spcBef>
              <a:spcAft>
                <a:spcPct val="0"/>
              </a:spcAft>
              <a:buClrTx/>
              <a:buSzTx/>
              <a:buFontTx/>
              <a:buNone/>
              <a:tabLst/>
            </a:pPr>
            <a:r>
              <a:rPr kumimoji="0" lang="es-EC" altLang="es-EC" sz="2400" b="0" i="1" u="none" strike="noStrike" cap="none" normalizeH="0" baseline="0" dirty="0" smtClean="0" bmk="_Toc24626678">
                <a:ln>
                  <a:noFill/>
                </a:ln>
                <a:solidFill>
                  <a:schemeClr val="tx1"/>
                </a:solidFill>
                <a:effectLst/>
                <a:latin typeface="Arial" pitchFamily="34" charset="0"/>
                <a:ea typeface="Calibri" pitchFamily="34" charset="0"/>
                <a:cs typeface="Times New Roman" pitchFamily="18" charset="0"/>
              </a:rPr>
              <a:t>Sesiones de entrenamiento</a:t>
            </a:r>
            <a:endParaRPr kumimoji="0" lang="es-EC" altLang="es-EC" sz="36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1307676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968010262"/>
              </p:ext>
            </p:extLst>
          </p:nvPr>
        </p:nvGraphicFramePr>
        <p:xfrm>
          <a:off x="163774" y="245661"/>
          <a:ext cx="11791664" cy="6491384"/>
        </p:xfrm>
        <a:graphic>
          <a:graphicData uri="http://schemas.openxmlformats.org/drawingml/2006/table">
            <a:tbl>
              <a:tblPr firstRow="1" firstCol="1" bandRow="1">
                <a:tableStyleId>{5C22544A-7EE6-4342-B048-85BDC9FD1C3A}</a:tableStyleId>
              </a:tblPr>
              <a:tblGrid>
                <a:gridCol w="1473494"/>
                <a:gridCol w="1473494"/>
                <a:gridCol w="1473494"/>
                <a:gridCol w="1473494"/>
                <a:gridCol w="1475350"/>
                <a:gridCol w="1475350"/>
                <a:gridCol w="1473494"/>
                <a:gridCol w="1473494"/>
              </a:tblGrid>
              <a:tr h="722824">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Mes</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Semana</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Sesiones</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Series</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Repeticiones</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Intensidad</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Micro pausa</a:t>
                      </a:r>
                    </a:p>
                    <a:p>
                      <a:pPr indent="180340" algn="ctr">
                        <a:lnSpc>
                          <a:spcPct val="200000"/>
                        </a:lnSpc>
                        <a:spcAft>
                          <a:spcPts val="0"/>
                        </a:spcAft>
                      </a:pPr>
                      <a:r>
                        <a:rPr lang="es-EC" sz="1200">
                          <a:effectLst/>
                          <a:latin typeface="Arial" panose="020B0604020202020204" pitchFamily="34" charset="0"/>
                          <a:cs typeface="Arial" panose="020B0604020202020204" pitchFamily="34" charset="0"/>
                        </a:rPr>
                        <a:t>(seg)</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Macro pausa</a:t>
                      </a:r>
                    </a:p>
                    <a:p>
                      <a:pPr indent="180340" algn="ctr">
                        <a:lnSpc>
                          <a:spcPct val="200000"/>
                        </a:lnSpc>
                        <a:spcAft>
                          <a:spcPts val="0"/>
                        </a:spcAft>
                      </a:pPr>
                      <a:r>
                        <a:rPr lang="es-EC" sz="1200">
                          <a:effectLst/>
                          <a:latin typeface="Arial" panose="020B0604020202020204" pitchFamily="34" charset="0"/>
                          <a:cs typeface="Arial" panose="020B0604020202020204" pitchFamily="34" charset="0"/>
                        </a:rPr>
                        <a:t>(min)</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r>
              <a:tr h="481883">
                <a:tc rowSpan="4">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1</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Sesión 1 – </a:t>
                      </a:r>
                      <a:r>
                        <a:rPr lang="es-EC" sz="1200" dirty="0" smtClean="0">
                          <a:effectLst/>
                          <a:latin typeface="Arial" panose="020B0604020202020204" pitchFamily="34" charset="0"/>
                          <a:cs typeface="Arial" panose="020B0604020202020204" pitchFamily="34" charset="0"/>
                        </a:rPr>
                        <a:t>3</a:t>
                      </a: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mn-ea"/>
                          <a:cs typeface="Arial" panose="020B0604020202020204" pitchFamily="34" charset="0"/>
                        </a:rPr>
                        <a:t>2</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8</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100 %</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20</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mn-ea"/>
                          <a:cs typeface="Arial" panose="020B0604020202020204" pitchFamily="34" charset="0"/>
                        </a:rPr>
                        <a:t>3</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r>
              <a:tr h="481883">
                <a:tc vMerge="1">
                  <a:txBody>
                    <a:bodyPr/>
                    <a:lstStyle/>
                    <a:p>
                      <a:endParaRPr lang="es-EC"/>
                    </a:p>
                  </a:txBody>
                  <a:tcP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2</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Sesión </a:t>
                      </a:r>
                      <a:r>
                        <a:rPr lang="es-EC" sz="1200" dirty="0" smtClean="0">
                          <a:effectLst/>
                          <a:latin typeface="Arial" panose="020B0604020202020204" pitchFamily="34" charset="0"/>
                          <a:cs typeface="Arial" panose="020B0604020202020204" pitchFamily="34" charset="0"/>
                        </a:rPr>
                        <a:t>2 </a:t>
                      </a:r>
                      <a:r>
                        <a:rPr lang="es-EC" sz="1200" dirty="0">
                          <a:effectLst/>
                          <a:latin typeface="Arial" panose="020B0604020202020204" pitchFamily="34" charset="0"/>
                          <a:cs typeface="Arial" panose="020B0604020202020204" pitchFamily="34" charset="0"/>
                        </a:rPr>
                        <a:t>– 4</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mn-ea"/>
                          <a:cs typeface="Arial" panose="020B0604020202020204" pitchFamily="34" charset="0"/>
                        </a:rPr>
                        <a:t>2</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8</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100 %</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20</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mn-ea"/>
                          <a:cs typeface="Arial" panose="020B0604020202020204" pitchFamily="34" charset="0"/>
                        </a:rPr>
                        <a:t>3</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r>
              <a:tr h="481883">
                <a:tc vMerge="1">
                  <a:txBody>
                    <a:bodyPr/>
                    <a:lstStyle/>
                    <a:p>
                      <a:endParaRPr lang="es-EC"/>
                    </a:p>
                  </a:txBody>
                  <a:tcP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3</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Sesión 1 – </a:t>
                      </a:r>
                      <a:r>
                        <a:rPr lang="es-EC" sz="1200" dirty="0" smtClean="0">
                          <a:effectLst/>
                          <a:latin typeface="Arial" panose="020B0604020202020204" pitchFamily="34" charset="0"/>
                          <a:cs typeface="Arial" panose="020B0604020202020204" pitchFamily="34" charset="0"/>
                        </a:rPr>
                        <a:t>3</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mn-ea"/>
                          <a:cs typeface="Arial" panose="020B0604020202020204" pitchFamily="34" charset="0"/>
                        </a:rPr>
                        <a:t>2</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8</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100 %</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20</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mn-ea"/>
                          <a:cs typeface="Arial" panose="020B0604020202020204" pitchFamily="34" charset="0"/>
                        </a:rPr>
                        <a:t>3</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r>
              <a:tr h="481883">
                <a:tc vMerge="1">
                  <a:txBody>
                    <a:bodyPr/>
                    <a:lstStyle/>
                    <a:p>
                      <a:endParaRPr lang="es-EC"/>
                    </a:p>
                  </a:txBody>
                  <a:tcP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4</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Sesión </a:t>
                      </a:r>
                      <a:r>
                        <a:rPr lang="es-EC" sz="1200" dirty="0" smtClean="0">
                          <a:effectLst/>
                          <a:latin typeface="Arial" panose="020B0604020202020204" pitchFamily="34" charset="0"/>
                          <a:cs typeface="Arial" panose="020B0604020202020204" pitchFamily="34" charset="0"/>
                        </a:rPr>
                        <a:t>2 </a:t>
                      </a:r>
                      <a:r>
                        <a:rPr lang="es-EC" sz="1200" dirty="0">
                          <a:effectLst/>
                          <a:latin typeface="Arial" panose="020B0604020202020204" pitchFamily="34" charset="0"/>
                          <a:cs typeface="Arial" panose="020B0604020202020204" pitchFamily="34" charset="0"/>
                        </a:rPr>
                        <a:t>– 4</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mn-ea"/>
                          <a:cs typeface="Arial" panose="020B0604020202020204" pitchFamily="34" charset="0"/>
                        </a:rPr>
                        <a:t>2</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8</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100 %</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20</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mn-ea"/>
                          <a:cs typeface="Arial" panose="020B0604020202020204" pitchFamily="34" charset="0"/>
                        </a:rPr>
                        <a:t>3</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r>
              <a:tr h="481883">
                <a:tc rowSpan="4">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Sesión 1 – </a:t>
                      </a:r>
                      <a:r>
                        <a:rPr lang="es-EC" sz="1200" dirty="0" smtClean="0">
                          <a:effectLst/>
                          <a:latin typeface="Arial" panose="020B0604020202020204" pitchFamily="34" charset="0"/>
                          <a:cs typeface="Arial" panose="020B0604020202020204" pitchFamily="34" charset="0"/>
                        </a:rPr>
                        <a:t>3</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mn-ea"/>
                          <a:cs typeface="Arial" panose="020B0604020202020204" pitchFamily="34" charset="0"/>
                        </a:rPr>
                        <a:t>2</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mn-ea"/>
                          <a:cs typeface="Arial" panose="020B0604020202020204" pitchFamily="34" charset="0"/>
                        </a:rPr>
                        <a:t>9</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100 %</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20</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mn-ea"/>
                          <a:cs typeface="Arial" panose="020B0604020202020204" pitchFamily="34" charset="0"/>
                        </a:rPr>
                        <a:t>3</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r>
              <a:tr h="481883">
                <a:tc vMerge="1">
                  <a:txBody>
                    <a:bodyPr/>
                    <a:lstStyle/>
                    <a:p>
                      <a:endParaRPr lang="es-EC"/>
                    </a:p>
                  </a:txBody>
                  <a:tcP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Sesión </a:t>
                      </a:r>
                      <a:r>
                        <a:rPr lang="es-EC" sz="1200" dirty="0" smtClean="0">
                          <a:effectLst/>
                          <a:latin typeface="Arial" panose="020B0604020202020204" pitchFamily="34" charset="0"/>
                          <a:cs typeface="Arial" panose="020B0604020202020204" pitchFamily="34" charset="0"/>
                        </a:rPr>
                        <a:t>2 </a:t>
                      </a:r>
                      <a:r>
                        <a:rPr lang="es-EC" sz="1200" dirty="0">
                          <a:effectLst/>
                          <a:latin typeface="Arial" panose="020B0604020202020204" pitchFamily="34" charset="0"/>
                          <a:cs typeface="Arial" panose="020B0604020202020204" pitchFamily="34" charset="0"/>
                        </a:rPr>
                        <a:t>– 4</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mn-ea"/>
                          <a:cs typeface="Arial" panose="020B0604020202020204" pitchFamily="34" charset="0"/>
                        </a:rPr>
                        <a:t>2</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Calibri"/>
                          <a:cs typeface="Arial" panose="020B0604020202020204" pitchFamily="34" charset="0"/>
                        </a:rPr>
                        <a:t>9</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100 %</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20</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mn-ea"/>
                          <a:cs typeface="Arial" panose="020B0604020202020204" pitchFamily="34" charset="0"/>
                        </a:rPr>
                        <a:t>3</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r>
              <a:tr h="481883">
                <a:tc vMerge="1">
                  <a:txBody>
                    <a:bodyPr/>
                    <a:lstStyle/>
                    <a:p>
                      <a:endParaRPr lang="es-EC"/>
                    </a:p>
                  </a:txBody>
                  <a:tcP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3</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Sesión 1 – </a:t>
                      </a:r>
                      <a:r>
                        <a:rPr lang="es-EC" sz="1200" dirty="0" smtClean="0">
                          <a:effectLst/>
                          <a:latin typeface="Arial" panose="020B0604020202020204" pitchFamily="34" charset="0"/>
                          <a:cs typeface="Arial" panose="020B0604020202020204" pitchFamily="34" charset="0"/>
                        </a:rPr>
                        <a:t>3</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3</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mn-ea"/>
                          <a:cs typeface="Arial" panose="020B0604020202020204" pitchFamily="34" charset="0"/>
                        </a:rPr>
                        <a:t>9</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100 %</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20</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2</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r>
              <a:tr h="481883">
                <a:tc vMerge="1">
                  <a:txBody>
                    <a:bodyPr/>
                    <a:lstStyle/>
                    <a:p>
                      <a:endParaRPr lang="es-EC"/>
                    </a:p>
                  </a:txBody>
                  <a:tcP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4</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Sesión </a:t>
                      </a:r>
                      <a:r>
                        <a:rPr lang="es-EC" sz="1200" dirty="0" smtClean="0">
                          <a:effectLst/>
                          <a:latin typeface="Arial" panose="020B0604020202020204" pitchFamily="34" charset="0"/>
                          <a:cs typeface="Arial" panose="020B0604020202020204" pitchFamily="34" charset="0"/>
                        </a:rPr>
                        <a:t>2 </a:t>
                      </a:r>
                      <a:r>
                        <a:rPr lang="es-EC" sz="1200" dirty="0">
                          <a:effectLst/>
                          <a:latin typeface="Arial" panose="020B0604020202020204" pitchFamily="34" charset="0"/>
                          <a:cs typeface="Arial" panose="020B0604020202020204" pitchFamily="34" charset="0"/>
                        </a:rPr>
                        <a:t>– 4</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3</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mn-ea"/>
                          <a:cs typeface="Arial" panose="020B0604020202020204" pitchFamily="34" charset="0"/>
                        </a:rPr>
                        <a:t>9</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100 %</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20</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2</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r>
              <a:tr h="481883">
                <a:tc rowSpan="4">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3</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Sesión 1 – </a:t>
                      </a:r>
                      <a:r>
                        <a:rPr lang="es-EC" sz="1200" dirty="0" smtClean="0">
                          <a:effectLst/>
                          <a:latin typeface="Arial" panose="020B0604020202020204" pitchFamily="34" charset="0"/>
                          <a:cs typeface="Arial" panose="020B0604020202020204" pitchFamily="34" charset="0"/>
                        </a:rPr>
                        <a:t>3</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3</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mn-ea"/>
                          <a:cs typeface="Arial" panose="020B0604020202020204" pitchFamily="34" charset="0"/>
                        </a:rPr>
                        <a:t>10</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100 %</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20</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2</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r>
              <a:tr h="481883">
                <a:tc vMerge="1">
                  <a:txBody>
                    <a:bodyPr/>
                    <a:lstStyle/>
                    <a:p>
                      <a:endParaRPr lang="es-EC"/>
                    </a:p>
                  </a:txBody>
                  <a:tcP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Sesión </a:t>
                      </a:r>
                      <a:r>
                        <a:rPr lang="es-EC" sz="1200" dirty="0" smtClean="0">
                          <a:effectLst/>
                          <a:latin typeface="Arial" panose="020B0604020202020204" pitchFamily="34" charset="0"/>
                          <a:cs typeface="Arial" panose="020B0604020202020204" pitchFamily="34" charset="0"/>
                        </a:rPr>
                        <a:t>2 </a:t>
                      </a:r>
                      <a:r>
                        <a:rPr lang="es-EC" sz="1200" dirty="0">
                          <a:effectLst/>
                          <a:latin typeface="Arial" panose="020B0604020202020204" pitchFamily="34" charset="0"/>
                          <a:cs typeface="Arial" panose="020B0604020202020204" pitchFamily="34" charset="0"/>
                        </a:rPr>
                        <a:t>– 4</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3</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mn-ea"/>
                          <a:cs typeface="Arial" panose="020B0604020202020204" pitchFamily="34" charset="0"/>
                        </a:rPr>
                        <a:t>10</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100 %</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20</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2</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r>
              <a:tr h="459151">
                <a:tc vMerge="1">
                  <a:txBody>
                    <a:bodyPr/>
                    <a:lstStyle/>
                    <a:p>
                      <a:endParaRPr lang="es-EC"/>
                    </a:p>
                  </a:txBody>
                  <a:tcP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3</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Sesión 1 </a:t>
                      </a:r>
                      <a:r>
                        <a:rPr lang="es-EC" sz="1200" dirty="0" smtClean="0">
                          <a:effectLst/>
                          <a:latin typeface="Arial" panose="020B0604020202020204" pitchFamily="34" charset="0"/>
                          <a:cs typeface="Arial" panose="020B0604020202020204" pitchFamily="34" charset="0"/>
                        </a:rPr>
                        <a:t>– 3</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3</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mn-ea"/>
                          <a:cs typeface="Arial" panose="020B0604020202020204" pitchFamily="34" charset="0"/>
                        </a:rPr>
                        <a:t>10</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100 %</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20</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2</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r>
              <a:tr h="481883">
                <a:tc vMerge="1">
                  <a:txBody>
                    <a:bodyPr/>
                    <a:lstStyle/>
                    <a:p>
                      <a:endParaRPr lang="es-EC"/>
                    </a:p>
                  </a:txBody>
                  <a:tcP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4</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Sesión </a:t>
                      </a:r>
                      <a:r>
                        <a:rPr lang="es-EC" sz="1200" dirty="0" smtClean="0">
                          <a:effectLst/>
                          <a:latin typeface="Arial" panose="020B0604020202020204" pitchFamily="34" charset="0"/>
                          <a:cs typeface="Arial" panose="020B0604020202020204" pitchFamily="34" charset="0"/>
                        </a:rPr>
                        <a:t>2 </a:t>
                      </a:r>
                      <a:r>
                        <a:rPr lang="es-EC" sz="1200" dirty="0">
                          <a:effectLst/>
                          <a:latin typeface="Arial" panose="020B0604020202020204" pitchFamily="34" charset="0"/>
                          <a:cs typeface="Arial" panose="020B0604020202020204" pitchFamily="34" charset="0"/>
                        </a:rPr>
                        <a:t>– 4</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3</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mn-ea"/>
                          <a:cs typeface="Arial" panose="020B0604020202020204" pitchFamily="34" charset="0"/>
                        </a:rPr>
                        <a:t>10</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100 %</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20</a:t>
                      </a:r>
                      <a:endParaRPr lang="es-EC" sz="1200">
                        <a:effectLst/>
                        <a:latin typeface="Arial" panose="020B0604020202020204" pitchFamily="34" charset="0"/>
                        <a:ea typeface="Calibri"/>
                        <a:cs typeface="Arial" panose="020B0604020202020204" pitchFamily="34" charset="0"/>
                      </a:endParaRPr>
                    </a:p>
                  </a:txBody>
                  <a:tcPr marL="33206" marR="33206"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2</a:t>
                      </a:r>
                      <a:endParaRPr lang="es-EC" sz="1200" dirty="0">
                        <a:effectLst/>
                        <a:latin typeface="Arial" panose="020B0604020202020204" pitchFamily="34" charset="0"/>
                        <a:ea typeface="Calibri"/>
                        <a:cs typeface="Arial" panose="020B0604020202020204" pitchFamily="34" charset="0"/>
                      </a:endParaRPr>
                    </a:p>
                  </a:txBody>
                  <a:tcPr marL="33206" marR="33206" marT="0" marB="0" anchor="ctr"/>
                </a:tc>
              </a:tr>
            </a:tbl>
          </a:graphicData>
        </a:graphic>
      </p:graphicFrame>
    </p:spTree>
    <p:extLst>
      <p:ext uri="{BB962C8B-B14F-4D97-AF65-F5344CB8AC3E}">
        <p14:creationId xmlns:p14="http://schemas.microsoft.com/office/powerpoint/2010/main" val="3404209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8277" y="172872"/>
            <a:ext cx="8596668" cy="673289"/>
          </a:xfrm>
        </p:spPr>
        <p:txBody>
          <a:bodyPr>
            <a:normAutofit/>
          </a:bodyPr>
          <a:lstStyle/>
          <a:p>
            <a:pPr algn="ctr"/>
            <a:r>
              <a:rPr lang="en-US" dirty="0" err="1" smtClean="0"/>
              <a:t>Semana</a:t>
            </a:r>
            <a:r>
              <a:rPr lang="en-US" dirty="0" smtClean="0"/>
              <a:t> </a:t>
            </a:r>
            <a:r>
              <a:rPr lang="en-US" dirty="0" err="1" smtClean="0"/>
              <a:t>modelo</a:t>
            </a:r>
            <a:endParaRPr lang="en-US" dirty="0"/>
          </a:p>
        </p:txBody>
      </p:sp>
      <p:graphicFrame>
        <p:nvGraphicFramePr>
          <p:cNvPr id="4" name="Tabla 3"/>
          <p:cNvGraphicFramePr>
            <a:graphicFrameLocks noGrp="1"/>
          </p:cNvGraphicFramePr>
          <p:nvPr>
            <p:extLst>
              <p:ext uri="{D42A27DB-BD31-4B8C-83A1-F6EECF244321}">
                <p14:modId xmlns:p14="http://schemas.microsoft.com/office/powerpoint/2010/main" val="4278425708"/>
              </p:ext>
            </p:extLst>
          </p:nvPr>
        </p:nvGraphicFramePr>
        <p:xfrm>
          <a:off x="750626" y="996287"/>
          <a:ext cx="11150221" cy="5744024"/>
        </p:xfrm>
        <a:graphic>
          <a:graphicData uri="http://schemas.openxmlformats.org/drawingml/2006/table">
            <a:tbl>
              <a:tblPr firstRow="1" firstCol="1" bandRow="1">
                <a:tableStyleId>{3B4B98B0-60AC-42C2-AFA5-B58CD77FA1E5}</a:tableStyleId>
              </a:tblPr>
              <a:tblGrid>
                <a:gridCol w="1753942">
                  <a:extLst>
                    <a:ext uri="{9D8B030D-6E8A-4147-A177-3AD203B41FA5}">
                      <a16:colId xmlns="" xmlns:a16="http://schemas.microsoft.com/office/drawing/2014/main" val="1164791015"/>
                    </a:ext>
                  </a:extLst>
                </a:gridCol>
                <a:gridCol w="1766753">
                  <a:extLst>
                    <a:ext uri="{9D8B030D-6E8A-4147-A177-3AD203B41FA5}">
                      <a16:colId xmlns="" xmlns:a16="http://schemas.microsoft.com/office/drawing/2014/main" val="3479873507"/>
                    </a:ext>
                  </a:extLst>
                </a:gridCol>
                <a:gridCol w="1766753">
                  <a:extLst>
                    <a:ext uri="{9D8B030D-6E8A-4147-A177-3AD203B41FA5}">
                      <a16:colId xmlns="" xmlns:a16="http://schemas.microsoft.com/office/drawing/2014/main" val="3203436897"/>
                    </a:ext>
                  </a:extLst>
                </a:gridCol>
                <a:gridCol w="1753942">
                  <a:extLst>
                    <a:ext uri="{9D8B030D-6E8A-4147-A177-3AD203B41FA5}">
                      <a16:colId xmlns="" xmlns:a16="http://schemas.microsoft.com/office/drawing/2014/main" val="2066899896"/>
                    </a:ext>
                  </a:extLst>
                </a:gridCol>
                <a:gridCol w="1753942">
                  <a:extLst>
                    <a:ext uri="{9D8B030D-6E8A-4147-A177-3AD203B41FA5}">
                      <a16:colId xmlns="" xmlns:a16="http://schemas.microsoft.com/office/drawing/2014/main" val="1272326726"/>
                    </a:ext>
                  </a:extLst>
                </a:gridCol>
                <a:gridCol w="1093591">
                  <a:extLst>
                    <a:ext uri="{9D8B030D-6E8A-4147-A177-3AD203B41FA5}">
                      <a16:colId xmlns="" xmlns:a16="http://schemas.microsoft.com/office/drawing/2014/main" val="848895179"/>
                    </a:ext>
                  </a:extLst>
                </a:gridCol>
                <a:gridCol w="1261298">
                  <a:extLst>
                    <a:ext uri="{9D8B030D-6E8A-4147-A177-3AD203B41FA5}">
                      <a16:colId xmlns="" xmlns:a16="http://schemas.microsoft.com/office/drawing/2014/main" val="1884639760"/>
                    </a:ext>
                  </a:extLst>
                </a:gridCol>
              </a:tblGrid>
              <a:tr h="576734">
                <a:tc>
                  <a:txBody>
                    <a:bodyPr/>
                    <a:lstStyle/>
                    <a:p>
                      <a:pPr indent="180340" algn="just">
                        <a:lnSpc>
                          <a:spcPct val="200000"/>
                        </a:lnSpc>
                        <a:spcAft>
                          <a:spcPts val="0"/>
                        </a:spcAft>
                      </a:pPr>
                      <a:r>
                        <a:rPr lang="es-EC" sz="1400" dirty="0">
                          <a:effectLst/>
                          <a:latin typeface="Arial" panose="020B0604020202020204" pitchFamily="34" charset="0"/>
                          <a:cs typeface="Arial" panose="020B0604020202020204" pitchFamily="34" charset="0"/>
                        </a:rPr>
                        <a:t>Lunes </a:t>
                      </a:r>
                      <a:endParaRPr lang="en-US" sz="1400" dirty="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tc>
                <a:tc>
                  <a:txBody>
                    <a:bodyPr/>
                    <a:lstStyle/>
                    <a:p>
                      <a:pPr indent="180340" algn="just">
                        <a:lnSpc>
                          <a:spcPct val="200000"/>
                        </a:lnSpc>
                        <a:spcAft>
                          <a:spcPts val="0"/>
                        </a:spcAft>
                      </a:pPr>
                      <a:r>
                        <a:rPr lang="es-EC" sz="1400" dirty="0">
                          <a:effectLst/>
                          <a:latin typeface="Arial" panose="020B0604020202020204" pitchFamily="34" charset="0"/>
                          <a:cs typeface="Arial" panose="020B0604020202020204" pitchFamily="34" charset="0"/>
                        </a:rPr>
                        <a:t>Martes</a:t>
                      </a:r>
                      <a:endParaRPr lang="en-US" sz="1400" dirty="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tc>
                <a:tc>
                  <a:txBody>
                    <a:bodyPr/>
                    <a:lstStyle/>
                    <a:p>
                      <a:pPr indent="180340" algn="just">
                        <a:lnSpc>
                          <a:spcPct val="200000"/>
                        </a:lnSpc>
                        <a:spcAft>
                          <a:spcPts val="0"/>
                        </a:spcAft>
                      </a:pPr>
                      <a:r>
                        <a:rPr lang="es-EC" sz="1400" dirty="0">
                          <a:effectLst/>
                          <a:latin typeface="Arial" panose="020B0604020202020204" pitchFamily="34" charset="0"/>
                          <a:cs typeface="Arial" panose="020B0604020202020204" pitchFamily="34" charset="0"/>
                        </a:rPr>
                        <a:t>Miércoles </a:t>
                      </a:r>
                      <a:endParaRPr lang="en-US" sz="1400" dirty="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tc>
                <a:tc>
                  <a:txBody>
                    <a:bodyPr/>
                    <a:lstStyle/>
                    <a:p>
                      <a:pPr indent="180340" algn="just">
                        <a:lnSpc>
                          <a:spcPct val="200000"/>
                        </a:lnSpc>
                        <a:spcAft>
                          <a:spcPts val="0"/>
                        </a:spcAft>
                      </a:pPr>
                      <a:r>
                        <a:rPr lang="es-EC" sz="1400">
                          <a:effectLst/>
                          <a:latin typeface="Arial" panose="020B0604020202020204" pitchFamily="34" charset="0"/>
                          <a:cs typeface="Arial" panose="020B0604020202020204" pitchFamily="34" charset="0"/>
                        </a:rPr>
                        <a:t>Jueves</a:t>
                      </a:r>
                      <a:endParaRPr lang="en-US" sz="140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tc>
                <a:tc>
                  <a:txBody>
                    <a:bodyPr/>
                    <a:lstStyle/>
                    <a:p>
                      <a:pPr indent="180340" algn="just">
                        <a:lnSpc>
                          <a:spcPct val="200000"/>
                        </a:lnSpc>
                        <a:spcAft>
                          <a:spcPts val="0"/>
                        </a:spcAft>
                      </a:pPr>
                      <a:r>
                        <a:rPr lang="es-EC" sz="1400" dirty="0">
                          <a:effectLst/>
                          <a:latin typeface="Arial" panose="020B0604020202020204" pitchFamily="34" charset="0"/>
                          <a:cs typeface="Arial" panose="020B0604020202020204" pitchFamily="34" charset="0"/>
                        </a:rPr>
                        <a:t>Viernes </a:t>
                      </a:r>
                      <a:endParaRPr lang="en-US" sz="1400" dirty="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tc>
                <a:tc>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Sábado</a:t>
                      </a:r>
                      <a:endParaRPr lang="en-US" sz="1400" dirty="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nchor="ctr">
                    <a:solidFill>
                      <a:srgbClr val="FFFF00"/>
                    </a:solidFill>
                  </a:tcPr>
                </a:tc>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Domingo</a:t>
                      </a:r>
                      <a:endParaRPr lang="en-US" sz="140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nchor="ctr">
                    <a:solidFill>
                      <a:srgbClr val="FFFF00"/>
                    </a:solidFill>
                  </a:tcPr>
                </a:tc>
                <a:extLst>
                  <a:ext uri="{0D108BD9-81ED-4DB2-BD59-A6C34878D82A}">
                    <a16:rowId xmlns="" xmlns:a16="http://schemas.microsoft.com/office/drawing/2014/main" val="4030531894"/>
                  </a:ext>
                </a:extLst>
              </a:tr>
              <a:tr h="576734">
                <a:tc>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Calentamiento</a:t>
                      </a:r>
                      <a:endParaRPr lang="en-US" sz="1400" dirty="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nchor="ctr"/>
                </a:tc>
                <a:tc>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Calentamiento</a:t>
                      </a:r>
                      <a:endParaRPr lang="en-US" sz="1400" dirty="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nchor="ctr"/>
                </a:tc>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Calentamiento</a:t>
                      </a:r>
                      <a:endParaRPr lang="en-US" sz="140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nchor="ctr"/>
                </a:tc>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Calentamiento</a:t>
                      </a:r>
                      <a:endParaRPr lang="en-US" sz="140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nchor="ctr"/>
                </a:tc>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Calentamiento</a:t>
                      </a:r>
                      <a:endParaRPr lang="en-US" sz="140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nchor="ctr"/>
                </a:tc>
                <a:tc rowSpan="4">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Descanso</a:t>
                      </a:r>
                      <a:endParaRPr lang="en-US" sz="1400" dirty="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vert="vert270" anchor="ctr">
                    <a:solidFill>
                      <a:srgbClr val="FFFF00"/>
                    </a:solidFill>
                  </a:tcPr>
                </a:tc>
                <a:tc rowSpan="4">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Descanso</a:t>
                      </a:r>
                      <a:endParaRPr lang="en-US" sz="1400" dirty="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vert="vert270" anchor="ctr">
                    <a:solidFill>
                      <a:srgbClr val="FFFF00"/>
                    </a:solidFill>
                  </a:tcPr>
                </a:tc>
                <a:extLst>
                  <a:ext uri="{0D108BD9-81ED-4DB2-BD59-A6C34878D82A}">
                    <a16:rowId xmlns="" xmlns:a16="http://schemas.microsoft.com/office/drawing/2014/main" val="1620316929"/>
                  </a:ext>
                </a:extLst>
              </a:tr>
              <a:tr h="1461961">
                <a:tc>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cs typeface="Arial" panose="020B0604020202020204" pitchFamily="34" charset="0"/>
                      </a:endParaRPr>
                    </a:p>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cs typeface="Arial" panose="020B0604020202020204" pitchFamily="34" charset="0"/>
                      </a:endParaRPr>
                    </a:p>
                    <a:p>
                      <a:pPr indent="180340" algn="ctr">
                        <a:lnSpc>
                          <a:spcPct val="200000"/>
                        </a:lnSpc>
                        <a:spcAft>
                          <a:spcPts val="0"/>
                        </a:spcAft>
                      </a:pPr>
                      <a:r>
                        <a:rPr lang="es-EC" sz="1400" dirty="0" err="1">
                          <a:effectLst/>
                          <a:latin typeface="Arial" panose="020B0604020202020204" pitchFamily="34" charset="0"/>
                          <a:cs typeface="Arial" panose="020B0604020202020204" pitchFamily="34" charset="0"/>
                        </a:rPr>
                        <a:t>Pliometría</a:t>
                      </a:r>
                      <a:r>
                        <a:rPr lang="es-EC" sz="1400" dirty="0">
                          <a:effectLst/>
                          <a:latin typeface="Arial" panose="020B0604020202020204" pitchFamily="34" charset="0"/>
                          <a:cs typeface="Arial" panose="020B0604020202020204" pitchFamily="34" charset="0"/>
                        </a:rPr>
                        <a:t> tren </a:t>
                      </a:r>
                      <a:r>
                        <a:rPr lang="es-EC" sz="1400" dirty="0" smtClean="0">
                          <a:effectLst/>
                          <a:latin typeface="Arial" panose="020B0604020202020204" pitchFamily="34" charset="0"/>
                          <a:cs typeface="Arial" panose="020B0604020202020204" pitchFamily="34" charset="0"/>
                        </a:rPr>
                        <a:t>inferior.</a:t>
                      </a:r>
                      <a:endParaRPr lang="en-US" sz="1400" dirty="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nchor="ctr"/>
                </a:tc>
                <a:tc rowSpan="2">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Entrenamiento militar, (trote militar, pista de pentatlón militar, natación, circuitos de fuerza, repeticiones en pista atlética).</a:t>
                      </a:r>
                      <a:endParaRPr lang="en-US" sz="1400" dirty="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nchor="ctr"/>
                </a:tc>
                <a:tc rowSpan="2">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Entrenamiento militar, (trote militar, pista de pentatlón militar, natación, circuitos de fuerza, repeticiones en pista atlética).</a:t>
                      </a:r>
                      <a:endParaRPr lang="en-US" sz="1400" dirty="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nchor="ctr"/>
                </a:tc>
                <a:tc>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cs typeface="Arial" panose="020B0604020202020204" pitchFamily="34" charset="0"/>
                      </a:endParaRPr>
                    </a:p>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cs typeface="Arial" panose="020B0604020202020204" pitchFamily="34" charset="0"/>
                      </a:endParaRPr>
                    </a:p>
                    <a:p>
                      <a:pPr indent="180340" algn="ctr">
                        <a:lnSpc>
                          <a:spcPct val="200000"/>
                        </a:lnSpc>
                        <a:spcAft>
                          <a:spcPts val="0"/>
                        </a:spcAft>
                      </a:pPr>
                      <a:r>
                        <a:rPr lang="es-EC" sz="1400" b="1" dirty="0" err="1">
                          <a:solidFill>
                            <a:schemeClr val="tx1"/>
                          </a:solidFill>
                          <a:effectLst/>
                          <a:latin typeface="Arial" panose="020B0604020202020204" pitchFamily="34" charset="0"/>
                          <a:cs typeface="Arial" panose="020B0604020202020204" pitchFamily="34" charset="0"/>
                        </a:rPr>
                        <a:t>Pliometría</a:t>
                      </a:r>
                      <a:r>
                        <a:rPr lang="es-EC" sz="1400" b="1" dirty="0">
                          <a:solidFill>
                            <a:schemeClr val="tx1"/>
                          </a:solidFill>
                          <a:effectLst/>
                          <a:latin typeface="Arial" panose="020B0604020202020204" pitchFamily="34" charset="0"/>
                          <a:cs typeface="Arial" panose="020B0604020202020204" pitchFamily="34" charset="0"/>
                        </a:rPr>
                        <a:t> tren </a:t>
                      </a:r>
                      <a:r>
                        <a:rPr lang="es-EC" sz="1400" b="1" dirty="0" smtClean="0">
                          <a:solidFill>
                            <a:schemeClr val="tx1"/>
                          </a:solidFill>
                          <a:effectLst/>
                          <a:latin typeface="Arial" panose="020B0604020202020204" pitchFamily="34" charset="0"/>
                          <a:cs typeface="Arial" panose="020B0604020202020204" pitchFamily="34" charset="0"/>
                        </a:rPr>
                        <a:t>superior</a:t>
                      </a:r>
                      <a:r>
                        <a:rPr lang="es-EC" sz="1400" dirty="0" smtClean="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nchor="ctr"/>
                </a:tc>
                <a:tc rowSpan="2">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Deportes controlados, actividades lúdicas.</a:t>
                      </a:r>
                      <a:endParaRPr lang="en-US" sz="1400" dirty="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nchor="ct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3457700647"/>
                  </a:ext>
                </a:extLst>
              </a:tr>
              <a:tr h="2306942">
                <a:tc>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cs typeface="Arial" panose="020B0604020202020204" pitchFamily="34" charset="0"/>
                      </a:endParaRPr>
                    </a:p>
                    <a:p>
                      <a:pPr indent="180340" algn="ctr">
                        <a:lnSpc>
                          <a:spcPct val="200000"/>
                        </a:lnSpc>
                        <a:spcAft>
                          <a:spcPts val="0"/>
                        </a:spcAft>
                      </a:pPr>
                      <a:r>
                        <a:rPr lang="es-EC" sz="1400" dirty="0" smtClean="0">
                          <a:effectLst/>
                          <a:latin typeface="Arial" panose="020B0604020202020204" pitchFamily="34" charset="0"/>
                          <a:cs typeface="Arial" panose="020B0604020202020204" pitchFamily="34" charset="0"/>
                        </a:rPr>
                        <a:t>Trote</a:t>
                      </a:r>
                      <a:r>
                        <a:rPr lang="es-EC" sz="1400" baseline="0" dirty="0" smtClean="0">
                          <a:effectLst/>
                          <a:latin typeface="Arial" panose="020B0604020202020204" pitchFamily="34" charset="0"/>
                          <a:cs typeface="Arial" panose="020B0604020202020204" pitchFamily="34" charset="0"/>
                        </a:rPr>
                        <a:t> suave 3km</a:t>
                      </a:r>
                      <a:r>
                        <a:rPr lang="es-EC" sz="1400" dirty="0" smtClean="0">
                          <a:effectLst/>
                          <a:latin typeface="Arial" panose="020B0604020202020204" pitchFamily="34" charset="0"/>
                          <a:cs typeface="Arial" panose="020B0604020202020204" pitchFamily="34" charset="0"/>
                        </a:rPr>
                        <a:t>.</a:t>
                      </a:r>
                      <a:endParaRPr lang="en-US" sz="1400" dirty="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nchor="ctr"/>
                </a:tc>
                <a:tc vMerge="1">
                  <a:txBody>
                    <a:bodyPr/>
                    <a:lstStyle/>
                    <a:p>
                      <a:endParaRPr lang="en-US"/>
                    </a:p>
                  </a:txBody>
                  <a:tcPr/>
                </a:tc>
                <a:tc vMerge="1">
                  <a:txBody>
                    <a:bodyPr/>
                    <a:lstStyle/>
                    <a:p>
                      <a:endParaRPr lang="en-US"/>
                    </a:p>
                  </a:txBody>
                  <a:tcPr/>
                </a:tc>
                <a:tc>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 </a:t>
                      </a:r>
                      <a:endParaRPr lang="en-US" sz="1400" dirty="0">
                        <a:effectLst/>
                        <a:latin typeface="Arial" panose="020B0604020202020204" pitchFamily="34" charset="0"/>
                        <a:cs typeface="Arial" panose="020B0604020202020204" pitchFamily="34" charset="0"/>
                      </a:endParaRPr>
                    </a:p>
                    <a:p>
                      <a:pPr indent="180340" algn="ctr">
                        <a:lnSpc>
                          <a:spcPct val="200000"/>
                        </a:lnSpc>
                        <a:spcAft>
                          <a:spcPts val="0"/>
                        </a:spcAft>
                      </a:pPr>
                      <a:r>
                        <a:rPr lang="es-EC" sz="1400" b="1" dirty="0" smtClean="0">
                          <a:effectLst/>
                          <a:latin typeface="Arial" panose="020B0604020202020204" pitchFamily="34" charset="0"/>
                          <a:cs typeface="Arial" panose="020B0604020202020204" pitchFamily="34" charset="0"/>
                        </a:rPr>
                        <a:t>Trote</a:t>
                      </a:r>
                      <a:r>
                        <a:rPr lang="es-EC" sz="1400" b="1" baseline="0" dirty="0" smtClean="0">
                          <a:effectLst/>
                          <a:latin typeface="Arial" panose="020B0604020202020204" pitchFamily="34" charset="0"/>
                          <a:cs typeface="Arial" panose="020B0604020202020204" pitchFamily="34" charset="0"/>
                        </a:rPr>
                        <a:t> suave 3km</a:t>
                      </a:r>
                      <a:r>
                        <a:rPr lang="es-EC" sz="1400" b="1" dirty="0" smtClean="0">
                          <a:effectLst/>
                          <a:latin typeface="Arial" panose="020B0604020202020204" pitchFamily="34" charset="0"/>
                          <a:cs typeface="Arial" panose="020B0604020202020204" pitchFamily="34" charset="0"/>
                        </a:rPr>
                        <a:t>.</a:t>
                      </a:r>
                      <a:endParaRPr lang="en-US" sz="1400" b="1" dirty="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1174287866"/>
                  </a:ext>
                </a:extLst>
              </a:tr>
              <a:tr h="576734">
                <a:tc>
                  <a:txBody>
                    <a:bodyPr/>
                    <a:lstStyle/>
                    <a:p>
                      <a:pPr indent="180340" algn="ctr">
                        <a:lnSpc>
                          <a:spcPct val="200000"/>
                        </a:lnSpc>
                        <a:spcAft>
                          <a:spcPts val="0"/>
                        </a:spcAft>
                      </a:pPr>
                      <a:r>
                        <a:rPr lang="es-EC" sz="1400" b="0" dirty="0">
                          <a:effectLst/>
                          <a:latin typeface="Arial" panose="020B0604020202020204" pitchFamily="34" charset="0"/>
                          <a:cs typeface="Arial" panose="020B0604020202020204" pitchFamily="34" charset="0"/>
                        </a:rPr>
                        <a:t>Estiramiento</a:t>
                      </a:r>
                      <a:endParaRPr lang="en-US" sz="1400" b="0" dirty="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nchor="ctr"/>
                </a:tc>
                <a:tc>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Estiramiento</a:t>
                      </a:r>
                      <a:endParaRPr lang="en-US" sz="1400" dirty="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nchor="ctr"/>
                </a:tc>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Estiramiento</a:t>
                      </a:r>
                      <a:endParaRPr lang="en-US" sz="140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nchor="ctr"/>
                </a:tc>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Estiramiento</a:t>
                      </a:r>
                      <a:endParaRPr lang="en-US" sz="140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nchor="ctr"/>
                </a:tc>
                <a:tc>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Estiramiento</a:t>
                      </a:r>
                      <a:endParaRPr lang="en-US" sz="1400" dirty="0">
                        <a:effectLst/>
                        <a:latin typeface="Arial" panose="020B0604020202020204" pitchFamily="34" charset="0"/>
                        <a:ea typeface="Tw Cen MT" panose="020B0602020104020603" pitchFamily="34" charset="0"/>
                        <a:cs typeface="Arial" panose="020B0604020202020204" pitchFamily="34" charset="0"/>
                      </a:endParaRPr>
                    </a:p>
                  </a:txBody>
                  <a:tcPr marL="48518" marR="48518" marT="0" marB="0" anchor="ctr"/>
                </a:tc>
                <a:tc vMerge="1">
                  <a:txBody>
                    <a:bodyPr/>
                    <a:lstStyle/>
                    <a:p>
                      <a:endParaRPr lang="en-US"/>
                    </a:p>
                  </a:txBody>
                  <a:tcPr/>
                </a:tc>
                <a:tc vMerge="1">
                  <a:txBody>
                    <a:bodyPr/>
                    <a:lstStyle/>
                    <a:p>
                      <a:endParaRPr lang="en-US"/>
                    </a:p>
                  </a:txBody>
                  <a:tcPr/>
                </a:tc>
                <a:extLst>
                  <a:ext uri="{0D108BD9-81ED-4DB2-BD59-A6C34878D82A}">
                    <a16:rowId xmlns="" xmlns:a16="http://schemas.microsoft.com/office/drawing/2014/main" val="966742689"/>
                  </a:ext>
                </a:extLst>
              </a:tr>
            </a:tbl>
          </a:graphicData>
        </a:graphic>
      </p:graphicFrame>
    </p:spTree>
    <p:extLst>
      <p:ext uri="{BB962C8B-B14F-4D97-AF65-F5344CB8AC3E}">
        <p14:creationId xmlns:p14="http://schemas.microsoft.com/office/powerpoint/2010/main" val="252339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045571" y="118324"/>
            <a:ext cx="6873240" cy="850667"/>
          </a:xfrm>
        </p:spPr>
        <p:style>
          <a:lnRef idx="2">
            <a:schemeClr val="dk1">
              <a:shade val="50000"/>
            </a:schemeClr>
          </a:lnRef>
          <a:fillRef idx="1">
            <a:schemeClr val="dk1"/>
          </a:fillRef>
          <a:effectRef idx="0">
            <a:schemeClr val="dk1"/>
          </a:effectRef>
          <a:fontRef idx="minor">
            <a:schemeClr val="lt1"/>
          </a:fontRef>
        </p:style>
        <p:txBody>
          <a:bodyPr>
            <a:normAutofit/>
          </a:bodyPr>
          <a:lstStyle/>
          <a:p>
            <a:pPr algn="ctr"/>
            <a:r>
              <a:rPr lang="es-EC" i="1" dirty="0" smtClean="0"/>
              <a:t>AMBIENTE DE LA COMPETENCIA</a:t>
            </a:r>
            <a:endParaRPr lang="es-EC" i="1" dirty="0"/>
          </a:p>
        </p:txBody>
      </p:sp>
      <p:sp>
        <p:nvSpPr>
          <p:cNvPr id="43" name="42 CuadroTexto"/>
          <p:cNvSpPr txBox="1"/>
          <p:nvPr/>
        </p:nvSpPr>
        <p:spPr>
          <a:xfrm>
            <a:off x="7267431" y="1815994"/>
            <a:ext cx="1821977" cy="646331"/>
          </a:xfrm>
          <a:prstGeom prst="rect">
            <a:avLst/>
          </a:prstGeom>
          <a:solidFill>
            <a:schemeClr val="accent6">
              <a:lumMod val="40000"/>
              <a:lumOff val="60000"/>
            </a:schemeClr>
          </a:solidFill>
        </p:spPr>
        <p:txBody>
          <a:bodyPr wrap="square" rtlCol="0">
            <a:spAutoFit/>
          </a:bodyPr>
          <a:lstStyle/>
          <a:p>
            <a:r>
              <a:rPr lang="es-EC" dirty="0" smtClean="0"/>
              <a:t>09:00    50 </a:t>
            </a:r>
            <a:r>
              <a:rPr lang="es-EC" dirty="0" err="1" smtClean="0"/>
              <a:t>mts</a:t>
            </a:r>
            <a:r>
              <a:rPr lang="es-EC" dirty="0" smtClean="0"/>
              <a:t>.</a:t>
            </a:r>
          </a:p>
          <a:p>
            <a:r>
              <a:rPr lang="es-EC" dirty="0" smtClean="0"/>
              <a:t>05:30    50 </a:t>
            </a:r>
            <a:r>
              <a:rPr lang="es-EC" dirty="0" err="1" smtClean="0"/>
              <a:t>mts</a:t>
            </a:r>
            <a:r>
              <a:rPr lang="es-EC" dirty="0" smtClean="0"/>
              <a:t>.</a:t>
            </a:r>
            <a:endParaRPr lang="es-EC" dirty="0"/>
          </a:p>
        </p:txBody>
      </p:sp>
      <p:sp>
        <p:nvSpPr>
          <p:cNvPr id="44" name="43 CuadroTexto"/>
          <p:cNvSpPr txBox="1"/>
          <p:nvPr/>
        </p:nvSpPr>
        <p:spPr>
          <a:xfrm>
            <a:off x="7055893" y="5202382"/>
            <a:ext cx="1958451" cy="646331"/>
          </a:xfrm>
          <a:prstGeom prst="rect">
            <a:avLst/>
          </a:prstGeom>
          <a:solidFill>
            <a:schemeClr val="accent6">
              <a:lumMod val="40000"/>
              <a:lumOff val="60000"/>
            </a:schemeClr>
          </a:solidFill>
        </p:spPr>
        <p:txBody>
          <a:bodyPr wrap="square" rtlCol="0">
            <a:spAutoFit/>
          </a:bodyPr>
          <a:lstStyle/>
          <a:p>
            <a:r>
              <a:rPr lang="es-EC" dirty="0" smtClean="0"/>
              <a:t>16:00 18:00</a:t>
            </a:r>
          </a:p>
          <a:p>
            <a:r>
              <a:rPr lang="es-EC" dirty="0" smtClean="0"/>
              <a:t>Lun -   vie</a:t>
            </a:r>
            <a:endParaRPr lang="es-EC" dirty="0"/>
          </a:p>
        </p:txBody>
      </p:sp>
      <p:pic>
        <p:nvPicPr>
          <p:cNvPr id="3078" name="Picture 6" descr="Educación Física y Cultura Física: PENTATLÓN MILITAR. LA MÁ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0119" y="1395883"/>
            <a:ext cx="3521123" cy="236581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ducación Física y Cultura Física: PENTATLÓN MILITAR. LA MÁ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0119" y="4065943"/>
            <a:ext cx="3645639" cy="2348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96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8"/>
                                        </p:tgtEl>
                                        <p:attrNameLst>
                                          <p:attrName>style.visibility</p:attrName>
                                        </p:attrNameLst>
                                      </p:cBhvr>
                                      <p:to>
                                        <p:strVal val="visible"/>
                                      </p:to>
                                    </p:set>
                                    <p:animEffect transition="in" filter="fade">
                                      <p:cBhvr>
                                        <p:cTn id="14" dur="1000"/>
                                        <p:tgtEl>
                                          <p:spTgt spid="3078"/>
                                        </p:tgtEl>
                                      </p:cBhvr>
                                    </p:animEffect>
                                    <p:anim calcmode="lin" valueType="num">
                                      <p:cBhvr>
                                        <p:cTn id="15" dur="1000" fill="hold"/>
                                        <p:tgtEl>
                                          <p:spTgt spid="3078"/>
                                        </p:tgtEl>
                                        <p:attrNameLst>
                                          <p:attrName>ppt_x</p:attrName>
                                        </p:attrNameLst>
                                      </p:cBhvr>
                                      <p:tavLst>
                                        <p:tav tm="0">
                                          <p:val>
                                            <p:strVal val="#ppt_x"/>
                                          </p:val>
                                        </p:tav>
                                        <p:tav tm="100000">
                                          <p:val>
                                            <p:strVal val="#ppt_x"/>
                                          </p:val>
                                        </p:tav>
                                      </p:tavLst>
                                    </p:anim>
                                    <p:anim calcmode="lin" valueType="num">
                                      <p:cBhvr>
                                        <p:cTn id="16"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80"/>
                                        </p:tgtEl>
                                        <p:attrNameLst>
                                          <p:attrName>style.visibility</p:attrName>
                                        </p:attrNameLst>
                                      </p:cBhvr>
                                      <p:to>
                                        <p:strVal val="visible"/>
                                      </p:to>
                                    </p:set>
                                    <p:animEffect transition="in" filter="fade">
                                      <p:cBhvr>
                                        <p:cTn id="28" dur="1000"/>
                                        <p:tgtEl>
                                          <p:spTgt spid="3080"/>
                                        </p:tgtEl>
                                      </p:cBhvr>
                                    </p:animEffect>
                                    <p:anim calcmode="lin" valueType="num">
                                      <p:cBhvr>
                                        <p:cTn id="29" dur="1000" fill="hold"/>
                                        <p:tgtEl>
                                          <p:spTgt spid="3080"/>
                                        </p:tgtEl>
                                        <p:attrNameLst>
                                          <p:attrName>ppt_x</p:attrName>
                                        </p:attrNameLst>
                                      </p:cBhvr>
                                      <p:tavLst>
                                        <p:tav tm="0">
                                          <p:val>
                                            <p:strVal val="#ppt_x"/>
                                          </p:val>
                                        </p:tav>
                                        <p:tav tm="100000">
                                          <p:val>
                                            <p:strVal val="#ppt_x"/>
                                          </p:val>
                                        </p:tav>
                                      </p:tavLst>
                                    </p:anim>
                                    <p:anim calcmode="lin" valueType="num">
                                      <p:cBhvr>
                                        <p:cTn id="30" dur="1000" fill="hold"/>
                                        <p:tgtEl>
                                          <p:spTgt spid="308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anim calcmode="lin" valueType="num">
                                      <p:cBhvr>
                                        <p:cTn id="34" dur="1000" fill="hold"/>
                                        <p:tgtEl>
                                          <p:spTgt spid="44"/>
                                        </p:tgtEl>
                                        <p:attrNameLst>
                                          <p:attrName>ppt_x</p:attrName>
                                        </p:attrNameLst>
                                      </p:cBhvr>
                                      <p:tavLst>
                                        <p:tav tm="0">
                                          <p:val>
                                            <p:strVal val="#ppt_x"/>
                                          </p:val>
                                        </p:tav>
                                        <p:tav tm="100000">
                                          <p:val>
                                            <p:strVal val="#ppt_x"/>
                                          </p:val>
                                        </p:tav>
                                      </p:tavLst>
                                    </p:anim>
                                    <p:anim calcmode="lin" valueType="num">
                                      <p:cBhvr>
                                        <p:cTn id="3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318" y="1905085"/>
            <a:ext cx="8960939" cy="4280066"/>
          </a:xfrm>
          <a:prstGeom prst="rect">
            <a:avLst/>
          </a:prstGeom>
        </p:spPr>
      </p:pic>
      <p:sp>
        <p:nvSpPr>
          <p:cNvPr id="2" name="Título 1"/>
          <p:cNvSpPr>
            <a:spLocks noGrp="1"/>
          </p:cNvSpPr>
          <p:nvPr>
            <p:ph type="title"/>
          </p:nvPr>
        </p:nvSpPr>
        <p:spPr>
          <a:xfrm>
            <a:off x="612018" y="742901"/>
            <a:ext cx="9172060" cy="984069"/>
          </a:xfrm>
        </p:spPr>
        <p:txBody>
          <a:bodyPr>
            <a:noAutofit/>
          </a:bodyPr>
          <a:lstStyle/>
          <a:p>
            <a:pPr algn="ctr"/>
            <a:r>
              <a:rPr lang="es-ES" sz="6000" dirty="0" smtClean="0"/>
              <a:t>Análisis de resultados </a:t>
            </a:r>
            <a:endParaRPr lang="en-US" sz="6000" dirty="0"/>
          </a:p>
        </p:txBody>
      </p:sp>
    </p:spTree>
    <p:extLst>
      <p:ext uri="{BB962C8B-B14F-4D97-AF65-F5344CB8AC3E}">
        <p14:creationId xmlns:p14="http://schemas.microsoft.com/office/powerpoint/2010/main" val="2623653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74021"/>
            <a:ext cx="8596668" cy="657497"/>
          </a:xfrm>
        </p:spPr>
        <p:txBody>
          <a:bodyPr>
            <a:normAutofit/>
          </a:bodyPr>
          <a:lstStyle/>
          <a:p>
            <a:pPr algn="ctr"/>
            <a:r>
              <a:rPr lang="es-ES" b="1" i="1" dirty="0" smtClean="0"/>
              <a:t>DATOS DE LOS ATLETAS</a:t>
            </a:r>
            <a:endParaRPr lang="en-US" dirty="0"/>
          </a:p>
        </p:txBody>
      </p:sp>
      <p:graphicFrame>
        <p:nvGraphicFramePr>
          <p:cNvPr id="3" name="2 Tabla"/>
          <p:cNvGraphicFramePr>
            <a:graphicFrameLocks noGrp="1"/>
          </p:cNvGraphicFramePr>
          <p:nvPr>
            <p:extLst>
              <p:ext uri="{D42A27DB-BD31-4B8C-83A1-F6EECF244321}">
                <p14:modId xmlns:p14="http://schemas.microsoft.com/office/powerpoint/2010/main" val="1012674610"/>
              </p:ext>
            </p:extLst>
          </p:nvPr>
        </p:nvGraphicFramePr>
        <p:xfrm>
          <a:off x="95535" y="1270821"/>
          <a:ext cx="11505063" cy="5449868"/>
        </p:xfrm>
        <a:graphic>
          <a:graphicData uri="http://schemas.openxmlformats.org/drawingml/2006/table">
            <a:tbl>
              <a:tblPr firstRow="1" firstCol="1" bandRow="1">
                <a:tableStyleId>{5C22544A-7EE6-4342-B048-85BDC9FD1C3A}</a:tableStyleId>
              </a:tblPr>
              <a:tblGrid>
                <a:gridCol w="1399165"/>
                <a:gridCol w="1044463"/>
                <a:gridCol w="4349685"/>
                <a:gridCol w="1043236"/>
                <a:gridCol w="870184"/>
                <a:gridCol w="1399165"/>
                <a:gridCol w="1399165"/>
              </a:tblGrid>
              <a:tr h="735400">
                <a:tc>
                  <a:txBody>
                    <a:bodyPr/>
                    <a:lstStyle/>
                    <a:p>
                      <a:pPr indent="180340" algn="l">
                        <a:lnSpc>
                          <a:spcPct val="200000"/>
                        </a:lnSpc>
                        <a:spcAft>
                          <a:spcPts val="0"/>
                        </a:spcAft>
                      </a:pPr>
                      <a:r>
                        <a:rPr lang="es-MX" sz="1200" dirty="0">
                          <a:effectLst/>
                          <a:latin typeface="Arial" panose="020B0604020202020204" pitchFamily="34" charset="0"/>
                          <a:cs typeface="Arial" panose="020B0604020202020204" pitchFamily="34" charset="0"/>
                        </a:rPr>
                        <a:t>Ord.</a:t>
                      </a:r>
                      <a:endParaRPr lang="es-EC" sz="1200" dirty="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MX" sz="1200" dirty="0">
                          <a:effectLst/>
                          <a:latin typeface="Arial" panose="020B0604020202020204" pitchFamily="34" charset="0"/>
                          <a:cs typeface="Arial" panose="020B0604020202020204" pitchFamily="34" charset="0"/>
                        </a:rPr>
                        <a:t>Grado</a:t>
                      </a:r>
                      <a:endParaRPr lang="es-EC" sz="1200" dirty="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l">
                        <a:lnSpc>
                          <a:spcPct val="200000"/>
                        </a:lnSpc>
                        <a:spcAft>
                          <a:spcPts val="0"/>
                        </a:spcAft>
                      </a:pPr>
                      <a:r>
                        <a:rPr lang="es-MX" sz="1200">
                          <a:effectLst/>
                          <a:latin typeface="Arial" panose="020B0604020202020204" pitchFamily="34" charset="0"/>
                          <a:cs typeface="Arial" panose="020B0604020202020204" pitchFamily="34" charset="0"/>
                        </a:rPr>
                        <a:t>Apellidos y Nombres</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MX" sz="1200">
                          <a:effectLst/>
                          <a:latin typeface="Arial" panose="020B0604020202020204" pitchFamily="34" charset="0"/>
                          <a:cs typeface="Arial" panose="020B0604020202020204" pitchFamily="34" charset="0"/>
                        </a:rPr>
                        <a:t>Edad</a:t>
                      </a:r>
                      <a:br>
                        <a:rPr lang="es-MX" sz="1200">
                          <a:effectLst/>
                          <a:latin typeface="Arial" panose="020B0604020202020204" pitchFamily="34" charset="0"/>
                          <a:cs typeface="Arial" panose="020B0604020202020204" pitchFamily="34" charset="0"/>
                        </a:rPr>
                      </a:br>
                      <a:r>
                        <a:rPr lang="es-MX" sz="1200">
                          <a:effectLst/>
                          <a:latin typeface="Arial" panose="020B0604020202020204" pitchFamily="34" charset="0"/>
                          <a:cs typeface="Arial" panose="020B0604020202020204" pitchFamily="34" charset="0"/>
                        </a:rPr>
                        <a:t>(años)</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MX" sz="1200">
                          <a:effectLst/>
                          <a:latin typeface="Arial" panose="020B0604020202020204" pitchFamily="34" charset="0"/>
                          <a:cs typeface="Arial" panose="020B0604020202020204" pitchFamily="34" charset="0"/>
                        </a:rPr>
                        <a:t>Peso</a:t>
                      </a:r>
                      <a:br>
                        <a:rPr lang="es-MX" sz="1200">
                          <a:effectLst/>
                          <a:latin typeface="Arial" panose="020B0604020202020204" pitchFamily="34" charset="0"/>
                          <a:cs typeface="Arial" panose="020B0604020202020204" pitchFamily="34" charset="0"/>
                        </a:rPr>
                      </a:br>
                      <a:r>
                        <a:rPr lang="es-MX" sz="1200">
                          <a:effectLst/>
                          <a:latin typeface="Arial" panose="020B0604020202020204" pitchFamily="34" charset="0"/>
                          <a:cs typeface="Arial" panose="020B0604020202020204" pitchFamily="34" charset="0"/>
                        </a:rPr>
                        <a:t>(Kg)</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MX" sz="1200">
                          <a:effectLst/>
                          <a:latin typeface="Arial" panose="020B0604020202020204" pitchFamily="34" charset="0"/>
                          <a:cs typeface="Arial" panose="020B0604020202020204" pitchFamily="34" charset="0"/>
                        </a:rPr>
                        <a:t>Estatura</a:t>
                      </a:r>
                      <a:br>
                        <a:rPr lang="es-MX" sz="1200">
                          <a:effectLst/>
                          <a:latin typeface="Arial" panose="020B0604020202020204" pitchFamily="34" charset="0"/>
                          <a:cs typeface="Arial" panose="020B0604020202020204" pitchFamily="34" charset="0"/>
                        </a:rPr>
                      </a:br>
                      <a:r>
                        <a:rPr lang="es-MX" sz="1200">
                          <a:effectLst/>
                          <a:latin typeface="Arial" panose="020B0604020202020204" pitchFamily="34" charset="0"/>
                          <a:cs typeface="Arial" panose="020B0604020202020204" pitchFamily="34" charset="0"/>
                        </a:rPr>
                        <a:t>(m)</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MX" sz="1200" dirty="0">
                          <a:effectLst/>
                          <a:latin typeface="Arial" panose="020B0604020202020204" pitchFamily="34" charset="0"/>
                          <a:cs typeface="Arial" panose="020B0604020202020204" pitchFamily="34" charset="0"/>
                        </a:rPr>
                        <a:t>Edad deportiva</a:t>
                      </a:r>
                      <a:br>
                        <a:rPr lang="es-MX" sz="1200" dirty="0">
                          <a:effectLst/>
                          <a:latin typeface="Arial" panose="020B0604020202020204" pitchFamily="34" charset="0"/>
                          <a:cs typeface="Arial" panose="020B0604020202020204" pitchFamily="34" charset="0"/>
                        </a:rPr>
                      </a:br>
                      <a:r>
                        <a:rPr lang="es-MX" sz="1200" dirty="0">
                          <a:effectLst/>
                          <a:latin typeface="Arial" panose="020B0604020202020204" pitchFamily="34" charset="0"/>
                          <a:cs typeface="Arial" panose="020B0604020202020204" pitchFamily="34" charset="0"/>
                        </a:rPr>
                        <a:t>(años)</a:t>
                      </a:r>
                      <a:endParaRPr lang="es-EC" sz="1200" dirty="0">
                        <a:effectLst/>
                        <a:latin typeface="Arial" panose="020B0604020202020204" pitchFamily="34" charset="0"/>
                        <a:ea typeface="Calibri"/>
                        <a:cs typeface="Arial" panose="020B0604020202020204" pitchFamily="34" charset="0"/>
                      </a:endParaRPr>
                    </a:p>
                  </a:txBody>
                  <a:tcPr marL="37971" marR="37971" marT="0" marB="0" anchor="ctr"/>
                </a:tc>
              </a:tr>
              <a:tr h="428588">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Atleta 1</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ATRO</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ROMERO CADENA BYRON</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18</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75</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1.75</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r>
              <a:tr h="428588">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Atleta 2</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ATRO</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CHALA BORJA DIXON</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20</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67</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1.78</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r>
              <a:tr h="428588">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Atleta 3</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ATRO</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TUCUNANGO SANCHEZ ANGEL</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20</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70</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1.73</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2.1</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r>
              <a:tr h="428588">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Atleta 4</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ATRO</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AMARI TUTASIG EDISON</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20</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74</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1.75</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r>
              <a:tr h="428588">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Atleta 5</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ATRO</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ANGULO FRANCO JEAN</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21</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79</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1.84</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2.5</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r>
              <a:tr h="428588">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Atleta 6</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ATRO</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MOSQUERA ESPINOZA EDISON</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21</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70</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1.73</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2.4</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r>
              <a:tr h="428588">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Atleta 7</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ATRO</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JUANAZO MURILLO JOSE</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19</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65</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1.69</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1.5</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r>
              <a:tr h="428588">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Atleta 8</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ATRO</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IBARRA MINA WALTER</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22</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66</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1.78</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3</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r>
              <a:tr h="428588">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Atleta 9</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ATRO</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l">
                        <a:lnSpc>
                          <a:spcPct val="200000"/>
                        </a:lnSpc>
                        <a:spcAft>
                          <a:spcPts val="0"/>
                        </a:spcAft>
                      </a:pPr>
                      <a:r>
                        <a:rPr lang="es-EC" sz="1200" dirty="0">
                          <a:effectLst/>
                          <a:latin typeface="Arial" panose="020B0604020202020204" pitchFamily="34" charset="0"/>
                          <a:cs typeface="Arial" panose="020B0604020202020204" pitchFamily="34" charset="0"/>
                        </a:rPr>
                        <a:t>MINA </a:t>
                      </a:r>
                      <a:r>
                        <a:rPr lang="es-EC" sz="1200" dirty="0" err="1">
                          <a:effectLst/>
                          <a:latin typeface="Arial" panose="020B0604020202020204" pitchFamily="34" charset="0"/>
                          <a:cs typeface="Arial" panose="020B0604020202020204" pitchFamily="34" charset="0"/>
                        </a:rPr>
                        <a:t>BERNAZA</a:t>
                      </a:r>
                      <a:r>
                        <a:rPr lang="es-EC" sz="1200" dirty="0">
                          <a:effectLst/>
                          <a:latin typeface="Arial" panose="020B0604020202020204" pitchFamily="34" charset="0"/>
                          <a:cs typeface="Arial" panose="020B0604020202020204" pitchFamily="34" charset="0"/>
                        </a:rPr>
                        <a:t> JEAN</a:t>
                      </a:r>
                      <a:endParaRPr lang="es-EC" sz="1200" dirty="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20</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67</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1.77</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r>
              <a:tr h="428588">
                <a:tc>
                  <a:txBody>
                    <a:bodyPr/>
                    <a:lstStyle/>
                    <a:p>
                      <a:pPr indent="180340" algn="l">
                        <a:lnSpc>
                          <a:spcPct val="200000"/>
                        </a:lnSpc>
                        <a:spcAft>
                          <a:spcPts val="0"/>
                        </a:spcAft>
                      </a:pPr>
                      <a:r>
                        <a:rPr lang="es-EC" sz="1200" dirty="0">
                          <a:effectLst/>
                          <a:latin typeface="Arial" panose="020B0604020202020204" pitchFamily="34" charset="0"/>
                          <a:cs typeface="Arial" panose="020B0604020202020204" pitchFamily="34" charset="0"/>
                        </a:rPr>
                        <a:t>Atleta 10</a:t>
                      </a:r>
                      <a:endParaRPr lang="es-EC" sz="1200" dirty="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ATRO</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CAJAS YUGSI MARCO</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20</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65</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1.70</a:t>
                      </a:r>
                      <a:endParaRPr lang="es-EC" sz="1200">
                        <a:effectLst/>
                        <a:latin typeface="Arial" panose="020B0604020202020204" pitchFamily="34" charset="0"/>
                        <a:ea typeface="Calibri"/>
                        <a:cs typeface="Arial" panose="020B0604020202020204" pitchFamily="34" charset="0"/>
                      </a:endParaRPr>
                    </a:p>
                  </a:txBody>
                  <a:tcPr marL="37971" marR="37971"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2.1</a:t>
                      </a:r>
                      <a:endParaRPr lang="es-EC" sz="1200" dirty="0">
                        <a:effectLst/>
                        <a:latin typeface="Arial" panose="020B0604020202020204" pitchFamily="34" charset="0"/>
                        <a:ea typeface="Calibri"/>
                        <a:cs typeface="Arial" panose="020B0604020202020204" pitchFamily="34" charset="0"/>
                      </a:endParaRPr>
                    </a:p>
                  </a:txBody>
                  <a:tcPr marL="37971" marR="37971" marT="0" marB="0" anchor="ctr"/>
                </a:tc>
              </a:tr>
              <a:tr h="428588">
                <a:tc>
                  <a:txBody>
                    <a:bodyPr/>
                    <a:lstStyle/>
                    <a:p>
                      <a:pPr indent="180340" algn="l">
                        <a:lnSpc>
                          <a:spcPct val="200000"/>
                        </a:lnSpc>
                        <a:spcAft>
                          <a:spcPts val="0"/>
                        </a:spcAft>
                      </a:pPr>
                      <a:r>
                        <a:rPr lang="es-EC" sz="1400" b="1" dirty="0" smtClean="0">
                          <a:solidFill>
                            <a:schemeClr val="tx1"/>
                          </a:solidFill>
                          <a:effectLst/>
                          <a:latin typeface="Arial" panose="020B0604020202020204" pitchFamily="34" charset="0"/>
                          <a:ea typeface="Calibri"/>
                          <a:cs typeface="Arial" panose="020B0604020202020204" pitchFamily="34" charset="0"/>
                        </a:rPr>
                        <a:t>PROMEDIO</a:t>
                      </a:r>
                      <a:endParaRPr lang="es-EC" sz="1400" b="1" dirty="0">
                        <a:solidFill>
                          <a:schemeClr val="tx1"/>
                        </a:solidFill>
                        <a:effectLst/>
                        <a:latin typeface="Arial" panose="020B0604020202020204" pitchFamily="34" charset="0"/>
                        <a:ea typeface="Calibri"/>
                        <a:cs typeface="Arial" panose="020B0604020202020204" pitchFamily="34" charset="0"/>
                      </a:endParaRPr>
                    </a:p>
                  </a:txBody>
                  <a:tcPr marL="37971" marR="37971" marT="0" marB="0" anchor="ctr">
                    <a:solidFill>
                      <a:srgbClr val="FFFF00"/>
                    </a:solidFill>
                  </a:tcPr>
                </a:tc>
                <a:tc>
                  <a:txBody>
                    <a:bodyPr/>
                    <a:lstStyle/>
                    <a:p>
                      <a:pPr indent="180340" algn="ctr">
                        <a:lnSpc>
                          <a:spcPct val="200000"/>
                        </a:lnSpc>
                        <a:spcAft>
                          <a:spcPts val="0"/>
                        </a:spcAft>
                      </a:pPr>
                      <a:endParaRPr lang="es-EC" sz="1400" b="1" dirty="0">
                        <a:effectLst/>
                        <a:latin typeface="Arial" panose="020B0604020202020204" pitchFamily="34" charset="0"/>
                        <a:ea typeface="Calibri"/>
                        <a:cs typeface="Arial" panose="020B0604020202020204" pitchFamily="34" charset="0"/>
                      </a:endParaRPr>
                    </a:p>
                  </a:txBody>
                  <a:tcPr marL="37971" marR="37971" marT="0" marB="0" anchor="ctr">
                    <a:solidFill>
                      <a:srgbClr val="FFFF00"/>
                    </a:solidFill>
                  </a:tcPr>
                </a:tc>
                <a:tc>
                  <a:txBody>
                    <a:bodyPr/>
                    <a:lstStyle/>
                    <a:p>
                      <a:pPr indent="180340" algn="l">
                        <a:lnSpc>
                          <a:spcPct val="200000"/>
                        </a:lnSpc>
                        <a:spcAft>
                          <a:spcPts val="0"/>
                        </a:spcAft>
                      </a:pPr>
                      <a:endParaRPr lang="es-EC" sz="1400" b="1" dirty="0">
                        <a:effectLst/>
                        <a:latin typeface="Arial" panose="020B0604020202020204" pitchFamily="34" charset="0"/>
                        <a:ea typeface="Calibri"/>
                        <a:cs typeface="Arial" panose="020B0604020202020204" pitchFamily="34" charset="0"/>
                      </a:endParaRPr>
                    </a:p>
                  </a:txBody>
                  <a:tcPr marL="37971" marR="37971" marT="0" marB="0" anchor="ctr">
                    <a:solidFill>
                      <a:srgbClr val="FFFF00"/>
                    </a:solidFill>
                  </a:tcPr>
                </a:tc>
                <a:tc>
                  <a:txBody>
                    <a:bodyPr/>
                    <a:lstStyle/>
                    <a:p>
                      <a:pPr indent="180340" algn="ctr">
                        <a:lnSpc>
                          <a:spcPct val="200000"/>
                        </a:lnSpc>
                        <a:spcAft>
                          <a:spcPts val="0"/>
                        </a:spcAft>
                      </a:pPr>
                      <a:r>
                        <a:rPr lang="es-EC" sz="1400" b="1" dirty="0" smtClean="0">
                          <a:effectLst/>
                          <a:latin typeface="Arial" panose="020B0604020202020204" pitchFamily="34" charset="0"/>
                          <a:ea typeface="Calibri"/>
                          <a:cs typeface="Arial" panose="020B0604020202020204" pitchFamily="34" charset="0"/>
                        </a:rPr>
                        <a:t>20</a:t>
                      </a:r>
                      <a:endParaRPr lang="es-EC" sz="1400" b="1" dirty="0">
                        <a:effectLst/>
                        <a:latin typeface="Arial" panose="020B0604020202020204" pitchFamily="34" charset="0"/>
                        <a:ea typeface="Calibri"/>
                        <a:cs typeface="Arial" panose="020B0604020202020204" pitchFamily="34" charset="0"/>
                      </a:endParaRPr>
                    </a:p>
                  </a:txBody>
                  <a:tcPr marL="37971" marR="37971" marT="0" marB="0" anchor="ctr">
                    <a:solidFill>
                      <a:srgbClr val="FFFF00"/>
                    </a:solidFill>
                  </a:tcPr>
                </a:tc>
                <a:tc>
                  <a:txBody>
                    <a:bodyPr/>
                    <a:lstStyle/>
                    <a:p>
                      <a:pPr indent="180340" algn="ctr">
                        <a:lnSpc>
                          <a:spcPct val="200000"/>
                        </a:lnSpc>
                        <a:spcAft>
                          <a:spcPts val="0"/>
                        </a:spcAft>
                      </a:pPr>
                      <a:r>
                        <a:rPr lang="es-EC" sz="1400" b="1" dirty="0" smtClean="0">
                          <a:effectLst/>
                          <a:latin typeface="Arial" panose="020B0604020202020204" pitchFamily="34" charset="0"/>
                          <a:ea typeface="Calibri"/>
                          <a:cs typeface="Arial" panose="020B0604020202020204" pitchFamily="34" charset="0"/>
                        </a:rPr>
                        <a:t>69,8</a:t>
                      </a:r>
                      <a:endParaRPr lang="es-EC" sz="1400" b="1" dirty="0">
                        <a:effectLst/>
                        <a:latin typeface="Arial" panose="020B0604020202020204" pitchFamily="34" charset="0"/>
                        <a:ea typeface="Calibri"/>
                        <a:cs typeface="Arial" panose="020B0604020202020204" pitchFamily="34" charset="0"/>
                      </a:endParaRPr>
                    </a:p>
                  </a:txBody>
                  <a:tcPr marL="37971" marR="37971" marT="0" marB="0" anchor="ctr">
                    <a:solidFill>
                      <a:srgbClr val="FFFF00"/>
                    </a:solidFill>
                  </a:tcPr>
                </a:tc>
                <a:tc>
                  <a:txBody>
                    <a:bodyPr/>
                    <a:lstStyle/>
                    <a:p>
                      <a:pPr indent="180340" algn="ctr">
                        <a:lnSpc>
                          <a:spcPct val="200000"/>
                        </a:lnSpc>
                        <a:spcAft>
                          <a:spcPts val="0"/>
                        </a:spcAft>
                      </a:pPr>
                      <a:r>
                        <a:rPr lang="es-EC" sz="1400" b="1" dirty="0" smtClean="0">
                          <a:effectLst/>
                          <a:latin typeface="Arial" panose="020B0604020202020204" pitchFamily="34" charset="0"/>
                          <a:ea typeface="Calibri"/>
                          <a:cs typeface="Arial" panose="020B0604020202020204" pitchFamily="34" charset="0"/>
                        </a:rPr>
                        <a:t>1.74</a:t>
                      </a:r>
                      <a:endParaRPr lang="es-EC" sz="1400" b="1" dirty="0">
                        <a:effectLst/>
                        <a:latin typeface="Arial" panose="020B0604020202020204" pitchFamily="34" charset="0"/>
                        <a:ea typeface="Calibri"/>
                        <a:cs typeface="Arial" panose="020B0604020202020204" pitchFamily="34" charset="0"/>
                      </a:endParaRPr>
                    </a:p>
                  </a:txBody>
                  <a:tcPr marL="37971" marR="37971" marT="0" marB="0" anchor="ctr">
                    <a:solidFill>
                      <a:srgbClr val="FFFF00"/>
                    </a:solidFill>
                  </a:tcPr>
                </a:tc>
                <a:tc>
                  <a:txBody>
                    <a:bodyPr/>
                    <a:lstStyle/>
                    <a:p>
                      <a:pPr indent="180340" algn="ctr">
                        <a:lnSpc>
                          <a:spcPct val="200000"/>
                        </a:lnSpc>
                        <a:spcAft>
                          <a:spcPts val="0"/>
                        </a:spcAft>
                      </a:pPr>
                      <a:r>
                        <a:rPr lang="es-EC" sz="1400" b="1" dirty="0" smtClean="0">
                          <a:effectLst/>
                          <a:latin typeface="Arial" panose="020B0604020202020204" pitchFamily="34" charset="0"/>
                          <a:ea typeface="Calibri"/>
                          <a:cs typeface="Arial" panose="020B0604020202020204" pitchFamily="34" charset="0"/>
                        </a:rPr>
                        <a:t>2</a:t>
                      </a:r>
                      <a:endParaRPr lang="es-EC" sz="1400" b="1" dirty="0">
                        <a:effectLst/>
                        <a:latin typeface="Arial" panose="020B0604020202020204" pitchFamily="34" charset="0"/>
                        <a:ea typeface="Calibri"/>
                        <a:cs typeface="Arial" panose="020B0604020202020204" pitchFamily="34" charset="0"/>
                      </a:endParaRPr>
                    </a:p>
                  </a:txBody>
                  <a:tcPr marL="37971" marR="37971" marT="0" marB="0" anchor="ctr">
                    <a:solidFill>
                      <a:srgbClr val="FFFF00"/>
                    </a:solidFill>
                  </a:tcPr>
                </a:tc>
              </a:tr>
            </a:tbl>
          </a:graphicData>
        </a:graphic>
      </p:graphicFrame>
      <p:sp>
        <p:nvSpPr>
          <p:cNvPr id="4" name="Rectangle 1"/>
          <p:cNvSpPr>
            <a:spLocks noChangeArrowheads="1"/>
          </p:cNvSpPr>
          <p:nvPr/>
        </p:nvSpPr>
        <p:spPr bwMode="auto">
          <a:xfrm>
            <a:off x="1269241" y="716823"/>
            <a:ext cx="828926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180975" algn="l" defTabSz="914400" rtl="0" eaLnBrk="1" fontAlgn="base" latinLnBrk="0" hangingPunct="1">
              <a:lnSpc>
                <a:spcPct val="100000"/>
              </a:lnSpc>
              <a:spcBef>
                <a:spcPct val="0"/>
              </a:spcBef>
              <a:spcAft>
                <a:spcPct val="0"/>
              </a:spcAft>
              <a:buClrTx/>
              <a:buSzTx/>
              <a:buFontTx/>
              <a:buNone/>
              <a:tabLst/>
            </a:pPr>
            <a:r>
              <a:rPr kumimoji="0" lang="es-MX" altLang="es-EC" sz="1200" b="0"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Atletas </a:t>
            </a:r>
            <a:r>
              <a:rPr kumimoji="0" lang="es-EC" altLang="es-EC" sz="1200" b="0"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del equipo de pentatlón militar de los alumnos de la </a:t>
            </a:r>
            <a:r>
              <a:rPr kumimoji="0" lang="es-EC" altLang="es-EC" sz="1200" b="0" i="1" u="none" strike="noStrike" cap="none" normalizeH="0" baseline="0" dirty="0" err="1" smtClean="0">
                <a:ln>
                  <a:noFill/>
                </a:ln>
                <a:solidFill>
                  <a:schemeClr val="tx1"/>
                </a:solidFill>
                <a:effectLst/>
                <a:latin typeface="Arial" pitchFamily="34" charset="0"/>
                <a:ea typeface="Calibri" pitchFamily="34" charset="0"/>
                <a:cs typeface="Times New Roman" pitchFamily="18" charset="0"/>
              </a:rPr>
              <a:t>ETFA</a:t>
            </a:r>
            <a:endParaRPr kumimoji="0" lang="es-EC" altLang="es-EC"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314821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33931" y="227463"/>
            <a:ext cx="4918248" cy="796119"/>
          </a:xfrm>
        </p:spPr>
        <p:txBody>
          <a:bodyPr/>
          <a:lstStyle/>
          <a:p>
            <a:r>
              <a:rPr lang="es-EC" dirty="0" smtClean="0"/>
              <a:t>DATOS GENERALES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720309621"/>
              </p:ext>
            </p:extLst>
          </p:nvPr>
        </p:nvGraphicFramePr>
        <p:xfrm>
          <a:off x="204716" y="895295"/>
          <a:ext cx="6687403" cy="5962705"/>
        </p:xfrm>
        <a:graphic>
          <a:graphicData uri="http://schemas.openxmlformats.org/drawingml/2006/table">
            <a:tbl>
              <a:tblPr firstRow="1" firstCol="1" bandRow="1">
                <a:tableStyleId>{5C22544A-7EE6-4342-B048-85BDC9FD1C3A}</a:tableStyleId>
              </a:tblPr>
              <a:tblGrid>
                <a:gridCol w="803523"/>
                <a:gridCol w="1373769"/>
                <a:gridCol w="1529290"/>
                <a:gridCol w="1308968"/>
                <a:gridCol w="1671853"/>
              </a:tblGrid>
              <a:tr h="1330657">
                <a:tc>
                  <a:txBody>
                    <a:bodyPr/>
                    <a:lstStyle/>
                    <a:p>
                      <a:pPr indent="180340" algn="ctr">
                        <a:lnSpc>
                          <a:spcPct val="200000"/>
                        </a:lnSpc>
                        <a:spcAft>
                          <a:spcPts val="0"/>
                        </a:spcAft>
                      </a:pPr>
                      <a:r>
                        <a:rPr lang="es-MX" sz="1050" dirty="0">
                          <a:effectLst/>
                          <a:latin typeface="Arial" panose="020B0604020202020204" pitchFamily="34" charset="0"/>
                          <a:cs typeface="Arial" panose="020B0604020202020204" pitchFamily="34" charset="0"/>
                        </a:rPr>
                        <a:t>Ord.</a:t>
                      </a:r>
                      <a:endParaRPr lang="es-EC" sz="1400" dirty="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MX" sz="1200" dirty="0" smtClean="0">
                          <a:effectLst/>
                          <a:latin typeface="Arial" panose="020B0604020202020204" pitchFamily="34" charset="0"/>
                          <a:ea typeface="+mn-ea"/>
                          <a:cs typeface="Arial" panose="020B0604020202020204" pitchFamily="34" charset="0"/>
                        </a:rPr>
                        <a:t>PRECISIÓN</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Calibri"/>
                          <a:cs typeface="Arial" panose="020B0604020202020204" pitchFamily="34" charset="0"/>
                        </a:rPr>
                        <a:t>POTENCIA</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Calibri"/>
                          <a:cs typeface="Arial" panose="020B0604020202020204" pitchFamily="34" charset="0"/>
                        </a:rPr>
                        <a:t>TOTAL</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MX" sz="1200" dirty="0" smtClean="0">
                          <a:effectLst/>
                          <a:latin typeface="Arial" panose="020B0604020202020204" pitchFamily="34" charset="0"/>
                          <a:cs typeface="Arial" panose="020B0604020202020204" pitchFamily="34" charset="0"/>
                        </a:rPr>
                        <a:t>PUNTOS </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r>
              <a:tr h="443552">
                <a:tc>
                  <a:txBody>
                    <a:bodyPr/>
                    <a:lstStyle/>
                    <a:p>
                      <a:pPr indent="180340" algn="ctr">
                        <a:lnSpc>
                          <a:spcPct val="200000"/>
                        </a:lnSpc>
                        <a:spcAft>
                          <a:spcPts val="0"/>
                        </a:spcAft>
                      </a:pPr>
                      <a:r>
                        <a:rPr lang="es-EC" sz="1050">
                          <a:effectLst/>
                          <a:latin typeface="Arial" panose="020B0604020202020204" pitchFamily="34" charset="0"/>
                          <a:cs typeface="Arial" panose="020B0604020202020204" pitchFamily="34" charset="0"/>
                        </a:rPr>
                        <a:t>Atleta 1</a:t>
                      </a:r>
                      <a:endParaRPr lang="es-EC" sz="14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55</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34.5</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89.5</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678.0</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r>
              <a:tr h="443552">
                <a:tc>
                  <a:txBody>
                    <a:bodyPr/>
                    <a:lstStyle/>
                    <a:p>
                      <a:pPr indent="180340" algn="ctr">
                        <a:lnSpc>
                          <a:spcPct val="200000"/>
                        </a:lnSpc>
                        <a:spcAft>
                          <a:spcPts val="0"/>
                        </a:spcAft>
                      </a:pPr>
                      <a:r>
                        <a:rPr lang="es-EC" sz="1050">
                          <a:effectLst/>
                          <a:latin typeface="Arial" panose="020B0604020202020204" pitchFamily="34" charset="0"/>
                          <a:cs typeface="Arial" panose="020B0604020202020204" pitchFamily="34" charset="0"/>
                        </a:rPr>
                        <a:t>Atleta 2</a:t>
                      </a:r>
                      <a:endParaRPr lang="es-EC" sz="14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88</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38.3</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126.3</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825.2</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r>
              <a:tr h="443552">
                <a:tc>
                  <a:txBody>
                    <a:bodyPr/>
                    <a:lstStyle/>
                    <a:p>
                      <a:pPr indent="180340" algn="ctr">
                        <a:lnSpc>
                          <a:spcPct val="200000"/>
                        </a:lnSpc>
                        <a:spcAft>
                          <a:spcPts val="0"/>
                        </a:spcAft>
                      </a:pPr>
                      <a:r>
                        <a:rPr lang="es-EC" sz="1050">
                          <a:effectLst/>
                          <a:latin typeface="Arial" panose="020B0604020202020204" pitchFamily="34" charset="0"/>
                          <a:cs typeface="Arial" panose="020B0604020202020204" pitchFamily="34" charset="0"/>
                        </a:rPr>
                        <a:t>Atleta 3</a:t>
                      </a:r>
                      <a:endParaRPr lang="es-EC" sz="14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62</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39.5</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101.5</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726.0</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r>
              <a:tr h="443552">
                <a:tc>
                  <a:txBody>
                    <a:bodyPr/>
                    <a:lstStyle/>
                    <a:p>
                      <a:pPr indent="180340" algn="ctr">
                        <a:lnSpc>
                          <a:spcPct val="200000"/>
                        </a:lnSpc>
                        <a:spcAft>
                          <a:spcPts val="0"/>
                        </a:spcAft>
                      </a:pPr>
                      <a:r>
                        <a:rPr lang="es-EC" sz="1050">
                          <a:effectLst/>
                          <a:latin typeface="Arial" panose="020B0604020202020204" pitchFamily="34" charset="0"/>
                          <a:cs typeface="Arial" panose="020B0604020202020204" pitchFamily="34" charset="0"/>
                        </a:rPr>
                        <a:t>Atleta 4</a:t>
                      </a:r>
                      <a:endParaRPr lang="es-EC" sz="14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84</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44.9</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128.9</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835.6</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r>
              <a:tr h="443552">
                <a:tc>
                  <a:txBody>
                    <a:bodyPr/>
                    <a:lstStyle/>
                    <a:p>
                      <a:pPr indent="180340" algn="ctr">
                        <a:lnSpc>
                          <a:spcPct val="200000"/>
                        </a:lnSpc>
                        <a:spcAft>
                          <a:spcPts val="0"/>
                        </a:spcAft>
                      </a:pPr>
                      <a:r>
                        <a:rPr lang="es-EC" sz="1050">
                          <a:effectLst/>
                          <a:latin typeface="Arial" panose="020B0604020202020204" pitchFamily="34" charset="0"/>
                          <a:cs typeface="Arial" panose="020B0604020202020204" pitchFamily="34" charset="0"/>
                        </a:rPr>
                        <a:t>Atleta 5</a:t>
                      </a:r>
                      <a:endParaRPr lang="es-EC" sz="14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94</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44.5</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138.5</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874.0</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r>
              <a:tr h="443552">
                <a:tc>
                  <a:txBody>
                    <a:bodyPr/>
                    <a:lstStyle/>
                    <a:p>
                      <a:pPr indent="180340" algn="ctr">
                        <a:lnSpc>
                          <a:spcPct val="200000"/>
                        </a:lnSpc>
                        <a:spcAft>
                          <a:spcPts val="0"/>
                        </a:spcAft>
                      </a:pPr>
                      <a:r>
                        <a:rPr lang="es-EC" sz="1050">
                          <a:effectLst/>
                          <a:latin typeface="Arial" panose="020B0604020202020204" pitchFamily="34" charset="0"/>
                          <a:cs typeface="Arial" panose="020B0604020202020204" pitchFamily="34" charset="0"/>
                        </a:rPr>
                        <a:t>Atleta 6</a:t>
                      </a:r>
                      <a:endParaRPr lang="es-EC" sz="14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64</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39.8</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103.8</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735.2</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r>
              <a:tr h="443552">
                <a:tc>
                  <a:txBody>
                    <a:bodyPr/>
                    <a:lstStyle/>
                    <a:p>
                      <a:pPr indent="180340" algn="ctr">
                        <a:lnSpc>
                          <a:spcPct val="200000"/>
                        </a:lnSpc>
                        <a:spcAft>
                          <a:spcPts val="0"/>
                        </a:spcAft>
                      </a:pPr>
                      <a:r>
                        <a:rPr lang="es-EC" sz="1050">
                          <a:effectLst/>
                          <a:latin typeface="Arial" panose="020B0604020202020204" pitchFamily="34" charset="0"/>
                          <a:cs typeface="Arial" panose="020B0604020202020204" pitchFamily="34" charset="0"/>
                        </a:rPr>
                        <a:t>Atleta 7</a:t>
                      </a:r>
                      <a:endParaRPr lang="es-EC" sz="14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97</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49.4</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146.4</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905.6</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r>
              <a:tr h="443552">
                <a:tc>
                  <a:txBody>
                    <a:bodyPr/>
                    <a:lstStyle/>
                    <a:p>
                      <a:pPr indent="180340" algn="ctr">
                        <a:lnSpc>
                          <a:spcPct val="200000"/>
                        </a:lnSpc>
                        <a:spcAft>
                          <a:spcPts val="0"/>
                        </a:spcAft>
                      </a:pPr>
                      <a:r>
                        <a:rPr lang="es-EC" sz="1050">
                          <a:effectLst/>
                          <a:latin typeface="Arial" panose="020B0604020202020204" pitchFamily="34" charset="0"/>
                          <a:cs typeface="Arial" panose="020B0604020202020204" pitchFamily="34" charset="0"/>
                        </a:rPr>
                        <a:t>Atleta 8</a:t>
                      </a:r>
                      <a:endParaRPr lang="es-EC" sz="14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116</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47.6</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163.6</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974.4</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r>
              <a:tr h="443552">
                <a:tc>
                  <a:txBody>
                    <a:bodyPr/>
                    <a:lstStyle/>
                    <a:p>
                      <a:pPr indent="180340" algn="ctr">
                        <a:lnSpc>
                          <a:spcPct val="200000"/>
                        </a:lnSpc>
                        <a:spcAft>
                          <a:spcPts val="0"/>
                        </a:spcAft>
                      </a:pPr>
                      <a:r>
                        <a:rPr lang="es-EC" sz="1050">
                          <a:effectLst/>
                          <a:latin typeface="Arial" panose="020B0604020202020204" pitchFamily="34" charset="0"/>
                          <a:cs typeface="Arial" panose="020B0604020202020204" pitchFamily="34" charset="0"/>
                        </a:rPr>
                        <a:t>Atleta 9</a:t>
                      </a:r>
                      <a:endParaRPr lang="es-EC" sz="14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78</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44.6</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122.6</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810.4</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r>
              <a:tr h="443552">
                <a:tc>
                  <a:txBody>
                    <a:bodyPr/>
                    <a:lstStyle/>
                    <a:p>
                      <a:pPr indent="180340" algn="ctr">
                        <a:lnSpc>
                          <a:spcPct val="200000"/>
                        </a:lnSpc>
                        <a:spcAft>
                          <a:spcPts val="0"/>
                        </a:spcAft>
                      </a:pPr>
                      <a:r>
                        <a:rPr lang="es-EC" sz="1050">
                          <a:effectLst/>
                          <a:latin typeface="Arial" panose="020B0604020202020204" pitchFamily="34" charset="0"/>
                          <a:cs typeface="Arial" panose="020B0604020202020204" pitchFamily="34" charset="0"/>
                        </a:rPr>
                        <a:t>Atleta 10</a:t>
                      </a:r>
                      <a:endParaRPr lang="es-EC" sz="14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80</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57.5</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137.5</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870.0</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2043427298"/>
              </p:ext>
            </p:extLst>
          </p:nvPr>
        </p:nvGraphicFramePr>
        <p:xfrm>
          <a:off x="6976666" y="932752"/>
          <a:ext cx="5215336" cy="5925245"/>
        </p:xfrm>
        <a:graphic>
          <a:graphicData uri="http://schemas.openxmlformats.org/drawingml/2006/table">
            <a:tbl>
              <a:tblPr firstRow="1" firstCol="1" bandRow="1">
                <a:tableStyleId>{7DF18680-E054-41AD-8BC1-D1AEF772440D}</a:tableStyleId>
              </a:tblPr>
              <a:tblGrid>
                <a:gridCol w="1303834"/>
                <a:gridCol w="1303834"/>
                <a:gridCol w="1303834"/>
                <a:gridCol w="1303834"/>
              </a:tblGrid>
              <a:tr h="1367365">
                <a:tc>
                  <a:txBody>
                    <a:bodyPr/>
                    <a:lstStyle/>
                    <a:p>
                      <a:pPr indent="180340" algn="ctr">
                        <a:lnSpc>
                          <a:spcPct val="200000"/>
                        </a:lnSpc>
                        <a:spcAft>
                          <a:spcPts val="0"/>
                        </a:spcAft>
                      </a:pPr>
                      <a:r>
                        <a:rPr lang="es-MX" sz="1200" dirty="0" smtClean="0">
                          <a:effectLst/>
                          <a:latin typeface="Arial" panose="020B0604020202020204" pitchFamily="34" charset="0"/>
                          <a:ea typeface="+mn-ea"/>
                          <a:cs typeface="Arial" panose="020B0604020202020204" pitchFamily="34" charset="0"/>
                        </a:rPr>
                        <a:t>PRECISIÓN</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Calibri"/>
                          <a:cs typeface="Arial" panose="020B0604020202020204" pitchFamily="34" charset="0"/>
                        </a:rPr>
                        <a:t>POTENCIA</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smtClean="0">
                          <a:effectLst/>
                          <a:latin typeface="Arial" panose="020B0604020202020204" pitchFamily="34" charset="0"/>
                          <a:ea typeface="Calibri"/>
                          <a:cs typeface="Arial" panose="020B0604020202020204" pitchFamily="34" charset="0"/>
                        </a:rPr>
                        <a:t>TOTAL</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MX" sz="1200" dirty="0" smtClean="0">
                          <a:effectLst/>
                          <a:latin typeface="Arial" panose="020B0604020202020204" pitchFamily="34" charset="0"/>
                          <a:cs typeface="Arial" panose="020B0604020202020204" pitchFamily="34" charset="0"/>
                        </a:rPr>
                        <a:t>PUNTOS </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r>
              <a:tr h="455788">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73</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40.4</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113.4</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773.6</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r>
              <a:tr h="455788">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97</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37.9</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134.9</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859.6</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r>
              <a:tr h="455788">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85</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43.4</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128.4</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833.6</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r>
              <a:tr h="455788">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91</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52.4</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143.4</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893.6</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r>
              <a:tr h="455788">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92</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52.4</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144.4</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897.6</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r>
              <a:tr h="455788">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106</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42.7</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148.7</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914.8</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r>
              <a:tr h="455788">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102</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58.7</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160.7</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962.8</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r>
              <a:tr h="455788">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112</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55.6</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167.6</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990.4</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r>
              <a:tr h="455788">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108</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47.2</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155.2</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940.8</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r>
              <a:tr h="455788">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98</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62.8</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160.8</a:t>
                      </a:r>
                      <a:endParaRPr lang="es-EC" sz="1200">
                        <a:effectLst/>
                        <a:latin typeface="Arial" panose="020B0604020202020204" pitchFamily="34" charset="0"/>
                        <a:ea typeface="Calibri"/>
                        <a:cs typeface="Arial" panose="020B0604020202020204" pitchFamily="34" charset="0"/>
                      </a:endParaRPr>
                    </a:p>
                  </a:txBody>
                  <a:tcPr marL="67179" marR="67179"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963.2</a:t>
                      </a:r>
                      <a:endParaRPr lang="es-EC" sz="1200" dirty="0">
                        <a:effectLst/>
                        <a:latin typeface="Arial" panose="020B0604020202020204" pitchFamily="34" charset="0"/>
                        <a:ea typeface="Calibri"/>
                        <a:cs typeface="Arial" panose="020B0604020202020204" pitchFamily="34" charset="0"/>
                      </a:endParaRPr>
                    </a:p>
                  </a:txBody>
                  <a:tcPr marL="67179" marR="67179" marT="0" marB="0" anchor="ctr"/>
                </a:tc>
              </a:tr>
            </a:tbl>
          </a:graphicData>
        </a:graphic>
      </p:graphicFrame>
    </p:spTree>
    <p:extLst>
      <p:ext uri="{BB962C8B-B14F-4D97-AF65-F5344CB8AC3E}">
        <p14:creationId xmlns:p14="http://schemas.microsoft.com/office/powerpoint/2010/main" val="18305790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07505" y="478973"/>
            <a:ext cx="2680015" cy="864358"/>
          </a:xfrm>
        </p:spPr>
        <p:style>
          <a:lnRef idx="2">
            <a:schemeClr val="accent1">
              <a:shade val="50000"/>
            </a:schemeClr>
          </a:lnRef>
          <a:fillRef idx="1">
            <a:schemeClr val="accent1"/>
          </a:fillRef>
          <a:effectRef idx="0">
            <a:schemeClr val="accent1"/>
          </a:effectRef>
          <a:fontRef idx="minor">
            <a:schemeClr val="lt1"/>
          </a:fontRef>
        </p:style>
        <p:txBody>
          <a:bodyPr/>
          <a:lstStyle/>
          <a:p>
            <a:r>
              <a:rPr lang="es-EC" dirty="0" smtClean="0"/>
              <a:t>PRECISIÓN</a:t>
            </a:r>
            <a:endParaRPr lang="es-EC" dirty="0"/>
          </a:p>
        </p:txBody>
      </p:sp>
      <p:pic>
        <p:nvPicPr>
          <p:cNvPr id="4" name="3 Marcador de contenido"/>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86603" y="1886857"/>
            <a:ext cx="5852940" cy="4486647"/>
          </a:xfrm>
          <a:prstGeom prst="rect">
            <a:avLst/>
          </a:prstGeom>
          <a:ln w="12700">
            <a:solidFill>
              <a:schemeClr val="tx1"/>
            </a:solidFill>
          </a:ln>
        </p:spPr>
      </p:pic>
      <p:graphicFrame>
        <p:nvGraphicFramePr>
          <p:cNvPr id="5" name="4 Tabla"/>
          <p:cNvGraphicFramePr>
            <a:graphicFrameLocks noGrp="1"/>
          </p:cNvGraphicFramePr>
          <p:nvPr>
            <p:extLst>
              <p:ext uri="{D42A27DB-BD31-4B8C-83A1-F6EECF244321}">
                <p14:modId xmlns:p14="http://schemas.microsoft.com/office/powerpoint/2010/main" val="3552037459"/>
              </p:ext>
            </p:extLst>
          </p:nvPr>
        </p:nvGraphicFramePr>
        <p:xfrm>
          <a:off x="6084003" y="1843312"/>
          <a:ext cx="5941060" cy="4572001"/>
        </p:xfrm>
        <a:graphic>
          <a:graphicData uri="http://schemas.openxmlformats.org/drawingml/2006/table">
            <a:tbl>
              <a:tblPr firstRow="1" firstCol="1" bandRow="1">
                <a:tableStyleId>{073A0DAA-6AF3-43AB-8588-CEC1D06C72B9}</a:tableStyleId>
              </a:tblPr>
              <a:tblGrid>
                <a:gridCol w="1350645"/>
                <a:gridCol w="1889760"/>
                <a:gridCol w="990600"/>
                <a:gridCol w="1710055"/>
              </a:tblGrid>
              <a:tr h="704274">
                <a:tc>
                  <a:txBody>
                    <a:bodyPr/>
                    <a:lstStyle/>
                    <a:p>
                      <a:pPr indent="180340" algn="l">
                        <a:lnSpc>
                          <a:spcPct val="200000"/>
                        </a:lnSpc>
                        <a:spcAft>
                          <a:spcPts val="0"/>
                        </a:spcAft>
                      </a:pPr>
                      <a:r>
                        <a:rPr lang="es-MX" sz="1200" dirty="0">
                          <a:effectLst/>
                          <a:latin typeface="Arial" panose="020B0604020202020204" pitchFamily="34" charset="0"/>
                          <a:cs typeface="Arial" panose="020B0604020202020204" pitchFamily="34" charset="0"/>
                        </a:rPr>
                        <a:t>Variable</a:t>
                      </a:r>
                      <a:endParaRPr lang="es-EC" sz="1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MX" sz="1200">
                          <a:effectLst/>
                          <a:latin typeface="Arial" panose="020B0604020202020204" pitchFamily="34" charset="0"/>
                          <a:cs typeface="Arial" panose="020B0604020202020204" pitchFamily="34" charset="0"/>
                        </a:rPr>
                        <a:t>Pre test</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MX" sz="1200">
                          <a:effectLst/>
                          <a:latin typeface="Arial" panose="020B0604020202020204" pitchFamily="34" charset="0"/>
                          <a:cs typeface="Arial" panose="020B0604020202020204" pitchFamily="34" charset="0"/>
                        </a:rPr>
                        <a:t>Post test</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MX" sz="1200">
                          <a:effectLst/>
                          <a:latin typeface="Arial" panose="020B0604020202020204" pitchFamily="34" charset="0"/>
                          <a:cs typeface="Arial" panose="020B0604020202020204" pitchFamily="34" charset="0"/>
                        </a:rPr>
                        <a:t>Promedio</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r>
              <a:tr h="625494">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Media</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81.80</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96.40</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89.10</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r>
              <a:tr h="625494">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Mediana</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82</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97.50</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89.75</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r>
              <a:tr h="1365751">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Desviación estándar</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18.37</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11.69</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15.03</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r>
              <a:tr h="625494">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Mínimo</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55</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73</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64</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r>
              <a:tr h="625494">
                <a:tc>
                  <a:txBody>
                    <a:bodyPr/>
                    <a:lstStyle/>
                    <a:p>
                      <a:pPr indent="180340" algn="l">
                        <a:lnSpc>
                          <a:spcPct val="200000"/>
                        </a:lnSpc>
                        <a:spcAft>
                          <a:spcPts val="0"/>
                        </a:spcAft>
                      </a:pPr>
                      <a:r>
                        <a:rPr lang="es-EC" sz="1200">
                          <a:effectLst/>
                          <a:latin typeface="Arial" panose="020B0604020202020204" pitchFamily="34" charset="0"/>
                          <a:cs typeface="Arial" panose="020B0604020202020204" pitchFamily="34" charset="0"/>
                        </a:rPr>
                        <a:t>Máximo</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116</a:t>
                      </a:r>
                      <a:endParaRPr lang="es-EC" sz="1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200">
                          <a:effectLst/>
                          <a:latin typeface="Arial" panose="020B0604020202020204" pitchFamily="34" charset="0"/>
                          <a:cs typeface="Arial" panose="020B0604020202020204" pitchFamily="34" charset="0"/>
                        </a:rPr>
                        <a:t>112</a:t>
                      </a:r>
                      <a:endParaRPr lang="es-EC" sz="1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200" dirty="0">
                          <a:effectLst/>
                          <a:latin typeface="Arial" panose="020B0604020202020204" pitchFamily="34" charset="0"/>
                          <a:cs typeface="Arial" panose="020B0604020202020204" pitchFamily="34" charset="0"/>
                        </a:rPr>
                        <a:t>114</a:t>
                      </a:r>
                      <a:endParaRPr lang="es-EC" sz="1200"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13625047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65563" y="493486"/>
            <a:ext cx="2733523" cy="899886"/>
          </a:xfrm>
        </p:spPr>
        <p:style>
          <a:lnRef idx="2">
            <a:schemeClr val="accent1">
              <a:shade val="50000"/>
            </a:schemeClr>
          </a:lnRef>
          <a:fillRef idx="1">
            <a:schemeClr val="accent1"/>
          </a:fillRef>
          <a:effectRef idx="0">
            <a:schemeClr val="accent1"/>
          </a:effectRef>
          <a:fontRef idx="minor">
            <a:schemeClr val="lt1"/>
          </a:fontRef>
        </p:style>
        <p:txBody>
          <a:bodyPr/>
          <a:lstStyle/>
          <a:p>
            <a:r>
              <a:rPr lang="es-EC" dirty="0" smtClean="0"/>
              <a:t>POTENCIA</a:t>
            </a:r>
            <a:endParaRPr lang="es-EC" dirty="0"/>
          </a:p>
        </p:txBody>
      </p:sp>
      <p:pic>
        <p:nvPicPr>
          <p:cNvPr id="4" name="3 Imagen"/>
          <p:cNvPicPr/>
          <p:nvPr/>
        </p:nvPicPr>
        <p:blipFill>
          <a:blip r:embed="rId2">
            <a:extLst>
              <a:ext uri="{28A0092B-C50C-407E-A947-70E740481C1C}">
                <a14:useLocalDpi xmlns:a14="http://schemas.microsoft.com/office/drawing/2010/main" val="0"/>
              </a:ext>
            </a:extLst>
          </a:blip>
          <a:stretch>
            <a:fillRect/>
          </a:stretch>
        </p:blipFill>
        <p:spPr>
          <a:xfrm>
            <a:off x="336550" y="1944915"/>
            <a:ext cx="5759450" cy="4455886"/>
          </a:xfrm>
          <a:prstGeom prst="rect">
            <a:avLst/>
          </a:prstGeom>
          <a:ln w="12700">
            <a:solidFill>
              <a:schemeClr val="tx1"/>
            </a:solidFill>
          </a:ln>
        </p:spPr>
      </p:pic>
      <p:graphicFrame>
        <p:nvGraphicFramePr>
          <p:cNvPr id="5" name="4 Tabla"/>
          <p:cNvGraphicFramePr>
            <a:graphicFrameLocks noGrp="1"/>
          </p:cNvGraphicFramePr>
          <p:nvPr>
            <p:extLst>
              <p:ext uri="{D42A27DB-BD31-4B8C-83A1-F6EECF244321}">
                <p14:modId xmlns:p14="http://schemas.microsoft.com/office/powerpoint/2010/main" val="2043988947"/>
              </p:ext>
            </p:extLst>
          </p:nvPr>
        </p:nvGraphicFramePr>
        <p:xfrm>
          <a:off x="6096000" y="1944915"/>
          <a:ext cx="5941060" cy="4561770"/>
        </p:xfrm>
        <a:graphic>
          <a:graphicData uri="http://schemas.openxmlformats.org/drawingml/2006/table">
            <a:tbl>
              <a:tblPr firstRow="1" firstCol="1" bandRow="1">
                <a:tableStyleId>{073A0DAA-6AF3-43AB-8588-CEC1D06C72B9}</a:tableStyleId>
              </a:tblPr>
              <a:tblGrid>
                <a:gridCol w="1350645"/>
                <a:gridCol w="1889760"/>
                <a:gridCol w="990600"/>
                <a:gridCol w="1710055"/>
              </a:tblGrid>
              <a:tr h="849155">
                <a:tc>
                  <a:txBody>
                    <a:bodyPr/>
                    <a:lstStyle/>
                    <a:p>
                      <a:pPr indent="180340" algn="l">
                        <a:lnSpc>
                          <a:spcPct val="200000"/>
                        </a:lnSpc>
                        <a:spcAft>
                          <a:spcPts val="0"/>
                        </a:spcAft>
                      </a:pPr>
                      <a:r>
                        <a:rPr lang="es-MX" sz="1400" dirty="0">
                          <a:effectLst/>
                        </a:rPr>
                        <a:t>Variable</a:t>
                      </a:r>
                      <a:endParaRPr lang="es-EC" sz="1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MX" sz="1400">
                          <a:effectLst/>
                        </a:rPr>
                        <a:t>Pre test</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MX" sz="1400" dirty="0">
                          <a:effectLst/>
                        </a:rPr>
                        <a:t>Post test</a:t>
                      </a:r>
                      <a:endParaRPr lang="es-EC" sz="1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MX" sz="1400">
                          <a:effectLst/>
                        </a:rPr>
                        <a:t>Promedio</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599777">
                <a:tc>
                  <a:txBody>
                    <a:bodyPr/>
                    <a:lstStyle/>
                    <a:p>
                      <a:pPr indent="180340" algn="l">
                        <a:lnSpc>
                          <a:spcPct val="200000"/>
                        </a:lnSpc>
                        <a:spcAft>
                          <a:spcPts val="0"/>
                        </a:spcAft>
                      </a:pPr>
                      <a:r>
                        <a:rPr lang="es-EC" sz="1400" dirty="0">
                          <a:effectLst/>
                        </a:rPr>
                        <a:t>Media</a:t>
                      </a:r>
                      <a:endParaRPr lang="es-EC" sz="1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44.06</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49.35</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46.71</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599777">
                <a:tc>
                  <a:txBody>
                    <a:bodyPr/>
                    <a:lstStyle/>
                    <a:p>
                      <a:pPr indent="180340" algn="l">
                        <a:lnSpc>
                          <a:spcPct val="200000"/>
                        </a:lnSpc>
                        <a:spcAft>
                          <a:spcPts val="0"/>
                        </a:spcAft>
                      </a:pPr>
                      <a:r>
                        <a:rPr lang="es-EC" sz="1400">
                          <a:effectLst/>
                        </a:rPr>
                        <a:t>Mediana</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44.55</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49.80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47.17</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1309222">
                <a:tc>
                  <a:txBody>
                    <a:bodyPr/>
                    <a:lstStyle/>
                    <a:p>
                      <a:pPr indent="180340" algn="l">
                        <a:lnSpc>
                          <a:spcPct val="200000"/>
                        </a:lnSpc>
                        <a:spcAft>
                          <a:spcPts val="0"/>
                        </a:spcAft>
                      </a:pPr>
                      <a:r>
                        <a:rPr lang="es-EC" sz="1400">
                          <a:effectLst/>
                        </a:rPr>
                        <a:t>Desviación estándar</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6.55</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8.31</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7.43</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599777">
                <a:tc>
                  <a:txBody>
                    <a:bodyPr/>
                    <a:lstStyle/>
                    <a:p>
                      <a:pPr indent="180340" algn="l">
                        <a:lnSpc>
                          <a:spcPct val="200000"/>
                        </a:lnSpc>
                        <a:spcAft>
                          <a:spcPts val="0"/>
                        </a:spcAft>
                      </a:pPr>
                      <a:r>
                        <a:rPr lang="es-EC" sz="1400">
                          <a:effectLst/>
                        </a:rPr>
                        <a:t>Mínimo</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34.50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37.90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36.2</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599777">
                <a:tc>
                  <a:txBody>
                    <a:bodyPr/>
                    <a:lstStyle/>
                    <a:p>
                      <a:pPr indent="180340" algn="l">
                        <a:lnSpc>
                          <a:spcPct val="200000"/>
                        </a:lnSpc>
                        <a:spcAft>
                          <a:spcPts val="0"/>
                        </a:spcAft>
                      </a:pPr>
                      <a:r>
                        <a:rPr lang="es-EC" sz="1400">
                          <a:effectLst/>
                        </a:rPr>
                        <a:t>Máximo</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57.50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62.80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dirty="0">
                          <a:effectLst/>
                        </a:rPr>
                        <a:t>60.15</a:t>
                      </a:r>
                      <a:endParaRPr lang="es-EC" sz="1400"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29744925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438111"/>
            <a:ext cx="8596668" cy="1320800"/>
          </a:xfrm>
        </p:spPr>
        <p:txBody>
          <a:bodyPr/>
          <a:lstStyle/>
          <a:p>
            <a:pPr lvl="2" algn="ctr" defTabSz="457200" rtl="0">
              <a:spcBef>
                <a:spcPct val="0"/>
              </a:spcBef>
            </a:pPr>
            <a:r>
              <a:rPr lang="es-EC" sz="3600" b="1">
                <a:solidFill>
                  <a:schemeClr val="accent1"/>
                </a:solidFill>
              </a:rPr>
              <a:t>Descripción del problema </a:t>
            </a:r>
            <a:r>
              <a:rPr lang="en-US" b="1"/>
              <a:t/>
            </a:r>
            <a:br>
              <a:rPr lang="en-US" b="1"/>
            </a:br>
            <a:endParaRPr lang="en-US"/>
          </a:p>
        </p:txBody>
      </p:sp>
      <p:sp>
        <p:nvSpPr>
          <p:cNvPr id="3" name="Marcador de contenido 2"/>
          <p:cNvSpPr>
            <a:spLocks noGrp="1"/>
          </p:cNvSpPr>
          <p:nvPr>
            <p:ph idx="1"/>
          </p:nvPr>
        </p:nvSpPr>
        <p:spPr>
          <a:xfrm>
            <a:off x="677334" y="1005841"/>
            <a:ext cx="9224312" cy="5643154"/>
          </a:xfrm>
        </p:spPr>
        <p:txBody>
          <a:bodyPr>
            <a:normAutofit/>
          </a:bodyPr>
          <a:lstStyle/>
          <a:p>
            <a:pPr algn="just"/>
            <a:endParaRPr lang="es-ES" dirty="0" smtClean="0"/>
          </a:p>
          <a:p>
            <a:pPr algn="just"/>
            <a:r>
              <a:rPr lang="es-ES" dirty="0"/>
              <a:t>La fuerza Aérea Ecuatoriana creó la Escuela de Especialidades el 1ro de mayo de 1954 (Quito), y su paso a Latacunga en el 1976. </a:t>
            </a:r>
          </a:p>
          <a:p>
            <a:pPr algn="just"/>
            <a:r>
              <a:rPr lang="es-ES" dirty="0" smtClean="0"/>
              <a:t>Participación en competencias militares a nivel nacional e internacional (pentatlón militar).</a:t>
            </a:r>
          </a:p>
          <a:p>
            <a:pPr algn="just"/>
            <a:r>
              <a:rPr lang="en-US" dirty="0" smtClean="0"/>
              <a:t>Período de formación de dos </a:t>
            </a:r>
            <a:r>
              <a:rPr lang="en-US" dirty="0" err="1" smtClean="0"/>
              <a:t>años</a:t>
            </a:r>
            <a:r>
              <a:rPr lang="en-US" dirty="0" smtClean="0"/>
              <a:t> </a:t>
            </a:r>
            <a:r>
              <a:rPr lang="en-US" dirty="0" err="1" smtClean="0"/>
              <a:t>como</a:t>
            </a:r>
            <a:r>
              <a:rPr lang="en-US" dirty="0" smtClean="0"/>
              <a:t> </a:t>
            </a:r>
            <a:r>
              <a:rPr lang="en-US" dirty="0" err="1" smtClean="0"/>
              <a:t>alumno</a:t>
            </a:r>
            <a:r>
              <a:rPr lang="en-US" dirty="0" smtClean="0"/>
              <a:t>.</a:t>
            </a:r>
          </a:p>
          <a:p>
            <a:pPr algn="just"/>
            <a:r>
              <a:rPr lang="en-US" dirty="0" smtClean="0"/>
              <a:t>Maximo de competencias dos (02).</a:t>
            </a:r>
            <a:endParaRPr lang="en-US" dirty="0"/>
          </a:p>
          <a:p>
            <a:pPr marL="0" indent="0">
              <a:buNone/>
            </a:pPr>
            <a:endParaRPr lang="en-US"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9040" y="4153312"/>
            <a:ext cx="4833256" cy="1794849"/>
          </a:xfrm>
          <a:prstGeom prst="rect">
            <a:avLst/>
          </a:prstGeom>
          <a:ln>
            <a:noFill/>
          </a:ln>
          <a:effectLst>
            <a:softEdge rad="112500"/>
          </a:effectLst>
        </p:spPr>
      </p:pic>
    </p:spTree>
    <p:extLst>
      <p:ext uri="{BB962C8B-B14F-4D97-AF65-F5344CB8AC3E}">
        <p14:creationId xmlns:p14="http://schemas.microsoft.com/office/powerpoint/2010/main" val="1750687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val="0"/>
              </a:ext>
            </a:extLst>
          </a:blip>
          <a:stretch>
            <a:fillRect/>
          </a:stretch>
        </p:blipFill>
        <p:spPr>
          <a:xfrm>
            <a:off x="-1" y="638629"/>
            <a:ext cx="6226629" cy="6219371"/>
          </a:xfrm>
          <a:prstGeom prst="rect">
            <a:avLst/>
          </a:prstGeom>
          <a:ln w="12700">
            <a:solidFill>
              <a:schemeClr val="tx1"/>
            </a:solidFill>
          </a:ln>
        </p:spPr>
      </p:pic>
      <p:graphicFrame>
        <p:nvGraphicFramePr>
          <p:cNvPr id="5" name="4 Tabla"/>
          <p:cNvGraphicFramePr>
            <a:graphicFrameLocks noGrp="1"/>
          </p:cNvGraphicFramePr>
          <p:nvPr>
            <p:extLst>
              <p:ext uri="{D42A27DB-BD31-4B8C-83A1-F6EECF244321}">
                <p14:modId xmlns:p14="http://schemas.microsoft.com/office/powerpoint/2010/main" val="453677586"/>
              </p:ext>
            </p:extLst>
          </p:nvPr>
        </p:nvGraphicFramePr>
        <p:xfrm>
          <a:off x="6226628" y="638629"/>
          <a:ext cx="5941060" cy="6219369"/>
        </p:xfrm>
        <a:graphic>
          <a:graphicData uri="http://schemas.openxmlformats.org/drawingml/2006/table">
            <a:tbl>
              <a:tblPr firstRow="1" firstCol="1" bandRow="1">
                <a:tableStyleId>{073A0DAA-6AF3-43AB-8588-CEC1D06C72B9}</a:tableStyleId>
              </a:tblPr>
              <a:tblGrid>
                <a:gridCol w="1350645"/>
                <a:gridCol w="1889760"/>
                <a:gridCol w="990600"/>
                <a:gridCol w="1710055"/>
              </a:tblGrid>
              <a:tr h="1114889">
                <a:tc>
                  <a:txBody>
                    <a:bodyPr/>
                    <a:lstStyle/>
                    <a:p>
                      <a:pPr indent="180340" algn="l">
                        <a:lnSpc>
                          <a:spcPct val="200000"/>
                        </a:lnSpc>
                        <a:spcAft>
                          <a:spcPts val="0"/>
                        </a:spcAft>
                      </a:pPr>
                      <a:r>
                        <a:rPr lang="es-MX" sz="1400">
                          <a:effectLst/>
                        </a:rPr>
                        <a:t>Variable</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MX" sz="1400">
                          <a:effectLst/>
                        </a:rPr>
                        <a:t>Pre test</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MX" sz="1400">
                          <a:effectLst/>
                        </a:rPr>
                        <a:t>Post test</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MX" sz="1400">
                          <a:effectLst/>
                        </a:rPr>
                        <a:t>Promedio</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825587">
                <a:tc>
                  <a:txBody>
                    <a:bodyPr/>
                    <a:lstStyle/>
                    <a:p>
                      <a:pPr indent="180340" algn="l">
                        <a:lnSpc>
                          <a:spcPct val="200000"/>
                        </a:lnSpc>
                        <a:spcAft>
                          <a:spcPts val="0"/>
                        </a:spcAft>
                      </a:pPr>
                      <a:r>
                        <a:rPr lang="es-EC" sz="1400">
                          <a:effectLst/>
                        </a:rPr>
                        <a:t>Media</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823.44</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903</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863.22</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825587">
                <a:tc>
                  <a:txBody>
                    <a:bodyPr/>
                    <a:lstStyle/>
                    <a:p>
                      <a:pPr indent="180340" algn="l">
                        <a:lnSpc>
                          <a:spcPct val="200000"/>
                        </a:lnSpc>
                        <a:spcAft>
                          <a:spcPts val="0"/>
                        </a:spcAft>
                      </a:pPr>
                      <a:r>
                        <a:rPr lang="es-EC" sz="1400">
                          <a:effectLst/>
                        </a:rPr>
                        <a:t>Mediana</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830.40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906.20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868.30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1802132">
                <a:tc>
                  <a:txBody>
                    <a:bodyPr/>
                    <a:lstStyle/>
                    <a:p>
                      <a:pPr indent="180340" algn="l">
                        <a:lnSpc>
                          <a:spcPct val="200000"/>
                        </a:lnSpc>
                        <a:spcAft>
                          <a:spcPts val="0"/>
                        </a:spcAft>
                      </a:pPr>
                      <a:r>
                        <a:rPr lang="es-EC" sz="1400">
                          <a:effectLst/>
                        </a:rPr>
                        <a:t>Desviación estándar</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90.07</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66.64</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78.35</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825587">
                <a:tc>
                  <a:txBody>
                    <a:bodyPr/>
                    <a:lstStyle/>
                    <a:p>
                      <a:pPr indent="180340" algn="l">
                        <a:lnSpc>
                          <a:spcPct val="200000"/>
                        </a:lnSpc>
                        <a:spcAft>
                          <a:spcPts val="0"/>
                        </a:spcAft>
                      </a:pPr>
                      <a:r>
                        <a:rPr lang="es-EC" sz="1400">
                          <a:effectLst/>
                        </a:rPr>
                        <a:t>Mínimo</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678</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773.6</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725.80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825587">
                <a:tc>
                  <a:txBody>
                    <a:bodyPr/>
                    <a:lstStyle/>
                    <a:p>
                      <a:pPr indent="180340" algn="l">
                        <a:lnSpc>
                          <a:spcPct val="200000"/>
                        </a:lnSpc>
                        <a:spcAft>
                          <a:spcPts val="0"/>
                        </a:spcAft>
                      </a:pPr>
                      <a:r>
                        <a:rPr lang="es-EC" sz="1400">
                          <a:effectLst/>
                        </a:rPr>
                        <a:t>Máximo</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974.40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990.40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dirty="0">
                          <a:effectLst/>
                        </a:rPr>
                        <a:t>982.40</a:t>
                      </a:r>
                      <a:endParaRPr lang="es-EC" sz="1400"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sp>
        <p:nvSpPr>
          <p:cNvPr id="6" name="1 Título"/>
          <p:cNvSpPr>
            <a:spLocks noGrp="1"/>
          </p:cNvSpPr>
          <p:nvPr>
            <p:ph type="title"/>
          </p:nvPr>
        </p:nvSpPr>
        <p:spPr>
          <a:xfrm>
            <a:off x="4509106" y="0"/>
            <a:ext cx="2733523" cy="464457"/>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pPr algn="ctr"/>
            <a:r>
              <a:rPr lang="es-EC" dirty="0" smtClean="0"/>
              <a:t>TOTAL</a:t>
            </a:r>
            <a:endParaRPr lang="es-EC" dirty="0"/>
          </a:p>
        </p:txBody>
      </p:sp>
    </p:spTree>
    <p:extLst>
      <p:ext uri="{BB962C8B-B14F-4D97-AF65-F5344CB8AC3E}">
        <p14:creationId xmlns:p14="http://schemas.microsoft.com/office/powerpoint/2010/main" val="36962295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0241" name="Imagen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6429829" cy="5029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rot="10800000" flipV="1">
            <a:off x="1516000" y="5873495"/>
            <a:ext cx="39043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EC" sz="1200" b="0" i="0" u="none" strike="noStrike" cap="none" normalizeH="0" baseline="0" dirty="0" smtClean="0" bmk="_Toc24626723">
                <a:ln>
                  <a:noFill/>
                </a:ln>
                <a:solidFill>
                  <a:schemeClr val="tx1"/>
                </a:solidFill>
                <a:effectLst/>
                <a:latin typeface="Arial" pitchFamily="34" charset="0"/>
                <a:ea typeface="Calibri" pitchFamily="34" charset="0"/>
                <a:cs typeface="Times New Roman" pitchFamily="18" charset="0"/>
              </a:rPr>
              <a:t>Porcentaje de mejora lanzamiento de precisión.</a:t>
            </a:r>
            <a:endParaRPr kumimoji="0" lang="es-MX" alt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0244" name="Imagen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829" y="457200"/>
            <a:ext cx="5762171" cy="5029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rot="10800000" flipV="1">
            <a:off x="6936340" y="5873496"/>
            <a:ext cx="39043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EC" sz="1200" b="0" i="0" u="none" strike="noStrike" cap="none" normalizeH="0" baseline="0" dirty="0" smtClean="0" bmk="_Toc24626723">
                <a:ln>
                  <a:noFill/>
                </a:ln>
                <a:solidFill>
                  <a:schemeClr val="tx1"/>
                </a:solidFill>
                <a:effectLst/>
                <a:latin typeface="Arial" pitchFamily="34" charset="0"/>
                <a:ea typeface="Calibri" pitchFamily="34" charset="0"/>
                <a:cs typeface="Times New Roman" pitchFamily="18" charset="0"/>
              </a:rPr>
              <a:t>Porcentaje de mejora lanzamiento de potencia.</a:t>
            </a:r>
            <a:endParaRPr kumimoji="0" lang="es-MX" altLang="es-EC"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860498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1265" name="Imagen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657" y="228600"/>
            <a:ext cx="7300686" cy="55154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911600" y="6297000"/>
            <a:ext cx="43688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altLang="es-EC" sz="1200" b="0" i="0" u="none" strike="noStrike" cap="none" normalizeH="0" baseline="0" dirty="0" smtClean="0" bmk="_Toc24626725">
                <a:ln>
                  <a:noFill/>
                </a:ln>
                <a:solidFill>
                  <a:schemeClr val="tx1"/>
                </a:solidFill>
                <a:effectLst/>
                <a:latin typeface="Arial" pitchFamily="34" charset="0"/>
                <a:ea typeface="Calibri" pitchFamily="34" charset="0"/>
                <a:cs typeface="Times New Roman" pitchFamily="18" charset="0"/>
              </a:rPr>
              <a:t>Porcentaje de mejora resultado de pentatlón.</a:t>
            </a:r>
            <a:endParaRPr kumimoji="0" lang="es-MX" altLang="es-EC"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7414711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355735595"/>
              </p:ext>
            </p:extLst>
          </p:nvPr>
        </p:nvGraphicFramePr>
        <p:xfrm>
          <a:off x="246629" y="117135"/>
          <a:ext cx="11408342" cy="2560320"/>
        </p:xfrm>
        <a:graphic>
          <a:graphicData uri="http://schemas.openxmlformats.org/drawingml/2006/table">
            <a:tbl>
              <a:tblPr firstRow="1" firstCol="1" bandRow="1">
                <a:tableStyleId>{073A0DAA-6AF3-43AB-8588-CEC1D06C72B9}</a:tableStyleId>
              </a:tblPr>
              <a:tblGrid>
                <a:gridCol w="1382094"/>
                <a:gridCol w="2054957"/>
                <a:gridCol w="2578697"/>
                <a:gridCol w="1202665"/>
                <a:gridCol w="1202665"/>
                <a:gridCol w="1382094"/>
                <a:gridCol w="1605170"/>
              </a:tblGrid>
              <a:tr h="699133">
                <a:tc>
                  <a:txBody>
                    <a:bodyPr/>
                    <a:lstStyle/>
                    <a:p>
                      <a:pPr indent="180340" algn="ctr">
                        <a:lnSpc>
                          <a:spcPct val="200000"/>
                        </a:lnSpc>
                        <a:spcAft>
                          <a:spcPts val="0"/>
                        </a:spcAft>
                      </a:pPr>
                      <a:r>
                        <a:rPr lang="es-MX" sz="1400" dirty="0">
                          <a:effectLst/>
                        </a:rPr>
                        <a:t>Variable</a:t>
                      </a:r>
                      <a:endParaRPr lang="es-EC" sz="1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MX" sz="1400">
                          <a:effectLst/>
                        </a:rPr>
                        <a:t>Observaciones</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MX" sz="1400">
                          <a:effectLst/>
                        </a:rPr>
                        <a:t>Observaciones con datos perdidos</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MX" sz="1400">
                          <a:effectLst/>
                        </a:rPr>
                        <a:t>Mínimo</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MX" sz="1400">
                          <a:effectLst/>
                        </a:rPr>
                        <a:t>Máximo</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MX" sz="1400">
                          <a:effectLst/>
                        </a:rPr>
                        <a:t>Media</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Desviación estándar</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709466">
                <a:tc>
                  <a:txBody>
                    <a:bodyPr/>
                    <a:lstStyle/>
                    <a:p>
                      <a:pPr indent="180340" algn="l">
                        <a:lnSpc>
                          <a:spcPct val="200000"/>
                        </a:lnSpc>
                        <a:spcAft>
                          <a:spcPts val="0"/>
                        </a:spcAft>
                      </a:pPr>
                      <a:r>
                        <a:rPr lang="es-EC" sz="1400" dirty="0">
                          <a:effectLst/>
                        </a:rPr>
                        <a:t>Puntos </a:t>
                      </a:r>
                      <a:r>
                        <a:rPr lang="es-EC" sz="1400" dirty="0" smtClean="0">
                          <a:effectLst/>
                        </a:rPr>
                        <a:t>pre </a:t>
                      </a:r>
                      <a:r>
                        <a:rPr lang="es-EC" sz="1400" dirty="0">
                          <a:effectLst/>
                        </a:rPr>
                        <a:t>test</a:t>
                      </a:r>
                      <a:endParaRPr lang="es-EC" sz="1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10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678</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974.40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823.44</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90.07</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709466">
                <a:tc>
                  <a:txBody>
                    <a:bodyPr/>
                    <a:lstStyle/>
                    <a:p>
                      <a:pPr indent="180340" algn="l">
                        <a:lnSpc>
                          <a:spcPct val="200000"/>
                        </a:lnSpc>
                        <a:spcAft>
                          <a:spcPts val="0"/>
                        </a:spcAft>
                      </a:pPr>
                      <a:r>
                        <a:rPr lang="es-EC" sz="1400" dirty="0" smtClean="0">
                          <a:effectLst/>
                        </a:rPr>
                        <a:t>Puntos </a:t>
                      </a:r>
                      <a:r>
                        <a:rPr lang="es-EC" sz="1400" dirty="0">
                          <a:effectLst/>
                        </a:rPr>
                        <a:t>post test</a:t>
                      </a:r>
                      <a:endParaRPr lang="es-EC" sz="14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10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773.6</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990.40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rPr>
                        <a:t>903</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dirty="0">
                          <a:effectLst/>
                        </a:rPr>
                        <a:t>66.64</a:t>
                      </a:r>
                      <a:endParaRPr lang="es-EC" sz="1400"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3959122897"/>
              </p:ext>
            </p:extLst>
          </p:nvPr>
        </p:nvGraphicFramePr>
        <p:xfrm>
          <a:off x="261257" y="3215935"/>
          <a:ext cx="5133635" cy="2930865"/>
        </p:xfrm>
        <a:graphic>
          <a:graphicData uri="http://schemas.openxmlformats.org/drawingml/2006/table">
            <a:tbl>
              <a:tblPr firstRow="1" firstCol="1" bandRow="1">
                <a:tableStyleId>{5C22544A-7EE6-4342-B048-85BDC9FD1C3A}</a:tableStyleId>
              </a:tblPr>
              <a:tblGrid>
                <a:gridCol w="2646430"/>
                <a:gridCol w="2487205"/>
              </a:tblGrid>
              <a:tr h="586173">
                <a:tc>
                  <a:txBody>
                    <a:bodyPr/>
                    <a:lstStyle/>
                    <a:p>
                      <a:pPr indent="180340" algn="ctr">
                        <a:lnSpc>
                          <a:spcPct val="200000"/>
                        </a:lnSpc>
                        <a:spcAft>
                          <a:spcPts val="0"/>
                        </a:spcAft>
                      </a:pPr>
                      <a:r>
                        <a:rPr lang="es-MX" sz="1400">
                          <a:effectLst/>
                          <a:latin typeface="Arial" panose="020B0604020202020204" pitchFamily="34" charset="0"/>
                          <a:cs typeface="Arial" panose="020B0604020202020204" pitchFamily="34" charset="0"/>
                        </a:rPr>
                        <a:t>N+</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MX" sz="1400">
                          <a:effectLst/>
                          <a:latin typeface="Arial" panose="020B0604020202020204" pitchFamily="34" charset="0"/>
                          <a:cs typeface="Arial" panose="020B0604020202020204" pitchFamily="34" charset="0"/>
                        </a:rPr>
                        <a:t>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586173">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Valor esperado</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5</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586173">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Varianza (N+)</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2.50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586173">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Valor - p (bilateral)</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0.002</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586173">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Alfa</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0.05</a:t>
                      </a:r>
                      <a:endParaRPr lang="es-EC" sz="1400"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1568386163"/>
              </p:ext>
            </p:extLst>
          </p:nvPr>
        </p:nvGraphicFramePr>
        <p:xfrm>
          <a:off x="5868194" y="3251200"/>
          <a:ext cx="5937250" cy="3381828"/>
        </p:xfrm>
        <a:graphic>
          <a:graphicData uri="http://schemas.openxmlformats.org/drawingml/2006/table">
            <a:tbl>
              <a:tblPr firstRow="1" firstCol="1" bandRow="1">
                <a:tableStyleId>{5C22544A-7EE6-4342-B048-85BDC9FD1C3A}</a:tableStyleId>
              </a:tblPr>
              <a:tblGrid>
                <a:gridCol w="3060700"/>
                <a:gridCol w="2876550"/>
              </a:tblGrid>
              <a:tr h="563638">
                <a:tc>
                  <a:txBody>
                    <a:bodyPr/>
                    <a:lstStyle/>
                    <a:p>
                      <a:pPr indent="180340" algn="ctr">
                        <a:lnSpc>
                          <a:spcPct val="200000"/>
                        </a:lnSpc>
                        <a:spcAft>
                          <a:spcPts val="0"/>
                        </a:spcAft>
                      </a:pPr>
                      <a:r>
                        <a:rPr lang="es-MX" sz="1400">
                          <a:effectLst/>
                          <a:latin typeface="Arial" panose="020B0604020202020204" pitchFamily="34" charset="0"/>
                          <a:cs typeface="Arial" panose="020B0604020202020204" pitchFamily="34" charset="0"/>
                        </a:rPr>
                        <a:t>V</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MX" sz="1400">
                          <a:effectLst/>
                          <a:latin typeface="Arial" panose="020B0604020202020204" pitchFamily="34" charset="0"/>
                          <a:cs typeface="Arial" panose="020B0604020202020204" pitchFamily="34" charset="0"/>
                        </a:rPr>
                        <a:t>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563638">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V (estandarizado)</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-2.752</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563638">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Valor esperado</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27.50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563638">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Varianza (V)</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96.250</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563638">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Valor - p (bilateral)</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0.006</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r>
              <a:tr h="563638">
                <a:tc>
                  <a:txBody>
                    <a:bodyPr/>
                    <a:lstStyle/>
                    <a:p>
                      <a:pPr indent="180340" algn="ctr">
                        <a:lnSpc>
                          <a:spcPct val="200000"/>
                        </a:lnSpc>
                        <a:spcAft>
                          <a:spcPts val="0"/>
                        </a:spcAft>
                      </a:pPr>
                      <a:r>
                        <a:rPr lang="es-EC" sz="1400">
                          <a:effectLst/>
                          <a:latin typeface="Arial" panose="020B0604020202020204" pitchFamily="34" charset="0"/>
                          <a:cs typeface="Arial" panose="020B0604020202020204" pitchFamily="34" charset="0"/>
                        </a:rPr>
                        <a:t>Alfa</a:t>
                      </a:r>
                      <a:endParaRPr lang="es-EC" sz="14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0.05</a:t>
                      </a:r>
                      <a:endParaRPr lang="es-EC" sz="1400"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sp>
        <p:nvSpPr>
          <p:cNvPr id="7" name="6 Rectángulo"/>
          <p:cNvSpPr/>
          <p:nvPr/>
        </p:nvSpPr>
        <p:spPr>
          <a:xfrm>
            <a:off x="6546592" y="2875002"/>
            <a:ext cx="4875502"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s-EC" dirty="0"/>
              <a:t>Rangos con signo (</a:t>
            </a:r>
            <a:r>
              <a:rPr lang="es-EC" dirty="0" err="1"/>
              <a:t>Wilcoxon</a:t>
            </a:r>
            <a:r>
              <a:rPr lang="es-EC" dirty="0"/>
              <a:t>)/Prueba bilateral</a:t>
            </a:r>
          </a:p>
        </p:txBody>
      </p:sp>
      <p:sp>
        <p:nvSpPr>
          <p:cNvPr id="8" name="7 Rectángulo"/>
          <p:cNvSpPr/>
          <p:nvPr/>
        </p:nvSpPr>
        <p:spPr>
          <a:xfrm>
            <a:off x="1074174" y="2875002"/>
            <a:ext cx="3686394"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s-EC" dirty="0"/>
              <a:t>Prueba de signos/Prueba bilateral</a:t>
            </a:r>
          </a:p>
        </p:txBody>
      </p:sp>
    </p:spTree>
    <p:extLst>
      <p:ext uri="{BB962C8B-B14F-4D97-AF65-F5344CB8AC3E}">
        <p14:creationId xmlns:p14="http://schemas.microsoft.com/office/powerpoint/2010/main" val="1459041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C" dirty="0" smtClean="0"/>
              <a:t>RESULTADOS</a:t>
            </a:r>
            <a:endParaRPr lang="es-EC" dirty="0"/>
          </a:p>
        </p:txBody>
      </p:sp>
      <p:sp>
        <p:nvSpPr>
          <p:cNvPr id="3" name="2 Marcador de contenido"/>
          <p:cNvSpPr>
            <a:spLocks noGrp="1"/>
          </p:cNvSpPr>
          <p:nvPr>
            <p:ph idx="1"/>
          </p:nvPr>
        </p:nvSpPr>
        <p:spPr>
          <a:xfrm>
            <a:off x="677334" y="2160589"/>
            <a:ext cx="9497180" cy="3880773"/>
          </a:xfrm>
        </p:spPr>
        <p:style>
          <a:lnRef idx="2">
            <a:schemeClr val="dk1"/>
          </a:lnRef>
          <a:fillRef idx="1">
            <a:schemeClr val="lt1"/>
          </a:fillRef>
          <a:effectRef idx="0">
            <a:schemeClr val="dk1"/>
          </a:effectRef>
          <a:fontRef idx="minor">
            <a:schemeClr val="dk1"/>
          </a:fontRef>
        </p:style>
        <p:txBody>
          <a:bodyPr/>
          <a:lstStyle/>
          <a:p>
            <a:r>
              <a:rPr lang="es-MX" dirty="0">
                <a:solidFill>
                  <a:schemeClr val="tx1"/>
                </a:solidFill>
                <a:latin typeface="Arial" panose="020B0604020202020204" pitchFamily="34" charset="0"/>
                <a:cs typeface="Arial" panose="020B0604020202020204" pitchFamily="34" charset="0"/>
              </a:rPr>
              <a:t>En la Tabla </a:t>
            </a:r>
            <a:r>
              <a:rPr lang="es-MX" dirty="0" smtClean="0">
                <a:solidFill>
                  <a:schemeClr val="tx1"/>
                </a:solidFill>
                <a:latin typeface="Arial" panose="020B0604020202020204" pitchFamily="34" charset="0"/>
                <a:cs typeface="Arial" panose="020B0604020202020204" pitchFamily="34" charset="0"/>
              </a:rPr>
              <a:t>anterior </a:t>
            </a:r>
            <a:r>
              <a:rPr lang="es-MX" dirty="0">
                <a:solidFill>
                  <a:schemeClr val="tx1"/>
                </a:solidFill>
                <a:latin typeface="Arial" panose="020B0604020202020204" pitchFamily="34" charset="0"/>
                <a:cs typeface="Arial" panose="020B0604020202020204" pitchFamily="34" charset="0"/>
              </a:rPr>
              <a:t>se observa el valor de la asíntota p (bilateral) con un valor de 0.002 y 0.006 respectivamente,  que son menores a 0.05, entonces se rechaza la hipótesis nula </a:t>
            </a:r>
            <a:endParaRPr lang="es-MX" dirty="0" smtClean="0">
              <a:solidFill>
                <a:schemeClr val="tx1"/>
              </a:solidFill>
              <a:latin typeface="Arial" panose="020B0604020202020204" pitchFamily="34" charset="0"/>
              <a:cs typeface="Arial" panose="020B0604020202020204" pitchFamily="34" charset="0"/>
            </a:endParaRPr>
          </a:p>
          <a:p>
            <a:r>
              <a:rPr lang="es-MX" dirty="0" smtClean="0">
                <a:solidFill>
                  <a:schemeClr val="tx1"/>
                </a:solidFill>
                <a:latin typeface="Arial" panose="020B0604020202020204" pitchFamily="34" charset="0"/>
                <a:cs typeface="Arial" panose="020B0604020202020204" pitchFamily="34" charset="0"/>
              </a:rPr>
              <a:t>Se </a:t>
            </a:r>
            <a:r>
              <a:rPr lang="es-MX" dirty="0">
                <a:solidFill>
                  <a:schemeClr val="tx1"/>
                </a:solidFill>
                <a:latin typeface="Arial" panose="020B0604020202020204" pitchFamily="34" charset="0"/>
                <a:cs typeface="Arial" panose="020B0604020202020204" pitchFamily="34" charset="0"/>
              </a:rPr>
              <a:t>concluye que hay evidencias suficientes para plantear que </a:t>
            </a:r>
            <a:r>
              <a:rPr lang="es-EC" dirty="0">
                <a:solidFill>
                  <a:schemeClr val="tx1"/>
                </a:solidFill>
                <a:latin typeface="Arial" panose="020B0604020202020204" pitchFamily="34" charset="0"/>
                <a:cs typeface="Arial" panose="020B0604020202020204" pitchFamily="34" charset="0"/>
              </a:rPr>
              <a:t>la inclusión de ejercicios pliométricos específicos en los planes de entrenamiento, contribuyen a mejorar el resultado deportivo en la técnica de lanzamiento de granada en el equipo de pentatlón militar de los alumnos de la Escuela Técnica de la Fuerza Aérea, </a:t>
            </a:r>
            <a:r>
              <a:rPr lang="es-MX" dirty="0">
                <a:solidFill>
                  <a:schemeClr val="tx1"/>
                </a:solidFill>
                <a:latin typeface="Arial" panose="020B0604020202020204" pitchFamily="34" charset="0"/>
                <a:cs typeface="Arial" panose="020B0604020202020204" pitchFamily="34" charset="0"/>
              </a:rPr>
              <a:t>con un nivel de significación del 5%.</a:t>
            </a:r>
            <a:endParaRPr lang="es-EC" dirty="0">
              <a:solidFill>
                <a:schemeClr val="tx1"/>
              </a:solidFill>
              <a:latin typeface="Arial" panose="020B0604020202020204" pitchFamily="34" charset="0"/>
              <a:cs typeface="Arial" panose="020B0604020202020204" pitchFamily="34" charset="0"/>
            </a:endParaRPr>
          </a:p>
          <a:p>
            <a:endParaRPr lang="es-EC"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25214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724911" y="174172"/>
            <a:ext cx="6873240" cy="687424"/>
          </a:xfrm>
        </p:spPr>
        <p:txBody>
          <a:bodyPr>
            <a:normAutofit/>
          </a:bodyPr>
          <a:lstStyle/>
          <a:p>
            <a:pPr algn="ctr"/>
            <a:r>
              <a:rPr lang="es-EC" i="1" dirty="0" smtClean="0">
                <a:solidFill>
                  <a:schemeClr val="tx1"/>
                </a:solidFill>
              </a:rPr>
              <a:t>ANÁLISIS DE LOS IMPACTOS (17%)</a:t>
            </a:r>
            <a:endParaRPr lang="es-EC" i="1" dirty="0">
              <a:solidFill>
                <a:schemeClr val="tx1"/>
              </a:solidFill>
            </a:endParaRPr>
          </a:p>
        </p:txBody>
      </p:sp>
      <p:sp>
        <p:nvSpPr>
          <p:cNvPr id="8" name="7 Conector"/>
          <p:cNvSpPr/>
          <p:nvPr/>
        </p:nvSpPr>
        <p:spPr>
          <a:xfrm>
            <a:off x="783771" y="1229685"/>
            <a:ext cx="4972543" cy="49377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Conector"/>
          <p:cNvSpPr/>
          <p:nvPr/>
        </p:nvSpPr>
        <p:spPr>
          <a:xfrm>
            <a:off x="2362626" y="2851638"/>
            <a:ext cx="1814831" cy="169381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23 Terminador"/>
          <p:cNvSpPr/>
          <p:nvPr/>
        </p:nvSpPr>
        <p:spPr>
          <a:xfrm>
            <a:off x="1749146" y="3675683"/>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24 Terminador"/>
          <p:cNvSpPr/>
          <p:nvPr/>
        </p:nvSpPr>
        <p:spPr>
          <a:xfrm>
            <a:off x="883658" y="4707825"/>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25 Terminador"/>
          <p:cNvSpPr/>
          <p:nvPr/>
        </p:nvSpPr>
        <p:spPr>
          <a:xfrm>
            <a:off x="2997319" y="2586586"/>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26 Terminador"/>
          <p:cNvSpPr/>
          <p:nvPr/>
        </p:nvSpPr>
        <p:spPr>
          <a:xfrm>
            <a:off x="750150" y="2624290"/>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30 Conector"/>
          <p:cNvSpPr/>
          <p:nvPr/>
        </p:nvSpPr>
        <p:spPr>
          <a:xfrm>
            <a:off x="6427896" y="1229685"/>
            <a:ext cx="4972543" cy="4937717"/>
          </a:xfrm>
          <a:prstGeom prst="flowChartConnector">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31 Conector"/>
          <p:cNvSpPr/>
          <p:nvPr/>
        </p:nvSpPr>
        <p:spPr>
          <a:xfrm>
            <a:off x="8044968" y="2851638"/>
            <a:ext cx="1814831" cy="169381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32 Terminador"/>
          <p:cNvSpPr/>
          <p:nvPr/>
        </p:nvSpPr>
        <p:spPr>
          <a:xfrm>
            <a:off x="3149719" y="1781062"/>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33 Terminador"/>
          <p:cNvSpPr/>
          <p:nvPr/>
        </p:nvSpPr>
        <p:spPr>
          <a:xfrm>
            <a:off x="2387737" y="1585126"/>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34 Terminador"/>
          <p:cNvSpPr/>
          <p:nvPr/>
        </p:nvSpPr>
        <p:spPr>
          <a:xfrm>
            <a:off x="3715771" y="1490788"/>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35 Terminador"/>
          <p:cNvSpPr/>
          <p:nvPr/>
        </p:nvSpPr>
        <p:spPr>
          <a:xfrm>
            <a:off x="2721565" y="3936400"/>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36 Terminador"/>
          <p:cNvSpPr/>
          <p:nvPr/>
        </p:nvSpPr>
        <p:spPr>
          <a:xfrm>
            <a:off x="3570637" y="3145390"/>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37 Terminador"/>
          <p:cNvSpPr/>
          <p:nvPr/>
        </p:nvSpPr>
        <p:spPr>
          <a:xfrm>
            <a:off x="4100401" y="4662106"/>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38 Terminador"/>
          <p:cNvSpPr/>
          <p:nvPr/>
        </p:nvSpPr>
        <p:spPr>
          <a:xfrm>
            <a:off x="3396475" y="5104786"/>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0" name="39 Terminador"/>
          <p:cNvSpPr/>
          <p:nvPr/>
        </p:nvSpPr>
        <p:spPr>
          <a:xfrm>
            <a:off x="4216519" y="5591008"/>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40 Terminador"/>
          <p:cNvSpPr/>
          <p:nvPr/>
        </p:nvSpPr>
        <p:spPr>
          <a:xfrm>
            <a:off x="8044968" y="3641406"/>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41 Terminador"/>
          <p:cNvSpPr/>
          <p:nvPr/>
        </p:nvSpPr>
        <p:spPr>
          <a:xfrm>
            <a:off x="2312674" y="3961199"/>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3" name="42 Terminador"/>
          <p:cNvSpPr/>
          <p:nvPr/>
        </p:nvSpPr>
        <p:spPr>
          <a:xfrm>
            <a:off x="4405207" y="6548938"/>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4" name="43 Terminador"/>
          <p:cNvSpPr/>
          <p:nvPr/>
        </p:nvSpPr>
        <p:spPr>
          <a:xfrm>
            <a:off x="9572413" y="3816665"/>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5" name="44 Terminador"/>
          <p:cNvSpPr/>
          <p:nvPr/>
        </p:nvSpPr>
        <p:spPr>
          <a:xfrm>
            <a:off x="7825812" y="3434638"/>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6" name="45 Terminador"/>
          <p:cNvSpPr/>
          <p:nvPr/>
        </p:nvSpPr>
        <p:spPr>
          <a:xfrm>
            <a:off x="10238831" y="3386698"/>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7" name="46 Terminador"/>
          <p:cNvSpPr/>
          <p:nvPr/>
        </p:nvSpPr>
        <p:spPr>
          <a:xfrm>
            <a:off x="7969904" y="4145674"/>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8" name="47 Terminador"/>
          <p:cNvSpPr/>
          <p:nvPr/>
        </p:nvSpPr>
        <p:spPr>
          <a:xfrm>
            <a:off x="9064293" y="3844962"/>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48 Terminador"/>
          <p:cNvSpPr/>
          <p:nvPr/>
        </p:nvSpPr>
        <p:spPr>
          <a:xfrm>
            <a:off x="10491917" y="3676534"/>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0" name="49 Terminador"/>
          <p:cNvSpPr/>
          <p:nvPr/>
        </p:nvSpPr>
        <p:spPr>
          <a:xfrm>
            <a:off x="9642831" y="4020221"/>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1" name="50 Terminador"/>
          <p:cNvSpPr/>
          <p:nvPr/>
        </p:nvSpPr>
        <p:spPr>
          <a:xfrm>
            <a:off x="8414219" y="3366059"/>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2" name="51 Terminador"/>
          <p:cNvSpPr/>
          <p:nvPr/>
        </p:nvSpPr>
        <p:spPr>
          <a:xfrm>
            <a:off x="9947631" y="4325021"/>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3" name="52 Terminador"/>
          <p:cNvSpPr/>
          <p:nvPr/>
        </p:nvSpPr>
        <p:spPr>
          <a:xfrm>
            <a:off x="8914168" y="4360352"/>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4" name="53 Terminador"/>
          <p:cNvSpPr/>
          <p:nvPr/>
        </p:nvSpPr>
        <p:spPr>
          <a:xfrm>
            <a:off x="9862618" y="3296110"/>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5" name="54 Terminador"/>
          <p:cNvSpPr/>
          <p:nvPr/>
        </p:nvSpPr>
        <p:spPr>
          <a:xfrm>
            <a:off x="9872568" y="3452180"/>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6" name="55 Terminador"/>
          <p:cNvSpPr/>
          <p:nvPr/>
        </p:nvSpPr>
        <p:spPr>
          <a:xfrm>
            <a:off x="10016015" y="4045020"/>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7" name="56 Terminador"/>
          <p:cNvSpPr/>
          <p:nvPr/>
        </p:nvSpPr>
        <p:spPr>
          <a:xfrm>
            <a:off x="11400439" y="3664265"/>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8" name="57 Terminador"/>
          <p:cNvSpPr/>
          <p:nvPr/>
        </p:nvSpPr>
        <p:spPr>
          <a:xfrm>
            <a:off x="10491917" y="3936399"/>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9" name="58 Terminador"/>
          <p:cNvSpPr/>
          <p:nvPr/>
        </p:nvSpPr>
        <p:spPr>
          <a:xfrm>
            <a:off x="8339156" y="4504338"/>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0" name="59 Terminador"/>
          <p:cNvSpPr/>
          <p:nvPr/>
        </p:nvSpPr>
        <p:spPr>
          <a:xfrm>
            <a:off x="9652121" y="3564178"/>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1" name="60 Terminador"/>
          <p:cNvSpPr/>
          <p:nvPr/>
        </p:nvSpPr>
        <p:spPr>
          <a:xfrm>
            <a:off x="10024968" y="3604580"/>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2" name="61 Terminador"/>
          <p:cNvSpPr/>
          <p:nvPr/>
        </p:nvSpPr>
        <p:spPr>
          <a:xfrm>
            <a:off x="10168415" y="4197420"/>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3" name="62 Terminador"/>
          <p:cNvSpPr/>
          <p:nvPr/>
        </p:nvSpPr>
        <p:spPr>
          <a:xfrm>
            <a:off x="10100031" y="3816665"/>
            <a:ext cx="150125" cy="45719"/>
          </a:xfrm>
          <a:prstGeom prst="flowChartTerminator">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4" name="63 Terminador"/>
          <p:cNvSpPr/>
          <p:nvPr/>
        </p:nvSpPr>
        <p:spPr>
          <a:xfrm>
            <a:off x="3868171" y="1643188"/>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5" name="64 Terminador"/>
          <p:cNvSpPr/>
          <p:nvPr/>
        </p:nvSpPr>
        <p:spPr>
          <a:xfrm>
            <a:off x="1190346" y="2785985"/>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6" name="65 Terminador"/>
          <p:cNvSpPr/>
          <p:nvPr/>
        </p:nvSpPr>
        <p:spPr>
          <a:xfrm>
            <a:off x="2540137" y="1737526"/>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7" name="66 Terminador"/>
          <p:cNvSpPr/>
          <p:nvPr/>
        </p:nvSpPr>
        <p:spPr>
          <a:xfrm>
            <a:off x="3548875" y="5257186"/>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8" name="67 Terminador"/>
          <p:cNvSpPr/>
          <p:nvPr/>
        </p:nvSpPr>
        <p:spPr>
          <a:xfrm>
            <a:off x="3723037" y="3297790"/>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9" name="68 Terminador"/>
          <p:cNvSpPr/>
          <p:nvPr/>
        </p:nvSpPr>
        <p:spPr>
          <a:xfrm>
            <a:off x="2873965" y="4088800"/>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0" name="69 Terminador"/>
          <p:cNvSpPr/>
          <p:nvPr/>
        </p:nvSpPr>
        <p:spPr>
          <a:xfrm>
            <a:off x="3149719" y="2738986"/>
            <a:ext cx="150125" cy="45719"/>
          </a:xfrm>
          <a:prstGeom prst="flowChartTermina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936327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81400" y="519675"/>
            <a:ext cx="8610600" cy="1293028"/>
          </a:xfrm>
        </p:spPr>
        <p:txBody>
          <a:bodyPr vert="horz" lIns="91440" tIns="45720" rIns="91440" bIns="45720" rtlCol="0" anchor="ctr">
            <a:normAutofit/>
          </a:bodyPr>
          <a:lstStyle/>
          <a:p>
            <a:r>
              <a:rPr lang="es-EC" b="1" cap="none"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CONCLUSIONES</a:t>
            </a:r>
            <a:endParaRPr lang="es-EC" b="1" cap="none">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Marcador de contenido 2"/>
          <p:cNvSpPr>
            <a:spLocks noGrp="1"/>
          </p:cNvSpPr>
          <p:nvPr>
            <p:ph sz="quarter" idx="1"/>
          </p:nvPr>
        </p:nvSpPr>
        <p:spPr>
          <a:xfrm>
            <a:off x="899886" y="1709895"/>
            <a:ext cx="11074400" cy="4836048"/>
          </a:xfrm>
        </p:spPr>
        <p:style>
          <a:lnRef idx="2">
            <a:schemeClr val="dk1"/>
          </a:lnRef>
          <a:fillRef idx="1">
            <a:schemeClr val="lt1"/>
          </a:fillRef>
          <a:effectRef idx="0">
            <a:schemeClr val="dk1"/>
          </a:effectRef>
          <a:fontRef idx="minor">
            <a:schemeClr val="dk1"/>
          </a:fontRef>
        </p:style>
        <p:txBody>
          <a:bodyPr>
            <a:noAutofit/>
          </a:bodyPr>
          <a:lstStyle/>
          <a:p>
            <a:pPr algn="just"/>
            <a:r>
              <a:rPr lang="es-EC" sz="2000" dirty="0" smtClean="0">
                <a:latin typeface="Arial" panose="020B0604020202020204" pitchFamily="34" charset="0"/>
                <a:cs typeface="Arial" panose="020B0604020202020204" pitchFamily="34" charset="0"/>
              </a:rPr>
              <a:t>Se realizó y se aplico un plan de entrenamiento para el equipo de </a:t>
            </a:r>
            <a:r>
              <a:rPr lang="es-EC" sz="2000" dirty="0" err="1" smtClean="0">
                <a:latin typeface="Arial" panose="020B0604020202020204" pitchFamily="34" charset="0"/>
                <a:cs typeface="Arial" panose="020B0604020202020204" pitchFamily="34" charset="0"/>
              </a:rPr>
              <a:t>pentatlon</a:t>
            </a:r>
            <a:r>
              <a:rPr lang="es-EC" sz="2000" dirty="0" smtClean="0">
                <a:latin typeface="Arial" panose="020B0604020202020204" pitchFamily="34" charset="0"/>
                <a:cs typeface="Arial" panose="020B0604020202020204" pitchFamily="34" charset="0"/>
              </a:rPr>
              <a:t> militar de alumnos de tres (03) meses acerca de ejercicios </a:t>
            </a:r>
            <a:r>
              <a:rPr lang="es-EC" sz="2000" dirty="0">
                <a:latin typeface="Arial" panose="020B0604020202020204" pitchFamily="34" charset="0"/>
                <a:cs typeface="Arial" panose="020B0604020202020204" pitchFamily="34" charset="0"/>
              </a:rPr>
              <a:t>pliométricos </a:t>
            </a:r>
            <a:r>
              <a:rPr lang="es-EC" sz="2000" dirty="0" smtClean="0">
                <a:latin typeface="Arial" panose="020B0604020202020204" pitchFamily="34" charset="0"/>
                <a:cs typeface="Arial" panose="020B0604020202020204" pitchFamily="34" charset="0"/>
              </a:rPr>
              <a:t>específicos obteniendo una </a:t>
            </a:r>
            <a:r>
              <a:rPr lang="es-EC" sz="2000" dirty="0">
                <a:latin typeface="Arial" panose="020B0604020202020204" pitchFamily="34" charset="0"/>
                <a:cs typeface="Arial" panose="020B0604020202020204" pitchFamily="34" charset="0"/>
              </a:rPr>
              <a:t>mejora sobre el sistema neuromuscular del deportista. </a:t>
            </a:r>
            <a:endParaRPr lang="es-EC" sz="2000" dirty="0" smtClean="0">
              <a:latin typeface="Arial" panose="020B0604020202020204" pitchFamily="34" charset="0"/>
              <a:cs typeface="Arial" panose="020B0604020202020204" pitchFamily="34" charset="0"/>
            </a:endParaRPr>
          </a:p>
          <a:p>
            <a:pPr lvl="0" algn="just"/>
            <a:r>
              <a:rPr lang="es-EC" sz="2000" dirty="0">
                <a:latin typeface="Arial" panose="020B0604020202020204" pitchFamily="34" charset="0"/>
                <a:cs typeface="Arial" panose="020B0604020202020204" pitchFamily="34" charset="0"/>
              </a:rPr>
              <a:t>Mediante la investigación, se pudo fundamentar la relación que existe entre la aplicación de ejercicios pliométricos específicos con </a:t>
            </a:r>
            <a:r>
              <a:rPr lang="es-EC" sz="2000" dirty="0" smtClean="0">
                <a:latin typeface="Arial" panose="020B0604020202020204" pitchFamily="34" charset="0"/>
                <a:cs typeface="Arial" panose="020B0604020202020204" pitchFamily="34" charset="0"/>
              </a:rPr>
              <a:t>la técnica </a:t>
            </a:r>
            <a:r>
              <a:rPr lang="es-EC" sz="2000" dirty="0">
                <a:latin typeface="Arial" panose="020B0604020202020204" pitchFamily="34" charset="0"/>
                <a:cs typeface="Arial" panose="020B0604020202020204" pitchFamily="34" charset="0"/>
              </a:rPr>
              <a:t>de lanzamiento de </a:t>
            </a:r>
            <a:r>
              <a:rPr lang="es-EC" sz="2000" dirty="0" smtClean="0">
                <a:latin typeface="Arial" panose="020B0604020202020204" pitchFamily="34" charset="0"/>
                <a:cs typeface="Arial" panose="020B0604020202020204" pitchFamily="34" charset="0"/>
              </a:rPr>
              <a:t>granada.</a:t>
            </a:r>
            <a:endParaRPr lang="es-EC" sz="2000" dirty="0">
              <a:latin typeface="Arial" panose="020B0604020202020204" pitchFamily="34" charset="0"/>
              <a:cs typeface="Arial" panose="020B0604020202020204" pitchFamily="34" charset="0"/>
            </a:endParaRPr>
          </a:p>
          <a:p>
            <a:pPr algn="just"/>
            <a:r>
              <a:rPr lang="es-EC" sz="2000" dirty="0">
                <a:latin typeface="Arial" panose="020B0604020202020204" pitchFamily="34" charset="0"/>
                <a:cs typeface="Arial" panose="020B0604020202020204" pitchFamily="34" charset="0"/>
              </a:rPr>
              <a:t>Se pudo diagnosticar y evaluar los resultados deportivos en la técnica de lanzamiento de granada del equipo de pentatlón militar, a través de un pre test y un post test, donde </a:t>
            </a:r>
            <a:r>
              <a:rPr lang="es-EC" sz="2000" dirty="0" smtClean="0">
                <a:latin typeface="Arial" panose="020B0604020202020204" pitchFamily="34" charset="0"/>
                <a:cs typeface="Arial" panose="020B0604020202020204" pitchFamily="34" charset="0"/>
              </a:rPr>
              <a:t>se </a:t>
            </a:r>
            <a:r>
              <a:rPr lang="es-EC" sz="2000" dirty="0">
                <a:latin typeface="Arial" panose="020B0604020202020204" pitchFamily="34" charset="0"/>
                <a:cs typeface="Arial" panose="020B0604020202020204" pitchFamily="34" charset="0"/>
              </a:rPr>
              <a:t>evidencia un mejoramiento en el </a:t>
            </a:r>
            <a:r>
              <a:rPr lang="es-MX" sz="2000" dirty="0">
                <a:latin typeface="Arial" panose="020B0604020202020204" pitchFamily="34" charset="0"/>
                <a:cs typeface="Arial" panose="020B0604020202020204" pitchFamily="34" charset="0"/>
              </a:rPr>
              <a:t>rendimiento deportivo gracias a los ejercicios </a:t>
            </a:r>
            <a:r>
              <a:rPr lang="es-MX" sz="2000" dirty="0" err="1">
                <a:latin typeface="Arial" panose="020B0604020202020204" pitchFamily="34" charset="0"/>
                <a:cs typeface="Arial" panose="020B0604020202020204" pitchFamily="34" charset="0"/>
              </a:rPr>
              <a:t>pliométricos</a:t>
            </a:r>
            <a:r>
              <a:rPr lang="es-MX" sz="2000" dirty="0">
                <a:latin typeface="Arial" panose="020B0604020202020204" pitchFamily="34" charset="0"/>
                <a:cs typeface="Arial" panose="020B0604020202020204" pitchFamily="34" charset="0"/>
              </a:rPr>
              <a:t> utilizados en el plan de entrenamiento de los </a:t>
            </a:r>
            <a:r>
              <a:rPr lang="es-MX" sz="2000" dirty="0" smtClean="0">
                <a:latin typeface="Arial" panose="020B0604020202020204" pitchFamily="34" charset="0"/>
                <a:cs typeface="Arial" panose="020B0604020202020204" pitchFamily="34" charset="0"/>
              </a:rPr>
              <a:t>atletas</a:t>
            </a:r>
          </a:p>
          <a:p>
            <a:pPr lvl="0" algn="just"/>
            <a:r>
              <a:rPr lang="es-EC" sz="2000" dirty="0">
                <a:latin typeface="Arial" panose="020B0604020202020204" pitchFamily="34" charset="0"/>
                <a:cs typeface="Arial" panose="020B0604020202020204" pitchFamily="34" charset="0"/>
              </a:rPr>
              <a:t>En la técnica de lanzamiento de precisión hubo una mejora con</a:t>
            </a:r>
            <a:r>
              <a:rPr lang="es-MX" sz="2000" dirty="0">
                <a:latin typeface="Arial" panose="020B0604020202020204" pitchFamily="34" charset="0"/>
                <a:cs typeface="Arial" panose="020B0604020202020204" pitchFamily="34" charset="0"/>
              </a:rPr>
              <a:t> un incremento de </a:t>
            </a:r>
            <a:r>
              <a:rPr lang="es-MX" sz="2000" dirty="0" smtClean="0">
                <a:latin typeface="Arial" panose="020B0604020202020204" pitchFamily="34" charset="0"/>
                <a:cs typeface="Arial" panose="020B0604020202020204" pitchFamily="34" charset="0"/>
              </a:rPr>
              <a:t>17%, </a:t>
            </a:r>
            <a:r>
              <a:rPr lang="es-MX" sz="2000" dirty="0">
                <a:latin typeface="Arial" panose="020B0604020202020204" pitchFamily="34" charset="0"/>
                <a:cs typeface="Arial" panose="020B0604020202020204" pitchFamily="34" charset="0"/>
              </a:rPr>
              <a:t>mientras que en </a:t>
            </a:r>
            <a:r>
              <a:rPr lang="es-EC" sz="2000" dirty="0">
                <a:latin typeface="Arial" panose="020B0604020202020204" pitchFamily="34" charset="0"/>
                <a:cs typeface="Arial" panose="020B0604020202020204" pitchFamily="34" charset="0"/>
              </a:rPr>
              <a:t>la técnica de lanzamiento de distancia hubo </a:t>
            </a:r>
            <a:r>
              <a:rPr lang="es-MX" sz="2000" dirty="0">
                <a:latin typeface="Arial" panose="020B0604020202020204" pitchFamily="34" charset="0"/>
                <a:cs typeface="Arial" panose="020B0604020202020204" pitchFamily="34" charset="0"/>
              </a:rPr>
              <a:t>un incremento de </a:t>
            </a:r>
            <a:r>
              <a:rPr lang="es-MX" sz="2000" dirty="0" smtClean="0">
                <a:latin typeface="Arial" panose="020B0604020202020204" pitchFamily="34" charset="0"/>
                <a:cs typeface="Arial" panose="020B0604020202020204" pitchFamily="34" charset="0"/>
              </a:rPr>
              <a:t>11%, y en puntaje general un 10.5%</a:t>
            </a:r>
            <a:endParaRPr lang="es-EC" sz="2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72452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down)">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81400" y="519675"/>
            <a:ext cx="8610600" cy="1293028"/>
          </a:xfrm>
        </p:spPr>
        <p:txBody>
          <a:bodyPr vert="horz" lIns="91440" tIns="45720" rIns="91440" bIns="45720" rtlCol="0" anchor="ctr">
            <a:normAutofit/>
          </a:bodyPr>
          <a:lstStyle/>
          <a:p>
            <a:r>
              <a:rPr lang="es-EC"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RECOMENDACIONES</a:t>
            </a:r>
            <a:endParaRPr lang="es-EC"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Marcador de contenido 2"/>
          <p:cNvSpPr>
            <a:spLocks noGrp="1"/>
          </p:cNvSpPr>
          <p:nvPr>
            <p:ph sz="quarter" idx="1"/>
          </p:nvPr>
        </p:nvSpPr>
        <p:spPr>
          <a:xfrm>
            <a:off x="899886" y="1709895"/>
            <a:ext cx="11074400" cy="4836048"/>
          </a:xfrm>
        </p:spPr>
        <p:style>
          <a:lnRef idx="2">
            <a:schemeClr val="dk1"/>
          </a:lnRef>
          <a:fillRef idx="1">
            <a:schemeClr val="lt1"/>
          </a:fillRef>
          <a:effectRef idx="0">
            <a:schemeClr val="dk1"/>
          </a:effectRef>
          <a:fontRef idx="minor">
            <a:schemeClr val="dk1"/>
          </a:fontRef>
        </p:style>
        <p:txBody>
          <a:bodyPr>
            <a:noAutofit/>
          </a:bodyPr>
          <a:lstStyle/>
          <a:p>
            <a:pPr algn="just"/>
            <a:r>
              <a:rPr lang="es-EC" sz="2000" dirty="0" smtClean="0"/>
              <a:t>Aplicar </a:t>
            </a:r>
            <a:r>
              <a:rPr lang="es-EC" sz="2000" dirty="0"/>
              <a:t>el entrenamiento </a:t>
            </a:r>
            <a:r>
              <a:rPr lang="es-EC" sz="2000" dirty="0" err="1"/>
              <a:t>pliométrico</a:t>
            </a:r>
            <a:r>
              <a:rPr lang="es-EC" sz="2000" dirty="0"/>
              <a:t> </a:t>
            </a:r>
            <a:r>
              <a:rPr lang="es-EC" sz="2000" dirty="0" smtClean="0"/>
              <a:t>propuesto, </a:t>
            </a:r>
            <a:r>
              <a:rPr lang="es-EC" sz="2000" dirty="0"/>
              <a:t>para mejorar la </a:t>
            </a:r>
            <a:r>
              <a:rPr lang="es-EC" sz="2000" dirty="0" smtClean="0"/>
              <a:t>técnica de lanzamiento de granada en los deportistas del equipo de pentatlón militar de </a:t>
            </a:r>
            <a:r>
              <a:rPr lang="es-EC" sz="2000" dirty="0"/>
              <a:t>las próximas promociones, de la </a:t>
            </a:r>
            <a:r>
              <a:rPr lang="es-EC" sz="2000" dirty="0" err="1" smtClean="0"/>
              <a:t>ETFA</a:t>
            </a:r>
            <a:r>
              <a:rPr lang="es-EC" sz="2000" dirty="0" smtClean="0"/>
              <a:t> y realizar un estudio para verificar la curva de mejora.</a:t>
            </a:r>
            <a:endParaRPr lang="es-EC" sz="2000" dirty="0"/>
          </a:p>
          <a:p>
            <a:pPr marL="0" lvl="0" indent="0" algn="just">
              <a:buNone/>
            </a:pPr>
            <a:endParaRPr lang="en-US" sz="2000" dirty="0"/>
          </a:p>
          <a:p>
            <a:pPr lvl="0" algn="just"/>
            <a:r>
              <a:rPr lang="es-CO" sz="2000" dirty="0"/>
              <a:t>Realizar una planificación que abarque los dos años que dura el curso de los alumnos militares, respetando los principios del entrenamiento deportivo, sobre todo el principio progresivo de la carga. </a:t>
            </a:r>
          </a:p>
          <a:p>
            <a:pPr marL="0" lvl="0" indent="0" algn="just">
              <a:buNone/>
            </a:pPr>
            <a:endParaRPr lang="en-US" sz="2000" dirty="0"/>
          </a:p>
          <a:p>
            <a:pPr lvl="0" algn="just"/>
            <a:r>
              <a:rPr lang="es-CO" sz="2000" dirty="0"/>
              <a:t>Con todas las pautas expuestas en este estudio, se recomienda </a:t>
            </a:r>
            <a:r>
              <a:rPr lang="es-CO" sz="2000" dirty="0" smtClean="0"/>
              <a:t>iniciar el proceso de entrenamiento para las siguientes olimpiadas militares nacionales (2021), a desarrollarse en la ciudad de Latacunga sede </a:t>
            </a:r>
            <a:r>
              <a:rPr lang="es-CO" sz="2000" dirty="0" err="1" smtClean="0"/>
              <a:t>ETFA</a:t>
            </a:r>
            <a:r>
              <a:rPr lang="es-CO" sz="2000" dirty="0" smtClean="0"/>
              <a:t>. </a:t>
            </a:r>
            <a:endParaRPr lang="en-US" sz="2000" dirty="0"/>
          </a:p>
          <a:p>
            <a:pPr algn="just"/>
            <a:endParaRPr lang="es-EC"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65836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down)">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1817302"/>
            <a:ext cx="6720930" cy="5040698"/>
          </a:xfrm>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b="12783"/>
          <a:stretch/>
        </p:blipFill>
        <p:spPr>
          <a:xfrm>
            <a:off x="6752492" y="1817302"/>
            <a:ext cx="5439508" cy="5040698"/>
          </a:xfrm>
          <a:prstGeom prst="rect">
            <a:avLst/>
          </a:prstGeom>
        </p:spPr>
      </p:pic>
      <p:pic>
        <p:nvPicPr>
          <p:cNvPr id="6" name="Imagen 5"/>
          <p:cNvPicPr>
            <a:picLocks noChangeAspect="1"/>
          </p:cNvPicPr>
          <p:nvPr/>
        </p:nvPicPr>
        <p:blipFill>
          <a:blip r:embed="rId4"/>
          <a:stretch>
            <a:fillRect/>
          </a:stretch>
        </p:blipFill>
        <p:spPr>
          <a:xfrm>
            <a:off x="1957754" y="-113512"/>
            <a:ext cx="8944708" cy="2657419"/>
          </a:xfrm>
          <a:prstGeom prst="rect">
            <a:avLst/>
          </a:prstGeom>
          <a:ln>
            <a:noFill/>
          </a:ln>
          <a:effectLst>
            <a:softEdge rad="112500"/>
          </a:effectLst>
        </p:spPr>
      </p:pic>
    </p:spTree>
    <p:extLst>
      <p:ext uri="{BB962C8B-B14F-4D97-AF65-F5344CB8AC3E}">
        <p14:creationId xmlns:p14="http://schemas.microsoft.com/office/powerpoint/2010/main" val="254090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2" algn="ctr" defTabSz="457200" rtl="0">
              <a:spcBef>
                <a:spcPct val="0"/>
              </a:spcBef>
            </a:pPr>
            <a:r>
              <a:rPr lang="es-EC" sz="3600" b="1" dirty="0">
                <a:solidFill>
                  <a:schemeClr val="accent1"/>
                </a:solidFill>
              </a:rPr>
              <a:t>Formulación del problema</a:t>
            </a:r>
            <a:r>
              <a:rPr lang="es-EC" sz="2400" dirty="0">
                <a:solidFill>
                  <a:schemeClr val="accent1"/>
                </a:solidFill>
              </a:rPr>
              <a:t>   </a:t>
            </a:r>
            <a:r>
              <a:rPr lang="es-EC" sz="2400" b="1" dirty="0">
                <a:solidFill>
                  <a:schemeClr val="accent1"/>
                </a:solidFill>
              </a:rPr>
              <a:t> </a:t>
            </a:r>
            <a:r>
              <a:rPr lang="en-US" sz="2400" b="1" dirty="0"/>
              <a:t/>
            </a:r>
            <a:br>
              <a:rPr lang="en-US" sz="2400" b="1" dirty="0"/>
            </a:br>
            <a:endParaRPr lang="en-US" sz="2400" dirty="0"/>
          </a:p>
        </p:txBody>
      </p:sp>
      <p:sp>
        <p:nvSpPr>
          <p:cNvPr id="3" name="Marcador de contenido 2"/>
          <p:cNvSpPr>
            <a:spLocks noGrp="1"/>
          </p:cNvSpPr>
          <p:nvPr>
            <p:ph idx="1"/>
          </p:nvPr>
        </p:nvSpPr>
        <p:spPr>
          <a:xfrm>
            <a:off x="677334" y="1446076"/>
            <a:ext cx="8596668" cy="2011680"/>
          </a:xfrm>
        </p:spPr>
        <p:txBody>
          <a:bodyPr>
            <a:normAutofit/>
          </a:bodyPr>
          <a:lstStyle/>
          <a:p>
            <a:pPr marL="0" indent="0" algn="just">
              <a:buNone/>
            </a:pPr>
            <a:r>
              <a:rPr lang="es-EC" dirty="0" smtClean="0"/>
              <a:t>¿</a:t>
            </a:r>
            <a:r>
              <a:rPr lang="es-EC" dirty="0"/>
              <a:t>Cómo influye la inclusión de ejercicios pliométricos específicos en los planes de entrenamiento, para mejorar el resultado deportivo en la técnica de lanzamiento de granada en el equipo de pentatlón militar de los alumnos de la Escuela Técnica de la Fuerza Aérea?</a:t>
            </a:r>
          </a:p>
          <a:p>
            <a:pPr marL="0" indent="0" algn="just">
              <a:buNone/>
            </a:pPr>
            <a:endParaRPr lang="en-US" dirty="0"/>
          </a:p>
          <a:p>
            <a:pPr marL="0" indent="0">
              <a:buNone/>
            </a:pPr>
            <a:endParaRPr lang="en-U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2022" y="4085408"/>
            <a:ext cx="2825931" cy="2119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1047" y="3457756"/>
            <a:ext cx="2825931" cy="2119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4" y="2870882"/>
            <a:ext cx="2719251" cy="2039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248949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1328" y="264629"/>
            <a:ext cx="2875763" cy="735874"/>
          </a:xfrm>
        </p:spPr>
        <p:txBody>
          <a:bodyPr/>
          <a:lstStyle/>
          <a:p>
            <a:pPr algn="ctr"/>
            <a:r>
              <a:rPr lang="es-CO" b="1" dirty="0" smtClean="0"/>
              <a:t>Objetivos </a:t>
            </a:r>
            <a:endParaRPr lang="en-US" b="1" dirty="0"/>
          </a:p>
        </p:txBody>
      </p:sp>
      <p:sp>
        <p:nvSpPr>
          <p:cNvPr id="3" name="Marcador de contenido 2"/>
          <p:cNvSpPr>
            <a:spLocks noGrp="1"/>
          </p:cNvSpPr>
          <p:nvPr>
            <p:ph idx="1"/>
          </p:nvPr>
        </p:nvSpPr>
        <p:spPr>
          <a:xfrm>
            <a:off x="677334" y="1546631"/>
            <a:ext cx="4534746" cy="3880773"/>
          </a:xfrm>
        </p:spPr>
        <p:txBody>
          <a:bodyPr>
            <a:normAutofit/>
          </a:bodyPr>
          <a:lstStyle/>
          <a:p>
            <a:endParaRPr lang="es-CO" b="1" dirty="0" smtClean="0">
              <a:solidFill>
                <a:schemeClr val="accent1"/>
              </a:solidFill>
            </a:endParaRPr>
          </a:p>
          <a:p>
            <a:pPr marL="0" indent="0" algn="ctr">
              <a:buNone/>
            </a:pPr>
            <a:r>
              <a:rPr lang="es-CO" b="1" dirty="0" smtClean="0">
                <a:solidFill>
                  <a:schemeClr val="accent1"/>
                </a:solidFill>
              </a:rPr>
              <a:t>OBJETIVO GENERAL</a:t>
            </a:r>
          </a:p>
          <a:p>
            <a:pPr marL="0" indent="0" algn="ctr">
              <a:buNone/>
            </a:pPr>
            <a:endParaRPr lang="es-CO" b="1" dirty="0" smtClean="0">
              <a:solidFill>
                <a:schemeClr val="accent1"/>
              </a:solidFill>
            </a:endParaRPr>
          </a:p>
          <a:p>
            <a:pPr marL="0" indent="0" algn="just">
              <a:buNone/>
            </a:pPr>
            <a:r>
              <a:rPr lang="es-EC" dirty="0" smtClean="0"/>
              <a:t>Mejorar </a:t>
            </a:r>
            <a:r>
              <a:rPr lang="es-EC" dirty="0"/>
              <a:t>la técnica de lanzamiento de granada, a través de la inclusión de ejercicios pliométricos específicos en los planes de entrenamiento, del equipo de pentatlón militar de los alumnos de la Escuela Técnica de la Fuerza Aérea.</a:t>
            </a:r>
          </a:p>
          <a:p>
            <a:pPr marL="0" indent="0" algn="just">
              <a:buNone/>
            </a:pPr>
            <a:endParaRPr lang="en-US" dirty="0"/>
          </a:p>
          <a:p>
            <a:pPr marL="0" indent="0">
              <a:buNone/>
            </a:pPr>
            <a:endParaRPr lang="es-CO" dirty="0"/>
          </a:p>
        </p:txBody>
      </p:sp>
      <p:sp>
        <p:nvSpPr>
          <p:cNvPr id="4" name="Marcador de contenido 2"/>
          <p:cNvSpPr txBox="1">
            <a:spLocks/>
          </p:cNvSpPr>
          <p:nvPr/>
        </p:nvSpPr>
        <p:spPr>
          <a:xfrm>
            <a:off x="5440931" y="822960"/>
            <a:ext cx="4748097" cy="565621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lvl="2" indent="0" algn="ctr">
              <a:buNone/>
            </a:pPr>
            <a:r>
              <a:rPr lang="es-EC" sz="2100" b="1" dirty="0">
                <a:solidFill>
                  <a:schemeClr val="accent1"/>
                </a:solidFill>
              </a:rPr>
              <a:t>OBJETIVOS </a:t>
            </a:r>
            <a:r>
              <a:rPr lang="es-EC" sz="2100" b="1" dirty="0" smtClean="0">
                <a:solidFill>
                  <a:schemeClr val="accent1"/>
                </a:solidFill>
              </a:rPr>
              <a:t>ESPECÍFICOS</a:t>
            </a:r>
            <a:endParaRPr lang="en-US" dirty="0"/>
          </a:p>
          <a:p>
            <a:pPr lvl="0"/>
            <a:r>
              <a:rPr lang="es-EC" dirty="0"/>
              <a:t>Fundamentar la relación teórica de ejercicios pliométricos con técnicas de lanzamiento que requieran de precisión y potencia, y puedan ser integrados a la técnica de lanzamiento de granada en la disciplina de pentatlón militar.</a:t>
            </a:r>
          </a:p>
          <a:p>
            <a:pPr lvl="0"/>
            <a:r>
              <a:rPr lang="es-EC" dirty="0"/>
              <a:t>Diagnosticar los resultados deportivos alcanzados y examinar las técnicas utilizadas en la disciplina de lanzamiento de granada, del equipo de pentatlón militar.</a:t>
            </a:r>
          </a:p>
          <a:p>
            <a:pPr lvl="0"/>
            <a:r>
              <a:rPr lang="es-EC" dirty="0"/>
              <a:t>Proponer ejercicios pliométricos específicos que puedan ser incluidos en los planes de entrenamiento, del equipo de pentatlón militar de los alumnos de la Escuela Técnica de la Fuerza Aérea. </a:t>
            </a:r>
          </a:p>
          <a:p>
            <a:pPr lvl="0" algn="just"/>
            <a:endParaRPr lang="es-EC" dirty="0" smtClean="0"/>
          </a:p>
        </p:txBody>
      </p:sp>
    </p:spTree>
    <p:extLst>
      <p:ext uri="{BB962C8B-B14F-4D97-AF65-F5344CB8AC3E}">
        <p14:creationId xmlns:p14="http://schemas.microsoft.com/office/powerpoint/2010/main" val="239413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1" algn="ctr" defTabSz="457200" rtl="0">
              <a:spcBef>
                <a:spcPct val="0"/>
              </a:spcBef>
            </a:pPr>
            <a:r>
              <a:rPr lang="es-ES" sz="3600" b="1" dirty="0">
                <a:solidFill>
                  <a:schemeClr val="accent1"/>
                </a:solidFill>
              </a:rPr>
              <a:t>Justificación e importancia </a:t>
            </a:r>
            <a:r>
              <a:rPr lang="en-US" b="1" dirty="0"/>
              <a:t/>
            </a:r>
            <a:br>
              <a:rPr lang="en-US" b="1" dirty="0"/>
            </a:br>
            <a:endParaRPr lang="en-US" dirty="0"/>
          </a:p>
        </p:txBody>
      </p:sp>
      <p:sp>
        <p:nvSpPr>
          <p:cNvPr id="3" name="Marcador de contenido 2"/>
          <p:cNvSpPr>
            <a:spLocks noGrp="1"/>
          </p:cNvSpPr>
          <p:nvPr>
            <p:ph idx="1"/>
          </p:nvPr>
        </p:nvSpPr>
        <p:spPr>
          <a:xfrm>
            <a:off x="677334" y="1754659"/>
            <a:ext cx="8596668" cy="2842055"/>
          </a:xfrm>
        </p:spPr>
        <p:txBody>
          <a:bodyPr>
            <a:normAutofit/>
          </a:bodyPr>
          <a:lstStyle/>
          <a:p>
            <a:pPr algn="just"/>
            <a:r>
              <a:rPr lang="es-EC" sz="2000" dirty="0"/>
              <a:t>La prueba de lanzamiento de granada del pentatlón </a:t>
            </a:r>
            <a:r>
              <a:rPr lang="es-EC" sz="2000" dirty="0" smtClean="0"/>
              <a:t>militar, requiere </a:t>
            </a:r>
            <a:r>
              <a:rPr lang="es-EC" sz="2000" dirty="0"/>
              <a:t>de precisión y potencia, por ende el presente trabajo busca mejorar la técnica utilizada y el rendimiento de los alumnos de la Escuela Técnica de la Fuerza Aérea, a través de una forma de entrenamiento que combine movimientos rápidos y fuerza, y así puedan alcanzar excelentes resultados deportivos en las diferentes competencias. Todo esto a través de la inclusión de ejercicios pliométricos específicos en los planes de </a:t>
            </a:r>
            <a:r>
              <a:rPr lang="es-EC" sz="2000" dirty="0" smtClean="0"/>
              <a:t>entrenamiento.</a:t>
            </a:r>
            <a:endParaRPr lang="en-US" sz="2000" dirty="0"/>
          </a:p>
        </p:txBody>
      </p:sp>
    </p:spTree>
    <p:extLst>
      <p:ext uri="{BB962C8B-B14F-4D97-AF65-F5344CB8AC3E}">
        <p14:creationId xmlns:p14="http://schemas.microsoft.com/office/powerpoint/2010/main" val="13824601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827459596"/>
              </p:ext>
            </p:extLst>
          </p:nvPr>
        </p:nvGraphicFramePr>
        <p:xfrm>
          <a:off x="0" y="497113"/>
          <a:ext cx="12084907" cy="6482807"/>
        </p:xfrm>
        <a:graphic>
          <a:graphicData uri="http://schemas.openxmlformats.org/drawingml/2006/table">
            <a:tbl>
              <a:tblPr firstRow="1" firstCol="1" bandRow="1">
                <a:tableStyleId>{5C22544A-7EE6-4342-B048-85BDC9FD1C3A}</a:tableStyleId>
              </a:tblPr>
              <a:tblGrid>
                <a:gridCol w="1926581"/>
                <a:gridCol w="4178424"/>
                <a:gridCol w="1471452"/>
                <a:gridCol w="1781215"/>
                <a:gridCol w="1553344"/>
                <a:gridCol w="1173891"/>
              </a:tblGrid>
              <a:tr h="667150">
                <a:tc>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Variables</a:t>
                      </a:r>
                      <a:endParaRPr lang="es-EC" sz="1400" dirty="0">
                        <a:effectLst/>
                        <a:latin typeface="Arial" panose="020B0604020202020204" pitchFamily="34" charset="0"/>
                        <a:ea typeface="Calibri"/>
                        <a:cs typeface="Arial" panose="020B0604020202020204" pitchFamily="34" charset="0"/>
                      </a:endParaRPr>
                    </a:p>
                  </a:txBody>
                  <a:tcPr marL="31190" marR="31190" marT="0" marB="0" anchor="ctr"/>
                </a:tc>
                <a:tc>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Definición</a:t>
                      </a:r>
                      <a:endParaRPr lang="es-EC" sz="1400" dirty="0">
                        <a:effectLst/>
                        <a:latin typeface="Arial" panose="020B0604020202020204" pitchFamily="34" charset="0"/>
                        <a:ea typeface="Calibri"/>
                        <a:cs typeface="Arial" panose="020B0604020202020204" pitchFamily="34" charset="0"/>
                      </a:endParaRPr>
                    </a:p>
                  </a:txBody>
                  <a:tcPr marL="31190" marR="31190" marT="0" marB="0" anchor="ctr"/>
                </a:tc>
                <a:tc>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Dimensiones</a:t>
                      </a:r>
                      <a:endParaRPr lang="es-EC" sz="1400" dirty="0">
                        <a:effectLst/>
                        <a:latin typeface="Arial" panose="020B0604020202020204" pitchFamily="34" charset="0"/>
                        <a:ea typeface="Calibri"/>
                        <a:cs typeface="Arial" panose="020B0604020202020204" pitchFamily="34" charset="0"/>
                      </a:endParaRPr>
                    </a:p>
                  </a:txBody>
                  <a:tcPr marL="31190" marR="31190" marT="0" marB="0" anchor="ctr"/>
                </a:tc>
                <a:tc>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Indicadores</a:t>
                      </a:r>
                      <a:endParaRPr lang="es-EC" sz="1400" dirty="0">
                        <a:effectLst/>
                        <a:latin typeface="Arial" panose="020B0604020202020204" pitchFamily="34" charset="0"/>
                        <a:ea typeface="Calibri"/>
                        <a:cs typeface="Arial" panose="020B0604020202020204" pitchFamily="34" charset="0"/>
                      </a:endParaRPr>
                    </a:p>
                  </a:txBody>
                  <a:tcPr marL="31190" marR="31190" marT="0" marB="0" anchor="ctr"/>
                </a:tc>
                <a:tc>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Técnica</a:t>
                      </a:r>
                      <a:endParaRPr lang="es-EC" sz="1400" dirty="0">
                        <a:effectLst/>
                        <a:latin typeface="Arial" panose="020B0604020202020204" pitchFamily="34" charset="0"/>
                        <a:ea typeface="Calibri"/>
                        <a:cs typeface="Arial" panose="020B0604020202020204" pitchFamily="34" charset="0"/>
                      </a:endParaRPr>
                    </a:p>
                  </a:txBody>
                  <a:tcPr marL="31190" marR="31190" marT="0" marB="0" anchor="ctr"/>
                </a:tc>
                <a:tc>
                  <a:txBody>
                    <a:bodyPr/>
                    <a:lstStyle/>
                    <a:p>
                      <a:pPr indent="180340" algn="ctr">
                        <a:lnSpc>
                          <a:spcPct val="200000"/>
                        </a:lnSpc>
                        <a:spcAft>
                          <a:spcPts val="0"/>
                        </a:spcAft>
                      </a:pPr>
                      <a:r>
                        <a:rPr lang="es-EC" sz="1400" dirty="0">
                          <a:effectLst/>
                          <a:latin typeface="Arial" panose="020B0604020202020204" pitchFamily="34" charset="0"/>
                          <a:cs typeface="Arial" panose="020B0604020202020204" pitchFamily="34" charset="0"/>
                        </a:rPr>
                        <a:t>Instrumento</a:t>
                      </a:r>
                      <a:endParaRPr lang="es-EC" sz="1400" dirty="0">
                        <a:effectLst/>
                        <a:latin typeface="Arial" panose="020B0604020202020204" pitchFamily="34" charset="0"/>
                        <a:ea typeface="Calibri"/>
                        <a:cs typeface="Arial" panose="020B0604020202020204" pitchFamily="34" charset="0"/>
                      </a:endParaRPr>
                    </a:p>
                  </a:txBody>
                  <a:tcPr marL="31190" marR="31190" marT="0" marB="0" anchor="ctr"/>
                </a:tc>
              </a:tr>
              <a:tr h="2396576">
                <a:tc>
                  <a:txBody>
                    <a:bodyPr/>
                    <a:lstStyle/>
                    <a:p>
                      <a:pPr indent="180340" algn="ctr">
                        <a:lnSpc>
                          <a:spcPct val="200000"/>
                        </a:lnSpc>
                        <a:spcAft>
                          <a:spcPts val="0"/>
                        </a:spcAft>
                      </a:pPr>
                      <a:r>
                        <a:rPr lang="es-EC" sz="1200" dirty="0">
                          <a:effectLst/>
                        </a:rPr>
                        <a:t>VI</a:t>
                      </a:r>
                    </a:p>
                    <a:p>
                      <a:pPr indent="180340" algn="ctr">
                        <a:lnSpc>
                          <a:spcPct val="200000"/>
                        </a:lnSpc>
                        <a:spcAft>
                          <a:spcPts val="0"/>
                        </a:spcAft>
                      </a:pPr>
                      <a:r>
                        <a:rPr lang="es-EC" sz="1200" dirty="0">
                          <a:effectLst/>
                        </a:rPr>
                        <a:t> </a:t>
                      </a:r>
                    </a:p>
                    <a:p>
                      <a:pPr indent="180340" algn="ctr">
                        <a:lnSpc>
                          <a:spcPct val="200000"/>
                        </a:lnSpc>
                        <a:spcAft>
                          <a:spcPts val="0"/>
                        </a:spcAft>
                      </a:pPr>
                      <a:r>
                        <a:rPr lang="es-EC" sz="1200" dirty="0">
                          <a:effectLst/>
                        </a:rPr>
                        <a:t>Ejercicios pliométricos específicos</a:t>
                      </a:r>
                      <a:endParaRPr lang="es-EC" sz="1200" dirty="0">
                        <a:effectLst/>
                        <a:latin typeface="Arial"/>
                        <a:ea typeface="Calibri"/>
                        <a:cs typeface="Times New Roman"/>
                      </a:endParaRPr>
                    </a:p>
                  </a:txBody>
                  <a:tcPr marL="31190" marR="31190" marT="0" marB="0" anchor="ctr"/>
                </a:tc>
                <a:tc>
                  <a:txBody>
                    <a:bodyPr/>
                    <a:lstStyle/>
                    <a:p>
                      <a:pPr indent="180340" algn="just">
                        <a:lnSpc>
                          <a:spcPct val="200000"/>
                        </a:lnSpc>
                        <a:spcAft>
                          <a:spcPts val="0"/>
                        </a:spcAft>
                      </a:pPr>
                      <a:r>
                        <a:rPr lang="es-EC" sz="1200" dirty="0">
                          <a:effectLst/>
                        </a:rPr>
                        <a:t>Los ejercicios pliométricos son aquellos que capacitan a un músculo a alcanzar una fuerza máxima en un período de tiempo lo más corto posible; es así que mejoran la capacidad del deportista, armonizan y coordinan el entrenamiento de la velocidad y la fuerza.</a:t>
                      </a:r>
                      <a:endParaRPr lang="es-EC" sz="1200" dirty="0">
                        <a:effectLst/>
                        <a:latin typeface="Arial"/>
                        <a:ea typeface="Calibri"/>
                        <a:cs typeface="Times New Roman"/>
                      </a:endParaRPr>
                    </a:p>
                  </a:txBody>
                  <a:tcPr marL="31190" marR="31190" marT="0" marB="0" anchor="ctr"/>
                </a:tc>
                <a:tc>
                  <a:txBody>
                    <a:bodyPr/>
                    <a:lstStyle/>
                    <a:p>
                      <a:pPr algn="ctr">
                        <a:spcAft>
                          <a:spcPts val="0"/>
                        </a:spcAft>
                      </a:pPr>
                      <a:r>
                        <a:rPr lang="es-EC" sz="1200" dirty="0">
                          <a:effectLst/>
                        </a:rPr>
                        <a:t>Bajo impacto </a:t>
                      </a:r>
                    </a:p>
                    <a:p>
                      <a:pPr algn="ctr">
                        <a:spcAft>
                          <a:spcPts val="0"/>
                        </a:spcAft>
                      </a:pPr>
                      <a:r>
                        <a:rPr lang="es-EC" sz="1200" dirty="0">
                          <a:effectLst/>
                        </a:rPr>
                        <a:t> </a:t>
                      </a:r>
                    </a:p>
                    <a:p>
                      <a:pPr algn="ctr">
                        <a:spcAft>
                          <a:spcPts val="0"/>
                        </a:spcAft>
                      </a:pPr>
                      <a:r>
                        <a:rPr lang="es-EC" sz="1200" dirty="0">
                          <a:effectLst/>
                        </a:rPr>
                        <a:t>Alto impacto </a:t>
                      </a:r>
                      <a:endParaRPr lang="es-EC" sz="1200" dirty="0">
                        <a:solidFill>
                          <a:srgbClr val="000000"/>
                        </a:solidFill>
                        <a:effectLst/>
                        <a:latin typeface="Times New Roman"/>
                        <a:ea typeface="Calibri"/>
                        <a:cs typeface="Times New Roman"/>
                      </a:endParaRPr>
                    </a:p>
                  </a:txBody>
                  <a:tcPr marL="31190" marR="31190" marT="0" marB="0" anchor="ctr"/>
                </a:tc>
                <a:tc>
                  <a:txBody>
                    <a:bodyPr/>
                    <a:lstStyle/>
                    <a:p>
                      <a:pPr algn="ctr">
                        <a:spcAft>
                          <a:spcPts val="0"/>
                        </a:spcAft>
                      </a:pPr>
                      <a:r>
                        <a:rPr lang="es-EC" sz="1200" dirty="0">
                          <a:effectLst/>
                        </a:rPr>
                        <a:t>Fuerza explosiva</a:t>
                      </a:r>
                    </a:p>
                    <a:p>
                      <a:pPr algn="ctr">
                        <a:spcAft>
                          <a:spcPts val="0"/>
                        </a:spcAft>
                      </a:pPr>
                      <a:r>
                        <a:rPr lang="es-EC" sz="1200" dirty="0">
                          <a:effectLst/>
                        </a:rPr>
                        <a:t> </a:t>
                      </a:r>
                    </a:p>
                    <a:p>
                      <a:pPr algn="ctr">
                        <a:spcAft>
                          <a:spcPts val="0"/>
                        </a:spcAft>
                      </a:pPr>
                      <a:r>
                        <a:rPr lang="es-EC" sz="1200" dirty="0">
                          <a:effectLst/>
                        </a:rPr>
                        <a:t>Cambios de dirección</a:t>
                      </a:r>
                    </a:p>
                    <a:p>
                      <a:pPr algn="ctr">
                        <a:spcAft>
                          <a:spcPts val="0"/>
                        </a:spcAft>
                      </a:pPr>
                      <a:r>
                        <a:rPr lang="es-EC" sz="1200" dirty="0">
                          <a:effectLst/>
                        </a:rPr>
                        <a:t> </a:t>
                      </a:r>
                    </a:p>
                    <a:p>
                      <a:pPr algn="ctr">
                        <a:spcAft>
                          <a:spcPts val="0"/>
                        </a:spcAft>
                      </a:pPr>
                      <a:r>
                        <a:rPr lang="es-EC" sz="1200" dirty="0">
                          <a:effectLst/>
                        </a:rPr>
                        <a:t>Aceleración</a:t>
                      </a:r>
                    </a:p>
                    <a:p>
                      <a:pPr algn="ctr">
                        <a:spcAft>
                          <a:spcPts val="0"/>
                        </a:spcAft>
                      </a:pPr>
                      <a:r>
                        <a:rPr lang="es-EC" sz="1200" dirty="0">
                          <a:effectLst/>
                        </a:rPr>
                        <a:t> </a:t>
                      </a:r>
                    </a:p>
                    <a:p>
                      <a:pPr algn="ctr">
                        <a:spcAft>
                          <a:spcPts val="0"/>
                        </a:spcAft>
                      </a:pPr>
                      <a:r>
                        <a:rPr lang="es-EC" sz="1200" dirty="0">
                          <a:effectLst/>
                        </a:rPr>
                        <a:t>Explosividad</a:t>
                      </a:r>
                    </a:p>
                    <a:p>
                      <a:pPr algn="ctr">
                        <a:spcAft>
                          <a:spcPts val="0"/>
                        </a:spcAft>
                      </a:pPr>
                      <a:r>
                        <a:rPr lang="es-EC" sz="1200" dirty="0">
                          <a:effectLst/>
                        </a:rPr>
                        <a:t> </a:t>
                      </a:r>
                    </a:p>
                    <a:p>
                      <a:pPr algn="ctr">
                        <a:spcAft>
                          <a:spcPts val="0"/>
                        </a:spcAft>
                      </a:pPr>
                      <a:r>
                        <a:rPr lang="es-EC" sz="1200" dirty="0">
                          <a:effectLst/>
                        </a:rPr>
                        <a:t>Velocidad</a:t>
                      </a:r>
                      <a:endParaRPr lang="es-EC" sz="1200" dirty="0">
                        <a:solidFill>
                          <a:srgbClr val="000000"/>
                        </a:solidFill>
                        <a:effectLst/>
                        <a:latin typeface="Times New Roman"/>
                        <a:ea typeface="Calibri"/>
                        <a:cs typeface="Times New Roman"/>
                      </a:endParaRPr>
                    </a:p>
                  </a:txBody>
                  <a:tcPr marL="31190" marR="31190" marT="0" marB="0" anchor="ctr"/>
                </a:tc>
                <a:tc>
                  <a:txBody>
                    <a:bodyPr/>
                    <a:lstStyle/>
                    <a:p>
                      <a:pPr algn="ctr">
                        <a:spcAft>
                          <a:spcPts val="0"/>
                        </a:spcAft>
                      </a:pPr>
                      <a:r>
                        <a:rPr lang="es-EC" sz="1200" dirty="0">
                          <a:effectLst/>
                        </a:rPr>
                        <a:t>Observación</a:t>
                      </a:r>
                    </a:p>
                    <a:p>
                      <a:pPr algn="ctr">
                        <a:spcAft>
                          <a:spcPts val="0"/>
                        </a:spcAft>
                      </a:pPr>
                      <a:r>
                        <a:rPr lang="es-EC" sz="1200" dirty="0">
                          <a:effectLst/>
                        </a:rPr>
                        <a:t> </a:t>
                      </a:r>
                    </a:p>
                    <a:p>
                      <a:pPr algn="ctr">
                        <a:spcAft>
                          <a:spcPts val="0"/>
                        </a:spcAft>
                      </a:pPr>
                      <a:r>
                        <a:rPr lang="es-EC" sz="1200" dirty="0">
                          <a:effectLst/>
                        </a:rPr>
                        <a:t>Recopilación documental</a:t>
                      </a:r>
                    </a:p>
                    <a:p>
                      <a:pPr algn="ctr">
                        <a:spcAft>
                          <a:spcPts val="0"/>
                        </a:spcAft>
                      </a:pPr>
                      <a:r>
                        <a:rPr lang="es-EC" sz="1200" dirty="0">
                          <a:effectLst/>
                        </a:rPr>
                        <a:t> </a:t>
                      </a:r>
                    </a:p>
                    <a:p>
                      <a:pPr indent="180340" algn="ctr">
                        <a:lnSpc>
                          <a:spcPct val="200000"/>
                        </a:lnSpc>
                        <a:spcAft>
                          <a:spcPts val="0"/>
                        </a:spcAft>
                      </a:pPr>
                      <a:r>
                        <a:rPr lang="es-EC" sz="1200" dirty="0">
                          <a:effectLst/>
                        </a:rPr>
                        <a:t>Preguntas direccionadas</a:t>
                      </a:r>
                      <a:endParaRPr lang="es-EC" sz="1200" dirty="0">
                        <a:effectLst/>
                        <a:latin typeface="Arial"/>
                        <a:ea typeface="Calibri"/>
                        <a:cs typeface="Times New Roman"/>
                      </a:endParaRPr>
                    </a:p>
                  </a:txBody>
                  <a:tcPr marL="31190" marR="31190" marT="0" marB="0" anchor="ctr"/>
                </a:tc>
                <a:tc>
                  <a:txBody>
                    <a:bodyPr/>
                    <a:lstStyle/>
                    <a:p>
                      <a:pPr algn="ctr">
                        <a:spcAft>
                          <a:spcPts val="0"/>
                        </a:spcAft>
                      </a:pPr>
                      <a:r>
                        <a:rPr lang="es-EC" sz="1200" dirty="0">
                          <a:effectLst/>
                        </a:rPr>
                        <a:t>Test </a:t>
                      </a:r>
                      <a:r>
                        <a:rPr lang="es-EC" sz="1200" dirty="0" smtClean="0">
                          <a:effectLst/>
                        </a:rPr>
                        <a:t>pre</a:t>
                      </a:r>
                    </a:p>
                    <a:p>
                      <a:pPr algn="ctr">
                        <a:spcAft>
                          <a:spcPts val="0"/>
                        </a:spcAft>
                      </a:pPr>
                      <a:r>
                        <a:rPr lang="es-EC" sz="1200" dirty="0" smtClean="0">
                          <a:effectLst/>
                        </a:rPr>
                        <a:t>Test</a:t>
                      </a:r>
                      <a:r>
                        <a:rPr lang="es-EC" sz="1200" baseline="0" dirty="0" smtClean="0">
                          <a:effectLst/>
                        </a:rPr>
                        <a:t> pro</a:t>
                      </a:r>
                      <a:endParaRPr lang="es-EC" sz="1200" dirty="0" smtClean="0">
                        <a:effectLst/>
                      </a:endParaRPr>
                    </a:p>
                  </a:txBody>
                  <a:tcPr marL="31190" marR="31190" marT="0" marB="0" anchor="ctr"/>
                </a:tc>
              </a:tr>
              <a:tr h="3232791">
                <a:tc>
                  <a:txBody>
                    <a:bodyPr/>
                    <a:lstStyle/>
                    <a:p>
                      <a:pPr indent="180340" algn="ctr">
                        <a:lnSpc>
                          <a:spcPct val="200000"/>
                        </a:lnSpc>
                        <a:spcAft>
                          <a:spcPts val="0"/>
                        </a:spcAft>
                      </a:pPr>
                      <a:r>
                        <a:rPr lang="es-EC" sz="1200">
                          <a:effectLst/>
                        </a:rPr>
                        <a:t>VD</a:t>
                      </a:r>
                    </a:p>
                    <a:p>
                      <a:pPr indent="180340" algn="ctr">
                        <a:lnSpc>
                          <a:spcPct val="200000"/>
                        </a:lnSpc>
                        <a:spcAft>
                          <a:spcPts val="0"/>
                        </a:spcAft>
                      </a:pPr>
                      <a:r>
                        <a:rPr lang="es-EC" sz="1200">
                          <a:effectLst/>
                        </a:rPr>
                        <a:t> </a:t>
                      </a:r>
                    </a:p>
                    <a:p>
                      <a:pPr indent="180340" algn="ctr">
                        <a:lnSpc>
                          <a:spcPct val="200000"/>
                        </a:lnSpc>
                        <a:spcAft>
                          <a:spcPts val="0"/>
                        </a:spcAft>
                      </a:pPr>
                      <a:r>
                        <a:rPr lang="es-EC" sz="1200">
                          <a:effectLst/>
                        </a:rPr>
                        <a:t>Resultado deportivo en la técnica de lanzamiento de granada</a:t>
                      </a:r>
                      <a:endParaRPr lang="es-EC" sz="1200">
                        <a:effectLst/>
                        <a:latin typeface="Arial"/>
                        <a:ea typeface="Calibri"/>
                        <a:cs typeface="Times New Roman"/>
                      </a:endParaRPr>
                    </a:p>
                  </a:txBody>
                  <a:tcPr marL="31190" marR="31190" marT="0" marB="0" anchor="ctr"/>
                </a:tc>
                <a:tc>
                  <a:txBody>
                    <a:bodyPr/>
                    <a:lstStyle/>
                    <a:p>
                      <a:pPr indent="180340" algn="just">
                        <a:lnSpc>
                          <a:spcPct val="200000"/>
                        </a:lnSpc>
                        <a:spcAft>
                          <a:spcPts val="0"/>
                        </a:spcAft>
                      </a:pPr>
                      <a:r>
                        <a:rPr lang="es-EC" sz="1200" dirty="0">
                          <a:effectLst/>
                        </a:rPr>
                        <a:t>La </a:t>
                      </a:r>
                      <a:r>
                        <a:rPr lang="es-EC" sz="1200" dirty="0" smtClean="0">
                          <a:effectLst/>
                        </a:rPr>
                        <a:t>suma </a:t>
                      </a:r>
                      <a:r>
                        <a:rPr lang="es-EC" sz="1200" dirty="0">
                          <a:effectLst/>
                        </a:rPr>
                        <a:t>total de la técnica de lanzamiento de granada (lanzamiento de precisión y lanzamiento  de distancia) es obtenida por la suma de los puntos de cada uno de los lanzamientos. Luego se convierte los puntos de granada a puntos de pentatlón, partiendo de 170 puntos de lanzamiento de granada que se corresponde con 1000 puntos de pentatlón.</a:t>
                      </a:r>
                      <a:endParaRPr lang="es-EC" sz="1200" dirty="0">
                        <a:effectLst/>
                        <a:latin typeface="Arial"/>
                        <a:ea typeface="Calibri"/>
                        <a:cs typeface="Times New Roman"/>
                      </a:endParaRPr>
                    </a:p>
                  </a:txBody>
                  <a:tcPr marL="31190" marR="31190" marT="0" marB="0" anchor="ctr"/>
                </a:tc>
                <a:tc>
                  <a:txBody>
                    <a:bodyPr/>
                    <a:lstStyle/>
                    <a:p>
                      <a:pPr indent="180340" algn="ctr">
                        <a:lnSpc>
                          <a:spcPct val="200000"/>
                        </a:lnSpc>
                        <a:spcAft>
                          <a:spcPts val="0"/>
                        </a:spcAft>
                      </a:pPr>
                      <a:r>
                        <a:rPr lang="es-EC" sz="1200">
                          <a:effectLst/>
                        </a:rPr>
                        <a:t>Precisión</a:t>
                      </a:r>
                    </a:p>
                    <a:p>
                      <a:pPr indent="180340" algn="ctr">
                        <a:lnSpc>
                          <a:spcPct val="200000"/>
                        </a:lnSpc>
                        <a:spcAft>
                          <a:spcPts val="0"/>
                        </a:spcAft>
                      </a:pPr>
                      <a:r>
                        <a:rPr lang="es-EC" sz="1200">
                          <a:effectLst/>
                        </a:rPr>
                        <a:t> </a:t>
                      </a:r>
                    </a:p>
                    <a:p>
                      <a:pPr indent="180340" algn="ctr">
                        <a:lnSpc>
                          <a:spcPct val="200000"/>
                        </a:lnSpc>
                        <a:spcAft>
                          <a:spcPts val="0"/>
                        </a:spcAft>
                      </a:pPr>
                      <a:r>
                        <a:rPr lang="es-EC" sz="1200">
                          <a:effectLst/>
                        </a:rPr>
                        <a:t>Potencia</a:t>
                      </a:r>
                      <a:endParaRPr lang="es-EC" sz="1200">
                        <a:effectLst/>
                        <a:latin typeface="Arial"/>
                        <a:ea typeface="Calibri"/>
                        <a:cs typeface="Times New Roman"/>
                      </a:endParaRPr>
                    </a:p>
                  </a:txBody>
                  <a:tcPr marL="31190" marR="31190" marT="0" marB="0" anchor="ctr"/>
                </a:tc>
                <a:tc>
                  <a:txBody>
                    <a:bodyPr/>
                    <a:lstStyle/>
                    <a:p>
                      <a:pPr indent="180340" algn="ctr">
                        <a:lnSpc>
                          <a:spcPct val="200000"/>
                        </a:lnSpc>
                        <a:spcAft>
                          <a:spcPts val="0"/>
                        </a:spcAft>
                      </a:pPr>
                      <a:r>
                        <a:rPr lang="es-EC" sz="1200" dirty="0">
                          <a:effectLst/>
                        </a:rPr>
                        <a:t>Puntaje de precisión</a:t>
                      </a:r>
                    </a:p>
                    <a:p>
                      <a:pPr indent="180340" algn="ctr">
                        <a:lnSpc>
                          <a:spcPct val="200000"/>
                        </a:lnSpc>
                        <a:spcAft>
                          <a:spcPts val="0"/>
                        </a:spcAft>
                      </a:pPr>
                      <a:r>
                        <a:rPr lang="es-EC" sz="1200" dirty="0">
                          <a:effectLst/>
                        </a:rPr>
                        <a:t> </a:t>
                      </a:r>
                    </a:p>
                    <a:p>
                      <a:pPr indent="180340" algn="ctr">
                        <a:lnSpc>
                          <a:spcPct val="200000"/>
                        </a:lnSpc>
                        <a:spcAft>
                          <a:spcPts val="0"/>
                        </a:spcAft>
                      </a:pPr>
                      <a:r>
                        <a:rPr lang="es-EC" sz="1200" dirty="0">
                          <a:effectLst/>
                        </a:rPr>
                        <a:t>Puntaje de distancia</a:t>
                      </a:r>
                    </a:p>
                    <a:p>
                      <a:pPr indent="180340" algn="ctr">
                        <a:lnSpc>
                          <a:spcPct val="200000"/>
                        </a:lnSpc>
                        <a:spcAft>
                          <a:spcPts val="0"/>
                        </a:spcAft>
                      </a:pPr>
                      <a:r>
                        <a:rPr lang="es-EC" sz="1200" dirty="0">
                          <a:effectLst/>
                        </a:rPr>
                        <a:t> </a:t>
                      </a:r>
                    </a:p>
                    <a:p>
                      <a:pPr indent="180340" algn="ctr">
                        <a:lnSpc>
                          <a:spcPct val="200000"/>
                        </a:lnSpc>
                        <a:spcAft>
                          <a:spcPts val="0"/>
                        </a:spcAft>
                      </a:pPr>
                      <a:r>
                        <a:rPr lang="es-EC" sz="1200" dirty="0">
                          <a:effectLst/>
                        </a:rPr>
                        <a:t>Puntaje total</a:t>
                      </a:r>
                    </a:p>
                    <a:p>
                      <a:pPr indent="180340" algn="ctr">
                        <a:lnSpc>
                          <a:spcPct val="200000"/>
                        </a:lnSpc>
                        <a:spcAft>
                          <a:spcPts val="0"/>
                        </a:spcAft>
                      </a:pPr>
                      <a:r>
                        <a:rPr lang="es-EC" sz="1200" dirty="0">
                          <a:effectLst/>
                        </a:rPr>
                        <a:t>(precisión + distancia)</a:t>
                      </a:r>
                      <a:endParaRPr lang="es-EC" sz="1200" dirty="0">
                        <a:effectLst/>
                        <a:latin typeface="Arial"/>
                        <a:ea typeface="Calibri"/>
                        <a:cs typeface="Times New Roman"/>
                      </a:endParaRPr>
                    </a:p>
                  </a:txBody>
                  <a:tcPr marL="31190" marR="31190" marT="0" marB="0" anchor="ctr"/>
                </a:tc>
                <a:tc>
                  <a:txBody>
                    <a:bodyPr/>
                    <a:lstStyle/>
                    <a:p>
                      <a:pPr algn="ctr">
                        <a:spcAft>
                          <a:spcPts val="0"/>
                        </a:spcAft>
                      </a:pPr>
                      <a:r>
                        <a:rPr lang="es-EC" sz="1200" dirty="0">
                          <a:effectLst/>
                        </a:rPr>
                        <a:t>Observación</a:t>
                      </a:r>
                    </a:p>
                    <a:p>
                      <a:pPr algn="ctr">
                        <a:spcAft>
                          <a:spcPts val="0"/>
                        </a:spcAft>
                      </a:pPr>
                      <a:r>
                        <a:rPr lang="es-EC" sz="1200" dirty="0">
                          <a:effectLst/>
                        </a:rPr>
                        <a:t> </a:t>
                      </a:r>
                    </a:p>
                    <a:p>
                      <a:pPr algn="ctr">
                        <a:spcAft>
                          <a:spcPts val="0"/>
                        </a:spcAft>
                      </a:pPr>
                      <a:r>
                        <a:rPr lang="es-EC" sz="1200" dirty="0">
                          <a:effectLst/>
                        </a:rPr>
                        <a:t>Análisis de contenido</a:t>
                      </a:r>
                      <a:endParaRPr lang="es-EC" sz="1200" dirty="0">
                        <a:solidFill>
                          <a:srgbClr val="000000"/>
                        </a:solidFill>
                        <a:effectLst/>
                        <a:latin typeface="Times New Roman"/>
                        <a:ea typeface="Calibri"/>
                        <a:cs typeface="Times New Roman"/>
                      </a:endParaRPr>
                    </a:p>
                  </a:txBody>
                  <a:tcPr marL="31190" marR="31190" marT="0" marB="0" anchor="ctr"/>
                </a:tc>
                <a:tc>
                  <a:txBody>
                    <a:bodyPr/>
                    <a:lstStyle/>
                    <a:p>
                      <a:pPr indent="180340" algn="ctr">
                        <a:lnSpc>
                          <a:spcPct val="200000"/>
                        </a:lnSpc>
                        <a:spcAft>
                          <a:spcPts val="0"/>
                        </a:spcAft>
                      </a:pPr>
                      <a:r>
                        <a:rPr lang="es-EC" sz="1200" dirty="0" smtClean="0">
                          <a:effectLst/>
                        </a:rPr>
                        <a:t>Test pre</a:t>
                      </a:r>
                    </a:p>
                    <a:p>
                      <a:pPr indent="180340" algn="ctr">
                        <a:lnSpc>
                          <a:spcPct val="200000"/>
                        </a:lnSpc>
                        <a:spcAft>
                          <a:spcPts val="0"/>
                        </a:spcAft>
                      </a:pPr>
                      <a:r>
                        <a:rPr lang="es-EC" sz="1200" dirty="0" smtClean="0">
                          <a:effectLst/>
                          <a:latin typeface="Arial"/>
                          <a:ea typeface="Calibri"/>
                          <a:cs typeface="Times New Roman"/>
                        </a:rPr>
                        <a:t>Test pro</a:t>
                      </a:r>
                      <a:endParaRPr lang="es-EC" sz="1200" dirty="0">
                        <a:effectLst/>
                        <a:latin typeface="Arial"/>
                        <a:ea typeface="Calibri"/>
                        <a:cs typeface="Times New Roman"/>
                      </a:endParaRPr>
                    </a:p>
                  </a:txBody>
                  <a:tcPr marL="31190" marR="31190" marT="0" marB="0" anchor="ctr"/>
                </a:tc>
              </a:tr>
            </a:tbl>
          </a:graphicData>
        </a:graphic>
      </p:graphicFrame>
    </p:spTree>
    <p:extLst>
      <p:ext uri="{BB962C8B-B14F-4D97-AF65-F5344CB8AC3E}">
        <p14:creationId xmlns:p14="http://schemas.microsoft.com/office/powerpoint/2010/main" val="7377281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Tipo de investigación </a:t>
            </a:r>
            <a:endParaRPr lang="en-US" dirty="0"/>
          </a:p>
        </p:txBody>
      </p:sp>
      <p:sp>
        <p:nvSpPr>
          <p:cNvPr id="3" name="2 Marcador de contenido"/>
          <p:cNvSpPr>
            <a:spLocks noGrp="1"/>
          </p:cNvSpPr>
          <p:nvPr>
            <p:ph idx="1"/>
          </p:nvPr>
        </p:nvSpPr>
        <p:spPr>
          <a:xfrm>
            <a:off x="677334" y="1853515"/>
            <a:ext cx="9084504" cy="3707026"/>
          </a:xfrm>
        </p:spPr>
        <p:txBody>
          <a:bodyPr>
            <a:noAutofit/>
          </a:bodyPr>
          <a:lstStyle/>
          <a:p>
            <a:r>
              <a:rPr lang="es-EC" sz="2000" dirty="0"/>
              <a:t>La investigación realizada es de tipo </a:t>
            </a:r>
            <a:r>
              <a:rPr lang="es-EC" sz="2000" b="1" dirty="0"/>
              <a:t>correlacional</a:t>
            </a:r>
            <a:r>
              <a:rPr lang="es-EC" sz="2000" dirty="0"/>
              <a:t>, ya que se puede determinar y fundamentar la relación existente entre los ejercicios pliométricos con las técnicas de lanzamiento que requieren de precisión y </a:t>
            </a:r>
            <a:r>
              <a:rPr lang="es-EC" sz="2000" dirty="0" smtClean="0"/>
              <a:t>potencia. </a:t>
            </a:r>
          </a:p>
          <a:p>
            <a:r>
              <a:rPr lang="es-EC" sz="2000" dirty="0" smtClean="0"/>
              <a:t>Además </a:t>
            </a:r>
            <a:r>
              <a:rPr lang="es-EC" sz="2000" dirty="0"/>
              <a:t>es </a:t>
            </a:r>
            <a:r>
              <a:rPr lang="es-EC" sz="2000" b="1" dirty="0"/>
              <a:t>exploratoria</a:t>
            </a:r>
            <a:r>
              <a:rPr lang="es-EC" sz="2000" dirty="0"/>
              <a:t> porque se investiga un tema poco estudiado, como es la disciplina de lanzamiento de granada del pentatlón militar, técnicas utilizadas, resultados deportivos, entre otros. </a:t>
            </a:r>
            <a:endParaRPr lang="es-EC" sz="2000" dirty="0" smtClean="0"/>
          </a:p>
          <a:p>
            <a:r>
              <a:rPr lang="es-EC" sz="2000" dirty="0" smtClean="0"/>
              <a:t>Y </a:t>
            </a:r>
            <a:r>
              <a:rPr lang="es-EC" sz="2000" dirty="0"/>
              <a:t>por último la investigación también es </a:t>
            </a:r>
            <a:r>
              <a:rPr lang="es-EC" sz="2000" b="1" dirty="0"/>
              <a:t>cuasi-experimental</a:t>
            </a:r>
            <a:r>
              <a:rPr lang="es-EC" sz="2000" dirty="0"/>
              <a:t>, porque se verá reflejado el mejoramiento de la técnica de lanzamiento de granada a través de la aplicación de ejercicios pliométricos a un grupo determinado de </a:t>
            </a:r>
            <a:r>
              <a:rPr lang="es-EC" sz="2000" dirty="0" smtClean="0"/>
              <a:t>personas.</a:t>
            </a:r>
            <a:endParaRPr lang="es-EC" sz="2000" dirty="0"/>
          </a:p>
        </p:txBody>
      </p:sp>
    </p:spTree>
    <p:extLst>
      <p:ext uri="{BB962C8B-B14F-4D97-AF65-F5344CB8AC3E}">
        <p14:creationId xmlns:p14="http://schemas.microsoft.com/office/powerpoint/2010/main" val="27213303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045571" y="118324"/>
            <a:ext cx="6873240" cy="850667"/>
          </a:xfrm>
        </p:spPr>
        <p:style>
          <a:lnRef idx="2">
            <a:schemeClr val="dk1">
              <a:shade val="50000"/>
            </a:schemeClr>
          </a:lnRef>
          <a:fillRef idx="1">
            <a:schemeClr val="dk1"/>
          </a:fillRef>
          <a:effectRef idx="0">
            <a:schemeClr val="dk1"/>
          </a:effectRef>
          <a:fontRef idx="minor">
            <a:schemeClr val="lt1"/>
          </a:fontRef>
        </p:style>
        <p:txBody>
          <a:bodyPr>
            <a:normAutofit/>
          </a:bodyPr>
          <a:lstStyle/>
          <a:p>
            <a:pPr algn="ctr"/>
            <a:r>
              <a:rPr lang="es-EC" i="1" smtClean="0"/>
              <a:t>EXPLICACION DE LA COMPETENCIA</a:t>
            </a:r>
            <a:endParaRPr lang="es-EC" i="1"/>
          </a:p>
        </p:txBody>
      </p:sp>
      <p:sp>
        <p:nvSpPr>
          <p:cNvPr id="42" name="41 CuadroTexto"/>
          <p:cNvSpPr txBox="1"/>
          <p:nvPr/>
        </p:nvSpPr>
        <p:spPr>
          <a:xfrm>
            <a:off x="3181064" y="3209665"/>
            <a:ext cx="1554709" cy="369332"/>
          </a:xfrm>
          <a:prstGeom prst="rect">
            <a:avLst/>
          </a:prstGeom>
          <a:solidFill>
            <a:schemeClr val="accent6">
              <a:lumMod val="40000"/>
              <a:lumOff val="60000"/>
            </a:schemeClr>
          </a:solidFill>
        </p:spPr>
        <p:txBody>
          <a:bodyPr wrap="square" rtlCol="0">
            <a:spAutoFit/>
          </a:bodyPr>
          <a:lstStyle/>
          <a:p>
            <a:r>
              <a:rPr lang="es-EC" smtClean="0"/>
              <a:t>2:40 = 1000</a:t>
            </a:r>
            <a:endParaRPr lang="es-EC"/>
          </a:p>
        </p:txBody>
      </p:sp>
      <p:sp>
        <p:nvSpPr>
          <p:cNvPr id="43" name="42 CuadroTexto"/>
          <p:cNvSpPr txBox="1"/>
          <p:nvPr/>
        </p:nvSpPr>
        <p:spPr>
          <a:xfrm>
            <a:off x="9382834" y="1631328"/>
            <a:ext cx="1821977" cy="369332"/>
          </a:xfrm>
          <a:prstGeom prst="rect">
            <a:avLst/>
          </a:prstGeom>
          <a:solidFill>
            <a:schemeClr val="accent6">
              <a:lumMod val="40000"/>
              <a:lumOff val="60000"/>
            </a:schemeClr>
          </a:solidFill>
        </p:spPr>
        <p:txBody>
          <a:bodyPr wrap="square" rtlCol="0">
            <a:spAutoFit/>
          </a:bodyPr>
          <a:lstStyle/>
          <a:p>
            <a:r>
              <a:rPr lang="es-EC" smtClean="0"/>
              <a:t>31,5  = 1000</a:t>
            </a:r>
            <a:endParaRPr lang="es-EC"/>
          </a:p>
        </p:txBody>
      </p:sp>
      <p:sp>
        <p:nvSpPr>
          <p:cNvPr id="44" name="43 CuadroTexto"/>
          <p:cNvSpPr txBox="1"/>
          <p:nvPr/>
        </p:nvSpPr>
        <p:spPr>
          <a:xfrm>
            <a:off x="9532959" y="3278593"/>
            <a:ext cx="1671851" cy="369332"/>
          </a:xfrm>
          <a:prstGeom prst="rect">
            <a:avLst/>
          </a:prstGeom>
          <a:solidFill>
            <a:schemeClr val="accent6">
              <a:lumMod val="40000"/>
              <a:lumOff val="60000"/>
            </a:schemeClr>
          </a:solidFill>
        </p:spPr>
        <p:txBody>
          <a:bodyPr wrap="square" rtlCol="0">
            <a:spAutoFit/>
          </a:bodyPr>
          <a:lstStyle/>
          <a:p>
            <a:r>
              <a:rPr lang="es-EC" smtClean="0"/>
              <a:t>170 = 1000</a:t>
            </a:r>
            <a:endParaRPr lang="es-EC"/>
          </a:p>
        </p:txBody>
      </p:sp>
      <p:sp>
        <p:nvSpPr>
          <p:cNvPr id="38" name="37 CuadroTexto"/>
          <p:cNvSpPr txBox="1"/>
          <p:nvPr/>
        </p:nvSpPr>
        <p:spPr>
          <a:xfrm>
            <a:off x="3181065" y="1631328"/>
            <a:ext cx="1390935" cy="369332"/>
          </a:xfrm>
          <a:prstGeom prst="rect">
            <a:avLst/>
          </a:prstGeom>
          <a:solidFill>
            <a:schemeClr val="accent6">
              <a:lumMod val="40000"/>
              <a:lumOff val="60000"/>
            </a:schemeClr>
          </a:solidFill>
        </p:spPr>
        <p:txBody>
          <a:bodyPr wrap="square" rtlCol="0">
            <a:spAutoFit/>
          </a:bodyPr>
          <a:lstStyle/>
          <a:p>
            <a:r>
              <a:rPr lang="es-EC" smtClean="0"/>
              <a:t>170 = 1000</a:t>
            </a:r>
            <a:endParaRPr lang="es-EC"/>
          </a:p>
        </p:txBody>
      </p:sp>
      <p:pic>
        <p:nvPicPr>
          <p:cNvPr id="3074" name="Picture 2" descr="Chano Shoo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83" y="1257362"/>
            <a:ext cx="2234527" cy="11172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ampeonato Nacional Militar de Pentatlón Militar - RTVE.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026" y="2793336"/>
            <a:ext cx="2136873" cy="120199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ducación Física y Cultura Física: PENTATLÓN MILITAR. LA MÁS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5526" y="1117268"/>
            <a:ext cx="2079874" cy="139745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ducación Física y Cultura Física: PENTATLÓN MILITAR. LA MÁS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5526" y="2793336"/>
            <a:ext cx="2079874" cy="133984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European Cross Country Championships - Wikiped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9026" y="5043269"/>
            <a:ext cx="2371211" cy="1578337"/>
          </a:xfrm>
          <a:prstGeom prst="rect">
            <a:avLst/>
          </a:prstGeom>
          <a:noFill/>
          <a:extLst>
            <a:ext uri="{909E8E84-426E-40DD-AFC4-6F175D3DCCD1}">
              <a14:hiddenFill xmlns:a14="http://schemas.microsoft.com/office/drawing/2010/main">
                <a:solidFill>
                  <a:srgbClr val="FFFFFF"/>
                </a:solidFill>
              </a14:hiddenFill>
            </a:ext>
          </a:extLst>
        </p:spPr>
      </p:pic>
      <p:sp>
        <p:nvSpPr>
          <p:cNvPr id="45" name="44 CuadroTexto"/>
          <p:cNvSpPr txBox="1"/>
          <p:nvPr/>
        </p:nvSpPr>
        <p:spPr>
          <a:xfrm>
            <a:off x="3181065" y="5647771"/>
            <a:ext cx="1671851" cy="369332"/>
          </a:xfrm>
          <a:prstGeom prst="rect">
            <a:avLst/>
          </a:prstGeom>
          <a:solidFill>
            <a:schemeClr val="accent6">
              <a:lumMod val="40000"/>
              <a:lumOff val="60000"/>
            </a:schemeClr>
          </a:solidFill>
        </p:spPr>
        <p:txBody>
          <a:bodyPr wrap="square" rtlCol="0">
            <a:spAutoFit/>
          </a:bodyPr>
          <a:lstStyle/>
          <a:p>
            <a:r>
              <a:rPr lang="es-EC" smtClean="0"/>
              <a:t>28 = 1000</a:t>
            </a:r>
            <a:endParaRPr lang="es-EC"/>
          </a:p>
        </p:txBody>
      </p:sp>
      <p:sp>
        <p:nvSpPr>
          <p:cNvPr id="46" name="Título 3"/>
          <p:cNvSpPr txBox="1">
            <a:spLocks/>
          </p:cNvSpPr>
          <p:nvPr/>
        </p:nvSpPr>
        <p:spPr>
          <a:xfrm>
            <a:off x="6946710" y="5527437"/>
            <a:ext cx="4011304" cy="609999"/>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kern="1200" cap="all"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s-EC" i="1" smtClean="0"/>
              <a:t>SUMATORIA 5000</a:t>
            </a:r>
            <a:endParaRPr lang="es-EC" i="1"/>
          </a:p>
        </p:txBody>
      </p:sp>
    </p:spTree>
    <p:extLst>
      <p:ext uri="{BB962C8B-B14F-4D97-AF65-F5344CB8AC3E}">
        <p14:creationId xmlns:p14="http://schemas.microsoft.com/office/powerpoint/2010/main" val="220203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1000"/>
                                        <p:tgtEl>
                                          <p:spTgt spid="3076"/>
                                        </p:tgtEl>
                                      </p:cBhvr>
                                    </p:animEffect>
                                    <p:anim calcmode="lin" valueType="num">
                                      <p:cBhvr>
                                        <p:cTn id="15" dur="1000" fill="hold"/>
                                        <p:tgtEl>
                                          <p:spTgt spid="3076"/>
                                        </p:tgtEl>
                                        <p:attrNameLst>
                                          <p:attrName>ppt_x</p:attrName>
                                        </p:attrNameLst>
                                      </p:cBhvr>
                                      <p:tavLst>
                                        <p:tav tm="0">
                                          <p:val>
                                            <p:strVal val="#ppt_x"/>
                                          </p:val>
                                        </p:tav>
                                        <p:tav tm="100000">
                                          <p:val>
                                            <p:strVal val="#ppt_x"/>
                                          </p:val>
                                        </p:tav>
                                      </p:tavLst>
                                    </p:anim>
                                    <p:anim calcmode="lin" valueType="num">
                                      <p:cBhvr>
                                        <p:cTn id="1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78"/>
                                        </p:tgtEl>
                                        <p:attrNameLst>
                                          <p:attrName>style.visibility</p:attrName>
                                        </p:attrNameLst>
                                      </p:cBhvr>
                                      <p:to>
                                        <p:strVal val="visible"/>
                                      </p:to>
                                    </p:set>
                                    <p:animEffect transition="in" filter="fade">
                                      <p:cBhvr>
                                        <p:cTn id="28" dur="1000"/>
                                        <p:tgtEl>
                                          <p:spTgt spid="3078"/>
                                        </p:tgtEl>
                                      </p:cBhvr>
                                    </p:animEffect>
                                    <p:anim calcmode="lin" valueType="num">
                                      <p:cBhvr>
                                        <p:cTn id="29" dur="1000" fill="hold"/>
                                        <p:tgtEl>
                                          <p:spTgt spid="3078"/>
                                        </p:tgtEl>
                                        <p:attrNameLst>
                                          <p:attrName>ppt_x</p:attrName>
                                        </p:attrNameLst>
                                      </p:cBhvr>
                                      <p:tavLst>
                                        <p:tav tm="0">
                                          <p:val>
                                            <p:strVal val="#ppt_x"/>
                                          </p:val>
                                        </p:tav>
                                        <p:tav tm="100000">
                                          <p:val>
                                            <p:strVal val="#ppt_x"/>
                                          </p:val>
                                        </p:tav>
                                      </p:tavLst>
                                    </p:anim>
                                    <p:anim calcmode="lin" valueType="num">
                                      <p:cBhvr>
                                        <p:cTn id="30"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1000"/>
                                        <p:tgtEl>
                                          <p:spTgt spid="43"/>
                                        </p:tgtEl>
                                      </p:cBhvr>
                                    </p:animEffect>
                                    <p:anim calcmode="lin" valueType="num">
                                      <p:cBhvr>
                                        <p:cTn id="36" dur="1000" fill="hold"/>
                                        <p:tgtEl>
                                          <p:spTgt spid="43"/>
                                        </p:tgtEl>
                                        <p:attrNameLst>
                                          <p:attrName>ppt_x</p:attrName>
                                        </p:attrNameLst>
                                      </p:cBhvr>
                                      <p:tavLst>
                                        <p:tav tm="0">
                                          <p:val>
                                            <p:strVal val="#ppt_x"/>
                                          </p:val>
                                        </p:tav>
                                        <p:tav tm="100000">
                                          <p:val>
                                            <p:strVal val="#ppt_x"/>
                                          </p:val>
                                        </p:tav>
                                      </p:tavLst>
                                    </p:anim>
                                    <p:anim calcmode="lin" valueType="num">
                                      <p:cBhvr>
                                        <p:cTn id="3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080"/>
                                        </p:tgtEl>
                                        <p:attrNameLst>
                                          <p:attrName>style.visibility</p:attrName>
                                        </p:attrNameLst>
                                      </p:cBhvr>
                                      <p:to>
                                        <p:strVal val="visible"/>
                                      </p:to>
                                    </p:set>
                                    <p:animEffect transition="in" filter="fade">
                                      <p:cBhvr>
                                        <p:cTn id="42" dur="1000"/>
                                        <p:tgtEl>
                                          <p:spTgt spid="3080"/>
                                        </p:tgtEl>
                                      </p:cBhvr>
                                    </p:animEffect>
                                    <p:anim calcmode="lin" valueType="num">
                                      <p:cBhvr>
                                        <p:cTn id="43" dur="1000" fill="hold"/>
                                        <p:tgtEl>
                                          <p:spTgt spid="3080"/>
                                        </p:tgtEl>
                                        <p:attrNameLst>
                                          <p:attrName>ppt_x</p:attrName>
                                        </p:attrNameLst>
                                      </p:cBhvr>
                                      <p:tavLst>
                                        <p:tav tm="0">
                                          <p:val>
                                            <p:strVal val="#ppt_x"/>
                                          </p:val>
                                        </p:tav>
                                        <p:tav tm="100000">
                                          <p:val>
                                            <p:strVal val="#ppt_x"/>
                                          </p:val>
                                        </p:tav>
                                      </p:tavLst>
                                    </p:anim>
                                    <p:anim calcmode="lin" valueType="num">
                                      <p:cBhvr>
                                        <p:cTn id="44" dur="1000" fill="hold"/>
                                        <p:tgtEl>
                                          <p:spTgt spid="308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1000"/>
                                        <p:tgtEl>
                                          <p:spTgt spid="44"/>
                                        </p:tgtEl>
                                      </p:cBhvr>
                                    </p:animEffect>
                                    <p:anim calcmode="lin" valueType="num">
                                      <p:cBhvr>
                                        <p:cTn id="48" dur="1000" fill="hold"/>
                                        <p:tgtEl>
                                          <p:spTgt spid="44"/>
                                        </p:tgtEl>
                                        <p:attrNameLst>
                                          <p:attrName>ppt_x</p:attrName>
                                        </p:attrNameLst>
                                      </p:cBhvr>
                                      <p:tavLst>
                                        <p:tav tm="0">
                                          <p:val>
                                            <p:strVal val="#ppt_x"/>
                                          </p:val>
                                        </p:tav>
                                        <p:tav tm="100000">
                                          <p:val>
                                            <p:strVal val="#ppt_x"/>
                                          </p:val>
                                        </p:tav>
                                      </p:tavLst>
                                    </p:anim>
                                    <p:anim calcmode="lin" valueType="num">
                                      <p:cBhvr>
                                        <p:cTn id="4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082"/>
                                        </p:tgtEl>
                                        <p:attrNameLst>
                                          <p:attrName>style.visibility</p:attrName>
                                        </p:attrNameLst>
                                      </p:cBhvr>
                                      <p:to>
                                        <p:strVal val="visible"/>
                                      </p:to>
                                    </p:set>
                                    <p:animEffect transition="in" filter="fade">
                                      <p:cBhvr>
                                        <p:cTn id="54" dur="1000"/>
                                        <p:tgtEl>
                                          <p:spTgt spid="3082"/>
                                        </p:tgtEl>
                                      </p:cBhvr>
                                    </p:animEffect>
                                    <p:anim calcmode="lin" valueType="num">
                                      <p:cBhvr>
                                        <p:cTn id="55" dur="1000" fill="hold"/>
                                        <p:tgtEl>
                                          <p:spTgt spid="3082"/>
                                        </p:tgtEl>
                                        <p:attrNameLst>
                                          <p:attrName>ppt_x</p:attrName>
                                        </p:attrNameLst>
                                      </p:cBhvr>
                                      <p:tavLst>
                                        <p:tav tm="0">
                                          <p:val>
                                            <p:strVal val="#ppt_x"/>
                                          </p:val>
                                        </p:tav>
                                        <p:tav tm="100000">
                                          <p:val>
                                            <p:strVal val="#ppt_x"/>
                                          </p:val>
                                        </p:tav>
                                      </p:tavLst>
                                    </p:anim>
                                    <p:anim calcmode="lin" valueType="num">
                                      <p:cBhvr>
                                        <p:cTn id="56" dur="1000" fill="hold"/>
                                        <p:tgtEl>
                                          <p:spTgt spid="308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1000"/>
                                        <p:tgtEl>
                                          <p:spTgt spid="45"/>
                                        </p:tgtEl>
                                      </p:cBhvr>
                                    </p:animEffect>
                                    <p:anim calcmode="lin" valueType="num">
                                      <p:cBhvr>
                                        <p:cTn id="60" dur="1000" fill="hold"/>
                                        <p:tgtEl>
                                          <p:spTgt spid="45"/>
                                        </p:tgtEl>
                                        <p:attrNameLst>
                                          <p:attrName>ppt_x</p:attrName>
                                        </p:attrNameLst>
                                      </p:cBhvr>
                                      <p:tavLst>
                                        <p:tav tm="0">
                                          <p:val>
                                            <p:strVal val="#ppt_x"/>
                                          </p:val>
                                        </p:tav>
                                        <p:tav tm="100000">
                                          <p:val>
                                            <p:strVal val="#ppt_x"/>
                                          </p:val>
                                        </p:tav>
                                      </p:tavLst>
                                    </p:anim>
                                    <p:anim calcmode="lin" valueType="num">
                                      <p:cBhvr>
                                        <p:cTn id="6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1000"/>
                                        <p:tgtEl>
                                          <p:spTgt spid="46"/>
                                        </p:tgtEl>
                                      </p:cBhvr>
                                    </p:animEffect>
                                    <p:anim calcmode="lin" valueType="num">
                                      <p:cBhvr>
                                        <p:cTn id="67" dur="1000" fill="hold"/>
                                        <p:tgtEl>
                                          <p:spTgt spid="46"/>
                                        </p:tgtEl>
                                        <p:attrNameLst>
                                          <p:attrName>ppt_x</p:attrName>
                                        </p:attrNameLst>
                                      </p:cBhvr>
                                      <p:tavLst>
                                        <p:tav tm="0">
                                          <p:val>
                                            <p:strVal val="#ppt_x"/>
                                          </p:val>
                                        </p:tav>
                                        <p:tav tm="100000">
                                          <p:val>
                                            <p:strVal val="#ppt_x"/>
                                          </p:val>
                                        </p:tav>
                                      </p:tavLst>
                                    </p:anim>
                                    <p:anim calcmode="lin" valueType="num">
                                      <p:cBhvr>
                                        <p:cTn id="6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2" grpId="0" animBg="1"/>
      <p:bldP spid="43" grpId="0" animBg="1"/>
      <p:bldP spid="44" grpId="0" animBg="1"/>
      <p:bldP spid="45" grpId="0" animBg="1"/>
      <p:bldP spid="46" grpId="0" animBg="1"/>
    </p:bld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4380</TotalTime>
  <Words>1906</Words>
  <Application>Microsoft Office PowerPoint</Application>
  <PresentationFormat>Personalizado</PresentationFormat>
  <Paragraphs>599</Paragraphs>
  <Slides>38</Slides>
  <Notes>0</Notes>
  <HiddenSlides>0</HiddenSlides>
  <MMClips>0</MMClips>
  <ScaleCrop>false</ScaleCrop>
  <HeadingPairs>
    <vt:vector size="4" baseType="variant">
      <vt:variant>
        <vt:lpstr>Tema</vt:lpstr>
      </vt:variant>
      <vt:variant>
        <vt:i4>1</vt:i4>
      </vt:variant>
      <vt:variant>
        <vt:lpstr>Títulos de diapositiva</vt:lpstr>
      </vt:variant>
      <vt:variant>
        <vt:i4>38</vt:i4>
      </vt:variant>
    </vt:vector>
  </HeadingPairs>
  <TitlesOfParts>
    <vt:vector size="39" baseType="lpstr">
      <vt:lpstr>Faceta</vt:lpstr>
      <vt:lpstr>Presentación de PowerPoint</vt:lpstr>
      <vt:lpstr>Presentación de PowerPoint</vt:lpstr>
      <vt:lpstr>Descripción del problema  </vt:lpstr>
      <vt:lpstr>Formulación del problema     </vt:lpstr>
      <vt:lpstr>Objetivos </vt:lpstr>
      <vt:lpstr>Justificación e importancia  </vt:lpstr>
      <vt:lpstr>Presentación de PowerPoint</vt:lpstr>
      <vt:lpstr>Tipo de investigación </vt:lpstr>
      <vt:lpstr>EXPLICACION DE LA COMPETENCIA</vt:lpstr>
      <vt:lpstr>EXPLICACIÓN DE LA PRUEBA </vt:lpstr>
      <vt:lpstr>EXPLICACIÓN DE LA PRUEBA </vt:lpstr>
      <vt:lpstr>EXPLICACIÓN DE LA PRUEBA </vt:lpstr>
      <vt:lpstr>GESTO TÉCNICO </vt:lpstr>
      <vt:lpstr>GESTO TÉCNICO </vt:lpstr>
      <vt:lpstr>Presentación de PowerPoint</vt:lpstr>
      <vt:lpstr>Presentación de PowerPoint</vt:lpstr>
      <vt:lpstr>Presentación de PowerPoint</vt:lpstr>
      <vt:lpstr>ENTRENEMIENTO FISICO TECNICO</vt:lpstr>
      <vt:lpstr>Ejercicios propuestos tren inferior</vt:lpstr>
      <vt:lpstr>Ejercicios propuestos tren superior</vt:lpstr>
      <vt:lpstr>Presentación de PowerPoint</vt:lpstr>
      <vt:lpstr>Presentación de PowerPoint</vt:lpstr>
      <vt:lpstr>Semana modelo</vt:lpstr>
      <vt:lpstr>AMBIENTE DE LA COMPETENCIA</vt:lpstr>
      <vt:lpstr>Análisis de resultados </vt:lpstr>
      <vt:lpstr>DATOS DE LOS ATLETAS</vt:lpstr>
      <vt:lpstr>DATOS GENERALES</vt:lpstr>
      <vt:lpstr>PRECISIÓN</vt:lpstr>
      <vt:lpstr>POTENCIA</vt:lpstr>
      <vt:lpstr>TOTAL</vt:lpstr>
      <vt:lpstr>Presentación de PowerPoint</vt:lpstr>
      <vt:lpstr>Presentación de PowerPoint</vt:lpstr>
      <vt:lpstr>Presentación de PowerPoint</vt:lpstr>
      <vt:lpstr>RESULTADOS</vt:lpstr>
      <vt:lpstr>ANÁLISIS DE LOS IMPACTOS (17%)</vt:lpstr>
      <vt:lpstr>CONCLUSIONES</vt:lpstr>
      <vt:lpstr>RECOMENDACIONES</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REFUERZOS POSITIVOS UTILIZANDO LA TÉCNICA SANDUCHE </dc:title>
  <dc:creator>Usuario de Windows</dc:creator>
  <cp:lastModifiedBy>Windows User</cp:lastModifiedBy>
  <cp:revision>123</cp:revision>
  <dcterms:created xsi:type="dcterms:W3CDTF">2020-07-30T23:15:13Z</dcterms:created>
  <dcterms:modified xsi:type="dcterms:W3CDTF">2020-12-16T01:14:37Z</dcterms:modified>
</cp:coreProperties>
</file>