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 id="2147483673" r:id="rId2"/>
  </p:sldMasterIdLst>
  <p:notesMasterIdLst>
    <p:notesMasterId r:id="rId45"/>
  </p:notesMasterIdLst>
  <p:sldIdLst>
    <p:sldId id="415" r:id="rId3"/>
    <p:sldId id="446" r:id="rId4"/>
    <p:sldId id="447" r:id="rId5"/>
    <p:sldId id="418" r:id="rId6"/>
    <p:sldId id="419" r:id="rId7"/>
    <p:sldId id="420" r:id="rId8"/>
    <p:sldId id="449" r:id="rId9"/>
    <p:sldId id="448" r:id="rId10"/>
    <p:sldId id="450" r:id="rId11"/>
    <p:sldId id="451" r:id="rId12"/>
    <p:sldId id="453" r:id="rId13"/>
    <p:sldId id="464" r:id="rId14"/>
    <p:sldId id="454" r:id="rId15"/>
    <p:sldId id="455" r:id="rId16"/>
    <p:sldId id="456" r:id="rId17"/>
    <p:sldId id="426" r:id="rId18"/>
    <p:sldId id="427" r:id="rId19"/>
    <p:sldId id="457" r:id="rId20"/>
    <p:sldId id="461" r:id="rId21"/>
    <p:sldId id="458" r:id="rId22"/>
    <p:sldId id="459" r:id="rId23"/>
    <p:sldId id="460" r:id="rId24"/>
    <p:sldId id="462" r:id="rId25"/>
    <p:sldId id="478" r:id="rId26"/>
    <p:sldId id="479" r:id="rId27"/>
    <p:sldId id="432" r:id="rId28"/>
    <p:sldId id="465" r:id="rId29"/>
    <p:sldId id="466" r:id="rId30"/>
    <p:sldId id="467" r:id="rId31"/>
    <p:sldId id="468" r:id="rId32"/>
    <p:sldId id="469" r:id="rId33"/>
    <p:sldId id="470" r:id="rId34"/>
    <p:sldId id="471" r:id="rId35"/>
    <p:sldId id="474" r:id="rId36"/>
    <p:sldId id="475" r:id="rId37"/>
    <p:sldId id="476" r:id="rId38"/>
    <p:sldId id="477" r:id="rId39"/>
    <p:sldId id="472" r:id="rId40"/>
    <p:sldId id="473" r:id="rId41"/>
    <p:sldId id="443" r:id="rId42"/>
    <p:sldId id="444" r:id="rId43"/>
    <p:sldId id="445" r:id="rId44"/>
  </p:sldIdLst>
  <p:sldSz cx="9144000" cy="5143500" type="screen16x9"/>
  <p:notesSz cx="6858000" cy="9144000"/>
  <p:defaultTextStyle>
    <a:defPPr>
      <a:defRPr lang="es-EC"/>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CFF"/>
    <a:srgbClr val="0099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31" autoAdjust="0"/>
    <p:restoredTop sz="70285" autoAdjust="0"/>
  </p:normalViewPr>
  <p:slideViewPr>
    <p:cSldViewPr snapToGrid="0">
      <p:cViewPr varScale="1">
        <p:scale>
          <a:sx n="106" d="100"/>
          <a:sy n="106" d="100"/>
        </p:scale>
        <p:origin x="-582" y="-84"/>
      </p:cViewPr>
      <p:guideLst>
        <p:guide orient="horz" pos="162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2.bin"/></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Home\Desktop\tesis\datos%20foliares%20y%20suelos%20tesis.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embeddings/oleObject4.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oleObject" Target="file:///C:\Users\Home\Desktop\tesis\Datos%20finales%20tesis.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sz="1000"/>
            </a:pPr>
            <a:r>
              <a:rPr lang="es-EC" sz="1000"/>
              <a:t>DENSIDADES</a:t>
            </a:r>
          </a:p>
        </c:rich>
      </c:tx>
      <c:layout/>
      <c:overlay val="0"/>
    </c:title>
    <c:autoTitleDeleted val="0"/>
    <c:plotArea>
      <c:layout/>
      <c:barChart>
        <c:barDir val="col"/>
        <c:grouping val="clustered"/>
        <c:varyColors val="0"/>
        <c:ser>
          <c:idx val="0"/>
          <c:order val="0"/>
          <c:tx>
            <c:strRef>
              <c:f>'Nuevo cuadro y gráficos '!$B$4</c:f>
              <c:strCache>
                <c:ptCount val="1"/>
                <c:pt idx="0">
                  <c:v>Da (g/cc)</c:v>
                </c:pt>
              </c:strCache>
            </c:strRef>
          </c:tx>
          <c:invertIfNegative val="0"/>
          <c:trendline>
            <c:spPr>
              <a:ln>
                <a:noFill/>
              </a:ln>
            </c:spPr>
            <c:trendlineType val="poly"/>
            <c:order val="2"/>
            <c:dispRSqr val="1"/>
            <c:dispEq val="0"/>
            <c:trendlineLbl>
              <c:layout>
                <c:manualLayout>
                  <c:x val="0.30119873856837448"/>
                  <c:y val="9.6470925883190714E-2"/>
                </c:manualLayout>
              </c:layout>
              <c:numFmt formatCode="General" sourceLinked="0"/>
              <c:txPr>
                <a:bodyPr/>
                <a:lstStyle/>
                <a:p>
                  <a:pPr>
                    <a:defRPr sz="700"/>
                  </a:pPr>
                  <a:endParaRPr lang="es-EC"/>
                </a:p>
              </c:txPr>
            </c:trendlineLbl>
          </c:trendline>
          <c:errBars>
            <c:errBarType val="both"/>
            <c:errValType val="cust"/>
            <c:noEndCap val="0"/>
            <c:plus>
              <c:numRef>
                <c:f>'Nuevo cuadro y gráficos '!$C$5:$C$8</c:f>
                <c:numCache>
                  <c:formatCode>General</c:formatCode>
                  <c:ptCount val="4"/>
                  <c:pt idx="1">
                    <c:v>0.01</c:v>
                  </c:pt>
                  <c:pt idx="2">
                    <c:v>0.03</c:v>
                  </c:pt>
                  <c:pt idx="3">
                    <c:v>0.05</c:v>
                  </c:pt>
                </c:numCache>
              </c:numRef>
            </c:plus>
            <c:minus>
              <c:numRef>
                <c:f>'Nuevo cuadro y gráficos '!$C$5:$C$8</c:f>
                <c:numCache>
                  <c:formatCode>General</c:formatCode>
                  <c:ptCount val="4"/>
                  <c:pt idx="1">
                    <c:v>0.01</c:v>
                  </c:pt>
                  <c:pt idx="2">
                    <c:v>0.03</c:v>
                  </c:pt>
                  <c:pt idx="3">
                    <c:v>0.05</c:v>
                  </c:pt>
                </c:numCache>
              </c:numRef>
            </c:minus>
          </c:errBars>
          <c:cat>
            <c:strRef>
              <c:f>'Nuevo cuadro y gráficos '!$A$5:$A$8</c:f>
              <c:strCache>
                <c:ptCount val="4"/>
                <c:pt idx="0">
                  <c:v>S*</c:v>
                </c:pt>
                <c:pt idx="1">
                  <c:v>T0</c:v>
                </c:pt>
                <c:pt idx="2">
                  <c:v>T1</c:v>
                </c:pt>
                <c:pt idx="3">
                  <c:v>T2</c:v>
                </c:pt>
              </c:strCache>
            </c:strRef>
          </c:cat>
          <c:val>
            <c:numRef>
              <c:f>'Nuevo cuadro y gráficos '!$B$5:$B$8</c:f>
              <c:numCache>
                <c:formatCode>0.00</c:formatCode>
                <c:ptCount val="4"/>
                <c:pt idx="0">
                  <c:v>1.4166666666666667</c:v>
                </c:pt>
                <c:pt idx="1">
                  <c:v>1.2233333333333334</c:v>
                </c:pt>
                <c:pt idx="2">
                  <c:v>1.2133333333333334</c:v>
                </c:pt>
                <c:pt idx="3">
                  <c:v>1.2166666666666668</c:v>
                </c:pt>
              </c:numCache>
            </c:numRef>
          </c:val>
          <c:extLst xmlns:c16r2="http://schemas.microsoft.com/office/drawing/2015/06/chart">
            <c:ext xmlns:c16="http://schemas.microsoft.com/office/drawing/2014/chart" uri="{C3380CC4-5D6E-409C-BE32-E72D297353CC}">
              <c16:uniqueId val="{00000001-E9B3-4DD3-987B-B6C7A94FE146}"/>
            </c:ext>
          </c:extLst>
        </c:ser>
        <c:ser>
          <c:idx val="1"/>
          <c:order val="1"/>
          <c:tx>
            <c:strRef>
              <c:f>'Nuevo cuadro y gráficos '!$D$4</c:f>
              <c:strCache>
                <c:ptCount val="1"/>
                <c:pt idx="0">
                  <c:v>Dr (g/cc)</c:v>
                </c:pt>
              </c:strCache>
            </c:strRef>
          </c:tx>
          <c:invertIfNegative val="0"/>
          <c:trendline>
            <c:spPr>
              <a:ln>
                <a:noFill/>
              </a:ln>
            </c:spPr>
            <c:trendlineType val="poly"/>
            <c:order val="2"/>
            <c:dispRSqr val="1"/>
            <c:dispEq val="0"/>
            <c:trendlineLbl>
              <c:layout>
                <c:manualLayout>
                  <c:x val="0.26393067330766201"/>
                  <c:y val="0.13845220246055878"/>
                </c:manualLayout>
              </c:layout>
              <c:numFmt formatCode="General" sourceLinked="0"/>
              <c:txPr>
                <a:bodyPr/>
                <a:lstStyle/>
                <a:p>
                  <a:pPr>
                    <a:defRPr sz="700">
                      <a:solidFill>
                        <a:schemeClr val="tx1"/>
                      </a:solidFill>
                    </a:defRPr>
                  </a:pPr>
                  <a:endParaRPr lang="es-EC"/>
                </a:p>
              </c:txPr>
            </c:trendlineLbl>
          </c:trendline>
          <c:errBars>
            <c:errBarType val="both"/>
            <c:errValType val="cust"/>
            <c:noEndCap val="0"/>
            <c:plus>
              <c:numRef>
                <c:f>'Nuevo cuadro y gráficos '!$E$5:$E$8</c:f>
                <c:numCache>
                  <c:formatCode>General</c:formatCode>
                  <c:ptCount val="4"/>
                  <c:pt idx="1">
                    <c:v>0.02</c:v>
                  </c:pt>
                  <c:pt idx="2">
                    <c:v>0.05</c:v>
                  </c:pt>
                  <c:pt idx="3">
                    <c:v>0.04</c:v>
                  </c:pt>
                </c:numCache>
              </c:numRef>
            </c:plus>
            <c:minus>
              <c:numRef>
                <c:f>'Nuevo cuadro y gráficos '!$E$5:$E$8</c:f>
                <c:numCache>
                  <c:formatCode>General</c:formatCode>
                  <c:ptCount val="4"/>
                  <c:pt idx="1">
                    <c:v>0.02</c:v>
                  </c:pt>
                  <c:pt idx="2">
                    <c:v>0.05</c:v>
                  </c:pt>
                  <c:pt idx="3">
                    <c:v>0.04</c:v>
                  </c:pt>
                </c:numCache>
              </c:numRef>
            </c:minus>
          </c:errBars>
          <c:cat>
            <c:strRef>
              <c:f>'Nuevo cuadro y gráficos '!$A$5:$A$8</c:f>
              <c:strCache>
                <c:ptCount val="4"/>
                <c:pt idx="0">
                  <c:v>S*</c:v>
                </c:pt>
                <c:pt idx="1">
                  <c:v>T0</c:v>
                </c:pt>
                <c:pt idx="2">
                  <c:v>T1</c:v>
                </c:pt>
                <c:pt idx="3">
                  <c:v>T2</c:v>
                </c:pt>
              </c:strCache>
            </c:strRef>
          </c:cat>
          <c:val>
            <c:numRef>
              <c:f>'Nuevo cuadro y gráficos '!$D$5:$D$8</c:f>
              <c:numCache>
                <c:formatCode>0.00</c:formatCode>
                <c:ptCount val="4"/>
                <c:pt idx="0">
                  <c:v>1.8133333333333335</c:v>
                </c:pt>
                <c:pt idx="1">
                  <c:v>2.17</c:v>
                </c:pt>
                <c:pt idx="2">
                  <c:v>2.3266666666666667</c:v>
                </c:pt>
                <c:pt idx="3">
                  <c:v>2.3566666666666669</c:v>
                </c:pt>
              </c:numCache>
            </c:numRef>
          </c:val>
          <c:extLst xmlns:c16r2="http://schemas.microsoft.com/office/drawing/2015/06/chart">
            <c:ext xmlns:c16="http://schemas.microsoft.com/office/drawing/2014/chart" uri="{C3380CC4-5D6E-409C-BE32-E72D297353CC}">
              <c16:uniqueId val="{00000003-E9B3-4DD3-987B-B6C7A94FE146}"/>
            </c:ext>
          </c:extLst>
        </c:ser>
        <c:dLbls>
          <c:showLegendKey val="0"/>
          <c:showVal val="0"/>
          <c:showCatName val="0"/>
          <c:showSerName val="0"/>
          <c:showPercent val="0"/>
          <c:showBubbleSize val="0"/>
        </c:dLbls>
        <c:gapWidth val="150"/>
        <c:axId val="170627840"/>
        <c:axId val="170629760"/>
      </c:barChart>
      <c:catAx>
        <c:axId val="170627840"/>
        <c:scaling>
          <c:orientation val="minMax"/>
        </c:scaling>
        <c:delete val="0"/>
        <c:axPos val="b"/>
        <c:title>
          <c:tx>
            <c:rich>
              <a:bodyPr/>
              <a:lstStyle/>
              <a:p>
                <a:pPr>
                  <a:defRPr/>
                </a:pPr>
                <a:r>
                  <a:rPr lang="es-EC"/>
                  <a:t>TRATAMIENTOS</a:t>
                </a:r>
              </a:p>
            </c:rich>
          </c:tx>
          <c:layout/>
          <c:overlay val="0"/>
        </c:title>
        <c:numFmt formatCode="General" sourceLinked="0"/>
        <c:majorTickMark val="none"/>
        <c:minorTickMark val="none"/>
        <c:tickLblPos val="nextTo"/>
        <c:crossAx val="170629760"/>
        <c:crosses val="autoZero"/>
        <c:auto val="1"/>
        <c:lblAlgn val="ctr"/>
        <c:lblOffset val="100"/>
        <c:noMultiLvlLbl val="0"/>
      </c:catAx>
      <c:valAx>
        <c:axId val="170629760"/>
        <c:scaling>
          <c:orientation val="minMax"/>
        </c:scaling>
        <c:delete val="0"/>
        <c:axPos val="l"/>
        <c:title>
          <c:tx>
            <c:rich>
              <a:bodyPr rot="-5400000" vert="horz"/>
              <a:lstStyle/>
              <a:p>
                <a:pPr>
                  <a:defRPr sz="1050"/>
                </a:pPr>
                <a:r>
                  <a:rPr lang="es-EC" sz="1050"/>
                  <a:t>g/cc</a:t>
                </a:r>
              </a:p>
            </c:rich>
          </c:tx>
          <c:layout/>
          <c:overlay val="0"/>
        </c:title>
        <c:numFmt formatCode="0.00" sourceLinked="1"/>
        <c:majorTickMark val="out"/>
        <c:minorTickMark val="none"/>
        <c:tickLblPos val="nextTo"/>
        <c:crossAx val="170627840"/>
        <c:crosses val="autoZero"/>
        <c:crossBetween val="between"/>
      </c:valAx>
    </c:plotArea>
    <c:legend>
      <c:legendPos val="r"/>
      <c:legendEntry>
        <c:idx val="2"/>
        <c:delete val="1"/>
      </c:legendEntry>
      <c:legendEntry>
        <c:idx val="3"/>
        <c:delete val="1"/>
      </c:legendEntry>
      <c:layout>
        <c:manualLayout>
          <c:xMode val="edge"/>
          <c:yMode val="edge"/>
          <c:x val="0.76759092267619711"/>
          <c:y val="0.29539795707674932"/>
          <c:w val="0.18901023566017891"/>
          <c:h val="0.33779084125846665"/>
        </c:manualLayout>
      </c:layout>
      <c:overlay val="0"/>
      <c:txPr>
        <a:bodyPr/>
        <a:lstStyle/>
        <a:p>
          <a:pPr>
            <a:defRPr sz="800"/>
          </a:pPr>
          <a:endParaRPr lang="es-EC"/>
        </a:p>
      </c:txPr>
    </c:legend>
    <c:plotVisOnly val="1"/>
    <c:dispBlanksAs val="gap"/>
    <c:showDLblsOverMax val="0"/>
  </c:chart>
  <c:spPr>
    <a:ln>
      <a:solidFill>
        <a:schemeClr val="tx1"/>
      </a:solidFill>
    </a:ln>
  </c:sp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000"/>
            </a:pPr>
            <a:r>
              <a:rPr lang="es-EC" sz="1000"/>
              <a:t>COBERTURA</a:t>
            </a:r>
            <a:r>
              <a:rPr lang="es-EC" sz="1000" baseline="0"/>
              <a:t> FOLIAR</a:t>
            </a:r>
            <a:endParaRPr lang="es-EC" sz="1000"/>
          </a:p>
        </c:rich>
      </c:tx>
      <c:overlay val="0"/>
    </c:title>
    <c:autoTitleDeleted val="0"/>
    <c:plotArea>
      <c:layout/>
      <c:barChart>
        <c:barDir val="col"/>
        <c:grouping val="clustered"/>
        <c:varyColors val="0"/>
        <c:ser>
          <c:idx val="0"/>
          <c:order val="0"/>
          <c:tx>
            <c:strRef>
              <c:f>'Hoja4 (2)'!$J$5</c:f>
              <c:strCache>
                <c:ptCount val="1"/>
                <c:pt idx="0">
                  <c:v>T0</c:v>
                </c:pt>
              </c:strCache>
            </c:strRef>
          </c:tx>
          <c:invertIfNegative val="0"/>
          <c:errBars>
            <c:errBarType val="both"/>
            <c:errValType val="cust"/>
            <c:noEndCap val="0"/>
            <c:plus>
              <c:numRef>
                <c:f>'Hoja4 (2)'!$Q$5:$T$5</c:f>
                <c:numCache>
                  <c:formatCode>General</c:formatCode>
                  <c:ptCount val="4"/>
                  <c:pt idx="0">
                    <c:v>0.01</c:v>
                  </c:pt>
                  <c:pt idx="1">
                    <c:v>0.04</c:v>
                  </c:pt>
                  <c:pt idx="2">
                    <c:v>0.03</c:v>
                  </c:pt>
                  <c:pt idx="3">
                    <c:v>0.03</c:v>
                  </c:pt>
                </c:numCache>
              </c:numRef>
            </c:plus>
            <c:minus>
              <c:numRef>
                <c:f>'Hoja4 (2)'!$Q$5:$T$5</c:f>
                <c:numCache>
                  <c:formatCode>General</c:formatCode>
                  <c:ptCount val="4"/>
                  <c:pt idx="0">
                    <c:v>0.01</c:v>
                  </c:pt>
                  <c:pt idx="1">
                    <c:v>0.04</c:v>
                  </c:pt>
                  <c:pt idx="2">
                    <c:v>0.03</c:v>
                  </c:pt>
                  <c:pt idx="3">
                    <c:v>0.03</c:v>
                  </c:pt>
                </c:numCache>
              </c:numRef>
            </c:minus>
          </c:errBars>
          <c:cat>
            <c:multiLvlStrRef>
              <c:f>'Hoja4 (2)'!$K$3:$N$4</c:f>
              <c:multiLvlStrCache>
                <c:ptCount val="4"/>
                <c:lvl>
                  <c:pt idx="0">
                    <c:v>1ero</c:v>
                  </c:pt>
                  <c:pt idx="1">
                    <c:v>2do</c:v>
                  </c:pt>
                  <c:pt idx="2">
                    <c:v>3ero</c:v>
                  </c:pt>
                  <c:pt idx="3">
                    <c:v>4to</c:v>
                  </c:pt>
                </c:lvl>
                <c:lvl>
                  <c:pt idx="0">
                    <c:v>PERÍODOS</c:v>
                  </c:pt>
                </c:lvl>
              </c:multiLvlStrCache>
            </c:multiLvlStrRef>
          </c:cat>
          <c:val>
            <c:numRef>
              <c:f>'Hoja4 (2)'!$K$5:$N$5</c:f>
              <c:numCache>
                <c:formatCode>0.00%</c:formatCode>
                <c:ptCount val="4"/>
                <c:pt idx="0">
                  <c:v>9.4533333333333316E-2</c:v>
                </c:pt>
                <c:pt idx="1">
                  <c:v>0.31136666666666662</c:v>
                </c:pt>
                <c:pt idx="2">
                  <c:v>0.50486666666666669</c:v>
                </c:pt>
                <c:pt idx="3">
                  <c:v>0.55193333333333328</c:v>
                </c:pt>
              </c:numCache>
            </c:numRef>
          </c:val>
          <c:extLst xmlns:c16r2="http://schemas.microsoft.com/office/drawing/2015/06/chart">
            <c:ext xmlns:c16="http://schemas.microsoft.com/office/drawing/2014/chart" uri="{C3380CC4-5D6E-409C-BE32-E72D297353CC}">
              <c16:uniqueId val="{00000000-B548-4A32-A137-9E4752415A7D}"/>
            </c:ext>
          </c:extLst>
        </c:ser>
        <c:ser>
          <c:idx val="1"/>
          <c:order val="1"/>
          <c:tx>
            <c:strRef>
              <c:f>'Hoja4 (2)'!$J$6</c:f>
              <c:strCache>
                <c:ptCount val="1"/>
                <c:pt idx="0">
                  <c:v>T1</c:v>
                </c:pt>
              </c:strCache>
            </c:strRef>
          </c:tx>
          <c:invertIfNegative val="0"/>
          <c:errBars>
            <c:errBarType val="both"/>
            <c:errValType val="cust"/>
            <c:noEndCap val="0"/>
            <c:plus>
              <c:numRef>
                <c:f>'Hoja4 (2)'!$Q$6:$T$6</c:f>
                <c:numCache>
                  <c:formatCode>General</c:formatCode>
                  <c:ptCount val="4"/>
                  <c:pt idx="0">
                    <c:v>0.03</c:v>
                  </c:pt>
                  <c:pt idx="1">
                    <c:v>0.06</c:v>
                  </c:pt>
                  <c:pt idx="2">
                    <c:v>7.0000000000000007E-2</c:v>
                  </c:pt>
                  <c:pt idx="3">
                    <c:v>0.06</c:v>
                  </c:pt>
                </c:numCache>
              </c:numRef>
            </c:plus>
            <c:minus>
              <c:numRef>
                <c:f>'Hoja4 (2)'!$Q$6:$T$6</c:f>
                <c:numCache>
                  <c:formatCode>General</c:formatCode>
                  <c:ptCount val="4"/>
                  <c:pt idx="0">
                    <c:v>0.03</c:v>
                  </c:pt>
                  <c:pt idx="1">
                    <c:v>0.06</c:v>
                  </c:pt>
                  <c:pt idx="2">
                    <c:v>7.0000000000000007E-2</c:v>
                  </c:pt>
                  <c:pt idx="3">
                    <c:v>0.06</c:v>
                  </c:pt>
                </c:numCache>
              </c:numRef>
            </c:minus>
          </c:errBars>
          <c:cat>
            <c:multiLvlStrRef>
              <c:f>'Hoja4 (2)'!$K$3:$N$4</c:f>
              <c:multiLvlStrCache>
                <c:ptCount val="4"/>
                <c:lvl>
                  <c:pt idx="0">
                    <c:v>1ero</c:v>
                  </c:pt>
                  <c:pt idx="1">
                    <c:v>2do</c:v>
                  </c:pt>
                  <c:pt idx="2">
                    <c:v>3ero</c:v>
                  </c:pt>
                  <c:pt idx="3">
                    <c:v>4to</c:v>
                  </c:pt>
                </c:lvl>
                <c:lvl>
                  <c:pt idx="0">
                    <c:v>PERÍODOS</c:v>
                  </c:pt>
                </c:lvl>
              </c:multiLvlStrCache>
            </c:multiLvlStrRef>
          </c:cat>
          <c:val>
            <c:numRef>
              <c:f>'Hoja4 (2)'!$K$6:$N$6</c:f>
              <c:numCache>
                <c:formatCode>0.00%</c:formatCode>
                <c:ptCount val="4"/>
                <c:pt idx="0">
                  <c:v>0.1244</c:v>
                </c:pt>
                <c:pt idx="1">
                  <c:v>0.40030000000000004</c:v>
                </c:pt>
                <c:pt idx="2">
                  <c:v>0.57253333333333334</c:v>
                </c:pt>
                <c:pt idx="3">
                  <c:v>0.60583333333333333</c:v>
                </c:pt>
              </c:numCache>
            </c:numRef>
          </c:val>
          <c:extLst xmlns:c16r2="http://schemas.microsoft.com/office/drawing/2015/06/chart">
            <c:ext xmlns:c16="http://schemas.microsoft.com/office/drawing/2014/chart" uri="{C3380CC4-5D6E-409C-BE32-E72D297353CC}">
              <c16:uniqueId val="{00000001-B548-4A32-A137-9E4752415A7D}"/>
            </c:ext>
          </c:extLst>
        </c:ser>
        <c:ser>
          <c:idx val="2"/>
          <c:order val="2"/>
          <c:tx>
            <c:strRef>
              <c:f>'Hoja4 (2)'!$J$7</c:f>
              <c:strCache>
                <c:ptCount val="1"/>
                <c:pt idx="0">
                  <c:v>T2</c:v>
                </c:pt>
              </c:strCache>
            </c:strRef>
          </c:tx>
          <c:invertIfNegative val="0"/>
          <c:errBars>
            <c:errBarType val="both"/>
            <c:errValType val="cust"/>
            <c:noEndCap val="0"/>
            <c:plus>
              <c:numRef>
                <c:f>'Hoja4 (2)'!$Q$7:$T$7</c:f>
                <c:numCache>
                  <c:formatCode>General</c:formatCode>
                  <c:ptCount val="4"/>
                  <c:pt idx="0">
                    <c:v>0.01</c:v>
                  </c:pt>
                  <c:pt idx="1">
                    <c:v>0.06</c:v>
                  </c:pt>
                  <c:pt idx="2">
                    <c:v>0.01</c:v>
                  </c:pt>
                  <c:pt idx="3">
                    <c:v>0.01</c:v>
                  </c:pt>
                </c:numCache>
              </c:numRef>
            </c:plus>
            <c:minus>
              <c:numRef>
                <c:f>'Hoja4 (2)'!$Q$7:$T$7</c:f>
                <c:numCache>
                  <c:formatCode>General</c:formatCode>
                  <c:ptCount val="4"/>
                  <c:pt idx="0">
                    <c:v>0.01</c:v>
                  </c:pt>
                  <c:pt idx="1">
                    <c:v>0.06</c:v>
                  </c:pt>
                  <c:pt idx="2">
                    <c:v>0.01</c:v>
                  </c:pt>
                  <c:pt idx="3">
                    <c:v>0.01</c:v>
                  </c:pt>
                </c:numCache>
              </c:numRef>
            </c:minus>
          </c:errBars>
          <c:cat>
            <c:multiLvlStrRef>
              <c:f>'Hoja4 (2)'!$K$3:$N$4</c:f>
              <c:multiLvlStrCache>
                <c:ptCount val="4"/>
                <c:lvl>
                  <c:pt idx="0">
                    <c:v>1ero</c:v>
                  </c:pt>
                  <c:pt idx="1">
                    <c:v>2do</c:v>
                  </c:pt>
                  <c:pt idx="2">
                    <c:v>3ero</c:v>
                  </c:pt>
                  <c:pt idx="3">
                    <c:v>4to</c:v>
                  </c:pt>
                </c:lvl>
                <c:lvl>
                  <c:pt idx="0">
                    <c:v>PERÍODOS</c:v>
                  </c:pt>
                </c:lvl>
              </c:multiLvlStrCache>
            </c:multiLvlStrRef>
          </c:cat>
          <c:val>
            <c:numRef>
              <c:f>'Hoja4 (2)'!$K$7:$N$7</c:f>
              <c:numCache>
                <c:formatCode>0.00%</c:formatCode>
                <c:ptCount val="4"/>
                <c:pt idx="0">
                  <c:v>6.9033333333333335E-2</c:v>
                </c:pt>
                <c:pt idx="1">
                  <c:v>0.28499999999999998</c:v>
                </c:pt>
                <c:pt idx="2">
                  <c:v>0.48909999999999992</c:v>
                </c:pt>
                <c:pt idx="3">
                  <c:v>0.53606666666666669</c:v>
                </c:pt>
              </c:numCache>
            </c:numRef>
          </c:val>
          <c:extLst xmlns:c16r2="http://schemas.microsoft.com/office/drawing/2015/06/chart">
            <c:ext xmlns:c16="http://schemas.microsoft.com/office/drawing/2014/chart" uri="{C3380CC4-5D6E-409C-BE32-E72D297353CC}">
              <c16:uniqueId val="{00000002-B548-4A32-A137-9E4752415A7D}"/>
            </c:ext>
          </c:extLst>
        </c:ser>
        <c:dLbls>
          <c:showLegendKey val="0"/>
          <c:showVal val="0"/>
          <c:showCatName val="0"/>
          <c:showSerName val="0"/>
          <c:showPercent val="0"/>
          <c:showBubbleSize val="0"/>
        </c:dLbls>
        <c:gapWidth val="150"/>
        <c:axId val="83324928"/>
        <c:axId val="83326464"/>
      </c:barChart>
      <c:catAx>
        <c:axId val="83324928"/>
        <c:scaling>
          <c:orientation val="minMax"/>
        </c:scaling>
        <c:delete val="0"/>
        <c:axPos val="b"/>
        <c:numFmt formatCode="General" sourceLinked="0"/>
        <c:majorTickMark val="out"/>
        <c:minorTickMark val="none"/>
        <c:tickLblPos val="nextTo"/>
        <c:crossAx val="83326464"/>
        <c:crosses val="autoZero"/>
        <c:auto val="1"/>
        <c:lblAlgn val="ctr"/>
        <c:lblOffset val="100"/>
        <c:noMultiLvlLbl val="0"/>
      </c:catAx>
      <c:valAx>
        <c:axId val="83326464"/>
        <c:scaling>
          <c:orientation val="minMax"/>
          <c:min val="0"/>
        </c:scaling>
        <c:delete val="0"/>
        <c:axPos val="l"/>
        <c:title>
          <c:tx>
            <c:rich>
              <a:bodyPr rot="-5400000" vert="horz"/>
              <a:lstStyle/>
              <a:p>
                <a:pPr>
                  <a:defRPr/>
                </a:pPr>
                <a:r>
                  <a:rPr lang="es-EC"/>
                  <a:t>% COBERTURA </a:t>
                </a:r>
              </a:p>
            </c:rich>
          </c:tx>
          <c:overlay val="0"/>
        </c:title>
        <c:numFmt formatCode="0%" sourceLinked="0"/>
        <c:majorTickMark val="out"/>
        <c:minorTickMark val="none"/>
        <c:tickLblPos val="nextTo"/>
        <c:crossAx val="83324928"/>
        <c:crosses val="autoZero"/>
        <c:crossBetween val="between"/>
      </c:valAx>
    </c:plotArea>
    <c:legend>
      <c:legendPos val="r"/>
      <c:overlay val="0"/>
      <c:txPr>
        <a:bodyPr/>
        <a:lstStyle/>
        <a:p>
          <a:pPr>
            <a:defRPr sz="800"/>
          </a:pPr>
          <a:endParaRPr lang="es-EC"/>
        </a:p>
      </c:txPr>
    </c:legend>
    <c:plotVisOnly val="1"/>
    <c:dispBlanksAs val="gap"/>
    <c:showDLblsOverMax val="0"/>
  </c:chart>
  <c:spPr>
    <a:ln>
      <a:solidFill>
        <a:sysClr val="windowText" lastClr="000000"/>
      </a:solid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scatterChart>
        <c:scatterStyle val="lineMarker"/>
        <c:varyColors val="0"/>
        <c:ser>
          <c:idx val="0"/>
          <c:order val="0"/>
          <c:tx>
            <c:strRef>
              <c:f>'Hoja4 (2)'!$J$5</c:f>
              <c:strCache>
                <c:ptCount val="1"/>
                <c:pt idx="0">
                  <c:v>T0</c:v>
                </c:pt>
              </c:strCache>
            </c:strRef>
          </c:tx>
          <c:spPr>
            <a:ln w="28575">
              <a:noFill/>
            </a:ln>
          </c:spPr>
          <c:trendline>
            <c:trendlineType val="poly"/>
            <c:order val="2"/>
            <c:dispRSqr val="1"/>
            <c:dispEq val="0"/>
            <c:trendlineLbl>
              <c:layout>
                <c:manualLayout>
                  <c:x val="0.22602052644408957"/>
                  <c:y val="0.17566827584051994"/>
                </c:manualLayout>
              </c:layout>
              <c:numFmt formatCode="General" sourceLinked="0"/>
              <c:txPr>
                <a:bodyPr/>
                <a:lstStyle/>
                <a:p>
                  <a:pPr>
                    <a:defRPr sz="700"/>
                  </a:pPr>
                  <a:endParaRPr lang="es-EC"/>
                </a:p>
              </c:txPr>
            </c:trendlineLbl>
          </c:trendline>
          <c:errBars>
            <c:errDir val="y"/>
            <c:errBarType val="both"/>
            <c:errValType val="cust"/>
            <c:noEndCap val="0"/>
            <c:plus>
              <c:numRef>
                <c:f>'Hoja4 (2)'!$Q$5:$T$5</c:f>
                <c:numCache>
                  <c:formatCode>General</c:formatCode>
                  <c:ptCount val="4"/>
                  <c:pt idx="0">
                    <c:v>0.01</c:v>
                  </c:pt>
                  <c:pt idx="1">
                    <c:v>0.04</c:v>
                  </c:pt>
                  <c:pt idx="2">
                    <c:v>0.03</c:v>
                  </c:pt>
                  <c:pt idx="3">
                    <c:v>0.03</c:v>
                  </c:pt>
                </c:numCache>
              </c:numRef>
            </c:plus>
            <c:minus>
              <c:numRef>
                <c:f>'Hoja4 (2)'!$Q$5:$T$5</c:f>
                <c:numCache>
                  <c:formatCode>General</c:formatCode>
                  <c:ptCount val="4"/>
                  <c:pt idx="0">
                    <c:v>0.01</c:v>
                  </c:pt>
                  <c:pt idx="1">
                    <c:v>0.04</c:v>
                  </c:pt>
                  <c:pt idx="2">
                    <c:v>0.03</c:v>
                  </c:pt>
                  <c:pt idx="3">
                    <c:v>0.03</c:v>
                  </c:pt>
                </c:numCache>
              </c:numRef>
            </c:minus>
          </c:errBars>
          <c:xVal>
            <c:multiLvlStrRef>
              <c:f>'[datos foliares y suelos tesis.xlsx]Hoja4 (2)'!$K$3:$N$4</c:f>
              <c:multiLvlStrCache>
                <c:ptCount val="4"/>
                <c:lvl>
                  <c:pt idx="0">
                    <c:v>1ero</c:v>
                  </c:pt>
                  <c:pt idx="1">
                    <c:v>2do</c:v>
                  </c:pt>
                  <c:pt idx="2">
                    <c:v>3ero</c:v>
                  </c:pt>
                  <c:pt idx="3">
                    <c:v>4to</c:v>
                  </c:pt>
                </c:lvl>
                <c:lvl>
                  <c:pt idx="0">
                    <c:v>PERÍODOS</c:v>
                  </c:pt>
                </c:lvl>
              </c:multiLvlStrCache>
            </c:multiLvlStrRef>
          </c:xVal>
          <c:yVal>
            <c:numRef>
              <c:f>'Hoja4 (2)'!$K$5:$N$5</c:f>
              <c:numCache>
                <c:formatCode>0.00%</c:formatCode>
                <c:ptCount val="4"/>
                <c:pt idx="0">
                  <c:v>9.4533333333333316E-2</c:v>
                </c:pt>
                <c:pt idx="1">
                  <c:v>0.31136666666666662</c:v>
                </c:pt>
                <c:pt idx="2">
                  <c:v>0.50486666666666669</c:v>
                </c:pt>
                <c:pt idx="3">
                  <c:v>0.55193333333333328</c:v>
                </c:pt>
              </c:numCache>
            </c:numRef>
          </c:yVal>
          <c:smooth val="0"/>
          <c:extLst xmlns:c16r2="http://schemas.microsoft.com/office/drawing/2015/06/chart">
            <c:ext xmlns:c16="http://schemas.microsoft.com/office/drawing/2014/chart" uri="{C3380CC4-5D6E-409C-BE32-E72D297353CC}">
              <c16:uniqueId val="{00000001-FCB3-40D4-B64E-24B276D6DFE6}"/>
            </c:ext>
          </c:extLst>
        </c:ser>
        <c:ser>
          <c:idx val="1"/>
          <c:order val="1"/>
          <c:tx>
            <c:strRef>
              <c:f>'Hoja4 (2)'!$J$6</c:f>
              <c:strCache>
                <c:ptCount val="1"/>
                <c:pt idx="0">
                  <c:v>T1</c:v>
                </c:pt>
              </c:strCache>
            </c:strRef>
          </c:tx>
          <c:spPr>
            <a:ln w="28575">
              <a:noFill/>
            </a:ln>
          </c:spPr>
          <c:trendline>
            <c:spPr>
              <a:ln>
                <a:prstDash val="sysDash"/>
              </a:ln>
            </c:spPr>
            <c:trendlineType val="poly"/>
            <c:order val="2"/>
            <c:dispRSqr val="1"/>
            <c:dispEq val="0"/>
            <c:trendlineLbl>
              <c:layout>
                <c:manualLayout>
                  <c:x val="0.23107502649135114"/>
                  <c:y val="0.3492473597050369"/>
                </c:manualLayout>
              </c:layout>
              <c:numFmt formatCode="General" sourceLinked="0"/>
              <c:txPr>
                <a:bodyPr/>
                <a:lstStyle/>
                <a:p>
                  <a:pPr>
                    <a:defRPr sz="700"/>
                  </a:pPr>
                  <a:endParaRPr lang="es-EC"/>
                </a:p>
              </c:txPr>
            </c:trendlineLbl>
          </c:trendline>
          <c:errBars>
            <c:errDir val="y"/>
            <c:errBarType val="both"/>
            <c:errValType val="cust"/>
            <c:noEndCap val="0"/>
            <c:plus>
              <c:numRef>
                <c:f>'Hoja4 (2)'!$Q$6:$T$6</c:f>
                <c:numCache>
                  <c:formatCode>General</c:formatCode>
                  <c:ptCount val="4"/>
                  <c:pt idx="0">
                    <c:v>0.03</c:v>
                  </c:pt>
                  <c:pt idx="1">
                    <c:v>0.06</c:v>
                  </c:pt>
                  <c:pt idx="2">
                    <c:v>7.0000000000000007E-2</c:v>
                  </c:pt>
                  <c:pt idx="3">
                    <c:v>0.06</c:v>
                  </c:pt>
                </c:numCache>
              </c:numRef>
            </c:plus>
            <c:minus>
              <c:numRef>
                <c:f>'Hoja4 (2)'!$Q$6:$T$6</c:f>
                <c:numCache>
                  <c:formatCode>General</c:formatCode>
                  <c:ptCount val="4"/>
                  <c:pt idx="0">
                    <c:v>0.03</c:v>
                  </c:pt>
                  <c:pt idx="1">
                    <c:v>0.06</c:v>
                  </c:pt>
                  <c:pt idx="2">
                    <c:v>7.0000000000000007E-2</c:v>
                  </c:pt>
                  <c:pt idx="3">
                    <c:v>0.06</c:v>
                  </c:pt>
                </c:numCache>
              </c:numRef>
            </c:minus>
          </c:errBars>
          <c:xVal>
            <c:multiLvlStrRef>
              <c:f>'[datos foliares y suelos tesis.xlsx]Hoja4 (2)'!$K$3:$N$4</c:f>
              <c:multiLvlStrCache>
                <c:ptCount val="4"/>
                <c:lvl>
                  <c:pt idx="0">
                    <c:v>1ero</c:v>
                  </c:pt>
                  <c:pt idx="1">
                    <c:v>2do</c:v>
                  </c:pt>
                  <c:pt idx="2">
                    <c:v>3ero</c:v>
                  </c:pt>
                  <c:pt idx="3">
                    <c:v>4to</c:v>
                  </c:pt>
                </c:lvl>
                <c:lvl>
                  <c:pt idx="0">
                    <c:v>PERÍODOS</c:v>
                  </c:pt>
                </c:lvl>
              </c:multiLvlStrCache>
            </c:multiLvlStrRef>
          </c:xVal>
          <c:yVal>
            <c:numRef>
              <c:f>'Hoja4 (2)'!$K$6:$N$6</c:f>
              <c:numCache>
                <c:formatCode>0.00%</c:formatCode>
                <c:ptCount val="4"/>
                <c:pt idx="0">
                  <c:v>0.1244</c:v>
                </c:pt>
                <c:pt idx="1">
                  <c:v>0.40030000000000004</c:v>
                </c:pt>
                <c:pt idx="2">
                  <c:v>0.57253333333333334</c:v>
                </c:pt>
                <c:pt idx="3">
                  <c:v>0.60583333333333333</c:v>
                </c:pt>
              </c:numCache>
            </c:numRef>
          </c:yVal>
          <c:smooth val="0"/>
          <c:extLst xmlns:c16r2="http://schemas.microsoft.com/office/drawing/2015/06/chart">
            <c:ext xmlns:c16="http://schemas.microsoft.com/office/drawing/2014/chart" uri="{C3380CC4-5D6E-409C-BE32-E72D297353CC}">
              <c16:uniqueId val="{00000003-FCB3-40D4-B64E-24B276D6DFE6}"/>
            </c:ext>
          </c:extLst>
        </c:ser>
        <c:ser>
          <c:idx val="2"/>
          <c:order val="2"/>
          <c:tx>
            <c:strRef>
              <c:f>'Hoja4 (2)'!$J$7</c:f>
              <c:strCache>
                <c:ptCount val="1"/>
                <c:pt idx="0">
                  <c:v>T2</c:v>
                </c:pt>
              </c:strCache>
            </c:strRef>
          </c:tx>
          <c:spPr>
            <a:ln w="28575">
              <a:noFill/>
            </a:ln>
          </c:spPr>
          <c:trendline>
            <c:spPr>
              <a:ln>
                <a:prstDash val="dashDot"/>
              </a:ln>
            </c:spPr>
            <c:trendlineType val="poly"/>
            <c:order val="2"/>
            <c:dispRSqr val="1"/>
            <c:dispEq val="0"/>
            <c:trendlineLbl>
              <c:layout>
                <c:manualLayout>
                  <c:x val="0.23360227651498192"/>
                  <c:y val="0.41534573803274588"/>
                </c:manualLayout>
              </c:layout>
              <c:numFmt formatCode="General" sourceLinked="0"/>
              <c:txPr>
                <a:bodyPr/>
                <a:lstStyle/>
                <a:p>
                  <a:pPr>
                    <a:defRPr sz="700"/>
                  </a:pPr>
                  <a:endParaRPr lang="es-EC"/>
                </a:p>
              </c:txPr>
            </c:trendlineLbl>
          </c:trendline>
          <c:errBars>
            <c:errDir val="y"/>
            <c:errBarType val="both"/>
            <c:errValType val="cust"/>
            <c:noEndCap val="0"/>
            <c:plus>
              <c:numRef>
                <c:f>'Hoja4 (2)'!$Q$7:$T$7</c:f>
                <c:numCache>
                  <c:formatCode>General</c:formatCode>
                  <c:ptCount val="4"/>
                  <c:pt idx="0">
                    <c:v>0.01</c:v>
                  </c:pt>
                  <c:pt idx="1">
                    <c:v>0.06</c:v>
                  </c:pt>
                  <c:pt idx="2">
                    <c:v>0.01</c:v>
                  </c:pt>
                  <c:pt idx="3">
                    <c:v>0.01</c:v>
                  </c:pt>
                </c:numCache>
              </c:numRef>
            </c:plus>
            <c:minus>
              <c:numRef>
                <c:f>'Hoja4 (2)'!$Q$7:$T$7</c:f>
                <c:numCache>
                  <c:formatCode>General</c:formatCode>
                  <c:ptCount val="4"/>
                  <c:pt idx="0">
                    <c:v>0.01</c:v>
                  </c:pt>
                  <c:pt idx="1">
                    <c:v>0.06</c:v>
                  </c:pt>
                  <c:pt idx="2">
                    <c:v>0.01</c:v>
                  </c:pt>
                  <c:pt idx="3">
                    <c:v>0.01</c:v>
                  </c:pt>
                </c:numCache>
              </c:numRef>
            </c:minus>
          </c:errBars>
          <c:xVal>
            <c:multiLvlStrRef>
              <c:f>'[datos foliares y suelos tesis.xlsx]Hoja4 (2)'!$K$3:$N$4</c:f>
              <c:multiLvlStrCache>
                <c:ptCount val="4"/>
                <c:lvl>
                  <c:pt idx="0">
                    <c:v>1ero</c:v>
                  </c:pt>
                  <c:pt idx="1">
                    <c:v>2do</c:v>
                  </c:pt>
                  <c:pt idx="2">
                    <c:v>3ero</c:v>
                  </c:pt>
                  <c:pt idx="3">
                    <c:v>4to</c:v>
                  </c:pt>
                </c:lvl>
                <c:lvl>
                  <c:pt idx="0">
                    <c:v>PERÍODOS</c:v>
                  </c:pt>
                </c:lvl>
              </c:multiLvlStrCache>
            </c:multiLvlStrRef>
          </c:xVal>
          <c:yVal>
            <c:numRef>
              <c:f>'Hoja4 (2)'!$K$7:$N$7</c:f>
              <c:numCache>
                <c:formatCode>0.00%</c:formatCode>
                <c:ptCount val="4"/>
                <c:pt idx="0">
                  <c:v>6.9033333333333335E-2</c:v>
                </c:pt>
                <c:pt idx="1">
                  <c:v>0.28499999999999998</c:v>
                </c:pt>
                <c:pt idx="2">
                  <c:v>0.48909999999999992</c:v>
                </c:pt>
                <c:pt idx="3">
                  <c:v>0.53606666666666669</c:v>
                </c:pt>
              </c:numCache>
            </c:numRef>
          </c:yVal>
          <c:smooth val="0"/>
          <c:extLst xmlns:c16r2="http://schemas.microsoft.com/office/drawing/2015/06/chart">
            <c:ext xmlns:c16="http://schemas.microsoft.com/office/drawing/2014/chart" uri="{C3380CC4-5D6E-409C-BE32-E72D297353CC}">
              <c16:uniqueId val="{00000005-FCB3-40D4-B64E-24B276D6DFE6}"/>
            </c:ext>
          </c:extLst>
        </c:ser>
        <c:dLbls>
          <c:showLegendKey val="0"/>
          <c:showVal val="0"/>
          <c:showCatName val="0"/>
          <c:showSerName val="0"/>
          <c:showPercent val="0"/>
          <c:showBubbleSize val="0"/>
        </c:dLbls>
        <c:axId val="83382656"/>
        <c:axId val="83384576"/>
      </c:scatterChart>
      <c:valAx>
        <c:axId val="83382656"/>
        <c:scaling>
          <c:orientation val="minMax"/>
        </c:scaling>
        <c:delete val="0"/>
        <c:axPos val="b"/>
        <c:title>
          <c:tx>
            <c:rich>
              <a:bodyPr/>
              <a:lstStyle/>
              <a:p>
                <a:pPr>
                  <a:defRPr/>
                </a:pPr>
                <a:r>
                  <a:rPr lang="es-EC"/>
                  <a:t>PERÍODOS</a:t>
                </a:r>
              </a:p>
            </c:rich>
          </c:tx>
          <c:overlay val="0"/>
        </c:title>
        <c:majorTickMark val="out"/>
        <c:minorTickMark val="none"/>
        <c:tickLblPos val="nextTo"/>
        <c:crossAx val="83384576"/>
        <c:crosses val="autoZero"/>
        <c:crossBetween val="midCat"/>
      </c:valAx>
      <c:valAx>
        <c:axId val="83384576"/>
        <c:scaling>
          <c:orientation val="minMax"/>
          <c:min val="0"/>
        </c:scaling>
        <c:delete val="0"/>
        <c:axPos val="l"/>
        <c:title>
          <c:tx>
            <c:rich>
              <a:bodyPr rot="-5400000" vert="horz"/>
              <a:lstStyle/>
              <a:p>
                <a:pPr>
                  <a:defRPr sz="1400"/>
                </a:pPr>
                <a:r>
                  <a:rPr lang="es-EC" sz="1400"/>
                  <a:t>%</a:t>
                </a:r>
              </a:p>
            </c:rich>
          </c:tx>
          <c:overlay val="0"/>
        </c:title>
        <c:numFmt formatCode="0%" sourceLinked="0"/>
        <c:majorTickMark val="out"/>
        <c:minorTickMark val="none"/>
        <c:tickLblPos val="nextTo"/>
        <c:crossAx val="83382656"/>
        <c:crosses val="autoZero"/>
        <c:crossBetween val="midCat"/>
      </c:valAx>
      <c:spPr>
        <a:ln>
          <a:noFill/>
        </a:ln>
      </c:spPr>
    </c:plotArea>
    <c:legend>
      <c:legendPos val="r"/>
      <c:legendEntry>
        <c:idx val="3"/>
        <c:delete val="1"/>
      </c:legendEntry>
      <c:legendEntry>
        <c:idx val="4"/>
        <c:delete val="1"/>
      </c:legendEntry>
      <c:legendEntry>
        <c:idx val="5"/>
        <c:delete val="1"/>
      </c:legendEntry>
      <c:layout>
        <c:manualLayout>
          <c:xMode val="edge"/>
          <c:yMode val="edge"/>
          <c:x val="0.79969024789895915"/>
          <c:y val="0.26622087349562251"/>
          <c:w val="7.0041450034345296E-2"/>
          <c:h val="0.36457272161287269"/>
        </c:manualLayout>
      </c:layout>
      <c:overlay val="0"/>
      <c:txPr>
        <a:bodyPr/>
        <a:lstStyle/>
        <a:p>
          <a:pPr>
            <a:defRPr sz="800"/>
          </a:pPr>
          <a:endParaRPr lang="es-EC"/>
        </a:p>
      </c:txPr>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000"/>
            </a:pPr>
            <a:r>
              <a:rPr lang="es-EC" sz="1000"/>
              <a:t>CONTENIDO DE HUMEDAD</a:t>
            </a:r>
          </a:p>
        </c:rich>
      </c:tx>
      <c:layout/>
      <c:overlay val="0"/>
    </c:title>
    <c:autoTitleDeleted val="0"/>
    <c:plotArea>
      <c:layout/>
      <c:barChart>
        <c:barDir val="col"/>
        <c:grouping val="clustered"/>
        <c:varyColors val="0"/>
        <c:ser>
          <c:idx val="1"/>
          <c:order val="0"/>
          <c:tx>
            <c:strRef>
              <c:f>'Nuevo cuadro y gráficos '!$H$4</c:f>
              <c:strCache>
                <c:ptCount val="1"/>
                <c:pt idx="0">
                  <c:v>Humedad</c:v>
                </c:pt>
              </c:strCache>
            </c:strRef>
          </c:tx>
          <c:invertIfNegative val="0"/>
          <c:trendline>
            <c:trendlineType val="poly"/>
            <c:order val="2"/>
            <c:dispRSqr val="1"/>
            <c:dispEq val="0"/>
            <c:trendlineLbl>
              <c:layout>
                <c:manualLayout>
                  <c:x val="0.29618771601027988"/>
                  <c:y val="0.30473315835520559"/>
                </c:manualLayout>
              </c:layout>
              <c:numFmt formatCode="General" sourceLinked="0"/>
              <c:txPr>
                <a:bodyPr/>
                <a:lstStyle/>
                <a:p>
                  <a:pPr>
                    <a:defRPr sz="700"/>
                  </a:pPr>
                  <a:endParaRPr lang="es-EC"/>
                </a:p>
              </c:txPr>
            </c:trendlineLbl>
          </c:trendline>
          <c:errBars>
            <c:errBarType val="both"/>
            <c:errValType val="cust"/>
            <c:noEndCap val="0"/>
            <c:plus>
              <c:numRef>
                <c:f>'Nuevo cuadro y gráficos '!$I$5:$I$8</c:f>
                <c:numCache>
                  <c:formatCode>General</c:formatCode>
                  <c:ptCount val="4"/>
                  <c:pt idx="1">
                    <c:v>0.53</c:v>
                  </c:pt>
                  <c:pt idx="2">
                    <c:v>1.03</c:v>
                  </c:pt>
                  <c:pt idx="3">
                    <c:v>0.34</c:v>
                  </c:pt>
                </c:numCache>
              </c:numRef>
            </c:plus>
            <c:minus>
              <c:numRef>
                <c:f>'Nuevo cuadro y gráficos '!$I$5:$I$8</c:f>
                <c:numCache>
                  <c:formatCode>General</c:formatCode>
                  <c:ptCount val="4"/>
                  <c:pt idx="1">
                    <c:v>0.53</c:v>
                  </c:pt>
                  <c:pt idx="2">
                    <c:v>1.03</c:v>
                  </c:pt>
                  <c:pt idx="3">
                    <c:v>0.34</c:v>
                  </c:pt>
                </c:numCache>
              </c:numRef>
            </c:minus>
          </c:errBars>
          <c:cat>
            <c:strRef>
              <c:f>'Nuevo cuadro y gráficos '!$A$5:$A$8</c:f>
              <c:strCache>
                <c:ptCount val="4"/>
                <c:pt idx="0">
                  <c:v>S*</c:v>
                </c:pt>
                <c:pt idx="1">
                  <c:v>T0</c:v>
                </c:pt>
                <c:pt idx="2">
                  <c:v>T1</c:v>
                </c:pt>
                <c:pt idx="3">
                  <c:v>T2</c:v>
                </c:pt>
              </c:strCache>
            </c:strRef>
          </c:cat>
          <c:val>
            <c:numRef>
              <c:f>'Nuevo cuadro y gráficos '!$H$5:$H$8</c:f>
              <c:numCache>
                <c:formatCode>0.00</c:formatCode>
                <c:ptCount val="4"/>
                <c:pt idx="0">
                  <c:v>23.374797131830032</c:v>
                </c:pt>
                <c:pt idx="1">
                  <c:v>28.766666666666666</c:v>
                </c:pt>
                <c:pt idx="2">
                  <c:v>29.119999999999994</c:v>
                </c:pt>
                <c:pt idx="3">
                  <c:v>28.183333333333334</c:v>
                </c:pt>
              </c:numCache>
            </c:numRef>
          </c:val>
          <c:extLst xmlns:c16r2="http://schemas.microsoft.com/office/drawing/2015/06/chart">
            <c:ext xmlns:c16="http://schemas.microsoft.com/office/drawing/2014/chart" uri="{C3380CC4-5D6E-409C-BE32-E72D297353CC}">
              <c16:uniqueId val="{00000001-EEAE-48F4-959D-1727BA2100DC}"/>
            </c:ext>
          </c:extLst>
        </c:ser>
        <c:dLbls>
          <c:showLegendKey val="0"/>
          <c:showVal val="0"/>
          <c:showCatName val="0"/>
          <c:showSerName val="0"/>
          <c:showPercent val="0"/>
          <c:showBubbleSize val="0"/>
        </c:dLbls>
        <c:gapWidth val="150"/>
        <c:axId val="170952576"/>
        <c:axId val="170958848"/>
      </c:barChart>
      <c:catAx>
        <c:axId val="170952576"/>
        <c:scaling>
          <c:orientation val="minMax"/>
        </c:scaling>
        <c:delete val="0"/>
        <c:axPos val="b"/>
        <c:title>
          <c:tx>
            <c:rich>
              <a:bodyPr/>
              <a:lstStyle/>
              <a:p>
                <a:pPr>
                  <a:defRPr/>
                </a:pPr>
                <a:r>
                  <a:rPr lang="es-EC"/>
                  <a:t>TRATAMIENTOS</a:t>
                </a:r>
              </a:p>
            </c:rich>
          </c:tx>
          <c:layout/>
          <c:overlay val="0"/>
        </c:title>
        <c:numFmt formatCode="General" sourceLinked="0"/>
        <c:majorTickMark val="out"/>
        <c:minorTickMark val="none"/>
        <c:tickLblPos val="nextTo"/>
        <c:crossAx val="170958848"/>
        <c:crosses val="autoZero"/>
        <c:auto val="1"/>
        <c:lblAlgn val="ctr"/>
        <c:lblOffset val="100"/>
        <c:noMultiLvlLbl val="0"/>
      </c:catAx>
      <c:valAx>
        <c:axId val="170958848"/>
        <c:scaling>
          <c:orientation val="minMax"/>
        </c:scaling>
        <c:delete val="0"/>
        <c:axPos val="l"/>
        <c:title>
          <c:tx>
            <c:rich>
              <a:bodyPr rot="-5400000" vert="horz"/>
              <a:lstStyle/>
              <a:p>
                <a:pPr>
                  <a:defRPr sz="1200"/>
                </a:pPr>
                <a:r>
                  <a:rPr lang="en-US" sz="1200"/>
                  <a:t>%</a:t>
                </a:r>
              </a:p>
            </c:rich>
          </c:tx>
          <c:layout/>
          <c:overlay val="0"/>
        </c:title>
        <c:numFmt formatCode="0" sourceLinked="0"/>
        <c:majorTickMark val="out"/>
        <c:minorTickMark val="none"/>
        <c:tickLblPos val="nextTo"/>
        <c:crossAx val="170952576"/>
        <c:crosses val="autoZero"/>
        <c:crossBetween val="between"/>
      </c:valAx>
    </c:plotArea>
    <c:legend>
      <c:legendPos val="r"/>
      <c:legendEntry>
        <c:idx val="1"/>
        <c:delete val="1"/>
      </c:legendEntry>
      <c:layout>
        <c:manualLayout>
          <c:xMode val="edge"/>
          <c:yMode val="edge"/>
          <c:x val="0.82161164825610944"/>
          <c:y val="0.4099938028579761"/>
          <c:w val="0.16169264652781917"/>
          <c:h val="8.1493875765529314E-2"/>
        </c:manualLayout>
      </c:layout>
      <c:overlay val="0"/>
      <c:txPr>
        <a:bodyPr/>
        <a:lstStyle/>
        <a:p>
          <a:pPr>
            <a:defRPr sz="800"/>
          </a:pPr>
          <a:endParaRPr lang="es-EC"/>
        </a:p>
      </c:txPr>
    </c:legend>
    <c:plotVisOnly val="1"/>
    <c:dispBlanksAs val="gap"/>
    <c:showDLblsOverMax val="0"/>
  </c:chart>
  <c:spPr>
    <a:ln w="3175">
      <a:solidFill>
        <a:sysClr val="windowText" lastClr="000000"/>
      </a:solid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000"/>
            </a:pPr>
            <a:r>
              <a:rPr lang="es-EC" sz="1000"/>
              <a:t>POROSIDAD</a:t>
            </a:r>
          </a:p>
        </c:rich>
      </c:tx>
      <c:layout/>
      <c:overlay val="0"/>
    </c:title>
    <c:autoTitleDeleted val="0"/>
    <c:plotArea>
      <c:layout/>
      <c:barChart>
        <c:barDir val="col"/>
        <c:grouping val="clustered"/>
        <c:varyColors val="0"/>
        <c:ser>
          <c:idx val="0"/>
          <c:order val="0"/>
          <c:tx>
            <c:strRef>
              <c:f>'Nuevo cuadro y gráficos '!$F$4</c:f>
              <c:strCache>
                <c:ptCount val="1"/>
                <c:pt idx="0">
                  <c:v>Porosidad</c:v>
                </c:pt>
              </c:strCache>
            </c:strRef>
          </c:tx>
          <c:invertIfNegative val="0"/>
          <c:trendline>
            <c:trendlineType val="poly"/>
            <c:order val="2"/>
            <c:dispRSqr val="1"/>
            <c:dispEq val="0"/>
            <c:trendlineLbl>
              <c:layout>
                <c:manualLayout>
                  <c:x val="0.32735932249404537"/>
                  <c:y val="0.26555042933145562"/>
                </c:manualLayout>
              </c:layout>
              <c:numFmt formatCode="General" sourceLinked="0"/>
              <c:txPr>
                <a:bodyPr/>
                <a:lstStyle/>
                <a:p>
                  <a:pPr>
                    <a:defRPr sz="700"/>
                  </a:pPr>
                  <a:endParaRPr lang="es-EC"/>
                </a:p>
              </c:txPr>
            </c:trendlineLbl>
          </c:trendline>
          <c:errBars>
            <c:errBarType val="both"/>
            <c:errValType val="cust"/>
            <c:noEndCap val="0"/>
            <c:plus>
              <c:numRef>
                <c:f>'Nuevo cuadro y gráficos '!$G$5:$G$8</c:f>
                <c:numCache>
                  <c:formatCode>General</c:formatCode>
                  <c:ptCount val="4"/>
                  <c:pt idx="1">
                    <c:v>0.17</c:v>
                  </c:pt>
                  <c:pt idx="2">
                    <c:v>0.34</c:v>
                  </c:pt>
                  <c:pt idx="3">
                    <c:v>0.06</c:v>
                  </c:pt>
                </c:numCache>
              </c:numRef>
            </c:plus>
            <c:minus>
              <c:numRef>
                <c:f>'Nuevo cuadro y gráficos '!$G$5:$G$8</c:f>
                <c:numCache>
                  <c:formatCode>General</c:formatCode>
                  <c:ptCount val="4"/>
                  <c:pt idx="1">
                    <c:v>0.17</c:v>
                  </c:pt>
                  <c:pt idx="2">
                    <c:v>0.34</c:v>
                  </c:pt>
                  <c:pt idx="3">
                    <c:v>0.06</c:v>
                  </c:pt>
                </c:numCache>
              </c:numRef>
            </c:minus>
          </c:errBars>
          <c:cat>
            <c:strRef>
              <c:f>'Nuevo cuadro y gráficos '!$A$5:$A$8</c:f>
              <c:strCache>
                <c:ptCount val="4"/>
                <c:pt idx="0">
                  <c:v>S*</c:v>
                </c:pt>
                <c:pt idx="1">
                  <c:v>T0</c:v>
                </c:pt>
                <c:pt idx="2">
                  <c:v>T1</c:v>
                </c:pt>
                <c:pt idx="3">
                  <c:v>T2</c:v>
                </c:pt>
              </c:strCache>
            </c:strRef>
          </c:cat>
          <c:val>
            <c:numRef>
              <c:f>'Nuevo cuadro y gráficos '!$F$5:$F$8</c:f>
              <c:numCache>
                <c:formatCode>0.00</c:formatCode>
                <c:ptCount val="4"/>
                <c:pt idx="0">
                  <c:v>21.875702348485618</c:v>
                </c:pt>
                <c:pt idx="1">
                  <c:v>43.673333333333339</c:v>
                </c:pt>
                <c:pt idx="2">
                  <c:v>49.483333333333327</c:v>
                </c:pt>
                <c:pt idx="3">
                  <c:v>46.863333333333337</c:v>
                </c:pt>
              </c:numCache>
            </c:numRef>
          </c:val>
          <c:extLst xmlns:c16r2="http://schemas.microsoft.com/office/drawing/2015/06/chart">
            <c:ext xmlns:c16="http://schemas.microsoft.com/office/drawing/2014/chart" uri="{C3380CC4-5D6E-409C-BE32-E72D297353CC}">
              <c16:uniqueId val="{00000001-B2C5-4D97-9D7F-24E9D4D360BA}"/>
            </c:ext>
          </c:extLst>
        </c:ser>
        <c:dLbls>
          <c:showLegendKey val="0"/>
          <c:showVal val="0"/>
          <c:showCatName val="0"/>
          <c:showSerName val="0"/>
          <c:showPercent val="0"/>
          <c:showBubbleSize val="0"/>
        </c:dLbls>
        <c:gapWidth val="150"/>
        <c:axId val="170977920"/>
        <c:axId val="115272320"/>
      </c:barChart>
      <c:catAx>
        <c:axId val="170977920"/>
        <c:scaling>
          <c:orientation val="minMax"/>
        </c:scaling>
        <c:delete val="0"/>
        <c:axPos val="b"/>
        <c:title>
          <c:tx>
            <c:rich>
              <a:bodyPr/>
              <a:lstStyle/>
              <a:p>
                <a:pPr>
                  <a:defRPr/>
                </a:pPr>
                <a:r>
                  <a:rPr lang="es-EC"/>
                  <a:t>TRATAMIENTOS</a:t>
                </a:r>
              </a:p>
            </c:rich>
          </c:tx>
          <c:layout/>
          <c:overlay val="0"/>
        </c:title>
        <c:numFmt formatCode="General" sourceLinked="0"/>
        <c:majorTickMark val="out"/>
        <c:minorTickMark val="none"/>
        <c:tickLblPos val="nextTo"/>
        <c:crossAx val="115272320"/>
        <c:crosses val="autoZero"/>
        <c:auto val="1"/>
        <c:lblAlgn val="ctr"/>
        <c:lblOffset val="100"/>
        <c:noMultiLvlLbl val="0"/>
      </c:catAx>
      <c:valAx>
        <c:axId val="115272320"/>
        <c:scaling>
          <c:orientation val="minMax"/>
        </c:scaling>
        <c:delete val="0"/>
        <c:axPos val="l"/>
        <c:title>
          <c:tx>
            <c:rich>
              <a:bodyPr rot="-5400000" vert="horz"/>
              <a:lstStyle/>
              <a:p>
                <a:pPr>
                  <a:defRPr sz="1200"/>
                </a:pPr>
                <a:r>
                  <a:rPr lang="en-US" sz="1200"/>
                  <a:t>%</a:t>
                </a:r>
              </a:p>
            </c:rich>
          </c:tx>
          <c:layout/>
          <c:overlay val="0"/>
        </c:title>
        <c:numFmt formatCode="0" sourceLinked="0"/>
        <c:majorTickMark val="out"/>
        <c:minorTickMark val="none"/>
        <c:tickLblPos val="nextTo"/>
        <c:crossAx val="170977920"/>
        <c:crosses val="autoZero"/>
        <c:crossBetween val="between"/>
      </c:valAx>
    </c:plotArea>
    <c:legend>
      <c:legendPos val="r"/>
      <c:legendEntry>
        <c:idx val="1"/>
        <c:delete val="1"/>
      </c:legendEntry>
      <c:layout>
        <c:manualLayout>
          <c:xMode val="edge"/>
          <c:yMode val="edge"/>
          <c:x val="0.75925732420174263"/>
          <c:y val="0.34256787153307522"/>
          <c:w val="0.20353531753046006"/>
          <c:h val="0.11862298536947932"/>
        </c:manualLayout>
      </c:layout>
      <c:overlay val="0"/>
      <c:txPr>
        <a:bodyPr/>
        <a:lstStyle/>
        <a:p>
          <a:pPr>
            <a:defRPr sz="800"/>
          </a:pPr>
          <a:endParaRPr lang="es-EC"/>
        </a:p>
      </c:txPr>
    </c:legend>
    <c:plotVisOnly val="1"/>
    <c:dispBlanksAs val="gap"/>
    <c:showDLblsOverMax val="0"/>
  </c:chart>
  <c:spPr>
    <a:ln>
      <a:solidFill>
        <a:sysClr val="windowText" lastClr="000000"/>
      </a:solid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000"/>
            </a:pPr>
            <a:r>
              <a:rPr lang="es-EC" sz="1000"/>
              <a:t>SÓLIDOS TOTALES DISUELTOS</a:t>
            </a:r>
          </a:p>
        </c:rich>
      </c:tx>
      <c:layout/>
      <c:overlay val="0"/>
    </c:title>
    <c:autoTitleDeleted val="0"/>
    <c:plotArea>
      <c:layout/>
      <c:barChart>
        <c:barDir val="col"/>
        <c:grouping val="clustered"/>
        <c:varyColors val="0"/>
        <c:ser>
          <c:idx val="1"/>
          <c:order val="0"/>
          <c:tx>
            <c:strRef>
              <c:f>'Nuevo cuadro y gráficos '!$L$4</c:f>
              <c:strCache>
                <c:ptCount val="1"/>
                <c:pt idx="0">
                  <c:v>TDS (ppm)</c:v>
                </c:pt>
              </c:strCache>
            </c:strRef>
          </c:tx>
          <c:invertIfNegative val="0"/>
          <c:trendline>
            <c:trendlineType val="poly"/>
            <c:order val="2"/>
            <c:dispRSqr val="1"/>
            <c:dispEq val="0"/>
            <c:trendlineLbl>
              <c:layout>
                <c:manualLayout>
                  <c:x val="0.28311581638643363"/>
                  <c:y val="0.23075168370541974"/>
                </c:manualLayout>
              </c:layout>
              <c:numFmt formatCode="General" sourceLinked="0"/>
              <c:txPr>
                <a:bodyPr/>
                <a:lstStyle/>
                <a:p>
                  <a:pPr>
                    <a:defRPr sz="700"/>
                  </a:pPr>
                  <a:endParaRPr lang="es-EC"/>
                </a:p>
              </c:txPr>
            </c:trendlineLbl>
          </c:trendline>
          <c:errBars>
            <c:errBarType val="both"/>
            <c:errValType val="cust"/>
            <c:noEndCap val="0"/>
            <c:plus>
              <c:numRef>
                <c:f>'Nuevo cuadro y gráficos '!$M$5:$M$8</c:f>
                <c:numCache>
                  <c:formatCode>General</c:formatCode>
                  <c:ptCount val="4"/>
                  <c:pt idx="1">
                    <c:v>0.28000000000000003</c:v>
                  </c:pt>
                  <c:pt idx="2">
                    <c:v>0.08</c:v>
                  </c:pt>
                  <c:pt idx="3">
                    <c:v>0.38</c:v>
                  </c:pt>
                </c:numCache>
              </c:numRef>
            </c:plus>
            <c:minus>
              <c:numRef>
                <c:f>'Nuevo cuadro y gráficos '!$M$5:$M$8</c:f>
                <c:numCache>
                  <c:formatCode>General</c:formatCode>
                  <c:ptCount val="4"/>
                  <c:pt idx="1">
                    <c:v>0.28000000000000003</c:v>
                  </c:pt>
                  <c:pt idx="2">
                    <c:v>0.08</c:v>
                  </c:pt>
                  <c:pt idx="3">
                    <c:v>0.38</c:v>
                  </c:pt>
                </c:numCache>
              </c:numRef>
            </c:minus>
          </c:errBars>
          <c:cat>
            <c:strRef>
              <c:f>'Nuevo cuadro y gráficos '!$A$5:$A$8</c:f>
              <c:strCache>
                <c:ptCount val="4"/>
                <c:pt idx="0">
                  <c:v>S*</c:v>
                </c:pt>
                <c:pt idx="1">
                  <c:v>T0</c:v>
                </c:pt>
                <c:pt idx="2">
                  <c:v>T1</c:v>
                </c:pt>
                <c:pt idx="3">
                  <c:v>T2</c:v>
                </c:pt>
              </c:strCache>
            </c:strRef>
          </c:cat>
          <c:val>
            <c:numRef>
              <c:f>'Nuevo cuadro y gráficos '!$L$5:$L$8</c:f>
              <c:numCache>
                <c:formatCode>0.0</c:formatCode>
                <c:ptCount val="4"/>
                <c:pt idx="0">
                  <c:v>43</c:v>
                </c:pt>
                <c:pt idx="1">
                  <c:v>31</c:v>
                </c:pt>
                <c:pt idx="2">
                  <c:v>29.5</c:v>
                </c:pt>
                <c:pt idx="3">
                  <c:v>30</c:v>
                </c:pt>
              </c:numCache>
            </c:numRef>
          </c:val>
          <c:extLst xmlns:c16r2="http://schemas.microsoft.com/office/drawing/2015/06/chart">
            <c:ext xmlns:c16="http://schemas.microsoft.com/office/drawing/2014/chart" uri="{C3380CC4-5D6E-409C-BE32-E72D297353CC}">
              <c16:uniqueId val="{00000001-E412-4DF1-B7A2-16A3B000B1C2}"/>
            </c:ext>
          </c:extLst>
        </c:ser>
        <c:dLbls>
          <c:showLegendKey val="0"/>
          <c:showVal val="0"/>
          <c:showCatName val="0"/>
          <c:showSerName val="0"/>
          <c:showPercent val="0"/>
          <c:showBubbleSize val="0"/>
        </c:dLbls>
        <c:gapWidth val="150"/>
        <c:axId val="116953088"/>
        <c:axId val="116955008"/>
      </c:barChart>
      <c:catAx>
        <c:axId val="116953088"/>
        <c:scaling>
          <c:orientation val="minMax"/>
        </c:scaling>
        <c:delete val="0"/>
        <c:axPos val="b"/>
        <c:title>
          <c:tx>
            <c:rich>
              <a:bodyPr/>
              <a:lstStyle/>
              <a:p>
                <a:pPr>
                  <a:defRPr/>
                </a:pPr>
                <a:r>
                  <a:rPr lang="es-EC"/>
                  <a:t>TRATAMIENTOS</a:t>
                </a:r>
              </a:p>
            </c:rich>
          </c:tx>
          <c:layout/>
          <c:overlay val="0"/>
        </c:title>
        <c:numFmt formatCode="General" sourceLinked="0"/>
        <c:majorTickMark val="out"/>
        <c:minorTickMark val="none"/>
        <c:tickLblPos val="nextTo"/>
        <c:crossAx val="116955008"/>
        <c:crosses val="autoZero"/>
        <c:auto val="1"/>
        <c:lblAlgn val="ctr"/>
        <c:lblOffset val="100"/>
        <c:noMultiLvlLbl val="0"/>
      </c:catAx>
      <c:valAx>
        <c:axId val="116955008"/>
        <c:scaling>
          <c:orientation val="minMax"/>
        </c:scaling>
        <c:delete val="0"/>
        <c:axPos val="l"/>
        <c:title>
          <c:tx>
            <c:rich>
              <a:bodyPr/>
              <a:lstStyle/>
              <a:p>
                <a:pPr>
                  <a:defRPr sz="1050"/>
                </a:pPr>
                <a:r>
                  <a:rPr lang="es-EC" sz="1050"/>
                  <a:t>ppm</a:t>
                </a:r>
              </a:p>
            </c:rich>
          </c:tx>
          <c:layout/>
          <c:overlay val="0"/>
        </c:title>
        <c:numFmt formatCode="0" sourceLinked="0"/>
        <c:majorTickMark val="out"/>
        <c:minorTickMark val="none"/>
        <c:tickLblPos val="nextTo"/>
        <c:crossAx val="116953088"/>
        <c:crosses val="autoZero"/>
        <c:crossBetween val="between"/>
      </c:valAx>
    </c:plotArea>
    <c:legend>
      <c:legendPos val="r"/>
      <c:legendEntry>
        <c:idx val="1"/>
        <c:delete val="1"/>
      </c:legendEntry>
      <c:layout/>
      <c:overlay val="0"/>
      <c:txPr>
        <a:bodyPr/>
        <a:lstStyle/>
        <a:p>
          <a:pPr>
            <a:defRPr sz="800"/>
          </a:pPr>
          <a:endParaRPr lang="es-EC"/>
        </a:p>
      </c:txPr>
    </c:legend>
    <c:plotVisOnly val="1"/>
    <c:dispBlanksAs val="gap"/>
    <c:showDLblsOverMax val="0"/>
  </c:chart>
  <c:spPr>
    <a:ln>
      <a:solidFill>
        <a:sysClr val="windowText" lastClr="000000"/>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s-EC"/>
              <a:t>CONDUCTIVIDAD ELÉCTRICA</a:t>
            </a:r>
          </a:p>
        </c:rich>
      </c:tx>
      <c:layout/>
      <c:overlay val="0"/>
    </c:title>
    <c:autoTitleDeleted val="0"/>
    <c:plotArea>
      <c:layout/>
      <c:barChart>
        <c:barDir val="col"/>
        <c:grouping val="clustered"/>
        <c:varyColors val="0"/>
        <c:ser>
          <c:idx val="0"/>
          <c:order val="0"/>
          <c:tx>
            <c:strRef>
              <c:f>'Nuevo cuadro y gráficos '!$J$4</c:f>
              <c:strCache>
                <c:ptCount val="1"/>
                <c:pt idx="0">
                  <c:v>CE (uS/cm)</c:v>
                </c:pt>
              </c:strCache>
            </c:strRef>
          </c:tx>
          <c:invertIfNegative val="0"/>
          <c:trendline>
            <c:trendlineType val="poly"/>
            <c:order val="2"/>
            <c:dispRSqr val="1"/>
            <c:dispEq val="0"/>
            <c:trendlineLbl>
              <c:layout>
                <c:manualLayout>
                  <c:x val="0.29315156476668891"/>
                  <c:y val="0.19609434237386994"/>
                </c:manualLayout>
              </c:layout>
              <c:numFmt formatCode="General" sourceLinked="0"/>
              <c:txPr>
                <a:bodyPr/>
                <a:lstStyle/>
                <a:p>
                  <a:pPr>
                    <a:defRPr sz="700"/>
                  </a:pPr>
                  <a:endParaRPr lang="es-EC"/>
                </a:p>
              </c:txPr>
            </c:trendlineLbl>
          </c:trendline>
          <c:errBars>
            <c:errBarType val="both"/>
            <c:errValType val="cust"/>
            <c:noEndCap val="0"/>
            <c:plus>
              <c:numRef>
                <c:f>'Nuevo cuadro y gráficos '!$K$5:$K$8</c:f>
                <c:numCache>
                  <c:formatCode>General</c:formatCode>
                  <c:ptCount val="4"/>
                  <c:pt idx="1">
                    <c:v>0.3</c:v>
                  </c:pt>
                  <c:pt idx="2">
                    <c:v>0.55000000000000004</c:v>
                  </c:pt>
                  <c:pt idx="3">
                    <c:v>0.44</c:v>
                  </c:pt>
                </c:numCache>
              </c:numRef>
            </c:plus>
            <c:minus>
              <c:numRef>
                <c:f>'Nuevo cuadro y gráficos '!$K$5:$K$8</c:f>
                <c:numCache>
                  <c:formatCode>General</c:formatCode>
                  <c:ptCount val="4"/>
                  <c:pt idx="1">
                    <c:v>0.3</c:v>
                  </c:pt>
                  <c:pt idx="2">
                    <c:v>0.55000000000000004</c:v>
                  </c:pt>
                  <c:pt idx="3">
                    <c:v>0.44</c:v>
                  </c:pt>
                </c:numCache>
              </c:numRef>
            </c:minus>
          </c:errBars>
          <c:cat>
            <c:strRef>
              <c:f>'Nuevo cuadro y gráficos '!$A$5:$A$8</c:f>
              <c:strCache>
                <c:ptCount val="4"/>
                <c:pt idx="0">
                  <c:v>S*</c:v>
                </c:pt>
                <c:pt idx="1">
                  <c:v>T0</c:v>
                </c:pt>
                <c:pt idx="2">
                  <c:v>T1</c:v>
                </c:pt>
                <c:pt idx="3">
                  <c:v>T2</c:v>
                </c:pt>
              </c:strCache>
            </c:strRef>
          </c:cat>
          <c:val>
            <c:numRef>
              <c:f>'Nuevo cuadro y gráficos '!$J$5:$J$8</c:f>
              <c:numCache>
                <c:formatCode>0.000</c:formatCode>
                <c:ptCount val="4"/>
                <c:pt idx="0" formatCode="0.00">
                  <c:v>107.13333333333333</c:v>
                </c:pt>
                <c:pt idx="1">
                  <c:v>78.7</c:v>
                </c:pt>
                <c:pt idx="2">
                  <c:v>74.053333333333327</c:v>
                </c:pt>
                <c:pt idx="3">
                  <c:v>76.433333333333323</c:v>
                </c:pt>
              </c:numCache>
            </c:numRef>
          </c:val>
          <c:extLst xmlns:c16r2="http://schemas.microsoft.com/office/drawing/2015/06/chart">
            <c:ext xmlns:c16="http://schemas.microsoft.com/office/drawing/2014/chart" uri="{C3380CC4-5D6E-409C-BE32-E72D297353CC}">
              <c16:uniqueId val="{00000001-A125-4502-9C34-1D54362EE044}"/>
            </c:ext>
          </c:extLst>
        </c:ser>
        <c:dLbls>
          <c:showLegendKey val="0"/>
          <c:showVal val="0"/>
          <c:showCatName val="0"/>
          <c:showSerName val="0"/>
          <c:showPercent val="0"/>
          <c:showBubbleSize val="0"/>
        </c:dLbls>
        <c:gapWidth val="150"/>
        <c:axId val="117260672"/>
        <c:axId val="117262592"/>
      </c:barChart>
      <c:catAx>
        <c:axId val="117260672"/>
        <c:scaling>
          <c:orientation val="minMax"/>
        </c:scaling>
        <c:delete val="0"/>
        <c:axPos val="b"/>
        <c:title>
          <c:tx>
            <c:rich>
              <a:bodyPr/>
              <a:lstStyle/>
              <a:p>
                <a:pPr>
                  <a:defRPr/>
                </a:pPr>
                <a:r>
                  <a:rPr lang="es-EC"/>
                  <a:t>TRATAMIENTOS</a:t>
                </a:r>
              </a:p>
            </c:rich>
          </c:tx>
          <c:layout/>
          <c:overlay val="0"/>
        </c:title>
        <c:numFmt formatCode="General" sourceLinked="0"/>
        <c:majorTickMark val="out"/>
        <c:minorTickMark val="none"/>
        <c:tickLblPos val="nextTo"/>
        <c:crossAx val="117262592"/>
        <c:crosses val="autoZero"/>
        <c:auto val="1"/>
        <c:lblAlgn val="ctr"/>
        <c:lblOffset val="100"/>
        <c:noMultiLvlLbl val="0"/>
      </c:catAx>
      <c:valAx>
        <c:axId val="117262592"/>
        <c:scaling>
          <c:orientation val="minMax"/>
        </c:scaling>
        <c:delete val="0"/>
        <c:axPos val="l"/>
        <c:title>
          <c:tx>
            <c:rich>
              <a:bodyPr/>
              <a:lstStyle/>
              <a:p>
                <a:pPr>
                  <a:defRPr/>
                </a:pPr>
                <a:r>
                  <a:rPr lang="es-EC"/>
                  <a:t>µS/cm</a:t>
                </a:r>
              </a:p>
            </c:rich>
          </c:tx>
          <c:layout/>
          <c:overlay val="0"/>
        </c:title>
        <c:numFmt formatCode="0" sourceLinked="0"/>
        <c:majorTickMark val="out"/>
        <c:minorTickMark val="none"/>
        <c:tickLblPos val="nextTo"/>
        <c:crossAx val="117260672"/>
        <c:crosses val="autoZero"/>
        <c:crossBetween val="between"/>
      </c:valAx>
    </c:plotArea>
    <c:legend>
      <c:legendPos val="r"/>
      <c:legendEntry>
        <c:idx val="1"/>
        <c:delete val="1"/>
      </c:legendEntry>
      <c:layout>
        <c:manualLayout>
          <c:xMode val="edge"/>
          <c:yMode val="edge"/>
          <c:x val="0.80509822309738521"/>
          <c:y val="0.47480861767279092"/>
          <c:w val="0.17863126099914634"/>
          <c:h val="8.1493875765529314E-2"/>
        </c:manualLayout>
      </c:layout>
      <c:overlay val="0"/>
    </c:legend>
    <c:plotVisOnly val="1"/>
    <c:dispBlanksAs val="gap"/>
    <c:showDLblsOverMax val="0"/>
  </c:chart>
  <c:spPr>
    <a:ln>
      <a:solidFill>
        <a:sysClr val="windowText" lastClr="000000"/>
      </a:solidFill>
    </a:ln>
  </c:spPr>
  <c:txPr>
    <a:bodyPr/>
    <a:lstStyle/>
    <a:p>
      <a:pPr>
        <a:defRPr sz="800"/>
      </a:pPr>
      <a:endParaRPr lang="es-EC"/>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000"/>
            </a:pPr>
            <a:r>
              <a:rPr lang="en-US"/>
              <a:t>POTENCIAL</a:t>
            </a:r>
            <a:r>
              <a:rPr lang="en-US" baseline="0"/>
              <a:t> DE </a:t>
            </a:r>
            <a:r>
              <a:rPr lang="en-US"/>
              <a:t>HIDRÓGENO</a:t>
            </a:r>
          </a:p>
        </c:rich>
      </c:tx>
      <c:layout/>
      <c:overlay val="0"/>
    </c:title>
    <c:autoTitleDeleted val="0"/>
    <c:plotArea>
      <c:layout/>
      <c:barChart>
        <c:barDir val="col"/>
        <c:grouping val="clustered"/>
        <c:varyColors val="0"/>
        <c:ser>
          <c:idx val="0"/>
          <c:order val="0"/>
          <c:tx>
            <c:strRef>
              <c:f>'Nuevo cuadro y gráficos '!$N$4</c:f>
              <c:strCache>
                <c:ptCount val="1"/>
                <c:pt idx="0">
                  <c:v>pH</c:v>
                </c:pt>
              </c:strCache>
            </c:strRef>
          </c:tx>
          <c:invertIfNegative val="0"/>
          <c:trendline>
            <c:trendlineType val="poly"/>
            <c:order val="3"/>
            <c:dispRSqr val="1"/>
            <c:dispEq val="0"/>
            <c:trendlineLbl>
              <c:layout>
                <c:manualLayout>
                  <c:x val="0.22887445530809492"/>
                  <c:y val="0.34651173811606883"/>
                </c:manualLayout>
              </c:layout>
              <c:numFmt formatCode="General" sourceLinked="0"/>
              <c:txPr>
                <a:bodyPr/>
                <a:lstStyle/>
                <a:p>
                  <a:pPr>
                    <a:defRPr sz="700"/>
                  </a:pPr>
                  <a:endParaRPr lang="es-EC"/>
                </a:p>
              </c:txPr>
            </c:trendlineLbl>
          </c:trendline>
          <c:errBars>
            <c:errBarType val="both"/>
            <c:errValType val="cust"/>
            <c:noEndCap val="0"/>
            <c:plus>
              <c:numRef>
                <c:f>'Nuevo cuadro y gráficos '!$O$5:$O$8</c:f>
                <c:numCache>
                  <c:formatCode>General</c:formatCode>
                  <c:ptCount val="4"/>
                  <c:pt idx="1">
                    <c:v>0.12</c:v>
                  </c:pt>
                  <c:pt idx="2">
                    <c:v>0.09</c:v>
                  </c:pt>
                  <c:pt idx="3">
                    <c:v>0.04</c:v>
                  </c:pt>
                </c:numCache>
              </c:numRef>
            </c:plus>
            <c:minus>
              <c:numRef>
                <c:f>'Nuevo cuadro y gráficos '!$O$5:$O$8</c:f>
                <c:numCache>
                  <c:formatCode>General</c:formatCode>
                  <c:ptCount val="4"/>
                  <c:pt idx="1">
                    <c:v>0.12</c:v>
                  </c:pt>
                  <c:pt idx="2">
                    <c:v>0.09</c:v>
                  </c:pt>
                  <c:pt idx="3">
                    <c:v>0.04</c:v>
                  </c:pt>
                </c:numCache>
              </c:numRef>
            </c:minus>
          </c:errBars>
          <c:cat>
            <c:strRef>
              <c:f>'Nuevo cuadro y gráficos '!$A$5:$A$8</c:f>
              <c:strCache>
                <c:ptCount val="4"/>
                <c:pt idx="0">
                  <c:v>S*</c:v>
                </c:pt>
                <c:pt idx="1">
                  <c:v>T0</c:v>
                </c:pt>
                <c:pt idx="2">
                  <c:v>T1</c:v>
                </c:pt>
                <c:pt idx="3">
                  <c:v>T2</c:v>
                </c:pt>
              </c:strCache>
            </c:strRef>
          </c:cat>
          <c:val>
            <c:numRef>
              <c:f>'Nuevo cuadro y gráficos '!$N$5:$N$8</c:f>
              <c:numCache>
                <c:formatCode>0.00</c:formatCode>
                <c:ptCount val="4"/>
                <c:pt idx="0">
                  <c:v>6.1733333333333329</c:v>
                </c:pt>
                <c:pt idx="1">
                  <c:v>7.5533333333333337</c:v>
                </c:pt>
                <c:pt idx="2">
                  <c:v>6.8666666666666671</c:v>
                </c:pt>
                <c:pt idx="3" formatCode="General">
                  <c:v>7.3299999999999992</c:v>
                </c:pt>
              </c:numCache>
            </c:numRef>
          </c:val>
          <c:extLst xmlns:c16r2="http://schemas.microsoft.com/office/drawing/2015/06/chart">
            <c:ext xmlns:c16="http://schemas.microsoft.com/office/drawing/2014/chart" uri="{C3380CC4-5D6E-409C-BE32-E72D297353CC}">
              <c16:uniqueId val="{00000001-D221-44E1-897A-26B6311078B9}"/>
            </c:ext>
          </c:extLst>
        </c:ser>
        <c:dLbls>
          <c:showLegendKey val="0"/>
          <c:showVal val="0"/>
          <c:showCatName val="0"/>
          <c:showSerName val="0"/>
          <c:showPercent val="0"/>
          <c:showBubbleSize val="0"/>
        </c:dLbls>
        <c:gapWidth val="150"/>
        <c:axId val="117289728"/>
        <c:axId val="117291648"/>
      </c:barChart>
      <c:catAx>
        <c:axId val="117289728"/>
        <c:scaling>
          <c:orientation val="minMax"/>
        </c:scaling>
        <c:delete val="0"/>
        <c:axPos val="b"/>
        <c:title>
          <c:tx>
            <c:rich>
              <a:bodyPr/>
              <a:lstStyle/>
              <a:p>
                <a:pPr>
                  <a:defRPr/>
                </a:pPr>
                <a:r>
                  <a:rPr lang="es-EC"/>
                  <a:t>TRATAMIENTOS</a:t>
                </a:r>
              </a:p>
            </c:rich>
          </c:tx>
          <c:layout/>
          <c:overlay val="0"/>
        </c:title>
        <c:numFmt formatCode="General" sourceLinked="0"/>
        <c:majorTickMark val="out"/>
        <c:minorTickMark val="none"/>
        <c:tickLblPos val="nextTo"/>
        <c:crossAx val="117291648"/>
        <c:crosses val="autoZero"/>
        <c:auto val="1"/>
        <c:lblAlgn val="ctr"/>
        <c:lblOffset val="100"/>
        <c:noMultiLvlLbl val="0"/>
      </c:catAx>
      <c:valAx>
        <c:axId val="117291648"/>
        <c:scaling>
          <c:orientation val="minMax"/>
        </c:scaling>
        <c:delete val="0"/>
        <c:axPos val="l"/>
        <c:numFmt formatCode="0.00" sourceLinked="1"/>
        <c:majorTickMark val="out"/>
        <c:minorTickMark val="none"/>
        <c:tickLblPos val="nextTo"/>
        <c:crossAx val="117289728"/>
        <c:crosses val="autoZero"/>
        <c:crossBetween val="between"/>
      </c:valAx>
    </c:plotArea>
    <c:legend>
      <c:legendPos val="r"/>
      <c:legendEntry>
        <c:idx val="1"/>
        <c:delete val="1"/>
      </c:legendEntry>
      <c:layout/>
      <c:overlay val="0"/>
      <c:txPr>
        <a:bodyPr/>
        <a:lstStyle/>
        <a:p>
          <a:pPr>
            <a:defRPr sz="800"/>
          </a:pPr>
          <a:endParaRPr lang="es-EC"/>
        </a:p>
      </c:txPr>
    </c:legend>
    <c:plotVisOnly val="1"/>
    <c:dispBlanksAs val="gap"/>
    <c:showDLblsOverMax val="0"/>
  </c:chart>
  <c:spPr>
    <a:ln>
      <a:solidFill>
        <a:sysClr val="windowText" lastClr="000000"/>
      </a:solid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sz="1000"/>
            </a:pPr>
            <a:r>
              <a:rPr lang="es-EC" sz="1000"/>
              <a:t>CLOROFILA</a:t>
            </a:r>
          </a:p>
        </c:rich>
      </c:tx>
      <c:layout/>
      <c:overlay val="0"/>
    </c:title>
    <c:autoTitleDeleted val="0"/>
    <c:plotArea>
      <c:layout/>
      <c:barChart>
        <c:barDir val="col"/>
        <c:grouping val="clustered"/>
        <c:varyColors val="0"/>
        <c:ser>
          <c:idx val="0"/>
          <c:order val="0"/>
          <c:tx>
            <c:strRef>
              <c:f>'Nuevo cuadro y gráficos '!$B$13</c:f>
              <c:strCache>
                <c:ptCount val="1"/>
                <c:pt idx="0">
                  <c:v>Clorofila (%)</c:v>
                </c:pt>
              </c:strCache>
            </c:strRef>
          </c:tx>
          <c:invertIfNegative val="0"/>
          <c:trendline>
            <c:trendlineType val="poly"/>
            <c:order val="2"/>
            <c:dispRSqr val="1"/>
            <c:dispEq val="0"/>
            <c:trendlineLbl>
              <c:layout>
                <c:manualLayout>
                  <c:x val="0.25712059620744648"/>
                  <c:y val="0.24670676582093906"/>
                </c:manualLayout>
              </c:layout>
              <c:numFmt formatCode="General" sourceLinked="0"/>
              <c:txPr>
                <a:bodyPr/>
                <a:lstStyle/>
                <a:p>
                  <a:pPr>
                    <a:defRPr sz="700"/>
                  </a:pPr>
                  <a:endParaRPr lang="es-EC"/>
                </a:p>
              </c:txPr>
            </c:trendlineLbl>
          </c:trendline>
          <c:errBars>
            <c:errBarType val="both"/>
            <c:errValType val="cust"/>
            <c:noEndCap val="0"/>
            <c:plus>
              <c:numRef>
                <c:f>'Nuevo cuadro y gráficos '!$C$14:$C$16</c:f>
                <c:numCache>
                  <c:formatCode>General</c:formatCode>
                  <c:ptCount val="3"/>
                  <c:pt idx="0">
                    <c:v>1.1599999999999999</c:v>
                  </c:pt>
                  <c:pt idx="1">
                    <c:v>0.14000000000000001</c:v>
                  </c:pt>
                  <c:pt idx="2">
                    <c:v>0.36</c:v>
                  </c:pt>
                </c:numCache>
              </c:numRef>
            </c:plus>
            <c:minus>
              <c:numRef>
                <c:f>'Nuevo cuadro y gráficos '!$C$14:$C$16</c:f>
                <c:numCache>
                  <c:formatCode>General</c:formatCode>
                  <c:ptCount val="3"/>
                  <c:pt idx="0">
                    <c:v>1.1599999999999999</c:v>
                  </c:pt>
                  <c:pt idx="1">
                    <c:v>0.14000000000000001</c:v>
                  </c:pt>
                  <c:pt idx="2">
                    <c:v>0.36</c:v>
                  </c:pt>
                </c:numCache>
              </c:numRef>
            </c:minus>
          </c:errBars>
          <c:cat>
            <c:strRef>
              <c:f>'Nuevo cuadro y gráficos '!$A$14:$A$16</c:f>
              <c:strCache>
                <c:ptCount val="3"/>
                <c:pt idx="0">
                  <c:v>T0</c:v>
                </c:pt>
                <c:pt idx="1">
                  <c:v>T1</c:v>
                </c:pt>
                <c:pt idx="2">
                  <c:v>T2</c:v>
                </c:pt>
              </c:strCache>
            </c:strRef>
          </c:cat>
          <c:val>
            <c:numRef>
              <c:f>'Nuevo cuadro y gráficos '!$B$14:$B$16</c:f>
              <c:numCache>
                <c:formatCode>0.00</c:formatCode>
                <c:ptCount val="3"/>
                <c:pt idx="0">
                  <c:v>18.401111111111099</c:v>
                </c:pt>
                <c:pt idx="1">
                  <c:v>19.415555555555553</c:v>
                </c:pt>
                <c:pt idx="2">
                  <c:v>18.913333333333334</c:v>
                </c:pt>
              </c:numCache>
            </c:numRef>
          </c:val>
          <c:extLst xmlns:c16r2="http://schemas.microsoft.com/office/drawing/2015/06/chart">
            <c:ext xmlns:c16="http://schemas.microsoft.com/office/drawing/2014/chart" uri="{C3380CC4-5D6E-409C-BE32-E72D297353CC}">
              <c16:uniqueId val="{00000001-1C9E-47D2-AB6B-8286598F9E5C}"/>
            </c:ext>
          </c:extLst>
        </c:ser>
        <c:dLbls>
          <c:showLegendKey val="0"/>
          <c:showVal val="0"/>
          <c:showCatName val="0"/>
          <c:showSerName val="0"/>
          <c:showPercent val="0"/>
          <c:showBubbleSize val="0"/>
        </c:dLbls>
        <c:gapWidth val="150"/>
        <c:axId val="80569088"/>
        <c:axId val="80571008"/>
      </c:barChart>
      <c:catAx>
        <c:axId val="80569088"/>
        <c:scaling>
          <c:orientation val="minMax"/>
        </c:scaling>
        <c:delete val="0"/>
        <c:axPos val="b"/>
        <c:title>
          <c:tx>
            <c:rich>
              <a:bodyPr/>
              <a:lstStyle/>
              <a:p>
                <a:pPr>
                  <a:defRPr/>
                </a:pPr>
                <a:r>
                  <a:rPr lang="es-EC"/>
                  <a:t>TRATAMIENTO</a:t>
                </a:r>
              </a:p>
            </c:rich>
          </c:tx>
          <c:layout/>
          <c:overlay val="0"/>
        </c:title>
        <c:numFmt formatCode="General" sourceLinked="0"/>
        <c:majorTickMark val="out"/>
        <c:minorTickMark val="none"/>
        <c:tickLblPos val="nextTo"/>
        <c:crossAx val="80571008"/>
        <c:crosses val="autoZero"/>
        <c:auto val="1"/>
        <c:lblAlgn val="ctr"/>
        <c:lblOffset val="100"/>
        <c:noMultiLvlLbl val="0"/>
      </c:catAx>
      <c:valAx>
        <c:axId val="80571008"/>
        <c:scaling>
          <c:orientation val="minMax"/>
        </c:scaling>
        <c:delete val="0"/>
        <c:axPos val="l"/>
        <c:title>
          <c:tx>
            <c:rich>
              <a:bodyPr rot="-5400000" vert="horz"/>
              <a:lstStyle/>
              <a:p>
                <a:pPr>
                  <a:defRPr sz="1400" b="1"/>
                </a:pPr>
                <a:r>
                  <a:rPr lang="es-EC" sz="1400" b="1"/>
                  <a:t>%</a:t>
                </a:r>
              </a:p>
            </c:rich>
          </c:tx>
          <c:layout/>
          <c:overlay val="0"/>
        </c:title>
        <c:numFmt formatCode="0.00" sourceLinked="1"/>
        <c:majorTickMark val="out"/>
        <c:minorTickMark val="none"/>
        <c:tickLblPos val="nextTo"/>
        <c:crossAx val="80569088"/>
        <c:crosses val="autoZero"/>
        <c:crossBetween val="between"/>
      </c:valAx>
    </c:plotArea>
    <c:legend>
      <c:legendPos val="r"/>
      <c:legendEntry>
        <c:idx val="1"/>
        <c:delete val="1"/>
      </c:legendEntry>
      <c:layout>
        <c:manualLayout>
          <c:xMode val="edge"/>
          <c:yMode val="edge"/>
          <c:x val="0.7835590722185497"/>
          <c:y val="0.47480861767279092"/>
          <c:w val="0.19974522622346955"/>
          <c:h val="8.1493875765529314E-2"/>
        </c:manualLayout>
      </c:layout>
      <c:overlay val="0"/>
      <c:txPr>
        <a:bodyPr/>
        <a:lstStyle/>
        <a:p>
          <a:pPr>
            <a:defRPr sz="800"/>
          </a:pPr>
          <a:endParaRPr lang="es-EC"/>
        </a:p>
      </c:txPr>
    </c:legend>
    <c:plotVisOnly val="1"/>
    <c:dispBlanksAs val="gap"/>
    <c:showDLblsOverMax val="0"/>
  </c:chart>
  <c:spPr>
    <a:ln>
      <a:solidFill>
        <a:schemeClr val="tx1"/>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000"/>
            </a:pPr>
            <a:r>
              <a:rPr lang="es-EC" sz="1000"/>
              <a:t>NITRÓGENO</a:t>
            </a:r>
          </a:p>
        </c:rich>
      </c:tx>
      <c:layout/>
      <c:overlay val="0"/>
    </c:title>
    <c:autoTitleDeleted val="0"/>
    <c:plotArea>
      <c:layout/>
      <c:barChart>
        <c:barDir val="col"/>
        <c:grouping val="clustered"/>
        <c:varyColors val="0"/>
        <c:ser>
          <c:idx val="1"/>
          <c:order val="0"/>
          <c:tx>
            <c:strRef>
              <c:f>'Nuevo cuadro y gráficos '!$D$13</c:f>
              <c:strCache>
                <c:ptCount val="1"/>
                <c:pt idx="0">
                  <c:v>Nitrógeno %</c:v>
                </c:pt>
              </c:strCache>
            </c:strRef>
          </c:tx>
          <c:invertIfNegative val="0"/>
          <c:trendline>
            <c:trendlineType val="poly"/>
            <c:order val="2"/>
            <c:dispRSqr val="1"/>
            <c:dispEq val="0"/>
            <c:trendlineLbl>
              <c:layout>
                <c:manualLayout>
                  <c:x val="0.2628987988516337"/>
                  <c:y val="0.2208296879556722"/>
                </c:manualLayout>
              </c:layout>
              <c:numFmt formatCode="General" sourceLinked="0"/>
              <c:txPr>
                <a:bodyPr/>
                <a:lstStyle/>
                <a:p>
                  <a:pPr>
                    <a:defRPr sz="700"/>
                  </a:pPr>
                  <a:endParaRPr lang="es-EC"/>
                </a:p>
              </c:txPr>
            </c:trendlineLbl>
          </c:trendline>
          <c:errBars>
            <c:errBarType val="both"/>
            <c:errValType val="cust"/>
            <c:noEndCap val="0"/>
            <c:plus>
              <c:numRef>
                <c:f>'Nuevo cuadro y gráficos '!$E$14:$E$16</c:f>
                <c:numCache>
                  <c:formatCode>General</c:formatCode>
                  <c:ptCount val="3"/>
                  <c:pt idx="0">
                    <c:v>7.0000000000000007E-2</c:v>
                  </c:pt>
                  <c:pt idx="1">
                    <c:v>0.11</c:v>
                  </c:pt>
                  <c:pt idx="2">
                    <c:v>0.17</c:v>
                  </c:pt>
                </c:numCache>
              </c:numRef>
            </c:plus>
            <c:minus>
              <c:numRef>
                <c:f>'Nuevo cuadro y gráficos '!$E$14:$E$16</c:f>
                <c:numCache>
                  <c:formatCode>General</c:formatCode>
                  <c:ptCount val="3"/>
                  <c:pt idx="0">
                    <c:v>7.0000000000000007E-2</c:v>
                  </c:pt>
                  <c:pt idx="1">
                    <c:v>0.11</c:v>
                  </c:pt>
                  <c:pt idx="2">
                    <c:v>0.17</c:v>
                  </c:pt>
                </c:numCache>
              </c:numRef>
            </c:minus>
          </c:errBars>
          <c:cat>
            <c:strRef>
              <c:f>'Nuevo cuadro y gráficos '!$A$14:$A$16</c:f>
              <c:strCache>
                <c:ptCount val="3"/>
                <c:pt idx="0">
                  <c:v>T0</c:v>
                </c:pt>
                <c:pt idx="1">
                  <c:v>T1</c:v>
                </c:pt>
                <c:pt idx="2">
                  <c:v>T2</c:v>
                </c:pt>
              </c:strCache>
            </c:strRef>
          </c:cat>
          <c:val>
            <c:numRef>
              <c:f>'Nuevo cuadro y gráficos '!$D$14:$D$16</c:f>
              <c:numCache>
                <c:formatCode>0.00</c:formatCode>
                <c:ptCount val="3"/>
                <c:pt idx="0">
                  <c:v>2.3033333333333332</c:v>
                </c:pt>
                <c:pt idx="1">
                  <c:v>2.4099999999999997</c:v>
                </c:pt>
                <c:pt idx="2">
                  <c:v>2.4233333333333333</c:v>
                </c:pt>
              </c:numCache>
            </c:numRef>
          </c:val>
          <c:extLst xmlns:c16r2="http://schemas.microsoft.com/office/drawing/2015/06/chart">
            <c:ext xmlns:c16="http://schemas.microsoft.com/office/drawing/2014/chart" uri="{C3380CC4-5D6E-409C-BE32-E72D297353CC}">
              <c16:uniqueId val="{00000001-85D9-411C-A5FF-4103392D606F}"/>
            </c:ext>
          </c:extLst>
        </c:ser>
        <c:dLbls>
          <c:showLegendKey val="0"/>
          <c:showVal val="0"/>
          <c:showCatName val="0"/>
          <c:showSerName val="0"/>
          <c:showPercent val="0"/>
          <c:showBubbleSize val="0"/>
        </c:dLbls>
        <c:gapWidth val="150"/>
        <c:axId val="79447552"/>
        <c:axId val="79449472"/>
      </c:barChart>
      <c:catAx>
        <c:axId val="79447552"/>
        <c:scaling>
          <c:orientation val="minMax"/>
        </c:scaling>
        <c:delete val="0"/>
        <c:axPos val="b"/>
        <c:title>
          <c:tx>
            <c:rich>
              <a:bodyPr/>
              <a:lstStyle/>
              <a:p>
                <a:pPr>
                  <a:defRPr/>
                </a:pPr>
                <a:r>
                  <a:rPr lang="es-EC"/>
                  <a:t>TRATAMIENTO</a:t>
                </a:r>
              </a:p>
            </c:rich>
          </c:tx>
          <c:layout/>
          <c:overlay val="0"/>
        </c:title>
        <c:numFmt formatCode="General" sourceLinked="0"/>
        <c:majorTickMark val="out"/>
        <c:minorTickMark val="none"/>
        <c:tickLblPos val="nextTo"/>
        <c:crossAx val="79449472"/>
        <c:crosses val="autoZero"/>
        <c:auto val="1"/>
        <c:lblAlgn val="ctr"/>
        <c:lblOffset val="100"/>
        <c:noMultiLvlLbl val="0"/>
      </c:catAx>
      <c:valAx>
        <c:axId val="79449472"/>
        <c:scaling>
          <c:orientation val="minMax"/>
        </c:scaling>
        <c:delete val="0"/>
        <c:axPos val="l"/>
        <c:title>
          <c:tx>
            <c:rich>
              <a:bodyPr rot="-5400000" vert="horz"/>
              <a:lstStyle/>
              <a:p>
                <a:pPr>
                  <a:defRPr sz="1400" b="1"/>
                </a:pPr>
                <a:r>
                  <a:rPr lang="es-EC" sz="1400" b="1"/>
                  <a:t>%</a:t>
                </a:r>
              </a:p>
            </c:rich>
          </c:tx>
          <c:layout/>
          <c:overlay val="0"/>
        </c:title>
        <c:numFmt formatCode="0.00" sourceLinked="1"/>
        <c:majorTickMark val="out"/>
        <c:minorTickMark val="none"/>
        <c:tickLblPos val="nextTo"/>
        <c:crossAx val="79447552"/>
        <c:crosses val="autoZero"/>
        <c:crossBetween val="between"/>
      </c:valAx>
    </c:plotArea>
    <c:legend>
      <c:legendPos val="r"/>
      <c:legendEntry>
        <c:idx val="1"/>
        <c:delete val="1"/>
      </c:legendEntry>
      <c:layout/>
      <c:overlay val="0"/>
      <c:txPr>
        <a:bodyPr/>
        <a:lstStyle/>
        <a:p>
          <a:pPr>
            <a:defRPr sz="800"/>
          </a:pPr>
          <a:endParaRPr lang="es-EC"/>
        </a:p>
      </c:txPr>
    </c:legend>
    <c:plotVisOnly val="1"/>
    <c:dispBlanksAs val="gap"/>
    <c:showDLblsOverMax val="0"/>
  </c:chart>
  <c:spPr>
    <a:ln>
      <a:solidFill>
        <a:sysClr val="windowText" lastClr="000000"/>
      </a:solid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000"/>
            </a:pPr>
            <a:r>
              <a:rPr lang="es-EC" sz="1000"/>
              <a:t>MATERIA</a:t>
            </a:r>
            <a:r>
              <a:rPr lang="es-EC" sz="1000" baseline="0"/>
              <a:t> SECA DEL TRÉBOL</a:t>
            </a:r>
            <a:endParaRPr lang="es-EC" sz="1000"/>
          </a:p>
        </c:rich>
      </c:tx>
      <c:layout/>
      <c:overlay val="0"/>
    </c:title>
    <c:autoTitleDeleted val="0"/>
    <c:plotArea>
      <c:layout/>
      <c:barChart>
        <c:barDir val="col"/>
        <c:grouping val="clustered"/>
        <c:varyColors val="0"/>
        <c:ser>
          <c:idx val="0"/>
          <c:order val="0"/>
          <c:tx>
            <c:strRef>
              <c:f>'Nuevo cuadro y gráficos '!$F$13</c:f>
              <c:strCache>
                <c:ptCount val="1"/>
                <c:pt idx="0">
                  <c:v>Materia seca</c:v>
                </c:pt>
              </c:strCache>
            </c:strRef>
          </c:tx>
          <c:invertIfNegative val="0"/>
          <c:trendline>
            <c:trendlineType val="poly"/>
            <c:order val="2"/>
            <c:dispRSqr val="1"/>
            <c:dispEq val="0"/>
            <c:trendlineLbl>
              <c:layout>
                <c:manualLayout>
                  <c:x val="0.27398118985126857"/>
                  <c:y val="0.19065288713910761"/>
                </c:manualLayout>
              </c:layout>
              <c:numFmt formatCode="General" sourceLinked="0"/>
              <c:txPr>
                <a:bodyPr/>
                <a:lstStyle/>
                <a:p>
                  <a:pPr>
                    <a:defRPr sz="700"/>
                  </a:pPr>
                  <a:endParaRPr lang="es-EC"/>
                </a:p>
              </c:txPr>
            </c:trendlineLbl>
          </c:trendline>
          <c:errBars>
            <c:errBarType val="both"/>
            <c:errValType val="cust"/>
            <c:noEndCap val="0"/>
            <c:plus>
              <c:numRef>
                <c:f>'Nuevo cuadro y gráficos '!$G$14:$G$16</c:f>
                <c:numCache>
                  <c:formatCode>General</c:formatCode>
                  <c:ptCount val="3"/>
                  <c:pt idx="0">
                    <c:v>1.72</c:v>
                  </c:pt>
                  <c:pt idx="1">
                    <c:v>3.87</c:v>
                  </c:pt>
                  <c:pt idx="2">
                    <c:v>3.31</c:v>
                  </c:pt>
                </c:numCache>
              </c:numRef>
            </c:plus>
            <c:minus>
              <c:numRef>
                <c:f>'Nuevo cuadro y gráficos '!$G$14:$G$16</c:f>
                <c:numCache>
                  <c:formatCode>General</c:formatCode>
                  <c:ptCount val="3"/>
                  <c:pt idx="0">
                    <c:v>1.72</c:v>
                  </c:pt>
                  <c:pt idx="1">
                    <c:v>3.87</c:v>
                  </c:pt>
                  <c:pt idx="2">
                    <c:v>3.31</c:v>
                  </c:pt>
                </c:numCache>
              </c:numRef>
            </c:minus>
          </c:errBars>
          <c:cat>
            <c:strRef>
              <c:f>'Nuevo cuadro y gráficos '!$A$6:$A$8</c:f>
              <c:strCache>
                <c:ptCount val="3"/>
                <c:pt idx="0">
                  <c:v>T0</c:v>
                </c:pt>
                <c:pt idx="1">
                  <c:v>T1</c:v>
                </c:pt>
                <c:pt idx="2">
                  <c:v>T2</c:v>
                </c:pt>
              </c:strCache>
            </c:strRef>
          </c:cat>
          <c:val>
            <c:numRef>
              <c:f>'Nuevo cuadro y gráficos '!$F$14:$F$16</c:f>
              <c:numCache>
                <c:formatCode>0.00</c:formatCode>
                <c:ptCount val="3"/>
                <c:pt idx="0">
                  <c:v>29.185999999999996</c:v>
                </c:pt>
                <c:pt idx="1">
                  <c:v>52.570500000000003</c:v>
                </c:pt>
                <c:pt idx="2">
                  <c:v>39.554500000000004</c:v>
                </c:pt>
              </c:numCache>
            </c:numRef>
          </c:val>
          <c:extLst xmlns:c16r2="http://schemas.microsoft.com/office/drawing/2015/06/chart">
            <c:ext xmlns:c16="http://schemas.microsoft.com/office/drawing/2014/chart" uri="{C3380CC4-5D6E-409C-BE32-E72D297353CC}">
              <c16:uniqueId val="{00000001-2411-4C5E-8E92-200096EAD8C0}"/>
            </c:ext>
          </c:extLst>
        </c:ser>
        <c:dLbls>
          <c:showLegendKey val="0"/>
          <c:showVal val="0"/>
          <c:showCatName val="0"/>
          <c:showSerName val="0"/>
          <c:showPercent val="0"/>
          <c:showBubbleSize val="0"/>
        </c:dLbls>
        <c:gapWidth val="150"/>
        <c:axId val="79492992"/>
        <c:axId val="82972672"/>
      </c:barChart>
      <c:catAx>
        <c:axId val="79492992"/>
        <c:scaling>
          <c:orientation val="minMax"/>
        </c:scaling>
        <c:delete val="0"/>
        <c:axPos val="b"/>
        <c:title>
          <c:tx>
            <c:rich>
              <a:bodyPr/>
              <a:lstStyle/>
              <a:p>
                <a:pPr>
                  <a:defRPr/>
                </a:pPr>
                <a:r>
                  <a:rPr lang="es-EC"/>
                  <a:t>TRATAMIENTOS</a:t>
                </a:r>
              </a:p>
            </c:rich>
          </c:tx>
          <c:layout/>
          <c:overlay val="0"/>
        </c:title>
        <c:numFmt formatCode="General" sourceLinked="0"/>
        <c:majorTickMark val="out"/>
        <c:minorTickMark val="none"/>
        <c:tickLblPos val="nextTo"/>
        <c:crossAx val="82972672"/>
        <c:crosses val="autoZero"/>
        <c:auto val="1"/>
        <c:lblAlgn val="ctr"/>
        <c:lblOffset val="100"/>
        <c:noMultiLvlLbl val="0"/>
      </c:catAx>
      <c:valAx>
        <c:axId val="82972672"/>
        <c:scaling>
          <c:orientation val="minMax"/>
        </c:scaling>
        <c:delete val="0"/>
        <c:axPos val="l"/>
        <c:title>
          <c:tx>
            <c:rich>
              <a:bodyPr rot="-5400000" vert="horz"/>
              <a:lstStyle/>
              <a:p>
                <a:pPr>
                  <a:defRPr sz="1000"/>
                </a:pPr>
                <a:r>
                  <a:rPr lang="es-EC" sz="1000"/>
                  <a:t>PESO DE LA MATERIA (g)</a:t>
                </a:r>
              </a:p>
            </c:rich>
          </c:tx>
          <c:layout/>
          <c:overlay val="0"/>
        </c:title>
        <c:numFmt formatCode="0" sourceLinked="0"/>
        <c:majorTickMark val="out"/>
        <c:minorTickMark val="none"/>
        <c:tickLblPos val="nextTo"/>
        <c:crossAx val="79492992"/>
        <c:crosses val="autoZero"/>
        <c:crossBetween val="between"/>
      </c:valAx>
    </c:plotArea>
    <c:legend>
      <c:legendPos val="r"/>
      <c:legendEntry>
        <c:idx val="1"/>
        <c:delete val="1"/>
      </c:legendEntry>
      <c:layout>
        <c:manualLayout>
          <c:xMode val="edge"/>
          <c:yMode val="edge"/>
          <c:x val="0.81570727547785049"/>
          <c:y val="0.45484030779404944"/>
          <c:w val="0.16686352663579426"/>
          <c:h val="7.435878474761938E-2"/>
        </c:manualLayout>
      </c:layout>
      <c:overlay val="0"/>
      <c:txPr>
        <a:bodyPr/>
        <a:lstStyle/>
        <a:p>
          <a:pPr>
            <a:defRPr sz="800"/>
          </a:pPr>
          <a:endParaRPr lang="es-EC"/>
        </a:p>
      </c:txPr>
    </c:legend>
    <c:plotVisOnly val="1"/>
    <c:dispBlanksAs val="gap"/>
    <c:showDLblsOverMax val="0"/>
  </c:chart>
  <c:spPr>
    <a:ln>
      <a:solidFill>
        <a:sysClr val="windowText" lastClr="000000"/>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30E3B-2FD2-4C60-B34C-C679DF4A6EDC}"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s-EC"/>
        </a:p>
      </dgm:t>
    </dgm:pt>
    <dgm:pt modelId="{ABC73BF3-C476-4C2A-A69A-AA8A0118AAA7}">
      <dgm:prSet phldrT="[Texto]" custT="1"/>
      <dgm:spPr/>
      <dgm:t>
        <a:bodyPr/>
        <a:lstStyle/>
        <a:p>
          <a:r>
            <a:rPr lang="es-EC" sz="2000" dirty="0" smtClean="0">
              <a:latin typeface="Times New Roman" pitchFamily="18" charset="0"/>
              <a:cs typeface="Times New Roman" pitchFamily="18" charset="0"/>
            </a:rPr>
            <a:t>COMPONENTES ESENCIALES DEL SUELO</a:t>
          </a:r>
          <a:endParaRPr lang="es-EC" sz="2000" dirty="0">
            <a:latin typeface="Times New Roman" pitchFamily="18" charset="0"/>
            <a:cs typeface="Times New Roman" pitchFamily="18" charset="0"/>
          </a:endParaRPr>
        </a:p>
      </dgm:t>
    </dgm:pt>
    <dgm:pt modelId="{97D02D25-BB9D-4A56-A236-45FA9BAF3E1A}" type="parTrans" cxnId="{49600CBB-AD36-4ABE-934C-F228EF012BF1}">
      <dgm:prSet/>
      <dgm:spPr/>
      <dgm:t>
        <a:bodyPr/>
        <a:lstStyle/>
        <a:p>
          <a:endParaRPr lang="es-EC" sz="2000">
            <a:latin typeface="Times New Roman" pitchFamily="18" charset="0"/>
            <a:cs typeface="Times New Roman" pitchFamily="18" charset="0"/>
          </a:endParaRPr>
        </a:p>
      </dgm:t>
    </dgm:pt>
    <dgm:pt modelId="{D5421B20-E2A2-4877-B785-8366CDEF2FF2}" type="sibTrans" cxnId="{49600CBB-AD36-4ABE-934C-F228EF012BF1}">
      <dgm:prSet/>
      <dgm:spPr/>
      <dgm:t>
        <a:bodyPr/>
        <a:lstStyle/>
        <a:p>
          <a:endParaRPr lang="es-EC" sz="2000">
            <a:latin typeface="Times New Roman" pitchFamily="18" charset="0"/>
            <a:cs typeface="Times New Roman" pitchFamily="18" charset="0"/>
          </a:endParaRPr>
        </a:p>
      </dgm:t>
    </dgm:pt>
    <dgm:pt modelId="{385187BA-019D-42B9-B9ED-FA6533BED67C}">
      <dgm:prSet phldrT="[Texto]" custT="1"/>
      <dgm:spPr/>
      <dgm:t>
        <a:bodyPr/>
        <a:lstStyle/>
        <a:p>
          <a:r>
            <a:rPr lang="es-EC" sz="2000" dirty="0" smtClean="0">
              <a:latin typeface="Times New Roman" pitchFamily="18" charset="0"/>
              <a:cs typeface="Times New Roman" pitchFamily="18" charset="0"/>
            </a:rPr>
            <a:t>Minerales</a:t>
          </a:r>
          <a:endParaRPr lang="es-EC" sz="2000" dirty="0">
            <a:latin typeface="Times New Roman" pitchFamily="18" charset="0"/>
            <a:cs typeface="Times New Roman" pitchFamily="18" charset="0"/>
          </a:endParaRPr>
        </a:p>
      </dgm:t>
    </dgm:pt>
    <dgm:pt modelId="{1C6DC362-F815-4B6F-B917-4C9E917DE7FE}" type="parTrans" cxnId="{C84DAD39-D726-4A0E-8A65-5AA4B69FE41F}">
      <dgm:prSet/>
      <dgm:spPr/>
      <dgm:t>
        <a:bodyPr/>
        <a:lstStyle/>
        <a:p>
          <a:endParaRPr lang="es-EC" sz="2000">
            <a:latin typeface="Times New Roman" pitchFamily="18" charset="0"/>
            <a:cs typeface="Times New Roman" pitchFamily="18" charset="0"/>
          </a:endParaRPr>
        </a:p>
      </dgm:t>
    </dgm:pt>
    <dgm:pt modelId="{EC1BE461-80C1-41D4-B4C6-E5B37F783A21}" type="sibTrans" cxnId="{C84DAD39-D726-4A0E-8A65-5AA4B69FE41F}">
      <dgm:prSet/>
      <dgm:spPr/>
      <dgm:t>
        <a:bodyPr/>
        <a:lstStyle/>
        <a:p>
          <a:endParaRPr lang="es-EC" sz="2000">
            <a:latin typeface="Times New Roman" pitchFamily="18" charset="0"/>
            <a:cs typeface="Times New Roman" pitchFamily="18" charset="0"/>
          </a:endParaRPr>
        </a:p>
      </dgm:t>
    </dgm:pt>
    <dgm:pt modelId="{9FEFCA59-5454-4108-B6CF-33BC27D6DB8E}">
      <dgm:prSet phldrT="[Texto]" custT="1"/>
      <dgm:spPr/>
      <dgm:t>
        <a:bodyPr/>
        <a:lstStyle/>
        <a:p>
          <a:r>
            <a:rPr lang="es-EC" sz="2000" dirty="0" smtClean="0">
              <a:latin typeface="Times New Roman" pitchFamily="18" charset="0"/>
              <a:cs typeface="Times New Roman" pitchFamily="18" charset="0"/>
            </a:rPr>
            <a:t>Aire</a:t>
          </a:r>
          <a:endParaRPr lang="es-EC" sz="2000" dirty="0">
            <a:latin typeface="Times New Roman" pitchFamily="18" charset="0"/>
            <a:cs typeface="Times New Roman" pitchFamily="18" charset="0"/>
          </a:endParaRPr>
        </a:p>
      </dgm:t>
    </dgm:pt>
    <dgm:pt modelId="{9A454369-86F4-4CC9-B68E-595FDC0BDDFB}" type="parTrans" cxnId="{5D78B955-7F67-491C-8763-6F9581FD7BEE}">
      <dgm:prSet/>
      <dgm:spPr/>
      <dgm:t>
        <a:bodyPr/>
        <a:lstStyle/>
        <a:p>
          <a:endParaRPr lang="es-EC" sz="2000">
            <a:latin typeface="Times New Roman" pitchFamily="18" charset="0"/>
            <a:cs typeface="Times New Roman" pitchFamily="18" charset="0"/>
          </a:endParaRPr>
        </a:p>
      </dgm:t>
    </dgm:pt>
    <dgm:pt modelId="{B9475971-51CA-4EB8-B477-95E352E90555}" type="sibTrans" cxnId="{5D78B955-7F67-491C-8763-6F9581FD7BEE}">
      <dgm:prSet/>
      <dgm:spPr/>
      <dgm:t>
        <a:bodyPr/>
        <a:lstStyle/>
        <a:p>
          <a:endParaRPr lang="es-EC" sz="2000">
            <a:latin typeface="Times New Roman" pitchFamily="18" charset="0"/>
            <a:cs typeface="Times New Roman" pitchFamily="18" charset="0"/>
          </a:endParaRPr>
        </a:p>
      </dgm:t>
    </dgm:pt>
    <dgm:pt modelId="{6F7BF27D-002F-41B7-A2E1-1A24E2ABB557}">
      <dgm:prSet custT="1"/>
      <dgm:spPr/>
      <dgm:t>
        <a:bodyPr/>
        <a:lstStyle/>
        <a:p>
          <a:r>
            <a:rPr lang="es-EC" sz="1800" dirty="0" smtClean="0">
              <a:latin typeface="Times New Roman" pitchFamily="18" charset="0"/>
              <a:cs typeface="Times New Roman" pitchFamily="18" charset="0"/>
            </a:rPr>
            <a:t>Materia orgánica</a:t>
          </a:r>
          <a:endParaRPr lang="es-EC" sz="1800" dirty="0">
            <a:latin typeface="Times New Roman" pitchFamily="18" charset="0"/>
            <a:cs typeface="Times New Roman" pitchFamily="18" charset="0"/>
          </a:endParaRPr>
        </a:p>
      </dgm:t>
    </dgm:pt>
    <dgm:pt modelId="{77F1BE44-0CC5-4D7E-96CE-ED653750274B}" type="parTrans" cxnId="{D70EDB5B-251B-4CE2-BA24-4EB3F4847C64}">
      <dgm:prSet/>
      <dgm:spPr/>
      <dgm:t>
        <a:bodyPr/>
        <a:lstStyle/>
        <a:p>
          <a:endParaRPr lang="es-EC" sz="2000">
            <a:latin typeface="Times New Roman" pitchFamily="18" charset="0"/>
            <a:cs typeface="Times New Roman" pitchFamily="18" charset="0"/>
          </a:endParaRPr>
        </a:p>
      </dgm:t>
    </dgm:pt>
    <dgm:pt modelId="{DE50AB9A-C893-4CF0-9D3A-59F41E37A908}" type="sibTrans" cxnId="{D70EDB5B-251B-4CE2-BA24-4EB3F4847C64}">
      <dgm:prSet/>
      <dgm:spPr/>
      <dgm:t>
        <a:bodyPr/>
        <a:lstStyle/>
        <a:p>
          <a:endParaRPr lang="es-EC" sz="2000">
            <a:latin typeface="Times New Roman" pitchFamily="18" charset="0"/>
            <a:cs typeface="Times New Roman" pitchFamily="18" charset="0"/>
          </a:endParaRPr>
        </a:p>
      </dgm:t>
    </dgm:pt>
    <dgm:pt modelId="{D4B2AA59-5187-4417-A908-C0716E4A434A}">
      <dgm:prSet custT="1"/>
      <dgm:spPr/>
      <dgm:t>
        <a:bodyPr/>
        <a:lstStyle/>
        <a:p>
          <a:r>
            <a:rPr lang="es-EC" sz="2000" dirty="0" smtClean="0">
              <a:latin typeface="Times New Roman" pitchFamily="18" charset="0"/>
              <a:cs typeface="Times New Roman" pitchFamily="18" charset="0"/>
            </a:rPr>
            <a:t>Agua</a:t>
          </a:r>
          <a:endParaRPr lang="es-EC" sz="2000" dirty="0">
            <a:latin typeface="Times New Roman" pitchFamily="18" charset="0"/>
            <a:cs typeface="Times New Roman" pitchFamily="18" charset="0"/>
          </a:endParaRPr>
        </a:p>
      </dgm:t>
    </dgm:pt>
    <dgm:pt modelId="{3C943A2D-CA4B-485B-B394-44D80DEBFC6E}" type="parTrans" cxnId="{A34474CD-B6AE-4C78-BD63-8FAB38293483}">
      <dgm:prSet/>
      <dgm:spPr/>
      <dgm:t>
        <a:bodyPr/>
        <a:lstStyle/>
        <a:p>
          <a:endParaRPr lang="es-EC" sz="2000">
            <a:latin typeface="Times New Roman" pitchFamily="18" charset="0"/>
            <a:cs typeface="Times New Roman" pitchFamily="18" charset="0"/>
          </a:endParaRPr>
        </a:p>
      </dgm:t>
    </dgm:pt>
    <dgm:pt modelId="{C97B6335-23EF-4CAC-8200-3CA53BCC1363}" type="sibTrans" cxnId="{A34474CD-B6AE-4C78-BD63-8FAB38293483}">
      <dgm:prSet/>
      <dgm:spPr/>
      <dgm:t>
        <a:bodyPr/>
        <a:lstStyle/>
        <a:p>
          <a:endParaRPr lang="es-EC" sz="2000">
            <a:latin typeface="Times New Roman" pitchFamily="18" charset="0"/>
            <a:cs typeface="Times New Roman" pitchFamily="18" charset="0"/>
          </a:endParaRPr>
        </a:p>
      </dgm:t>
    </dgm:pt>
    <dgm:pt modelId="{09E069C0-AEA6-4C04-A592-21DC553BC419}" type="pres">
      <dgm:prSet presAssocID="{39630E3B-2FD2-4C60-B34C-C679DF4A6EDC}" presName="hierChild1" presStyleCnt="0">
        <dgm:presLayoutVars>
          <dgm:chPref val="1"/>
          <dgm:dir/>
          <dgm:animOne val="branch"/>
          <dgm:animLvl val="lvl"/>
          <dgm:resizeHandles/>
        </dgm:presLayoutVars>
      </dgm:prSet>
      <dgm:spPr/>
      <dgm:t>
        <a:bodyPr/>
        <a:lstStyle/>
        <a:p>
          <a:endParaRPr lang="es-EC"/>
        </a:p>
      </dgm:t>
    </dgm:pt>
    <dgm:pt modelId="{65C49A7F-C678-4090-AB55-185E4A935839}" type="pres">
      <dgm:prSet presAssocID="{ABC73BF3-C476-4C2A-A69A-AA8A0118AAA7}" presName="hierRoot1" presStyleCnt="0"/>
      <dgm:spPr/>
    </dgm:pt>
    <dgm:pt modelId="{741EFCE0-50DC-42DD-8E3E-B005858D5F37}" type="pres">
      <dgm:prSet presAssocID="{ABC73BF3-C476-4C2A-A69A-AA8A0118AAA7}" presName="composite" presStyleCnt="0"/>
      <dgm:spPr/>
    </dgm:pt>
    <dgm:pt modelId="{2B131CEA-FAB7-4A0E-B976-C613552FE33C}" type="pres">
      <dgm:prSet presAssocID="{ABC73BF3-C476-4C2A-A69A-AA8A0118AAA7}" presName="background" presStyleLbl="node0" presStyleIdx="0" presStyleCnt="1"/>
      <dgm:spPr/>
    </dgm:pt>
    <dgm:pt modelId="{CF8FA2E7-A41A-4DE0-8BA4-4DE65A497397}" type="pres">
      <dgm:prSet presAssocID="{ABC73BF3-C476-4C2A-A69A-AA8A0118AAA7}" presName="text" presStyleLbl="fgAcc0" presStyleIdx="0" presStyleCnt="1" custScaleX="226654">
        <dgm:presLayoutVars>
          <dgm:chPref val="3"/>
        </dgm:presLayoutVars>
      </dgm:prSet>
      <dgm:spPr/>
      <dgm:t>
        <a:bodyPr/>
        <a:lstStyle/>
        <a:p>
          <a:endParaRPr lang="es-EC"/>
        </a:p>
      </dgm:t>
    </dgm:pt>
    <dgm:pt modelId="{9F24FADB-B90A-4963-8C2E-9A3EDF6319B1}" type="pres">
      <dgm:prSet presAssocID="{ABC73BF3-C476-4C2A-A69A-AA8A0118AAA7}" presName="hierChild2" presStyleCnt="0"/>
      <dgm:spPr/>
    </dgm:pt>
    <dgm:pt modelId="{645F350B-2F3F-4718-8555-4B97E105702D}" type="pres">
      <dgm:prSet presAssocID="{1C6DC362-F815-4B6F-B917-4C9E917DE7FE}" presName="Name10" presStyleLbl="parChTrans1D2" presStyleIdx="0" presStyleCnt="4"/>
      <dgm:spPr/>
      <dgm:t>
        <a:bodyPr/>
        <a:lstStyle/>
        <a:p>
          <a:endParaRPr lang="es-EC"/>
        </a:p>
      </dgm:t>
    </dgm:pt>
    <dgm:pt modelId="{0AD76F63-5136-4D8F-A81E-DC139725BBF6}" type="pres">
      <dgm:prSet presAssocID="{385187BA-019D-42B9-B9ED-FA6533BED67C}" presName="hierRoot2" presStyleCnt="0"/>
      <dgm:spPr/>
    </dgm:pt>
    <dgm:pt modelId="{A2B6C82F-D632-401A-B432-3150D0468EA3}" type="pres">
      <dgm:prSet presAssocID="{385187BA-019D-42B9-B9ED-FA6533BED67C}" presName="composite2" presStyleCnt="0"/>
      <dgm:spPr/>
    </dgm:pt>
    <dgm:pt modelId="{8A6B44FF-92E1-4B71-B172-3AC15A3C3965}" type="pres">
      <dgm:prSet presAssocID="{385187BA-019D-42B9-B9ED-FA6533BED67C}" presName="background2" presStyleLbl="node2" presStyleIdx="0" presStyleCnt="4"/>
      <dgm:spPr/>
    </dgm:pt>
    <dgm:pt modelId="{30C854A1-AB3E-4FEA-B209-51DD582E8065}" type="pres">
      <dgm:prSet presAssocID="{385187BA-019D-42B9-B9ED-FA6533BED67C}" presName="text2" presStyleLbl="fgAcc2" presStyleIdx="0" presStyleCnt="4" custScaleY="51849" custLinFactNeighborX="432" custLinFactNeighborY="8234">
        <dgm:presLayoutVars>
          <dgm:chPref val="3"/>
        </dgm:presLayoutVars>
      </dgm:prSet>
      <dgm:spPr/>
      <dgm:t>
        <a:bodyPr/>
        <a:lstStyle/>
        <a:p>
          <a:endParaRPr lang="es-EC"/>
        </a:p>
      </dgm:t>
    </dgm:pt>
    <dgm:pt modelId="{2FCF0E16-3CC6-4B27-AEAA-0A04F18B2393}" type="pres">
      <dgm:prSet presAssocID="{385187BA-019D-42B9-B9ED-FA6533BED67C}" presName="hierChild3" presStyleCnt="0"/>
      <dgm:spPr/>
    </dgm:pt>
    <dgm:pt modelId="{D52F2FBA-9DF7-408A-83C5-85B4163D2529}" type="pres">
      <dgm:prSet presAssocID="{77F1BE44-0CC5-4D7E-96CE-ED653750274B}" presName="Name10" presStyleLbl="parChTrans1D2" presStyleIdx="1" presStyleCnt="4"/>
      <dgm:spPr/>
      <dgm:t>
        <a:bodyPr/>
        <a:lstStyle/>
        <a:p>
          <a:endParaRPr lang="es-EC"/>
        </a:p>
      </dgm:t>
    </dgm:pt>
    <dgm:pt modelId="{1C0EFA3C-86DC-4698-BF5F-B930CCCE0C76}" type="pres">
      <dgm:prSet presAssocID="{6F7BF27D-002F-41B7-A2E1-1A24E2ABB557}" presName="hierRoot2" presStyleCnt="0"/>
      <dgm:spPr/>
    </dgm:pt>
    <dgm:pt modelId="{2582EF51-29BF-4DBA-9E65-A393EBAE7B96}" type="pres">
      <dgm:prSet presAssocID="{6F7BF27D-002F-41B7-A2E1-1A24E2ABB557}" presName="composite2" presStyleCnt="0"/>
      <dgm:spPr/>
    </dgm:pt>
    <dgm:pt modelId="{9BE74DC7-3272-4BFC-B2DE-2EBFDDD08A9E}" type="pres">
      <dgm:prSet presAssocID="{6F7BF27D-002F-41B7-A2E1-1A24E2ABB557}" presName="background2" presStyleLbl="node2" presStyleIdx="1" presStyleCnt="4"/>
      <dgm:spPr/>
    </dgm:pt>
    <dgm:pt modelId="{8108D3B6-10F2-4A94-ABE1-462E07B58F85}" type="pres">
      <dgm:prSet presAssocID="{6F7BF27D-002F-41B7-A2E1-1A24E2ABB557}" presName="text2" presStyleLbl="fgAcc2" presStyleIdx="1" presStyleCnt="4" custScaleY="51849" custLinFactNeighborX="432" custLinFactNeighborY="8234">
        <dgm:presLayoutVars>
          <dgm:chPref val="3"/>
        </dgm:presLayoutVars>
      </dgm:prSet>
      <dgm:spPr/>
      <dgm:t>
        <a:bodyPr/>
        <a:lstStyle/>
        <a:p>
          <a:endParaRPr lang="es-EC"/>
        </a:p>
      </dgm:t>
    </dgm:pt>
    <dgm:pt modelId="{5038C939-6136-495E-9649-D13D147FAAD6}" type="pres">
      <dgm:prSet presAssocID="{6F7BF27D-002F-41B7-A2E1-1A24E2ABB557}" presName="hierChild3" presStyleCnt="0"/>
      <dgm:spPr/>
    </dgm:pt>
    <dgm:pt modelId="{79669B23-A47D-45E4-A0A1-BC3678892C18}" type="pres">
      <dgm:prSet presAssocID="{3C943A2D-CA4B-485B-B394-44D80DEBFC6E}" presName="Name10" presStyleLbl="parChTrans1D2" presStyleIdx="2" presStyleCnt="4"/>
      <dgm:spPr/>
      <dgm:t>
        <a:bodyPr/>
        <a:lstStyle/>
        <a:p>
          <a:endParaRPr lang="es-EC"/>
        </a:p>
      </dgm:t>
    </dgm:pt>
    <dgm:pt modelId="{61B16FD1-B9CB-460B-B695-D0BA5BA19291}" type="pres">
      <dgm:prSet presAssocID="{D4B2AA59-5187-4417-A908-C0716E4A434A}" presName="hierRoot2" presStyleCnt="0"/>
      <dgm:spPr/>
    </dgm:pt>
    <dgm:pt modelId="{DAC6A348-96F6-411E-9422-4680F0957707}" type="pres">
      <dgm:prSet presAssocID="{D4B2AA59-5187-4417-A908-C0716E4A434A}" presName="composite2" presStyleCnt="0"/>
      <dgm:spPr/>
    </dgm:pt>
    <dgm:pt modelId="{8E1480CA-2E35-441C-8D75-AA852FC6612E}" type="pres">
      <dgm:prSet presAssocID="{D4B2AA59-5187-4417-A908-C0716E4A434A}" presName="background2" presStyleLbl="node2" presStyleIdx="2" presStyleCnt="4"/>
      <dgm:spPr/>
    </dgm:pt>
    <dgm:pt modelId="{01DD4644-51C8-4F27-BC87-F802F7AEB2ED}" type="pres">
      <dgm:prSet presAssocID="{D4B2AA59-5187-4417-A908-C0716E4A434A}" presName="text2" presStyleLbl="fgAcc2" presStyleIdx="2" presStyleCnt="4" custScaleY="51849" custLinFactNeighborX="432" custLinFactNeighborY="8234">
        <dgm:presLayoutVars>
          <dgm:chPref val="3"/>
        </dgm:presLayoutVars>
      </dgm:prSet>
      <dgm:spPr/>
      <dgm:t>
        <a:bodyPr/>
        <a:lstStyle/>
        <a:p>
          <a:endParaRPr lang="es-EC"/>
        </a:p>
      </dgm:t>
    </dgm:pt>
    <dgm:pt modelId="{AB7E25C0-218E-422F-A02E-F51622FCBC9D}" type="pres">
      <dgm:prSet presAssocID="{D4B2AA59-5187-4417-A908-C0716E4A434A}" presName="hierChild3" presStyleCnt="0"/>
      <dgm:spPr/>
    </dgm:pt>
    <dgm:pt modelId="{43BA2D61-B993-47C1-B55F-C43092967E41}" type="pres">
      <dgm:prSet presAssocID="{9A454369-86F4-4CC9-B68E-595FDC0BDDFB}" presName="Name10" presStyleLbl="parChTrans1D2" presStyleIdx="3" presStyleCnt="4"/>
      <dgm:spPr/>
      <dgm:t>
        <a:bodyPr/>
        <a:lstStyle/>
        <a:p>
          <a:endParaRPr lang="es-EC"/>
        </a:p>
      </dgm:t>
    </dgm:pt>
    <dgm:pt modelId="{7C37BCB8-F881-4286-B84A-175818D993C2}" type="pres">
      <dgm:prSet presAssocID="{9FEFCA59-5454-4108-B6CF-33BC27D6DB8E}" presName="hierRoot2" presStyleCnt="0"/>
      <dgm:spPr/>
    </dgm:pt>
    <dgm:pt modelId="{C19F3026-E189-4B96-9A81-A26FFE3C5399}" type="pres">
      <dgm:prSet presAssocID="{9FEFCA59-5454-4108-B6CF-33BC27D6DB8E}" presName="composite2" presStyleCnt="0"/>
      <dgm:spPr/>
    </dgm:pt>
    <dgm:pt modelId="{9A1F2007-84B3-4C57-AA48-94CC5677DA3C}" type="pres">
      <dgm:prSet presAssocID="{9FEFCA59-5454-4108-B6CF-33BC27D6DB8E}" presName="background2" presStyleLbl="node2" presStyleIdx="3" presStyleCnt="4"/>
      <dgm:spPr/>
    </dgm:pt>
    <dgm:pt modelId="{6556785C-0206-476E-8CE2-D0EF09A5361D}" type="pres">
      <dgm:prSet presAssocID="{9FEFCA59-5454-4108-B6CF-33BC27D6DB8E}" presName="text2" presStyleLbl="fgAcc2" presStyleIdx="3" presStyleCnt="4" custScaleY="51849" custLinFactNeighborX="432" custLinFactNeighborY="8234">
        <dgm:presLayoutVars>
          <dgm:chPref val="3"/>
        </dgm:presLayoutVars>
      </dgm:prSet>
      <dgm:spPr/>
      <dgm:t>
        <a:bodyPr/>
        <a:lstStyle/>
        <a:p>
          <a:endParaRPr lang="es-EC"/>
        </a:p>
      </dgm:t>
    </dgm:pt>
    <dgm:pt modelId="{74181C27-D7BF-4452-BC4D-A2741CA818A2}" type="pres">
      <dgm:prSet presAssocID="{9FEFCA59-5454-4108-B6CF-33BC27D6DB8E}" presName="hierChild3" presStyleCnt="0"/>
      <dgm:spPr/>
    </dgm:pt>
  </dgm:ptLst>
  <dgm:cxnLst>
    <dgm:cxn modelId="{06E1C445-E778-44E5-ABD2-935CFD65D46B}" type="presOf" srcId="{D4B2AA59-5187-4417-A908-C0716E4A434A}" destId="{01DD4644-51C8-4F27-BC87-F802F7AEB2ED}" srcOrd="0" destOrd="0" presId="urn:microsoft.com/office/officeart/2005/8/layout/hierarchy1"/>
    <dgm:cxn modelId="{0647E832-BF3C-404F-9B13-B5B834B91638}" type="presOf" srcId="{39630E3B-2FD2-4C60-B34C-C679DF4A6EDC}" destId="{09E069C0-AEA6-4C04-A592-21DC553BC419}" srcOrd="0" destOrd="0" presId="urn:microsoft.com/office/officeart/2005/8/layout/hierarchy1"/>
    <dgm:cxn modelId="{D70EDB5B-251B-4CE2-BA24-4EB3F4847C64}" srcId="{ABC73BF3-C476-4C2A-A69A-AA8A0118AAA7}" destId="{6F7BF27D-002F-41B7-A2E1-1A24E2ABB557}" srcOrd="1" destOrd="0" parTransId="{77F1BE44-0CC5-4D7E-96CE-ED653750274B}" sibTransId="{DE50AB9A-C893-4CF0-9D3A-59F41E37A908}"/>
    <dgm:cxn modelId="{358522BB-34E7-4C28-A109-23298D4E46D0}" type="presOf" srcId="{9FEFCA59-5454-4108-B6CF-33BC27D6DB8E}" destId="{6556785C-0206-476E-8CE2-D0EF09A5361D}" srcOrd="0" destOrd="0" presId="urn:microsoft.com/office/officeart/2005/8/layout/hierarchy1"/>
    <dgm:cxn modelId="{A34474CD-B6AE-4C78-BD63-8FAB38293483}" srcId="{ABC73BF3-C476-4C2A-A69A-AA8A0118AAA7}" destId="{D4B2AA59-5187-4417-A908-C0716E4A434A}" srcOrd="2" destOrd="0" parTransId="{3C943A2D-CA4B-485B-B394-44D80DEBFC6E}" sibTransId="{C97B6335-23EF-4CAC-8200-3CA53BCC1363}"/>
    <dgm:cxn modelId="{C84DAD39-D726-4A0E-8A65-5AA4B69FE41F}" srcId="{ABC73BF3-C476-4C2A-A69A-AA8A0118AAA7}" destId="{385187BA-019D-42B9-B9ED-FA6533BED67C}" srcOrd="0" destOrd="0" parTransId="{1C6DC362-F815-4B6F-B917-4C9E917DE7FE}" sibTransId="{EC1BE461-80C1-41D4-B4C6-E5B37F783A21}"/>
    <dgm:cxn modelId="{5D78B955-7F67-491C-8763-6F9581FD7BEE}" srcId="{ABC73BF3-C476-4C2A-A69A-AA8A0118AAA7}" destId="{9FEFCA59-5454-4108-B6CF-33BC27D6DB8E}" srcOrd="3" destOrd="0" parTransId="{9A454369-86F4-4CC9-B68E-595FDC0BDDFB}" sibTransId="{B9475971-51CA-4EB8-B477-95E352E90555}"/>
    <dgm:cxn modelId="{FCBF3945-3457-47F7-84B4-C98DDA723647}" type="presOf" srcId="{6F7BF27D-002F-41B7-A2E1-1A24E2ABB557}" destId="{8108D3B6-10F2-4A94-ABE1-462E07B58F85}" srcOrd="0" destOrd="0" presId="urn:microsoft.com/office/officeart/2005/8/layout/hierarchy1"/>
    <dgm:cxn modelId="{9E67E023-62B3-402E-AE49-21064A074531}" type="presOf" srcId="{1C6DC362-F815-4B6F-B917-4C9E917DE7FE}" destId="{645F350B-2F3F-4718-8555-4B97E105702D}" srcOrd="0" destOrd="0" presId="urn:microsoft.com/office/officeart/2005/8/layout/hierarchy1"/>
    <dgm:cxn modelId="{49600CBB-AD36-4ABE-934C-F228EF012BF1}" srcId="{39630E3B-2FD2-4C60-B34C-C679DF4A6EDC}" destId="{ABC73BF3-C476-4C2A-A69A-AA8A0118AAA7}" srcOrd="0" destOrd="0" parTransId="{97D02D25-BB9D-4A56-A236-45FA9BAF3E1A}" sibTransId="{D5421B20-E2A2-4877-B785-8366CDEF2FF2}"/>
    <dgm:cxn modelId="{4DDB6FA4-E4AA-43D7-8336-4B6C41BB0DC6}" type="presOf" srcId="{3C943A2D-CA4B-485B-B394-44D80DEBFC6E}" destId="{79669B23-A47D-45E4-A0A1-BC3678892C18}" srcOrd="0" destOrd="0" presId="urn:microsoft.com/office/officeart/2005/8/layout/hierarchy1"/>
    <dgm:cxn modelId="{253459F6-A0B5-4AAC-B66E-AB71C6F56443}" type="presOf" srcId="{385187BA-019D-42B9-B9ED-FA6533BED67C}" destId="{30C854A1-AB3E-4FEA-B209-51DD582E8065}" srcOrd="0" destOrd="0" presId="urn:microsoft.com/office/officeart/2005/8/layout/hierarchy1"/>
    <dgm:cxn modelId="{AEB40BF5-15F6-4C7E-8FE2-5156355045DF}" type="presOf" srcId="{9A454369-86F4-4CC9-B68E-595FDC0BDDFB}" destId="{43BA2D61-B993-47C1-B55F-C43092967E41}" srcOrd="0" destOrd="0" presId="urn:microsoft.com/office/officeart/2005/8/layout/hierarchy1"/>
    <dgm:cxn modelId="{3C2B004C-D154-444A-8D5F-C24C3CC0206A}" type="presOf" srcId="{77F1BE44-0CC5-4D7E-96CE-ED653750274B}" destId="{D52F2FBA-9DF7-408A-83C5-85B4163D2529}" srcOrd="0" destOrd="0" presId="urn:microsoft.com/office/officeart/2005/8/layout/hierarchy1"/>
    <dgm:cxn modelId="{B5A20FE1-1F91-4F8A-B403-CDA3B5E9C106}" type="presOf" srcId="{ABC73BF3-C476-4C2A-A69A-AA8A0118AAA7}" destId="{CF8FA2E7-A41A-4DE0-8BA4-4DE65A497397}" srcOrd="0" destOrd="0" presId="urn:microsoft.com/office/officeart/2005/8/layout/hierarchy1"/>
    <dgm:cxn modelId="{8FB9E768-48A8-4165-AB9E-36CBC0BE8B54}" type="presParOf" srcId="{09E069C0-AEA6-4C04-A592-21DC553BC419}" destId="{65C49A7F-C678-4090-AB55-185E4A935839}" srcOrd="0" destOrd="0" presId="urn:microsoft.com/office/officeart/2005/8/layout/hierarchy1"/>
    <dgm:cxn modelId="{1BF4356B-DC9C-41F9-9C05-7C9E78C8F1F6}" type="presParOf" srcId="{65C49A7F-C678-4090-AB55-185E4A935839}" destId="{741EFCE0-50DC-42DD-8E3E-B005858D5F37}" srcOrd="0" destOrd="0" presId="urn:microsoft.com/office/officeart/2005/8/layout/hierarchy1"/>
    <dgm:cxn modelId="{992C9E09-1E90-465E-8915-E749AD331B39}" type="presParOf" srcId="{741EFCE0-50DC-42DD-8E3E-B005858D5F37}" destId="{2B131CEA-FAB7-4A0E-B976-C613552FE33C}" srcOrd="0" destOrd="0" presId="urn:microsoft.com/office/officeart/2005/8/layout/hierarchy1"/>
    <dgm:cxn modelId="{7D7C32F3-A0C9-467E-B195-A4E75DD51B00}" type="presParOf" srcId="{741EFCE0-50DC-42DD-8E3E-B005858D5F37}" destId="{CF8FA2E7-A41A-4DE0-8BA4-4DE65A497397}" srcOrd="1" destOrd="0" presId="urn:microsoft.com/office/officeart/2005/8/layout/hierarchy1"/>
    <dgm:cxn modelId="{E2F014B6-C057-4C48-B446-47D860665530}" type="presParOf" srcId="{65C49A7F-C678-4090-AB55-185E4A935839}" destId="{9F24FADB-B90A-4963-8C2E-9A3EDF6319B1}" srcOrd="1" destOrd="0" presId="urn:microsoft.com/office/officeart/2005/8/layout/hierarchy1"/>
    <dgm:cxn modelId="{AE439465-6CDE-4ACA-80B5-F98B50434DAA}" type="presParOf" srcId="{9F24FADB-B90A-4963-8C2E-9A3EDF6319B1}" destId="{645F350B-2F3F-4718-8555-4B97E105702D}" srcOrd="0" destOrd="0" presId="urn:microsoft.com/office/officeart/2005/8/layout/hierarchy1"/>
    <dgm:cxn modelId="{7E23B144-711D-4A03-81FB-D83320500AD7}" type="presParOf" srcId="{9F24FADB-B90A-4963-8C2E-9A3EDF6319B1}" destId="{0AD76F63-5136-4D8F-A81E-DC139725BBF6}" srcOrd="1" destOrd="0" presId="urn:microsoft.com/office/officeart/2005/8/layout/hierarchy1"/>
    <dgm:cxn modelId="{A161336A-B038-479F-BE8D-7FCADCDB878D}" type="presParOf" srcId="{0AD76F63-5136-4D8F-A81E-DC139725BBF6}" destId="{A2B6C82F-D632-401A-B432-3150D0468EA3}" srcOrd="0" destOrd="0" presId="urn:microsoft.com/office/officeart/2005/8/layout/hierarchy1"/>
    <dgm:cxn modelId="{DA2899B7-3811-4503-961F-F6BEA95664CB}" type="presParOf" srcId="{A2B6C82F-D632-401A-B432-3150D0468EA3}" destId="{8A6B44FF-92E1-4B71-B172-3AC15A3C3965}" srcOrd="0" destOrd="0" presId="urn:microsoft.com/office/officeart/2005/8/layout/hierarchy1"/>
    <dgm:cxn modelId="{08B180BF-916F-45DB-BD44-52AA8057E4AA}" type="presParOf" srcId="{A2B6C82F-D632-401A-B432-3150D0468EA3}" destId="{30C854A1-AB3E-4FEA-B209-51DD582E8065}" srcOrd="1" destOrd="0" presId="urn:microsoft.com/office/officeart/2005/8/layout/hierarchy1"/>
    <dgm:cxn modelId="{E7BB1EBE-07A4-495E-9A7A-013E30103550}" type="presParOf" srcId="{0AD76F63-5136-4D8F-A81E-DC139725BBF6}" destId="{2FCF0E16-3CC6-4B27-AEAA-0A04F18B2393}" srcOrd="1" destOrd="0" presId="urn:microsoft.com/office/officeart/2005/8/layout/hierarchy1"/>
    <dgm:cxn modelId="{2204B596-C8A7-4984-A8EB-77E1F9F8A26A}" type="presParOf" srcId="{9F24FADB-B90A-4963-8C2E-9A3EDF6319B1}" destId="{D52F2FBA-9DF7-408A-83C5-85B4163D2529}" srcOrd="2" destOrd="0" presId="urn:microsoft.com/office/officeart/2005/8/layout/hierarchy1"/>
    <dgm:cxn modelId="{798E22BC-5F25-4E06-9408-661EC9AE38ED}" type="presParOf" srcId="{9F24FADB-B90A-4963-8C2E-9A3EDF6319B1}" destId="{1C0EFA3C-86DC-4698-BF5F-B930CCCE0C76}" srcOrd="3" destOrd="0" presId="urn:microsoft.com/office/officeart/2005/8/layout/hierarchy1"/>
    <dgm:cxn modelId="{5F1A48D5-E0B1-4BC2-A7C7-2679D34D4C4A}" type="presParOf" srcId="{1C0EFA3C-86DC-4698-BF5F-B930CCCE0C76}" destId="{2582EF51-29BF-4DBA-9E65-A393EBAE7B96}" srcOrd="0" destOrd="0" presId="urn:microsoft.com/office/officeart/2005/8/layout/hierarchy1"/>
    <dgm:cxn modelId="{E45BCB4A-08C5-4E5E-A039-1D5EAF6F4F33}" type="presParOf" srcId="{2582EF51-29BF-4DBA-9E65-A393EBAE7B96}" destId="{9BE74DC7-3272-4BFC-B2DE-2EBFDDD08A9E}" srcOrd="0" destOrd="0" presId="urn:microsoft.com/office/officeart/2005/8/layout/hierarchy1"/>
    <dgm:cxn modelId="{0AB69484-3D7E-489A-BDC6-85B285D2301B}" type="presParOf" srcId="{2582EF51-29BF-4DBA-9E65-A393EBAE7B96}" destId="{8108D3B6-10F2-4A94-ABE1-462E07B58F85}" srcOrd="1" destOrd="0" presId="urn:microsoft.com/office/officeart/2005/8/layout/hierarchy1"/>
    <dgm:cxn modelId="{D20039A8-785E-4B51-8B2C-D8BB89ED7BCF}" type="presParOf" srcId="{1C0EFA3C-86DC-4698-BF5F-B930CCCE0C76}" destId="{5038C939-6136-495E-9649-D13D147FAAD6}" srcOrd="1" destOrd="0" presId="urn:microsoft.com/office/officeart/2005/8/layout/hierarchy1"/>
    <dgm:cxn modelId="{A7B6563A-1CD5-40F6-B83A-671E4ECCB48A}" type="presParOf" srcId="{9F24FADB-B90A-4963-8C2E-9A3EDF6319B1}" destId="{79669B23-A47D-45E4-A0A1-BC3678892C18}" srcOrd="4" destOrd="0" presId="urn:microsoft.com/office/officeart/2005/8/layout/hierarchy1"/>
    <dgm:cxn modelId="{8D1EBDDD-D438-45AE-966F-A262405E635A}" type="presParOf" srcId="{9F24FADB-B90A-4963-8C2E-9A3EDF6319B1}" destId="{61B16FD1-B9CB-460B-B695-D0BA5BA19291}" srcOrd="5" destOrd="0" presId="urn:microsoft.com/office/officeart/2005/8/layout/hierarchy1"/>
    <dgm:cxn modelId="{0868D51B-4391-46FE-BE95-34F06C037744}" type="presParOf" srcId="{61B16FD1-B9CB-460B-B695-D0BA5BA19291}" destId="{DAC6A348-96F6-411E-9422-4680F0957707}" srcOrd="0" destOrd="0" presId="urn:microsoft.com/office/officeart/2005/8/layout/hierarchy1"/>
    <dgm:cxn modelId="{A82D44EC-25F6-4093-ADA3-07D8EC93F787}" type="presParOf" srcId="{DAC6A348-96F6-411E-9422-4680F0957707}" destId="{8E1480CA-2E35-441C-8D75-AA852FC6612E}" srcOrd="0" destOrd="0" presId="urn:microsoft.com/office/officeart/2005/8/layout/hierarchy1"/>
    <dgm:cxn modelId="{B837DB18-131C-4480-B1DA-37CA1EF6429F}" type="presParOf" srcId="{DAC6A348-96F6-411E-9422-4680F0957707}" destId="{01DD4644-51C8-4F27-BC87-F802F7AEB2ED}" srcOrd="1" destOrd="0" presId="urn:microsoft.com/office/officeart/2005/8/layout/hierarchy1"/>
    <dgm:cxn modelId="{15E79E51-E58D-4E0D-903B-834F15A14CB2}" type="presParOf" srcId="{61B16FD1-B9CB-460B-B695-D0BA5BA19291}" destId="{AB7E25C0-218E-422F-A02E-F51622FCBC9D}" srcOrd="1" destOrd="0" presId="urn:microsoft.com/office/officeart/2005/8/layout/hierarchy1"/>
    <dgm:cxn modelId="{AB6E062C-276D-4CFF-8CCB-593AB0FAFAFB}" type="presParOf" srcId="{9F24FADB-B90A-4963-8C2E-9A3EDF6319B1}" destId="{43BA2D61-B993-47C1-B55F-C43092967E41}" srcOrd="6" destOrd="0" presId="urn:microsoft.com/office/officeart/2005/8/layout/hierarchy1"/>
    <dgm:cxn modelId="{992DE7AE-F6C5-4F3C-A60C-F1E51E0B71EB}" type="presParOf" srcId="{9F24FADB-B90A-4963-8C2E-9A3EDF6319B1}" destId="{7C37BCB8-F881-4286-B84A-175818D993C2}" srcOrd="7" destOrd="0" presId="urn:microsoft.com/office/officeart/2005/8/layout/hierarchy1"/>
    <dgm:cxn modelId="{3C2A9E9B-F5E6-4EF7-9278-99FEB12093A2}" type="presParOf" srcId="{7C37BCB8-F881-4286-B84A-175818D993C2}" destId="{C19F3026-E189-4B96-9A81-A26FFE3C5399}" srcOrd="0" destOrd="0" presId="urn:microsoft.com/office/officeart/2005/8/layout/hierarchy1"/>
    <dgm:cxn modelId="{305E1A60-50B4-48C1-BC2E-42214B4B2E4E}" type="presParOf" srcId="{C19F3026-E189-4B96-9A81-A26FFE3C5399}" destId="{9A1F2007-84B3-4C57-AA48-94CC5677DA3C}" srcOrd="0" destOrd="0" presId="urn:microsoft.com/office/officeart/2005/8/layout/hierarchy1"/>
    <dgm:cxn modelId="{88A4C58E-ACA5-43F6-8917-7DFBA9610473}" type="presParOf" srcId="{C19F3026-E189-4B96-9A81-A26FFE3C5399}" destId="{6556785C-0206-476E-8CE2-D0EF09A5361D}" srcOrd="1" destOrd="0" presId="urn:microsoft.com/office/officeart/2005/8/layout/hierarchy1"/>
    <dgm:cxn modelId="{459D1EEF-28FF-41F4-A32B-B46ED241FE51}" type="presParOf" srcId="{7C37BCB8-F881-4286-B84A-175818D993C2}" destId="{74181C27-D7BF-4452-BC4D-A2741CA818A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A2D61-B993-47C1-B55F-C43092967E41}">
      <dsp:nvSpPr>
        <dsp:cNvPr id="0" name=""/>
        <dsp:cNvSpPr/>
      </dsp:nvSpPr>
      <dsp:spPr>
        <a:xfrm>
          <a:off x="2977157" y="1056641"/>
          <a:ext cx="2339578" cy="437531"/>
        </a:xfrm>
        <a:custGeom>
          <a:avLst/>
          <a:gdLst/>
          <a:ahLst/>
          <a:cxnLst/>
          <a:rect l="0" t="0" r="0" b="0"/>
          <a:pathLst>
            <a:path>
              <a:moveTo>
                <a:pt x="0" y="0"/>
              </a:moveTo>
              <a:lnTo>
                <a:pt x="0" y="319402"/>
              </a:lnTo>
              <a:lnTo>
                <a:pt x="2339578" y="319402"/>
              </a:lnTo>
              <a:lnTo>
                <a:pt x="2339578" y="4375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669B23-A47D-45E4-A0A1-BC3678892C18}">
      <dsp:nvSpPr>
        <dsp:cNvPr id="0" name=""/>
        <dsp:cNvSpPr/>
      </dsp:nvSpPr>
      <dsp:spPr>
        <a:xfrm>
          <a:off x="2977157" y="1056641"/>
          <a:ext cx="784772" cy="437531"/>
        </a:xfrm>
        <a:custGeom>
          <a:avLst/>
          <a:gdLst/>
          <a:ahLst/>
          <a:cxnLst/>
          <a:rect l="0" t="0" r="0" b="0"/>
          <a:pathLst>
            <a:path>
              <a:moveTo>
                <a:pt x="0" y="0"/>
              </a:moveTo>
              <a:lnTo>
                <a:pt x="0" y="319402"/>
              </a:lnTo>
              <a:lnTo>
                <a:pt x="784772" y="319402"/>
              </a:lnTo>
              <a:lnTo>
                <a:pt x="784772" y="4375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2F2FBA-9DF7-408A-83C5-85B4163D2529}">
      <dsp:nvSpPr>
        <dsp:cNvPr id="0" name=""/>
        <dsp:cNvSpPr/>
      </dsp:nvSpPr>
      <dsp:spPr>
        <a:xfrm>
          <a:off x="2203402" y="1056641"/>
          <a:ext cx="773755" cy="437531"/>
        </a:xfrm>
        <a:custGeom>
          <a:avLst/>
          <a:gdLst/>
          <a:ahLst/>
          <a:cxnLst/>
          <a:rect l="0" t="0" r="0" b="0"/>
          <a:pathLst>
            <a:path>
              <a:moveTo>
                <a:pt x="773755" y="0"/>
              </a:moveTo>
              <a:lnTo>
                <a:pt x="773755" y="319402"/>
              </a:lnTo>
              <a:lnTo>
                <a:pt x="0" y="319402"/>
              </a:lnTo>
              <a:lnTo>
                <a:pt x="0" y="4375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5F350B-2F3F-4718-8555-4B97E105702D}">
      <dsp:nvSpPr>
        <dsp:cNvPr id="0" name=""/>
        <dsp:cNvSpPr/>
      </dsp:nvSpPr>
      <dsp:spPr>
        <a:xfrm>
          <a:off x="644874" y="1056641"/>
          <a:ext cx="2332283" cy="437531"/>
        </a:xfrm>
        <a:custGeom>
          <a:avLst/>
          <a:gdLst/>
          <a:ahLst/>
          <a:cxnLst/>
          <a:rect l="0" t="0" r="0" b="0"/>
          <a:pathLst>
            <a:path>
              <a:moveTo>
                <a:pt x="2332283" y="0"/>
              </a:moveTo>
              <a:lnTo>
                <a:pt x="2332283" y="319402"/>
              </a:lnTo>
              <a:lnTo>
                <a:pt x="0" y="319402"/>
              </a:lnTo>
              <a:lnTo>
                <a:pt x="0" y="43753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131CEA-FAB7-4A0E-B976-C613552FE33C}">
      <dsp:nvSpPr>
        <dsp:cNvPr id="0" name=""/>
        <dsp:cNvSpPr/>
      </dsp:nvSpPr>
      <dsp:spPr>
        <a:xfrm>
          <a:off x="1532057" y="246914"/>
          <a:ext cx="2890199" cy="809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FA2E7-A41A-4DE0-8BA4-4DE65A497397}">
      <dsp:nvSpPr>
        <dsp:cNvPr id="0" name=""/>
        <dsp:cNvSpPr/>
      </dsp:nvSpPr>
      <dsp:spPr>
        <a:xfrm>
          <a:off x="1673742" y="381515"/>
          <a:ext cx="2890199" cy="809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COMPONENTES ESENCIALES DEL SUELO</a:t>
          </a:r>
          <a:endParaRPr lang="es-EC" sz="2000" kern="1200" dirty="0">
            <a:latin typeface="Times New Roman" pitchFamily="18" charset="0"/>
            <a:cs typeface="Times New Roman" pitchFamily="18" charset="0"/>
          </a:endParaRPr>
        </a:p>
      </dsp:txBody>
      <dsp:txXfrm>
        <a:off x="1697458" y="405231"/>
        <a:ext cx="2842767" cy="762294"/>
      </dsp:txXfrm>
    </dsp:sp>
    <dsp:sp modelId="{8A6B44FF-92E1-4B71-B172-3AC15A3C3965}">
      <dsp:nvSpPr>
        <dsp:cNvPr id="0" name=""/>
        <dsp:cNvSpPr/>
      </dsp:nvSpPr>
      <dsp:spPr>
        <a:xfrm>
          <a:off x="7294" y="1494172"/>
          <a:ext cx="1275159" cy="4198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C854A1-AB3E-4FEA-B209-51DD582E8065}">
      <dsp:nvSpPr>
        <dsp:cNvPr id="0" name=""/>
        <dsp:cNvSpPr/>
      </dsp:nvSpPr>
      <dsp:spPr>
        <a:xfrm>
          <a:off x="148979" y="1628772"/>
          <a:ext cx="1275159" cy="41983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Minerales</a:t>
          </a:r>
          <a:endParaRPr lang="es-EC" sz="2000" kern="1200" dirty="0">
            <a:latin typeface="Times New Roman" pitchFamily="18" charset="0"/>
            <a:cs typeface="Times New Roman" pitchFamily="18" charset="0"/>
          </a:endParaRPr>
        </a:p>
      </dsp:txBody>
      <dsp:txXfrm>
        <a:off x="161276" y="1641069"/>
        <a:ext cx="1250565" cy="395240"/>
      </dsp:txXfrm>
    </dsp:sp>
    <dsp:sp modelId="{9BE74DC7-3272-4BFC-B2DE-2EBFDDD08A9E}">
      <dsp:nvSpPr>
        <dsp:cNvPr id="0" name=""/>
        <dsp:cNvSpPr/>
      </dsp:nvSpPr>
      <dsp:spPr>
        <a:xfrm>
          <a:off x="1565822" y="1494172"/>
          <a:ext cx="1275159" cy="4198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08D3B6-10F2-4A94-ABE1-462E07B58F85}">
      <dsp:nvSpPr>
        <dsp:cNvPr id="0" name=""/>
        <dsp:cNvSpPr/>
      </dsp:nvSpPr>
      <dsp:spPr>
        <a:xfrm>
          <a:off x="1707507" y="1628772"/>
          <a:ext cx="1275159" cy="41983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Times New Roman" pitchFamily="18" charset="0"/>
              <a:cs typeface="Times New Roman" pitchFamily="18" charset="0"/>
            </a:rPr>
            <a:t>Materia orgánica</a:t>
          </a:r>
          <a:endParaRPr lang="es-EC" sz="1800" kern="1200" dirty="0">
            <a:latin typeface="Times New Roman" pitchFamily="18" charset="0"/>
            <a:cs typeface="Times New Roman" pitchFamily="18" charset="0"/>
          </a:endParaRPr>
        </a:p>
      </dsp:txBody>
      <dsp:txXfrm>
        <a:off x="1719804" y="1641069"/>
        <a:ext cx="1250565" cy="395240"/>
      </dsp:txXfrm>
    </dsp:sp>
    <dsp:sp modelId="{8E1480CA-2E35-441C-8D75-AA852FC6612E}">
      <dsp:nvSpPr>
        <dsp:cNvPr id="0" name=""/>
        <dsp:cNvSpPr/>
      </dsp:nvSpPr>
      <dsp:spPr>
        <a:xfrm>
          <a:off x="3124350" y="1494172"/>
          <a:ext cx="1275159" cy="4198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DD4644-51C8-4F27-BC87-F802F7AEB2ED}">
      <dsp:nvSpPr>
        <dsp:cNvPr id="0" name=""/>
        <dsp:cNvSpPr/>
      </dsp:nvSpPr>
      <dsp:spPr>
        <a:xfrm>
          <a:off x="3266035" y="1628772"/>
          <a:ext cx="1275159" cy="41983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Agua</a:t>
          </a:r>
          <a:endParaRPr lang="es-EC" sz="2000" kern="1200" dirty="0">
            <a:latin typeface="Times New Roman" pitchFamily="18" charset="0"/>
            <a:cs typeface="Times New Roman" pitchFamily="18" charset="0"/>
          </a:endParaRPr>
        </a:p>
      </dsp:txBody>
      <dsp:txXfrm>
        <a:off x="3278332" y="1641069"/>
        <a:ext cx="1250565" cy="395240"/>
      </dsp:txXfrm>
    </dsp:sp>
    <dsp:sp modelId="{9A1F2007-84B3-4C57-AA48-94CC5677DA3C}">
      <dsp:nvSpPr>
        <dsp:cNvPr id="0" name=""/>
        <dsp:cNvSpPr/>
      </dsp:nvSpPr>
      <dsp:spPr>
        <a:xfrm>
          <a:off x="4679156" y="1494172"/>
          <a:ext cx="1275159" cy="41983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56785C-0206-476E-8CE2-D0EF09A5361D}">
      <dsp:nvSpPr>
        <dsp:cNvPr id="0" name=""/>
        <dsp:cNvSpPr/>
      </dsp:nvSpPr>
      <dsp:spPr>
        <a:xfrm>
          <a:off x="4820840" y="1628772"/>
          <a:ext cx="1275159" cy="41983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latin typeface="Times New Roman" pitchFamily="18" charset="0"/>
              <a:cs typeface="Times New Roman" pitchFamily="18" charset="0"/>
            </a:rPr>
            <a:t>Aire</a:t>
          </a:r>
          <a:endParaRPr lang="es-EC" sz="2000" kern="1200" dirty="0">
            <a:latin typeface="Times New Roman" pitchFamily="18" charset="0"/>
            <a:cs typeface="Times New Roman" pitchFamily="18" charset="0"/>
          </a:endParaRPr>
        </a:p>
      </dsp:txBody>
      <dsp:txXfrm>
        <a:off x="4833137" y="1641069"/>
        <a:ext cx="1250565" cy="3952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0.32951</cdr:x>
      <cdr:y>0.15589</cdr:y>
    </cdr:from>
    <cdr:to>
      <cdr:x>0.46177</cdr:x>
      <cdr:y>0.22294</cdr:y>
    </cdr:to>
    <cdr:sp macro="" textlink="">
      <cdr:nvSpPr>
        <cdr:cNvPr id="3" name="2 CuadroTexto"/>
        <cdr:cNvSpPr txBox="1"/>
      </cdr:nvSpPr>
      <cdr:spPr>
        <a:xfrm xmlns:a="http://schemas.openxmlformats.org/drawingml/2006/main">
          <a:off x="1538451" y="427640"/>
          <a:ext cx="617482" cy="1839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a:p>
      </cdr:txBody>
    </cdr:sp>
  </cdr:relSizeAnchor>
</c:userShapes>
</file>

<file path=ppt/drawings/drawing2.xml><?xml version="1.0" encoding="utf-8"?>
<c:userShapes xmlns:c="http://schemas.openxmlformats.org/drawingml/2006/chart">
  <cdr:relSizeAnchor xmlns:cdr="http://schemas.openxmlformats.org/drawingml/2006/chartDrawing">
    <cdr:from>
      <cdr:x>0.86388</cdr:x>
      <cdr:y>0.45091</cdr:y>
    </cdr:from>
    <cdr:to>
      <cdr:x>0.96889</cdr:x>
      <cdr:y>0.56108</cdr:y>
    </cdr:to>
    <cdr:sp macro="" textlink="">
      <cdr:nvSpPr>
        <cdr:cNvPr id="2" name="1 CuadroTexto"/>
        <cdr:cNvSpPr txBox="1"/>
      </cdr:nvSpPr>
      <cdr:spPr>
        <a:xfrm xmlns:a="http://schemas.openxmlformats.org/drawingml/2006/main">
          <a:off x="3948018" y="1236950"/>
          <a:ext cx="479906" cy="3021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900" dirty="0"/>
            <a:t>(%)</a:t>
          </a:r>
        </a:p>
      </cdr:txBody>
    </cdr:sp>
  </cdr:relSizeAnchor>
</c:userShapes>
</file>

<file path=ppt/drawings/drawing3.xml><?xml version="1.0" encoding="utf-8"?>
<c:userShapes xmlns:c="http://schemas.openxmlformats.org/drawingml/2006/chart">
  <cdr:relSizeAnchor xmlns:cdr="http://schemas.openxmlformats.org/drawingml/2006/chartDrawing">
    <cdr:from>
      <cdr:x>0.82725</cdr:x>
      <cdr:y>0.43026</cdr:y>
    </cdr:from>
    <cdr:to>
      <cdr:x>0.95659</cdr:x>
      <cdr:y>0.52955</cdr:y>
    </cdr:to>
    <cdr:sp macro="" textlink="">
      <cdr:nvSpPr>
        <cdr:cNvPr id="2" name="1 CuadroTexto"/>
        <cdr:cNvSpPr txBox="1"/>
      </cdr:nvSpPr>
      <cdr:spPr>
        <a:xfrm xmlns:a="http://schemas.openxmlformats.org/drawingml/2006/main">
          <a:off x="2541294" y="703922"/>
          <a:ext cx="397329" cy="1624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7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96DD0-B6C6-4466-B6F0-76FEBF45B4F8}" type="datetimeFigureOut">
              <a:rPr lang="es-EC" smtClean="0"/>
              <a:t>07/06/2021</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07C73-11A0-4BC6-A4B2-96FF4F0F3C01}" type="slidenum">
              <a:rPr lang="es-EC" smtClean="0"/>
              <a:t>‹Nº›</a:t>
            </a:fld>
            <a:endParaRPr lang="es-EC" dirty="0"/>
          </a:p>
        </p:txBody>
      </p:sp>
    </p:spTree>
    <p:extLst>
      <p:ext uri="{BB962C8B-B14F-4D97-AF65-F5344CB8AC3E}">
        <p14:creationId xmlns:p14="http://schemas.microsoft.com/office/powerpoint/2010/main" val="182595897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Buenos</a:t>
            </a:r>
            <a:r>
              <a:rPr lang="es-EC" baseline="0" dirty="0" smtClean="0"/>
              <a:t> </a:t>
            </a:r>
            <a:r>
              <a:rPr lang="es-EC" baseline="0" dirty="0" err="1" smtClean="0"/>
              <a:t>dias</a:t>
            </a:r>
            <a:r>
              <a:rPr lang="es-EC" baseline="0" dirty="0" smtClean="0"/>
              <a:t> ingenieros, buenos días abogado, buenos </a:t>
            </a:r>
            <a:r>
              <a:rPr lang="es-EC" baseline="0" dirty="0" err="1" smtClean="0"/>
              <a:t>dias</a:t>
            </a:r>
            <a:r>
              <a:rPr lang="es-EC" baseline="0" dirty="0" smtClean="0"/>
              <a:t> con todos los presentes, les voy a hablar acerca de la </a:t>
            </a:r>
            <a:r>
              <a:rPr lang="es-EC" sz="1200" b="1" dirty="0" smtClean="0">
                <a:latin typeface="Times New Roman" panose="02020603050405020304" pitchFamily="18" charset="0"/>
                <a:cs typeface="Times New Roman" panose="02020603050405020304" pitchFamily="18" charset="0"/>
              </a:rPr>
              <a:t>EVALUACIÓN DEL EFECTO DE MICROORGANISMOS EN LAS PROPIEDADES FÍSICAS Y QUÍMICAS DE SUELOS CANGAHUA</a:t>
            </a:r>
            <a:endParaRPr lang="es-EC" dirty="0"/>
          </a:p>
        </p:txBody>
      </p:sp>
      <p:sp>
        <p:nvSpPr>
          <p:cNvPr id="4" name="3 Marcador de número de diapositiva"/>
          <p:cNvSpPr>
            <a:spLocks noGrp="1"/>
          </p:cNvSpPr>
          <p:nvPr>
            <p:ph type="sldNum" sz="quarter" idx="10"/>
          </p:nvPr>
        </p:nvSpPr>
        <p:spPr/>
        <p:txBody>
          <a:bodyPr/>
          <a:lstStyle/>
          <a:p>
            <a:fld id="{40207C73-11A0-4BC6-A4B2-96FF4F0F3C01}" type="slidenum">
              <a:rPr lang="es-EC" smtClean="0"/>
              <a:t>1</a:t>
            </a:fld>
            <a:endParaRPr lang="es-EC" dirty="0"/>
          </a:p>
        </p:txBody>
      </p:sp>
    </p:spTree>
    <p:extLst>
      <p:ext uri="{BB962C8B-B14F-4D97-AF65-F5344CB8AC3E}">
        <p14:creationId xmlns:p14="http://schemas.microsoft.com/office/powerpoint/2010/main" val="422077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El </a:t>
            </a:r>
            <a:r>
              <a:rPr lang="en-US" dirty="0" err="1" smtClean="0"/>
              <a:t>trebol</a:t>
            </a:r>
            <a:r>
              <a:rPr lang="en-US" dirty="0" smtClean="0"/>
              <a:t> </a:t>
            </a:r>
            <a:r>
              <a:rPr lang="en-US" dirty="0" err="1" smtClean="0"/>
              <a:t>es</a:t>
            </a:r>
            <a:r>
              <a:rPr lang="en-US" dirty="0" smtClean="0"/>
              <a:t> </a:t>
            </a:r>
            <a:r>
              <a:rPr lang="en-US" dirty="0" err="1" smtClean="0"/>
              <a:t>una</a:t>
            </a:r>
            <a:r>
              <a:rPr lang="en-US" dirty="0" smtClean="0"/>
              <a:t> </a:t>
            </a:r>
            <a:r>
              <a:rPr lang="en-US" dirty="0" err="1" smtClean="0"/>
              <a:t>planta</a:t>
            </a:r>
            <a:r>
              <a:rPr lang="en-US" dirty="0" smtClean="0"/>
              <a:t> </a:t>
            </a:r>
            <a:r>
              <a:rPr lang="en-US" dirty="0" err="1" smtClean="0"/>
              <a:t>resistente</a:t>
            </a:r>
            <a:r>
              <a:rPr lang="en-US" dirty="0" smtClean="0"/>
              <a:t> a </a:t>
            </a:r>
            <a:r>
              <a:rPr lang="en-US" dirty="0" err="1" smtClean="0"/>
              <a:t>malas</a:t>
            </a:r>
            <a:r>
              <a:rPr lang="en-US" baseline="0" dirty="0" smtClean="0"/>
              <a:t> </a:t>
            </a:r>
            <a:r>
              <a:rPr lang="en-US" baseline="0" dirty="0" err="1" smtClean="0"/>
              <a:t>condiciones</a:t>
            </a:r>
            <a:r>
              <a:rPr lang="en-US" baseline="0" dirty="0" smtClean="0"/>
              <a:t> en el </a:t>
            </a:r>
            <a:r>
              <a:rPr lang="en-US" baseline="0" dirty="0" err="1" smtClean="0"/>
              <a:t>suelo</a:t>
            </a:r>
            <a:r>
              <a:rPr lang="en-US" baseline="0" dirty="0" smtClean="0"/>
              <a:t>, </a:t>
            </a:r>
            <a:r>
              <a:rPr lang="en-US" baseline="0" dirty="0" err="1" smtClean="0"/>
              <a:t>posee</a:t>
            </a:r>
            <a:r>
              <a:rPr lang="en-US" baseline="0" dirty="0" smtClean="0"/>
              <a:t> </a:t>
            </a:r>
            <a:r>
              <a:rPr lang="en-US" baseline="0" dirty="0" err="1" smtClean="0"/>
              <a:t>una</a:t>
            </a:r>
            <a:r>
              <a:rPr lang="en-US" baseline="0" dirty="0" smtClean="0"/>
              <a:t> </a:t>
            </a:r>
            <a:r>
              <a:rPr lang="en-US" baseline="0" dirty="0" err="1" smtClean="0"/>
              <a:t>capacidad</a:t>
            </a:r>
            <a:r>
              <a:rPr lang="en-US" baseline="0" dirty="0" smtClean="0"/>
              <a:t> de </a:t>
            </a:r>
            <a:r>
              <a:rPr lang="en-US" baseline="0" dirty="0" err="1" smtClean="0"/>
              <a:t>monitoreo</a:t>
            </a:r>
            <a:r>
              <a:rPr lang="en-US" baseline="0" dirty="0" smtClean="0"/>
              <a:t> en la parte </a:t>
            </a:r>
            <a:r>
              <a:rPr lang="en-US" baseline="0" dirty="0" err="1" smtClean="0"/>
              <a:t>aerea</a:t>
            </a:r>
            <a:r>
              <a:rPr lang="en-US" baseline="0" dirty="0" smtClean="0"/>
              <a:t> la </a:t>
            </a:r>
            <a:r>
              <a:rPr lang="en-US" baseline="0" dirty="0" err="1" smtClean="0"/>
              <a:t>cual</a:t>
            </a:r>
            <a:r>
              <a:rPr lang="en-US" baseline="0" dirty="0" smtClean="0"/>
              <a:t> </a:t>
            </a:r>
            <a:r>
              <a:rPr lang="en-US" baseline="0" dirty="0" err="1" smtClean="0"/>
              <a:t>estimula</a:t>
            </a:r>
            <a:r>
              <a:rPr lang="en-US" baseline="0" dirty="0" smtClean="0"/>
              <a:t> el </a:t>
            </a:r>
            <a:r>
              <a:rPr lang="en-US" baseline="0" dirty="0" err="1" smtClean="0"/>
              <a:t>tamaño</a:t>
            </a:r>
            <a:r>
              <a:rPr lang="en-US" baseline="0" dirty="0" smtClean="0"/>
              <a:t> de la </a:t>
            </a:r>
            <a:r>
              <a:rPr lang="en-US" baseline="0" dirty="0" err="1" smtClean="0"/>
              <a:t>raíz</a:t>
            </a:r>
            <a:r>
              <a:rPr lang="en-US" baseline="0" dirty="0" smtClean="0"/>
              <a:t> en </a:t>
            </a:r>
            <a:r>
              <a:rPr lang="en-US" baseline="0" dirty="0" err="1" smtClean="0"/>
              <a:t>función</a:t>
            </a:r>
            <a:r>
              <a:rPr lang="en-US" baseline="0" dirty="0" smtClean="0"/>
              <a:t> del </a:t>
            </a:r>
            <a:r>
              <a:rPr lang="en-US" baseline="0" dirty="0" err="1" smtClean="0"/>
              <a:t>agua</a:t>
            </a:r>
            <a:r>
              <a:rPr lang="en-US" baseline="0" dirty="0" smtClean="0"/>
              <a:t> </a:t>
            </a:r>
            <a:r>
              <a:rPr lang="en-US" baseline="0" dirty="0" err="1" smtClean="0"/>
              <a:t>disponible</a:t>
            </a:r>
            <a:r>
              <a:rPr lang="en-US" baseline="0" dirty="0" smtClean="0"/>
              <a:t>, </a:t>
            </a:r>
            <a:r>
              <a:rPr lang="en-US" baseline="0" dirty="0" err="1" smtClean="0"/>
              <a:t>las</a:t>
            </a:r>
            <a:r>
              <a:rPr lang="en-US" baseline="0" dirty="0" smtClean="0"/>
              <a:t> </a:t>
            </a:r>
            <a:r>
              <a:rPr lang="en-US" baseline="0" dirty="0" err="1" smtClean="0"/>
              <a:t>variedades</a:t>
            </a:r>
            <a:r>
              <a:rPr lang="en-US" baseline="0" dirty="0" smtClean="0"/>
              <a:t> </a:t>
            </a:r>
            <a:r>
              <a:rPr lang="en-US" baseline="0" dirty="0" err="1" smtClean="0"/>
              <a:t>como</a:t>
            </a:r>
            <a:r>
              <a:rPr lang="en-US" baseline="0" dirty="0" smtClean="0"/>
              <a:t> ladino </a:t>
            </a:r>
            <a:r>
              <a:rPr lang="en-US" baseline="0" dirty="0" err="1" smtClean="0"/>
              <a:t>gigante</a:t>
            </a:r>
            <a:r>
              <a:rPr lang="en-US" baseline="0" dirty="0" smtClean="0"/>
              <a:t> </a:t>
            </a:r>
            <a:r>
              <a:rPr lang="en-US" baseline="0" dirty="0" err="1" smtClean="0"/>
              <a:t>poseen</a:t>
            </a:r>
            <a:r>
              <a:rPr lang="en-US" baseline="0" dirty="0" smtClean="0"/>
              <a:t> </a:t>
            </a:r>
            <a:r>
              <a:rPr lang="en-US" baseline="0" dirty="0" err="1" smtClean="0"/>
              <a:t>raices</a:t>
            </a:r>
            <a:r>
              <a:rPr lang="en-US" baseline="0" dirty="0" smtClean="0"/>
              <a:t> </a:t>
            </a:r>
            <a:r>
              <a:rPr lang="en-US" baseline="0" dirty="0" err="1" smtClean="0"/>
              <a:t>pivotantes</a:t>
            </a:r>
            <a:r>
              <a:rPr lang="en-US" baseline="0" dirty="0" smtClean="0"/>
              <a:t>, con </a:t>
            </a:r>
            <a:r>
              <a:rPr lang="en-US" baseline="0" dirty="0" err="1" smtClean="0"/>
              <a:t>una</a:t>
            </a:r>
            <a:r>
              <a:rPr lang="en-US" baseline="0" dirty="0" smtClean="0"/>
              <a:t> mayor </a:t>
            </a:r>
            <a:r>
              <a:rPr lang="en-US" baseline="0" dirty="0" err="1" smtClean="0"/>
              <a:t>rendimenito</a:t>
            </a:r>
            <a:r>
              <a:rPr lang="en-US" baseline="0" dirty="0" smtClean="0"/>
              <a:t> radicular y </a:t>
            </a:r>
            <a:r>
              <a:rPr lang="en-US" baseline="0" dirty="0" err="1" smtClean="0"/>
              <a:t>creciminieto</a:t>
            </a:r>
            <a:r>
              <a:rPr lang="en-US" baseline="0" dirty="0" smtClean="0"/>
              <a:t> </a:t>
            </a:r>
            <a:r>
              <a:rPr lang="en-US" baseline="0" dirty="0" err="1" smtClean="0"/>
              <a:t>acelerado</a:t>
            </a:r>
            <a:r>
              <a:rPr lang="en-US" baseline="0" dirty="0" smtClean="0"/>
              <a:t>. El </a:t>
            </a:r>
            <a:r>
              <a:rPr lang="en-US" baseline="0" dirty="0" err="1" smtClean="0"/>
              <a:t>trebol</a:t>
            </a:r>
            <a:r>
              <a:rPr lang="en-US" baseline="0" dirty="0" smtClean="0"/>
              <a:t> </a:t>
            </a:r>
            <a:r>
              <a:rPr lang="en-US" baseline="0" dirty="0" err="1" smtClean="0"/>
              <a:t>blanco</a:t>
            </a:r>
            <a:r>
              <a:rPr lang="en-US" baseline="0" dirty="0" smtClean="0"/>
              <a:t> </a:t>
            </a:r>
            <a:r>
              <a:rPr lang="en-US" baseline="0" dirty="0" err="1" smtClean="0"/>
              <a:t>pertenece</a:t>
            </a:r>
            <a:r>
              <a:rPr lang="en-US" baseline="0" dirty="0" smtClean="0"/>
              <a:t> al </a:t>
            </a:r>
            <a:r>
              <a:rPr lang="en-US" baseline="0" dirty="0" err="1" smtClean="0"/>
              <a:t>reino</a:t>
            </a:r>
            <a:r>
              <a:rPr lang="en-US" baseline="0" dirty="0" smtClean="0"/>
              <a:t> </a:t>
            </a:r>
            <a:r>
              <a:rPr lang="en-US" baseline="0" dirty="0" err="1" smtClean="0"/>
              <a:t>plantae</a:t>
            </a:r>
            <a:r>
              <a:rPr lang="en-US" baseline="0" dirty="0" smtClean="0"/>
              <a:t>, </a:t>
            </a:r>
            <a:r>
              <a:rPr lang="en-US" baseline="0" dirty="0" err="1" smtClean="0"/>
              <a:t>divison</a:t>
            </a:r>
            <a:r>
              <a:rPr lang="en-US" baseline="0" dirty="0" smtClean="0"/>
              <a:t> </a:t>
            </a:r>
            <a:r>
              <a:rPr lang="en-US" baseline="0" dirty="0" err="1" smtClean="0"/>
              <a:t>magnoliophyta</a:t>
            </a:r>
            <a:r>
              <a:rPr lang="en-US" baseline="0" dirty="0" smtClean="0"/>
              <a:t>, </a:t>
            </a:r>
            <a:r>
              <a:rPr lang="en-US" baseline="0" dirty="0" err="1" smtClean="0"/>
              <a:t>clase</a:t>
            </a:r>
            <a:r>
              <a:rPr lang="en-US" baseline="0" dirty="0" smtClean="0"/>
              <a:t> </a:t>
            </a:r>
            <a:r>
              <a:rPr lang="en-US" baseline="0" dirty="0" err="1" smtClean="0"/>
              <a:t>magnoliopsida</a:t>
            </a:r>
            <a:r>
              <a:rPr lang="en-US" baseline="0" dirty="0" smtClean="0"/>
              <a:t>, </a:t>
            </a:r>
            <a:r>
              <a:rPr lang="en-US" baseline="0" dirty="0" err="1" smtClean="0"/>
              <a:t>orden</a:t>
            </a:r>
            <a:r>
              <a:rPr lang="en-US" baseline="0" dirty="0" smtClean="0"/>
              <a:t> </a:t>
            </a:r>
            <a:r>
              <a:rPr lang="en-US" baseline="0" dirty="0" err="1" smtClean="0"/>
              <a:t>fabales</a:t>
            </a:r>
            <a:r>
              <a:rPr lang="en-US" baseline="0" dirty="0" smtClean="0"/>
              <a:t>, </a:t>
            </a:r>
            <a:r>
              <a:rPr lang="en-US" baseline="0" dirty="0" err="1" smtClean="0"/>
              <a:t>familia</a:t>
            </a:r>
            <a:r>
              <a:rPr lang="en-US" baseline="0" dirty="0" smtClean="0"/>
              <a:t> </a:t>
            </a:r>
            <a:r>
              <a:rPr lang="en-US" baseline="0" dirty="0" err="1" smtClean="0"/>
              <a:t>fabacea</a:t>
            </a:r>
            <a:r>
              <a:rPr lang="en-US" baseline="0" dirty="0" smtClean="0"/>
              <a:t>, </a:t>
            </a:r>
            <a:r>
              <a:rPr lang="en-US" baseline="0" dirty="0" err="1" smtClean="0"/>
              <a:t>genero</a:t>
            </a:r>
            <a:r>
              <a:rPr lang="en-US" baseline="0" dirty="0" smtClean="0"/>
              <a:t> </a:t>
            </a:r>
            <a:r>
              <a:rPr lang="en-US" baseline="0" dirty="0" err="1" smtClean="0"/>
              <a:t>trifolium</a:t>
            </a:r>
            <a:r>
              <a:rPr lang="en-US" baseline="0" dirty="0" smtClean="0"/>
              <a:t> y </a:t>
            </a:r>
            <a:r>
              <a:rPr lang="en-US" baseline="0" dirty="0" err="1" smtClean="0"/>
              <a:t>especie</a:t>
            </a:r>
            <a:r>
              <a:rPr lang="en-US" baseline="0" dirty="0" smtClean="0"/>
              <a:t> </a:t>
            </a:r>
            <a:r>
              <a:rPr lang="en-US" baseline="0" dirty="0" err="1" smtClean="0"/>
              <a:t>repens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C" sz="1200" b="0" i="0" kern="1200" dirty="0" smtClean="0">
                <a:solidFill>
                  <a:schemeClr val="tx1"/>
                </a:solidFill>
                <a:effectLst/>
                <a:latin typeface="+mn-lt"/>
                <a:ea typeface="+mn-ea"/>
                <a:cs typeface="+mn-cs"/>
              </a:rPr>
              <a:t>Que son las micorrizas,</a:t>
            </a:r>
            <a:r>
              <a:rPr lang="es-EC" sz="1200" b="0" i="0" kern="1200" baseline="0" dirty="0" smtClean="0">
                <a:solidFill>
                  <a:schemeClr val="tx1"/>
                </a:solidFill>
                <a:effectLst/>
                <a:latin typeface="+mn-lt"/>
                <a:ea typeface="+mn-ea"/>
                <a:cs typeface="+mn-cs"/>
              </a:rPr>
              <a:t> son estructuras formadas por la asociación de un hongo y una raíz. </a:t>
            </a:r>
            <a:r>
              <a:rPr lang="es-EC" sz="1200" b="0" i="0" kern="1200" dirty="0" smtClean="0">
                <a:solidFill>
                  <a:schemeClr val="tx1"/>
                </a:solidFill>
                <a:effectLst/>
                <a:latin typeface="+mn-lt"/>
                <a:ea typeface="+mn-ea"/>
                <a:cs typeface="+mn-cs"/>
              </a:rPr>
              <a:t>Como pueden</a:t>
            </a:r>
            <a:r>
              <a:rPr lang="es-EC" sz="1200" b="0" i="0" kern="1200" baseline="0" dirty="0" smtClean="0">
                <a:solidFill>
                  <a:schemeClr val="tx1"/>
                </a:solidFill>
                <a:effectLst/>
                <a:latin typeface="+mn-lt"/>
                <a:ea typeface="+mn-ea"/>
                <a:cs typeface="+mn-cs"/>
              </a:rPr>
              <a:t> ver aquí s</a:t>
            </a:r>
            <a:r>
              <a:rPr lang="es-EC" sz="1200" b="0" i="0" kern="1200" dirty="0" smtClean="0">
                <a:solidFill>
                  <a:schemeClr val="tx1"/>
                </a:solidFill>
                <a:effectLst/>
                <a:latin typeface="+mn-lt"/>
                <a:ea typeface="+mn-ea"/>
                <a:cs typeface="+mn-cs"/>
              </a:rPr>
              <a:t>e observa claramente los puntos blancos engrosados en las raíces del pino, son las micorrizas, y como de ellas parte una maraña de filamentos blancos, son las hifas cuyo conjunto forman el micelio y exploran mucho mas espacio en el suelo del que podría ocupar las propias raíces del vegetal. De acuerdo</a:t>
            </a:r>
            <a:r>
              <a:rPr lang="es-EC" sz="1200" b="0" i="0" kern="1200" baseline="0" dirty="0" smtClean="0">
                <a:solidFill>
                  <a:schemeClr val="tx1"/>
                </a:solidFill>
                <a:effectLst/>
                <a:latin typeface="+mn-lt"/>
                <a:ea typeface="+mn-ea"/>
                <a:cs typeface="+mn-cs"/>
              </a:rPr>
              <a:t> a como las hifas </a:t>
            </a:r>
            <a:r>
              <a:rPr lang="es-EC" sz="1200" b="0" i="0" kern="1200" baseline="0" dirty="0" err="1" smtClean="0">
                <a:solidFill>
                  <a:schemeClr val="tx1"/>
                </a:solidFill>
                <a:effectLst/>
                <a:latin typeface="+mn-lt"/>
                <a:ea typeface="+mn-ea"/>
                <a:cs typeface="+mn-cs"/>
              </a:rPr>
              <a:t>actuan</a:t>
            </a:r>
            <a:r>
              <a:rPr lang="es-EC" sz="1200" b="0" i="0" kern="1200" baseline="0" dirty="0" smtClean="0">
                <a:solidFill>
                  <a:schemeClr val="tx1"/>
                </a:solidFill>
                <a:effectLst/>
                <a:latin typeface="+mn-lt"/>
                <a:ea typeface="+mn-ea"/>
                <a:cs typeface="+mn-cs"/>
              </a:rPr>
              <a:t> </a:t>
            </a:r>
            <a:r>
              <a:rPr lang="es-EC" sz="1200" b="0" i="0" kern="1200" baseline="0" dirty="0" err="1" smtClean="0">
                <a:solidFill>
                  <a:schemeClr val="tx1"/>
                </a:solidFill>
                <a:effectLst/>
                <a:latin typeface="+mn-lt"/>
                <a:ea typeface="+mn-ea"/>
                <a:cs typeface="+mn-cs"/>
              </a:rPr>
              <a:t>em</a:t>
            </a:r>
            <a:r>
              <a:rPr lang="es-EC" sz="1200" b="0" i="0" kern="1200" baseline="0" dirty="0" smtClean="0">
                <a:solidFill>
                  <a:schemeClr val="tx1"/>
                </a:solidFill>
                <a:effectLst/>
                <a:latin typeface="+mn-lt"/>
                <a:ea typeface="+mn-ea"/>
                <a:cs typeface="+mn-cs"/>
              </a:rPr>
              <a:t> conjunto con las células de la raíz de la planta se clasifica en </a:t>
            </a:r>
            <a:r>
              <a:rPr lang="es-EC" sz="1200" b="0" i="0" kern="1200" dirty="0" smtClean="0">
                <a:solidFill>
                  <a:schemeClr val="tx1"/>
                </a:solidFill>
                <a:effectLst/>
                <a:latin typeface="+mn-lt"/>
                <a:ea typeface="+mn-ea"/>
                <a:cs typeface="+mn-cs"/>
              </a:rPr>
              <a:t>varios</a:t>
            </a:r>
            <a:r>
              <a:rPr lang="es-EC" sz="1200" b="0" i="0" kern="1200" baseline="0" dirty="0" smtClean="0">
                <a:solidFill>
                  <a:schemeClr val="tx1"/>
                </a:solidFill>
                <a:effectLst/>
                <a:latin typeface="+mn-lt"/>
                <a:ea typeface="+mn-ea"/>
                <a:cs typeface="+mn-cs"/>
              </a:rPr>
              <a:t> tipos, las </a:t>
            </a:r>
            <a:r>
              <a:rPr lang="es-EC" sz="1200" b="0" i="0" kern="1200" baseline="0" dirty="0" err="1" smtClean="0">
                <a:solidFill>
                  <a:schemeClr val="tx1"/>
                </a:solidFill>
                <a:effectLst/>
                <a:latin typeface="+mn-lt"/>
                <a:ea typeface="+mn-ea"/>
                <a:cs typeface="+mn-cs"/>
              </a:rPr>
              <a:t>ectomicorrizas</a:t>
            </a:r>
            <a:r>
              <a:rPr lang="es-EC" sz="1200" b="0" i="0" kern="1200" baseline="0" dirty="0" smtClean="0">
                <a:solidFill>
                  <a:schemeClr val="tx1"/>
                </a:solidFill>
                <a:effectLst/>
                <a:latin typeface="+mn-lt"/>
                <a:ea typeface="+mn-ea"/>
                <a:cs typeface="+mn-cs"/>
              </a:rPr>
              <a:t>, </a:t>
            </a:r>
            <a:r>
              <a:rPr lang="es-EC" sz="1200" b="0" i="0" kern="1200" baseline="0" dirty="0" err="1" smtClean="0">
                <a:solidFill>
                  <a:schemeClr val="tx1"/>
                </a:solidFill>
                <a:effectLst/>
                <a:latin typeface="+mn-lt"/>
                <a:ea typeface="+mn-ea"/>
                <a:cs typeface="+mn-cs"/>
              </a:rPr>
              <a:t>endomicorrizas</a:t>
            </a:r>
            <a:r>
              <a:rPr lang="es-EC" sz="1200" b="0" i="0" kern="1200" baseline="0" dirty="0" smtClean="0">
                <a:solidFill>
                  <a:schemeClr val="tx1"/>
                </a:solidFill>
                <a:effectLst/>
                <a:latin typeface="+mn-lt"/>
                <a:ea typeface="+mn-ea"/>
                <a:cs typeface="+mn-cs"/>
              </a:rPr>
              <a:t> y una combinación de las anteriores como son las </a:t>
            </a:r>
            <a:r>
              <a:rPr lang="es-EC" sz="1200" b="0" i="0" kern="1200" baseline="0" dirty="0" err="1" smtClean="0">
                <a:solidFill>
                  <a:schemeClr val="tx1"/>
                </a:solidFill>
                <a:effectLst/>
                <a:latin typeface="+mn-lt"/>
                <a:ea typeface="+mn-ea"/>
                <a:cs typeface="+mn-cs"/>
              </a:rPr>
              <a:t>ectendomicorrizas</a:t>
            </a:r>
            <a:r>
              <a:rPr lang="es-EC" sz="1200" b="0" i="0" kern="1200" baseline="0" dirty="0" smtClean="0">
                <a:solidFill>
                  <a:schemeClr val="tx1"/>
                </a:solidFill>
                <a:effectLst/>
                <a:latin typeface="+mn-lt"/>
                <a:ea typeface="+mn-ea"/>
                <a:cs typeface="+mn-cs"/>
              </a:rPr>
              <a:t>.</a:t>
            </a:r>
          </a:p>
          <a:p>
            <a:endParaRPr lang="es-EC" sz="1200" b="0" i="0" kern="1200" baseline="0" dirty="0" smtClean="0">
              <a:solidFill>
                <a:schemeClr val="tx1"/>
              </a:solidFill>
              <a:effectLst/>
              <a:latin typeface="+mn-lt"/>
              <a:ea typeface="+mn-ea"/>
              <a:cs typeface="+mn-cs"/>
            </a:endParaRPr>
          </a:p>
          <a:p>
            <a:r>
              <a:rPr lang="pt-BR" sz="1200" b="0" i="0" u="none" strike="noStrike" kern="1200" baseline="0" dirty="0" smtClean="0">
                <a:solidFill>
                  <a:schemeClr val="tx1"/>
                </a:solidFill>
                <a:latin typeface="+mn-lt"/>
                <a:ea typeface="+mn-ea"/>
                <a:cs typeface="+mn-cs"/>
              </a:rPr>
              <a:t>E c t o m i c o r </a:t>
            </a:r>
            <a:r>
              <a:rPr lang="pt-BR" sz="1200" b="0" i="0" u="none" strike="noStrike" kern="1200" baseline="0" dirty="0" err="1" smtClean="0">
                <a:solidFill>
                  <a:schemeClr val="tx1"/>
                </a:solidFill>
                <a:latin typeface="+mn-lt"/>
                <a:ea typeface="+mn-ea"/>
                <a:cs typeface="+mn-cs"/>
              </a:rPr>
              <a:t>r</a:t>
            </a:r>
            <a:r>
              <a:rPr lang="pt-BR" sz="1200" b="0" i="0" u="none" strike="noStrike" kern="1200" baseline="0" dirty="0" smtClean="0">
                <a:solidFill>
                  <a:schemeClr val="tx1"/>
                </a:solidFill>
                <a:latin typeface="+mn-lt"/>
                <a:ea typeface="+mn-ea"/>
                <a:cs typeface="+mn-cs"/>
              </a:rPr>
              <a:t> i z a</a:t>
            </a:r>
          </a:p>
          <a:p>
            <a:r>
              <a:rPr lang="es-EC" sz="1200" b="0" i="0" u="none" strike="noStrike" kern="1200" baseline="0" dirty="0" smtClean="0">
                <a:solidFill>
                  <a:schemeClr val="tx1"/>
                </a:solidFill>
                <a:latin typeface="+mn-lt"/>
                <a:ea typeface="+mn-ea"/>
                <a:cs typeface="+mn-cs"/>
              </a:rPr>
              <a:t>En la </a:t>
            </a:r>
            <a:r>
              <a:rPr lang="es-EC" sz="1200" b="0" i="0" u="none" strike="noStrike" kern="1200" baseline="0" dirty="0" err="1" smtClean="0">
                <a:solidFill>
                  <a:schemeClr val="tx1"/>
                </a:solidFill>
                <a:latin typeface="+mn-lt"/>
                <a:ea typeface="+mn-ea"/>
                <a:cs typeface="+mn-cs"/>
              </a:rPr>
              <a:t>ectomicorrizas</a:t>
            </a:r>
            <a:r>
              <a:rPr lang="es-EC" sz="1200" b="0" i="0" u="none" strike="noStrike" kern="1200" baseline="0" dirty="0" smtClean="0">
                <a:solidFill>
                  <a:schemeClr val="tx1"/>
                </a:solidFill>
                <a:latin typeface="+mn-lt"/>
                <a:ea typeface="+mn-ea"/>
                <a:cs typeface="+mn-cs"/>
              </a:rPr>
              <a:t> las hifas de un hongo penetran las raíces secundarias de la planta para desarrollarse, rodeando las células de la corteza radical formando una trama intercelular denominada </a:t>
            </a:r>
            <a:r>
              <a:rPr lang="es-EC" sz="1200" b="0" i="1" u="none" strike="noStrike" kern="1200" baseline="0" dirty="0" smtClean="0">
                <a:solidFill>
                  <a:schemeClr val="tx1"/>
                </a:solidFill>
                <a:latin typeface="+mn-lt"/>
                <a:ea typeface="+mn-ea"/>
                <a:cs typeface="+mn-cs"/>
              </a:rPr>
              <a:t>red de </a:t>
            </a:r>
            <a:r>
              <a:rPr lang="es-EC" sz="1200" b="0" i="1" u="none" strike="noStrike" kern="1200" baseline="0" dirty="0" err="1" smtClean="0">
                <a:solidFill>
                  <a:schemeClr val="tx1"/>
                </a:solidFill>
                <a:latin typeface="+mn-lt"/>
                <a:ea typeface="+mn-ea"/>
                <a:cs typeface="+mn-cs"/>
              </a:rPr>
              <a:t>Hartig</a:t>
            </a:r>
            <a:r>
              <a:rPr lang="es-EC" sz="1200" b="0" i="0" u="none" strike="noStrike" kern="1200" baseline="0" dirty="0" smtClean="0">
                <a:solidFill>
                  <a:schemeClr val="tx1"/>
                </a:solidFill>
                <a:latin typeface="+mn-lt"/>
                <a:ea typeface="+mn-ea"/>
                <a:cs typeface="+mn-cs"/>
              </a:rPr>
              <a:t>, además de una capa de </a:t>
            </a:r>
            <a:r>
              <a:rPr lang="es-EC" sz="1200" b="0" i="1" u="none" strike="noStrike" kern="1200" baseline="0" dirty="0" smtClean="0">
                <a:solidFill>
                  <a:schemeClr val="tx1"/>
                </a:solidFill>
                <a:latin typeface="+mn-lt"/>
                <a:ea typeface="+mn-ea"/>
                <a:cs typeface="+mn-cs"/>
              </a:rPr>
              <a:t>micelio </a:t>
            </a:r>
            <a:r>
              <a:rPr lang="es-EC" sz="1200" b="0" i="0" u="none" strike="noStrike" kern="1200" baseline="0" dirty="0" smtClean="0">
                <a:solidFill>
                  <a:schemeClr val="tx1"/>
                </a:solidFill>
                <a:latin typeface="+mn-lt"/>
                <a:ea typeface="+mn-ea"/>
                <a:cs typeface="+mn-cs"/>
              </a:rPr>
              <a:t>(conjunto de hifas que constituyen el cuerpo o </a:t>
            </a:r>
            <a:r>
              <a:rPr lang="es-EC" sz="1200" b="0" i="1" u="none" strike="noStrike" kern="1200" baseline="0" dirty="0" smtClean="0">
                <a:solidFill>
                  <a:schemeClr val="tx1"/>
                </a:solidFill>
                <a:latin typeface="+mn-lt"/>
                <a:ea typeface="+mn-ea"/>
                <a:cs typeface="+mn-cs"/>
              </a:rPr>
              <a:t>talo </a:t>
            </a:r>
            <a:r>
              <a:rPr lang="es-EC" sz="1200" b="0" i="0" u="none" strike="noStrike" kern="1200" baseline="0" dirty="0" smtClean="0">
                <a:solidFill>
                  <a:schemeClr val="tx1"/>
                </a:solidFill>
                <a:latin typeface="+mn-lt"/>
                <a:ea typeface="+mn-ea"/>
                <a:cs typeface="+mn-cs"/>
              </a:rPr>
              <a:t>del hongo) en la parte exterior de la raíz, llamada </a:t>
            </a:r>
            <a:r>
              <a:rPr lang="es-EC" sz="1200" b="0" i="1" u="none" strike="noStrike" kern="1200" baseline="0" dirty="0" smtClean="0">
                <a:solidFill>
                  <a:schemeClr val="tx1"/>
                </a:solidFill>
                <a:latin typeface="+mn-lt"/>
                <a:ea typeface="+mn-ea"/>
                <a:cs typeface="+mn-cs"/>
              </a:rPr>
              <a:t>manto</a:t>
            </a:r>
            <a:r>
              <a:rPr lang="es-EC" sz="1200" b="0" i="0" u="none" strike="noStrike" kern="1200" baseline="0" dirty="0" smtClean="0">
                <a:solidFill>
                  <a:schemeClr val="tx1"/>
                </a:solidFill>
                <a:latin typeface="+mn-lt"/>
                <a:ea typeface="+mn-ea"/>
                <a:cs typeface="+mn-cs"/>
              </a:rPr>
              <a:t>. </a:t>
            </a:r>
          </a:p>
          <a:p>
            <a:r>
              <a:rPr lang="es-EC" sz="1200" b="0" i="0" u="none" strike="noStrike" kern="1200" baseline="0" dirty="0" err="1" smtClean="0">
                <a:solidFill>
                  <a:schemeClr val="tx1"/>
                </a:solidFill>
                <a:latin typeface="+mn-lt"/>
                <a:ea typeface="+mn-ea"/>
                <a:cs typeface="+mn-cs"/>
              </a:rPr>
              <a:t>Ectomicorriza</a:t>
            </a:r>
            <a:r>
              <a:rPr lang="es-EC" sz="1200" b="0" i="0" u="none" strike="noStrike" kern="1200" baseline="0" dirty="0" smtClean="0">
                <a:solidFill>
                  <a:schemeClr val="tx1"/>
                </a:solidFill>
                <a:latin typeface="+mn-lt"/>
                <a:ea typeface="+mn-ea"/>
                <a:cs typeface="+mn-cs"/>
              </a:rPr>
              <a:t>: Representación de un corte transversal de raíz donde se aprecian las células siendo rodeadas por las hifas del hongo (color amarillo). La trama de hifas se denomina red de </a:t>
            </a:r>
            <a:r>
              <a:rPr lang="es-EC" sz="1200" b="0" i="0" u="none" strike="noStrike" kern="1200" baseline="0" dirty="0" err="1" smtClean="0">
                <a:solidFill>
                  <a:schemeClr val="tx1"/>
                </a:solidFill>
                <a:latin typeface="+mn-lt"/>
                <a:ea typeface="+mn-ea"/>
                <a:cs typeface="+mn-cs"/>
              </a:rPr>
              <a:t>Hartig</a:t>
            </a:r>
            <a:r>
              <a:rPr lang="es-EC" sz="1200" b="0" i="0" u="none" strike="noStrike" kern="1200" baseline="0" dirty="0" smtClean="0">
                <a:solidFill>
                  <a:schemeClr val="tx1"/>
                </a:solidFill>
                <a:latin typeface="+mn-lt"/>
                <a:ea typeface="+mn-ea"/>
                <a:cs typeface="+mn-cs"/>
              </a:rPr>
              <a:t>. Nótese que las hifas nunca penetran las células. En la parte superior, sobre las células de la epidermis de la raíz, se aprecia la capa externa de hifas que forma el </a:t>
            </a:r>
            <a:r>
              <a:rPr lang="es-EC" sz="1200" b="0" i="1" u="none" strike="noStrike" kern="1200" baseline="0" dirty="0" smtClean="0">
                <a:solidFill>
                  <a:schemeClr val="tx1"/>
                </a:solidFill>
                <a:latin typeface="+mn-lt"/>
                <a:ea typeface="+mn-ea"/>
                <a:cs typeface="+mn-cs"/>
              </a:rPr>
              <a:t>manto</a:t>
            </a:r>
            <a:r>
              <a:rPr lang="es-EC" sz="1200" b="0" i="0" u="none" strike="noStrike" kern="1200" baseline="0" dirty="0" smtClean="0">
                <a:solidFill>
                  <a:schemeClr val="tx1"/>
                </a:solidFill>
                <a:latin typeface="+mn-lt"/>
                <a:ea typeface="+mn-ea"/>
                <a:cs typeface="+mn-cs"/>
              </a:rPr>
              <a:t>.</a:t>
            </a:r>
          </a:p>
          <a:p>
            <a:endParaRPr lang="es-EC"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M i c o r </a:t>
            </a:r>
            <a:r>
              <a:rPr lang="pt-BR" sz="1200" b="0" i="0" u="none" strike="noStrike" kern="1200" baseline="0" dirty="0" err="1" smtClean="0">
                <a:solidFill>
                  <a:schemeClr val="tx1"/>
                </a:solidFill>
                <a:latin typeface="+mn-lt"/>
                <a:ea typeface="+mn-ea"/>
                <a:cs typeface="+mn-cs"/>
              </a:rPr>
              <a:t>r</a:t>
            </a:r>
            <a:r>
              <a:rPr lang="pt-BR" sz="1200" b="0" i="0" u="none" strike="noStrike" kern="1200" baseline="0" dirty="0" smtClean="0">
                <a:solidFill>
                  <a:schemeClr val="tx1"/>
                </a:solidFill>
                <a:latin typeface="+mn-lt"/>
                <a:ea typeface="+mn-ea"/>
                <a:cs typeface="+mn-cs"/>
              </a:rPr>
              <a:t> i z a </a:t>
            </a:r>
            <a:r>
              <a:rPr lang="pt-BR" sz="1200" b="0" i="0" u="none" strike="noStrike" kern="1200" baseline="0" dirty="0" err="1" smtClean="0">
                <a:solidFill>
                  <a:schemeClr val="tx1"/>
                </a:solidFill>
                <a:latin typeface="+mn-lt"/>
                <a:ea typeface="+mn-ea"/>
                <a:cs typeface="+mn-cs"/>
              </a:rPr>
              <a:t>a</a:t>
            </a:r>
            <a:r>
              <a:rPr lang="pt-BR" sz="1200" b="0" i="0" u="none" strike="noStrike" kern="1200" baseline="0" dirty="0" smtClean="0">
                <a:solidFill>
                  <a:schemeClr val="tx1"/>
                </a:solidFill>
                <a:latin typeface="+mn-lt"/>
                <a:ea typeface="+mn-ea"/>
                <a:cs typeface="+mn-cs"/>
              </a:rPr>
              <a:t> r b u s c u l a r </a:t>
            </a:r>
          </a:p>
          <a:p>
            <a:r>
              <a:rPr lang="pt-BR" sz="1200" b="0" i="0" u="none" strike="noStrike" kern="1200" baseline="0" dirty="0" smtClean="0">
                <a:solidFill>
                  <a:schemeClr val="tx1"/>
                </a:solidFill>
                <a:latin typeface="+mn-lt"/>
                <a:ea typeface="+mn-ea"/>
                <a:cs typeface="+mn-cs"/>
              </a:rPr>
              <a:t>Esta </a:t>
            </a:r>
            <a:r>
              <a:rPr lang="pt-BR" sz="1200" b="0" i="0" u="none" strike="noStrike" kern="1200" baseline="0" dirty="0" err="1" smtClean="0">
                <a:solidFill>
                  <a:schemeClr val="tx1"/>
                </a:solidFill>
                <a:latin typeface="+mn-lt"/>
                <a:ea typeface="+mn-ea"/>
                <a:cs typeface="+mn-cs"/>
              </a:rPr>
              <a:t>fue</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clasificada</a:t>
            </a:r>
            <a:r>
              <a:rPr lang="pt-BR" sz="1200" b="0" i="0" u="none" strike="noStrike" kern="1200" baseline="0" dirty="0" smtClean="0">
                <a:solidFill>
                  <a:schemeClr val="tx1"/>
                </a:solidFill>
                <a:latin typeface="+mn-lt"/>
                <a:ea typeface="+mn-ea"/>
                <a:cs typeface="+mn-cs"/>
              </a:rPr>
              <a:t> p</a:t>
            </a:r>
            <a:r>
              <a:rPr lang="es-EC" sz="1200" b="0" i="0" u="none" strike="noStrike" kern="1200" baseline="0" dirty="0" smtClean="0">
                <a:solidFill>
                  <a:schemeClr val="tx1"/>
                </a:solidFill>
                <a:latin typeface="+mn-lt"/>
                <a:ea typeface="+mn-ea"/>
                <a:cs typeface="+mn-cs"/>
              </a:rPr>
              <a:t>rimero como </a:t>
            </a:r>
            <a:r>
              <a:rPr lang="es-EC" sz="1200" b="0" i="0" u="none" strike="noStrike" kern="1200" baseline="0" dirty="0" err="1" smtClean="0">
                <a:solidFill>
                  <a:schemeClr val="tx1"/>
                </a:solidFill>
                <a:latin typeface="+mn-lt"/>
                <a:ea typeface="+mn-ea"/>
                <a:cs typeface="+mn-cs"/>
              </a:rPr>
              <a:t>endomicorriza</a:t>
            </a:r>
            <a:r>
              <a:rPr lang="es-EC" sz="1200" b="0" i="0" u="none" strike="noStrike" kern="1200" baseline="0" dirty="0" smtClean="0">
                <a:solidFill>
                  <a:schemeClr val="tx1"/>
                </a:solidFill>
                <a:latin typeface="+mn-lt"/>
                <a:ea typeface="+mn-ea"/>
                <a:cs typeface="+mn-cs"/>
              </a:rPr>
              <a:t>, y </a:t>
            </a:r>
            <a:r>
              <a:rPr lang="es-EC" sz="1200" b="0" i="0" u="none" strike="noStrike" kern="1200" baseline="0" dirty="0" err="1" smtClean="0">
                <a:solidFill>
                  <a:schemeClr val="tx1"/>
                </a:solidFill>
                <a:latin typeface="+mn-lt"/>
                <a:ea typeface="+mn-ea"/>
                <a:cs typeface="+mn-cs"/>
              </a:rPr>
              <a:t>tambien</a:t>
            </a:r>
            <a:r>
              <a:rPr lang="es-EC" sz="1200" b="0" i="0" u="none" strike="noStrike" kern="1200" baseline="0" dirty="0" smtClean="0">
                <a:solidFill>
                  <a:schemeClr val="tx1"/>
                </a:solidFill>
                <a:latin typeface="+mn-lt"/>
                <a:ea typeface="+mn-ea"/>
                <a:cs typeface="+mn-cs"/>
              </a:rPr>
              <a:t> conocida como </a:t>
            </a:r>
            <a:r>
              <a:rPr lang="es-EC" sz="1200" b="0" i="1" u="none" strike="noStrike" kern="1200" baseline="0" dirty="0" smtClean="0">
                <a:solidFill>
                  <a:schemeClr val="tx1"/>
                </a:solidFill>
                <a:latin typeface="+mn-lt"/>
                <a:ea typeface="+mn-ea"/>
                <a:cs typeface="+mn-cs"/>
              </a:rPr>
              <a:t>micorriza </a:t>
            </a:r>
            <a:r>
              <a:rPr lang="es-EC" sz="1200" b="0" i="1" u="none" strike="noStrike" kern="1200" baseline="0" dirty="0" err="1" smtClean="0">
                <a:solidFill>
                  <a:schemeClr val="tx1"/>
                </a:solidFill>
                <a:latin typeface="+mn-lt"/>
                <a:ea typeface="+mn-ea"/>
                <a:cs typeface="+mn-cs"/>
              </a:rPr>
              <a:t>vesículo-arbuscular</a:t>
            </a:r>
            <a:r>
              <a:rPr lang="es-EC" sz="1200" b="0" i="0" u="none" strike="noStrike" kern="1200" baseline="0" dirty="0" smtClean="0">
                <a:solidFill>
                  <a:schemeClr val="tx1"/>
                </a:solidFill>
                <a:latin typeface="+mn-lt"/>
                <a:ea typeface="+mn-ea"/>
                <a:cs typeface="+mn-cs"/>
              </a:rPr>
              <a:t>. En este caso no se forman la red de </a:t>
            </a:r>
            <a:r>
              <a:rPr lang="es-EC" sz="1200" b="0" i="0" u="none" strike="noStrike" kern="1200" baseline="0" dirty="0" err="1" smtClean="0">
                <a:solidFill>
                  <a:schemeClr val="tx1"/>
                </a:solidFill>
                <a:latin typeface="+mn-lt"/>
                <a:ea typeface="+mn-ea"/>
                <a:cs typeface="+mn-cs"/>
              </a:rPr>
              <a:t>Hartig</a:t>
            </a:r>
            <a:r>
              <a:rPr lang="es-EC" sz="1200" b="0" i="0" u="none" strike="noStrike" kern="1200" baseline="0" dirty="0" smtClean="0">
                <a:solidFill>
                  <a:schemeClr val="tx1"/>
                </a:solidFill>
                <a:latin typeface="+mn-lt"/>
                <a:ea typeface="+mn-ea"/>
                <a:cs typeface="+mn-cs"/>
              </a:rPr>
              <a:t> ni el manto, y se caracteriza porque las hifas penetran la raíz, se introducen en las células formando dos tipos de estructuras, las vesículas y </a:t>
            </a:r>
            <a:r>
              <a:rPr lang="es-EC" sz="1200" b="0" i="0" u="none" strike="noStrike" kern="1200" baseline="0" dirty="0" err="1" smtClean="0">
                <a:solidFill>
                  <a:schemeClr val="tx1"/>
                </a:solidFill>
                <a:latin typeface="+mn-lt"/>
                <a:ea typeface="+mn-ea"/>
                <a:cs typeface="+mn-cs"/>
              </a:rPr>
              <a:t>arbusculos</a:t>
            </a:r>
            <a:r>
              <a:rPr lang="es-EC" sz="1200" b="0" i="0" u="none" strike="noStrike" kern="1200" baseline="0" dirty="0" smtClean="0">
                <a:solidFill>
                  <a:schemeClr val="tx1"/>
                </a:solidFill>
                <a:latin typeface="+mn-lt"/>
                <a:ea typeface="+mn-ea"/>
                <a:cs typeface="+mn-cs"/>
              </a:rPr>
              <a:t>. Los </a:t>
            </a:r>
            <a:r>
              <a:rPr lang="es-EC" sz="1200" b="0" i="1" u="none" strike="noStrike" kern="1200" baseline="0" dirty="0" err="1" smtClean="0">
                <a:solidFill>
                  <a:schemeClr val="tx1"/>
                </a:solidFill>
                <a:latin typeface="+mn-lt"/>
                <a:ea typeface="+mn-ea"/>
                <a:cs typeface="+mn-cs"/>
              </a:rPr>
              <a:t>arbúsculos</a:t>
            </a:r>
            <a:r>
              <a:rPr lang="es-EC" sz="1200" b="0" i="1" u="none" strike="noStrike" kern="1200" baseline="0" dirty="0" smtClean="0">
                <a:solidFill>
                  <a:schemeClr val="tx1"/>
                </a:solidFill>
                <a:latin typeface="+mn-lt"/>
                <a:ea typeface="+mn-ea"/>
                <a:cs typeface="+mn-cs"/>
              </a:rPr>
              <a:t> </a:t>
            </a:r>
            <a:r>
              <a:rPr lang="es-EC" sz="1200" b="0" i="0" u="none" strike="noStrike" kern="1200" baseline="0" dirty="0" smtClean="0">
                <a:solidFill>
                  <a:schemeClr val="tx1"/>
                </a:solidFill>
                <a:latin typeface="+mn-lt"/>
                <a:ea typeface="+mn-ea"/>
                <a:cs typeface="+mn-cs"/>
              </a:rPr>
              <a:t>se originan cerca del cilindro vascular de la planta mediante numerosas ramificaciones dicotómicas sucesivas de una hifa, y tiene la función de transferir nutrimentos desde y hacia la planta. Las </a:t>
            </a:r>
            <a:r>
              <a:rPr lang="es-EC" sz="1200" b="0" i="1" u="none" strike="noStrike" kern="1200" baseline="0" dirty="0" smtClean="0">
                <a:solidFill>
                  <a:schemeClr val="tx1"/>
                </a:solidFill>
                <a:latin typeface="+mn-lt"/>
                <a:ea typeface="+mn-ea"/>
                <a:cs typeface="+mn-cs"/>
              </a:rPr>
              <a:t>vesículas</a:t>
            </a:r>
            <a:r>
              <a:rPr lang="es-EC" sz="1200" b="0" i="0" u="none" strike="noStrike" kern="1200" baseline="0" dirty="0" smtClean="0">
                <a:solidFill>
                  <a:schemeClr val="tx1"/>
                </a:solidFill>
                <a:latin typeface="+mn-lt"/>
                <a:ea typeface="+mn-ea"/>
                <a:cs typeface="+mn-cs"/>
              </a:rPr>
              <a:t> pueden o no estar presente, dependiendo del hongo y son de forma ovalada a esférica; puede formarse entre o dentro de las células radicales, y funciona como almacén de nutrimentos. La micorriza </a:t>
            </a:r>
            <a:r>
              <a:rPr lang="es-EC" sz="1200" b="0" i="0" u="none" strike="noStrike" kern="1200" baseline="0" dirty="0" err="1" smtClean="0">
                <a:solidFill>
                  <a:schemeClr val="tx1"/>
                </a:solidFill>
                <a:latin typeface="+mn-lt"/>
                <a:ea typeface="+mn-ea"/>
                <a:cs typeface="+mn-cs"/>
              </a:rPr>
              <a:t>arbuscular</a:t>
            </a:r>
            <a:r>
              <a:rPr lang="es-EC" sz="1200" b="0" i="0" u="none" strike="noStrike" kern="1200" baseline="0" dirty="0" smtClean="0">
                <a:solidFill>
                  <a:schemeClr val="tx1"/>
                </a:solidFill>
                <a:latin typeface="+mn-lt"/>
                <a:ea typeface="+mn-ea"/>
                <a:cs typeface="+mn-cs"/>
              </a:rPr>
              <a:t> tiene gran importancia en agricultura y fruticultura, ya que promueve un mejor desarrollo y aumenta la producción en diferentes especies de leguminosas, cítricos, papaya, aguacate, manzana, mango, fresa y durazno, entre muchos </a:t>
            </a:r>
            <a:r>
              <a:rPr lang="es-EC" sz="1200" b="0" i="0" u="none" strike="noStrike" kern="1200" baseline="0" dirty="0" err="1" smtClean="0">
                <a:solidFill>
                  <a:schemeClr val="tx1"/>
                </a:solidFill>
                <a:latin typeface="+mn-lt"/>
                <a:ea typeface="+mn-ea"/>
                <a:cs typeface="+mn-cs"/>
              </a:rPr>
              <a:t>otros,briofitas</a:t>
            </a:r>
            <a:r>
              <a:rPr lang="es-EC" sz="1200" b="0" i="0" u="none" strike="noStrike" kern="1200" baseline="0" dirty="0" smtClean="0">
                <a:solidFill>
                  <a:schemeClr val="tx1"/>
                </a:solidFill>
                <a:latin typeface="+mn-lt"/>
                <a:ea typeface="+mn-ea"/>
                <a:cs typeface="+mn-cs"/>
              </a:rPr>
              <a:t> (musgos), pteridofitas (helechos), gimnospermas (</a:t>
            </a:r>
            <a:r>
              <a:rPr lang="es-EC" sz="1200" b="0" i="1" u="none" strike="noStrike" kern="1200" baseline="0" dirty="0" err="1" smtClean="0">
                <a:solidFill>
                  <a:schemeClr val="tx1"/>
                </a:solidFill>
                <a:latin typeface="+mn-lt"/>
                <a:ea typeface="+mn-ea"/>
                <a:cs typeface="+mn-cs"/>
              </a:rPr>
              <a:t>Pinaceas</a:t>
            </a:r>
            <a:r>
              <a:rPr lang="es-EC" sz="1200" b="0" i="0" u="none" strike="noStrike" kern="1200" baseline="0" dirty="0" smtClean="0">
                <a:solidFill>
                  <a:schemeClr val="tx1"/>
                </a:solidFill>
                <a:latin typeface="+mn-lt"/>
                <a:ea typeface="+mn-ea"/>
                <a:cs typeface="+mn-cs"/>
              </a:rPr>
              <a:t>, </a:t>
            </a:r>
            <a:r>
              <a:rPr lang="es-EC" sz="1200" b="0" i="1" u="none" strike="noStrike" kern="1200" baseline="0" dirty="0" err="1" smtClean="0">
                <a:solidFill>
                  <a:schemeClr val="tx1"/>
                </a:solidFill>
                <a:latin typeface="+mn-lt"/>
                <a:ea typeface="+mn-ea"/>
                <a:cs typeface="+mn-cs"/>
              </a:rPr>
              <a:t>Cycadaceas</a:t>
            </a:r>
            <a:r>
              <a:rPr lang="es-EC" sz="1200" b="0" i="0" u="none" strike="noStrike" kern="1200" baseline="0" dirty="0" smtClean="0">
                <a:solidFill>
                  <a:schemeClr val="tx1"/>
                </a:solidFill>
                <a:latin typeface="+mn-lt"/>
                <a:ea typeface="+mn-ea"/>
                <a:cs typeface="+mn-cs"/>
              </a:rPr>
              <a:t>), y muchas angiospermas. </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Micorriza </a:t>
            </a:r>
            <a:r>
              <a:rPr lang="es-EC" sz="1200" b="0" i="0" u="none" strike="noStrike" kern="1200" baseline="0" dirty="0" err="1" smtClean="0">
                <a:solidFill>
                  <a:schemeClr val="tx1"/>
                </a:solidFill>
                <a:latin typeface="+mn-lt"/>
                <a:ea typeface="+mn-ea"/>
                <a:cs typeface="+mn-cs"/>
              </a:rPr>
              <a:t>arbuscular</a:t>
            </a:r>
            <a:r>
              <a:rPr lang="es-EC" sz="1200" b="0" i="0" u="none" strike="noStrike" kern="1200" baseline="0" dirty="0" smtClean="0">
                <a:solidFill>
                  <a:schemeClr val="tx1"/>
                </a:solidFill>
                <a:latin typeface="+mn-lt"/>
                <a:ea typeface="+mn-ea"/>
                <a:cs typeface="+mn-cs"/>
              </a:rPr>
              <a:t>. Representación de un corte transversal de raíz donde se observa que las células de la planta pueden ser rodeadas o penetradas por las hifas del hongo (color amarillo). Nótese que hay tres </a:t>
            </a:r>
            <a:r>
              <a:rPr lang="es-EC" sz="1200" b="0" i="0" u="none" strike="noStrike" kern="1200" baseline="0" dirty="0" err="1" smtClean="0">
                <a:solidFill>
                  <a:schemeClr val="tx1"/>
                </a:solidFill>
                <a:latin typeface="+mn-lt"/>
                <a:ea typeface="+mn-ea"/>
                <a:cs typeface="+mn-cs"/>
              </a:rPr>
              <a:t>arbúsculos</a:t>
            </a:r>
            <a:r>
              <a:rPr lang="es-EC" sz="1200" b="0" i="0" u="none" strike="noStrike" kern="1200" baseline="0" dirty="0" smtClean="0">
                <a:solidFill>
                  <a:schemeClr val="tx1"/>
                </a:solidFill>
                <a:latin typeface="+mn-lt"/>
                <a:ea typeface="+mn-ea"/>
                <a:cs typeface="+mn-cs"/>
              </a:rPr>
              <a:t> y una vesícula formados al interior de algunas células y una vesícula formada en el espacio intercelular.</a:t>
            </a:r>
          </a:p>
          <a:p>
            <a:endParaRPr lang="es-EC" sz="1200" b="0" i="0" u="none" strike="noStrike" kern="1200" baseline="0" dirty="0" smtClean="0">
              <a:solidFill>
                <a:schemeClr val="tx1"/>
              </a:solidFill>
              <a:latin typeface="+mn-lt"/>
              <a:ea typeface="+mn-ea"/>
              <a:cs typeface="+mn-cs"/>
            </a:endParaRPr>
          </a:p>
          <a:p>
            <a:r>
              <a:rPr lang="es-EC" sz="1200" b="0" i="0" u="none" strike="noStrike" kern="1200" baseline="0" dirty="0" smtClean="0">
                <a:solidFill>
                  <a:schemeClr val="tx1"/>
                </a:solidFill>
                <a:latin typeface="+mn-lt"/>
                <a:ea typeface="+mn-ea"/>
                <a:cs typeface="+mn-cs"/>
              </a:rPr>
              <a:t>Por último las </a:t>
            </a:r>
            <a:r>
              <a:rPr lang="es-EC" sz="1200" b="0" i="0" u="none" strike="noStrike" kern="1200" baseline="0" dirty="0" err="1" smtClean="0">
                <a:solidFill>
                  <a:schemeClr val="tx1"/>
                </a:solidFill>
                <a:latin typeface="+mn-lt"/>
                <a:ea typeface="+mn-ea"/>
                <a:cs typeface="+mn-cs"/>
              </a:rPr>
              <a:t>ectendomicoriizas</a:t>
            </a:r>
            <a:r>
              <a:rPr lang="es-EC" sz="1200" b="0" i="0" u="none" strike="noStrike" kern="1200" baseline="0" dirty="0" smtClean="0">
                <a:solidFill>
                  <a:schemeClr val="tx1"/>
                </a:solidFill>
                <a:latin typeface="+mn-lt"/>
                <a:ea typeface="+mn-ea"/>
                <a:cs typeface="+mn-cs"/>
              </a:rPr>
              <a:t> poseen características de las dos anteriores, tanto l red de </a:t>
            </a:r>
            <a:r>
              <a:rPr lang="es-EC" sz="1200" b="0" i="0" u="none" strike="noStrike" kern="1200" baseline="0" dirty="0" err="1" smtClean="0">
                <a:solidFill>
                  <a:schemeClr val="tx1"/>
                </a:solidFill>
                <a:latin typeface="+mn-lt"/>
                <a:ea typeface="+mn-ea"/>
                <a:cs typeface="+mn-cs"/>
              </a:rPr>
              <a:t>Hartig</a:t>
            </a:r>
            <a:r>
              <a:rPr lang="es-EC" sz="1200" b="0" i="0" u="none" strike="noStrike" kern="1200" baseline="0" dirty="0" smtClean="0">
                <a:solidFill>
                  <a:schemeClr val="tx1"/>
                </a:solidFill>
                <a:latin typeface="+mn-lt"/>
                <a:ea typeface="+mn-ea"/>
                <a:cs typeface="+mn-cs"/>
              </a:rPr>
              <a:t> junto con la penetración intracelular.</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Los </a:t>
            </a:r>
            <a:r>
              <a:rPr lang="en-US" dirty="0" err="1" smtClean="0"/>
              <a:t>hongos</a:t>
            </a:r>
            <a:r>
              <a:rPr lang="en-US" baseline="0" dirty="0" smtClean="0"/>
              <a:t> </a:t>
            </a:r>
            <a:r>
              <a:rPr lang="en-US" baseline="0" dirty="0" err="1" smtClean="0"/>
              <a:t>participantes</a:t>
            </a:r>
            <a:r>
              <a:rPr lang="en-US" baseline="0" dirty="0" smtClean="0"/>
              <a:t> en </a:t>
            </a:r>
            <a:r>
              <a:rPr lang="en-US" baseline="0" dirty="0" err="1" smtClean="0"/>
              <a:t>esta</a:t>
            </a:r>
            <a:r>
              <a:rPr lang="en-US" baseline="0" dirty="0" smtClean="0"/>
              <a:t> </a:t>
            </a:r>
            <a:r>
              <a:rPr lang="en-US" baseline="0" dirty="0" err="1" smtClean="0"/>
              <a:t>asociación</a:t>
            </a:r>
            <a:r>
              <a:rPr lang="en-US" baseline="0" dirty="0" smtClean="0"/>
              <a:t> </a:t>
            </a:r>
            <a:r>
              <a:rPr lang="en-US" baseline="0" dirty="0" err="1" smtClean="0"/>
              <a:t>pueden</a:t>
            </a:r>
            <a:r>
              <a:rPr lang="en-US" baseline="0" dirty="0" smtClean="0"/>
              <a:t> </a:t>
            </a:r>
            <a:r>
              <a:rPr lang="en-US" baseline="0" dirty="0" err="1" smtClean="0"/>
              <a:t>ser</a:t>
            </a:r>
            <a:r>
              <a:rPr lang="en-US" baseline="0" dirty="0" smtClean="0"/>
              <a:t> </a:t>
            </a:r>
            <a:r>
              <a:rPr lang="en-US" baseline="0" dirty="0" err="1" smtClean="0"/>
              <a:t>glomerimicota</a:t>
            </a:r>
            <a:r>
              <a:rPr lang="en-US" baseline="0" dirty="0" smtClean="0"/>
              <a:t>, </a:t>
            </a:r>
            <a:r>
              <a:rPr lang="en-US" baseline="0" dirty="0" err="1" smtClean="0"/>
              <a:t>acomicota</a:t>
            </a:r>
            <a:r>
              <a:rPr lang="en-US" baseline="0" dirty="0" smtClean="0"/>
              <a:t> y </a:t>
            </a:r>
            <a:r>
              <a:rPr lang="en-US" baseline="0" dirty="0" err="1" smtClean="0"/>
              <a:t>basidiomicota</a:t>
            </a:r>
            <a:r>
              <a:rPr lang="en-US" baseline="0" dirty="0" smtClean="0"/>
              <a:t> los </a:t>
            </a:r>
            <a:r>
              <a:rPr lang="en-US" baseline="0" dirty="0" err="1" smtClean="0"/>
              <a:t>cuales</a:t>
            </a:r>
            <a:r>
              <a:rPr lang="en-US" baseline="0" dirty="0" smtClean="0"/>
              <a:t> </a:t>
            </a:r>
            <a:r>
              <a:rPr lang="en-US" baseline="0" dirty="0" err="1" smtClean="0"/>
              <a:t>cuales</a:t>
            </a:r>
            <a:r>
              <a:rPr lang="en-US" baseline="0" dirty="0" smtClean="0"/>
              <a:t> en </a:t>
            </a:r>
            <a:r>
              <a:rPr lang="en-US" baseline="0" dirty="0" err="1" smtClean="0"/>
              <a:t>conjunto</a:t>
            </a:r>
            <a:r>
              <a:rPr lang="en-US" baseline="0" dirty="0" smtClean="0"/>
              <a:t> con los </a:t>
            </a:r>
            <a:r>
              <a:rPr lang="en-US" baseline="0" dirty="0" err="1" smtClean="0"/>
              <a:t>microorganismos</a:t>
            </a:r>
            <a:r>
              <a:rPr lang="en-US" baseline="0" dirty="0" smtClean="0"/>
              <a:t> de la </a:t>
            </a:r>
            <a:r>
              <a:rPr lang="en-US" baseline="0" dirty="0" err="1" smtClean="0"/>
              <a:t>rizosfera</a:t>
            </a:r>
            <a:r>
              <a:rPr lang="en-US" baseline="0" dirty="0" smtClean="0"/>
              <a:t> </a:t>
            </a:r>
            <a:r>
              <a:rPr lang="en-US" baseline="0" dirty="0" err="1" smtClean="0"/>
              <a:t>producen</a:t>
            </a:r>
            <a:r>
              <a:rPr lang="en-US" baseline="0" dirty="0" smtClean="0"/>
              <a:t> </a:t>
            </a:r>
            <a:r>
              <a:rPr lang="en-US" baseline="0" dirty="0" err="1" smtClean="0"/>
              <a:t>compuestos</a:t>
            </a:r>
            <a:r>
              <a:rPr lang="en-US" baseline="0" dirty="0" smtClean="0"/>
              <a:t> </a:t>
            </a:r>
            <a:r>
              <a:rPr lang="en-US" baseline="0" dirty="0" err="1" smtClean="0"/>
              <a:t>húmicos</a:t>
            </a:r>
            <a:r>
              <a:rPr lang="en-US" baseline="0" dirty="0" smtClean="0"/>
              <a:t> </a:t>
            </a:r>
            <a:r>
              <a:rPr lang="en-US" baseline="0" dirty="0" err="1" smtClean="0"/>
              <a:t>que</a:t>
            </a:r>
            <a:r>
              <a:rPr lang="en-US" baseline="0" dirty="0" smtClean="0"/>
              <a:t> </a:t>
            </a:r>
            <a:r>
              <a:rPr lang="en-US" baseline="0" dirty="0" err="1" smtClean="0"/>
              <a:t>decompones</a:t>
            </a:r>
            <a:r>
              <a:rPr lang="en-US" baseline="0" dirty="0" smtClean="0"/>
              <a:t> </a:t>
            </a:r>
            <a:r>
              <a:rPr lang="en-US" baseline="0" dirty="0" err="1" smtClean="0"/>
              <a:t>minerales</a:t>
            </a:r>
            <a:r>
              <a:rPr lang="en-US" baseline="0" dirty="0" smtClean="0"/>
              <a:t> </a:t>
            </a:r>
            <a:r>
              <a:rPr lang="en-US" baseline="0" dirty="0" err="1" smtClean="0"/>
              <a:t>primarios</a:t>
            </a:r>
            <a:r>
              <a:rPr lang="en-US" baseline="0" dirty="0" smtClean="0"/>
              <a:t> y </a:t>
            </a:r>
            <a:r>
              <a:rPr lang="en-US" baseline="0" dirty="0" err="1" smtClean="0"/>
              <a:t>generan</a:t>
            </a:r>
            <a:r>
              <a:rPr lang="en-US" baseline="0" dirty="0" smtClean="0"/>
              <a:t> </a:t>
            </a:r>
            <a:r>
              <a:rPr lang="en-US" baseline="0" dirty="0" err="1" smtClean="0"/>
              <a:t>polisacáridos</a:t>
            </a:r>
            <a:r>
              <a:rPr lang="en-US" baseline="0" dirty="0" smtClean="0"/>
              <a:t> los </a:t>
            </a:r>
            <a:r>
              <a:rPr lang="en-US" baseline="0" dirty="0" err="1" smtClean="0"/>
              <a:t>cuales</a:t>
            </a:r>
            <a:r>
              <a:rPr lang="en-US" baseline="0" dirty="0" smtClean="0"/>
              <a:t> </a:t>
            </a:r>
            <a:r>
              <a:rPr lang="en-US" baseline="0" dirty="0" err="1" smtClean="0"/>
              <a:t>permiten</a:t>
            </a:r>
            <a:r>
              <a:rPr lang="en-US" baseline="0" dirty="0" smtClean="0"/>
              <a:t> </a:t>
            </a:r>
            <a:r>
              <a:rPr lang="en-US" baseline="0" dirty="0" err="1" smtClean="0"/>
              <a:t>estabilizar</a:t>
            </a:r>
            <a:r>
              <a:rPr lang="en-US" baseline="0" dirty="0" smtClean="0"/>
              <a:t> la </a:t>
            </a:r>
            <a:r>
              <a:rPr lang="en-US" baseline="0" dirty="0" err="1" smtClean="0"/>
              <a:t>estructura</a:t>
            </a:r>
            <a:r>
              <a:rPr lang="en-US" baseline="0" dirty="0" smtClean="0"/>
              <a:t> del </a:t>
            </a:r>
            <a:r>
              <a:rPr lang="en-US" baseline="0" dirty="0" err="1" smtClean="0"/>
              <a:t>suelo</a:t>
            </a:r>
            <a:r>
              <a:rPr lang="en-US" baseline="0" dirty="0" smtClean="0"/>
              <a:t>, </a:t>
            </a:r>
            <a:r>
              <a:rPr lang="en-US" baseline="0" dirty="0" err="1" smtClean="0"/>
              <a:t>unir</a:t>
            </a:r>
            <a:r>
              <a:rPr lang="en-US" baseline="0" dirty="0" smtClean="0"/>
              <a:t> </a:t>
            </a:r>
            <a:r>
              <a:rPr lang="en-US" baseline="0" dirty="0" err="1" smtClean="0"/>
              <a:t>garnos</a:t>
            </a:r>
            <a:r>
              <a:rPr lang="en-US" baseline="0" dirty="0" smtClean="0"/>
              <a:t> y </a:t>
            </a:r>
            <a:r>
              <a:rPr lang="en-US" baseline="0" dirty="0" err="1" smtClean="0"/>
              <a:t>homogenizar</a:t>
            </a:r>
            <a:r>
              <a:rPr lang="en-US" baseline="0" dirty="0" smtClean="0"/>
              <a:t> </a:t>
            </a:r>
            <a:r>
              <a:rPr lang="en-US" baseline="0" dirty="0" err="1" smtClean="0"/>
              <a:t>partículas</a:t>
            </a:r>
            <a:r>
              <a:rPr lang="en-US" baseline="0" dirty="0" smtClean="0"/>
              <a:t> </a:t>
            </a:r>
            <a:r>
              <a:rPr lang="en-US" baseline="0" dirty="0" err="1" smtClean="0"/>
              <a:t>finas</a:t>
            </a:r>
            <a:r>
              <a:rPr lang="en-US" baseline="0" dirty="0" smtClean="0"/>
              <a:t> del </a:t>
            </a:r>
            <a:r>
              <a:rPr lang="en-US" baseline="0" dirty="0" err="1" smtClean="0"/>
              <a:t>suelo</a:t>
            </a:r>
            <a:r>
              <a:rPr lang="en-US" baseline="0" dirty="0" smtClean="0"/>
              <a:t> y </a:t>
            </a:r>
            <a:r>
              <a:rPr lang="en-US" baseline="0" dirty="0" err="1" smtClean="0"/>
              <a:t>crear</a:t>
            </a:r>
            <a:r>
              <a:rPr lang="en-US" baseline="0" dirty="0" smtClean="0"/>
              <a:t> </a:t>
            </a:r>
            <a:r>
              <a:rPr lang="en-US" baseline="0" dirty="0" err="1" smtClean="0"/>
              <a:t>porosidad</a:t>
            </a:r>
            <a:r>
              <a:rPr lang="en-US" baseline="0" dirty="0" smtClean="0"/>
              <a:t>. </a:t>
            </a:r>
            <a:r>
              <a:rPr lang="en-US" baseline="0" dirty="0" err="1" smtClean="0"/>
              <a:t>Esta</a:t>
            </a:r>
            <a:r>
              <a:rPr lang="en-US" baseline="0" dirty="0" smtClean="0"/>
              <a:t> </a:t>
            </a:r>
            <a:r>
              <a:rPr lang="en-US" baseline="0" dirty="0" err="1" smtClean="0"/>
              <a:t>unión</a:t>
            </a:r>
            <a:r>
              <a:rPr lang="en-US" baseline="0" dirty="0" smtClean="0"/>
              <a:t> </a:t>
            </a:r>
            <a:r>
              <a:rPr lang="en-US" baseline="0" dirty="0" err="1" smtClean="0"/>
              <a:t>hongo-planta</a:t>
            </a:r>
            <a:r>
              <a:rPr lang="en-US" baseline="0" dirty="0" smtClean="0"/>
              <a:t> </a:t>
            </a:r>
            <a:r>
              <a:rPr lang="en-US" baseline="0" dirty="0" err="1" smtClean="0"/>
              <a:t>permite</a:t>
            </a:r>
            <a:r>
              <a:rPr lang="en-US" baseline="0" dirty="0" smtClean="0"/>
              <a:t> </a:t>
            </a:r>
            <a:r>
              <a:rPr lang="en-US" baseline="0" dirty="0" err="1" smtClean="0"/>
              <a:t>dar</a:t>
            </a:r>
            <a:r>
              <a:rPr lang="en-US" baseline="0" dirty="0" smtClean="0"/>
              <a:t> </a:t>
            </a:r>
            <a:r>
              <a:rPr lang="en-US" baseline="0" dirty="0" err="1" smtClean="0"/>
              <a:t>estructura</a:t>
            </a:r>
            <a:r>
              <a:rPr lang="en-US" baseline="0" dirty="0" smtClean="0"/>
              <a:t> al </a:t>
            </a:r>
            <a:r>
              <a:rPr lang="en-US" baseline="0" dirty="0" err="1" smtClean="0"/>
              <a:t>suelo</a:t>
            </a:r>
            <a:r>
              <a:rPr lang="en-US" baseline="0" dirty="0" smtClean="0"/>
              <a:t> y </a:t>
            </a:r>
            <a:r>
              <a:rPr lang="en-US" baseline="0" dirty="0" err="1" smtClean="0"/>
              <a:t>evitar</a:t>
            </a:r>
            <a:r>
              <a:rPr lang="en-US" baseline="0" dirty="0" smtClean="0"/>
              <a:t> la </a:t>
            </a:r>
            <a:r>
              <a:rPr lang="en-US" baseline="0" dirty="0" err="1" smtClean="0"/>
              <a:t>erosión</a:t>
            </a:r>
            <a:r>
              <a:rPr lang="en-US" baseline="0" dirty="0" smtClean="0"/>
              <a:t> </a:t>
            </a:r>
            <a:r>
              <a:rPr lang="en-US" baseline="0" dirty="0" err="1" smtClean="0"/>
              <a:t>que</a:t>
            </a:r>
            <a:r>
              <a:rPr lang="en-US" baseline="0" dirty="0" smtClean="0"/>
              <a:t> se </a:t>
            </a:r>
            <a:r>
              <a:rPr lang="en-US" baseline="0" dirty="0" err="1" smtClean="0"/>
              <a:t>provoca</a:t>
            </a:r>
            <a:r>
              <a:rPr lang="en-US" baseline="0" dirty="0" smtClean="0"/>
              <a:t> </a:t>
            </a:r>
            <a:r>
              <a:rPr lang="en-US" baseline="0" dirty="0" err="1" smtClean="0"/>
              <a:t>una</a:t>
            </a:r>
            <a:r>
              <a:rPr lang="en-US" baseline="0" dirty="0" smtClean="0"/>
              <a:t> </a:t>
            </a:r>
            <a:r>
              <a:rPr lang="en-US" baseline="0" dirty="0" err="1" smtClean="0"/>
              <a:t>vez</a:t>
            </a:r>
            <a:r>
              <a:rPr lang="en-US" baseline="0" dirty="0" smtClean="0"/>
              <a:t> </a:t>
            </a:r>
            <a:r>
              <a:rPr lang="en-US" baseline="0" dirty="0" err="1" smtClean="0"/>
              <a:t>que</a:t>
            </a:r>
            <a:r>
              <a:rPr lang="en-US" baseline="0" dirty="0" smtClean="0"/>
              <a:t> la </a:t>
            </a:r>
            <a:r>
              <a:rPr lang="en-US" baseline="0" dirty="0" err="1" smtClean="0"/>
              <a:t>cangahua</a:t>
            </a:r>
            <a:r>
              <a:rPr lang="en-US" baseline="0" dirty="0" smtClean="0"/>
              <a:t> se </a:t>
            </a:r>
            <a:r>
              <a:rPr lang="en-US" baseline="0" dirty="0" err="1" smtClean="0"/>
              <a:t>rotura</a:t>
            </a:r>
            <a:r>
              <a:rPr lang="en-US" baseline="0" dirty="0" smtClean="0"/>
              <a:t>. Las </a:t>
            </a:r>
            <a:r>
              <a:rPr lang="en-US" baseline="0" dirty="0" err="1" smtClean="0"/>
              <a:t>micorrizas</a:t>
            </a:r>
            <a:r>
              <a:rPr lang="en-US" baseline="0" dirty="0" smtClean="0"/>
              <a:t> </a:t>
            </a:r>
            <a:r>
              <a:rPr lang="en-US" baseline="0" dirty="0" err="1" smtClean="0"/>
              <a:t>tambien</a:t>
            </a:r>
            <a:r>
              <a:rPr lang="en-US" baseline="0" dirty="0" smtClean="0"/>
              <a:t> </a:t>
            </a:r>
            <a:r>
              <a:rPr lang="en-US" baseline="0" dirty="0" err="1" smtClean="0"/>
              <a:t>permiten</a:t>
            </a:r>
            <a:r>
              <a:rPr lang="en-US" baseline="0" dirty="0" smtClean="0"/>
              <a:t> al </a:t>
            </a:r>
            <a:r>
              <a:rPr lang="en-US" baseline="0" dirty="0" err="1" smtClean="0"/>
              <a:t>treból</a:t>
            </a:r>
            <a:r>
              <a:rPr lang="en-US" baseline="0" dirty="0" smtClean="0"/>
              <a:t> </a:t>
            </a:r>
            <a:r>
              <a:rPr lang="en-US" baseline="0" dirty="0" err="1" smtClean="0"/>
              <a:t>obtener</a:t>
            </a:r>
            <a:r>
              <a:rPr lang="en-US" baseline="0" dirty="0" smtClean="0"/>
              <a:t> un </a:t>
            </a:r>
            <a:r>
              <a:rPr lang="en-US" baseline="0" dirty="0" err="1" smtClean="0"/>
              <a:t>acceso</a:t>
            </a:r>
            <a:r>
              <a:rPr lang="en-US" baseline="0" dirty="0" smtClean="0"/>
              <a:t> a </a:t>
            </a:r>
            <a:r>
              <a:rPr lang="en-US" baseline="0" dirty="0" err="1" smtClean="0"/>
              <a:t>una</a:t>
            </a:r>
            <a:r>
              <a:rPr lang="en-US" baseline="0" dirty="0" smtClean="0"/>
              <a:t> mayor area del </a:t>
            </a:r>
            <a:r>
              <a:rPr lang="en-US" baseline="0" dirty="0" err="1" smtClean="0"/>
              <a:t>suelo</a:t>
            </a:r>
            <a:r>
              <a:rPr lang="en-US" baseline="0" dirty="0" smtClean="0"/>
              <a:t>, </a:t>
            </a:r>
            <a:r>
              <a:rPr lang="en-US" baseline="0" dirty="0" err="1" smtClean="0"/>
              <a:t>permitiendole</a:t>
            </a:r>
            <a:r>
              <a:rPr lang="en-US" baseline="0" dirty="0" smtClean="0"/>
              <a:t> </a:t>
            </a:r>
            <a:r>
              <a:rPr lang="en-US" baseline="0" dirty="0" err="1" smtClean="0"/>
              <a:t>extenderse</a:t>
            </a:r>
            <a:r>
              <a:rPr lang="en-US" baseline="0" dirty="0" smtClean="0"/>
              <a:t> 9 cm </a:t>
            </a:r>
            <a:r>
              <a:rPr lang="en-US" baseline="0" dirty="0" err="1" smtClean="0"/>
              <a:t>desde</a:t>
            </a:r>
            <a:r>
              <a:rPr lang="en-US" baseline="0" dirty="0" smtClean="0"/>
              <a:t> la </a:t>
            </a:r>
            <a:r>
              <a:rPr lang="en-US" baseline="0" dirty="0" err="1" smtClean="0"/>
              <a:t>raiz</a:t>
            </a:r>
            <a:r>
              <a:rPr lang="en-US" baseline="0" dirty="0" smtClean="0"/>
              <a:t> lo </a:t>
            </a:r>
            <a:r>
              <a:rPr lang="en-US" baseline="0" dirty="0" err="1" smtClean="0"/>
              <a:t>cual</a:t>
            </a:r>
            <a:r>
              <a:rPr lang="en-US" baseline="0" dirty="0" smtClean="0"/>
              <a:t> le da </a:t>
            </a:r>
            <a:r>
              <a:rPr lang="en-US" baseline="0" dirty="0" err="1" smtClean="0"/>
              <a:t>una</a:t>
            </a:r>
            <a:r>
              <a:rPr lang="en-US" baseline="0" dirty="0" smtClean="0"/>
              <a:t> mayor </a:t>
            </a:r>
            <a:r>
              <a:rPr lang="en-US" baseline="0" dirty="0" err="1" smtClean="0"/>
              <a:t>disponibilidad</a:t>
            </a:r>
            <a:r>
              <a:rPr lang="en-US" baseline="0" dirty="0" smtClean="0"/>
              <a:t> de </a:t>
            </a:r>
            <a:r>
              <a:rPr lang="en-US" baseline="0" dirty="0" err="1" smtClean="0"/>
              <a:t>nutrientes</a:t>
            </a:r>
            <a:r>
              <a:rPr lang="en-US" baseline="0" dirty="0" smtClean="0"/>
              <a:t>, </a:t>
            </a:r>
            <a:r>
              <a:rPr lang="en-US" baseline="0" dirty="0" err="1" smtClean="0"/>
              <a:t>las</a:t>
            </a:r>
            <a:r>
              <a:rPr lang="en-US" baseline="0" dirty="0" smtClean="0"/>
              <a:t> </a:t>
            </a:r>
            <a:r>
              <a:rPr lang="en-US" baseline="0" dirty="0" err="1" smtClean="0"/>
              <a:t>hifas</a:t>
            </a:r>
            <a:r>
              <a:rPr lang="en-US" baseline="0" dirty="0" smtClean="0"/>
              <a:t> del </a:t>
            </a:r>
            <a:r>
              <a:rPr lang="en-US" baseline="0" dirty="0" err="1" smtClean="0"/>
              <a:t>hongo</a:t>
            </a:r>
            <a:r>
              <a:rPr lang="en-US" baseline="0" dirty="0" smtClean="0"/>
              <a:t> </a:t>
            </a:r>
            <a:r>
              <a:rPr lang="en-US" baseline="0" dirty="0" err="1" smtClean="0"/>
              <a:t>sirven</a:t>
            </a:r>
            <a:r>
              <a:rPr lang="en-US" baseline="0" dirty="0" smtClean="0"/>
              <a:t> </a:t>
            </a:r>
            <a:r>
              <a:rPr lang="en-US" baseline="0" dirty="0" err="1" smtClean="0"/>
              <a:t>como</a:t>
            </a:r>
            <a:r>
              <a:rPr lang="en-US" baseline="0" dirty="0" smtClean="0"/>
              <a:t> </a:t>
            </a:r>
            <a:r>
              <a:rPr lang="en-US" baseline="0" dirty="0" err="1" smtClean="0"/>
              <a:t>alimento</a:t>
            </a:r>
            <a:r>
              <a:rPr lang="en-US" baseline="0" dirty="0" smtClean="0"/>
              <a:t> de </a:t>
            </a:r>
            <a:r>
              <a:rPr lang="en-US" baseline="0" dirty="0" err="1" smtClean="0"/>
              <a:t>nematdoos</a:t>
            </a:r>
            <a:r>
              <a:rPr lang="en-US" baseline="0" dirty="0" smtClean="0"/>
              <a:t> y </a:t>
            </a:r>
            <a:r>
              <a:rPr lang="en-US" baseline="0" dirty="0" err="1" smtClean="0"/>
              <a:t>microartopodos</a:t>
            </a:r>
            <a:r>
              <a:rPr lang="en-US" baseline="0" dirty="0" smtClean="0"/>
              <a:t>, </a:t>
            </a:r>
            <a:r>
              <a:rPr lang="en-US" baseline="0" dirty="0" err="1" smtClean="0"/>
              <a:t>además</a:t>
            </a:r>
            <a:r>
              <a:rPr lang="en-US" baseline="0" dirty="0" smtClean="0"/>
              <a:t> de </a:t>
            </a:r>
            <a:r>
              <a:rPr lang="en-US" baseline="0" dirty="0" err="1" smtClean="0"/>
              <a:t>permitir</a:t>
            </a:r>
            <a:r>
              <a:rPr lang="en-US" baseline="0" dirty="0" smtClean="0"/>
              <a:t> la </a:t>
            </a:r>
            <a:r>
              <a:rPr lang="en-US" baseline="0" dirty="0" err="1" smtClean="0"/>
              <a:t>formación</a:t>
            </a:r>
            <a:r>
              <a:rPr lang="en-US" baseline="0" dirty="0" smtClean="0"/>
              <a:t> de </a:t>
            </a:r>
            <a:r>
              <a:rPr lang="en-US" baseline="0" dirty="0" err="1" smtClean="0"/>
              <a:t>agregados</a:t>
            </a:r>
            <a:r>
              <a:rPr lang="en-US" baseline="0" dirty="0" smtClean="0"/>
              <a:t> </a:t>
            </a:r>
            <a:r>
              <a:rPr lang="en-US" baseline="0" dirty="0" err="1" smtClean="0"/>
              <a:t>por</a:t>
            </a:r>
            <a:r>
              <a:rPr lang="en-US" baseline="0" dirty="0" smtClean="0"/>
              <a:t> la </a:t>
            </a:r>
            <a:r>
              <a:rPr lang="en-US" baseline="0" dirty="0" err="1" smtClean="0"/>
              <a:t>adhesión</a:t>
            </a:r>
            <a:r>
              <a:rPr lang="en-US" baseline="0" dirty="0" smtClean="0"/>
              <a:t> de </a:t>
            </a:r>
            <a:r>
              <a:rPr lang="en-US" baseline="0" dirty="0" err="1" smtClean="0"/>
              <a:t>partículas</a:t>
            </a:r>
            <a:r>
              <a:rPr lang="en-US" baseline="0" dirty="0" smtClean="0"/>
              <a:t> a </a:t>
            </a:r>
            <a:r>
              <a:rPr lang="en-US" baseline="0" dirty="0" err="1" smtClean="0"/>
              <a:t>través</a:t>
            </a:r>
            <a:r>
              <a:rPr lang="en-US" baseline="0" dirty="0" smtClean="0"/>
              <a:t> de un </a:t>
            </a:r>
            <a:r>
              <a:rPr lang="en-US" baseline="0" dirty="0" err="1" smtClean="0"/>
              <a:t>proteina</a:t>
            </a:r>
            <a:r>
              <a:rPr lang="en-US" baseline="0" dirty="0" smtClean="0"/>
              <a:t> </a:t>
            </a:r>
            <a:r>
              <a:rPr lang="en-US" baseline="0" dirty="0" err="1" smtClean="0"/>
              <a:t>llamda</a:t>
            </a:r>
            <a:r>
              <a:rPr lang="en-US" baseline="0" dirty="0" smtClean="0"/>
              <a:t> </a:t>
            </a:r>
            <a:r>
              <a:rPr lang="en-US" baseline="0" dirty="0" err="1" smtClean="0"/>
              <a:t>glomalina</a:t>
            </a:r>
            <a:r>
              <a:rPr lang="en-US" baseline="0" dirty="0" smtClean="0"/>
              <a:t> </a:t>
            </a:r>
            <a:r>
              <a:rPr lang="en-US" baseline="0" dirty="0" err="1" smtClean="0"/>
              <a:t>que</a:t>
            </a:r>
            <a:r>
              <a:rPr lang="en-US" baseline="0" dirty="0" smtClean="0"/>
              <a:t> </a:t>
            </a:r>
            <a:r>
              <a:rPr lang="en-US" baseline="0" dirty="0" err="1" smtClean="0"/>
              <a:t>contribuye</a:t>
            </a:r>
            <a:r>
              <a:rPr lang="en-US" baseline="0" dirty="0" smtClean="0"/>
              <a:t> a </a:t>
            </a:r>
            <a:r>
              <a:rPr lang="en-US" baseline="0" dirty="0" err="1" smtClean="0"/>
              <a:t>dar</a:t>
            </a:r>
            <a:r>
              <a:rPr lang="en-US" baseline="0" dirty="0" smtClean="0"/>
              <a:t> </a:t>
            </a:r>
            <a:r>
              <a:rPr lang="en-US" baseline="0" dirty="0" err="1" smtClean="0"/>
              <a:t>estructura</a:t>
            </a:r>
            <a:r>
              <a:rPr lang="en-US" baseline="0" dirty="0" smtClean="0"/>
              <a:t> y </a:t>
            </a:r>
            <a:r>
              <a:rPr lang="en-US" baseline="0" dirty="0" err="1" smtClean="0"/>
              <a:t>estabilidad</a:t>
            </a:r>
            <a:r>
              <a:rPr lang="en-US" baseline="0" dirty="0" smtClean="0"/>
              <a:t> al </a:t>
            </a:r>
            <a:r>
              <a:rPr lang="en-US" baseline="0" dirty="0" err="1" smtClean="0"/>
              <a:t>suelo</a:t>
            </a:r>
            <a:r>
              <a:rPr lang="en-US" baseline="0" dirty="0" smtClean="0"/>
              <a:t>. </a:t>
            </a:r>
            <a:r>
              <a:rPr lang="en-US" baseline="0" dirty="0" err="1" smtClean="0"/>
              <a:t>Por</a:t>
            </a:r>
            <a:r>
              <a:rPr lang="en-US" baseline="0" dirty="0" smtClean="0"/>
              <a:t> </a:t>
            </a:r>
            <a:r>
              <a:rPr lang="en-US" baseline="0" dirty="0" err="1" smtClean="0"/>
              <a:t>otro</a:t>
            </a:r>
            <a:r>
              <a:rPr lang="en-US" baseline="0" dirty="0" smtClean="0"/>
              <a:t> </a:t>
            </a:r>
            <a:r>
              <a:rPr lang="en-US" baseline="0" dirty="0" err="1" smtClean="0"/>
              <a:t>lado</a:t>
            </a:r>
            <a:r>
              <a:rPr lang="en-US" baseline="0" dirty="0" smtClean="0"/>
              <a:t> </a:t>
            </a:r>
            <a:r>
              <a:rPr lang="en-US" baseline="0" dirty="0" err="1" smtClean="0"/>
              <a:t>las</a:t>
            </a:r>
            <a:r>
              <a:rPr lang="en-US" baseline="0" dirty="0" smtClean="0"/>
              <a:t> </a:t>
            </a:r>
            <a:r>
              <a:rPr lang="en-US" baseline="0" dirty="0" err="1" smtClean="0"/>
              <a:t>micorrizas</a:t>
            </a:r>
            <a:r>
              <a:rPr lang="en-US" baseline="0" dirty="0" smtClean="0"/>
              <a:t> </a:t>
            </a:r>
            <a:r>
              <a:rPr lang="en-US" baseline="0" dirty="0" err="1" smtClean="0"/>
              <a:t>tiene</a:t>
            </a:r>
            <a:r>
              <a:rPr lang="en-US" baseline="0" dirty="0" smtClean="0"/>
              <a:t>  la </a:t>
            </a:r>
            <a:r>
              <a:rPr lang="en-US" baseline="0" dirty="0" err="1" smtClean="0"/>
              <a:t>propiedad</a:t>
            </a:r>
            <a:r>
              <a:rPr lang="en-US" baseline="0" dirty="0" smtClean="0"/>
              <a:t> de </a:t>
            </a:r>
            <a:r>
              <a:rPr lang="en-US" baseline="0" dirty="0" err="1" smtClean="0"/>
              <a:t>solubilizar</a:t>
            </a:r>
            <a:r>
              <a:rPr lang="en-US" baseline="0" dirty="0" smtClean="0"/>
              <a:t> y </a:t>
            </a:r>
            <a:r>
              <a:rPr lang="en-US" baseline="0" dirty="0" err="1" smtClean="0"/>
              <a:t>tomar</a:t>
            </a:r>
            <a:r>
              <a:rPr lang="en-US" baseline="0" dirty="0" smtClean="0"/>
              <a:t> el </a:t>
            </a:r>
            <a:r>
              <a:rPr lang="en-US" baseline="0" dirty="0" err="1" smtClean="0"/>
              <a:t>fósforo</a:t>
            </a:r>
            <a:r>
              <a:rPr lang="en-US" baseline="0" dirty="0" smtClean="0"/>
              <a:t> no </a:t>
            </a:r>
            <a:r>
              <a:rPr lang="en-US" baseline="0" dirty="0" err="1" smtClean="0"/>
              <a:t>disponible</a:t>
            </a:r>
            <a:r>
              <a:rPr lang="en-US" baseline="0" dirty="0" smtClean="0"/>
              <a:t> del </a:t>
            </a:r>
            <a:r>
              <a:rPr lang="en-US" baseline="0" dirty="0" err="1" smtClean="0"/>
              <a:t>suelo</a:t>
            </a:r>
            <a:r>
              <a:rPr lang="en-US" baseline="0" dirty="0" smtClean="0"/>
              <a:t>, y un </a:t>
            </a:r>
            <a:r>
              <a:rPr lang="en-US" baseline="0" dirty="0" err="1" smtClean="0"/>
              <a:t>efcto</a:t>
            </a:r>
            <a:r>
              <a:rPr lang="en-US" baseline="0" dirty="0" smtClean="0"/>
              <a:t> </a:t>
            </a:r>
            <a:r>
              <a:rPr lang="en-US" baseline="0" dirty="0" err="1" smtClean="0"/>
              <a:t>directo</a:t>
            </a:r>
            <a:r>
              <a:rPr lang="en-US" baseline="0" dirty="0" smtClean="0"/>
              <a:t> en la </a:t>
            </a:r>
            <a:r>
              <a:rPr lang="en-US" baseline="0" dirty="0" err="1" smtClean="0"/>
              <a:t>fotosíntesis</a:t>
            </a:r>
            <a:r>
              <a:rPr lang="en-US" baseline="0" dirty="0" smtClean="0"/>
              <a:t> y </a:t>
            </a:r>
            <a:r>
              <a:rPr lang="en-US" baseline="0" dirty="0" err="1" smtClean="0"/>
              <a:t>distribución</a:t>
            </a:r>
            <a:r>
              <a:rPr lang="en-US" baseline="0" dirty="0" smtClean="0"/>
              <a:t> de </a:t>
            </a:r>
            <a:r>
              <a:rPr lang="en-US" baseline="0" dirty="0" err="1" smtClean="0"/>
              <a:t>carbono</a:t>
            </a:r>
            <a:r>
              <a:rPr lang="en-US" baseline="0" dirty="0" smtClean="0"/>
              <a:t> </a:t>
            </a:r>
            <a:r>
              <a:rPr lang="en-US" baseline="0" dirty="0" err="1" smtClean="0"/>
              <a:t>hacia</a:t>
            </a:r>
            <a:r>
              <a:rPr lang="en-US" baseline="0" dirty="0" smtClean="0"/>
              <a:t> la </a:t>
            </a:r>
            <a:r>
              <a:rPr lang="en-US" baseline="0" dirty="0" err="1" smtClean="0"/>
              <a:t>raíz</a:t>
            </a:r>
            <a:r>
              <a:rPr lang="en-US" baseline="0" dirty="0" smtClean="0"/>
              <a:t> de un 6-12% </a:t>
            </a:r>
            <a:r>
              <a:rPr lang="en-US" baseline="0" dirty="0" err="1" smtClean="0"/>
              <a:t>adicional</a:t>
            </a:r>
            <a:r>
              <a:rPr lang="en-US" baseline="0" dirty="0" smtClean="0"/>
              <a:t> </a:t>
            </a:r>
            <a:r>
              <a:rPr lang="en-US" baseline="0" dirty="0" err="1" smtClean="0"/>
              <a:t>importante</a:t>
            </a:r>
            <a:r>
              <a:rPr lang="en-US" baseline="0" dirty="0" smtClean="0"/>
              <a:t> </a:t>
            </a:r>
            <a:r>
              <a:rPr lang="en-US" baseline="0" dirty="0" err="1" smtClean="0"/>
              <a:t>para</a:t>
            </a:r>
            <a:r>
              <a:rPr lang="en-US" baseline="0" dirty="0" smtClean="0"/>
              <a:t> la </a:t>
            </a:r>
            <a:r>
              <a:rPr lang="en-US" baseline="0" dirty="0" err="1" smtClean="0"/>
              <a:t>actividad</a:t>
            </a:r>
            <a:r>
              <a:rPr lang="en-US" baseline="0" dirty="0" smtClean="0"/>
              <a:t> </a:t>
            </a:r>
            <a:r>
              <a:rPr lang="en-US" baseline="0" dirty="0" err="1" smtClean="0"/>
              <a:t>microbiana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El </a:t>
            </a:r>
            <a:r>
              <a:rPr lang="en-US" dirty="0" err="1" smtClean="0"/>
              <a:t>otro</a:t>
            </a:r>
            <a:r>
              <a:rPr lang="en-US" dirty="0" smtClean="0"/>
              <a:t> </a:t>
            </a:r>
            <a:r>
              <a:rPr lang="en-US" dirty="0" err="1" smtClean="0"/>
              <a:t>hongo</a:t>
            </a:r>
            <a:r>
              <a:rPr lang="en-US" dirty="0" smtClean="0"/>
              <a:t> </a:t>
            </a:r>
            <a:r>
              <a:rPr lang="en-US" dirty="0" err="1" smtClean="0"/>
              <a:t>usado</a:t>
            </a:r>
            <a:r>
              <a:rPr lang="en-US" dirty="0" smtClean="0"/>
              <a:t> </a:t>
            </a:r>
            <a:r>
              <a:rPr lang="en-US" dirty="0" err="1" smtClean="0"/>
              <a:t>fue</a:t>
            </a:r>
            <a:r>
              <a:rPr lang="en-US" dirty="0" smtClean="0"/>
              <a:t> el </a:t>
            </a:r>
            <a:r>
              <a:rPr lang="en-US" dirty="0" err="1" smtClean="0"/>
              <a:t>trichoderma</a:t>
            </a:r>
            <a:r>
              <a:rPr lang="en-US" dirty="0" smtClean="0"/>
              <a:t>, </a:t>
            </a:r>
            <a:r>
              <a:rPr lang="en-US" dirty="0" err="1" smtClean="0"/>
              <a:t>este</a:t>
            </a:r>
            <a:r>
              <a:rPr lang="en-US" baseline="0" dirty="0" smtClean="0"/>
              <a:t> </a:t>
            </a:r>
            <a:r>
              <a:rPr lang="en-US" baseline="0" dirty="0" err="1" smtClean="0"/>
              <a:t>hongo</a:t>
            </a:r>
            <a:r>
              <a:rPr lang="en-US" baseline="0" dirty="0" smtClean="0"/>
              <a:t> </a:t>
            </a:r>
            <a:r>
              <a:rPr lang="en-US" baseline="0" dirty="0" err="1" smtClean="0"/>
              <a:t>esta</a:t>
            </a:r>
            <a:r>
              <a:rPr lang="en-US" baseline="0" dirty="0" smtClean="0"/>
              <a:t> </a:t>
            </a:r>
            <a:r>
              <a:rPr lang="en-US" baseline="0" dirty="0" err="1" smtClean="0"/>
              <a:t>compuesto</a:t>
            </a:r>
            <a:r>
              <a:rPr lang="en-US" baseline="0" dirty="0" smtClean="0"/>
              <a:t> </a:t>
            </a:r>
            <a:r>
              <a:rPr lang="en-US" baseline="0" dirty="0" err="1" smtClean="0"/>
              <a:t>por</a:t>
            </a:r>
            <a:r>
              <a:rPr lang="en-US" baseline="0" dirty="0" smtClean="0"/>
              <a:t> </a:t>
            </a:r>
            <a:r>
              <a:rPr lang="en-US" baseline="0" dirty="0" err="1" smtClean="0"/>
              <a:t>unaa</a:t>
            </a:r>
            <a:r>
              <a:rPr lang="en-US" baseline="0" dirty="0" smtClean="0"/>
              <a:t> </a:t>
            </a:r>
            <a:r>
              <a:rPr lang="en-US" baseline="0" dirty="0" err="1" smtClean="0"/>
              <a:t>variedac</a:t>
            </a:r>
            <a:r>
              <a:rPr lang="en-US" baseline="0" dirty="0" smtClean="0"/>
              <a:t> de </a:t>
            </a:r>
            <a:r>
              <a:rPr lang="en-US" baseline="0" dirty="0" err="1" smtClean="0"/>
              <a:t>filamentos</a:t>
            </a:r>
            <a:r>
              <a:rPr lang="en-US" baseline="0" dirty="0" smtClean="0"/>
              <a:t> </a:t>
            </a:r>
            <a:r>
              <a:rPr lang="en-US" baseline="0" dirty="0" err="1" smtClean="0"/>
              <a:t>rizocompetetentes</a:t>
            </a:r>
            <a:r>
              <a:rPr lang="en-US" baseline="0" dirty="0" smtClean="0"/>
              <a:t> de </a:t>
            </a:r>
            <a:r>
              <a:rPr lang="en-US" baseline="0" dirty="0" err="1" smtClean="0"/>
              <a:t>cepas</a:t>
            </a:r>
            <a:r>
              <a:rPr lang="en-US" baseline="0" dirty="0" smtClean="0"/>
              <a:t> de </a:t>
            </a:r>
            <a:r>
              <a:rPr lang="en-US" baseline="0" dirty="0" err="1" smtClean="0"/>
              <a:t>hongos</a:t>
            </a:r>
            <a:r>
              <a:rPr lang="en-US" baseline="0" dirty="0" smtClean="0"/>
              <a:t> </a:t>
            </a:r>
            <a:r>
              <a:rPr lang="en-US" baseline="0" dirty="0" err="1" smtClean="0"/>
              <a:t>presentes</a:t>
            </a:r>
            <a:r>
              <a:rPr lang="en-US" baseline="0" dirty="0" smtClean="0"/>
              <a:t> en </a:t>
            </a:r>
            <a:r>
              <a:rPr lang="en-US" baseline="0" dirty="0" err="1" smtClean="0"/>
              <a:t>varios</a:t>
            </a:r>
            <a:r>
              <a:rPr lang="en-US" baseline="0" dirty="0" smtClean="0"/>
              <a:t> </a:t>
            </a:r>
            <a:r>
              <a:rPr lang="en-US" baseline="0" dirty="0" err="1" smtClean="0"/>
              <a:t>ecositemas</a:t>
            </a:r>
            <a:r>
              <a:rPr lang="en-US" baseline="0" dirty="0" smtClean="0"/>
              <a:t>, son </a:t>
            </a:r>
            <a:r>
              <a:rPr lang="en-US" baseline="0" dirty="0" err="1" smtClean="0"/>
              <a:t>obtenidos</a:t>
            </a:r>
            <a:r>
              <a:rPr lang="en-US" baseline="0" dirty="0" smtClean="0"/>
              <a:t> de </a:t>
            </a:r>
            <a:r>
              <a:rPr lang="en-US" baseline="0" dirty="0" err="1" smtClean="0"/>
              <a:t>bosques</a:t>
            </a:r>
            <a:r>
              <a:rPr lang="en-US" baseline="0" dirty="0" smtClean="0"/>
              <a:t> o del </a:t>
            </a:r>
            <a:r>
              <a:rPr lang="en-US" baseline="0" dirty="0" err="1" smtClean="0"/>
              <a:t>suelo</a:t>
            </a:r>
            <a:r>
              <a:rPr lang="en-US" baseline="0" dirty="0" smtClean="0"/>
              <a:t> y </a:t>
            </a:r>
            <a:r>
              <a:rPr lang="en-US" baseline="0" dirty="0" err="1" smtClean="0"/>
              <a:t>pueden</a:t>
            </a:r>
            <a:r>
              <a:rPr lang="en-US" baseline="0" dirty="0" smtClean="0"/>
              <a:t> </a:t>
            </a:r>
            <a:r>
              <a:rPr lang="en-US" baseline="0" dirty="0" err="1" smtClean="0"/>
              <a:t>ser</a:t>
            </a:r>
            <a:r>
              <a:rPr lang="en-US" baseline="0" dirty="0" smtClean="0"/>
              <a:t> </a:t>
            </a:r>
            <a:r>
              <a:rPr lang="en-US" baseline="0" dirty="0" err="1" smtClean="0"/>
              <a:t>cultivados</a:t>
            </a:r>
            <a:r>
              <a:rPr lang="en-US" baseline="0" dirty="0" smtClean="0"/>
              <a:t> in vitro. </a:t>
            </a:r>
            <a:r>
              <a:rPr lang="en-US" baseline="0" dirty="0" err="1" smtClean="0"/>
              <a:t>Sus</a:t>
            </a:r>
            <a:r>
              <a:rPr lang="en-US" baseline="0" dirty="0" smtClean="0"/>
              <a:t> </a:t>
            </a:r>
            <a:r>
              <a:rPr lang="en-US" baseline="0" dirty="0" err="1" smtClean="0"/>
              <a:t>esporas</a:t>
            </a:r>
            <a:r>
              <a:rPr lang="en-US" baseline="0" dirty="0" smtClean="0"/>
              <a:t> </a:t>
            </a:r>
            <a:r>
              <a:rPr lang="en-US" baseline="0" dirty="0" err="1" smtClean="0"/>
              <a:t>como</a:t>
            </a:r>
            <a:r>
              <a:rPr lang="en-US" baseline="0" dirty="0" smtClean="0"/>
              <a:t> e </a:t>
            </a:r>
            <a:r>
              <a:rPr lang="en-US" baseline="0" dirty="0" err="1" smtClean="0"/>
              <a:t>puede</a:t>
            </a:r>
            <a:r>
              <a:rPr lang="en-US" baseline="0" dirty="0" smtClean="0"/>
              <a:t> </a:t>
            </a:r>
            <a:r>
              <a:rPr lang="en-US" baseline="0" dirty="0" err="1" smtClean="0"/>
              <a:t>ver</a:t>
            </a:r>
            <a:r>
              <a:rPr lang="en-US" baseline="0" dirty="0" smtClean="0"/>
              <a:t> </a:t>
            </a:r>
            <a:r>
              <a:rPr lang="en-US" baseline="0" dirty="0" err="1" smtClean="0"/>
              <a:t>aqui</a:t>
            </a:r>
            <a:r>
              <a:rPr lang="en-US" baseline="0" dirty="0" smtClean="0"/>
              <a:t> son </a:t>
            </a:r>
            <a:r>
              <a:rPr lang="en-US" baseline="0" dirty="0" err="1" smtClean="0"/>
              <a:t>verdes</a:t>
            </a:r>
            <a:r>
              <a:rPr lang="en-US" baseline="0" dirty="0" smtClean="0"/>
              <a:t> y </a:t>
            </a:r>
            <a:r>
              <a:rPr lang="en-US" baseline="0" dirty="0" err="1" smtClean="0"/>
              <a:t>algunas</a:t>
            </a:r>
            <a:r>
              <a:rPr lang="en-US" baseline="0" dirty="0" smtClean="0"/>
              <a:t> </a:t>
            </a:r>
            <a:r>
              <a:rPr lang="en-US" baseline="0" dirty="0" err="1" smtClean="0"/>
              <a:t>especies</a:t>
            </a:r>
            <a:r>
              <a:rPr lang="en-US" baseline="0" dirty="0" smtClean="0"/>
              <a:t> </a:t>
            </a:r>
            <a:r>
              <a:rPr lang="en-US" baseline="0" dirty="0" err="1" smtClean="0"/>
              <a:t>poseen</a:t>
            </a:r>
            <a:r>
              <a:rPr lang="en-US" baseline="0" dirty="0" smtClean="0"/>
              <a:t> </a:t>
            </a:r>
            <a:r>
              <a:rPr lang="en-US" baseline="0" dirty="0" err="1" smtClean="0"/>
              <a:t>olor</a:t>
            </a:r>
            <a:r>
              <a:rPr lang="en-US" baseline="0" dirty="0" smtClean="0"/>
              <a:t> a coco. </a:t>
            </a:r>
            <a:r>
              <a:rPr lang="en-US" baseline="0" dirty="0" err="1" smtClean="0"/>
              <a:t>Provee</a:t>
            </a:r>
            <a:r>
              <a:rPr lang="en-US" baseline="0" dirty="0" smtClean="0"/>
              <a:t> </a:t>
            </a:r>
            <a:r>
              <a:rPr lang="en-US" baseline="0" dirty="0" err="1" smtClean="0"/>
              <a:t>defensas</a:t>
            </a:r>
            <a:r>
              <a:rPr lang="en-US" baseline="0" dirty="0" smtClean="0"/>
              <a:t> contra </a:t>
            </a:r>
            <a:r>
              <a:rPr lang="en-US" baseline="0" dirty="0" err="1" smtClean="0"/>
              <a:t>patógenos</a:t>
            </a:r>
            <a:r>
              <a:rPr lang="en-US" baseline="0" dirty="0" smtClean="0"/>
              <a:t> e </a:t>
            </a:r>
            <a:r>
              <a:rPr lang="en-US" baseline="0" dirty="0" err="1" smtClean="0"/>
              <a:t>insectos</a:t>
            </a:r>
            <a:r>
              <a:rPr lang="en-US" baseline="0" dirty="0" smtClean="0"/>
              <a:t>, y </a:t>
            </a:r>
            <a:r>
              <a:rPr lang="en-US" baseline="0" dirty="0" err="1" smtClean="0"/>
              <a:t>aumenta</a:t>
            </a:r>
            <a:r>
              <a:rPr lang="en-US" baseline="0" dirty="0" smtClean="0"/>
              <a:t> </a:t>
            </a:r>
            <a:r>
              <a:rPr lang="en-US" baseline="0" dirty="0" err="1" smtClean="0"/>
              <a:t>su</a:t>
            </a:r>
            <a:r>
              <a:rPr lang="en-US" baseline="0" dirty="0" smtClean="0"/>
              <a:t> </a:t>
            </a:r>
            <a:r>
              <a:rPr lang="en-US" baseline="0" dirty="0" err="1" smtClean="0"/>
              <a:t>resitencia</a:t>
            </a:r>
            <a:r>
              <a:rPr lang="en-US" baseline="0" dirty="0" smtClean="0"/>
              <a:t> </a:t>
            </a:r>
            <a:r>
              <a:rPr lang="en-US" baseline="0" dirty="0" err="1" smtClean="0"/>
              <a:t>Poseen</a:t>
            </a:r>
            <a:r>
              <a:rPr lang="en-US" baseline="0" dirty="0" smtClean="0"/>
              <a:t> </a:t>
            </a:r>
            <a:r>
              <a:rPr lang="en-US" baseline="0" dirty="0" err="1" smtClean="0"/>
              <a:t>varios</a:t>
            </a:r>
            <a:r>
              <a:rPr lang="en-US" baseline="0" dirty="0" smtClean="0"/>
              <a:t> </a:t>
            </a:r>
            <a:r>
              <a:rPr lang="en-US" baseline="0" dirty="0" err="1" smtClean="0"/>
              <a:t>mecanismo</a:t>
            </a:r>
            <a:r>
              <a:rPr lang="en-US" baseline="0" dirty="0" smtClean="0"/>
              <a:t> de </a:t>
            </a:r>
            <a:r>
              <a:rPr lang="en-US" baseline="0" dirty="0" err="1" smtClean="0"/>
              <a:t>acción</a:t>
            </a:r>
            <a:r>
              <a:rPr lang="en-US" baseline="0" dirty="0" smtClean="0"/>
              <a:t> </a:t>
            </a:r>
            <a:r>
              <a:rPr lang="en-US" baseline="0" dirty="0" err="1" smtClean="0"/>
              <a:t>antagonista</a:t>
            </a:r>
            <a:r>
              <a:rPr lang="en-US" baseline="0" dirty="0" smtClean="0"/>
              <a:t> </a:t>
            </a:r>
            <a:r>
              <a:rPr lang="en-US" baseline="0" dirty="0" err="1" smtClean="0"/>
              <a:t>como</a:t>
            </a:r>
            <a:r>
              <a:rPr lang="en-US" baseline="0" dirty="0" smtClean="0"/>
              <a:t> la </a:t>
            </a:r>
            <a:r>
              <a:rPr lang="en-US" baseline="0" dirty="0" err="1" smtClean="0"/>
              <a:t>presencia</a:t>
            </a:r>
            <a:r>
              <a:rPr lang="en-US" baseline="0" dirty="0" smtClean="0"/>
              <a:t> del </a:t>
            </a:r>
            <a:r>
              <a:rPr lang="en-US" baseline="0" dirty="0" err="1" smtClean="0"/>
              <a:t>compuesto</a:t>
            </a:r>
            <a:r>
              <a:rPr lang="en-US" baseline="0" dirty="0" smtClean="0"/>
              <a:t> 6-pentil-a-pirona, el </a:t>
            </a:r>
            <a:r>
              <a:rPr lang="en-US" baseline="0" dirty="0" err="1" smtClean="0"/>
              <a:t>cual</a:t>
            </a:r>
            <a:r>
              <a:rPr lang="en-US" baseline="0" dirty="0" smtClean="0"/>
              <a:t> </a:t>
            </a:r>
            <a:r>
              <a:rPr lang="en-US" baseline="0" dirty="0" err="1" smtClean="0"/>
              <a:t>actua</a:t>
            </a:r>
            <a:r>
              <a:rPr lang="en-US" baseline="0" dirty="0" smtClean="0"/>
              <a:t> </a:t>
            </a:r>
            <a:r>
              <a:rPr lang="en-US" baseline="0" dirty="0" err="1" smtClean="0"/>
              <a:t>como</a:t>
            </a:r>
            <a:r>
              <a:rPr lang="en-US" baseline="0" dirty="0" smtClean="0"/>
              <a:t> </a:t>
            </a:r>
            <a:r>
              <a:rPr lang="en-US" baseline="0" dirty="0" err="1" smtClean="0"/>
              <a:t>fincgicida</a:t>
            </a:r>
            <a:r>
              <a:rPr lang="en-US" baseline="0" dirty="0" smtClean="0"/>
              <a:t> en </a:t>
            </a:r>
            <a:r>
              <a:rPr lang="en-US" baseline="0" dirty="0" err="1" smtClean="0"/>
              <a:t>hongos</a:t>
            </a:r>
            <a:r>
              <a:rPr lang="en-US" baseline="0" dirty="0" smtClean="0"/>
              <a:t> </a:t>
            </a:r>
            <a:r>
              <a:rPr lang="en-US" baseline="0" dirty="0" err="1" smtClean="0"/>
              <a:t>patógenos</a:t>
            </a:r>
            <a:r>
              <a:rPr lang="en-US" baseline="0" dirty="0" smtClean="0"/>
              <a:t>, </a:t>
            </a:r>
            <a:r>
              <a:rPr lang="en-US" baseline="0" dirty="0" err="1" smtClean="0"/>
              <a:t>competencia</a:t>
            </a:r>
            <a:r>
              <a:rPr lang="en-US" baseline="0" dirty="0" smtClean="0"/>
              <a:t> </a:t>
            </a:r>
            <a:r>
              <a:rPr lang="en-US" baseline="0" dirty="0" err="1" smtClean="0"/>
              <a:t>por</a:t>
            </a:r>
            <a:r>
              <a:rPr lang="en-US" baseline="0" dirty="0" smtClean="0"/>
              <a:t> </a:t>
            </a:r>
            <a:r>
              <a:rPr lang="en-US" baseline="0" dirty="0" err="1" smtClean="0"/>
              <a:t>nutrientes</a:t>
            </a:r>
            <a:r>
              <a:rPr lang="en-US" baseline="0" dirty="0" smtClean="0"/>
              <a:t> y </a:t>
            </a:r>
            <a:r>
              <a:rPr lang="en-US" baseline="0" dirty="0" err="1" smtClean="0"/>
              <a:t>espacio</a:t>
            </a:r>
            <a:r>
              <a:rPr lang="en-US" baseline="0" dirty="0" smtClean="0"/>
              <a:t>, el </a:t>
            </a:r>
            <a:r>
              <a:rPr lang="en-US" baseline="0" dirty="0" err="1" smtClean="0"/>
              <a:t>trichoderma</a:t>
            </a:r>
            <a:r>
              <a:rPr lang="en-US" baseline="0" dirty="0" smtClean="0"/>
              <a:t> </a:t>
            </a:r>
            <a:r>
              <a:rPr lang="en-US" baseline="0" dirty="0" err="1" smtClean="0"/>
              <a:t>actua</a:t>
            </a:r>
            <a:r>
              <a:rPr lang="en-US" baseline="0" dirty="0" smtClean="0"/>
              <a:t> </a:t>
            </a:r>
            <a:r>
              <a:rPr lang="en-US" baseline="0" dirty="0" err="1" smtClean="0"/>
              <a:t>sobre</a:t>
            </a:r>
            <a:r>
              <a:rPr lang="en-US" baseline="0" dirty="0" smtClean="0"/>
              <a:t> el </a:t>
            </a:r>
            <a:r>
              <a:rPr lang="en-US" baseline="0" dirty="0" err="1" smtClean="0"/>
              <a:t>patogeno</a:t>
            </a:r>
            <a:r>
              <a:rPr lang="en-US" baseline="0" dirty="0" smtClean="0"/>
              <a:t> </a:t>
            </a:r>
            <a:r>
              <a:rPr lang="en-US" baseline="0" dirty="0" err="1" smtClean="0"/>
              <a:t>atraves</a:t>
            </a:r>
            <a:r>
              <a:rPr lang="en-US" baseline="0" dirty="0" smtClean="0"/>
              <a:t> de </a:t>
            </a:r>
            <a:r>
              <a:rPr lang="en-US" baseline="0" dirty="0" err="1" smtClean="0"/>
              <a:t>sus</a:t>
            </a:r>
            <a:r>
              <a:rPr lang="en-US" baseline="0" dirty="0" smtClean="0"/>
              <a:t> </a:t>
            </a:r>
            <a:r>
              <a:rPr lang="en-US" baseline="0" dirty="0" err="1" smtClean="0"/>
              <a:t>hifas</a:t>
            </a:r>
            <a:r>
              <a:rPr lang="en-US" baseline="0" dirty="0" smtClean="0"/>
              <a:t> </a:t>
            </a:r>
            <a:r>
              <a:rPr lang="en-US" baseline="0" dirty="0" err="1" smtClean="0"/>
              <a:t>que</a:t>
            </a:r>
            <a:r>
              <a:rPr lang="en-US" baseline="0" dirty="0" smtClean="0"/>
              <a:t> </a:t>
            </a:r>
            <a:r>
              <a:rPr lang="en-US" baseline="0" dirty="0" err="1" smtClean="0"/>
              <a:t>crecen</a:t>
            </a:r>
            <a:r>
              <a:rPr lang="en-US" baseline="0" dirty="0" smtClean="0"/>
              <a:t> </a:t>
            </a:r>
            <a:r>
              <a:rPr lang="en-US" baseline="0" dirty="0" err="1" smtClean="0"/>
              <a:t>alrededor</a:t>
            </a:r>
            <a:r>
              <a:rPr lang="en-US" baseline="0" dirty="0" smtClean="0"/>
              <a:t> de </a:t>
            </a:r>
            <a:r>
              <a:rPr lang="en-US" baseline="0" dirty="0" err="1" smtClean="0"/>
              <a:t>las</a:t>
            </a:r>
            <a:r>
              <a:rPr lang="en-US" baseline="0" dirty="0" smtClean="0"/>
              <a:t> </a:t>
            </a:r>
            <a:r>
              <a:rPr lang="en-US" baseline="0" dirty="0" err="1" smtClean="0"/>
              <a:t>hifas</a:t>
            </a:r>
            <a:r>
              <a:rPr lang="en-US" baseline="0" dirty="0" smtClean="0"/>
              <a:t> </a:t>
            </a:r>
            <a:r>
              <a:rPr lang="en-US" baseline="0" dirty="0" err="1" smtClean="0"/>
              <a:t>huesped</a:t>
            </a:r>
            <a:r>
              <a:rPr lang="en-US" baseline="0" dirty="0" smtClean="0"/>
              <a:t> y </a:t>
            </a:r>
            <a:r>
              <a:rPr lang="en-US" baseline="0" dirty="0" err="1" smtClean="0"/>
              <a:t>po</a:t>
            </a:r>
            <a:r>
              <a:rPr lang="en-US" baseline="0" dirty="0" smtClean="0"/>
              <a:t> </a:t>
            </a:r>
            <a:r>
              <a:rPr lang="en-US" baseline="0" dirty="0" err="1" smtClean="0"/>
              <a:t>medio</a:t>
            </a:r>
            <a:r>
              <a:rPr lang="en-US" baseline="0" dirty="0" smtClean="0"/>
              <a:t> de </a:t>
            </a:r>
            <a:r>
              <a:rPr lang="en-US" baseline="0" dirty="0" err="1" smtClean="0"/>
              <a:t>estructuras</a:t>
            </a:r>
            <a:r>
              <a:rPr lang="en-US" baseline="0" dirty="0" smtClean="0"/>
              <a:t> en forma de </a:t>
            </a:r>
            <a:r>
              <a:rPr lang="en-US" baseline="0" dirty="0" err="1" smtClean="0"/>
              <a:t>ganchos</a:t>
            </a:r>
            <a:r>
              <a:rPr lang="en-US" baseline="0" dirty="0" smtClean="0"/>
              <a:t> </a:t>
            </a:r>
            <a:r>
              <a:rPr lang="en-US" baseline="0" dirty="0" err="1" smtClean="0"/>
              <a:t>que</a:t>
            </a:r>
            <a:r>
              <a:rPr lang="en-US" baseline="0" dirty="0" smtClean="0"/>
              <a:t> </a:t>
            </a:r>
            <a:r>
              <a:rPr lang="en-US" baseline="0" dirty="0" err="1" smtClean="0"/>
              <a:t>degradan</a:t>
            </a:r>
            <a:r>
              <a:rPr lang="en-US" baseline="0" dirty="0" smtClean="0"/>
              <a:t> </a:t>
            </a:r>
            <a:r>
              <a:rPr lang="en-US" baseline="0" dirty="0" err="1" smtClean="0"/>
              <a:t>las</a:t>
            </a:r>
            <a:r>
              <a:rPr lang="en-US" baseline="0" dirty="0" smtClean="0"/>
              <a:t> </a:t>
            </a:r>
            <a:r>
              <a:rPr lang="en-US" baseline="0" dirty="0" err="1" smtClean="0"/>
              <a:t>paredes</a:t>
            </a:r>
            <a:r>
              <a:rPr lang="en-US" baseline="0" dirty="0" smtClean="0"/>
              <a:t> </a:t>
            </a:r>
            <a:r>
              <a:rPr lang="en-US" baseline="0" dirty="0" err="1" smtClean="0"/>
              <a:t>celulares</a:t>
            </a:r>
            <a:r>
              <a:rPr lang="en-US" baseline="0" dirty="0" smtClean="0"/>
              <a:t> del </a:t>
            </a:r>
            <a:r>
              <a:rPr lang="en-US" baseline="0" dirty="0" err="1" smtClean="0"/>
              <a:t>patogeno</a:t>
            </a:r>
            <a:r>
              <a:rPr lang="en-US" baseline="0" dirty="0" smtClean="0"/>
              <a:t> a </a:t>
            </a:r>
            <a:r>
              <a:rPr lang="en-US" baseline="0" dirty="0" err="1" smtClean="0"/>
              <a:t>través</a:t>
            </a:r>
            <a:r>
              <a:rPr lang="en-US" baseline="0" dirty="0" smtClean="0"/>
              <a:t> de </a:t>
            </a:r>
            <a:r>
              <a:rPr lang="en-US" baseline="0" dirty="0" err="1" smtClean="0"/>
              <a:t>poderosas</a:t>
            </a:r>
            <a:r>
              <a:rPr lang="en-US" baseline="0" dirty="0" smtClean="0"/>
              <a:t> </a:t>
            </a:r>
            <a:r>
              <a:rPr lang="en-US" baseline="0" dirty="0" err="1" smtClean="0"/>
              <a:t>quitinasas</a:t>
            </a:r>
            <a:r>
              <a:rPr lang="en-US" baseline="0" dirty="0" smtClean="0"/>
              <a:t> y </a:t>
            </a:r>
            <a:r>
              <a:rPr lang="en-US" baseline="0" dirty="0" err="1" smtClean="0"/>
              <a:t>otros</a:t>
            </a:r>
            <a:r>
              <a:rPr lang="en-US" baseline="0" dirty="0" smtClean="0"/>
              <a:t> </a:t>
            </a:r>
            <a:r>
              <a:rPr lang="en-US" baseline="0" dirty="0" err="1" smtClean="0"/>
              <a:t>metabolitos</a:t>
            </a:r>
            <a:r>
              <a:rPr lang="en-US" baseline="0" dirty="0" smtClean="0"/>
              <a:t> </a:t>
            </a:r>
            <a:r>
              <a:rPr lang="en-US" baseline="0" dirty="0" err="1" smtClean="0"/>
              <a:t>secundarios</a:t>
            </a:r>
            <a:r>
              <a:rPr lang="en-US" baseline="0" dirty="0" smtClean="0"/>
              <a:t>. </a:t>
            </a:r>
            <a:r>
              <a:rPr lang="en-US" baseline="0" dirty="0" err="1" smtClean="0"/>
              <a:t>Además</a:t>
            </a:r>
            <a:r>
              <a:rPr lang="en-US" baseline="0" dirty="0" smtClean="0"/>
              <a:t> </a:t>
            </a:r>
            <a:r>
              <a:rPr lang="en-US" baseline="0" dirty="0" err="1" smtClean="0"/>
              <a:t>poseen</a:t>
            </a:r>
            <a:r>
              <a:rPr lang="en-US" baseline="0" dirty="0" smtClean="0"/>
              <a:t> </a:t>
            </a:r>
            <a:r>
              <a:rPr lang="en-US" baseline="0" dirty="0" err="1" smtClean="0"/>
              <a:t>auxinas</a:t>
            </a:r>
            <a:r>
              <a:rPr lang="en-US" baseline="0" dirty="0" smtClean="0"/>
              <a:t> </a:t>
            </a:r>
            <a:r>
              <a:rPr lang="en-US" baseline="0" dirty="0" err="1" smtClean="0"/>
              <a:t>que</a:t>
            </a:r>
            <a:r>
              <a:rPr lang="en-US" baseline="0" dirty="0" smtClean="0"/>
              <a:t> </a:t>
            </a:r>
            <a:r>
              <a:rPr lang="en-US" baseline="0" dirty="0" err="1" smtClean="0"/>
              <a:t>estimula</a:t>
            </a:r>
            <a:r>
              <a:rPr lang="en-US" baseline="0" dirty="0" smtClean="0"/>
              <a:t> el </a:t>
            </a:r>
            <a:r>
              <a:rPr lang="en-US" baseline="0" dirty="0" err="1" smtClean="0"/>
              <a:t>creciineto</a:t>
            </a:r>
            <a:r>
              <a:rPr lang="en-US" baseline="0" dirty="0" smtClean="0"/>
              <a:t> del </a:t>
            </a:r>
            <a:r>
              <a:rPr lang="en-US" baseline="0" dirty="0" err="1" smtClean="0"/>
              <a:t>aplanta</a:t>
            </a:r>
            <a:r>
              <a:rPr lang="en-US" baseline="0" dirty="0" smtClean="0"/>
              <a:t> en un 300%, </a:t>
            </a:r>
            <a:r>
              <a:rPr lang="en-US" baseline="0" dirty="0" err="1" smtClean="0"/>
              <a:t>secreta</a:t>
            </a:r>
            <a:r>
              <a:rPr lang="en-US" baseline="0" dirty="0" smtClean="0"/>
              <a:t> </a:t>
            </a:r>
            <a:r>
              <a:rPr lang="en-US" baseline="0" dirty="0" err="1" smtClean="0"/>
              <a:t>acidos</a:t>
            </a:r>
            <a:r>
              <a:rPr lang="en-US" baseline="0" dirty="0" smtClean="0"/>
              <a:t> </a:t>
            </a:r>
            <a:r>
              <a:rPr lang="en-US" baseline="0" dirty="0" err="1" smtClean="0"/>
              <a:t>organicos</a:t>
            </a:r>
            <a:r>
              <a:rPr lang="en-US" baseline="0" dirty="0" smtClean="0"/>
              <a:t> </a:t>
            </a:r>
            <a:r>
              <a:rPr lang="en-US" baseline="0" dirty="0" err="1" smtClean="0"/>
              <a:t>como</a:t>
            </a:r>
            <a:r>
              <a:rPr lang="en-US" baseline="0" dirty="0" smtClean="0"/>
              <a:t> </a:t>
            </a:r>
            <a:r>
              <a:rPr lang="en-US" baseline="0" dirty="0" err="1" smtClean="0"/>
              <a:t>fumaricos</a:t>
            </a:r>
            <a:r>
              <a:rPr lang="en-US" baseline="0" dirty="0" smtClean="0"/>
              <a:t>, </a:t>
            </a:r>
            <a:r>
              <a:rPr lang="en-US" baseline="0" dirty="0" err="1" smtClean="0"/>
              <a:t>gluconicos</a:t>
            </a:r>
            <a:r>
              <a:rPr lang="en-US" baseline="0" dirty="0" smtClean="0"/>
              <a:t> y </a:t>
            </a:r>
            <a:r>
              <a:rPr lang="en-US" baseline="0" dirty="0" err="1" smtClean="0"/>
              <a:t>cítricos</a:t>
            </a:r>
            <a:r>
              <a:rPr lang="en-US" baseline="0" dirty="0" smtClean="0"/>
              <a:t> </a:t>
            </a:r>
            <a:r>
              <a:rPr lang="en-US" baseline="0" dirty="0" err="1" smtClean="0"/>
              <a:t>que</a:t>
            </a:r>
            <a:r>
              <a:rPr lang="en-US" baseline="0" dirty="0" smtClean="0"/>
              <a:t> </a:t>
            </a:r>
            <a:r>
              <a:rPr lang="en-US" baseline="0" dirty="0" err="1" smtClean="0"/>
              <a:t>alteran</a:t>
            </a:r>
            <a:r>
              <a:rPr lang="en-US" baseline="0" dirty="0" smtClean="0"/>
              <a:t> el pH del </a:t>
            </a:r>
            <a:r>
              <a:rPr lang="en-US" baseline="0" dirty="0" err="1" smtClean="0"/>
              <a:t>suelo</a:t>
            </a:r>
            <a:r>
              <a:rPr lang="en-US" baseline="0" dirty="0" smtClean="0"/>
              <a:t> </a:t>
            </a:r>
            <a:r>
              <a:rPr lang="en-US" baseline="0" dirty="0" err="1" smtClean="0"/>
              <a:t>permitiendo</a:t>
            </a:r>
            <a:r>
              <a:rPr lang="en-US" baseline="0" dirty="0" smtClean="0"/>
              <a:t> la </a:t>
            </a:r>
            <a:r>
              <a:rPr lang="en-US" baseline="0" dirty="0" err="1" smtClean="0"/>
              <a:t>solubilización</a:t>
            </a:r>
            <a:r>
              <a:rPr lang="en-US" baseline="0" dirty="0" smtClean="0"/>
              <a:t> de macro y </a:t>
            </a:r>
            <a:r>
              <a:rPr lang="en-US" baseline="0" dirty="0" err="1" smtClean="0"/>
              <a:t>micronutientes</a:t>
            </a:r>
            <a:r>
              <a:rPr lang="en-US" baseline="0" dirty="0" smtClean="0"/>
              <a:t> </a:t>
            </a:r>
            <a:r>
              <a:rPr lang="en-US" baseline="0" dirty="0" err="1" smtClean="0"/>
              <a:t>como</a:t>
            </a:r>
            <a:r>
              <a:rPr lang="en-US" baseline="0" dirty="0" smtClean="0"/>
              <a:t> el P, Fe, </a:t>
            </a:r>
            <a:r>
              <a:rPr lang="en-US" baseline="0" dirty="0" err="1" smtClean="0"/>
              <a:t>Mn</a:t>
            </a:r>
            <a:r>
              <a:rPr lang="en-US" baseline="0" dirty="0" smtClean="0"/>
              <a:t> y Mg </a:t>
            </a:r>
            <a:r>
              <a:rPr lang="en-US" baseline="0" dirty="0" err="1" smtClean="0"/>
              <a:t>mejorando</a:t>
            </a:r>
            <a:r>
              <a:rPr lang="en-US" baseline="0" dirty="0" smtClean="0"/>
              <a:t> el </a:t>
            </a:r>
            <a:r>
              <a:rPr lang="en-US" baseline="0" dirty="0" err="1" smtClean="0"/>
              <a:t>funcionamiento</a:t>
            </a:r>
            <a:r>
              <a:rPr lang="en-US" baseline="0" dirty="0" smtClean="0"/>
              <a:t> del </a:t>
            </a:r>
            <a:r>
              <a:rPr lang="en-US" baseline="0" dirty="0" err="1" smtClean="0"/>
              <a:t>sistema</a:t>
            </a:r>
            <a:r>
              <a:rPr lang="en-US" baseline="0" dirty="0" smtClean="0"/>
              <a:t> radicular. </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Finalmente</a:t>
            </a:r>
            <a:r>
              <a:rPr lang="en-US" dirty="0" smtClean="0"/>
              <a:t> </a:t>
            </a:r>
            <a:r>
              <a:rPr lang="en-US" dirty="0" err="1" smtClean="0"/>
              <a:t>voy</a:t>
            </a:r>
            <a:r>
              <a:rPr lang="en-US" baseline="0" dirty="0" smtClean="0"/>
              <a:t> a </a:t>
            </a:r>
            <a:r>
              <a:rPr lang="en-US" baseline="0" dirty="0" err="1" smtClean="0"/>
              <a:t>hablar</a:t>
            </a:r>
            <a:r>
              <a:rPr lang="en-US" baseline="0" dirty="0" smtClean="0"/>
              <a:t> de los TMC, </a:t>
            </a:r>
            <a:r>
              <a:rPr lang="en-US" baseline="0" dirty="0" err="1" smtClean="0"/>
              <a:t>que</a:t>
            </a:r>
            <a:r>
              <a:rPr lang="en-US" baseline="0" dirty="0" smtClean="0"/>
              <a:t> </a:t>
            </a:r>
            <a:r>
              <a:rPr lang="en-US" baseline="0" dirty="0" err="1" smtClean="0"/>
              <a:t>es</a:t>
            </a:r>
            <a:r>
              <a:rPr lang="en-US" baseline="0" dirty="0" smtClean="0"/>
              <a:t> el TMC </a:t>
            </a:r>
            <a:r>
              <a:rPr lang="en-US" baseline="0" dirty="0" err="1" smtClean="0"/>
              <a:t>es</a:t>
            </a:r>
            <a:r>
              <a:rPr lang="en-US" baseline="0" dirty="0" smtClean="0"/>
              <a:t> un </a:t>
            </a:r>
            <a:r>
              <a:rPr lang="en-US" baseline="0" dirty="0" err="1" smtClean="0"/>
              <a:t>uan</a:t>
            </a:r>
            <a:r>
              <a:rPr lang="en-US" baseline="0" dirty="0" smtClean="0"/>
              <a:t> </a:t>
            </a:r>
            <a:r>
              <a:rPr lang="en-US" baseline="0" dirty="0" err="1" smtClean="0"/>
              <a:t>tecnología</a:t>
            </a:r>
            <a:r>
              <a:rPr lang="en-US" baseline="0" dirty="0" smtClean="0"/>
              <a:t> </a:t>
            </a:r>
            <a:r>
              <a:rPr lang="en-US" baseline="0" dirty="0" err="1" smtClean="0"/>
              <a:t>micorcarbono</a:t>
            </a:r>
            <a:r>
              <a:rPr lang="en-US" baseline="0" dirty="0" smtClean="0"/>
              <a:t> </a:t>
            </a:r>
            <a:r>
              <a:rPr lang="en-US" baseline="0" dirty="0" err="1" smtClean="0"/>
              <a:t>formada</a:t>
            </a:r>
            <a:r>
              <a:rPr lang="en-US" baseline="0" dirty="0" smtClean="0"/>
              <a:t> de </a:t>
            </a:r>
            <a:r>
              <a:rPr lang="en-US" baseline="0" dirty="0" err="1" smtClean="0"/>
              <a:t>una</a:t>
            </a:r>
            <a:r>
              <a:rPr lang="en-US" baseline="0" dirty="0" smtClean="0"/>
              <a:t> </a:t>
            </a:r>
            <a:r>
              <a:rPr lang="en-US" baseline="0" dirty="0" err="1" smtClean="0"/>
              <a:t>mezcla</a:t>
            </a:r>
            <a:r>
              <a:rPr lang="en-US" baseline="0" dirty="0" smtClean="0"/>
              <a:t> de </a:t>
            </a:r>
            <a:r>
              <a:rPr lang="en-US" baseline="0" dirty="0" err="1" smtClean="0"/>
              <a:t>partículas</a:t>
            </a:r>
            <a:r>
              <a:rPr lang="en-US" baseline="0" dirty="0" smtClean="0"/>
              <a:t> </a:t>
            </a:r>
            <a:r>
              <a:rPr lang="en-US" baseline="0" dirty="0" err="1" smtClean="0"/>
              <a:t>compuestas</a:t>
            </a:r>
            <a:r>
              <a:rPr lang="en-US" baseline="0" dirty="0" smtClean="0"/>
              <a:t> </a:t>
            </a:r>
            <a:r>
              <a:rPr lang="en-US" baseline="0" dirty="0" err="1" smtClean="0"/>
              <a:t>por</a:t>
            </a:r>
            <a:r>
              <a:rPr lang="en-US" baseline="0" dirty="0" smtClean="0"/>
              <a:t> </a:t>
            </a:r>
            <a:r>
              <a:rPr lang="en-US" baseline="0" dirty="0" err="1" smtClean="0"/>
              <a:t>carbono</a:t>
            </a:r>
            <a:r>
              <a:rPr lang="en-US" baseline="0" dirty="0" smtClean="0"/>
              <a:t> y </a:t>
            </a:r>
            <a:r>
              <a:rPr lang="en-US" baseline="0" dirty="0" err="1" smtClean="0"/>
              <a:t>oxígeno</a:t>
            </a:r>
            <a:r>
              <a:rPr lang="en-US" baseline="0" dirty="0" smtClean="0"/>
              <a:t> </a:t>
            </a:r>
            <a:r>
              <a:rPr lang="en-US" baseline="0" dirty="0" err="1" smtClean="0"/>
              <a:t>que</a:t>
            </a:r>
            <a:r>
              <a:rPr lang="en-US" baseline="0" dirty="0" smtClean="0"/>
              <a:t> </a:t>
            </a:r>
            <a:r>
              <a:rPr lang="en-US" baseline="0" dirty="0" err="1" smtClean="0"/>
              <a:t>aparte</a:t>
            </a:r>
            <a:r>
              <a:rPr lang="en-US" baseline="0" dirty="0" smtClean="0"/>
              <a:t> de </a:t>
            </a:r>
            <a:r>
              <a:rPr lang="en-US" baseline="0" dirty="0" err="1" smtClean="0"/>
              <a:t>brindar</a:t>
            </a:r>
            <a:r>
              <a:rPr lang="en-US" baseline="0" dirty="0" smtClean="0"/>
              <a:t> </a:t>
            </a:r>
            <a:r>
              <a:rPr lang="en-US" baseline="0" dirty="0" err="1" smtClean="0"/>
              <a:t>carbono</a:t>
            </a:r>
            <a:r>
              <a:rPr lang="en-US" baseline="0" dirty="0" smtClean="0"/>
              <a:t> </a:t>
            </a:r>
            <a:r>
              <a:rPr lang="en-US" baseline="0" dirty="0" err="1" smtClean="0"/>
              <a:t>sirven</a:t>
            </a:r>
            <a:r>
              <a:rPr lang="en-US" baseline="0" dirty="0" smtClean="0"/>
              <a:t> </a:t>
            </a:r>
            <a:r>
              <a:rPr lang="en-US" baseline="0" dirty="0" err="1" smtClean="0"/>
              <a:t>como</a:t>
            </a:r>
            <a:r>
              <a:rPr lang="en-US" baseline="0" dirty="0" smtClean="0"/>
              <a:t> </a:t>
            </a:r>
            <a:r>
              <a:rPr lang="en-US" baseline="0" dirty="0" err="1" smtClean="0"/>
              <a:t>transporte</a:t>
            </a:r>
            <a:r>
              <a:rPr lang="en-US" baseline="0" dirty="0" smtClean="0"/>
              <a:t> de </a:t>
            </a:r>
            <a:r>
              <a:rPr lang="en-US" baseline="0" dirty="0" err="1" smtClean="0"/>
              <a:t>nutrientes</a:t>
            </a:r>
            <a:r>
              <a:rPr lang="en-US" baseline="0" dirty="0" smtClean="0"/>
              <a:t> a la </a:t>
            </a:r>
            <a:r>
              <a:rPr lang="en-US" baseline="0" dirty="0" err="1" smtClean="0"/>
              <a:t>planta</a:t>
            </a:r>
            <a:r>
              <a:rPr lang="en-US" baseline="0" dirty="0" smtClean="0"/>
              <a:t> </a:t>
            </a:r>
            <a:r>
              <a:rPr lang="en-US" baseline="0" dirty="0" err="1" smtClean="0"/>
              <a:t>por</a:t>
            </a:r>
            <a:r>
              <a:rPr lang="en-US" baseline="0" dirty="0" smtClean="0"/>
              <a:t> </a:t>
            </a:r>
            <a:r>
              <a:rPr lang="en-US" baseline="0" dirty="0" err="1" smtClean="0"/>
              <a:t>medio</a:t>
            </a:r>
            <a:r>
              <a:rPr lang="en-US" baseline="0" dirty="0" smtClean="0"/>
              <a:t> del </a:t>
            </a:r>
            <a:r>
              <a:rPr lang="en-US" baseline="0" dirty="0" err="1" smtClean="0"/>
              <a:t>suelo</a:t>
            </a:r>
            <a:r>
              <a:rPr lang="en-US" baseline="0" dirty="0" smtClean="0"/>
              <a:t> o foliar. </a:t>
            </a:r>
            <a:r>
              <a:rPr lang="en-US" baseline="0" dirty="0" err="1" smtClean="0"/>
              <a:t>Esta</a:t>
            </a:r>
            <a:r>
              <a:rPr lang="en-US" baseline="0" dirty="0" smtClean="0"/>
              <a:t> </a:t>
            </a:r>
            <a:r>
              <a:rPr lang="en-US" baseline="0" dirty="0" err="1" smtClean="0"/>
              <a:t>tecnologia</a:t>
            </a:r>
            <a:r>
              <a:rPr lang="en-US" baseline="0" dirty="0" smtClean="0"/>
              <a:t> </a:t>
            </a:r>
            <a:r>
              <a:rPr lang="en-US" baseline="0" dirty="0" err="1" smtClean="0"/>
              <a:t>usa</a:t>
            </a:r>
            <a:r>
              <a:rPr lang="en-US" baseline="0" dirty="0" smtClean="0"/>
              <a:t> </a:t>
            </a:r>
            <a:r>
              <a:rPr lang="en-US" baseline="0" dirty="0" err="1" smtClean="0"/>
              <a:t>una</a:t>
            </a:r>
            <a:r>
              <a:rPr lang="en-US" baseline="0" dirty="0" smtClean="0"/>
              <a:t> </a:t>
            </a:r>
            <a:r>
              <a:rPr lang="en-US" baseline="0" dirty="0" err="1" smtClean="0"/>
              <a:t>micromolécula</a:t>
            </a:r>
            <a:r>
              <a:rPr lang="en-US" baseline="0" dirty="0" smtClean="0"/>
              <a:t> </a:t>
            </a:r>
            <a:r>
              <a:rPr lang="en-US" baseline="0" dirty="0" err="1" smtClean="0"/>
              <a:t>conocida</a:t>
            </a:r>
            <a:r>
              <a:rPr lang="en-US" baseline="0" dirty="0" smtClean="0"/>
              <a:t> </a:t>
            </a:r>
            <a:r>
              <a:rPr lang="en-US" baseline="0" dirty="0" err="1" smtClean="0"/>
              <a:t>como</a:t>
            </a:r>
            <a:r>
              <a:rPr lang="en-US" baseline="0" dirty="0" smtClean="0"/>
              <a:t> </a:t>
            </a:r>
            <a:r>
              <a:rPr lang="en-US" baseline="0" dirty="0" err="1" smtClean="0"/>
              <a:t>leonardita</a:t>
            </a:r>
            <a:r>
              <a:rPr lang="en-US" baseline="0" dirty="0" smtClean="0"/>
              <a:t> un material suave y </a:t>
            </a:r>
            <a:r>
              <a:rPr lang="en-US" baseline="0" dirty="0" err="1" smtClean="0"/>
              <a:t>húmico</a:t>
            </a:r>
            <a:r>
              <a:rPr lang="en-US" baseline="0" dirty="0" smtClean="0"/>
              <a:t>, </a:t>
            </a:r>
            <a:r>
              <a:rPr lang="en-US" baseline="0" dirty="0" err="1" smtClean="0"/>
              <a:t>rico</a:t>
            </a:r>
            <a:r>
              <a:rPr lang="en-US" baseline="0" dirty="0" smtClean="0"/>
              <a:t> en </a:t>
            </a:r>
            <a:r>
              <a:rPr lang="en-US" baseline="0" dirty="0" err="1" smtClean="0"/>
              <a:t>carbono</a:t>
            </a:r>
            <a:r>
              <a:rPr lang="en-US" baseline="0" dirty="0" smtClean="0"/>
              <a:t> el </a:t>
            </a:r>
            <a:r>
              <a:rPr lang="en-US" baseline="0" dirty="0" err="1" smtClean="0"/>
              <a:t>cual</a:t>
            </a:r>
            <a:r>
              <a:rPr lang="en-US" baseline="0" dirty="0" smtClean="0"/>
              <a:t> </a:t>
            </a:r>
            <a:r>
              <a:rPr lang="en-US" baseline="0" dirty="0" err="1" smtClean="0"/>
              <a:t>es</a:t>
            </a:r>
            <a:r>
              <a:rPr lang="en-US" baseline="0" dirty="0" smtClean="0"/>
              <a:t> </a:t>
            </a:r>
            <a:r>
              <a:rPr lang="en-US" baseline="0" dirty="0" err="1" smtClean="0"/>
              <a:t>sometido</a:t>
            </a:r>
            <a:r>
              <a:rPr lang="en-US" baseline="0" dirty="0" smtClean="0"/>
              <a:t> a </a:t>
            </a:r>
            <a:r>
              <a:rPr lang="en-US" baseline="0" dirty="0" err="1" smtClean="0"/>
              <a:t>microorganismos</a:t>
            </a:r>
            <a:r>
              <a:rPr lang="en-US" baseline="0" dirty="0" smtClean="0"/>
              <a:t> y </a:t>
            </a:r>
            <a:r>
              <a:rPr lang="en-US" baseline="0" dirty="0" err="1" smtClean="0"/>
              <a:t>algas</a:t>
            </a:r>
            <a:r>
              <a:rPr lang="en-US" baseline="0" dirty="0" smtClean="0"/>
              <a:t> de </a:t>
            </a:r>
            <a:r>
              <a:rPr lang="en-US" baseline="0" dirty="0" err="1" smtClean="0"/>
              <a:t>agua</a:t>
            </a:r>
            <a:r>
              <a:rPr lang="en-US" baseline="0" dirty="0" smtClean="0"/>
              <a:t> </a:t>
            </a:r>
            <a:r>
              <a:rPr lang="en-US" baseline="0" dirty="0" err="1" smtClean="0"/>
              <a:t>dulce</a:t>
            </a:r>
            <a:r>
              <a:rPr lang="en-US" baseline="0" dirty="0" smtClean="0"/>
              <a:t> </a:t>
            </a:r>
            <a:r>
              <a:rPr lang="en-US" baseline="0" dirty="0" err="1" smtClean="0"/>
              <a:t>para</a:t>
            </a:r>
            <a:r>
              <a:rPr lang="en-US" baseline="0" dirty="0" smtClean="0"/>
              <a:t> </a:t>
            </a:r>
            <a:r>
              <a:rPr lang="en-US" baseline="0" dirty="0" err="1" smtClean="0"/>
              <a:t>dar</a:t>
            </a:r>
            <a:r>
              <a:rPr lang="en-US" baseline="0" dirty="0" smtClean="0"/>
              <a:t> </a:t>
            </a:r>
            <a:r>
              <a:rPr lang="en-US" baseline="0" dirty="0" err="1" smtClean="0"/>
              <a:t>como</a:t>
            </a:r>
            <a:r>
              <a:rPr lang="en-US" baseline="0" dirty="0" smtClean="0"/>
              <a:t> </a:t>
            </a:r>
            <a:r>
              <a:rPr lang="en-US" baseline="0" dirty="0" err="1" smtClean="0"/>
              <a:t>resultado</a:t>
            </a:r>
            <a:r>
              <a:rPr lang="en-US" baseline="0" dirty="0" smtClean="0"/>
              <a:t> un gel de </a:t>
            </a:r>
            <a:r>
              <a:rPr lang="en-US" baseline="0" dirty="0" err="1" smtClean="0"/>
              <a:t>diminuto</a:t>
            </a:r>
            <a:r>
              <a:rPr lang="en-US" baseline="0" dirty="0" smtClean="0"/>
              <a:t> </a:t>
            </a:r>
            <a:r>
              <a:rPr lang="en-US" baseline="0" dirty="0" err="1" smtClean="0"/>
              <a:t>tamaño</a:t>
            </a:r>
            <a:r>
              <a:rPr lang="en-US" baseline="0" dirty="0" smtClean="0"/>
              <a:t> </a:t>
            </a:r>
            <a:r>
              <a:rPr lang="en-US" baseline="0" dirty="0" err="1" smtClean="0"/>
              <a:t>que</a:t>
            </a:r>
            <a:r>
              <a:rPr lang="en-US" baseline="0" dirty="0" smtClean="0"/>
              <a:t> de </a:t>
            </a:r>
            <a:r>
              <a:rPr lang="en-US" baseline="0" dirty="0" err="1" smtClean="0"/>
              <a:t>acuerdo</a:t>
            </a:r>
            <a:r>
              <a:rPr lang="en-US" baseline="0" dirty="0" smtClean="0"/>
              <a:t> a </a:t>
            </a:r>
            <a:r>
              <a:rPr lang="en-US" baseline="0" dirty="0" err="1" smtClean="0"/>
              <a:t>humoagro</a:t>
            </a:r>
            <a:r>
              <a:rPr lang="en-US" baseline="0" dirty="0" smtClean="0"/>
              <a:t>, </a:t>
            </a:r>
            <a:r>
              <a:rPr lang="en-US" baseline="0" dirty="0" err="1" smtClean="0"/>
              <a:t>mejora</a:t>
            </a:r>
            <a:r>
              <a:rPr lang="en-US" baseline="0" dirty="0" smtClean="0"/>
              <a:t> la </a:t>
            </a:r>
            <a:r>
              <a:rPr lang="en-US" baseline="0" dirty="0" err="1" smtClean="0"/>
              <a:t>estructura</a:t>
            </a:r>
            <a:r>
              <a:rPr lang="en-US" baseline="0" dirty="0" smtClean="0"/>
              <a:t> </a:t>
            </a:r>
            <a:r>
              <a:rPr lang="en-US" baseline="0" dirty="0" err="1" smtClean="0"/>
              <a:t>física</a:t>
            </a:r>
            <a:r>
              <a:rPr lang="en-US" baseline="0" dirty="0" smtClean="0"/>
              <a:t>, </a:t>
            </a:r>
            <a:r>
              <a:rPr lang="en-US" baseline="0" dirty="0" err="1" smtClean="0"/>
              <a:t>biológica</a:t>
            </a:r>
            <a:r>
              <a:rPr lang="en-US" baseline="0" dirty="0" smtClean="0"/>
              <a:t> y </a:t>
            </a:r>
            <a:r>
              <a:rPr lang="en-US" baseline="0" dirty="0" err="1" smtClean="0"/>
              <a:t>química</a:t>
            </a:r>
            <a:r>
              <a:rPr lang="en-US" baseline="0" dirty="0" smtClean="0"/>
              <a:t> del </a:t>
            </a:r>
            <a:r>
              <a:rPr lang="en-US" baseline="0" dirty="0" err="1" smtClean="0"/>
              <a:t>suelo</a:t>
            </a:r>
            <a:r>
              <a:rPr lang="en-US" baseline="0" dirty="0" smtClean="0"/>
              <a:t>, </a:t>
            </a:r>
            <a:r>
              <a:rPr lang="en-US" baseline="0" dirty="0" err="1" smtClean="0"/>
              <a:t>proporciona</a:t>
            </a:r>
            <a:r>
              <a:rPr lang="en-US" baseline="0" dirty="0" smtClean="0"/>
              <a:t> </a:t>
            </a:r>
            <a:r>
              <a:rPr lang="en-US" baseline="0" dirty="0" err="1" smtClean="0"/>
              <a:t>una</a:t>
            </a:r>
            <a:r>
              <a:rPr lang="en-US" baseline="0" dirty="0" smtClean="0"/>
              <a:t> mayor </a:t>
            </a:r>
            <a:r>
              <a:rPr lang="en-US" baseline="0" dirty="0" err="1" smtClean="0"/>
              <a:t>aireación</a:t>
            </a:r>
            <a:r>
              <a:rPr lang="en-US" baseline="0" dirty="0" smtClean="0"/>
              <a:t> </a:t>
            </a:r>
            <a:r>
              <a:rPr lang="en-US" baseline="0" dirty="0" err="1" smtClean="0"/>
              <a:t>que</a:t>
            </a:r>
            <a:r>
              <a:rPr lang="en-US" baseline="0" dirty="0" smtClean="0"/>
              <a:t> </a:t>
            </a:r>
            <a:r>
              <a:rPr lang="en-US" baseline="0" dirty="0" err="1" smtClean="0"/>
              <a:t>favorece</a:t>
            </a:r>
            <a:r>
              <a:rPr lang="en-US" baseline="0" dirty="0" smtClean="0"/>
              <a:t> la </a:t>
            </a:r>
            <a:r>
              <a:rPr lang="en-US" baseline="0" dirty="0" err="1" smtClean="0"/>
              <a:t>infiltración</a:t>
            </a:r>
            <a:r>
              <a:rPr lang="en-US" baseline="0" dirty="0" smtClean="0"/>
              <a:t> y la </a:t>
            </a:r>
            <a:r>
              <a:rPr lang="en-US" baseline="0" dirty="0" err="1" smtClean="0"/>
              <a:t>capacidadd</a:t>
            </a:r>
            <a:r>
              <a:rPr lang="en-US" baseline="0" dirty="0" smtClean="0"/>
              <a:t> de </a:t>
            </a:r>
            <a:r>
              <a:rPr lang="en-US" baseline="0" dirty="0" err="1" smtClean="0"/>
              <a:t>retención</a:t>
            </a:r>
            <a:r>
              <a:rPr lang="en-US" baseline="0" dirty="0" smtClean="0"/>
              <a:t> de </a:t>
            </a:r>
            <a:r>
              <a:rPr lang="en-US" baseline="0" dirty="0" err="1" smtClean="0"/>
              <a:t>agua</a:t>
            </a:r>
            <a:r>
              <a:rPr lang="en-US" baseline="0" dirty="0" smtClean="0"/>
              <a:t> </a:t>
            </a:r>
            <a:r>
              <a:rPr lang="en-US" baseline="0" dirty="0" err="1" smtClean="0"/>
              <a:t>además</a:t>
            </a:r>
            <a:r>
              <a:rPr lang="en-US" baseline="0" dirty="0" smtClean="0"/>
              <a:t> de </a:t>
            </a:r>
            <a:r>
              <a:rPr lang="en-US" baseline="0" dirty="0" err="1" smtClean="0"/>
              <a:t>permitir</a:t>
            </a:r>
            <a:r>
              <a:rPr lang="en-US" baseline="0" dirty="0" smtClean="0"/>
              <a:t> </a:t>
            </a:r>
            <a:r>
              <a:rPr lang="en-US" baseline="0" dirty="0" err="1" smtClean="0"/>
              <a:t>trabajar</a:t>
            </a:r>
            <a:r>
              <a:rPr lang="en-US" baseline="0" dirty="0" smtClean="0"/>
              <a:t> con </a:t>
            </a:r>
            <a:r>
              <a:rPr lang="en-US" baseline="0" dirty="0" err="1" smtClean="0"/>
              <a:t>aniones</a:t>
            </a:r>
            <a:r>
              <a:rPr lang="en-US" baseline="0" dirty="0" smtClean="0"/>
              <a:t> y </a:t>
            </a:r>
            <a:r>
              <a:rPr lang="en-US" baseline="0" dirty="0" err="1" smtClean="0"/>
              <a:t>cationes</a:t>
            </a:r>
            <a:r>
              <a:rPr lang="en-US" baseline="0" dirty="0" smtClean="0"/>
              <a:t> con lo </a:t>
            </a:r>
            <a:r>
              <a:rPr lang="en-US" baseline="0" dirty="0" err="1" smtClean="0"/>
              <a:t>que</a:t>
            </a:r>
            <a:r>
              <a:rPr lang="en-US" baseline="0" dirty="0" smtClean="0"/>
              <a:t> se reduce la </a:t>
            </a:r>
            <a:r>
              <a:rPr lang="en-US" baseline="0" dirty="0" err="1" smtClean="0"/>
              <a:t>perdida</a:t>
            </a:r>
            <a:r>
              <a:rPr lang="en-US" baseline="0" dirty="0" smtClean="0"/>
              <a:t> de </a:t>
            </a:r>
            <a:r>
              <a:rPr lang="en-US" baseline="0" dirty="0" err="1" smtClean="0"/>
              <a:t>nutrientes</a:t>
            </a:r>
            <a:r>
              <a:rPr lang="en-US" baseline="0" dirty="0" smtClean="0"/>
              <a:t> en el </a:t>
            </a:r>
            <a:r>
              <a:rPr lang="en-US" baseline="0" dirty="0" err="1" smtClean="0"/>
              <a:t>suelo</a:t>
            </a:r>
            <a:r>
              <a:rPr lang="en-US" baseline="0" dirty="0" smtClean="0"/>
              <a:t> y el </a:t>
            </a:r>
            <a:r>
              <a:rPr lang="en-US" baseline="0" dirty="0" err="1" smtClean="0"/>
              <a:t>gasto</a:t>
            </a:r>
            <a:r>
              <a:rPr lang="en-US" baseline="0" dirty="0" smtClean="0"/>
              <a:t> de </a:t>
            </a:r>
            <a:r>
              <a:rPr lang="en-US" baseline="0" dirty="0" err="1" smtClean="0"/>
              <a:t>energía</a:t>
            </a:r>
            <a:r>
              <a:rPr lang="en-US" baseline="0" dirty="0" smtClean="0"/>
              <a:t> </a:t>
            </a:r>
            <a:r>
              <a:rPr lang="en-US" baseline="0" dirty="0" err="1" smtClean="0"/>
              <a:t>por</a:t>
            </a:r>
            <a:r>
              <a:rPr lang="en-US" baseline="0" dirty="0" smtClean="0"/>
              <a:t> </a:t>
            </a:r>
            <a:r>
              <a:rPr lang="en-US" baseline="0" dirty="0" err="1" smtClean="0"/>
              <a:t>planta</a:t>
            </a:r>
            <a:r>
              <a:rPr lang="en-US" baseline="0" dirty="0" smtClean="0"/>
              <a:t> de la </a:t>
            </a:r>
            <a:r>
              <a:rPr lang="en-US" baseline="0" dirty="0" err="1" smtClean="0"/>
              <a:t>planta</a:t>
            </a:r>
            <a:r>
              <a:rPr lang="en-US" baseline="0" dirty="0" smtClean="0"/>
              <a:t>, </a:t>
            </a:r>
            <a:r>
              <a:rPr lang="en-US" baseline="0" dirty="0" err="1" smtClean="0"/>
              <a:t>además</a:t>
            </a:r>
            <a:r>
              <a:rPr lang="en-US" baseline="0" dirty="0" smtClean="0"/>
              <a:t> </a:t>
            </a:r>
            <a:r>
              <a:rPr lang="en-US" baseline="0" dirty="0" err="1" smtClean="0"/>
              <a:t>que</a:t>
            </a:r>
            <a:r>
              <a:rPr lang="en-US" baseline="0" dirty="0" smtClean="0"/>
              <a:t> </a:t>
            </a:r>
            <a:r>
              <a:rPr lang="en-US" baseline="0" dirty="0" err="1" smtClean="0"/>
              <a:t>funciona</a:t>
            </a:r>
            <a:r>
              <a:rPr lang="en-US" baseline="0" dirty="0" smtClean="0"/>
              <a:t> </a:t>
            </a:r>
            <a:r>
              <a:rPr lang="en-US" baseline="0" dirty="0" err="1" smtClean="0"/>
              <a:t>como</a:t>
            </a:r>
            <a:r>
              <a:rPr lang="en-US" baseline="0" dirty="0" smtClean="0"/>
              <a:t> </a:t>
            </a:r>
            <a:r>
              <a:rPr lang="en-US" baseline="0" dirty="0" err="1" smtClean="0"/>
              <a:t>catalizador</a:t>
            </a:r>
            <a:r>
              <a:rPr lang="en-US" baseline="0" dirty="0" smtClean="0"/>
              <a:t> en </a:t>
            </a:r>
            <a:r>
              <a:rPr lang="en-US" baseline="0" dirty="0" err="1" smtClean="0"/>
              <a:t>todas</a:t>
            </a:r>
            <a:r>
              <a:rPr lang="en-US" baseline="0" dirty="0" smtClean="0"/>
              <a:t> </a:t>
            </a:r>
            <a:r>
              <a:rPr lang="en-US" baseline="0" dirty="0" err="1" smtClean="0"/>
              <a:t>las</a:t>
            </a:r>
            <a:r>
              <a:rPr lang="en-US" baseline="0" dirty="0" smtClean="0"/>
              <a:t> </a:t>
            </a:r>
            <a:r>
              <a:rPr lang="en-US" baseline="0" dirty="0" err="1" smtClean="0"/>
              <a:t>soluciones</a:t>
            </a:r>
            <a:r>
              <a:rPr lang="en-US" baseline="0" dirty="0" smtClean="0"/>
              <a:t> </a:t>
            </a:r>
            <a:r>
              <a:rPr lang="en-US" baseline="0" dirty="0" err="1" smtClean="0"/>
              <a:t>incorporadas</a:t>
            </a:r>
            <a:r>
              <a:rPr lang="en-US" baseline="0" dirty="0" smtClean="0"/>
              <a:t> </a:t>
            </a:r>
            <a:r>
              <a:rPr lang="en-US" baseline="0" dirty="0" err="1" smtClean="0"/>
              <a:t>además</a:t>
            </a:r>
            <a:r>
              <a:rPr lang="en-US" baseline="0" dirty="0" smtClean="0"/>
              <a:t> de </a:t>
            </a:r>
            <a:r>
              <a:rPr lang="en-US" baseline="0" dirty="0" err="1" smtClean="0"/>
              <a:t>evitar</a:t>
            </a:r>
            <a:r>
              <a:rPr lang="en-US" baseline="0" dirty="0" smtClean="0"/>
              <a:t> </a:t>
            </a:r>
            <a:r>
              <a:rPr lang="en-US" baseline="0" dirty="0" err="1" smtClean="0"/>
              <a:t>plagas</a:t>
            </a:r>
            <a:r>
              <a:rPr lang="en-US" baseline="0" dirty="0" smtClean="0"/>
              <a:t> y </a:t>
            </a:r>
            <a:r>
              <a:rPr lang="en-US" baseline="0" dirty="0" err="1" smtClean="0"/>
              <a:t>enfermedades</a:t>
            </a:r>
            <a:r>
              <a:rPr lang="en-US" baseline="0" dirty="0" smtClean="0"/>
              <a:t>. La </a:t>
            </a:r>
            <a:r>
              <a:rPr lang="en-US" baseline="0" dirty="0" err="1" smtClean="0"/>
              <a:t>importancia</a:t>
            </a:r>
            <a:r>
              <a:rPr lang="en-US" baseline="0" dirty="0" smtClean="0"/>
              <a:t> de </a:t>
            </a:r>
            <a:r>
              <a:rPr lang="en-US" baseline="0" dirty="0" err="1" smtClean="0"/>
              <a:t>esta</a:t>
            </a:r>
            <a:r>
              <a:rPr lang="en-US" baseline="0" dirty="0" smtClean="0"/>
              <a:t> </a:t>
            </a:r>
            <a:r>
              <a:rPr lang="en-US" baseline="0" dirty="0" err="1" smtClean="0"/>
              <a:t>tecnología</a:t>
            </a:r>
            <a:r>
              <a:rPr lang="en-US" baseline="0" dirty="0" smtClean="0"/>
              <a:t> </a:t>
            </a:r>
            <a:r>
              <a:rPr lang="en-US" baseline="0" dirty="0" err="1" smtClean="0"/>
              <a:t>esta</a:t>
            </a:r>
            <a:r>
              <a:rPr lang="en-US" baseline="0" dirty="0" smtClean="0"/>
              <a:t> en </a:t>
            </a:r>
            <a:r>
              <a:rPr lang="en-US" baseline="0" dirty="0" err="1" smtClean="0"/>
              <a:t>su</a:t>
            </a:r>
            <a:r>
              <a:rPr lang="en-US" baseline="0" dirty="0" smtClean="0"/>
              <a:t> </a:t>
            </a:r>
            <a:r>
              <a:rPr lang="en-US" baseline="0" dirty="0" err="1" smtClean="0"/>
              <a:t>tamaño</a:t>
            </a:r>
            <a:r>
              <a:rPr lang="en-US" baseline="0" dirty="0" smtClean="0"/>
              <a:t> de </a:t>
            </a:r>
            <a:r>
              <a:rPr lang="en-US" baseline="0" dirty="0" err="1" smtClean="0"/>
              <a:t>partícula</a:t>
            </a:r>
            <a:r>
              <a:rPr lang="en-US" baseline="0" dirty="0" smtClean="0"/>
              <a:t> </a:t>
            </a:r>
            <a:r>
              <a:rPr lang="en-US" baseline="0" dirty="0" err="1" smtClean="0"/>
              <a:t>compuesto</a:t>
            </a:r>
            <a:r>
              <a:rPr lang="en-US" baseline="0" dirty="0" smtClean="0"/>
              <a:t> </a:t>
            </a:r>
            <a:r>
              <a:rPr lang="en-US" baseline="0" dirty="0" err="1" smtClean="0"/>
              <a:t>por</a:t>
            </a:r>
            <a:r>
              <a:rPr lang="en-US" baseline="0" dirty="0" smtClean="0"/>
              <a:t> </a:t>
            </a:r>
            <a:r>
              <a:rPr lang="en-US" baseline="0" dirty="0" err="1" smtClean="0"/>
              <a:t>menos</a:t>
            </a:r>
            <a:r>
              <a:rPr lang="en-US" baseline="0" dirty="0" smtClean="0"/>
              <a:t> de 10 </a:t>
            </a:r>
            <a:r>
              <a:rPr lang="en-US" baseline="0" dirty="0" err="1" smtClean="0"/>
              <a:t>anillos</a:t>
            </a:r>
            <a:r>
              <a:rPr lang="en-US" baseline="0" dirty="0" smtClean="0"/>
              <a:t> de </a:t>
            </a:r>
            <a:r>
              <a:rPr lang="en-US" baseline="0" dirty="0" err="1" smtClean="0"/>
              <a:t>carbono</a:t>
            </a:r>
            <a:r>
              <a:rPr lang="en-US" baseline="0" dirty="0" smtClean="0"/>
              <a:t>, 100 </a:t>
            </a:r>
            <a:r>
              <a:rPr lang="en-US" baseline="0" dirty="0" err="1" smtClean="0"/>
              <a:t>veces</a:t>
            </a:r>
            <a:r>
              <a:rPr lang="en-US" baseline="0" dirty="0" smtClean="0"/>
              <a:t> </a:t>
            </a:r>
            <a:r>
              <a:rPr lang="en-US" baseline="0" dirty="0" err="1" smtClean="0"/>
              <a:t>menor</a:t>
            </a:r>
            <a:r>
              <a:rPr lang="en-US" baseline="0" dirty="0" smtClean="0"/>
              <a:t> a un </a:t>
            </a:r>
            <a:r>
              <a:rPr lang="en-US" baseline="0" dirty="0" err="1" smtClean="0"/>
              <a:t>acido</a:t>
            </a:r>
            <a:r>
              <a:rPr lang="en-US" baseline="0" dirty="0" smtClean="0"/>
              <a:t> </a:t>
            </a:r>
            <a:r>
              <a:rPr lang="en-US" baseline="0" dirty="0" err="1" smtClean="0"/>
              <a:t>húmico</a:t>
            </a:r>
            <a:r>
              <a:rPr lang="en-US" baseline="0" dirty="0" smtClean="0"/>
              <a:t> y 1000 </a:t>
            </a:r>
            <a:r>
              <a:rPr lang="en-US" baseline="0" dirty="0" err="1" smtClean="0"/>
              <a:t>veces</a:t>
            </a:r>
            <a:r>
              <a:rPr lang="en-US" baseline="0" dirty="0" smtClean="0"/>
              <a:t> </a:t>
            </a:r>
            <a:r>
              <a:rPr lang="en-US" baseline="0" dirty="0" err="1" smtClean="0"/>
              <a:t>menor</a:t>
            </a:r>
            <a:r>
              <a:rPr lang="en-US" baseline="0" dirty="0" smtClean="0"/>
              <a:t> a un </a:t>
            </a:r>
            <a:r>
              <a:rPr lang="en-US" baseline="0" dirty="0" err="1" smtClean="0"/>
              <a:t>acido</a:t>
            </a:r>
            <a:r>
              <a:rPr lang="en-US" baseline="0" dirty="0" smtClean="0"/>
              <a:t> </a:t>
            </a:r>
            <a:r>
              <a:rPr lang="en-US" baseline="0" dirty="0" err="1" smtClean="0"/>
              <a:t>fúlvico</a:t>
            </a:r>
            <a:r>
              <a:rPr lang="en-US" baseline="0" dirty="0" smtClean="0"/>
              <a:t>, </a:t>
            </a:r>
            <a:r>
              <a:rPr lang="en-US" baseline="0" dirty="0" err="1" smtClean="0"/>
              <a:t>que</a:t>
            </a:r>
            <a:r>
              <a:rPr lang="en-US" baseline="0" dirty="0" smtClean="0"/>
              <a:t> </a:t>
            </a:r>
            <a:r>
              <a:rPr lang="en-US" baseline="0" dirty="0" err="1" smtClean="0"/>
              <a:t>permite</a:t>
            </a:r>
            <a:r>
              <a:rPr lang="en-US" baseline="0" dirty="0" smtClean="0"/>
              <a:t> </a:t>
            </a:r>
            <a:r>
              <a:rPr lang="en-US" baseline="0" dirty="0" err="1" smtClean="0"/>
              <a:t>una</a:t>
            </a:r>
            <a:r>
              <a:rPr lang="en-US" baseline="0" dirty="0" smtClean="0"/>
              <a:t> mayor </a:t>
            </a:r>
            <a:r>
              <a:rPr lang="en-US" baseline="0" dirty="0" err="1" smtClean="0"/>
              <a:t>eficiencia</a:t>
            </a:r>
            <a:r>
              <a:rPr lang="en-US" baseline="0" dirty="0" smtClean="0"/>
              <a:t> </a:t>
            </a:r>
            <a:r>
              <a:rPr lang="en-US" baseline="0" dirty="0" err="1" smtClean="0"/>
              <a:t>nutritiva</a:t>
            </a:r>
            <a:r>
              <a:rPr lang="en-US" baseline="0" dirty="0" smtClean="0"/>
              <a:t> </a:t>
            </a:r>
            <a:r>
              <a:rPr lang="en-US" baseline="0" dirty="0" err="1" smtClean="0"/>
              <a:t>por</a:t>
            </a:r>
            <a:r>
              <a:rPr lang="en-US" baseline="0" dirty="0" smtClean="0"/>
              <a:t> parte de la </a:t>
            </a:r>
            <a:r>
              <a:rPr lang="en-US" baseline="0" dirty="0" err="1" smtClean="0"/>
              <a:t>planta</a:t>
            </a:r>
            <a:r>
              <a:rPr lang="en-US" baseline="0" dirty="0" smtClean="0"/>
              <a:t>. </a:t>
            </a:r>
            <a:r>
              <a:rPr lang="en-US" baseline="0" dirty="0" err="1" smtClean="0"/>
              <a:t>Esta</a:t>
            </a:r>
            <a:r>
              <a:rPr lang="en-US" baseline="0" dirty="0" smtClean="0"/>
              <a:t> </a:t>
            </a:r>
            <a:r>
              <a:rPr lang="en-US" baseline="0" dirty="0" err="1" smtClean="0"/>
              <a:t>tecnología</a:t>
            </a:r>
            <a:r>
              <a:rPr lang="en-US" baseline="0" dirty="0" smtClean="0"/>
              <a:t> </a:t>
            </a:r>
            <a:r>
              <a:rPr lang="en-US" baseline="0" dirty="0" err="1" smtClean="0"/>
              <a:t>ofrece</a:t>
            </a:r>
            <a:r>
              <a:rPr lang="en-US" baseline="0" dirty="0" smtClean="0"/>
              <a:t> </a:t>
            </a:r>
            <a:r>
              <a:rPr lang="en-US" baseline="0" dirty="0" err="1" smtClean="0"/>
              <a:t>materia</a:t>
            </a:r>
            <a:r>
              <a:rPr lang="en-US" baseline="0" dirty="0" smtClean="0"/>
              <a:t> </a:t>
            </a:r>
            <a:r>
              <a:rPr lang="en-US" baseline="0" dirty="0" err="1" smtClean="0"/>
              <a:t>orgánica</a:t>
            </a:r>
            <a:r>
              <a:rPr lang="en-US" baseline="0" dirty="0" smtClean="0"/>
              <a:t> </a:t>
            </a:r>
            <a:r>
              <a:rPr lang="en-US" baseline="0" dirty="0" err="1" smtClean="0"/>
              <a:t>que</a:t>
            </a:r>
            <a:r>
              <a:rPr lang="en-US" baseline="0" dirty="0" smtClean="0"/>
              <a:t> </a:t>
            </a:r>
            <a:r>
              <a:rPr lang="en-US" baseline="0" dirty="0" err="1" smtClean="0"/>
              <a:t>actua</a:t>
            </a:r>
            <a:r>
              <a:rPr lang="en-US" baseline="0" dirty="0" smtClean="0"/>
              <a:t> con </a:t>
            </a:r>
            <a:r>
              <a:rPr lang="en-US" baseline="0" dirty="0" err="1" smtClean="0"/>
              <a:t>iones</a:t>
            </a:r>
            <a:r>
              <a:rPr lang="en-US" baseline="0" dirty="0" smtClean="0"/>
              <a:t> </a:t>
            </a:r>
            <a:r>
              <a:rPr lang="en-US" baseline="0" dirty="0" err="1" smtClean="0"/>
              <a:t>metálicos</a:t>
            </a:r>
            <a:r>
              <a:rPr lang="en-US" baseline="0" dirty="0" smtClean="0"/>
              <a:t> y no </a:t>
            </a:r>
            <a:r>
              <a:rPr lang="en-US" baseline="0" dirty="0" err="1" smtClean="0"/>
              <a:t>metálicos</a:t>
            </a:r>
            <a:r>
              <a:rPr lang="en-US" baseline="0" dirty="0" smtClean="0"/>
              <a:t> de forma </a:t>
            </a:r>
            <a:r>
              <a:rPr lang="en-US" baseline="0" dirty="0" err="1" smtClean="0"/>
              <a:t>que</a:t>
            </a:r>
            <a:r>
              <a:rPr lang="en-US" baseline="0" dirty="0" smtClean="0"/>
              <a:t> los </a:t>
            </a:r>
            <a:r>
              <a:rPr lang="en-US" baseline="0" dirty="0" err="1" smtClean="0"/>
              <a:t>nutrientes</a:t>
            </a:r>
            <a:r>
              <a:rPr lang="en-US" baseline="0" dirty="0" smtClean="0"/>
              <a:t> se </a:t>
            </a:r>
            <a:r>
              <a:rPr lang="en-US" baseline="0" dirty="0" err="1" smtClean="0"/>
              <a:t>asimilan</a:t>
            </a:r>
            <a:r>
              <a:rPr lang="en-US" baseline="0" dirty="0" smtClean="0"/>
              <a:t> de </a:t>
            </a:r>
            <a:r>
              <a:rPr lang="en-US" baseline="0" dirty="0" err="1" smtClean="0"/>
              <a:t>una</a:t>
            </a:r>
            <a:r>
              <a:rPr lang="en-US" baseline="0" dirty="0" smtClean="0"/>
              <a:t> </a:t>
            </a:r>
            <a:r>
              <a:rPr lang="en-US" baseline="0" dirty="0" err="1" smtClean="0"/>
              <a:t>manera</a:t>
            </a:r>
            <a:r>
              <a:rPr lang="en-US" baseline="0" dirty="0" smtClean="0"/>
              <a:t> </a:t>
            </a:r>
            <a:r>
              <a:rPr lang="en-US" baseline="0" dirty="0" err="1" smtClean="0"/>
              <a:t>directa</a:t>
            </a:r>
            <a:r>
              <a:rPr lang="en-US" baseline="0" dirty="0" smtClean="0"/>
              <a:t> y </a:t>
            </a:r>
            <a:r>
              <a:rPr lang="en-US" baseline="0" dirty="0" err="1" smtClean="0"/>
              <a:t>las</a:t>
            </a:r>
            <a:r>
              <a:rPr lang="en-US" baseline="0" dirty="0" smtClean="0"/>
              <a:t> </a:t>
            </a:r>
            <a:r>
              <a:rPr lang="en-US" baseline="0" dirty="0" err="1" smtClean="0"/>
              <a:t>deficiencias</a:t>
            </a:r>
            <a:r>
              <a:rPr lang="en-US" baseline="0" dirty="0" smtClean="0"/>
              <a:t> </a:t>
            </a:r>
            <a:r>
              <a:rPr lang="en-US" baseline="0" dirty="0" err="1" smtClean="0"/>
              <a:t>pueden</a:t>
            </a:r>
            <a:r>
              <a:rPr lang="en-US" baseline="0" dirty="0" smtClean="0"/>
              <a:t> </a:t>
            </a:r>
            <a:r>
              <a:rPr lang="en-US" baseline="0" dirty="0" err="1" smtClean="0"/>
              <a:t>ser</a:t>
            </a:r>
            <a:r>
              <a:rPr lang="en-US" baseline="0" dirty="0" smtClean="0"/>
              <a:t> </a:t>
            </a:r>
            <a:r>
              <a:rPr lang="en-US" baseline="0" dirty="0" err="1" smtClean="0"/>
              <a:t>corregidas</a:t>
            </a:r>
            <a:r>
              <a:rPr lang="en-US" baseline="0" dirty="0" smtClean="0"/>
              <a:t> en </a:t>
            </a:r>
            <a:r>
              <a:rPr lang="en-US" baseline="0" dirty="0" err="1" smtClean="0"/>
              <a:t>menor</a:t>
            </a:r>
            <a:r>
              <a:rPr lang="en-US" baseline="0" dirty="0" smtClean="0"/>
              <a:t> </a:t>
            </a:r>
            <a:r>
              <a:rPr lang="en-US" baseline="0" dirty="0" err="1" smtClean="0"/>
              <a:t>tiempo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gn="just">
              <a:lnSpc>
                <a:spcPct val="115000"/>
              </a:lnSpc>
              <a:spcAft>
                <a:spcPts val="0"/>
              </a:spcAft>
              <a:buFont typeface="Symbol"/>
              <a:buChar char=""/>
            </a:pPr>
            <a:r>
              <a:rPr lang="es-EC" sz="1200" dirty="0" smtClean="0">
                <a:effectLst/>
                <a:latin typeface="+mn-lt"/>
                <a:ea typeface="Calibri"/>
                <a:cs typeface="Times New Roman"/>
              </a:rPr>
              <a:t>Se tomó un área donde se sabía previamente que había suelo </a:t>
            </a:r>
            <a:r>
              <a:rPr lang="es-EC" sz="1200" dirty="0" err="1" smtClean="0">
                <a:effectLst/>
                <a:latin typeface="+mn-lt"/>
                <a:ea typeface="Calibri"/>
                <a:cs typeface="Times New Roman"/>
              </a:rPr>
              <a:t>cangahua</a:t>
            </a:r>
            <a:r>
              <a:rPr lang="es-EC" sz="1200" dirty="0" smtClean="0">
                <a:effectLst/>
                <a:latin typeface="+mn-lt"/>
                <a:ea typeface="Calibri"/>
                <a:cs typeface="Times New Roman"/>
              </a:rPr>
              <a:t> a una profundidad de 20cm, del cual se realizó una calicata para comprobarlo, el área fue de 6.5 m2 calculados para colocar 9 camas de 50 cm x 2m con caminos de 50 cm entre camas. </a:t>
            </a:r>
          </a:p>
          <a:p>
            <a:pPr marL="342900" lvl="0" indent="-342900" algn="just">
              <a:lnSpc>
                <a:spcPct val="115000"/>
              </a:lnSpc>
              <a:spcAft>
                <a:spcPts val="0"/>
              </a:spcAft>
              <a:buFont typeface="Symbol"/>
              <a:buChar char=""/>
            </a:pPr>
            <a:r>
              <a:rPr lang="es-EC" sz="1200" dirty="0" smtClean="0">
                <a:effectLst/>
                <a:latin typeface="+mn-lt"/>
                <a:ea typeface="Calibri"/>
                <a:cs typeface="Times New Roman"/>
              </a:rPr>
              <a:t>Se cavó el suelo que por el tiempo se había establecido un suelo agrícola de 20 cm hasta dejar la </a:t>
            </a:r>
            <a:r>
              <a:rPr lang="es-EC" sz="1200" dirty="0" err="1" smtClean="0">
                <a:effectLst/>
                <a:latin typeface="+mn-lt"/>
                <a:ea typeface="Calibri"/>
                <a:cs typeface="Times New Roman"/>
              </a:rPr>
              <a:t>cangahua</a:t>
            </a:r>
            <a:r>
              <a:rPr lang="es-EC" sz="1200" dirty="0" smtClean="0">
                <a:effectLst/>
                <a:latin typeface="+mn-lt"/>
                <a:ea typeface="Calibri"/>
                <a:cs typeface="Times New Roman"/>
              </a:rPr>
              <a:t> </a:t>
            </a:r>
            <a:r>
              <a:rPr lang="es-EC" sz="1200" dirty="0" err="1" smtClean="0">
                <a:effectLst/>
                <a:latin typeface="+mn-lt"/>
                <a:ea typeface="Calibri"/>
                <a:cs typeface="Times New Roman"/>
              </a:rPr>
              <a:t>aflorante</a:t>
            </a:r>
            <a:r>
              <a:rPr lang="es-EC" sz="1200" dirty="0" smtClean="0">
                <a:effectLst/>
                <a:latin typeface="+mn-lt"/>
                <a:ea typeface="Calibri"/>
                <a:cs typeface="Times New Roman"/>
              </a:rPr>
              <a:t>. </a:t>
            </a:r>
          </a:p>
          <a:p>
            <a:pPr marL="0" lvl="0" indent="0" algn="just">
              <a:lnSpc>
                <a:spcPct val="115000"/>
              </a:lnSpc>
              <a:spcAft>
                <a:spcPts val="1000"/>
              </a:spcAft>
              <a:buFont typeface="Symbol"/>
              <a:buNone/>
            </a:pP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7758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effectLst/>
                <a:latin typeface="+mn-lt"/>
                <a:ea typeface="Calibri"/>
                <a:cs typeface="Times New Roman"/>
              </a:rPr>
              <a:t>Una vez cavado el terreno se roturo la </a:t>
            </a:r>
            <a:r>
              <a:rPr lang="es-EC" sz="1200" dirty="0" err="1" smtClean="0">
                <a:effectLst/>
                <a:latin typeface="+mn-lt"/>
                <a:ea typeface="Calibri"/>
                <a:cs typeface="Times New Roman"/>
              </a:rPr>
              <a:t>cangahua</a:t>
            </a:r>
            <a:r>
              <a:rPr lang="es-EC" sz="1200" dirty="0" smtClean="0">
                <a:effectLst/>
                <a:latin typeface="+mn-lt"/>
                <a:ea typeface="Calibri"/>
                <a:cs typeface="Times New Roman"/>
              </a:rPr>
              <a:t> en los nueve espacios establecidos, delimitados por estacas, a una profundidad de 20 cm, para poder formar un ambiente propicio para el crecimiento y establecimiento del trébol.</a:t>
            </a: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gn="just">
              <a:lnSpc>
                <a:spcPct val="115000"/>
              </a:lnSpc>
              <a:spcAft>
                <a:spcPts val="0"/>
              </a:spcAft>
              <a:buFont typeface="Symbol"/>
              <a:buChar char=""/>
            </a:pPr>
            <a:r>
              <a:rPr lang="es-EC" sz="1200" dirty="0" smtClean="0">
                <a:effectLst/>
                <a:latin typeface="+mn-lt"/>
                <a:ea typeface="Calibri"/>
                <a:cs typeface="Times New Roman"/>
              </a:rPr>
              <a:t>Se realizó una prueba de germinación a semillas de trébol blanco variedad ladino gigante, en una incubadora a 20°C durante 5 días donde se obtuvo un porcentaje del 86% de germinación.</a:t>
            </a:r>
          </a:p>
          <a:p>
            <a:pPr marL="342900" lvl="0" indent="-342900" algn="just">
              <a:lnSpc>
                <a:spcPct val="115000"/>
              </a:lnSpc>
              <a:spcAft>
                <a:spcPts val="0"/>
              </a:spcAft>
              <a:buFont typeface="Symbol"/>
              <a:buChar char=""/>
            </a:pPr>
            <a:r>
              <a:rPr lang="es-EC" sz="1200" dirty="0" smtClean="0">
                <a:effectLst/>
                <a:latin typeface="+mn-lt"/>
                <a:ea typeface="Calibri"/>
                <a:cs typeface="Times New Roman"/>
              </a:rPr>
              <a:t>Se realizó una mezcla de 90% turba y 10% humus, se colocó en 3 cubetas de 240 alveolos, y se colocó tres semillas por alveolo y se dejó en invernadero por 2 semanas a partir de su germinación.</a:t>
            </a:r>
          </a:p>
          <a:p>
            <a:pPr marL="342900" lvl="0" indent="-342900" algn="just">
              <a:lnSpc>
                <a:spcPct val="115000"/>
              </a:lnSpc>
              <a:spcAft>
                <a:spcPts val="0"/>
              </a:spcAft>
              <a:buFont typeface="Symbol"/>
              <a:buChar char=""/>
            </a:pPr>
            <a:r>
              <a:rPr lang="es-EC" sz="1200" dirty="0" smtClean="0">
                <a:effectLst/>
                <a:latin typeface="+mn-lt"/>
                <a:ea typeface="Calibri"/>
                <a:cs typeface="Times New Roman"/>
              </a:rPr>
              <a:t>Dos días antes del trasplante se revolvió la tierra de cada cama, y se hidrato hasta humedecerla completamente. </a:t>
            </a:r>
          </a:p>
          <a:p>
            <a:pPr marL="342900" lvl="0" indent="-342900" algn="just">
              <a:lnSpc>
                <a:spcPct val="115000"/>
              </a:lnSpc>
              <a:spcAft>
                <a:spcPts val="1000"/>
              </a:spcAft>
              <a:buFont typeface="Symbol"/>
              <a:buChar char=""/>
            </a:pPr>
            <a:r>
              <a:rPr lang="es-EC" sz="1200" dirty="0" smtClean="0">
                <a:effectLst/>
                <a:latin typeface="+mn-lt"/>
                <a:ea typeface="Calibri"/>
                <a:cs typeface="Times New Roman"/>
              </a:rPr>
              <a:t>Transcurridas 2 semanas se trasplantó cuidadosamente tres tréboles, a un espacio de 10cm entre plantas tanto en filas como en columnas y se aplicó los respectivos tratamientos</a:t>
            </a: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effectLst/>
                <a:latin typeface="+mn-lt"/>
                <a:ea typeface="Calibri"/>
                <a:cs typeface="Times New Roman"/>
              </a:rPr>
              <a:t>Para los tratamientos se realizó un diseño completamente al azar 3 tratamientos con 3 repeticiones, siendo T0: </a:t>
            </a:r>
            <a:r>
              <a:rPr lang="es-EC" sz="1200" dirty="0" err="1" smtClean="0">
                <a:effectLst/>
                <a:latin typeface="+mn-lt"/>
                <a:ea typeface="Calibri"/>
                <a:cs typeface="Times New Roman"/>
              </a:rPr>
              <a:t>trebol</a:t>
            </a:r>
            <a:r>
              <a:rPr lang="es-EC" sz="1200" dirty="0" smtClean="0">
                <a:effectLst/>
                <a:latin typeface="+mn-lt"/>
                <a:ea typeface="Calibri"/>
                <a:cs typeface="Times New Roman"/>
              </a:rPr>
              <a:t> más agua </a:t>
            </a:r>
            <a:r>
              <a:rPr lang="es-EC" sz="1200" dirty="0" err="1" smtClean="0">
                <a:effectLst/>
                <a:latin typeface="+mn-lt"/>
                <a:ea typeface="Calibri"/>
                <a:cs typeface="Times New Roman"/>
              </a:rPr>
              <a:t>desionizada</a:t>
            </a:r>
            <a:r>
              <a:rPr lang="es-EC" sz="1200" dirty="0" smtClean="0">
                <a:effectLst/>
                <a:latin typeface="+mn-lt"/>
                <a:ea typeface="Calibri"/>
                <a:cs typeface="Times New Roman"/>
              </a:rPr>
              <a:t>, T1: trébol más fertilizante con TMC y T2: trébol más micorrizas y más </a:t>
            </a:r>
            <a:r>
              <a:rPr lang="es-EC" sz="1200" dirty="0" err="1" smtClean="0">
                <a:effectLst/>
                <a:latin typeface="+mn-lt"/>
                <a:ea typeface="Calibri"/>
                <a:cs typeface="Times New Roman"/>
              </a:rPr>
              <a:t>trichoderma</a:t>
            </a:r>
            <a:r>
              <a:rPr lang="es-EC" sz="1200" dirty="0" smtClean="0">
                <a:effectLst/>
                <a:latin typeface="+mn-lt"/>
                <a:ea typeface="Calibri"/>
                <a:cs typeface="Times New Roman"/>
              </a:rPr>
              <a:t> </a:t>
            </a:r>
            <a:r>
              <a:rPr lang="es-EC" sz="1200" dirty="0" err="1" smtClean="0">
                <a:effectLst/>
                <a:latin typeface="+mn-lt"/>
                <a:ea typeface="Calibri"/>
                <a:cs typeface="Times New Roman"/>
              </a:rPr>
              <a:t>sp</a:t>
            </a:r>
            <a:r>
              <a:rPr lang="es-EC" sz="1200" dirty="0" smtClean="0">
                <a:effectLst/>
                <a:latin typeface="+mn-lt"/>
                <a:ea typeface="Calibri"/>
                <a:cs typeface="Times New Roman"/>
              </a:rPr>
              <a:t>.</a:t>
            </a: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a:t>
            </a:r>
            <a:r>
              <a:rPr lang="en-US" dirty="0" err="1" smtClean="0"/>
              <a:t>alo</a:t>
            </a:r>
            <a:r>
              <a:rPr lang="en-US" dirty="0" smtClean="0"/>
              <a:t> largo de los </a:t>
            </a:r>
            <a:r>
              <a:rPr lang="en-US" dirty="0" err="1" smtClean="0"/>
              <a:t>años</a:t>
            </a:r>
            <a:r>
              <a:rPr lang="en-US" dirty="0" smtClean="0"/>
              <a:t> se </a:t>
            </a:r>
            <a:r>
              <a:rPr lang="en-US" dirty="0" err="1" smtClean="0"/>
              <a:t>han</a:t>
            </a:r>
            <a:r>
              <a:rPr lang="en-US" dirty="0" smtClean="0"/>
              <a:t> </a:t>
            </a:r>
            <a:r>
              <a:rPr lang="en-US" dirty="0" err="1" smtClean="0"/>
              <a:t>realizado</a:t>
            </a:r>
            <a:r>
              <a:rPr lang="en-US" dirty="0" smtClean="0"/>
              <a:t> </a:t>
            </a:r>
            <a:r>
              <a:rPr lang="en-US" dirty="0" err="1" smtClean="0"/>
              <a:t>varios</a:t>
            </a:r>
            <a:r>
              <a:rPr lang="en-US" dirty="0" smtClean="0"/>
              <a:t> </a:t>
            </a:r>
            <a:r>
              <a:rPr lang="en-US" dirty="0" err="1" smtClean="0"/>
              <a:t>estudios</a:t>
            </a:r>
            <a:r>
              <a:rPr lang="en-US" dirty="0" smtClean="0"/>
              <a:t> </a:t>
            </a:r>
            <a:r>
              <a:rPr lang="en-US" dirty="0" err="1" smtClean="0"/>
              <a:t>que</a:t>
            </a:r>
            <a:r>
              <a:rPr lang="en-US" dirty="0" smtClean="0"/>
              <a:t> </a:t>
            </a:r>
            <a:r>
              <a:rPr lang="en-US" dirty="0" err="1" smtClean="0"/>
              <a:t>han</a:t>
            </a:r>
            <a:r>
              <a:rPr lang="en-US" dirty="0" smtClean="0"/>
              <a:t> </a:t>
            </a:r>
            <a:r>
              <a:rPr lang="en-US" dirty="0" err="1" smtClean="0"/>
              <a:t>permitido</a:t>
            </a:r>
            <a:r>
              <a:rPr lang="en-US" dirty="0" smtClean="0"/>
              <a:t> </a:t>
            </a:r>
            <a:r>
              <a:rPr lang="en-US" dirty="0" err="1" smtClean="0"/>
              <a:t>proporcionar</a:t>
            </a:r>
            <a:r>
              <a:rPr lang="en-US" dirty="0" smtClean="0"/>
              <a:t> </a:t>
            </a:r>
            <a:r>
              <a:rPr lang="en-US" dirty="0" err="1" smtClean="0"/>
              <a:t>las</a:t>
            </a:r>
            <a:r>
              <a:rPr lang="en-US" dirty="0" smtClean="0"/>
              <a:t> bases </a:t>
            </a:r>
            <a:r>
              <a:rPr lang="en-US" dirty="0" err="1" smtClean="0"/>
              <a:t>para</a:t>
            </a:r>
            <a:r>
              <a:rPr lang="en-US" dirty="0" smtClean="0"/>
              <a:t> </a:t>
            </a:r>
            <a:r>
              <a:rPr lang="en-US" dirty="0" err="1" smtClean="0"/>
              <a:t>realizar</a:t>
            </a:r>
            <a:r>
              <a:rPr lang="en-US" dirty="0" smtClean="0"/>
              <a:t> </a:t>
            </a:r>
            <a:r>
              <a:rPr lang="en-US" dirty="0" err="1" smtClean="0"/>
              <a:t>este</a:t>
            </a:r>
            <a:r>
              <a:rPr lang="en-US" dirty="0" smtClean="0"/>
              <a:t> </a:t>
            </a:r>
            <a:r>
              <a:rPr lang="en-US" dirty="0" err="1" smtClean="0"/>
              <a:t>estudio</a:t>
            </a:r>
            <a:r>
              <a:rPr lang="en-US" dirty="0" smtClean="0"/>
              <a:t>.</a:t>
            </a:r>
            <a:r>
              <a:rPr lang="en-US" baseline="0" dirty="0" smtClean="0"/>
              <a:t> </a:t>
            </a:r>
            <a:r>
              <a:rPr lang="en-US" dirty="0" smtClean="0"/>
              <a:t>En 1995 </a:t>
            </a:r>
            <a:r>
              <a:rPr lang="en-US" dirty="0" err="1" smtClean="0"/>
              <a:t>Días</a:t>
            </a:r>
            <a:r>
              <a:rPr lang="en-US" dirty="0" smtClean="0"/>
              <a:t>, </a:t>
            </a:r>
            <a:r>
              <a:rPr lang="en-US" dirty="0" err="1" smtClean="0"/>
              <a:t>franco</a:t>
            </a:r>
            <a:r>
              <a:rPr lang="en-US" dirty="0" smtClean="0"/>
              <a:t>,</a:t>
            </a:r>
            <a:r>
              <a:rPr lang="en-US" baseline="0" dirty="0" smtClean="0"/>
              <a:t> </a:t>
            </a:r>
            <a:r>
              <a:rPr lang="en-US" baseline="0" dirty="0" err="1" smtClean="0"/>
              <a:t>campello</a:t>
            </a:r>
            <a:r>
              <a:rPr lang="en-US" baseline="0" dirty="0" smtClean="0"/>
              <a:t>, </a:t>
            </a:r>
            <a:r>
              <a:rPr lang="en-US" baseline="0" dirty="0" err="1" smtClean="0"/>
              <a:t>faria</a:t>
            </a:r>
            <a:r>
              <a:rPr lang="en-US" baseline="0" dirty="0" smtClean="0"/>
              <a:t> y </a:t>
            </a:r>
            <a:r>
              <a:rPr lang="en-US" baseline="0" dirty="0" err="1" smtClean="0"/>
              <a:t>dasilva</a:t>
            </a:r>
            <a:r>
              <a:rPr lang="en-US" baseline="0" dirty="0" smtClean="0"/>
              <a:t> </a:t>
            </a:r>
            <a:r>
              <a:rPr lang="en-US" baseline="0" dirty="0" err="1" smtClean="0"/>
              <a:t>demostraron</a:t>
            </a:r>
            <a:r>
              <a:rPr lang="en-US" baseline="0" dirty="0" smtClean="0"/>
              <a:t> </a:t>
            </a:r>
            <a:r>
              <a:rPr lang="en-US" baseline="0" dirty="0" err="1" smtClean="0"/>
              <a:t>que</a:t>
            </a:r>
            <a:r>
              <a:rPr lang="en-US" baseline="0" dirty="0" smtClean="0"/>
              <a:t> </a:t>
            </a:r>
            <a:r>
              <a:rPr lang="en-US" baseline="0" dirty="0" err="1" smtClean="0"/>
              <a:t>las</a:t>
            </a:r>
            <a:r>
              <a:rPr lang="en-US" baseline="0" dirty="0" smtClean="0"/>
              <a:t> </a:t>
            </a:r>
            <a:r>
              <a:rPr lang="en-US" baseline="0" dirty="0" err="1" smtClean="0"/>
              <a:t>leguminosas</a:t>
            </a:r>
            <a:r>
              <a:rPr lang="en-US" baseline="0" dirty="0" smtClean="0"/>
              <a:t> </a:t>
            </a:r>
            <a:r>
              <a:rPr lang="en-US" baseline="0" dirty="0" err="1" smtClean="0"/>
              <a:t>aportan</a:t>
            </a:r>
            <a:r>
              <a:rPr lang="en-US" baseline="0" dirty="0" smtClean="0"/>
              <a:t> </a:t>
            </a:r>
            <a:r>
              <a:rPr lang="en-US" baseline="0" dirty="0" err="1" smtClean="0"/>
              <a:t>carbono</a:t>
            </a:r>
            <a:r>
              <a:rPr lang="en-US" baseline="0" dirty="0" smtClean="0"/>
              <a:t> y </a:t>
            </a:r>
            <a:r>
              <a:rPr lang="en-US" baseline="0" dirty="0" err="1" smtClean="0"/>
              <a:t>nitrogeno</a:t>
            </a:r>
            <a:r>
              <a:rPr lang="en-US" baseline="0" dirty="0" smtClean="0"/>
              <a:t> los </a:t>
            </a:r>
            <a:r>
              <a:rPr lang="en-US" baseline="0" dirty="0" err="1" smtClean="0"/>
              <a:t>cuales</a:t>
            </a:r>
            <a:r>
              <a:rPr lang="en-US" baseline="0" dirty="0" smtClean="0"/>
              <a:t> son </a:t>
            </a:r>
            <a:r>
              <a:rPr lang="en-US" baseline="0" dirty="0" err="1" smtClean="0"/>
              <a:t>importantes</a:t>
            </a:r>
            <a:r>
              <a:rPr lang="en-US" baseline="0" dirty="0" smtClean="0"/>
              <a:t> en la </a:t>
            </a:r>
            <a:r>
              <a:rPr lang="en-US" baseline="0" dirty="0" err="1" smtClean="0"/>
              <a:t>recuperación</a:t>
            </a:r>
            <a:r>
              <a:rPr lang="en-US" baseline="0" dirty="0" smtClean="0"/>
              <a:t> de </a:t>
            </a:r>
            <a:r>
              <a:rPr lang="en-US" baseline="0" dirty="0" err="1" smtClean="0"/>
              <a:t>suelos</a:t>
            </a:r>
            <a:r>
              <a:rPr lang="en-US" baseline="0" dirty="0" smtClean="0"/>
              <a:t> </a:t>
            </a:r>
            <a:r>
              <a:rPr lang="en-US" baseline="0" dirty="0" err="1" smtClean="0"/>
              <a:t>degradados</a:t>
            </a:r>
            <a:r>
              <a:rPr lang="en-US" baseline="0" dirty="0" smtClean="0"/>
              <a:t>. </a:t>
            </a:r>
            <a:r>
              <a:rPr lang="en-US" baseline="0" dirty="0" err="1" smtClean="0"/>
              <a:t>Cuando</a:t>
            </a:r>
            <a:r>
              <a:rPr lang="en-US" baseline="0" dirty="0" smtClean="0"/>
              <a:t> se </a:t>
            </a:r>
            <a:r>
              <a:rPr lang="en-US" baseline="0" dirty="0" err="1" smtClean="0"/>
              <a:t>adiciona</a:t>
            </a:r>
            <a:r>
              <a:rPr lang="en-US" baseline="0" dirty="0" smtClean="0"/>
              <a:t> o </a:t>
            </a:r>
            <a:r>
              <a:rPr lang="en-US" baseline="0" dirty="0" err="1" smtClean="0"/>
              <a:t>inocula</a:t>
            </a:r>
            <a:r>
              <a:rPr lang="en-US" baseline="0" dirty="0" smtClean="0"/>
              <a:t> </a:t>
            </a:r>
            <a:r>
              <a:rPr lang="en-US" baseline="0" dirty="0" err="1" smtClean="0"/>
              <a:t>micorrizas</a:t>
            </a:r>
            <a:r>
              <a:rPr lang="en-US" baseline="0" dirty="0" smtClean="0"/>
              <a:t> el </a:t>
            </a:r>
            <a:r>
              <a:rPr lang="en-US" baseline="0" dirty="0" err="1" smtClean="0"/>
              <a:t>crecimiento</a:t>
            </a:r>
            <a:r>
              <a:rPr lang="en-US" baseline="0" dirty="0" smtClean="0"/>
              <a:t> vegetal </a:t>
            </a:r>
            <a:r>
              <a:rPr lang="en-US" baseline="0" dirty="0" err="1" smtClean="0"/>
              <a:t>incrementa</a:t>
            </a:r>
            <a:r>
              <a:rPr lang="en-US" baseline="0" dirty="0" smtClean="0"/>
              <a:t> la </a:t>
            </a:r>
            <a:r>
              <a:rPr lang="en-US" baseline="0" dirty="0" err="1" smtClean="0"/>
              <a:t>producción</a:t>
            </a:r>
            <a:r>
              <a:rPr lang="en-US" baseline="0" dirty="0" smtClean="0"/>
              <a:t> en un 600% a 900% (Figueroa, 2004). Joshi, </a:t>
            </a:r>
            <a:r>
              <a:rPr lang="en-US" baseline="0" dirty="0" err="1" smtClean="0"/>
              <a:t>Saikia</a:t>
            </a:r>
            <a:r>
              <a:rPr lang="en-US" baseline="0" dirty="0" smtClean="0"/>
              <a:t> &amp; </a:t>
            </a:r>
            <a:r>
              <a:rPr lang="en-US" baseline="0" dirty="0" err="1" smtClean="0"/>
              <a:t>Koijam</a:t>
            </a:r>
            <a:r>
              <a:rPr lang="en-US" baseline="0" dirty="0" smtClean="0"/>
              <a:t> en 2009, </a:t>
            </a:r>
            <a:r>
              <a:rPr lang="en-US" baseline="0" dirty="0" err="1" smtClean="0"/>
              <a:t>descubrieron</a:t>
            </a:r>
            <a:r>
              <a:rPr lang="en-US" baseline="0" dirty="0" smtClean="0"/>
              <a:t> </a:t>
            </a:r>
            <a:r>
              <a:rPr lang="en-US" baseline="0" dirty="0" err="1" smtClean="0"/>
              <a:t>que</a:t>
            </a:r>
            <a:r>
              <a:rPr lang="en-US" baseline="0" dirty="0" smtClean="0"/>
              <a:t> en los </a:t>
            </a:r>
            <a:r>
              <a:rPr lang="en-US" baseline="0" dirty="0" err="1" smtClean="0"/>
              <a:t>suelos</a:t>
            </a:r>
            <a:r>
              <a:rPr lang="en-US" baseline="0" dirty="0" smtClean="0"/>
              <a:t> </a:t>
            </a:r>
            <a:r>
              <a:rPr lang="en-US" baseline="0" dirty="0" err="1" smtClean="0"/>
              <a:t>degraddos</a:t>
            </a:r>
            <a:r>
              <a:rPr lang="en-US" baseline="0" dirty="0" smtClean="0"/>
              <a:t> de </a:t>
            </a:r>
            <a:r>
              <a:rPr lang="en-US" baseline="0" dirty="0" err="1" smtClean="0"/>
              <a:t>cherrapunjee</a:t>
            </a:r>
            <a:r>
              <a:rPr lang="en-US" baseline="0" dirty="0" smtClean="0"/>
              <a:t> </a:t>
            </a:r>
            <a:r>
              <a:rPr lang="en-US" baseline="0" dirty="0" err="1" smtClean="0"/>
              <a:t>existen</a:t>
            </a:r>
            <a:r>
              <a:rPr lang="en-US" baseline="0" dirty="0" smtClean="0"/>
              <a:t> </a:t>
            </a:r>
            <a:r>
              <a:rPr lang="en-US" baseline="0" dirty="0" err="1" smtClean="0"/>
              <a:t>varias</a:t>
            </a:r>
            <a:r>
              <a:rPr lang="en-US" baseline="0" dirty="0" smtClean="0"/>
              <a:t> </a:t>
            </a:r>
            <a:r>
              <a:rPr lang="en-US" baseline="0" dirty="0" err="1" smtClean="0"/>
              <a:t>especies</a:t>
            </a:r>
            <a:r>
              <a:rPr lang="en-US" baseline="0" dirty="0" smtClean="0"/>
              <a:t> de </a:t>
            </a:r>
            <a:r>
              <a:rPr lang="en-US" baseline="0" dirty="0" err="1" smtClean="0"/>
              <a:t>hongos</a:t>
            </a:r>
            <a:r>
              <a:rPr lang="en-US" baseline="0" dirty="0" smtClean="0"/>
              <a:t> </a:t>
            </a:r>
            <a:r>
              <a:rPr lang="en-US" baseline="0" dirty="0" err="1" smtClean="0"/>
              <a:t>como</a:t>
            </a:r>
            <a:r>
              <a:rPr lang="en-US" baseline="0" dirty="0" smtClean="0"/>
              <a:t> </a:t>
            </a:r>
            <a:r>
              <a:rPr lang="en-US" baseline="0" dirty="0" err="1" smtClean="0"/>
              <a:t>penicillium</a:t>
            </a:r>
            <a:r>
              <a:rPr lang="en-US" baseline="0" dirty="0" smtClean="0"/>
              <a:t>, </a:t>
            </a:r>
            <a:r>
              <a:rPr lang="en-US" baseline="0" dirty="0" err="1" smtClean="0"/>
              <a:t>aspergillus</a:t>
            </a:r>
            <a:r>
              <a:rPr lang="en-US" baseline="0" dirty="0" smtClean="0"/>
              <a:t> y </a:t>
            </a:r>
            <a:r>
              <a:rPr lang="en-US" baseline="0" dirty="0" err="1" smtClean="0"/>
              <a:t>fusarium</a:t>
            </a:r>
            <a:r>
              <a:rPr lang="en-US" baseline="0" dirty="0" smtClean="0"/>
              <a:t> con </a:t>
            </a:r>
            <a:r>
              <a:rPr lang="en-US" baseline="0" dirty="0" err="1" smtClean="0"/>
              <a:t>una</a:t>
            </a:r>
            <a:r>
              <a:rPr lang="en-US" baseline="0" dirty="0" smtClean="0"/>
              <a:t> mayor </a:t>
            </a:r>
            <a:r>
              <a:rPr lang="en-US" baseline="0" dirty="0" err="1" smtClean="0"/>
              <a:t>prevalencia</a:t>
            </a:r>
            <a:r>
              <a:rPr lang="en-US" baseline="0" dirty="0" smtClean="0"/>
              <a:t> de </a:t>
            </a:r>
            <a:r>
              <a:rPr lang="en-US" baseline="0" dirty="0" err="1" smtClean="0"/>
              <a:t>harzianum</a:t>
            </a:r>
            <a:r>
              <a:rPr lang="en-US" baseline="0" dirty="0" smtClean="0"/>
              <a:t>, lo </a:t>
            </a:r>
            <a:r>
              <a:rPr lang="en-US" baseline="0" dirty="0" err="1" smtClean="0"/>
              <a:t>que</a:t>
            </a:r>
            <a:r>
              <a:rPr lang="en-US" baseline="0" dirty="0" smtClean="0"/>
              <a:t> </a:t>
            </a:r>
            <a:r>
              <a:rPr lang="en-US" baseline="0" dirty="0" err="1" smtClean="0"/>
              <a:t>nos</a:t>
            </a:r>
            <a:r>
              <a:rPr lang="en-US" baseline="0" dirty="0" smtClean="0"/>
              <a:t> </a:t>
            </a:r>
            <a:r>
              <a:rPr lang="en-US" baseline="0" dirty="0" err="1" smtClean="0"/>
              <a:t>afirma</a:t>
            </a:r>
            <a:r>
              <a:rPr lang="en-US" baseline="0" dirty="0" smtClean="0"/>
              <a:t> </a:t>
            </a:r>
            <a:r>
              <a:rPr lang="en-US" baseline="0" dirty="0" err="1" smtClean="0"/>
              <a:t>que</a:t>
            </a:r>
            <a:r>
              <a:rPr lang="en-US" baseline="0" dirty="0" smtClean="0"/>
              <a:t> </a:t>
            </a:r>
            <a:r>
              <a:rPr lang="en-US" baseline="0" dirty="0" err="1" smtClean="0"/>
              <a:t>este</a:t>
            </a:r>
            <a:r>
              <a:rPr lang="en-US" baseline="0" dirty="0" smtClean="0"/>
              <a:t> ultimo </a:t>
            </a:r>
            <a:r>
              <a:rPr lang="en-US" baseline="0" dirty="0" err="1" smtClean="0"/>
              <a:t>es</a:t>
            </a:r>
            <a:r>
              <a:rPr lang="en-US" baseline="0" dirty="0" smtClean="0"/>
              <a:t> un factor </a:t>
            </a:r>
            <a:r>
              <a:rPr lang="en-US" baseline="0" dirty="0" err="1" smtClean="0"/>
              <a:t>importante</a:t>
            </a:r>
            <a:r>
              <a:rPr lang="en-US" baseline="0" dirty="0" smtClean="0"/>
              <a:t> </a:t>
            </a:r>
            <a:r>
              <a:rPr lang="en-US" baseline="0" dirty="0" err="1" smtClean="0"/>
              <a:t>cuando</a:t>
            </a:r>
            <a:r>
              <a:rPr lang="en-US" baseline="0" dirty="0" smtClean="0"/>
              <a:t> </a:t>
            </a:r>
            <a:r>
              <a:rPr lang="en-US" baseline="0" dirty="0" err="1" smtClean="0"/>
              <a:t>tratamos</a:t>
            </a:r>
            <a:r>
              <a:rPr lang="en-US" baseline="0" dirty="0" smtClean="0"/>
              <a:t> un </a:t>
            </a:r>
            <a:r>
              <a:rPr lang="en-US" baseline="0" dirty="0" err="1" smtClean="0"/>
              <a:t>suelo</a:t>
            </a:r>
            <a:r>
              <a:rPr lang="en-US" baseline="0" dirty="0" smtClean="0"/>
              <a:t> </a:t>
            </a:r>
            <a:r>
              <a:rPr lang="en-US" baseline="0" dirty="0" err="1" smtClean="0"/>
              <a:t>pobre</a:t>
            </a:r>
            <a:r>
              <a:rPr lang="en-US" baseline="0" dirty="0" smtClean="0"/>
              <a:t>. </a:t>
            </a:r>
            <a:r>
              <a:rPr lang="en-US" baseline="0" dirty="0" err="1" smtClean="0"/>
              <a:t>Cai</a:t>
            </a:r>
            <a:r>
              <a:rPr lang="en-US" baseline="0" dirty="0" smtClean="0"/>
              <a:t> y </a:t>
            </a:r>
            <a:r>
              <a:rPr lang="en-US" baseline="0" dirty="0" err="1" smtClean="0"/>
              <a:t>otros</a:t>
            </a:r>
            <a:r>
              <a:rPr lang="en-US" baseline="0" dirty="0" smtClean="0"/>
              <a:t>, 2014, </a:t>
            </a:r>
            <a:r>
              <a:rPr lang="en-US" baseline="0" dirty="0" err="1" smtClean="0"/>
              <a:t>comprobaron</a:t>
            </a:r>
            <a:r>
              <a:rPr lang="en-US" baseline="0" dirty="0" smtClean="0"/>
              <a:t> </a:t>
            </a:r>
            <a:r>
              <a:rPr lang="en-US" baseline="0" dirty="0" err="1" smtClean="0"/>
              <a:t>que</a:t>
            </a:r>
            <a:r>
              <a:rPr lang="en-US" baseline="0" dirty="0" smtClean="0"/>
              <a:t> la </a:t>
            </a:r>
            <a:r>
              <a:rPr lang="en-US" baseline="0" dirty="0" err="1" smtClean="0"/>
              <a:t>incorporación</a:t>
            </a:r>
            <a:r>
              <a:rPr lang="en-US" baseline="0" dirty="0" smtClean="0"/>
              <a:t> de </a:t>
            </a:r>
            <a:r>
              <a:rPr lang="en-US" baseline="0" dirty="0" err="1" smtClean="0"/>
              <a:t>trichoderma</a:t>
            </a:r>
            <a:r>
              <a:rPr lang="en-US" baseline="0" dirty="0" smtClean="0"/>
              <a:t>, </a:t>
            </a:r>
            <a:r>
              <a:rPr lang="en-US" baseline="0" dirty="0" err="1" smtClean="0"/>
              <a:t>permite</a:t>
            </a:r>
            <a:r>
              <a:rPr lang="en-US" baseline="0" dirty="0" smtClean="0"/>
              <a:t> </a:t>
            </a:r>
            <a:r>
              <a:rPr lang="en-US" baseline="0" dirty="0" err="1" smtClean="0"/>
              <a:t>disminuir</a:t>
            </a:r>
            <a:r>
              <a:rPr lang="en-US" baseline="0" dirty="0" smtClean="0"/>
              <a:t> la </a:t>
            </a:r>
            <a:r>
              <a:rPr lang="en-US" baseline="0" dirty="0" err="1" smtClean="0"/>
              <a:t>apliacción</a:t>
            </a:r>
            <a:r>
              <a:rPr lang="en-US" baseline="0" dirty="0" smtClean="0"/>
              <a:t> de </a:t>
            </a:r>
            <a:r>
              <a:rPr lang="en-US" baseline="0" dirty="0" err="1" smtClean="0"/>
              <a:t>fertilizante</a:t>
            </a:r>
            <a:r>
              <a:rPr lang="en-US" baseline="0" dirty="0" smtClean="0"/>
              <a:t> </a:t>
            </a:r>
            <a:r>
              <a:rPr lang="en-US" baseline="0" dirty="0" err="1" smtClean="0"/>
              <a:t>químico</a:t>
            </a:r>
            <a:r>
              <a:rPr lang="en-US" baseline="0" dirty="0" smtClean="0"/>
              <a:t> en un 75% </a:t>
            </a:r>
            <a:r>
              <a:rPr lang="en-US" baseline="0" dirty="0" err="1" smtClean="0"/>
              <a:t>obteniendo</a:t>
            </a:r>
            <a:r>
              <a:rPr lang="en-US" baseline="0" dirty="0" smtClean="0"/>
              <a:t> mayor </a:t>
            </a:r>
            <a:r>
              <a:rPr lang="en-US" baseline="0" dirty="0" err="1" smtClean="0"/>
              <a:t>prodcución</a:t>
            </a:r>
            <a:r>
              <a:rPr lang="en-US" baseline="0" dirty="0" smtClean="0"/>
              <a:t> sin </a:t>
            </a:r>
            <a:r>
              <a:rPr lang="en-US" baseline="0" dirty="0" err="1" smtClean="0"/>
              <a:t>disminuir</a:t>
            </a:r>
            <a:r>
              <a:rPr lang="en-US" baseline="0" dirty="0" smtClean="0"/>
              <a:t> la </a:t>
            </a:r>
            <a:r>
              <a:rPr lang="en-US" baseline="0" dirty="0" err="1" smtClean="0"/>
              <a:t>eficiencia</a:t>
            </a:r>
            <a:r>
              <a:rPr lang="en-US" baseline="0" dirty="0" smtClean="0"/>
              <a:t>.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14611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gn="just">
              <a:lnSpc>
                <a:spcPct val="115000"/>
              </a:lnSpc>
              <a:spcAft>
                <a:spcPts val="0"/>
              </a:spcAft>
              <a:buFont typeface="Symbol"/>
              <a:buChar char=""/>
            </a:pPr>
            <a:r>
              <a:rPr lang="es-EC" sz="1200" dirty="0" smtClean="0">
                <a:effectLst/>
                <a:latin typeface="+mn-lt"/>
                <a:ea typeface="Calibri"/>
                <a:cs typeface="Times New Roman"/>
              </a:rPr>
              <a:t>Al momento de la siembra se colocó las micorrizas, a través del producto </a:t>
            </a:r>
            <a:r>
              <a:rPr lang="es-EC" sz="1200" dirty="0" err="1" smtClean="0">
                <a:effectLst/>
                <a:latin typeface="+mn-lt"/>
                <a:ea typeface="Calibri"/>
                <a:cs typeface="Times New Roman"/>
              </a:rPr>
              <a:t>Mycoup</a:t>
            </a:r>
            <a:r>
              <a:rPr lang="es-EC" sz="1200" dirty="0" smtClean="0">
                <a:effectLst/>
                <a:latin typeface="+mn-lt"/>
                <a:ea typeface="Calibri"/>
                <a:cs typeface="Times New Roman"/>
              </a:rPr>
              <a:t>  haciendo el cálculo de acuerdo a la dosis del mismo, de 3kg/ha.</a:t>
            </a:r>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C" sz="1200" kern="1200" dirty="0" smtClean="0">
                <a:solidFill>
                  <a:schemeClr val="tx1"/>
                </a:solidFill>
                <a:effectLst/>
                <a:latin typeface="+mn-lt"/>
                <a:ea typeface="+mn-ea"/>
                <a:cs typeface="+mn-cs"/>
              </a:rPr>
              <a:t>Se usaron muestras de </a:t>
            </a:r>
            <a:r>
              <a:rPr lang="es-EC" sz="1200" i="1" kern="1200" dirty="0" err="1" smtClean="0">
                <a:solidFill>
                  <a:schemeClr val="tx1"/>
                </a:solidFill>
                <a:effectLst/>
                <a:latin typeface="+mn-lt"/>
                <a:ea typeface="+mn-ea"/>
                <a:cs typeface="+mn-cs"/>
              </a:rPr>
              <a:t>Trichoderma</a:t>
            </a:r>
            <a:r>
              <a:rPr lang="es-EC" sz="1200"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Harzianum</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Koningii</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Longibrachiatum</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Viride</a:t>
            </a:r>
            <a:r>
              <a:rPr lang="es-EC" sz="1200" kern="1200" dirty="0" smtClean="0">
                <a:solidFill>
                  <a:schemeClr val="tx1"/>
                </a:solidFill>
                <a:effectLst/>
                <a:latin typeface="+mn-lt"/>
                <a:ea typeface="+mn-ea"/>
                <a:cs typeface="+mn-cs"/>
              </a:rPr>
              <a:t>) existentes en el laboratorio de Biotecnología</a:t>
            </a:r>
            <a:r>
              <a:rPr lang="en-US" sz="1200" kern="1200" baseline="0" dirty="0" smtClean="0">
                <a:solidFill>
                  <a:schemeClr val="tx1"/>
                </a:solidFill>
                <a:effectLst/>
                <a:latin typeface="+mn-lt"/>
                <a:ea typeface="+mn-ea"/>
                <a:cs typeface="+mn-cs"/>
              </a:rPr>
              <a:t>.</a:t>
            </a:r>
            <a:r>
              <a:rPr lang="en-US" baseline="0" dirty="0" smtClean="0"/>
              <a:t> </a:t>
            </a:r>
            <a:r>
              <a:rPr lang="es-EC" sz="1200" kern="1200" dirty="0" smtClean="0">
                <a:solidFill>
                  <a:schemeClr val="tx1"/>
                </a:solidFill>
                <a:effectLst/>
                <a:latin typeface="+mn-lt"/>
                <a:ea typeface="+mn-ea"/>
                <a:cs typeface="+mn-cs"/>
              </a:rPr>
              <a:t>Para su multiplicación, se colocaron 2 kg de arroz en agua por una hora hasta que el grano presente una consistencia suave. Se repartió equitativamente el arroz en 15 tarrinas las cuales fueron selladas y </a:t>
            </a:r>
            <a:r>
              <a:rPr lang="es-EC" sz="1200" kern="1200" dirty="0" err="1" smtClean="0">
                <a:solidFill>
                  <a:schemeClr val="tx1"/>
                </a:solidFill>
                <a:effectLst/>
                <a:latin typeface="+mn-lt"/>
                <a:ea typeface="+mn-ea"/>
                <a:cs typeface="+mn-cs"/>
              </a:rPr>
              <a:t>autoclavadas</a:t>
            </a:r>
            <a:r>
              <a:rPr lang="es-EC" sz="1200" kern="1200" dirty="0" smtClean="0">
                <a:solidFill>
                  <a:schemeClr val="tx1"/>
                </a:solidFill>
                <a:effectLst/>
                <a:latin typeface="+mn-lt"/>
                <a:ea typeface="+mn-ea"/>
                <a:cs typeface="+mn-cs"/>
              </a:rPr>
              <a:t> a 120°C por 45 minutos. El proceso</a:t>
            </a:r>
            <a:r>
              <a:rPr lang="es-EC" sz="1200" kern="1200" baseline="0" dirty="0" smtClean="0">
                <a:solidFill>
                  <a:schemeClr val="tx1"/>
                </a:solidFill>
                <a:effectLst/>
                <a:latin typeface="+mn-lt"/>
                <a:ea typeface="+mn-ea"/>
                <a:cs typeface="+mn-cs"/>
              </a:rPr>
              <a:t> inició tomando </a:t>
            </a:r>
            <a:r>
              <a:rPr lang="en-US" baseline="0" dirty="0" err="1" smtClean="0"/>
              <a:t>frascos</a:t>
            </a:r>
            <a:r>
              <a:rPr lang="en-US" baseline="0" dirty="0" smtClean="0"/>
              <a:t> de </a:t>
            </a:r>
            <a:r>
              <a:rPr lang="en-US" baseline="0" dirty="0" err="1" smtClean="0"/>
              <a:t>vidrio</a:t>
            </a:r>
            <a:r>
              <a:rPr lang="en-US" baseline="0" dirty="0" smtClean="0"/>
              <a:t> con 50ml de </a:t>
            </a:r>
            <a:r>
              <a:rPr lang="en-US" baseline="0" dirty="0" err="1" smtClean="0"/>
              <a:t>agua</a:t>
            </a:r>
            <a:r>
              <a:rPr lang="en-US" baseline="0" dirty="0" smtClean="0"/>
              <a:t> </a:t>
            </a:r>
            <a:r>
              <a:rPr lang="en-US" baseline="0" dirty="0" err="1" smtClean="0"/>
              <a:t>destilada</a:t>
            </a:r>
            <a:r>
              <a:rPr lang="en-US" baseline="0" dirty="0" smtClean="0"/>
              <a:t> en los </a:t>
            </a:r>
            <a:r>
              <a:rPr lang="en-US" baseline="0" dirty="0" err="1" smtClean="0"/>
              <a:t>cuales</a:t>
            </a:r>
            <a:r>
              <a:rPr lang="en-US" baseline="0" dirty="0" smtClean="0"/>
              <a:t> se </a:t>
            </a:r>
            <a:r>
              <a:rPr lang="en-US" baseline="0" dirty="0" err="1" smtClean="0"/>
              <a:t>colocó</a:t>
            </a:r>
            <a:r>
              <a:rPr lang="en-US" baseline="0" dirty="0" smtClean="0"/>
              <a:t> </a:t>
            </a:r>
            <a:r>
              <a:rPr lang="en-US" baseline="0" dirty="0" err="1" smtClean="0"/>
              <a:t>una</a:t>
            </a:r>
            <a:r>
              <a:rPr lang="en-US" baseline="0" dirty="0" smtClean="0"/>
              <a:t> </a:t>
            </a:r>
            <a:r>
              <a:rPr lang="en-US" baseline="0" dirty="0" err="1" smtClean="0"/>
              <a:t>gota</a:t>
            </a:r>
            <a:r>
              <a:rPr lang="en-US" baseline="0" dirty="0" smtClean="0"/>
              <a:t> de </a:t>
            </a:r>
            <a:r>
              <a:rPr lang="en-US" baseline="0" dirty="0" err="1" smtClean="0"/>
              <a:t>jabon</a:t>
            </a:r>
            <a:r>
              <a:rPr lang="en-US" baseline="0" dirty="0" smtClean="0"/>
              <a:t> </a:t>
            </a:r>
            <a:r>
              <a:rPr lang="en-US" baseline="0" dirty="0" err="1" smtClean="0"/>
              <a:t>para</a:t>
            </a:r>
            <a:r>
              <a:rPr lang="en-US" baseline="0" dirty="0" smtClean="0"/>
              <a:t> </a:t>
            </a:r>
            <a:r>
              <a:rPr lang="en-US" baseline="0" dirty="0" err="1" smtClean="0"/>
              <a:t>despreder</a:t>
            </a:r>
            <a:r>
              <a:rPr lang="en-US" baseline="0" dirty="0" smtClean="0"/>
              <a:t> </a:t>
            </a:r>
            <a:r>
              <a:rPr lang="en-US" baseline="0" dirty="0" err="1" smtClean="0"/>
              <a:t>las</a:t>
            </a:r>
            <a:r>
              <a:rPr lang="en-US" baseline="0" dirty="0" smtClean="0"/>
              <a:t> </a:t>
            </a:r>
            <a:r>
              <a:rPr lang="en-US" baseline="0" dirty="0" err="1" smtClean="0"/>
              <a:t>esporas</a:t>
            </a:r>
            <a:r>
              <a:rPr lang="en-US" baseline="0" dirty="0" smtClean="0"/>
              <a:t> del agar, se </a:t>
            </a:r>
            <a:r>
              <a:rPr lang="en-US" baseline="0" dirty="0" err="1" smtClean="0"/>
              <a:t>cortó</a:t>
            </a:r>
            <a:r>
              <a:rPr lang="en-US" baseline="0" dirty="0" smtClean="0"/>
              <a:t> el agar en </a:t>
            </a:r>
            <a:r>
              <a:rPr lang="en-US" baseline="0" dirty="0" err="1" smtClean="0"/>
              <a:t>pequeños</a:t>
            </a:r>
            <a:r>
              <a:rPr lang="en-US" baseline="0" dirty="0" smtClean="0"/>
              <a:t> </a:t>
            </a:r>
            <a:r>
              <a:rPr lang="en-US" baseline="0" dirty="0" err="1" smtClean="0"/>
              <a:t>trozos</a:t>
            </a:r>
            <a:r>
              <a:rPr lang="en-US" baseline="0" dirty="0" smtClean="0"/>
              <a:t> y se </a:t>
            </a:r>
            <a:r>
              <a:rPr lang="en-US" baseline="0" dirty="0" err="1" smtClean="0"/>
              <a:t>coloco</a:t>
            </a:r>
            <a:r>
              <a:rPr lang="en-US" baseline="0" dirty="0" smtClean="0"/>
              <a:t> en </a:t>
            </a:r>
            <a:r>
              <a:rPr lang="en-US" baseline="0" dirty="0" err="1" smtClean="0"/>
              <a:t>cada</a:t>
            </a:r>
            <a:r>
              <a:rPr lang="en-US" baseline="0" dirty="0" smtClean="0"/>
              <a:t> </a:t>
            </a:r>
            <a:r>
              <a:rPr lang="en-US" baseline="0" dirty="0" err="1" smtClean="0"/>
              <a:t>botella</a:t>
            </a:r>
            <a:r>
              <a:rPr lang="en-US" baseline="0" dirty="0" smtClean="0"/>
              <a:t> </a:t>
            </a:r>
            <a:r>
              <a:rPr lang="en-US" baseline="0" dirty="0" err="1" smtClean="0"/>
              <a:t>previamente</a:t>
            </a:r>
            <a:r>
              <a:rPr lang="en-US" baseline="0" dirty="0" smtClean="0"/>
              <a:t> </a:t>
            </a:r>
            <a:r>
              <a:rPr lang="en-US" baseline="0" dirty="0" err="1" smtClean="0"/>
              <a:t>etiquetada</a:t>
            </a:r>
            <a:r>
              <a:rPr lang="en-US" baseline="0" dirty="0" smtClean="0"/>
              <a:t>, se los </a:t>
            </a:r>
            <a:r>
              <a:rPr lang="en-US" baseline="0" dirty="0" err="1" smtClean="0"/>
              <a:t>agitó</a:t>
            </a:r>
            <a:r>
              <a:rPr lang="en-US" baseline="0" dirty="0" smtClean="0"/>
              <a:t> </a:t>
            </a:r>
            <a:r>
              <a:rPr lang="en-US" baseline="0" dirty="0" err="1" smtClean="0"/>
              <a:t>para</a:t>
            </a:r>
            <a:r>
              <a:rPr lang="en-US" baseline="0" dirty="0" smtClean="0"/>
              <a:t> </a:t>
            </a:r>
            <a:r>
              <a:rPr lang="en-US" baseline="0" dirty="0" err="1" smtClean="0"/>
              <a:t>que</a:t>
            </a:r>
            <a:r>
              <a:rPr lang="en-US" baseline="0" dirty="0" smtClean="0"/>
              <a:t> </a:t>
            </a:r>
            <a:r>
              <a:rPr lang="en-US" baseline="0" dirty="0" err="1" smtClean="0"/>
              <a:t>las</a:t>
            </a:r>
            <a:r>
              <a:rPr lang="en-US" baseline="0" dirty="0" smtClean="0"/>
              <a:t> </a:t>
            </a:r>
            <a:r>
              <a:rPr lang="en-US" baseline="0" dirty="0" err="1" smtClean="0"/>
              <a:t>esporas</a:t>
            </a:r>
            <a:r>
              <a:rPr lang="en-US" baseline="0" dirty="0" smtClean="0"/>
              <a:t> se </a:t>
            </a:r>
            <a:r>
              <a:rPr lang="en-US" baseline="0" dirty="0" err="1" smtClean="0"/>
              <a:t>desprendean</a:t>
            </a:r>
            <a:r>
              <a:rPr lang="en-US" baseline="0" dirty="0" smtClean="0"/>
              <a:t> del agar. </a:t>
            </a:r>
            <a:r>
              <a:rPr lang="en-US" baseline="0" dirty="0" err="1" smtClean="0"/>
              <a:t>Una</a:t>
            </a:r>
            <a:r>
              <a:rPr lang="en-US" baseline="0" dirty="0" smtClean="0"/>
              <a:t> </a:t>
            </a:r>
            <a:r>
              <a:rPr lang="en-US" baseline="0" dirty="0" err="1" smtClean="0"/>
              <a:t>vez</a:t>
            </a:r>
            <a:r>
              <a:rPr lang="en-US" baseline="0" dirty="0" smtClean="0"/>
              <a:t> </a:t>
            </a:r>
            <a:r>
              <a:rPr lang="en-US" baseline="0" dirty="0" err="1" smtClean="0"/>
              <a:t>trancurrido</a:t>
            </a:r>
            <a:r>
              <a:rPr lang="en-US" baseline="0" dirty="0" smtClean="0"/>
              <a:t> un </a:t>
            </a:r>
            <a:r>
              <a:rPr lang="en-US" baseline="0" dirty="0" err="1" smtClean="0"/>
              <a:t>tiempo</a:t>
            </a:r>
            <a:r>
              <a:rPr lang="en-US" baseline="0" dirty="0" smtClean="0"/>
              <a:t> se </a:t>
            </a:r>
            <a:r>
              <a:rPr lang="en-US" baseline="0" dirty="0" err="1" smtClean="0"/>
              <a:t>colocó</a:t>
            </a:r>
            <a:r>
              <a:rPr lang="en-US" baseline="0" dirty="0" smtClean="0"/>
              <a:t> 10ml de </a:t>
            </a:r>
            <a:r>
              <a:rPr lang="en-US" baseline="0" dirty="0" err="1" smtClean="0"/>
              <a:t>cada</a:t>
            </a:r>
            <a:r>
              <a:rPr lang="en-US" baseline="0" dirty="0" smtClean="0"/>
              <a:t> </a:t>
            </a:r>
            <a:r>
              <a:rPr lang="en-US" baseline="0" dirty="0" err="1" smtClean="0"/>
              <a:t>solución</a:t>
            </a:r>
            <a:r>
              <a:rPr lang="en-US" baseline="0" dirty="0" smtClean="0"/>
              <a:t> en </a:t>
            </a:r>
            <a:r>
              <a:rPr lang="en-US" baseline="0" dirty="0" err="1" smtClean="0"/>
              <a:t>las</a:t>
            </a:r>
            <a:r>
              <a:rPr lang="en-US" baseline="0" dirty="0" smtClean="0"/>
              <a:t> </a:t>
            </a:r>
            <a:r>
              <a:rPr lang="en-US" baseline="0" dirty="0" err="1" smtClean="0"/>
              <a:t>tarrina</a:t>
            </a:r>
            <a:r>
              <a:rPr lang="en-US" baseline="0" dirty="0" smtClean="0"/>
              <a:t> con </a:t>
            </a:r>
            <a:r>
              <a:rPr lang="en-US" baseline="0" dirty="0" err="1" smtClean="0"/>
              <a:t>arroz</a:t>
            </a:r>
            <a:r>
              <a:rPr lang="en-US" baseline="0" dirty="0" smtClean="0"/>
              <a:t> </a:t>
            </a:r>
            <a:r>
              <a:rPr lang="en-US" baseline="0" dirty="0" err="1" smtClean="0"/>
              <a:t>previamente</a:t>
            </a:r>
            <a:r>
              <a:rPr lang="en-US" baseline="0" dirty="0" smtClean="0"/>
              <a:t> </a:t>
            </a:r>
            <a:r>
              <a:rPr lang="en-US" baseline="0" dirty="0" err="1" smtClean="0"/>
              <a:t>preparadas</a:t>
            </a:r>
            <a:r>
              <a:rPr lang="en-US" baseline="0" dirty="0" smtClean="0"/>
              <a:t>. </a:t>
            </a:r>
            <a:r>
              <a:rPr lang="es-EC" sz="1200" kern="1200" baseline="0" dirty="0" smtClean="0">
                <a:solidFill>
                  <a:schemeClr val="tx1"/>
                </a:solidFill>
                <a:effectLst/>
                <a:latin typeface="+mn-lt"/>
                <a:ea typeface="+mn-ea"/>
                <a:cs typeface="+mn-cs"/>
              </a:rPr>
              <a:t>E</a:t>
            </a:r>
            <a:r>
              <a:rPr lang="es-EC" sz="1200" kern="1200" dirty="0" smtClean="0">
                <a:solidFill>
                  <a:schemeClr val="tx1"/>
                </a:solidFill>
                <a:effectLst/>
                <a:latin typeface="+mn-lt"/>
                <a:ea typeface="+mn-ea"/>
                <a:cs typeface="+mn-cs"/>
              </a:rPr>
              <a:t>stas muestras fueron guardadas por 4 días a temperatura ambiente en ausencia de luz. Finalmente, las muestras fueron</a:t>
            </a:r>
            <a:r>
              <a:rPr lang="es-EC" sz="1200" kern="1200" baseline="0" dirty="0" smtClean="0">
                <a:solidFill>
                  <a:schemeClr val="tx1"/>
                </a:solidFill>
                <a:effectLst/>
                <a:latin typeface="+mn-lt"/>
                <a:ea typeface="+mn-ea"/>
                <a:cs typeface="+mn-cs"/>
              </a:rPr>
              <a:t> secadas </a:t>
            </a:r>
            <a:r>
              <a:rPr lang="es-EC" sz="1200" kern="1200" dirty="0" smtClean="0">
                <a:solidFill>
                  <a:schemeClr val="tx1"/>
                </a:solidFill>
                <a:effectLst/>
                <a:latin typeface="+mn-lt"/>
                <a:ea typeface="+mn-ea"/>
                <a:cs typeface="+mn-cs"/>
              </a:rPr>
              <a:t>para su conservación.</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Las</a:t>
            </a:r>
            <a:r>
              <a:rPr lang="en-US" baseline="0" dirty="0" smtClean="0"/>
              <a:t> </a:t>
            </a:r>
            <a:r>
              <a:rPr lang="en-US" baseline="0" dirty="0" err="1" smtClean="0"/>
              <a:t>muestras</a:t>
            </a:r>
            <a:r>
              <a:rPr lang="en-US" baseline="0" dirty="0" smtClean="0"/>
              <a:t> </a:t>
            </a:r>
            <a:r>
              <a:rPr lang="en-US" baseline="0" dirty="0" err="1" smtClean="0"/>
              <a:t>secas</a:t>
            </a:r>
            <a:r>
              <a:rPr lang="en-US" baseline="0" dirty="0" smtClean="0"/>
              <a:t> de </a:t>
            </a:r>
            <a:r>
              <a:rPr lang="en-US" baseline="0" dirty="0" err="1" smtClean="0"/>
              <a:t>trichoderma</a:t>
            </a:r>
            <a:r>
              <a:rPr lang="en-US" baseline="0" dirty="0" smtClean="0"/>
              <a:t> </a:t>
            </a:r>
            <a:r>
              <a:rPr lang="en-US" baseline="0" dirty="0" err="1" smtClean="0"/>
              <a:t>fueron</a:t>
            </a:r>
            <a:r>
              <a:rPr lang="en-US" baseline="0" dirty="0" smtClean="0"/>
              <a:t> </a:t>
            </a:r>
            <a:r>
              <a:rPr lang="en-US" baseline="0" dirty="0" err="1" smtClean="0"/>
              <a:t>mezcladas</a:t>
            </a:r>
            <a:r>
              <a:rPr lang="en-US" baseline="0" dirty="0" smtClean="0"/>
              <a:t> entre </a:t>
            </a:r>
            <a:r>
              <a:rPr lang="en-US" baseline="0" dirty="0" err="1" smtClean="0"/>
              <a:t>sí</a:t>
            </a:r>
            <a:r>
              <a:rPr lang="en-US" baseline="0" dirty="0" smtClean="0"/>
              <a:t>, de </a:t>
            </a:r>
            <a:r>
              <a:rPr lang="en-US" baseline="0" dirty="0" err="1" smtClean="0"/>
              <a:t>esta</a:t>
            </a:r>
            <a:r>
              <a:rPr lang="en-US" baseline="0" dirty="0" smtClean="0"/>
              <a:t> </a:t>
            </a:r>
            <a:r>
              <a:rPr lang="en-US" baseline="0" dirty="0" err="1" smtClean="0"/>
              <a:t>mezcla</a:t>
            </a:r>
            <a:r>
              <a:rPr lang="en-US" baseline="0" dirty="0" smtClean="0"/>
              <a:t> se </a:t>
            </a:r>
            <a:r>
              <a:rPr lang="en-US" baseline="0" dirty="0" err="1" smtClean="0"/>
              <a:t>colocaron</a:t>
            </a:r>
            <a:r>
              <a:rPr lang="en-US" baseline="0" dirty="0" smtClean="0"/>
              <a:t> 100g en 100ml de </a:t>
            </a:r>
            <a:r>
              <a:rPr lang="en-US" baseline="0" dirty="0" err="1" smtClean="0"/>
              <a:t>agua</a:t>
            </a:r>
            <a:r>
              <a:rPr lang="en-US" baseline="0" dirty="0" smtClean="0"/>
              <a:t> con </a:t>
            </a:r>
            <a:r>
              <a:rPr lang="en-US" baseline="0" dirty="0" err="1" smtClean="0"/>
              <a:t>una</a:t>
            </a:r>
            <a:r>
              <a:rPr lang="en-US" baseline="0" dirty="0" smtClean="0"/>
              <a:t> </a:t>
            </a:r>
            <a:r>
              <a:rPr lang="en-US" baseline="0" dirty="0" err="1" smtClean="0"/>
              <a:t>gota</a:t>
            </a:r>
            <a:r>
              <a:rPr lang="en-US" baseline="0" dirty="0" smtClean="0"/>
              <a:t> de </a:t>
            </a:r>
            <a:r>
              <a:rPr lang="en-US" baseline="0" dirty="0" err="1" smtClean="0"/>
              <a:t>jabón</a:t>
            </a:r>
            <a:r>
              <a:rPr lang="en-US" baseline="0" dirty="0" smtClean="0"/>
              <a:t>, se </a:t>
            </a:r>
            <a:r>
              <a:rPr lang="en-US" baseline="0" dirty="0" err="1" smtClean="0"/>
              <a:t>revolvió</a:t>
            </a:r>
            <a:r>
              <a:rPr lang="en-US" baseline="0" dirty="0" smtClean="0"/>
              <a:t> la </a:t>
            </a:r>
            <a:r>
              <a:rPr lang="en-US" baseline="0" dirty="0" err="1" smtClean="0"/>
              <a:t>solución</a:t>
            </a:r>
            <a:r>
              <a:rPr lang="en-US" baseline="0" dirty="0" smtClean="0"/>
              <a:t> y se </a:t>
            </a:r>
            <a:r>
              <a:rPr lang="en-US" baseline="0" dirty="0" err="1" smtClean="0"/>
              <a:t>dejó</a:t>
            </a:r>
            <a:r>
              <a:rPr lang="en-US" baseline="0" dirty="0" smtClean="0"/>
              <a:t> </a:t>
            </a:r>
            <a:r>
              <a:rPr lang="en-US" baseline="0" dirty="0" err="1" smtClean="0"/>
              <a:t>por</a:t>
            </a:r>
            <a:r>
              <a:rPr lang="en-US" baseline="0" dirty="0" smtClean="0"/>
              <a:t> un </a:t>
            </a:r>
            <a:r>
              <a:rPr lang="en-US" baseline="0" dirty="0" err="1" smtClean="0"/>
              <a:t>día</a:t>
            </a:r>
            <a:r>
              <a:rPr lang="en-US" baseline="0" dirty="0" smtClean="0"/>
              <a:t> </a:t>
            </a:r>
            <a:r>
              <a:rPr lang="en-US" baseline="0" dirty="0" err="1" smtClean="0"/>
              <a:t>para</a:t>
            </a:r>
            <a:r>
              <a:rPr lang="en-US" baseline="0" dirty="0" smtClean="0"/>
              <a:t> </a:t>
            </a:r>
            <a:r>
              <a:rPr lang="en-US" baseline="0" dirty="0" err="1" smtClean="0"/>
              <a:t>que</a:t>
            </a:r>
            <a:r>
              <a:rPr lang="en-US" baseline="0" dirty="0" smtClean="0"/>
              <a:t> se </a:t>
            </a:r>
            <a:r>
              <a:rPr lang="en-US" baseline="0" dirty="0" err="1" smtClean="0"/>
              <a:t>desprendan</a:t>
            </a:r>
            <a:r>
              <a:rPr lang="en-US" baseline="0" dirty="0" smtClean="0"/>
              <a:t> </a:t>
            </a:r>
            <a:r>
              <a:rPr lang="en-US" baseline="0" dirty="0" err="1" smtClean="0"/>
              <a:t>las</a:t>
            </a:r>
            <a:r>
              <a:rPr lang="en-US" baseline="0" dirty="0" smtClean="0"/>
              <a:t> </a:t>
            </a:r>
            <a:r>
              <a:rPr lang="en-US" baseline="0" dirty="0" err="1" smtClean="0"/>
              <a:t>esporas</a:t>
            </a:r>
            <a:r>
              <a:rPr lang="en-US" baseline="0" dirty="0" smtClean="0"/>
              <a:t> de los </a:t>
            </a:r>
            <a:r>
              <a:rPr lang="en-US" baseline="0" dirty="0" err="1" smtClean="0"/>
              <a:t>granos</a:t>
            </a:r>
            <a:r>
              <a:rPr lang="en-US" baseline="0" dirty="0" smtClean="0"/>
              <a:t> de </a:t>
            </a:r>
            <a:r>
              <a:rPr lang="en-US" baseline="0" dirty="0" err="1" smtClean="0"/>
              <a:t>arroz</a:t>
            </a:r>
            <a:r>
              <a:rPr lang="en-US" baseline="0" dirty="0" smtClean="0"/>
              <a:t>. Se </a:t>
            </a:r>
            <a:r>
              <a:rPr lang="en-US" baseline="0" dirty="0" err="1" smtClean="0"/>
              <a:t>tomó</a:t>
            </a:r>
            <a:r>
              <a:rPr lang="en-US" baseline="0" dirty="0" smtClean="0"/>
              <a:t> un </a:t>
            </a:r>
            <a:r>
              <a:rPr lang="en-US" baseline="0" dirty="0" err="1" smtClean="0"/>
              <a:t>microlitro</a:t>
            </a:r>
            <a:r>
              <a:rPr lang="en-US" baseline="0" dirty="0" smtClean="0"/>
              <a:t> de </a:t>
            </a:r>
            <a:r>
              <a:rPr lang="en-US" baseline="0" dirty="0" err="1" smtClean="0"/>
              <a:t>esta</a:t>
            </a:r>
            <a:r>
              <a:rPr lang="en-US" baseline="0" dirty="0" smtClean="0"/>
              <a:t> </a:t>
            </a:r>
            <a:r>
              <a:rPr lang="en-US" baseline="0" dirty="0" err="1" smtClean="0"/>
              <a:t>solución</a:t>
            </a:r>
            <a:r>
              <a:rPr lang="en-US" baseline="0" dirty="0" smtClean="0"/>
              <a:t> y se </a:t>
            </a:r>
            <a:r>
              <a:rPr lang="en-US" baseline="0" dirty="0" err="1" smtClean="0"/>
              <a:t>colocó</a:t>
            </a:r>
            <a:r>
              <a:rPr lang="en-US" baseline="0" dirty="0" smtClean="0"/>
              <a:t> en </a:t>
            </a:r>
            <a:r>
              <a:rPr lang="en-US" baseline="0" dirty="0" err="1" smtClean="0"/>
              <a:t>una</a:t>
            </a:r>
            <a:r>
              <a:rPr lang="en-US" baseline="0" dirty="0" smtClean="0"/>
              <a:t> </a:t>
            </a:r>
            <a:r>
              <a:rPr lang="en-US" baseline="0" dirty="0" err="1" smtClean="0"/>
              <a:t>camara</a:t>
            </a:r>
            <a:r>
              <a:rPr lang="en-US" baseline="0" dirty="0" smtClean="0"/>
              <a:t> de </a:t>
            </a:r>
            <a:r>
              <a:rPr lang="en-US" baseline="0" dirty="0" err="1" smtClean="0"/>
              <a:t>newbawer</a:t>
            </a:r>
            <a:r>
              <a:rPr lang="en-US" baseline="0" dirty="0" smtClean="0"/>
              <a:t> y se </a:t>
            </a:r>
            <a:r>
              <a:rPr lang="en-US" baseline="0" dirty="0" err="1" smtClean="0"/>
              <a:t>procedió</a:t>
            </a:r>
            <a:r>
              <a:rPr lang="en-US" baseline="0" dirty="0" smtClean="0"/>
              <a:t> a </a:t>
            </a:r>
            <a:r>
              <a:rPr lang="en-US" baseline="0" dirty="0" err="1" smtClean="0"/>
              <a:t>realizar</a:t>
            </a:r>
            <a:r>
              <a:rPr lang="en-US" baseline="0" dirty="0" smtClean="0"/>
              <a:t> el </a:t>
            </a:r>
            <a:r>
              <a:rPr lang="en-US" baseline="0" dirty="0" err="1" smtClean="0"/>
              <a:t>conteo</a:t>
            </a:r>
            <a:r>
              <a:rPr lang="en-US" baseline="0" dirty="0" smtClean="0"/>
              <a:t> de UFC, en </a:t>
            </a:r>
            <a:r>
              <a:rPr lang="en-US" baseline="0" dirty="0" err="1" smtClean="0"/>
              <a:t>microscopio</a:t>
            </a:r>
            <a:r>
              <a:rPr lang="en-US" baseline="0" dirty="0" smtClean="0"/>
              <a:t>, con el fin de </a:t>
            </a:r>
            <a:r>
              <a:rPr lang="en-US" baseline="0" dirty="0" err="1" smtClean="0"/>
              <a:t>obtener</a:t>
            </a:r>
            <a:r>
              <a:rPr lang="en-US" baseline="0" dirty="0" smtClean="0"/>
              <a:t> </a:t>
            </a:r>
            <a:r>
              <a:rPr lang="en-US" baseline="0" dirty="0" err="1" smtClean="0"/>
              <a:t>una</a:t>
            </a:r>
            <a:r>
              <a:rPr lang="en-US" baseline="0" dirty="0" smtClean="0"/>
              <a:t> </a:t>
            </a:r>
            <a:r>
              <a:rPr lang="en-US" baseline="0" dirty="0" err="1" smtClean="0"/>
              <a:t>cantidad</a:t>
            </a:r>
            <a:r>
              <a:rPr lang="en-US" baseline="0" dirty="0" smtClean="0"/>
              <a:t> de 10^6 UFC, </a:t>
            </a:r>
            <a:r>
              <a:rPr lang="en-US" baseline="0" dirty="0" err="1" smtClean="0"/>
              <a:t>que</a:t>
            </a:r>
            <a:r>
              <a:rPr lang="en-US" baseline="0" dirty="0" smtClean="0"/>
              <a:t> se </a:t>
            </a:r>
            <a:r>
              <a:rPr lang="en-US" baseline="0" dirty="0" err="1" smtClean="0"/>
              <a:t>calculó</a:t>
            </a:r>
            <a:r>
              <a:rPr lang="en-US" baseline="0" dirty="0" smtClean="0"/>
              <a:t> </a:t>
            </a:r>
            <a:r>
              <a:rPr lang="en-US" baseline="0" dirty="0" err="1" smtClean="0"/>
              <a:t>que</a:t>
            </a:r>
            <a:r>
              <a:rPr lang="en-US" baseline="0" dirty="0" smtClean="0"/>
              <a:t> se </a:t>
            </a:r>
            <a:r>
              <a:rPr lang="en-US" baseline="0" dirty="0" err="1" smtClean="0"/>
              <a:t>debía</a:t>
            </a:r>
            <a:r>
              <a:rPr lang="en-US" baseline="0" dirty="0" smtClean="0"/>
              <a:t> </a:t>
            </a:r>
            <a:r>
              <a:rPr lang="en-US" baseline="0" dirty="0" err="1" smtClean="0"/>
              <a:t>aplicar</a:t>
            </a:r>
            <a:r>
              <a:rPr lang="en-US" baseline="0" dirty="0" smtClean="0"/>
              <a:t> 100ml en 3lt de </a:t>
            </a:r>
            <a:r>
              <a:rPr lang="en-US" baseline="0" dirty="0" err="1" smtClean="0"/>
              <a:t>agua</a:t>
            </a:r>
            <a:r>
              <a:rPr lang="en-US" baseline="0" dirty="0" smtClean="0"/>
              <a:t>, de </a:t>
            </a:r>
            <a:r>
              <a:rPr lang="en-US" baseline="0" dirty="0" err="1" smtClean="0"/>
              <a:t>las</a:t>
            </a:r>
            <a:r>
              <a:rPr lang="en-US" baseline="0" dirty="0" smtClean="0"/>
              <a:t> </a:t>
            </a:r>
            <a:r>
              <a:rPr lang="en-US" baseline="0" dirty="0" err="1" smtClean="0"/>
              <a:t>cuales</a:t>
            </a:r>
            <a:r>
              <a:rPr lang="en-US" baseline="0" dirty="0" smtClean="0"/>
              <a:t> se </a:t>
            </a:r>
            <a:r>
              <a:rPr lang="en-US" baseline="0" dirty="0" err="1" smtClean="0"/>
              <a:t>plaico</a:t>
            </a:r>
            <a:r>
              <a:rPr lang="en-US" baseline="0" dirty="0" smtClean="0"/>
              <a:t> un </a:t>
            </a:r>
            <a:r>
              <a:rPr lang="en-US" baseline="0" dirty="0" err="1" smtClean="0"/>
              <a:t>litro</a:t>
            </a:r>
            <a:r>
              <a:rPr lang="en-US" baseline="0" dirty="0" smtClean="0"/>
              <a:t> en </a:t>
            </a:r>
            <a:r>
              <a:rPr lang="en-US" baseline="0" dirty="0" err="1" smtClean="0"/>
              <a:t>cada</a:t>
            </a:r>
            <a:r>
              <a:rPr lang="en-US" baseline="0" dirty="0" smtClean="0"/>
              <a:t> </a:t>
            </a:r>
            <a:r>
              <a:rPr lang="en-US" baseline="0" dirty="0" err="1" smtClean="0"/>
              <a:t>cama</a:t>
            </a:r>
            <a:r>
              <a:rPr lang="en-US" baseline="0" dirty="0" smtClean="0"/>
              <a:t> de </a:t>
            </a:r>
            <a:r>
              <a:rPr lang="en-US" baseline="0" dirty="0" err="1" smtClean="0"/>
              <a:t>su</a:t>
            </a:r>
            <a:r>
              <a:rPr lang="en-US" baseline="0" dirty="0" smtClean="0"/>
              <a:t> </a:t>
            </a:r>
            <a:r>
              <a:rPr lang="en-US" baseline="0" dirty="0" err="1" smtClean="0"/>
              <a:t>respectivo</a:t>
            </a:r>
            <a:r>
              <a:rPr lang="en-US" baseline="0" dirty="0" smtClean="0"/>
              <a:t> </a:t>
            </a:r>
            <a:r>
              <a:rPr lang="en-US" baseline="0" dirty="0" err="1" smtClean="0"/>
              <a:t>tratamiento</a:t>
            </a:r>
            <a:r>
              <a:rPr lang="en-US" baseline="0" dirty="0" smtClean="0"/>
              <a:t>. </a:t>
            </a:r>
            <a:r>
              <a:rPr lang="es-EC" sz="1200" dirty="0" smtClean="0">
                <a:effectLst/>
                <a:latin typeface="+mn-lt"/>
                <a:ea typeface="Calibri"/>
                <a:cs typeface="Times New Roman"/>
              </a:rPr>
              <a:t>Transcurridos 20 días de la aplicación de las micorrizas se aplicó el </a:t>
            </a:r>
            <a:r>
              <a:rPr lang="es-EC" sz="1200" dirty="0" err="1" smtClean="0">
                <a:effectLst/>
                <a:latin typeface="+mn-lt"/>
                <a:ea typeface="Calibri"/>
                <a:cs typeface="Times New Roman"/>
              </a:rPr>
              <a:t>trichoderma</a:t>
            </a:r>
            <a:r>
              <a:rPr lang="es-EC" sz="1200" dirty="0" smtClean="0">
                <a:effectLst/>
                <a:latin typeface="+mn-lt"/>
                <a:ea typeface="Calibri"/>
                <a:cs typeface="Times New Roman"/>
              </a:rPr>
              <a:t>, este fue aplicado a una dosis de 1lt por m</a:t>
            </a:r>
            <a:r>
              <a:rPr lang="es-EC" sz="1200" baseline="30000" dirty="0" smtClean="0">
                <a:effectLst/>
                <a:latin typeface="+mn-lt"/>
                <a:ea typeface="Calibri"/>
                <a:cs typeface="Times New Roman"/>
              </a:rPr>
              <a:t>2</a:t>
            </a:r>
            <a:r>
              <a:rPr lang="es-EC" sz="1200" dirty="0" smtClean="0">
                <a:effectLst/>
                <a:latin typeface="+mn-lt"/>
                <a:ea typeface="Calibri"/>
                <a:cs typeface="Times New Roman"/>
              </a:rPr>
              <a:t> de 10</a:t>
            </a:r>
            <a:r>
              <a:rPr lang="es-EC" sz="1200" baseline="30000" dirty="0" smtClean="0">
                <a:effectLst/>
                <a:latin typeface="+mn-lt"/>
                <a:ea typeface="Calibri"/>
                <a:cs typeface="Times New Roman"/>
              </a:rPr>
              <a:t>6</a:t>
            </a:r>
            <a:r>
              <a:rPr lang="es-EC" sz="1200" dirty="0" smtClean="0">
                <a:effectLst/>
                <a:latin typeface="+mn-lt"/>
                <a:ea typeface="Calibri"/>
                <a:cs typeface="Times New Roman"/>
              </a:rPr>
              <a:t> UFC de las</a:t>
            </a:r>
            <a:r>
              <a:rPr lang="es-EC" sz="1200" baseline="0" dirty="0" smtClean="0">
                <a:effectLst/>
                <a:latin typeface="+mn-lt"/>
                <a:ea typeface="Calibri"/>
                <a:cs typeface="Times New Roman"/>
              </a:rPr>
              <a:t> solución </a:t>
            </a:r>
            <a:r>
              <a:rPr lang="es-EC" sz="1200" baseline="0" dirty="0" err="1" smtClean="0">
                <a:effectLst/>
                <a:latin typeface="+mn-lt"/>
                <a:ea typeface="Calibri"/>
                <a:cs typeface="Times New Roman"/>
              </a:rPr>
              <a:t>previamnete</a:t>
            </a:r>
            <a:r>
              <a:rPr lang="es-EC" sz="1200" baseline="0" dirty="0" smtClean="0">
                <a:effectLst/>
                <a:latin typeface="+mn-lt"/>
                <a:ea typeface="Calibri"/>
                <a:cs typeface="Times New Roman"/>
              </a:rPr>
              <a:t> obtenida</a:t>
            </a:r>
            <a:r>
              <a:rPr lang="es-EC" sz="1200" dirty="0" smtClean="0">
                <a:effectLst/>
                <a:latin typeface="+mn-lt"/>
                <a:ea typeface="Calibri"/>
                <a:cs typeface="Times New Roman"/>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a:lnSpc>
                <a:spcPct val="115000"/>
              </a:lnSpc>
              <a:spcAft>
                <a:spcPts val="1000"/>
              </a:spcAft>
              <a:buFont typeface="Symbol"/>
              <a:buNone/>
            </a:pPr>
            <a:r>
              <a:rPr lang="es-EC" sz="1200" dirty="0" smtClean="0">
                <a:effectLst/>
                <a:latin typeface="+mn-lt"/>
                <a:ea typeface="Calibri"/>
                <a:cs typeface="Times New Roman"/>
              </a:rPr>
              <a:t>Para el tratamiento con fertilizantes con TMC, se aplicó de forma mensual los productos </a:t>
            </a:r>
            <a:r>
              <a:rPr lang="es-EC" sz="1200" dirty="0" err="1" smtClean="0">
                <a:effectLst/>
                <a:latin typeface="+mn-lt"/>
                <a:ea typeface="Calibri"/>
                <a:cs typeface="Times New Roman"/>
              </a:rPr>
              <a:t>Phosmax</a:t>
            </a:r>
            <a:r>
              <a:rPr lang="es-EC" sz="1200" dirty="0" smtClean="0">
                <a:effectLst/>
                <a:latin typeface="+mn-lt"/>
                <a:ea typeface="Calibri"/>
                <a:cs typeface="Times New Roman"/>
              </a:rPr>
              <a:t>, </a:t>
            </a:r>
            <a:r>
              <a:rPr lang="es-EC" sz="1200" dirty="0" err="1" smtClean="0">
                <a:effectLst/>
                <a:latin typeface="+mn-lt"/>
                <a:ea typeface="Calibri"/>
                <a:cs typeface="Times New Roman"/>
              </a:rPr>
              <a:t>Super</a:t>
            </a:r>
            <a:r>
              <a:rPr lang="es-EC" sz="1200" dirty="0" smtClean="0">
                <a:effectLst/>
                <a:latin typeface="+mn-lt"/>
                <a:ea typeface="Calibri"/>
                <a:cs typeface="Times New Roman"/>
              </a:rPr>
              <a:t> K, 44MAG, </a:t>
            </a:r>
            <a:r>
              <a:rPr lang="es-EC" sz="1200" dirty="0" err="1" smtClean="0">
                <a:effectLst/>
                <a:latin typeface="+mn-lt"/>
                <a:ea typeface="Calibri"/>
                <a:cs typeface="Times New Roman"/>
              </a:rPr>
              <a:t>Boron</a:t>
            </a:r>
            <a:r>
              <a:rPr lang="es-EC" sz="1200" dirty="0" smtClean="0">
                <a:effectLst/>
                <a:latin typeface="+mn-lt"/>
                <a:ea typeface="Calibri"/>
                <a:cs typeface="Times New Roman"/>
              </a:rPr>
              <a:t> y X-</a:t>
            </a:r>
            <a:r>
              <a:rPr lang="es-EC" sz="1200" dirty="0" err="1" smtClean="0">
                <a:effectLst/>
                <a:latin typeface="+mn-lt"/>
                <a:ea typeface="Calibri"/>
                <a:cs typeface="Times New Roman"/>
              </a:rPr>
              <a:t>tend</a:t>
            </a:r>
            <a:r>
              <a:rPr lang="es-EC" sz="1200" dirty="0" smtClean="0">
                <a:effectLst/>
                <a:latin typeface="+mn-lt"/>
                <a:ea typeface="Calibri"/>
                <a:cs typeface="Times New Roman"/>
              </a:rPr>
              <a:t> en una sola mezcla, mientras que los productos </a:t>
            </a:r>
            <a:r>
              <a:rPr lang="es-EC" sz="1200" dirty="0" err="1" smtClean="0">
                <a:effectLst/>
                <a:latin typeface="+mn-lt"/>
                <a:ea typeface="Calibri"/>
                <a:cs typeface="Times New Roman"/>
              </a:rPr>
              <a:t>Soil-max</a:t>
            </a:r>
            <a:r>
              <a:rPr lang="es-EC" sz="1200" dirty="0" smtClean="0">
                <a:effectLst/>
                <a:latin typeface="+mn-lt"/>
                <a:ea typeface="Calibri"/>
                <a:cs typeface="Times New Roman"/>
              </a:rPr>
              <a:t> y ZAP, se aplicaron 15 días después de la aplicación de los ya mencionados, de acuerdo a las recomendaciones de la empresa HUMOAGRO cuya tabla pueden ver aquí.</a:t>
            </a: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a:lnSpc>
                <a:spcPct val="115000"/>
              </a:lnSpc>
              <a:spcAft>
                <a:spcPts val="1000"/>
              </a:spcAft>
              <a:buFont typeface="Symbol"/>
              <a:buNone/>
            </a:pPr>
            <a:r>
              <a:rPr lang="es-EC" sz="1200" dirty="0" smtClean="0">
                <a:effectLst/>
                <a:latin typeface="+mn-lt"/>
                <a:ea typeface="Calibri"/>
                <a:cs typeface="Times New Roman"/>
              </a:rPr>
              <a:t>Para el tratamiento con fertilizantes con TMC, se aplicó de forma mensual los productos </a:t>
            </a:r>
            <a:r>
              <a:rPr lang="es-EC" sz="1200" dirty="0" err="1" smtClean="0">
                <a:effectLst/>
                <a:latin typeface="+mn-lt"/>
                <a:ea typeface="Calibri"/>
                <a:cs typeface="Times New Roman"/>
              </a:rPr>
              <a:t>Phosmax</a:t>
            </a:r>
            <a:r>
              <a:rPr lang="es-EC" sz="1200" dirty="0" smtClean="0">
                <a:effectLst/>
                <a:latin typeface="+mn-lt"/>
                <a:ea typeface="Calibri"/>
                <a:cs typeface="Times New Roman"/>
              </a:rPr>
              <a:t>, </a:t>
            </a:r>
            <a:r>
              <a:rPr lang="es-EC" sz="1200" dirty="0" err="1" smtClean="0">
                <a:effectLst/>
                <a:latin typeface="+mn-lt"/>
                <a:ea typeface="Calibri"/>
                <a:cs typeface="Times New Roman"/>
              </a:rPr>
              <a:t>Super</a:t>
            </a:r>
            <a:r>
              <a:rPr lang="es-EC" sz="1200" dirty="0" smtClean="0">
                <a:effectLst/>
                <a:latin typeface="+mn-lt"/>
                <a:ea typeface="Calibri"/>
                <a:cs typeface="Times New Roman"/>
              </a:rPr>
              <a:t> K, 44MAG, </a:t>
            </a:r>
            <a:r>
              <a:rPr lang="es-EC" sz="1200" dirty="0" err="1" smtClean="0">
                <a:effectLst/>
                <a:latin typeface="+mn-lt"/>
                <a:ea typeface="Calibri"/>
                <a:cs typeface="Times New Roman"/>
              </a:rPr>
              <a:t>Boron</a:t>
            </a:r>
            <a:r>
              <a:rPr lang="es-EC" sz="1200" dirty="0" smtClean="0">
                <a:effectLst/>
                <a:latin typeface="+mn-lt"/>
                <a:ea typeface="Calibri"/>
                <a:cs typeface="Times New Roman"/>
              </a:rPr>
              <a:t> y X-</a:t>
            </a:r>
            <a:r>
              <a:rPr lang="es-EC" sz="1200" dirty="0" err="1" smtClean="0">
                <a:effectLst/>
                <a:latin typeface="+mn-lt"/>
                <a:ea typeface="Calibri"/>
                <a:cs typeface="Times New Roman"/>
              </a:rPr>
              <a:t>tend</a:t>
            </a:r>
            <a:r>
              <a:rPr lang="es-EC" sz="1200" dirty="0" smtClean="0">
                <a:effectLst/>
                <a:latin typeface="+mn-lt"/>
                <a:ea typeface="Calibri"/>
                <a:cs typeface="Times New Roman"/>
              </a:rPr>
              <a:t> en una sola mezcla, mientras que los productos </a:t>
            </a:r>
            <a:r>
              <a:rPr lang="es-EC" sz="1200" dirty="0" err="1" smtClean="0">
                <a:effectLst/>
                <a:latin typeface="+mn-lt"/>
                <a:ea typeface="Calibri"/>
                <a:cs typeface="Times New Roman"/>
              </a:rPr>
              <a:t>Soil-max</a:t>
            </a:r>
            <a:r>
              <a:rPr lang="es-EC" sz="1200" dirty="0" smtClean="0">
                <a:effectLst/>
                <a:latin typeface="+mn-lt"/>
                <a:ea typeface="Calibri"/>
                <a:cs typeface="Times New Roman"/>
              </a:rPr>
              <a:t> y ZAP, se aplicaron 15 días después de la aplicación de los ya mencionados, de acuerdo a las recomendaciones de la empresa HUMOAGRO cuya tabla pueden ver aquí.</a:t>
            </a: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a:lnSpc>
                <a:spcPct val="115000"/>
              </a:lnSpc>
              <a:spcAft>
                <a:spcPts val="1000"/>
              </a:spcAft>
              <a:buFont typeface="Symbol"/>
              <a:buNone/>
            </a:pPr>
            <a:r>
              <a:rPr lang="es-EC" sz="1200" dirty="0" smtClean="0">
                <a:effectLst/>
                <a:latin typeface="+mn-lt"/>
                <a:ea typeface="Calibri"/>
                <a:cs typeface="Times New Roman"/>
              </a:rPr>
              <a:t>Para el tratamiento con fertilizantes con TMC, se aplicó de forma mensual los productos </a:t>
            </a:r>
            <a:r>
              <a:rPr lang="es-EC" sz="1200" dirty="0" err="1" smtClean="0">
                <a:effectLst/>
                <a:latin typeface="+mn-lt"/>
                <a:ea typeface="Calibri"/>
                <a:cs typeface="Times New Roman"/>
              </a:rPr>
              <a:t>Phosmax</a:t>
            </a:r>
            <a:r>
              <a:rPr lang="es-EC" sz="1200" dirty="0" smtClean="0">
                <a:effectLst/>
                <a:latin typeface="+mn-lt"/>
                <a:ea typeface="Calibri"/>
                <a:cs typeface="Times New Roman"/>
              </a:rPr>
              <a:t>, </a:t>
            </a:r>
            <a:r>
              <a:rPr lang="es-EC" sz="1200" dirty="0" err="1" smtClean="0">
                <a:effectLst/>
                <a:latin typeface="+mn-lt"/>
                <a:ea typeface="Calibri"/>
                <a:cs typeface="Times New Roman"/>
              </a:rPr>
              <a:t>Super</a:t>
            </a:r>
            <a:r>
              <a:rPr lang="es-EC" sz="1200" dirty="0" smtClean="0">
                <a:effectLst/>
                <a:latin typeface="+mn-lt"/>
                <a:ea typeface="Calibri"/>
                <a:cs typeface="Times New Roman"/>
              </a:rPr>
              <a:t> K, 44MAG, </a:t>
            </a:r>
            <a:r>
              <a:rPr lang="es-EC" sz="1200" dirty="0" err="1" smtClean="0">
                <a:effectLst/>
                <a:latin typeface="+mn-lt"/>
                <a:ea typeface="Calibri"/>
                <a:cs typeface="Times New Roman"/>
              </a:rPr>
              <a:t>Boron</a:t>
            </a:r>
            <a:r>
              <a:rPr lang="es-EC" sz="1200" dirty="0" smtClean="0">
                <a:effectLst/>
                <a:latin typeface="+mn-lt"/>
                <a:ea typeface="Calibri"/>
                <a:cs typeface="Times New Roman"/>
              </a:rPr>
              <a:t> y X-</a:t>
            </a:r>
            <a:r>
              <a:rPr lang="es-EC" sz="1200" dirty="0" err="1" smtClean="0">
                <a:effectLst/>
                <a:latin typeface="+mn-lt"/>
                <a:ea typeface="Calibri"/>
                <a:cs typeface="Times New Roman"/>
              </a:rPr>
              <a:t>tend</a:t>
            </a:r>
            <a:r>
              <a:rPr lang="es-EC" sz="1200" dirty="0" smtClean="0">
                <a:effectLst/>
                <a:latin typeface="+mn-lt"/>
                <a:ea typeface="Calibri"/>
                <a:cs typeface="Times New Roman"/>
              </a:rPr>
              <a:t> en una sola mezcla, mientras que los productos </a:t>
            </a:r>
            <a:r>
              <a:rPr lang="es-EC" sz="1200" dirty="0" err="1" smtClean="0">
                <a:effectLst/>
                <a:latin typeface="+mn-lt"/>
                <a:ea typeface="Calibri"/>
                <a:cs typeface="Times New Roman"/>
              </a:rPr>
              <a:t>Soil-max</a:t>
            </a:r>
            <a:r>
              <a:rPr lang="es-EC" sz="1200" dirty="0" smtClean="0">
                <a:effectLst/>
                <a:latin typeface="+mn-lt"/>
                <a:ea typeface="Calibri"/>
                <a:cs typeface="Times New Roman"/>
              </a:rPr>
              <a:t> y ZAP, se aplicaron 15 días después de la aplicación de los ya mencionados, de acuerdo a las recomendaciones de la empresa HUMOAGRO cuya tabla pueden ver aquí.</a:t>
            </a: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493573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900" kern="1200" dirty="0" smtClean="0">
                <a:solidFill>
                  <a:schemeClr val="tx1"/>
                </a:solidFill>
                <a:effectLst/>
                <a:latin typeface="+mn-lt"/>
                <a:ea typeface="+mn-ea"/>
                <a:cs typeface="+mn-cs"/>
              </a:rPr>
              <a:t>En cuanto a las densidades aparente y real, se observa que la densidad aparente disminuye con la aplicación de los tratamientos con respecto a la densidad evaluada al inicio del ensayo, mientras que la densidad real aumenta. En cuanto a la humedad, en la Figura 17 se puede ver que los tratamientos permiten un mayor contenido de humedad del con respecto a la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inicial. En cuanto al porcentaje de porosidad se puede ver que aumenta a medida que se aplican los tratamientos con respecto a la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evaluada al inicio del ensayo.  </a:t>
            </a:r>
          </a:p>
          <a:p>
            <a:endParaRPr lang="es-ES" sz="900" kern="1200" dirty="0" smtClean="0">
              <a:solidFill>
                <a:schemeClr val="tx1"/>
              </a:solidFill>
              <a:effectLst/>
              <a:latin typeface="+mn-lt"/>
              <a:ea typeface="+mn-ea"/>
              <a:cs typeface="+mn-cs"/>
            </a:endParaRPr>
          </a:p>
          <a:p>
            <a:r>
              <a:rPr lang="es-ES" sz="900" kern="1200" dirty="0" smtClean="0">
                <a:solidFill>
                  <a:schemeClr val="tx1"/>
                </a:solidFill>
                <a:effectLst/>
                <a:latin typeface="+mn-lt"/>
                <a:ea typeface="+mn-ea"/>
                <a:cs typeface="+mn-cs"/>
              </a:rPr>
              <a:t>Uno de los parámetros físicos más importantes para ésta investigación es la densidad aparente, esto significa que existe una mayor cantidad de aire y agua al momento de realizar labores agrícolas manuales, principalmente roturación o ablandamiento de </a:t>
            </a:r>
            <a:r>
              <a:rPr lang="es-ES" sz="900" kern="1200" dirty="0" err="1" smtClean="0">
                <a:solidFill>
                  <a:schemeClr val="tx1"/>
                </a:solidFill>
                <a:effectLst/>
                <a:latin typeface="+mn-lt"/>
                <a:ea typeface="+mn-ea"/>
                <a:cs typeface="+mn-cs"/>
              </a:rPr>
              <a:t>cangahuas</a:t>
            </a:r>
            <a:r>
              <a:rPr lang="es-ES" sz="900" kern="1200" dirty="0" smtClean="0">
                <a:solidFill>
                  <a:schemeClr val="tx1"/>
                </a:solidFill>
                <a:effectLst/>
                <a:latin typeface="+mn-lt"/>
                <a:ea typeface="+mn-ea"/>
                <a:cs typeface="+mn-cs"/>
              </a:rPr>
              <a:t>, siembra de plantas, aplicación de riego. Blanco &amp; Sepúlveda, 2009, afirman que la densidad aparente (</a:t>
            </a:r>
            <a:r>
              <a:rPr lang="es-ES" sz="900" i="1" kern="1200" dirty="0" err="1" smtClean="0">
                <a:solidFill>
                  <a:schemeClr val="tx1"/>
                </a:solidFill>
                <a:effectLst/>
                <a:latin typeface="+mn-lt"/>
                <a:ea typeface="+mn-ea"/>
                <a:cs typeface="+mn-cs"/>
              </a:rPr>
              <a:t>ρ</a:t>
            </a:r>
            <a:r>
              <a:rPr lang="es-ES" sz="900" kern="1200" baseline="-25000" dirty="0" err="1" smtClean="0">
                <a:solidFill>
                  <a:schemeClr val="tx1"/>
                </a:solidFill>
                <a:effectLst/>
                <a:latin typeface="+mn-lt"/>
                <a:ea typeface="+mn-ea"/>
                <a:cs typeface="+mn-cs"/>
              </a:rPr>
              <a:t>a</a:t>
            </a:r>
            <a:r>
              <a:rPr lang="es-ES" sz="900" kern="1200" dirty="0" smtClean="0">
                <a:solidFill>
                  <a:schemeClr val="tx1"/>
                </a:solidFill>
                <a:effectLst/>
                <a:latin typeface="+mn-lt"/>
                <a:ea typeface="+mn-ea"/>
                <a:cs typeface="+mn-cs"/>
              </a:rPr>
              <a:t>), presenta una correlación significativa con la resistencia mecánica del suelo, lo que indica la influencia de los tratamientos en la importancia de la disminución en la compactación, que podría mejorar la penetración de las raíces en la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Este efecto permite una mayor producción en la biomasa aérea y radicular (</a:t>
            </a:r>
            <a:r>
              <a:rPr lang="es-ES" sz="900" kern="1200" dirty="0" err="1" smtClean="0">
                <a:solidFill>
                  <a:schemeClr val="tx1"/>
                </a:solidFill>
                <a:effectLst/>
                <a:latin typeface="+mn-lt"/>
                <a:ea typeface="+mn-ea"/>
                <a:cs typeface="+mn-cs"/>
              </a:rPr>
              <a:t>Venazi</a:t>
            </a:r>
            <a:r>
              <a:rPr lang="es-ES" sz="900" kern="1200" dirty="0" smtClean="0">
                <a:solidFill>
                  <a:schemeClr val="tx1"/>
                </a:solidFill>
                <a:effectLst/>
                <a:latin typeface="+mn-lt"/>
                <a:ea typeface="+mn-ea"/>
                <a:cs typeface="+mn-cs"/>
              </a:rPr>
              <a:t>, </a:t>
            </a:r>
            <a:r>
              <a:rPr lang="es-ES" sz="900" kern="1200" dirty="0" err="1" smtClean="0">
                <a:solidFill>
                  <a:schemeClr val="tx1"/>
                </a:solidFill>
                <a:effectLst/>
                <a:latin typeface="+mn-lt"/>
                <a:ea typeface="+mn-ea"/>
                <a:cs typeface="+mn-cs"/>
              </a:rPr>
              <a:t>Vallati</a:t>
            </a:r>
            <a:r>
              <a:rPr lang="es-ES" sz="900" kern="1200" dirty="0" smtClean="0">
                <a:solidFill>
                  <a:schemeClr val="tx1"/>
                </a:solidFill>
                <a:effectLst/>
                <a:latin typeface="+mn-lt"/>
                <a:ea typeface="+mn-ea"/>
                <a:cs typeface="+mn-cs"/>
              </a:rPr>
              <a:t>, &amp; </a:t>
            </a:r>
            <a:r>
              <a:rPr lang="es-ES" sz="900" kern="1200" dirty="0" err="1" smtClean="0">
                <a:solidFill>
                  <a:schemeClr val="tx1"/>
                </a:solidFill>
                <a:effectLst/>
                <a:latin typeface="+mn-lt"/>
                <a:ea typeface="+mn-ea"/>
                <a:cs typeface="+mn-cs"/>
              </a:rPr>
              <a:t>Kruger</a:t>
            </a:r>
            <a:r>
              <a:rPr lang="es-ES" sz="900" kern="1200" dirty="0" smtClean="0">
                <a:solidFill>
                  <a:schemeClr val="tx1"/>
                </a:solidFill>
                <a:effectLst/>
                <a:latin typeface="+mn-lt"/>
                <a:ea typeface="+mn-ea"/>
                <a:cs typeface="+mn-cs"/>
              </a:rPr>
              <a:t>, 2015). La variación con la densidad real, nos permite encontrar la porosidad; el aumento de este parámetro explica que evidentemente existe un cambio positivo en el suelo, ya que el hecho de incrementar la porosidad permite que el suelo pueda contener tanto aire como agua fundamentales para la vida vegetal como para la fertilidad. </a:t>
            </a:r>
          </a:p>
          <a:p>
            <a:endParaRPr lang="es-ES" sz="900" kern="1200" dirty="0" smtClean="0">
              <a:solidFill>
                <a:schemeClr val="tx1"/>
              </a:solidFill>
              <a:effectLst/>
              <a:latin typeface="+mn-lt"/>
              <a:ea typeface="+mn-ea"/>
              <a:cs typeface="+mn-cs"/>
            </a:endParaRPr>
          </a:p>
          <a:p>
            <a:r>
              <a:rPr lang="es-ES" sz="900" kern="1200" dirty="0" smtClean="0">
                <a:solidFill>
                  <a:schemeClr val="tx1"/>
                </a:solidFill>
                <a:effectLst/>
                <a:latin typeface="+mn-lt"/>
                <a:ea typeface="+mn-ea"/>
                <a:cs typeface="+mn-cs"/>
              </a:rPr>
              <a:t>Por otro lado el tratamiento T1 presenta un porcentaje significativamente mayor de poros que T2 y este a su vez a T0 (Suelo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trébol blanco + agua (</a:t>
            </a:r>
            <a:r>
              <a:rPr lang="es-ES" sz="900" kern="1200" dirty="0" err="1" smtClean="0">
                <a:solidFill>
                  <a:schemeClr val="tx1"/>
                </a:solidFill>
                <a:effectLst/>
                <a:latin typeface="+mn-lt"/>
                <a:ea typeface="+mn-ea"/>
                <a:cs typeface="+mn-cs"/>
              </a:rPr>
              <a:t>d.i</a:t>
            </a:r>
            <a:r>
              <a:rPr lang="es-ES" sz="900" kern="1200" dirty="0" smtClean="0">
                <a:solidFill>
                  <a:schemeClr val="tx1"/>
                </a:solidFill>
                <a:effectLst/>
                <a:latin typeface="+mn-lt"/>
                <a:ea typeface="+mn-ea"/>
                <a:cs typeface="+mn-cs"/>
              </a:rPr>
              <a:t>.)). Este resultado puede explicarse debido a que en T1 se aplicaron nutrientes y mejoradores de suelo como </a:t>
            </a:r>
            <a:r>
              <a:rPr lang="es-ES" sz="900" kern="1200" dirty="0" err="1" smtClean="0">
                <a:solidFill>
                  <a:schemeClr val="tx1"/>
                </a:solidFill>
                <a:effectLst/>
                <a:latin typeface="+mn-lt"/>
                <a:ea typeface="+mn-ea"/>
                <a:cs typeface="+mn-cs"/>
              </a:rPr>
              <a:t>Soil</a:t>
            </a:r>
            <a:r>
              <a:rPr lang="es-ES" sz="900" kern="1200" dirty="0" smtClean="0">
                <a:solidFill>
                  <a:schemeClr val="tx1"/>
                </a:solidFill>
                <a:effectLst/>
                <a:latin typeface="+mn-lt"/>
                <a:ea typeface="+mn-ea"/>
                <a:cs typeface="+mn-cs"/>
              </a:rPr>
              <a:t> Max, que favorece a la floculación de suelos compactos (HUMAGRO, 2018); este proceso físico-químico permite que los coloides en suspensión se depositen, permitiendo con el tiempo la formación de </a:t>
            </a:r>
            <a:r>
              <a:rPr lang="es-ES" sz="900" kern="1200" dirty="0" err="1" smtClean="0">
                <a:solidFill>
                  <a:schemeClr val="tx1"/>
                </a:solidFill>
                <a:effectLst/>
                <a:latin typeface="+mn-lt"/>
                <a:ea typeface="+mn-ea"/>
                <a:cs typeface="+mn-cs"/>
              </a:rPr>
              <a:t>microagregados</a:t>
            </a:r>
            <a:r>
              <a:rPr lang="es-ES" sz="900" kern="1200" dirty="0" smtClean="0">
                <a:solidFill>
                  <a:schemeClr val="tx1"/>
                </a:solidFill>
                <a:effectLst/>
                <a:latin typeface="+mn-lt"/>
                <a:ea typeface="+mn-ea"/>
                <a:cs typeface="+mn-cs"/>
              </a:rPr>
              <a:t>, base de la estructura del suelo (Thompson &amp; </a:t>
            </a:r>
            <a:r>
              <a:rPr lang="es-ES" sz="900" kern="1200" dirty="0" err="1" smtClean="0">
                <a:solidFill>
                  <a:schemeClr val="tx1"/>
                </a:solidFill>
                <a:effectLst/>
                <a:latin typeface="+mn-lt"/>
                <a:ea typeface="+mn-ea"/>
                <a:cs typeface="+mn-cs"/>
              </a:rPr>
              <a:t>Ukrainczk</a:t>
            </a:r>
            <a:r>
              <a:rPr lang="es-ES" sz="900" kern="1200" dirty="0" smtClean="0">
                <a:solidFill>
                  <a:schemeClr val="tx1"/>
                </a:solidFill>
                <a:effectLst/>
                <a:latin typeface="+mn-lt"/>
                <a:ea typeface="+mn-ea"/>
                <a:cs typeface="+mn-cs"/>
              </a:rPr>
              <a:t>, 2002). En cuanto a la aplicación de T2 (Suelo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Trébol + Micorrizas (</a:t>
            </a:r>
            <a:r>
              <a:rPr lang="es-ES" sz="900" kern="1200" dirty="0" err="1" smtClean="0">
                <a:solidFill>
                  <a:schemeClr val="tx1"/>
                </a:solidFill>
                <a:effectLst/>
                <a:latin typeface="+mn-lt"/>
                <a:ea typeface="+mn-ea"/>
                <a:cs typeface="+mn-cs"/>
              </a:rPr>
              <a:t>MycoUp</a:t>
            </a:r>
            <a:r>
              <a:rPr lang="es-ES" sz="900" kern="1200" dirty="0" smtClean="0">
                <a:solidFill>
                  <a:schemeClr val="tx1"/>
                </a:solidFill>
                <a:effectLst/>
                <a:latin typeface="+mn-lt"/>
                <a:ea typeface="+mn-ea"/>
                <a:cs typeface="+mn-cs"/>
              </a:rPr>
              <a:t> ) + </a:t>
            </a:r>
            <a:r>
              <a:rPr lang="es-ES" sz="900" i="1" kern="1200" dirty="0" err="1" smtClean="0">
                <a:solidFill>
                  <a:schemeClr val="tx1"/>
                </a:solidFill>
                <a:effectLst/>
                <a:latin typeface="+mn-lt"/>
                <a:ea typeface="+mn-ea"/>
                <a:cs typeface="+mn-cs"/>
              </a:rPr>
              <a:t>Trichoderma</a:t>
            </a:r>
            <a:r>
              <a:rPr lang="es-ES" sz="900" kern="1200" dirty="0" smtClean="0">
                <a:solidFill>
                  <a:schemeClr val="tx1"/>
                </a:solidFill>
                <a:effectLst/>
                <a:latin typeface="+mn-lt"/>
                <a:ea typeface="+mn-ea"/>
                <a:cs typeface="+mn-cs"/>
              </a:rPr>
              <a:t> </a:t>
            </a:r>
            <a:r>
              <a:rPr lang="es-ES" sz="900" kern="1200" dirty="0" err="1" smtClean="0">
                <a:solidFill>
                  <a:schemeClr val="tx1"/>
                </a:solidFill>
                <a:effectLst/>
                <a:latin typeface="+mn-lt"/>
                <a:ea typeface="+mn-ea"/>
                <a:cs typeface="+mn-cs"/>
              </a:rPr>
              <a:t>spp</a:t>
            </a:r>
            <a:r>
              <a:rPr lang="es-ES" sz="900" kern="1200" dirty="0" smtClean="0">
                <a:solidFill>
                  <a:schemeClr val="tx1"/>
                </a:solidFill>
                <a:effectLst/>
                <a:latin typeface="+mn-lt"/>
                <a:ea typeface="+mn-ea"/>
                <a:cs typeface="+mn-cs"/>
              </a:rPr>
              <a:t>.) el incremento significativo de la porosidad con respecto a T0 (suelo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 trébol + agua (</a:t>
            </a:r>
            <a:r>
              <a:rPr lang="es-ES" sz="900" kern="1200" dirty="0" err="1" smtClean="0">
                <a:solidFill>
                  <a:schemeClr val="tx1"/>
                </a:solidFill>
                <a:effectLst/>
                <a:latin typeface="+mn-lt"/>
                <a:ea typeface="+mn-ea"/>
                <a:cs typeface="+mn-cs"/>
              </a:rPr>
              <a:t>d.i</a:t>
            </a:r>
            <a:r>
              <a:rPr lang="es-ES" sz="900" kern="1200" dirty="0" smtClean="0">
                <a:solidFill>
                  <a:schemeClr val="tx1"/>
                </a:solidFill>
                <a:effectLst/>
                <a:latin typeface="+mn-lt"/>
                <a:ea typeface="+mn-ea"/>
                <a:cs typeface="+mn-cs"/>
              </a:rPr>
              <a:t>.)) se ve favorecida por el efecto de las micorrizas que principalmente producen compuestos húmicos y generan polisacáridos que permiten estabilizar la estructura del suelo, unir granos y homogenizar sus partículas finas y crear porosidad (Guadarrama, Sánchez, Álvarez, &amp; Ramos, 2004); en cuanto al </a:t>
            </a:r>
            <a:r>
              <a:rPr lang="es-ES" sz="900" i="1" kern="1200" dirty="0" err="1" smtClean="0">
                <a:solidFill>
                  <a:schemeClr val="tx1"/>
                </a:solidFill>
                <a:effectLst/>
                <a:latin typeface="+mn-lt"/>
                <a:ea typeface="+mn-ea"/>
                <a:cs typeface="+mn-cs"/>
              </a:rPr>
              <a:t>Trichoderma</a:t>
            </a:r>
            <a:r>
              <a:rPr lang="es-ES" sz="900" kern="1200" dirty="0" smtClean="0">
                <a:solidFill>
                  <a:schemeClr val="tx1"/>
                </a:solidFill>
                <a:effectLst/>
                <a:latin typeface="+mn-lt"/>
                <a:ea typeface="+mn-ea"/>
                <a:cs typeface="+mn-cs"/>
              </a:rPr>
              <a:t>, favorece la producción del ácido </a:t>
            </a:r>
            <a:r>
              <a:rPr lang="es-ES" sz="900" kern="1200" dirty="0" err="1" smtClean="0">
                <a:solidFill>
                  <a:schemeClr val="tx1"/>
                </a:solidFill>
                <a:effectLst/>
                <a:latin typeface="+mn-lt"/>
                <a:ea typeface="+mn-ea"/>
                <a:cs typeface="+mn-cs"/>
              </a:rPr>
              <a:t>indol</a:t>
            </a:r>
            <a:r>
              <a:rPr lang="es-ES" sz="900" kern="1200" dirty="0" smtClean="0">
                <a:solidFill>
                  <a:schemeClr val="tx1"/>
                </a:solidFill>
                <a:effectLst/>
                <a:latin typeface="+mn-lt"/>
                <a:ea typeface="+mn-ea"/>
                <a:cs typeface="+mn-cs"/>
              </a:rPr>
              <a:t> acético (AIA), que tiene un efecto en el crecimiento de la raíz de la planta, capaz de romper la estructura y generar porosidad (</a:t>
            </a:r>
            <a:r>
              <a:rPr lang="es-ES" sz="900" kern="1200" dirty="0" err="1" smtClean="0">
                <a:solidFill>
                  <a:schemeClr val="tx1"/>
                </a:solidFill>
                <a:effectLst/>
                <a:latin typeface="+mn-lt"/>
                <a:ea typeface="+mn-ea"/>
                <a:cs typeface="+mn-cs"/>
              </a:rPr>
              <a:t>Brotman</a:t>
            </a:r>
            <a:r>
              <a:rPr lang="es-ES" sz="900" kern="1200" dirty="0" smtClean="0">
                <a:solidFill>
                  <a:schemeClr val="tx1"/>
                </a:solidFill>
                <a:effectLst/>
                <a:latin typeface="+mn-lt"/>
                <a:ea typeface="+mn-ea"/>
                <a:cs typeface="+mn-cs"/>
              </a:rPr>
              <a:t>, </a:t>
            </a:r>
            <a:r>
              <a:rPr lang="es-ES" sz="900" kern="1200" dirty="0" err="1" smtClean="0">
                <a:solidFill>
                  <a:schemeClr val="tx1"/>
                </a:solidFill>
                <a:effectLst/>
                <a:latin typeface="+mn-lt"/>
                <a:ea typeface="+mn-ea"/>
                <a:cs typeface="+mn-cs"/>
              </a:rPr>
              <a:t>Kapuganti</a:t>
            </a:r>
            <a:r>
              <a:rPr lang="es-ES" sz="900" kern="1200" dirty="0" smtClean="0">
                <a:solidFill>
                  <a:schemeClr val="tx1"/>
                </a:solidFill>
                <a:effectLst/>
                <a:latin typeface="+mn-lt"/>
                <a:ea typeface="+mn-ea"/>
                <a:cs typeface="+mn-cs"/>
              </a:rPr>
              <a:t>, &amp; Viterbo, 2010). </a:t>
            </a:r>
          </a:p>
          <a:p>
            <a:endParaRPr lang="es-ES" sz="900" kern="1200" dirty="0" smtClean="0">
              <a:solidFill>
                <a:schemeClr val="tx1"/>
              </a:solidFill>
              <a:effectLst/>
              <a:latin typeface="+mn-lt"/>
              <a:ea typeface="+mn-ea"/>
              <a:cs typeface="+mn-cs"/>
            </a:endParaRPr>
          </a:p>
          <a:p>
            <a:endParaRPr lang="es-EC"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900" kern="1200" dirty="0" smtClean="0">
                <a:solidFill>
                  <a:schemeClr val="tx1"/>
                </a:solidFill>
                <a:effectLst/>
                <a:latin typeface="+mn-lt"/>
                <a:ea typeface="+mn-ea"/>
                <a:cs typeface="+mn-cs"/>
              </a:rPr>
              <a:t>En la conductividad </a:t>
            </a:r>
            <a:r>
              <a:rPr lang="es-ES" sz="900" kern="1200" dirty="0" err="1" smtClean="0">
                <a:solidFill>
                  <a:schemeClr val="tx1"/>
                </a:solidFill>
                <a:effectLst/>
                <a:latin typeface="+mn-lt"/>
                <a:ea typeface="+mn-ea"/>
                <a:cs typeface="+mn-cs"/>
              </a:rPr>
              <a:t>electrica</a:t>
            </a:r>
            <a:r>
              <a:rPr lang="es-ES" sz="900" kern="1200" dirty="0" smtClean="0">
                <a:solidFill>
                  <a:schemeClr val="tx1"/>
                </a:solidFill>
                <a:effectLst/>
                <a:latin typeface="+mn-lt"/>
                <a:ea typeface="+mn-ea"/>
                <a:cs typeface="+mn-cs"/>
              </a:rPr>
              <a:t> tratamientos sin embargo son menores a la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inicial,</a:t>
            </a:r>
            <a:r>
              <a:rPr lang="es-ES" sz="900" kern="1200" baseline="0" dirty="0" smtClean="0">
                <a:solidFill>
                  <a:schemeClr val="tx1"/>
                </a:solidFill>
                <a:effectLst/>
                <a:latin typeface="+mn-lt"/>
                <a:ea typeface="+mn-ea"/>
                <a:cs typeface="+mn-cs"/>
              </a:rPr>
              <a:t> los </a:t>
            </a:r>
            <a:r>
              <a:rPr lang="es-ES" sz="900" kern="1200" dirty="0" smtClean="0">
                <a:solidFill>
                  <a:schemeClr val="tx1"/>
                </a:solidFill>
                <a:effectLst/>
                <a:latin typeface="+mn-lt"/>
                <a:ea typeface="+mn-ea"/>
                <a:cs typeface="+mn-cs"/>
              </a:rPr>
              <a:t>(TDS) se encuentran relacionados con la conductividad eléctrica.</a:t>
            </a:r>
            <a:r>
              <a:rPr lang="es-ES" sz="900" kern="1200" baseline="0" dirty="0" smtClean="0">
                <a:solidFill>
                  <a:schemeClr val="tx1"/>
                </a:solidFill>
                <a:effectLst/>
                <a:latin typeface="+mn-lt"/>
                <a:ea typeface="+mn-ea"/>
                <a:cs typeface="+mn-cs"/>
              </a:rPr>
              <a:t> </a:t>
            </a:r>
            <a:r>
              <a:rPr lang="es-ES" sz="900" kern="1200" dirty="0" smtClean="0">
                <a:solidFill>
                  <a:schemeClr val="tx1"/>
                </a:solidFill>
                <a:effectLst/>
                <a:latin typeface="+mn-lt"/>
                <a:ea typeface="+mn-ea"/>
                <a:cs typeface="+mn-cs"/>
              </a:rPr>
              <a:t>En cuanto al potencial de hidrogeno (pH), existe una neutralización por la influencia de los tratamientos evaluados T0, T1 y T2 fueron mayores que el pH al inicio del ensayo</a:t>
            </a:r>
          </a:p>
          <a:p>
            <a:endParaRPr lang="es-ES" sz="900" kern="1200" dirty="0" smtClean="0">
              <a:solidFill>
                <a:schemeClr val="tx1"/>
              </a:solidFill>
              <a:effectLst/>
              <a:latin typeface="+mn-lt"/>
              <a:ea typeface="+mn-ea"/>
              <a:cs typeface="+mn-cs"/>
            </a:endParaRPr>
          </a:p>
          <a:p>
            <a:r>
              <a:rPr lang="es-ES" sz="900" kern="1200" dirty="0" smtClean="0">
                <a:solidFill>
                  <a:schemeClr val="tx1"/>
                </a:solidFill>
                <a:effectLst/>
                <a:latin typeface="+mn-lt"/>
                <a:ea typeface="+mn-ea"/>
                <a:cs typeface="+mn-cs"/>
              </a:rPr>
              <a:t>En la conductividad eléctrica al igual que los sólidos totales disueltos (TDS), existe una diferencia entre el suelo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(S) respecto a los tratamientos, debido a que no existe una planta que participe en la absorción de nutrientes en forma de sales disueltas. La conductividad eléctrica fluctuó entre 74.05 </a:t>
            </a:r>
            <a:r>
              <a:rPr lang="es-EC" sz="900" kern="1200" dirty="0" smtClean="0">
                <a:solidFill>
                  <a:schemeClr val="tx1"/>
                </a:solidFill>
                <a:effectLst/>
                <a:latin typeface="+mn-lt"/>
                <a:ea typeface="+mn-ea"/>
                <a:cs typeface="+mn-cs"/>
              </a:rPr>
              <a:t>µS</a:t>
            </a:r>
            <a:r>
              <a:rPr lang="es-ES" sz="900" kern="1200" dirty="0" smtClean="0">
                <a:solidFill>
                  <a:schemeClr val="tx1"/>
                </a:solidFill>
                <a:effectLst/>
                <a:latin typeface="+mn-lt"/>
                <a:ea typeface="+mn-ea"/>
                <a:cs typeface="+mn-cs"/>
              </a:rPr>
              <a:t> cm</a:t>
            </a:r>
            <a:r>
              <a:rPr lang="es-ES" sz="900" kern="1200" baseline="30000" dirty="0" smtClean="0">
                <a:solidFill>
                  <a:schemeClr val="tx1"/>
                </a:solidFill>
                <a:effectLst/>
                <a:latin typeface="+mn-lt"/>
                <a:ea typeface="+mn-ea"/>
                <a:cs typeface="+mn-cs"/>
              </a:rPr>
              <a:t>-1</a:t>
            </a:r>
            <a:r>
              <a:rPr lang="es-ES" sz="900" kern="1200" dirty="0" smtClean="0">
                <a:solidFill>
                  <a:schemeClr val="tx1"/>
                </a:solidFill>
                <a:effectLst/>
                <a:latin typeface="+mn-lt"/>
                <a:ea typeface="+mn-ea"/>
                <a:cs typeface="+mn-cs"/>
              </a:rPr>
              <a:t>(T1) a 107.13 </a:t>
            </a:r>
            <a:r>
              <a:rPr lang="es-EC" sz="900" kern="1200" dirty="0" smtClean="0">
                <a:solidFill>
                  <a:schemeClr val="tx1"/>
                </a:solidFill>
                <a:effectLst/>
                <a:latin typeface="+mn-lt"/>
                <a:ea typeface="+mn-ea"/>
                <a:cs typeface="+mn-cs"/>
              </a:rPr>
              <a:t>µS</a:t>
            </a:r>
            <a:r>
              <a:rPr lang="es-ES" sz="900" kern="1200" dirty="0" smtClean="0">
                <a:solidFill>
                  <a:schemeClr val="tx1"/>
                </a:solidFill>
                <a:effectLst/>
                <a:latin typeface="+mn-lt"/>
                <a:ea typeface="+mn-ea"/>
                <a:cs typeface="+mn-cs"/>
              </a:rPr>
              <a:t> cm</a:t>
            </a:r>
            <a:r>
              <a:rPr lang="es-ES" sz="900" kern="1200" baseline="30000" dirty="0" smtClean="0">
                <a:solidFill>
                  <a:schemeClr val="tx1"/>
                </a:solidFill>
                <a:effectLst/>
                <a:latin typeface="+mn-lt"/>
                <a:ea typeface="+mn-ea"/>
                <a:cs typeface="+mn-cs"/>
              </a:rPr>
              <a:t>-1</a:t>
            </a:r>
            <a:r>
              <a:rPr lang="es-ES" sz="900" kern="1200" dirty="0" smtClean="0">
                <a:solidFill>
                  <a:schemeClr val="tx1"/>
                </a:solidFill>
                <a:effectLst/>
                <a:latin typeface="+mn-lt"/>
                <a:ea typeface="+mn-ea"/>
                <a:cs typeface="+mn-cs"/>
              </a:rPr>
              <a:t> (S) (Tabla 3), una menor conductividad eléctrica permite que la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se encuentre en posibilidad de absorber mayor cantidad de nutrientes. Para considerar un suelo productivo ésta debe ser menor a 500 </a:t>
            </a:r>
            <a:r>
              <a:rPr lang="es-ES" sz="900" kern="1200" dirty="0" err="1" smtClean="0">
                <a:solidFill>
                  <a:schemeClr val="tx1"/>
                </a:solidFill>
                <a:effectLst/>
                <a:latin typeface="+mn-lt"/>
                <a:ea typeface="+mn-ea"/>
                <a:cs typeface="+mn-cs"/>
              </a:rPr>
              <a:t>uS</a:t>
            </a:r>
            <a:r>
              <a:rPr lang="es-ES" sz="900" kern="1200" dirty="0" smtClean="0">
                <a:solidFill>
                  <a:schemeClr val="tx1"/>
                </a:solidFill>
                <a:effectLst/>
                <a:latin typeface="+mn-lt"/>
                <a:ea typeface="+mn-ea"/>
                <a:cs typeface="+mn-cs"/>
              </a:rPr>
              <a:t> cm</a:t>
            </a:r>
            <a:r>
              <a:rPr lang="es-ES" sz="900" kern="1200" baseline="30000" dirty="0" smtClean="0">
                <a:solidFill>
                  <a:schemeClr val="tx1"/>
                </a:solidFill>
                <a:effectLst/>
                <a:latin typeface="+mn-lt"/>
                <a:ea typeface="+mn-ea"/>
                <a:cs typeface="+mn-cs"/>
              </a:rPr>
              <a:t>-1</a:t>
            </a:r>
            <a:r>
              <a:rPr lang="es-ES" sz="900" kern="1200" dirty="0" smtClean="0">
                <a:solidFill>
                  <a:schemeClr val="tx1"/>
                </a:solidFill>
                <a:effectLst/>
                <a:latin typeface="+mn-lt"/>
                <a:ea typeface="+mn-ea"/>
                <a:cs typeface="+mn-cs"/>
              </a:rPr>
              <a:t> (Garrido, 1993); tal como se determinó, el suelo mantiene bajo los parámetros normales aptos para ser cultivado.</a:t>
            </a:r>
            <a:endParaRPr lang="es-EC" sz="900" kern="1200" dirty="0" smtClean="0">
              <a:solidFill>
                <a:schemeClr val="tx1"/>
              </a:solidFill>
              <a:effectLst/>
              <a:latin typeface="+mn-lt"/>
              <a:ea typeface="+mn-ea"/>
              <a:cs typeface="+mn-cs"/>
            </a:endParaRPr>
          </a:p>
          <a:p>
            <a:r>
              <a:rPr lang="es-ES" sz="900" kern="1200" dirty="0" smtClean="0">
                <a:solidFill>
                  <a:schemeClr val="tx1"/>
                </a:solidFill>
                <a:effectLst/>
                <a:latin typeface="+mn-lt"/>
                <a:ea typeface="+mn-ea"/>
                <a:cs typeface="+mn-cs"/>
              </a:rPr>
              <a:t>Además disminuyo</a:t>
            </a:r>
            <a:r>
              <a:rPr lang="es-ES" sz="900" kern="1200" baseline="0" dirty="0" smtClean="0">
                <a:solidFill>
                  <a:schemeClr val="tx1"/>
                </a:solidFill>
                <a:effectLst/>
                <a:latin typeface="+mn-lt"/>
                <a:ea typeface="+mn-ea"/>
                <a:cs typeface="+mn-cs"/>
              </a:rPr>
              <a:t> con respecto al inicial. </a:t>
            </a:r>
            <a:r>
              <a:rPr lang="es-ES" sz="900" kern="1200" dirty="0" smtClean="0">
                <a:solidFill>
                  <a:schemeClr val="tx1"/>
                </a:solidFill>
                <a:effectLst/>
                <a:latin typeface="+mn-lt"/>
                <a:ea typeface="+mn-ea"/>
                <a:cs typeface="+mn-cs"/>
              </a:rPr>
              <a:t>T1, presentó el menor valor de este parámetro. Debido a que la tecnología </a:t>
            </a:r>
            <a:r>
              <a:rPr lang="es-ES" sz="900" kern="1200" dirty="0" err="1" smtClean="0">
                <a:solidFill>
                  <a:schemeClr val="tx1"/>
                </a:solidFill>
                <a:effectLst/>
                <a:latin typeface="+mn-lt"/>
                <a:ea typeface="+mn-ea"/>
                <a:cs typeface="+mn-cs"/>
              </a:rPr>
              <a:t>microcarbono</a:t>
            </a:r>
            <a:r>
              <a:rPr lang="es-ES" sz="900" kern="1200" dirty="0" smtClean="0">
                <a:solidFill>
                  <a:schemeClr val="tx1"/>
                </a:solidFill>
                <a:effectLst/>
                <a:latin typeface="+mn-lt"/>
                <a:ea typeface="+mn-ea"/>
                <a:cs typeface="+mn-cs"/>
              </a:rPr>
              <a:t> ofrece materia orgánica que actúa con los iones metálicos liberando las sales disueltas y mejorando la disponibilidad de nutrientes para las plantas (HUMAGRO, 2018). En este mismo sentido T2 también tuvo la capacidad de liberar sales del suelo, ya que éste tratamiento al contener micorrizas y </a:t>
            </a:r>
            <a:r>
              <a:rPr lang="es-ES" sz="900" i="1" kern="1200" dirty="0" err="1" smtClean="0">
                <a:solidFill>
                  <a:schemeClr val="tx1"/>
                </a:solidFill>
                <a:effectLst/>
                <a:latin typeface="+mn-lt"/>
                <a:ea typeface="+mn-ea"/>
                <a:cs typeface="+mn-cs"/>
              </a:rPr>
              <a:t>Trichoderma</a:t>
            </a:r>
            <a:r>
              <a:rPr lang="es-ES" sz="900" kern="1200" dirty="0" smtClean="0">
                <a:solidFill>
                  <a:schemeClr val="tx1"/>
                </a:solidFill>
                <a:effectLst/>
                <a:latin typeface="+mn-lt"/>
                <a:ea typeface="+mn-ea"/>
                <a:cs typeface="+mn-cs"/>
              </a:rPr>
              <a:t>  estimula el desarrollo radicular mejorando la absorción de nutrientes, disminuyendo la conductividad eléctrica, por otro lado T0, demuestra que el colocar cobertura vegetal en este caso el trébol blanco, disminuye considerablemente la CE con respecto al suelo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(S), sin embargo no a los niveles de T1 y T2.</a:t>
            </a:r>
            <a:endParaRPr lang="es-EC" sz="900" kern="1200" dirty="0" smtClean="0">
              <a:solidFill>
                <a:schemeClr val="tx1"/>
              </a:solidFill>
              <a:effectLst/>
              <a:latin typeface="+mn-lt"/>
              <a:ea typeface="+mn-ea"/>
              <a:cs typeface="+mn-cs"/>
            </a:endParaRPr>
          </a:p>
          <a:p>
            <a:r>
              <a:rPr lang="es-ES" sz="900" kern="1200" dirty="0" smtClean="0">
                <a:solidFill>
                  <a:schemeClr val="tx1"/>
                </a:solidFill>
                <a:effectLst/>
                <a:latin typeface="+mn-lt"/>
                <a:ea typeface="+mn-ea"/>
                <a:cs typeface="+mn-cs"/>
              </a:rPr>
              <a:t>El pH presentó una neutralización al aplicar los tratamientos con respecto al suelo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(S) lo cual indica que se produce una mayor disponibilidad de nutrientes para la planta como el </a:t>
            </a:r>
            <a:r>
              <a:rPr lang="es-ES" sz="900" kern="1200" dirty="0" err="1" smtClean="0">
                <a:solidFill>
                  <a:schemeClr val="tx1"/>
                </a:solidFill>
                <a:effectLst/>
                <a:latin typeface="+mn-lt"/>
                <a:ea typeface="+mn-ea"/>
                <a:cs typeface="+mn-cs"/>
              </a:rPr>
              <a:t>Nitrogeno</a:t>
            </a:r>
            <a:r>
              <a:rPr lang="es-ES" sz="900" kern="1200" dirty="0" smtClean="0">
                <a:solidFill>
                  <a:schemeClr val="tx1"/>
                </a:solidFill>
                <a:effectLst/>
                <a:latin typeface="+mn-lt"/>
                <a:ea typeface="+mn-ea"/>
                <a:cs typeface="+mn-cs"/>
              </a:rPr>
              <a:t>, Fosforo, Potasio, Azufre y Calcio (Castellanos, 2014). El pH ideal para el trébol se encuentra entre 5.5 y 7.5, mientras que para un suelo químicamente fértil debe estar entre 6 y 7 (Noriega, 2011) y un pH mayor 5.5 permite que el aluminio se precipite lo cual reduce la toxicidad en las raíces (Molina, 2011). </a:t>
            </a:r>
            <a:endParaRPr lang="es-EC" sz="900" kern="1200" dirty="0" smtClean="0">
              <a:solidFill>
                <a:schemeClr val="tx1"/>
              </a:solidFill>
              <a:effectLst/>
              <a:latin typeface="+mn-lt"/>
              <a:ea typeface="+mn-ea"/>
              <a:cs typeface="+mn-cs"/>
            </a:endParaRPr>
          </a:p>
          <a:p>
            <a:r>
              <a:rPr lang="es-ES" sz="900" kern="1200" dirty="0" smtClean="0">
                <a:solidFill>
                  <a:schemeClr val="tx1"/>
                </a:solidFill>
                <a:effectLst/>
                <a:latin typeface="+mn-lt"/>
                <a:ea typeface="+mn-ea"/>
                <a:cs typeface="+mn-cs"/>
              </a:rPr>
              <a:t>Entre los tratamientos, T1 presentó un pH más ácido seguido de T2 y T0 con </a:t>
            </a:r>
            <a:r>
              <a:rPr lang="es-ES" sz="900" kern="1200" dirty="0" err="1" smtClean="0">
                <a:solidFill>
                  <a:schemeClr val="tx1"/>
                </a:solidFill>
                <a:effectLst/>
                <a:latin typeface="+mn-lt"/>
                <a:ea typeface="+mn-ea"/>
                <a:cs typeface="+mn-cs"/>
              </a:rPr>
              <a:t>pHs</a:t>
            </a:r>
            <a:r>
              <a:rPr lang="es-ES" sz="900" kern="1200" dirty="0" smtClean="0">
                <a:solidFill>
                  <a:schemeClr val="tx1"/>
                </a:solidFill>
                <a:effectLst/>
                <a:latin typeface="+mn-lt"/>
                <a:ea typeface="+mn-ea"/>
                <a:cs typeface="+mn-cs"/>
              </a:rPr>
              <a:t> más alcalinos</a:t>
            </a:r>
            <a:endParaRPr lang="es-EC" sz="900" kern="1200" dirty="0" smtClean="0">
              <a:solidFill>
                <a:schemeClr val="tx1"/>
              </a:solidFill>
              <a:effectLst/>
              <a:latin typeface="+mn-lt"/>
              <a:ea typeface="+mn-ea"/>
              <a:cs typeface="+mn-cs"/>
            </a:endParaRPr>
          </a:p>
          <a:p>
            <a:endParaRPr lang="es-EC"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a:t>
            </a:r>
            <a:r>
              <a:rPr lang="en-US" baseline="0" dirty="0" smtClean="0"/>
              <a:t> el 2015, </a:t>
            </a:r>
            <a:r>
              <a:rPr lang="es-EC" sz="1200" dirty="0" err="1" smtClean="0"/>
              <a:t>Bouazza</a:t>
            </a:r>
            <a:r>
              <a:rPr lang="es-EC" sz="1200" dirty="0" smtClean="0"/>
              <a:t>, </a:t>
            </a:r>
            <a:r>
              <a:rPr lang="es-EC" sz="1200" dirty="0" err="1" smtClean="0"/>
              <a:t>Igjilhariz</a:t>
            </a:r>
            <a:r>
              <a:rPr lang="es-EC" sz="1200" dirty="0" smtClean="0"/>
              <a:t>, de </a:t>
            </a:r>
            <a:r>
              <a:rPr lang="es-EC" sz="1200" dirty="0" err="1" smtClean="0"/>
              <a:t>Lajudie</a:t>
            </a:r>
            <a:r>
              <a:rPr lang="es-EC" sz="1200" dirty="0" smtClean="0"/>
              <a:t>, </a:t>
            </a:r>
            <a:r>
              <a:rPr lang="es-EC" sz="1200" dirty="0" err="1" smtClean="0"/>
              <a:t>Duponnois</a:t>
            </a:r>
            <a:r>
              <a:rPr lang="es-EC" sz="1200" dirty="0" smtClean="0"/>
              <a:t> &amp; </a:t>
            </a:r>
            <a:r>
              <a:rPr lang="es-EC" sz="1200" dirty="0" err="1" smtClean="0"/>
              <a:t>Bekki</a:t>
            </a:r>
            <a:r>
              <a:rPr lang="es-EC" sz="1200" dirty="0" smtClean="0"/>
              <a:t>, </a:t>
            </a:r>
            <a:r>
              <a:rPr lang="en-US" sz="1200" baseline="0" dirty="0" err="1" smtClean="0"/>
              <a:t>realizaron</a:t>
            </a:r>
            <a:r>
              <a:rPr lang="en-US" baseline="0" dirty="0" smtClean="0"/>
              <a:t> un </a:t>
            </a:r>
            <a:r>
              <a:rPr lang="en-US" baseline="0" dirty="0" err="1" smtClean="0"/>
              <a:t>estudio</a:t>
            </a:r>
            <a:r>
              <a:rPr lang="en-US" baseline="0" dirty="0" smtClean="0"/>
              <a:t> </a:t>
            </a:r>
            <a:r>
              <a:rPr lang="en-US" baseline="0" dirty="0" err="1" smtClean="0"/>
              <a:t>para</a:t>
            </a:r>
            <a:r>
              <a:rPr lang="en-US" baseline="0" dirty="0" smtClean="0"/>
              <a:t> </a:t>
            </a:r>
            <a:r>
              <a:rPr lang="en-US" baseline="0" dirty="0" err="1" smtClean="0"/>
              <a:t>recuperar</a:t>
            </a:r>
            <a:r>
              <a:rPr lang="en-US" baseline="0" dirty="0" smtClean="0"/>
              <a:t> </a:t>
            </a:r>
            <a:r>
              <a:rPr lang="en-US" baseline="0" dirty="0" err="1" smtClean="0"/>
              <a:t>zonas</a:t>
            </a:r>
            <a:r>
              <a:rPr lang="en-US" baseline="0" dirty="0" smtClean="0"/>
              <a:t> </a:t>
            </a:r>
            <a:r>
              <a:rPr lang="en-US" baseline="0" dirty="0" err="1" smtClean="0"/>
              <a:t>degradads</a:t>
            </a:r>
            <a:r>
              <a:rPr lang="en-US" baseline="0" dirty="0" smtClean="0"/>
              <a:t> de </a:t>
            </a:r>
            <a:r>
              <a:rPr lang="en-US" baseline="0" dirty="0" err="1" smtClean="0"/>
              <a:t>algeria</a:t>
            </a:r>
            <a:r>
              <a:rPr lang="en-US" baseline="0" dirty="0" smtClean="0"/>
              <a:t>, </a:t>
            </a:r>
            <a:r>
              <a:rPr lang="en-US" baseline="0" dirty="0" err="1" smtClean="0"/>
              <a:t>donde</a:t>
            </a:r>
            <a:r>
              <a:rPr lang="en-US" baseline="0" dirty="0" smtClean="0"/>
              <a:t> se </a:t>
            </a:r>
            <a:r>
              <a:rPr lang="en-US" baseline="0" dirty="0" err="1" smtClean="0"/>
              <a:t>incorporaron</a:t>
            </a:r>
            <a:r>
              <a:rPr lang="en-US" baseline="0" dirty="0" smtClean="0"/>
              <a:t> </a:t>
            </a:r>
            <a:r>
              <a:rPr lang="en-US" baseline="0" dirty="0" err="1" smtClean="0"/>
              <a:t>especies</a:t>
            </a:r>
            <a:r>
              <a:rPr lang="en-US" baseline="0" dirty="0" smtClean="0"/>
              <a:t>  </a:t>
            </a:r>
            <a:r>
              <a:rPr lang="en-US" baseline="0" dirty="0" err="1" smtClean="0"/>
              <a:t>como</a:t>
            </a:r>
            <a:r>
              <a:rPr lang="en-US" baseline="0" dirty="0" smtClean="0"/>
              <a:t> acacia </a:t>
            </a:r>
            <a:r>
              <a:rPr lang="en-US" baseline="0" dirty="0" err="1" smtClean="0"/>
              <a:t>saligna</a:t>
            </a:r>
            <a:r>
              <a:rPr lang="en-US" baseline="0" dirty="0" smtClean="0"/>
              <a:t>, lotus </a:t>
            </a:r>
            <a:r>
              <a:rPr lang="en-US" baseline="0" dirty="0" err="1" smtClean="0"/>
              <a:t>creticus</a:t>
            </a:r>
            <a:r>
              <a:rPr lang="en-US" baseline="0" dirty="0" smtClean="0"/>
              <a:t>, </a:t>
            </a:r>
            <a:r>
              <a:rPr lang="en-US" baseline="0" dirty="0" err="1" smtClean="0"/>
              <a:t>pistacia</a:t>
            </a:r>
            <a:r>
              <a:rPr lang="en-US" baseline="0" dirty="0" smtClean="0"/>
              <a:t> </a:t>
            </a:r>
            <a:r>
              <a:rPr lang="en-US" baseline="0" dirty="0" err="1" smtClean="0"/>
              <a:t>lentiscus</a:t>
            </a:r>
            <a:r>
              <a:rPr lang="en-US" baseline="0" dirty="0" smtClean="0"/>
              <a:t>, </a:t>
            </a:r>
            <a:r>
              <a:rPr lang="en-US" baseline="0" dirty="0" err="1" smtClean="0"/>
              <a:t>las</a:t>
            </a:r>
            <a:r>
              <a:rPr lang="en-US" baseline="0" dirty="0" smtClean="0"/>
              <a:t> </a:t>
            </a:r>
            <a:r>
              <a:rPr lang="en-US" baseline="0" dirty="0" err="1" smtClean="0"/>
              <a:t>cuales</a:t>
            </a:r>
            <a:r>
              <a:rPr lang="en-US" baseline="0" dirty="0" smtClean="0"/>
              <a:t> </a:t>
            </a:r>
            <a:r>
              <a:rPr lang="en-US" baseline="0" dirty="0" err="1" smtClean="0"/>
              <a:t>fueron</a:t>
            </a:r>
            <a:r>
              <a:rPr lang="en-US" baseline="0" dirty="0" smtClean="0"/>
              <a:t> </a:t>
            </a:r>
            <a:r>
              <a:rPr lang="en-US" baseline="0" dirty="0" err="1" smtClean="0"/>
              <a:t>inoculadas</a:t>
            </a:r>
            <a:r>
              <a:rPr lang="en-US" baseline="0" dirty="0" smtClean="0"/>
              <a:t> con </a:t>
            </a:r>
            <a:r>
              <a:rPr lang="en-US" baseline="0" dirty="0" err="1" smtClean="0"/>
              <a:t>micorrizas</a:t>
            </a:r>
            <a:r>
              <a:rPr lang="en-US" baseline="0" dirty="0" smtClean="0"/>
              <a:t> </a:t>
            </a:r>
            <a:r>
              <a:rPr lang="en-US" baseline="0" dirty="0" err="1" smtClean="0"/>
              <a:t>que</a:t>
            </a:r>
            <a:r>
              <a:rPr lang="en-US" baseline="0" dirty="0" smtClean="0"/>
              <a:t> les </a:t>
            </a:r>
            <a:r>
              <a:rPr lang="en-US" baseline="0" dirty="0" err="1" smtClean="0"/>
              <a:t>permitió</a:t>
            </a:r>
            <a:r>
              <a:rPr lang="en-US" baseline="0" dirty="0" smtClean="0"/>
              <a:t> </a:t>
            </a:r>
            <a:r>
              <a:rPr lang="en-US" baseline="0" dirty="0" err="1" smtClean="0"/>
              <a:t>sobrevivir</a:t>
            </a:r>
            <a:r>
              <a:rPr lang="en-US" baseline="0" dirty="0" smtClean="0"/>
              <a:t> en </a:t>
            </a:r>
            <a:r>
              <a:rPr lang="en-US" baseline="0" dirty="0" err="1" smtClean="0"/>
              <a:t>estas</a:t>
            </a:r>
            <a:r>
              <a:rPr lang="en-US" baseline="0" dirty="0" smtClean="0"/>
              <a:t> </a:t>
            </a:r>
            <a:r>
              <a:rPr lang="en-US" baseline="0" dirty="0" err="1" smtClean="0"/>
              <a:t>condiciones</a:t>
            </a:r>
            <a:r>
              <a:rPr lang="en-US" baseline="0" dirty="0" smtClean="0"/>
              <a:t>. </a:t>
            </a:r>
            <a:r>
              <a:rPr lang="en-US" baseline="0" dirty="0" err="1" smtClean="0"/>
              <a:t>Existen</a:t>
            </a:r>
            <a:r>
              <a:rPr lang="en-US" baseline="0" dirty="0" smtClean="0"/>
              <a:t> </a:t>
            </a:r>
            <a:r>
              <a:rPr lang="en-US" baseline="0" dirty="0" err="1" smtClean="0"/>
              <a:t>varios</a:t>
            </a:r>
            <a:r>
              <a:rPr lang="en-US" baseline="0" dirty="0" smtClean="0"/>
              <a:t> </a:t>
            </a:r>
            <a:r>
              <a:rPr lang="en-US" baseline="0" dirty="0" err="1" smtClean="0"/>
              <a:t>estudios</a:t>
            </a:r>
            <a:r>
              <a:rPr lang="en-US" baseline="0" dirty="0" smtClean="0"/>
              <a:t> </a:t>
            </a:r>
            <a:r>
              <a:rPr lang="en-US" baseline="0" dirty="0" err="1" smtClean="0"/>
              <a:t>que</a:t>
            </a:r>
            <a:r>
              <a:rPr lang="en-US" baseline="0" dirty="0" smtClean="0"/>
              <a:t> </a:t>
            </a:r>
            <a:r>
              <a:rPr lang="en-US" baseline="0" dirty="0" err="1" smtClean="0"/>
              <a:t>aseguran</a:t>
            </a:r>
            <a:r>
              <a:rPr lang="en-US" baseline="0" dirty="0" smtClean="0"/>
              <a:t> </a:t>
            </a:r>
            <a:r>
              <a:rPr lang="en-US" baseline="0" dirty="0" err="1" smtClean="0"/>
              <a:t>que</a:t>
            </a:r>
            <a:r>
              <a:rPr lang="en-US" baseline="0" dirty="0" smtClean="0"/>
              <a:t> </a:t>
            </a:r>
            <a:r>
              <a:rPr lang="en-US" baseline="0" dirty="0" err="1" smtClean="0"/>
              <a:t>las</a:t>
            </a:r>
            <a:r>
              <a:rPr lang="en-US" baseline="0" dirty="0" smtClean="0"/>
              <a:t> </a:t>
            </a:r>
            <a:r>
              <a:rPr lang="en-US" baseline="0" dirty="0" err="1" smtClean="0"/>
              <a:t>micorrizas</a:t>
            </a:r>
            <a:r>
              <a:rPr lang="en-US" baseline="0" dirty="0" smtClean="0"/>
              <a:t> </a:t>
            </a:r>
            <a:r>
              <a:rPr lang="en-US" baseline="0" dirty="0" err="1" smtClean="0"/>
              <a:t>mejoran</a:t>
            </a:r>
            <a:r>
              <a:rPr lang="en-US" baseline="0" dirty="0" smtClean="0"/>
              <a:t> los </a:t>
            </a:r>
            <a:r>
              <a:rPr lang="en-US" baseline="0" dirty="0" err="1" smtClean="0"/>
              <a:t>atriubutos</a:t>
            </a:r>
            <a:r>
              <a:rPr lang="en-US" baseline="0" dirty="0" smtClean="0"/>
              <a:t> del </a:t>
            </a:r>
            <a:r>
              <a:rPr lang="en-US" baseline="0" dirty="0" err="1" smtClean="0"/>
              <a:t>suelo</a:t>
            </a:r>
            <a:r>
              <a:rPr lang="en-US" baseline="0" dirty="0" smtClean="0"/>
              <a:t>, </a:t>
            </a:r>
            <a:r>
              <a:rPr lang="en-US" baseline="0" dirty="0" err="1" smtClean="0"/>
              <a:t>aumentan</a:t>
            </a:r>
            <a:r>
              <a:rPr lang="en-US" baseline="0" dirty="0" smtClean="0"/>
              <a:t> </a:t>
            </a:r>
            <a:r>
              <a:rPr lang="en-US" baseline="0" dirty="0" err="1" smtClean="0"/>
              <a:t>su</a:t>
            </a:r>
            <a:r>
              <a:rPr lang="en-US" baseline="0" dirty="0" smtClean="0"/>
              <a:t> </a:t>
            </a:r>
            <a:r>
              <a:rPr lang="en-US" baseline="0" dirty="0" err="1" smtClean="0"/>
              <a:t>biodiversidad</a:t>
            </a:r>
            <a:r>
              <a:rPr lang="en-US" baseline="0" dirty="0" smtClean="0"/>
              <a:t> en el </a:t>
            </a:r>
            <a:r>
              <a:rPr lang="en-US" baseline="0" dirty="0" err="1" smtClean="0"/>
              <a:t>suelo</a:t>
            </a:r>
            <a:r>
              <a:rPr lang="en-US" baseline="0" dirty="0" smtClean="0"/>
              <a:t> y </a:t>
            </a:r>
            <a:r>
              <a:rPr lang="en-US" baseline="0" dirty="0" err="1" smtClean="0"/>
              <a:t>subsuelo</a:t>
            </a:r>
            <a:r>
              <a:rPr lang="en-US" baseline="0" dirty="0" smtClean="0"/>
              <a:t> (</a:t>
            </a:r>
            <a:r>
              <a:rPr lang="es-EC" sz="1200" dirty="0" err="1" smtClean="0"/>
              <a:t>Asmelash</a:t>
            </a:r>
            <a:r>
              <a:rPr lang="es-EC" sz="1200" dirty="0" smtClean="0"/>
              <a:t>, </a:t>
            </a:r>
            <a:r>
              <a:rPr lang="es-EC" sz="1200" dirty="0" err="1" smtClean="0"/>
              <a:t>Bekele</a:t>
            </a:r>
            <a:r>
              <a:rPr lang="es-EC" sz="1200" dirty="0" smtClean="0"/>
              <a:t> &amp; </a:t>
            </a:r>
            <a:r>
              <a:rPr lang="es-EC" sz="1200" dirty="0" err="1" smtClean="0"/>
              <a:t>Birhane</a:t>
            </a:r>
            <a:r>
              <a:rPr lang="es-EC" sz="1200" dirty="0" smtClean="0"/>
              <a:t>, 2016</a:t>
            </a:r>
            <a:r>
              <a:rPr lang="en-US" baseline="0" dirty="0" smtClean="0"/>
              <a:t>), </a:t>
            </a:r>
            <a:r>
              <a:rPr lang="en-US" baseline="0" dirty="0" err="1" smtClean="0"/>
              <a:t>aspectos</a:t>
            </a:r>
            <a:r>
              <a:rPr lang="en-US" baseline="0" dirty="0" smtClean="0"/>
              <a:t> </a:t>
            </a:r>
            <a:r>
              <a:rPr lang="en-US" baseline="0" dirty="0" err="1" smtClean="0"/>
              <a:t>que</a:t>
            </a:r>
            <a:r>
              <a:rPr lang="en-US" baseline="0" dirty="0" smtClean="0"/>
              <a:t> se </a:t>
            </a:r>
            <a:r>
              <a:rPr lang="en-US" baseline="0" dirty="0" err="1" smtClean="0"/>
              <a:t>podran</a:t>
            </a:r>
            <a:r>
              <a:rPr lang="en-US" baseline="0" dirty="0" smtClean="0"/>
              <a:t> </a:t>
            </a:r>
            <a:r>
              <a:rPr lang="en-US" baseline="0" dirty="0" err="1" smtClean="0"/>
              <a:t>ver</a:t>
            </a:r>
            <a:r>
              <a:rPr lang="en-US" baseline="0" dirty="0" smtClean="0"/>
              <a:t> </a:t>
            </a:r>
            <a:r>
              <a:rPr lang="en-US" baseline="0" dirty="0" err="1" smtClean="0"/>
              <a:t>más</a:t>
            </a:r>
            <a:r>
              <a:rPr lang="en-US" baseline="0" dirty="0" smtClean="0"/>
              <a:t> </a:t>
            </a:r>
            <a:r>
              <a:rPr lang="en-US" baseline="0" dirty="0" err="1" smtClean="0"/>
              <a:t>adelante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146114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s-ES" sz="900" kern="1200" dirty="0" smtClean="0">
                <a:solidFill>
                  <a:schemeClr val="tx1"/>
                </a:solidFill>
                <a:effectLst/>
                <a:latin typeface="+mn-lt"/>
                <a:ea typeface="+mn-ea"/>
                <a:cs typeface="+mn-cs"/>
              </a:rPr>
              <a:t>Una vez comparado los valores en el triángulo de texturas se puede apreciar que tanto la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evaluada al inicio del ensayo (S) como después de haber aplicado los tratamientos muestran un suelo tipo franco arcilloso arenoso. La cantidad de arcilla es esencial para que un suelo sea fértil, ya que brindan iones negativos capaces de atraer nutrientes y la arena facilita una mayor aireación (Sánchez, 2020). </a:t>
            </a:r>
            <a:endParaRPr lang="es-EC"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900" kern="1200" dirty="0" smtClean="0">
                <a:solidFill>
                  <a:schemeClr val="tx1"/>
                </a:solidFill>
                <a:effectLst/>
                <a:latin typeface="+mn-lt"/>
                <a:ea typeface="+mn-ea"/>
                <a:cs typeface="+mn-cs"/>
              </a:rPr>
              <a:t>Los resultados en nitrógeno muestran que a pesar de la adición de los nutrientes en T1 como el ZAP (8%N), SOIL (5%N) MAX y X-TEND (5%N)</a:t>
            </a:r>
            <a:r>
              <a:rPr lang="es-ES" sz="900" kern="1200" baseline="0" dirty="0" smtClean="0">
                <a:solidFill>
                  <a:schemeClr val="tx1"/>
                </a:solidFill>
                <a:effectLst/>
                <a:latin typeface="+mn-lt"/>
                <a:ea typeface="+mn-ea"/>
                <a:cs typeface="+mn-cs"/>
              </a:rPr>
              <a:t> </a:t>
            </a:r>
            <a:r>
              <a:rPr lang="es-ES" sz="900" kern="1200" baseline="0" dirty="0" err="1" smtClean="0">
                <a:solidFill>
                  <a:schemeClr val="tx1"/>
                </a:solidFill>
                <a:effectLst/>
                <a:latin typeface="+mn-lt"/>
                <a:ea typeface="+mn-ea"/>
                <a:cs typeface="+mn-cs"/>
              </a:rPr>
              <a:t>asi</a:t>
            </a:r>
            <a:r>
              <a:rPr lang="es-ES" sz="900" kern="1200" dirty="0" smtClean="0">
                <a:solidFill>
                  <a:schemeClr val="tx1"/>
                </a:solidFill>
                <a:effectLst/>
                <a:latin typeface="+mn-lt"/>
                <a:ea typeface="+mn-ea"/>
                <a:cs typeface="+mn-cs"/>
              </a:rPr>
              <a:t> como la incorporación de </a:t>
            </a:r>
            <a:r>
              <a:rPr lang="es-ES" sz="900" kern="1200" dirty="0" err="1" smtClean="0">
                <a:solidFill>
                  <a:schemeClr val="tx1"/>
                </a:solidFill>
                <a:effectLst/>
                <a:latin typeface="+mn-lt"/>
                <a:ea typeface="+mn-ea"/>
                <a:cs typeface="+mn-cs"/>
              </a:rPr>
              <a:t>microorganimos</a:t>
            </a:r>
            <a:r>
              <a:rPr lang="es-ES" sz="900" kern="1200" dirty="0" smtClean="0">
                <a:solidFill>
                  <a:schemeClr val="tx1"/>
                </a:solidFill>
                <a:effectLst/>
                <a:latin typeface="+mn-lt"/>
                <a:ea typeface="+mn-ea"/>
                <a:cs typeface="+mn-cs"/>
              </a:rPr>
              <a:t> en T2, estos tratamientos no llegaron a diferenciarse de T0 ni a los niveles óptimos de nitrógeno del tres por ciento en hojas (</a:t>
            </a:r>
            <a:r>
              <a:rPr lang="es-EC" sz="900" kern="1200" dirty="0" smtClean="0">
                <a:solidFill>
                  <a:schemeClr val="tx1"/>
                </a:solidFill>
                <a:effectLst/>
                <a:latin typeface="+mn-lt"/>
                <a:ea typeface="+mn-ea"/>
                <a:cs typeface="+mn-cs"/>
              </a:rPr>
              <a:t>Análisis Foliares, Laboratorios A-L de México, S.A. de C.V., 2011)</a:t>
            </a:r>
            <a:r>
              <a:rPr lang="es-ES" sz="900" kern="1200" dirty="0" smtClean="0">
                <a:solidFill>
                  <a:schemeClr val="tx1"/>
                </a:solidFill>
                <a:effectLst/>
                <a:latin typeface="+mn-lt"/>
                <a:ea typeface="+mn-ea"/>
                <a:cs typeface="+mn-cs"/>
              </a:rPr>
              <a:t>; esto puede deberse a que las plantas se encuentran en condiciones de estrés por el suelo </a:t>
            </a:r>
            <a:r>
              <a:rPr lang="es-ES" sz="900" kern="1200" dirty="0" err="1" smtClean="0">
                <a:solidFill>
                  <a:schemeClr val="tx1"/>
                </a:solidFill>
                <a:effectLst/>
                <a:latin typeface="+mn-lt"/>
                <a:ea typeface="+mn-ea"/>
                <a:cs typeface="+mn-cs"/>
              </a:rPr>
              <a:t>cangahua</a:t>
            </a:r>
            <a:r>
              <a:rPr lang="es-ES" sz="900" kern="1200" dirty="0" smtClean="0">
                <a:solidFill>
                  <a:schemeClr val="tx1"/>
                </a:solidFill>
                <a:effectLst/>
                <a:latin typeface="+mn-lt"/>
                <a:ea typeface="+mn-ea"/>
                <a:cs typeface="+mn-cs"/>
              </a:rPr>
              <a:t> que está en formación y posiblemente la cantidad de bacterias fijadoras de nitrógeno sea muy baja para la fijación de nitrógeno atmosférico. Esto se demuestra que el contenido porcentual de clorofila de T1 y T2 no se diferenciaron estadísticamente.</a:t>
            </a:r>
            <a:endParaRPr lang="es-EC" sz="900" kern="1200" dirty="0" smtClean="0">
              <a:solidFill>
                <a:schemeClr val="tx1"/>
              </a:solidFill>
              <a:effectLst/>
              <a:latin typeface="+mn-lt"/>
              <a:ea typeface="+mn-ea"/>
              <a:cs typeface="+mn-cs"/>
            </a:endParaRPr>
          </a:p>
          <a:p>
            <a:r>
              <a:rPr lang="es-ES" sz="900" kern="1200" dirty="0" smtClean="0">
                <a:solidFill>
                  <a:schemeClr val="tx1"/>
                </a:solidFill>
                <a:effectLst/>
                <a:latin typeface="+mn-lt"/>
                <a:ea typeface="+mn-ea"/>
                <a:cs typeface="+mn-cs"/>
              </a:rPr>
              <a:t>  En cuanto a la materia seca, T1 presentó un mayor contenido que T2 y T0 debido a la adición de nutrientes como el nitrógeno a través de los productos ZAP (8%N), SOIL (5%N) MAX y X-TEND (5%N), fósforo (</a:t>
            </a:r>
            <a:r>
              <a:rPr lang="es-ES" sz="900" kern="1200" dirty="0" err="1" smtClean="0">
                <a:solidFill>
                  <a:schemeClr val="tx1"/>
                </a:solidFill>
                <a:effectLst/>
                <a:latin typeface="+mn-lt"/>
                <a:ea typeface="+mn-ea"/>
                <a:cs typeface="+mn-cs"/>
              </a:rPr>
              <a:t>Phos</a:t>
            </a:r>
            <a:r>
              <a:rPr lang="es-ES" sz="900" kern="1200" dirty="0" smtClean="0">
                <a:solidFill>
                  <a:schemeClr val="tx1"/>
                </a:solidFill>
                <a:effectLst/>
                <a:latin typeface="+mn-lt"/>
                <a:ea typeface="+mn-ea"/>
                <a:cs typeface="+mn-cs"/>
              </a:rPr>
              <a:t> </a:t>
            </a:r>
            <a:r>
              <a:rPr lang="es-ES" sz="900" kern="1200" dirty="0" err="1" smtClean="0">
                <a:solidFill>
                  <a:schemeClr val="tx1"/>
                </a:solidFill>
                <a:effectLst/>
                <a:latin typeface="+mn-lt"/>
                <a:ea typeface="+mn-ea"/>
                <a:cs typeface="+mn-cs"/>
              </a:rPr>
              <a:t>max</a:t>
            </a:r>
            <a:r>
              <a:rPr lang="es-ES" sz="900" kern="1200" dirty="0" smtClean="0">
                <a:solidFill>
                  <a:schemeClr val="tx1"/>
                </a:solidFill>
                <a:effectLst/>
                <a:latin typeface="+mn-lt"/>
                <a:ea typeface="+mn-ea"/>
                <a:cs typeface="+mn-cs"/>
              </a:rPr>
              <a:t> 50%P</a:t>
            </a:r>
            <a:r>
              <a:rPr lang="es-ES" sz="900" kern="1200" baseline="-25000" dirty="0" smtClean="0">
                <a:solidFill>
                  <a:schemeClr val="tx1"/>
                </a:solidFill>
                <a:effectLst/>
                <a:latin typeface="+mn-lt"/>
                <a:ea typeface="+mn-ea"/>
                <a:cs typeface="+mn-cs"/>
              </a:rPr>
              <a:t>2</a:t>
            </a:r>
            <a:r>
              <a:rPr lang="es-ES" sz="900" kern="1200" dirty="0" smtClean="0">
                <a:solidFill>
                  <a:schemeClr val="tx1"/>
                </a:solidFill>
                <a:effectLst/>
                <a:latin typeface="+mn-lt"/>
                <a:ea typeface="+mn-ea"/>
                <a:cs typeface="+mn-cs"/>
              </a:rPr>
              <a:t>O</a:t>
            </a:r>
            <a:r>
              <a:rPr lang="es-ES" sz="900" kern="1200" baseline="-25000" dirty="0" smtClean="0">
                <a:solidFill>
                  <a:schemeClr val="tx1"/>
                </a:solidFill>
                <a:effectLst/>
                <a:latin typeface="+mn-lt"/>
                <a:ea typeface="+mn-ea"/>
                <a:cs typeface="+mn-cs"/>
              </a:rPr>
              <a:t>5</a:t>
            </a:r>
            <a:r>
              <a:rPr lang="es-ES" sz="900" kern="1200" dirty="0" smtClean="0">
                <a:solidFill>
                  <a:schemeClr val="tx1"/>
                </a:solidFill>
                <a:effectLst/>
                <a:latin typeface="+mn-lt"/>
                <a:ea typeface="+mn-ea"/>
                <a:cs typeface="+mn-cs"/>
              </a:rPr>
              <a:t>), potasio (</a:t>
            </a:r>
            <a:r>
              <a:rPr lang="es-ES" sz="900" kern="1200" dirty="0" err="1" smtClean="0">
                <a:solidFill>
                  <a:schemeClr val="tx1"/>
                </a:solidFill>
                <a:effectLst/>
                <a:latin typeface="+mn-lt"/>
                <a:ea typeface="+mn-ea"/>
                <a:cs typeface="+mn-cs"/>
              </a:rPr>
              <a:t>Super</a:t>
            </a:r>
            <a:r>
              <a:rPr lang="es-ES" sz="900" kern="1200" dirty="0" smtClean="0">
                <a:solidFill>
                  <a:schemeClr val="tx1"/>
                </a:solidFill>
                <a:effectLst/>
                <a:latin typeface="+mn-lt"/>
                <a:ea typeface="+mn-ea"/>
                <a:cs typeface="+mn-cs"/>
              </a:rPr>
              <a:t> K 40% K</a:t>
            </a:r>
            <a:r>
              <a:rPr lang="es-ES" sz="900" kern="1200" baseline="-25000" dirty="0" smtClean="0">
                <a:solidFill>
                  <a:schemeClr val="tx1"/>
                </a:solidFill>
                <a:effectLst/>
                <a:latin typeface="+mn-lt"/>
                <a:ea typeface="+mn-ea"/>
                <a:cs typeface="+mn-cs"/>
              </a:rPr>
              <a:t>2</a:t>
            </a:r>
            <a:r>
              <a:rPr lang="es-ES" sz="900" kern="1200" dirty="0" smtClean="0">
                <a:solidFill>
                  <a:schemeClr val="tx1"/>
                </a:solidFill>
                <a:effectLst/>
                <a:latin typeface="+mn-lt"/>
                <a:ea typeface="+mn-ea"/>
                <a:cs typeface="+mn-cs"/>
              </a:rPr>
              <a:t>O), magnesio y azufre (44MAG 5%Mg + 5.5%S), Boro (</a:t>
            </a:r>
            <a:r>
              <a:rPr lang="es-ES" sz="900" kern="1200" dirty="0" err="1" smtClean="0">
                <a:solidFill>
                  <a:schemeClr val="tx1"/>
                </a:solidFill>
                <a:effectLst/>
                <a:latin typeface="+mn-lt"/>
                <a:ea typeface="+mn-ea"/>
                <a:cs typeface="+mn-cs"/>
              </a:rPr>
              <a:t>Boron</a:t>
            </a:r>
            <a:r>
              <a:rPr lang="es-ES" sz="900" kern="1200" dirty="0" smtClean="0">
                <a:solidFill>
                  <a:schemeClr val="tx1"/>
                </a:solidFill>
                <a:effectLst/>
                <a:latin typeface="+mn-lt"/>
                <a:ea typeface="+mn-ea"/>
                <a:cs typeface="+mn-cs"/>
              </a:rPr>
              <a:t> 5%B) y otros micronutrientes, que contribuyen al crecimiento y desarrollo de las plantas. </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900" kern="1200" dirty="0" smtClean="0">
                <a:solidFill>
                  <a:schemeClr val="tx1"/>
                </a:solidFill>
                <a:effectLst/>
                <a:latin typeface="+mn-lt"/>
                <a:ea typeface="+mn-ea"/>
                <a:cs typeface="+mn-cs"/>
              </a:rPr>
              <a:t>Para las áreas de cobertura foliar se compararon a los 35, 70. 105 y 140 días después de la siembra, donde no se encontraron diferencias significativas para los tratamientos.  Se realizó el cálculo del progreso del área de cobertura foliar en el tiempo, donde T1, ligeramente fue superior a  T0 y T2. En cuanto a la cobertura foliar no se presentaron diferencias significativas sin embargo el T1, </a:t>
            </a:r>
            <a:r>
              <a:rPr lang="es-ES" sz="900" kern="1200" dirty="0" err="1" smtClean="0">
                <a:solidFill>
                  <a:schemeClr val="tx1"/>
                </a:solidFill>
                <a:effectLst/>
                <a:latin typeface="+mn-lt"/>
                <a:ea typeface="+mn-ea"/>
                <a:cs typeface="+mn-cs"/>
              </a:rPr>
              <a:t>oresentó</a:t>
            </a:r>
            <a:r>
              <a:rPr lang="es-ES" sz="900" kern="1200" baseline="0" dirty="0" smtClean="0">
                <a:solidFill>
                  <a:schemeClr val="tx1"/>
                </a:solidFill>
                <a:effectLst/>
                <a:latin typeface="+mn-lt"/>
                <a:ea typeface="+mn-ea"/>
                <a:cs typeface="+mn-cs"/>
              </a:rPr>
              <a:t> un área</a:t>
            </a:r>
            <a:r>
              <a:rPr lang="es-ES" sz="900" kern="1200" dirty="0" smtClean="0">
                <a:solidFill>
                  <a:schemeClr val="tx1"/>
                </a:solidFill>
                <a:effectLst/>
                <a:latin typeface="+mn-lt"/>
                <a:ea typeface="+mn-ea"/>
                <a:cs typeface="+mn-cs"/>
              </a:rPr>
              <a:t> cobertura foliar del 60.58% y un progreso del área de cobertura foliar (PADCF) de 29.80, ligeramente superior al T2 y T0.</a:t>
            </a:r>
            <a:endParaRPr lang="es-EC" sz="900" kern="1200" dirty="0" smtClean="0">
              <a:solidFill>
                <a:schemeClr val="tx1"/>
              </a:solidFill>
              <a:effectLst/>
              <a:latin typeface="+mn-lt"/>
              <a:ea typeface="+mn-ea"/>
              <a:cs typeface="+mn-cs"/>
            </a:endParaRPr>
          </a:p>
          <a:p>
            <a:endParaRPr lang="en-US" dirty="0" smtClean="0"/>
          </a:p>
          <a:p>
            <a:pPr marL="0" marR="0" indent="0" algn="l" defTabSz="685800" rtl="0" eaLnBrk="1" fontAlgn="auto" latinLnBrk="0" hangingPunct="1">
              <a:lnSpc>
                <a:spcPct val="100000"/>
              </a:lnSpc>
              <a:spcBef>
                <a:spcPts val="0"/>
              </a:spcBef>
              <a:spcAft>
                <a:spcPts val="0"/>
              </a:spcAft>
              <a:buClrTx/>
              <a:buSzTx/>
              <a:buFontTx/>
              <a:buNone/>
              <a:tabLst/>
              <a:defRPr/>
            </a:pPr>
            <a:endParaRPr lang="es-EC"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789224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900" kern="1200" dirty="0" smtClean="0">
                <a:solidFill>
                  <a:schemeClr val="tx1"/>
                </a:solidFill>
                <a:effectLst/>
                <a:latin typeface="+mn-lt"/>
                <a:ea typeface="+mn-ea"/>
                <a:cs typeface="+mn-cs"/>
              </a:rPr>
              <a:t>En cuanto a la cobertura foliar no se presentaron diferencias significativas sin embargo el T1, </a:t>
            </a:r>
            <a:r>
              <a:rPr lang="es-ES" sz="900" kern="1200" dirty="0" err="1" smtClean="0">
                <a:solidFill>
                  <a:schemeClr val="tx1"/>
                </a:solidFill>
                <a:effectLst/>
                <a:latin typeface="+mn-lt"/>
                <a:ea typeface="+mn-ea"/>
                <a:cs typeface="+mn-cs"/>
              </a:rPr>
              <a:t>oresentó</a:t>
            </a:r>
            <a:r>
              <a:rPr lang="es-ES" sz="900" kern="1200" baseline="0" dirty="0" smtClean="0">
                <a:solidFill>
                  <a:schemeClr val="tx1"/>
                </a:solidFill>
                <a:effectLst/>
                <a:latin typeface="+mn-lt"/>
                <a:ea typeface="+mn-ea"/>
                <a:cs typeface="+mn-cs"/>
              </a:rPr>
              <a:t> un área</a:t>
            </a:r>
            <a:r>
              <a:rPr lang="es-ES" sz="900" kern="1200" dirty="0" smtClean="0">
                <a:solidFill>
                  <a:schemeClr val="tx1"/>
                </a:solidFill>
                <a:effectLst/>
                <a:latin typeface="+mn-lt"/>
                <a:ea typeface="+mn-ea"/>
                <a:cs typeface="+mn-cs"/>
              </a:rPr>
              <a:t> cobertura foliar del 60.58% y un progreso del área de cobertura foliar (PADCF) de 29.80, ligeramente superior al T2 y T0.</a:t>
            </a:r>
            <a:endParaRPr lang="es-EC" sz="9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846775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739376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034625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83280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 </a:t>
            </a:r>
            <a:r>
              <a:rPr lang="en-US" dirty="0" err="1" smtClean="0"/>
              <a:t>situación</a:t>
            </a:r>
            <a:r>
              <a:rPr lang="en-US" baseline="0" dirty="0" smtClean="0"/>
              <a:t> de la </a:t>
            </a:r>
            <a:r>
              <a:rPr lang="en-US" baseline="0" dirty="0" err="1" smtClean="0"/>
              <a:t>agricultura</a:t>
            </a:r>
            <a:r>
              <a:rPr lang="en-US" baseline="0" dirty="0" smtClean="0"/>
              <a:t> en </a:t>
            </a:r>
            <a:r>
              <a:rPr lang="en-US" dirty="0" err="1" smtClean="0"/>
              <a:t>ecuador</a:t>
            </a:r>
            <a:r>
              <a:rPr lang="en-US" baseline="0" dirty="0" smtClean="0"/>
              <a:t> </a:t>
            </a:r>
            <a:r>
              <a:rPr lang="en-US" baseline="0" dirty="0" err="1" smtClean="0"/>
              <a:t>es</a:t>
            </a:r>
            <a:r>
              <a:rPr lang="en-US" baseline="0" dirty="0" smtClean="0"/>
              <a:t> </a:t>
            </a:r>
            <a:r>
              <a:rPr lang="en-US" baseline="0" dirty="0" err="1" smtClean="0"/>
              <a:t>alarmante</a:t>
            </a:r>
            <a:r>
              <a:rPr lang="en-US" baseline="0" dirty="0" smtClean="0"/>
              <a:t>, </a:t>
            </a:r>
            <a:r>
              <a:rPr lang="en-US" baseline="0" dirty="0" err="1" smtClean="0"/>
              <a:t>cada</a:t>
            </a:r>
            <a:r>
              <a:rPr lang="en-US" baseline="0" dirty="0" smtClean="0"/>
              <a:t> </a:t>
            </a:r>
            <a:r>
              <a:rPr lang="en-US" baseline="0" dirty="0" err="1" smtClean="0"/>
              <a:t>vez</a:t>
            </a:r>
            <a:r>
              <a:rPr lang="en-US" baseline="0" dirty="0" smtClean="0"/>
              <a:t> </a:t>
            </a:r>
            <a:r>
              <a:rPr lang="en-US" baseline="0" dirty="0" err="1" smtClean="0"/>
              <a:t>existen</a:t>
            </a:r>
            <a:r>
              <a:rPr lang="en-US" baseline="0" dirty="0" smtClean="0"/>
              <a:t> </a:t>
            </a:r>
            <a:r>
              <a:rPr lang="en-US" baseline="0" dirty="0" err="1" smtClean="0"/>
              <a:t>más</a:t>
            </a:r>
            <a:r>
              <a:rPr lang="en-US" baseline="0" dirty="0" smtClean="0"/>
              <a:t> </a:t>
            </a:r>
            <a:r>
              <a:rPr lang="en-US" baseline="0" dirty="0" err="1" smtClean="0"/>
              <a:t>extensiones</a:t>
            </a:r>
            <a:r>
              <a:rPr lang="en-US" baseline="0" dirty="0" smtClean="0"/>
              <a:t> de </a:t>
            </a:r>
            <a:r>
              <a:rPr lang="en-US" baseline="0" dirty="0" err="1" smtClean="0"/>
              <a:t>suelos</a:t>
            </a:r>
            <a:r>
              <a:rPr lang="en-US" baseline="0" dirty="0" smtClean="0"/>
              <a:t> </a:t>
            </a:r>
            <a:r>
              <a:rPr lang="en-US" baseline="0" dirty="0" err="1" smtClean="0"/>
              <a:t>cangahua</a:t>
            </a:r>
            <a:r>
              <a:rPr lang="en-US" baseline="0" dirty="0" smtClean="0"/>
              <a:t>, </a:t>
            </a:r>
            <a:r>
              <a:rPr lang="en-US" baseline="0" dirty="0" err="1" smtClean="0"/>
              <a:t>las</a:t>
            </a:r>
            <a:r>
              <a:rPr lang="en-US" baseline="0" dirty="0" smtClean="0"/>
              <a:t> </a:t>
            </a:r>
            <a:r>
              <a:rPr lang="en-US" baseline="0" dirty="0" err="1" smtClean="0"/>
              <a:t>cuales</a:t>
            </a:r>
            <a:r>
              <a:rPr lang="en-US" baseline="0" dirty="0" smtClean="0"/>
              <a:t> se </a:t>
            </a:r>
            <a:r>
              <a:rPr lang="en-US" baseline="0" dirty="0" err="1" smtClean="0"/>
              <a:t>pueden</a:t>
            </a:r>
            <a:r>
              <a:rPr lang="en-US" baseline="0" dirty="0" smtClean="0"/>
              <a:t> </a:t>
            </a:r>
            <a:r>
              <a:rPr lang="en-US" baseline="0" dirty="0" err="1" smtClean="0"/>
              <a:t>apreciar</a:t>
            </a:r>
            <a:r>
              <a:rPr lang="en-US" baseline="0" dirty="0" smtClean="0"/>
              <a:t> en </a:t>
            </a:r>
            <a:r>
              <a:rPr lang="en-US" baseline="0" dirty="0" err="1" smtClean="0"/>
              <a:t>las</a:t>
            </a:r>
            <a:r>
              <a:rPr lang="en-US" baseline="0" dirty="0" smtClean="0"/>
              <a:t> </a:t>
            </a:r>
            <a:r>
              <a:rPr lang="en-US" baseline="0" dirty="0" err="1" smtClean="0"/>
              <a:t>provincias</a:t>
            </a:r>
            <a:r>
              <a:rPr lang="en-US" baseline="0" dirty="0" smtClean="0"/>
              <a:t> de Carchi, </a:t>
            </a:r>
            <a:r>
              <a:rPr lang="en-US" baseline="0" dirty="0" err="1" smtClean="0"/>
              <a:t>imbabura</a:t>
            </a:r>
            <a:r>
              <a:rPr lang="en-US" baseline="0" dirty="0" smtClean="0"/>
              <a:t>, Pichincha, Tungurahua, Cotopaxi y </a:t>
            </a:r>
            <a:r>
              <a:rPr lang="en-US" baseline="0" dirty="0" err="1" smtClean="0"/>
              <a:t>chimborazoque</a:t>
            </a:r>
            <a:r>
              <a:rPr lang="en-US" baseline="0" dirty="0" smtClean="0"/>
              <a:t> </a:t>
            </a:r>
            <a:r>
              <a:rPr lang="en-US" baseline="0" dirty="0" err="1" smtClean="0"/>
              <a:t>presentan</a:t>
            </a:r>
            <a:r>
              <a:rPr lang="en-US" baseline="0" dirty="0" smtClean="0"/>
              <a:t> un </a:t>
            </a:r>
            <a:r>
              <a:rPr lang="en-US" baseline="0" dirty="0" err="1" smtClean="0"/>
              <a:t>horizonte</a:t>
            </a:r>
            <a:r>
              <a:rPr lang="en-US" baseline="0" dirty="0" smtClean="0"/>
              <a:t> superficial </a:t>
            </a:r>
            <a:r>
              <a:rPr lang="en-US" baseline="0" dirty="0" err="1" smtClean="0"/>
              <a:t>meteorizado</a:t>
            </a:r>
            <a:r>
              <a:rPr lang="en-US" baseline="0" dirty="0" smtClean="0"/>
              <a:t> y la </a:t>
            </a:r>
            <a:r>
              <a:rPr lang="en-US" baseline="0" dirty="0" err="1" smtClean="0"/>
              <a:t>cangahua</a:t>
            </a:r>
            <a:r>
              <a:rPr lang="en-US" baseline="0" dirty="0" smtClean="0"/>
              <a:t> se </a:t>
            </a:r>
            <a:r>
              <a:rPr lang="en-US" baseline="0" dirty="0" err="1" smtClean="0"/>
              <a:t>encuentra</a:t>
            </a:r>
            <a:r>
              <a:rPr lang="en-US" baseline="0" dirty="0" smtClean="0"/>
              <a:t> a </a:t>
            </a:r>
            <a:r>
              <a:rPr lang="en-US" baseline="0" dirty="0" err="1" smtClean="0"/>
              <a:t>menos</a:t>
            </a:r>
            <a:r>
              <a:rPr lang="en-US" baseline="0" dirty="0" smtClean="0"/>
              <a:t> de 20cm de </a:t>
            </a:r>
            <a:r>
              <a:rPr lang="en-US" baseline="0" dirty="0" err="1" smtClean="0"/>
              <a:t>profundidad</a:t>
            </a:r>
            <a:r>
              <a:rPr lang="en-US" baseline="0" dirty="0" smtClean="0"/>
              <a:t>, </a:t>
            </a:r>
            <a:r>
              <a:rPr lang="en-US" baseline="0" dirty="0" err="1" smtClean="0"/>
              <a:t>otras</a:t>
            </a:r>
            <a:r>
              <a:rPr lang="en-US" baseline="0" dirty="0" smtClean="0"/>
              <a:t> </a:t>
            </a:r>
            <a:r>
              <a:rPr lang="en-US" baseline="0" dirty="0" err="1" smtClean="0"/>
              <a:t>zonas</a:t>
            </a:r>
            <a:r>
              <a:rPr lang="en-US" baseline="0" dirty="0" smtClean="0"/>
              <a:t> </a:t>
            </a:r>
            <a:r>
              <a:rPr lang="en-US" baseline="0" dirty="0" err="1" smtClean="0"/>
              <a:t>donde</a:t>
            </a:r>
            <a:r>
              <a:rPr lang="en-US" baseline="0" dirty="0" smtClean="0"/>
              <a:t> el </a:t>
            </a:r>
            <a:r>
              <a:rPr lang="en-US" baseline="0" dirty="0" err="1" smtClean="0"/>
              <a:t>suelo</a:t>
            </a:r>
            <a:r>
              <a:rPr lang="en-US" baseline="0" dirty="0" smtClean="0"/>
              <a:t> ha </a:t>
            </a:r>
            <a:r>
              <a:rPr lang="en-US" baseline="0" dirty="0" err="1" smtClean="0"/>
              <a:t>desaparecido</a:t>
            </a:r>
            <a:r>
              <a:rPr lang="en-US" baseline="0" dirty="0" smtClean="0"/>
              <a:t> y la </a:t>
            </a:r>
            <a:r>
              <a:rPr lang="en-US" baseline="0" dirty="0" err="1" smtClean="0"/>
              <a:t>cangahua</a:t>
            </a:r>
            <a:r>
              <a:rPr lang="en-US" baseline="0" dirty="0" smtClean="0"/>
              <a:t> se </a:t>
            </a:r>
            <a:r>
              <a:rPr lang="en-US" baseline="0" dirty="0" err="1" smtClean="0"/>
              <a:t>encuentra</a:t>
            </a:r>
            <a:r>
              <a:rPr lang="en-US" baseline="0" dirty="0" smtClean="0"/>
              <a:t> </a:t>
            </a:r>
            <a:r>
              <a:rPr lang="en-US" baseline="0" dirty="0" err="1" smtClean="0"/>
              <a:t>aflorante</a:t>
            </a:r>
            <a:r>
              <a:rPr lang="en-US" baseline="0" dirty="0" smtClean="0"/>
              <a:t>. </a:t>
            </a:r>
            <a:r>
              <a:rPr lang="en-US" baseline="0" dirty="0" err="1" smtClean="0"/>
              <a:t>Zebrowsky</a:t>
            </a:r>
            <a:r>
              <a:rPr lang="en-US" baseline="0" dirty="0" smtClean="0"/>
              <a:t>, 1996 la </a:t>
            </a:r>
            <a:r>
              <a:rPr lang="en-US" baseline="0" dirty="0" err="1" smtClean="0"/>
              <a:t>superficie</a:t>
            </a:r>
            <a:r>
              <a:rPr lang="en-US" baseline="0" dirty="0" smtClean="0"/>
              <a:t> de </a:t>
            </a:r>
            <a:r>
              <a:rPr lang="en-US" baseline="0" dirty="0" err="1" smtClean="0"/>
              <a:t>cangahua</a:t>
            </a:r>
            <a:r>
              <a:rPr lang="en-US" baseline="0" dirty="0" smtClean="0"/>
              <a:t> era de 80.000 Ha. En el </a:t>
            </a:r>
            <a:r>
              <a:rPr lang="en-US" baseline="0" dirty="0" err="1" smtClean="0"/>
              <a:t>año</a:t>
            </a:r>
            <a:r>
              <a:rPr lang="en-US" baseline="0" dirty="0" smtClean="0"/>
              <a:t> 2004 el MAE </a:t>
            </a:r>
            <a:r>
              <a:rPr lang="en-US" baseline="0" dirty="0" err="1" smtClean="0"/>
              <a:t>afirmó</a:t>
            </a:r>
            <a:r>
              <a:rPr lang="en-US" baseline="0" dirty="0" smtClean="0"/>
              <a:t> </a:t>
            </a:r>
            <a:r>
              <a:rPr lang="en-US" baseline="0" dirty="0" err="1" smtClean="0"/>
              <a:t>que</a:t>
            </a:r>
            <a:r>
              <a:rPr lang="en-US" baseline="0" dirty="0" smtClean="0"/>
              <a:t> el 0.33% del Ecuador </a:t>
            </a:r>
            <a:r>
              <a:rPr lang="en-US" baseline="0" dirty="0" err="1" smtClean="0"/>
              <a:t>esta</a:t>
            </a:r>
            <a:r>
              <a:rPr lang="en-US" baseline="0" dirty="0" smtClean="0"/>
              <a:t> en </a:t>
            </a:r>
            <a:r>
              <a:rPr lang="en-US" baseline="0" dirty="0" err="1" smtClean="0"/>
              <a:t>proceso</a:t>
            </a:r>
            <a:r>
              <a:rPr lang="en-US" baseline="0" dirty="0" smtClean="0"/>
              <a:t> de </a:t>
            </a:r>
            <a:r>
              <a:rPr lang="en-US" baseline="0" dirty="0" err="1" smtClean="0"/>
              <a:t>erosión</a:t>
            </a:r>
            <a:r>
              <a:rPr lang="en-US" baseline="0" dirty="0" smtClean="0"/>
              <a:t>. En 2011 </a:t>
            </a:r>
            <a:r>
              <a:rPr lang="en-US" baseline="0" dirty="0" err="1" smtClean="0"/>
              <a:t>valverde</a:t>
            </a:r>
            <a:r>
              <a:rPr lang="en-US" baseline="0" dirty="0" smtClean="0"/>
              <a:t> 50% del </a:t>
            </a:r>
            <a:r>
              <a:rPr lang="en-US" baseline="0" dirty="0" err="1" smtClean="0"/>
              <a:t>suelos</a:t>
            </a:r>
            <a:r>
              <a:rPr lang="en-US" baseline="0" dirty="0" smtClean="0"/>
              <a:t> </a:t>
            </a:r>
            <a:r>
              <a:rPr lang="en-US" baseline="0" dirty="0" err="1" smtClean="0"/>
              <a:t>cultivado</a:t>
            </a:r>
            <a:r>
              <a:rPr lang="en-US" baseline="0" dirty="0" smtClean="0"/>
              <a:t> y 15% del </a:t>
            </a:r>
            <a:r>
              <a:rPr lang="en-US" baseline="0" dirty="0" err="1" smtClean="0"/>
              <a:t>callejon</a:t>
            </a:r>
            <a:r>
              <a:rPr lang="en-US" baseline="0" dirty="0" smtClean="0"/>
              <a:t> </a:t>
            </a:r>
            <a:r>
              <a:rPr lang="en-US" baseline="0" dirty="0" err="1" smtClean="0"/>
              <a:t>intrenadino</a:t>
            </a:r>
            <a:r>
              <a:rPr lang="en-US" baseline="0" dirty="0" smtClean="0"/>
              <a:t> </a:t>
            </a:r>
            <a:r>
              <a:rPr lang="en-US" baseline="0" dirty="0" err="1" smtClean="0"/>
              <a:t>estaba</a:t>
            </a:r>
            <a:r>
              <a:rPr lang="en-US" baseline="0" dirty="0" smtClean="0"/>
              <a:t> </a:t>
            </a:r>
            <a:r>
              <a:rPr lang="en-US" baseline="0" dirty="0" err="1" smtClean="0"/>
              <a:t>afectado</a:t>
            </a:r>
            <a:r>
              <a:rPr lang="en-US" baseline="0" dirty="0" smtClean="0"/>
              <a:t> </a:t>
            </a:r>
            <a:r>
              <a:rPr lang="en-US" baseline="0" dirty="0" err="1" smtClean="0"/>
              <a:t>por</a:t>
            </a:r>
            <a:r>
              <a:rPr lang="en-US" baseline="0" dirty="0" smtClean="0"/>
              <a:t> la </a:t>
            </a:r>
            <a:r>
              <a:rPr lang="en-US" baseline="0" dirty="0" err="1" smtClean="0"/>
              <a:t>erosión</a:t>
            </a:r>
            <a:r>
              <a:rPr lang="en-US" baseline="0" dirty="0" smtClean="0"/>
              <a:t>, </a:t>
            </a:r>
            <a:r>
              <a:rPr lang="en-US" baseline="0" dirty="0" err="1" smtClean="0"/>
              <a:t>situación</a:t>
            </a:r>
            <a:r>
              <a:rPr lang="en-US" baseline="0" dirty="0" smtClean="0"/>
              <a:t> </a:t>
            </a:r>
            <a:r>
              <a:rPr lang="en-US" baseline="0" dirty="0" err="1" smtClean="0"/>
              <a:t>que</a:t>
            </a:r>
            <a:r>
              <a:rPr lang="en-US" baseline="0" dirty="0" smtClean="0"/>
              <a:t> ha </a:t>
            </a:r>
            <a:r>
              <a:rPr lang="en-US" baseline="0" dirty="0" err="1" smtClean="0"/>
              <a:t>obligado</a:t>
            </a:r>
            <a:r>
              <a:rPr lang="en-US" baseline="0" dirty="0" smtClean="0"/>
              <a:t> a los </a:t>
            </a:r>
            <a:r>
              <a:rPr lang="en-US" baseline="0" dirty="0" err="1" smtClean="0"/>
              <a:t>agricultores</a:t>
            </a:r>
            <a:r>
              <a:rPr lang="en-US" baseline="0" dirty="0" smtClean="0"/>
              <a:t> a </a:t>
            </a:r>
            <a:r>
              <a:rPr lang="en-US" baseline="0" dirty="0" err="1" smtClean="0"/>
              <a:t>dejar</a:t>
            </a:r>
            <a:r>
              <a:rPr lang="en-US" baseline="0" dirty="0" smtClean="0"/>
              <a:t> </a:t>
            </a:r>
            <a:r>
              <a:rPr lang="en-US" baseline="0" dirty="0" err="1" smtClean="0"/>
              <a:t>sus</a:t>
            </a:r>
            <a:r>
              <a:rPr lang="en-US" baseline="0" dirty="0" smtClean="0"/>
              <a:t> </a:t>
            </a:r>
            <a:r>
              <a:rPr lang="en-US" baseline="0" dirty="0" err="1" smtClean="0"/>
              <a:t>tierras</a:t>
            </a:r>
            <a:r>
              <a:rPr lang="en-US" baseline="0" dirty="0" smtClean="0"/>
              <a:t> en </a:t>
            </a:r>
            <a:r>
              <a:rPr lang="en-US" baseline="0" dirty="0" err="1" smtClean="0"/>
              <a:t>busca</a:t>
            </a:r>
            <a:r>
              <a:rPr lang="en-US" baseline="0" dirty="0" smtClean="0"/>
              <a:t> de </a:t>
            </a:r>
            <a:r>
              <a:rPr lang="en-US" baseline="0" dirty="0" err="1" smtClean="0"/>
              <a:t>sustento</a:t>
            </a:r>
            <a:r>
              <a:rPr lang="en-US" baseline="0" dirty="0" smtClean="0"/>
              <a:t> </a:t>
            </a:r>
            <a:r>
              <a:rPr lang="en-US" baseline="0" dirty="0" err="1" smtClean="0"/>
              <a:t>dejando</a:t>
            </a:r>
            <a:r>
              <a:rPr lang="en-US" baseline="0" dirty="0" smtClean="0"/>
              <a:t> </a:t>
            </a:r>
            <a:r>
              <a:rPr lang="en-US" baseline="0" dirty="0" err="1" smtClean="0"/>
              <a:t>terrenos</a:t>
            </a:r>
            <a:r>
              <a:rPr lang="en-US" baseline="0" dirty="0" smtClean="0"/>
              <a:t> </a:t>
            </a:r>
            <a:r>
              <a:rPr lang="en-US" baseline="0" dirty="0" err="1" smtClean="0"/>
              <a:t>abandonados</a:t>
            </a:r>
            <a:r>
              <a:rPr lang="en-US" baseline="0" dirty="0" smtClean="0"/>
              <a:t>. En la </a:t>
            </a:r>
            <a:r>
              <a:rPr lang="en-US" baseline="0" dirty="0" err="1" smtClean="0"/>
              <a:t>actualidad</a:t>
            </a:r>
            <a:r>
              <a:rPr lang="en-US" baseline="0" dirty="0" smtClean="0"/>
              <a:t> el MAG, </a:t>
            </a:r>
            <a:r>
              <a:rPr lang="en-US" baseline="0" dirty="0" err="1" smtClean="0"/>
              <a:t>indica</a:t>
            </a:r>
            <a:r>
              <a:rPr lang="en-US" baseline="0" dirty="0" smtClean="0"/>
              <a:t> 1ue </a:t>
            </a:r>
            <a:r>
              <a:rPr lang="en-US" baseline="0" dirty="0" err="1" smtClean="0"/>
              <a:t>existen</a:t>
            </a:r>
            <a:r>
              <a:rPr lang="en-US" baseline="0" dirty="0" smtClean="0"/>
              <a:t> 181487 ha de </a:t>
            </a:r>
            <a:r>
              <a:rPr lang="en-US" baseline="0" dirty="0" err="1" smtClean="0"/>
              <a:t>las</a:t>
            </a:r>
            <a:r>
              <a:rPr lang="en-US" baseline="0" dirty="0" smtClean="0"/>
              <a:t> </a:t>
            </a:r>
            <a:r>
              <a:rPr lang="en-US" baseline="0" dirty="0" err="1" smtClean="0"/>
              <a:t>cuales</a:t>
            </a:r>
            <a:r>
              <a:rPr lang="en-US" baseline="0" dirty="0" smtClean="0"/>
              <a:t> 13162 son </a:t>
            </a:r>
            <a:r>
              <a:rPr lang="en-US" baseline="0" dirty="0" err="1" smtClean="0"/>
              <a:t>cangahua</a:t>
            </a:r>
            <a:r>
              <a:rPr lang="en-US" baseline="0" dirty="0" smtClean="0"/>
              <a:t> </a:t>
            </a:r>
            <a:r>
              <a:rPr lang="en-US" baseline="0" dirty="0" err="1" smtClean="0"/>
              <a:t>aflorante</a:t>
            </a:r>
            <a:r>
              <a:rPr lang="en-US" baseline="0" dirty="0" smtClean="0"/>
              <a:t> y 168325 </a:t>
            </a:r>
            <a:r>
              <a:rPr lang="en-US" baseline="0" dirty="0" err="1" smtClean="0"/>
              <a:t>cangahua</a:t>
            </a:r>
            <a:r>
              <a:rPr lang="en-US" baseline="0" dirty="0" smtClean="0"/>
              <a:t> a </a:t>
            </a:r>
            <a:r>
              <a:rPr lang="en-US" baseline="0" dirty="0" err="1" smtClean="0"/>
              <a:t>profundidad</a:t>
            </a:r>
            <a:r>
              <a:rPr lang="en-US" baseline="0" dirty="0" smtClean="0"/>
              <a:t> mayor a 60cm. La </a:t>
            </a:r>
            <a:r>
              <a:rPr lang="en-US" baseline="0" dirty="0" err="1" smtClean="0"/>
              <a:t>situación</a:t>
            </a:r>
            <a:r>
              <a:rPr lang="en-US" baseline="0" dirty="0" smtClean="0"/>
              <a:t> a </a:t>
            </a:r>
            <a:r>
              <a:rPr lang="en-US" baseline="0" dirty="0" err="1" smtClean="0"/>
              <a:t>nivel</a:t>
            </a:r>
            <a:r>
              <a:rPr lang="en-US" baseline="0" dirty="0" smtClean="0"/>
              <a:t> </a:t>
            </a:r>
            <a:r>
              <a:rPr lang="en-US" baseline="0" dirty="0" err="1" smtClean="0"/>
              <a:t>mundial</a:t>
            </a:r>
            <a:r>
              <a:rPr lang="en-US" baseline="0" dirty="0" smtClean="0"/>
              <a:t> </a:t>
            </a:r>
            <a:r>
              <a:rPr lang="en-US" baseline="0" dirty="0" err="1" smtClean="0"/>
              <a:t>es</a:t>
            </a:r>
            <a:r>
              <a:rPr lang="en-US" baseline="0" dirty="0" smtClean="0"/>
              <a:t> </a:t>
            </a:r>
            <a:r>
              <a:rPr lang="en-US" baseline="0" dirty="0" err="1" smtClean="0"/>
              <a:t>preocupante</a:t>
            </a:r>
            <a:r>
              <a:rPr lang="en-US" baseline="0" dirty="0" smtClean="0"/>
              <a:t>, la ONU </a:t>
            </a:r>
            <a:r>
              <a:rPr lang="en-US" baseline="0" dirty="0" err="1" smtClean="0"/>
              <a:t>mencionó</a:t>
            </a:r>
            <a:r>
              <a:rPr lang="en-US" baseline="0" dirty="0" smtClean="0"/>
              <a:t> </a:t>
            </a:r>
            <a:r>
              <a:rPr lang="en-US" baseline="0" dirty="0" err="1" smtClean="0"/>
              <a:t>que</a:t>
            </a:r>
            <a:r>
              <a:rPr lang="en-US" baseline="0" dirty="0" smtClean="0"/>
              <a:t> </a:t>
            </a:r>
            <a:r>
              <a:rPr lang="en-US" baseline="0" dirty="0" err="1" smtClean="0"/>
              <a:t>para</a:t>
            </a:r>
            <a:r>
              <a:rPr lang="en-US" baseline="0" dirty="0" smtClean="0"/>
              <a:t> el </a:t>
            </a:r>
            <a:r>
              <a:rPr lang="en-US" baseline="0" dirty="0" err="1" smtClean="0"/>
              <a:t>año</a:t>
            </a:r>
            <a:r>
              <a:rPr lang="en-US" baseline="0" dirty="0" smtClean="0"/>
              <a:t> 2050 ,143 </a:t>
            </a:r>
            <a:r>
              <a:rPr lang="en-US" baseline="0" dirty="0" err="1" smtClean="0"/>
              <a:t>millones</a:t>
            </a:r>
            <a:r>
              <a:rPr lang="en-US" baseline="0" dirty="0" smtClean="0"/>
              <a:t> de personas </a:t>
            </a:r>
            <a:r>
              <a:rPr lang="en-US" baseline="0" dirty="0" err="1" smtClean="0"/>
              <a:t>tendran</a:t>
            </a:r>
            <a:r>
              <a:rPr lang="en-US" baseline="0" dirty="0" smtClean="0"/>
              <a:t> </a:t>
            </a:r>
            <a:r>
              <a:rPr lang="en-US" baseline="0" dirty="0" err="1" smtClean="0"/>
              <a:t>que</a:t>
            </a:r>
            <a:r>
              <a:rPr lang="en-US" baseline="0" dirty="0" smtClean="0"/>
              <a:t> </a:t>
            </a:r>
            <a:r>
              <a:rPr lang="en-US" baseline="0" dirty="0" err="1" smtClean="0"/>
              <a:t>abandonar</a:t>
            </a:r>
            <a:r>
              <a:rPr lang="en-US" baseline="0" dirty="0" smtClean="0"/>
              <a:t> </a:t>
            </a:r>
            <a:r>
              <a:rPr lang="en-US" baseline="0" dirty="0" err="1" smtClean="0"/>
              <a:t>sus</a:t>
            </a:r>
            <a:r>
              <a:rPr lang="en-US" baseline="0" dirty="0" smtClean="0"/>
              <a:t> </a:t>
            </a:r>
            <a:r>
              <a:rPr lang="en-US" baseline="0" dirty="0" err="1" smtClean="0"/>
              <a:t>países</a:t>
            </a:r>
            <a:r>
              <a:rPr lang="en-US" baseline="0" dirty="0" smtClean="0"/>
              <a:t> en </a:t>
            </a:r>
            <a:r>
              <a:rPr lang="en-US" baseline="0" dirty="0" err="1" smtClean="0"/>
              <a:t>busca</a:t>
            </a:r>
            <a:r>
              <a:rPr lang="en-US" baseline="0" dirty="0" smtClean="0"/>
              <a:t> de </a:t>
            </a:r>
            <a:r>
              <a:rPr lang="en-US" baseline="0" dirty="0" err="1" smtClean="0"/>
              <a:t>agua</a:t>
            </a:r>
            <a:r>
              <a:rPr lang="en-US" baseline="0" dirty="0" smtClean="0"/>
              <a:t> y </a:t>
            </a:r>
            <a:r>
              <a:rPr lang="en-US" baseline="0" dirty="0" err="1" smtClean="0"/>
              <a:t>tierra</a:t>
            </a:r>
            <a:r>
              <a:rPr lang="en-US" baseline="0" dirty="0" smtClean="0"/>
              <a:t> </a:t>
            </a:r>
            <a:r>
              <a:rPr lang="en-US" baseline="0" dirty="0" err="1" smtClean="0"/>
              <a:t>productiva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63759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78922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5972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Los </a:t>
            </a:r>
            <a:r>
              <a:rPr lang="en-US" baseline="0" dirty="0" err="1" smtClean="0"/>
              <a:t>suelos</a:t>
            </a:r>
            <a:r>
              <a:rPr lang="en-US" baseline="0" dirty="0" smtClean="0"/>
              <a:t> </a:t>
            </a:r>
            <a:r>
              <a:rPr lang="en-US" baseline="0" dirty="0" err="1" smtClean="0"/>
              <a:t>estan</a:t>
            </a:r>
            <a:r>
              <a:rPr lang="en-US" baseline="0" dirty="0" smtClean="0"/>
              <a:t> </a:t>
            </a:r>
            <a:r>
              <a:rPr lang="en-US" baseline="0" dirty="0" err="1" smtClean="0"/>
              <a:t>compuestos</a:t>
            </a:r>
            <a:r>
              <a:rPr lang="en-US" baseline="0" dirty="0" smtClean="0"/>
              <a:t> </a:t>
            </a:r>
            <a:r>
              <a:rPr lang="en-US" baseline="0" dirty="0" err="1" smtClean="0"/>
              <a:t>principalnente</a:t>
            </a:r>
            <a:r>
              <a:rPr lang="en-US" baseline="0" dirty="0" smtClean="0"/>
              <a:t> </a:t>
            </a:r>
            <a:r>
              <a:rPr lang="en-US" baseline="0" dirty="0" err="1" smtClean="0"/>
              <a:t>por</a:t>
            </a:r>
            <a:r>
              <a:rPr lang="en-US" baseline="0" dirty="0" smtClean="0"/>
              <a:t> </a:t>
            </a:r>
            <a:r>
              <a:rPr lang="en-US" baseline="0" dirty="0" err="1" smtClean="0"/>
              <a:t>materiales</a:t>
            </a:r>
            <a:r>
              <a:rPr lang="en-US" baseline="0" dirty="0" smtClean="0"/>
              <a:t> </a:t>
            </a:r>
            <a:r>
              <a:rPr lang="en-US" baseline="0" dirty="0" err="1" smtClean="0"/>
              <a:t>minerales</a:t>
            </a:r>
            <a:r>
              <a:rPr lang="en-US" baseline="0" dirty="0" smtClean="0"/>
              <a:t>, </a:t>
            </a:r>
            <a:r>
              <a:rPr lang="en-US" baseline="0" dirty="0" err="1" smtClean="0"/>
              <a:t>materia</a:t>
            </a:r>
            <a:r>
              <a:rPr lang="en-US" baseline="0" dirty="0" smtClean="0"/>
              <a:t> </a:t>
            </a:r>
            <a:r>
              <a:rPr lang="en-US" baseline="0" dirty="0" err="1" smtClean="0"/>
              <a:t>organica</a:t>
            </a:r>
            <a:r>
              <a:rPr lang="en-US" baseline="0" dirty="0" smtClean="0"/>
              <a:t>, </a:t>
            </a:r>
            <a:r>
              <a:rPr lang="en-US" baseline="0" dirty="0" err="1" smtClean="0"/>
              <a:t>agua</a:t>
            </a:r>
            <a:r>
              <a:rPr lang="en-US" baseline="0" dirty="0" smtClean="0"/>
              <a:t> y </a:t>
            </a:r>
            <a:r>
              <a:rPr lang="en-US" baseline="0" dirty="0" err="1" smtClean="0"/>
              <a:t>aire</a:t>
            </a:r>
            <a:r>
              <a:rPr lang="en-US" baseline="0" dirty="0" smtClean="0"/>
              <a:t>. Los </a:t>
            </a:r>
            <a:r>
              <a:rPr lang="en-US" baseline="0" dirty="0" err="1" smtClean="0"/>
              <a:t>minerales</a:t>
            </a:r>
            <a:r>
              <a:rPr lang="en-US" baseline="0" dirty="0" smtClean="0"/>
              <a:t> </a:t>
            </a:r>
            <a:r>
              <a:rPr lang="en-US" baseline="0" dirty="0" err="1" smtClean="0"/>
              <a:t>estan</a:t>
            </a:r>
            <a:r>
              <a:rPr lang="en-US" baseline="0" dirty="0" smtClean="0"/>
              <a:t> </a:t>
            </a:r>
            <a:r>
              <a:rPr lang="en-US" baseline="0" dirty="0" err="1" smtClean="0"/>
              <a:t>compuestos</a:t>
            </a:r>
            <a:r>
              <a:rPr lang="en-US" baseline="0" dirty="0" smtClean="0"/>
              <a:t> </a:t>
            </a:r>
            <a:r>
              <a:rPr lang="en-US" baseline="0" dirty="0" err="1" smtClean="0"/>
              <a:t>por</a:t>
            </a:r>
            <a:r>
              <a:rPr lang="en-US" baseline="0" dirty="0" smtClean="0"/>
              <a:t> </a:t>
            </a:r>
            <a:r>
              <a:rPr lang="en-US" baseline="0" dirty="0" err="1" smtClean="0"/>
              <a:t>rocas</a:t>
            </a:r>
            <a:r>
              <a:rPr lang="en-US" baseline="0" dirty="0" smtClean="0"/>
              <a:t> </a:t>
            </a:r>
            <a:r>
              <a:rPr lang="en-US" baseline="0" dirty="0" err="1" smtClean="0"/>
              <a:t>como</a:t>
            </a:r>
            <a:r>
              <a:rPr lang="en-US" baseline="0" dirty="0" smtClean="0"/>
              <a:t> </a:t>
            </a:r>
            <a:r>
              <a:rPr lang="en-US" baseline="0" dirty="0" err="1" smtClean="0"/>
              <a:t>piedra</a:t>
            </a:r>
            <a:r>
              <a:rPr lang="en-US" baseline="0" dirty="0" smtClean="0"/>
              <a:t> y </a:t>
            </a:r>
            <a:r>
              <a:rPr lang="en-US" baseline="0" dirty="0" err="1" smtClean="0"/>
              <a:t>grava</a:t>
            </a:r>
            <a:r>
              <a:rPr lang="en-US" baseline="0" dirty="0" smtClean="0"/>
              <a:t> y </a:t>
            </a:r>
            <a:r>
              <a:rPr lang="en-US" baseline="0" dirty="0" err="1" smtClean="0"/>
              <a:t>minerales</a:t>
            </a:r>
            <a:r>
              <a:rPr lang="en-US" baseline="0" dirty="0" smtClean="0"/>
              <a:t> de </a:t>
            </a:r>
            <a:r>
              <a:rPr lang="en-US" baseline="0" dirty="0" err="1" smtClean="0"/>
              <a:t>diferente</a:t>
            </a:r>
            <a:r>
              <a:rPr lang="en-US" baseline="0" dirty="0" smtClean="0"/>
              <a:t> </a:t>
            </a:r>
            <a:r>
              <a:rPr lang="en-US" baseline="0" dirty="0" err="1" smtClean="0"/>
              <a:t>tamaño</a:t>
            </a:r>
            <a:r>
              <a:rPr lang="en-US" baseline="0" dirty="0" smtClean="0"/>
              <a:t> </a:t>
            </a:r>
            <a:r>
              <a:rPr lang="en-US" baseline="0" dirty="0" err="1" smtClean="0"/>
              <a:t>como</a:t>
            </a:r>
            <a:r>
              <a:rPr lang="en-US" baseline="0" dirty="0" smtClean="0"/>
              <a:t> arena, limo y </a:t>
            </a:r>
            <a:r>
              <a:rPr lang="en-US" baseline="0" dirty="0" err="1" smtClean="0"/>
              <a:t>arcilla</a:t>
            </a:r>
            <a:r>
              <a:rPr lang="en-US" baseline="0" dirty="0" smtClean="0"/>
              <a:t>.</a:t>
            </a:r>
          </a:p>
          <a:p>
            <a:endParaRPr lang="en-US" baseline="0" dirty="0" smtClean="0"/>
          </a:p>
          <a:p>
            <a:r>
              <a:rPr lang="en-US" baseline="0" dirty="0" smtClean="0"/>
              <a:t>La MO </a:t>
            </a:r>
            <a:r>
              <a:rPr lang="en-US" baseline="0" dirty="0" err="1" smtClean="0"/>
              <a:t>esta</a:t>
            </a:r>
            <a:r>
              <a:rPr lang="en-US" baseline="0" dirty="0" smtClean="0"/>
              <a:t> </a:t>
            </a:r>
            <a:r>
              <a:rPr lang="en-US" baseline="0" dirty="0" err="1" smtClean="0"/>
              <a:t>conformada</a:t>
            </a:r>
            <a:r>
              <a:rPr lang="en-US" baseline="0" dirty="0" smtClean="0"/>
              <a:t> </a:t>
            </a:r>
            <a:r>
              <a:rPr lang="en-US" baseline="0" dirty="0" err="1" smtClean="0"/>
              <a:t>por</a:t>
            </a:r>
            <a:r>
              <a:rPr lang="en-US" baseline="0" dirty="0" smtClean="0"/>
              <a:t> </a:t>
            </a:r>
            <a:r>
              <a:rPr lang="en-US" baseline="0" dirty="0" err="1" smtClean="0"/>
              <a:t>restos</a:t>
            </a:r>
            <a:r>
              <a:rPr lang="en-US" baseline="0" dirty="0" smtClean="0"/>
              <a:t> de material vegetal y animal, </a:t>
            </a:r>
            <a:r>
              <a:rPr lang="en-US" baseline="0" dirty="0" err="1" smtClean="0"/>
              <a:t>que</a:t>
            </a:r>
            <a:r>
              <a:rPr lang="en-US" baseline="0" dirty="0" smtClean="0"/>
              <a:t> se </a:t>
            </a:r>
            <a:r>
              <a:rPr lang="en-US" baseline="0" dirty="0" err="1" smtClean="0"/>
              <a:t>encuentra</a:t>
            </a:r>
            <a:r>
              <a:rPr lang="en-US" baseline="0" dirty="0" smtClean="0"/>
              <a:t> en </a:t>
            </a:r>
            <a:r>
              <a:rPr lang="en-US" baseline="0" dirty="0" err="1" smtClean="0"/>
              <a:t>descomposición</a:t>
            </a:r>
            <a:r>
              <a:rPr lang="en-US" baseline="0" dirty="0" smtClean="0"/>
              <a:t> gradual, el </a:t>
            </a:r>
            <a:r>
              <a:rPr lang="en-US" baseline="0" dirty="0" err="1" smtClean="0"/>
              <a:t>contenido</a:t>
            </a:r>
            <a:r>
              <a:rPr lang="en-US" baseline="0" dirty="0" smtClean="0"/>
              <a:t> </a:t>
            </a:r>
            <a:r>
              <a:rPr lang="en-US" baseline="0" dirty="0" err="1" smtClean="0"/>
              <a:t>dentro</a:t>
            </a:r>
            <a:r>
              <a:rPr lang="en-US" baseline="0" dirty="0" smtClean="0"/>
              <a:t> del </a:t>
            </a:r>
            <a:r>
              <a:rPr lang="en-US" baseline="0" dirty="0" err="1" smtClean="0"/>
              <a:t>suelo</a:t>
            </a:r>
            <a:r>
              <a:rPr lang="en-US" baseline="0" dirty="0" smtClean="0"/>
              <a:t> </a:t>
            </a:r>
            <a:r>
              <a:rPr lang="en-US" baseline="0" dirty="0" err="1" smtClean="0"/>
              <a:t>esta</a:t>
            </a:r>
            <a:r>
              <a:rPr lang="en-US" baseline="0" dirty="0" smtClean="0"/>
              <a:t> entre 3-5%, </a:t>
            </a:r>
            <a:r>
              <a:rPr lang="en-US" baseline="0" dirty="0" err="1" smtClean="0"/>
              <a:t>aporta</a:t>
            </a:r>
            <a:r>
              <a:rPr lang="en-US" baseline="0" dirty="0" smtClean="0"/>
              <a:t> </a:t>
            </a:r>
            <a:r>
              <a:rPr lang="en-US" baseline="0" dirty="0" err="1" smtClean="0"/>
              <a:t>elementos</a:t>
            </a:r>
            <a:r>
              <a:rPr lang="en-US" baseline="0" dirty="0" smtClean="0"/>
              <a:t> </a:t>
            </a:r>
            <a:r>
              <a:rPr lang="en-US" baseline="0" dirty="0" err="1" smtClean="0"/>
              <a:t>como</a:t>
            </a:r>
            <a:r>
              <a:rPr lang="en-US" baseline="0" dirty="0" smtClean="0"/>
              <a:t> el </a:t>
            </a:r>
            <a:r>
              <a:rPr lang="en-US" baseline="0" dirty="0" err="1" smtClean="0"/>
              <a:t>azufre</a:t>
            </a:r>
            <a:r>
              <a:rPr lang="en-US" baseline="0" dirty="0" smtClean="0"/>
              <a:t>, </a:t>
            </a:r>
            <a:r>
              <a:rPr lang="en-US" baseline="0" dirty="0" err="1" smtClean="0"/>
              <a:t>forsforo</a:t>
            </a:r>
            <a:r>
              <a:rPr lang="en-US" baseline="0" dirty="0" smtClean="0"/>
              <a:t> y </a:t>
            </a:r>
            <a:r>
              <a:rPr lang="en-US" baseline="0" dirty="0" err="1" smtClean="0"/>
              <a:t>nitrogeno</a:t>
            </a:r>
            <a:r>
              <a:rPr lang="en-US" baseline="0" dirty="0" smtClean="0"/>
              <a:t>, </a:t>
            </a:r>
            <a:r>
              <a:rPr lang="en-US" baseline="0" dirty="0" err="1" smtClean="0"/>
              <a:t>es</a:t>
            </a:r>
            <a:r>
              <a:rPr lang="en-US" baseline="0" dirty="0" smtClean="0"/>
              <a:t> </a:t>
            </a:r>
            <a:r>
              <a:rPr lang="en-US" baseline="0" dirty="0" err="1" smtClean="0"/>
              <a:t>imporatnte</a:t>
            </a:r>
            <a:r>
              <a:rPr lang="en-US" baseline="0" dirty="0" smtClean="0"/>
              <a:t> en la </a:t>
            </a:r>
            <a:r>
              <a:rPr lang="en-US" baseline="0" dirty="0" err="1" smtClean="0"/>
              <a:t>granulacion</a:t>
            </a:r>
            <a:r>
              <a:rPr lang="en-US" baseline="0" dirty="0" smtClean="0"/>
              <a:t> de </a:t>
            </a:r>
            <a:r>
              <a:rPr lang="en-US" baseline="0" dirty="0" err="1" smtClean="0"/>
              <a:t>particulas</a:t>
            </a:r>
            <a:r>
              <a:rPr lang="en-US" baseline="0" dirty="0" smtClean="0"/>
              <a:t> </a:t>
            </a:r>
            <a:r>
              <a:rPr lang="en-US" baseline="0" dirty="0" err="1" smtClean="0"/>
              <a:t>minerales</a:t>
            </a:r>
            <a:r>
              <a:rPr lang="en-US" baseline="0" dirty="0" smtClean="0"/>
              <a:t>, </a:t>
            </a:r>
            <a:r>
              <a:rPr lang="en-US" baseline="0" dirty="0" err="1" smtClean="0"/>
              <a:t>es</a:t>
            </a:r>
            <a:r>
              <a:rPr lang="en-US" baseline="0" dirty="0" smtClean="0"/>
              <a:t> </a:t>
            </a:r>
            <a:r>
              <a:rPr lang="en-US" baseline="0" dirty="0" err="1" smtClean="0"/>
              <a:t>lafuente</a:t>
            </a:r>
            <a:r>
              <a:rPr lang="en-US" baseline="0" dirty="0" smtClean="0"/>
              <a:t> de </a:t>
            </a:r>
            <a:r>
              <a:rPr lang="en-US" baseline="0" dirty="0" err="1" smtClean="0"/>
              <a:t>alimentacion</a:t>
            </a:r>
            <a:r>
              <a:rPr lang="en-US" baseline="0" dirty="0" smtClean="0"/>
              <a:t> de </a:t>
            </a:r>
            <a:r>
              <a:rPr lang="en-US" baseline="0" dirty="0" err="1" smtClean="0"/>
              <a:t>microorganismos</a:t>
            </a:r>
            <a:r>
              <a:rPr lang="en-US" baseline="0" dirty="0" smtClean="0"/>
              <a:t> y </a:t>
            </a:r>
            <a:r>
              <a:rPr lang="en-US" baseline="0" dirty="0" err="1" smtClean="0"/>
              <a:t>ermite</a:t>
            </a:r>
            <a:r>
              <a:rPr lang="en-US" baseline="0" dirty="0" smtClean="0"/>
              <a:t> la </a:t>
            </a:r>
            <a:r>
              <a:rPr lang="en-US" baseline="0" dirty="0" err="1" smtClean="0"/>
              <a:t>retención</a:t>
            </a:r>
            <a:r>
              <a:rPr lang="en-US" baseline="0" dirty="0" smtClean="0"/>
              <a:t> de </a:t>
            </a:r>
            <a:r>
              <a:rPr lang="en-US" baseline="0" dirty="0" err="1" smtClean="0"/>
              <a:t>agua</a:t>
            </a:r>
            <a:r>
              <a:rPr lang="en-US" baseline="0" dirty="0" smtClean="0"/>
              <a:t>.</a:t>
            </a:r>
          </a:p>
          <a:p>
            <a:endParaRPr lang="en-US" baseline="0" dirty="0" smtClean="0"/>
          </a:p>
          <a:p>
            <a:r>
              <a:rPr lang="en-US" baseline="0" dirty="0" err="1" smtClean="0"/>
              <a:t>Estos</a:t>
            </a:r>
            <a:r>
              <a:rPr lang="en-US" baseline="0" dirty="0" smtClean="0"/>
              <a:t> dos </a:t>
            </a:r>
            <a:r>
              <a:rPr lang="en-US" baseline="0" dirty="0" err="1" smtClean="0"/>
              <a:t>ultimos</a:t>
            </a:r>
            <a:r>
              <a:rPr lang="en-US" baseline="0" dirty="0" smtClean="0"/>
              <a:t> </a:t>
            </a:r>
            <a:r>
              <a:rPr lang="en-US" baseline="0" dirty="0" err="1" smtClean="0"/>
              <a:t>elementos</a:t>
            </a:r>
            <a:r>
              <a:rPr lang="en-US" baseline="0" dirty="0" smtClean="0"/>
              <a:t> se </a:t>
            </a:r>
            <a:r>
              <a:rPr lang="en-US" baseline="0" dirty="0" err="1" smtClean="0"/>
              <a:t>encuentran</a:t>
            </a:r>
            <a:r>
              <a:rPr lang="en-US" baseline="0" dirty="0" smtClean="0"/>
              <a:t> en los </a:t>
            </a:r>
            <a:r>
              <a:rPr lang="en-US" baseline="0" dirty="0" err="1" smtClean="0"/>
              <a:t>poros</a:t>
            </a:r>
            <a:r>
              <a:rPr lang="en-US" baseline="0" dirty="0" smtClean="0"/>
              <a:t> del </a:t>
            </a:r>
            <a:r>
              <a:rPr lang="en-US" baseline="0" dirty="0" err="1" smtClean="0"/>
              <a:t>suelo</a:t>
            </a:r>
            <a:r>
              <a:rPr lang="en-US" baseline="0" dirty="0" smtClean="0"/>
              <a:t>, en </a:t>
            </a:r>
            <a:r>
              <a:rPr lang="en-US" baseline="0" dirty="0" err="1" smtClean="0"/>
              <a:t>período</a:t>
            </a:r>
            <a:r>
              <a:rPr lang="en-US" baseline="0" dirty="0" smtClean="0"/>
              <a:t> </a:t>
            </a:r>
            <a:r>
              <a:rPr lang="en-US" baseline="0" dirty="0" err="1" smtClean="0"/>
              <a:t>secanos</a:t>
            </a:r>
            <a:r>
              <a:rPr lang="en-US" baseline="0" dirty="0" smtClean="0"/>
              <a:t> </a:t>
            </a:r>
            <a:r>
              <a:rPr lang="en-US" baseline="0" dirty="0" err="1" smtClean="0"/>
              <a:t>cuando</a:t>
            </a:r>
            <a:r>
              <a:rPr lang="en-US" baseline="0" dirty="0" smtClean="0"/>
              <a:t> el </a:t>
            </a:r>
            <a:r>
              <a:rPr lang="en-US" baseline="0" dirty="0" err="1" smtClean="0"/>
              <a:t>agua</a:t>
            </a:r>
            <a:r>
              <a:rPr lang="en-US" baseline="0" dirty="0" smtClean="0"/>
              <a:t> se </a:t>
            </a:r>
            <a:r>
              <a:rPr lang="en-US" baseline="0" dirty="0" err="1" smtClean="0"/>
              <a:t>discipa</a:t>
            </a:r>
            <a:r>
              <a:rPr lang="en-US" baseline="0" dirty="0" smtClean="0"/>
              <a:t>, el </a:t>
            </a:r>
            <a:r>
              <a:rPr lang="en-US" baseline="0" dirty="0" err="1" smtClean="0"/>
              <a:t>aire</a:t>
            </a:r>
            <a:r>
              <a:rPr lang="en-US" baseline="0" dirty="0" smtClean="0"/>
              <a:t> </a:t>
            </a:r>
            <a:r>
              <a:rPr lang="en-US" baseline="0" dirty="0" err="1" smtClean="0"/>
              <a:t>para</a:t>
            </a:r>
            <a:r>
              <a:rPr lang="en-US" baseline="0" dirty="0" smtClean="0"/>
              <a:t> a </a:t>
            </a:r>
            <a:r>
              <a:rPr lang="en-US" baseline="0" dirty="0" err="1" smtClean="0"/>
              <a:t>ocupar</a:t>
            </a:r>
            <a:r>
              <a:rPr lang="en-US" baseline="0" dirty="0" smtClean="0"/>
              <a:t> </a:t>
            </a:r>
            <a:r>
              <a:rPr lang="en-US" baseline="0" dirty="0" err="1" smtClean="0"/>
              <a:t>su</a:t>
            </a:r>
            <a:r>
              <a:rPr lang="en-US" baseline="0" dirty="0" smtClean="0"/>
              <a:t> </a:t>
            </a:r>
            <a:r>
              <a:rPr lang="en-US" baseline="0" dirty="0" err="1" smtClean="0"/>
              <a:t>lugar</a:t>
            </a:r>
            <a:r>
              <a:rPr lang="en-US" baseline="0" dirty="0" smtClean="0"/>
              <a:t>, </a:t>
            </a:r>
            <a:r>
              <a:rPr lang="en-US" baseline="0" dirty="0" err="1" smtClean="0"/>
              <a:t>por</a:t>
            </a:r>
            <a:r>
              <a:rPr lang="en-US" baseline="0" dirty="0" smtClean="0"/>
              <a:t> lo </a:t>
            </a:r>
            <a:r>
              <a:rPr lang="en-US" baseline="0" dirty="0" err="1" smtClean="0"/>
              <a:t>que</a:t>
            </a:r>
            <a:r>
              <a:rPr lang="en-US" baseline="0" dirty="0" smtClean="0"/>
              <a:t> </a:t>
            </a:r>
            <a:r>
              <a:rPr lang="en-US" baseline="0" dirty="0" err="1" smtClean="0"/>
              <a:t>su</a:t>
            </a:r>
            <a:r>
              <a:rPr lang="en-US" baseline="0" dirty="0" smtClean="0"/>
              <a:t> </a:t>
            </a:r>
            <a:r>
              <a:rPr lang="en-US" baseline="0" dirty="0" err="1" smtClean="0"/>
              <a:t>contenido</a:t>
            </a:r>
            <a:r>
              <a:rPr lang="en-US" baseline="0" dirty="0" smtClean="0"/>
              <a:t> </a:t>
            </a:r>
            <a:r>
              <a:rPr lang="en-US" baseline="0" dirty="0" err="1" smtClean="0"/>
              <a:t>depende</a:t>
            </a:r>
            <a:r>
              <a:rPr lang="en-US" baseline="0" dirty="0" smtClean="0"/>
              <a:t> de la </a:t>
            </a:r>
            <a:r>
              <a:rPr lang="en-US" baseline="0" dirty="0" err="1" smtClean="0"/>
              <a:t>realción</a:t>
            </a:r>
            <a:r>
              <a:rPr lang="en-US" baseline="0" dirty="0" smtClean="0"/>
              <a:t> </a:t>
            </a:r>
            <a:r>
              <a:rPr lang="en-US" baseline="0" dirty="0" err="1" smtClean="0"/>
              <a:t>aire-agua</a:t>
            </a:r>
            <a:r>
              <a:rPr lang="en-US" baseline="0" dirty="0" smtClean="0"/>
              <a:t>, </a:t>
            </a:r>
            <a:r>
              <a:rPr lang="en-US" baseline="0" dirty="0" err="1" smtClean="0"/>
              <a:t>cuando</a:t>
            </a:r>
            <a:r>
              <a:rPr lang="en-US" baseline="0" dirty="0" smtClean="0"/>
              <a:t> </a:t>
            </a:r>
            <a:r>
              <a:rPr lang="en-US" baseline="0" dirty="0" err="1" smtClean="0"/>
              <a:t>existe</a:t>
            </a:r>
            <a:r>
              <a:rPr lang="en-US" baseline="0" dirty="0" smtClean="0"/>
              <a:t> </a:t>
            </a:r>
            <a:r>
              <a:rPr lang="en-US" baseline="0" dirty="0" err="1" smtClean="0"/>
              <a:t>una</a:t>
            </a:r>
            <a:r>
              <a:rPr lang="en-US" baseline="0" dirty="0" smtClean="0"/>
              <a:t> </a:t>
            </a:r>
            <a:r>
              <a:rPr lang="en-US" baseline="0" dirty="0" err="1" smtClean="0"/>
              <a:t>humedad</a:t>
            </a:r>
            <a:r>
              <a:rPr lang="en-US" baseline="0" dirty="0" smtClean="0"/>
              <a:t> optima la </a:t>
            </a:r>
            <a:r>
              <a:rPr lang="en-US" baseline="0" dirty="0" err="1" smtClean="0"/>
              <a:t>planta</a:t>
            </a:r>
            <a:r>
              <a:rPr lang="en-US" baseline="0" dirty="0" smtClean="0"/>
              <a:t> </a:t>
            </a:r>
            <a:r>
              <a:rPr lang="en-US" baseline="0" dirty="0" err="1" smtClean="0"/>
              <a:t>puede</a:t>
            </a:r>
            <a:r>
              <a:rPr lang="en-US" baseline="0" dirty="0" smtClean="0"/>
              <a:t> </a:t>
            </a:r>
            <a:r>
              <a:rPr lang="en-US" baseline="0" dirty="0" err="1" smtClean="0"/>
              <a:t>absorver</a:t>
            </a:r>
            <a:r>
              <a:rPr lang="en-US" baseline="0" dirty="0" smtClean="0"/>
              <a:t> el </a:t>
            </a:r>
            <a:r>
              <a:rPr lang="en-US" baseline="0" dirty="0" err="1" smtClean="0"/>
              <a:t>agua</a:t>
            </a:r>
            <a:r>
              <a:rPr lang="en-US" baseline="0" dirty="0" smtClean="0"/>
              <a:t> con </a:t>
            </a:r>
            <a:r>
              <a:rPr lang="en-US" baseline="0" dirty="0" err="1" smtClean="0"/>
              <a:t>nutrientes</a:t>
            </a:r>
            <a:r>
              <a:rPr lang="en-US" baseline="0" dirty="0" smtClean="0"/>
              <a:t> </a:t>
            </a:r>
            <a:r>
              <a:rPr lang="en-US" baseline="0" dirty="0" err="1" smtClean="0"/>
              <a:t>para</a:t>
            </a:r>
            <a:r>
              <a:rPr lang="en-US" baseline="0" dirty="0" smtClean="0"/>
              <a:t> </a:t>
            </a:r>
            <a:r>
              <a:rPr lang="en-US" baseline="0" dirty="0" err="1" smtClean="0"/>
              <a:t>su</a:t>
            </a:r>
            <a:r>
              <a:rPr lang="en-US" baseline="0" dirty="0" smtClean="0"/>
              <a:t> </a:t>
            </a:r>
            <a:r>
              <a:rPr lang="en-US" baseline="0" dirty="0" err="1" smtClean="0"/>
              <a:t>desarrollo</a:t>
            </a:r>
            <a:r>
              <a:rPr lang="en-US" baseline="0" dirty="0" smtClean="0"/>
              <a:t>, sin embargo la </a:t>
            </a:r>
            <a:r>
              <a:rPr lang="en-US" baseline="0" dirty="0" err="1" smtClean="0"/>
              <a:t>cantidad</a:t>
            </a:r>
            <a:r>
              <a:rPr lang="en-US" baseline="0" dirty="0" smtClean="0"/>
              <a:t> de </a:t>
            </a:r>
            <a:r>
              <a:rPr lang="en-US" baseline="0" dirty="0" err="1" smtClean="0"/>
              <a:t>agua</a:t>
            </a:r>
            <a:r>
              <a:rPr lang="en-US" baseline="0" dirty="0" smtClean="0"/>
              <a:t> </a:t>
            </a:r>
            <a:r>
              <a:rPr lang="en-US" baseline="0" dirty="0" err="1" smtClean="0"/>
              <a:t>disponible</a:t>
            </a:r>
            <a:r>
              <a:rPr lang="en-US" baseline="0" dirty="0" smtClean="0"/>
              <a:t> </a:t>
            </a:r>
            <a:r>
              <a:rPr lang="en-US" baseline="0" dirty="0" err="1" smtClean="0"/>
              <a:t>depende</a:t>
            </a:r>
            <a:r>
              <a:rPr lang="en-US" baseline="0" dirty="0" smtClean="0"/>
              <a:t> del </a:t>
            </a:r>
            <a:r>
              <a:rPr lang="en-US" baseline="0" dirty="0" err="1" smtClean="0"/>
              <a:t>tipo</a:t>
            </a:r>
            <a:r>
              <a:rPr lang="en-US" baseline="0" dirty="0" smtClean="0"/>
              <a:t> de </a:t>
            </a:r>
            <a:r>
              <a:rPr lang="en-US" baseline="0" dirty="0" err="1" smtClean="0"/>
              <a:t>suelo</a:t>
            </a:r>
            <a:r>
              <a:rPr lang="en-US" baseline="0" dirty="0" smtClean="0"/>
              <a:t>  y el </a:t>
            </a:r>
            <a:r>
              <a:rPr lang="en-US" baseline="0" dirty="0" err="1" smtClean="0"/>
              <a:t>abstecimeinto</a:t>
            </a:r>
            <a:r>
              <a:rPr lang="en-US" baseline="0" dirty="0" smtClean="0"/>
              <a:t> de </a:t>
            </a:r>
            <a:r>
              <a:rPr lang="en-US" baseline="0" dirty="0" err="1" smtClean="0"/>
              <a:t>lluvia</a:t>
            </a:r>
            <a:r>
              <a:rPr lang="en-US" baseline="0" dirty="0" smtClean="0"/>
              <a:t> o </a:t>
            </a:r>
            <a:r>
              <a:rPr lang="en-US" baseline="0" dirty="0" err="1" smtClean="0"/>
              <a:t>riego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La </a:t>
            </a:r>
            <a:r>
              <a:rPr lang="en-US" dirty="0" err="1" smtClean="0"/>
              <a:t>cangahua</a:t>
            </a:r>
            <a:r>
              <a:rPr lang="en-US" dirty="0" smtClean="0"/>
              <a:t>. </a:t>
            </a:r>
            <a:r>
              <a:rPr lang="en-US" dirty="0" err="1" smtClean="0"/>
              <a:t>Es</a:t>
            </a:r>
            <a:r>
              <a:rPr lang="en-US" dirty="0" smtClean="0"/>
              <a:t> un </a:t>
            </a:r>
            <a:r>
              <a:rPr lang="en-US" dirty="0" err="1" smtClean="0"/>
              <a:t>suelo</a:t>
            </a:r>
            <a:r>
              <a:rPr lang="en-US" dirty="0" smtClean="0"/>
              <a:t> </a:t>
            </a:r>
            <a:r>
              <a:rPr lang="en-US" dirty="0" err="1" smtClean="0"/>
              <a:t>compacto</a:t>
            </a:r>
            <a:r>
              <a:rPr lang="en-US" baseline="0" dirty="0" smtClean="0"/>
              <a:t> </a:t>
            </a:r>
            <a:r>
              <a:rPr lang="en-US" dirty="0" smtClean="0"/>
              <a:t>,</a:t>
            </a:r>
            <a:r>
              <a:rPr lang="en-US" baseline="0" dirty="0" smtClean="0"/>
              <a:t> </a:t>
            </a:r>
            <a:r>
              <a:rPr lang="en-US" baseline="0" dirty="0" err="1" smtClean="0"/>
              <a:t>dificil</a:t>
            </a:r>
            <a:r>
              <a:rPr lang="en-US" baseline="0" dirty="0" smtClean="0"/>
              <a:t> de </a:t>
            </a:r>
            <a:r>
              <a:rPr lang="en-US" baseline="0" dirty="0" err="1" smtClean="0"/>
              <a:t>trabajar</a:t>
            </a:r>
            <a:r>
              <a:rPr lang="en-US" baseline="0" dirty="0" smtClean="0"/>
              <a:t>, </a:t>
            </a:r>
            <a:r>
              <a:rPr lang="en-US" baseline="0" dirty="0" err="1" smtClean="0"/>
              <a:t>que</a:t>
            </a:r>
            <a:r>
              <a:rPr lang="en-US" baseline="0" dirty="0" smtClean="0"/>
              <a:t> </a:t>
            </a:r>
            <a:r>
              <a:rPr lang="en-US" baseline="0" dirty="0" err="1" smtClean="0"/>
              <a:t>impide</a:t>
            </a:r>
            <a:r>
              <a:rPr lang="en-US" baseline="0" dirty="0" smtClean="0"/>
              <a:t> el </a:t>
            </a:r>
            <a:r>
              <a:rPr lang="en-US" baseline="0" dirty="0" err="1" smtClean="0"/>
              <a:t>desarrollo</a:t>
            </a:r>
            <a:r>
              <a:rPr lang="en-US" baseline="0" dirty="0" smtClean="0"/>
              <a:t> de </a:t>
            </a:r>
            <a:r>
              <a:rPr lang="en-US" baseline="0" dirty="0" err="1" smtClean="0"/>
              <a:t>las</a:t>
            </a:r>
            <a:r>
              <a:rPr lang="en-US" baseline="0" dirty="0" smtClean="0"/>
              <a:t> </a:t>
            </a:r>
            <a:r>
              <a:rPr lang="en-US" baseline="0" dirty="0" err="1" smtClean="0"/>
              <a:t>raices</a:t>
            </a:r>
            <a:r>
              <a:rPr lang="en-US" baseline="0" dirty="0" smtClean="0"/>
              <a:t>, </a:t>
            </a:r>
            <a:r>
              <a:rPr lang="en-US" baseline="0" dirty="0" err="1" smtClean="0"/>
              <a:t>pobre</a:t>
            </a:r>
            <a:r>
              <a:rPr lang="en-US" baseline="0" dirty="0" smtClean="0"/>
              <a:t> en </a:t>
            </a:r>
            <a:r>
              <a:rPr lang="en-US" baseline="0" dirty="0" err="1" smtClean="0"/>
              <a:t>nutrientes</a:t>
            </a:r>
            <a:r>
              <a:rPr lang="en-US" dirty="0" smtClean="0"/>
              <a:t>, </a:t>
            </a:r>
            <a:r>
              <a:rPr lang="en-US" baseline="0" dirty="0" err="1" smtClean="0"/>
              <a:t>que</a:t>
            </a:r>
            <a:r>
              <a:rPr lang="en-US" baseline="0" dirty="0" smtClean="0"/>
              <a:t> </a:t>
            </a:r>
            <a:r>
              <a:rPr lang="en-US" baseline="0" dirty="0" err="1" smtClean="0"/>
              <a:t>provine</a:t>
            </a:r>
            <a:r>
              <a:rPr lang="en-US" baseline="0" dirty="0" smtClean="0"/>
              <a:t> de </a:t>
            </a:r>
            <a:r>
              <a:rPr lang="en-US" baseline="0" dirty="0" err="1" smtClean="0"/>
              <a:t>pirocaltitas</a:t>
            </a:r>
            <a:r>
              <a:rPr lang="en-US" baseline="0" dirty="0" smtClean="0"/>
              <a:t> </a:t>
            </a:r>
            <a:r>
              <a:rPr lang="en-US" baseline="0" dirty="0" err="1" smtClean="0"/>
              <a:t>endurecidas</a:t>
            </a:r>
            <a:r>
              <a:rPr lang="en-US" baseline="0" dirty="0" smtClean="0"/>
              <a:t> </a:t>
            </a:r>
            <a:r>
              <a:rPr lang="en-US" baseline="0" dirty="0" err="1" smtClean="0"/>
              <a:t>por</a:t>
            </a:r>
            <a:r>
              <a:rPr lang="en-US" baseline="0" dirty="0" smtClean="0"/>
              <a:t> </a:t>
            </a:r>
            <a:r>
              <a:rPr lang="en-US" baseline="0" dirty="0" err="1" smtClean="0"/>
              <a:t>enfriamiento</a:t>
            </a:r>
            <a:r>
              <a:rPr lang="en-US" baseline="0" dirty="0" smtClean="0"/>
              <a:t> </a:t>
            </a:r>
            <a:r>
              <a:rPr lang="en-US" baseline="0" dirty="0" err="1" smtClean="0"/>
              <a:t>luego</a:t>
            </a:r>
            <a:r>
              <a:rPr lang="en-US" baseline="0" dirty="0" smtClean="0"/>
              <a:t> de </a:t>
            </a:r>
            <a:r>
              <a:rPr lang="en-US" baseline="0" dirty="0" err="1" smtClean="0"/>
              <a:t>su</a:t>
            </a:r>
            <a:r>
              <a:rPr lang="en-US" baseline="0" dirty="0" smtClean="0"/>
              <a:t> </a:t>
            </a:r>
            <a:r>
              <a:rPr lang="en-US" baseline="0" dirty="0" err="1" smtClean="0"/>
              <a:t>emision</a:t>
            </a:r>
            <a:r>
              <a:rPr lang="en-US" baseline="0" dirty="0" smtClean="0"/>
              <a:t> </a:t>
            </a:r>
            <a:r>
              <a:rPr lang="en-US" baseline="0" dirty="0" err="1" smtClean="0"/>
              <a:t>volcánica</a:t>
            </a:r>
            <a:r>
              <a:rPr lang="en-US" baseline="0" dirty="0" smtClean="0"/>
              <a:t>. Su </a:t>
            </a:r>
            <a:r>
              <a:rPr lang="en-US" baseline="0" dirty="0" err="1" smtClean="0"/>
              <a:t>recuperacion</a:t>
            </a:r>
            <a:r>
              <a:rPr lang="en-US" baseline="0" dirty="0" smtClean="0"/>
              <a:t> se </a:t>
            </a:r>
            <a:r>
              <a:rPr lang="en-US" baseline="0" dirty="0" err="1" smtClean="0"/>
              <a:t>realiza</a:t>
            </a:r>
            <a:r>
              <a:rPr lang="en-US" baseline="0" dirty="0" smtClean="0"/>
              <a:t> a </a:t>
            </a:r>
            <a:r>
              <a:rPr lang="en-US" baseline="0" dirty="0" err="1" smtClean="0"/>
              <a:t>traves</a:t>
            </a:r>
            <a:r>
              <a:rPr lang="en-US" baseline="0" dirty="0" smtClean="0"/>
              <a:t> de la </a:t>
            </a:r>
            <a:r>
              <a:rPr lang="en-US" baseline="0" dirty="0" err="1" smtClean="0"/>
              <a:t>roturación</a:t>
            </a:r>
            <a:r>
              <a:rPr lang="en-US" baseline="0" dirty="0" smtClean="0"/>
              <a:t> </a:t>
            </a:r>
            <a:r>
              <a:rPr lang="en-US" baseline="0" dirty="0" err="1" smtClean="0"/>
              <a:t>por</a:t>
            </a:r>
            <a:r>
              <a:rPr lang="en-US" baseline="0" dirty="0" smtClean="0"/>
              <a:t> </a:t>
            </a:r>
            <a:r>
              <a:rPr lang="en-US" baseline="0" dirty="0" err="1" smtClean="0"/>
              <a:t>medio</a:t>
            </a:r>
            <a:r>
              <a:rPr lang="en-US" baseline="0" dirty="0" smtClean="0"/>
              <a:t> de </a:t>
            </a:r>
            <a:r>
              <a:rPr lang="en-US" baseline="0" dirty="0" err="1" smtClean="0"/>
              <a:t>subsolador</a:t>
            </a:r>
            <a:r>
              <a:rPr lang="en-US" baseline="0" dirty="0" smtClean="0"/>
              <a:t>, a </a:t>
            </a:r>
            <a:r>
              <a:rPr lang="en-US" baseline="0" dirty="0" err="1" smtClean="0"/>
              <a:t>una</a:t>
            </a:r>
            <a:r>
              <a:rPr lang="en-US" baseline="0" dirty="0" smtClean="0"/>
              <a:t> </a:t>
            </a:r>
            <a:r>
              <a:rPr lang="en-US" baseline="0" dirty="0" err="1" smtClean="0"/>
              <a:t>profundidad</a:t>
            </a:r>
            <a:r>
              <a:rPr lang="en-US" baseline="0" dirty="0" smtClean="0"/>
              <a:t> de un metro </a:t>
            </a:r>
            <a:r>
              <a:rPr lang="en-US" baseline="0" dirty="0" err="1" smtClean="0"/>
              <a:t>para</a:t>
            </a:r>
            <a:r>
              <a:rPr lang="en-US" baseline="0" dirty="0" smtClean="0"/>
              <a:t> </a:t>
            </a:r>
            <a:r>
              <a:rPr lang="en-US" baseline="0" dirty="0" err="1" smtClean="0"/>
              <a:t>permitir</a:t>
            </a:r>
            <a:r>
              <a:rPr lang="en-US" baseline="0" dirty="0" smtClean="0"/>
              <a:t> la </a:t>
            </a:r>
            <a:r>
              <a:rPr lang="en-US" baseline="0" dirty="0" err="1" smtClean="0"/>
              <a:t>aireacion</a:t>
            </a:r>
            <a:r>
              <a:rPr lang="en-US" baseline="0" dirty="0" smtClean="0"/>
              <a:t> y </a:t>
            </a:r>
            <a:r>
              <a:rPr lang="en-US" baseline="0" dirty="0" err="1" smtClean="0"/>
              <a:t>que</a:t>
            </a:r>
            <a:r>
              <a:rPr lang="en-US" baseline="0" dirty="0" smtClean="0"/>
              <a:t> </a:t>
            </a:r>
            <a:r>
              <a:rPr lang="en-US" baseline="0" dirty="0" err="1" smtClean="0"/>
              <a:t>las</a:t>
            </a:r>
            <a:r>
              <a:rPr lang="en-US" baseline="0" dirty="0" smtClean="0"/>
              <a:t> </a:t>
            </a:r>
            <a:r>
              <a:rPr lang="en-US" baseline="0" dirty="0" err="1" smtClean="0"/>
              <a:t>raices</a:t>
            </a:r>
            <a:r>
              <a:rPr lang="en-US" baseline="0" dirty="0" smtClean="0"/>
              <a:t> se </a:t>
            </a:r>
            <a:r>
              <a:rPr lang="en-US" baseline="0" dirty="0" err="1" smtClean="0"/>
              <a:t>puedan</a:t>
            </a:r>
            <a:r>
              <a:rPr lang="en-US" baseline="0" dirty="0" smtClean="0"/>
              <a:t> </a:t>
            </a:r>
            <a:r>
              <a:rPr lang="en-US" baseline="0" dirty="0" err="1" smtClean="0"/>
              <a:t>desarrollar</a:t>
            </a:r>
            <a:r>
              <a:rPr lang="en-US" baseline="0" dirty="0" smtClean="0"/>
              <a:t>, </a:t>
            </a:r>
            <a:r>
              <a:rPr lang="en-US" baseline="0" dirty="0" err="1" smtClean="0"/>
              <a:t>eso</a:t>
            </a:r>
            <a:r>
              <a:rPr lang="en-US" baseline="0" dirty="0" smtClean="0"/>
              <a:t> </a:t>
            </a:r>
            <a:r>
              <a:rPr lang="en-US" baseline="0" dirty="0" err="1" smtClean="0"/>
              <a:t>junto</a:t>
            </a:r>
            <a:r>
              <a:rPr lang="en-US" baseline="0" dirty="0" smtClean="0"/>
              <a:t> con el </a:t>
            </a:r>
            <a:r>
              <a:rPr lang="en-US" baseline="0" dirty="0" err="1" smtClean="0"/>
              <a:t>pasao</a:t>
            </a:r>
            <a:r>
              <a:rPr lang="en-US" baseline="0" dirty="0" smtClean="0"/>
              <a:t> de </a:t>
            </a:r>
            <a:r>
              <a:rPr lang="en-US" baseline="0" dirty="0" err="1" smtClean="0"/>
              <a:t>arado</a:t>
            </a:r>
            <a:r>
              <a:rPr lang="en-US" baseline="0" dirty="0" smtClean="0"/>
              <a:t>, </a:t>
            </a:r>
            <a:r>
              <a:rPr lang="en-US" baseline="0" dirty="0" err="1" smtClean="0"/>
              <a:t>rastra</a:t>
            </a:r>
            <a:r>
              <a:rPr lang="en-US" baseline="0" dirty="0" smtClean="0"/>
              <a:t> y </a:t>
            </a:r>
            <a:r>
              <a:rPr lang="en-US" baseline="0" dirty="0" err="1" smtClean="0"/>
              <a:t>adcición</a:t>
            </a:r>
            <a:r>
              <a:rPr lang="en-US" baseline="0" dirty="0" smtClean="0"/>
              <a:t> de MO </a:t>
            </a:r>
            <a:r>
              <a:rPr lang="en-US" baseline="0" dirty="0" err="1" smtClean="0"/>
              <a:t>permite</a:t>
            </a:r>
            <a:r>
              <a:rPr lang="en-US" baseline="0" dirty="0" smtClean="0"/>
              <a:t> </a:t>
            </a:r>
            <a:r>
              <a:rPr lang="en-US" baseline="0" dirty="0" err="1" smtClean="0"/>
              <a:t>mejorar</a:t>
            </a:r>
            <a:r>
              <a:rPr lang="en-US" baseline="0" dirty="0" smtClean="0"/>
              <a:t> la </a:t>
            </a:r>
            <a:r>
              <a:rPr lang="en-US" baseline="0" dirty="0" err="1" smtClean="0"/>
              <a:t>estructura</a:t>
            </a:r>
            <a:r>
              <a:rPr lang="en-US" baseline="0" dirty="0" smtClean="0"/>
              <a:t> del </a:t>
            </a:r>
            <a:r>
              <a:rPr lang="en-US" baseline="0" dirty="0" err="1" smtClean="0"/>
              <a:t>suelo</a:t>
            </a:r>
            <a:r>
              <a:rPr lang="en-US" baseline="0" dirty="0" smtClean="0"/>
              <a:t>. Con la </a:t>
            </a:r>
            <a:r>
              <a:rPr lang="en-US" baseline="0" dirty="0" err="1" smtClean="0"/>
              <a:t>reforma</a:t>
            </a:r>
            <a:r>
              <a:rPr lang="en-US" baseline="0" dirty="0" smtClean="0"/>
              <a:t> </a:t>
            </a:r>
            <a:r>
              <a:rPr lang="en-US" baseline="0" dirty="0" err="1" smtClean="0"/>
              <a:t>agraria</a:t>
            </a:r>
            <a:r>
              <a:rPr lang="en-US" baseline="0" dirty="0" smtClean="0"/>
              <a:t> se </a:t>
            </a:r>
            <a:r>
              <a:rPr lang="en-US" baseline="0" dirty="0" err="1" smtClean="0"/>
              <a:t>empleó</a:t>
            </a:r>
            <a:r>
              <a:rPr lang="en-US" baseline="0" dirty="0" smtClean="0"/>
              <a:t> </a:t>
            </a:r>
            <a:r>
              <a:rPr lang="en-US" baseline="0" dirty="0" err="1" smtClean="0"/>
              <a:t>tractores</a:t>
            </a:r>
            <a:r>
              <a:rPr lang="en-US" baseline="0" dirty="0" smtClean="0"/>
              <a:t> </a:t>
            </a:r>
            <a:r>
              <a:rPr lang="en-US" baseline="0" dirty="0" err="1" smtClean="0"/>
              <a:t>roturadores</a:t>
            </a:r>
            <a:r>
              <a:rPr lang="en-US" baseline="0" dirty="0" smtClean="0"/>
              <a:t> </a:t>
            </a:r>
            <a:r>
              <a:rPr lang="en-US" baseline="0" dirty="0" err="1" smtClean="0"/>
              <a:t>para</a:t>
            </a:r>
            <a:r>
              <a:rPr lang="en-US" baseline="0" dirty="0" smtClean="0"/>
              <a:t> </a:t>
            </a:r>
            <a:r>
              <a:rPr lang="en-US" baseline="0" dirty="0" err="1" smtClean="0"/>
              <a:t>devolver</a:t>
            </a:r>
            <a:r>
              <a:rPr lang="en-US" baseline="0" dirty="0" smtClean="0"/>
              <a:t> la </a:t>
            </a:r>
            <a:r>
              <a:rPr lang="en-US" baseline="0" dirty="0" err="1" smtClean="0"/>
              <a:t>fertilidad</a:t>
            </a:r>
            <a:r>
              <a:rPr lang="en-US" baseline="0" dirty="0" smtClean="0"/>
              <a:t> al </a:t>
            </a:r>
            <a:r>
              <a:rPr lang="en-US" baseline="0" dirty="0" err="1" smtClean="0"/>
              <a:t>suelo</a:t>
            </a:r>
            <a:r>
              <a:rPr lang="en-US" baseline="0" dirty="0" smtClean="0"/>
              <a:t>, sin embargo </a:t>
            </a:r>
            <a:r>
              <a:rPr lang="en-US" baseline="0" dirty="0" err="1" smtClean="0"/>
              <a:t>su</a:t>
            </a:r>
            <a:r>
              <a:rPr lang="en-US" baseline="0" dirty="0" smtClean="0"/>
              <a:t> </a:t>
            </a:r>
            <a:r>
              <a:rPr lang="en-US" baseline="0" dirty="0" err="1" smtClean="0"/>
              <a:t>uso</a:t>
            </a:r>
            <a:r>
              <a:rPr lang="en-US" baseline="0" dirty="0" smtClean="0"/>
              <a:t> </a:t>
            </a:r>
            <a:r>
              <a:rPr lang="en-US" baseline="0" dirty="0" err="1" smtClean="0"/>
              <a:t>fue</a:t>
            </a:r>
            <a:r>
              <a:rPr lang="en-US" baseline="0" dirty="0" smtClean="0"/>
              <a:t> </a:t>
            </a:r>
            <a:r>
              <a:rPr lang="en-US" baseline="0" dirty="0" err="1" smtClean="0"/>
              <a:t>muy</a:t>
            </a:r>
            <a:r>
              <a:rPr lang="en-US" baseline="0" dirty="0" smtClean="0"/>
              <a:t> controversial </a:t>
            </a:r>
            <a:r>
              <a:rPr lang="en-US" baseline="0" dirty="0" err="1" smtClean="0"/>
              <a:t>ya</a:t>
            </a:r>
            <a:r>
              <a:rPr lang="en-US" baseline="0" dirty="0" smtClean="0"/>
              <a:t> </a:t>
            </a:r>
            <a:r>
              <a:rPr lang="en-US" baseline="0" dirty="0" err="1" smtClean="0"/>
              <a:t>que</a:t>
            </a:r>
            <a:r>
              <a:rPr lang="en-US" baseline="0" dirty="0" smtClean="0"/>
              <a:t> al </a:t>
            </a:r>
            <a:r>
              <a:rPr lang="en-US" baseline="0" dirty="0" err="1" smtClean="0"/>
              <a:t>destruir</a:t>
            </a:r>
            <a:r>
              <a:rPr lang="en-US" baseline="0" dirty="0" smtClean="0"/>
              <a:t> la </a:t>
            </a:r>
            <a:r>
              <a:rPr lang="en-US" baseline="0" dirty="0" err="1" smtClean="0"/>
              <a:t>estructura</a:t>
            </a:r>
            <a:r>
              <a:rPr lang="en-US" baseline="0" dirty="0" smtClean="0"/>
              <a:t> del </a:t>
            </a:r>
            <a:r>
              <a:rPr lang="en-US" baseline="0" dirty="0" err="1" smtClean="0"/>
              <a:t>suelo</a:t>
            </a:r>
            <a:r>
              <a:rPr lang="en-US" baseline="0" dirty="0" smtClean="0"/>
              <a:t> </a:t>
            </a:r>
            <a:r>
              <a:rPr lang="en-US" baseline="0" dirty="0" err="1" smtClean="0"/>
              <a:t>dejaba</a:t>
            </a:r>
            <a:r>
              <a:rPr lang="en-US" baseline="0" dirty="0" smtClean="0"/>
              <a:t> un </a:t>
            </a:r>
            <a:r>
              <a:rPr lang="en-US" baseline="0" dirty="0" err="1" smtClean="0"/>
              <a:t>suelo</a:t>
            </a:r>
            <a:r>
              <a:rPr lang="en-US" baseline="0" dirty="0" smtClean="0"/>
              <a:t> </a:t>
            </a:r>
            <a:r>
              <a:rPr lang="en-US" baseline="0" dirty="0" err="1" smtClean="0"/>
              <a:t>polvoso</a:t>
            </a:r>
            <a:r>
              <a:rPr lang="en-US" baseline="0" dirty="0" smtClean="0"/>
              <a:t> y </a:t>
            </a:r>
            <a:r>
              <a:rPr lang="en-US" baseline="0" dirty="0" err="1" smtClean="0"/>
              <a:t>debido</a:t>
            </a:r>
            <a:r>
              <a:rPr lang="en-US" baseline="0" dirty="0" smtClean="0"/>
              <a:t> q </a:t>
            </a:r>
            <a:r>
              <a:rPr lang="en-US" baseline="0" dirty="0" err="1" smtClean="0"/>
              <a:t>que</a:t>
            </a:r>
            <a:r>
              <a:rPr lang="en-US" baseline="0" dirty="0" smtClean="0"/>
              <a:t> </a:t>
            </a:r>
            <a:r>
              <a:rPr lang="en-US" baseline="0" dirty="0" err="1" smtClean="0"/>
              <a:t>estas</a:t>
            </a:r>
            <a:r>
              <a:rPr lang="en-US" baseline="0" dirty="0" smtClean="0"/>
              <a:t> areas se </a:t>
            </a:r>
            <a:r>
              <a:rPr lang="en-US" baseline="0" dirty="0" err="1" smtClean="0"/>
              <a:t>encontraban</a:t>
            </a:r>
            <a:r>
              <a:rPr lang="en-US" baseline="0" dirty="0" smtClean="0"/>
              <a:t> en </a:t>
            </a:r>
            <a:r>
              <a:rPr lang="en-US" baseline="0" dirty="0" err="1" smtClean="0"/>
              <a:t>pendientes</a:t>
            </a:r>
            <a:r>
              <a:rPr lang="en-US" baseline="0" dirty="0" smtClean="0"/>
              <a:t> </a:t>
            </a:r>
            <a:r>
              <a:rPr lang="en-US" baseline="0" dirty="0" err="1" smtClean="0"/>
              <a:t>eran</a:t>
            </a:r>
            <a:r>
              <a:rPr lang="en-US" baseline="0" dirty="0" smtClean="0"/>
              <a:t> </a:t>
            </a:r>
            <a:r>
              <a:rPr lang="en-US" baseline="0" dirty="0" err="1" smtClean="0"/>
              <a:t>victima</a:t>
            </a:r>
            <a:r>
              <a:rPr lang="en-US" baseline="0" dirty="0" smtClean="0"/>
              <a:t> de la erosion y </a:t>
            </a:r>
            <a:r>
              <a:rPr lang="en-US" baseline="0" dirty="0" err="1" smtClean="0"/>
              <a:t>deslaves</a:t>
            </a:r>
            <a:r>
              <a:rPr lang="en-US" baseline="0" dirty="0" smtClean="0"/>
              <a:t> </a:t>
            </a:r>
            <a:r>
              <a:rPr lang="en-US" baseline="0" dirty="0" err="1" smtClean="0"/>
              <a:t>produciendo</a:t>
            </a:r>
            <a:r>
              <a:rPr lang="en-US" baseline="0" dirty="0" smtClean="0"/>
              <a:t> </a:t>
            </a:r>
            <a:r>
              <a:rPr lang="en-US" baseline="0" dirty="0" err="1" smtClean="0"/>
              <a:t>erdidads</a:t>
            </a:r>
            <a:r>
              <a:rPr lang="en-US" baseline="0" dirty="0" smtClean="0"/>
              <a:t> entre 200-500 Mg/Ha/</a:t>
            </a:r>
            <a:r>
              <a:rPr lang="en-US" baseline="0" dirty="0" err="1" smtClean="0"/>
              <a:t>año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Es</a:t>
            </a:r>
            <a:r>
              <a:rPr lang="en-US" dirty="0" smtClean="0"/>
              <a:t> </a:t>
            </a:r>
            <a:r>
              <a:rPr lang="en-US" dirty="0" err="1" smtClean="0"/>
              <a:t>una</a:t>
            </a:r>
            <a:r>
              <a:rPr lang="en-US" dirty="0" smtClean="0"/>
              <a:t> </a:t>
            </a:r>
            <a:r>
              <a:rPr lang="en-US" dirty="0" err="1" smtClean="0"/>
              <a:t>leguminosa</a:t>
            </a:r>
            <a:r>
              <a:rPr lang="en-US" baseline="0" dirty="0" smtClean="0"/>
              <a:t> </a:t>
            </a:r>
            <a:r>
              <a:rPr lang="en-US" baseline="0" dirty="0" err="1" smtClean="0"/>
              <a:t>forrajera</a:t>
            </a:r>
            <a:r>
              <a:rPr lang="en-US" baseline="0" dirty="0" smtClean="0"/>
              <a:t> </a:t>
            </a:r>
            <a:r>
              <a:rPr lang="en-US" baseline="0" dirty="0" err="1" smtClean="0"/>
              <a:t>perenne</a:t>
            </a:r>
            <a:r>
              <a:rPr lang="en-US" baseline="0" dirty="0" smtClean="0"/>
              <a:t> </a:t>
            </a:r>
            <a:r>
              <a:rPr lang="en-US" baseline="0" dirty="0" err="1" smtClean="0"/>
              <a:t>presente</a:t>
            </a:r>
            <a:r>
              <a:rPr lang="en-US" baseline="0" dirty="0" smtClean="0"/>
              <a:t> en </a:t>
            </a:r>
            <a:r>
              <a:rPr lang="en-US" baseline="0" dirty="0" err="1" smtClean="0"/>
              <a:t>regiones</a:t>
            </a:r>
            <a:r>
              <a:rPr lang="en-US" baseline="0" dirty="0" smtClean="0"/>
              <a:t> de </a:t>
            </a:r>
            <a:r>
              <a:rPr lang="en-US" baseline="0" dirty="0" err="1" smtClean="0"/>
              <a:t>clima</a:t>
            </a:r>
            <a:r>
              <a:rPr lang="en-US" baseline="0" dirty="0" smtClean="0"/>
              <a:t> </a:t>
            </a:r>
            <a:r>
              <a:rPr lang="en-US" baseline="0" dirty="0" err="1" smtClean="0"/>
              <a:t>templado</a:t>
            </a:r>
            <a:r>
              <a:rPr lang="en-US" baseline="0" dirty="0" smtClean="0"/>
              <a:t>, </a:t>
            </a:r>
            <a:r>
              <a:rPr lang="en-US" baseline="0" dirty="0" err="1" smtClean="0"/>
              <a:t>crece</a:t>
            </a:r>
            <a:r>
              <a:rPr lang="en-US" baseline="0" dirty="0" smtClean="0"/>
              <a:t> en </a:t>
            </a:r>
            <a:r>
              <a:rPr lang="en-US" baseline="0" dirty="0" err="1" smtClean="0"/>
              <a:t>las</a:t>
            </a:r>
            <a:r>
              <a:rPr lang="en-US" baseline="0" dirty="0" smtClean="0"/>
              <a:t> </a:t>
            </a:r>
            <a:r>
              <a:rPr lang="en-US" baseline="0" dirty="0" err="1" smtClean="0"/>
              <a:t>orillas</a:t>
            </a:r>
            <a:r>
              <a:rPr lang="en-US" baseline="0" dirty="0" smtClean="0"/>
              <a:t> de arroyos y </a:t>
            </a:r>
            <a:r>
              <a:rPr lang="en-US" baseline="0" dirty="0" err="1" smtClean="0"/>
              <a:t>cienagas</a:t>
            </a:r>
            <a:r>
              <a:rPr lang="en-US" baseline="0" dirty="0" smtClean="0"/>
              <a:t> en </a:t>
            </a:r>
            <a:r>
              <a:rPr lang="en-US" baseline="0" dirty="0" err="1" smtClean="0"/>
              <a:t>regiones</a:t>
            </a:r>
            <a:r>
              <a:rPr lang="en-US" baseline="0" dirty="0" smtClean="0"/>
              <a:t> de Europa </a:t>
            </a:r>
            <a:r>
              <a:rPr lang="en-US" baseline="0" dirty="0" err="1" smtClean="0"/>
              <a:t>Mediterraneo</a:t>
            </a:r>
            <a:r>
              <a:rPr lang="en-US" baseline="0" dirty="0" smtClean="0"/>
              <a:t>, </a:t>
            </a:r>
            <a:r>
              <a:rPr lang="en-US" baseline="0" dirty="0" err="1" smtClean="0"/>
              <a:t>posee</a:t>
            </a:r>
            <a:r>
              <a:rPr lang="en-US" baseline="0" dirty="0" smtClean="0"/>
              <a:t> gran valor </a:t>
            </a:r>
            <a:r>
              <a:rPr lang="en-US" baseline="0" dirty="0" err="1" smtClean="0"/>
              <a:t>nutritivo</a:t>
            </a:r>
            <a:r>
              <a:rPr lang="en-US" baseline="0" dirty="0" smtClean="0"/>
              <a:t> y </a:t>
            </a:r>
            <a:r>
              <a:rPr lang="en-US" baseline="0" dirty="0" err="1" smtClean="0"/>
              <a:t>una</a:t>
            </a:r>
            <a:r>
              <a:rPr lang="en-US" baseline="0" dirty="0" smtClean="0"/>
              <a:t> </a:t>
            </a:r>
            <a:r>
              <a:rPr lang="en-US" baseline="0" dirty="0" err="1" smtClean="0"/>
              <a:t>alta</a:t>
            </a:r>
            <a:r>
              <a:rPr lang="en-US" baseline="0" dirty="0" smtClean="0"/>
              <a:t> </a:t>
            </a:r>
            <a:r>
              <a:rPr lang="en-US" baseline="0" dirty="0" err="1" smtClean="0"/>
              <a:t>incorporacion</a:t>
            </a:r>
            <a:r>
              <a:rPr lang="en-US" baseline="0" dirty="0" smtClean="0"/>
              <a:t> de </a:t>
            </a:r>
            <a:r>
              <a:rPr lang="en-US" baseline="0" dirty="0" err="1" smtClean="0"/>
              <a:t>nitrogeno</a:t>
            </a:r>
            <a:r>
              <a:rPr lang="en-US" baseline="0" dirty="0" smtClean="0"/>
              <a:t>, </a:t>
            </a:r>
            <a:r>
              <a:rPr lang="en-US" baseline="0" dirty="0" err="1" smtClean="0"/>
              <a:t>siendo</a:t>
            </a:r>
            <a:r>
              <a:rPr lang="en-US" baseline="0" dirty="0" smtClean="0"/>
              <a:t> </a:t>
            </a:r>
            <a:r>
              <a:rPr lang="en-US" baseline="0" dirty="0" err="1" smtClean="0"/>
              <a:t>una</a:t>
            </a:r>
            <a:r>
              <a:rPr lang="en-US" baseline="0" dirty="0" smtClean="0"/>
              <a:t> </a:t>
            </a:r>
            <a:r>
              <a:rPr lang="en-US" baseline="0" dirty="0" err="1" smtClean="0"/>
              <a:t>variedad</a:t>
            </a:r>
            <a:r>
              <a:rPr lang="en-US" baseline="0" dirty="0" smtClean="0"/>
              <a:t> </a:t>
            </a:r>
            <a:r>
              <a:rPr lang="en-US" baseline="0" dirty="0" err="1" smtClean="0"/>
              <a:t>muy</a:t>
            </a:r>
            <a:r>
              <a:rPr lang="en-US" baseline="0" dirty="0" smtClean="0"/>
              <a:t> </a:t>
            </a:r>
            <a:r>
              <a:rPr lang="en-US" baseline="0" dirty="0" err="1" smtClean="0"/>
              <a:t>importante</a:t>
            </a:r>
            <a:r>
              <a:rPr lang="en-US" baseline="0" dirty="0" smtClean="0"/>
              <a:t> entre 300 </a:t>
            </a:r>
            <a:r>
              <a:rPr lang="en-US" baseline="0" dirty="0" err="1" smtClean="0"/>
              <a:t>variedades</a:t>
            </a:r>
            <a:r>
              <a:rPr lang="en-US" baseline="0" dirty="0" smtClean="0"/>
              <a:t> de </a:t>
            </a:r>
            <a:r>
              <a:rPr lang="en-US" baseline="0" dirty="0" err="1" smtClean="0"/>
              <a:t>trebol</a:t>
            </a:r>
            <a:r>
              <a:rPr lang="en-US" baseline="0" dirty="0" smtClean="0"/>
              <a:t> </a:t>
            </a:r>
            <a:r>
              <a:rPr lang="en-US" baseline="0" dirty="0" err="1" smtClean="0"/>
              <a:t>debido</a:t>
            </a:r>
            <a:r>
              <a:rPr lang="en-US" baseline="0" dirty="0" smtClean="0"/>
              <a:t> a </a:t>
            </a:r>
            <a:r>
              <a:rPr lang="en-US" baseline="0" dirty="0" err="1" smtClean="0"/>
              <a:t>su</a:t>
            </a:r>
            <a:r>
              <a:rPr lang="en-US" baseline="0" dirty="0" smtClean="0"/>
              <a:t> </a:t>
            </a:r>
            <a:r>
              <a:rPr lang="en-US" baseline="0" dirty="0" err="1" smtClean="0"/>
              <a:t>aporte</a:t>
            </a:r>
            <a:r>
              <a:rPr lang="en-US" baseline="0" dirty="0" smtClean="0"/>
              <a:t> de </a:t>
            </a:r>
            <a:r>
              <a:rPr lang="en-US" baseline="0" dirty="0" err="1" smtClean="0"/>
              <a:t>nitrogeno</a:t>
            </a:r>
            <a:r>
              <a:rPr lang="en-US" baseline="0" dirty="0" smtClean="0"/>
              <a:t>. </a:t>
            </a:r>
            <a:r>
              <a:rPr lang="en-US" baseline="0" dirty="0" err="1" smtClean="0"/>
              <a:t>Es</a:t>
            </a:r>
            <a:r>
              <a:rPr lang="en-US" baseline="0" dirty="0" smtClean="0"/>
              <a:t> </a:t>
            </a:r>
            <a:r>
              <a:rPr lang="en-US" baseline="0" dirty="0" err="1" smtClean="0"/>
              <a:t>utilizado</a:t>
            </a:r>
            <a:r>
              <a:rPr lang="en-US" baseline="0" dirty="0" smtClean="0"/>
              <a:t> </a:t>
            </a:r>
            <a:r>
              <a:rPr lang="en-US" baseline="0" dirty="0" err="1" smtClean="0"/>
              <a:t>como</a:t>
            </a:r>
            <a:r>
              <a:rPr lang="en-US" baseline="0" dirty="0" smtClean="0"/>
              <a:t> </a:t>
            </a:r>
            <a:r>
              <a:rPr lang="en-US" baseline="0" dirty="0" err="1" smtClean="0"/>
              <a:t>forraje</a:t>
            </a:r>
            <a:r>
              <a:rPr lang="en-US" baseline="0" dirty="0" smtClean="0"/>
              <a:t> o </a:t>
            </a:r>
            <a:r>
              <a:rPr lang="en-US" baseline="0" dirty="0" err="1" smtClean="0"/>
              <a:t>céspedes</a:t>
            </a:r>
            <a:r>
              <a:rPr lang="en-US" baseline="0" dirty="0" smtClean="0"/>
              <a:t> de </a:t>
            </a:r>
            <a:r>
              <a:rPr lang="en-US" baseline="0" dirty="0" err="1" smtClean="0"/>
              <a:t>jardines</a:t>
            </a:r>
            <a:r>
              <a:rPr lang="en-US" baseline="0" dirty="0" smtClean="0"/>
              <a:t> </a:t>
            </a:r>
            <a:r>
              <a:rPr lang="en-US" baseline="0" dirty="0" err="1" smtClean="0"/>
              <a:t>razones</a:t>
            </a:r>
            <a:r>
              <a:rPr lang="en-US" baseline="0" dirty="0" smtClean="0"/>
              <a:t> </a:t>
            </a:r>
            <a:r>
              <a:rPr lang="en-US" baseline="0" dirty="0" err="1" smtClean="0"/>
              <a:t>por</a:t>
            </a:r>
            <a:r>
              <a:rPr lang="en-US" baseline="0" dirty="0" smtClean="0"/>
              <a:t> la </a:t>
            </a:r>
            <a:r>
              <a:rPr lang="en-US" baseline="0" dirty="0" err="1" smtClean="0"/>
              <a:t>cual</a:t>
            </a:r>
            <a:r>
              <a:rPr lang="en-US" baseline="0" dirty="0" smtClean="0"/>
              <a:t> se ha </a:t>
            </a:r>
            <a:r>
              <a:rPr lang="en-US" baseline="0" dirty="0" err="1" smtClean="0"/>
              <a:t>naturalizado</a:t>
            </a:r>
            <a:r>
              <a:rPr lang="en-US" baseline="0" dirty="0" smtClean="0"/>
              <a:t> en </a:t>
            </a:r>
            <a:r>
              <a:rPr lang="en-US" baseline="0" dirty="0" err="1" smtClean="0"/>
              <a:t>varias</a:t>
            </a:r>
            <a:r>
              <a:rPr lang="en-US" baseline="0" dirty="0" smtClean="0"/>
              <a:t> </a:t>
            </a:r>
            <a:r>
              <a:rPr lang="en-US" baseline="0" dirty="0" err="1" smtClean="0"/>
              <a:t>zonas</a:t>
            </a:r>
            <a:r>
              <a:rPr lang="en-US" baseline="0" dirty="0" smtClean="0"/>
              <a:t> del </a:t>
            </a:r>
            <a:r>
              <a:rPr lang="en-US" baseline="0" dirty="0" err="1" smtClean="0"/>
              <a:t>mundo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A56A042-6BEF-405C-8AAD-17CBC1F78AE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362930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735807"/>
          <a:ext cx="9144000" cy="4212431"/>
        </p:xfrm>
        <a:graphic>
          <a:graphicData uri="http://schemas.openxmlformats.org/presentationml/2006/ole">
            <mc:AlternateContent xmlns:mc="http://schemas.openxmlformats.org/markup-compatibility/2006">
              <mc:Choice xmlns:v="urn:schemas-microsoft-com:vml" Requires="v">
                <p:oleObj spid="_x0000_s1263"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5807"/>
                        <a:ext cx="9144000" cy="421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00" y="4683919"/>
            <a:ext cx="2133600" cy="357188"/>
          </a:xfrm>
          <a:prstGeom prst="rect">
            <a:avLst/>
          </a:prstGeom>
          <a:noFill/>
          <a:ln w="9525">
            <a:noFill/>
            <a:miter lim="800000"/>
            <a:headEnd/>
            <a:tailEnd/>
          </a:ln>
          <a:effectLst/>
        </p:spPr>
        <p:txBody>
          <a:bodyPr lIns="68580" tIns="34290" rIns="68580" bIns="34290"/>
          <a:lstStyle/>
          <a:p>
            <a:pPr>
              <a:defRPr/>
            </a:pPr>
            <a:endParaRPr lang="es-ES" sz="800" dirty="0">
              <a:solidFill>
                <a:prstClr val="black"/>
              </a:solidFill>
            </a:endParaRPr>
          </a:p>
        </p:txBody>
      </p:sp>
      <p:sp>
        <p:nvSpPr>
          <p:cNvPr id="4" name="Rectangle 25"/>
          <p:cNvSpPr>
            <a:spLocks noChangeArrowheads="1"/>
          </p:cNvSpPr>
          <p:nvPr/>
        </p:nvSpPr>
        <p:spPr bwMode="auto">
          <a:xfrm>
            <a:off x="3124200" y="4683919"/>
            <a:ext cx="2895600" cy="357188"/>
          </a:xfrm>
          <a:prstGeom prst="rect">
            <a:avLst/>
          </a:prstGeom>
          <a:noFill/>
          <a:ln w="9525">
            <a:noFill/>
            <a:miter lim="800000"/>
            <a:headEnd/>
            <a:tailEnd/>
          </a:ln>
          <a:effectLst/>
        </p:spPr>
        <p:txBody>
          <a:bodyPr lIns="68580" tIns="34290" rIns="68580" bIns="34290"/>
          <a:lstStyle/>
          <a:p>
            <a:pPr algn="ctr">
              <a:defRPr/>
            </a:pPr>
            <a:endParaRPr lang="es-ES" sz="800" dirty="0">
              <a:solidFill>
                <a:prstClr val="black"/>
              </a:solidFill>
            </a:endParaRPr>
          </a:p>
        </p:txBody>
      </p:sp>
      <p:sp>
        <p:nvSpPr>
          <p:cNvPr id="5" name="Rectangle 26"/>
          <p:cNvSpPr>
            <a:spLocks noChangeArrowheads="1"/>
          </p:cNvSpPr>
          <p:nvPr/>
        </p:nvSpPr>
        <p:spPr bwMode="auto">
          <a:xfrm>
            <a:off x="457200" y="4683919"/>
            <a:ext cx="2133600" cy="357188"/>
          </a:xfrm>
          <a:prstGeom prst="rect">
            <a:avLst/>
          </a:prstGeom>
          <a:noFill/>
          <a:ln w="9525">
            <a:noFill/>
            <a:miter lim="800000"/>
            <a:headEnd/>
            <a:tailEnd/>
          </a:ln>
          <a:effectLst/>
        </p:spPr>
        <p:txBody>
          <a:bodyPr lIns="68580" tIns="34290" rIns="68580" bIns="34290"/>
          <a:lstStyle/>
          <a:p>
            <a:pPr>
              <a:defRPr/>
            </a:pPr>
            <a:endParaRPr lang="es-ES" sz="800" dirty="0">
              <a:solidFill>
                <a:prstClr val="black"/>
              </a:solidFill>
            </a:endParaRPr>
          </a:p>
        </p:txBody>
      </p:sp>
      <p:sp>
        <p:nvSpPr>
          <p:cNvPr id="6" name="Rectangle 27"/>
          <p:cNvSpPr>
            <a:spLocks noChangeArrowheads="1"/>
          </p:cNvSpPr>
          <p:nvPr/>
        </p:nvSpPr>
        <p:spPr bwMode="auto">
          <a:xfrm>
            <a:off x="3124200" y="4683919"/>
            <a:ext cx="2895600" cy="357188"/>
          </a:xfrm>
          <a:prstGeom prst="rect">
            <a:avLst/>
          </a:prstGeom>
          <a:noFill/>
          <a:ln w="9525">
            <a:noFill/>
            <a:miter lim="800000"/>
            <a:headEnd/>
            <a:tailEnd/>
          </a:ln>
          <a:effectLst/>
        </p:spPr>
        <p:txBody>
          <a:bodyPr lIns="68580" tIns="34290" rIns="68580" bIns="34290"/>
          <a:lstStyle/>
          <a:p>
            <a:pPr algn="ctr">
              <a:defRPr/>
            </a:pPr>
            <a:endParaRPr lang="es-ES" sz="800" dirty="0">
              <a:solidFill>
                <a:prstClr val="black"/>
              </a:solidFill>
            </a:endParaRPr>
          </a:p>
        </p:txBody>
      </p:sp>
      <p:pic>
        <p:nvPicPr>
          <p:cNvPr id="7" name="Picture 48" descr="bannner 2"/>
          <p:cNvPicPr>
            <a:picLocks noChangeAspect="1" noChangeArrowheads="1"/>
          </p:cNvPicPr>
          <p:nvPr/>
        </p:nvPicPr>
        <p:blipFill>
          <a:blip r:embed="rId5" cstate="print"/>
          <a:srcRect/>
          <a:stretch>
            <a:fillRect/>
          </a:stretch>
        </p:blipFill>
        <p:spPr bwMode="auto">
          <a:xfrm>
            <a:off x="0" y="4292203"/>
            <a:ext cx="9144000" cy="851297"/>
          </a:xfrm>
          <a:prstGeom prst="rect">
            <a:avLst/>
          </a:prstGeom>
          <a:noFill/>
          <a:ln w="9525">
            <a:noFill/>
            <a:miter lim="800000"/>
            <a:headEnd/>
            <a:tailEnd/>
          </a:ln>
        </p:spPr>
      </p:pic>
      <p:sp>
        <p:nvSpPr>
          <p:cNvPr id="8" name="Oval 50"/>
          <p:cNvSpPr>
            <a:spLocks noChangeArrowheads="1"/>
          </p:cNvSpPr>
          <p:nvPr/>
        </p:nvSpPr>
        <p:spPr bwMode="auto">
          <a:xfrm>
            <a:off x="217488" y="195265"/>
            <a:ext cx="792162" cy="594122"/>
          </a:xfrm>
          <a:prstGeom prst="ellipse">
            <a:avLst/>
          </a:prstGeom>
          <a:solidFill>
            <a:schemeClr val="bg1"/>
          </a:solidFill>
          <a:ln w="9525">
            <a:noFill/>
            <a:round/>
            <a:headEnd/>
            <a:tailEnd/>
          </a:ln>
          <a:effectLst/>
        </p:spPr>
        <p:txBody>
          <a:bodyPr wrap="none" lIns="68580" tIns="34290" rIns="68580" bIns="34290" anchor="ctr"/>
          <a:lstStyle/>
          <a:p>
            <a:pPr>
              <a:defRPr/>
            </a:pPr>
            <a:endParaRPr lang="es-EC" sz="1000" dirty="0">
              <a:solidFill>
                <a:prstClr val="black"/>
              </a:solidFill>
            </a:endParaRPr>
          </a:p>
        </p:txBody>
      </p:sp>
      <p:pic>
        <p:nvPicPr>
          <p:cNvPr id="9" name="Picture 49" descr="LOGO ESPE ORIGINAL copia"/>
          <p:cNvPicPr>
            <a:picLocks noChangeAspect="1" noChangeArrowheads="1"/>
          </p:cNvPicPr>
          <p:nvPr/>
        </p:nvPicPr>
        <p:blipFill>
          <a:blip r:embed="rId6" cstate="print"/>
          <a:srcRect/>
          <a:stretch>
            <a:fillRect/>
          </a:stretch>
        </p:blipFill>
        <p:spPr bwMode="auto">
          <a:xfrm>
            <a:off x="107951" y="86916"/>
            <a:ext cx="3313113" cy="665559"/>
          </a:xfrm>
          <a:prstGeom prst="rect">
            <a:avLst/>
          </a:prstGeom>
          <a:noFill/>
          <a:ln w="9525">
            <a:noFill/>
            <a:miter lim="800000"/>
            <a:headEnd/>
            <a:tailEnd/>
          </a:ln>
        </p:spPr>
      </p:pic>
    </p:spTree>
    <p:extLst>
      <p:ext uri="{BB962C8B-B14F-4D97-AF65-F5344CB8AC3E}">
        <p14:creationId xmlns:p14="http://schemas.microsoft.com/office/powerpoint/2010/main" val="304584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857250"/>
          </a:xfrm>
          <a:prstGeom prst="rect">
            <a:avLst/>
          </a:prstGeom>
        </p:spPr>
        <p:txBody>
          <a:bodyPr lIns="68580" tIns="34290" rIns="68580" bIns="34290"/>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200153"/>
            <a:ext cx="8229600" cy="3394472"/>
          </a:xfrm>
          <a:prstGeom prst="rect">
            <a:avLst/>
          </a:prstGeom>
        </p:spPr>
        <p:txBody>
          <a:bodyPr vert="eaVert" lIns="68580" tIns="34290" rIns="68580" bIns="3429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89921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1"/>
            <a:ext cx="2057400" cy="4388644"/>
          </a:xfrm>
          <a:prstGeom prst="rect">
            <a:avLst/>
          </a:prstGeom>
        </p:spPr>
        <p:txBody>
          <a:bodyPr vert="eaVert" lIns="68580" tIns="34290" rIns="68580" bIns="34290"/>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05981"/>
            <a:ext cx="6019800" cy="4388644"/>
          </a:xfrm>
          <a:prstGeom prst="rect">
            <a:avLst/>
          </a:prstGeom>
        </p:spPr>
        <p:txBody>
          <a:bodyPr vert="eaVert" lIns="68580" tIns="34290" rIns="68580" bIns="3429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867530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1"/>
            <a:ext cx="7772400" cy="1102519"/>
          </a:xfrm>
          <a:prstGeom prst="rect">
            <a:avLst/>
          </a:prstGeom>
        </p:spPr>
        <p:txBody>
          <a:bodyPr lIns="68580" tIns="34290" rIns="68580" bIns="34290"/>
          <a:lstStyle/>
          <a:p>
            <a:r>
              <a:rPr lang="es-ES"/>
              <a:t>Haga clic para modificar el estilo de título del patrón</a:t>
            </a:r>
            <a:endParaRPr lang="es-EC"/>
          </a:p>
        </p:txBody>
      </p:sp>
      <p:sp>
        <p:nvSpPr>
          <p:cNvPr id="3" name="2 Subtítulo"/>
          <p:cNvSpPr>
            <a:spLocks noGrp="1"/>
          </p:cNvSpPr>
          <p:nvPr>
            <p:ph type="subTitle" idx="1"/>
          </p:nvPr>
        </p:nvSpPr>
        <p:spPr>
          <a:xfrm>
            <a:off x="1371600" y="2914650"/>
            <a:ext cx="6400800" cy="1314450"/>
          </a:xfrm>
          <a:prstGeom prst="rect">
            <a:avLst/>
          </a:prstGeom>
        </p:spPr>
        <p:txBody>
          <a:bodyPr lIns="68580" tIns="34290" rIns="68580" bIns="34290"/>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4767265"/>
            <a:ext cx="2133600" cy="273844"/>
          </a:xfrm>
          <a:prstGeom prst="rect">
            <a:avLst/>
          </a:prstGeom>
        </p:spPr>
        <p:txBody>
          <a:bodyPr lIns="68580" tIns="34290" rIns="68580" bIns="34290"/>
          <a:lstStyle/>
          <a:p>
            <a:fld id="{051AE5A9-CDC8-4E90-A896-10FA9FAE5485}" type="datetimeFigureOut">
              <a:rPr lang="es-EC" smtClean="0">
                <a:solidFill>
                  <a:prstClr val="black"/>
                </a:solidFill>
              </a:rPr>
              <a:pPr/>
              <a:t>07/06/2021</a:t>
            </a:fld>
            <a:endParaRPr lang="es-EC" dirty="0">
              <a:solidFill>
                <a:prstClr val="black"/>
              </a:solidFill>
            </a:endParaRPr>
          </a:p>
        </p:txBody>
      </p:sp>
      <p:sp>
        <p:nvSpPr>
          <p:cNvPr id="5" name="4 Marcador de pie de página"/>
          <p:cNvSpPr>
            <a:spLocks noGrp="1"/>
          </p:cNvSpPr>
          <p:nvPr>
            <p:ph type="ftr" sz="quarter" idx="11"/>
          </p:nvPr>
        </p:nvSpPr>
        <p:spPr>
          <a:xfrm>
            <a:off x="3124200" y="4767265"/>
            <a:ext cx="2895600" cy="273844"/>
          </a:xfrm>
          <a:prstGeom prst="rect">
            <a:avLst/>
          </a:prstGeom>
        </p:spPr>
        <p:txBody>
          <a:bodyPr lIns="68580" tIns="34290" rIns="68580" bIns="34290"/>
          <a:lstStyle/>
          <a:p>
            <a:endParaRPr lang="es-EC" dirty="0">
              <a:solidFill>
                <a:prstClr val="black"/>
              </a:solidFill>
            </a:endParaRPr>
          </a:p>
        </p:txBody>
      </p:sp>
      <p:sp>
        <p:nvSpPr>
          <p:cNvPr id="6" name="5 Marcador de número de diapositiva"/>
          <p:cNvSpPr>
            <a:spLocks noGrp="1"/>
          </p:cNvSpPr>
          <p:nvPr>
            <p:ph type="sldNum" sz="quarter" idx="12"/>
          </p:nvPr>
        </p:nvSpPr>
        <p:spPr>
          <a:xfrm>
            <a:off x="6553200" y="4767265"/>
            <a:ext cx="2133600" cy="273844"/>
          </a:xfrm>
          <a:prstGeom prst="rect">
            <a:avLst/>
          </a:prstGeom>
        </p:spPr>
        <p:txBody>
          <a:bodyPr lIns="68580" tIns="34290" rIns="68580" bIns="34290"/>
          <a:lstStyle/>
          <a:p>
            <a:fld id="{B6868DCA-1376-4BF8-8049-D3FB3EDE2122}" type="slidenum">
              <a:rPr lang="es-EC" smtClean="0">
                <a:solidFill>
                  <a:prstClr val="black"/>
                </a:solidFill>
              </a:rPr>
              <a:pPr/>
              <a:t>‹Nº›</a:t>
            </a:fld>
            <a:endParaRPr lang="es-EC" dirty="0">
              <a:solidFill>
                <a:prstClr val="black"/>
              </a:solidFill>
            </a:endParaRPr>
          </a:p>
        </p:txBody>
      </p:sp>
    </p:spTree>
    <p:extLst>
      <p:ext uri="{BB962C8B-B14F-4D97-AF65-F5344CB8AC3E}">
        <p14:creationId xmlns:p14="http://schemas.microsoft.com/office/powerpoint/2010/main" val="388491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20"/>
            <a:ext cx="7772400" cy="1102519"/>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2470286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2831647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286167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3398702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85725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425059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2959028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250460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857250"/>
          </a:xfrm>
          <a:prstGeom prst="rect">
            <a:avLst/>
          </a:prstGeom>
        </p:spPr>
        <p:txBody>
          <a:bodyPr lIns="68580" tIns="34290" rIns="68580" bIns="34290"/>
          <a:lstStyle/>
          <a:p>
            <a:r>
              <a:rPr lang="es-ES"/>
              <a:t>Haga clic para modificar el estilo de título del patrón</a:t>
            </a:r>
            <a:endParaRPr lang="es-EC"/>
          </a:p>
        </p:txBody>
      </p:sp>
      <p:sp>
        <p:nvSpPr>
          <p:cNvPr id="3" name="2 Marcador de contenido"/>
          <p:cNvSpPr>
            <a:spLocks noGrp="1"/>
          </p:cNvSpPr>
          <p:nvPr>
            <p:ph idx="1"/>
          </p:nvPr>
        </p:nvSpPr>
        <p:spPr>
          <a:xfrm>
            <a:off x="457200" y="1200153"/>
            <a:ext cx="8229600" cy="3394472"/>
          </a:xfrm>
          <a:prstGeom prst="rect">
            <a:avLst/>
          </a:prstGeom>
        </p:spPr>
        <p:txBody>
          <a:bodyPr lIns="68580" tIns="34290" rIns="68580" bIns="3429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35122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04787"/>
            <a:ext cx="3008313" cy="871538"/>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323656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919503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156629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54781"/>
            <a:ext cx="2057400" cy="3290888"/>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54781"/>
            <a:ext cx="6019800" cy="329088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0A46612-6822-4F6D-8D1D-D9A330975C76}" type="datetimeFigureOut">
              <a:rPr lang="es-EC" smtClean="0"/>
              <a:t>07/06/2021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EE1AFB19-1264-4B9D-87E7-B039626D0683}" type="slidenum">
              <a:rPr lang="es-EC" smtClean="0"/>
              <a:t>‹Nº›</a:t>
            </a:fld>
            <a:endParaRPr lang="es-EC"/>
          </a:p>
        </p:txBody>
      </p:sp>
    </p:spTree>
    <p:extLst>
      <p:ext uri="{BB962C8B-B14F-4D97-AF65-F5344CB8AC3E}">
        <p14:creationId xmlns:p14="http://schemas.microsoft.com/office/powerpoint/2010/main" val="162211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8"/>
            <a:ext cx="7772400" cy="1021556"/>
          </a:xfrm>
          <a:prstGeom prst="rect">
            <a:avLst/>
          </a:prstGeom>
        </p:spPr>
        <p:txBody>
          <a:bodyPr lIns="68580" tIns="34290" rIns="68580" bIns="34290" anchor="t"/>
          <a:lstStyle>
            <a:lvl1pPr algn="l">
              <a:defRPr sz="23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180035"/>
            <a:ext cx="7772400" cy="1125140"/>
          </a:xfrm>
          <a:prstGeom prst="rect">
            <a:avLst/>
          </a:prstGeom>
        </p:spPr>
        <p:txBody>
          <a:bodyPr lIns="68580" tIns="34290" rIns="68580" bIns="34290" anchor="b"/>
          <a:lstStyle>
            <a:lvl1pPr marL="0" indent="0">
              <a:buNone/>
              <a:defRPr sz="1100"/>
            </a:lvl1pPr>
            <a:lvl2pPr marL="257175" indent="0">
              <a:buNone/>
              <a:defRPr sz="1000"/>
            </a:lvl2pPr>
            <a:lvl3pPr marL="514350" indent="0">
              <a:buNone/>
              <a:defRPr sz="900"/>
            </a:lvl3pPr>
            <a:lvl4pPr marL="771525" indent="0">
              <a:buNone/>
              <a:defRPr sz="800"/>
            </a:lvl4pPr>
            <a:lvl5pPr marL="1028700" indent="0">
              <a:buNone/>
              <a:defRPr sz="800"/>
            </a:lvl5pPr>
            <a:lvl6pPr marL="1285875" indent="0">
              <a:buNone/>
              <a:defRPr sz="800"/>
            </a:lvl6pPr>
            <a:lvl7pPr marL="1543050" indent="0">
              <a:buNone/>
              <a:defRPr sz="800"/>
            </a:lvl7pPr>
            <a:lvl8pPr marL="1800225" indent="0">
              <a:buNone/>
              <a:defRPr sz="800"/>
            </a:lvl8pPr>
            <a:lvl9pPr marL="2057400" indent="0">
              <a:buNone/>
              <a:defRPr sz="800"/>
            </a:lvl9pPr>
          </a:lstStyle>
          <a:p>
            <a:pPr lvl="0"/>
            <a:r>
              <a:rPr lang="es-ES"/>
              <a:t>Haga clic para modificar el estilo de texto del patrón</a:t>
            </a:r>
          </a:p>
        </p:txBody>
      </p:sp>
    </p:spTree>
    <p:extLst>
      <p:ext uri="{BB962C8B-B14F-4D97-AF65-F5344CB8AC3E}">
        <p14:creationId xmlns:p14="http://schemas.microsoft.com/office/powerpoint/2010/main" val="743401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857250"/>
          </a:xfrm>
          <a:prstGeom prst="rect">
            <a:avLst/>
          </a:prstGeom>
        </p:spPr>
        <p:txBody>
          <a:bodyPr lIns="68580" tIns="34290" rIns="68580" bIns="34290"/>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200153"/>
            <a:ext cx="4038600" cy="3394472"/>
          </a:xfrm>
          <a:prstGeom prst="rect">
            <a:avLst/>
          </a:prstGeom>
        </p:spPr>
        <p:txBody>
          <a:bodyPr lIns="68580" tIns="34290" rIns="68580" bIns="34290"/>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200153"/>
            <a:ext cx="4038600" cy="3394472"/>
          </a:xfrm>
          <a:prstGeom prst="rect">
            <a:avLst/>
          </a:prstGeom>
        </p:spPr>
        <p:txBody>
          <a:bodyPr lIns="68580" tIns="34290" rIns="68580" bIns="34290"/>
          <a:lstStyle>
            <a:lvl1pPr>
              <a:defRPr sz="1600"/>
            </a:lvl1pPr>
            <a:lvl2pPr>
              <a:defRPr sz="1400"/>
            </a:lvl2pPr>
            <a:lvl3pPr>
              <a:defRPr sz="1100"/>
            </a:lvl3pPr>
            <a:lvl4pPr>
              <a:defRPr sz="1000"/>
            </a:lvl4pPr>
            <a:lvl5pPr>
              <a:defRPr sz="1000"/>
            </a:lvl5pPr>
            <a:lvl6pPr>
              <a:defRPr sz="1000"/>
            </a:lvl6pPr>
            <a:lvl7pPr>
              <a:defRPr sz="1000"/>
            </a:lvl7pPr>
            <a:lvl8pPr>
              <a:defRPr sz="1000"/>
            </a:lvl8pPr>
            <a:lvl9pPr>
              <a:defRPr sz="1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95510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857250"/>
          </a:xfrm>
          <a:prstGeom prst="rect">
            <a:avLst/>
          </a:prstGeom>
        </p:spPr>
        <p:txBody>
          <a:bodyPr lIns="68580" tIns="34290" rIns="68580" bIns="34290"/>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151335"/>
            <a:ext cx="4040188" cy="479822"/>
          </a:xfrm>
          <a:prstGeom prst="rect">
            <a:avLst/>
          </a:prstGeom>
        </p:spPr>
        <p:txBody>
          <a:bodyPr lIns="68580" tIns="34290" rIns="68580" bIns="34290" anchor="b"/>
          <a:lstStyle>
            <a:lvl1pPr marL="0" indent="0">
              <a:buNone/>
              <a:defRPr sz="1400" b="1"/>
            </a:lvl1pPr>
            <a:lvl2pPr marL="257175" indent="0">
              <a:buNone/>
              <a:defRPr sz="1100" b="1"/>
            </a:lvl2pPr>
            <a:lvl3pPr marL="514350" indent="0">
              <a:buNone/>
              <a:defRPr sz="10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a:prstGeom prst="rect">
            <a:avLst/>
          </a:prstGeom>
        </p:spPr>
        <p:txBody>
          <a:bodyPr lIns="68580" tIns="34290" rIns="68580" bIns="34290"/>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7" y="1151335"/>
            <a:ext cx="4041775" cy="479822"/>
          </a:xfrm>
          <a:prstGeom prst="rect">
            <a:avLst/>
          </a:prstGeom>
        </p:spPr>
        <p:txBody>
          <a:bodyPr lIns="68580" tIns="34290" rIns="68580" bIns="34290" anchor="b"/>
          <a:lstStyle>
            <a:lvl1pPr marL="0" indent="0">
              <a:buNone/>
              <a:defRPr sz="1400" b="1"/>
            </a:lvl1pPr>
            <a:lvl2pPr marL="257175" indent="0">
              <a:buNone/>
              <a:defRPr sz="1100" b="1"/>
            </a:lvl2pPr>
            <a:lvl3pPr marL="514350" indent="0">
              <a:buNone/>
              <a:defRPr sz="1000"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1631156"/>
            <a:ext cx="4041775" cy="2963466"/>
          </a:xfrm>
          <a:prstGeom prst="rect">
            <a:avLst/>
          </a:prstGeom>
        </p:spPr>
        <p:txBody>
          <a:bodyPr lIns="68580" tIns="34290" rIns="68580" bIns="34290"/>
          <a:lstStyle>
            <a:lvl1pPr>
              <a:defRPr sz="14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81443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857250"/>
          </a:xfrm>
          <a:prstGeom prst="rect">
            <a:avLst/>
          </a:prstGeom>
        </p:spPr>
        <p:txBody>
          <a:bodyPr lIns="68580" tIns="34290" rIns="68580" bIns="34290"/>
          <a:lstStyle/>
          <a:p>
            <a:r>
              <a:rPr lang="es-ES"/>
              <a:t>Haga clic para modificar el estilo de título del patrón</a:t>
            </a:r>
            <a:endParaRPr lang="es-EC"/>
          </a:p>
        </p:txBody>
      </p:sp>
    </p:spTree>
    <p:extLst>
      <p:ext uri="{BB962C8B-B14F-4D97-AF65-F5344CB8AC3E}">
        <p14:creationId xmlns:p14="http://schemas.microsoft.com/office/powerpoint/2010/main" val="85859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05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04787"/>
            <a:ext cx="3008313" cy="871538"/>
          </a:xfrm>
          <a:prstGeom prst="rect">
            <a:avLst/>
          </a:prstGeom>
        </p:spPr>
        <p:txBody>
          <a:bodyPr lIns="68580" tIns="34290" rIns="68580" bIns="34290" anchor="b"/>
          <a:lstStyle>
            <a:lvl1pPr algn="l">
              <a:defRPr sz="11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04790"/>
            <a:ext cx="5111750" cy="4389835"/>
          </a:xfrm>
          <a:prstGeom prst="rect">
            <a:avLst/>
          </a:prstGeom>
        </p:spPr>
        <p:txBody>
          <a:bodyPr lIns="68580" tIns="34290" rIns="68580" bIns="34290"/>
          <a:lstStyle>
            <a:lvl1pPr>
              <a:defRPr sz="1800"/>
            </a:lvl1pPr>
            <a:lvl2pPr>
              <a:defRPr sz="1600"/>
            </a:lvl2pPr>
            <a:lvl3pPr>
              <a:defRPr sz="1400"/>
            </a:lvl3pPr>
            <a:lvl4pPr>
              <a:defRPr sz="1100"/>
            </a:lvl4pPr>
            <a:lvl5pPr>
              <a:defRPr sz="1100"/>
            </a:lvl5pPr>
            <a:lvl6pPr>
              <a:defRPr sz="1100"/>
            </a:lvl6pPr>
            <a:lvl7pPr>
              <a:defRPr sz="1100"/>
            </a:lvl7pPr>
            <a:lvl8pPr>
              <a:defRPr sz="1100"/>
            </a:lvl8pPr>
            <a:lvl9pPr>
              <a:defRPr sz="11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2" y="1076328"/>
            <a:ext cx="3008313" cy="3518297"/>
          </a:xfrm>
          <a:prstGeom prst="rect">
            <a:avLst/>
          </a:prstGeom>
        </p:spPr>
        <p:txBody>
          <a:bodyPr lIns="68580" tIns="34290" rIns="68580" bIns="34290"/>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s-ES"/>
              <a:t>Haga clic para modificar el estilo de texto del patrón</a:t>
            </a:r>
          </a:p>
        </p:txBody>
      </p:sp>
    </p:spTree>
    <p:extLst>
      <p:ext uri="{BB962C8B-B14F-4D97-AF65-F5344CB8AC3E}">
        <p14:creationId xmlns:p14="http://schemas.microsoft.com/office/powerpoint/2010/main" val="108734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a:prstGeom prst="rect">
            <a:avLst/>
          </a:prstGeom>
        </p:spPr>
        <p:txBody>
          <a:bodyPr lIns="68580" tIns="34290" rIns="68580" bIns="34290" anchor="b"/>
          <a:lstStyle>
            <a:lvl1pPr algn="l">
              <a:defRPr sz="11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459581"/>
            <a:ext cx="5486400" cy="3086100"/>
          </a:xfrm>
          <a:prstGeom prst="rect">
            <a:avLst/>
          </a:prstGeom>
        </p:spPr>
        <p:txBody>
          <a:bodyPr lIns="68580" tIns="34290" rIns="68580" bIns="34290"/>
          <a:lstStyle>
            <a:lvl1pPr marL="0" indent="0">
              <a:buNone/>
              <a:defRPr sz="1800"/>
            </a:lvl1pPr>
            <a:lvl2pPr marL="257175" indent="0">
              <a:buNone/>
              <a:defRPr sz="1600"/>
            </a:lvl2pPr>
            <a:lvl3pPr marL="514350" indent="0">
              <a:buNone/>
              <a:defRPr sz="1400"/>
            </a:lvl3pPr>
            <a:lvl4pPr marL="771525" indent="0">
              <a:buNone/>
              <a:defRPr sz="1100"/>
            </a:lvl4pPr>
            <a:lvl5pPr marL="1028700" indent="0">
              <a:buNone/>
              <a:defRPr sz="1100"/>
            </a:lvl5pPr>
            <a:lvl6pPr marL="1285875" indent="0">
              <a:buNone/>
              <a:defRPr sz="1100"/>
            </a:lvl6pPr>
            <a:lvl7pPr marL="1543050" indent="0">
              <a:buNone/>
              <a:defRPr sz="1100"/>
            </a:lvl7pPr>
            <a:lvl8pPr marL="1800225" indent="0">
              <a:buNone/>
              <a:defRPr sz="1100"/>
            </a:lvl8pPr>
            <a:lvl9pPr marL="2057400" indent="0">
              <a:buNone/>
              <a:defRPr sz="1100"/>
            </a:lvl9pPr>
          </a:lstStyle>
          <a:p>
            <a:pPr lvl="0"/>
            <a:r>
              <a:rPr lang="es-ES" noProof="0" dirty="0"/>
              <a:t>Haga clic en el icono para agregar una imagen</a:t>
            </a:r>
            <a:endParaRPr lang="es-EC" noProof="0" dirty="0"/>
          </a:p>
        </p:txBody>
      </p:sp>
      <p:sp>
        <p:nvSpPr>
          <p:cNvPr id="4" name="3 Marcador de texto"/>
          <p:cNvSpPr>
            <a:spLocks noGrp="1"/>
          </p:cNvSpPr>
          <p:nvPr>
            <p:ph type="body" sz="half" idx="2"/>
          </p:nvPr>
        </p:nvSpPr>
        <p:spPr>
          <a:xfrm>
            <a:off x="1792288" y="4025503"/>
            <a:ext cx="5486400" cy="603647"/>
          </a:xfrm>
          <a:prstGeom prst="rect">
            <a:avLst/>
          </a:prstGeom>
        </p:spPr>
        <p:txBody>
          <a:bodyPr lIns="68580" tIns="34290" rIns="68580" bIns="34290"/>
          <a:lstStyle>
            <a:lvl1pPr marL="0" indent="0">
              <a:buNone/>
              <a:defRPr sz="800"/>
            </a:lvl1pPr>
            <a:lvl2pPr marL="257175" indent="0">
              <a:buNone/>
              <a:defRPr sz="700"/>
            </a:lvl2pPr>
            <a:lvl3pPr marL="514350" indent="0">
              <a:buNone/>
              <a:defRPr sz="600"/>
            </a:lvl3pPr>
            <a:lvl4pPr marL="771525" indent="0">
              <a:buNone/>
              <a:defRPr sz="500"/>
            </a:lvl4pPr>
            <a:lvl5pPr marL="1028700" indent="0">
              <a:buNone/>
              <a:defRPr sz="500"/>
            </a:lvl5pPr>
            <a:lvl6pPr marL="1285875" indent="0">
              <a:buNone/>
              <a:defRPr sz="500"/>
            </a:lvl6pPr>
            <a:lvl7pPr marL="1543050" indent="0">
              <a:buNone/>
              <a:defRPr sz="500"/>
            </a:lvl7pPr>
            <a:lvl8pPr marL="1800225" indent="0">
              <a:buNone/>
              <a:defRPr sz="500"/>
            </a:lvl8pPr>
            <a:lvl9pPr marL="2057400" indent="0">
              <a:buNone/>
              <a:defRPr sz="500"/>
            </a:lvl9pPr>
          </a:lstStyle>
          <a:p>
            <a:pPr lvl="0"/>
            <a:r>
              <a:rPr lang="es-ES"/>
              <a:t>Haga clic para modificar el estilo de texto del patrón</a:t>
            </a:r>
          </a:p>
        </p:txBody>
      </p:sp>
    </p:spTree>
    <p:extLst>
      <p:ext uri="{BB962C8B-B14F-4D97-AF65-F5344CB8AC3E}">
        <p14:creationId xmlns:p14="http://schemas.microsoft.com/office/powerpoint/2010/main" val="380464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3"/>
            <a:ext cx="9144000" cy="465535"/>
          </a:xfrm>
          <a:prstGeom prst="rect">
            <a:avLst/>
          </a:prstGeom>
          <a:gradFill rotWithShape="1">
            <a:gsLst>
              <a:gs pos="0">
                <a:schemeClr val="bg1"/>
              </a:gs>
              <a:gs pos="100000">
                <a:srgbClr val="9EB786"/>
              </a:gs>
            </a:gsLst>
            <a:lin ang="0" scaled="1"/>
          </a:gradFill>
          <a:ln w="9525">
            <a:noFill/>
            <a:miter lim="800000"/>
            <a:headEnd/>
            <a:tailEnd/>
          </a:ln>
          <a:effectLst/>
        </p:spPr>
        <p:txBody>
          <a:bodyPr wrap="none" lIns="68580" tIns="34290" rIns="68580" bIns="34290" anchor="ctr"/>
          <a:lstStyle/>
          <a:p>
            <a:pPr>
              <a:defRPr/>
            </a:pPr>
            <a:endParaRPr lang="es-EC" sz="1000" dirty="0">
              <a:solidFill>
                <a:prstClr val="black"/>
              </a:solidFill>
            </a:endParaRPr>
          </a:p>
        </p:txBody>
      </p:sp>
      <p:sp>
        <p:nvSpPr>
          <p:cNvPr id="1045" name="Rectangle 21"/>
          <p:cNvSpPr>
            <a:spLocks noChangeArrowheads="1"/>
          </p:cNvSpPr>
          <p:nvPr/>
        </p:nvSpPr>
        <p:spPr bwMode="auto">
          <a:xfrm rot="10800000">
            <a:off x="2" y="4731547"/>
            <a:ext cx="7885113" cy="411956"/>
          </a:xfrm>
          <a:prstGeom prst="rect">
            <a:avLst/>
          </a:prstGeom>
          <a:gradFill rotWithShape="1">
            <a:gsLst>
              <a:gs pos="0">
                <a:schemeClr val="bg1"/>
              </a:gs>
              <a:gs pos="100000">
                <a:srgbClr val="9EB786"/>
              </a:gs>
            </a:gsLst>
            <a:lin ang="0" scaled="1"/>
          </a:gradFill>
          <a:ln w="9525">
            <a:noFill/>
            <a:miter lim="800000"/>
            <a:headEnd/>
            <a:tailEnd/>
          </a:ln>
          <a:effectLst/>
        </p:spPr>
        <p:txBody>
          <a:bodyPr wrap="none" lIns="68580" tIns="34290" rIns="68580" bIns="34290" anchor="ctr"/>
          <a:lstStyle/>
          <a:p>
            <a:pPr>
              <a:defRPr/>
            </a:pPr>
            <a:endParaRPr lang="es-EC" sz="1000" dirty="0">
              <a:solidFill>
                <a:prstClr val="black"/>
              </a:solidFill>
            </a:endParaRPr>
          </a:p>
        </p:txBody>
      </p:sp>
      <p:sp>
        <p:nvSpPr>
          <p:cNvPr id="1047" name="Line 23"/>
          <p:cNvSpPr>
            <a:spLocks noChangeShapeType="1"/>
          </p:cNvSpPr>
          <p:nvPr/>
        </p:nvSpPr>
        <p:spPr bwMode="auto">
          <a:xfrm rot="10800000" flipH="1">
            <a:off x="25402" y="4722019"/>
            <a:ext cx="6659563" cy="0"/>
          </a:xfrm>
          <a:prstGeom prst="line">
            <a:avLst/>
          </a:prstGeom>
          <a:noFill/>
          <a:ln w="38100">
            <a:solidFill>
              <a:srgbClr val="FF0000"/>
            </a:solidFill>
            <a:round/>
            <a:headEnd/>
            <a:tailEnd/>
          </a:ln>
          <a:effectLst/>
        </p:spPr>
        <p:txBody>
          <a:bodyPr lIns="68580" tIns="34290" rIns="68580" bIns="34290"/>
          <a:lstStyle/>
          <a:p>
            <a:pPr>
              <a:defRPr/>
            </a:pPr>
            <a:endParaRPr lang="es-EC" sz="1000" dirty="0">
              <a:solidFill>
                <a:prstClr val="black"/>
              </a:solidFill>
            </a:endParaRPr>
          </a:p>
        </p:txBody>
      </p:sp>
      <p:sp>
        <p:nvSpPr>
          <p:cNvPr id="1048" name="Line 24"/>
          <p:cNvSpPr>
            <a:spLocks noChangeShapeType="1"/>
          </p:cNvSpPr>
          <p:nvPr/>
        </p:nvSpPr>
        <p:spPr bwMode="auto">
          <a:xfrm rot="10800000" flipH="1">
            <a:off x="25402" y="4683919"/>
            <a:ext cx="6659563" cy="0"/>
          </a:xfrm>
          <a:prstGeom prst="line">
            <a:avLst/>
          </a:prstGeom>
          <a:noFill/>
          <a:ln w="38100">
            <a:solidFill>
              <a:srgbClr val="006600"/>
            </a:solidFill>
            <a:round/>
            <a:headEnd/>
            <a:tailEnd/>
          </a:ln>
          <a:effectLst/>
        </p:spPr>
        <p:txBody>
          <a:bodyPr lIns="68580" tIns="34290" rIns="68580" bIns="34290"/>
          <a:lstStyle/>
          <a:p>
            <a:pPr>
              <a:defRPr/>
            </a:pPr>
            <a:endParaRPr lang="es-EC" sz="1000" dirty="0">
              <a:solidFill>
                <a:prstClr val="black"/>
              </a:solidFill>
            </a:endParaRPr>
          </a:p>
        </p:txBody>
      </p:sp>
      <p:pic>
        <p:nvPicPr>
          <p:cNvPr id="3078" name="Picture 26" descr="LOGO ESPE ORIGINAL copia"/>
          <p:cNvPicPr>
            <a:picLocks noChangeAspect="1" noChangeArrowheads="1"/>
          </p:cNvPicPr>
          <p:nvPr/>
        </p:nvPicPr>
        <p:blipFill>
          <a:blip r:embed="rId14" cstate="print"/>
          <a:srcRect l="3070"/>
          <a:stretch>
            <a:fillRect/>
          </a:stretch>
        </p:blipFill>
        <p:spPr bwMode="auto">
          <a:xfrm>
            <a:off x="6732588" y="4462463"/>
            <a:ext cx="2305050" cy="477441"/>
          </a:xfrm>
          <a:prstGeom prst="rect">
            <a:avLst/>
          </a:prstGeom>
          <a:noFill/>
          <a:ln w="9525">
            <a:noFill/>
            <a:miter lim="800000"/>
            <a:headEnd/>
            <a:tailEnd/>
          </a:ln>
        </p:spPr>
      </p:pic>
    </p:spTree>
    <p:extLst>
      <p:ext uri="{BB962C8B-B14F-4D97-AF65-F5344CB8AC3E}">
        <p14:creationId xmlns:p14="http://schemas.microsoft.com/office/powerpoint/2010/main" val="3833836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5pPr>
      <a:lvl6pPr marL="257175"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6pPr>
      <a:lvl7pPr marL="514350"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7pPr>
      <a:lvl8pPr marL="771525"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8pPr>
      <a:lvl9pPr marL="1028700" algn="r" rtl="0" eaLnBrk="1" fontAlgn="base" hangingPunct="1">
        <a:spcBef>
          <a:spcPct val="0"/>
        </a:spcBef>
        <a:spcAft>
          <a:spcPct val="0"/>
        </a:spcAft>
        <a:defRPr sz="1800" b="1" i="1">
          <a:solidFill>
            <a:srgbClr val="FFFFCC"/>
          </a:solidFill>
          <a:effectLst>
            <a:outerShdw blurRad="38100" dist="38100" dir="2700000" algn="tl">
              <a:srgbClr val="C0C0C0"/>
            </a:outerShdw>
          </a:effectLst>
          <a:latin typeface="Arial" charset="0"/>
        </a:defRPr>
      </a:lvl9pPr>
    </p:titleStyle>
    <p:bodyStyle>
      <a:lvl1pPr marL="192881" indent="-192881" algn="l" rtl="0" eaLnBrk="1" fontAlgn="base" hangingPunct="1">
        <a:spcBef>
          <a:spcPct val="20000"/>
        </a:spcBef>
        <a:spcAft>
          <a:spcPct val="0"/>
        </a:spcAft>
        <a:buChar char="•"/>
        <a:defRPr sz="1400">
          <a:solidFill>
            <a:schemeClr val="bg1"/>
          </a:solidFill>
          <a:latin typeface="+mn-lt"/>
          <a:ea typeface="+mn-ea"/>
          <a:cs typeface="+mn-cs"/>
        </a:defRPr>
      </a:lvl1pPr>
      <a:lvl2pPr marL="417910" indent="-160735" algn="l" rtl="0" eaLnBrk="1" fontAlgn="base" hangingPunct="1">
        <a:spcBef>
          <a:spcPct val="20000"/>
        </a:spcBef>
        <a:spcAft>
          <a:spcPct val="0"/>
        </a:spcAft>
        <a:buChar char="–"/>
        <a:defRPr sz="1400">
          <a:solidFill>
            <a:schemeClr val="bg1"/>
          </a:solidFill>
          <a:latin typeface="+mn-lt"/>
        </a:defRPr>
      </a:lvl2pPr>
      <a:lvl3pPr marL="642938" indent="-128588" algn="l" rtl="0" eaLnBrk="1" fontAlgn="base" hangingPunct="1">
        <a:spcBef>
          <a:spcPct val="20000"/>
        </a:spcBef>
        <a:spcAft>
          <a:spcPct val="0"/>
        </a:spcAft>
        <a:buChar char="•"/>
        <a:defRPr sz="1400">
          <a:solidFill>
            <a:schemeClr val="bg1"/>
          </a:solidFill>
          <a:latin typeface="+mn-lt"/>
        </a:defRPr>
      </a:lvl3pPr>
      <a:lvl4pPr marL="900113" indent="-128588" algn="l" rtl="0" eaLnBrk="1" fontAlgn="base" hangingPunct="1">
        <a:spcBef>
          <a:spcPct val="20000"/>
        </a:spcBef>
        <a:spcAft>
          <a:spcPct val="0"/>
        </a:spcAft>
        <a:buChar char="–"/>
        <a:defRPr sz="1400">
          <a:solidFill>
            <a:schemeClr val="bg1"/>
          </a:solidFill>
          <a:latin typeface="+mn-lt"/>
        </a:defRPr>
      </a:lvl4pPr>
      <a:lvl5pPr marL="1157288" indent="-128588" algn="l" rtl="0" eaLnBrk="1" fontAlgn="base" hangingPunct="1">
        <a:spcBef>
          <a:spcPct val="20000"/>
        </a:spcBef>
        <a:spcAft>
          <a:spcPct val="0"/>
        </a:spcAft>
        <a:buChar char="»"/>
        <a:defRPr sz="1400">
          <a:solidFill>
            <a:schemeClr val="bg1"/>
          </a:solidFill>
          <a:latin typeface="+mn-lt"/>
        </a:defRPr>
      </a:lvl5pPr>
      <a:lvl6pPr marL="1414463" indent="-128588" algn="l" rtl="0" eaLnBrk="1" fontAlgn="base" hangingPunct="1">
        <a:spcBef>
          <a:spcPct val="20000"/>
        </a:spcBef>
        <a:spcAft>
          <a:spcPct val="0"/>
        </a:spcAft>
        <a:buChar char="»"/>
        <a:defRPr sz="1400">
          <a:solidFill>
            <a:schemeClr val="bg1"/>
          </a:solidFill>
          <a:latin typeface="+mn-lt"/>
        </a:defRPr>
      </a:lvl6pPr>
      <a:lvl7pPr marL="1671638" indent="-128588" algn="l" rtl="0" eaLnBrk="1" fontAlgn="base" hangingPunct="1">
        <a:spcBef>
          <a:spcPct val="20000"/>
        </a:spcBef>
        <a:spcAft>
          <a:spcPct val="0"/>
        </a:spcAft>
        <a:buChar char="»"/>
        <a:defRPr sz="1400">
          <a:solidFill>
            <a:schemeClr val="bg1"/>
          </a:solidFill>
          <a:latin typeface="+mn-lt"/>
        </a:defRPr>
      </a:lvl7pPr>
      <a:lvl8pPr marL="1928813" indent="-128588" algn="l" rtl="0" eaLnBrk="1" fontAlgn="base" hangingPunct="1">
        <a:spcBef>
          <a:spcPct val="20000"/>
        </a:spcBef>
        <a:spcAft>
          <a:spcPct val="0"/>
        </a:spcAft>
        <a:buChar char="»"/>
        <a:defRPr sz="1400">
          <a:solidFill>
            <a:schemeClr val="bg1"/>
          </a:solidFill>
          <a:latin typeface="+mn-lt"/>
        </a:defRPr>
      </a:lvl8pPr>
      <a:lvl9pPr marL="2185988" indent="-128588" algn="l" rtl="0" eaLnBrk="1" fontAlgn="base" hangingPunct="1">
        <a:spcBef>
          <a:spcPct val="20000"/>
        </a:spcBef>
        <a:spcAft>
          <a:spcPct val="0"/>
        </a:spcAft>
        <a:buChar char="»"/>
        <a:defRPr sz="1400">
          <a:solidFill>
            <a:schemeClr val="bg1"/>
          </a:solidFill>
          <a:latin typeface="+mn-lt"/>
        </a:defRPr>
      </a:lvl9pPr>
    </p:bodyStyle>
    <p:otherStyle>
      <a:defPPr>
        <a:defRPr lang="es-EC"/>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5" algn="l" defTabSz="514350" rtl="0" eaLnBrk="1" latinLnBrk="0" hangingPunct="1">
        <a:defRPr sz="1000" kern="1200">
          <a:solidFill>
            <a:schemeClr val="tx1"/>
          </a:solidFill>
          <a:latin typeface="+mn-lt"/>
          <a:ea typeface="+mn-ea"/>
          <a:cs typeface="+mn-cs"/>
        </a:defRPr>
      </a:lvl4pPr>
      <a:lvl5pPr marL="1028700" algn="l" defTabSz="514350" rtl="0" eaLnBrk="1" latinLnBrk="0" hangingPunct="1">
        <a:defRPr sz="1000" kern="1200">
          <a:solidFill>
            <a:schemeClr val="tx1"/>
          </a:solidFill>
          <a:latin typeface="+mn-lt"/>
          <a:ea typeface="+mn-ea"/>
          <a:cs typeface="+mn-cs"/>
        </a:defRPr>
      </a:lvl5pPr>
      <a:lvl6pPr marL="1285875" algn="l" defTabSz="514350" rtl="0" eaLnBrk="1" latinLnBrk="0" hangingPunct="1">
        <a:defRPr sz="1000" kern="1200">
          <a:solidFill>
            <a:schemeClr val="tx1"/>
          </a:solidFill>
          <a:latin typeface="+mn-lt"/>
          <a:ea typeface="+mn-ea"/>
          <a:cs typeface="+mn-cs"/>
        </a:defRPr>
      </a:lvl6pPr>
      <a:lvl7pPr marL="1543050" algn="l" defTabSz="514350" rtl="0" eaLnBrk="1" latinLnBrk="0" hangingPunct="1">
        <a:defRPr sz="1000" kern="1200">
          <a:solidFill>
            <a:schemeClr val="tx1"/>
          </a:solidFill>
          <a:latin typeface="+mn-lt"/>
          <a:ea typeface="+mn-ea"/>
          <a:cs typeface="+mn-cs"/>
        </a:defRPr>
      </a:lvl7pPr>
      <a:lvl8pPr marL="1800225" algn="l" defTabSz="514350" rtl="0" eaLnBrk="1" latinLnBrk="0" hangingPunct="1">
        <a:defRPr sz="1000" kern="1200">
          <a:solidFill>
            <a:schemeClr val="tx1"/>
          </a:solidFill>
          <a:latin typeface="+mn-lt"/>
          <a:ea typeface="+mn-ea"/>
          <a:cs typeface="+mn-cs"/>
        </a:defRPr>
      </a:lvl8pPr>
      <a:lvl9pPr marL="2057400" algn="l" defTabSz="514350"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0A46612-6822-4F6D-8D1D-D9A330975C76}" type="datetimeFigureOut">
              <a:rPr lang="es-EC" smtClean="0"/>
              <a:t>07/06/2021</a:t>
            </a:fld>
            <a:endParaRPr lang="es-EC"/>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1AFB19-1264-4B9D-87E7-B039626D0683}" type="slidenum">
              <a:rPr lang="es-EC" smtClean="0"/>
              <a:t>‹Nº›</a:t>
            </a:fld>
            <a:endParaRPr lang="es-EC"/>
          </a:p>
        </p:txBody>
      </p:sp>
    </p:spTree>
    <p:extLst>
      <p:ext uri="{BB962C8B-B14F-4D97-AF65-F5344CB8AC3E}">
        <p14:creationId xmlns:p14="http://schemas.microsoft.com/office/powerpoint/2010/main" val="28870317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6.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gif"/><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6.pn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6.png"/><Relationship Id="rId7"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6.png"/><Relationship Id="rId7"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10" Type="http://schemas.microsoft.com/office/2007/relationships/hdphoto" Target="../media/hdphoto2.wdp"/><Relationship Id="rId4" Type="http://schemas.openxmlformats.org/officeDocument/2006/relationships/image" Target="../media/image84.jpeg"/><Relationship Id="rId9"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6.png"/><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7.png"/><Relationship Id="rId4" Type="http://schemas.openxmlformats.org/officeDocument/2006/relationships/image" Target="../media/image12.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104.jpeg"/><Relationship Id="rId11" Type="http://schemas.openxmlformats.org/officeDocument/2006/relationships/image" Target="../media/image109.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3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14.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3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4.xml"/><Relationship Id="rId6" Type="http://schemas.openxmlformats.org/officeDocument/2006/relationships/image" Target="../media/image123.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3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14.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diagramColors" Target="../diagrams/colors1.xml"/><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5.jpeg"/><Relationship Id="rId5" Type="http://schemas.openxmlformats.org/officeDocument/2006/relationships/diagramLayout" Target="../diagrams/layout1.xml"/><Relationship Id="rId10" Type="http://schemas.openxmlformats.org/officeDocument/2006/relationships/image" Target="../media/image24.png"/><Relationship Id="rId4" Type="http://schemas.openxmlformats.org/officeDocument/2006/relationships/diagramData" Target="../diagrams/data1.xm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ultado de imagen para Ias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19" y="1734927"/>
            <a:ext cx="1360705" cy="1326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777" y="162536"/>
            <a:ext cx="2314688" cy="59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arcador de contenido 2"/>
          <p:cNvSpPr txBox="1">
            <a:spLocks/>
          </p:cNvSpPr>
          <p:nvPr/>
        </p:nvSpPr>
        <p:spPr>
          <a:xfrm>
            <a:off x="826046" y="858512"/>
            <a:ext cx="7806690" cy="29102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s-EC" sz="1200" b="1" dirty="0" smtClean="0">
                <a:latin typeface="Times New Roman" panose="02020603050405020304" pitchFamily="18" charset="0"/>
                <a:cs typeface="Times New Roman" panose="02020603050405020304" pitchFamily="18" charset="0"/>
              </a:rPr>
              <a:t>Evaluación del efecto de microorganismos en las propiedades físicas y químicas de suelos </a:t>
            </a:r>
            <a:r>
              <a:rPr lang="es-EC" sz="1200" b="1" dirty="0" err="1" smtClean="0">
                <a:latin typeface="Times New Roman" panose="02020603050405020304" pitchFamily="18" charset="0"/>
                <a:cs typeface="Times New Roman" panose="02020603050405020304" pitchFamily="18" charset="0"/>
              </a:rPr>
              <a:t>cangahua</a:t>
            </a:r>
            <a:endParaRPr lang="es-ES" sz="1200" b="1" dirty="0">
              <a:latin typeface="Times New Roman" panose="02020603050405020304" pitchFamily="18" charset="0"/>
              <a:cs typeface="Times New Roman" panose="02020603050405020304" pitchFamily="18" charset="0"/>
            </a:endParaRPr>
          </a:p>
          <a:p>
            <a:endParaRPr lang="es-ES" sz="1200" b="1" dirty="0">
              <a:latin typeface="Times New Roman" panose="02020603050405020304" pitchFamily="18" charset="0"/>
              <a:cs typeface="Times New Roman" panose="02020603050405020304" pitchFamily="18" charset="0"/>
            </a:endParaRPr>
          </a:p>
          <a:p>
            <a:endParaRPr lang="es-ES" sz="1200" dirty="0">
              <a:latin typeface="Times New Roman" panose="02020603050405020304" pitchFamily="18" charset="0"/>
              <a:cs typeface="Times New Roman" panose="02020603050405020304" pitchFamily="18" charset="0"/>
            </a:endParaRPr>
          </a:p>
          <a:p>
            <a:endParaRPr lang="es-ES" sz="1200" dirty="0">
              <a:latin typeface="Times New Roman" panose="02020603050405020304" pitchFamily="18" charset="0"/>
              <a:cs typeface="Times New Roman" panose="02020603050405020304" pitchFamily="18" charset="0"/>
            </a:endParaRPr>
          </a:p>
        </p:txBody>
      </p:sp>
      <p:sp>
        <p:nvSpPr>
          <p:cNvPr id="10" name="Subtítulo 2"/>
          <p:cNvSpPr txBox="1">
            <a:spLocks/>
          </p:cNvSpPr>
          <p:nvPr/>
        </p:nvSpPr>
        <p:spPr>
          <a:xfrm>
            <a:off x="2379849" y="1332085"/>
            <a:ext cx="4769140" cy="240030"/>
          </a:xfrm>
          <a:prstGeom prst="rect">
            <a:avLst/>
          </a:prstGeom>
        </p:spPr>
        <p:txBody>
          <a:bodyPr lIns="68580" tIns="34290" rIns="68580" bIns="34290">
            <a:noAutofit/>
          </a:bodyPr>
          <a:lstStyle>
            <a:lvl1pPr marL="257175" indent="-257175" algn="l" rtl="0" eaLnBrk="1" fontAlgn="base" hangingPunct="1">
              <a:spcBef>
                <a:spcPct val="20000"/>
              </a:spcBef>
              <a:spcAft>
                <a:spcPct val="0"/>
              </a:spcAft>
              <a:buChar char="•"/>
              <a:defRPr sz="18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800">
                <a:solidFill>
                  <a:schemeClr val="bg1"/>
                </a:solidFill>
                <a:latin typeface="+mn-lt"/>
              </a:defRPr>
            </a:lvl2pPr>
            <a:lvl3pPr marL="857250" indent="-171450" algn="l" rtl="0" eaLnBrk="1" fontAlgn="base" hangingPunct="1">
              <a:spcBef>
                <a:spcPct val="20000"/>
              </a:spcBef>
              <a:spcAft>
                <a:spcPct val="0"/>
              </a:spcAft>
              <a:buChar char="•"/>
              <a:defRPr sz="1800">
                <a:solidFill>
                  <a:schemeClr val="bg1"/>
                </a:solidFill>
                <a:latin typeface="+mn-lt"/>
              </a:defRPr>
            </a:lvl3pPr>
            <a:lvl4pPr marL="1200150" indent="-171450" algn="l" rtl="0" eaLnBrk="1" fontAlgn="base" hangingPunct="1">
              <a:spcBef>
                <a:spcPct val="20000"/>
              </a:spcBef>
              <a:spcAft>
                <a:spcPct val="0"/>
              </a:spcAft>
              <a:buChar char="–"/>
              <a:defRPr sz="1800">
                <a:solidFill>
                  <a:schemeClr val="bg1"/>
                </a:solidFill>
                <a:latin typeface="+mn-lt"/>
              </a:defRPr>
            </a:lvl4pPr>
            <a:lvl5pPr marL="1543050" indent="-171450" algn="l" rtl="0" eaLnBrk="1" fontAlgn="base" hangingPunct="1">
              <a:spcBef>
                <a:spcPct val="20000"/>
              </a:spcBef>
              <a:spcAft>
                <a:spcPct val="0"/>
              </a:spcAft>
              <a:buChar char="»"/>
              <a:defRPr sz="1800">
                <a:solidFill>
                  <a:schemeClr val="bg1"/>
                </a:solidFill>
                <a:latin typeface="+mn-lt"/>
              </a:defRPr>
            </a:lvl5pPr>
            <a:lvl6pPr marL="1885950" indent="-171450" algn="l" rtl="0" eaLnBrk="1" fontAlgn="base" hangingPunct="1">
              <a:spcBef>
                <a:spcPct val="20000"/>
              </a:spcBef>
              <a:spcAft>
                <a:spcPct val="0"/>
              </a:spcAft>
              <a:buChar char="»"/>
              <a:defRPr sz="1800">
                <a:solidFill>
                  <a:schemeClr val="bg1"/>
                </a:solidFill>
                <a:latin typeface="+mn-lt"/>
              </a:defRPr>
            </a:lvl6pPr>
            <a:lvl7pPr marL="2228850" indent="-171450" algn="l" rtl="0" eaLnBrk="1" fontAlgn="base" hangingPunct="1">
              <a:spcBef>
                <a:spcPct val="20000"/>
              </a:spcBef>
              <a:spcAft>
                <a:spcPct val="0"/>
              </a:spcAft>
              <a:buChar char="»"/>
              <a:defRPr sz="1800">
                <a:solidFill>
                  <a:schemeClr val="bg1"/>
                </a:solidFill>
                <a:latin typeface="+mn-lt"/>
              </a:defRPr>
            </a:lvl7pPr>
            <a:lvl8pPr marL="2571750" indent="-171450" algn="l" rtl="0" eaLnBrk="1" fontAlgn="base" hangingPunct="1">
              <a:spcBef>
                <a:spcPct val="20000"/>
              </a:spcBef>
              <a:spcAft>
                <a:spcPct val="0"/>
              </a:spcAft>
              <a:buChar char="»"/>
              <a:defRPr sz="1800">
                <a:solidFill>
                  <a:schemeClr val="bg1"/>
                </a:solidFill>
                <a:latin typeface="+mn-lt"/>
              </a:defRPr>
            </a:lvl8pPr>
            <a:lvl9pPr marL="2914650" indent="-171450" algn="l" rtl="0" eaLnBrk="1" fontAlgn="base" hangingPunct="1">
              <a:spcBef>
                <a:spcPct val="20000"/>
              </a:spcBef>
              <a:spcAft>
                <a:spcPct val="0"/>
              </a:spcAft>
              <a:buChar char="»"/>
              <a:defRPr sz="1800">
                <a:solidFill>
                  <a:schemeClr val="bg1"/>
                </a:solidFill>
                <a:latin typeface="+mn-lt"/>
              </a:defRPr>
            </a:lvl9pPr>
          </a:lstStyle>
          <a:p>
            <a:pPr marL="0" indent="0" algn="ctr">
              <a:buNone/>
            </a:pPr>
            <a:r>
              <a:rPr lang="es-ES" sz="1200" kern="0" dirty="0">
                <a:solidFill>
                  <a:schemeClr val="tx1"/>
                </a:solidFill>
                <a:latin typeface="Times New Roman" panose="02020603050405020304" pitchFamily="18" charset="0"/>
                <a:cs typeface="Times New Roman" panose="02020603050405020304" pitchFamily="18" charset="0"/>
              </a:rPr>
              <a:t>Carrión </a:t>
            </a:r>
            <a:r>
              <a:rPr lang="es-ES" sz="1200" kern="0" dirty="0" smtClean="0">
                <a:solidFill>
                  <a:schemeClr val="tx1"/>
                </a:solidFill>
                <a:latin typeface="Times New Roman" panose="02020603050405020304" pitchFamily="18" charset="0"/>
                <a:cs typeface="Times New Roman" panose="02020603050405020304" pitchFamily="18" charset="0"/>
              </a:rPr>
              <a:t>Granja, Bryan </a:t>
            </a:r>
            <a:r>
              <a:rPr lang="es-ES" sz="1200" kern="0" dirty="0">
                <a:solidFill>
                  <a:schemeClr val="tx1"/>
                </a:solidFill>
                <a:latin typeface="Times New Roman" panose="02020603050405020304" pitchFamily="18" charset="0"/>
                <a:cs typeface="Times New Roman" panose="02020603050405020304" pitchFamily="18" charset="0"/>
              </a:rPr>
              <a:t>Darío</a:t>
            </a:r>
            <a:endParaRPr lang="es-ES" sz="1200" kern="0" dirty="0" smtClean="0">
              <a:solidFill>
                <a:schemeClr val="tx1"/>
              </a:solidFill>
              <a:latin typeface="Times New Roman" panose="02020603050405020304" pitchFamily="18" charset="0"/>
              <a:cs typeface="Times New Roman" panose="02020603050405020304" pitchFamily="18" charset="0"/>
            </a:endParaRPr>
          </a:p>
          <a:p>
            <a:pPr marL="0" indent="0" algn="ctr">
              <a:buNone/>
            </a:pPr>
            <a:endParaRPr lang="es-ES" sz="1200" b="1" kern="0" dirty="0" smtClean="0">
              <a:solidFill>
                <a:schemeClr val="tx1"/>
              </a:solidFill>
              <a:latin typeface="Times New Roman" panose="02020603050405020304" pitchFamily="18" charset="0"/>
              <a:cs typeface="Times New Roman" panose="02020603050405020304" pitchFamily="18" charset="0"/>
            </a:endParaRPr>
          </a:p>
        </p:txBody>
      </p:sp>
      <p:sp>
        <p:nvSpPr>
          <p:cNvPr id="3" name="2 Rectángulo"/>
          <p:cNvSpPr/>
          <p:nvPr/>
        </p:nvSpPr>
        <p:spPr>
          <a:xfrm>
            <a:off x="3022403" y="1859182"/>
            <a:ext cx="3484031" cy="276999"/>
          </a:xfrm>
          <a:prstGeom prst="rect">
            <a:avLst/>
          </a:prstGeom>
        </p:spPr>
        <p:txBody>
          <a:bodyPr wrap="none">
            <a:spAutoFit/>
          </a:bodyPr>
          <a:lstStyle/>
          <a:p>
            <a:r>
              <a:rPr lang="es-ES" sz="1200" dirty="0">
                <a:latin typeface="Times New Roman" pitchFamily="18" charset="0"/>
                <a:cs typeface="Times New Roman" pitchFamily="18" charset="0"/>
              </a:rPr>
              <a:t>Departamento de Ciencias de la Vida y la Agricultura</a:t>
            </a:r>
            <a:endParaRPr lang="es-EC" sz="1200" dirty="0">
              <a:latin typeface="Times New Roman" pitchFamily="18" charset="0"/>
              <a:cs typeface="Times New Roman" pitchFamily="18" charset="0"/>
            </a:endParaRPr>
          </a:p>
        </p:txBody>
      </p:sp>
      <p:sp>
        <p:nvSpPr>
          <p:cNvPr id="6" name="5 Rectángulo"/>
          <p:cNvSpPr/>
          <p:nvPr/>
        </p:nvSpPr>
        <p:spPr>
          <a:xfrm>
            <a:off x="3580665" y="2397993"/>
            <a:ext cx="2367508" cy="276999"/>
          </a:xfrm>
          <a:prstGeom prst="rect">
            <a:avLst/>
          </a:prstGeom>
        </p:spPr>
        <p:txBody>
          <a:bodyPr wrap="none">
            <a:spAutoFit/>
          </a:bodyPr>
          <a:lstStyle/>
          <a:p>
            <a:r>
              <a:rPr lang="es-ES" sz="1200" dirty="0">
                <a:latin typeface="Times New Roman" pitchFamily="18" charset="0"/>
                <a:cs typeface="Times New Roman" pitchFamily="18" charset="0"/>
              </a:rPr>
              <a:t>Carrera de Ingeniería Agropecuaria</a:t>
            </a:r>
            <a:endParaRPr lang="es-EC" sz="1200" dirty="0">
              <a:latin typeface="Times New Roman" pitchFamily="18" charset="0"/>
              <a:cs typeface="Times New Roman" pitchFamily="18" charset="0"/>
            </a:endParaRPr>
          </a:p>
        </p:txBody>
      </p:sp>
      <p:sp>
        <p:nvSpPr>
          <p:cNvPr id="7" name="6 Rectángulo"/>
          <p:cNvSpPr/>
          <p:nvPr/>
        </p:nvSpPr>
        <p:spPr>
          <a:xfrm>
            <a:off x="2191916" y="2685266"/>
            <a:ext cx="5145006" cy="461665"/>
          </a:xfrm>
          <a:prstGeom prst="rect">
            <a:avLst/>
          </a:prstGeom>
        </p:spPr>
        <p:txBody>
          <a:bodyPr wrap="square">
            <a:spAutoFit/>
          </a:bodyPr>
          <a:lstStyle/>
          <a:p>
            <a:pPr algn="ctr"/>
            <a:r>
              <a:rPr lang="es-ES" sz="1200" dirty="0">
                <a:latin typeface="Times New Roman" pitchFamily="18" charset="0"/>
                <a:cs typeface="Times New Roman" pitchFamily="18" charset="0"/>
              </a:rPr>
              <a:t> </a:t>
            </a:r>
            <a:endParaRPr lang="es-EC" sz="1200" dirty="0">
              <a:latin typeface="Times New Roman" pitchFamily="18" charset="0"/>
              <a:cs typeface="Times New Roman" pitchFamily="18" charset="0"/>
            </a:endParaRPr>
          </a:p>
          <a:p>
            <a:pPr algn="ctr"/>
            <a:r>
              <a:rPr lang="es-ES" sz="1200" dirty="0">
                <a:latin typeface="Times New Roman" pitchFamily="18" charset="0"/>
                <a:cs typeface="Times New Roman" pitchFamily="18" charset="0"/>
              </a:rPr>
              <a:t>Trabajo de titulación, previo a la obtención del título de </a:t>
            </a:r>
            <a:r>
              <a:rPr lang="es-ES" sz="1200" dirty="0" smtClean="0">
                <a:latin typeface="Times New Roman" pitchFamily="18" charset="0"/>
                <a:cs typeface="Times New Roman" pitchFamily="18" charset="0"/>
              </a:rPr>
              <a:t>Ingeniero </a:t>
            </a:r>
            <a:r>
              <a:rPr lang="es-ES" sz="1200" dirty="0">
                <a:latin typeface="Times New Roman" pitchFamily="18" charset="0"/>
                <a:cs typeface="Times New Roman" pitchFamily="18" charset="0"/>
              </a:rPr>
              <a:t>A</a:t>
            </a:r>
            <a:r>
              <a:rPr lang="es-ES" sz="1200" dirty="0" smtClean="0">
                <a:latin typeface="Times New Roman" pitchFamily="18" charset="0"/>
                <a:cs typeface="Times New Roman" pitchFamily="18" charset="0"/>
              </a:rPr>
              <a:t>gropecuario</a:t>
            </a:r>
            <a:endParaRPr lang="es-EC" sz="1200" dirty="0">
              <a:latin typeface="Times New Roman" pitchFamily="18" charset="0"/>
              <a:cs typeface="Times New Roman" pitchFamily="18" charset="0"/>
            </a:endParaRPr>
          </a:p>
        </p:txBody>
      </p:sp>
      <p:sp>
        <p:nvSpPr>
          <p:cNvPr id="8" name="7 Rectángulo"/>
          <p:cNvSpPr/>
          <p:nvPr/>
        </p:nvSpPr>
        <p:spPr>
          <a:xfrm>
            <a:off x="3980375" y="3946035"/>
            <a:ext cx="1404552" cy="276999"/>
          </a:xfrm>
          <a:prstGeom prst="rect">
            <a:avLst/>
          </a:prstGeom>
        </p:spPr>
        <p:txBody>
          <a:bodyPr wrap="none">
            <a:spAutoFit/>
          </a:bodyPr>
          <a:lstStyle/>
          <a:p>
            <a:r>
              <a:rPr lang="es-ES" sz="1200" dirty="0">
                <a:latin typeface="Times New Roman" pitchFamily="18" charset="0"/>
                <a:cs typeface="Times New Roman" pitchFamily="18" charset="0"/>
              </a:rPr>
              <a:t>29 de Octubre 2020</a:t>
            </a:r>
            <a:endParaRPr lang="es-EC" sz="1200" dirty="0">
              <a:latin typeface="Times New Roman" pitchFamily="18" charset="0"/>
              <a:cs typeface="Times New Roman" pitchFamily="18" charset="0"/>
            </a:endParaRPr>
          </a:p>
        </p:txBody>
      </p:sp>
      <p:sp>
        <p:nvSpPr>
          <p:cNvPr id="9" name="8 Rectángulo"/>
          <p:cNvSpPr/>
          <p:nvPr/>
        </p:nvSpPr>
        <p:spPr>
          <a:xfrm>
            <a:off x="3450583" y="3438070"/>
            <a:ext cx="2464136" cy="276999"/>
          </a:xfrm>
          <a:prstGeom prst="rect">
            <a:avLst/>
          </a:prstGeom>
        </p:spPr>
        <p:txBody>
          <a:bodyPr wrap="none">
            <a:spAutoFit/>
          </a:bodyPr>
          <a:lstStyle/>
          <a:p>
            <a:pPr algn="ctr"/>
            <a:r>
              <a:rPr lang="es-ES" sz="1200" kern="0" dirty="0">
                <a:latin typeface="Times New Roman" pitchFamily="18" charset="0"/>
                <a:cs typeface="Times New Roman" panose="02020603050405020304" pitchFamily="18" charset="0"/>
              </a:rPr>
              <a:t>Ing. </a:t>
            </a:r>
            <a:r>
              <a:rPr lang="es-ES" sz="1200" kern="0" dirty="0" smtClean="0">
                <a:latin typeface="Times New Roman" panose="02020603050405020304" pitchFamily="18" charset="0"/>
                <a:cs typeface="Times New Roman" panose="02020603050405020304" pitchFamily="18" charset="0"/>
              </a:rPr>
              <a:t>Landázuri </a:t>
            </a:r>
            <a:r>
              <a:rPr lang="es-ES" sz="1200" kern="0" dirty="0">
                <a:latin typeface="Times New Roman" panose="02020603050405020304" pitchFamily="18" charset="0"/>
                <a:cs typeface="Times New Roman" panose="02020603050405020304" pitchFamily="18" charset="0"/>
              </a:rPr>
              <a:t>Abarca, Pablo </a:t>
            </a:r>
            <a:r>
              <a:rPr lang="es-ES" sz="1200" kern="0" dirty="0" smtClean="0">
                <a:latin typeface="Times New Roman" panose="02020603050405020304" pitchFamily="18" charset="0"/>
                <a:cs typeface="Times New Roman" panose="02020603050405020304" pitchFamily="18" charset="0"/>
              </a:rPr>
              <a:t>Aníbal</a:t>
            </a:r>
            <a:endParaRPr lang="es-ES" sz="12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335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para raices pivotantes"/>
          <p:cNvPicPr>
            <a:picLocks noChangeAspect="1" noChangeArrowheads="1"/>
          </p:cNvPicPr>
          <p:nvPr/>
        </p:nvPicPr>
        <p:blipFill rotWithShape="1">
          <a:blip r:embed="rId3">
            <a:extLst>
              <a:ext uri="{28A0092B-C50C-407E-A947-70E740481C1C}">
                <a14:useLocalDpi xmlns:a14="http://schemas.microsoft.com/office/drawing/2010/main" val="0"/>
              </a:ext>
            </a:extLst>
          </a:blip>
          <a:srcRect l="3148" t="12722" r="55117" b="2996"/>
          <a:stretch/>
        </p:blipFill>
        <p:spPr bwMode="auto">
          <a:xfrm>
            <a:off x="2149024" y="2202447"/>
            <a:ext cx="995477" cy="1516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597228" y="3764634"/>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Olmos, 2005</a:t>
            </a:r>
          </a:p>
        </p:txBody>
      </p:sp>
      <p:sp>
        <p:nvSpPr>
          <p:cNvPr id="3" name="2 Rectángulo redondeado"/>
          <p:cNvSpPr/>
          <p:nvPr/>
        </p:nvSpPr>
        <p:spPr>
          <a:xfrm>
            <a:off x="3295650" y="838200"/>
            <a:ext cx="2228850" cy="3333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s-EC" dirty="0" smtClean="0"/>
              <a:t>ADAPTACIÓN TREBOL</a:t>
            </a:r>
            <a:endParaRPr lang="es-EC" dirty="0"/>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814" r="13777" b="2941"/>
          <a:stretch/>
        </p:blipFill>
        <p:spPr bwMode="auto">
          <a:xfrm>
            <a:off x="721194" y="1004888"/>
            <a:ext cx="1283621" cy="173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Flecha curvada hacia arriba"/>
          <p:cNvSpPr/>
          <p:nvPr/>
        </p:nvSpPr>
        <p:spPr>
          <a:xfrm rot="15895417">
            <a:off x="1477096" y="1648724"/>
            <a:ext cx="1343857" cy="495300"/>
          </a:xfrm>
          <a:prstGeom prst="curvedUpArrow">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es-EC">
              <a:solidFill>
                <a:schemeClr val="tx1"/>
              </a:solidFill>
            </a:endParaRPr>
          </a:p>
        </p:txBody>
      </p:sp>
      <p:sp>
        <p:nvSpPr>
          <p:cNvPr id="18" name="17 Flecha curvada hacia arriba"/>
          <p:cNvSpPr/>
          <p:nvPr/>
        </p:nvSpPr>
        <p:spPr>
          <a:xfrm rot="3416795">
            <a:off x="235822" y="2014820"/>
            <a:ext cx="1343857" cy="495300"/>
          </a:xfrm>
          <a:prstGeom prst="curvedUpArrow">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es-EC">
              <a:solidFill>
                <a:schemeClr val="tx1"/>
              </a:solidFill>
            </a:endParaRPr>
          </a:p>
        </p:txBody>
      </p:sp>
      <p:graphicFrame>
        <p:nvGraphicFramePr>
          <p:cNvPr id="10" name="9 Tabla"/>
          <p:cNvGraphicFramePr>
            <a:graphicFrameLocks noGrp="1"/>
          </p:cNvGraphicFramePr>
          <p:nvPr>
            <p:extLst>
              <p:ext uri="{D42A27DB-BD31-4B8C-83A1-F6EECF244321}">
                <p14:modId xmlns:p14="http://schemas.microsoft.com/office/powerpoint/2010/main" val="2713640726"/>
              </p:ext>
            </p:extLst>
          </p:nvPr>
        </p:nvGraphicFramePr>
        <p:xfrm>
          <a:off x="5905500" y="1291338"/>
          <a:ext cx="2457450" cy="1762329"/>
        </p:xfrm>
        <a:graphic>
          <a:graphicData uri="http://schemas.openxmlformats.org/drawingml/2006/table">
            <a:tbl>
              <a:tblPr>
                <a:tableStyleId>{D113A9D2-9D6B-4929-AA2D-F23B5EE8CBE7}</a:tableStyleId>
              </a:tblPr>
              <a:tblGrid>
                <a:gridCol w="1228725"/>
                <a:gridCol w="1228725"/>
              </a:tblGrid>
              <a:tr h="207649">
                <a:tc>
                  <a:txBody>
                    <a:bodyPr/>
                    <a:lstStyle/>
                    <a:p>
                      <a:pPr algn="ctr" fontAlgn="ctr"/>
                      <a:r>
                        <a:rPr lang="es-EC" sz="1200" b="1" u="none" strike="noStrike" dirty="0">
                          <a:solidFill>
                            <a:sysClr val="windowText" lastClr="000000"/>
                          </a:solidFill>
                          <a:effectLst/>
                        </a:rPr>
                        <a:t>Reino:</a:t>
                      </a:r>
                      <a:endParaRPr lang="es-EC" sz="1200" b="1" i="0" u="none" strike="noStrike" dirty="0">
                        <a:solidFill>
                          <a:sysClr val="windowText" lastClr="000000"/>
                        </a:solidFill>
                        <a:effectLst/>
                        <a:latin typeface="Times New Roman"/>
                      </a:endParaRPr>
                    </a:p>
                  </a:txBody>
                  <a:tcPr marL="7144" marR="7144" marT="7144" marB="0" anchor="ctr">
                    <a:lnL w="9525" cap="flat" cmpd="sng" algn="ctr">
                      <a:noFill/>
                      <a:prstDash val="solid"/>
                    </a:lnL>
                    <a:lnR>
                      <a:noFill/>
                    </a:lnR>
                    <a:lnT w="9525" cap="flat" cmpd="sng" algn="ctr">
                      <a:noFill/>
                      <a:prstDash val="solid"/>
                    </a:lnT>
                    <a:lnB>
                      <a:noFill/>
                    </a:lnB>
                    <a:lnTlToBr w="12700" cmpd="sng">
                      <a:noFill/>
                      <a:prstDash val="solid"/>
                    </a:lnTlToBr>
                    <a:lnBlToTr w="12700" cmpd="sng">
                      <a:noFill/>
                      <a:prstDash val="solid"/>
                    </a:lnBlToTr>
                  </a:tcPr>
                </a:tc>
                <a:tc>
                  <a:txBody>
                    <a:bodyPr/>
                    <a:lstStyle/>
                    <a:p>
                      <a:pPr algn="ctr" fontAlgn="ctr"/>
                      <a:r>
                        <a:rPr lang="es-EC" sz="1200" u="none" strike="noStrike" dirty="0" err="1">
                          <a:solidFill>
                            <a:sysClr val="windowText" lastClr="000000"/>
                          </a:solidFill>
                          <a:effectLst/>
                        </a:rPr>
                        <a:t>Plantae</a:t>
                      </a:r>
                      <a:endParaRPr lang="es-EC" sz="1200" b="0" i="0" u="none" strike="noStrike" dirty="0">
                        <a:solidFill>
                          <a:sysClr val="windowText" lastClr="000000"/>
                        </a:solidFill>
                        <a:effectLst/>
                        <a:latin typeface="Times New Roman"/>
                      </a:endParaRPr>
                    </a:p>
                  </a:txBody>
                  <a:tcPr marL="7144" marR="7144" marT="7144" marB="0" anchor="ctr">
                    <a:lnL>
                      <a:noFill/>
                    </a:lnL>
                    <a:lnR w="9525" cap="flat" cmpd="sng" algn="ctr">
                      <a:noFill/>
                      <a:prstDash val="solid"/>
                    </a:lnR>
                    <a:lnT w="9525" cap="flat" cmpd="sng" algn="ctr">
                      <a:noFill/>
                      <a:prstDash val="solid"/>
                    </a:lnT>
                    <a:lnB>
                      <a:noFill/>
                    </a:lnB>
                    <a:lnTlToBr w="12700" cmpd="sng">
                      <a:noFill/>
                      <a:prstDash val="solid"/>
                    </a:lnTlToBr>
                    <a:lnBlToTr w="12700" cmpd="sng">
                      <a:noFill/>
                      <a:prstDash val="solid"/>
                    </a:lnBlToTr>
                  </a:tcPr>
                </a:tc>
              </a:tr>
              <a:tr h="362042">
                <a:tc>
                  <a:txBody>
                    <a:bodyPr/>
                    <a:lstStyle/>
                    <a:p>
                      <a:pPr algn="ctr" fontAlgn="ctr"/>
                      <a:r>
                        <a:rPr lang="es-EC" sz="1200" b="1" u="none" strike="noStrike" dirty="0">
                          <a:solidFill>
                            <a:sysClr val="windowText" lastClr="000000"/>
                          </a:solidFill>
                          <a:effectLst/>
                        </a:rPr>
                        <a:t>División:</a:t>
                      </a:r>
                      <a:endParaRPr lang="es-EC" sz="1200" b="1" i="0" u="none" strike="noStrike" dirty="0">
                        <a:solidFill>
                          <a:sysClr val="windowText" lastClr="000000"/>
                        </a:solidFill>
                        <a:effectLst/>
                        <a:latin typeface="Times New Roman"/>
                      </a:endParaRPr>
                    </a:p>
                  </a:txBody>
                  <a:tcPr marL="7144" marR="7144" marT="7144" marB="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ctr"/>
                      <a:r>
                        <a:rPr lang="es-EC" sz="1200" u="none" strike="noStrike" dirty="0" err="1">
                          <a:solidFill>
                            <a:sysClr val="windowText" lastClr="000000"/>
                          </a:solidFill>
                          <a:effectLst/>
                        </a:rPr>
                        <a:t>Magnoliophyta</a:t>
                      </a:r>
                      <a:endParaRPr lang="es-EC" sz="1200" b="0" i="0" u="none" strike="noStrike" dirty="0">
                        <a:solidFill>
                          <a:sysClr val="windowText" lastClr="000000"/>
                        </a:solidFill>
                        <a:effectLst/>
                        <a:latin typeface="Times New Roman"/>
                      </a:endParaRPr>
                    </a:p>
                  </a:txBody>
                  <a:tcPr marL="7144" marR="7144" marT="7144" marB="0" anchor="ctr">
                    <a:lnL>
                      <a:noFill/>
                    </a:lnL>
                    <a:lnR w="9525" cap="flat" cmpd="sng" algn="ctr">
                      <a:noFill/>
                      <a:prstDash val="solid"/>
                    </a:lnR>
                    <a:lnT>
                      <a:noFill/>
                    </a:lnT>
                    <a:lnB>
                      <a:noFill/>
                    </a:lnB>
                    <a:lnTlToBr w="12700" cmpd="sng">
                      <a:noFill/>
                      <a:prstDash val="solid"/>
                    </a:lnTlToBr>
                    <a:lnBlToTr w="12700" cmpd="sng">
                      <a:noFill/>
                      <a:prstDash val="solid"/>
                    </a:lnBlToTr>
                  </a:tcPr>
                </a:tc>
              </a:tr>
              <a:tr h="362042">
                <a:tc>
                  <a:txBody>
                    <a:bodyPr/>
                    <a:lstStyle/>
                    <a:p>
                      <a:pPr algn="ctr" fontAlgn="ctr"/>
                      <a:r>
                        <a:rPr lang="es-EC" sz="1200" b="1" u="none" strike="noStrike">
                          <a:solidFill>
                            <a:sysClr val="windowText" lastClr="000000"/>
                          </a:solidFill>
                          <a:effectLst/>
                        </a:rPr>
                        <a:t>Clase: </a:t>
                      </a:r>
                      <a:endParaRPr lang="es-EC" sz="1200" b="1" i="0" u="none" strike="noStrike">
                        <a:solidFill>
                          <a:sysClr val="windowText" lastClr="000000"/>
                        </a:solidFill>
                        <a:effectLst/>
                        <a:latin typeface="Times New Roman"/>
                      </a:endParaRPr>
                    </a:p>
                  </a:txBody>
                  <a:tcPr marL="7144" marR="7144" marT="7144" marB="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ctr"/>
                      <a:r>
                        <a:rPr lang="es-EC" sz="1200" u="none" strike="noStrike">
                          <a:solidFill>
                            <a:sysClr val="windowText" lastClr="000000"/>
                          </a:solidFill>
                          <a:effectLst/>
                        </a:rPr>
                        <a:t>Magnoliopsida</a:t>
                      </a:r>
                      <a:endParaRPr lang="es-EC" sz="1200" b="0" i="0" u="none" strike="noStrike">
                        <a:solidFill>
                          <a:sysClr val="windowText" lastClr="000000"/>
                        </a:solidFill>
                        <a:effectLst/>
                        <a:latin typeface="Times New Roman"/>
                      </a:endParaRPr>
                    </a:p>
                  </a:txBody>
                  <a:tcPr marL="7144" marR="7144" marT="7144" marB="0" anchor="ctr">
                    <a:lnL>
                      <a:noFill/>
                    </a:lnL>
                    <a:lnR w="9525" cap="flat" cmpd="sng" algn="ctr">
                      <a:noFill/>
                      <a:prstDash val="solid"/>
                    </a:lnR>
                    <a:lnT>
                      <a:noFill/>
                    </a:lnT>
                    <a:lnB>
                      <a:noFill/>
                    </a:lnB>
                    <a:lnTlToBr w="12700" cmpd="sng">
                      <a:noFill/>
                      <a:prstDash val="solid"/>
                    </a:lnTlToBr>
                    <a:lnBlToTr w="12700" cmpd="sng">
                      <a:noFill/>
                      <a:prstDash val="solid"/>
                    </a:lnBlToTr>
                  </a:tcPr>
                </a:tc>
              </a:tr>
              <a:tr h="207649">
                <a:tc>
                  <a:txBody>
                    <a:bodyPr/>
                    <a:lstStyle/>
                    <a:p>
                      <a:pPr algn="ctr" fontAlgn="ctr"/>
                      <a:r>
                        <a:rPr lang="es-EC" sz="1200" b="1" u="none" strike="noStrike">
                          <a:solidFill>
                            <a:sysClr val="windowText" lastClr="000000"/>
                          </a:solidFill>
                          <a:effectLst/>
                        </a:rPr>
                        <a:t>Orden:</a:t>
                      </a:r>
                      <a:endParaRPr lang="es-EC" sz="1200" b="1" i="0" u="none" strike="noStrike">
                        <a:solidFill>
                          <a:sysClr val="windowText" lastClr="000000"/>
                        </a:solidFill>
                        <a:effectLst/>
                        <a:latin typeface="Times New Roman"/>
                      </a:endParaRPr>
                    </a:p>
                  </a:txBody>
                  <a:tcPr marL="7144" marR="7144" marT="7144" marB="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ctr"/>
                      <a:r>
                        <a:rPr lang="es-EC" sz="1200" u="none" strike="noStrike" dirty="0" err="1">
                          <a:solidFill>
                            <a:sysClr val="windowText" lastClr="000000"/>
                          </a:solidFill>
                          <a:effectLst/>
                        </a:rPr>
                        <a:t>Fabales</a:t>
                      </a:r>
                      <a:endParaRPr lang="es-EC" sz="1200" b="0" i="0" u="none" strike="noStrike" dirty="0">
                        <a:solidFill>
                          <a:sysClr val="windowText" lastClr="000000"/>
                        </a:solidFill>
                        <a:effectLst/>
                        <a:latin typeface="Times New Roman"/>
                      </a:endParaRPr>
                    </a:p>
                  </a:txBody>
                  <a:tcPr marL="7144" marR="7144" marT="7144" marB="0" anchor="ctr">
                    <a:lnL>
                      <a:noFill/>
                    </a:lnL>
                    <a:lnR w="9525" cap="flat" cmpd="sng" algn="ctr">
                      <a:noFill/>
                      <a:prstDash val="solid"/>
                    </a:lnR>
                    <a:lnT>
                      <a:noFill/>
                    </a:lnT>
                    <a:lnB>
                      <a:noFill/>
                    </a:lnB>
                    <a:lnTlToBr w="12700" cmpd="sng">
                      <a:noFill/>
                      <a:prstDash val="solid"/>
                    </a:lnTlToBr>
                    <a:lnBlToTr w="12700" cmpd="sng">
                      <a:noFill/>
                      <a:prstDash val="solid"/>
                    </a:lnBlToTr>
                  </a:tcPr>
                </a:tc>
              </a:tr>
              <a:tr h="207649">
                <a:tc>
                  <a:txBody>
                    <a:bodyPr/>
                    <a:lstStyle/>
                    <a:p>
                      <a:pPr algn="ctr" fontAlgn="ctr"/>
                      <a:r>
                        <a:rPr lang="es-EC" sz="1200" b="1" u="none" strike="noStrike">
                          <a:solidFill>
                            <a:sysClr val="windowText" lastClr="000000"/>
                          </a:solidFill>
                          <a:effectLst/>
                        </a:rPr>
                        <a:t>Familia: </a:t>
                      </a:r>
                      <a:endParaRPr lang="es-EC" sz="1200" b="1" i="0" u="none" strike="noStrike">
                        <a:solidFill>
                          <a:sysClr val="windowText" lastClr="000000"/>
                        </a:solidFill>
                        <a:effectLst/>
                        <a:latin typeface="Times New Roman"/>
                      </a:endParaRPr>
                    </a:p>
                  </a:txBody>
                  <a:tcPr marL="7144" marR="7144" marT="7144" marB="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ctr"/>
                      <a:r>
                        <a:rPr lang="es-EC" sz="1200" u="none" strike="noStrike">
                          <a:solidFill>
                            <a:sysClr val="windowText" lastClr="000000"/>
                          </a:solidFill>
                          <a:effectLst/>
                        </a:rPr>
                        <a:t>Fabaceae</a:t>
                      </a:r>
                      <a:endParaRPr lang="es-EC" sz="1200" b="0" i="0" u="none" strike="noStrike">
                        <a:solidFill>
                          <a:sysClr val="windowText" lastClr="000000"/>
                        </a:solidFill>
                        <a:effectLst/>
                        <a:latin typeface="Times New Roman"/>
                      </a:endParaRPr>
                    </a:p>
                  </a:txBody>
                  <a:tcPr marL="7144" marR="7144" marT="7144" marB="0" anchor="ctr">
                    <a:lnL>
                      <a:noFill/>
                    </a:lnL>
                    <a:lnR w="9525" cap="flat" cmpd="sng" algn="ctr">
                      <a:noFill/>
                      <a:prstDash val="solid"/>
                    </a:lnR>
                    <a:lnT>
                      <a:noFill/>
                    </a:lnT>
                    <a:lnB>
                      <a:noFill/>
                    </a:lnB>
                    <a:lnTlToBr w="12700" cmpd="sng">
                      <a:noFill/>
                      <a:prstDash val="solid"/>
                    </a:lnTlToBr>
                    <a:lnBlToTr w="12700" cmpd="sng">
                      <a:noFill/>
                      <a:prstDash val="solid"/>
                    </a:lnBlToTr>
                  </a:tcPr>
                </a:tc>
              </a:tr>
              <a:tr h="207649">
                <a:tc>
                  <a:txBody>
                    <a:bodyPr/>
                    <a:lstStyle/>
                    <a:p>
                      <a:pPr algn="ctr" fontAlgn="ctr"/>
                      <a:r>
                        <a:rPr lang="es-EC" sz="1200" b="1" u="none" strike="noStrike">
                          <a:solidFill>
                            <a:sysClr val="windowText" lastClr="000000"/>
                          </a:solidFill>
                          <a:effectLst/>
                        </a:rPr>
                        <a:t>Género:</a:t>
                      </a:r>
                      <a:endParaRPr lang="es-EC" sz="1200" b="1" i="0" u="none" strike="noStrike">
                        <a:solidFill>
                          <a:sysClr val="windowText" lastClr="000000"/>
                        </a:solidFill>
                        <a:effectLst/>
                        <a:latin typeface="Times New Roman"/>
                      </a:endParaRPr>
                    </a:p>
                  </a:txBody>
                  <a:tcPr marL="7144" marR="7144" marT="7144" marB="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ctr"/>
                      <a:r>
                        <a:rPr lang="es-EC" sz="1200" u="none" strike="noStrike" dirty="0" err="1">
                          <a:solidFill>
                            <a:sysClr val="windowText" lastClr="000000"/>
                          </a:solidFill>
                          <a:effectLst/>
                        </a:rPr>
                        <a:t>Trifolium</a:t>
                      </a:r>
                      <a:endParaRPr lang="es-EC" sz="1200" b="0" i="1" u="none" strike="noStrike" dirty="0">
                        <a:solidFill>
                          <a:sysClr val="windowText" lastClr="000000"/>
                        </a:solidFill>
                        <a:effectLst/>
                        <a:latin typeface="Times New Roman"/>
                      </a:endParaRPr>
                    </a:p>
                  </a:txBody>
                  <a:tcPr marL="7144" marR="7144" marT="7144" marB="0" anchor="ctr">
                    <a:lnL>
                      <a:noFill/>
                    </a:lnL>
                    <a:lnR w="9525" cap="flat" cmpd="sng" algn="ctr">
                      <a:noFill/>
                      <a:prstDash val="solid"/>
                    </a:lnR>
                    <a:lnT>
                      <a:noFill/>
                    </a:lnT>
                    <a:lnB>
                      <a:noFill/>
                    </a:lnB>
                    <a:lnTlToBr w="12700" cmpd="sng">
                      <a:noFill/>
                      <a:prstDash val="solid"/>
                    </a:lnTlToBr>
                    <a:lnBlToTr w="12700" cmpd="sng">
                      <a:noFill/>
                      <a:prstDash val="solid"/>
                    </a:lnBlToTr>
                  </a:tcPr>
                </a:tc>
              </a:tr>
              <a:tr h="207649">
                <a:tc>
                  <a:txBody>
                    <a:bodyPr/>
                    <a:lstStyle/>
                    <a:p>
                      <a:pPr algn="ctr" fontAlgn="ctr"/>
                      <a:r>
                        <a:rPr lang="es-EC" sz="1200" b="1" u="none" strike="noStrike">
                          <a:solidFill>
                            <a:sysClr val="windowText" lastClr="000000"/>
                          </a:solidFill>
                          <a:effectLst/>
                        </a:rPr>
                        <a:t>Especie:</a:t>
                      </a:r>
                      <a:endParaRPr lang="es-EC" sz="1200" b="1" i="0" u="none" strike="noStrike">
                        <a:solidFill>
                          <a:sysClr val="windowText" lastClr="000000"/>
                        </a:solidFill>
                        <a:effectLst/>
                        <a:latin typeface="Times New Roman"/>
                      </a:endParaRPr>
                    </a:p>
                  </a:txBody>
                  <a:tcPr marL="7144" marR="7144" marT="7144" marB="0" anchor="ctr">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ctr"/>
                      <a:r>
                        <a:rPr lang="es-EC" sz="1200" u="none" strike="noStrike" dirty="0" err="1">
                          <a:solidFill>
                            <a:sysClr val="windowText" lastClr="000000"/>
                          </a:solidFill>
                          <a:effectLst/>
                        </a:rPr>
                        <a:t>repens</a:t>
                      </a:r>
                      <a:endParaRPr lang="es-EC" sz="1200" b="0" i="1" u="none" strike="noStrike" dirty="0">
                        <a:solidFill>
                          <a:sysClr val="windowText" lastClr="000000"/>
                        </a:solidFill>
                        <a:effectLst/>
                        <a:latin typeface="Times New Roman"/>
                      </a:endParaRPr>
                    </a:p>
                  </a:txBody>
                  <a:tcPr marL="7144" marR="7144" marT="7144" marB="0" anchor="ctr">
                    <a:lnL>
                      <a:noFill/>
                    </a:lnL>
                    <a:lnR w="9525" cap="flat" cmpd="sng" algn="ctr">
                      <a:noFill/>
                      <a:prstDash val="solid"/>
                    </a:lnR>
                    <a:lnT>
                      <a:noFill/>
                    </a:lnT>
                    <a:lnB>
                      <a:noFill/>
                    </a:lnB>
                    <a:lnTlToBr w="12700" cmpd="sng">
                      <a:noFill/>
                      <a:prstDash val="solid"/>
                    </a:lnTlToBr>
                    <a:lnBlToTr w="12700" cmpd="sng">
                      <a:noFill/>
                      <a:prstDash val="solid"/>
                    </a:lnBlToTr>
                  </a:tcPr>
                </a:tc>
              </a:tr>
            </a:tbl>
          </a:graphicData>
        </a:graphic>
      </p:graphicFrame>
      <p:sp>
        <p:nvSpPr>
          <p:cNvPr id="22" name="21 Rectángulo"/>
          <p:cNvSpPr/>
          <p:nvPr/>
        </p:nvSpPr>
        <p:spPr>
          <a:xfrm>
            <a:off x="6993831" y="3415706"/>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Estrada, 2002</a:t>
            </a:r>
          </a:p>
        </p:txBody>
      </p:sp>
      <p:pic>
        <p:nvPicPr>
          <p:cNvPr id="6" name="Picture 2" descr="C:\Users\Home\Downloads\WhatsApp Image 2019-11-30 at 9.19.37 PM.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955" t="3544" r="18745" b="15535"/>
          <a:stretch/>
        </p:blipFill>
        <p:spPr bwMode="auto">
          <a:xfrm>
            <a:off x="3731559" y="1770490"/>
            <a:ext cx="1288175" cy="270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66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392860" y="4255401"/>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Andrade, 2010</a:t>
            </a:r>
          </a:p>
        </p:txBody>
      </p:sp>
      <p:sp>
        <p:nvSpPr>
          <p:cNvPr id="6" name="5 Rectángulo redondeado"/>
          <p:cNvSpPr/>
          <p:nvPr/>
        </p:nvSpPr>
        <p:spPr>
          <a:xfrm>
            <a:off x="2943225" y="742950"/>
            <a:ext cx="2895600" cy="292894"/>
          </a:xfrm>
          <a:prstGeom prst="roundRect">
            <a:avLst/>
          </a:prstGeom>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a:r>
              <a:rPr lang="es-EC" sz="1200" b="1" dirty="0"/>
              <a:t>MICORRIZAS</a:t>
            </a:r>
          </a:p>
        </p:txBody>
      </p:sp>
      <p:pic>
        <p:nvPicPr>
          <p:cNvPr id="4100" name="Picture 4" descr="Resultado de imagen para micorri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431" y="1462088"/>
            <a:ext cx="17430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083" y="1639438"/>
            <a:ext cx="2318147" cy="17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8825" y="1735651"/>
            <a:ext cx="2302804" cy="172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35 Rectángulo redondeado"/>
          <p:cNvSpPr/>
          <p:nvPr/>
        </p:nvSpPr>
        <p:spPr>
          <a:xfrm>
            <a:off x="819095" y="1372791"/>
            <a:ext cx="2019950" cy="292894"/>
          </a:xfrm>
          <a:prstGeom prst="roundRect">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r>
              <a:rPr lang="es-EC" sz="1200" b="1" dirty="0" err="1"/>
              <a:t>Ectomicorrizas</a:t>
            </a:r>
            <a:endParaRPr lang="es-EC" sz="1200" b="1" dirty="0"/>
          </a:p>
        </p:txBody>
      </p:sp>
      <p:sp>
        <p:nvSpPr>
          <p:cNvPr id="37" name="36 Rectángulo redondeado"/>
          <p:cNvSpPr/>
          <p:nvPr/>
        </p:nvSpPr>
        <p:spPr>
          <a:xfrm>
            <a:off x="5931165" y="1372791"/>
            <a:ext cx="2019950" cy="292894"/>
          </a:xfrm>
          <a:prstGeom prst="roundRect">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r>
              <a:rPr lang="es-EC" sz="1200" b="1" dirty="0" err="1"/>
              <a:t>Endomicorrizas</a:t>
            </a:r>
            <a:endParaRPr lang="es-EC" sz="1200" b="1" dirty="0"/>
          </a:p>
        </p:txBody>
      </p:sp>
      <p:sp>
        <p:nvSpPr>
          <p:cNvPr id="38" name="37 Rectángulo redondeado"/>
          <p:cNvSpPr/>
          <p:nvPr/>
        </p:nvSpPr>
        <p:spPr>
          <a:xfrm>
            <a:off x="3326551" y="3843057"/>
            <a:ext cx="2019950" cy="292894"/>
          </a:xfrm>
          <a:prstGeom prst="roundRect">
            <a:avLst/>
          </a:prstGeom>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es-EC" sz="1200" b="1" dirty="0" err="1"/>
              <a:t>Ectendomicorrizas</a:t>
            </a:r>
            <a:endParaRPr lang="es-EC" sz="1200" b="1" dirty="0"/>
          </a:p>
        </p:txBody>
      </p:sp>
      <p:sp>
        <p:nvSpPr>
          <p:cNvPr id="9" name="8 Flecha derecha"/>
          <p:cNvSpPr/>
          <p:nvPr/>
        </p:nvSpPr>
        <p:spPr>
          <a:xfrm rot="2084165">
            <a:off x="2680633" y="3547935"/>
            <a:ext cx="610909" cy="271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39" name="38 Flecha derecha"/>
          <p:cNvSpPr/>
          <p:nvPr/>
        </p:nvSpPr>
        <p:spPr>
          <a:xfrm rot="8456347">
            <a:off x="5347644" y="3541505"/>
            <a:ext cx="610909" cy="271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Tree>
    <p:extLst>
      <p:ext uri="{BB962C8B-B14F-4D97-AF65-F5344CB8AC3E}">
        <p14:creationId xmlns:p14="http://schemas.microsoft.com/office/powerpoint/2010/main" val="4096692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 y="505824"/>
            <a:ext cx="5716345" cy="233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656" y="2896879"/>
            <a:ext cx="5716345" cy="224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0571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392860" y="4255401"/>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t>Blancof</a:t>
            </a:r>
            <a:r>
              <a:rPr lang="es-EC" sz="800" dirty="0"/>
              <a:t> &amp; Salas, 1997</a:t>
            </a:r>
          </a:p>
        </p:txBody>
      </p:sp>
      <p:pic>
        <p:nvPicPr>
          <p:cNvPr id="3074" name="Picture 2" descr="Imagen relacionada"/>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660" y="1261381"/>
            <a:ext cx="2323283" cy="1858627"/>
          </a:xfrm>
          <a:prstGeom prst="rect">
            <a:avLst/>
          </a:prstGeom>
          <a:noFill/>
          <a:extLst>
            <a:ext uri="{909E8E84-426E-40DD-AFC4-6F175D3DCCD1}">
              <a14:hiddenFill xmlns:a14="http://schemas.microsoft.com/office/drawing/2010/main">
                <a:solidFill>
                  <a:srgbClr val="FFFFFF"/>
                </a:solidFill>
              </a14:hiddenFill>
            </a:ext>
          </a:extLst>
        </p:spPr>
      </p:pic>
      <p:sp>
        <p:nvSpPr>
          <p:cNvPr id="36" name="35 Rectángulo redondeado"/>
          <p:cNvSpPr/>
          <p:nvPr/>
        </p:nvSpPr>
        <p:spPr>
          <a:xfrm>
            <a:off x="2943225" y="742950"/>
            <a:ext cx="2895600" cy="292894"/>
          </a:xfrm>
          <a:prstGeom prst="roundRect">
            <a:avLst/>
          </a:prstGeom>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a:r>
              <a:rPr lang="es-EC" sz="1200" b="1" dirty="0"/>
              <a:t>MICORRIZAS</a:t>
            </a:r>
          </a:p>
        </p:txBody>
      </p:sp>
      <p:sp>
        <p:nvSpPr>
          <p:cNvPr id="6" name="5 Rectángulo redondeado"/>
          <p:cNvSpPr/>
          <p:nvPr/>
        </p:nvSpPr>
        <p:spPr>
          <a:xfrm>
            <a:off x="2943225" y="1734908"/>
            <a:ext cx="1338942" cy="838200"/>
          </a:xfrm>
          <a:prstGeom prst="roundRect">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s-EC" sz="1200" dirty="0" err="1"/>
              <a:t>Glomeromycota</a:t>
            </a:r>
            <a:endParaRPr lang="es-EC" sz="1200" dirty="0"/>
          </a:p>
          <a:p>
            <a:pPr algn="ctr"/>
            <a:r>
              <a:rPr lang="es-EC" sz="1200" dirty="0" err="1"/>
              <a:t>Ascomycota</a:t>
            </a:r>
            <a:endParaRPr lang="es-EC" sz="1200" dirty="0"/>
          </a:p>
          <a:p>
            <a:pPr algn="ctr"/>
            <a:r>
              <a:rPr lang="es-EC" sz="1200" dirty="0" err="1"/>
              <a:t>Basidiomycota</a:t>
            </a:r>
            <a:endParaRPr lang="es-EC" sz="1200" dirty="0"/>
          </a:p>
        </p:txBody>
      </p:sp>
      <p:cxnSp>
        <p:nvCxnSpPr>
          <p:cNvPr id="10" name="9 Conector recto de flecha"/>
          <p:cNvCxnSpPr/>
          <p:nvPr/>
        </p:nvCxnSpPr>
        <p:spPr>
          <a:xfrm>
            <a:off x="1780188" y="1734908"/>
            <a:ext cx="929368"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1981206" y="1479092"/>
            <a:ext cx="518857" cy="174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s-EC" sz="1200" dirty="0"/>
              <a:t>9cm</a:t>
            </a:r>
          </a:p>
        </p:txBody>
      </p:sp>
      <p:pic>
        <p:nvPicPr>
          <p:cNvPr id="3076" name="Picture 4" descr="Resultado de imagen para bacillus subtil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4146" y="1221918"/>
            <a:ext cx="1535168" cy="11646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Resultado de imagen para estructura del sue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3562" y="2747248"/>
            <a:ext cx="2620118" cy="1434827"/>
          </a:xfrm>
          <a:prstGeom prst="rect">
            <a:avLst/>
          </a:prstGeom>
          <a:noFill/>
          <a:extLst>
            <a:ext uri="{909E8E84-426E-40DD-AFC4-6F175D3DCCD1}">
              <a14:hiddenFill xmlns:a14="http://schemas.microsoft.com/office/drawing/2010/main">
                <a:solidFill>
                  <a:srgbClr val="FFFFFF"/>
                </a:solidFill>
              </a14:hiddenFill>
            </a:ext>
          </a:extLst>
        </p:spPr>
      </p:pic>
      <p:sp>
        <p:nvSpPr>
          <p:cNvPr id="37" name="36 Rectángulo redondeado"/>
          <p:cNvSpPr/>
          <p:nvPr/>
        </p:nvSpPr>
        <p:spPr>
          <a:xfrm>
            <a:off x="4731130" y="3280476"/>
            <a:ext cx="659507" cy="478366"/>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algn="ctr"/>
            <a:r>
              <a:rPr lang="es-EC" sz="2400" b="1" dirty="0">
                <a:solidFill>
                  <a:schemeClr val="tx1"/>
                </a:solidFill>
              </a:rPr>
              <a:t>P</a:t>
            </a:r>
          </a:p>
        </p:txBody>
      </p:sp>
      <p:cxnSp>
        <p:nvCxnSpPr>
          <p:cNvPr id="17" name="16 Conector recto de flecha"/>
          <p:cNvCxnSpPr/>
          <p:nvPr/>
        </p:nvCxnSpPr>
        <p:spPr>
          <a:xfrm>
            <a:off x="2090058" y="2567244"/>
            <a:ext cx="619498" cy="114240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pic>
        <p:nvPicPr>
          <p:cNvPr id="3087" name="Picture 15" descr="Resultado de imagen para nematod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5568" y="3204738"/>
            <a:ext cx="1176645" cy="62984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9943" y="3823692"/>
            <a:ext cx="1182270" cy="66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18" descr="Resultado de imagen para glomalina"/>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C"/>
          </a:p>
        </p:txBody>
      </p:sp>
      <p:pic>
        <p:nvPicPr>
          <p:cNvPr id="3091"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0828" y="3411337"/>
            <a:ext cx="1075853" cy="844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53 Rectángulo"/>
          <p:cNvSpPr/>
          <p:nvPr/>
        </p:nvSpPr>
        <p:spPr>
          <a:xfrm>
            <a:off x="7997972" y="3457701"/>
            <a:ext cx="747449" cy="207128"/>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latin typeface="Aharoni" pitchFamily="2" charset="-79"/>
                <a:cs typeface="Aharoni" pitchFamily="2" charset="-79"/>
              </a:rPr>
              <a:t>Glomalina</a:t>
            </a:r>
            <a:endParaRPr lang="es-EC" sz="800" dirty="0">
              <a:latin typeface="Aharoni" pitchFamily="2" charset="-79"/>
              <a:cs typeface="Aharoni" pitchFamily="2" charset="-79"/>
            </a:endParaRPr>
          </a:p>
        </p:txBody>
      </p:sp>
      <p:cxnSp>
        <p:nvCxnSpPr>
          <p:cNvPr id="24" name="23 Conector recto de flecha"/>
          <p:cNvCxnSpPr>
            <a:stCxn id="6" idx="3"/>
            <a:endCxn id="3076" idx="2"/>
          </p:cNvCxnSpPr>
          <p:nvPr/>
        </p:nvCxnSpPr>
        <p:spPr>
          <a:xfrm flipV="1">
            <a:off x="4282167" y="1804267"/>
            <a:ext cx="561978" cy="349742"/>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47" name="46 Flecha derecha"/>
          <p:cNvSpPr/>
          <p:nvPr/>
        </p:nvSpPr>
        <p:spPr>
          <a:xfrm>
            <a:off x="6519314" y="1566177"/>
            <a:ext cx="404001" cy="327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pic>
        <p:nvPicPr>
          <p:cNvPr id="3093" name="Picture 21" descr="Resultado de imagen para compuestos humicos"/>
          <p:cNvPicPr>
            <a:picLocks noChangeAspect="1" noChangeArrowheads="1"/>
          </p:cNvPicPr>
          <p:nvPr/>
        </p:nvPicPr>
        <p:blipFill rotWithShape="1">
          <a:blip r:embed="rId10">
            <a:extLst>
              <a:ext uri="{28A0092B-C50C-407E-A947-70E740481C1C}">
                <a14:useLocalDpi xmlns:a14="http://schemas.microsoft.com/office/drawing/2010/main" val="0"/>
              </a:ext>
            </a:extLst>
          </a:blip>
          <a:srcRect t="7740" b="33687"/>
          <a:stretch/>
        </p:blipFill>
        <p:spPr bwMode="auto">
          <a:xfrm>
            <a:off x="7082516" y="742950"/>
            <a:ext cx="1544226" cy="1307642"/>
          </a:xfrm>
          <a:prstGeom prst="rect">
            <a:avLst/>
          </a:prstGeom>
          <a:noFill/>
          <a:extLst>
            <a:ext uri="{909E8E84-426E-40DD-AFC4-6F175D3DCCD1}">
              <a14:hiddenFill xmlns:a14="http://schemas.microsoft.com/office/drawing/2010/main">
                <a:solidFill>
                  <a:srgbClr val="FFFFFF"/>
                </a:solidFill>
              </a14:hiddenFill>
            </a:ext>
          </a:extLst>
        </p:spPr>
      </p:pic>
      <p:sp>
        <p:nvSpPr>
          <p:cNvPr id="70" name="69 Rectángulo redondeado"/>
          <p:cNvSpPr/>
          <p:nvPr/>
        </p:nvSpPr>
        <p:spPr>
          <a:xfrm>
            <a:off x="7209166" y="1396770"/>
            <a:ext cx="1107800" cy="256492"/>
          </a:xfrm>
          <a:prstGeom prst="roundRect">
            <a:avLst/>
          </a:prstGeom>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es-EC" sz="900" b="1" dirty="0"/>
              <a:t>Comp. húmicos</a:t>
            </a:r>
          </a:p>
        </p:txBody>
      </p:sp>
      <p:pic>
        <p:nvPicPr>
          <p:cNvPr id="3095" name="Picture 23" descr="Resultado de imagen para polisacarido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14457" y="944073"/>
            <a:ext cx="517760" cy="1070036"/>
          </a:xfrm>
          <a:prstGeom prst="rect">
            <a:avLst/>
          </a:prstGeom>
          <a:noFill/>
          <a:extLst>
            <a:ext uri="{909E8E84-426E-40DD-AFC4-6F175D3DCCD1}">
              <a14:hiddenFill xmlns:a14="http://schemas.microsoft.com/office/drawing/2010/main">
                <a:solidFill>
                  <a:srgbClr val="FFFFFF"/>
                </a:solidFill>
              </a14:hiddenFill>
            </a:ext>
          </a:extLst>
        </p:spPr>
      </p:pic>
      <p:sp>
        <p:nvSpPr>
          <p:cNvPr id="31" name="30 Rectángulo redondeado"/>
          <p:cNvSpPr/>
          <p:nvPr/>
        </p:nvSpPr>
        <p:spPr>
          <a:xfrm>
            <a:off x="4599370" y="3809285"/>
            <a:ext cx="923025" cy="303386"/>
          </a:xfrm>
          <a:prstGeom prst="roundRect">
            <a:avLst/>
          </a:prstGeom>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es-EC" sz="900" b="1" dirty="0" smtClean="0"/>
              <a:t>DISPONIBLE</a:t>
            </a:r>
            <a:endParaRPr lang="es-EC" sz="900" b="1" dirty="0"/>
          </a:p>
        </p:txBody>
      </p:sp>
    </p:spTree>
    <p:extLst>
      <p:ext uri="{BB962C8B-B14F-4D97-AF65-F5344CB8AC3E}">
        <p14:creationId xmlns:p14="http://schemas.microsoft.com/office/powerpoint/2010/main" val="4096692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392860" y="4255401"/>
            <a:ext cx="1751626" cy="235866"/>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t>Brotman</a:t>
            </a:r>
            <a:r>
              <a:rPr lang="es-EC" sz="800" dirty="0"/>
              <a:t>, </a:t>
            </a:r>
            <a:r>
              <a:rPr lang="es-EC" sz="800" dirty="0" err="1"/>
              <a:t>Gupta</a:t>
            </a:r>
            <a:r>
              <a:rPr lang="es-EC" sz="800" dirty="0"/>
              <a:t> &amp; Viterbo, 2010</a:t>
            </a:r>
          </a:p>
        </p:txBody>
      </p:sp>
      <p:sp>
        <p:nvSpPr>
          <p:cNvPr id="22" name="AutoShape 18" descr="Resultado de imagen para glomalina"/>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C"/>
          </a:p>
        </p:txBody>
      </p:sp>
      <p:sp>
        <p:nvSpPr>
          <p:cNvPr id="31" name="30 Rectángulo redondeado"/>
          <p:cNvSpPr/>
          <p:nvPr/>
        </p:nvSpPr>
        <p:spPr>
          <a:xfrm>
            <a:off x="2943225" y="742950"/>
            <a:ext cx="2895600" cy="292894"/>
          </a:xfrm>
          <a:prstGeom prst="roundRect">
            <a:avLst/>
          </a:prstGeom>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es-EC" sz="1200" b="1" dirty="0"/>
              <a:t>TRICHODERMA</a:t>
            </a:r>
          </a:p>
        </p:txBody>
      </p:sp>
      <p:pic>
        <p:nvPicPr>
          <p:cNvPr id="2052" name="Picture 4" descr="http://1.bp.blogspot.com/-iHY84I-kuZ0/ULrIlOkv4xI/AAAAAAAAILs/r-L0wJsjpHA/s400/02-+Trichoderma_sp+250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122464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704" y="1347578"/>
            <a:ext cx="1621664" cy="937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Resultado de imagen para trichoderma en sue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705" y="2316625"/>
            <a:ext cx="1621664" cy="88786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Resultado de imagen para trichode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7217" y="1748313"/>
            <a:ext cx="983797" cy="107401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redondeado"/>
          <p:cNvSpPr/>
          <p:nvPr/>
        </p:nvSpPr>
        <p:spPr>
          <a:xfrm>
            <a:off x="6998173" y="3332913"/>
            <a:ext cx="1391211" cy="436774"/>
          </a:xfrm>
          <a:prstGeom prst="roundRect">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s-EC" sz="1200" dirty="0"/>
              <a:t>6-pentil-a-pirona</a:t>
            </a:r>
          </a:p>
        </p:txBody>
      </p:sp>
      <p:pic>
        <p:nvPicPr>
          <p:cNvPr id="6" name="Picture 4" descr="Resultado de imagen para auxina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717" r="55268" b="19158"/>
          <a:stretch/>
        </p:blipFill>
        <p:spPr bwMode="auto">
          <a:xfrm rot="5400000">
            <a:off x="804331" y="2663445"/>
            <a:ext cx="1080968" cy="1670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955" y="926788"/>
            <a:ext cx="2312750" cy="173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redondeado"/>
          <p:cNvSpPr/>
          <p:nvPr/>
        </p:nvSpPr>
        <p:spPr>
          <a:xfrm>
            <a:off x="786454" y="1937930"/>
            <a:ext cx="730044" cy="139907"/>
          </a:xfrm>
          <a:prstGeom prst="roundRect">
            <a:avLst/>
          </a:prstGeom>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a:r>
              <a:rPr lang="es-EC" sz="900" dirty="0" err="1"/>
              <a:t>Quitinasas</a:t>
            </a:r>
            <a:endParaRPr lang="es-EC" sz="900" dirty="0"/>
          </a:p>
        </p:txBody>
      </p:sp>
      <p:sp>
        <p:nvSpPr>
          <p:cNvPr id="19" name="18 Rectángulo redondeado"/>
          <p:cNvSpPr/>
          <p:nvPr/>
        </p:nvSpPr>
        <p:spPr>
          <a:xfrm>
            <a:off x="1516498" y="1290485"/>
            <a:ext cx="964766" cy="139907"/>
          </a:xfrm>
          <a:prstGeom prst="roundRect">
            <a:avLst/>
          </a:prstGeom>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a:r>
              <a:rPr lang="es-EC" sz="900" dirty="0"/>
              <a:t>M. secundarios</a:t>
            </a:r>
          </a:p>
        </p:txBody>
      </p:sp>
      <p:sp>
        <p:nvSpPr>
          <p:cNvPr id="20" name="19 Rectángulo redondeado"/>
          <p:cNvSpPr/>
          <p:nvPr/>
        </p:nvSpPr>
        <p:spPr>
          <a:xfrm>
            <a:off x="1878157" y="3255905"/>
            <a:ext cx="801276" cy="336578"/>
          </a:xfrm>
          <a:prstGeom prst="roundRect">
            <a:avLst/>
          </a:prstGeom>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es-EC" sz="900" dirty="0"/>
              <a:t>Crecimiento 300%</a:t>
            </a:r>
          </a:p>
        </p:txBody>
      </p:sp>
      <p:pic>
        <p:nvPicPr>
          <p:cNvPr id="10" name="Picture 7" descr="Resultado de imagen para acidos organico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55450"/>
          <a:stretch/>
        </p:blipFill>
        <p:spPr bwMode="auto">
          <a:xfrm>
            <a:off x="2757297" y="3592483"/>
            <a:ext cx="851223" cy="819874"/>
          </a:xfrm>
          <a:prstGeom prst="rect">
            <a:avLst/>
          </a:prstGeom>
          <a:noFill/>
          <a:extLst>
            <a:ext uri="{909E8E84-426E-40DD-AFC4-6F175D3DCCD1}">
              <a14:hiddenFill xmlns:a14="http://schemas.microsoft.com/office/drawing/2010/main">
                <a:solidFill>
                  <a:srgbClr val="FFFFFF"/>
                </a:solidFill>
              </a14:hiddenFill>
            </a:ext>
          </a:extLst>
        </p:spPr>
      </p:pic>
      <p:sp>
        <p:nvSpPr>
          <p:cNvPr id="11" name="10 Flecha derecha"/>
          <p:cNvSpPr/>
          <p:nvPr/>
        </p:nvSpPr>
        <p:spPr>
          <a:xfrm>
            <a:off x="3608520" y="3866372"/>
            <a:ext cx="630108" cy="147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23" name="22 Rectángulo redondeado"/>
          <p:cNvSpPr/>
          <p:nvPr/>
        </p:nvSpPr>
        <p:spPr>
          <a:xfrm>
            <a:off x="4402952" y="3758705"/>
            <a:ext cx="801276" cy="336578"/>
          </a:xfrm>
          <a:prstGeom prst="roundRect">
            <a:avLst/>
          </a:prstGeom>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es-EC" sz="1200" b="1" dirty="0"/>
              <a:t>pH</a:t>
            </a:r>
          </a:p>
        </p:txBody>
      </p:sp>
      <p:sp>
        <p:nvSpPr>
          <p:cNvPr id="24" name="23 Rectángulo redondeado"/>
          <p:cNvSpPr/>
          <p:nvPr/>
        </p:nvSpPr>
        <p:spPr>
          <a:xfrm>
            <a:off x="5607302" y="3959011"/>
            <a:ext cx="374197" cy="203562"/>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algn="ctr"/>
            <a:r>
              <a:rPr lang="es-EC" sz="800" b="1" dirty="0">
                <a:solidFill>
                  <a:schemeClr val="tx1"/>
                </a:solidFill>
              </a:rPr>
              <a:t>Mn</a:t>
            </a:r>
          </a:p>
        </p:txBody>
      </p:sp>
      <p:sp>
        <p:nvSpPr>
          <p:cNvPr id="25" name="24 Rectángulo redondeado"/>
          <p:cNvSpPr/>
          <p:nvPr/>
        </p:nvSpPr>
        <p:spPr>
          <a:xfrm>
            <a:off x="5345162" y="3755315"/>
            <a:ext cx="374197" cy="203562"/>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algn="ctr"/>
            <a:r>
              <a:rPr lang="es-EC" sz="800" b="1" dirty="0">
                <a:solidFill>
                  <a:schemeClr val="tx1"/>
                </a:solidFill>
              </a:rPr>
              <a:t>Fe</a:t>
            </a:r>
          </a:p>
        </p:txBody>
      </p:sp>
      <p:sp>
        <p:nvSpPr>
          <p:cNvPr id="26" name="25 Rectángulo redondeado"/>
          <p:cNvSpPr/>
          <p:nvPr/>
        </p:nvSpPr>
        <p:spPr>
          <a:xfrm>
            <a:off x="5585531" y="3551300"/>
            <a:ext cx="374197" cy="203562"/>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algn="ctr"/>
            <a:r>
              <a:rPr lang="es-EC" sz="800" b="1" dirty="0">
                <a:solidFill>
                  <a:schemeClr val="tx1"/>
                </a:solidFill>
              </a:rPr>
              <a:t>P</a:t>
            </a:r>
          </a:p>
        </p:txBody>
      </p:sp>
      <p:sp>
        <p:nvSpPr>
          <p:cNvPr id="27" name="26 Rectángulo redondeado"/>
          <p:cNvSpPr/>
          <p:nvPr/>
        </p:nvSpPr>
        <p:spPr>
          <a:xfrm>
            <a:off x="5343118" y="4162573"/>
            <a:ext cx="374197" cy="203562"/>
          </a:xfrm>
          <a:prstGeom prst="roundRect">
            <a:avLst/>
          </a:prstGeom>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algn="ctr"/>
            <a:r>
              <a:rPr lang="es-EC" sz="800" b="1" dirty="0">
                <a:solidFill>
                  <a:schemeClr val="tx1"/>
                </a:solidFill>
              </a:rPr>
              <a:t>Mg</a:t>
            </a:r>
          </a:p>
        </p:txBody>
      </p:sp>
    </p:spTree>
    <p:extLst>
      <p:ext uri="{BB962C8B-B14F-4D97-AF65-F5344CB8AC3E}">
        <p14:creationId xmlns:p14="http://schemas.microsoft.com/office/powerpoint/2010/main" val="2824385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392860" y="4342485"/>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HUMAGRO, 2018</a:t>
            </a:r>
          </a:p>
        </p:txBody>
      </p:sp>
      <p:sp>
        <p:nvSpPr>
          <p:cNvPr id="22" name="AutoShape 18" descr="Resultado de imagen para glomalina"/>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C"/>
          </a:p>
        </p:txBody>
      </p:sp>
      <p:sp>
        <p:nvSpPr>
          <p:cNvPr id="31" name="30 Redondear rectángulo de esquina diagonal"/>
          <p:cNvSpPr/>
          <p:nvPr/>
        </p:nvSpPr>
        <p:spPr>
          <a:xfrm>
            <a:off x="2681973" y="764721"/>
            <a:ext cx="2895600" cy="292894"/>
          </a:xfrm>
          <a:prstGeom prst="round2DiagRect">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s-EC" sz="1200" b="1" dirty="0">
                <a:solidFill>
                  <a:schemeClr val="tx1"/>
                </a:solidFill>
              </a:rPr>
              <a:t>TMC</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96" y="1225723"/>
            <a:ext cx="1691218" cy="112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Elipse"/>
          <p:cNvSpPr/>
          <p:nvPr/>
        </p:nvSpPr>
        <p:spPr>
          <a:xfrm>
            <a:off x="2264242" y="1288825"/>
            <a:ext cx="304801" cy="304800"/>
          </a:xfrm>
          <a:prstGeom prst="ellipse">
            <a:avLst/>
          </a:prstGeom>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s-EC" sz="1200" b="1" dirty="0"/>
              <a:t>C</a:t>
            </a:r>
          </a:p>
        </p:txBody>
      </p:sp>
      <p:sp>
        <p:nvSpPr>
          <p:cNvPr id="12" name="11 Elipse"/>
          <p:cNvSpPr/>
          <p:nvPr/>
        </p:nvSpPr>
        <p:spPr>
          <a:xfrm>
            <a:off x="496826" y="1321483"/>
            <a:ext cx="472019" cy="304800"/>
          </a:xfrm>
          <a:prstGeom prst="ellipse">
            <a:avLst/>
          </a:prstGeom>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es-EC" sz="1200" b="1" dirty="0"/>
              <a:t>O</a:t>
            </a:r>
            <a:r>
              <a:rPr lang="es-EC" sz="600" b="1" dirty="0"/>
              <a:t>2</a:t>
            </a:r>
            <a:endParaRPr lang="es-EC" sz="1200" b="1" dirty="0"/>
          </a:p>
        </p:txBody>
      </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073"/>
          <a:stretch/>
        </p:blipFill>
        <p:spPr bwMode="auto">
          <a:xfrm>
            <a:off x="649630" y="3056285"/>
            <a:ext cx="1886348" cy="1035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2" name="Picture 4" descr="Resultado de imagen para humagr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283" r="34841" b="6544"/>
          <a:stretch/>
        </p:blipFill>
        <p:spPr bwMode="auto">
          <a:xfrm>
            <a:off x="3317081" y="3167244"/>
            <a:ext cx="519739" cy="1249425"/>
          </a:xfrm>
          <a:prstGeom prst="rect">
            <a:avLst/>
          </a:prstGeom>
          <a:noFill/>
          <a:extLst>
            <a:ext uri="{909E8E84-426E-40DD-AFC4-6F175D3DCCD1}">
              <a14:hiddenFill xmlns:a14="http://schemas.microsoft.com/office/drawing/2010/main">
                <a:solidFill>
                  <a:srgbClr val="FFFFFF"/>
                </a:solidFill>
              </a14:hiddenFill>
            </a:ext>
          </a:extLst>
        </p:spPr>
      </p:pic>
      <p:sp>
        <p:nvSpPr>
          <p:cNvPr id="6" name="5 Flecha abajo"/>
          <p:cNvSpPr/>
          <p:nvPr/>
        </p:nvSpPr>
        <p:spPr>
          <a:xfrm>
            <a:off x="1496544" y="2427901"/>
            <a:ext cx="201640" cy="494327"/>
          </a:xfrm>
          <a:prstGeom prst="downArrow">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s-EC"/>
          </a:p>
        </p:txBody>
      </p:sp>
      <p:sp>
        <p:nvSpPr>
          <p:cNvPr id="16" name="15 Flecha abajo"/>
          <p:cNvSpPr/>
          <p:nvPr/>
        </p:nvSpPr>
        <p:spPr>
          <a:xfrm rot="16200000">
            <a:off x="2891211" y="3547027"/>
            <a:ext cx="172091" cy="489860"/>
          </a:xfrm>
          <a:prstGeom prst="downArrow">
            <a:avLst/>
          </a:pr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s-EC"/>
          </a:p>
        </p:txBody>
      </p:sp>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3569" y="2827806"/>
            <a:ext cx="2697707" cy="149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Rectángulo redondeado"/>
          <p:cNvSpPr/>
          <p:nvPr/>
        </p:nvSpPr>
        <p:spPr>
          <a:xfrm>
            <a:off x="6804176" y="2624956"/>
            <a:ext cx="1643744" cy="202850"/>
          </a:xfrm>
          <a:prstGeom prst="roundRect">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s-EC" sz="1200" dirty="0" err="1"/>
              <a:t>Asimilacion</a:t>
            </a:r>
            <a:r>
              <a:rPr lang="es-EC" sz="1200" dirty="0"/>
              <a:t> nutrientes</a:t>
            </a:r>
          </a:p>
        </p:txBody>
      </p:sp>
      <p:sp>
        <p:nvSpPr>
          <p:cNvPr id="20" name="19 Rectángulo redondeado"/>
          <p:cNvSpPr/>
          <p:nvPr/>
        </p:nvSpPr>
        <p:spPr>
          <a:xfrm>
            <a:off x="6598372" y="4213819"/>
            <a:ext cx="1643744" cy="202850"/>
          </a:xfrm>
          <a:prstGeom prst="roundRect">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s-EC" sz="1200" dirty="0"/>
              <a:t>Estructura física</a:t>
            </a:r>
          </a:p>
        </p:txBody>
      </p:sp>
      <p:pic>
        <p:nvPicPr>
          <p:cNvPr id="2057" name="Picture 9" descr="Resultado de imagen para humag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186" y="1378571"/>
            <a:ext cx="1896850" cy="1230572"/>
          </a:xfrm>
          <a:prstGeom prst="rect">
            <a:avLst/>
          </a:prstGeom>
          <a:noFill/>
          <a:extLst>
            <a:ext uri="{909E8E84-426E-40DD-AFC4-6F175D3DCCD1}">
              <a14:hiddenFill xmlns:a14="http://schemas.microsoft.com/office/drawing/2010/main">
                <a:solidFill>
                  <a:srgbClr val="FFFFFF"/>
                </a:solidFill>
              </a14:hiddenFill>
            </a:ext>
          </a:extLst>
        </p:spPr>
      </p:pic>
      <p:sp>
        <p:nvSpPr>
          <p:cNvPr id="10" name="9 Elipse"/>
          <p:cNvSpPr/>
          <p:nvPr/>
        </p:nvSpPr>
        <p:spPr>
          <a:xfrm>
            <a:off x="8001730" y="889397"/>
            <a:ext cx="380993" cy="336326"/>
          </a:xfrm>
          <a:prstGeom prst="ellipse">
            <a:avLst/>
          </a:prstGeom>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endParaRPr lang="es-EC"/>
          </a:p>
        </p:txBody>
      </p:sp>
      <p:sp>
        <p:nvSpPr>
          <p:cNvPr id="25" name="24 Elipse"/>
          <p:cNvSpPr/>
          <p:nvPr/>
        </p:nvSpPr>
        <p:spPr>
          <a:xfrm>
            <a:off x="6987777" y="1210044"/>
            <a:ext cx="545987" cy="527677"/>
          </a:xfrm>
          <a:prstGeom prst="ellipse">
            <a:avLst/>
          </a:prstGeom>
        </p:spPr>
        <p:style>
          <a:lnRef idx="0">
            <a:schemeClr val="accent2"/>
          </a:lnRef>
          <a:fillRef idx="3">
            <a:schemeClr val="accent2"/>
          </a:fillRef>
          <a:effectRef idx="3">
            <a:schemeClr val="accent2"/>
          </a:effectRef>
          <a:fontRef idx="minor">
            <a:schemeClr val="lt1"/>
          </a:fontRef>
        </p:style>
        <p:txBody>
          <a:bodyPr lIns="68580" tIns="34290" rIns="68580" bIns="34290" rtlCol="0" anchor="ctr"/>
          <a:lstStyle/>
          <a:p>
            <a:pPr algn="ctr"/>
            <a:endParaRPr lang="es-EC"/>
          </a:p>
        </p:txBody>
      </p:sp>
      <p:sp>
        <p:nvSpPr>
          <p:cNvPr id="26" name="25 Elipse"/>
          <p:cNvSpPr/>
          <p:nvPr/>
        </p:nvSpPr>
        <p:spPr>
          <a:xfrm>
            <a:off x="5736772" y="1411130"/>
            <a:ext cx="780797" cy="754613"/>
          </a:xfrm>
          <a:prstGeom prst="ellipse">
            <a:avLst/>
          </a:prstGeom>
        </p:spPr>
        <p:style>
          <a:lnRef idx="0">
            <a:schemeClr val="accent4"/>
          </a:lnRef>
          <a:fillRef idx="3">
            <a:schemeClr val="accent4"/>
          </a:fillRef>
          <a:effectRef idx="3">
            <a:schemeClr val="accent4"/>
          </a:effectRef>
          <a:fontRef idx="minor">
            <a:schemeClr val="lt1"/>
          </a:fontRef>
        </p:style>
        <p:txBody>
          <a:bodyPr lIns="68580" tIns="34290" rIns="68580" bIns="34290" rtlCol="0" anchor="ctr"/>
          <a:lstStyle/>
          <a:p>
            <a:pPr algn="ctr"/>
            <a:endParaRPr lang="es-EC" dirty="0"/>
          </a:p>
        </p:txBody>
      </p:sp>
      <p:sp>
        <p:nvSpPr>
          <p:cNvPr id="11" name="10 Rectángulo"/>
          <p:cNvSpPr/>
          <p:nvPr/>
        </p:nvSpPr>
        <p:spPr>
          <a:xfrm>
            <a:off x="5295518" y="1667455"/>
            <a:ext cx="828930" cy="204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s-EC" sz="900" b="1" dirty="0">
                <a:solidFill>
                  <a:schemeClr val="tx1"/>
                </a:solidFill>
              </a:rPr>
              <a:t>Ac. </a:t>
            </a:r>
            <a:r>
              <a:rPr lang="es-EC" sz="900" b="1" dirty="0" err="1">
                <a:solidFill>
                  <a:schemeClr val="tx1"/>
                </a:solidFill>
              </a:rPr>
              <a:t>fúlvico</a:t>
            </a:r>
            <a:endParaRPr lang="es-EC" sz="900" b="1" dirty="0">
              <a:solidFill>
                <a:schemeClr val="tx1"/>
              </a:solidFill>
            </a:endParaRPr>
          </a:p>
        </p:txBody>
      </p:sp>
      <p:sp>
        <p:nvSpPr>
          <p:cNvPr id="33" name="32 Rectángulo"/>
          <p:cNvSpPr/>
          <p:nvPr/>
        </p:nvSpPr>
        <p:spPr>
          <a:xfrm>
            <a:off x="6510425" y="1346285"/>
            <a:ext cx="842027" cy="18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s-EC" sz="900" b="1" dirty="0">
                <a:solidFill>
                  <a:schemeClr val="tx1"/>
                </a:solidFill>
              </a:rPr>
              <a:t>Ac. húmico</a:t>
            </a:r>
          </a:p>
        </p:txBody>
      </p:sp>
      <p:sp>
        <p:nvSpPr>
          <p:cNvPr id="34" name="33 Rectángulo"/>
          <p:cNvSpPr/>
          <p:nvPr/>
        </p:nvSpPr>
        <p:spPr>
          <a:xfrm>
            <a:off x="7816477" y="973576"/>
            <a:ext cx="773269" cy="189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s-EC" sz="900" b="1" dirty="0">
                <a:solidFill>
                  <a:schemeClr val="tx1"/>
                </a:solidFill>
              </a:rPr>
              <a:t>TMC</a:t>
            </a:r>
          </a:p>
        </p:txBody>
      </p:sp>
      <p:sp>
        <p:nvSpPr>
          <p:cNvPr id="13" name="12 Flecha curvada hacia abajo"/>
          <p:cNvSpPr/>
          <p:nvPr/>
        </p:nvSpPr>
        <p:spPr>
          <a:xfrm rot="9683145" flipV="1">
            <a:off x="6820282" y="716942"/>
            <a:ext cx="1284089" cy="3113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solidFill>
                <a:schemeClr val="tx1"/>
              </a:solidFill>
            </a:endParaRPr>
          </a:p>
        </p:txBody>
      </p:sp>
      <p:sp>
        <p:nvSpPr>
          <p:cNvPr id="35" name="34 Flecha curvada hacia abajo"/>
          <p:cNvSpPr/>
          <p:nvPr/>
        </p:nvSpPr>
        <p:spPr>
          <a:xfrm rot="9683145">
            <a:off x="6474143" y="1575549"/>
            <a:ext cx="2049299" cy="45171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solidFill>
                <a:schemeClr val="tx1"/>
              </a:solidFill>
            </a:endParaRPr>
          </a:p>
        </p:txBody>
      </p:sp>
      <p:sp>
        <p:nvSpPr>
          <p:cNvPr id="36" name="35 Rectángulo"/>
          <p:cNvSpPr/>
          <p:nvPr/>
        </p:nvSpPr>
        <p:spPr>
          <a:xfrm>
            <a:off x="7441285" y="1872232"/>
            <a:ext cx="828930" cy="204777"/>
          </a:xfrm>
          <a:prstGeom prst="rect">
            <a:avLst/>
          </a:prstGeom>
          <a:ln/>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s-EC" sz="900" b="1" dirty="0">
                <a:solidFill>
                  <a:schemeClr val="tx1"/>
                </a:solidFill>
              </a:rPr>
              <a:t>1000 veces</a:t>
            </a:r>
          </a:p>
        </p:txBody>
      </p:sp>
      <p:sp>
        <p:nvSpPr>
          <p:cNvPr id="37" name="36 Rectángulo"/>
          <p:cNvSpPr/>
          <p:nvPr/>
        </p:nvSpPr>
        <p:spPr>
          <a:xfrm>
            <a:off x="6922423" y="640561"/>
            <a:ext cx="828930" cy="204777"/>
          </a:xfrm>
          <a:prstGeom prst="rect">
            <a:avLst/>
          </a:prstGeom>
          <a:ln/>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r>
              <a:rPr lang="es-EC" sz="900" b="1" dirty="0">
                <a:solidFill>
                  <a:schemeClr val="tx1"/>
                </a:solidFill>
              </a:rPr>
              <a:t>100 veces</a:t>
            </a:r>
          </a:p>
        </p:txBody>
      </p:sp>
    </p:spTree>
    <p:extLst>
      <p:ext uri="{BB962C8B-B14F-4D97-AF65-F5344CB8AC3E}">
        <p14:creationId xmlns:p14="http://schemas.microsoft.com/office/powerpoint/2010/main" val="4028835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324686" y="590802"/>
            <a:ext cx="1954526" cy="9898"/>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131184"/>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52" name="Picture 4" descr="C:\Users\Home\Downloads\WhatsApp Image 2019-10-06 at 1.31.51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499" y="493446"/>
            <a:ext cx="3683853" cy="207504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ome\Downloads\WhatsApp Image 2019-10-06 at 1.33.54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331" y="493447"/>
            <a:ext cx="4341308" cy="229990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ome\Downloads\WhatsApp Image 2019-10-06 at 1.37.03 P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4331" y="2793347"/>
            <a:ext cx="4341308" cy="2295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me\Downloads\WhatsApp Image 2019-10-06 at 1.31.51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790" y="493446"/>
            <a:ext cx="4277541" cy="2284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Home\Downloads\WhatsApp Image 2019-10-06 at 1.35.09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550" y="2773213"/>
            <a:ext cx="4300781" cy="23034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ome\Downloads\WhatsApp Image 2019-11-30 at 9.18.09 PM.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4332" y="493446"/>
            <a:ext cx="2274345" cy="128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303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833405"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Picture 8" descr="C:\Users\Home\Downloads\WhatsApp Image 2019-10-06 at 1.37.45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470" y="575737"/>
            <a:ext cx="3945195" cy="22222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ome\Downloads\WhatsApp Image 2019-10-06 at 1.40.32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9666" y="667521"/>
            <a:ext cx="2937680" cy="40509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ome\Downloads\WhatsApp Image 2019-10-07 at 10.29.28 P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405" y="2797992"/>
            <a:ext cx="3926260" cy="192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48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Home\Downloads\WhatsApp Image 2019-10-07 at 10.35.30 PM.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48" r="17659"/>
          <a:stretch/>
        </p:blipFill>
        <p:spPr bwMode="auto">
          <a:xfrm>
            <a:off x="362549" y="744142"/>
            <a:ext cx="1965278" cy="17885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ome\Downloads\WhatsApp Image 2019-10-07 at 10.39.26 P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550" y="2614368"/>
            <a:ext cx="8568371" cy="24617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ome\Downloads\WhatsApp Image 2019-10-13 at 10.44.17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8387" y="693864"/>
            <a:ext cx="3063051" cy="17253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ome\Downloads\WhatsApp Image 2019-10-07 at 10.46.21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9461" y="647156"/>
            <a:ext cx="2362756" cy="1772067"/>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derecha"/>
          <p:cNvSpPr/>
          <p:nvPr/>
        </p:nvSpPr>
        <p:spPr>
          <a:xfrm>
            <a:off x="2430186" y="1413243"/>
            <a:ext cx="487024" cy="286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11" name="10 Flecha derecha"/>
          <p:cNvSpPr/>
          <p:nvPr/>
        </p:nvSpPr>
        <p:spPr>
          <a:xfrm>
            <a:off x="6139347" y="1413243"/>
            <a:ext cx="487024" cy="286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Tree>
    <p:extLst>
      <p:ext uri="{BB962C8B-B14F-4D97-AF65-F5344CB8AC3E}">
        <p14:creationId xmlns:p14="http://schemas.microsoft.com/office/powerpoint/2010/main" val="2124823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726" y="919420"/>
            <a:ext cx="7218474" cy="372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redondeado"/>
          <p:cNvSpPr/>
          <p:nvPr/>
        </p:nvSpPr>
        <p:spPr>
          <a:xfrm>
            <a:off x="3531358" y="501555"/>
            <a:ext cx="2767842" cy="30952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s-EC" b="1" dirty="0" smtClean="0"/>
              <a:t>CROQUIS EXPERIMENTAL</a:t>
            </a:r>
            <a:endParaRPr lang="es-EC" b="1" dirty="0"/>
          </a:p>
        </p:txBody>
      </p:sp>
    </p:spTree>
    <p:extLst>
      <p:ext uri="{BB962C8B-B14F-4D97-AF65-F5344CB8AC3E}">
        <p14:creationId xmlns:p14="http://schemas.microsoft.com/office/powerpoint/2010/main" val="349689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esultado de imagen para fertilizante quim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508" y="2879335"/>
            <a:ext cx="1873256" cy="1385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641" y="4461960"/>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Conector recto 24"/>
          <p:cNvCxnSpPr/>
          <p:nvPr/>
        </p:nvCxnSpPr>
        <p:spPr>
          <a:xfrm flipV="1">
            <a:off x="345281" y="540340"/>
            <a:ext cx="2128388"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AutoShape 6" descr="Resultado de imagen para acuacultura"/>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S" dirty="0"/>
          </a:p>
        </p:txBody>
      </p:sp>
      <p:sp>
        <p:nvSpPr>
          <p:cNvPr id="30" name="CuadroTexto 5"/>
          <p:cNvSpPr txBox="1"/>
          <p:nvPr/>
        </p:nvSpPr>
        <p:spPr>
          <a:xfrm>
            <a:off x="409072" y="143111"/>
            <a:ext cx="2292980" cy="357791"/>
          </a:xfrm>
          <a:prstGeom prst="rect">
            <a:avLst/>
          </a:prstGeom>
          <a:noFill/>
        </p:spPr>
        <p:txBody>
          <a:bodyPr wrap="square" lIns="68580" tIns="34290" rIns="68580" bIns="34290" rtlCol="0">
            <a:spAutoFit/>
          </a:bodyPr>
          <a:lstStyle/>
          <a:p>
            <a:r>
              <a:rPr lang="es-EC" sz="1800" b="1" i="1" dirty="0">
                <a:latin typeface="Times New Roman" panose="02020603050405020304" pitchFamily="18" charset="0"/>
                <a:cs typeface="Times New Roman" panose="02020603050405020304" pitchFamily="18" charset="0"/>
              </a:rPr>
              <a:t>INTRODUCCIÓN</a:t>
            </a:r>
          </a:p>
        </p:txBody>
      </p:sp>
      <p:pic>
        <p:nvPicPr>
          <p:cNvPr id="2050" name="Picture 2" descr="Resultado de imagen para leguminosa tre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362" y="881743"/>
            <a:ext cx="1294226" cy="971891"/>
          </a:xfrm>
          <a:prstGeom prst="rect">
            <a:avLst/>
          </a:prstGeom>
          <a:noFill/>
          <a:extLst>
            <a:ext uri="{909E8E84-426E-40DD-AFC4-6F175D3DCCD1}">
              <a14:hiddenFill xmlns:a14="http://schemas.microsoft.com/office/drawing/2010/main">
                <a:solidFill>
                  <a:srgbClr val="FFFFFF"/>
                </a:solidFill>
              </a14:hiddenFill>
            </a:ext>
          </a:extLst>
        </p:spPr>
      </p:pic>
      <p:sp>
        <p:nvSpPr>
          <p:cNvPr id="3" name="2 Flecha derecha"/>
          <p:cNvSpPr/>
          <p:nvPr/>
        </p:nvSpPr>
        <p:spPr>
          <a:xfrm>
            <a:off x="2253343" y="1197428"/>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4" name="3 Elipse"/>
          <p:cNvSpPr/>
          <p:nvPr/>
        </p:nvSpPr>
        <p:spPr>
          <a:xfrm>
            <a:off x="3140527" y="805543"/>
            <a:ext cx="794657" cy="594803"/>
          </a:xfrm>
          <a:prstGeom prst="ellipse">
            <a:avLst/>
          </a:prstGeom>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a:r>
              <a:rPr lang="es-EC" b="1" dirty="0" smtClean="0">
                <a:solidFill>
                  <a:sysClr val="windowText" lastClr="000000"/>
                </a:solidFill>
              </a:rPr>
              <a:t>N</a:t>
            </a:r>
            <a:endParaRPr lang="es-EC" b="1" dirty="0">
              <a:solidFill>
                <a:sysClr val="windowText" lastClr="000000"/>
              </a:solidFill>
            </a:endParaRPr>
          </a:p>
        </p:txBody>
      </p:sp>
      <p:sp>
        <p:nvSpPr>
          <p:cNvPr id="10" name="9 Elipse"/>
          <p:cNvSpPr/>
          <p:nvPr/>
        </p:nvSpPr>
        <p:spPr>
          <a:xfrm>
            <a:off x="3140527" y="1501804"/>
            <a:ext cx="794657" cy="594803"/>
          </a:xfrm>
          <a:prstGeom prst="ellipse">
            <a:avLst/>
          </a:prstGeom>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r>
              <a:rPr lang="es-EC" b="1" dirty="0" smtClean="0">
                <a:solidFill>
                  <a:sysClr val="windowText" lastClr="000000"/>
                </a:solidFill>
              </a:rPr>
              <a:t>C</a:t>
            </a:r>
            <a:endParaRPr lang="es-EC" b="1" dirty="0">
              <a:solidFill>
                <a:sysClr val="windowText" lastClr="000000"/>
              </a:solidFill>
            </a:endParaRPr>
          </a:p>
        </p:txBody>
      </p:sp>
      <p:sp>
        <p:nvSpPr>
          <p:cNvPr id="7" name="6 Rectángulo"/>
          <p:cNvSpPr/>
          <p:nvPr/>
        </p:nvSpPr>
        <p:spPr>
          <a:xfrm>
            <a:off x="762362" y="2220690"/>
            <a:ext cx="2481581"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Días, Franco, </a:t>
            </a:r>
            <a:r>
              <a:rPr lang="es-EC" sz="800" dirty="0" err="1"/>
              <a:t>Campello</a:t>
            </a:r>
            <a:r>
              <a:rPr lang="es-EC" sz="800" dirty="0"/>
              <a:t>, </a:t>
            </a:r>
            <a:r>
              <a:rPr lang="es-EC" sz="800" dirty="0" err="1"/>
              <a:t>Faria</a:t>
            </a:r>
            <a:r>
              <a:rPr lang="es-EC" sz="800" dirty="0"/>
              <a:t> &amp; Da Silva, 1995</a:t>
            </a:r>
          </a:p>
        </p:txBody>
      </p:sp>
      <p:pic>
        <p:nvPicPr>
          <p:cNvPr id="2052" name="Picture 4" descr="Resultado de imagen para incrementa la productivida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058" b="18282"/>
          <a:stretch/>
        </p:blipFill>
        <p:spPr bwMode="auto">
          <a:xfrm>
            <a:off x="4653135" y="972318"/>
            <a:ext cx="2392303" cy="1150403"/>
          </a:xfrm>
          <a:prstGeom prst="rect">
            <a:avLst/>
          </a:prstGeom>
          <a:noFill/>
          <a:extLst>
            <a:ext uri="{909E8E84-426E-40DD-AFC4-6F175D3DCCD1}">
              <a14:hiddenFill xmlns:a14="http://schemas.microsoft.com/office/drawing/2010/main">
                <a:solidFill>
                  <a:srgbClr val="FFFFFF"/>
                </a:solidFill>
              </a14:hiddenFill>
            </a:ext>
          </a:extLst>
        </p:spPr>
      </p:pic>
      <p:sp>
        <p:nvSpPr>
          <p:cNvPr id="14" name="13 Elipse"/>
          <p:cNvSpPr/>
          <p:nvPr/>
        </p:nvSpPr>
        <p:spPr>
          <a:xfrm>
            <a:off x="7121637" y="900027"/>
            <a:ext cx="829491" cy="594803"/>
          </a:xfrm>
          <a:prstGeom prst="ellipse">
            <a:avLst/>
          </a:prstGeom>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a:r>
              <a:rPr lang="es-EC" b="1" dirty="0">
                <a:solidFill>
                  <a:sysClr val="windowText" lastClr="000000"/>
                </a:solidFill>
              </a:rPr>
              <a:t>9</a:t>
            </a:r>
            <a:r>
              <a:rPr lang="es-EC" b="1" dirty="0" smtClean="0">
                <a:solidFill>
                  <a:sysClr val="windowText" lastClr="000000"/>
                </a:solidFill>
              </a:rPr>
              <a:t>00%</a:t>
            </a:r>
            <a:endParaRPr lang="es-EC" b="1" dirty="0">
              <a:solidFill>
                <a:sysClr val="windowText" lastClr="000000"/>
              </a:solidFill>
            </a:endParaRPr>
          </a:p>
        </p:txBody>
      </p:sp>
      <p:sp>
        <p:nvSpPr>
          <p:cNvPr id="15" name="14 Elipse"/>
          <p:cNvSpPr/>
          <p:nvPr/>
        </p:nvSpPr>
        <p:spPr>
          <a:xfrm>
            <a:off x="7121637" y="1679895"/>
            <a:ext cx="829491" cy="594803"/>
          </a:xfrm>
          <a:prstGeom prst="ellipse">
            <a:avLst/>
          </a:prstGeom>
        </p:spPr>
        <p:style>
          <a:lnRef idx="0">
            <a:schemeClr val="accent5"/>
          </a:lnRef>
          <a:fillRef idx="3">
            <a:schemeClr val="accent5"/>
          </a:fillRef>
          <a:effectRef idx="3">
            <a:schemeClr val="accent5"/>
          </a:effectRef>
          <a:fontRef idx="minor">
            <a:schemeClr val="lt1"/>
          </a:fontRef>
        </p:style>
        <p:txBody>
          <a:bodyPr lIns="68580" tIns="34290" rIns="68580" bIns="34290" rtlCol="0" anchor="ctr"/>
          <a:lstStyle/>
          <a:p>
            <a:pPr algn="ctr"/>
            <a:r>
              <a:rPr lang="es-EC" b="1" dirty="0">
                <a:solidFill>
                  <a:sysClr val="windowText" lastClr="000000"/>
                </a:solidFill>
              </a:rPr>
              <a:t>6</a:t>
            </a:r>
            <a:r>
              <a:rPr lang="es-EC" b="1" dirty="0" smtClean="0">
                <a:solidFill>
                  <a:sysClr val="windowText" lastClr="000000"/>
                </a:solidFill>
              </a:rPr>
              <a:t>00%</a:t>
            </a:r>
            <a:endParaRPr lang="es-EC" b="1" dirty="0">
              <a:solidFill>
                <a:sysClr val="windowText" lastClr="000000"/>
              </a:solidFill>
            </a:endParaRPr>
          </a:p>
        </p:txBody>
      </p:sp>
      <p:sp>
        <p:nvSpPr>
          <p:cNvPr id="16" name="15 Rectángulo"/>
          <p:cNvSpPr/>
          <p:nvPr/>
        </p:nvSpPr>
        <p:spPr>
          <a:xfrm>
            <a:off x="5410200" y="2220690"/>
            <a:ext cx="106680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Figueroa, 2004</a:t>
            </a:r>
          </a:p>
        </p:txBody>
      </p:sp>
      <p:sp>
        <p:nvSpPr>
          <p:cNvPr id="8" name="7 Elipse"/>
          <p:cNvSpPr/>
          <p:nvPr/>
        </p:nvSpPr>
        <p:spPr>
          <a:xfrm>
            <a:off x="7286268" y="3712149"/>
            <a:ext cx="907161" cy="489857"/>
          </a:xfrm>
          <a:prstGeom prst="ellipse">
            <a:avLst/>
          </a:prstGeom>
        </p:spPr>
        <p:style>
          <a:lnRef idx="1">
            <a:schemeClr val="accent2"/>
          </a:lnRef>
          <a:fillRef idx="3">
            <a:schemeClr val="accent2"/>
          </a:fillRef>
          <a:effectRef idx="2">
            <a:schemeClr val="accent2"/>
          </a:effectRef>
          <a:fontRef idx="minor">
            <a:schemeClr val="lt1"/>
          </a:fontRef>
        </p:style>
        <p:txBody>
          <a:bodyPr lIns="68580" tIns="34290" rIns="68580" bIns="34290" rtlCol="0" anchor="ctr"/>
          <a:lstStyle/>
          <a:p>
            <a:pPr algn="ctr"/>
            <a:r>
              <a:rPr lang="es-EC" b="1" dirty="0" smtClean="0">
                <a:solidFill>
                  <a:sysClr val="windowText" lastClr="000000"/>
                </a:solidFill>
              </a:rPr>
              <a:t>&lt;75%</a:t>
            </a:r>
            <a:endParaRPr lang="es-EC" b="1" dirty="0">
              <a:solidFill>
                <a:sysClr val="windowText" lastClr="000000"/>
              </a:solidFill>
            </a:endParaRPr>
          </a:p>
        </p:txBody>
      </p:sp>
      <p:pic>
        <p:nvPicPr>
          <p:cNvPr id="2054" name="Picture 6" descr="Resultado de imagen para trichoder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7967" y="2879335"/>
            <a:ext cx="1426190" cy="1241088"/>
          </a:xfrm>
          <a:prstGeom prst="rect">
            <a:avLst/>
          </a:prstGeom>
          <a:noFill/>
          <a:extLst>
            <a:ext uri="{909E8E84-426E-40DD-AFC4-6F175D3DCCD1}">
              <a14:hiddenFill xmlns:a14="http://schemas.microsoft.com/office/drawing/2010/main">
                <a:solidFill>
                  <a:srgbClr val="FFFFFF"/>
                </a:solidFill>
              </a14:hiddenFill>
            </a:ext>
          </a:extLst>
        </p:spPr>
      </p:pic>
      <p:sp>
        <p:nvSpPr>
          <p:cNvPr id="21" name="20 Rectángulo"/>
          <p:cNvSpPr/>
          <p:nvPr/>
        </p:nvSpPr>
        <p:spPr>
          <a:xfrm>
            <a:off x="4630512" y="4242829"/>
            <a:ext cx="1077331"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Caí y otros, 2014</a:t>
            </a:r>
          </a:p>
        </p:txBody>
      </p:sp>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639" y="2846226"/>
            <a:ext cx="2985408" cy="130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1935955" y="2889886"/>
            <a:ext cx="1447801" cy="8328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i="1" dirty="0" err="1">
                <a:solidFill>
                  <a:schemeClr val="tx1"/>
                </a:solidFill>
              </a:rPr>
              <a:t>Penicillium</a:t>
            </a:r>
            <a:r>
              <a:rPr lang="en-US" sz="1200" i="1" dirty="0">
                <a:solidFill>
                  <a:schemeClr val="tx1"/>
                </a:solidFill>
              </a:rPr>
              <a:t>, </a:t>
            </a:r>
            <a:r>
              <a:rPr lang="en-US" sz="1200" i="1" dirty="0" err="1">
                <a:solidFill>
                  <a:schemeClr val="tx1"/>
                </a:solidFill>
              </a:rPr>
              <a:t>Aspergillus</a:t>
            </a:r>
            <a:r>
              <a:rPr lang="en-US" sz="1200" i="1" dirty="0">
                <a:solidFill>
                  <a:schemeClr val="tx1"/>
                </a:solidFill>
              </a:rPr>
              <a:t> y </a:t>
            </a:r>
            <a:r>
              <a:rPr lang="en-US" sz="1200" i="1" dirty="0" err="1">
                <a:solidFill>
                  <a:schemeClr val="tx1"/>
                </a:solidFill>
              </a:rPr>
              <a:t>Fusarium</a:t>
            </a:r>
            <a:r>
              <a:rPr lang="en-US" sz="1200" i="1" dirty="0">
                <a:solidFill>
                  <a:schemeClr val="tx1"/>
                </a:solidFill>
              </a:rPr>
              <a:t>, </a:t>
            </a:r>
            <a:r>
              <a:rPr lang="en-US" sz="1200" i="1" dirty="0" err="1">
                <a:solidFill>
                  <a:schemeClr val="tx1"/>
                </a:solidFill>
              </a:rPr>
              <a:t>Harzianum</a:t>
            </a:r>
            <a:endParaRPr lang="es-EC" sz="1200" i="1" dirty="0">
              <a:solidFill>
                <a:schemeClr val="tx1"/>
              </a:solidFill>
            </a:endParaRPr>
          </a:p>
        </p:txBody>
      </p:sp>
      <p:sp>
        <p:nvSpPr>
          <p:cNvPr id="24" name="23 Rectángulo"/>
          <p:cNvSpPr/>
          <p:nvPr/>
        </p:nvSpPr>
        <p:spPr>
          <a:xfrm>
            <a:off x="760639" y="4153532"/>
            <a:ext cx="157142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n-US" sz="800" dirty="0"/>
              <a:t>Joshi, </a:t>
            </a:r>
            <a:r>
              <a:rPr lang="en-US" sz="800" dirty="0" err="1"/>
              <a:t>Saikia</a:t>
            </a:r>
            <a:r>
              <a:rPr lang="en-US" sz="800" dirty="0"/>
              <a:t> &amp; </a:t>
            </a:r>
            <a:r>
              <a:rPr lang="en-US" sz="800" dirty="0" err="1"/>
              <a:t>Koijam</a:t>
            </a:r>
            <a:r>
              <a:rPr lang="en-US" sz="800" dirty="0"/>
              <a:t> , 2009</a:t>
            </a:r>
            <a:endParaRPr lang="es-EC" sz="800" dirty="0"/>
          </a:p>
        </p:txBody>
      </p:sp>
    </p:spTree>
    <p:extLst>
      <p:ext uri="{BB962C8B-B14F-4D97-AF65-F5344CB8AC3E}">
        <p14:creationId xmlns:p14="http://schemas.microsoft.com/office/powerpoint/2010/main" val="2315557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Home\Downloads\WhatsApp Image 2019-10-07 at 10.40.48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323" y="1322974"/>
            <a:ext cx="4642192" cy="261486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sultado de imagen para MYC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1990" y="1396281"/>
            <a:ext cx="2541554" cy="254155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3236359" y="650253"/>
            <a:ext cx="3020603" cy="3463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t>APLICACIÓN DE MICORRIZAS</a:t>
            </a:r>
            <a:endParaRPr lang="es-EC" b="1" dirty="0"/>
          </a:p>
        </p:txBody>
      </p:sp>
    </p:spTree>
    <p:extLst>
      <p:ext uri="{BB962C8B-B14F-4D97-AF65-F5344CB8AC3E}">
        <p14:creationId xmlns:p14="http://schemas.microsoft.com/office/powerpoint/2010/main" val="2124823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Home\Downloads\WhatsApp Image 2019-10-13 at 10.51.52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166" y="862885"/>
            <a:ext cx="2915006" cy="16419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ome\Downloads\WhatsApp Image 2019-10-13 at 10.51.58 P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0218" y="972881"/>
            <a:ext cx="1034935" cy="16419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ome\Downloads\WhatsApp Image 2019-10-13 at 10.52.09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2082" y="2906847"/>
            <a:ext cx="2818355" cy="162468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ome\Downloads\WhatsApp Image 2019-10-13 at 10.52.18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166" y="2906847"/>
            <a:ext cx="3336673" cy="1624686"/>
          </a:xfrm>
          <a:prstGeom prst="rect">
            <a:avLst/>
          </a:prstGeom>
          <a:noFill/>
          <a:extLst>
            <a:ext uri="{909E8E84-426E-40DD-AFC4-6F175D3DCCD1}">
              <a14:hiddenFill xmlns:a14="http://schemas.microsoft.com/office/drawing/2010/main">
                <a:solidFill>
                  <a:srgbClr val="FFFFFF"/>
                </a:solidFill>
              </a14:hiddenFill>
            </a:ext>
          </a:extLst>
        </p:spPr>
      </p:pic>
      <p:sp>
        <p:nvSpPr>
          <p:cNvPr id="14" name="13 Flecha derecha"/>
          <p:cNvSpPr/>
          <p:nvPr/>
        </p:nvSpPr>
        <p:spPr>
          <a:xfrm>
            <a:off x="4827807" y="1678825"/>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pic>
        <p:nvPicPr>
          <p:cNvPr id="3079" name="Picture 7" descr="C:\Users\Home\Downloads\WhatsApp Image 2019-10-13 at 10.51.55 PM.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0000" b="8381"/>
          <a:stretch/>
        </p:blipFill>
        <p:spPr bwMode="auto">
          <a:xfrm>
            <a:off x="3577445" y="901344"/>
            <a:ext cx="2119878" cy="1604316"/>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derecha"/>
          <p:cNvSpPr/>
          <p:nvPr/>
        </p:nvSpPr>
        <p:spPr>
          <a:xfrm>
            <a:off x="3183343" y="1683868"/>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17" name="16 Flecha derecha"/>
          <p:cNvSpPr/>
          <p:nvPr/>
        </p:nvSpPr>
        <p:spPr>
          <a:xfrm>
            <a:off x="5626202" y="1678824"/>
            <a:ext cx="945200"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18" name="17 Flecha derecha"/>
          <p:cNvSpPr/>
          <p:nvPr/>
        </p:nvSpPr>
        <p:spPr>
          <a:xfrm rot="10800000">
            <a:off x="3899851" y="3609193"/>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4" name="3 Flecha en U"/>
          <p:cNvSpPr/>
          <p:nvPr/>
        </p:nvSpPr>
        <p:spPr>
          <a:xfrm rot="5400000">
            <a:off x="6902585" y="2287274"/>
            <a:ext cx="2393729" cy="1118026"/>
          </a:xfrm>
          <a:prstGeom prst="uturnArrow">
            <a:avLst>
              <a:gd name="adj1" fmla="val 11267"/>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solidFill>
                <a:schemeClr val="tx1"/>
              </a:solidFill>
            </a:endParaRPr>
          </a:p>
        </p:txBody>
      </p:sp>
      <p:sp>
        <p:nvSpPr>
          <p:cNvPr id="3" name="2 Rectángulo redondeado"/>
          <p:cNvSpPr/>
          <p:nvPr/>
        </p:nvSpPr>
        <p:spPr>
          <a:xfrm>
            <a:off x="2979701" y="513707"/>
            <a:ext cx="3273314" cy="31804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s-EC" b="1" dirty="0" smtClean="0"/>
              <a:t>OBTENCIÓN DEL TRICHODERMA</a:t>
            </a:r>
            <a:endParaRPr lang="es-EC" b="1" dirty="0"/>
          </a:p>
        </p:txBody>
      </p:sp>
    </p:spTree>
    <p:extLst>
      <p:ext uri="{BB962C8B-B14F-4D97-AF65-F5344CB8AC3E}">
        <p14:creationId xmlns:p14="http://schemas.microsoft.com/office/powerpoint/2010/main" val="349689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C:\Users\Home\Downloads\WhatsApp Image 2019-10-13 at 10.52.29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0938" y="915714"/>
            <a:ext cx="2785687" cy="1525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ome\Downloads\WhatsApp Image 2019-10-13 at 10.52.33 PM.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7135"/>
          <a:stretch/>
        </p:blipFill>
        <p:spPr bwMode="auto">
          <a:xfrm>
            <a:off x="6799529" y="739093"/>
            <a:ext cx="1716675" cy="19158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Home\Downloads\WhatsApp Image 2019-10-13 at 10.52.42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3180" y="2794380"/>
            <a:ext cx="3121202" cy="175811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Home\Downloads\WhatsApp Image 2019-10-13 at 10.52.50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46073" y="2403568"/>
            <a:ext cx="1701140" cy="22681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Home\Downloads\WhatsApp Image 2019-10-13 at 10.52.33 PM.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084" t="17897" r="13713" b="57793"/>
          <a:stretch/>
        </p:blipFill>
        <p:spPr bwMode="auto">
          <a:xfrm>
            <a:off x="6502198" y="2784143"/>
            <a:ext cx="2491322" cy="17011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13 Flecha derecha"/>
          <p:cNvSpPr/>
          <p:nvPr/>
        </p:nvSpPr>
        <p:spPr>
          <a:xfrm>
            <a:off x="2825089" y="1573870"/>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15" name="14 Flecha derecha"/>
          <p:cNvSpPr/>
          <p:nvPr/>
        </p:nvSpPr>
        <p:spPr>
          <a:xfrm>
            <a:off x="6116625" y="1590279"/>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17" name="16 Flecha derecha"/>
          <p:cNvSpPr/>
          <p:nvPr/>
        </p:nvSpPr>
        <p:spPr>
          <a:xfrm rot="10800000">
            <a:off x="6044977" y="3465050"/>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18" name="17 Flecha derecha"/>
          <p:cNvSpPr/>
          <p:nvPr/>
        </p:nvSpPr>
        <p:spPr>
          <a:xfrm rot="10800000">
            <a:off x="2614431" y="3427663"/>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19" name="18 Flecha derecha"/>
          <p:cNvSpPr/>
          <p:nvPr/>
        </p:nvSpPr>
        <p:spPr>
          <a:xfrm rot="5400000">
            <a:off x="7291490" y="2544975"/>
            <a:ext cx="716507" cy="2199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p>
        </p:txBody>
      </p:sp>
      <p:sp>
        <p:nvSpPr>
          <p:cNvPr id="20" name="19 Rectángulo redondeado"/>
          <p:cNvSpPr/>
          <p:nvPr/>
        </p:nvSpPr>
        <p:spPr>
          <a:xfrm>
            <a:off x="3066576" y="393508"/>
            <a:ext cx="3314410" cy="39714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s-EC" b="1" dirty="0" smtClean="0"/>
              <a:t>PREPARACION DE TRICHODERMA</a:t>
            </a:r>
            <a:endParaRPr lang="es-EC" b="1" dirty="0"/>
          </a:p>
        </p:txBody>
      </p:sp>
      <p:pic>
        <p:nvPicPr>
          <p:cNvPr id="2051" name="Picture 3" descr="C:\Users\Home\Downloads\WhatsApp Image 2020-10-07 at 10.35.27 (1).jpe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r="32891"/>
          <a:stretch/>
        </p:blipFill>
        <p:spPr bwMode="auto">
          <a:xfrm>
            <a:off x="614153" y="915713"/>
            <a:ext cx="2172336" cy="152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89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3794384520"/>
              </p:ext>
            </p:extLst>
          </p:nvPr>
        </p:nvGraphicFramePr>
        <p:xfrm>
          <a:off x="1621914" y="1303576"/>
          <a:ext cx="3220402" cy="2496312"/>
        </p:xfrm>
        <a:graphic>
          <a:graphicData uri="http://schemas.openxmlformats.org/drawingml/2006/table">
            <a:tbl>
              <a:tblPr firstRow="1" firstCol="1" bandRow="1">
                <a:tableStyleId>{5C22544A-7EE6-4342-B048-85BDC9FD1C3A}</a:tableStyleId>
              </a:tblPr>
              <a:tblGrid>
                <a:gridCol w="1610201"/>
                <a:gridCol w="1610201"/>
              </a:tblGrid>
              <a:tr h="210312">
                <a:tc>
                  <a:txBody>
                    <a:bodyPr/>
                    <a:lstStyle/>
                    <a:p>
                      <a:pPr algn="ctr">
                        <a:lnSpc>
                          <a:spcPct val="115000"/>
                        </a:lnSpc>
                        <a:spcAft>
                          <a:spcPts val="0"/>
                        </a:spcAft>
                      </a:pPr>
                      <a:r>
                        <a:rPr lang="es-EC" sz="1200" dirty="0">
                          <a:solidFill>
                            <a:sysClr val="windowText" lastClr="000000"/>
                          </a:solidFill>
                          <a:effectLst/>
                        </a:rPr>
                        <a:t>Producto</a:t>
                      </a:r>
                      <a:endParaRPr lang="es-EC" sz="1200" dirty="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a:solidFill>
                            <a:sysClr val="windowText" lastClr="000000"/>
                          </a:solidFill>
                          <a:effectLst/>
                        </a:rPr>
                        <a:t>ml/m2</a:t>
                      </a:r>
                      <a:endParaRPr lang="es-EC" sz="120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a:solidFill>
                            <a:sysClr val="windowText" lastClr="000000"/>
                          </a:solidFill>
                          <a:effectLst/>
                        </a:rPr>
                        <a:t> </a:t>
                      </a:r>
                      <a:endParaRPr lang="es-EC" sz="120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dirty="0">
                          <a:solidFill>
                            <a:sysClr val="windowText" lastClr="000000"/>
                          </a:solidFill>
                          <a:effectLst/>
                        </a:rPr>
                        <a:t> </a:t>
                      </a:r>
                      <a:endParaRPr lang="es-EC" sz="1200" dirty="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a:solidFill>
                            <a:sysClr val="windowText" lastClr="000000"/>
                          </a:solidFill>
                          <a:effectLst/>
                        </a:rPr>
                        <a:t>44MAG</a:t>
                      </a:r>
                      <a:endParaRPr lang="es-EC" sz="120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a:solidFill>
                            <a:sysClr val="windowText" lastClr="000000"/>
                          </a:solidFill>
                          <a:effectLst/>
                        </a:rPr>
                        <a:t>0.28</a:t>
                      </a:r>
                      <a:endParaRPr lang="es-EC" sz="120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dirty="0" err="1">
                          <a:solidFill>
                            <a:sysClr val="windowText" lastClr="000000"/>
                          </a:solidFill>
                          <a:effectLst/>
                        </a:rPr>
                        <a:t>Super</a:t>
                      </a:r>
                      <a:r>
                        <a:rPr lang="es-EC" sz="1200" dirty="0">
                          <a:solidFill>
                            <a:sysClr val="windowText" lastClr="000000"/>
                          </a:solidFill>
                          <a:effectLst/>
                        </a:rPr>
                        <a:t> K</a:t>
                      </a:r>
                      <a:endParaRPr lang="es-EC" sz="1200" dirty="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a:solidFill>
                            <a:sysClr val="windowText" lastClr="000000"/>
                          </a:solidFill>
                          <a:effectLst/>
                        </a:rPr>
                        <a:t>0.11</a:t>
                      </a:r>
                      <a:endParaRPr lang="es-EC" sz="120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a:solidFill>
                            <a:sysClr val="windowText" lastClr="000000"/>
                          </a:solidFill>
                          <a:effectLst/>
                        </a:rPr>
                        <a:t>X-tend</a:t>
                      </a:r>
                      <a:endParaRPr lang="es-EC" sz="120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a:solidFill>
                            <a:sysClr val="windowText" lastClr="000000"/>
                          </a:solidFill>
                          <a:effectLst/>
                        </a:rPr>
                        <a:t>0.25</a:t>
                      </a:r>
                      <a:endParaRPr lang="es-EC" sz="120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a:solidFill>
                            <a:sysClr val="windowText" lastClr="000000"/>
                          </a:solidFill>
                          <a:effectLst/>
                        </a:rPr>
                        <a:t>Phos max</a:t>
                      </a:r>
                      <a:endParaRPr lang="es-EC" sz="120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a:solidFill>
                            <a:sysClr val="windowText" lastClr="000000"/>
                          </a:solidFill>
                          <a:effectLst/>
                        </a:rPr>
                        <a:t>0.24</a:t>
                      </a:r>
                      <a:endParaRPr lang="es-EC" sz="120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a:solidFill>
                            <a:sysClr val="windowText" lastClr="000000"/>
                          </a:solidFill>
                          <a:effectLst/>
                        </a:rPr>
                        <a:t>Boron</a:t>
                      </a:r>
                      <a:endParaRPr lang="es-EC" sz="120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a:solidFill>
                            <a:sysClr val="windowText" lastClr="000000"/>
                          </a:solidFill>
                          <a:effectLst/>
                        </a:rPr>
                        <a:t>0.01</a:t>
                      </a:r>
                      <a:endParaRPr lang="es-EC" sz="1200">
                        <a:solidFill>
                          <a:sysClr val="windowText" lastClr="000000"/>
                        </a:solidFill>
                        <a:effectLst/>
                        <a:latin typeface="Calibri"/>
                        <a:ea typeface="Calibri"/>
                        <a:cs typeface="Times New Roman"/>
                      </a:endParaRPr>
                    </a:p>
                  </a:txBody>
                  <a:tcPr marL="51435" marR="51435" marT="0" marB="0"/>
                </a:tc>
              </a:tr>
              <a:tr h="182880">
                <a:tc>
                  <a:txBody>
                    <a:bodyPr/>
                    <a:lstStyle/>
                    <a:p>
                      <a:endParaRPr lang="es-EC" sz="1200">
                        <a:solidFill>
                          <a:sysClr val="windowText" lastClr="000000"/>
                        </a:solidFill>
                        <a:effectLst/>
                        <a:latin typeface="Calibri"/>
                      </a:endParaRPr>
                    </a:p>
                  </a:txBody>
                  <a:tcPr marL="51435" marR="51435" marT="0" marB="0"/>
                </a:tc>
                <a:tc>
                  <a:txBody>
                    <a:bodyPr/>
                    <a:lstStyle/>
                    <a:p>
                      <a:endParaRPr lang="es-EC" sz="1200">
                        <a:solidFill>
                          <a:sysClr val="windowText" lastClr="000000"/>
                        </a:solidFill>
                        <a:effectLst/>
                        <a:latin typeface="Calibri"/>
                      </a:endParaRPr>
                    </a:p>
                  </a:txBody>
                  <a:tcPr marL="51435" marR="51435" marT="0" marB="0"/>
                </a:tc>
              </a:tr>
              <a:tr h="210312">
                <a:tc gridSpan="2">
                  <a:txBody>
                    <a:bodyPr/>
                    <a:lstStyle/>
                    <a:p>
                      <a:pPr algn="ctr">
                        <a:lnSpc>
                          <a:spcPct val="115000"/>
                        </a:lnSpc>
                        <a:spcAft>
                          <a:spcPts val="0"/>
                        </a:spcAft>
                      </a:pPr>
                      <a:r>
                        <a:rPr lang="es-EC" sz="1200" dirty="0" smtClean="0">
                          <a:solidFill>
                            <a:sysClr val="windowText" lastClr="000000"/>
                          </a:solidFill>
                          <a:effectLst/>
                        </a:rPr>
                        <a:t> 15 DIAS DESPUES</a:t>
                      </a:r>
                      <a:endParaRPr lang="es-EC" sz="1200" dirty="0">
                        <a:solidFill>
                          <a:sysClr val="windowText" lastClr="000000"/>
                        </a:solidFill>
                        <a:effectLst/>
                        <a:latin typeface="Calibri"/>
                        <a:ea typeface="Calibri"/>
                        <a:cs typeface="Times New Roman"/>
                      </a:endParaRPr>
                    </a:p>
                  </a:txBody>
                  <a:tcPr marL="51435" marR="51435" marT="0" marB="0"/>
                </a:tc>
                <a:tc hMerge="1">
                  <a:txBody>
                    <a:bodyPr/>
                    <a:lstStyle/>
                    <a:p>
                      <a:pPr algn="ctr">
                        <a:lnSpc>
                          <a:spcPct val="115000"/>
                        </a:lnSpc>
                        <a:spcAft>
                          <a:spcPts val="0"/>
                        </a:spcAft>
                      </a:pPr>
                      <a:endParaRPr lang="es-EC" sz="1600" dirty="0">
                        <a:solidFill>
                          <a:sysClr val="windowText" lastClr="000000"/>
                        </a:solidFill>
                        <a:effectLst/>
                        <a:latin typeface="Calibri"/>
                        <a:ea typeface="Calibri"/>
                        <a:cs typeface="Times New Roman"/>
                      </a:endParaRPr>
                    </a:p>
                  </a:txBody>
                  <a:tcPr marL="68580" marR="68580" marT="0" marB="0"/>
                </a:tc>
              </a:tr>
              <a:tr h="210312">
                <a:tc>
                  <a:txBody>
                    <a:bodyPr/>
                    <a:lstStyle/>
                    <a:p>
                      <a:pPr>
                        <a:lnSpc>
                          <a:spcPct val="115000"/>
                        </a:lnSpc>
                        <a:spcAft>
                          <a:spcPts val="0"/>
                        </a:spcAft>
                      </a:pPr>
                      <a:r>
                        <a:rPr lang="es-EC" sz="1200" dirty="0">
                          <a:solidFill>
                            <a:sysClr val="windowText" lastClr="000000"/>
                          </a:solidFill>
                          <a:effectLst/>
                        </a:rPr>
                        <a:t> </a:t>
                      </a:r>
                      <a:endParaRPr lang="es-EC" sz="1200" dirty="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dirty="0">
                          <a:solidFill>
                            <a:sysClr val="windowText" lastClr="000000"/>
                          </a:solidFill>
                          <a:effectLst/>
                        </a:rPr>
                        <a:t> </a:t>
                      </a:r>
                      <a:endParaRPr lang="es-EC" sz="1200" dirty="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a:solidFill>
                            <a:sysClr val="windowText" lastClr="000000"/>
                          </a:solidFill>
                          <a:effectLst/>
                        </a:rPr>
                        <a:t>Soil max</a:t>
                      </a:r>
                      <a:endParaRPr lang="es-EC" sz="120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a:solidFill>
                            <a:sysClr val="windowText" lastClr="000000"/>
                          </a:solidFill>
                          <a:effectLst/>
                        </a:rPr>
                        <a:t>0.5</a:t>
                      </a:r>
                      <a:endParaRPr lang="es-EC" sz="1200">
                        <a:solidFill>
                          <a:sysClr val="windowText" lastClr="000000"/>
                        </a:solidFill>
                        <a:effectLst/>
                        <a:latin typeface="Calibri"/>
                        <a:ea typeface="Calibri"/>
                        <a:cs typeface="Times New Roman"/>
                      </a:endParaRPr>
                    </a:p>
                  </a:txBody>
                  <a:tcPr marL="51435" marR="51435" marT="0" marB="0"/>
                </a:tc>
              </a:tr>
              <a:tr h="210312">
                <a:tc>
                  <a:txBody>
                    <a:bodyPr/>
                    <a:lstStyle/>
                    <a:p>
                      <a:pPr>
                        <a:lnSpc>
                          <a:spcPct val="115000"/>
                        </a:lnSpc>
                        <a:spcAft>
                          <a:spcPts val="0"/>
                        </a:spcAft>
                      </a:pPr>
                      <a:r>
                        <a:rPr lang="es-EC" sz="1200">
                          <a:solidFill>
                            <a:sysClr val="windowText" lastClr="000000"/>
                          </a:solidFill>
                          <a:effectLst/>
                        </a:rPr>
                        <a:t>Zap</a:t>
                      </a:r>
                      <a:endParaRPr lang="es-EC" sz="1200">
                        <a:solidFill>
                          <a:sysClr val="windowText" lastClr="000000"/>
                        </a:solidFill>
                        <a:effectLst/>
                        <a:latin typeface="Calibri"/>
                        <a:ea typeface="Calibri"/>
                        <a:cs typeface="Times New Roman"/>
                      </a:endParaRPr>
                    </a:p>
                  </a:txBody>
                  <a:tcPr marL="51435" marR="51435" marT="0" marB="0"/>
                </a:tc>
                <a:tc>
                  <a:txBody>
                    <a:bodyPr/>
                    <a:lstStyle/>
                    <a:p>
                      <a:pPr algn="ctr">
                        <a:lnSpc>
                          <a:spcPct val="115000"/>
                        </a:lnSpc>
                        <a:spcAft>
                          <a:spcPts val="0"/>
                        </a:spcAft>
                      </a:pPr>
                      <a:r>
                        <a:rPr lang="es-EC" sz="1200" dirty="0">
                          <a:solidFill>
                            <a:sysClr val="windowText" lastClr="000000"/>
                          </a:solidFill>
                          <a:effectLst/>
                        </a:rPr>
                        <a:t>0.5</a:t>
                      </a:r>
                      <a:endParaRPr lang="es-EC" sz="1200" dirty="0">
                        <a:solidFill>
                          <a:sysClr val="windowText" lastClr="000000"/>
                        </a:solidFill>
                        <a:effectLst/>
                        <a:latin typeface="Calibri"/>
                        <a:ea typeface="Calibri"/>
                        <a:cs typeface="Times New Roman"/>
                      </a:endParaRPr>
                    </a:p>
                  </a:txBody>
                  <a:tcPr marL="51435" marR="51435" marT="0" marB="0"/>
                </a:tc>
              </a:tr>
            </a:tbl>
          </a:graphicData>
        </a:graphic>
      </p:graphicFrame>
      <p:pic>
        <p:nvPicPr>
          <p:cNvPr id="7169" name="Picture 1" descr="C:\Users\Home\Downloads\WhatsApp Image 2019-10-07 at 10.45.28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0416" y="920455"/>
            <a:ext cx="2055806" cy="3274113"/>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2453036" y="3903925"/>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smtClean="0"/>
              <a:t>AGROBIOMAZ</a:t>
            </a:r>
            <a:endParaRPr lang="es-EC" sz="800" dirty="0"/>
          </a:p>
        </p:txBody>
      </p:sp>
      <p:sp>
        <p:nvSpPr>
          <p:cNvPr id="9" name="8 Rectángulo redondeado"/>
          <p:cNvSpPr/>
          <p:nvPr/>
        </p:nvSpPr>
        <p:spPr>
          <a:xfrm>
            <a:off x="3066576" y="393508"/>
            <a:ext cx="3448524" cy="3971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b="1" dirty="0" smtClean="0">
                <a:solidFill>
                  <a:schemeClr val="bg1"/>
                </a:solidFill>
              </a:rPr>
              <a:t>APLICACIÓN DE FERTLIZANTES TMC</a:t>
            </a:r>
            <a:endParaRPr lang="es-EC" b="1" dirty="0">
              <a:solidFill>
                <a:schemeClr val="bg1"/>
              </a:solidFill>
            </a:endParaRPr>
          </a:p>
        </p:txBody>
      </p:sp>
    </p:spTree>
    <p:extLst>
      <p:ext uri="{BB962C8B-B14F-4D97-AF65-F5344CB8AC3E}">
        <p14:creationId xmlns:p14="http://schemas.microsoft.com/office/powerpoint/2010/main" val="2647631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8 Imagen" descr="C:\Users\Home\Downloads\WhatsApp Image 2020-10-05 at 21.30.12.jpeg"/>
          <p:cNvPicPr/>
          <p:nvPr/>
        </p:nvPicPr>
        <p:blipFill rotWithShape="1">
          <a:blip r:embed="rId4" cstate="print">
            <a:extLst>
              <a:ext uri="{28A0092B-C50C-407E-A947-70E740481C1C}">
                <a14:useLocalDpi xmlns:a14="http://schemas.microsoft.com/office/drawing/2010/main" val="0"/>
              </a:ext>
            </a:extLst>
          </a:blip>
          <a:srcRect t="4288" b="36293"/>
          <a:stretch/>
        </p:blipFill>
        <p:spPr bwMode="auto">
          <a:xfrm>
            <a:off x="1010789" y="1564511"/>
            <a:ext cx="1993668" cy="2668769"/>
          </a:xfrm>
          <a:prstGeom prst="rect">
            <a:avLst/>
          </a:prstGeom>
          <a:noFill/>
          <a:ln>
            <a:noFill/>
          </a:ln>
          <a:extLst>
            <a:ext uri="{53640926-AAD7-44D8-BBD7-CCE9431645EC}">
              <a14:shadowObscured xmlns:a14="http://schemas.microsoft.com/office/drawing/2010/main"/>
            </a:ext>
          </a:extLst>
        </p:spPr>
      </p:pic>
      <p:pic>
        <p:nvPicPr>
          <p:cNvPr id="10" name="9 Imagen" descr="C:\Users\Home\Downloads\WhatsApp Image 2020-09-28 at 06.52.15.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4913560" y="1079976"/>
            <a:ext cx="1955800" cy="3473450"/>
          </a:xfrm>
          <a:prstGeom prst="rect">
            <a:avLst/>
          </a:prstGeom>
          <a:noFill/>
          <a:ln>
            <a:noFill/>
          </a:ln>
        </p:spPr>
      </p:pic>
      <p:sp>
        <p:nvSpPr>
          <p:cNvPr id="12" name="11 Rectángulo redondeado"/>
          <p:cNvSpPr/>
          <p:nvPr/>
        </p:nvSpPr>
        <p:spPr>
          <a:xfrm>
            <a:off x="1339812" y="816358"/>
            <a:ext cx="6026759" cy="397143"/>
          </a:xfrm>
          <a:prstGeom prst="roundRect">
            <a:avLst/>
          </a:prstGeom>
        </p:spPr>
        <p:style>
          <a:lnRef idx="1">
            <a:schemeClr val="dk1"/>
          </a:lnRef>
          <a:fillRef idx="3">
            <a:schemeClr val="dk1"/>
          </a:fillRef>
          <a:effectRef idx="2">
            <a:schemeClr val="dk1"/>
          </a:effectRef>
          <a:fontRef idx="minor">
            <a:schemeClr val="lt1"/>
          </a:fontRef>
        </p:style>
        <p:txBody>
          <a:bodyPr lIns="68580" tIns="34290" rIns="68580" bIns="34290" rtlCol="0" anchor="ctr"/>
          <a:lstStyle/>
          <a:p>
            <a:pPr algn="ctr"/>
            <a:r>
              <a:rPr lang="es-EC" b="1" dirty="0" smtClean="0"/>
              <a:t>MEDICIÓN DE LA COBERTURA FOLIAR Y CLOROFILA</a:t>
            </a:r>
            <a:endParaRPr lang="es-EC" b="1" dirty="0"/>
          </a:p>
        </p:txBody>
      </p:sp>
    </p:spTree>
    <p:extLst>
      <p:ext uri="{BB962C8B-B14F-4D97-AF65-F5344CB8AC3E}">
        <p14:creationId xmlns:p14="http://schemas.microsoft.com/office/powerpoint/2010/main" val="352832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a:off x="362549" y="650253"/>
            <a:ext cx="1954526" cy="17269"/>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p:cNvSpPr/>
          <p:nvPr/>
        </p:nvSpPr>
        <p:spPr>
          <a:xfrm>
            <a:off x="343614" y="213475"/>
            <a:ext cx="1852751"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METODOLOGÍA</a:t>
            </a:r>
            <a:endParaRPr lang="es-ES" sz="18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a:extLst>
              <a:ext uri="{FF2B5EF4-FFF2-40B4-BE49-F238E27FC236}">
                <a16:creationId xmlns:a16="http://schemas.microsoft.com/office/drawing/2014/main" xmlns="" id="{CBFD7F53-6E2C-4CB6-A6AB-76D398F6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531533"/>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Imagen 16" descr="Descripción: C:\Users\Home\Downloads\WhatsApp Image 2020-02-04 at 09.13.3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8121" y="1514475"/>
            <a:ext cx="178117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17" descr="Descripción: C:\Users\Home\Downloads\WhatsApp Image 2020-02-04 at 09.13.3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500187"/>
            <a:ext cx="1781175"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18" descr="Descripción: C:\Users\Home\Downloads\WhatsApp Image 2020-02-04 at 09.13.58.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174" y="1500187"/>
            <a:ext cx="1762125" cy="2343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5"/>
          <p:cNvSpPr>
            <a:spLocks noChangeArrowheads="1"/>
          </p:cNvSpPr>
          <p:nvPr/>
        </p:nvSpPr>
        <p:spPr bwMode="auto">
          <a:xfrm>
            <a:off x="0" y="2828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C" b="0" i="0" u="none" strike="noStrike" cap="none" normalizeH="0" baseline="0" smtClean="0">
                <a:ln>
                  <a:noFill/>
                </a:ln>
                <a:solidFill>
                  <a:srgbClr val="000000"/>
                </a:solidFill>
                <a:effectLst/>
                <a:latin typeface="Arial" pitchFamily="34" charset="0"/>
                <a:ea typeface="Times New Roman" pitchFamily="18" charset="0"/>
                <a:cs typeface="Calibri"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6"/>
          <p:cNvSpPr>
            <a:spLocks noChangeArrowheads="1"/>
          </p:cNvSpPr>
          <p:nvPr/>
        </p:nvSpPr>
        <p:spPr bwMode="auto">
          <a:xfrm>
            <a:off x="0" y="754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7 Rectángulo redondeado"/>
          <p:cNvSpPr/>
          <p:nvPr/>
        </p:nvSpPr>
        <p:spPr>
          <a:xfrm>
            <a:off x="6850743" y="1741714"/>
            <a:ext cx="1727200" cy="214448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sz="1600" dirty="0" smtClean="0"/>
              <a:t>Da</a:t>
            </a:r>
          </a:p>
          <a:p>
            <a:pPr algn="ctr"/>
            <a:r>
              <a:rPr lang="es-EC" sz="1600" dirty="0" err="1" smtClean="0"/>
              <a:t>Dr</a:t>
            </a:r>
            <a:endParaRPr lang="es-EC" sz="1600" dirty="0" smtClean="0"/>
          </a:p>
          <a:p>
            <a:pPr algn="ctr"/>
            <a:r>
              <a:rPr lang="es-EC" sz="1600" dirty="0" smtClean="0"/>
              <a:t>Porosidad</a:t>
            </a:r>
          </a:p>
          <a:p>
            <a:pPr algn="ctr"/>
            <a:r>
              <a:rPr lang="es-EC" sz="1600" dirty="0" smtClean="0"/>
              <a:t>Humedad</a:t>
            </a:r>
          </a:p>
          <a:p>
            <a:pPr algn="ctr"/>
            <a:r>
              <a:rPr lang="es-EC" sz="1600" dirty="0" smtClean="0"/>
              <a:t>pH, CE y TDS</a:t>
            </a:r>
          </a:p>
          <a:p>
            <a:pPr algn="ctr"/>
            <a:r>
              <a:rPr lang="es-EC" sz="1600" dirty="0" err="1" smtClean="0"/>
              <a:t>Nitrogeno</a:t>
            </a:r>
            <a:endParaRPr lang="es-EC" sz="1600" dirty="0" smtClean="0"/>
          </a:p>
          <a:p>
            <a:pPr algn="ctr"/>
            <a:r>
              <a:rPr lang="es-EC" sz="1600" dirty="0" smtClean="0"/>
              <a:t>Textura</a:t>
            </a:r>
            <a:endParaRPr lang="es-EC" sz="1600" dirty="0"/>
          </a:p>
        </p:txBody>
      </p:sp>
      <p:sp>
        <p:nvSpPr>
          <p:cNvPr id="12" name="11 Rectángulo redondeado"/>
          <p:cNvSpPr/>
          <p:nvPr/>
        </p:nvSpPr>
        <p:spPr>
          <a:xfrm>
            <a:off x="3066576" y="769644"/>
            <a:ext cx="3314410" cy="397143"/>
          </a:xfrm>
          <a:prstGeom prst="roundRect">
            <a:avLst/>
          </a:prstGeom>
        </p:spPr>
        <p:style>
          <a:lnRef idx="1">
            <a:schemeClr val="dk1"/>
          </a:lnRef>
          <a:fillRef idx="3">
            <a:schemeClr val="dk1"/>
          </a:fillRef>
          <a:effectRef idx="2">
            <a:schemeClr val="dk1"/>
          </a:effectRef>
          <a:fontRef idx="minor">
            <a:schemeClr val="lt1"/>
          </a:fontRef>
        </p:style>
        <p:txBody>
          <a:bodyPr lIns="68580" tIns="34290" rIns="68580" bIns="34290" rtlCol="0" anchor="ctr"/>
          <a:lstStyle/>
          <a:p>
            <a:pPr algn="ctr"/>
            <a:r>
              <a:rPr lang="es-EC" b="1" dirty="0" smtClean="0"/>
              <a:t>TOMA DE MUESTRAS DE SUELO</a:t>
            </a:r>
            <a:endParaRPr lang="es-EC" b="1" dirty="0"/>
          </a:p>
        </p:txBody>
      </p:sp>
    </p:spTree>
    <p:extLst>
      <p:ext uri="{BB962C8B-B14F-4D97-AF65-F5344CB8AC3E}">
        <p14:creationId xmlns:p14="http://schemas.microsoft.com/office/powerpoint/2010/main" val="3067728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0" y="2372358"/>
            <a:ext cx="8312459" cy="1766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Rectángulo redondeado"/>
          <p:cNvSpPr/>
          <p:nvPr/>
        </p:nvSpPr>
        <p:spPr>
          <a:xfrm>
            <a:off x="3135263" y="837275"/>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dirty="0" smtClean="0"/>
              <a:t>PROPIEDADES FÍSICAS</a:t>
            </a:r>
            <a:endParaRPr lang="es-EC" dirty="0"/>
          </a:p>
        </p:txBody>
      </p:sp>
      <p:sp>
        <p:nvSpPr>
          <p:cNvPr id="2" name="1 Rectángulo"/>
          <p:cNvSpPr/>
          <p:nvPr/>
        </p:nvSpPr>
        <p:spPr>
          <a:xfrm>
            <a:off x="484343" y="1431227"/>
            <a:ext cx="831245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dirty="0" smtClean="0"/>
              <a:t>Promedios ± </a:t>
            </a:r>
            <a:r>
              <a:rPr lang="es-ES" dirty="0"/>
              <a:t>error experimental </a:t>
            </a:r>
            <a:r>
              <a:rPr lang="es-ES" dirty="0" smtClean="0"/>
              <a:t>de </a:t>
            </a:r>
            <a:r>
              <a:rPr lang="es-ES" dirty="0"/>
              <a:t>las propiedades físicas densidad, porosidad y contenido de humedad en parcelas de suelo </a:t>
            </a:r>
            <a:r>
              <a:rPr lang="es-ES" dirty="0" err="1"/>
              <a:t>cangahua</a:t>
            </a:r>
            <a:r>
              <a:rPr lang="es-ES" dirty="0"/>
              <a:t> (S) sin y cultivado con trébol, bajo el efecto de los </a:t>
            </a:r>
            <a:r>
              <a:rPr lang="es-ES" dirty="0" smtClean="0"/>
              <a:t>tratamientos </a:t>
            </a:r>
            <a:r>
              <a:rPr lang="es-ES" dirty="0"/>
              <a:t>T0 (Suelo </a:t>
            </a:r>
            <a:r>
              <a:rPr lang="es-ES" dirty="0" err="1"/>
              <a:t>cangahua</a:t>
            </a:r>
            <a:r>
              <a:rPr lang="es-ES" dirty="0"/>
              <a:t>  trébol blanco + agua (</a:t>
            </a:r>
            <a:r>
              <a:rPr lang="es-ES" dirty="0" err="1"/>
              <a:t>d.i</a:t>
            </a:r>
            <a:r>
              <a:rPr lang="es-ES" dirty="0"/>
              <a:t>.)),  T1 (Suelo </a:t>
            </a:r>
            <a:r>
              <a:rPr lang="es-ES" dirty="0" err="1"/>
              <a:t>cangahua</a:t>
            </a:r>
            <a:r>
              <a:rPr lang="es-ES" dirty="0"/>
              <a:t> trébol + fertilizante TMC) y T2 (Suelo </a:t>
            </a:r>
            <a:r>
              <a:rPr lang="es-ES" dirty="0" err="1"/>
              <a:t>cangahua</a:t>
            </a:r>
            <a:r>
              <a:rPr lang="es-ES" dirty="0"/>
              <a:t> Trébol + Micorrizas (</a:t>
            </a:r>
            <a:r>
              <a:rPr lang="es-ES" dirty="0" err="1"/>
              <a:t>MycoUp</a:t>
            </a:r>
            <a:r>
              <a:rPr lang="es-ES" dirty="0"/>
              <a:t> ) + </a:t>
            </a:r>
            <a:r>
              <a:rPr lang="es-ES" dirty="0" err="1"/>
              <a:t>Trichoderma</a:t>
            </a:r>
            <a:r>
              <a:rPr lang="es-ES" dirty="0"/>
              <a:t> </a:t>
            </a:r>
            <a:r>
              <a:rPr lang="es-ES" dirty="0" err="1"/>
              <a:t>spp</a:t>
            </a:r>
            <a:r>
              <a:rPr lang="es-ES" dirty="0"/>
              <a:t>.)</a:t>
            </a:r>
            <a:endParaRPr lang="es-EC" dirty="0"/>
          </a:p>
        </p:txBody>
      </p:sp>
      <p:sp>
        <p:nvSpPr>
          <p:cNvPr id="5" name="4 Rectángulo"/>
          <p:cNvSpPr/>
          <p:nvPr/>
        </p:nvSpPr>
        <p:spPr>
          <a:xfrm>
            <a:off x="3855497" y="3544584"/>
            <a:ext cx="1541123" cy="593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p:cNvSpPr/>
          <p:nvPr/>
        </p:nvSpPr>
        <p:spPr>
          <a:xfrm>
            <a:off x="5548046" y="3544584"/>
            <a:ext cx="1615988" cy="296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Rectángulo"/>
          <p:cNvSpPr/>
          <p:nvPr/>
        </p:nvSpPr>
        <p:spPr>
          <a:xfrm>
            <a:off x="4329113" y="2645569"/>
            <a:ext cx="29694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16400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redondeado"/>
          <p:cNvSpPr/>
          <p:nvPr/>
        </p:nvSpPr>
        <p:spPr>
          <a:xfrm>
            <a:off x="1199791" y="781292"/>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dirty="0" smtClean="0"/>
              <a:t>PROPIEDADES FÍSICAS</a:t>
            </a:r>
            <a:endParaRPr lang="es-EC" dirty="0"/>
          </a:p>
        </p:txBody>
      </p:sp>
      <p:graphicFrame>
        <p:nvGraphicFramePr>
          <p:cNvPr id="12" name="11 Gráfico"/>
          <p:cNvGraphicFramePr/>
          <p:nvPr>
            <p:extLst>
              <p:ext uri="{D42A27DB-BD31-4B8C-83A1-F6EECF244321}">
                <p14:modId xmlns:p14="http://schemas.microsoft.com/office/powerpoint/2010/main" val="2863050440"/>
              </p:ext>
            </p:extLst>
          </p:nvPr>
        </p:nvGraphicFramePr>
        <p:xfrm>
          <a:off x="343816" y="1541181"/>
          <a:ext cx="4229444" cy="25640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12 Gráfico"/>
          <p:cNvGraphicFramePr/>
          <p:nvPr>
            <p:extLst>
              <p:ext uri="{D42A27DB-BD31-4B8C-83A1-F6EECF244321}">
                <p14:modId xmlns:p14="http://schemas.microsoft.com/office/powerpoint/2010/main" val="2325383183"/>
              </p:ext>
            </p:extLst>
          </p:nvPr>
        </p:nvGraphicFramePr>
        <p:xfrm>
          <a:off x="5058707" y="133005"/>
          <a:ext cx="3852379" cy="21299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13 Gráfico"/>
          <p:cNvGraphicFramePr/>
          <p:nvPr>
            <p:extLst>
              <p:ext uri="{D42A27DB-BD31-4B8C-83A1-F6EECF244321}">
                <p14:modId xmlns:p14="http://schemas.microsoft.com/office/powerpoint/2010/main" val="501571227"/>
              </p:ext>
            </p:extLst>
          </p:nvPr>
        </p:nvGraphicFramePr>
        <p:xfrm>
          <a:off x="5067300" y="2381249"/>
          <a:ext cx="3869666" cy="2019301"/>
        </p:xfrm>
        <a:graphic>
          <a:graphicData uri="http://schemas.openxmlformats.org/drawingml/2006/chart">
            <c:chart xmlns:c="http://schemas.openxmlformats.org/drawingml/2006/chart" xmlns:r="http://schemas.openxmlformats.org/officeDocument/2006/relationships" r:id="rId6"/>
          </a:graphicData>
        </a:graphic>
      </p:graphicFrame>
      <p:sp>
        <p:nvSpPr>
          <p:cNvPr id="15" name="14 Rectángulo redondeado"/>
          <p:cNvSpPr/>
          <p:nvPr/>
        </p:nvSpPr>
        <p:spPr>
          <a:xfrm>
            <a:off x="3565134" y="3918239"/>
            <a:ext cx="1263722" cy="3287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700" dirty="0" smtClean="0"/>
              <a:t>Resistencia mecánica, </a:t>
            </a:r>
          </a:p>
          <a:p>
            <a:pPr algn="ctr"/>
            <a:r>
              <a:rPr lang="es-EC" sz="700" dirty="0" smtClean="0"/>
              <a:t>Blanco y </a:t>
            </a:r>
            <a:r>
              <a:rPr lang="es-EC" sz="700" dirty="0" err="1" smtClean="0"/>
              <a:t>Sepulveda</a:t>
            </a:r>
            <a:r>
              <a:rPr lang="es-EC" sz="700" dirty="0" smtClean="0"/>
              <a:t>, 2009 </a:t>
            </a:r>
            <a:endParaRPr lang="es-EC" sz="700" dirty="0"/>
          </a:p>
        </p:txBody>
      </p:sp>
      <p:sp>
        <p:nvSpPr>
          <p:cNvPr id="16" name="15 Rectángulo redondeado"/>
          <p:cNvSpPr/>
          <p:nvPr/>
        </p:nvSpPr>
        <p:spPr>
          <a:xfrm>
            <a:off x="7608529" y="2389849"/>
            <a:ext cx="1438382" cy="2979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700" dirty="0" err="1" smtClean="0"/>
              <a:t>Microoagregados</a:t>
            </a:r>
            <a:endParaRPr lang="es-EC" sz="700" dirty="0" smtClean="0"/>
          </a:p>
          <a:p>
            <a:pPr algn="ctr"/>
            <a:r>
              <a:rPr lang="es-EC" sz="700" dirty="0" smtClean="0"/>
              <a:t>Thompson &amp; </a:t>
            </a:r>
            <a:r>
              <a:rPr lang="es-EC" sz="700" dirty="0" err="1" smtClean="0"/>
              <a:t>Ukrainczk</a:t>
            </a:r>
            <a:r>
              <a:rPr lang="es-EC" sz="700" dirty="0" smtClean="0"/>
              <a:t>, 2002 </a:t>
            </a:r>
            <a:endParaRPr lang="es-EC" sz="700" dirty="0"/>
          </a:p>
        </p:txBody>
      </p:sp>
      <p:sp>
        <p:nvSpPr>
          <p:cNvPr id="17" name="16 Rectángulo redondeado"/>
          <p:cNvSpPr/>
          <p:nvPr/>
        </p:nvSpPr>
        <p:spPr>
          <a:xfrm>
            <a:off x="7608529" y="4079918"/>
            <a:ext cx="1479478" cy="3006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700" dirty="0" smtClean="0"/>
              <a:t>Compuestos húmicos</a:t>
            </a:r>
          </a:p>
          <a:p>
            <a:pPr algn="ctr"/>
            <a:r>
              <a:rPr lang="es-EC" sz="700" dirty="0" err="1" smtClean="0"/>
              <a:t>Guadarram</a:t>
            </a:r>
            <a:r>
              <a:rPr lang="es-EC" sz="700" dirty="0" smtClean="0"/>
              <a:t>, </a:t>
            </a:r>
            <a:r>
              <a:rPr lang="es-EC" sz="700" dirty="0" err="1" smtClean="0"/>
              <a:t>Sanchez</a:t>
            </a:r>
            <a:r>
              <a:rPr lang="es-EC" sz="700" dirty="0" smtClean="0"/>
              <a:t>, </a:t>
            </a:r>
            <a:r>
              <a:rPr lang="es-EC" sz="700" dirty="0" err="1" smtClean="0"/>
              <a:t>alvaréz</a:t>
            </a:r>
            <a:r>
              <a:rPr lang="es-EC" sz="700" dirty="0" smtClean="0"/>
              <a:t> &amp; Ramos,2004</a:t>
            </a:r>
            <a:endParaRPr lang="es-EC" sz="700" dirty="0"/>
          </a:p>
        </p:txBody>
      </p:sp>
    </p:spTree>
    <p:extLst>
      <p:ext uri="{BB962C8B-B14F-4D97-AF65-F5344CB8AC3E}">
        <p14:creationId xmlns:p14="http://schemas.microsoft.com/office/powerpoint/2010/main" val="2930442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08" y="2557236"/>
            <a:ext cx="7642066" cy="159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redondeado"/>
          <p:cNvSpPr/>
          <p:nvPr/>
        </p:nvSpPr>
        <p:spPr>
          <a:xfrm>
            <a:off x="3358178" y="675840"/>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b="1" dirty="0" smtClean="0"/>
              <a:t>PROPIEDADES QUÍMICAS</a:t>
            </a:r>
            <a:endParaRPr lang="es-EC" b="1" dirty="0"/>
          </a:p>
        </p:txBody>
      </p:sp>
      <p:sp>
        <p:nvSpPr>
          <p:cNvPr id="8" name="7 Rectángulo"/>
          <p:cNvSpPr/>
          <p:nvPr/>
        </p:nvSpPr>
        <p:spPr>
          <a:xfrm>
            <a:off x="846208" y="1387685"/>
            <a:ext cx="7642066" cy="116955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dirty="0" smtClean="0"/>
              <a:t>Promedios ± error experimental de </a:t>
            </a:r>
            <a:r>
              <a:rPr lang="es-ES" dirty="0"/>
              <a:t>las propiedades químicas conductividad eléctrica, solidos totales disueltos y </a:t>
            </a:r>
            <a:r>
              <a:rPr lang="es-ES" dirty="0" err="1"/>
              <a:t>potecial</a:t>
            </a:r>
            <a:r>
              <a:rPr lang="es-ES" dirty="0"/>
              <a:t> de hidrógeno en parcelas de suelo </a:t>
            </a:r>
            <a:r>
              <a:rPr lang="es-ES" dirty="0" err="1"/>
              <a:t>cangahua</a:t>
            </a:r>
            <a:r>
              <a:rPr lang="es-ES" dirty="0"/>
              <a:t> (S) sin y cultivado con trébol, bajo el efecto de los tratamientos  </a:t>
            </a:r>
            <a:r>
              <a:rPr lang="es-ES" dirty="0" smtClean="0"/>
              <a:t>T0 </a:t>
            </a:r>
            <a:r>
              <a:rPr lang="es-ES" dirty="0"/>
              <a:t>(Suelo </a:t>
            </a:r>
            <a:r>
              <a:rPr lang="es-ES" dirty="0" err="1"/>
              <a:t>cangahua</a:t>
            </a:r>
            <a:r>
              <a:rPr lang="es-ES" dirty="0"/>
              <a:t>  trébol blanco + agua (</a:t>
            </a:r>
            <a:r>
              <a:rPr lang="es-ES" dirty="0" err="1"/>
              <a:t>d.i</a:t>
            </a:r>
            <a:r>
              <a:rPr lang="es-ES" dirty="0"/>
              <a:t>.)),  T1 (Suelo </a:t>
            </a:r>
            <a:r>
              <a:rPr lang="es-ES" dirty="0" err="1"/>
              <a:t>cangahua</a:t>
            </a:r>
            <a:r>
              <a:rPr lang="es-ES" dirty="0"/>
              <a:t> trébol + fertilizante TMC) y T2 (Suelo </a:t>
            </a:r>
            <a:r>
              <a:rPr lang="es-ES" dirty="0" err="1"/>
              <a:t>cangahua</a:t>
            </a:r>
            <a:r>
              <a:rPr lang="es-ES" dirty="0"/>
              <a:t> Trébol + Micorrizas (</a:t>
            </a:r>
            <a:r>
              <a:rPr lang="es-ES" dirty="0" err="1"/>
              <a:t>MycoUp</a:t>
            </a:r>
            <a:r>
              <a:rPr lang="es-ES" dirty="0"/>
              <a:t> ) + </a:t>
            </a:r>
            <a:r>
              <a:rPr lang="es-ES" dirty="0" err="1"/>
              <a:t>Trichoderma</a:t>
            </a:r>
            <a:r>
              <a:rPr lang="es-ES" dirty="0"/>
              <a:t> </a:t>
            </a:r>
            <a:r>
              <a:rPr lang="es-ES" dirty="0" err="1"/>
              <a:t>spp</a:t>
            </a:r>
            <a:r>
              <a:rPr lang="es-ES" dirty="0" smtClean="0"/>
              <a:t>.)</a:t>
            </a:r>
            <a:endParaRPr lang="es-EC" dirty="0"/>
          </a:p>
        </p:txBody>
      </p:sp>
      <p:sp>
        <p:nvSpPr>
          <p:cNvPr id="10" name="9 Rectángulo"/>
          <p:cNvSpPr/>
          <p:nvPr/>
        </p:nvSpPr>
        <p:spPr>
          <a:xfrm>
            <a:off x="1850013" y="3616502"/>
            <a:ext cx="1787039" cy="225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6102584" y="3606227"/>
            <a:ext cx="1787039" cy="225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30442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Gráfico"/>
          <p:cNvGraphicFramePr/>
          <p:nvPr>
            <p:extLst>
              <p:ext uri="{D42A27DB-BD31-4B8C-83A1-F6EECF244321}">
                <p14:modId xmlns:p14="http://schemas.microsoft.com/office/powerpoint/2010/main" val="3656276277"/>
              </p:ext>
            </p:extLst>
          </p:nvPr>
        </p:nvGraphicFramePr>
        <p:xfrm>
          <a:off x="4772025" y="2524125"/>
          <a:ext cx="4105274" cy="20823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11 Gráfico"/>
          <p:cNvGraphicFramePr/>
          <p:nvPr>
            <p:extLst>
              <p:ext uri="{D42A27DB-BD31-4B8C-83A1-F6EECF244321}">
                <p14:modId xmlns:p14="http://schemas.microsoft.com/office/powerpoint/2010/main" val="358696769"/>
              </p:ext>
            </p:extLst>
          </p:nvPr>
        </p:nvGraphicFramePr>
        <p:xfrm>
          <a:off x="4772025" y="192837"/>
          <a:ext cx="4105274" cy="2250236"/>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redondeado"/>
          <p:cNvSpPr/>
          <p:nvPr/>
        </p:nvSpPr>
        <p:spPr>
          <a:xfrm>
            <a:off x="1135678" y="887200"/>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b="1" dirty="0" smtClean="0"/>
              <a:t>PROPIEDADES QUÍMICAS</a:t>
            </a:r>
            <a:endParaRPr lang="es-EC" b="1" dirty="0"/>
          </a:p>
        </p:txBody>
      </p:sp>
      <p:graphicFrame>
        <p:nvGraphicFramePr>
          <p:cNvPr id="11" name="10 Gráfico"/>
          <p:cNvGraphicFramePr/>
          <p:nvPr>
            <p:extLst>
              <p:ext uri="{D42A27DB-BD31-4B8C-83A1-F6EECF244321}">
                <p14:modId xmlns:p14="http://schemas.microsoft.com/office/powerpoint/2010/main" val="3240754035"/>
              </p:ext>
            </p:extLst>
          </p:nvPr>
        </p:nvGraphicFramePr>
        <p:xfrm>
          <a:off x="237781" y="1524000"/>
          <a:ext cx="4223228" cy="2478332"/>
        </p:xfrm>
        <a:graphic>
          <a:graphicData uri="http://schemas.openxmlformats.org/drawingml/2006/chart">
            <c:chart xmlns:c="http://schemas.openxmlformats.org/drawingml/2006/chart" xmlns:r="http://schemas.openxmlformats.org/officeDocument/2006/relationships" r:id="rId6"/>
          </a:graphicData>
        </a:graphic>
      </p:graphicFrame>
      <p:sp>
        <p:nvSpPr>
          <p:cNvPr id="14" name="13 Rectángulo redondeado"/>
          <p:cNvSpPr/>
          <p:nvPr/>
        </p:nvSpPr>
        <p:spPr>
          <a:xfrm>
            <a:off x="8202065" y="2141051"/>
            <a:ext cx="844846" cy="34051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700" dirty="0"/>
              <a:t>&lt;</a:t>
            </a:r>
            <a:r>
              <a:rPr lang="es-ES" sz="700" dirty="0" smtClean="0"/>
              <a:t>500 </a:t>
            </a:r>
            <a:r>
              <a:rPr lang="es-ES" sz="700" dirty="0" err="1"/>
              <a:t>uS</a:t>
            </a:r>
            <a:r>
              <a:rPr lang="es-ES" sz="700" dirty="0"/>
              <a:t> </a:t>
            </a:r>
            <a:r>
              <a:rPr lang="es-ES" sz="700" dirty="0" smtClean="0"/>
              <a:t>cm</a:t>
            </a:r>
            <a:r>
              <a:rPr lang="es-ES" sz="700" baseline="30000" dirty="0" smtClean="0"/>
              <a:t>-1</a:t>
            </a:r>
          </a:p>
          <a:p>
            <a:r>
              <a:rPr lang="es-ES" sz="700" dirty="0" smtClean="0"/>
              <a:t>(Garrido</a:t>
            </a:r>
            <a:r>
              <a:rPr lang="es-ES" sz="700" dirty="0"/>
              <a:t>, 1993)</a:t>
            </a:r>
            <a:endParaRPr lang="es-EC" sz="700" dirty="0"/>
          </a:p>
        </p:txBody>
      </p:sp>
      <p:sp>
        <p:nvSpPr>
          <p:cNvPr id="15" name="14 Rectángulo redondeado"/>
          <p:cNvSpPr/>
          <p:nvPr/>
        </p:nvSpPr>
        <p:spPr>
          <a:xfrm>
            <a:off x="3790234" y="4128783"/>
            <a:ext cx="844846" cy="34051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700" dirty="0" smtClean="0"/>
              <a:t>5.5-7.5 y  6-7</a:t>
            </a:r>
            <a:endParaRPr lang="es-ES" sz="700" baseline="30000" dirty="0" smtClean="0"/>
          </a:p>
          <a:p>
            <a:r>
              <a:rPr lang="es-ES" sz="700" dirty="0" smtClean="0"/>
              <a:t>(Noriega, 2011)</a:t>
            </a:r>
            <a:endParaRPr lang="es-EC" sz="700" dirty="0"/>
          </a:p>
        </p:txBody>
      </p:sp>
    </p:spTree>
    <p:extLst>
      <p:ext uri="{BB962C8B-B14F-4D97-AF65-F5344CB8AC3E}">
        <p14:creationId xmlns:p14="http://schemas.microsoft.com/office/powerpoint/2010/main" val="2930442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61960"/>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Conector recto 24"/>
          <p:cNvCxnSpPr/>
          <p:nvPr/>
        </p:nvCxnSpPr>
        <p:spPr>
          <a:xfrm flipV="1">
            <a:off x="345281" y="540340"/>
            <a:ext cx="2128388"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AutoShape 6" descr="Resultado de imagen para acuacultura"/>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S" dirty="0"/>
          </a:p>
        </p:txBody>
      </p:sp>
      <p:sp>
        <p:nvSpPr>
          <p:cNvPr id="30" name="CuadroTexto 5"/>
          <p:cNvSpPr txBox="1"/>
          <p:nvPr/>
        </p:nvSpPr>
        <p:spPr>
          <a:xfrm>
            <a:off x="409072" y="143111"/>
            <a:ext cx="2292980" cy="357791"/>
          </a:xfrm>
          <a:prstGeom prst="rect">
            <a:avLst/>
          </a:prstGeom>
          <a:noFill/>
        </p:spPr>
        <p:txBody>
          <a:bodyPr wrap="square" lIns="68580" tIns="34290" rIns="68580" bIns="34290" rtlCol="0">
            <a:spAutoFit/>
          </a:bodyPr>
          <a:lstStyle/>
          <a:p>
            <a:r>
              <a:rPr lang="es-EC" sz="1800" b="1" i="1" dirty="0">
                <a:latin typeface="Times New Roman" panose="02020603050405020304" pitchFamily="18" charset="0"/>
                <a:cs typeface="Times New Roman" panose="02020603050405020304" pitchFamily="18" charset="0"/>
              </a:rPr>
              <a:t>INTRODUCCIÓN</a:t>
            </a:r>
          </a:p>
        </p:txBody>
      </p:sp>
      <p:sp>
        <p:nvSpPr>
          <p:cNvPr id="2" name="AutoShape 2" descr="Resultado de imagen para acacia saligna"/>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C"/>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4547"/>
          <a:stretch/>
        </p:blipFill>
        <p:spPr bwMode="auto">
          <a:xfrm>
            <a:off x="623221" y="1347408"/>
            <a:ext cx="1363793" cy="74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Resultado de imagen para lotus cretic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4767" y="1351658"/>
            <a:ext cx="1363793" cy="73857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Resultado de imagen para pistacia lentisc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559" y="1351660"/>
            <a:ext cx="1358660" cy="73856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3343" y="2231572"/>
            <a:ext cx="2453876" cy="149872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1136167" y="2948878"/>
            <a:ext cx="513397" cy="64558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ruz"/>
          <p:cNvSpPr/>
          <p:nvPr/>
        </p:nvSpPr>
        <p:spPr>
          <a:xfrm>
            <a:off x="1174570" y="2336162"/>
            <a:ext cx="429205" cy="417496"/>
          </a:xfrm>
          <a:prstGeom prst="plus">
            <a:avLst>
              <a:gd name="adj" fmla="val 41638"/>
            </a:avLst>
          </a:pr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endParaRPr lang="es-EC"/>
          </a:p>
        </p:txBody>
      </p:sp>
      <p:sp>
        <p:nvSpPr>
          <p:cNvPr id="34" name="33 Rectángulo"/>
          <p:cNvSpPr/>
          <p:nvPr/>
        </p:nvSpPr>
        <p:spPr>
          <a:xfrm>
            <a:off x="641890" y="3734930"/>
            <a:ext cx="2906853"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t>Bouazza</a:t>
            </a:r>
            <a:r>
              <a:rPr lang="es-EC" sz="800" dirty="0"/>
              <a:t>, </a:t>
            </a:r>
            <a:r>
              <a:rPr lang="es-EC" sz="800" dirty="0" err="1"/>
              <a:t>Igjilhariz</a:t>
            </a:r>
            <a:r>
              <a:rPr lang="es-EC" sz="800" dirty="0"/>
              <a:t>, de </a:t>
            </a:r>
            <a:r>
              <a:rPr lang="es-EC" sz="800" dirty="0" err="1"/>
              <a:t>Lajudie</a:t>
            </a:r>
            <a:r>
              <a:rPr lang="es-EC" sz="800" dirty="0"/>
              <a:t>, </a:t>
            </a:r>
            <a:r>
              <a:rPr lang="es-EC" sz="800" dirty="0" err="1"/>
              <a:t>Duponnois</a:t>
            </a:r>
            <a:r>
              <a:rPr lang="es-EC" sz="800" dirty="0"/>
              <a:t> &amp; </a:t>
            </a:r>
            <a:r>
              <a:rPr lang="es-EC" sz="800" dirty="0" err="1"/>
              <a:t>Bekki</a:t>
            </a:r>
            <a:r>
              <a:rPr lang="es-EC" sz="800" dirty="0"/>
              <a:t>, 2015</a:t>
            </a:r>
          </a:p>
        </p:txBody>
      </p:sp>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5123" y="1512242"/>
            <a:ext cx="1965037" cy="208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36 Rectángulo"/>
          <p:cNvSpPr/>
          <p:nvPr/>
        </p:nvSpPr>
        <p:spPr>
          <a:xfrm>
            <a:off x="5735123" y="3761021"/>
            <a:ext cx="1965037"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t>Asmelash</a:t>
            </a:r>
            <a:r>
              <a:rPr lang="es-EC" sz="800" dirty="0"/>
              <a:t>, </a:t>
            </a:r>
            <a:r>
              <a:rPr lang="es-EC" sz="800" dirty="0" err="1"/>
              <a:t>Bekele</a:t>
            </a:r>
            <a:r>
              <a:rPr lang="es-EC" sz="800" dirty="0"/>
              <a:t> &amp; </a:t>
            </a:r>
            <a:r>
              <a:rPr lang="es-EC" sz="800" dirty="0" err="1"/>
              <a:t>Birhane</a:t>
            </a:r>
            <a:r>
              <a:rPr lang="es-EC" sz="800" dirty="0"/>
              <a:t>, 2016</a:t>
            </a:r>
          </a:p>
        </p:txBody>
      </p:sp>
    </p:spTree>
    <p:extLst>
      <p:ext uri="{BB962C8B-B14F-4D97-AF65-F5344CB8AC3E}">
        <p14:creationId xmlns:p14="http://schemas.microsoft.com/office/powerpoint/2010/main" val="992129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redondeado"/>
          <p:cNvSpPr/>
          <p:nvPr/>
        </p:nvSpPr>
        <p:spPr>
          <a:xfrm>
            <a:off x="745456" y="834517"/>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b="1" dirty="0" smtClean="0"/>
              <a:t>TEXTURA SUELO</a:t>
            </a:r>
            <a:endParaRPr lang="es-EC" b="1" dirty="0"/>
          </a:p>
        </p:txBody>
      </p:sp>
      <p:sp>
        <p:nvSpPr>
          <p:cNvPr id="8" name="7 Rectángulo"/>
          <p:cNvSpPr/>
          <p:nvPr/>
        </p:nvSpPr>
        <p:spPr>
          <a:xfrm>
            <a:off x="484343" y="1619909"/>
            <a:ext cx="8312459"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smtClean="0"/>
              <a:t>Contenido  en </a:t>
            </a:r>
            <a:r>
              <a:rPr lang="es-ES" dirty="0"/>
              <a:t>muestras de arcilla, arena y limo del suelo </a:t>
            </a:r>
            <a:r>
              <a:rPr lang="es-ES" dirty="0" err="1"/>
              <a:t>cangahua</a:t>
            </a:r>
            <a:r>
              <a:rPr lang="es-ES" dirty="0"/>
              <a:t> de cada uno de los tratamientos.</a:t>
            </a:r>
            <a:endParaRPr lang="es-EC"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3" y="1927686"/>
            <a:ext cx="8312460" cy="224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442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12" y="2407670"/>
            <a:ext cx="7961657" cy="136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redondeado"/>
          <p:cNvSpPr/>
          <p:nvPr/>
        </p:nvSpPr>
        <p:spPr>
          <a:xfrm>
            <a:off x="3251493" y="855794"/>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b="1" dirty="0" smtClean="0"/>
              <a:t>PARÁMETROS EN TRÉBOL</a:t>
            </a:r>
            <a:endParaRPr lang="es-EC" b="1" dirty="0"/>
          </a:p>
        </p:txBody>
      </p:sp>
      <p:sp>
        <p:nvSpPr>
          <p:cNvPr id="10" name="9 Rectángulo"/>
          <p:cNvSpPr/>
          <p:nvPr/>
        </p:nvSpPr>
        <p:spPr>
          <a:xfrm>
            <a:off x="484344" y="1474000"/>
            <a:ext cx="8006726"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dirty="0" smtClean="0"/>
              <a:t>Promedios ± error experimental </a:t>
            </a:r>
            <a:r>
              <a:rPr lang="es-ES" dirty="0"/>
              <a:t>de los parámetros evaluados en el trébol, clorofila, nitrógeno y materia seca en parcelas de suelo </a:t>
            </a:r>
            <a:r>
              <a:rPr lang="es-ES" dirty="0" err="1"/>
              <a:t>cangahua</a:t>
            </a:r>
            <a:r>
              <a:rPr lang="es-ES" dirty="0"/>
              <a:t> (S) sin y cultivado con trébol, bajo el efecto de los tratamientos T0 (Suelo </a:t>
            </a:r>
            <a:r>
              <a:rPr lang="es-ES" dirty="0" err="1"/>
              <a:t>cangahua</a:t>
            </a:r>
            <a:r>
              <a:rPr lang="es-ES" dirty="0"/>
              <a:t>  trébol blanco + agua (</a:t>
            </a:r>
            <a:r>
              <a:rPr lang="es-ES" dirty="0" err="1"/>
              <a:t>d.i</a:t>
            </a:r>
            <a:r>
              <a:rPr lang="es-ES" dirty="0"/>
              <a:t>.)),  T1 (Suelo </a:t>
            </a:r>
            <a:r>
              <a:rPr lang="es-ES" dirty="0" err="1"/>
              <a:t>cangahua</a:t>
            </a:r>
            <a:r>
              <a:rPr lang="es-ES" dirty="0"/>
              <a:t> trébol + fertilizante TMC) y T2 (Suelo </a:t>
            </a:r>
            <a:r>
              <a:rPr lang="es-ES" dirty="0" err="1"/>
              <a:t>cangahua</a:t>
            </a:r>
            <a:r>
              <a:rPr lang="es-ES" dirty="0"/>
              <a:t> Trébol + Micorrizas (</a:t>
            </a:r>
            <a:r>
              <a:rPr lang="es-ES" dirty="0" err="1"/>
              <a:t>MycoUp</a:t>
            </a:r>
            <a:r>
              <a:rPr lang="es-ES" dirty="0"/>
              <a:t> ) + </a:t>
            </a:r>
            <a:r>
              <a:rPr lang="es-ES" dirty="0" err="1"/>
              <a:t>Trichoderma</a:t>
            </a:r>
            <a:r>
              <a:rPr lang="es-ES" dirty="0"/>
              <a:t> </a:t>
            </a:r>
            <a:r>
              <a:rPr lang="es-ES" dirty="0" err="1"/>
              <a:t>spp</a:t>
            </a:r>
            <a:r>
              <a:rPr lang="es-ES" dirty="0" smtClean="0"/>
              <a:t>.)</a:t>
            </a:r>
            <a:endParaRPr lang="es-EC" dirty="0"/>
          </a:p>
        </p:txBody>
      </p:sp>
      <p:sp>
        <p:nvSpPr>
          <p:cNvPr id="11" name="10 Rectángulo"/>
          <p:cNvSpPr/>
          <p:nvPr/>
        </p:nvSpPr>
        <p:spPr>
          <a:xfrm>
            <a:off x="6311020" y="3227060"/>
            <a:ext cx="1785016" cy="225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36942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11 Gráfico"/>
          <p:cNvGraphicFramePr/>
          <p:nvPr>
            <p:extLst>
              <p:ext uri="{D42A27DB-BD31-4B8C-83A1-F6EECF244321}">
                <p14:modId xmlns:p14="http://schemas.microsoft.com/office/powerpoint/2010/main" val="2989489438"/>
              </p:ext>
            </p:extLst>
          </p:nvPr>
        </p:nvGraphicFramePr>
        <p:xfrm>
          <a:off x="4743450" y="2380892"/>
          <a:ext cx="4095749" cy="218158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redondeado"/>
          <p:cNvSpPr/>
          <p:nvPr/>
        </p:nvSpPr>
        <p:spPr>
          <a:xfrm>
            <a:off x="889294" y="913850"/>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b="1" dirty="0" smtClean="0"/>
              <a:t>PARÁMETROS EN TRÉBOL</a:t>
            </a:r>
            <a:endParaRPr lang="es-EC" b="1" dirty="0"/>
          </a:p>
        </p:txBody>
      </p:sp>
      <p:graphicFrame>
        <p:nvGraphicFramePr>
          <p:cNvPr id="11" name="10 Gráfico"/>
          <p:cNvGraphicFramePr/>
          <p:nvPr>
            <p:extLst>
              <p:ext uri="{D42A27DB-BD31-4B8C-83A1-F6EECF244321}">
                <p14:modId xmlns:p14="http://schemas.microsoft.com/office/powerpoint/2010/main" val="2518201129"/>
              </p:ext>
            </p:extLst>
          </p:nvPr>
        </p:nvGraphicFramePr>
        <p:xfrm>
          <a:off x="4743450" y="86264"/>
          <a:ext cx="4095750" cy="21682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13 Gráfico"/>
          <p:cNvGraphicFramePr/>
          <p:nvPr>
            <p:extLst>
              <p:ext uri="{D42A27DB-BD31-4B8C-83A1-F6EECF244321}">
                <p14:modId xmlns:p14="http://schemas.microsoft.com/office/powerpoint/2010/main" val="1938466901"/>
              </p:ext>
            </p:extLst>
          </p:nvPr>
        </p:nvGraphicFramePr>
        <p:xfrm>
          <a:off x="237781" y="1476375"/>
          <a:ext cx="4371974" cy="2609927"/>
        </p:xfrm>
        <a:graphic>
          <a:graphicData uri="http://schemas.openxmlformats.org/drawingml/2006/chart">
            <c:chart xmlns:c="http://schemas.openxmlformats.org/drawingml/2006/chart" xmlns:r="http://schemas.openxmlformats.org/officeDocument/2006/relationships" r:id="rId6"/>
          </a:graphicData>
        </a:graphic>
      </p:graphicFrame>
      <p:sp>
        <p:nvSpPr>
          <p:cNvPr id="15" name="14 Rectángulo redondeado"/>
          <p:cNvSpPr/>
          <p:nvPr/>
        </p:nvSpPr>
        <p:spPr>
          <a:xfrm>
            <a:off x="7817703" y="1913992"/>
            <a:ext cx="1229208" cy="340519"/>
          </a:xfrm>
          <a:prstGeom prst="round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ES" sz="700" dirty="0" smtClean="0"/>
              <a:t>3% N</a:t>
            </a:r>
            <a:endParaRPr lang="es-ES" sz="700" baseline="30000" dirty="0" smtClean="0"/>
          </a:p>
          <a:p>
            <a:r>
              <a:rPr lang="es-ES" sz="700" dirty="0" smtClean="0"/>
              <a:t>(</a:t>
            </a:r>
            <a:r>
              <a:rPr lang="es-ES" sz="700" dirty="0" err="1" smtClean="0"/>
              <a:t>Lab</a:t>
            </a:r>
            <a:r>
              <a:rPr lang="es-ES" sz="700" dirty="0" smtClean="0"/>
              <a:t> A-L México, 2011)</a:t>
            </a:r>
            <a:endParaRPr lang="es-EC" sz="700" dirty="0"/>
          </a:p>
        </p:txBody>
      </p:sp>
    </p:spTree>
    <p:extLst>
      <p:ext uri="{BB962C8B-B14F-4D97-AF65-F5344CB8AC3E}">
        <p14:creationId xmlns:p14="http://schemas.microsoft.com/office/powerpoint/2010/main" val="2036942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68" y="2408126"/>
            <a:ext cx="8091281" cy="140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513368" y="1475914"/>
            <a:ext cx="8064786"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smtClean="0"/>
              <a:t>Promedios ± error experimental de la cobertura </a:t>
            </a:r>
            <a:r>
              <a:rPr lang="es-ES" dirty="0"/>
              <a:t>foliar del trébol evaluado cada 35 días, en un suelo </a:t>
            </a:r>
            <a:r>
              <a:rPr lang="es-ES" dirty="0" err="1"/>
              <a:t>cangahua</a:t>
            </a:r>
            <a:r>
              <a:rPr lang="es-ES" dirty="0"/>
              <a:t> y sometidos a tratamientos de suelo </a:t>
            </a:r>
            <a:r>
              <a:rPr lang="es-ES" dirty="0" err="1"/>
              <a:t>cangahua</a:t>
            </a:r>
            <a:r>
              <a:rPr lang="es-ES" dirty="0"/>
              <a:t> (S) sin y cultivado con trébol, bajo el efecto de los tratamientos T0 (Suelo </a:t>
            </a:r>
            <a:r>
              <a:rPr lang="es-ES" dirty="0" err="1"/>
              <a:t>cangahua</a:t>
            </a:r>
            <a:r>
              <a:rPr lang="es-ES" dirty="0"/>
              <a:t>  trébol blanco + agua (</a:t>
            </a:r>
            <a:r>
              <a:rPr lang="es-ES" dirty="0" err="1"/>
              <a:t>d.i</a:t>
            </a:r>
            <a:r>
              <a:rPr lang="es-ES" dirty="0"/>
              <a:t>.)),  T1 (Suelo </a:t>
            </a:r>
            <a:r>
              <a:rPr lang="es-ES" dirty="0" err="1"/>
              <a:t>cangahua</a:t>
            </a:r>
            <a:r>
              <a:rPr lang="es-ES" dirty="0"/>
              <a:t> trébol + fertilizante TMC) y T2 (Suelo </a:t>
            </a:r>
            <a:r>
              <a:rPr lang="es-ES" dirty="0" err="1"/>
              <a:t>cangahua</a:t>
            </a:r>
            <a:r>
              <a:rPr lang="es-ES" dirty="0"/>
              <a:t> Trébol + Micorrizas (</a:t>
            </a:r>
            <a:r>
              <a:rPr lang="es-ES" dirty="0" err="1"/>
              <a:t>MycoUp</a:t>
            </a:r>
            <a:r>
              <a:rPr lang="es-ES" dirty="0"/>
              <a:t> ) + </a:t>
            </a:r>
            <a:r>
              <a:rPr lang="es-ES" dirty="0" err="1"/>
              <a:t>Trichoderma</a:t>
            </a:r>
            <a:r>
              <a:rPr lang="es-ES" dirty="0"/>
              <a:t> </a:t>
            </a:r>
            <a:r>
              <a:rPr lang="es-ES" dirty="0" err="1"/>
              <a:t>spp</a:t>
            </a:r>
            <a:r>
              <a:rPr lang="es-ES" dirty="0"/>
              <a:t>.)</a:t>
            </a:r>
            <a:endParaRPr lang="es-EC" dirty="0"/>
          </a:p>
        </p:txBody>
      </p:sp>
      <p:sp>
        <p:nvSpPr>
          <p:cNvPr id="8" name="7 Rectángulo redondeado"/>
          <p:cNvSpPr/>
          <p:nvPr/>
        </p:nvSpPr>
        <p:spPr>
          <a:xfrm>
            <a:off x="3287014" y="733927"/>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b="1" dirty="0" smtClean="0"/>
              <a:t>COBERTURA FOLIAR</a:t>
            </a:r>
            <a:endParaRPr lang="es-EC" b="1" dirty="0"/>
          </a:p>
        </p:txBody>
      </p:sp>
    </p:spTree>
    <p:extLst>
      <p:ext uri="{BB962C8B-B14F-4D97-AF65-F5344CB8AC3E}">
        <p14:creationId xmlns:p14="http://schemas.microsoft.com/office/powerpoint/2010/main" val="20369423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Home\Downloads\WhatsApp Image 2020-01-12 at 10.10.37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62" y="108564"/>
            <a:ext cx="2951609" cy="166198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ome\Downloads\WhatsApp Image 2020-01-12 at 10.10.33 PM.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84"/>
          <a:stretch/>
        </p:blipFill>
        <p:spPr bwMode="auto">
          <a:xfrm>
            <a:off x="104662" y="1745940"/>
            <a:ext cx="2924669" cy="16022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ome\Downloads\WhatsApp Image 2020-01-12 at 10.10.29 PM.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82"/>
          <a:stretch/>
        </p:blipFill>
        <p:spPr bwMode="auto">
          <a:xfrm>
            <a:off x="104664" y="3348175"/>
            <a:ext cx="2938544" cy="165328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Home\Downloads\WhatsApp Image 2020-01-12 at 10.10.25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6272" y="107451"/>
            <a:ext cx="2947007" cy="16543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Home\Downloads\WhatsApp Image 2020-01-12 at 10.10.21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9332" y="1720563"/>
            <a:ext cx="2947103" cy="1659448"/>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Home\Downloads\WhatsApp Image 2020-01-12 at 10.10.17 PM.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3669850" y="2694872"/>
            <a:ext cx="1666069" cy="294710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Home\Downloads\WhatsApp Image 2020-01-12 at 10.10.41 PM.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6435" y="109671"/>
            <a:ext cx="2970622" cy="1672691"/>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Home\Downloads\WhatsApp Image 2020-01-12 at 10.10.45 PM.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6434" y="1782363"/>
            <a:ext cx="2970622" cy="156581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Home\Downloads\WhatsApp Image 2020-01-12 at 10.10.50 PM.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76433" y="3328767"/>
            <a:ext cx="2970622" cy="167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203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80" name="Picture 12" descr="C:\Users\Home\Downloads\WhatsApp Image 2020-01-12 at 10.13.50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2688" y="1128786"/>
            <a:ext cx="1685489" cy="2951612"/>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C:\Users\Home\Downloads\WhatsApp Image 2020-01-12 at 10.13.45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04439" y="2802526"/>
            <a:ext cx="1661987" cy="295161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C:\Users\Home\Downloads\WhatsApp Image 2020-01-12 at 10.13.40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49080" y="-550497"/>
            <a:ext cx="1675973" cy="2976449"/>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C:\Users\Home\Downloads\WhatsApp Image 2020-01-12 at 10.13.36 P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701282" y="2809538"/>
            <a:ext cx="1673796" cy="292577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C:\Users\Home\Downloads\WhatsApp Image 2020-01-12 at 10.13.31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3751931" y="2786087"/>
            <a:ext cx="1673917" cy="2972798"/>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C:\Users\Home\Downloads\WhatsApp Image 2020-01-12 at 10.13.26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6701279" y="-526250"/>
            <a:ext cx="1673800" cy="2925776"/>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C:\Users\Home\Downloads\WhatsApp Image 2020-01-12 at 10.13.21 PM.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6713205" y="1147661"/>
            <a:ext cx="1661987" cy="2913739"/>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C:\Users\Home\Downloads\WhatsApp Image 2020-01-12 at 10.13.16 PM.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3756188" y="1121923"/>
            <a:ext cx="1679523" cy="29827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Users\Home\Downloads\WhatsApp Image 2020-01-12 at 10.13.55 PM.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777382" y="-518015"/>
            <a:ext cx="1716100" cy="2951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711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Home\Downloads\WhatsApp Image 2020-01-12 at 10.15.11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99224" y="88049"/>
            <a:ext cx="2943076" cy="16629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Home\Downloads\WhatsApp Image 2020-01-12 at 10.15.07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9226" y="1707854"/>
            <a:ext cx="2953384" cy="16629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Home\Downloads\WhatsApp Image 2020-01-12 at 10.15.04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99225" y="3355715"/>
            <a:ext cx="2953384" cy="165717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Home\Downloads\WhatsApp Image 2020-01-12 at 10.15.00 P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022956" y="88049"/>
            <a:ext cx="2953383" cy="166298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Home\Downloads\WhatsApp Image 2020-01-12 at 10.14.56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022956" y="1664675"/>
            <a:ext cx="2953383" cy="166298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Home\Downloads\WhatsApp Image 2020-01-12 at 10.14.53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3052609" y="3313942"/>
            <a:ext cx="2923730" cy="1698953"/>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Home\Downloads\WhatsApp Image 2020-01-12 at 10.14.49 PM.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5976339" y="88047"/>
            <a:ext cx="3016067" cy="169340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Home\Downloads\WhatsApp Image 2020-01-12 at 10.14.45 PM.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5976340" y="1636534"/>
            <a:ext cx="3016067" cy="169828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Users\Home\Downloads\WhatsApp Image 2020-01-12 at 10.14.40 PM.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5976339" y="3263640"/>
            <a:ext cx="3016067" cy="174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98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C:\Users\Home\Downloads\WhatsApp Image 2020-01-12 at 10.15.59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52837" y="-556761"/>
            <a:ext cx="1661985" cy="295160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Home\Downloads\WhatsApp Image 2020-01-12 at 10.15.55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52836" y="1105223"/>
            <a:ext cx="1661987" cy="295161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Home\Downloads\WhatsApp Image 2020-01-12 at 10.15.51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52838" y="2767208"/>
            <a:ext cx="1661987" cy="295161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Home\Downloads\WhatsApp Image 2020-01-12 at 10.15.46 P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3704446" y="-556761"/>
            <a:ext cx="1661984" cy="29516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Home\Downloads\WhatsApp Image 2020-01-12 at 10.15.42 PM.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3685400" y="1105221"/>
            <a:ext cx="1661988" cy="2951614"/>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Home\Downloads\WhatsApp Image 2020-01-12 at 10.15.38 PM.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3704448" y="2767208"/>
            <a:ext cx="1661988" cy="295161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Users\Home\Downloads\WhatsApp Image 2020-01-12 at 10.15.34 PM.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6654605" y="-583863"/>
            <a:ext cx="1689316" cy="3014124"/>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C:\Users\Home\Downloads\WhatsApp Image 2020-01-12 at 10.15.29 PM.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6654603" y="1060299"/>
            <a:ext cx="1689316" cy="301412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Users\Home\Downloads\WhatsApp Image 2020-01-12 at 10.15.25 PM.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6665557" y="2733241"/>
            <a:ext cx="1686458" cy="299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1717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p:nvPr/>
        </p:nvCxnSpPr>
        <p:spPr>
          <a:xfrm flipV="1">
            <a:off x="237781" y="521517"/>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24687" y="213869"/>
            <a:ext cx="1621982" cy="387798"/>
          </a:xfrm>
          <a:prstGeom prst="rect">
            <a:avLst/>
          </a:prstGeom>
        </p:spPr>
        <p:txBody>
          <a:bodyPr wrap="none" lIns="68580" tIns="34290" rIns="68580" bIns="34290">
            <a:spAutoFit/>
          </a:bodyPr>
          <a:lstStyle/>
          <a:p>
            <a:pP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RESULTADOS</a:t>
            </a:r>
          </a:p>
        </p:txBody>
      </p:sp>
      <p:pic>
        <p:nvPicPr>
          <p:cNvPr id="9" name="Picture 4">
            <a:extLst>
              <a:ext uri="{FF2B5EF4-FFF2-40B4-BE49-F238E27FC236}">
                <a16:creationId xmlns:a16="http://schemas.microsoft.com/office/drawing/2014/main" xmlns="" id="{E17C1A5D-9FCB-4603-BE4B-429E41BE4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36" y="4476827"/>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0" name="9 Gráfico"/>
          <p:cNvGraphicFramePr/>
          <p:nvPr>
            <p:extLst>
              <p:ext uri="{D42A27DB-BD31-4B8C-83A1-F6EECF244321}">
                <p14:modId xmlns:p14="http://schemas.microsoft.com/office/powerpoint/2010/main" val="3479720677"/>
              </p:ext>
            </p:extLst>
          </p:nvPr>
        </p:nvGraphicFramePr>
        <p:xfrm>
          <a:off x="237781" y="1305414"/>
          <a:ext cx="4219228" cy="25680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10 Gráfico"/>
          <p:cNvGraphicFramePr/>
          <p:nvPr>
            <p:extLst>
              <p:ext uri="{D42A27DB-BD31-4B8C-83A1-F6EECF244321}">
                <p14:modId xmlns:p14="http://schemas.microsoft.com/office/powerpoint/2010/main" val="2533117827"/>
              </p:ext>
            </p:extLst>
          </p:nvPr>
        </p:nvGraphicFramePr>
        <p:xfrm>
          <a:off x="4522181" y="1294276"/>
          <a:ext cx="4420309" cy="2579223"/>
        </p:xfrm>
        <a:graphic>
          <a:graphicData uri="http://schemas.openxmlformats.org/drawingml/2006/chart">
            <c:chart xmlns:c="http://schemas.openxmlformats.org/drawingml/2006/chart" xmlns:r="http://schemas.openxmlformats.org/officeDocument/2006/relationships" r:id="rId5"/>
          </a:graphicData>
        </a:graphic>
      </p:graphicFrame>
      <p:sp>
        <p:nvSpPr>
          <p:cNvPr id="7" name="6 Rectángulo redondeado"/>
          <p:cNvSpPr/>
          <p:nvPr/>
        </p:nvSpPr>
        <p:spPr>
          <a:xfrm>
            <a:off x="3289594" y="601667"/>
            <a:ext cx="2517494" cy="416688"/>
          </a:xfrm>
          <a:prstGeom prst="roundRect">
            <a:avLst/>
          </a:prstGeom>
        </p:spPr>
        <p:style>
          <a:lnRef idx="3">
            <a:schemeClr val="lt1"/>
          </a:lnRef>
          <a:fillRef idx="1">
            <a:schemeClr val="dk1"/>
          </a:fillRef>
          <a:effectRef idx="1">
            <a:schemeClr val="dk1"/>
          </a:effectRef>
          <a:fontRef idx="minor">
            <a:schemeClr val="lt1"/>
          </a:fontRef>
        </p:style>
        <p:txBody>
          <a:bodyPr lIns="68580" tIns="34290" rIns="68580" bIns="34290" spcCol="0" rtlCol="0" anchor="ctr"/>
          <a:lstStyle/>
          <a:p>
            <a:pPr algn="ctr"/>
            <a:r>
              <a:rPr lang="es-EC" b="1" dirty="0" smtClean="0"/>
              <a:t>ÁREA DE COBERTURA</a:t>
            </a:r>
            <a:endParaRPr lang="es-EC" b="1" dirty="0"/>
          </a:p>
        </p:txBody>
      </p:sp>
    </p:spTree>
    <p:extLst>
      <p:ext uri="{BB962C8B-B14F-4D97-AF65-F5344CB8AC3E}">
        <p14:creationId xmlns:p14="http://schemas.microsoft.com/office/powerpoint/2010/main" val="4075692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ome\Downloads\WhatsApp Image 2020-01-12 at 10.07.13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833" y="712870"/>
            <a:ext cx="6312064" cy="355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9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554156" y="282537"/>
            <a:ext cx="2292980" cy="357791"/>
          </a:xfrm>
          <a:prstGeom prst="rect">
            <a:avLst/>
          </a:prstGeom>
          <a:noFill/>
        </p:spPr>
        <p:txBody>
          <a:bodyPr wrap="square" lIns="68580" tIns="34290" rIns="68580" bIns="34290" rtlCol="0">
            <a:spAutoFit/>
          </a:bodyPr>
          <a:lstStyle/>
          <a:p>
            <a:r>
              <a:rPr lang="es-EC" sz="1800" b="1" i="1" dirty="0">
                <a:latin typeface="Times New Roman" panose="02020603050405020304" pitchFamily="18" charset="0"/>
                <a:cs typeface="Times New Roman" panose="02020603050405020304" pitchFamily="18" charset="0"/>
              </a:rPr>
              <a:t>PROBLEMA</a:t>
            </a:r>
          </a:p>
        </p:txBody>
      </p:sp>
      <p:cxnSp>
        <p:nvCxnSpPr>
          <p:cNvPr id="17" name="Conector recto 16"/>
          <p:cNvCxnSpPr/>
          <p:nvPr/>
        </p:nvCxnSpPr>
        <p:spPr>
          <a:xfrm flipV="1">
            <a:off x="409882" y="662045"/>
            <a:ext cx="2128388"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4">
            <a:extLst>
              <a:ext uri="{FF2B5EF4-FFF2-40B4-BE49-F238E27FC236}">
                <a16:creationId xmlns:a16="http://schemas.microsoft.com/office/drawing/2014/main" xmlns="" id="{0DC77A39-01B3-4DA2-9F71-AD86FBDB8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61960"/>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139" y="2569312"/>
            <a:ext cx="3364706" cy="170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5759" y="891953"/>
            <a:ext cx="3624086" cy="171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156" y="2569313"/>
            <a:ext cx="3180983" cy="170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156" y="891954"/>
            <a:ext cx="2921603" cy="171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492" y="2611701"/>
            <a:ext cx="2314320" cy="165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redondeado"/>
          <p:cNvSpPr/>
          <p:nvPr/>
        </p:nvSpPr>
        <p:spPr>
          <a:xfrm>
            <a:off x="2662962" y="2244435"/>
            <a:ext cx="2228850" cy="68303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n-US" dirty="0"/>
              <a:t>Carchi, </a:t>
            </a:r>
            <a:r>
              <a:rPr lang="en-US" dirty="0" err="1"/>
              <a:t>imbabura</a:t>
            </a:r>
            <a:r>
              <a:rPr lang="en-US" dirty="0"/>
              <a:t>, Pichincha, Tungurahua, Cotopaxi y </a:t>
            </a:r>
            <a:r>
              <a:rPr lang="en-US" dirty="0" err="1"/>
              <a:t>chimborazo</a:t>
            </a:r>
            <a:endParaRPr lang="es-EC" dirty="0"/>
          </a:p>
        </p:txBody>
      </p:sp>
      <p:sp>
        <p:nvSpPr>
          <p:cNvPr id="2" name="1 Rectángulo redondeado"/>
          <p:cNvSpPr/>
          <p:nvPr/>
        </p:nvSpPr>
        <p:spPr>
          <a:xfrm>
            <a:off x="7099845" y="748255"/>
            <a:ext cx="2009554" cy="861707"/>
          </a:xfrm>
          <a:prstGeom prst="roundRect">
            <a:avLst/>
          </a:prstGeom>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p>
            <a:pPr algn="ctr"/>
            <a:r>
              <a:rPr lang="en-US" dirty="0" err="1">
                <a:solidFill>
                  <a:schemeClr val="dk1"/>
                </a:solidFill>
              </a:rPr>
              <a:t>Zebrowsky</a:t>
            </a:r>
            <a:r>
              <a:rPr lang="en-US" dirty="0">
                <a:solidFill>
                  <a:schemeClr val="dk1"/>
                </a:solidFill>
              </a:rPr>
              <a:t>, 1996 </a:t>
            </a:r>
            <a:r>
              <a:rPr lang="en-US" dirty="0" err="1">
                <a:solidFill>
                  <a:schemeClr val="dk1"/>
                </a:solidFill>
              </a:rPr>
              <a:t>superficie</a:t>
            </a:r>
            <a:r>
              <a:rPr lang="en-US" dirty="0">
                <a:solidFill>
                  <a:schemeClr val="dk1"/>
                </a:solidFill>
              </a:rPr>
              <a:t> de </a:t>
            </a:r>
            <a:r>
              <a:rPr lang="en-US" dirty="0" err="1">
                <a:solidFill>
                  <a:schemeClr val="dk1"/>
                </a:solidFill>
              </a:rPr>
              <a:t>cangahua</a:t>
            </a:r>
            <a:r>
              <a:rPr lang="en-US" dirty="0">
                <a:solidFill>
                  <a:schemeClr val="dk1"/>
                </a:solidFill>
              </a:rPr>
              <a:t> de 80.000 Ha</a:t>
            </a:r>
            <a:endParaRPr lang="es-EC" dirty="0">
              <a:solidFill>
                <a:schemeClr val="dk1"/>
              </a:solidFill>
            </a:endParaRPr>
          </a:p>
        </p:txBody>
      </p:sp>
      <p:sp>
        <p:nvSpPr>
          <p:cNvPr id="13" name="12 Rectángulo redondeado"/>
          <p:cNvSpPr/>
          <p:nvPr/>
        </p:nvSpPr>
        <p:spPr>
          <a:xfrm>
            <a:off x="7099845" y="2082245"/>
            <a:ext cx="2009554" cy="707763"/>
          </a:xfrm>
          <a:prstGeom prst="roundRect">
            <a:avLst/>
          </a:prstGeom>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p>
            <a:pPr algn="ctr"/>
            <a:r>
              <a:rPr lang="en-US" dirty="0">
                <a:solidFill>
                  <a:schemeClr val="dk1"/>
                </a:solidFill>
              </a:rPr>
              <a:t>MAE 2004, 0.33</a:t>
            </a:r>
            <a:r>
              <a:rPr lang="en-US" dirty="0" smtClean="0">
                <a:solidFill>
                  <a:schemeClr val="dk1"/>
                </a:solidFill>
              </a:rPr>
              <a:t>% del </a:t>
            </a:r>
            <a:r>
              <a:rPr lang="en-US" dirty="0">
                <a:solidFill>
                  <a:schemeClr val="dk1"/>
                </a:solidFill>
              </a:rPr>
              <a:t>Ecuador en </a:t>
            </a:r>
            <a:r>
              <a:rPr lang="en-US" dirty="0" err="1">
                <a:solidFill>
                  <a:schemeClr val="dk1"/>
                </a:solidFill>
              </a:rPr>
              <a:t>proceso</a:t>
            </a:r>
            <a:r>
              <a:rPr lang="en-US" dirty="0">
                <a:solidFill>
                  <a:schemeClr val="dk1"/>
                </a:solidFill>
              </a:rPr>
              <a:t> de </a:t>
            </a:r>
            <a:r>
              <a:rPr lang="en-US" dirty="0" err="1">
                <a:solidFill>
                  <a:schemeClr val="dk1"/>
                </a:solidFill>
              </a:rPr>
              <a:t>erosión</a:t>
            </a:r>
            <a:endParaRPr lang="es-EC" dirty="0">
              <a:solidFill>
                <a:schemeClr val="dk1"/>
              </a:solidFill>
            </a:endParaRPr>
          </a:p>
        </p:txBody>
      </p:sp>
      <p:sp>
        <p:nvSpPr>
          <p:cNvPr id="14" name="13 Rectángulo redondeado"/>
          <p:cNvSpPr/>
          <p:nvPr/>
        </p:nvSpPr>
        <p:spPr>
          <a:xfrm>
            <a:off x="7099844" y="3293552"/>
            <a:ext cx="2009554" cy="892900"/>
          </a:xfrm>
          <a:prstGeom prst="roundRect">
            <a:avLst/>
          </a:prstGeom>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p>
            <a:pPr algn="ctr"/>
            <a:r>
              <a:rPr lang="en-US" dirty="0">
                <a:solidFill>
                  <a:schemeClr val="dk1"/>
                </a:solidFill>
              </a:rPr>
              <a:t>2011 </a:t>
            </a:r>
            <a:r>
              <a:rPr lang="en-US" dirty="0" err="1">
                <a:solidFill>
                  <a:schemeClr val="dk1"/>
                </a:solidFill>
              </a:rPr>
              <a:t>valverde</a:t>
            </a:r>
            <a:r>
              <a:rPr lang="en-US" dirty="0">
                <a:solidFill>
                  <a:schemeClr val="dk1"/>
                </a:solidFill>
              </a:rPr>
              <a:t>, 50% </a:t>
            </a:r>
            <a:r>
              <a:rPr lang="en-US" dirty="0" err="1">
                <a:solidFill>
                  <a:schemeClr val="dk1"/>
                </a:solidFill>
              </a:rPr>
              <a:t>suelos</a:t>
            </a:r>
            <a:r>
              <a:rPr lang="en-US" dirty="0">
                <a:solidFill>
                  <a:schemeClr val="dk1"/>
                </a:solidFill>
              </a:rPr>
              <a:t> </a:t>
            </a:r>
            <a:r>
              <a:rPr lang="en-US" dirty="0" err="1">
                <a:solidFill>
                  <a:schemeClr val="dk1"/>
                </a:solidFill>
              </a:rPr>
              <a:t>cultivado</a:t>
            </a:r>
            <a:r>
              <a:rPr lang="en-US" dirty="0">
                <a:solidFill>
                  <a:schemeClr val="dk1"/>
                </a:solidFill>
              </a:rPr>
              <a:t> y 15% </a:t>
            </a:r>
            <a:r>
              <a:rPr lang="en-US" dirty="0" err="1">
                <a:solidFill>
                  <a:schemeClr val="dk1"/>
                </a:solidFill>
              </a:rPr>
              <a:t>callejon</a:t>
            </a:r>
            <a:r>
              <a:rPr lang="en-US" dirty="0">
                <a:solidFill>
                  <a:schemeClr val="dk1"/>
                </a:solidFill>
              </a:rPr>
              <a:t> </a:t>
            </a:r>
            <a:r>
              <a:rPr lang="en-US" dirty="0" err="1">
                <a:solidFill>
                  <a:schemeClr val="dk1"/>
                </a:solidFill>
              </a:rPr>
              <a:t>interandino</a:t>
            </a:r>
            <a:r>
              <a:rPr lang="en-US" dirty="0">
                <a:solidFill>
                  <a:schemeClr val="dk1"/>
                </a:solidFill>
              </a:rPr>
              <a:t> (</a:t>
            </a:r>
            <a:r>
              <a:rPr lang="en-US" dirty="0" err="1">
                <a:solidFill>
                  <a:schemeClr val="dk1"/>
                </a:solidFill>
              </a:rPr>
              <a:t>erosión</a:t>
            </a:r>
            <a:r>
              <a:rPr lang="en-US" dirty="0">
                <a:solidFill>
                  <a:schemeClr val="dk1"/>
                </a:solidFill>
              </a:rPr>
              <a:t>)</a:t>
            </a:r>
            <a:endParaRPr lang="es-EC" dirty="0">
              <a:solidFill>
                <a:schemeClr val="dk1"/>
              </a:solidFill>
            </a:endParaRPr>
          </a:p>
        </p:txBody>
      </p:sp>
      <p:sp>
        <p:nvSpPr>
          <p:cNvPr id="15" name="14 Rectángulo redondeado"/>
          <p:cNvSpPr/>
          <p:nvPr/>
        </p:nvSpPr>
        <p:spPr>
          <a:xfrm>
            <a:off x="135094" y="748255"/>
            <a:ext cx="2009554" cy="861707"/>
          </a:xfrm>
          <a:prstGeom prst="roundRect">
            <a:avLst/>
          </a:prstGeom>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p>
            <a:pPr algn="ctr"/>
            <a:r>
              <a:rPr lang="en-US" dirty="0" err="1" smtClean="0">
                <a:solidFill>
                  <a:schemeClr val="tx1"/>
                </a:solidFill>
              </a:rPr>
              <a:t>Actualidad</a:t>
            </a:r>
            <a:r>
              <a:rPr lang="en-US" dirty="0" smtClean="0">
                <a:solidFill>
                  <a:schemeClr val="tx1"/>
                </a:solidFill>
              </a:rPr>
              <a:t> </a:t>
            </a:r>
            <a:r>
              <a:rPr lang="en-US" dirty="0">
                <a:solidFill>
                  <a:schemeClr val="tx1"/>
                </a:solidFill>
              </a:rPr>
              <a:t>MAG, </a:t>
            </a:r>
            <a:r>
              <a:rPr lang="en-US" dirty="0" smtClean="0">
                <a:solidFill>
                  <a:schemeClr val="tx1"/>
                </a:solidFill>
              </a:rPr>
              <a:t>181487 </a:t>
            </a:r>
            <a:r>
              <a:rPr lang="en-US" dirty="0">
                <a:solidFill>
                  <a:schemeClr val="tx1"/>
                </a:solidFill>
              </a:rPr>
              <a:t>ha </a:t>
            </a:r>
            <a:r>
              <a:rPr lang="en-US" dirty="0" err="1" smtClean="0">
                <a:solidFill>
                  <a:schemeClr val="tx1"/>
                </a:solidFill>
              </a:rPr>
              <a:t>donde</a:t>
            </a:r>
            <a:r>
              <a:rPr lang="en-US" dirty="0" smtClean="0">
                <a:solidFill>
                  <a:schemeClr val="tx1"/>
                </a:solidFill>
              </a:rPr>
              <a:t> 13162 c. a. </a:t>
            </a:r>
            <a:r>
              <a:rPr lang="en-US" dirty="0">
                <a:solidFill>
                  <a:schemeClr val="tx1"/>
                </a:solidFill>
              </a:rPr>
              <a:t>y 168325 </a:t>
            </a:r>
            <a:r>
              <a:rPr lang="en-US" dirty="0" smtClean="0">
                <a:solidFill>
                  <a:schemeClr val="tx1"/>
                </a:solidFill>
              </a:rPr>
              <a:t>c. &gt;60cm</a:t>
            </a:r>
            <a:endParaRPr lang="es-EC" dirty="0">
              <a:solidFill>
                <a:schemeClr val="tx1"/>
              </a:solidFill>
            </a:endParaRPr>
          </a:p>
        </p:txBody>
      </p:sp>
      <p:sp>
        <p:nvSpPr>
          <p:cNvPr id="20" name="19 Rectángulo redondeado"/>
          <p:cNvSpPr/>
          <p:nvPr/>
        </p:nvSpPr>
        <p:spPr>
          <a:xfrm>
            <a:off x="135094" y="3761154"/>
            <a:ext cx="2009554" cy="850594"/>
          </a:xfrm>
          <a:prstGeom prst="roundRect">
            <a:avLst/>
          </a:prstGeom>
        </p:spPr>
        <p:style>
          <a:lnRef idx="1">
            <a:schemeClr val="accent5"/>
          </a:lnRef>
          <a:fillRef idx="3">
            <a:schemeClr val="accent5"/>
          </a:fillRef>
          <a:effectRef idx="2">
            <a:schemeClr val="accent5"/>
          </a:effectRef>
          <a:fontRef idx="minor">
            <a:schemeClr val="lt1"/>
          </a:fontRef>
        </p:style>
        <p:txBody>
          <a:bodyPr lIns="68580" tIns="34290" rIns="68580" bIns="34290" rtlCol="0" anchor="ctr"/>
          <a:lstStyle/>
          <a:p>
            <a:pPr algn="ctr"/>
            <a:r>
              <a:rPr lang="en-US" dirty="0">
                <a:solidFill>
                  <a:schemeClr val="dk1"/>
                </a:solidFill>
              </a:rPr>
              <a:t>ONU </a:t>
            </a:r>
            <a:r>
              <a:rPr lang="en-US" dirty="0" err="1">
                <a:solidFill>
                  <a:schemeClr val="dk1"/>
                </a:solidFill>
              </a:rPr>
              <a:t>para</a:t>
            </a:r>
            <a:r>
              <a:rPr lang="en-US" dirty="0">
                <a:solidFill>
                  <a:schemeClr val="dk1"/>
                </a:solidFill>
              </a:rPr>
              <a:t> 2050,143 </a:t>
            </a:r>
            <a:r>
              <a:rPr lang="en-US" dirty="0" err="1">
                <a:solidFill>
                  <a:schemeClr val="dk1"/>
                </a:solidFill>
              </a:rPr>
              <a:t>millones</a:t>
            </a:r>
            <a:r>
              <a:rPr lang="en-US" dirty="0">
                <a:solidFill>
                  <a:schemeClr val="dk1"/>
                </a:solidFill>
              </a:rPr>
              <a:t> de personas </a:t>
            </a:r>
            <a:r>
              <a:rPr lang="en-US" dirty="0" err="1">
                <a:solidFill>
                  <a:schemeClr val="dk1"/>
                </a:solidFill>
              </a:rPr>
              <a:t>busca</a:t>
            </a:r>
            <a:r>
              <a:rPr lang="en-US" dirty="0">
                <a:solidFill>
                  <a:schemeClr val="dk1"/>
                </a:solidFill>
              </a:rPr>
              <a:t> de </a:t>
            </a:r>
            <a:r>
              <a:rPr lang="en-US" dirty="0" err="1">
                <a:solidFill>
                  <a:schemeClr val="dk1"/>
                </a:solidFill>
              </a:rPr>
              <a:t>agua</a:t>
            </a:r>
            <a:r>
              <a:rPr lang="en-US" dirty="0">
                <a:solidFill>
                  <a:schemeClr val="dk1"/>
                </a:solidFill>
              </a:rPr>
              <a:t> y </a:t>
            </a:r>
            <a:r>
              <a:rPr lang="en-US" dirty="0" err="1">
                <a:solidFill>
                  <a:schemeClr val="dk1"/>
                </a:solidFill>
              </a:rPr>
              <a:t>tierra</a:t>
            </a:r>
            <a:r>
              <a:rPr lang="en-US" dirty="0">
                <a:solidFill>
                  <a:schemeClr val="dk1"/>
                </a:solidFill>
              </a:rPr>
              <a:t> </a:t>
            </a:r>
            <a:r>
              <a:rPr lang="en-US" dirty="0" err="1">
                <a:solidFill>
                  <a:schemeClr val="dk1"/>
                </a:solidFill>
              </a:rPr>
              <a:t>productiva</a:t>
            </a:r>
            <a:endParaRPr lang="es-EC" dirty="0">
              <a:solidFill>
                <a:schemeClr val="dk1"/>
              </a:solidFill>
            </a:endParaRPr>
          </a:p>
        </p:txBody>
      </p:sp>
    </p:spTree>
    <p:extLst>
      <p:ext uri="{BB962C8B-B14F-4D97-AF65-F5344CB8AC3E}">
        <p14:creationId xmlns:p14="http://schemas.microsoft.com/office/powerpoint/2010/main" val="1573954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73974" y="1051730"/>
            <a:ext cx="7582989" cy="761747"/>
          </a:xfrm>
          <a:prstGeom prst="rect">
            <a:avLst/>
          </a:prstGeom>
        </p:spPr>
        <p:txBody>
          <a:bodyPr wrap="square" lIns="68580" tIns="34290" rIns="68580" bIns="34290">
            <a:spAutoFit/>
          </a:bodyPr>
          <a:lstStyle/>
          <a:p>
            <a:pPr marL="257175" indent="-257175" algn="just">
              <a:lnSpc>
                <a:spcPct val="150000"/>
              </a:lnSpc>
              <a:buFont typeface="Times New Roman" panose="02020603050405020304" pitchFamily="18" charset="0"/>
              <a:buChar char="-"/>
            </a:pPr>
            <a:endParaRPr lang="es-ES" sz="1500" dirty="0">
              <a:latin typeface="+mj-lt"/>
              <a:ea typeface="Calibri" panose="020F0502020204030204" pitchFamily="34" charset="0"/>
            </a:endParaRPr>
          </a:p>
          <a:p>
            <a:pPr marL="257175" indent="-257175" algn="just">
              <a:lnSpc>
                <a:spcPct val="150000"/>
              </a:lnSpc>
              <a:buFont typeface="Times New Roman" panose="02020603050405020304" pitchFamily="18" charset="0"/>
              <a:buChar char="-"/>
            </a:pPr>
            <a:endParaRPr lang="es-EC" sz="1500" b="1" dirty="0">
              <a:latin typeface="+mj-lt"/>
              <a:ea typeface="Calibri" panose="020F0502020204030204" pitchFamily="34" charset="0"/>
            </a:endParaRPr>
          </a:p>
        </p:txBody>
      </p:sp>
      <p:sp>
        <p:nvSpPr>
          <p:cNvPr id="4" name="Rectángulo 3"/>
          <p:cNvSpPr/>
          <p:nvPr/>
        </p:nvSpPr>
        <p:spPr>
          <a:xfrm>
            <a:off x="279967" y="132591"/>
            <a:ext cx="2016252" cy="387798"/>
          </a:xfrm>
          <a:prstGeom prst="rect">
            <a:avLst/>
          </a:prstGeom>
        </p:spPr>
        <p:txBody>
          <a:bodyPr wrap="square" lIns="68580" tIns="34290" rIns="68580" bIns="34290">
            <a:spAutoFit/>
          </a:bodyPr>
          <a:lstStyle/>
          <a:p>
            <a:pPr algn="ct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CONCLUSIONES</a:t>
            </a:r>
          </a:p>
        </p:txBody>
      </p:sp>
      <p:cxnSp>
        <p:nvCxnSpPr>
          <p:cNvPr id="5" name="Conector recto 4"/>
          <p:cNvCxnSpPr/>
          <p:nvPr/>
        </p:nvCxnSpPr>
        <p:spPr>
          <a:xfrm flipV="1">
            <a:off x="238819" y="522523"/>
            <a:ext cx="2057400" cy="2"/>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41575" y="618567"/>
            <a:ext cx="8847786" cy="4239622"/>
          </a:xfrm>
          <a:prstGeom prst="rect">
            <a:avLst/>
          </a:prstGeom>
        </p:spPr>
        <p:txBody>
          <a:bodyPr wrap="square" lIns="68580" tIns="34290" rIns="68580" bIns="34290">
            <a:spAutoFit/>
          </a:bodyPr>
          <a:lstStyle/>
          <a:p>
            <a:pPr marL="214313" indent="-214313" algn="just">
              <a:buFont typeface="Arial" pitchFamily="34" charset="0"/>
              <a:buChar char="•"/>
            </a:pPr>
            <a:r>
              <a:rPr lang="es-ES" dirty="0" smtClean="0">
                <a:latin typeface="Times New Roman" pitchFamily="18" charset="0"/>
                <a:cs typeface="Times New Roman" pitchFamily="18" charset="0"/>
              </a:rPr>
              <a:t>Al </a:t>
            </a:r>
            <a:r>
              <a:rPr lang="es-ES" dirty="0">
                <a:latin typeface="Times New Roman" pitchFamily="18" charset="0"/>
                <a:cs typeface="Times New Roman" pitchFamily="18" charset="0"/>
              </a:rPr>
              <a:t>evaluar el efecto de la aplicación de microorganismos </a:t>
            </a:r>
            <a:r>
              <a:rPr lang="es-ES" i="1" dirty="0" err="1">
                <a:latin typeface="Times New Roman" pitchFamily="18" charset="0"/>
                <a:cs typeface="Times New Roman" pitchFamily="18" charset="0"/>
              </a:rPr>
              <a:t>Trichoderma</a:t>
            </a:r>
            <a:r>
              <a:rPr lang="es-ES" dirty="0">
                <a:latin typeface="Times New Roman" pitchFamily="18" charset="0"/>
                <a:cs typeface="Times New Roman" pitchFamily="18" charset="0"/>
              </a:rPr>
              <a:t> y micorrizas en suelos </a:t>
            </a:r>
            <a:r>
              <a:rPr lang="es-ES" dirty="0" err="1">
                <a:latin typeface="Times New Roman" pitchFamily="18" charset="0"/>
                <a:cs typeface="Times New Roman" pitchFamily="18" charset="0"/>
              </a:rPr>
              <a:t>cangahua</a:t>
            </a:r>
            <a:r>
              <a:rPr lang="es-ES" dirty="0">
                <a:latin typeface="Times New Roman" pitchFamily="18" charset="0"/>
                <a:cs typeface="Times New Roman" pitchFamily="18" charset="0"/>
              </a:rPr>
              <a:t>, se presentaron cambios positivos en las propiedades físicas y químicas del suelo.</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Se encontraron diferencias significativas para las propiedades físicas densidad real y porosidad, químicas como conductividad eléctrica y pH y para el contenido de materia seca del trébol. </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Al comparar los tratamientos </a:t>
            </a:r>
            <a:r>
              <a:rPr lang="es-ES" dirty="0" smtClean="0">
                <a:latin typeface="Times New Roman" pitchFamily="18" charset="0"/>
                <a:cs typeface="Times New Roman" pitchFamily="18" charset="0"/>
              </a:rPr>
              <a:t>T1, T2 y </a:t>
            </a:r>
            <a:r>
              <a:rPr lang="es-ES" dirty="0">
                <a:latin typeface="Times New Roman" pitchFamily="18" charset="0"/>
                <a:cs typeface="Times New Roman" pitchFamily="18" charset="0"/>
              </a:rPr>
              <a:t>T0 </a:t>
            </a:r>
            <a:r>
              <a:rPr lang="es-ES" dirty="0" smtClean="0">
                <a:latin typeface="Times New Roman" pitchFamily="18" charset="0"/>
                <a:cs typeface="Times New Roman" pitchFamily="18" charset="0"/>
              </a:rPr>
              <a:t>se </a:t>
            </a:r>
            <a:r>
              <a:rPr lang="es-ES" dirty="0">
                <a:latin typeface="Times New Roman" pitchFamily="18" charset="0"/>
                <a:cs typeface="Times New Roman" pitchFamily="18" charset="0"/>
              </a:rPr>
              <a:t>puede observar que el tratamiento con fertilizantes TMC presentó mayor, porosidad (49.86%), humedad (29.12%), </a:t>
            </a:r>
            <a:r>
              <a:rPr lang="es-ES" dirty="0" smtClean="0">
                <a:latin typeface="Times New Roman" pitchFamily="18" charset="0"/>
                <a:cs typeface="Times New Roman" pitchFamily="18" charset="0"/>
              </a:rPr>
              <a:t>y menor </a:t>
            </a:r>
            <a:r>
              <a:rPr lang="es-ES" dirty="0">
                <a:latin typeface="Times New Roman" pitchFamily="18" charset="0"/>
                <a:cs typeface="Times New Roman" pitchFamily="18" charset="0"/>
              </a:rPr>
              <a:t>densidad aparente (1.21g cc</a:t>
            </a:r>
            <a:r>
              <a:rPr lang="es-ES" baseline="30000" dirty="0">
                <a:latin typeface="Times New Roman" pitchFamily="18" charset="0"/>
                <a:cs typeface="Times New Roman" pitchFamily="18" charset="0"/>
              </a:rPr>
              <a:t>-1</a:t>
            </a:r>
            <a:r>
              <a:rPr lang="es-ES" dirty="0">
                <a:latin typeface="Times New Roman" pitchFamily="18" charset="0"/>
                <a:cs typeface="Times New Roman" pitchFamily="18" charset="0"/>
              </a:rPr>
              <a:t>), densidad real (2.33 g cc</a:t>
            </a:r>
            <a:r>
              <a:rPr lang="es-ES" baseline="30000" dirty="0">
                <a:latin typeface="Times New Roman" pitchFamily="18" charset="0"/>
                <a:cs typeface="Times New Roman" pitchFamily="18" charset="0"/>
              </a:rPr>
              <a:t>-1</a:t>
            </a:r>
            <a:r>
              <a:rPr lang="es-ES" dirty="0">
                <a:latin typeface="Times New Roman" pitchFamily="18" charset="0"/>
                <a:cs typeface="Times New Roman" pitchFamily="18" charset="0"/>
              </a:rPr>
              <a:t>), conductividad eléctrica (74.05 </a:t>
            </a:r>
            <a:r>
              <a:rPr lang="es-EC" dirty="0">
                <a:latin typeface="Times New Roman" pitchFamily="18" charset="0"/>
                <a:cs typeface="Times New Roman" pitchFamily="18" charset="0"/>
              </a:rPr>
              <a:t>µS</a:t>
            </a:r>
            <a:r>
              <a:rPr lang="es-ES" dirty="0">
                <a:latin typeface="Times New Roman" pitchFamily="18" charset="0"/>
                <a:cs typeface="Times New Roman" pitchFamily="18" charset="0"/>
              </a:rPr>
              <a:t> cm</a:t>
            </a:r>
            <a:r>
              <a:rPr lang="es-ES" baseline="30000" dirty="0">
                <a:latin typeface="Times New Roman" pitchFamily="18" charset="0"/>
                <a:cs typeface="Times New Roman" pitchFamily="18" charset="0"/>
              </a:rPr>
              <a:t>-1</a:t>
            </a:r>
            <a:r>
              <a:rPr lang="es-ES" dirty="0">
                <a:latin typeface="Times New Roman" pitchFamily="18" charset="0"/>
                <a:cs typeface="Times New Roman" pitchFamily="18" charset="0"/>
              </a:rPr>
              <a:t>), TDS (29.5 </a:t>
            </a:r>
            <a:r>
              <a:rPr lang="es-EC" dirty="0">
                <a:latin typeface="Times New Roman" pitchFamily="18" charset="0"/>
                <a:cs typeface="Times New Roman" pitchFamily="18" charset="0"/>
              </a:rPr>
              <a:t>µS</a:t>
            </a:r>
            <a:r>
              <a:rPr lang="es-ES" dirty="0">
                <a:latin typeface="Times New Roman" pitchFamily="18" charset="0"/>
                <a:cs typeface="Times New Roman" pitchFamily="18" charset="0"/>
              </a:rPr>
              <a:t> cm</a:t>
            </a:r>
            <a:r>
              <a:rPr lang="es-ES" baseline="30000" dirty="0">
                <a:latin typeface="Times New Roman" pitchFamily="18" charset="0"/>
                <a:cs typeface="Times New Roman" pitchFamily="18" charset="0"/>
              </a:rPr>
              <a:t>-1</a:t>
            </a:r>
            <a:r>
              <a:rPr lang="es-ES" dirty="0">
                <a:latin typeface="Times New Roman" pitchFamily="18" charset="0"/>
                <a:cs typeface="Times New Roman" pitchFamily="18" charset="0"/>
              </a:rPr>
              <a:t>) y pH (6.87) que el suelo </a:t>
            </a:r>
            <a:r>
              <a:rPr lang="es-ES" dirty="0" err="1">
                <a:latin typeface="Times New Roman" pitchFamily="18" charset="0"/>
                <a:cs typeface="Times New Roman" pitchFamily="18" charset="0"/>
              </a:rPr>
              <a:t>cangahua</a:t>
            </a:r>
            <a:r>
              <a:rPr lang="es-ES" dirty="0">
                <a:latin typeface="Times New Roman" pitchFamily="18" charset="0"/>
                <a:cs typeface="Times New Roman" pitchFamily="18" charset="0"/>
              </a:rPr>
              <a:t> con trébol más microorganismos y el suelo solo con </a:t>
            </a:r>
            <a:r>
              <a:rPr lang="es-ES" dirty="0" smtClean="0">
                <a:latin typeface="Times New Roman" pitchFamily="18" charset="0"/>
                <a:cs typeface="Times New Roman" pitchFamily="18" charset="0"/>
              </a:rPr>
              <a:t>trébol. </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En cuanto a los parámetros de trébol blanco (</a:t>
            </a:r>
            <a:r>
              <a:rPr lang="es-ES" i="1" dirty="0" err="1">
                <a:latin typeface="Times New Roman" pitchFamily="18" charset="0"/>
                <a:cs typeface="Times New Roman" pitchFamily="18" charset="0"/>
              </a:rPr>
              <a:t>Trifolium</a:t>
            </a:r>
            <a:r>
              <a:rPr lang="es-ES" i="1" dirty="0">
                <a:latin typeface="Times New Roman" pitchFamily="18" charset="0"/>
                <a:cs typeface="Times New Roman" pitchFamily="18" charset="0"/>
              </a:rPr>
              <a:t> </a:t>
            </a:r>
            <a:r>
              <a:rPr lang="es-ES" i="1" dirty="0" err="1">
                <a:latin typeface="Times New Roman" pitchFamily="18" charset="0"/>
                <a:cs typeface="Times New Roman" pitchFamily="18" charset="0"/>
              </a:rPr>
              <a:t>repens</a:t>
            </a:r>
            <a:r>
              <a:rPr lang="es-ES" i="1" dirty="0">
                <a:latin typeface="Times New Roman" pitchFamily="18" charset="0"/>
                <a:cs typeface="Times New Roman" pitchFamily="18" charset="0"/>
              </a:rPr>
              <a:t> </a:t>
            </a:r>
            <a:r>
              <a:rPr lang="es-ES" i="1" dirty="0" err="1">
                <a:latin typeface="Times New Roman" pitchFamily="18" charset="0"/>
                <a:cs typeface="Times New Roman" pitchFamily="18" charset="0"/>
              </a:rPr>
              <a:t>var</a:t>
            </a:r>
            <a:r>
              <a:rPr lang="es-ES" i="1" dirty="0">
                <a:latin typeface="Times New Roman" pitchFamily="18" charset="0"/>
                <a:cs typeface="Times New Roman" pitchFamily="18" charset="0"/>
              </a:rPr>
              <a:t>. Ladino gigante</a:t>
            </a:r>
            <a:r>
              <a:rPr lang="es-ES" dirty="0">
                <a:latin typeface="Times New Roman" pitchFamily="18" charset="0"/>
                <a:cs typeface="Times New Roman" pitchFamily="18" charset="0"/>
              </a:rPr>
              <a:t>) variedad </a:t>
            </a:r>
            <a:r>
              <a:rPr lang="es-ES" dirty="0" smtClean="0">
                <a:latin typeface="Times New Roman" pitchFamily="18" charset="0"/>
                <a:cs typeface="Times New Roman" pitchFamily="18" charset="0"/>
              </a:rPr>
              <a:t>analizada, </a:t>
            </a:r>
            <a:r>
              <a:rPr lang="es-ES" dirty="0">
                <a:latin typeface="Times New Roman" pitchFamily="18" charset="0"/>
                <a:cs typeface="Times New Roman" pitchFamily="18" charset="0"/>
              </a:rPr>
              <a:t>el tratamiento con fertilizantes TMC mostró al final de ensayo mayor materia seca (56.31%) y área de cobertura foliar (60.58</a:t>
            </a:r>
            <a:r>
              <a:rPr lang="es-ES" dirty="0" smtClean="0">
                <a:latin typeface="Times New Roman" pitchFamily="18" charset="0"/>
                <a:cs typeface="Times New Roman" pitchFamily="18" charset="0"/>
              </a:rPr>
              <a:t>%) que el tratamiento con </a:t>
            </a:r>
            <a:r>
              <a:rPr lang="es-ES" dirty="0">
                <a:latin typeface="Times New Roman" pitchFamily="18" charset="0"/>
                <a:cs typeface="Times New Roman" pitchFamily="18" charset="0"/>
              </a:rPr>
              <a:t>microorganismos.  </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Se puede observar que existe un </a:t>
            </a:r>
            <a:r>
              <a:rPr lang="es-ES" dirty="0" smtClean="0">
                <a:latin typeface="Times New Roman" pitchFamily="18" charset="0"/>
                <a:cs typeface="Times New Roman" pitchFamily="18" charset="0"/>
              </a:rPr>
              <a:t>cambio </a:t>
            </a:r>
            <a:r>
              <a:rPr lang="es-ES" dirty="0">
                <a:latin typeface="Times New Roman" pitchFamily="18" charset="0"/>
                <a:cs typeface="Times New Roman" pitchFamily="18" charset="0"/>
              </a:rPr>
              <a:t>en todos los parámetros analizados con respecto a la </a:t>
            </a:r>
            <a:r>
              <a:rPr lang="es-ES" dirty="0" err="1">
                <a:latin typeface="Times New Roman" pitchFamily="18" charset="0"/>
                <a:cs typeface="Times New Roman" pitchFamily="18" charset="0"/>
              </a:rPr>
              <a:t>cangahua</a:t>
            </a:r>
            <a:r>
              <a:rPr lang="es-ES" dirty="0">
                <a:latin typeface="Times New Roman" pitchFamily="18" charset="0"/>
                <a:cs typeface="Times New Roman" pitchFamily="18" charset="0"/>
              </a:rPr>
              <a:t> evaluada al inicio del ensayo, lo cual indica que la aplicación de fertilizantes y microorganismos produjeron una mejora del suelo estudiado, de tal forma que existe una relación entre las propiedades analizadas, con una mayor diferencia entre la densidad aparente y la real indica que hay mayor espacio entre las partículas del suelo tanto para el aire como el agua, lo cual influye directamente en la porosidad y la humedad, estos parámetros permiten un suelo más productivo por lo que se puede ver el efecto en el trébol tanto en su materia seca como el área de cobertura </a:t>
            </a:r>
            <a:r>
              <a:rPr lang="es-ES" dirty="0" smtClean="0">
                <a:latin typeface="Times New Roman" pitchFamily="18" charset="0"/>
                <a:cs typeface="Times New Roman" pitchFamily="18" charset="0"/>
              </a:rPr>
              <a:t>foliar.</a:t>
            </a:r>
            <a:endParaRPr lang="es-EC" dirty="0">
              <a:latin typeface="Times New Roman" pitchFamily="18" charset="0"/>
              <a:cs typeface="Times New Roman" pitchFamily="18" charset="0"/>
            </a:endParaRPr>
          </a:p>
          <a:p>
            <a:pPr marL="257175" indent="-257175" algn="just">
              <a:spcAft>
                <a:spcPts val="600"/>
              </a:spcAft>
              <a:buClr>
                <a:srgbClr val="000000"/>
              </a:buClr>
              <a:buFont typeface="Symbol" panose="05050102010706020507" pitchFamily="18" charset="2"/>
              <a:buChar char=""/>
            </a:pPr>
            <a:endParaRPr lang="es-EC" dirty="0">
              <a:latin typeface="Times New Roman" pitchFamily="18" charset="0"/>
              <a:cs typeface="Times New Roman" pitchFamily="18" charset="0"/>
            </a:endParaRPr>
          </a:p>
          <a:p>
            <a:pPr marL="257175" indent="-257175" algn="just">
              <a:spcAft>
                <a:spcPts val="600"/>
              </a:spcAft>
              <a:buClr>
                <a:srgbClr val="000000"/>
              </a:buClr>
              <a:buFont typeface="Symbol" panose="05050102010706020507" pitchFamily="18" charset="2"/>
              <a:buChar char=""/>
            </a:pPr>
            <a:endParaRPr lang="es-EC" dirty="0">
              <a:latin typeface="Times New Roman" pitchFamily="18" charset="0"/>
              <a:ea typeface="Times New Roman" panose="02020603050405020304" pitchFamily="18" charset="0"/>
              <a:cs typeface="Times New Roman" pitchFamily="18" charset="0"/>
            </a:endParaRPr>
          </a:p>
        </p:txBody>
      </p:sp>
      <p:pic>
        <p:nvPicPr>
          <p:cNvPr id="7" name="Picture 4">
            <a:extLst>
              <a:ext uri="{FF2B5EF4-FFF2-40B4-BE49-F238E27FC236}">
                <a16:creationId xmlns:a16="http://schemas.microsoft.com/office/drawing/2014/main" xmlns="" id="{0CFED6C1-CA08-4FE3-8484-5A2CD19B4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36" y="4522304"/>
            <a:ext cx="2314575" cy="49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3663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79967" y="132591"/>
            <a:ext cx="2656415" cy="387798"/>
          </a:xfrm>
          <a:prstGeom prst="rect">
            <a:avLst/>
          </a:prstGeom>
        </p:spPr>
        <p:txBody>
          <a:bodyPr wrap="square" lIns="68580" tIns="34290" rIns="68580" bIns="34290">
            <a:spAutoFit/>
          </a:bodyPr>
          <a:lstStyle/>
          <a:p>
            <a:pPr algn="ctr">
              <a:lnSpc>
                <a:spcPct val="115000"/>
              </a:lnSpc>
              <a:spcAft>
                <a:spcPts val="750"/>
              </a:spcAft>
            </a:pPr>
            <a:r>
              <a:rPr lang="es-ES" sz="1800" b="1" i="1" dirty="0">
                <a:latin typeface="Times New Roman" panose="02020603050405020304" pitchFamily="18" charset="0"/>
                <a:ea typeface="Times New Roman" panose="02020603050405020304" pitchFamily="18" charset="0"/>
                <a:cs typeface="Times New Roman" panose="02020603050405020304" pitchFamily="18" charset="0"/>
              </a:rPr>
              <a:t>RECOMENDACIONES</a:t>
            </a:r>
          </a:p>
        </p:txBody>
      </p:sp>
      <p:cxnSp>
        <p:nvCxnSpPr>
          <p:cNvPr id="4" name="Conector recto 3"/>
          <p:cNvCxnSpPr/>
          <p:nvPr/>
        </p:nvCxnSpPr>
        <p:spPr>
          <a:xfrm>
            <a:off x="238820" y="551502"/>
            <a:ext cx="2600972" cy="28048"/>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279967" y="854604"/>
            <a:ext cx="8560671" cy="2115964"/>
          </a:xfrm>
          <a:prstGeom prst="rect">
            <a:avLst/>
          </a:prstGeom>
        </p:spPr>
        <p:txBody>
          <a:bodyPr wrap="square" lIns="68580" tIns="34290" rIns="68580" bIns="34290">
            <a:spAutoFit/>
          </a:bodyPr>
          <a:lstStyle/>
          <a:p>
            <a:pPr marL="214313" indent="-214313" algn="just">
              <a:buFont typeface="Arial" pitchFamily="34" charset="0"/>
              <a:buChar char="•"/>
            </a:pPr>
            <a:r>
              <a:rPr lang="es-ES" dirty="0">
                <a:latin typeface="Times New Roman" pitchFamily="18" charset="0"/>
                <a:cs typeface="Times New Roman" pitchFamily="18" charset="0"/>
              </a:rPr>
              <a:t>Aplicar T1 (Suelo </a:t>
            </a:r>
            <a:r>
              <a:rPr lang="es-ES" dirty="0" err="1">
                <a:latin typeface="Times New Roman" pitchFamily="18" charset="0"/>
                <a:cs typeface="Times New Roman" pitchFamily="18" charset="0"/>
              </a:rPr>
              <a:t>cangahua</a:t>
            </a:r>
            <a:r>
              <a:rPr lang="es-ES" dirty="0">
                <a:latin typeface="Times New Roman" pitchFamily="18" charset="0"/>
                <a:cs typeface="Times New Roman" pitchFamily="18" charset="0"/>
              </a:rPr>
              <a:t> trébol + fertilizante TMC</a:t>
            </a:r>
            <a:r>
              <a:rPr lang="es-ES" dirty="0" smtClean="0">
                <a:latin typeface="Times New Roman" pitchFamily="18" charset="0"/>
                <a:cs typeface="Times New Roman" pitchFamily="18" charset="0"/>
              </a:rPr>
              <a:t>), para </a:t>
            </a:r>
            <a:r>
              <a:rPr lang="es-ES" dirty="0">
                <a:latin typeface="Times New Roman" pitchFamily="18" charset="0"/>
                <a:cs typeface="Times New Roman" pitchFamily="18" charset="0"/>
              </a:rPr>
              <a:t>agricultores con mayores posibilidades de inversión en el suelo.</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Aplicar T2(Suelo </a:t>
            </a:r>
            <a:r>
              <a:rPr lang="es-ES" dirty="0" err="1">
                <a:latin typeface="Times New Roman" pitchFamily="18" charset="0"/>
                <a:cs typeface="Times New Roman" pitchFamily="18" charset="0"/>
              </a:rPr>
              <a:t>cangahua</a:t>
            </a:r>
            <a:r>
              <a:rPr lang="es-ES" dirty="0">
                <a:latin typeface="Times New Roman" pitchFamily="18" charset="0"/>
                <a:cs typeface="Times New Roman" pitchFamily="18" charset="0"/>
              </a:rPr>
              <a:t> Trébol + Micorrizas (</a:t>
            </a:r>
            <a:r>
              <a:rPr lang="es-ES" dirty="0" err="1">
                <a:latin typeface="Times New Roman" pitchFamily="18" charset="0"/>
                <a:cs typeface="Times New Roman" pitchFamily="18" charset="0"/>
              </a:rPr>
              <a:t>MycoUp</a:t>
            </a:r>
            <a:r>
              <a:rPr lang="es-ES" dirty="0">
                <a:latin typeface="Times New Roman" pitchFamily="18" charset="0"/>
                <a:cs typeface="Times New Roman" pitchFamily="18" charset="0"/>
              </a:rPr>
              <a:t> ) + </a:t>
            </a:r>
            <a:r>
              <a:rPr lang="es-ES" i="1" dirty="0" err="1">
                <a:latin typeface="Times New Roman" pitchFamily="18" charset="0"/>
                <a:cs typeface="Times New Roman" pitchFamily="18" charset="0"/>
              </a:rPr>
              <a:t>Trichoderma</a:t>
            </a:r>
            <a:r>
              <a:rPr lang="es-ES" dirty="0">
                <a:latin typeface="Times New Roman" pitchFamily="18" charset="0"/>
                <a:cs typeface="Times New Roman" pitchFamily="18" charset="0"/>
              </a:rPr>
              <a:t> </a:t>
            </a:r>
            <a:r>
              <a:rPr lang="es-ES" dirty="0" err="1">
                <a:latin typeface="Times New Roman" pitchFamily="18" charset="0"/>
                <a:cs typeface="Times New Roman" pitchFamily="18" charset="0"/>
              </a:rPr>
              <a:t>spp</a:t>
            </a:r>
            <a:r>
              <a:rPr lang="es-ES" dirty="0">
                <a:latin typeface="Times New Roman" pitchFamily="18" charset="0"/>
                <a:cs typeface="Times New Roman" pitchFamily="18" charset="0"/>
              </a:rPr>
              <a:t>.) para agricultores de bajos recursos económicos, realizando sistemas de multiplicación artesanal de micorrizas y </a:t>
            </a:r>
            <a:r>
              <a:rPr lang="es-ES" i="1" dirty="0" err="1">
                <a:latin typeface="Times New Roman" pitchFamily="18" charset="0"/>
                <a:cs typeface="Times New Roman" pitchFamily="18" charset="0"/>
              </a:rPr>
              <a:t>Trichodermas</a:t>
            </a:r>
            <a:r>
              <a:rPr lang="es-ES" dirty="0">
                <a:latin typeface="Times New Roman" pitchFamily="18" charset="0"/>
                <a:cs typeface="Times New Roman" pitchFamily="18" charset="0"/>
              </a:rPr>
              <a:t> </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Continuar con el ensayo en un segundo ciclo de cultivo, ya que se muestran resultados que podrían ser estudiados más a profundidad.</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Colocar más microorganismos benéficos distintos a los que se evaluaron en el presente ensayo.</a:t>
            </a:r>
            <a:endParaRPr lang="es-EC" dirty="0">
              <a:latin typeface="Times New Roman" pitchFamily="18" charset="0"/>
              <a:cs typeface="Times New Roman" pitchFamily="18" charset="0"/>
            </a:endParaRPr>
          </a:p>
          <a:p>
            <a:pPr marL="214313" indent="-214313" algn="just">
              <a:buFont typeface="Arial" pitchFamily="34" charset="0"/>
              <a:buChar char="•"/>
            </a:pPr>
            <a:r>
              <a:rPr lang="es-ES" dirty="0">
                <a:latin typeface="Times New Roman" pitchFamily="18" charset="0"/>
                <a:cs typeface="Times New Roman" pitchFamily="18" charset="0"/>
              </a:rPr>
              <a:t>Realizar ensayos con distintos cultivos para comprobar la efectividad del tratamiento mostrado.</a:t>
            </a:r>
            <a:endParaRPr lang="es-EC" dirty="0">
              <a:latin typeface="Times New Roman" pitchFamily="18" charset="0"/>
              <a:cs typeface="Times New Roman" pitchFamily="18" charset="0"/>
            </a:endParaRPr>
          </a:p>
          <a:p>
            <a:pPr marL="257175" indent="-257175" algn="just">
              <a:lnSpc>
                <a:spcPct val="150000"/>
              </a:lnSpc>
              <a:buClr>
                <a:srgbClr val="000000"/>
              </a:buClr>
              <a:buFont typeface="Symbol" panose="05050102010706020507" pitchFamily="18" charset="2"/>
              <a:buChar char=""/>
            </a:pPr>
            <a:endParaRPr lang="es-EC" dirty="0">
              <a:effectLst/>
              <a:latin typeface="Times New Roman" pitchFamily="18" charset="0"/>
              <a:ea typeface="Times New Roman" panose="02020603050405020304" pitchFamily="18" charset="0"/>
              <a:cs typeface="Times New Roman" pitchFamily="18" charset="0"/>
            </a:endParaRPr>
          </a:p>
        </p:txBody>
      </p:sp>
      <p:pic>
        <p:nvPicPr>
          <p:cNvPr id="6" name="Picture 4">
            <a:extLst>
              <a:ext uri="{FF2B5EF4-FFF2-40B4-BE49-F238E27FC236}">
                <a16:creationId xmlns:a16="http://schemas.microsoft.com/office/drawing/2014/main" xmlns="" id="{12B91BC0-4C75-45D2-AF62-704785355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336" y="4522304"/>
            <a:ext cx="2314575" cy="49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092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sultado de imagen para Ias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929" y="1544494"/>
            <a:ext cx="2312251" cy="22535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785097" y="373156"/>
            <a:ext cx="5294780" cy="900246"/>
          </a:xfrm>
          <a:prstGeom prst="rect">
            <a:avLst/>
          </a:prstGeom>
          <a:noFill/>
        </p:spPr>
        <p:txBody>
          <a:bodyPr wrap="square" lIns="68580" tIns="34290" rIns="68580" bIns="34290" rtlCol="0">
            <a:spAutoFit/>
          </a:bodyPr>
          <a:lstStyle/>
          <a:p>
            <a:pPr algn="ctr">
              <a:lnSpc>
                <a:spcPct val="150000"/>
              </a:lnSpc>
            </a:pPr>
            <a:r>
              <a:rPr lang="es-EC" sz="3600" b="1" dirty="0">
                <a:latin typeface="Times New Roman" panose="02020603050405020304" pitchFamily="18" charset="0"/>
                <a:cs typeface="Times New Roman" panose="02020603050405020304" pitchFamily="18" charset="0"/>
              </a:rPr>
              <a:t>AGRADECIMIENTOS</a:t>
            </a:r>
          </a:p>
        </p:txBody>
      </p:sp>
      <p:pic>
        <p:nvPicPr>
          <p:cNvPr id="10" name="Picture 4">
            <a:extLst>
              <a:ext uri="{FF2B5EF4-FFF2-40B4-BE49-F238E27FC236}">
                <a16:creationId xmlns:a16="http://schemas.microsoft.com/office/drawing/2014/main" xmlns="" id="{5B83B825-CA0E-4F22-913B-507529CC1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36" y="4522304"/>
            <a:ext cx="2314575" cy="49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p:cNvSpPr txBox="1"/>
          <p:nvPr/>
        </p:nvSpPr>
        <p:spPr>
          <a:xfrm>
            <a:off x="4612055" y="1577249"/>
            <a:ext cx="3061647" cy="577081"/>
          </a:xfrm>
          <a:prstGeom prst="rect">
            <a:avLst/>
          </a:prstGeom>
        </p:spPr>
        <p:style>
          <a:lnRef idx="0">
            <a:schemeClr val="accent3"/>
          </a:lnRef>
          <a:fillRef idx="3">
            <a:schemeClr val="accent3"/>
          </a:fillRef>
          <a:effectRef idx="3">
            <a:schemeClr val="accent3"/>
          </a:effectRef>
          <a:fontRef idx="minor">
            <a:schemeClr val="lt1"/>
          </a:fontRef>
        </p:style>
        <p:txBody>
          <a:bodyPr wrap="square" lIns="68580" tIns="34290" rIns="68580" bIns="34290" rtlCol="0">
            <a:spAutoFit/>
          </a:bodyPr>
          <a:lstStyle/>
          <a:p>
            <a:r>
              <a:rPr lang="es-EC" sz="3300" b="1" dirty="0">
                <a:solidFill>
                  <a:sysClr val="windowText" lastClr="000000"/>
                </a:solidFill>
              </a:rPr>
              <a:t>AGROBIOMAZ</a:t>
            </a:r>
          </a:p>
        </p:txBody>
      </p:sp>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8223" b="23215"/>
          <a:stretch/>
        </p:blipFill>
        <p:spPr bwMode="auto">
          <a:xfrm>
            <a:off x="5403020" y="2302749"/>
            <a:ext cx="1623017" cy="78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841544" y="3480179"/>
            <a:ext cx="2548720" cy="573206"/>
          </a:xfrm>
          <a:prstGeom prst="rect">
            <a:avLst/>
          </a:prstGeom>
        </p:spPr>
        <p:style>
          <a:lnRef idx="3">
            <a:schemeClr val="lt1"/>
          </a:lnRef>
          <a:fillRef idx="1">
            <a:schemeClr val="accent2"/>
          </a:fillRef>
          <a:effectRef idx="1">
            <a:schemeClr val="accent2"/>
          </a:effectRef>
          <a:fontRef idx="minor">
            <a:schemeClr val="lt1"/>
          </a:fontRef>
        </p:style>
        <p:txBody>
          <a:bodyPr lIns="68580" tIns="34290" rIns="68580" bIns="34290" spcCol="0" rtlCol="0" anchor="ctr"/>
          <a:lstStyle/>
          <a:p>
            <a:pPr algn="ctr"/>
            <a:r>
              <a:rPr lang="es-EC" sz="2100" dirty="0"/>
              <a:t>Doctora Arroyo</a:t>
            </a:r>
          </a:p>
        </p:txBody>
      </p:sp>
    </p:spTree>
    <p:extLst>
      <p:ext uri="{BB962C8B-B14F-4D97-AF65-F5344CB8AC3E}">
        <p14:creationId xmlns:p14="http://schemas.microsoft.com/office/powerpoint/2010/main" val="2643956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p:cNvCxnSpPr/>
          <p:nvPr/>
        </p:nvCxnSpPr>
        <p:spPr>
          <a:xfrm>
            <a:off x="3653809" y="700770"/>
            <a:ext cx="2006582" cy="0"/>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545793" y="1188856"/>
            <a:ext cx="7956109" cy="761747"/>
          </a:xfrm>
          <a:prstGeom prst="rect">
            <a:avLst/>
          </a:prstGeom>
          <a:solidFill>
            <a:schemeClr val="bg1"/>
          </a:solidFill>
        </p:spPr>
        <p:txBody>
          <a:bodyPr wrap="square" lIns="68580" tIns="34290" rIns="68580" bIns="34290" rtlCol="0">
            <a:spAutoFit/>
          </a:bodyPr>
          <a:lstStyle/>
          <a:p>
            <a:pPr lvl="0" algn="ctr"/>
            <a:r>
              <a:rPr lang="es-EC" sz="1500" dirty="0">
                <a:latin typeface="Times New Roman" panose="02020603050405020304" pitchFamily="18" charset="0"/>
                <a:cs typeface="Times New Roman" panose="02020603050405020304" pitchFamily="18" charset="0"/>
              </a:rPr>
              <a:t>Evaluar el efecto de la aplicación de microorganismos (</a:t>
            </a:r>
            <a:r>
              <a:rPr lang="es-EC" sz="1500" i="1" dirty="0" err="1">
                <a:latin typeface="Times New Roman" panose="02020603050405020304" pitchFamily="18" charset="0"/>
                <a:cs typeface="Times New Roman" panose="02020603050405020304" pitchFamily="18" charset="0"/>
              </a:rPr>
              <a:t>Trichoderma</a:t>
            </a:r>
            <a:r>
              <a:rPr lang="es-EC" sz="1500" dirty="0">
                <a:latin typeface="Times New Roman" panose="02020603050405020304" pitchFamily="18" charset="0"/>
                <a:cs typeface="Times New Roman" panose="02020603050405020304" pitchFamily="18" charset="0"/>
              </a:rPr>
              <a:t> y micorrizas) en suelos </a:t>
            </a:r>
            <a:r>
              <a:rPr lang="es-EC" sz="1500" dirty="0" err="1">
                <a:latin typeface="Times New Roman" panose="02020603050405020304" pitchFamily="18" charset="0"/>
                <a:cs typeface="Times New Roman" panose="02020603050405020304" pitchFamily="18" charset="0"/>
              </a:rPr>
              <a:t>cangahua</a:t>
            </a:r>
            <a:r>
              <a:rPr lang="es-EC" sz="1500" dirty="0">
                <a:latin typeface="Times New Roman" panose="02020603050405020304" pitchFamily="18" charset="0"/>
                <a:cs typeface="Times New Roman" panose="02020603050405020304" pitchFamily="18" charset="0"/>
              </a:rPr>
              <a:t> sobre las propiedades físicas y químicas del suelo usando al </a:t>
            </a:r>
            <a:r>
              <a:rPr lang="es-EC" sz="1500" dirty="0" err="1">
                <a:latin typeface="Times New Roman" panose="02020603050405020304" pitchFamily="18" charset="0"/>
                <a:cs typeface="Times New Roman" panose="02020603050405020304" pitchFamily="18" charset="0"/>
              </a:rPr>
              <a:t>trebol</a:t>
            </a:r>
            <a:r>
              <a:rPr lang="es-EC" sz="1500" dirty="0">
                <a:latin typeface="Times New Roman" panose="02020603050405020304" pitchFamily="18" charset="0"/>
                <a:cs typeface="Times New Roman" panose="02020603050405020304" pitchFamily="18" charset="0"/>
              </a:rPr>
              <a:t> blanco (</a:t>
            </a:r>
            <a:r>
              <a:rPr lang="es-EC" sz="1500" i="1" dirty="0" err="1">
                <a:latin typeface="Times New Roman" panose="02020603050405020304" pitchFamily="18" charset="0"/>
                <a:cs typeface="Times New Roman" panose="02020603050405020304" pitchFamily="18" charset="0"/>
              </a:rPr>
              <a:t>Trifolium</a:t>
            </a:r>
            <a:r>
              <a:rPr lang="es-EC" sz="1500" i="1" dirty="0">
                <a:latin typeface="Times New Roman" panose="02020603050405020304" pitchFamily="18" charset="0"/>
                <a:cs typeface="Times New Roman" panose="02020603050405020304" pitchFamily="18" charset="0"/>
              </a:rPr>
              <a:t> </a:t>
            </a:r>
            <a:r>
              <a:rPr lang="es-EC" sz="1500" i="1" dirty="0" err="1">
                <a:latin typeface="Times New Roman" panose="02020603050405020304" pitchFamily="18" charset="0"/>
                <a:cs typeface="Times New Roman" panose="02020603050405020304" pitchFamily="18" charset="0"/>
              </a:rPr>
              <a:t>repens</a:t>
            </a:r>
            <a:r>
              <a:rPr lang="es-EC" sz="1500" dirty="0">
                <a:latin typeface="Times New Roman" panose="02020603050405020304" pitchFamily="18" charset="0"/>
                <a:cs typeface="Times New Roman" panose="02020603050405020304" pitchFamily="18" charset="0"/>
              </a:rPr>
              <a:t>) como indicador biológico.</a:t>
            </a:r>
          </a:p>
        </p:txBody>
      </p:sp>
      <p:sp>
        <p:nvSpPr>
          <p:cNvPr id="5" name="CuadroTexto 4"/>
          <p:cNvSpPr txBox="1"/>
          <p:nvPr/>
        </p:nvSpPr>
        <p:spPr>
          <a:xfrm>
            <a:off x="3778795" y="351383"/>
            <a:ext cx="1756611" cy="346249"/>
          </a:xfrm>
          <a:prstGeom prst="rect">
            <a:avLst/>
          </a:prstGeom>
          <a:noFill/>
        </p:spPr>
        <p:txBody>
          <a:bodyPr wrap="square" lIns="68580" tIns="34290" rIns="68580" bIns="34290" rtlCol="0">
            <a:spAutoFit/>
          </a:bodyPr>
          <a:lstStyle/>
          <a:p>
            <a:pPr algn="ctr"/>
            <a:r>
              <a:rPr lang="es-EC" sz="1800" b="1" i="1" dirty="0">
                <a:latin typeface="Times New Roman" panose="02020603050405020304" pitchFamily="18" charset="0"/>
                <a:cs typeface="Times New Roman" panose="02020603050405020304" pitchFamily="18" charset="0"/>
              </a:rPr>
              <a:t>OBJETIVOS</a:t>
            </a:r>
          </a:p>
        </p:txBody>
      </p:sp>
      <p:sp>
        <p:nvSpPr>
          <p:cNvPr id="6" name="CuadroTexto 5"/>
          <p:cNvSpPr txBox="1"/>
          <p:nvPr/>
        </p:nvSpPr>
        <p:spPr>
          <a:xfrm>
            <a:off x="545795" y="2107281"/>
            <a:ext cx="3108015" cy="300083"/>
          </a:xfrm>
          <a:prstGeom prst="rect">
            <a:avLst/>
          </a:prstGeom>
        </p:spPr>
        <p:style>
          <a:lnRef idx="1">
            <a:schemeClr val="accent3"/>
          </a:lnRef>
          <a:fillRef idx="2">
            <a:schemeClr val="accent3"/>
          </a:fillRef>
          <a:effectRef idx="1">
            <a:schemeClr val="accent3"/>
          </a:effectRef>
          <a:fontRef idx="minor">
            <a:schemeClr val="dk1"/>
          </a:fontRef>
        </p:style>
        <p:txBody>
          <a:bodyPr wrap="square" lIns="68580" tIns="34290" rIns="68580" bIns="34290" rtlCol="0">
            <a:spAutoFit/>
          </a:bodyPr>
          <a:lstStyle/>
          <a:p>
            <a:r>
              <a:rPr lang="es-EC" sz="1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OBJETIVOS ESPECIFICOS</a:t>
            </a:r>
          </a:p>
        </p:txBody>
      </p:sp>
      <p:sp>
        <p:nvSpPr>
          <p:cNvPr id="7" name="CuadroTexto 6"/>
          <p:cNvSpPr txBox="1"/>
          <p:nvPr/>
        </p:nvSpPr>
        <p:spPr>
          <a:xfrm>
            <a:off x="545793" y="808054"/>
            <a:ext cx="2598851" cy="300083"/>
          </a:xfrm>
          <a:prstGeom prst="rect">
            <a:avLst/>
          </a:prstGeom>
        </p:spPr>
        <p:style>
          <a:lnRef idx="1">
            <a:schemeClr val="accent3"/>
          </a:lnRef>
          <a:fillRef idx="2">
            <a:schemeClr val="accent3"/>
          </a:fillRef>
          <a:effectRef idx="1">
            <a:schemeClr val="accent3"/>
          </a:effectRef>
          <a:fontRef idx="minor">
            <a:schemeClr val="dk1"/>
          </a:fontRef>
        </p:style>
        <p:txBody>
          <a:bodyPr wrap="square" lIns="68580" tIns="34290" rIns="68580" bIns="34290" rtlCol="0">
            <a:spAutoFit/>
          </a:bodyPr>
          <a:lstStyle/>
          <a:p>
            <a:r>
              <a:rPr lang="es-EC" sz="1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OBJETIVO GENERAL</a:t>
            </a:r>
          </a:p>
        </p:txBody>
      </p:sp>
      <p:sp>
        <p:nvSpPr>
          <p:cNvPr id="8" name="Rectangle 1"/>
          <p:cNvSpPr>
            <a:spLocks noChangeArrowheads="1"/>
          </p:cNvSpPr>
          <p:nvPr/>
        </p:nvSpPr>
        <p:spPr bwMode="auto">
          <a:xfrm>
            <a:off x="610660" y="2541658"/>
            <a:ext cx="8053602"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buFontTx/>
              <a:buChar char="•"/>
            </a:pPr>
            <a:r>
              <a:rPr lang="es-EC"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Evaluar las características físicas y químicas de la </a:t>
            </a:r>
            <a:r>
              <a:rPr lang="es-EC" sz="1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cangahua</a:t>
            </a:r>
            <a:r>
              <a:rPr lang="es-EC"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tratada con </a:t>
            </a:r>
            <a:r>
              <a:rPr lang="es-EC" sz="1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trichoderma</a:t>
            </a:r>
            <a:r>
              <a:rPr lang="es-EC"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y micorrizas en comparación con la </a:t>
            </a:r>
            <a:r>
              <a:rPr lang="es-EC" sz="1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cangahua</a:t>
            </a:r>
            <a:r>
              <a:rPr lang="es-EC"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tratada con fertilizantes químicos con tecnología de </a:t>
            </a:r>
            <a:r>
              <a:rPr lang="es-EC" sz="1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microcarbono</a:t>
            </a:r>
            <a:r>
              <a:rPr lang="es-EC"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buFontTx/>
              <a:buChar char="•"/>
            </a:pPr>
            <a:endParaRPr lang="es-EC" sz="1500" dirty="0"/>
          </a:p>
          <a:p>
            <a:pPr algn="just">
              <a:buFontTx/>
              <a:buChar char="•"/>
            </a:pPr>
            <a:r>
              <a:rPr lang="es-EC"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s-EC" sz="1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Comparar </a:t>
            </a:r>
            <a:r>
              <a:rPr lang="es-EC"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calidad nutricional mediante la cantidad de nitrógeno, producción de materia seca y área de cobertura foliar que existe entre el trébol blanco tratado con fertilización al momento de la siembra en contraste con la aplicación de microorganismos</a:t>
            </a:r>
            <a:r>
              <a:rPr lang="es-EC" sz="1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s-EC" sz="1500" dirty="0"/>
          </a:p>
        </p:txBody>
      </p:sp>
      <p:pic>
        <p:nvPicPr>
          <p:cNvPr id="9" name="Picture 4">
            <a:extLst>
              <a:ext uri="{FF2B5EF4-FFF2-40B4-BE49-F238E27FC236}">
                <a16:creationId xmlns:a16="http://schemas.microsoft.com/office/drawing/2014/main" xmlns="" id="{B1112758-2AC9-4A36-9303-7B748C28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61960"/>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875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p:cNvCxnSpPr/>
          <p:nvPr/>
        </p:nvCxnSpPr>
        <p:spPr>
          <a:xfrm>
            <a:off x="3536112" y="704954"/>
            <a:ext cx="2006582" cy="0"/>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3661097" y="312538"/>
            <a:ext cx="1756611" cy="392415"/>
          </a:xfrm>
          <a:prstGeom prst="rect">
            <a:avLst/>
          </a:prstGeom>
          <a:noFill/>
        </p:spPr>
        <p:txBody>
          <a:bodyPr wrap="square" lIns="68580" tIns="34290" rIns="68580" bIns="34290" rtlCol="0">
            <a:spAutoFit/>
          </a:bodyPr>
          <a:lstStyle/>
          <a:p>
            <a:pPr algn="ctr"/>
            <a:r>
              <a:rPr lang="es-EC" sz="2100" b="1" dirty="0">
                <a:latin typeface="Times New Roman" panose="02020603050405020304" pitchFamily="18" charset="0"/>
                <a:cs typeface="Times New Roman" panose="02020603050405020304" pitchFamily="18" charset="0"/>
              </a:rPr>
              <a:t>HIPÓTESIS</a:t>
            </a:r>
          </a:p>
        </p:txBody>
      </p:sp>
      <p:sp>
        <p:nvSpPr>
          <p:cNvPr id="13" name="Rectángulo 12"/>
          <p:cNvSpPr/>
          <p:nvPr/>
        </p:nvSpPr>
        <p:spPr>
          <a:xfrm>
            <a:off x="695885" y="1344682"/>
            <a:ext cx="7671016" cy="1915909"/>
          </a:xfrm>
          <a:prstGeom prst="rect">
            <a:avLst/>
          </a:prstGeom>
        </p:spPr>
        <p:txBody>
          <a:bodyPr wrap="square" lIns="68580" tIns="34290" rIns="68580" bIns="34290">
            <a:spAutoFit/>
          </a:bodyPr>
          <a:lstStyle/>
          <a:p>
            <a:r>
              <a:rPr lang="es-ES" sz="1500" b="1" dirty="0">
                <a:latin typeface="Times New Roman" panose="02020603050405020304" pitchFamily="18" charset="0"/>
                <a:cs typeface="Times New Roman" panose="02020603050405020304" pitchFamily="18" charset="0"/>
              </a:rPr>
              <a:t>H</a:t>
            </a:r>
            <a:r>
              <a:rPr lang="es-ES" sz="1500" b="1" baseline="-25000" dirty="0">
                <a:latin typeface="Times New Roman" panose="02020603050405020304" pitchFamily="18" charset="0"/>
                <a:cs typeface="Times New Roman" panose="02020603050405020304" pitchFamily="18" charset="0"/>
              </a:rPr>
              <a:t>a</a:t>
            </a:r>
            <a:r>
              <a:rPr lang="es-ES" sz="1500" baseline="-25000" dirty="0">
                <a:latin typeface="Times New Roman" panose="02020603050405020304" pitchFamily="18" charset="0"/>
                <a:cs typeface="Times New Roman" panose="02020603050405020304" pitchFamily="18" charset="0"/>
              </a:rPr>
              <a:t>:</a:t>
            </a:r>
            <a:r>
              <a:rPr lang="es-ES" sz="1500" dirty="0">
                <a:latin typeface="Times New Roman" panose="02020603050405020304" pitchFamily="18" charset="0"/>
                <a:cs typeface="Times New Roman" panose="02020603050405020304" pitchFamily="18" charset="0"/>
              </a:rPr>
              <a:t> “</a:t>
            </a:r>
            <a:r>
              <a:rPr lang="es-EC" sz="1500" dirty="0">
                <a:latin typeface="Times New Roman" panose="02020603050405020304" pitchFamily="18" charset="0"/>
                <a:cs typeface="Times New Roman" panose="02020603050405020304" pitchFamily="18" charset="0"/>
              </a:rPr>
              <a:t>La aplicación de microorganismos en suelos </a:t>
            </a:r>
            <a:r>
              <a:rPr lang="es-EC" sz="1500" dirty="0" err="1">
                <a:latin typeface="Times New Roman" panose="02020603050405020304" pitchFamily="18" charset="0"/>
                <a:cs typeface="Times New Roman" panose="02020603050405020304" pitchFamily="18" charset="0"/>
              </a:rPr>
              <a:t>cangahua</a:t>
            </a:r>
            <a:r>
              <a:rPr lang="es-EC" sz="1500" dirty="0">
                <a:latin typeface="Times New Roman" panose="02020603050405020304" pitchFamily="18" charset="0"/>
                <a:cs typeface="Times New Roman" panose="02020603050405020304" pitchFamily="18" charset="0"/>
              </a:rPr>
              <a:t> produce cambios positivos en las propiedades físicas y químicas</a:t>
            </a:r>
            <a:r>
              <a:rPr lang="es-ES" sz="1500" dirty="0">
                <a:latin typeface="Times New Roman" panose="02020603050405020304" pitchFamily="18" charset="0"/>
                <a:cs typeface="Times New Roman" panose="02020603050405020304" pitchFamily="18" charset="0"/>
              </a:rPr>
              <a:t>”</a:t>
            </a:r>
          </a:p>
          <a:p>
            <a:r>
              <a:rPr lang="es-ES" sz="1500" dirty="0">
                <a:latin typeface="Times New Roman" panose="02020603050405020304" pitchFamily="18" charset="0"/>
                <a:cs typeface="Times New Roman" panose="02020603050405020304" pitchFamily="18" charset="0"/>
              </a:rPr>
              <a:t>    </a:t>
            </a:r>
          </a:p>
          <a:p>
            <a:endParaRPr lang="es-ES" sz="1500" b="1" dirty="0">
              <a:latin typeface="Times New Roman" panose="02020603050405020304" pitchFamily="18" charset="0"/>
              <a:cs typeface="Times New Roman" panose="02020603050405020304" pitchFamily="18" charset="0"/>
            </a:endParaRPr>
          </a:p>
          <a:p>
            <a:endParaRPr lang="es-ES" sz="1500" b="1" dirty="0">
              <a:latin typeface="Times New Roman" panose="02020603050405020304" pitchFamily="18" charset="0"/>
              <a:cs typeface="Times New Roman" panose="02020603050405020304" pitchFamily="18" charset="0"/>
            </a:endParaRPr>
          </a:p>
          <a:p>
            <a:r>
              <a:rPr lang="es-ES" sz="1500" b="1" dirty="0">
                <a:latin typeface="Times New Roman" panose="02020603050405020304" pitchFamily="18" charset="0"/>
                <a:cs typeface="Times New Roman" panose="02020603050405020304" pitchFamily="18" charset="0"/>
              </a:rPr>
              <a:t>H</a:t>
            </a:r>
            <a:r>
              <a:rPr lang="es-ES" sz="1500" b="1" baseline="-25000" dirty="0">
                <a:latin typeface="Times New Roman" panose="02020603050405020304" pitchFamily="18" charset="0"/>
                <a:cs typeface="Times New Roman" panose="02020603050405020304" pitchFamily="18" charset="0"/>
              </a:rPr>
              <a:t>0</a:t>
            </a:r>
            <a:r>
              <a:rPr lang="es-ES" sz="1500" baseline="-25000" dirty="0">
                <a:latin typeface="Times New Roman" panose="02020603050405020304" pitchFamily="18" charset="0"/>
                <a:cs typeface="Times New Roman" panose="02020603050405020304" pitchFamily="18" charset="0"/>
              </a:rPr>
              <a:t>:</a:t>
            </a:r>
            <a:r>
              <a:rPr lang="es-ES" sz="1500" dirty="0">
                <a:latin typeface="Times New Roman" panose="02020603050405020304" pitchFamily="18" charset="0"/>
                <a:cs typeface="Times New Roman" panose="02020603050405020304" pitchFamily="18" charset="0"/>
              </a:rPr>
              <a:t> “</a:t>
            </a:r>
            <a:r>
              <a:rPr lang="es-EC" sz="1500" dirty="0">
                <a:latin typeface="Times New Roman" panose="02020603050405020304" pitchFamily="18" charset="0"/>
                <a:cs typeface="Times New Roman" panose="02020603050405020304" pitchFamily="18" charset="0"/>
              </a:rPr>
              <a:t>La aplicación de microorganismos en suelos </a:t>
            </a:r>
            <a:r>
              <a:rPr lang="es-EC" sz="1500" dirty="0" err="1">
                <a:latin typeface="Times New Roman" panose="02020603050405020304" pitchFamily="18" charset="0"/>
                <a:cs typeface="Times New Roman" panose="02020603050405020304" pitchFamily="18" charset="0"/>
              </a:rPr>
              <a:t>cangahua</a:t>
            </a:r>
            <a:r>
              <a:rPr lang="es-EC" sz="1500" dirty="0">
                <a:latin typeface="Times New Roman" panose="02020603050405020304" pitchFamily="18" charset="0"/>
                <a:cs typeface="Times New Roman" panose="02020603050405020304" pitchFamily="18" charset="0"/>
              </a:rPr>
              <a:t> no influye en las propiedades físicas y químicas</a:t>
            </a:r>
            <a:r>
              <a:rPr lang="es-ES" sz="1500" dirty="0">
                <a:latin typeface="Times New Roman" panose="02020603050405020304" pitchFamily="18" charset="0"/>
                <a:cs typeface="Times New Roman" panose="02020603050405020304" pitchFamily="18" charset="0"/>
              </a:rPr>
              <a:t>”</a:t>
            </a:r>
            <a:endParaRPr lang="es-EC" sz="1500" dirty="0">
              <a:latin typeface="Times New Roman" panose="02020603050405020304" pitchFamily="18" charset="0"/>
              <a:cs typeface="Times New Roman" panose="02020603050405020304" pitchFamily="18" charset="0"/>
            </a:endParaRPr>
          </a:p>
          <a:p>
            <a:pPr algn="ctr"/>
            <a:endParaRPr lang="es-ES" sz="1500" dirty="0">
              <a:latin typeface="Times New Roman" panose="02020603050405020304" pitchFamily="18" charset="0"/>
              <a:cs typeface="Times New Roman" panose="02020603050405020304" pitchFamily="18" charset="0"/>
            </a:endParaRPr>
          </a:p>
        </p:txBody>
      </p:sp>
      <p:pic>
        <p:nvPicPr>
          <p:cNvPr id="18" name="Picture 4">
            <a:extLst>
              <a:ext uri="{FF2B5EF4-FFF2-40B4-BE49-F238E27FC236}">
                <a16:creationId xmlns:a16="http://schemas.microsoft.com/office/drawing/2014/main" xmlns="" id="{004F031A-1DE5-4B1A-A565-232548148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61960"/>
            <a:ext cx="2314575" cy="54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145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1" name="30 Diagrama"/>
          <p:cNvGraphicFramePr/>
          <p:nvPr>
            <p:extLst>
              <p:ext uri="{D42A27DB-BD31-4B8C-83A1-F6EECF244321}">
                <p14:modId xmlns:p14="http://schemas.microsoft.com/office/powerpoint/2010/main" val="848427780"/>
              </p:ext>
            </p:extLst>
          </p:nvPr>
        </p:nvGraphicFramePr>
        <p:xfrm>
          <a:off x="1484435" y="542192"/>
          <a:ext cx="6096000" cy="2228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31 Rectángulo"/>
          <p:cNvSpPr/>
          <p:nvPr/>
        </p:nvSpPr>
        <p:spPr>
          <a:xfrm>
            <a:off x="392860" y="4163555"/>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t>Buckman</a:t>
            </a:r>
            <a:r>
              <a:rPr lang="es-EC" sz="800" dirty="0"/>
              <a:t> y Brady, 1991</a:t>
            </a:r>
          </a:p>
        </p:txBody>
      </p:sp>
      <p:pic>
        <p:nvPicPr>
          <p:cNvPr id="2052" name="Picture 4" descr="Resultado de imagen para materia organi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2238" y="2609850"/>
            <a:ext cx="1364987" cy="1000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27867" y="2609851"/>
            <a:ext cx="1420508" cy="1000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descr="Resultado de imagen para roca, piedra y grav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99890" y="2609850"/>
            <a:ext cx="1376660" cy="10001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359"/>
          <a:stretch/>
        </p:blipFill>
        <p:spPr bwMode="auto">
          <a:xfrm>
            <a:off x="1499890" y="3300413"/>
            <a:ext cx="1376660" cy="60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32 Elipse"/>
          <p:cNvSpPr/>
          <p:nvPr/>
        </p:nvSpPr>
        <p:spPr>
          <a:xfrm>
            <a:off x="3746631" y="3514726"/>
            <a:ext cx="800100" cy="304800"/>
          </a:xfrm>
          <a:prstGeom prst="ellipse">
            <a:avLst/>
          </a:prstGeom>
        </p:spPr>
        <p:style>
          <a:lnRef idx="2">
            <a:schemeClr val="accent3"/>
          </a:lnRef>
          <a:fillRef idx="1">
            <a:schemeClr val="lt1"/>
          </a:fillRef>
          <a:effectRef idx="0">
            <a:schemeClr val="accent3"/>
          </a:effectRef>
          <a:fontRef idx="minor">
            <a:schemeClr val="dk1"/>
          </a:fontRef>
        </p:style>
        <p:txBody>
          <a:bodyPr lIns="68580" tIns="34290" rIns="68580" bIns="34290" rtlCol="0" anchor="ctr"/>
          <a:lstStyle/>
          <a:p>
            <a:pPr algn="ctr"/>
            <a:r>
              <a:rPr lang="es-EC" sz="1200" b="1" dirty="0"/>
              <a:t>3-5%</a:t>
            </a:r>
          </a:p>
        </p:txBody>
      </p:sp>
      <p:sp>
        <p:nvSpPr>
          <p:cNvPr id="39" name="38 Elipse"/>
          <p:cNvSpPr/>
          <p:nvPr/>
        </p:nvSpPr>
        <p:spPr>
          <a:xfrm>
            <a:off x="2984631" y="3300414"/>
            <a:ext cx="746928" cy="274346"/>
          </a:xfrm>
          <a:prstGeom prst="ellipse">
            <a:avLst/>
          </a:prstGeom>
        </p:spPr>
        <p:style>
          <a:lnRef idx="2">
            <a:schemeClr val="accent4"/>
          </a:lnRef>
          <a:fillRef idx="1">
            <a:schemeClr val="lt1"/>
          </a:fillRef>
          <a:effectRef idx="0">
            <a:schemeClr val="accent4"/>
          </a:effectRef>
          <a:fontRef idx="minor">
            <a:schemeClr val="dk1"/>
          </a:fontRef>
        </p:style>
        <p:txBody>
          <a:bodyPr lIns="68580" tIns="34290" rIns="68580" bIns="34290" rtlCol="0" anchor="ctr"/>
          <a:lstStyle/>
          <a:p>
            <a:pPr algn="ctr"/>
            <a:r>
              <a:rPr lang="es-EC" sz="1200" b="1" dirty="0"/>
              <a:t>S,P,N</a:t>
            </a:r>
          </a:p>
        </p:txBody>
      </p:sp>
      <p:sp>
        <p:nvSpPr>
          <p:cNvPr id="34" name="33 Flecha curvada hacia arriba"/>
          <p:cNvSpPr/>
          <p:nvPr/>
        </p:nvSpPr>
        <p:spPr>
          <a:xfrm>
            <a:off x="3731559" y="3819526"/>
            <a:ext cx="1469091" cy="4621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solidFill>
                <a:schemeClr val="tx1"/>
              </a:solidFill>
            </a:endParaRPr>
          </a:p>
        </p:txBody>
      </p:sp>
      <p:sp>
        <p:nvSpPr>
          <p:cNvPr id="41" name="40 Flecha curvada hacia arriba"/>
          <p:cNvSpPr/>
          <p:nvPr/>
        </p:nvSpPr>
        <p:spPr>
          <a:xfrm flipH="1">
            <a:off x="2447925" y="3819526"/>
            <a:ext cx="1373786" cy="46219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s-EC">
              <a:solidFill>
                <a:schemeClr val="tx1"/>
              </a:solidFill>
            </a:endParaRPr>
          </a:p>
        </p:txBody>
      </p:sp>
      <p:pic>
        <p:nvPicPr>
          <p:cNvPr id="2057" name="Picture 9"/>
          <p:cNvPicPr>
            <a:picLocks noChangeAspect="1" noChangeArrowheads="1"/>
          </p:cNvPicPr>
          <p:nvPr/>
        </p:nvPicPr>
        <p:blipFill rotWithShape="1">
          <a:blip r:embed="rId13">
            <a:extLst>
              <a:ext uri="{28A0092B-C50C-407E-A947-70E740481C1C}">
                <a14:useLocalDpi xmlns:a14="http://schemas.microsoft.com/office/drawing/2010/main" val="0"/>
              </a:ext>
            </a:extLst>
          </a:blip>
          <a:srcRect b="17450"/>
          <a:stretch/>
        </p:blipFill>
        <p:spPr bwMode="auto">
          <a:xfrm>
            <a:off x="6200245" y="2675407"/>
            <a:ext cx="1541334" cy="16119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14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392860" y="4163555"/>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t>Zebrowsky</a:t>
            </a:r>
            <a:r>
              <a:rPr lang="es-EC" sz="800" dirty="0"/>
              <a:t>, 1996</a:t>
            </a:r>
          </a:p>
        </p:txBody>
      </p:sp>
      <p:sp>
        <p:nvSpPr>
          <p:cNvPr id="35" name="34 Rectángulo redondeado"/>
          <p:cNvSpPr/>
          <p:nvPr/>
        </p:nvSpPr>
        <p:spPr>
          <a:xfrm>
            <a:off x="2419350" y="895350"/>
            <a:ext cx="2495550" cy="323850"/>
          </a:xfrm>
          <a:prstGeom prst="roundRect">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s-EC" dirty="0" smtClean="0"/>
              <a:t>CANGAHUA</a:t>
            </a:r>
            <a:endParaRPr lang="es-EC" dirty="0"/>
          </a:p>
        </p:txBody>
      </p:sp>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310" y="1352550"/>
            <a:ext cx="3526115" cy="230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36 Conector recto de flecha"/>
          <p:cNvCxnSpPr>
            <a:endCxn id="38" idx="3"/>
          </p:cNvCxnSpPr>
          <p:nvPr/>
        </p:nvCxnSpPr>
        <p:spPr>
          <a:xfrm flipH="1" flipV="1">
            <a:off x="1469934" y="1838325"/>
            <a:ext cx="1334924" cy="10096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37 Rectángulo redondeado"/>
          <p:cNvSpPr/>
          <p:nvPr/>
        </p:nvSpPr>
        <p:spPr>
          <a:xfrm>
            <a:off x="328314" y="1719263"/>
            <a:ext cx="1141620" cy="238125"/>
          </a:xfrm>
          <a:prstGeom prst="round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r>
              <a:rPr lang="es-EC" dirty="0" err="1"/>
              <a:t>P</a:t>
            </a:r>
            <a:r>
              <a:rPr lang="es-EC" dirty="0" err="1" smtClean="0"/>
              <a:t>iroclastitas</a:t>
            </a:r>
            <a:endParaRPr lang="es-EC" dirty="0"/>
          </a:p>
        </p:txBody>
      </p:sp>
      <p:sp>
        <p:nvSpPr>
          <p:cNvPr id="48" name="47 Rectángulo"/>
          <p:cNvSpPr/>
          <p:nvPr/>
        </p:nvSpPr>
        <p:spPr>
          <a:xfrm>
            <a:off x="6547135" y="2895600"/>
            <a:ext cx="1882682"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Oyarzun, </a:t>
            </a:r>
            <a:r>
              <a:rPr lang="es-EC" sz="800" dirty="0" err="1"/>
              <a:t>borja</a:t>
            </a:r>
            <a:r>
              <a:rPr lang="es-EC" sz="800" dirty="0"/>
              <a:t> &amp; </a:t>
            </a:r>
            <a:r>
              <a:rPr lang="es-EC" sz="800" dirty="0" err="1"/>
              <a:t>Sherwood</a:t>
            </a:r>
            <a:r>
              <a:rPr lang="es-EC" sz="800" dirty="0"/>
              <a:t>, 2015</a:t>
            </a:r>
          </a:p>
        </p:txBody>
      </p:sp>
      <p:sp>
        <p:nvSpPr>
          <p:cNvPr id="51" name="50 Rectángulo redondeado"/>
          <p:cNvSpPr/>
          <p:nvPr/>
        </p:nvSpPr>
        <p:spPr>
          <a:xfrm>
            <a:off x="6000750" y="1076324"/>
            <a:ext cx="2209800" cy="323850"/>
          </a:xfrm>
          <a:prstGeom prst="roundRect">
            <a:avLst/>
          </a:prstGeom>
        </p:spPr>
        <p:style>
          <a:lnRef idx="1">
            <a:schemeClr val="accent3"/>
          </a:lnRef>
          <a:fillRef idx="3">
            <a:schemeClr val="accent3"/>
          </a:fillRef>
          <a:effectRef idx="2">
            <a:schemeClr val="accent3"/>
          </a:effectRef>
          <a:fontRef idx="minor">
            <a:schemeClr val="lt1"/>
          </a:fontRef>
        </p:style>
        <p:txBody>
          <a:bodyPr lIns="68580" tIns="34290" rIns="68580" bIns="34290" rtlCol="0" anchor="ctr"/>
          <a:lstStyle/>
          <a:p>
            <a:pPr algn="ctr"/>
            <a:r>
              <a:rPr lang="es-EC" dirty="0" smtClean="0">
                <a:solidFill>
                  <a:sysClr val="windowText" lastClr="000000"/>
                </a:solidFill>
              </a:rPr>
              <a:t>Reforma agraria</a:t>
            </a:r>
            <a:endParaRPr lang="es-EC" dirty="0">
              <a:solidFill>
                <a:sysClr val="windowText" lastClr="000000"/>
              </a:solidFill>
            </a:endParaRPr>
          </a:p>
        </p:txBody>
      </p:sp>
      <p:cxnSp>
        <p:nvCxnSpPr>
          <p:cNvPr id="52" name="51 Conector recto de flecha"/>
          <p:cNvCxnSpPr>
            <a:stCxn id="55" idx="1"/>
          </p:cNvCxnSpPr>
          <p:nvPr/>
        </p:nvCxnSpPr>
        <p:spPr>
          <a:xfrm flipH="1">
            <a:off x="4772026" y="2019300"/>
            <a:ext cx="1574831" cy="7143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54 Rectángulo redondeado"/>
          <p:cNvSpPr/>
          <p:nvPr/>
        </p:nvSpPr>
        <p:spPr>
          <a:xfrm>
            <a:off x="6346856" y="1900238"/>
            <a:ext cx="1141620" cy="238125"/>
          </a:xfrm>
          <a:prstGeom prst="round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a:r>
              <a:rPr lang="es-EC" dirty="0" smtClean="0"/>
              <a:t>Erosión</a:t>
            </a:r>
            <a:endParaRPr lang="es-EC" dirty="0"/>
          </a:p>
        </p:txBody>
      </p:sp>
      <p:sp>
        <p:nvSpPr>
          <p:cNvPr id="56" name="55 Rectángulo redondeado"/>
          <p:cNvSpPr/>
          <p:nvPr/>
        </p:nvSpPr>
        <p:spPr>
          <a:xfrm>
            <a:off x="5559440" y="2506801"/>
            <a:ext cx="1768460" cy="226874"/>
          </a:xfrm>
          <a:prstGeom prst="roundRect">
            <a:avLst/>
          </a:prstGeom>
        </p:spPr>
        <p:style>
          <a:lnRef idx="1">
            <a:schemeClr val="accent2"/>
          </a:lnRef>
          <a:fillRef idx="3">
            <a:schemeClr val="accent2"/>
          </a:fillRef>
          <a:effectRef idx="2">
            <a:schemeClr val="accent2"/>
          </a:effectRef>
          <a:fontRef idx="minor">
            <a:schemeClr val="lt1"/>
          </a:fontRef>
        </p:style>
        <p:txBody>
          <a:bodyPr lIns="68580" tIns="34290" rIns="68580" bIns="34290" rtlCol="0" anchor="ctr"/>
          <a:lstStyle/>
          <a:p>
            <a:pPr algn="ctr"/>
            <a:r>
              <a:rPr lang="es-EC" dirty="0" smtClean="0">
                <a:solidFill>
                  <a:sysClr val="windowText" lastClr="000000"/>
                </a:solidFill>
              </a:rPr>
              <a:t>200-500 Mg/ha/año</a:t>
            </a:r>
            <a:endParaRPr lang="es-EC" dirty="0">
              <a:solidFill>
                <a:sysClr val="windowText" lastClr="000000"/>
              </a:solidFill>
            </a:endParaRPr>
          </a:p>
        </p:txBody>
      </p:sp>
      <p:sp>
        <p:nvSpPr>
          <p:cNvPr id="57" name="56 Rectángulo"/>
          <p:cNvSpPr/>
          <p:nvPr/>
        </p:nvSpPr>
        <p:spPr>
          <a:xfrm>
            <a:off x="3422743" y="3661053"/>
            <a:ext cx="1882682"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a:t>Brown, Aragón &amp; Guerrero, 2017</a:t>
            </a:r>
          </a:p>
        </p:txBody>
      </p:sp>
      <p:sp>
        <p:nvSpPr>
          <p:cNvPr id="46" name="45 Flecha abajo"/>
          <p:cNvSpPr/>
          <p:nvPr/>
        </p:nvSpPr>
        <p:spPr>
          <a:xfrm>
            <a:off x="6821502" y="1533525"/>
            <a:ext cx="284148" cy="304800"/>
          </a:xfrm>
          <a:prstGeom prst="downArrow">
            <a:avLst/>
          </a:prstGeom>
        </p:spPr>
        <p:style>
          <a:lnRef idx="1">
            <a:schemeClr val="accent3"/>
          </a:lnRef>
          <a:fillRef idx="2">
            <a:schemeClr val="accent3"/>
          </a:fillRef>
          <a:effectRef idx="1">
            <a:schemeClr val="accent3"/>
          </a:effectRef>
          <a:fontRef idx="minor">
            <a:schemeClr val="dk1"/>
          </a:fontRef>
        </p:style>
        <p:txBody>
          <a:bodyPr lIns="68580" tIns="34290" rIns="68580" bIns="34290" rtlCol="0" anchor="ctr"/>
          <a:lstStyle/>
          <a:p>
            <a:pPr algn="ctr"/>
            <a:endParaRPr lang="es-EC"/>
          </a:p>
        </p:txBody>
      </p:sp>
    </p:spTree>
    <p:extLst>
      <p:ext uri="{BB962C8B-B14F-4D97-AF65-F5344CB8AC3E}">
        <p14:creationId xmlns:p14="http://schemas.microsoft.com/office/powerpoint/2010/main" val="2908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9104"/>
            <a:ext cx="138564"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s-ES" dirty="0"/>
          </a:p>
        </p:txBody>
      </p:sp>
      <p:cxnSp>
        <p:nvCxnSpPr>
          <p:cNvPr id="4" name="Conector recto 3"/>
          <p:cNvCxnSpPr/>
          <p:nvPr/>
        </p:nvCxnSpPr>
        <p:spPr>
          <a:xfrm flipV="1">
            <a:off x="265925" y="536532"/>
            <a:ext cx="1612232" cy="4066"/>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Conector recto 4"/>
          <p:cNvCxnSpPr/>
          <p:nvPr/>
        </p:nvCxnSpPr>
        <p:spPr>
          <a:xfrm flipV="1">
            <a:off x="1878157" y="536532"/>
            <a:ext cx="1853402" cy="4067"/>
          </a:xfrm>
          <a:prstGeom prst="line">
            <a:avLst/>
          </a:prstGeom>
          <a:ln w="38100">
            <a:solidFill>
              <a:schemeClr val="accent6">
                <a:lumMod val="50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ítulo 7"/>
          <p:cNvSpPr>
            <a:spLocks noGrp="1"/>
          </p:cNvSpPr>
          <p:nvPr>
            <p:ph type="title"/>
          </p:nvPr>
        </p:nvSpPr>
        <p:spPr>
          <a:xfrm>
            <a:off x="265924" y="197527"/>
            <a:ext cx="3465635" cy="365082"/>
          </a:xfrm>
        </p:spPr>
        <p:txBody>
          <a:bodyPr>
            <a:noAutofit/>
          </a:bodyPr>
          <a:lstStyle/>
          <a:p>
            <a:pPr lvl="0"/>
            <a:r>
              <a:rPr lang="es-EC" sz="1700" dirty="0">
                <a:solidFill>
                  <a:schemeClr val="tx1"/>
                </a:solidFill>
                <a:latin typeface="Times New Roman" panose="02020603050405020304" pitchFamily="18" charset="0"/>
                <a:cs typeface="Times New Roman" panose="02020603050405020304" pitchFamily="18" charset="0"/>
              </a:rPr>
              <a:t>REVISIÓN DE LA LITERATURA</a:t>
            </a:r>
            <a:endParaRPr lang="es-ES" sz="1700" dirty="0">
              <a:solidFill>
                <a:schemeClr val="tx1"/>
              </a:solidFill>
              <a:latin typeface="Times New Roman" panose="02020603050405020304" pitchFamily="18" charset="0"/>
              <a:cs typeface="Times New Roman" panose="02020603050405020304" pitchFamily="18" charset="0"/>
            </a:endParaRPr>
          </a:p>
        </p:txBody>
      </p:sp>
      <p:pic>
        <p:nvPicPr>
          <p:cNvPr id="29" name="Picture 4">
            <a:extLst>
              <a:ext uri="{FF2B5EF4-FFF2-40B4-BE49-F238E27FC236}">
                <a16:creationId xmlns:a16="http://schemas.microsoft.com/office/drawing/2014/main" xmlns="" id="{6F6872C9-962C-49FA-B572-95497548D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41" y="4491268"/>
            <a:ext cx="2314575" cy="5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31 Rectángulo"/>
          <p:cNvSpPr/>
          <p:nvPr/>
        </p:nvSpPr>
        <p:spPr>
          <a:xfrm>
            <a:off x="392860" y="4163555"/>
            <a:ext cx="1358360" cy="2286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r>
              <a:rPr lang="es-EC" sz="800" dirty="0" err="1"/>
              <a:t>Zohary</a:t>
            </a:r>
            <a:r>
              <a:rPr lang="es-EC" sz="800" dirty="0"/>
              <a:t> &amp; </a:t>
            </a:r>
            <a:r>
              <a:rPr lang="es-EC" sz="800" dirty="0" err="1"/>
              <a:t>Heller</a:t>
            </a:r>
            <a:r>
              <a:rPr lang="es-EC" sz="800" dirty="0"/>
              <a:t>, 1984</a:t>
            </a:r>
          </a:p>
        </p:txBody>
      </p:sp>
      <p:sp>
        <p:nvSpPr>
          <p:cNvPr id="3" name="2 Rectángulo redondeado"/>
          <p:cNvSpPr/>
          <p:nvPr/>
        </p:nvSpPr>
        <p:spPr>
          <a:xfrm>
            <a:off x="3295650" y="838200"/>
            <a:ext cx="2228850" cy="3333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s-EC" dirty="0" smtClean="0"/>
              <a:t>TREBOL BLANCO</a:t>
            </a:r>
            <a:endParaRPr lang="es-EC"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3650" y="1331538"/>
            <a:ext cx="2309813" cy="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883" y="3086101"/>
            <a:ext cx="899347"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Elipse"/>
          <p:cNvSpPr/>
          <p:nvPr/>
        </p:nvSpPr>
        <p:spPr>
          <a:xfrm>
            <a:off x="5876925" y="3338514"/>
            <a:ext cx="438150" cy="428624"/>
          </a:xfrm>
          <a:prstGeom prst="ellipse">
            <a:avLst/>
          </a:prstGeom>
        </p:spPr>
        <p:style>
          <a:lnRef idx="0">
            <a:schemeClr val="accent6"/>
          </a:lnRef>
          <a:fillRef idx="3">
            <a:schemeClr val="accent6"/>
          </a:fillRef>
          <a:effectRef idx="3">
            <a:schemeClr val="accent6"/>
          </a:effectRef>
          <a:fontRef idx="minor">
            <a:schemeClr val="lt1"/>
          </a:fontRef>
        </p:style>
        <p:txBody>
          <a:bodyPr lIns="68580" tIns="34290" rIns="68580" bIns="34290" rtlCol="0" anchor="ctr"/>
          <a:lstStyle/>
          <a:p>
            <a:pPr algn="ctr"/>
            <a:r>
              <a:rPr lang="es-EC" b="1" dirty="0" smtClean="0">
                <a:solidFill>
                  <a:schemeClr val="tx1"/>
                </a:solidFill>
              </a:rPr>
              <a:t>N</a:t>
            </a:r>
            <a:endParaRPr lang="es-EC" b="1" dirty="0">
              <a:solidFill>
                <a:schemeClr val="tx1"/>
              </a:solidFill>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659" y="3117375"/>
            <a:ext cx="1981200" cy="1042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532" y="1062999"/>
            <a:ext cx="1828800" cy="165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532" y="2533650"/>
            <a:ext cx="1828800" cy="137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descr="Resultado de imagen para trebol ladino gigan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1813" y="1209675"/>
            <a:ext cx="2676525" cy="178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565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2">
  <a:themeElements>
    <a:clrScheme name="Personalizado 5">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5872</TotalTime>
  <Words>5836</Words>
  <Application>Microsoft Office PowerPoint</Application>
  <PresentationFormat>Presentación en pantalla (16:9)</PresentationFormat>
  <Paragraphs>353</Paragraphs>
  <Slides>42</Slides>
  <Notes>38</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42</vt:i4>
      </vt:variant>
    </vt:vector>
  </HeadingPairs>
  <TitlesOfParts>
    <vt:vector size="45" baseType="lpstr">
      <vt:lpstr>tema 2</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REVISIÓN DE LA LITERATURA</vt:lpstr>
      <vt:lpstr>REVISIÓN DE LA LITERATURA</vt:lpstr>
      <vt:lpstr>REVISIÓN DE LA LITERATURA</vt:lpstr>
      <vt:lpstr>REVISIÓN DE LA LITERATURA</vt:lpstr>
      <vt:lpstr>REVISIÓN DE LA LITERATURA</vt:lpstr>
      <vt:lpstr>REVISIÓN DE LA LITERATURA</vt:lpstr>
      <vt:lpstr>REVISIÓN DE LA LITERATURA</vt:lpstr>
      <vt:lpstr>REVISIÓN DE LA LITERATURA</vt:lpstr>
      <vt:lpstr>REVISIÓN DE LA LITERATURA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Bryan Crespo Ordoñez</dc:creator>
  <cp:lastModifiedBy>User</cp:lastModifiedBy>
  <cp:revision>559</cp:revision>
  <dcterms:created xsi:type="dcterms:W3CDTF">2017-05-28T14:45:23Z</dcterms:created>
  <dcterms:modified xsi:type="dcterms:W3CDTF">2021-06-07T20:00:51Z</dcterms:modified>
</cp:coreProperties>
</file>