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9"/>
  </p:notesMasterIdLst>
  <p:handoutMasterIdLst>
    <p:handoutMasterId r:id="rId30"/>
  </p:handoutMasterIdLst>
  <p:sldIdLst>
    <p:sldId id="256" r:id="rId3"/>
    <p:sldId id="260" r:id="rId4"/>
    <p:sldId id="302" r:id="rId5"/>
    <p:sldId id="320" r:id="rId6"/>
    <p:sldId id="291" r:id="rId7"/>
    <p:sldId id="262" r:id="rId8"/>
    <p:sldId id="322" r:id="rId9"/>
    <p:sldId id="292" r:id="rId10"/>
    <p:sldId id="329" r:id="rId11"/>
    <p:sldId id="330" r:id="rId12"/>
    <p:sldId id="326" r:id="rId13"/>
    <p:sldId id="295" r:id="rId14"/>
    <p:sldId id="296" r:id="rId15"/>
    <p:sldId id="297" r:id="rId16"/>
    <p:sldId id="298" r:id="rId17"/>
    <p:sldId id="313" r:id="rId18"/>
    <p:sldId id="279" r:id="rId19"/>
    <p:sldId id="314" r:id="rId20"/>
    <p:sldId id="327" r:id="rId21"/>
    <p:sldId id="328" r:id="rId22"/>
    <p:sldId id="316" r:id="rId23"/>
    <p:sldId id="317" r:id="rId24"/>
    <p:sldId id="318" r:id="rId25"/>
    <p:sldId id="324" r:id="rId26"/>
    <p:sldId id="325" r:id="rId27"/>
    <p:sldId id="288" r:id="rId28"/>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R V" initials="GRV" lastIdx="1" clrIdx="0">
    <p:extLst>
      <p:ext uri="{19B8F6BF-5375-455C-9EA6-DF929625EA0E}">
        <p15:presenceInfo xmlns:p15="http://schemas.microsoft.com/office/powerpoint/2012/main" userId="d7ead150ead744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9" autoAdjust="0"/>
    <p:restoredTop sz="94660"/>
  </p:normalViewPr>
  <p:slideViewPr>
    <p:cSldViewPr>
      <p:cViewPr varScale="1">
        <p:scale>
          <a:sx n="44" d="100"/>
          <a:sy n="44" d="100"/>
        </p:scale>
        <p:origin x="60" y="-276"/>
      </p:cViewPr>
      <p:guideLst>
        <p:guide orient="horz" pos="3240"/>
        <p:guide pos="57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4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NOVO\Downloads\participacion%20todas%20las%20marcas%20chin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NOVO\Desktop\TESIS\SPSS%20Tesis\Final\Tablas%20con%20Base%20de%20Datos%2011Marz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Edad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De 25 a 35 años</c:v>
              </c:pt>
              <c:pt idx="1">
                <c:v>De 36 a 46 años</c:v>
              </c:pt>
              <c:pt idx="2">
                <c:v>De 47 a 54 años</c:v>
              </c:pt>
            </c:strLit>
          </c:cat>
          <c:val>
            <c:numLit>
              <c:formatCode>General</c:formatCode>
              <c:ptCount val="3"/>
              <c:pt idx="0">
                <c:v>28.645833333333329</c:v>
              </c:pt>
              <c:pt idx="1">
                <c:v>49.21875</c:v>
              </c:pt>
              <c:pt idx="2">
                <c:v>22.135416666666661</c:v>
              </c:pt>
            </c:numLit>
          </c:val>
          <c:extLst>
            <c:ext xmlns:c16="http://schemas.microsoft.com/office/drawing/2014/chart" uri="{C3380CC4-5D6E-409C-BE32-E72D297353CC}">
              <c16:uniqueId val="{00000000-E75A-4364-9ABA-29FF009BD777}"/>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3"/>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B46-4392-AA13-F3299229615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B46-4392-AA13-F3299229615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B46-4392-AA13-F3299229615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B46-4392-AA13-F3299229615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B46-4392-AA13-F3299229615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B46-4392-AA13-F3299229615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B46-4392-AA13-F3299229615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B46-4392-AA13-F3299229615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B46-4392-AA13-F3299229615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B46-4392-AA13-F3299229615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B46-4392-AA13-F3299229615E}"/>
              </c:ext>
            </c:extLst>
          </c:dPt>
          <c:dLbls>
            <c:dLbl>
              <c:idx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6B46-4392-AA13-F3299229615E}"/>
                </c:ext>
              </c:extLst>
            </c:dLbl>
            <c:dLbl>
              <c:idx val="1"/>
              <c:spPr>
                <a:noFill/>
                <a:ln>
                  <a:noFill/>
                </a:ln>
                <a:effectLst/>
              </c:spPr>
              <c:txPr>
                <a:bodyPr rot="0" spcFirstLastPara="1" vertOverflow="ellipsis" vert="horz" wrap="square" anchor="ctr" anchorCtr="1"/>
                <a:lstStyle/>
                <a:p>
                  <a:pPr>
                    <a:defRPr sz="160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6B46-4392-AA13-F3299229615E}"/>
                </c:ext>
              </c:extLst>
            </c:dLbl>
            <c:dLbl>
              <c:idx val="2"/>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5-6B46-4392-AA13-F3299229615E}"/>
                </c:ext>
              </c:extLst>
            </c:dLbl>
            <c:dLbl>
              <c:idx val="3"/>
              <c:spPr>
                <a:noFill/>
                <a:ln>
                  <a:noFill/>
                </a:ln>
                <a:effectLst/>
              </c:spPr>
              <c:txPr>
                <a:bodyPr rot="0" spcFirstLastPara="1" vertOverflow="ellipsis" vert="horz" wrap="square" anchor="ctr" anchorCtr="1"/>
                <a:lstStyle/>
                <a:p>
                  <a:pPr>
                    <a:defRPr sz="160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7-6B46-4392-AA13-F3299229615E}"/>
                </c:ext>
              </c:extLst>
            </c:dLbl>
            <c:dLbl>
              <c:idx val="4"/>
              <c:spPr>
                <a:noFill/>
                <a:ln>
                  <a:noFill/>
                </a:ln>
                <a:effectLst/>
              </c:spPr>
              <c:txPr>
                <a:bodyPr rot="0" spcFirstLastPara="1" vertOverflow="ellipsis" vert="horz" wrap="square" anchor="ctr" anchorCtr="1"/>
                <a:lstStyle/>
                <a:p>
                  <a:pPr>
                    <a:defRPr sz="160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9-6B46-4392-AA13-F3299229615E}"/>
                </c:ext>
              </c:extLst>
            </c:dLbl>
            <c:dLbl>
              <c:idx val="5"/>
              <c:spPr>
                <a:noFill/>
                <a:ln>
                  <a:noFill/>
                </a:ln>
                <a:effectLst/>
              </c:spPr>
              <c:txPr>
                <a:bodyPr rot="0" spcFirstLastPara="1" vertOverflow="ellipsis" vert="horz" wrap="square" anchor="ctr" anchorCtr="1"/>
                <a:lstStyle/>
                <a:p>
                  <a:pPr>
                    <a:defRPr sz="160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B-6B46-4392-AA13-F3299229615E}"/>
                </c:ext>
              </c:extLst>
            </c:dLbl>
            <c:dLbl>
              <c:idx val="6"/>
              <c:spPr>
                <a:noFill/>
                <a:ln>
                  <a:noFill/>
                </a:ln>
                <a:effectLst/>
              </c:spPr>
              <c:txPr>
                <a:bodyPr rot="0" spcFirstLastPara="1" vertOverflow="ellipsis" vert="horz" wrap="square" anchor="ctr" anchorCtr="1"/>
                <a:lstStyle/>
                <a:p>
                  <a:pPr>
                    <a:defRPr sz="1600" b="1" i="0" u="none" strike="noStrike" kern="1200" spc="0" baseline="0">
                      <a:solidFill>
                        <a:schemeClr val="accent1">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D-6B46-4392-AA13-F3299229615E}"/>
                </c:ext>
              </c:extLst>
            </c:dLbl>
            <c:dLbl>
              <c:idx val="7"/>
              <c:spPr>
                <a:noFill/>
                <a:ln>
                  <a:noFill/>
                </a:ln>
                <a:effectLst/>
              </c:spPr>
              <c:txPr>
                <a:bodyPr rot="0" spcFirstLastPara="1" vertOverflow="ellipsis" vert="horz" wrap="square" anchor="ctr" anchorCtr="1"/>
                <a:lstStyle/>
                <a:p>
                  <a:pPr>
                    <a:defRPr sz="1600" b="1" i="0" u="none" strike="noStrike" kern="1200" spc="0" baseline="0">
                      <a:solidFill>
                        <a:schemeClr val="accent2">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F-6B46-4392-AA13-F3299229615E}"/>
                </c:ext>
              </c:extLst>
            </c:dLbl>
            <c:dLbl>
              <c:idx val="8"/>
              <c:spPr>
                <a:noFill/>
                <a:ln>
                  <a:noFill/>
                </a:ln>
                <a:effectLst/>
              </c:spPr>
              <c:txPr>
                <a:bodyPr rot="0" spcFirstLastPara="1" vertOverflow="ellipsis" vert="horz" wrap="square" anchor="ctr" anchorCtr="1"/>
                <a:lstStyle/>
                <a:p>
                  <a:pPr>
                    <a:defRPr sz="1600" b="1" i="0" u="none" strike="noStrike" kern="1200" spc="0" baseline="0">
                      <a:solidFill>
                        <a:schemeClr val="accent3">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1-6B46-4392-AA13-F3299229615E}"/>
                </c:ext>
              </c:extLst>
            </c:dLbl>
            <c:dLbl>
              <c:idx val="9"/>
              <c:spPr>
                <a:noFill/>
                <a:ln>
                  <a:noFill/>
                </a:ln>
                <a:effectLst/>
              </c:spPr>
              <c:txPr>
                <a:bodyPr rot="0" spcFirstLastPara="1" vertOverflow="ellipsis" vert="horz" wrap="square" anchor="ctr" anchorCtr="1"/>
                <a:lstStyle/>
                <a:p>
                  <a:pPr>
                    <a:defRPr sz="1600" b="1" i="0" u="none" strike="noStrike" kern="1200" spc="0" baseline="0">
                      <a:solidFill>
                        <a:schemeClr val="accent4">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3-6B46-4392-AA13-F3299229615E}"/>
                </c:ext>
              </c:extLst>
            </c:dLbl>
            <c:dLbl>
              <c:idx val="10"/>
              <c:spPr>
                <a:noFill/>
                <a:ln>
                  <a:noFill/>
                </a:ln>
                <a:effectLst/>
              </c:spPr>
              <c:txPr>
                <a:bodyPr rot="0" spcFirstLastPara="1" vertOverflow="ellipsis" vert="horz" wrap="square" anchor="ctr" anchorCtr="1"/>
                <a:lstStyle/>
                <a:p>
                  <a:pPr>
                    <a:defRPr sz="1600" b="1" i="0" u="none" strike="noStrike" kern="1200" spc="0" baseline="0">
                      <a:solidFill>
                        <a:schemeClr val="accent5">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5-6B46-4392-AA13-F3299229615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Hoja2!$B$4:$B$14</c:f>
              <c:strCache>
                <c:ptCount val="11"/>
                <c:pt idx="0">
                  <c:v>Great Wall</c:v>
                </c:pt>
                <c:pt idx="1">
                  <c:v>Jac</c:v>
                </c:pt>
                <c:pt idx="2">
                  <c:v>Chery</c:v>
                </c:pt>
                <c:pt idx="3">
                  <c:v>Soueast</c:v>
                </c:pt>
                <c:pt idx="4">
                  <c:v>Changan</c:v>
                </c:pt>
                <c:pt idx="5">
                  <c:v>Foton</c:v>
                </c:pt>
                <c:pt idx="6">
                  <c:v>Shineray</c:v>
                </c:pt>
                <c:pt idx="7">
                  <c:v>Dongfeng</c:v>
                </c:pt>
                <c:pt idx="8">
                  <c:v>Zotye</c:v>
                </c:pt>
                <c:pt idx="9">
                  <c:v>Faw</c:v>
                </c:pt>
                <c:pt idx="10">
                  <c:v>Otras</c:v>
                </c:pt>
              </c:strCache>
            </c:strRef>
          </c:cat>
          <c:val>
            <c:numRef>
              <c:f>Hoja2!$E$4:$E$14</c:f>
              <c:numCache>
                <c:formatCode>0.0%</c:formatCode>
                <c:ptCount val="11"/>
                <c:pt idx="0">
                  <c:v>0.309114759647935</c:v>
                </c:pt>
                <c:pt idx="1">
                  <c:v>0.17209715639810427</c:v>
                </c:pt>
                <c:pt idx="2">
                  <c:v>0.1473849018280298</c:v>
                </c:pt>
                <c:pt idx="3">
                  <c:v>7.5279282329045363E-2</c:v>
                </c:pt>
                <c:pt idx="4">
                  <c:v>5.6998984427894382E-2</c:v>
                </c:pt>
                <c:pt idx="5">
                  <c:v>4.9043669600541635E-2</c:v>
                </c:pt>
                <c:pt idx="6">
                  <c:v>3.2244414353419092E-2</c:v>
                </c:pt>
                <c:pt idx="7">
                  <c:v>2.5346987136086661E-2</c:v>
                </c:pt>
                <c:pt idx="8">
                  <c:v>2.2046377792823292E-2</c:v>
                </c:pt>
                <c:pt idx="9">
                  <c:v>2.1073121191604604E-2</c:v>
                </c:pt>
                <c:pt idx="10">
                  <c:v>8.9370345294515915E-2</c:v>
                </c:pt>
              </c:numCache>
            </c:numRef>
          </c:val>
          <c:extLst>
            <c:ext xmlns:c16="http://schemas.microsoft.com/office/drawing/2014/chart" uri="{C3380CC4-5D6E-409C-BE32-E72D297353CC}">
              <c16:uniqueId val="{00000016-6B46-4392-AA13-F3299229615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Estado</a:t>
            </a:r>
            <a:r>
              <a:rPr lang="en-US" b="1" baseline="0" dirty="0"/>
              <a:t> Civil</a:t>
            </a:r>
            <a:endParaRPr lang="en-US"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Soltero</c:v>
              </c:pt>
              <c:pt idx="1">
                <c:v>Casado</c:v>
              </c:pt>
              <c:pt idx="2">
                <c:v>Divorciado</c:v>
              </c:pt>
              <c:pt idx="3">
                <c:v>Viudo</c:v>
              </c:pt>
              <c:pt idx="4">
                <c:v>Unión Libre</c:v>
              </c:pt>
            </c:strLit>
          </c:cat>
          <c:val>
            <c:numLit>
              <c:formatCode>General</c:formatCode>
              <c:ptCount val="5"/>
              <c:pt idx="0">
                <c:v>38.28125</c:v>
              </c:pt>
              <c:pt idx="1">
                <c:v>50</c:v>
              </c:pt>
              <c:pt idx="2">
                <c:v>2.604166666666667</c:v>
              </c:pt>
              <c:pt idx="3">
                <c:v>1.3020833333333339</c:v>
              </c:pt>
              <c:pt idx="4">
                <c:v>7.8125</c:v>
              </c:pt>
            </c:numLit>
          </c:val>
          <c:extLst>
            <c:ext xmlns:c16="http://schemas.microsoft.com/office/drawing/2014/chart" uri="{C3380CC4-5D6E-409C-BE32-E72D297353CC}">
              <c16:uniqueId val="{00000000-9D56-4C5F-876D-D21052E9BFF0}"/>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Estructura familiar</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Solo</c:v>
              </c:pt>
              <c:pt idx="1">
                <c:v>Padres</c:v>
              </c:pt>
              <c:pt idx="2">
                <c:v>Hijos</c:v>
              </c:pt>
              <c:pt idx="3">
                <c:v>Cónyuge sin hijos</c:v>
              </c:pt>
              <c:pt idx="4">
                <c:v>Cónyuge con hijos</c:v>
              </c:pt>
            </c:strLit>
          </c:cat>
          <c:val>
            <c:numLit>
              <c:formatCode>General</c:formatCode>
              <c:ptCount val="5"/>
              <c:pt idx="0">
                <c:v>9.8958333333333321</c:v>
              </c:pt>
              <c:pt idx="1">
                <c:v>27.083333333333329</c:v>
              </c:pt>
              <c:pt idx="2">
                <c:v>7.552083333333333</c:v>
              </c:pt>
              <c:pt idx="3">
                <c:v>7.552083333333333</c:v>
              </c:pt>
              <c:pt idx="4">
                <c:v>47.916666666666671</c:v>
              </c:pt>
            </c:numLit>
          </c:val>
          <c:extLst>
            <c:ext xmlns:c16="http://schemas.microsoft.com/office/drawing/2014/chart" uri="{C3380CC4-5D6E-409C-BE32-E72D297353CC}">
              <c16:uniqueId val="{00000000-3DC1-48A9-942F-801F0610E635}"/>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Nivel de educación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Educación Básica</c:v>
              </c:pt>
              <c:pt idx="1">
                <c:v>Bachillerato</c:v>
              </c:pt>
              <c:pt idx="2">
                <c:v>Cursando tercer nivel</c:v>
              </c:pt>
              <c:pt idx="3">
                <c:v>Tercer Nivel</c:v>
              </c:pt>
              <c:pt idx="4">
                <c:v>Postgrado en curso</c:v>
              </c:pt>
              <c:pt idx="5">
                <c:v>Postgrado</c:v>
              </c:pt>
            </c:strLit>
          </c:cat>
          <c:val>
            <c:numLit>
              <c:formatCode>General</c:formatCode>
              <c:ptCount val="6"/>
              <c:pt idx="0">
                <c:v>3.6458333333333339</c:v>
              </c:pt>
              <c:pt idx="1">
                <c:v>21.09375</c:v>
              </c:pt>
              <c:pt idx="2">
                <c:v>20.833333333333339</c:v>
              </c:pt>
              <c:pt idx="3">
                <c:v>46.354166666666671</c:v>
              </c:pt>
              <c:pt idx="4">
                <c:v>3.6458333333333339</c:v>
              </c:pt>
              <c:pt idx="5">
                <c:v>4.4270833333333339</c:v>
              </c:pt>
            </c:numLit>
          </c:val>
          <c:extLst>
            <c:ext xmlns:c16="http://schemas.microsoft.com/office/drawing/2014/chart" uri="{C3380CC4-5D6E-409C-BE32-E72D297353CC}">
              <c16:uniqueId val="{00000000-DD71-4B7E-A799-E2C9765246D8}"/>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Influencia en la compra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Amigo/a</c:v>
              </c:pt>
              <c:pt idx="1">
                <c:v>Padre / Madre</c:v>
              </c:pt>
              <c:pt idx="2">
                <c:v>Hermano/a</c:v>
              </c:pt>
              <c:pt idx="3">
                <c:v>Asesor Comercial</c:v>
              </c:pt>
              <c:pt idx="4">
                <c:v>Pareja</c:v>
              </c:pt>
              <c:pt idx="5">
                <c:v>Ninguno</c:v>
              </c:pt>
            </c:strLit>
          </c:cat>
          <c:val>
            <c:numLit>
              <c:formatCode>General</c:formatCode>
              <c:ptCount val="6"/>
              <c:pt idx="0">
                <c:v>9.375</c:v>
              </c:pt>
              <c:pt idx="1">
                <c:v>16.145833333333339</c:v>
              </c:pt>
              <c:pt idx="2">
                <c:v>4.9479166666666661</c:v>
              </c:pt>
              <c:pt idx="3">
                <c:v>16.145833333333339</c:v>
              </c:pt>
              <c:pt idx="4">
                <c:v>24.21875</c:v>
              </c:pt>
              <c:pt idx="5">
                <c:v>29.166666666666671</c:v>
              </c:pt>
            </c:numLit>
          </c:val>
          <c:extLst>
            <c:ext xmlns:c16="http://schemas.microsoft.com/office/drawing/2014/chart" uri="{C3380CC4-5D6E-409C-BE32-E72D297353CC}">
              <c16:uniqueId val="{00000000-3221-4361-B661-15E376D4F472}"/>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Tipo de vehículo</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Sedan</c:v>
              </c:pt>
              <c:pt idx="1">
                <c:v>Hachback</c:v>
              </c:pt>
              <c:pt idx="2">
                <c:v>SUV</c:v>
              </c:pt>
              <c:pt idx="3">
                <c:v>Minivan</c:v>
              </c:pt>
              <c:pt idx="4">
                <c:v>Camioneta</c:v>
              </c:pt>
            </c:strLit>
          </c:cat>
          <c:val>
            <c:numLit>
              <c:formatCode>General</c:formatCode>
              <c:ptCount val="5"/>
              <c:pt idx="0">
                <c:v>22.65625</c:v>
              </c:pt>
              <c:pt idx="1">
                <c:v>15.88541666666667</c:v>
              </c:pt>
              <c:pt idx="2">
                <c:v>38.541666666666671</c:v>
              </c:pt>
              <c:pt idx="3">
                <c:v>4.1666666666666661</c:v>
              </c:pt>
              <c:pt idx="4">
                <c:v>18.75</c:v>
              </c:pt>
            </c:numLit>
          </c:val>
          <c:extLst>
            <c:ext xmlns:c16="http://schemas.microsoft.com/office/drawing/2014/chart" uri="{C3380CC4-5D6E-409C-BE32-E72D297353CC}">
              <c16:uniqueId val="{00000000-0E33-427D-8CEE-BBFC5F37A9A4}"/>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Atributos de Compra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Atributos!$B$37</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Atributos!$A$38:$A$47</c:f>
              <c:strCache>
                <c:ptCount val="10"/>
                <c:pt idx="0">
                  <c:v>Precios económicos</c:v>
                </c:pt>
                <c:pt idx="1">
                  <c:v>Marca</c:v>
                </c:pt>
                <c:pt idx="2">
                  <c:v>Modelos</c:v>
                </c:pt>
                <c:pt idx="3">
                  <c:v>Seguridad</c:v>
                </c:pt>
                <c:pt idx="4">
                  <c:v>Confort</c:v>
                </c:pt>
                <c:pt idx="5">
                  <c:v>Equipamiento tecnológico</c:v>
                </c:pt>
                <c:pt idx="6">
                  <c:v>Garantía</c:v>
                </c:pt>
                <c:pt idx="7">
                  <c:v>Velocidad</c:v>
                </c:pt>
                <c:pt idx="8">
                  <c:v>Financiamiento</c:v>
                </c:pt>
                <c:pt idx="9">
                  <c:v>Disponibilidad de repuestos</c:v>
                </c:pt>
              </c:strCache>
            </c:strRef>
          </c:cat>
          <c:val>
            <c:numRef>
              <c:f>Atributos!$B$38:$B$47</c:f>
              <c:numCache>
                <c:formatCode>0.0</c:formatCode>
                <c:ptCount val="10"/>
                <c:pt idx="0">
                  <c:v>20.3125</c:v>
                </c:pt>
                <c:pt idx="1">
                  <c:v>7.8125</c:v>
                </c:pt>
                <c:pt idx="2">
                  <c:v>7.1180555555555554</c:v>
                </c:pt>
                <c:pt idx="3">
                  <c:v>18.402777777777779</c:v>
                </c:pt>
                <c:pt idx="4">
                  <c:v>4.5138888888888884</c:v>
                </c:pt>
                <c:pt idx="5">
                  <c:v>13.715277777777779</c:v>
                </c:pt>
                <c:pt idx="6">
                  <c:v>10.9375</c:v>
                </c:pt>
                <c:pt idx="7">
                  <c:v>1.3020833333333335</c:v>
                </c:pt>
                <c:pt idx="8">
                  <c:v>5.3819444444444446</c:v>
                </c:pt>
                <c:pt idx="9">
                  <c:v>10.503472222222223</c:v>
                </c:pt>
              </c:numCache>
            </c:numRef>
          </c:val>
          <c:extLst>
            <c:ext xmlns:c16="http://schemas.microsoft.com/office/drawing/2014/chart" uri="{C3380CC4-5D6E-409C-BE32-E72D297353CC}">
              <c16:uniqueId val="{00000000-D90A-48BF-8A48-25DF7A4835C0}"/>
            </c:ext>
          </c:extLst>
        </c:ser>
        <c:dLbls>
          <c:showLegendKey val="0"/>
          <c:showVal val="0"/>
          <c:showCatName val="0"/>
          <c:showSerName val="0"/>
          <c:showPercent val="0"/>
          <c:showBubbleSize val="0"/>
        </c:dLbls>
        <c:gapWidth val="219"/>
        <c:overlap val="-27"/>
        <c:axId val="1042781855"/>
        <c:axId val="1042773119"/>
      </c:barChart>
      <c:catAx>
        <c:axId val="104278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1042773119"/>
        <c:crosses val="autoZero"/>
        <c:auto val="1"/>
        <c:lblAlgn val="ctr"/>
        <c:lblOffset val="100"/>
        <c:noMultiLvlLbl val="0"/>
      </c:catAx>
      <c:valAx>
        <c:axId val="10427731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1042781855"/>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Valor dispuesto a pagar</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USD 10,000 – 15,000</c:v>
              </c:pt>
              <c:pt idx="1">
                <c:v>USD 16,000 – 20,000</c:v>
              </c:pt>
              <c:pt idx="2">
                <c:v>USD 21,000 – 25,000</c:v>
              </c:pt>
              <c:pt idx="3">
                <c:v>Más de USD 25,000</c:v>
              </c:pt>
            </c:strLit>
          </c:cat>
          <c:val>
            <c:numLit>
              <c:formatCode>General</c:formatCode>
              <c:ptCount val="4"/>
              <c:pt idx="0">
                <c:v>45.052083333333329</c:v>
              </c:pt>
              <c:pt idx="1">
                <c:v>46.09375</c:v>
              </c:pt>
              <c:pt idx="2">
                <c:v>8.0729166666666679</c:v>
              </c:pt>
              <c:pt idx="3">
                <c:v>0.78125</c:v>
              </c:pt>
            </c:numLit>
          </c:val>
          <c:extLst>
            <c:ext xmlns:c16="http://schemas.microsoft.com/office/drawing/2014/chart" uri="{C3380CC4-5D6E-409C-BE32-E72D297353CC}">
              <c16:uniqueId val="{00000000-6C02-40AD-9421-F9A517657053}"/>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t>Razon de no compra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Desconfianza de los vehículos chinos</c:v>
              </c:pt>
              <c:pt idx="1">
                <c:v>Mala calidad</c:v>
              </c:pt>
              <c:pt idx="2">
                <c:v>Pocos mecánicos que trabajen con vehículos chinos</c:v>
              </c:pt>
              <c:pt idx="3">
                <c:v>Falta de garantías</c:v>
              </c:pt>
              <c:pt idx="4">
                <c:v>Difícil de revender</c:v>
              </c:pt>
              <c:pt idx="5">
                <c:v>Disponibilidad de repuestos</c:v>
              </c:pt>
            </c:strLit>
          </c:cat>
          <c:val>
            <c:numLit>
              <c:formatCode>General</c:formatCode>
              <c:ptCount val="6"/>
              <c:pt idx="0">
                <c:v>25.260416666666671</c:v>
              </c:pt>
              <c:pt idx="1">
                <c:v>11.71875</c:v>
              </c:pt>
              <c:pt idx="2">
                <c:v>9.8958333333333321</c:v>
              </c:pt>
              <c:pt idx="3">
                <c:v>11.97916666666667</c:v>
              </c:pt>
              <c:pt idx="4">
                <c:v>25.260416666666671</c:v>
              </c:pt>
              <c:pt idx="5">
                <c:v>15.88541666666667</c:v>
              </c:pt>
            </c:numLit>
          </c:val>
          <c:extLst>
            <c:ext xmlns:c16="http://schemas.microsoft.com/office/drawing/2014/chart" uri="{C3380CC4-5D6E-409C-BE32-E72D297353CC}">
              <c16:uniqueId val="{00000000-E94C-44E6-A60A-53DADF58B1EE}"/>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4-02T19:23:25.094"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9BFA6-89EB-4D76-957E-E1C3AE8B4DCF}" type="datetimeFigureOut">
              <a:rPr lang="en-US" smtClean="0"/>
              <a:t>6/4/2021</a:t>
            </a:fld>
            <a:endParaRPr lang="en-US" dirty="0"/>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09484-7E19-44C5-BBA7-955540985A41}" type="slidenum">
              <a:rPr lang="en-US" smtClean="0"/>
              <a:t>‹Nº›</a:t>
            </a:fld>
            <a:endParaRPr lang="en-US" dirty="0"/>
          </a:p>
        </p:txBody>
      </p:sp>
    </p:spTree>
    <p:extLst>
      <p:ext uri="{BB962C8B-B14F-4D97-AF65-F5344CB8AC3E}">
        <p14:creationId xmlns:p14="http://schemas.microsoft.com/office/powerpoint/2010/main" val="13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FB5F9-9D2A-4583-AD64-D8BB94702748}" type="datetimeFigureOut">
              <a:rPr lang="en-US" smtClean="0"/>
              <a:t>6/4/2021</a:t>
            </a:fld>
            <a:endParaRPr lang="en-US" dirty="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9FC20-7366-4A0C-AA7D-F4AAF6FB2A89}" type="slidenum">
              <a:rPr lang="en-US" smtClean="0"/>
              <a:t>‹Nº›</a:t>
            </a:fld>
            <a:endParaRPr lang="en-US" dirty="0"/>
          </a:p>
        </p:txBody>
      </p:sp>
    </p:spTree>
    <p:extLst>
      <p:ext uri="{BB962C8B-B14F-4D97-AF65-F5344CB8AC3E}">
        <p14:creationId xmlns:p14="http://schemas.microsoft.com/office/powerpoint/2010/main" val="1848153204"/>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2</a:t>
            </a:fld>
            <a:endParaRPr lang="en-US" dirty="0"/>
          </a:p>
        </p:txBody>
      </p:sp>
    </p:spTree>
    <p:extLst>
      <p:ext uri="{BB962C8B-B14F-4D97-AF65-F5344CB8AC3E}">
        <p14:creationId xmlns:p14="http://schemas.microsoft.com/office/powerpoint/2010/main" val="60970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93C9FC20-7366-4A0C-AA7D-F4AAF6FB2A89}" type="slidenum">
              <a:rPr lang="en-US" smtClean="0"/>
              <a:t>7</a:t>
            </a:fld>
            <a:endParaRPr lang="en-US" dirty="0"/>
          </a:p>
        </p:txBody>
      </p:sp>
    </p:spTree>
    <p:extLst>
      <p:ext uri="{BB962C8B-B14F-4D97-AF65-F5344CB8AC3E}">
        <p14:creationId xmlns:p14="http://schemas.microsoft.com/office/powerpoint/2010/main" val="1872065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614814" y="1615108"/>
            <a:ext cx="10147990" cy="4426102"/>
          </a:xfrm>
        </p:spPr>
        <p:txBody>
          <a:bodyPr anchor="b">
            <a:noAutofit/>
          </a:bodyPr>
          <a:lstStyle>
            <a:lvl1pPr algn="l">
              <a:lnSpc>
                <a:spcPts val="9000"/>
              </a:lnSpc>
              <a:defRPr sz="9600"/>
            </a:lvl1pPr>
          </a:lstStyle>
          <a:p>
            <a:r>
              <a:rPr lang="en-US" altLang="ja-JP" dirty="0"/>
              <a:t>Presentation</a:t>
            </a:r>
            <a:br>
              <a:rPr lang="en-US" altLang="ja-JP" dirty="0"/>
            </a:br>
            <a:r>
              <a:rPr lang="en-US" altLang="ja-JP" dirty="0"/>
              <a:t>Title Here</a:t>
            </a:r>
            <a:endParaRPr lang="en-US" dirty="0"/>
          </a:p>
        </p:txBody>
      </p:sp>
      <p:sp>
        <p:nvSpPr>
          <p:cNvPr id="3" name="サブタイトル 2"/>
          <p:cNvSpPr>
            <a:spLocks noGrp="1"/>
          </p:cNvSpPr>
          <p:nvPr>
            <p:ph type="subTitle" idx="1" hasCustomPrompt="1"/>
          </p:nvPr>
        </p:nvSpPr>
        <p:spPr>
          <a:xfrm>
            <a:off x="5758830" y="6439644"/>
            <a:ext cx="10153128" cy="1584176"/>
          </a:xfrm>
        </p:spPr>
        <p:txBody>
          <a:bodyPr>
            <a:noAutofit/>
          </a:bodyPr>
          <a:lstStyle>
            <a:lvl1pPr marL="0" indent="0" algn="l">
              <a:lnSpc>
                <a:spcPts val="3000"/>
              </a:lnSpc>
              <a:buNone/>
              <a:defRPr sz="36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a:p>
            <a:r>
              <a:rPr lang="en-US" dirty="0"/>
              <a:t>Sub Title Here</a:t>
            </a:r>
          </a:p>
        </p:txBody>
      </p:sp>
      <p:sp>
        <p:nvSpPr>
          <p:cNvPr id="8" name="正方形/長方形 7"/>
          <p:cNvSpPr/>
          <p:nvPr userDrawn="1"/>
        </p:nvSpPr>
        <p:spPr>
          <a:xfrm rot="18000000">
            <a:off x="-5375643" y="4058014"/>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正方形/長方形 8"/>
          <p:cNvSpPr/>
          <p:nvPr userDrawn="1"/>
        </p:nvSpPr>
        <p:spPr>
          <a:xfrm rot="18000000">
            <a:off x="-7103297" y="4242009"/>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正方形/長方形 9"/>
          <p:cNvSpPr/>
          <p:nvPr userDrawn="1"/>
        </p:nvSpPr>
        <p:spPr>
          <a:xfrm rot="18000000">
            <a:off x="-8106139" y="4043991"/>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正方形/長方形 10"/>
          <p:cNvSpPr/>
          <p:nvPr userDrawn="1"/>
        </p:nvSpPr>
        <p:spPr>
          <a:xfrm rot="18000000">
            <a:off x="-9066134" y="39243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4" name="正方形/長方形 13"/>
          <p:cNvSpPr/>
          <p:nvPr userDrawn="1"/>
        </p:nvSpPr>
        <p:spPr>
          <a:xfrm rot="18000000">
            <a:off x="10532918" y="5975218"/>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正方形/長方形 14"/>
          <p:cNvSpPr/>
          <p:nvPr userDrawn="1"/>
        </p:nvSpPr>
        <p:spPr>
          <a:xfrm rot="18000000">
            <a:off x="9530076" y="5808404"/>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6" name="正方形/長方形 15"/>
          <p:cNvSpPr/>
          <p:nvPr userDrawn="1"/>
        </p:nvSpPr>
        <p:spPr>
          <a:xfrm rot="18000000">
            <a:off x="8570081" y="5688761"/>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正方形/長方形 22"/>
          <p:cNvSpPr/>
          <p:nvPr userDrawn="1"/>
        </p:nvSpPr>
        <p:spPr>
          <a:xfrm>
            <a:off x="5614814" y="6079604"/>
            <a:ext cx="10153128"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1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7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47" presetClass="entr" presetSubtype="0" fill="hold" grpId="0" nodeType="withEffect">
                                  <p:stCondLst>
                                    <p:cond delay="20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50"/>
                                        <p:tgtEl>
                                          <p:spTgt spid="2"/>
                                        </p:tgtEl>
                                      </p:cBhvr>
                                    </p:animEffect>
                                    <p:anim calcmode="lin" valueType="num">
                                      <p:cBhvr>
                                        <p:cTn id="44" dur="750" fill="hold"/>
                                        <p:tgtEl>
                                          <p:spTgt spid="2"/>
                                        </p:tgtEl>
                                        <p:attrNameLst>
                                          <p:attrName>ppt_x</p:attrName>
                                        </p:attrNameLst>
                                      </p:cBhvr>
                                      <p:tavLst>
                                        <p:tav tm="0">
                                          <p:val>
                                            <p:strVal val="#ppt_x"/>
                                          </p:val>
                                        </p:tav>
                                        <p:tav tm="100000">
                                          <p:val>
                                            <p:strVal val="#ppt_x"/>
                                          </p:val>
                                        </p:tav>
                                      </p:tavLst>
                                    </p:anim>
                                    <p:anim calcmode="lin" valueType="num">
                                      <p:cBhvr>
                                        <p:cTn id="45" dur="75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225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25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750"/>
                                        <p:tgtEl>
                                          <p:spTgt spid="3">
                                            <p:txEl>
                                              <p:pRg st="0" end="0"/>
                                            </p:txEl>
                                          </p:spTgt>
                                        </p:tgtEl>
                                      </p:cBhvr>
                                    </p:animEffect>
                                    <p:anim calcmode="lin" valueType="num">
                                      <p:cBhvr>
                                        <p:cTn id="54"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5" dur="750" fill="hold"/>
                                        <p:tgtEl>
                                          <p:spTgt spid="3">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25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750"/>
                                        <p:tgtEl>
                                          <p:spTgt spid="3">
                                            <p:txEl>
                                              <p:pRg st="1" end="1"/>
                                            </p:txEl>
                                          </p:spTgt>
                                        </p:tgtEl>
                                      </p:cBhvr>
                                    </p:animEffect>
                                    <p:anim calcmode="lin" valueType="num">
                                      <p:cBhvr>
                                        <p:cTn id="59"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0"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2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P spid="9" grpId="0" animBg="1"/>
      <p:bldP spid="10" grpId="0" animBg="1"/>
      <p:bldP spid="11" grpId="0" animBg="1"/>
      <p:bldP spid="14" grpId="0" animBg="1"/>
      <p:bldP spid="15" grpId="0" animBg="1"/>
      <p:bldP spid="16" grpId="0" animBg="1"/>
      <p:bldP spid="20" grpId="0" animBg="1"/>
      <p:bldP spid="22" grpId="0" animBg="1"/>
      <p:bldP spid="2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370321" y="292033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2590478" y="355932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1370321" y="5905330"/>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2" name="テキスト プレースホルダー 5"/>
          <p:cNvSpPr>
            <a:spLocks noGrp="1"/>
          </p:cNvSpPr>
          <p:nvPr>
            <p:ph type="body" sz="quarter" idx="18" hasCustomPrompt="1"/>
          </p:nvPr>
        </p:nvSpPr>
        <p:spPr>
          <a:xfrm>
            <a:off x="2590478" y="6544322"/>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1366340" y="4135388"/>
            <a:ext cx="15265697" cy="1512167"/>
          </a:xfrm>
        </p:spPr>
        <p:txBody>
          <a:bodyPr anchor="t">
            <a:normAutofit/>
          </a:bodyPr>
          <a:lstStyle>
            <a:lvl1pPr algn="l">
              <a:defRPr sz="2000"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1366341" y="7159725"/>
            <a:ext cx="15265697" cy="1512167"/>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6618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 calcmode="lin" valueType="num">
                                      <p:cBhvr additive="base">
                                        <p:cTn id="53"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bg/>
                                          </p:spTgt>
                                        </p:tgtEl>
                                        <p:attrNameLst>
                                          <p:attrName>ppt_y</p:attrName>
                                        </p:attrNameLst>
                                      </p:cBhvr>
                                      <p:tavLst>
                                        <p:tav tm="0">
                                          <p:val>
                                            <p:strVal val="#ppt_y"/>
                                          </p:val>
                                        </p:tav>
                                        <p:tav tm="100000">
                                          <p:val>
                                            <p:strVal val="#ppt_y"/>
                                          </p:val>
                                        </p:tav>
                                      </p:tavLst>
                                    </p:anim>
                                  </p:childTnLst>
                                </p:cTn>
                              </p:par>
                            </p:childTnLst>
                          </p:cTn>
                        </p:par>
                        <p:par>
                          <p:cTn id="55" fill="hold">
                            <p:stCondLst>
                              <p:cond delay="1250"/>
                            </p:stCondLst>
                            <p:childTnLst>
                              <p:par>
                                <p:cTn id="56" presetID="2" presetClass="entr" presetSubtype="8"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1750"/>
                            </p:stCondLst>
                            <p:childTnLst>
                              <p:par>
                                <p:cTn id="61" presetID="2" presetClass="entr" presetSubtype="8" fill="hold" grpId="0" nodeType="after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bg/>
                                          </p:spTgt>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2" presetClass="entr" presetSubtype="8"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2750"/>
                            </p:stCondLst>
                            <p:childTnLst>
                              <p:par>
                                <p:cTn id="71" presetID="2" presetClass="entr" presetSubtype="2" fill="hold" grpId="0" nodeType="afterEffect">
                                  <p:stCondLst>
                                    <p:cond delay="50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3750"/>
                            </p:stCondLst>
                            <p:childTnLst>
                              <p:par>
                                <p:cTn id="76" presetID="2" presetClass="entr" presetSubtype="8" fill="hold" grpId="0" nodeType="after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bg/>
                                          </p:spTgt>
                                        </p:tgtEl>
                                        <p:attrNameLst>
                                          <p:attrName>ppt_y</p:attrName>
                                        </p:attrNameLst>
                                      </p:cBhvr>
                                      <p:tavLst>
                                        <p:tav tm="0">
                                          <p:val>
                                            <p:strVal val="#ppt_y"/>
                                          </p:val>
                                        </p:tav>
                                        <p:tav tm="100000">
                                          <p:val>
                                            <p:strVal val="#ppt_y"/>
                                          </p:val>
                                        </p:tav>
                                      </p:tavLst>
                                    </p:anim>
                                  </p:childTnLst>
                                </p:cTn>
                              </p:par>
                            </p:childTnLst>
                          </p:cTn>
                        </p:par>
                        <p:par>
                          <p:cTn id="80" fill="hold">
                            <p:stCondLst>
                              <p:cond delay="4250"/>
                            </p:stCondLst>
                            <p:childTnLst>
                              <p:par>
                                <p:cTn id="81" presetID="2" presetClass="entr" presetSubtype="8"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4750"/>
                            </p:stCondLst>
                            <p:childTnLst>
                              <p:par>
                                <p:cTn id="86" presetID="2" presetClass="entr" presetSubtype="8" fill="hold" grpId="0" nodeType="afterEffect">
                                  <p:stCondLst>
                                    <p:cond delay="0"/>
                                  </p:stCondLst>
                                  <p:childTnLst>
                                    <p:set>
                                      <p:cBhvr>
                                        <p:cTn id="87" dur="1" fill="hold">
                                          <p:stCondLst>
                                            <p:cond delay="0"/>
                                          </p:stCondLst>
                                        </p:cTn>
                                        <p:tgtEl>
                                          <p:spTgt spid="22">
                                            <p:bg/>
                                          </p:spTgt>
                                        </p:tgtEl>
                                        <p:attrNameLst>
                                          <p:attrName>style.visibility</p:attrName>
                                        </p:attrNameLst>
                                      </p:cBhvr>
                                      <p:to>
                                        <p:strVal val="visible"/>
                                      </p:to>
                                    </p:set>
                                    <p:anim calcmode="lin" valueType="num">
                                      <p:cBhvr additive="base">
                                        <p:cTn id="88"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89" dur="500" fill="hold"/>
                                        <p:tgtEl>
                                          <p:spTgt spid="22">
                                            <p:bg/>
                                          </p:spTgt>
                                        </p:tgtEl>
                                        <p:attrNameLst>
                                          <p:attrName>ppt_y</p:attrName>
                                        </p:attrNameLst>
                                      </p:cBhvr>
                                      <p:tavLst>
                                        <p:tav tm="0">
                                          <p:val>
                                            <p:strVal val="#ppt_y"/>
                                          </p:val>
                                        </p:tav>
                                        <p:tav tm="100000">
                                          <p:val>
                                            <p:strVal val="#ppt_y"/>
                                          </p:val>
                                        </p:tav>
                                      </p:tavLst>
                                    </p:anim>
                                  </p:childTnLst>
                                </p:cTn>
                              </p:par>
                            </p:childTnLst>
                          </p:cTn>
                        </p:par>
                        <p:par>
                          <p:cTn id="90" fill="hold">
                            <p:stCondLst>
                              <p:cond delay="5250"/>
                            </p:stCondLst>
                            <p:childTnLst>
                              <p:par>
                                <p:cTn id="91" presetID="2" presetClass="entr" presetSubtype="8" fill="hold" grpId="0" nodeType="after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2" fill="hold" grpId="0" nodeType="afterEffect">
                                  <p:stCondLst>
                                    <p:cond delay="500"/>
                                  </p:stCondLst>
                                  <p:childTnLst>
                                    <p:set>
                                      <p:cBhvr>
                                        <p:cTn id="97" dur="1" fill="hold">
                                          <p:stCondLst>
                                            <p:cond delay="0"/>
                                          </p:stCondLst>
                                        </p:cTn>
                                        <p:tgtEl>
                                          <p:spTgt spid="26">
                                            <p:txEl>
                                              <p:pRg st="0" end="0"/>
                                            </p:txEl>
                                          </p:spTgt>
                                        </p:tgtEl>
                                        <p:attrNameLst>
                                          <p:attrName>style.visibility</p:attrName>
                                        </p:attrNameLst>
                                      </p:cBhvr>
                                      <p:to>
                                        <p:strVal val="visible"/>
                                      </p:to>
                                    </p:set>
                                    <p:anim calcmode="lin" valueType="num">
                                      <p:cBhvr additive="base">
                                        <p:cTn id="98"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259901" y="2683618"/>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3670301" y="5184075"/>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1255920" y="3466626"/>
            <a:ext cx="10050393" cy="1512167"/>
          </a:xfrm>
        </p:spPr>
        <p:txBody>
          <a:bodyPr anchor="t">
            <a:normAutofit/>
          </a:bodyPr>
          <a:lstStyle>
            <a:lvl1pPr algn="l">
              <a:defRPr sz="2000"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3669785" y="5935588"/>
            <a:ext cx="10045691" cy="1512167"/>
          </a:xfrm>
        </p:spPr>
        <p:txBody>
          <a:bodyPr anchor="t">
            <a:normAutofit/>
          </a:bodyPr>
          <a:lstStyle>
            <a:lvl1pPr algn="l">
              <a:defRPr sz="2000" baseline="0"/>
            </a:lvl1pPr>
          </a:lstStyle>
          <a:p>
            <a:pPr lvl="0"/>
            <a:r>
              <a:rPr lang="en-US" dirty="0"/>
              <a:t>Text Here</a:t>
            </a:r>
          </a:p>
        </p:txBody>
      </p:sp>
      <p:sp>
        <p:nvSpPr>
          <p:cNvPr id="23" name="テキスト プレースホルダー 5"/>
          <p:cNvSpPr>
            <a:spLocks noGrp="1"/>
          </p:cNvSpPr>
          <p:nvPr>
            <p:ph type="body" sz="quarter" idx="23" hasCustomPrompt="1"/>
          </p:nvPr>
        </p:nvSpPr>
        <p:spPr>
          <a:xfrm>
            <a:off x="5758830" y="7704356"/>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4" name="テキスト プレースホルダー 5"/>
          <p:cNvSpPr>
            <a:spLocks noGrp="1"/>
          </p:cNvSpPr>
          <p:nvPr>
            <p:ph type="body" sz="quarter" idx="24" hasCustomPrompt="1"/>
          </p:nvPr>
        </p:nvSpPr>
        <p:spPr>
          <a:xfrm>
            <a:off x="5758017" y="8455869"/>
            <a:ext cx="10045691" cy="1512167"/>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8117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4" presetClass="entr" presetSubtype="10"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Effect transition="in" filter="randombar(horizontal)">
                                      <p:cBhvr>
                                        <p:cTn id="53" dur="500"/>
                                        <p:tgtEl>
                                          <p:spTgt spid="16">
                                            <p:bg/>
                                          </p:spTgt>
                                        </p:tgtEl>
                                      </p:cBhvr>
                                    </p:animEffect>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57" dur="500"/>
                                        <p:tgtEl>
                                          <p:spTgt spid="16">
                                            <p:txEl>
                                              <p:pRg st="0" end="0"/>
                                            </p:txEl>
                                          </p:spTgt>
                                        </p:tgtEl>
                                      </p:cBhvr>
                                    </p:animEffect>
                                  </p:childTnLst>
                                </p:cTn>
                              </p:par>
                            </p:childTnLst>
                          </p:cTn>
                        </p:par>
                        <p:par>
                          <p:cTn id="58" fill="hold">
                            <p:stCondLst>
                              <p:cond delay="1750"/>
                            </p:stCondLst>
                            <p:childTnLst>
                              <p:par>
                                <p:cTn id="59" presetID="14" presetClass="entr" presetSubtype="10" fill="hold" grpId="0" nodeType="after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1" dur="500"/>
                                        <p:tgtEl>
                                          <p:spTgt spid="25">
                                            <p:txEl>
                                              <p:pRg st="0" end="0"/>
                                            </p:txEl>
                                          </p:spTgt>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randombar(horizontal)">
                                      <p:cBhvr>
                                        <p:cTn id="65" dur="500"/>
                                        <p:tgtEl>
                                          <p:spTgt spid="18">
                                            <p:bg/>
                                          </p:spTgt>
                                        </p:tgtEl>
                                      </p:cBhvr>
                                    </p:animEffect>
                                  </p:childTnLst>
                                </p:cTn>
                              </p:par>
                            </p:childTnLst>
                          </p:cTn>
                        </p:par>
                        <p:par>
                          <p:cTn id="66" fill="hold">
                            <p:stCondLst>
                              <p:cond delay="2750"/>
                            </p:stCondLst>
                            <p:childTnLst>
                              <p:par>
                                <p:cTn id="67" presetID="14" presetClass="entr" presetSubtype="10" fill="hold" grpId="0" nodeType="after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69" dur="500"/>
                                        <p:tgtEl>
                                          <p:spTgt spid="18">
                                            <p:txEl>
                                              <p:pRg st="0" end="0"/>
                                            </p:txEl>
                                          </p:spTgt>
                                        </p:tgtEl>
                                      </p:cBhvr>
                                    </p:animEffect>
                                  </p:childTnLst>
                                </p:cTn>
                              </p:par>
                            </p:childTnLst>
                          </p:cTn>
                        </p:par>
                        <p:par>
                          <p:cTn id="70" fill="hold">
                            <p:stCondLst>
                              <p:cond delay="3250"/>
                            </p:stCondLst>
                            <p:childTnLst>
                              <p:par>
                                <p:cTn id="71" presetID="14" presetClass="entr" presetSubtype="10"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3" dur="500"/>
                                        <p:tgtEl>
                                          <p:spTgt spid="26">
                                            <p:txEl>
                                              <p:pRg st="0" end="0"/>
                                            </p:txEl>
                                          </p:spTgt>
                                        </p:tgtEl>
                                      </p:cBhvr>
                                    </p:animEffect>
                                  </p:childTnLst>
                                </p:cTn>
                              </p:par>
                            </p:childTnLst>
                          </p:cTn>
                        </p:par>
                        <p:par>
                          <p:cTn id="74" fill="hold">
                            <p:stCondLst>
                              <p:cond delay="3750"/>
                            </p:stCondLst>
                            <p:childTnLst>
                              <p:par>
                                <p:cTn id="75" presetID="14" presetClass="entr" presetSubtype="10" fill="hold" grpId="0" nodeType="afterEffect">
                                  <p:stCondLst>
                                    <p:cond delay="0"/>
                                  </p:stCondLst>
                                  <p:childTnLst>
                                    <p:set>
                                      <p:cBhvr>
                                        <p:cTn id="76" dur="1" fill="hold">
                                          <p:stCondLst>
                                            <p:cond delay="0"/>
                                          </p:stCondLst>
                                        </p:cTn>
                                        <p:tgtEl>
                                          <p:spTgt spid="23">
                                            <p:bg/>
                                          </p:spTgt>
                                        </p:tgtEl>
                                        <p:attrNameLst>
                                          <p:attrName>style.visibility</p:attrName>
                                        </p:attrNameLst>
                                      </p:cBhvr>
                                      <p:to>
                                        <p:strVal val="visible"/>
                                      </p:to>
                                    </p:set>
                                    <p:animEffect transition="in" filter="randombar(horizontal)">
                                      <p:cBhvr>
                                        <p:cTn id="77" dur="500"/>
                                        <p:tgtEl>
                                          <p:spTgt spid="23">
                                            <p:bg/>
                                          </p:spTgt>
                                        </p:tgtEl>
                                      </p:cBhvr>
                                    </p:animEffect>
                                  </p:childTnLst>
                                </p:cTn>
                              </p:par>
                            </p:childTnLst>
                          </p:cTn>
                        </p:par>
                        <p:par>
                          <p:cTn id="78" fill="hold">
                            <p:stCondLst>
                              <p:cond delay="4250"/>
                            </p:stCondLst>
                            <p:childTnLst>
                              <p:par>
                                <p:cTn id="79" presetID="14" presetClass="entr" presetSubtype="1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81" dur="500"/>
                                        <p:tgtEl>
                                          <p:spTgt spid="23">
                                            <p:txEl>
                                              <p:pRg st="0" end="0"/>
                                            </p:txEl>
                                          </p:spTgt>
                                        </p:tgtEl>
                                      </p:cBhvr>
                                    </p:animEffect>
                                  </p:childTnLst>
                                </p:cTn>
                              </p:par>
                            </p:childTnLst>
                          </p:cTn>
                        </p:par>
                        <p:par>
                          <p:cTn id="82" fill="hold">
                            <p:stCondLst>
                              <p:cond delay="4750"/>
                            </p:stCondLst>
                            <p:childTnLst>
                              <p:par>
                                <p:cTn id="83" presetID="14" presetClass="entr" presetSubtype="10" fill="hold" grpId="0" nodeType="after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8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8" grpId="0" build="p" animBg="1">
        <p:tmplLst>
          <p:tmpl>
            <p:tnLst>
              <p:par>
                <p:cTn presetID="14" presetClass="entr" presetSubtype="1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3" grpId="0" build="p" animBg="1">
        <p:tmplLst>
          <p:tmpl>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build="p">
        <p:tmplLst>
          <p:tmpl lvl="1">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23" name="テキスト プレースホルダー 22"/>
          <p:cNvSpPr>
            <a:spLocks noGrp="1"/>
          </p:cNvSpPr>
          <p:nvPr>
            <p:ph type="body" sz="quarter" idx="13" hasCustomPrompt="1"/>
          </p:nvPr>
        </p:nvSpPr>
        <p:spPr>
          <a:xfrm>
            <a:off x="1356978" y="2551212"/>
            <a:ext cx="5265948" cy="6243067"/>
          </a:xfrm>
        </p:spPr>
        <p:txBody>
          <a:bodyPr anchor="ctr">
            <a:normAutofit/>
          </a:bodyPr>
          <a:lstStyle>
            <a:lvl1pPr algn="l">
              <a:defRPr sz="4400">
                <a:latin typeface="Aleo-BoldItalic" pitchFamily="34" charset="0"/>
              </a:defRPr>
            </a:lvl1pPr>
          </a:lstStyle>
          <a:p>
            <a:pPr lvl="0"/>
            <a:r>
              <a:rPr lang="en-US" dirty="0"/>
              <a:t>“Text Here”</a:t>
            </a:r>
          </a:p>
        </p:txBody>
      </p:sp>
      <p:sp>
        <p:nvSpPr>
          <p:cNvPr id="25" name="テキスト プレースホルダー 5"/>
          <p:cNvSpPr>
            <a:spLocks noGrp="1"/>
          </p:cNvSpPr>
          <p:nvPr>
            <p:ph type="body" sz="quarter" idx="14" hasCustomPrompt="1"/>
          </p:nvPr>
        </p:nvSpPr>
        <p:spPr>
          <a:xfrm>
            <a:off x="6694934" y="4304948"/>
            <a:ext cx="10738556" cy="2782768"/>
          </a:xfrm>
        </p:spPr>
        <p:txBody>
          <a:bodyPr anchor="ctr"/>
          <a:lstStyle>
            <a:lvl1pPr algn="l">
              <a:defRPr baseline="0"/>
            </a:lvl1pPr>
          </a:lstStyle>
          <a:p>
            <a:pPr lvl="0"/>
            <a:r>
              <a:rPr lang="en-US" dirty="0"/>
              <a:t>Text Here</a:t>
            </a:r>
          </a:p>
        </p:txBody>
      </p:sp>
    </p:spTree>
    <p:extLst>
      <p:ext uri="{BB962C8B-B14F-4D97-AF65-F5344CB8AC3E}">
        <p14:creationId xmlns:p14="http://schemas.microsoft.com/office/powerpoint/2010/main" val="18414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23" name="テキスト プレースホルダー 22"/>
          <p:cNvSpPr>
            <a:spLocks noGrp="1"/>
          </p:cNvSpPr>
          <p:nvPr>
            <p:ph type="body" sz="quarter" idx="13" hasCustomPrompt="1"/>
          </p:nvPr>
        </p:nvSpPr>
        <p:spPr>
          <a:xfrm>
            <a:off x="1006302" y="3631332"/>
            <a:ext cx="16427188" cy="1080120"/>
          </a:xfrm>
        </p:spPr>
        <p:txBody>
          <a:bodyPr anchor="ctr">
            <a:normAutofit/>
          </a:bodyPr>
          <a:lstStyle>
            <a:lvl1pPr algn="ctr">
              <a:defRPr sz="4400">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1015666" y="4664988"/>
            <a:ext cx="16417824" cy="2782768"/>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39751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Horizontal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23" name="テキスト プレースホルダー 22"/>
          <p:cNvSpPr>
            <a:spLocks noGrp="1"/>
          </p:cNvSpPr>
          <p:nvPr>
            <p:ph type="body" sz="quarter" idx="13" hasCustomPrompt="1"/>
          </p:nvPr>
        </p:nvSpPr>
        <p:spPr>
          <a:xfrm>
            <a:off x="2590478" y="6007596"/>
            <a:ext cx="12599218" cy="1080120"/>
          </a:xfrm>
        </p:spPr>
        <p:txBody>
          <a:bodyPr anchor="ctr">
            <a:normAutofit/>
          </a:bodyPr>
          <a:lstStyle>
            <a:lvl1pPr algn="ctr">
              <a:defRPr sz="4400">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2599842" y="7041252"/>
            <a:ext cx="12592036" cy="2782768"/>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356057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Tree>
    <p:extLst>
      <p:ext uri="{BB962C8B-B14F-4D97-AF65-F5344CB8AC3E}">
        <p14:creationId xmlns:p14="http://schemas.microsoft.com/office/powerpoint/2010/main" val="11917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8" name="図プレースホルダー 7"/>
          <p:cNvSpPr>
            <a:spLocks noGrp="1" noChangeAspect="1"/>
          </p:cNvSpPr>
          <p:nvPr>
            <p:ph type="pic" sz="quarter" idx="13" hasCustomPrompt="1"/>
          </p:nvPr>
        </p:nvSpPr>
        <p:spPr>
          <a:xfrm>
            <a:off x="2014538" y="2766889"/>
            <a:ext cx="5760516" cy="5760516"/>
          </a:xfrm>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5" name="テキスト プレースホルダー 5"/>
          <p:cNvSpPr>
            <a:spLocks noGrp="1"/>
          </p:cNvSpPr>
          <p:nvPr>
            <p:ph type="body" sz="quarter" idx="15" hasCustomPrompt="1"/>
          </p:nvPr>
        </p:nvSpPr>
        <p:spPr>
          <a:xfrm>
            <a:off x="8011092" y="2765632"/>
            <a:ext cx="8476929" cy="721683"/>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6" name="テキスト プレースホルダー 5"/>
          <p:cNvSpPr>
            <a:spLocks noGrp="1"/>
          </p:cNvSpPr>
          <p:nvPr>
            <p:ph type="body" sz="quarter" idx="16" hasCustomPrompt="1"/>
          </p:nvPr>
        </p:nvSpPr>
        <p:spPr>
          <a:xfrm>
            <a:off x="7991078" y="3631332"/>
            <a:ext cx="8496943" cy="5328592"/>
          </a:xfrm>
        </p:spPr>
        <p:txBody>
          <a:bodyPr anchor="t">
            <a:normAutofit/>
          </a:bodyPr>
          <a:lstStyle>
            <a:lvl1pPr algn="l">
              <a:defRPr sz="2400" baseline="0"/>
            </a:lvl1pPr>
          </a:lstStyle>
          <a:p>
            <a:pPr lvl="0"/>
            <a:r>
              <a:rPr lang="en-US" dirty="0"/>
              <a:t>Text Here</a:t>
            </a:r>
          </a:p>
        </p:txBody>
      </p:sp>
      <p:sp>
        <p:nvSpPr>
          <p:cNvPr id="22" name="テキスト プレースホルダー 5"/>
          <p:cNvSpPr>
            <a:spLocks noGrp="1"/>
          </p:cNvSpPr>
          <p:nvPr>
            <p:ph type="body" sz="quarter" idx="14" hasCustomPrompt="1"/>
          </p:nvPr>
        </p:nvSpPr>
        <p:spPr>
          <a:xfrm rot="21288877">
            <a:off x="2253290" y="8210533"/>
            <a:ext cx="5760000" cy="766544"/>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3200" baseline="0">
                <a:solidFill>
                  <a:schemeClr val="bg1">
                    <a:lumMod val="85000"/>
                  </a:schemeClr>
                </a:solidFill>
                <a:latin typeface="Aleo-BoldItalic" pitchFamily="34" charset="0"/>
              </a:defRPr>
            </a:lvl1pPr>
          </a:lstStyle>
          <a:p>
            <a:pPr lvl="0"/>
            <a:r>
              <a:rPr lang="en-US" dirty="0"/>
              <a:t>Caption Here</a:t>
            </a:r>
          </a:p>
        </p:txBody>
      </p:sp>
    </p:spTree>
    <p:extLst>
      <p:ext uri="{BB962C8B-B14F-4D97-AF65-F5344CB8AC3E}">
        <p14:creationId xmlns:p14="http://schemas.microsoft.com/office/powerpoint/2010/main" val="34506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1250"/>
                            </p:stCondLst>
                            <p:childTnLst>
                              <p:par>
                                <p:cTn id="55" presetID="22" presetClass="entr" presetSubtype="4" fill="hold" grpId="0" nodeType="afterEffect">
                                  <p:stCondLst>
                                    <p:cond delay="0"/>
                                  </p:stCondLst>
                                  <p:childTnLst>
                                    <p:set>
                                      <p:cBhvr>
                                        <p:cTn id="56" dur="1" fill="hold">
                                          <p:stCondLst>
                                            <p:cond delay="0"/>
                                          </p:stCondLst>
                                        </p:cTn>
                                        <p:tgtEl>
                                          <p:spTgt spid="22">
                                            <p:bg/>
                                          </p:spTgt>
                                        </p:tgtEl>
                                        <p:attrNameLst>
                                          <p:attrName>style.visibility</p:attrName>
                                        </p:attrNameLst>
                                      </p:cBhvr>
                                      <p:to>
                                        <p:strVal val="visible"/>
                                      </p:to>
                                    </p:set>
                                    <p:animEffect transition="in" filter="wipe(down)">
                                      <p:cBhvr>
                                        <p:cTn id="57" dur="500"/>
                                        <p:tgtEl>
                                          <p:spTgt spid="22">
                                            <p:bg/>
                                          </p:spTgt>
                                        </p:tgtEl>
                                      </p:cBhvr>
                                    </p:animEffect>
                                  </p:childTnLst>
                                </p:cTn>
                              </p:par>
                            </p:childTnLst>
                          </p:cTn>
                        </p:par>
                        <p:par>
                          <p:cTn id="58" fill="hold">
                            <p:stCondLst>
                              <p:cond delay="1750"/>
                            </p:stCondLst>
                            <p:childTnLst>
                              <p:par>
                                <p:cTn id="59" presetID="22" presetClass="entr" presetSubtype="4" fill="hold" grpId="0" nodeType="after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down)">
                                      <p:cBhvr>
                                        <p:cTn id="61" dur="500"/>
                                        <p:tgtEl>
                                          <p:spTgt spid="22">
                                            <p:txEl>
                                              <p:pRg st="0" end="0"/>
                                            </p:txEl>
                                          </p:spTgt>
                                        </p:tgtEl>
                                      </p:cBhvr>
                                    </p:animEffect>
                                  </p:childTnLst>
                                </p:cTn>
                              </p:par>
                            </p:childTnLst>
                          </p:cTn>
                        </p:par>
                        <p:par>
                          <p:cTn id="62" fill="hold">
                            <p:stCondLst>
                              <p:cond delay="2250"/>
                            </p:stCondLst>
                            <p:childTnLst>
                              <p:par>
                                <p:cTn id="63" presetID="42" presetClass="entr" presetSubtype="0" fill="hold" grpId="0" nodeType="afterEffect">
                                  <p:stCondLst>
                                    <p:cond delay="0"/>
                                  </p:stCondLst>
                                  <p:childTnLst>
                                    <p:set>
                                      <p:cBhvr>
                                        <p:cTn id="64" dur="1" fill="hold">
                                          <p:stCondLst>
                                            <p:cond delay="0"/>
                                          </p:stCondLst>
                                        </p:cTn>
                                        <p:tgtEl>
                                          <p:spTgt spid="25">
                                            <p:bg/>
                                          </p:spTgt>
                                        </p:tgtEl>
                                        <p:attrNameLst>
                                          <p:attrName>style.visibility</p:attrName>
                                        </p:attrNameLst>
                                      </p:cBhvr>
                                      <p:to>
                                        <p:strVal val="visible"/>
                                      </p:to>
                                    </p:set>
                                    <p:animEffect transition="in" filter="fade">
                                      <p:cBhvr>
                                        <p:cTn id="65" dur="500"/>
                                        <p:tgtEl>
                                          <p:spTgt spid="25">
                                            <p:bg/>
                                          </p:spTgt>
                                        </p:tgtEl>
                                      </p:cBhvr>
                                    </p:animEffect>
                                    <p:anim calcmode="lin" valueType="num">
                                      <p:cBhvr>
                                        <p:cTn id="66" dur="500" fill="hold"/>
                                        <p:tgtEl>
                                          <p:spTgt spid="25">
                                            <p:bg/>
                                          </p:spTgt>
                                        </p:tgtEl>
                                        <p:attrNameLst>
                                          <p:attrName>ppt_x</p:attrName>
                                        </p:attrNameLst>
                                      </p:cBhvr>
                                      <p:tavLst>
                                        <p:tav tm="0">
                                          <p:val>
                                            <p:strVal val="#ppt_x"/>
                                          </p:val>
                                        </p:tav>
                                        <p:tav tm="100000">
                                          <p:val>
                                            <p:strVal val="#ppt_x"/>
                                          </p:val>
                                        </p:tav>
                                      </p:tavLst>
                                    </p:anim>
                                    <p:anim calcmode="lin" valueType="num">
                                      <p:cBhvr>
                                        <p:cTn id="67" dur="500" fill="hold"/>
                                        <p:tgtEl>
                                          <p:spTgt spid="25">
                                            <p:bg/>
                                          </p:spTgt>
                                        </p:tgtEl>
                                        <p:attrNameLst>
                                          <p:attrName>ppt_y</p:attrName>
                                        </p:attrNameLst>
                                      </p:cBhvr>
                                      <p:tavLst>
                                        <p:tav tm="0">
                                          <p:val>
                                            <p:strVal val="#ppt_y+.1"/>
                                          </p:val>
                                        </p:tav>
                                        <p:tav tm="100000">
                                          <p:val>
                                            <p:strVal val="#ppt_y"/>
                                          </p:val>
                                        </p:tav>
                                      </p:tavLst>
                                    </p:anim>
                                  </p:childTnLst>
                                </p:cTn>
                              </p:par>
                            </p:childTnLst>
                          </p:cTn>
                        </p:par>
                        <p:par>
                          <p:cTn id="68" fill="hold">
                            <p:stCondLst>
                              <p:cond delay="2750"/>
                            </p:stCondLst>
                            <p:childTnLst>
                              <p:par>
                                <p:cTn id="69" presetID="42" presetClass="entr" presetSubtype="0" fill="hold" grpId="0"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fade">
                                      <p:cBhvr>
                                        <p:cTn id="71" dur="500"/>
                                        <p:tgtEl>
                                          <p:spTgt spid="25">
                                            <p:txEl>
                                              <p:pRg st="0" end="0"/>
                                            </p:txEl>
                                          </p:spTgt>
                                        </p:tgtEl>
                                      </p:cBhvr>
                                    </p:animEffect>
                                    <p:anim calcmode="lin" valueType="num">
                                      <p:cBhvr>
                                        <p:cTn id="7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fade">
                                      <p:cBhvr>
                                        <p:cTn id="77" dur="500"/>
                                        <p:tgtEl>
                                          <p:spTgt spid="26">
                                            <p:txEl>
                                              <p:pRg st="0" end="0"/>
                                            </p:txEl>
                                          </p:spTgt>
                                        </p:tgtEl>
                                      </p:cBhvr>
                                    </p:animEffect>
                                    <p:anim calcmode="lin" valueType="num">
                                      <p:cBhvr>
                                        <p:cTn id="7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5" grpId="0" build="p" animBg="1">
        <p:tmplLst>
          <p:tmpl>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2" grpId="0" build="p" animBg="1">
        <p:tmplLst>
          <p:tmpl>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8" name="図プレースホルダー 7"/>
          <p:cNvSpPr>
            <a:spLocks noGrp="1" noChangeAspect="1"/>
          </p:cNvSpPr>
          <p:nvPr>
            <p:ph type="pic" sz="quarter" idx="13" hasCustomPrompt="1"/>
          </p:nvPr>
        </p:nvSpPr>
        <p:spPr>
          <a:xfrm>
            <a:off x="1006302" y="3064786"/>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2" name="テキスト プレースホルダー 5"/>
          <p:cNvSpPr>
            <a:spLocks noGrp="1"/>
          </p:cNvSpPr>
          <p:nvPr>
            <p:ph type="body" sz="quarter" idx="14" hasCustomPrompt="1"/>
          </p:nvPr>
        </p:nvSpPr>
        <p:spPr>
          <a:xfrm rot="21288877">
            <a:off x="448802" y="6347140"/>
            <a:ext cx="4354395" cy="607972"/>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18" name="図プレースホルダー 7"/>
          <p:cNvSpPr>
            <a:spLocks noGrp="1" noChangeAspect="1"/>
          </p:cNvSpPr>
          <p:nvPr>
            <p:ph type="pic" sz="quarter" idx="15" hasCustomPrompt="1"/>
          </p:nvPr>
        </p:nvSpPr>
        <p:spPr>
          <a:xfrm>
            <a:off x="5182766" y="4361276"/>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3" name="テキスト プレースホルダー 5"/>
          <p:cNvSpPr>
            <a:spLocks noGrp="1"/>
          </p:cNvSpPr>
          <p:nvPr>
            <p:ph type="body" sz="quarter" idx="16" hasCustomPrompt="1"/>
          </p:nvPr>
        </p:nvSpPr>
        <p:spPr>
          <a:xfrm rot="21288877">
            <a:off x="4625266" y="7643630"/>
            <a:ext cx="4354395" cy="60797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24" name="図プレースホルダー 7"/>
          <p:cNvSpPr>
            <a:spLocks noGrp="1" noChangeAspect="1"/>
          </p:cNvSpPr>
          <p:nvPr>
            <p:ph type="pic" sz="quarter" idx="17" hasCustomPrompt="1"/>
          </p:nvPr>
        </p:nvSpPr>
        <p:spPr>
          <a:xfrm>
            <a:off x="9359230" y="2617184"/>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7" name="テキスト プレースホルダー 5"/>
          <p:cNvSpPr>
            <a:spLocks noGrp="1"/>
          </p:cNvSpPr>
          <p:nvPr>
            <p:ph type="body" sz="quarter" idx="18" hasCustomPrompt="1"/>
          </p:nvPr>
        </p:nvSpPr>
        <p:spPr>
          <a:xfrm rot="21288877">
            <a:off x="8801730" y="5899538"/>
            <a:ext cx="4354395" cy="607972"/>
          </a:xfrm>
          <a:gradFill flip="none" rotWithShape="1">
            <a:gsLst>
              <a:gs pos="0">
                <a:schemeClr val="accent3">
                  <a:alpha val="0"/>
                </a:schemeClr>
              </a:gs>
              <a:gs pos="50000">
                <a:schemeClr val="accent3"/>
              </a:gs>
              <a:gs pos="100000">
                <a:schemeClr val="accent3"/>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28" name="図プレースホルダー 7"/>
          <p:cNvSpPr>
            <a:spLocks noGrp="1" noChangeAspect="1"/>
          </p:cNvSpPr>
          <p:nvPr>
            <p:ph type="pic" sz="quarter" idx="19" hasCustomPrompt="1"/>
          </p:nvPr>
        </p:nvSpPr>
        <p:spPr>
          <a:xfrm>
            <a:off x="13535694" y="3477508"/>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9" name="テキスト プレースホルダー 5"/>
          <p:cNvSpPr>
            <a:spLocks noGrp="1"/>
          </p:cNvSpPr>
          <p:nvPr>
            <p:ph type="body" sz="quarter" idx="20" hasCustomPrompt="1"/>
          </p:nvPr>
        </p:nvSpPr>
        <p:spPr>
          <a:xfrm rot="21288877">
            <a:off x="12978194" y="6759862"/>
            <a:ext cx="4354395" cy="607972"/>
          </a:xfrm>
          <a:gradFill flip="none" rotWithShape="1">
            <a:gsLst>
              <a:gs pos="0">
                <a:schemeClr val="accent4">
                  <a:alpha val="0"/>
                </a:schemeClr>
              </a:gs>
              <a:gs pos="50000">
                <a:schemeClr val="accent4"/>
              </a:gs>
              <a:gs pos="100000">
                <a:schemeClr val="accent4"/>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30" name="テキスト プレースホルダー 5"/>
          <p:cNvSpPr>
            <a:spLocks noGrp="1"/>
          </p:cNvSpPr>
          <p:nvPr>
            <p:ph type="body" sz="quarter" idx="21" hasCustomPrompt="1"/>
          </p:nvPr>
        </p:nvSpPr>
        <p:spPr>
          <a:xfrm>
            <a:off x="934294" y="7303740"/>
            <a:ext cx="3456384" cy="1440160"/>
          </a:xfrm>
        </p:spPr>
        <p:txBody>
          <a:bodyPr anchor="t">
            <a:normAutofit/>
          </a:bodyPr>
          <a:lstStyle>
            <a:lvl1pPr algn="l">
              <a:defRPr sz="2000"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5038752" y="8599884"/>
            <a:ext cx="3456384" cy="1440160"/>
          </a:xfrm>
        </p:spPr>
        <p:txBody>
          <a:bodyPr anchor="t">
            <a:normAutofit/>
          </a:bodyPr>
          <a:lstStyle>
            <a:lvl1pPr algn="l">
              <a:defRPr sz="2000" baseline="0"/>
            </a:lvl1pPr>
          </a:lstStyle>
          <a:p>
            <a:pPr lvl="0"/>
            <a:r>
              <a:rPr lang="en-US" dirty="0"/>
              <a:t>Text Here</a:t>
            </a:r>
          </a:p>
        </p:txBody>
      </p:sp>
      <p:sp>
        <p:nvSpPr>
          <p:cNvPr id="32" name="テキスト プレースホルダー 5"/>
          <p:cNvSpPr>
            <a:spLocks noGrp="1"/>
          </p:cNvSpPr>
          <p:nvPr>
            <p:ph type="body" sz="quarter" idx="23" hasCustomPrompt="1"/>
          </p:nvPr>
        </p:nvSpPr>
        <p:spPr>
          <a:xfrm>
            <a:off x="9287224" y="6871692"/>
            <a:ext cx="3456384" cy="1440160"/>
          </a:xfrm>
        </p:spPr>
        <p:txBody>
          <a:bodyPr anchor="t">
            <a:normAutofit/>
          </a:bodyPr>
          <a:lstStyle>
            <a:lvl1pPr algn="l">
              <a:defRPr sz="2000" baseline="0"/>
            </a:lvl1pPr>
          </a:lstStyle>
          <a:p>
            <a:pPr lvl="0"/>
            <a:r>
              <a:rPr lang="en-US" dirty="0"/>
              <a:t>Text Here</a:t>
            </a:r>
          </a:p>
        </p:txBody>
      </p:sp>
      <p:sp>
        <p:nvSpPr>
          <p:cNvPr id="33" name="テキスト プレースホルダー 5"/>
          <p:cNvSpPr>
            <a:spLocks noGrp="1"/>
          </p:cNvSpPr>
          <p:nvPr>
            <p:ph type="body" sz="quarter" idx="24" hasCustomPrompt="1"/>
          </p:nvPr>
        </p:nvSpPr>
        <p:spPr>
          <a:xfrm>
            <a:off x="13463687" y="7591772"/>
            <a:ext cx="3456384" cy="1440160"/>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39840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bg/>
                                          </p:spTgt>
                                        </p:tgtEl>
                                        <p:attrNameLst>
                                          <p:attrName>style.visibility</p:attrName>
                                        </p:attrNameLst>
                                      </p:cBhvr>
                                      <p:to>
                                        <p:strVal val="visible"/>
                                      </p:to>
                                    </p:set>
                                    <p:animEffect transition="in" filter="wipe(down)">
                                      <p:cBhvr>
                                        <p:cTn id="56" dur="500"/>
                                        <p:tgtEl>
                                          <p:spTgt spid="22">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wipe(down)">
                                      <p:cBhvr>
                                        <p:cTn id="59" dur="500"/>
                                        <p:tgtEl>
                                          <p:spTgt spid="22">
                                            <p:txEl>
                                              <p:pRg st="0" end="0"/>
                                            </p:txEl>
                                          </p:spTgt>
                                        </p:tgtEl>
                                      </p:cBhvr>
                                    </p:animEffect>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bg/>
                                          </p:spTgt>
                                        </p:tgtEl>
                                        <p:attrNameLst>
                                          <p:attrName>style.visibility</p:attrName>
                                        </p:attrNameLst>
                                      </p:cBhvr>
                                      <p:to>
                                        <p:strVal val="visible"/>
                                      </p:to>
                                    </p:set>
                                    <p:animEffect transition="in" filter="wipe(down)">
                                      <p:cBhvr>
                                        <p:cTn id="66" dur="500"/>
                                        <p:tgtEl>
                                          <p:spTgt spid="23">
                                            <p:bg/>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1750"/>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7">
                                            <p:bg/>
                                          </p:spTgt>
                                        </p:tgtEl>
                                        <p:attrNameLst>
                                          <p:attrName>style.visibility</p:attrName>
                                        </p:attrNameLst>
                                      </p:cBhvr>
                                      <p:to>
                                        <p:strVal val="visible"/>
                                      </p:to>
                                    </p:set>
                                    <p:animEffect transition="in" filter="wipe(down)">
                                      <p:cBhvr>
                                        <p:cTn id="76" dur="500"/>
                                        <p:tgtEl>
                                          <p:spTgt spid="27">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Effect transition="in" filter="wipe(down)">
                                      <p:cBhvr>
                                        <p:cTn id="79" dur="500"/>
                                        <p:tgtEl>
                                          <p:spTgt spid="27">
                                            <p:txEl>
                                              <p:pRg st="0" end="0"/>
                                            </p:txEl>
                                          </p:spTgt>
                                        </p:tgtEl>
                                      </p:cBhvr>
                                    </p:animEffect>
                                  </p:childTnLst>
                                </p:cTn>
                              </p:par>
                            </p:childTnLst>
                          </p:cTn>
                        </p:par>
                        <p:par>
                          <p:cTn id="80" fill="hold">
                            <p:stCondLst>
                              <p:cond delay="225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bg/>
                                          </p:spTgt>
                                        </p:tgtEl>
                                        <p:attrNameLst>
                                          <p:attrName>style.visibility</p:attrName>
                                        </p:attrNameLst>
                                      </p:cBhvr>
                                      <p:to>
                                        <p:strVal val="visible"/>
                                      </p:to>
                                    </p:set>
                                    <p:animEffect transition="in" filter="wipe(down)">
                                      <p:cBhvr>
                                        <p:cTn id="86" dur="500"/>
                                        <p:tgtEl>
                                          <p:spTgt spid="29">
                                            <p:bg/>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9">
                                            <p:txEl>
                                              <p:pRg st="0" end="0"/>
                                            </p:txEl>
                                          </p:spTgt>
                                        </p:tgtEl>
                                        <p:attrNameLst>
                                          <p:attrName>style.visibility</p:attrName>
                                        </p:attrNameLst>
                                      </p:cBhvr>
                                      <p:to>
                                        <p:strVal val="visible"/>
                                      </p:to>
                                    </p:set>
                                    <p:animEffect transition="in" filter="wipe(down)">
                                      <p:cBhvr>
                                        <p:cTn id="89" dur="500"/>
                                        <p:tgtEl>
                                          <p:spTgt spid="29">
                                            <p:txEl>
                                              <p:pRg st="0" end="0"/>
                                            </p:txEl>
                                          </p:spTgt>
                                        </p:tgtEl>
                                      </p:cBhvr>
                                    </p:animEffect>
                                  </p:childTnLst>
                                </p:cTn>
                              </p:par>
                            </p:childTnLst>
                          </p:cTn>
                        </p:par>
                        <p:par>
                          <p:cTn id="90" fill="hold">
                            <p:stCondLst>
                              <p:cond delay="2750"/>
                            </p:stCondLst>
                            <p:childTnLst>
                              <p:par>
                                <p:cTn id="91" presetID="42" presetClass="entr" presetSubtype="0" fill="hold" grpId="0" nodeType="afterEffect">
                                  <p:stCondLst>
                                    <p:cond delay="0"/>
                                  </p:stCondLst>
                                  <p:childTnLst>
                                    <p:set>
                                      <p:cBhvr>
                                        <p:cTn id="92" dur="1" fill="hold">
                                          <p:stCondLst>
                                            <p:cond delay="0"/>
                                          </p:stCondLst>
                                        </p:cTn>
                                        <p:tgtEl>
                                          <p:spTgt spid="30">
                                            <p:txEl>
                                              <p:pRg st="0" end="0"/>
                                            </p:txEl>
                                          </p:spTgt>
                                        </p:tgtEl>
                                        <p:attrNameLst>
                                          <p:attrName>style.visibility</p:attrName>
                                        </p:attrNameLst>
                                      </p:cBhvr>
                                      <p:to>
                                        <p:strVal val="visible"/>
                                      </p:to>
                                    </p:set>
                                    <p:animEffect transition="in" filter="fade">
                                      <p:cBhvr>
                                        <p:cTn id="93" dur="500"/>
                                        <p:tgtEl>
                                          <p:spTgt spid="30">
                                            <p:txEl>
                                              <p:pRg st="0" end="0"/>
                                            </p:txEl>
                                          </p:spTgt>
                                        </p:tgtEl>
                                      </p:cBhvr>
                                    </p:animEffect>
                                    <p:anim calcmode="lin" valueType="num">
                                      <p:cBhvr>
                                        <p:cTn id="9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3250"/>
                            </p:stCondLst>
                            <p:childTnLst>
                              <p:par>
                                <p:cTn id="97" presetID="42" presetClass="entr" presetSubtype="0" fill="hold" grpId="0" nodeType="afterEffect">
                                  <p:stCondLst>
                                    <p:cond delay="0"/>
                                  </p:stCondLst>
                                  <p:childTnLst>
                                    <p:set>
                                      <p:cBhvr>
                                        <p:cTn id="98" dur="1" fill="hold">
                                          <p:stCondLst>
                                            <p:cond delay="0"/>
                                          </p:stCondLst>
                                        </p:cTn>
                                        <p:tgtEl>
                                          <p:spTgt spid="31">
                                            <p:txEl>
                                              <p:pRg st="0" end="0"/>
                                            </p:txEl>
                                          </p:spTgt>
                                        </p:tgtEl>
                                        <p:attrNameLst>
                                          <p:attrName>style.visibility</p:attrName>
                                        </p:attrNameLst>
                                      </p:cBhvr>
                                      <p:to>
                                        <p:strVal val="visible"/>
                                      </p:to>
                                    </p:set>
                                    <p:animEffect transition="in" filter="fade">
                                      <p:cBhvr>
                                        <p:cTn id="99" dur="500"/>
                                        <p:tgtEl>
                                          <p:spTgt spid="31">
                                            <p:txEl>
                                              <p:pRg st="0" end="0"/>
                                            </p:txEl>
                                          </p:spTgt>
                                        </p:tgtEl>
                                      </p:cBhvr>
                                    </p:animEffect>
                                    <p:anim calcmode="lin" valueType="num">
                                      <p:cBhvr>
                                        <p:cTn id="10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3750"/>
                            </p:stCondLst>
                            <p:childTnLst>
                              <p:par>
                                <p:cTn id="103" presetID="42" presetClass="entr" presetSubtype="0" fill="hold" grpId="0" nodeType="afterEffect">
                                  <p:stCondLst>
                                    <p:cond delay="0"/>
                                  </p:stCondLst>
                                  <p:childTnLst>
                                    <p:set>
                                      <p:cBhvr>
                                        <p:cTn id="104" dur="1" fill="hold">
                                          <p:stCondLst>
                                            <p:cond delay="0"/>
                                          </p:stCondLst>
                                        </p:cTn>
                                        <p:tgtEl>
                                          <p:spTgt spid="32">
                                            <p:txEl>
                                              <p:pRg st="0" end="0"/>
                                            </p:txEl>
                                          </p:spTgt>
                                        </p:tgtEl>
                                        <p:attrNameLst>
                                          <p:attrName>style.visibility</p:attrName>
                                        </p:attrNameLst>
                                      </p:cBhvr>
                                      <p:to>
                                        <p:strVal val="visible"/>
                                      </p:to>
                                    </p:set>
                                    <p:animEffect transition="in" filter="fade">
                                      <p:cBhvr>
                                        <p:cTn id="105" dur="500"/>
                                        <p:tgtEl>
                                          <p:spTgt spid="32">
                                            <p:txEl>
                                              <p:pRg st="0" end="0"/>
                                            </p:txEl>
                                          </p:spTgt>
                                        </p:tgtEl>
                                      </p:cBhvr>
                                    </p:animEffect>
                                    <p:anim calcmode="lin" valueType="num">
                                      <p:cBhvr>
                                        <p:cTn id="10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250"/>
                            </p:stCondLst>
                            <p:childTnLst>
                              <p:par>
                                <p:cTn id="109" presetID="42" presetClass="entr" presetSubtype="0" fill="hold" grpId="0" nodeType="afterEffect">
                                  <p:stCondLst>
                                    <p:cond delay="0"/>
                                  </p:stCondLst>
                                  <p:childTnLst>
                                    <p:set>
                                      <p:cBhvr>
                                        <p:cTn id="110" dur="1" fill="hold">
                                          <p:stCondLst>
                                            <p:cond delay="0"/>
                                          </p:stCondLst>
                                        </p:cTn>
                                        <p:tgtEl>
                                          <p:spTgt spid="33">
                                            <p:txEl>
                                              <p:pRg st="0" end="0"/>
                                            </p:txEl>
                                          </p:spTgt>
                                        </p:tgtEl>
                                        <p:attrNameLst>
                                          <p:attrName>style.visibility</p:attrName>
                                        </p:attrNameLst>
                                      </p:cBhvr>
                                      <p:to>
                                        <p:strVal val="visible"/>
                                      </p:to>
                                    </p:set>
                                    <p:animEffect transition="in" filter="fade">
                                      <p:cBhvr>
                                        <p:cTn id="111" dur="500"/>
                                        <p:tgtEl>
                                          <p:spTgt spid="33">
                                            <p:txEl>
                                              <p:pRg st="0" end="0"/>
                                            </p:txEl>
                                          </p:spTgt>
                                        </p:tgtEl>
                                      </p:cBhvr>
                                    </p:animEffect>
                                    <p:anim calcmode="lin" valueType="num">
                                      <p:cBhvr>
                                        <p:cTn id="11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13"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2" grpId="0" build="p" animBg="1">
        <p:tmplLst>
          <p:tmpl>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18" grpId="0"/>
      <p:bldP spid="23" grpId="0" build="p" animBg="1">
        <p:tmplLst>
          <p:tmpl>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p:bldP spid="27" grpId="0" build="p" animBg="1">
        <p:tmplLst>
          <p:tmpl>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p:bldP spid="29" grpId="0" build="p" animBg="1">
        <p:tmplLst>
          <p:tmpl>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Graph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30" name="テキスト プレースホルダー 5"/>
          <p:cNvSpPr>
            <a:spLocks noGrp="1"/>
          </p:cNvSpPr>
          <p:nvPr>
            <p:ph type="body" sz="quarter" idx="21" hasCustomPrompt="1"/>
          </p:nvPr>
        </p:nvSpPr>
        <p:spPr>
          <a:xfrm>
            <a:off x="1366342" y="7231732"/>
            <a:ext cx="3600400" cy="2016224"/>
          </a:xfrm>
        </p:spPr>
        <p:txBody>
          <a:bodyPr anchor="t">
            <a:normAutofit/>
          </a:bodyPr>
          <a:lstStyle>
            <a:lvl1pPr algn="l">
              <a:defRPr sz="2000"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5182766" y="7231732"/>
            <a:ext cx="3600400" cy="2016224"/>
          </a:xfrm>
        </p:spPr>
        <p:txBody>
          <a:bodyPr anchor="t">
            <a:normAutofit/>
          </a:bodyPr>
          <a:lstStyle>
            <a:lvl1pPr algn="l">
              <a:defRPr sz="2000" baseline="0"/>
            </a:lvl1pPr>
          </a:lstStyle>
          <a:p>
            <a:pPr lvl="0"/>
            <a:r>
              <a:rPr lang="en-US" dirty="0"/>
              <a:t>Text Here</a:t>
            </a:r>
          </a:p>
        </p:txBody>
      </p:sp>
      <p:sp>
        <p:nvSpPr>
          <p:cNvPr id="32" name="テキスト プレースホルダー 5"/>
          <p:cNvSpPr>
            <a:spLocks noGrp="1"/>
          </p:cNvSpPr>
          <p:nvPr>
            <p:ph type="body" sz="quarter" idx="23" hasCustomPrompt="1"/>
          </p:nvPr>
        </p:nvSpPr>
        <p:spPr>
          <a:xfrm>
            <a:off x="8999190" y="7231732"/>
            <a:ext cx="3600400" cy="2016224"/>
          </a:xfrm>
        </p:spPr>
        <p:txBody>
          <a:bodyPr anchor="t">
            <a:normAutofit/>
          </a:bodyPr>
          <a:lstStyle>
            <a:lvl1pPr algn="l">
              <a:defRPr sz="2000" baseline="0"/>
            </a:lvl1pPr>
          </a:lstStyle>
          <a:p>
            <a:pPr lvl="0"/>
            <a:r>
              <a:rPr lang="en-US" dirty="0"/>
              <a:t>Text Here</a:t>
            </a:r>
          </a:p>
        </p:txBody>
      </p:sp>
      <p:sp>
        <p:nvSpPr>
          <p:cNvPr id="33" name="テキスト プレースホルダー 5"/>
          <p:cNvSpPr>
            <a:spLocks noGrp="1"/>
          </p:cNvSpPr>
          <p:nvPr>
            <p:ph type="body" sz="quarter" idx="24" hasCustomPrompt="1"/>
          </p:nvPr>
        </p:nvSpPr>
        <p:spPr>
          <a:xfrm>
            <a:off x="12815614" y="7231732"/>
            <a:ext cx="3600400" cy="2016224"/>
          </a:xfrm>
        </p:spPr>
        <p:txBody>
          <a:bodyPr anchor="t">
            <a:normAutofit/>
          </a:bodyPr>
          <a:lstStyle>
            <a:lvl1pPr algn="l">
              <a:defRPr sz="2000" baseline="0"/>
            </a:lvl1pPr>
          </a:lstStyle>
          <a:p>
            <a:pPr lvl="0"/>
            <a:r>
              <a:rPr lang="en-US" dirty="0"/>
              <a:t>Text Here</a:t>
            </a:r>
          </a:p>
        </p:txBody>
      </p:sp>
      <p:sp>
        <p:nvSpPr>
          <p:cNvPr id="6" name="グラフ プレースホルダー 5"/>
          <p:cNvSpPr>
            <a:spLocks noGrp="1"/>
          </p:cNvSpPr>
          <p:nvPr>
            <p:ph type="chart" sz="quarter" idx="25" hasCustomPrompt="1"/>
          </p:nvPr>
        </p:nvSpPr>
        <p:spPr>
          <a:xfrm>
            <a:off x="1510358" y="2906150"/>
            <a:ext cx="3463111" cy="3461486"/>
          </a:xfrm>
          <a:effectLst/>
        </p:spPr>
        <p:txBody>
          <a:bodyPr>
            <a:normAutofit/>
          </a:bodyPr>
          <a:lstStyle>
            <a:lvl1pPr>
              <a:defRPr sz="2400">
                <a:solidFill>
                  <a:schemeClr val="bg1">
                    <a:lumMod val="65000"/>
                  </a:schemeClr>
                </a:solidFill>
              </a:defRPr>
            </a:lvl1pPr>
          </a:lstStyle>
          <a:p>
            <a:r>
              <a:rPr lang="en-US" dirty="0"/>
              <a:t>Graph</a:t>
            </a:r>
          </a:p>
        </p:txBody>
      </p:sp>
      <p:sp>
        <p:nvSpPr>
          <p:cNvPr id="34" name="グラフ プレースホルダー 5"/>
          <p:cNvSpPr>
            <a:spLocks noGrp="1"/>
          </p:cNvSpPr>
          <p:nvPr>
            <p:ph type="chart" sz="quarter" idx="26" hasCustomPrompt="1"/>
          </p:nvPr>
        </p:nvSpPr>
        <p:spPr>
          <a:xfrm>
            <a:off x="5302706" y="2905356"/>
            <a:ext cx="3463111" cy="3461486"/>
          </a:xfrm>
          <a:effectLst/>
        </p:spPr>
        <p:txBody>
          <a:bodyPr>
            <a:normAutofit/>
          </a:bodyPr>
          <a:lstStyle>
            <a:lvl1pPr>
              <a:defRPr sz="2400">
                <a:solidFill>
                  <a:schemeClr val="bg1">
                    <a:lumMod val="65000"/>
                  </a:schemeClr>
                </a:solidFill>
              </a:defRPr>
            </a:lvl1pPr>
          </a:lstStyle>
          <a:p>
            <a:r>
              <a:rPr lang="en-US" dirty="0"/>
              <a:t>Graph</a:t>
            </a:r>
          </a:p>
        </p:txBody>
      </p:sp>
      <p:sp>
        <p:nvSpPr>
          <p:cNvPr id="35" name="グラフ プレースホルダー 5"/>
          <p:cNvSpPr>
            <a:spLocks noGrp="1"/>
          </p:cNvSpPr>
          <p:nvPr>
            <p:ph type="chart" sz="quarter" idx="27" hasCustomPrompt="1"/>
          </p:nvPr>
        </p:nvSpPr>
        <p:spPr>
          <a:xfrm>
            <a:off x="9129752" y="2905356"/>
            <a:ext cx="3463111" cy="3461486"/>
          </a:xfrm>
          <a:effectLst/>
        </p:spPr>
        <p:txBody>
          <a:bodyPr>
            <a:normAutofit/>
          </a:bodyPr>
          <a:lstStyle>
            <a:lvl1pPr>
              <a:defRPr sz="2400">
                <a:solidFill>
                  <a:schemeClr val="bg1">
                    <a:lumMod val="65000"/>
                  </a:schemeClr>
                </a:solidFill>
              </a:defRPr>
            </a:lvl1pPr>
          </a:lstStyle>
          <a:p>
            <a:r>
              <a:rPr lang="en-US" dirty="0"/>
              <a:t>Graph</a:t>
            </a:r>
          </a:p>
        </p:txBody>
      </p:sp>
      <p:sp>
        <p:nvSpPr>
          <p:cNvPr id="36" name="グラフ プレースホルダー 5"/>
          <p:cNvSpPr>
            <a:spLocks noGrp="1"/>
          </p:cNvSpPr>
          <p:nvPr>
            <p:ph type="chart" sz="quarter" idx="28" hasCustomPrompt="1"/>
          </p:nvPr>
        </p:nvSpPr>
        <p:spPr>
          <a:xfrm>
            <a:off x="12952903" y="2900254"/>
            <a:ext cx="3463111" cy="3461486"/>
          </a:xfrm>
          <a:effectLst/>
        </p:spPr>
        <p:txBody>
          <a:bodyPr>
            <a:normAutofit/>
          </a:bodyPr>
          <a:lstStyle>
            <a:lvl1pPr>
              <a:defRPr sz="2400">
                <a:solidFill>
                  <a:schemeClr val="bg1">
                    <a:lumMod val="65000"/>
                  </a:schemeClr>
                </a:solidFill>
              </a:defRPr>
            </a:lvl1pPr>
          </a:lstStyle>
          <a:p>
            <a:r>
              <a:rPr lang="en-US" dirty="0"/>
              <a:t>Graph</a:t>
            </a:r>
          </a:p>
        </p:txBody>
      </p:sp>
      <p:sp>
        <p:nvSpPr>
          <p:cNvPr id="37" name="テキスト プレースホルダー 5"/>
          <p:cNvSpPr>
            <a:spLocks noGrp="1"/>
          </p:cNvSpPr>
          <p:nvPr>
            <p:ph type="body" sz="quarter" idx="15" hasCustomPrompt="1"/>
          </p:nvPr>
        </p:nvSpPr>
        <p:spPr>
          <a:xfrm>
            <a:off x="1518677" y="6727676"/>
            <a:ext cx="3448065" cy="505659"/>
          </a:xfrm>
          <a:solidFill>
            <a:schemeClr val="accent1"/>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38" name="テキスト プレースホルダー 5"/>
          <p:cNvSpPr>
            <a:spLocks noGrp="1"/>
          </p:cNvSpPr>
          <p:nvPr>
            <p:ph type="body" sz="quarter" idx="29" hasCustomPrompt="1"/>
          </p:nvPr>
        </p:nvSpPr>
        <p:spPr>
          <a:xfrm>
            <a:off x="5326782" y="6727676"/>
            <a:ext cx="3448065" cy="505659"/>
          </a:xfrm>
          <a:solidFill>
            <a:schemeClr val="accent2"/>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39" name="テキスト プレースホルダー 5"/>
          <p:cNvSpPr>
            <a:spLocks noGrp="1"/>
          </p:cNvSpPr>
          <p:nvPr>
            <p:ph type="body" sz="quarter" idx="30" hasCustomPrompt="1"/>
          </p:nvPr>
        </p:nvSpPr>
        <p:spPr>
          <a:xfrm>
            <a:off x="9143206" y="6727676"/>
            <a:ext cx="3448065" cy="505659"/>
          </a:xfrm>
          <a:solidFill>
            <a:schemeClr val="accent3"/>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40" name="テキスト プレースホルダー 5"/>
          <p:cNvSpPr>
            <a:spLocks noGrp="1"/>
          </p:cNvSpPr>
          <p:nvPr>
            <p:ph type="body" sz="quarter" idx="31" hasCustomPrompt="1"/>
          </p:nvPr>
        </p:nvSpPr>
        <p:spPr>
          <a:xfrm>
            <a:off x="12959630" y="6727676"/>
            <a:ext cx="3448065" cy="505659"/>
          </a:xfrm>
          <a:solidFill>
            <a:schemeClr val="accent4"/>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Tree>
    <p:extLst>
      <p:ext uri="{BB962C8B-B14F-4D97-AF65-F5344CB8AC3E}">
        <p14:creationId xmlns:p14="http://schemas.microsoft.com/office/powerpoint/2010/main" val="13694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7" name="表プレースホルダー 6"/>
          <p:cNvSpPr>
            <a:spLocks noGrp="1"/>
          </p:cNvSpPr>
          <p:nvPr>
            <p:ph type="tbl" sz="quarter" idx="22" hasCustomPrompt="1"/>
          </p:nvPr>
        </p:nvSpPr>
        <p:spPr>
          <a:xfrm>
            <a:off x="1798390" y="2840039"/>
            <a:ext cx="4392613" cy="4751734"/>
          </a:xfrm>
        </p:spPr>
        <p:txBody>
          <a:bodyPr>
            <a:normAutofit/>
          </a:bodyPr>
          <a:lstStyle>
            <a:lvl1pPr>
              <a:defRPr sz="2400" baseline="0">
                <a:solidFill>
                  <a:schemeClr val="bg1">
                    <a:lumMod val="75000"/>
                  </a:schemeClr>
                </a:solidFill>
              </a:defRPr>
            </a:lvl1pPr>
          </a:lstStyle>
          <a:p>
            <a:r>
              <a:rPr lang="en-US" dirty="0"/>
              <a:t>Add Table</a:t>
            </a:r>
          </a:p>
        </p:txBody>
      </p:sp>
      <p:sp>
        <p:nvSpPr>
          <p:cNvPr id="43" name="表プレースホルダー 6"/>
          <p:cNvSpPr>
            <a:spLocks noGrp="1"/>
          </p:cNvSpPr>
          <p:nvPr>
            <p:ph type="tbl" sz="quarter" idx="23" hasCustomPrompt="1"/>
          </p:nvPr>
        </p:nvSpPr>
        <p:spPr>
          <a:xfrm>
            <a:off x="6766942" y="2845374"/>
            <a:ext cx="4392613" cy="4751734"/>
          </a:xfrm>
        </p:spPr>
        <p:txBody>
          <a:bodyPr>
            <a:normAutofit/>
          </a:bodyPr>
          <a:lstStyle>
            <a:lvl1pPr>
              <a:defRPr sz="2400" baseline="0">
                <a:solidFill>
                  <a:schemeClr val="bg1">
                    <a:lumMod val="75000"/>
                  </a:schemeClr>
                </a:solidFill>
              </a:defRPr>
            </a:lvl1pPr>
          </a:lstStyle>
          <a:p>
            <a:r>
              <a:rPr lang="en-US" dirty="0"/>
              <a:t>Add Table</a:t>
            </a:r>
          </a:p>
        </p:txBody>
      </p:sp>
      <p:sp>
        <p:nvSpPr>
          <p:cNvPr id="44" name="表プレースホルダー 6"/>
          <p:cNvSpPr>
            <a:spLocks noGrp="1"/>
          </p:cNvSpPr>
          <p:nvPr>
            <p:ph type="tbl" sz="quarter" idx="24" hasCustomPrompt="1"/>
          </p:nvPr>
        </p:nvSpPr>
        <p:spPr>
          <a:xfrm>
            <a:off x="11735369" y="2845374"/>
            <a:ext cx="4392613" cy="4751734"/>
          </a:xfrm>
        </p:spPr>
        <p:txBody>
          <a:bodyPr>
            <a:normAutofit/>
          </a:bodyPr>
          <a:lstStyle>
            <a:lvl1pPr>
              <a:defRPr sz="2400" baseline="0">
                <a:solidFill>
                  <a:schemeClr val="bg1">
                    <a:lumMod val="75000"/>
                  </a:schemeClr>
                </a:solidFill>
              </a:defRPr>
            </a:lvl1pPr>
          </a:lstStyle>
          <a:p>
            <a:r>
              <a:rPr lang="en-US" dirty="0"/>
              <a:t>Add Table</a:t>
            </a:r>
          </a:p>
        </p:txBody>
      </p:sp>
      <p:sp>
        <p:nvSpPr>
          <p:cNvPr id="45"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46" name="テキスト プレースホルダー 5"/>
          <p:cNvSpPr>
            <a:spLocks noGrp="1"/>
          </p:cNvSpPr>
          <p:nvPr>
            <p:ph type="body" sz="quarter" idx="21" hasCustomPrompt="1"/>
          </p:nvPr>
        </p:nvSpPr>
        <p:spPr>
          <a:xfrm>
            <a:off x="1251956" y="8527876"/>
            <a:ext cx="15265697" cy="1440160"/>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383115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038750" y="3813742"/>
            <a:ext cx="12313368" cy="1329758"/>
          </a:xfrm>
        </p:spPr>
        <p:txBody>
          <a:bodyPr anchor="b">
            <a:noAutofit/>
          </a:bodyPr>
          <a:lstStyle>
            <a:lvl1pPr algn="l">
              <a:lnSpc>
                <a:spcPts val="9000"/>
              </a:lnSpc>
              <a:defRPr sz="4800" baseline="0">
                <a:latin typeface="Aleo-BoldItalic" pitchFamily="34" charset="0"/>
              </a:defRPr>
            </a:lvl1pPr>
          </a:lstStyle>
          <a:p>
            <a:r>
              <a:rPr lang="en-US" altLang="ja-JP" dirty="0"/>
              <a:t>Text</a:t>
            </a:r>
            <a:endParaRPr lang="en-US" dirty="0"/>
          </a:p>
        </p:txBody>
      </p:sp>
      <p:sp>
        <p:nvSpPr>
          <p:cNvPr id="3" name="サブタイトル 2"/>
          <p:cNvSpPr>
            <a:spLocks noGrp="1"/>
          </p:cNvSpPr>
          <p:nvPr>
            <p:ph type="subTitle" idx="1" hasCustomPrompt="1"/>
          </p:nvPr>
        </p:nvSpPr>
        <p:spPr>
          <a:xfrm>
            <a:off x="5038750" y="4936096"/>
            <a:ext cx="10153128" cy="567444"/>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Text</a:t>
            </a:r>
            <a:endParaRPr lang="en-US" dirty="0"/>
          </a:p>
        </p:txBody>
      </p:sp>
      <p:sp>
        <p:nvSpPr>
          <p:cNvPr id="8" name="正方形/長方形 7"/>
          <p:cNvSpPr/>
          <p:nvPr userDrawn="1"/>
        </p:nvSpPr>
        <p:spPr>
          <a:xfrm rot="18000000">
            <a:off x="-5375643" y="4058014"/>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正方形/長方形 8"/>
          <p:cNvSpPr/>
          <p:nvPr userDrawn="1"/>
        </p:nvSpPr>
        <p:spPr>
          <a:xfrm rot="18000000">
            <a:off x="-7103297" y="4242009"/>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正方形/長方形 9"/>
          <p:cNvSpPr/>
          <p:nvPr userDrawn="1"/>
        </p:nvSpPr>
        <p:spPr>
          <a:xfrm rot="18000000">
            <a:off x="-8106139" y="4043991"/>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正方形/長方形 10"/>
          <p:cNvSpPr/>
          <p:nvPr userDrawn="1"/>
        </p:nvSpPr>
        <p:spPr>
          <a:xfrm rot="18000000">
            <a:off x="-9066134" y="39243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4" name="正方形/長方形 13"/>
          <p:cNvSpPr/>
          <p:nvPr userDrawn="1"/>
        </p:nvSpPr>
        <p:spPr>
          <a:xfrm rot="18000000">
            <a:off x="10532918" y="5975218"/>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正方形/長方形 14"/>
          <p:cNvSpPr/>
          <p:nvPr userDrawn="1"/>
        </p:nvSpPr>
        <p:spPr>
          <a:xfrm rot="18000000">
            <a:off x="9530076" y="5808404"/>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6" name="正方形/長方形 15"/>
          <p:cNvSpPr/>
          <p:nvPr userDrawn="1"/>
        </p:nvSpPr>
        <p:spPr>
          <a:xfrm rot="18000000">
            <a:off x="8570081" y="5688761"/>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テキスト プレースホルダー 22"/>
          <p:cNvSpPr>
            <a:spLocks noGrp="1"/>
          </p:cNvSpPr>
          <p:nvPr>
            <p:ph type="body" sz="quarter" idx="13" hasCustomPrompt="1"/>
          </p:nvPr>
        </p:nvSpPr>
        <p:spPr>
          <a:xfrm>
            <a:off x="5254774" y="8095828"/>
            <a:ext cx="9289032" cy="1800200"/>
          </a:xfrm>
        </p:spPr>
        <p:txBody>
          <a:bodyPr anchor="b">
            <a:normAutofit/>
          </a:bodyPr>
          <a:lstStyle>
            <a:lvl1pPr algn="r">
              <a:defRPr sz="2400">
                <a:latin typeface="+mn-lt"/>
              </a:defRPr>
            </a:lvl1pPr>
          </a:lstStyle>
          <a:p>
            <a:pPr lvl="0"/>
            <a:r>
              <a:rPr lang="en-US" dirty="0"/>
              <a:t>“Text Here”</a:t>
            </a:r>
          </a:p>
        </p:txBody>
      </p:sp>
    </p:spTree>
    <p:extLst>
      <p:ext uri="{BB962C8B-B14F-4D97-AF65-F5344CB8AC3E}">
        <p14:creationId xmlns:p14="http://schemas.microsoft.com/office/powerpoint/2010/main" val="17531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7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6"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80">
                                          <p:stCondLst>
                                            <p:cond delay="0"/>
                                          </p:stCondLst>
                                        </p:cTn>
                                        <p:tgtEl>
                                          <p:spTgt spid="2"/>
                                        </p:tgtEl>
                                      </p:cBhvr>
                                    </p:animEffect>
                                    <p:anim calcmode="lin" valueType="num">
                                      <p:cBhvr>
                                        <p:cTn id="4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0" dur="26">
                                          <p:stCondLst>
                                            <p:cond delay="650"/>
                                          </p:stCondLst>
                                        </p:cTn>
                                        <p:tgtEl>
                                          <p:spTgt spid="2"/>
                                        </p:tgtEl>
                                      </p:cBhvr>
                                      <p:to x="100000" y="60000"/>
                                    </p:animScale>
                                    <p:animScale>
                                      <p:cBhvr>
                                        <p:cTn id="51" dur="166" decel="50000">
                                          <p:stCondLst>
                                            <p:cond delay="676"/>
                                          </p:stCondLst>
                                        </p:cTn>
                                        <p:tgtEl>
                                          <p:spTgt spid="2"/>
                                        </p:tgtEl>
                                      </p:cBhvr>
                                      <p:to x="100000" y="100000"/>
                                    </p:animScale>
                                    <p:animScale>
                                      <p:cBhvr>
                                        <p:cTn id="52" dur="26">
                                          <p:stCondLst>
                                            <p:cond delay="1312"/>
                                          </p:stCondLst>
                                        </p:cTn>
                                        <p:tgtEl>
                                          <p:spTgt spid="2"/>
                                        </p:tgtEl>
                                      </p:cBhvr>
                                      <p:to x="100000" y="80000"/>
                                    </p:animScale>
                                    <p:animScale>
                                      <p:cBhvr>
                                        <p:cTn id="53" dur="166" decel="50000">
                                          <p:stCondLst>
                                            <p:cond delay="1338"/>
                                          </p:stCondLst>
                                        </p:cTn>
                                        <p:tgtEl>
                                          <p:spTgt spid="2"/>
                                        </p:tgtEl>
                                      </p:cBhvr>
                                      <p:to x="100000" y="100000"/>
                                    </p:animScale>
                                    <p:animScale>
                                      <p:cBhvr>
                                        <p:cTn id="54" dur="26">
                                          <p:stCondLst>
                                            <p:cond delay="1642"/>
                                          </p:stCondLst>
                                        </p:cTn>
                                        <p:tgtEl>
                                          <p:spTgt spid="2"/>
                                        </p:tgtEl>
                                      </p:cBhvr>
                                      <p:to x="100000" y="90000"/>
                                    </p:animScale>
                                    <p:animScale>
                                      <p:cBhvr>
                                        <p:cTn id="55" dur="166" decel="50000">
                                          <p:stCondLst>
                                            <p:cond delay="1668"/>
                                          </p:stCondLst>
                                        </p:cTn>
                                        <p:tgtEl>
                                          <p:spTgt spid="2"/>
                                        </p:tgtEl>
                                      </p:cBhvr>
                                      <p:to x="100000" y="100000"/>
                                    </p:animScale>
                                    <p:animScale>
                                      <p:cBhvr>
                                        <p:cTn id="56" dur="26">
                                          <p:stCondLst>
                                            <p:cond delay="1808"/>
                                          </p:stCondLst>
                                        </p:cTn>
                                        <p:tgtEl>
                                          <p:spTgt spid="2"/>
                                        </p:tgtEl>
                                      </p:cBhvr>
                                      <p:to x="100000" y="95000"/>
                                    </p:animScale>
                                    <p:animScale>
                                      <p:cBhvr>
                                        <p:cTn id="57" dur="166" decel="50000">
                                          <p:stCondLst>
                                            <p:cond delay="1834"/>
                                          </p:stCondLst>
                                        </p:cTn>
                                        <p:tgtEl>
                                          <p:spTgt spid="2"/>
                                        </p:tgtEl>
                                      </p:cBhvr>
                                      <p:to x="100000" y="100000"/>
                                    </p:animScale>
                                  </p:childTnLst>
                                </p:cTn>
                              </p:par>
                            </p:childTnLst>
                          </p:cTn>
                        </p:par>
                        <p:par>
                          <p:cTn id="58" fill="hold">
                            <p:stCondLst>
                              <p:cond delay="4000"/>
                            </p:stCondLst>
                            <p:childTnLst>
                              <p:par>
                                <p:cTn id="59" presetID="47" presetClass="entr" presetSubtype="0" fill="hold" grpId="0" nodeType="after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Effect transition="in" filter="fade">
                                      <p:cBhvr>
                                        <p:cTn id="61" dur="1000"/>
                                        <p:tgtEl>
                                          <p:spTgt spid="3">
                                            <p:txEl>
                                              <p:pRg st="0" end="0"/>
                                            </p:txEl>
                                          </p:spTgt>
                                        </p:tgtEl>
                                      </p:cBhvr>
                                    </p:animEffect>
                                    <p:anim calcmode="lin" valueType="num">
                                      <p:cBhvr>
                                        <p:cTn id="6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1000"/>
                                        <p:tgtEl>
                                          <p:spTgt spid="17">
                                            <p:txEl>
                                              <p:pRg st="0" end="0"/>
                                            </p:txEl>
                                          </p:spTgt>
                                        </p:tgtEl>
                                      </p:cBhvr>
                                    </p:animEffect>
                                    <p:anim calcmode="lin" valueType="num">
                                      <p:cBhvr>
                                        <p:cTn id="6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P spid="9" grpId="0" animBg="1"/>
      <p:bldP spid="10" grpId="0" animBg="1"/>
      <p:bldP spid="11" grpId="0" animBg="1"/>
      <p:bldP spid="14" grpId="0" animBg="1"/>
      <p:bldP spid="15" grpId="0" animBg="1"/>
      <p:bldP spid="16" grpId="0" animBg="1"/>
      <p:bldP spid="20" grpId="0" animBg="1"/>
      <p:bldP spid="22" grpId="0" animBg="1"/>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Graph - 1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6" name="グラフ プレースホルダー 5"/>
          <p:cNvSpPr>
            <a:spLocks noGrp="1"/>
          </p:cNvSpPr>
          <p:nvPr>
            <p:ph type="chart" sz="quarter" idx="25" hasCustomPrompt="1"/>
          </p:nvPr>
        </p:nvSpPr>
        <p:spPr>
          <a:xfrm>
            <a:off x="1510356" y="2767236"/>
            <a:ext cx="7920881" cy="6264696"/>
          </a:xfrm>
          <a:effectLst/>
        </p:spPr>
        <p:txBody>
          <a:bodyPr>
            <a:normAutofit/>
          </a:bodyPr>
          <a:lstStyle>
            <a:lvl1pPr>
              <a:defRPr sz="2400">
                <a:solidFill>
                  <a:schemeClr val="bg1">
                    <a:lumMod val="65000"/>
                  </a:schemeClr>
                </a:solidFill>
              </a:defRPr>
            </a:lvl1pPr>
          </a:lstStyle>
          <a:p>
            <a:r>
              <a:rPr lang="en-US" dirty="0"/>
              <a:t>Graph</a:t>
            </a:r>
          </a:p>
        </p:txBody>
      </p:sp>
      <p:sp>
        <p:nvSpPr>
          <p:cNvPr id="28" name="テキスト プレースホルダー 5"/>
          <p:cNvSpPr>
            <a:spLocks noGrp="1"/>
          </p:cNvSpPr>
          <p:nvPr>
            <p:ph type="body" sz="quarter" idx="26" hasCustomPrompt="1"/>
          </p:nvPr>
        </p:nvSpPr>
        <p:spPr>
          <a:xfrm>
            <a:off x="9563271" y="5863580"/>
            <a:ext cx="6748737"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9" name="テキスト プレースホルダー 5"/>
          <p:cNvSpPr>
            <a:spLocks noGrp="1"/>
          </p:cNvSpPr>
          <p:nvPr>
            <p:ph type="body" sz="quarter" idx="27" hasCustomPrompt="1"/>
          </p:nvPr>
        </p:nvSpPr>
        <p:spPr>
          <a:xfrm>
            <a:off x="9543258" y="6655668"/>
            <a:ext cx="6696744" cy="2449876"/>
          </a:xfrm>
        </p:spPr>
        <p:txBody>
          <a:bodyPr anchor="t">
            <a:normAutofit/>
          </a:bodyPr>
          <a:lstStyle>
            <a:lvl1pPr algn="l">
              <a:defRPr sz="2400" baseline="0"/>
            </a:lvl1pPr>
          </a:lstStyle>
          <a:p>
            <a:pPr lvl="0"/>
            <a:r>
              <a:rPr lang="en-US" dirty="0"/>
              <a:t>Text Here</a:t>
            </a:r>
          </a:p>
        </p:txBody>
      </p:sp>
    </p:spTree>
    <p:extLst>
      <p:ext uri="{BB962C8B-B14F-4D97-AF65-F5344CB8AC3E}">
        <p14:creationId xmlns:p14="http://schemas.microsoft.com/office/powerpoint/2010/main" val="17062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 No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Tree>
    <p:extLst>
      <p:ext uri="{BB962C8B-B14F-4D97-AF65-F5344CB8AC3E}">
        <p14:creationId xmlns:p14="http://schemas.microsoft.com/office/powerpoint/2010/main" val="32938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Graph - 1 Text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6" name="グラフ プレースホルダー 5"/>
          <p:cNvSpPr>
            <a:spLocks noGrp="1"/>
          </p:cNvSpPr>
          <p:nvPr>
            <p:ph type="chart" sz="quarter" idx="25" hasCustomPrompt="1"/>
          </p:nvPr>
        </p:nvSpPr>
        <p:spPr>
          <a:xfrm>
            <a:off x="1510356" y="2767236"/>
            <a:ext cx="14977665" cy="4680520"/>
          </a:xfrm>
          <a:effectLst/>
        </p:spPr>
        <p:txBody>
          <a:bodyPr>
            <a:normAutofit/>
          </a:bodyPr>
          <a:lstStyle>
            <a:lvl1pPr>
              <a:defRPr sz="2400">
                <a:solidFill>
                  <a:schemeClr val="bg1">
                    <a:lumMod val="65000"/>
                  </a:schemeClr>
                </a:solidFill>
              </a:defRPr>
            </a:lvl1pPr>
          </a:lstStyle>
          <a:p>
            <a:r>
              <a:rPr lang="en-US" dirty="0"/>
              <a:t>Graph</a:t>
            </a:r>
          </a:p>
        </p:txBody>
      </p:sp>
      <p:sp>
        <p:nvSpPr>
          <p:cNvPr id="17"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1251956" y="8527876"/>
            <a:ext cx="15265697" cy="1224136"/>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11990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mages - 2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8" name="図プレースホルダー 7"/>
          <p:cNvSpPr>
            <a:spLocks noGrp="1" noChangeAspect="1"/>
          </p:cNvSpPr>
          <p:nvPr>
            <p:ph type="pic" sz="quarter" idx="13" hasCustomPrompt="1"/>
          </p:nvPr>
        </p:nvSpPr>
        <p:spPr>
          <a:xfrm>
            <a:off x="2122487" y="2911252"/>
            <a:ext cx="6159409"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2" name="テキスト プレースホルダー 5"/>
          <p:cNvSpPr>
            <a:spLocks noGrp="1"/>
          </p:cNvSpPr>
          <p:nvPr>
            <p:ph type="body" sz="quarter" idx="14" hasCustomPrompt="1"/>
          </p:nvPr>
        </p:nvSpPr>
        <p:spPr>
          <a:xfrm rot="21288877">
            <a:off x="2599422" y="6131586"/>
            <a:ext cx="6168893" cy="607972"/>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18" name="図プレースホルダー 7"/>
          <p:cNvSpPr>
            <a:spLocks noGrp="1" noChangeAspect="1"/>
          </p:cNvSpPr>
          <p:nvPr>
            <p:ph type="pic" sz="quarter" idx="15" hasCustomPrompt="1"/>
          </p:nvPr>
        </p:nvSpPr>
        <p:spPr>
          <a:xfrm>
            <a:off x="9827343" y="2911252"/>
            <a:ext cx="6159409"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3" name="テキスト プレースホルダー 5"/>
          <p:cNvSpPr>
            <a:spLocks noGrp="1"/>
          </p:cNvSpPr>
          <p:nvPr>
            <p:ph type="body" sz="quarter" idx="16" hasCustomPrompt="1"/>
          </p:nvPr>
        </p:nvSpPr>
        <p:spPr>
          <a:xfrm rot="21288877">
            <a:off x="10304278" y="6131586"/>
            <a:ext cx="6168893" cy="60797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30" name="テキスト プレースホルダー 5"/>
          <p:cNvSpPr>
            <a:spLocks noGrp="1"/>
          </p:cNvSpPr>
          <p:nvPr>
            <p:ph type="body" sz="quarter" idx="21" hasCustomPrompt="1"/>
          </p:nvPr>
        </p:nvSpPr>
        <p:spPr>
          <a:xfrm>
            <a:off x="1970030" y="7150206"/>
            <a:ext cx="6309080" cy="2098096"/>
          </a:xfrm>
        </p:spPr>
        <p:txBody>
          <a:bodyPr anchor="t">
            <a:normAutofit/>
          </a:bodyPr>
          <a:lstStyle>
            <a:lvl1pPr algn="l">
              <a:defRPr sz="2000"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9683330" y="7149860"/>
            <a:ext cx="6309080" cy="2098096"/>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1041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bg/>
                                          </p:spTgt>
                                        </p:tgtEl>
                                        <p:attrNameLst>
                                          <p:attrName>style.visibility</p:attrName>
                                        </p:attrNameLst>
                                      </p:cBhvr>
                                      <p:to>
                                        <p:strVal val="visible"/>
                                      </p:to>
                                    </p:set>
                                    <p:animEffect transition="in" filter="barn(inVertical)">
                                      <p:cBhvr>
                                        <p:cTn id="56" dur="500"/>
                                        <p:tgtEl>
                                          <p:spTgt spid="22">
                                            <p:bg/>
                                          </p:spTgt>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barn(inVertical)">
                                      <p:cBhvr>
                                        <p:cTn id="59" dur="500"/>
                                        <p:tgtEl>
                                          <p:spTgt spid="22">
                                            <p:txEl>
                                              <p:pRg st="0" end="0"/>
                                            </p:txEl>
                                          </p:spTgt>
                                        </p:tgtEl>
                                      </p:cBhvr>
                                    </p:animEffect>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3">
                                            <p:bg/>
                                          </p:spTgt>
                                        </p:tgtEl>
                                        <p:attrNameLst>
                                          <p:attrName>style.visibility</p:attrName>
                                        </p:attrNameLst>
                                      </p:cBhvr>
                                      <p:to>
                                        <p:strVal val="visible"/>
                                      </p:to>
                                    </p:set>
                                    <p:animEffect transition="in" filter="barn(inVertical)">
                                      <p:cBhvr>
                                        <p:cTn id="66" dur="500"/>
                                        <p:tgtEl>
                                          <p:spTgt spid="23">
                                            <p:bg/>
                                          </p:spTgt>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barn(inVertical)">
                                      <p:cBhvr>
                                        <p:cTn id="69" dur="500"/>
                                        <p:tgtEl>
                                          <p:spTgt spid="23">
                                            <p:txEl>
                                              <p:pRg st="0" end="0"/>
                                            </p:txEl>
                                          </p:spTgt>
                                        </p:tgtEl>
                                      </p:cBhvr>
                                    </p:animEffect>
                                  </p:childTnLst>
                                </p:cTn>
                              </p:par>
                            </p:childTnLst>
                          </p:cTn>
                        </p:par>
                        <p:par>
                          <p:cTn id="70" fill="hold">
                            <p:stCondLst>
                              <p:cond delay="1750"/>
                            </p:stCondLst>
                            <p:childTnLst>
                              <p:par>
                                <p:cTn id="71" presetID="42" presetClass="entr" presetSubtype="0"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Effect transition="in" filter="fade">
                                      <p:cBhvr>
                                        <p:cTn id="73" dur="500"/>
                                        <p:tgtEl>
                                          <p:spTgt spid="30">
                                            <p:txEl>
                                              <p:pRg st="0" end="0"/>
                                            </p:txEl>
                                          </p:spTgt>
                                        </p:tgtEl>
                                      </p:cBhvr>
                                    </p:animEffect>
                                    <p:anim calcmode="lin" valueType="num">
                                      <p:cBhvr>
                                        <p:cTn id="7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2250"/>
                            </p:stCondLst>
                            <p:childTnLst>
                              <p:par>
                                <p:cTn id="77" presetID="42" presetClass="entr" presetSubtype="0" fill="hold" grpId="0" nodeType="after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fade">
                                      <p:cBhvr>
                                        <p:cTn id="79" dur="500"/>
                                        <p:tgtEl>
                                          <p:spTgt spid="31">
                                            <p:txEl>
                                              <p:pRg st="0" end="0"/>
                                            </p:txEl>
                                          </p:spTgt>
                                        </p:tgtEl>
                                      </p:cBhvr>
                                    </p:animEffect>
                                    <p:anim calcmode="lin" valueType="num">
                                      <p:cBhvr>
                                        <p:cTn id="8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1"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2" grpId="0" build="p" animBg="1">
        <p:tmplLst>
          <p:tmpl>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Lst>
      </p:bldP>
      <p:bldP spid="18" grpId="0"/>
      <p:bldP spid="23" grpId="0" build="p" animBg="1">
        <p:tmplLst>
          <p:tmpl>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370321" y="292033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2590478" y="355932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1370321" y="5905330"/>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2" name="テキスト プレースホルダー 5"/>
          <p:cNvSpPr>
            <a:spLocks noGrp="1"/>
          </p:cNvSpPr>
          <p:nvPr>
            <p:ph type="body" sz="quarter" idx="18" hasCustomPrompt="1"/>
          </p:nvPr>
        </p:nvSpPr>
        <p:spPr>
          <a:xfrm>
            <a:off x="2590478" y="6544322"/>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1366340" y="4135388"/>
            <a:ext cx="15265697" cy="1512167"/>
          </a:xfrm>
        </p:spPr>
        <p:txBody>
          <a:bodyPr anchor="t">
            <a:normAutofit/>
          </a:bodyPr>
          <a:lstStyle>
            <a:lvl1pPr algn="l">
              <a:defRPr sz="2000"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1366341" y="7159725"/>
            <a:ext cx="15265697" cy="1512167"/>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35896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 calcmode="lin" valueType="num">
                                      <p:cBhvr additive="base">
                                        <p:cTn id="53"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bg/>
                                          </p:spTgt>
                                        </p:tgtEl>
                                        <p:attrNameLst>
                                          <p:attrName>ppt_y</p:attrName>
                                        </p:attrNameLst>
                                      </p:cBhvr>
                                      <p:tavLst>
                                        <p:tav tm="0">
                                          <p:val>
                                            <p:strVal val="#ppt_y"/>
                                          </p:val>
                                        </p:tav>
                                        <p:tav tm="100000">
                                          <p:val>
                                            <p:strVal val="#ppt_y"/>
                                          </p:val>
                                        </p:tav>
                                      </p:tavLst>
                                    </p:anim>
                                  </p:childTnLst>
                                </p:cTn>
                              </p:par>
                            </p:childTnLst>
                          </p:cTn>
                        </p:par>
                        <p:par>
                          <p:cTn id="55" fill="hold">
                            <p:stCondLst>
                              <p:cond delay="1250"/>
                            </p:stCondLst>
                            <p:childTnLst>
                              <p:par>
                                <p:cTn id="56" presetID="2" presetClass="entr" presetSubtype="8"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1750"/>
                            </p:stCondLst>
                            <p:childTnLst>
                              <p:par>
                                <p:cTn id="61" presetID="2" presetClass="entr" presetSubtype="8" fill="hold" grpId="0" nodeType="after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bg/>
                                          </p:spTgt>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2" presetClass="entr" presetSubtype="8"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2750"/>
                            </p:stCondLst>
                            <p:childTnLst>
                              <p:par>
                                <p:cTn id="71" presetID="2" presetClass="entr" presetSubtype="2" fill="hold" grpId="0" nodeType="afterEffect">
                                  <p:stCondLst>
                                    <p:cond delay="50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3750"/>
                            </p:stCondLst>
                            <p:childTnLst>
                              <p:par>
                                <p:cTn id="76" presetID="2" presetClass="entr" presetSubtype="8" fill="hold" grpId="0" nodeType="after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bg/>
                                          </p:spTgt>
                                        </p:tgtEl>
                                        <p:attrNameLst>
                                          <p:attrName>ppt_y</p:attrName>
                                        </p:attrNameLst>
                                      </p:cBhvr>
                                      <p:tavLst>
                                        <p:tav tm="0">
                                          <p:val>
                                            <p:strVal val="#ppt_y"/>
                                          </p:val>
                                        </p:tav>
                                        <p:tav tm="100000">
                                          <p:val>
                                            <p:strVal val="#ppt_y"/>
                                          </p:val>
                                        </p:tav>
                                      </p:tavLst>
                                    </p:anim>
                                  </p:childTnLst>
                                </p:cTn>
                              </p:par>
                            </p:childTnLst>
                          </p:cTn>
                        </p:par>
                        <p:par>
                          <p:cTn id="80" fill="hold">
                            <p:stCondLst>
                              <p:cond delay="4250"/>
                            </p:stCondLst>
                            <p:childTnLst>
                              <p:par>
                                <p:cTn id="81" presetID="2" presetClass="entr" presetSubtype="8"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4750"/>
                            </p:stCondLst>
                            <p:childTnLst>
                              <p:par>
                                <p:cTn id="86" presetID="2" presetClass="entr" presetSubtype="8" fill="hold" grpId="0" nodeType="afterEffect">
                                  <p:stCondLst>
                                    <p:cond delay="0"/>
                                  </p:stCondLst>
                                  <p:childTnLst>
                                    <p:set>
                                      <p:cBhvr>
                                        <p:cTn id="87" dur="1" fill="hold">
                                          <p:stCondLst>
                                            <p:cond delay="0"/>
                                          </p:stCondLst>
                                        </p:cTn>
                                        <p:tgtEl>
                                          <p:spTgt spid="22">
                                            <p:bg/>
                                          </p:spTgt>
                                        </p:tgtEl>
                                        <p:attrNameLst>
                                          <p:attrName>style.visibility</p:attrName>
                                        </p:attrNameLst>
                                      </p:cBhvr>
                                      <p:to>
                                        <p:strVal val="visible"/>
                                      </p:to>
                                    </p:set>
                                    <p:anim calcmode="lin" valueType="num">
                                      <p:cBhvr additive="base">
                                        <p:cTn id="88"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89" dur="500" fill="hold"/>
                                        <p:tgtEl>
                                          <p:spTgt spid="22">
                                            <p:bg/>
                                          </p:spTgt>
                                        </p:tgtEl>
                                        <p:attrNameLst>
                                          <p:attrName>ppt_y</p:attrName>
                                        </p:attrNameLst>
                                      </p:cBhvr>
                                      <p:tavLst>
                                        <p:tav tm="0">
                                          <p:val>
                                            <p:strVal val="#ppt_y"/>
                                          </p:val>
                                        </p:tav>
                                        <p:tav tm="100000">
                                          <p:val>
                                            <p:strVal val="#ppt_y"/>
                                          </p:val>
                                        </p:tav>
                                      </p:tavLst>
                                    </p:anim>
                                  </p:childTnLst>
                                </p:cTn>
                              </p:par>
                            </p:childTnLst>
                          </p:cTn>
                        </p:par>
                        <p:par>
                          <p:cTn id="90" fill="hold">
                            <p:stCondLst>
                              <p:cond delay="5250"/>
                            </p:stCondLst>
                            <p:childTnLst>
                              <p:par>
                                <p:cTn id="91" presetID="2" presetClass="entr" presetSubtype="8" fill="hold" grpId="0" nodeType="after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2" fill="hold" grpId="0" nodeType="afterEffect">
                                  <p:stCondLst>
                                    <p:cond delay="500"/>
                                  </p:stCondLst>
                                  <p:childTnLst>
                                    <p:set>
                                      <p:cBhvr>
                                        <p:cTn id="97" dur="1" fill="hold">
                                          <p:stCondLst>
                                            <p:cond delay="0"/>
                                          </p:stCondLst>
                                        </p:cTn>
                                        <p:tgtEl>
                                          <p:spTgt spid="26">
                                            <p:txEl>
                                              <p:pRg st="0" end="0"/>
                                            </p:txEl>
                                          </p:spTgt>
                                        </p:tgtEl>
                                        <p:attrNameLst>
                                          <p:attrName>style.visibility</p:attrName>
                                        </p:attrNameLst>
                                      </p:cBhvr>
                                      <p:to>
                                        <p:strVal val="visible"/>
                                      </p:to>
                                    </p:set>
                                    <p:anim calcmode="lin" valueType="num">
                                      <p:cBhvr additive="base">
                                        <p:cTn id="98"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Image - 1 Column -Horizontal">
    <p:spTree>
      <p:nvGrpSpPr>
        <p:cNvPr id="1" name=""/>
        <p:cNvGrpSpPr/>
        <p:nvPr/>
      </p:nvGrpSpPr>
      <p:grpSpPr>
        <a:xfrm>
          <a:off x="0" y="0"/>
          <a:ext cx="0" cy="0"/>
          <a:chOff x="0" y="0"/>
          <a:chExt cx="0" cy="0"/>
        </a:xfrm>
      </p:grpSpPr>
      <p:sp>
        <p:nvSpPr>
          <p:cNvPr id="25" name="図プレースホルダー 7"/>
          <p:cNvSpPr>
            <a:spLocks noGrp="1" noChangeAspect="1"/>
          </p:cNvSpPr>
          <p:nvPr>
            <p:ph type="pic" sz="quarter" idx="13" hasCustomPrompt="1"/>
          </p:nvPr>
        </p:nvSpPr>
        <p:spPr>
          <a:xfrm>
            <a:off x="1582367" y="2479204"/>
            <a:ext cx="15265696" cy="4176464"/>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255937" y="651165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2476094" y="715064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1251956" y="7879804"/>
            <a:ext cx="15265697" cy="1665265"/>
          </a:xfrm>
        </p:spPr>
        <p:txBody>
          <a:bodyPr anchor="t">
            <a:normAutofit/>
          </a:bodyPr>
          <a:lstStyle>
            <a:lvl1pPr algn="l">
              <a:defRPr sz="2000" baseline="0"/>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0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16">
                                            <p:bg/>
                                          </p:spTgt>
                                        </p:tgtEl>
                                        <p:attrNameLst>
                                          <p:attrName>style.visibility</p:attrName>
                                        </p:attrNameLst>
                                      </p:cBhvr>
                                      <p:to>
                                        <p:strVal val="visible"/>
                                      </p:to>
                                    </p:set>
                                    <p:animEffect transition="in" filter="randombar(horizontal)">
                                      <p:cBhvr>
                                        <p:cTn id="57" dur="500"/>
                                        <p:tgtEl>
                                          <p:spTgt spid="16">
                                            <p:bg/>
                                          </p:spTgt>
                                        </p:tgtEl>
                                      </p:cBhvr>
                                    </p:animEffect>
                                  </p:childTnLst>
                                </p:cTn>
                              </p:par>
                            </p:childTnLst>
                          </p:cTn>
                        </p:par>
                        <p:par>
                          <p:cTn id="58" fill="hold">
                            <p:stCondLst>
                              <p:cond delay="1750"/>
                            </p:stCondLst>
                            <p:childTnLst>
                              <p:par>
                                <p:cTn id="59" presetID="14" presetClass="entr" presetSubtype="10" fill="hold" grpId="0"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61" dur="500"/>
                                        <p:tgtEl>
                                          <p:spTgt spid="16">
                                            <p:txEl>
                                              <p:pRg st="0" end="0"/>
                                            </p:txEl>
                                          </p:spTgt>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7">
                                            <p:bg/>
                                          </p:spTgt>
                                        </p:tgtEl>
                                        <p:attrNameLst>
                                          <p:attrName>style.visibility</p:attrName>
                                        </p:attrNameLst>
                                      </p:cBhvr>
                                      <p:to>
                                        <p:strVal val="visible"/>
                                      </p:to>
                                    </p:set>
                                    <p:animEffect transition="in" filter="randombar(horizontal)">
                                      <p:cBhvr>
                                        <p:cTn id="65" dur="500"/>
                                        <p:tgtEl>
                                          <p:spTgt spid="17">
                                            <p:bg/>
                                          </p:spTgt>
                                        </p:tgtEl>
                                      </p:cBhvr>
                                    </p:animEffect>
                                  </p:childTnLst>
                                </p:cTn>
                              </p:par>
                            </p:childTnLst>
                          </p:cTn>
                        </p:par>
                        <p:par>
                          <p:cTn id="66" fill="hold">
                            <p:stCondLst>
                              <p:cond delay="2750"/>
                            </p:stCondLst>
                            <p:childTnLst>
                              <p:par>
                                <p:cTn id="67" presetID="14" presetClass="entr" presetSubtype="10" fill="hold" grpId="0" nodeType="after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69" dur="500"/>
                                        <p:tgtEl>
                                          <p:spTgt spid="17">
                                            <p:txEl>
                                              <p:pRg st="0" end="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11" grpId="0" animBg="1"/>
      <p:bldP spid="12" grpId="0" animBg="1"/>
      <p:bldP spid="13" grpId="0" animBg="1"/>
      <p:bldP spid="5" grpId="0"/>
      <p:bldP spid="19" grpId="0" animBg="1"/>
      <p:bldP spid="20" grpId="0" animBg="1"/>
      <p:bldP spid="21" grpId="0" animBg="1"/>
      <p:bldP spid="4"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7" grpId="0" build="p" animBg="1">
        <p:tmplLst>
          <p:tmpl>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Lst>
      </p:bldP>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 Image - 1 Column -Horizontal">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1251956" y="8527876"/>
            <a:ext cx="15265697" cy="1017193"/>
          </a:xfrm>
        </p:spPr>
        <p:txBody>
          <a:bodyPr anchor="t">
            <a:normAutofit/>
          </a:bodyPr>
          <a:lstStyle>
            <a:lvl1pPr algn="l">
              <a:defRPr sz="2000" baseline="0"/>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70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7991078" y="276723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テキスト プレースホルダー 5"/>
          <p:cNvSpPr>
            <a:spLocks noGrp="1"/>
          </p:cNvSpPr>
          <p:nvPr>
            <p:ph type="body" sz="quarter" idx="16" hasCustomPrompt="1"/>
          </p:nvPr>
        </p:nvSpPr>
        <p:spPr>
          <a:xfrm>
            <a:off x="7991078" y="3631332"/>
            <a:ext cx="8496943" cy="2016224"/>
          </a:xfrm>
        </p:spPr>
        <p:txBody>
          <a:bodyPr anchor="t">
            <a:normAutofit/>
          </a:bodyPr>
          <a:lstStyle>
            <a:lvl1pPr algn="l">
              <a:defRPr sz="2400" baseline="0"/>
            </a:lvl1pPr>
          </a:lstStyle>
          <a:p>
            <a:pPr lvl="0"/>
            <a:r>
              <a:rPr lang="en-US" dirty="0"/>
              <a:t>Text Here</a:t>
            </a:r>
          </a:p>
        </p:txBody>
      </p:sp>
      <p:sp>
        <p:nvSpPr>
          <p:cNvPr id="26" name="テキスト プレースホルダー 5"/>
          <p:cNvSpPr>
            <a:spLocks noGrp="1"/>
          </p:cNvSpPr>
          <p:nvPr>
            <p:ph type="body" sz="quarter" idx="17" hasCustomPrompt="1"/>
          </p:nvPr>
        </p:nvSpPr>
        <p:spPr>
          <a:xfrm>
            <a:off x="7991079" y="5791572"/>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7" name="テキスト プレースホルダー 5"/>
          <p:cNvSpPr>
            <a:spLocks noGrp="1"/>
          </p:cNvSpPr>
          <p:nvPr>
            <p:ph type="body" sz="quarter" idx="18" hasCustomPrompt="1"/>
          </p:nvPr>
        </p:nvSpPr>
        <p:spPr>
          <a:xfrm>
            <a:off x="7991079" y="6655668"/>
            <a:ext cx="8496943" cy="2016224"/>
          </a:xfrm>
        </p:spPr>
        <p:txBody>
          <a:bodyPr anchor="t">
            <a:normAutofit/>
          </a:bodyPr>
          <a:lstStyle>
            <a:lvl1pPr algn="l">
              <a:defRPr sz="2400" baseline="0"/>
            </a:lvl1pPr>
          </a:lstStyle>
          <a:p>
            <a:pPr lvl="0"/>
            <a:r>
              <a:rPr lang="en-US" dirty="0"/>
              <a:t>Text Here</a:t>
            </a:r>
          </a:p>
        </p:txBody>
      </p:sp>
    </p:spTree>
    <p:extLst>
      <p:ext uri="{BB962C8B-B14F-4D97-AF65-F5344CB8AC3E}">
        <p14:creationId xmlns:p14="http://schemas.microsoft.com/office/powerpoint/2010/main" val="8861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Image - 2 Column">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078310" y="651165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テキスト プレースホルダー 5"/>
          <p:cNvSpPr>
            <a:spLocks noGrp="1"/>
          </p:cNvSpPr>
          <p:nvPr>
            <p:ph type="body" sz="quarter" idx="16" hasCustomPrompt="1"/>
          </p:nvPr>
        </p:nvSpPr>
        <p:spPr>
          <a:xfrm>
            <a:off x="1078310" y="7375748"/>
            <a:ext cx="6814885" cy="2016224"/>
          </a:xfrm>
        </p:spPr>
        <p:txBody>
          <a:bodyPr anchor="t">
            <a:normAutofit/>
          </a:bodyPr>
          <a:lstStyle>
            <a:lvl1pPr algn="l">
              <a:defRPr sz="2400" baseline="0"/>
            </a:lvl1pPr>
          </a:lstStyle>
          <a:p>
            <a:pPr lvl="0"/>
            <a:r>
              <a:rPr lang="en-US" dirty="0"/>
              <a:t>Text Here</a:t>
            </a:r>
          </a:p>
        </p:txBody>
      </p:sp>
      <p:sp>
        <p:nvSpPr>
          <p:cNvPr id="26" name="テキスト プレースホルダー 5"/>
          <p:cNvSpPr>
            <a:spLocks noGrp="1"/>
          </p:cNvSpPr>
          <p:nvPr>
            <p:ph type="body" sz="quarter" idx="17" hasCustomPrompt="1"/>
          </p:nvPr>
        </p:nvSpPr>
        <p:spPr>
          <a:xfrm>
            <a:off x="8694399" y="6511652"/>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7" name="テキスト プレースホルダー 5"/>
          <p:cNvSpPr>
            <a:spLocks noGrp="1"/>
          </p:cNvSpPr>
          <p:nvPr>
            <p:ph type="body" sz="quarter" idx="18" hasCustomPrompt="1"/>
          </p:nvPr>
        </p:nvSpPr>
        <p:spPr>
          <a:xfrm>
            <a:off x="8694399" y="7375748"/>
            <a:ext cx="6768751" cy="2016224"/>
          </a:xfrm>
        </p:spPr>
        <p:txBody>
          <a:bodyPr anchor="t">
            <a:normAutofit/>
          </a:bodyPr>
          <a:lstStyle>
            <a:lvl1pPr algn="l">
              <a:defRPr sz="2400" baseline="0"/>
            </a:lvl1pPr>
          </a:lstStyle>
          <a:p>
            <a:pPr lvl="0"/>
            <a:r>
              <a:rPr lang="en-US" dirty="0"/>
              <a:t>Text Here</a:t>
            </a:r>
          </a:p>
        </p:txBody>
      </p:sp>
    </p:spTree>
    <p:extLst>
      <p:ext uri="{BB962C8B-B14F-4D97-AF65-F5344CB8AC3E}">
        <p14:creationId xmlns:p14="http://schemas.microsoft.com/office/powerpoint/2010/main" val="12803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s">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8" name="テキスト プレースホルダー 5"/>
          <p:cNvSpPr>
            <a:spLocks noGrp="1"/>
          </p:cNvSpPr>
          <p:nvPr>
            <p:ph type="body" sz="quarter" idx="21" hasCustomPrompt="1"/>
          </p:nvPr>
        </p:nvSpPr>
        <p:spPr>
          <a:xfrm>
            <a:off x="3212555" y="3508945"/>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2" name="円/楕円 1"/>
          <p:cNvSpPr/>
          <p:nvPr userDrawn="1"/>
        </p:nvSpPr>
        <p:spPr>
          <a:xfrm>
            <a:off x="1654374" y="3081264"/>
            <a:ext cx="1435564" cy="14355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1</a:t>
            </a:r>
          </a:p>
        </p:txBody>
      </p:sp>
      <p:sp>
        <p:nvSpPr>
          <p:cNvPr id="22" name="テキスト プレースホルダー 5"/>
          <p:cNvSpPr>
            <a:spLocks noGrp="1"/>
          </p:cNvSpPr>
          <p:nvPr>
            <p:ph type="body" sz="quarter" idx="22" hasCustomPrompt="1"/>
          </p:nvPr>
        </p:nvSpPr>
        <p:spPr>
          <a:xfrm>
            <a:off x="3212553" y="3073080"/>
            <a:ext cx="5832650" cy="558252"/>
          </a:xfrm>
        </p:spPr>
        <p:txBody>
          <a:bodyPr anchor="b">
            <a:noAutofit/>
          </a:bodyPr>
          <a:lstStyle>
            <a:lvl1pPr algn="l">
              <a:defRPr sz="2400" baseline="0">
                <a:solidFill>
                  <a:schemeClr val="accent1">
                    <a:lumMod val="75000"/>
                  </a:schemeClr>
                </a:solidFill>
                <a:latin typeface="Aleo-BoldItalic" pitchFamily="34" charset="0"/>
              </a:defRPr>
            </a:lvl1pPr>
          </a:lstStyle>
          <a:p>
            <a:pPr lvl="0"/>
            <a:r>
              <a:rPr lang="en-US" dirty="0"/>
              <a:t>Text Here</a:t>
            </a:r>
          </a:p>
        </p:txBody>
      </p:sp>
      <p:sp>
        <p:nvSpPr>
          <p:cNvPr id="23" name="テキスト プレースホルダー 5"/>
          <p:cNvSpPr>
            <a:spLocks noGrp="1"/>
          </p:cNvSpPr>
          <p:nvPr>
            <p:ph type="body" sz="quarter" idx="23" hasCustomPrompt="1"/>
          </p:nvPr>
        </p:nvSpPr>
        <p:spPr>
          <a:xfrm>
            <a:off x="3212555" y="5588993"/>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24" name="円/楕円 23"/>
          <p:cNvSpPr/>
          <p:nvPr userDrawn="1"/>
        </p:nvSpPr>
        <p:spPr>
          <a:xfrm>
            <a:off x="1654374" y="5161312"/>
            <a:ext cx="1435564" cy="14355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2</a:t>
            </a:r>
          </a:p>
        </p:txBody>
      </p:sp>
      <p:sp>
        <p:nvSpPr>
          <p:cNvPr id="25" name="テキスト プレースホルダー 5"/>
          <p:cNvSpPr>
            <a:spLocks noGrp="1"/>
          </p:cNvSpPr>
          <p:nvPr>
            <p:ph type="body" sz="quarter" idx="24" hasCustomPrompt="1"/>
          </p:nvPr>
        </p:nvSpPr>
        <p:spPr>
          <a:xfrm>
            <a:off x="3212553" y="5153128"/>
            <a:ext cx="5832650" cy="558252"/>
          </a:xfrm>
        </p:spPr>
        <p:txBody>
          <a:bodyPr anchor="b">
            <a:noAutofit/>
          </a:bodyPr>
          <a:lstStyle>
            <a:lvl1pPr algn="l">
              <a:defRPr sz="2400" baseline="0">
                <a:solidFill>
                  <a:schemeClr val="accent1"/>
                </a:solidFill>
                <a:latin typeface="Aleo-BoldItalic" pitchFamily="34" charset="0"/>
              </a:defRPr>
            </a:lvl1pPr>
          </a:lstStyle>
          <a:p>
            <a:pPr lvl="0"/>
            <a:r>
              <a:rPr lang="en-US" dirty="0"/>
              <a:t>Text Here</a:t>
            </a:r>
          </a:p>
        </p:txBody>
      </p:sp>
      <p:sp>
        <p:nvSpPr>
          <p:cNvPr id="26" name="テキスト プレースホルダー 5"/>
          <p:cNvSpPr>
            <a:spLocks noGrp="1"/>
          </p:cNvSpPr>
          <p:nvPr>
            <p:ph type="body" sz="quarter" idx="25" hasCustomPrompt="1"/>
          </p:nvPr>
        </p:nvSpPr>
        <p:spPr>
          <a:xfrm>
            <a:off x="3212555" y="7685409"/>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27" name="円/楕円 26"/>
          <p:cNvSpPr/>
          <p:nvPr userDrawn="1"/>
        </p:nvSpPr>
        <p:spPr>
          <a:xfrm>
            <a:off x="1654374" y="7257728"/>
            <a:ext cx="1435564" cy="14355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3</a:t>
            </a:r>
          </a:p>
        </p:txBody>
      </p:sp>
      <p:sp>
        <p:nvSpPr>
          <p:cNvPr id="28" name="テキスト プレースホルダー 5"/>
          <p:cNvSpPr>
            <a:spLocks noGrp="1"/>
          </p:cNvSpPr>
          <p:nvPr>
            <p:ph type="body" sz="quarter" idx="26" hasCustomPrompt="1"/>
          </p:nvPr>
        </p:nvSpPr>
        <p:spPr>
          <a:xfrm>
            <a:off x="3212553" y="7249544"/>
            <a:ext cx="5832650" cy="558252"/>
          </a:xfrm>
        </p:spPr>
        <p:txBody>
          <a:bodyPr anchor="b">
            <a:noAutofit/>
          </a:bodyPr>
          <a:lstStyle>
            <a:lvl1pPr algn="l">
              <a:defRPr sz="2400" baseline="0">
                <a:solidFill>
                  <a:schemeClr val="accent2"/>
                </a:solidFill>
                <a:latin typeface="Aleo-BoldItalic" pitchFamily="34" charset="0"/>
              </a:defRPr>
            </a:lvl1pPr>
          </a:lstStyle>
          <a:p>
            <a:pPr lvl="0"/>
            <a:r>
              <a:rPr lang="en-US" dirty="0"/>
              <a:t>Text Here</a:t>
            </a:r>
          </a:p>
        </p:txBody>
      </p:sp>
      <p:sp>
        <p:nvSpPr>
          <p:cNvPr id="29" name="テキスト プレースホルダー 5"/>
          <p:cNvSpPr>
            <a:spLocks noGrp="1"/>
          </p:cNvSpPr>
          <p:nvPr>
            <p:ph type="body" sz="quarter" idx="27" hasCustomPrompt="1"/>
          </p:nvPr>
        </p:nvSpPr>
        <p:spPr>
          <a:xfrm>
            <a:off x="10989419" y="3508945"/>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30" name="円/楕円 29"/>
          <p:cNvSpPr/>
          <p:nvPr userDrawn="1"/>
        </p:nvSpPr>
        <p:spPr>
          <a:xfrm>
            <a:off x="9431238" y="3081264"/>
            <a:ext cx="1435564" cy="14355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4</a:t>
            </a:r>
          </a:p>
        </p:txBody>
      </p:sp>
      <p:sp>
        <p:nvSpPr>
          <p:cNvPr id="31" name="テキスト プレースホルダー 5"/>
          <p:cNvSpPr>
            <a:spLocks noGrp="1"/>
          </p:cNvSpPr>
          <p:nvPr>
            <p:ph type="body" sz="quarter" idx="28" hasCustomPrompt="1"/>
          </p:nvPr>
        </p:nvSpPr>
        <p:spPr>
          <a:xfrm>
            <a:off x="10989417" y="3073080"/>
            <a:ext cx="5832650" cy="558252"/>
          </a:xfrm>
        </p:spPr>
        <p:txBody>
          <a:bodyPr anchor="b">
            <a:noAutofit/>
          </a:bodyPr>
          <a:lstStyle>
            <a:lvl1pPr algn="l">
              <a:defRPr sz="2400" baseline="0">
                <a:solidFill>
                  <a:schemeClr val="accent2">
                    <a:lumMod val="60000"/>
                    <a:lumOff val="40000"/>
                  </a:schemeClr>
                </a:solidFill>
                <a:latin typeface="Aleo-BoldItalic" pitchFamily="34" charset="0"/>
              </a:defRPr>
            </a:lvl1pPr>
          </a:lstStyle>
          <a:p>
            <a:pPr lvl="0"/>
            <a:r>
              <a:rPr lang="en-US" dirty="0"/>
              <a:t>Text Here</a:t>
            </a:r>
          </a:p>
        </p:txBody>
      </p:sp>
      <p:sp>
        <p:nvSpPr>
          <p:cNvPr id="32" name="テキスト プレースホルダー 5"/>
          <p:cNvSpPr>
            <a:spLocks noGrp="1"/>
          </p:cNvSpPr>
          <p:nvPr>
            <p:ph type="body" sz="quarter" idx="29" hasCustomPrompt="1"/>
          </p:nvPr>
        </p:nvSpPr>
        <p:spPr>
          <a:xfrm>
            <a:off x="10989419" y="5588993"/>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33" name="円/楕円 32"/>
          <p:cNvSpPr/>
          <p:nvPr userDrawn="1"/>
        </p:nvSpPr>
        <p:spPr>
          <a:xfrm>
            <a:off x="9431238" y="5161312"/>
            <a:ext cx="1435564" cy="14355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5</a:t>
            </a:r>
          </a:p>
        </p:txBody>
      </p:sp>
      <p:sp>
        <p:nvSpPr>
          <p:cNvPr id="34" name="テキスト プレースホルダー 5"/>
          <p:cNvSpPr>
            <a:spLocks noGrp="1"/>
          </p:cNvSpPr>
          <p:nvPr>
            <p:ph type="body" sz="quarter" idx="30" hasCustomPrompt="1"/>
          </p:nvPr>
        </p:nvSpPr>
        <p:spPr>
          <a:xfrm>
            <a:off x="10989417" y="5153128"/>
            <a:ext cx="5832650" cy="558252"/>
          </a:xfrm>
        </p:spPr>
        <p:txBody>
          <a:bodyPr anchor="b">
            <a:noAutofit/>
          </a:bodyPr>
          <a:lstStyle>
            <a:lvl1pPr algn="l">
              <a:defRPr sz="2400" baseline="0">
                <a:solidFill>
                  <a:schemeClr val="accent3"/>
                </a:solidFill>
                <a:latin typeface="Aleo-BoldItalic" pitchFamily="34" charset="0"/>
              </a:defRPr>
            </a:lvl1pPr>
          </a:lstStyle>
          <a:p>
            <a:pPr lvl="0"/>
            <a:r>
              <a:rPr lang="en-US" dirty="0"/>
              <a:t>Text Here</a:t>
            </a:r>
          </a:p>
        </p:txBody>
      </p:sp>
      <p:sp>
        <p:nvSpPr>
          <p:cNvPr id="35" name="テキスト プレースホルダー 5"/>
          <p:cNvSpPr>
            <a:spLocks noGrp="1"/>
          </p:cNvSpPr>
          <p:nvPr>
            <p:ph type="body" sz="quarter" idx="31" hasCustomPrompt="1"/>
          </p:nvPr>
        </p:nvSpPr>
        <p:spPr>
          <a:xfrm>
            <a:off x="10989419" y="7685409"/>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36" name="円/楕円 35"/>
          <p:cNvSpPr/>
          <p:nvPr userDrawn="1"/>
        </p:nvSpPr>
        <p:spPr>
          <a:xfrm>
            <a:off x="9431238" y="7257728"/>
            <a:ext cx="1435564" cy="14355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6</a:t>
            </a:r>
          </a:p>
        </p:txBody>
      </p:sp>
      <p:sp>
        <p:nvSpPr>
          <p:cNvPr id="37" name="テキスト プレースホルダー 5"/>
          <p:cNvSpPr>
            <a:spLocks noGrp="1"/>
          </p:cNvSpPr>
          <p:nvPr>
            <p:ph type="body" sz="quarter" idx="32" hasCustomPrompt="1"/>
          </p:nvPr>
        </p:nvSpPr>
        <p:spPr>
          <a:xfrm>
            <a:off x="10989417" y="7249544"/>
            <a:ext cx="5832650" cy="558252"/>
          </a:xfrm>
        </p:spPr>
        <p:txBody>
          <a:bodyPr anchor="b">
            <a:noAutofit/>
          </a:bodyPr>
          <a:lstStyle>
            <a:lvl1pPr algn="l">
              <a:defRPr sz="2400" baseline="0">
                <a:solidFill>
                  <a:schemeClr val="accent4"/>
                </a:solidFill>
                <a:latin typeface="Aleo-BoldItalic" pitchFamily="34" charset="0"/>
              </a:defRPr>
            </a:lvl1pPr>
          </a:lstStyle>
          <a:p>
            <a:pPr lvl="0"/>
            <a:r>
              <a:rPr lang="en-US" dirty="0"/>
              <a:t>Text Here</a:t>
            </a:r>
          </a:p>
        </p:txBody>
      </p:sp>
      <p:sp>
        <p:nvSpPr>
          <p:cNvPr id="38"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39"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40" name="正方形/長方形 39"/>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306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39">
                                            <p:txEl>
                                              <p:pRg st="0" end="0"/>
                                            </p:txEl>
                                          </p:spTgt>
                                        </p:tgtEl>
                                        <p:attrNameLst>
                                          <p:attrName>style.visibility</p:attrName>
                                        </p:attrNameLst>
                                      </p:cBhvr>
                                      <p:to>
                                        <p:strVal val="visible"/>
                                      </p:to>
                                    </p:set>
                                    <p:animEffect transition="in" filter="fade">
                                      <p:cBhvr>
                                        <p:cTn id="46" dur="500"/>
                                        <p:tgtEl>
                                          <p:spTgt spid="39">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750"/>
                            </p:stCondLst>
                            <p:childTnLst>
                              <p:par>
                                <p:cTn id="51" presetID="49" presetClass="entr" presetSubtype="0" decel="10000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par>
                          <p:cTn id="57" fill="hold">
                            <p:stCondLst>
                              <p:cond delay="1250"/>
                            </p:stCondLst>
                            <p:childTnLst>
                              <p:par>
                                <p:cTn id="58" presetID="14" presetClass="entr" presetSubtype="10" fill="hold" grpId="0" nodeType="after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60" dur="500"/>
                                        <p:tgtEl>
                                          <p:spTgt spid="22">
                                            <p:txEl>
                                              <p:pRg st="0" end="0"/>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63" dur="500"/>
                                        <p:tgtEl>
                                          <p:spTgt spid="18">
                                            <p:txEl>
                                              <p:pRg st="0" end="0"/>
                                            </p:tx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66" dur="500"/>
                                        <p:tgtEl>
                                          <p:spTgt spid="18">
                                            <p:txEl>
                                              <p:pRg st="1" end="1"/>
                                            </p:txEl>
                                          </p:spTgt>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69" dur="500"/>
                                        <p:tgtEl>
                                          <p:spTgt spid="18">
                                            <p:txEl>
                                              <p:pRg st="2" end="2"/>
                                            </p:txEl>
                                          </p:spTgt>
                                        </p:tgtEl>
                                      </p:cBhvr>
                                    </p:animEffect>
                                  </p:childTnLst>
                                </p:cTn>
                              </p:par>
                            </p:childTnLst>
                          </p:cTn>
                        </p:par>
                        <p:par>
                          <p:cTn id="70" fill="hold">
                            <p:stCondLst>
                              <p:cond delay="1750"/>
                            </p:stCondLst>
                            <p:childTnLst>
                              <p:par>
                                <p:cTn id="71" presetID="49" presetClass="entr" presetSubtype="0" decel="10000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 calcmode="lin" valueType="num">
                                      <p:cBhvr>
                                        <p:cTn id="75" dur="500" fill="hold"/>
                                        <p:tgtEl>
                                          <p:spTgt spid="24"/>
                                        </p:tgtEl>
                                        <p:attrNameLst>
                                          <p:attrName>style.rotation</p:attrName>
                                        </p:attrNameLst>
                                      </p:cBhvr>
                                      <p:tavLst>
                                        <p:tav tm="0">
                                          <p:val>
                                            <p:fltVal val="360"/>
                                          </p:val>
                                        </p:tav>
                                        <p:tav tm="100000">
                                          <p:val>
                                            <p:fltVal val="0"/>
                                          </p:val>
                                        </p:tav>
                                      </p:tavLst>
                                    </p:anim>
                                    <p:animEffect transition="in" filter="fade">
                                      <p:cBhvr>
                                        <p:cTn id="76" dur="500"/>
                                        <p:tgtEl>
                                          <p:spTgt spid="24"/>
                                        </p:tgtEl>
                                      </p:cBhvr>
                                    </p:animEffect>
                                  </p:childTnLst>
                                </p:cTn>
                              </p:par>
                            </p:childTnLst>
                          </p:cTn>
                        </p:par>
                        <p:par>
                          <p:cTn id="77" fill="hold">
                            <p:stCondLst>
                              <p:cond delay="2250"/>
                            </p:stCondLst>
                            <p:childTnLst>
                              <p:par>
                                <p:cTn id="78" presetID="14" presetClass="entr" presetSubtype="10" fill="hold" grpId="0" nodeType="after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80" dur="500"/>
                                        <p:tgtEl>
                                          <p:spTgt spid="25">
                                            <p:txEl>
                                              <p:pRg st="0" end="0"/>
                                            </p:tx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83" dur="500"/>
                                        <p:tgtEl>
                                          <p:spTgt spid="23">
                                            <p:txEl>
                                              <p:pRg st="0" end="0"/>
                                            </p:txEl>
                                          </p:spTgt>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86" dur="500"/>
                                        <p:tgtEl>
                                          <p:spTgt spid="23">
                                            <p:txEl>
                                              <p:pRg st="1" end="1"/>
                                            </p:txEl>
                                          </p:spTgt>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89" dur="500"/>
                                        <p:tgtEl>
                                          <p:spTgt spid="23">
                                            <p:txEl>
                                              <p:pRg st="2" end="2"/>
                                            </p:txEl>
                                          </p:spTgt>
                                        </p:tgtEl>
                                      </p:cBhvr>
                                    </p:animEffect>
                                  </p:childTnLst>
                                </p:cTn>
                              </p:par>
                            </p:childTnLst>
                          </p:cTn>
                        </p:par>
                        <p:par>
                          <p:cTn id="90" fill="hold">
                            <p:stCondLst>
                              <p:cond delay="2750"/>
                            </p:stCondLst>
                            <p:childTnLst>
                              <p:par>
                                <p:cTn id="91" presetID="49" presetClass="entr" presetSubtype="0" decel="10000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 calcmode="lin" valueType="num">
                                      <p:cBhvr>
                                        <p:cTn id="95" dur="500" fill="hold"/>
                                        <p:tgtEl>
                                          <p:spTgt spid="27"/>
                                        </p:tgtEl>
                                        <p:attrNameLst>
                                          <p:attrName>style.rotation</p:attrName>
                                        </p:attrNameLst>
                                      </p:cBhvr>
                                      <p:tavLst>
                                        <p:tav tm="0">
                                          <p:val>
                                            <p:fltVal val="360"/>
                                          </p:val>
                                        </p:tav>
                                        <p:tav tm="100000">
                                          <p:val>
                                            <p:fltVal val="0"/>
                                          </p:val>
                                        </p:tav>
                                      </p:tavLst>
                                    </p:anim>
                                    <p:animEffect transition="in" filter="fade">
                                      <p:cBhvr>
                                        <p:cTn id="96" dur="500"/>
                                        <p:tgtEl>
                                          <p:spTgt spid="27"/>
                                        </p:tgtEl>
                                      </p:cBhvr>
                                    </p:animEffect>
                                  </p:childTnLst>
                                </p:cTn>
                              </p:par>
                            </p:childTnLst>
                          </p:cTn>
                        </p:par>
                        <p:par>
                          <p:cTn id="97" fill="hold">
                            <p:stCondLst>
                              <p:cond delay="3250"/>
                            </p:stCondLst>
                            <p:childTnLst>
                              <p:par>
                                <p:cTn id="98" presetID="14" presetClass="entr" presetSubtype="10" fill="hold" grpId="0" nodeType="afterEffect">
                                  <p:stCondLst>
                                    <p:cond delay="0"/>
                                  </p:stCondLst>
                                  <p:childTnLst>
                                    <p:set>
                                      <p:cBhvr>
                                        <p:cTn id="9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00" dur="500"/>
                                        <p:tgtEl>
                                          <p:spTgt spid="28">
                                            <p:txEl>
                                              <p:pRg st="0" end="0"/>
                                            </p:txEl>
                                          </p:spTgt>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03" dur="500"/>
                                        <p:tgtEl>
                                          <p:spTgt spid="26">
                                            <p:txEl>
                                              <p:pRg st="0" end="0"/>
                                            </p:txEl>
                                          </p:spTgt>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06" dur="500"/>
                                        <p:tgtEl>
                                          <p:spTgt spid="26">
                                            <p:txEl>
                                              <p:pRg st="1" end="1"/>
                                            </p:txEl>
                                          </p:spTgt>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109" dur="500"/>
                                        <p:tgtEl>
                                          <p:spTgt spid="26">
                                            <p:txEl>
                                              <p:pRg st="2" end="2"/>
                                            </p:txEl>
                                          </p:spTgt>
                                        </p:tgtEl>
                                      </p:cBhvr>
                                    </p:animEffect>
                                  </p:childTnLst>
                                </p:cTn>
                              </p:par>
                            </p:childTnLst>
                          </p:cTn>
                        </p:par>
                        <p:par>
                          <p:cTn id="110" fill="hold">
                            <p:stCondLst>
                              <p:cond delay="3750"/>
                            </p:stCondLst>
                            <p:childTnLst>
                              <p:par>
                                <p:cTn id="111" presetID="49" presetClass="entr" presetSubtype="0" decel="10000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 calcmode="lin" valueType="num">
                                      <p:cBhvr>
                                        <p:cTn id="115" dur="500" fill="hold"/>
                                        <p:tgtEl>
                                          <p:spTgt spid="30"/>
                                        </p:tgtEl>
                                        <p:attrNameLst>
                                          <p:attrName>style.rotation</p:attrName>
                                        </p:attrNameLst>
                                      </p:cBhvr>
                                      <p:tavLst>
                                        <p:tav tm="0">
                                          <p:val>
                                            <p:fltVal val="360"/>
                                          </p:val>
                                        </p:tav>
                                        <p:tav tm="100000">
                                          <p:val>
                                            <p:fltVal val="0"/>
                                          </p:val>
                                        </p:tav>
                                      </p:tavLst>
                                    </p:anim>
                                    <p:animEffect transition="in" filter="fade">
                                      <p:cBhvr>
                                        <p:cTn id="116" dur="500"/>
                                        <p:tgtEl>
                                          <p:spTgt spid="30"/>
                                        </p:tgtEl>
                                      </p:cBhvr>
                                    </p:animEffect>
                                  </p:childTnLst>
                                </p:cTn>
                              </p:par>
                            </p:childTnLst>
                          </p:cTn>
                        </p:par>
                        <p:par>
                          <p:cTn id="117" fill="hold">
                            <p:stCondLst>
                              <p:cond delay="4250"/>
                            </p:stCondLst>
                            <p:childTnLst>
                              <p:par>
                                <p:cTn id="118" presetID="14" presetClass="entr" presetSubtype="10" fill="hold" grpId="0" nodeType="afterEffect">
                                  <p:stCondLst>
                                    <p:cond delay="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20" dur="500"/>
                                        <p:tgtEl>
                                          <p:spTgt spid="31">
                                            <p:txEl>
                                              <p:pRg st="0" end="0"/>
                                            </p:txEl>
                                          </p:spTgt>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3" dur="500"/>
                                        <p:tgtEl>
                                          <p:spTgt spid="29">
                                            <p:txEl>
                                              <p:pRg st="0" end="0"/>
                                            </p:txEl>
                                          </p:spTgt>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26" dur="500"/>
                                        <p:tgtEl>
                                          <p:spTgt spid="29">
                                            <p:txEl>
                                              <p:pRg st="1" end="1"/>
                                            </p:txEl>
                                          </p:spTgt>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29" dur="500"/>
                                        <p:tgtEl>
                                          <p:spTgt spid="29">
                                            <p:txEl>
                                              <p:pRg st="2" end="2"/>
                                            </p:txEl>
                                          </p:spTgt>
                                        </p:tgtEl>
                                      </p:cBhvr>
                                    </p:animEffect>
                                  </p:childTnLst>
                                </p:cTn>
                              </p:par>
                            </p:childTnLst>
                          </p:cTn>
                        </p:par>
                        <p:par>
                          <p:cTn id="130" fill="hold">
                            <p:stCondLst>
                              <p:cond delay="4750"/>
                            </p:stCondLst>
                            <p:childTnLst>
                              <p:par>
                                <p:cTn id="131" presetID="49" presetClass="entr" presetSubtype="0" decel="10000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 calcmode="lin" valueType="num">
                                      <p:cBhvr>
                                        <p:cTn id="135" dur="500" fill="hold"/>
                                        <p:tgtEl>
                                          <p:spTgt spid="33"/>
                                        </p:tgtEl>
                                        <p:attrNameLst>
                                          <p:attrName>style.rotation</p:attrName>
                                        </p:attrNameLst>
                                      </p:cBhvr>
                                      <p:tavLst>
                                        <p:tav tm="0">
                                          <p:val>
                                            <p:fltVal val="360"/>
                                          </p:val>
                                        </p:tav>
                                        <p:tav tm="100000">
                                          <p:val>
                                            <p:fltVal val="0"/>
                                          </p:val>
                                        </p:tav>
                                      </p:tavLst>
                                    </p:anim>
                                    <p:animEffect transition="in" filter="fade">
                                      <p:cBhvr>
                                        <p:cTn id="136" dur="500"/>
                                        <p:tgtEl>
                                          <p:spTgt spid="33"/>
                                        </p:tgtEl>
                                      </p:cBhvr>
                                    </p:animEffect>
                                  </p:childTnLst>
                                </p:cTn>
                              </p:par>
                            </p:childTnLst>
                          </p:cTn>
                        </p:par>
                        <p:par>
                          <p:cTn id="137" fill="hold">
                            <p:stCondLst>
                              <p:cond delay="5250"/>
                            </p:stCondLst>
                            <p:childTnLst>
                              <p:par>
                                <p:cTn id="138" presetID="14" presetClass="entr" presetSubtype="10" fill="hold" grpId="0" nodeType="afterEffect">
                                  <p:stCondLst>
                                    <p:cond delay="0"/>
                                  </p:stCondLst>
                                  <p:childTnLst>
                                    <p:set>
                                      <p:cBhvr>
                                        <p:cTn id="13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40" dur="500"/>
                                        <p:tgtEl>
                                          <p:spTgt spid="34">
                                            <p:txEl>
                                              <p:pRg st="0" end="0"/>
                                            </p:txEl>
                                          </p:spTgt>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43" dur="500"/>
                                        <p:tgtEl>
                                          <p:spTgt spid="32">
                                            <p:txEl>
                                              <p:pRg st="0" end="0"/>
                                            </p:txEl>
                                          </p:spTgt>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46" dur="500"/>
                                        <p:tgtEl>
                                          <p:spTgt spid="32">
                                            <p:txEl>
                                              <p:pRg st="1" end="1"/>
                                            </p:txEl>
                                          </p:spTgt>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149" dur="500"/>
                                        <p:tgtEl>
                                          <p:spTgt spid="32">
                                            <p:txEl>
                                              <p:pRg st="2" end="2"/>
                                            </p:txEl>
                                          </p:spTgt>
                                        </p:tgtEl>
                                      </p:cBhvr>
                                    </p:animEffect>
                                  </p:childTnLst>
                                </p:cTn>
                              </p:par>
                            </p:childTnLst>
                          </p:cTn>
                        </p:par>
                        <p:par>
                          <p:cTn id="150" fill="hold">
                            <p:stCondLst>
                              <p:cond delay="5750"/>
                            </p:stCondLst>
                            <p:childTnLst>
                              <p:par>
                                <p:cTn id="151" presetID="49" presetClass="entr" presetSubtype="0" decel="100000" fill="hold" grpId="0" nodeType="after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p:cTn id="153" dur="500" fill="hold"/>
                                        <p:tgtEl>
                                          <p:spTgt spid="36"/>
                                        </p:tgtEl>
                                        <p:attrNameLst>
                                          <p:attrName>ppt_w</p:attrName>
                                        </p:attrNameLst>
                                      </p:cBhvr>
                                      <p:tavLst>
                                        <p:tav tm="0">
                                          <p:val>
                                            <p:fltVal val="0"/>
                                          </p:val>
                                        </p:tav>
                                        <p:tav tm="100000">
                                          <p:val>
                                            <p:strVal val="#ppt_w"/>
                                          </p:val>
                                        </p:tav>
                                      </p:tavLst>
                                    </p:anim>
                                    <p:anim calcmode="lin" valueType="num">
                                      <p:cBhvr>
                                        <p:cTn id="154" dur="500" fill="hold"/>
                                        <p:tgtEl>
                                          <p:spTgt spid="36"/>
                                        </p:tgtEl>
                                        <p:attrNameLst>
                                          <p:attrName>ppt_h</p:attrName>
                                        </p:attrNameLst>
                                      </p:cBhvr>
                                      <p:tavLst>
                                        <p:tav tm="0">
                                          <p:val>
                                            <p:fltVal val="0"/>
                                          </p:val>
                                        </p:tav>
                                        <p:tav tm="100000">
                                          <p:val>
                                            <p:strVal val="#ppt_h"/>
                                          </p:val>
                                        </p:tav>
                                      </p:tavLst>
                                    </p:anim>
                                    <p:anim calcmode="lin" valueType="num">
                                      <p:cBhvr>
                                        <p:cTn id="155" dur="500" fill="hold"/>
                                        <p:tgtEl>
                                          <p:spTgt spid="36"/>
                                        </p:tgtEl>
                                        <p:attrNameLst>
                                          <p:attrName>style.rotation</p:attrName>
                                        </p:attrNameLst>
                                      </p:cBhvr>
                                      <p:tavLst>
                                        <p:tav tm="0">
                                          <p:val>
                                            <p:fltVal val="360"/>
                                          </p:val>
                                        </p:tav>
                                        <p:tav tm="100000">
                                          <p:val>
                                            <p:fltVal val="0"/>
                                          </p:val>
                                        </p:tav>
                                      </p:tavLst>
                                    </p:anim>
                                    <p:animEffect transition="in" filter="fade">
                                      <p:cBhvr>
                                        <p:cTn id="156" dur="500"/>
                                        <p:tgtEl>
                                          <p:spTgt spid="36"/>
                                        </p:tgtEl>
                                      </p:cBhvr>
                                    </p:animEffect>
                                  </p:childTnLst>
                                </p:cTn>
                              </p:par>
                            </p:childTnLst>
                          </p:cTn>
                        </p:par>
                        <p:par>
                          <p:cTn id="157" fill="hold">
                            <p:stCondLst>
                              <p:cond delay="6250"/>
                            </p:stCondLst>
                            <p:childTnLst>
                              <p:par>
                                <p:cTn id="158" presetID="14" presetClass="entr" presetSubtype="10" fill="hold" grpId="0" nodeType="afterEffect">
                                  <p:stCondLst>
                                    <p:cond delay="0"/>
                                  </p:stCondLst>
                                  <p:childTnLst>
                                    <p:set>
                                      <p:cBhvr>
                                        <p:cTn id="15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160" dur="500"/>
                                        <p:tgtEl>
                                          <p:spTgt spid="37">
                                            <p:txEl>
                                              <p:pRg st="0" end="0"/>
                                            </p:txEl>
                                          </p:spTgt>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163" dur="500"/>
                                        <p:tgtEl>
                                          <p:spTgt spid="35">
                                            <p:txEl>
                                              <p:pRg st="0" end="0"/>
                                            </p:txEl>
                                          </p:spTgt>
                                        </p:tgtEl>
                                      </p:cBhvr>
                                    </p:animEffect>
                                  </p:childTnLst>
                                </p:cTn>
                              </p:par>
                              <p:par>
                                <p:cTn id="164" presetID="14" presetClass="entr" presetSubtype="10" fill="hold" grpId="0" nodeType="withEffect">
                                  <p:stCondLst>
                                    <p:cond delay="0"/>
                                  </p:stCondLst>
                                  <p:childTnLst>
                                    <p:set>
                                      <p:cBhvr>
                                        <p:cTn id="165"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166" dur="500"/>
                                        <p:tgtEl>
                                          <p:spTgt spid="35">
                                            <p:txEl>
                                              <p:pRg st="1" end="1"/>
                                            </p:txEl>
                                          </p:spTgt>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35">
                                            <p:txEl>
                                              <p:pRg st="2" end="2"/>
                                            </p:txEl>
                                          </p:spTgt>
                                        </p:tgtEl>
                                        <p:attrNameLst>
                                          <p:attrName>style.visibility</p:attrName>
                                        </p:attrNameLst>
                                      </p:cBhvr>
                                      <p:to>
                                        <p:strVal val="visible"/>
                                      </p:to>
                                    </p:set>
                                    <p:animEffect transition="in" filter="randombar(horizontal)">
                                      <p:cBhvr>
                                        <p:cTn id="169"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 grpId="0" animBg="1"/>
      <p:bldP spid="22" grpId="0" build="p">
        <p:tmplLst>
          <p:tmpl lvl="1">
            <p:tnLst>
              <p:par>
                <p:cTn presetID="14" presetClass="entr" presetSubtype="1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randombar(horizontal)">
                      <p:cBhvr>
                        <p:cTn dur="500"/>
                        <p:tgtEl>
                          <p:spTgt spid="22"/>
                        </p:tgtEl>
                      </p:cBhvr>
                    </p:animEffect>
                  </p:childTnLst>
                </p:cTn>
              </p:par>
            </p:tnLst>
          </p:tmpl>
        </p:tmplLst>
      </p:bldP>
      <p:bldP spid="23" grpId="0" build="p">
        <p:tmplLst>
          <p:tmpl lvl="1">
            <p:tnLst>
              <p:par>
                <p:cTn presetID="14" presetClass="entr" presetSubtype="1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animBg="1"/>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animBg="1"/>
      <p:bldP spid="28" grpId="0" build="p">
        <p:tmplLst>
          <p:tmpl lvl="1">
            <p:tnLst>
              <p:par>
                <p:cTn presetID="14" presetClass="entr" presetSubtype="1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29" grpId="0" build="p">
        <p:tmplLst>
          <p:tmpl lvl="1">
            <p:tnLst>
              <p:par>
                <p:cTn presetID="14" presetClass="entr" presetSubtype="1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randombar(horizontal)">
                      <p:cBhvr>
                        <p:cTn dur="500"/>
                        <p:tgtEl>
                          <p:spTgt spid="29"/>
                        </p:tgtEl>
                      </p:cBhvr>
                    </p:animEffect>
                  </p:childTnLst>
                </p:cTn>
              </p:par>
            </p:tnLst>
          </p:tmpl>
        </p:tmplLst>
      </p:bldP>
      <p:bldP spid="30" grpId="0" animBg="1"/>
      <p:bldP spid="31" grpId="0" build="p">
        <p:tmplLst>
          <p:tmpl lvl="1">
            <p:tnLst>
              <p:par>
                <p:cTn presetID="14" presetClass="entr" presetSubtype="1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randombar(horizontal)">
                      <p:cBhvr>
                        <p:cTn dur="500"/>
                        <p:tgtEl>
                          <p:spTgt spid="31"/>
                        </p:tgtEl>
                      </p:cBhvr>
                    </p:animEffect>
                  </p:childTnLst>
                </p:cTn>
              </p:par>
            </p:tnLst>
          </p:tmpl>
        </p:tmplLst>
      </p:bldP>
      <p:bldP spid="32" grpId="0" build="p">
        <p:tmplLst>
          <p:tmpl lvl="1">
            <p:tnLst>
              <p:par>
                <p:cTn presetID="14" presetClass="entr" presetSubtype="1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randombar(horizontal)">
                      <p:cBhvr>
                        <p:cTn dur="500"/>
                        <p:tgtEl>
                          <p:spTgt spid="32"/>
                        </p:tgtEl>
                      </p:cBhvr>
                    </p:animEffect>
                  </p:childTnLst>
                </p:cTn>
              </p:par>
            </p:tnLst>
          </p:tmpl>
        </p:tmplLst>
      </p:bldP>
      <p:bldP spid="33" grpId="0" animBg="1"/>
      <p:bldP spid="34" grpId="0" build="p">
        <p:tmplLst>
          <p:tmpl lvl="1">
            <p:tnLst>
              <p:par>
                <p:cTn presetID="14" presetClass="entr" presetSubtype="1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35" grpId="0" build="p">
        <p:tmplLst>
          <p:tmpl lvl="1">
            <p:tnLst>
              <p:par>
                <p:cTn presetID="14" presetClass="entr" presetSubtype="1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randombar(horizontal)">
                      <p:cBhvr>
                        <p:cTn dur="500"/>
                        <p:tgtEl>
                          <p:spTgt spid="35"/>
                        </p:tgtEl>
                      </p:cBhvr>
                    </p:animEffect>
                  </p:childTnLst>
                </p:cTn>
              </p:par>
            </p:tnLst>
          </p:tmpl>
        </p:tmplLst>
      </p:bldP>
      <p:bldP spid="36" grpId="0" animBg="1"/>
      <p:bldP spid="37" grpId="0" build="p">
        <p:tmplLst>
          <p:tmpl lvl="1">
            <p:tnLst>
              <p:par>
                <p:cTn presetID="14" presetClass="entr" presetSubtype="1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o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406902" y="6241394"/>
            <a:ext cx="10147990" cy="2430498"/>
          </a:xfrm>
        </p:spPr>
        <p:txBody>
          <a:bodyPr anchor="b">
            <a:noAutofit/>
          </a:bodyPr>
          <a:lstStyle>
            <a:lvl1pPr algn="l">
              <a:lnSpc>
                <a:spcPts val="6000"/>
              </a:lnSpc>
              <a:defRPr sz="6000" baseline="0"/>
            </a:lvl1pPr>
          </a:lstStyle>
          <a:p>
            <a:br>
              <a:rPr lang="en-US" altLang="ja-JP" dirty="0"/>
            </a:br>
            <a:r>
              <a:rPr lang="en-US" altLang="ja-JP" dirty="0"/>
              <a:t>SECTION</a:t>
            </a:r>
            <a:br>
              <a:rPr lang="en-US" altLang="ja-JP" dirty="0"/>
            </a:br>
            <a:r>
              <a:rPr lang="en-US" altLang="ja-JP" dirty="0"/>
              <a:t>TITLE HERE</a:t>
            </a:r>
            <a:endParaRPr lang="en-US" dirty="0"/>
          </a:p>
        </p:txBody>
      </p:sp>
      <p:sp>
        <p:nvSpPr>
          <p:cNvPr id="3" name="サブタイトル 2"/>
          <p:cNvSpPr>
            <a:spLocks noGrp="1"/>
          </p:cNvSpPr>
          <p:nvPr>
            <p:ph type="subTitle" idx="1" hasCustomPrompt="1"/>
          </p:nvPr>
        </p:nvSpPr>
        <p:spPr>
          <a:xfrm>
            <a:off x="6430134" y="8527876"/>
            <a:ext cx="10700822" cy="1224136"/>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8" name="正方形/長方形 7"/>
          <p:cNvSpPr/>
          <p:nvPr userDrawn="1"/>
        </p:nvSpPr>
        <p:spPr>
          <a:xfrm rot="18000000">
            <a:off x="-7203466" y="1393812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正方形/長方形 8"/>
          <p:cNvSpPr/>
          <p:nvPr userDrawn="1"/>
        </p:nvSpPr>
        <p:spPr>
          <a:xfrm rot="18000000">
            <a:off x="-8778769" y="13470281"/>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正方形/長方形 9"/>
          <p:cNvSpPr/>
          <p:nvPr userDrawn="1"/>
        </p:nvSpPr>
        <p:spPr>
          <a:xfrm rot="18000000">
            <a:off x="-8645378" y="11609845"/>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正方形/長方形 10"/>
          <p:cNvSpPr/>
          <p:nvPr userDrawn="1"/>
        </p:nvSpPr>
        <p:spPr>
          <a:xfrm rot="18000000">
            <a:off x="-9911656" y="12282292"/>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7" name="テキスト プレースホルダー 22"/>
          <p:cNvSpPr>
            <a:spLocks noGrp="1"/>
          </p:cNvSpPr>
          <p:nvPr>
            <p:ph type="body" sz="quarter" idx="13" hasCustomPrompt="1"/>
          </p:nvPr>
        </p:nvSpPr>
        <p:spPr>
          <a:xfrm rot="18000000">
            <a:off x="1161546" y="8413309"/>
            <a:ext cx="5472608" cy="720080"/>
          </a:xfrm>
        </p:spPr>
        <p:txBody>
          <a:bodyPr anchor="ctr">
            <a:normAutofit/>
          </a:bodyPr>
          <a:lstStyle>
            <a:lvl1pPr algn="r">
              <a:defRPr sz="3600" baseline="0">
                <a:solidFill>
                  <a:schemeClr val="bg1">
                    <a:lumMod val="95000"/>
                  </a:schemeClr>
                </a:solidFill>
                <a:latin typeface="+mn-lt"/>
              </a:defRPr>
            </a:lvl1pPr>
          </a:lstStyle>
          <a:p>
            <a:pPr lvl="0"/>
            <a:r>
              <a:rPr lang="en-US" dirty="0"/>
              <a:t>SECTION 00</a:t>
            </a:r>
          </a:p>
        </p:txBody>
      </p:sp>
    </p:spTree>
    <p:extLst>
      <p:ext uri="{BB962C8B-B14F-4D97-AF65-F5344CB8AC3E}">
        <p14:creationId xmlns:p14="http://schemas.microsoft.com/office/powerpoint/2010/main" val="10277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8" grpId="0" animBg="1"/>
      <p:bldP spid="9" grpId="0" animBg="1"/>
      <p:bldP spid="10" grpId="0" animBg="1"/>
      <p:bldP spid="11" grpId="0" animBg="1"/>
      <p:bldP spid="17" grpId="0" build="p">
        <p:tmplLst>
          <p:tmpl lvl="1">
            <p:tnLst>
              <p:par>
                <p:cTn presetID="2" presetClass="entr" presetSubtype="1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No Image - 1 Column">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16" name="テキスト プレースホルダー 5"/>
          <p:cNvSpPr>
            <a:spLocks noGrp="1"/>
          </p:cNvSpPr>
          <p:nvPr>
            <p:ph type="body" sz="quarter" idx="15" hasCustomPrompt="1"/>
          </p:nvPr>
        </p:nvSpPr>
        <p:spPr>
          <a:xfrm>
            <a:off x="1255937" y="7168804"/>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2476094" y="7807796"/>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1251956" y="8383861"/>
            <a:ext cx="15265697" cy="1161208"/>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39483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6">
                                            <p:bg/>
                                          </p:spTgt>
                                        </p:tgtEl>
                                        <p:attrNameLst>
                                          <p:attrName>style.visibility</p:attrName>
                                        </p:attrNameLst>
                                      </p:cBhvr>
                                      <p:to>
                                        <p:strVal val="visible"/>
                                      </p:to>
                                    </p:set>
                                    <p:anim calcmode="lin" valueType="num">
                                      <p:cBhvr additive="base">
                                        <p:cTn id="44"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45" dur="500" fill="hold"/>
                                        <p:tgtEl>
                                          <p:spTgt spid="16">
                                            <p:bg/>
                                          </p:spTgt>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8" fill="hold" grpId="0" nodeType="afterEffect">
                                  <p:stCondLst>
                                    <p:cond delay="0"/>
                                  </p:stCondLst>
                                  <p:childTnLst>
                                    <p:set>
                                      <p:cBhvr>
                                        <p:cTn id="53" dur="1" fill="hold">
                                          <p:stCondLst>
                                            <p:cond delay="0"/>
                                          </p:stCondLst>
                                        </p:cTn>
                                        <p:tgtEl>
                                          <p:spTgt spid="17">
                                            <p:bg/>
                                          </p:spTgt>
                                        </p:tgtEl>
                                        <p:attrNameLst>
                                          <p:attrName>style.visibility</p:attrName>
                                        </p:attrNameLst>
                                      </p:cBhvr>
                                      <p:to>
                                        <p:strVal val="visible"/>
                                      </p:to>
                                    </p:set>
                                    <p:anim calcmode="lin" valueType="num">
                                      <p:cBhvr additive="base">
                                        <p:cTn id="54"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55" dur="500" fill="hold"/>
                                        <p:tgtEl>
                                          <p:spTgt spid="17">
                                            <p:bg/>
                                          </p:spTgt>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8" fill="hold" grpId="0" nodeType="after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grpId="0" nodeType="afterEffect">
                                  <p:stCondLst>
                                    <p:cond delay="50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 Points">
    <p:spTree>
      <p:nvGrpSpPr>
        <p:cNvPr id="1" name=""/>
        <p:cNvGrpSpPr/>
        <p:nvPr/>
      </p:nvGrpSpPr>
      <p:grpSpPr>
        <a:xfrm>
          <a:off x="0" y="0"/>
          <a:ext cx="0" cy="0"/>
          <a:chOff x="0" y="0"/>
          <a:chExt cx="0" cy="0"/>
        </a:xfrm>
      </p:grpSpPr>
      <p:sp>
        <p:nvSpPr>
          <p:cNvPr id="43" name="円/楕円 42"/>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円/楕円 43"/>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アーチ 54"/>
          <p:cNvSpPr/>
          <p:nvPr userDrawn="1"/>
        </p:nvSpPr>
        <p:spPr>
          <a:xfrm rot="4322625">
            <a:off x="1095952" y="1904833"/>
            <a:ext cx="6532602" cy="6376707"/>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 name="フッター プレースホルダー 2"/>
          <p:cNvSpPr>
            <a:spLocks noGrp="1"/>
          </p:cNvSpPr>
          <p:nvPr userDrawn="1">
            <p:ph type="ftr" sz="quarter" idx="10"/>
          </p:nvPr>
        </p:nvSpPr>
        <p:spPr/>
        <p:txBody>
          <a:bodyPr/>
          <a:lstStyle/>
          <a:p>
            <a:r>
              <a:rPr lang="en-US" dirty="0"/>
              <a:t>The Power of PowerPoint | thepopp.com</a:t>
            </a:r>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‹Nº›</a:t>
            </a:fld>
            <a:endParaRPr lang="en-US" dirty="0"/>
          </a:p>
        </p:txBody>
      </p:sp>
      <p:sp>
        <p:nvSpPr>
          <p:cNvPr id="9" name="タイトル 1"/>
          <p:cNvSpPr>
            <a:spLocks noGrp="1"/>
          </p:cNvSpPr>
          <p:nvPr userDrawn="1">
            <p:ph type="title" hasCustomPrompt="1"/>
          </p:nvPr>
        </p:nvSpPr>
        <p:spPr>
          <a:xfrm>
            <a:off x="1132316" y="2353190"/>
            <a:ext cx="6480720" cy="2655295"/>
          </a:xfrm>
          <a:prstGeom prst="rect">
            <a:avLst/>
          </a:prstGeom>
        </p:spPr>
        <p:txBody>
          <a:bodyPr anchor="b"/>
          <a:lstStyle>
            <a:lvl1pPr algn="ctr">
              <a:defRPr sz="5400" spc="1500" baseline="0"/>
            </a:lvl1pPr>
          </a:lstStyle>
          <a:p>
            <a:r>
              <a:rPr lang="en-US" altLang="ja-JP" dirty="0"/>
              <a:t>WORD</a:t>
            </a:r>
            <a:endParaRPr kumimoji="1" lang="ja-JP" altLang="en-US" dirty="0"/>
          </a:p>
        </p:txBody>
      </p:sp>
      <p:sp>
        <p:nvSpPr>
          <p:cNvPr id="10" name="円/楕円 9"/>
          <p:cNvSpPr/>
          <p:nvPr userDrawn="1"/>
        </p:nvSpPr>
        <p:spPr>
          <a:xfrm>
            <a:off x="7343006" y="496348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731566" y="298326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5137761" y="1835632"/>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6731566" y="683009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5137761" y="800131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直線コネクタ 5"/>
          <p:cNvCxnSpPr>
            <a:stCxn id="12" idx="6"/>
          </p:cNvCxnSpPr>
          <p:nvPr userDrawn="1"/>
        </p:nvCxnSpPr>
        <p:spPr>
          <a:xfrm>
            <a:off x="5497801" y="2015652"/>
            <a:ext cx="387043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1"/>
        </p:nvCxnSpPr>
        <p:spPr>
          <a:xfrm>
            <a:off x="7091606" y="3163280"/>
            <a:ext cx="250165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1"/>
        </p:nvCxnSpPr>
        <p:spPr>
          <a:xfrm>
            <a:off x="7703046" y="5143500"/>
            <a:ext cx="181022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1"/>
        </p:nvCxnSpPr>
        <p:spPr>
          <a:xfrm>
            <a:off x="7091606" y="7010117"/>
            <a:ext cx="242166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5317781" y="8181337"/>
            <a:ext cx="419549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1"/>
        </p:nvSpPr>
        <p:spPr>
          <a:xfrm>
            <a:off x="9142413" y="451343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円/楕円 14"/>
          <p:cNvSpPr/>
          <p:nvPr userDrawn="1"/>
        </p:nvSpPr>
        <p:spPr>
          <a:xfrm>
            <a:off x="9142413" y="118306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p:nvPr userDrawn="1"/>
        </p:nvSpPr>
        <p:spPr>
          <a:xfrm>
            <a:off x="9142413" y="284824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9142413" y="784380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9142413" y="617861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図プレースホルダー 7"/>
          <p:cNvSpPr>
            <a:spLocks noGrp="1"/>
          </p:cNvSpPr>
          <p:nvPr userDrawn="1">
            <p:ph type="pic" sz="quarter" idx="16" hasCustomPrompt="1"/>
          </p:nvPr>
        </p:nvSpPr>
        <p:spPr>
          <a:xfrm>
            <a:off x="9464426" y="1505073"/>
            <a:ext cx="616114" cy="616114"/>
          </a:xfrm>
        </p:spPr>
        <p:txBody>
          <a:bodyPr>
            <a:normAutofit/>
          </a:bodyPr>
          <a:lstStyle>
            <a:lvl1pPr>
              <a:defRPr sz="1600"/>
            </a:lvl1pPr>
          </a:lstStyle>
          <a:p>
            <a:r>
              <a:rPr kumimoji="1" lang="en-US" altLang="ja-JP" dirty="0"/>
              <a:t>ICON</a:t>
            </a:r>
            <a:endParaRPr kumimoji="1" lang="ja-JP" altLang="en-US" dirty="0"/>
          </a:p>
        </p:txBody>
      </p:sp>
      <p:sp>
        <p:nvSpPr>
          <p:cNvPr id="34" name="図プレースホルダー 7"/>
          <p:cNvSpPr>
            <a:spLocks noGrp="1"/>
          </p:cNvSpPr>
          <p:nvPr userDrawn="1">
            <p:ph type="pic" sz="quarter" idx="17" hasCustomPrompt="1"/>
          </p:nvPr>
        </p:nvSpPr>
        <p:spPr>
          <a:xfrm>
            <a:off x="9464426" y="3163280"/>
            <a:ext cx="616114" cy="616114"/>
          </a:xfrm>
        </p:spPr>
        <p:txBody>
          <a:bodyPr>
            <a:normAutofit/>
          </a:bodyPr>
          <a:lstStyle>
            <a:lvl1pPr>
              <a:defRPr sz="1600"/>
            </a:lvl1pPr>
          </a:lstStyle>
          <a:p>
            <a:r>
              <a:rPr kumimoji="1" lang="en-US" altLang="ja-JP" dirty="0"/>
              <a:t>ICON</a:t>
            </a:r>
            <a:endParaRPr kumimoji="1" lang="ja-JP" altLang="en-US" dirty="0"/>
          </a:p>
        </p:txBody>
      </p:sp>
      <p:sp>
        <p:nvSpPr>
          <p:cNvPr id="35" name="図プレースホルダー 7"/>
          <p:cNvSpPr>
            <a:spLocks noGrp="1"/>
          </p:cNvSpPr>
          <p:nvPr userDrawn="1">
            <p:ph type="pic" sz="quarter" idx="18" hasCustomPrompt="1"/>
          </p:nvPr>
        </p:nvSpPr>
        <p:spPr>
          <a:xfrm>
            <a:off x="9464426" y="4790437"/>
            <a:ext cx="616114" cy="616114"/>
          </a:xfrm>
        </p:spPr>
        <p:txBody>
          <a:bodyPr>
            <a:normAutofit/>
          </a:bodyPr>
          <a:lstStyle>
            <a:lvl1pPr>
              <a:defRPr sz="1600"/>
            </a:lvl1pPr>
          </a:lstStyle>
          <a:p>
            <a:r>
              <a:rPr kumimoji="1" lang="en-US" altLang="ja-JP" dirty="0"/>
              <a:t>ICON</a:t>
            </a:r>
            <a:endParaRPr kumimoji="1" lang="ja-JP" altLang="en-US" dirty="0"/>
          </a:p>
        </p:txBody>
      </p:sp>
      <p:sp>
        <p:nvSpPr>
          <p:cNvPr id="36" name="図プレースホルダー 7"/>
          <p:cNvSpPr>
            <a:spLocks noGrp="1"/>
          </p:cNvSpPr>
          <p:nvPr userDrawn="1">
            <p:ph type="pic" sz="quarter" idx="19" hasCustomPrompt="1"/>
          </p:nvPr>
        </p:nvSpPr>
        <p:spPr>
          <a:xfrm>
            <a:off x="9464426" y="6500628"/>
            <a:ext cx="616114" cy="616114"/>
          </a:xfrm>
        </p:spPr>
        <p:txBody>
          <a:bodyPr>
            <a:normAutofit/>
          </a:bodyPr>
          <a:lstStyle>
            <a:lvl1pPr>
              <a:defRPr sz="1600"/>
            </a:lvl1pPr>
          </a:lstStyle>
          <a:p>
            <a:r>
              <a:rPr kumimoji="1" lang="en-US" altLang="ja-JP" dirty="0"/>
              <a:t>ICON</a:t>
            </a:r>
            <a:endParaRPr kumimoji="1" lang="ja-JP" altLang="en-US" dirty="0"/>
          </a:p>
        </p:txBody>
      </p:sp>
      <p:sp>
        <p:nvSpPr>
          <p:cNvPr id="37" name="図プレースホルダー 7"/>
          <p:cNvSpPr>
            <a:spLocks noGrp="1"/>
          </p:cNvSpPr>
          <p:nvPr userDrawn="1">
            <p:ph type="pic" sz="quarter" idx="20" hasCustomPrompt="1"/>
          </p:nvPr>
        </p:nvSpPr>
        <p:spPr>
          <a:xfrm>
            <a:off x="9464426" y="8165813"/>
            <a:ext cx="616114" cy="616114"/>
          </a:xfrm>
        </p:spPr>
        <p:txBody>
          <a:bodyPr>
            <a:normAutofit/>
          </a:bodyPr>
          <a:lstStyle>
            <a:lvl1pPr>
              <a:defRPr sz="1600"/>
            </a:lvl1pPr>
          </a:lstStyle>
          <a:p>
            <a:r>
              <a:rPr kumimoji="1" lang="en-US" altLang="ja-JP" dirty="0"/>
              <a:t>ICON</a:t>
            </a:r>
            <a:endParaRPr kumimoji="1" lang="ja-JP" altLang="en-US" dirty="0"/>
          </a:p>
        </p:txBody>
      </p:sp>
      <p:sp>
        <p:nvSpPr>
          <p:cNvPr id="38" name="テキスト プレースホルダー 11"/>
          <p:cNvSpPr>
            <a:spLocks noGrp="1"/>
          </p:cNvSpPr>
          <p:nvPr userDrawn="1">
            <p:ph type="body" sz="quarter" idx="26" hasCustomPrompt="1"/>
          </p:nvPr>
        </p:nvSpPr>
        <p:spPr>
          <a:xfrm>
            <a:off x="10538361" y="10654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39" name="テキスト プレースホルダー 11"/>
          <p:cNvSpPr>
            <a:spLocks noGrp="1"/>
          </p:cNvSpPr>
          <p:nvPr userDrawn="1">
            <p:ph type="body" sz="quarter" idx="28" hasCustomPrompt="1"/>
          </p:nvPr>
        </p:nvSpPr>
        <p:spPr>
          <a:xfrm>
            <a:off x="10538361" y="1785565"/>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1"/>
          </p:cNvSpPr>
          <p:nvPr userDrawn="1">
            <p:ph type="body" sz="quarter" idx="29" hasCustomPrompt="1"/>
          </p:nvPr>
        </p:nvSpPr>
        <p:spPr>
          <a:xfrm>
            <a:off x="10538361" y="273067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1" name="テキスト プレースホルダー 11"/>
          <p:cNvSpPr>
            <a:spLocks noGrp="1"/>
          </p:cNvSpPr>
          <p:nvPr userDrawn="1">
            <p:ph type="body" sz="quarter" idx="30" hasCustomPrompt="1"/>
          </p:nvPr>
        </p:nvSpPr>
        <p:spPr>
          <a:xfrm>
            <a:off x="10538361" y="345075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46" name="テキスト プレースホルダー 11"/>
          <p:cNvSpPr>
            <a:spLocks noGrp="1"/>
          </p:cNvSpPr>
          <p:nvPr userDrawn="1">
            <p:ph type="body" sz="quarter" idx="31" hasCustomPrompt="1"/>
          </p:nvPr>
        </p:nvSpPr>
        <p:spPr>
          <a:xfrm>
            <a:off x="10538361" y="439502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7" name="テキスト プレースホルダー 11"/>
          <p:cNvSpPr>
            <a:spLocks noGrp="1"/>
          </p:cNvSpPr>
          <p:nvPr userDrawn="1">
            <p:ph type="body" sz="quarter" idx="32" hasCustomPrompt="1"/>
          </p:nvPr>
        </p:nvSpPr>
        <p:spPr>
          <a:xfrm>
            <a:off x="10538361" y="511510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48" name="テキスト プレースホルダー 11"/>
          <p:cNvSpPr>
            <a:spLocks noGrp="1"/>
          </p:cNvSpPr>
          <p:nvPr userDrawn="1">
            <p:ph type="body" sz="quarter" idx="33" hasCustomPrompt="1"/>
          </p:nvPr>
        </p:nvSpPr>
        <p:spPr>
          <a:xfrm>
            <a:off x="10538361" y="6072562"/>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9" name="テキスト プレースホルダー 11"/>
          <p:cNvSpPr>
            <a:spLocks noGrp="1"/>
          </p:cNvSpPr>
          <p:nvPr userDrawn="1">
            <p:ph type="body" sz="quarter" idx="34" hasCustomPrompt="1"/>
          </p:nvPr>
        </p:nvSpPr>
        <p:spPr>
          <a:xfrm>
            <a:off x="10538361" y="6792642"/>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52" name="テキスト プレースホルダー 11"/>
          <p:cNvSpPr>
            <a:spLocks noGrp="1"/>
          </p:cNvSpPr>
          <p:nvPr userDrawn="1">
            <p:ph type="body" sz="quarter" idx="35" hasCustomPrompt="1"/>
          </p:nvPr>
        </p:nvSpPr>
        <p:spPr>
          <a:xfrm>
            <a:off x="10538361" y="7717456"/>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1"/>
          </p:cNvSpPr>
          <p:nvPr userDrawn="1">
            <p:ph type="body" sz="quarter" idx="36" hasCustomPrompt="1"/>
          </p:nvPr>
        </p:nvSpPr>
        <p:spPr>
          <a:xfrm>
            <a:off x="10538361" y="8437536"/>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54" name="テキスト プレースホルダー 11"/>
          <p:cNvSpPr>
            <a:spLocks noGrp="1"/>
          </p:cNvSpPr>
          <p:nvPr userDrawn="1">
            <p:ph type="body" sz="quarter" idx="37" hasCustomPrompt="1"/>
          </p:nvPr>
        </p:nvSpPr>
        <p:spPr>
          <a:xfrm>
            <a:off x="1357342" y="5166756"/>
            <a:ext cx="5734264" cy="1686934"/>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Tree>
    <p:extLst>
      <p:ext uri="{BB962C8B-B14F-4D97-AF65-F5344CB8AC3E}">
        <p14:creationId xmlns:p14="http://schemas.microsoft.com/office/powerpoint/2010/main" val="13759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par>
                          <p:cTn id="17" fill="hold">
                            <p:stCondLst>
                              <p:cond delay="800"/>
                            </p:stCondLst>
                            <p:childTnLst>
                              <p:par>
                                <p:cTn id="18" presetID="10"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par>
                                <p:cTn id="24" presetID="22" presetClass="entr" presetSubtype="8"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2" presetClass="entr" presetSubtype="2" decel="100000" fill="hold" grpId="0" nodeType="withEffect">
                                  <p:stCondLst>
                                    <p:cond delay="5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5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par>
                          <p:cTn id="41" fill="hold">
                            <p:stCondLst>
                              <p:cond delay="1800"/>
                            </p:stCondLst>
                            <p:childTnLst>
                              <p:par>
                                <p:cTn id="42" presetID="10" presetClass="entr" presetSubtype="0" fill="hold" grpId="0" nodeType="afterEffect">
                                  <p:stCondLst>
                                    <p:cond delay="5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2" presetClass="entr" presetSubtype="8" fill="hold"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1+#ppt_w/2"/>
                                          </p:val>
                                        </p:tav>
                                        <p:tav tm="100000">
                                          <p:val>
                                            <p:strVal val="#ppt_x"/>
                                          </p:val>
                                        </p:tav>
                                      </p:tavLst>
                                    </p:anim>
                                    <p:anim calcmode="lin" valueType="num">
                                      <p:cBhvr additive="base">
                                        <p:cTn id="61" dur="500" fill="hold"/>
                                        <p:tgtEl>
                                          <p:spTgt spid="41"/>
                                        </p:tgtEl>
                                        <p:attrNameLst>
                                          <p:attrName>ppt_y</p:attrName>
                                        </p:attrNameLst>
                                      </p:cBhvr>
                                      <p:tavLst>
                                        <p:tav tm="0">
                                          <p:val>
                                            <p:strVal val="#ppt_y"/>
                                          </p:val>
                                        </p:tav>
                                        <p:tav tm="100000">
                                          <p:val>
                                            <p:strVal val="#ppt_y"/>
                                          </p:val>
                                        </p:tav>
                                      </p:tavLst>
                                    </p:anim>
                                  </p:childTnLst>
                                </p:cTn>
                              </p:par>
                            </p:childTnLst>
                          </p:cTn>
                        </p:par>
                        <p:par>
                          <p:cTn id="62" fill="hold">
                            <p:stCondLst>
                              <p:cond delay="2800"/>
                            </p:stCondLst>
                            <p:childTnLst>
                              <p:par>
                                <p:cTn id="63" presetID="10" presetClass="entr" presetSubtype="0" fill="hold" grpId="0" nodeType="afterEffect">
                                  <p:stCondLst>
                                    <p:cond delay="5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22" presetClass="entr" presetSubtype="8" fill="hold"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2" presetClass="entr" presetSubtype="2" fill="hold" grpId="0" nodeType="withEffect">
                                  <p:stCondLst>
                                    <p:cond delay="50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5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ppt_y"/>
                                          </p:val>
                                        </p:tav>
                                        <p:tav tm="100000">
                                          <p:val>
                                            <p:strVal val="#ppt_y"/>
                                          </p:val>
                                        </p:tav>
                                      </p:tavLst>
                                    </p:anim>
                                  </p:childTnLst>
                                </p:cTn>
                              </p:par>
                            </p:childTnLst>
                          </p:cTn>
                        </p:par>
                        <p:par>
                          <p:cTn id="83" fill="hold">
                            <p:stCondLst>
                              <p:cond delay="3800"/>
                            </p:stCondLst>
                            <p:childTnLst>
                              <p:par>
                                <p:cTn id="84" presetID="10" presetClass="entr" presetSubtype="0" fill="hold" grpId="0" nodeType="afterEffect">
                                  <p:stCondLst>
                                    <p:cond delay="5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22" presetClass="entr" presetSubtype="8" fill="hold" nodeType="withEffect">
                                  <p:stCondLst>
                                    <p:cond delay="50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2" presetClass="entr" presetSubtype="2" decel="100000" fill="hold" grpId="0" nodeType="withEffect">
                                  <p:stCondLst>
                                    <p:cond delay="50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1+#ppt_w/2"/>
                                          </p:val>
                                        </p:tav>
                                        <p:tav tm="100000">
                                          <p:val>
                                            <p:strVal val="#ppt_x"/>
                                          </p:val>
                                        </p:tav>
                                      </p:tavLst>
                                    </p:anim>
                                    <p:anim calcmode="lin" valueType="num">
                                      <p:cBhvr additive="base">
                                        <p:cTn id="99" dur="500" fill="hold"/>
                                        <p:tgtEl>
                                          <p:spTgt spid="48"/>
                                        </p:tgtEl>
                                        <p:attrNameLst>
                                          <p:attrName>ppt_y</p:attrName>
                                        </p:attrNameLst>
                                      </p:cBhvr>
                                      <p:tavLst>
                                        <p:tav tm="0">
                                          <p:val>
                                            <p:strVal val="#ppt_y"/>
                                          </p:val>
                                        </p:tav>
                                        <p:tav tm="100000">
                                          <p:val>
                                            <p:strVal val="#ppt_y"/>
                                          </p:val>
                                        </p:tav>
                                      </p:tavLst>
                                    </p:anim>
                                  </p:childTnLst>
                                </p:cTn>
                              </p:par>
                              <p:par>
                                <p:cTn id="100" presetID="2" presetClass="entr" presetSubtype="2" decel="100000"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1+#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childTnLst>
                          </p:cTn>
                        </p:par>
                        <p:par>
                          <p:cTn id="104" fill="hold">
                            <p:stCondLst>
                              <p:cond delay="4800"/>
                            </p:stCondLst>
                            <p:childTnLst>
                              <p:par>
                                <p:cTn id="105" presetID="22" presetClass="entr" presetSubtype="8" fill="hold" nodeType="afterEffect">
                                  <p:stCondLst>
                                    <p:cond delay="50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par>
                                <p:cTn id="117" presetID="2" presetClass="entr" presetSubtype="2" decel="100000" fill="hold" grpId="0" nodeType="withEffect">
                                  <p:stCondLst>
                                    <p:cond delay="50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1+#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50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1+#ppt_w/2"/>
                                          </p:val>
                                        </p:tav>
                                        <p:tav tm="100000">
                                          <p:val>
                                            <p:strVal val="#ppt_x"/>
                                          </p:val>
                                        </p:tav>
                                      </p:tavLst>
                                    </p:anim>
                                    <p:anim calcmode="lin" valueType="num">
                                      <p:cBhvr additive="base">
                                        <p:cTn id="12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5" grpId="0" animBg="1"/>
      <p:bldP spid="9" grpId="0"/>
      <p:bldP spid="10" grpId="0" animBg="1"/>
      <p:bldP spid="11" grpId="0" animBg="1"/>
      <p:bldP spid="12" grpId="0" animBg="1"/>
      <p:bldP spid="13" grpId="0" animBg="1"/>
      <p:bldP spid="14" grpId="0" animBg="1"/>
      <p:bldP spid="2" grpId="0" animBg="1"/>
      <p:bldP spid="15" grpId="0" animBg="1"/>
      <p:bldP spid="16" grpId="0" animBg="1"/>
      <p:bldP spid="17" grpId="0" animBg="1"/>
      <p:bldP spid="18" grpId="0" animBg="1"/>
      <p:bldP spid="33" grpId="0"/>
      <p:bldP spid="34" grpId="0"/>
      <p:bldP spid="35" grpId="0"/>
      <p:bldP spid="36" grpId="0"/>
      <p:bldP spid="37" grpId="0"/>
      <p:bldP spid="38" grpId="0">
        <p:tmplLst>
          <p:tmpl>
            <p:tnLst>
              <p:par>
                <p:cTn presetID="2" presetClass="entr" presetSubtype="2"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2" decel="100000" fill="hold" nodeType="withEffect">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2"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 presetClass="entr" presetSubtype="2"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2" decel="100000" fill="hold" nodeType="withEffect">
                  <p:stCondLst>
                    <p:cond delay="5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p:tmplLst>
          <p:tmpl>
            <p:tnLst>
              <p:par>
                <p:cTn presetID="10" presetClass="entr" presetSubtype="0" fill="hold" nodeType="withEffect">
                  <p:stCondLst>
                    <p:cond delay="3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mage 3 ">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1375455"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3" name="テキスト プレースホルダー 5"/>
          <p:cNvSpPr>
            <a:spLocks noGrp="1"/>
          </p:cNvSpPr>
          <p:nvPr>
            <p:ph type="body" sz="quarter" idx="21" hasCustomPrompt="1"/>
          </p:nvPr>
        </p:nvSpPr>
        <p:spPr>
          <a:xfrm>
            <a:off x="11519470" y="462980"/>
            <a:ext cx="6552728" cy="2808312"/>
          </a:xfrm>
        </p:spPr>
        <p:txBody>
          <a:bodyPr anchor="b">
            <a:normAutofit/>
          </a:bodyPr>
          <a:lstStyle>
            <a:lvl1pPr algn="l">
              <a:defRPr sz="4400" baseline="0">
                <a:solidFill>
                  <a:schemeClr val="tx1"/>
                </a:solidFill>
                <a:latin typeface="Aleo-BoldItalic" pitchFamily="34" charset="0"/>
              </a:defRPr>
            </a:lvl1pPr>
          </a:lstStyle>
          <a:p>
            <a:pPr lvl="0"/>
            <a:r>
              <a:rPr lang="en-US" dirty="0"/>
              <a:t>“Text Here”</a:t>
            </a:r>
          </a:p>
        </p:txBody>
      </p:sp>
      <p:sp>
        <p:nvSpPr>
          <p:cNvPr id="14" name="テキスト プレースホルダー 5"/>
          <p:cNvSpPr>
            <a:spLocks noGrp="1"/>
          </p:cNvSpPr>
          <p:nvPr>
            <p:ph type="body" sz="quarter" idx="24" hasCustomPrompt="1"/>
          </p:nvPr>
        </p:nvSpPr>
        <p:spPr>
          <a:xfrm>
            <a:off x="11519470" y="3271292"/>
            <a:ext cx="6552728" cy="1584176"/>
          </a:xfrm>
        </p:spPr>
        <p:txBody>
          <a:bodyPr anchor="t">
            <a:normAutofit/>
          </a:bodyPr>
          <a:lstStyle>
            <a:lvl1pPr algn="l">
              <a:defRPr sz="2800" baseline="0">
                <a:solidFill>
                  <a:schemeClr val="tx1"/>
                </a:solidFill>
                <a:latin typeface="Aleo-LightItalic" pitchFamily="34" charset="0"/>
              </a:defRPr>
            </a:lvl1pPr>
          </a:lstStyle>
          <a:p>
            <a:pPr lvl="0"/>
            <a:r>
              <a:rPr lang="en-US" dirty="0"/>
              <a:t>Text Here</a:t>
            </a:r>
          </a:p>
        </p:txBody>
      </p:sp>
      <p:sp>
        <p:nvSpPr>
          <p:cNvPr id="19" name="テキスト プレースホルダー 5"/>
          <p:cNvSpPr>
            <a:spLocks noGrp="1"/>
          </p:cNvSpPr>
          <p:nvPr>
            <p:ph type="body" sz="quarter" idx="15" hasCustomPrompt="1"/>
          </p:nvPr>
        </p:nvSpPr>
        <p:spPr>
          <a:xfrm rot="18000000">
            <a:off x="7278433" y="1052966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0" name="テキスト プレースホルダー 5"/>
          <p:cNvSpPr>
            <a:spLocks noGrp="1"/>
          </p:cNvSpPr>
          <p:nvPr>
            <p:ph type="body" sz="quarter" idx="17" hasCustomPrompt="1"/>
          </p:nvPr>
        </p:nvSpPr>
        <p:spPr>
          <a:xfrm rot="18000000">
            <a:off x="7271285" y="8165936"/>
            <a:ext cx="6982211" cy="29183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5" name="テキスト プレースホルダー 5"/>
          <p:cNvSpPr>
            <a:spLocks noGrp="1"/>
          </p:cNvSpPr>
          <p:nvPr>
            <p:ph type="body" sz="quarter" idx="18" hasCustomPrompt="1"/>
          </p:nvPr>
        </p:nvSpPr>
        <p:spPr>
          <a:xfrm rot="18000000">
            <a:off x="4635565" y="11523483"/>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6" name="テキスト プレースホルダー 5"/>
          <p:cNvSpPr>
            <a:spLocks noGrp="1"/>
          </p:cNvSpPr>
          <p:nvPr>
            <p:ph type="body" sz="quarter" idx="19" hasCustomPrompt="1"/>
          </p:nvPr>
        </p:nvSpPr>
        <p:spPr>
          <a:xfrm rot="18000000">
            <a:off x="6266517" y="8789800"/>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Tree>
    <p:extLst>
      <p:ext uri="{BB962C8B-B14F-4D97-AF65-F5344CB8AC3E}">
        <p14:creationId xmlns:p14="http://schemas.microsoft.com/office/powerpoint/2010/main" val="25161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12" fill="hold" grpId="0" nodeType="withEffect">
                                  <p:stCondLst>
                                    <p:cond delay="250"/>
                                  </p:stCondLst>
                                  <p:childTnLst>
                                    <p:set>
                                      <p:cBhvr>
                                        <p:cTn id="9" dur="1" fill="hold">
                                          <p:stCondLst>
                                            <p:cond delay="0"/>
                                          </p:stCondLst>
                                        </p:cTn>
                                        <p:tgtEl>
                                          <p:spTgt spid="26">
                                            <p:bg/>
                                          </p:spTgt>
                                        </p:tgtEl>
                                        <p:attrNameLst>
                                          <p:attrName>style.visibility</p:attrName>
                                        </p:attrNameLst>
                                      </p:cBhvr>
                                      <p:to>
                                        <p:strVal val="visible"/>
                                      </p:to>
                                    </p:set>
                                    <p:anim calcmode="lin" valueType="num">
                                      <p:cBhvr additive="base">
                                        <p:cTn id="10"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11" dur="500" fill="hold"/>
                                        <p:tgtEl>
                                          <p:spTgt spid="26">
                                            <p:bg/>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25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additive="base">
                                        <p:cTn id="1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250"/>
                                  </p:stCondLst>
                                  <p:childTnLst>
                                    <p:set>
                                      <p:cBhvr>
                                        <p:cTn id="17" dur="1" fill="hold">
                                          <p:stCondLst>
                                            <p:cond delay="0"/>
                                          </p:stCondLst>
                                        </p:cTn>
                                        <p:tgtEl>
                                          <p:spTgt spid="20">
                                            <p:bg/>
                                          </p:spTgt>
                                        </p:tgtEl>
                                        <p:attrNameLst>
                                          <p:attrName>style.visibility</p:attrName>
                                        </p:attrNameLst>
                                      </p:cBhvr>
                                      <p:to>
                                        <p:strVal val="visible"/>
                                      </p:to>
                                    </p:set>
                                    <p:anim calcmode="lin" valueType="num">
                                      <p:cBhvr additive="base">
                                        <p:cTn id="18" dur="500" fill="hold"/>
                                        <p:tgtEl>
                                          <p:spTgt spid="20">
                                            <p:bg/>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bg/>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25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250"/>
                                  </p:stCondLst>
                                  <p:childTnLst>
                                    <p:set>
                                      <p:cBhvr>
                                        <p:cTn id="25" dur="1" fill="hold">
                                          <p:stCondLst>
                                            <p:cond delay="0"/>
                                          </p:stCondLst>
                                        </p:cTn>
                                        <p:tgtEl>
                                          <p:spTgt spid="25">
                                            <p:bg/>
                                          </p:spTgt>
                                        </p:tgtEl>
                                        <p:attrNameLst>
                                          <p:attrName>style.visibility</p:attrName>
                                        </p:attrNameLst>
                                      </p:cBhvr>
                                      <p:to>
                                        <p:strVal val="visible"/>
                                      </p:to>
                                    </p:set>
                                    <p:anim calcmode="lin" valueType="num">
                                      <p:cBhvr additive="base">
                                        <p:cTn id="26" dur="500" fill="hold"/>
                                        <p:tgtEl>
                                          <p:spTgt spid="25">
                                            <p:bg/>
                                          </p:spTgt>
                                        </p:tgtEl>
                                        <p:attrNameLst>
                                          <p:attrName>ppt_x</p:attrName>
                                        </p:attrNameLst>
                                      </p:cBhvr>
                                      <p:tavLst>
                                        <p:tav tm="0">
                                          <p:val>
                                            <p:strVal val="0-#ppt_w/2"/>
                                          </p:val>
                                        </p:tav>
                                        <p:tav tm="100000">
                                          <p:val>
                                            <p:strVal val="#ppt_x"/>
                                          </p:val>
                                        </p:tav>
                                      </p:tavLst>
                                    </p:anim>
                                    <p:anim calcmode="lin" valueType="num">
                                      <p:cBhvr additive="base">
                                        <p:cTn id="27" dur="500" fill="hold"/>
                                        <p:tgtEl>
                                          <p:spTgt spid="25">
                                            <p:bg/>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25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additive="base">
                                        <p:cTn id="3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250"/>
                                  </p:stCondLst>
                                  <p:childTnLst>
                                    <p:set>
                                      <p:cBhvr>
                                        <p:cTn id="33" dur="1" fill="hold">
                                          <p:stCondLst>
                                            <p:cond delay="0"/>
                                          </p:stCondLst>
                                        </p:cTn>
                                        <p:tgtEl>
                                          <p:spTgt spid="19">
                                            <p:bg/>
                                          </p:spTgt>
                                        </p:tgtEl>
                                        <p:attrNameLst>
                                          <p:attrName>style.visibility</p:attrName>
                                        </p:attrNameLst>
                                      </p:cBhvr>
                                      <p:to>
                                        <p:strVal val="visible"/>
                                      </p:to>
                                    </p:set>
                                    <p:anim calcmode="lin" valueType="num">
                                      <p:cBhvr additive="base">
                                        <p:cTn id="34" dur="500" fill="hold"/>
                                        <p:tgtEl>
                                          <p:spTgt spid="19">
                                            <p:bg/>
                                          </p:spTgt>
                                        </p:tgtEl>
                                        <p:attrNameLst>
                                          <p:attrName>ppt_x</p:attrName>
                                        </p:attrNameLst>
                                      </p:cBhvr>
                                      <p:tavLst>
                                        <p:tav tm="0">
                                          <p:val>
                                            <p:strVal val="0-#ppt_w/2"/>
                                          </p:val>
                                        </p:tav>
                                        <p:tav tm="100000">
                                          <p:val>
                                            <p:strVal val="#ppt_x"/>
                                          </p:val>
                                        </p:tav>
                                      </p:tavLst>
                                    </p:anim>
                                    <p:anim calcmode="lin" valueType="num">
                                      <p:cBhvr additive="base">
                                        <p:cTn id="35" dur="500" fill="hold"/>
                                        <p:tgtEl>
                                          <p:spTgt spid="19">
                                            <p:bg/>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250"/>
                                  </p:stCondLst>
                                  <p:childTnLst>
                                    <p:set>
                                      <p:cBhvr>
                                        <p:cTn id="37" dur="1" fill="hold">
                                          <p:stCondLst>
                                            <p:cond delay="0"/>
                                          </p:stCondLst>
                                        </p:cTn>
                                        <p:tgtEl>
                                          <p:spTgt spid="19">
                                            <p:txEl>
                                              <p:pRg st="0" end="0"/>
                                            </p:txEl>
                                          </p:spTgt>
                                        </p:tgtEl>
                                        <p:attrNameLst>
                                          <p:attrName>style.visibility</p:attrName>
                                        </p:attrNameLst>
                                      </p:cBhvr>
                                      <p:to>
                                        <p:strVal val="visible"/>
                                      </p:to>
                                    </p:set>
                                    <p:anim calcmode="lin" valueType="num">
                                      <p:cBhvr additive="base">
                                        <p:cTn id="38"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750"/>
                            </p:stCondLst>
                            <p:childTnLst>
                              <p:par>
                                <p:cTn id="41" presetID="42"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1000"/>
                                        <p:tgtEl>
                                          <p:spTgt spid="13">
                                            <p:txEl>
                                              <p:pRg st="0" end="0"/>
                                            </p:txEl>
                                          </p:spTgt>
                                        </p:tgtEl>
                                      </p:cBhvr>
                                    </p:animEffect>
                                    <p:anim calcmode="lin" valueType="num">
                                      <p:cBhvr>
                                        <p:cTn id="4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9" grpId="0" build="p" animBg="1">
        <p:tmplLst>
          <p:tmpl>
            <p:tnLst>
              <p:par>
                <p:cTn presetID="2" presetClass="entr" presetSubtype="12"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animBg="1">
        <p:tmplLst>
          <p:tmpl>
            <p:tnLst>
              <p:par>
                <p:cTn presetID="2" presetClass="entr" presetSubtype="1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5" grpId="0" build="p" animBg="1">
        <p:tmplLst>
          <p:tmpl>
            <p:tnLst>
              <p:par>
                <p:cTn presetID="2" presetClass="entr" presetSubtype="1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animBg="1">
        <p:tmplLst>
          <p:tmpl>
            <p:tnLst>
              <p:par>
                <p:cTn presetID="2" presetClass="entr" presetSubtype="12"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7879804"/>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5" name="テキスト プレースホルダー 5"/>
          <p:cNvSpPr>
            <a:spLocks noGrp="1"/>
          </p:cNvSpPr>
          <p:nvPr>
            <p:ph type="body" sz="quarter" idx="15" hasCustomPrompt="1"/>
          </p:nvPr>
        </p:nvSpPr>
        <p:spPr>
          <a:xfrm rot="18000000">
            <a:off x="-3234737" y="2104724"/>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6" name="テキスト プレースホルダー 5"/>
          <p:cNvSpPr>
            <a:spLocks noGrp="1"/>
          </p:cNvSpPr>
          <p:nvPr>
            <p:ph type="body" sz="quarter" idx="17" hasCustomPrompt="1"/>
          </p:nvPr>
        </p:nvSpPr>
        <p:spPr>
          <a:xfrm rot="18000000">
            <a:off x="-3233714" y="445225"/>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7" name="テキスト プレースホルダー 5"/>
          <p:cNvSpPr>
            <a:spLocks noGrp="1"/>
          </p:cNvSpPr>
          <p:nvPr>
            <p:ph type="body" sz="quarter" idx="18" hasCustomPrompt="1"/>
          </p:nvPr>
        </p:nvSpPr>
        <p:spPr>
          <a:xfrm rot="18000000">
            <a:off x="-4437443" y="794291"/>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8" name="テキスト プレースホルダー 5"/>
          <p:cNvSpPr>
            <a:spLocks noGrp="1"/>
          </p:cNvSpPr>
          <p:nvPr>
            <p:ph type="body" sz="quarter" idx="19" hasCustomPrompt="1"/>
          </p:nvPr>
        </p:nvSpPr>
        <p:spPr>
          <a:xfrm rot="18000000">
            <a:off x="-3886610" y="76831"/>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9" name="テキスト プレースホルダー 22"/>
          <p:cNvSpPr>
            <a:spLocks noGrp="1"/>
          </p:cNvSpPr>
          <p:nvPr>
            <p:ph type="body" sz="quarter" idx="13" hasCustomPrompt="1"/>
          </p:nvPr>
        </p:nvSpPr>
        <p:spPr>
          <a:xfrm>
            <a:off x="2158430" y="8095828"/>
            <a:ext cx="13969552" cy="1800200"/>
          </a:xfrm>
        </p:spPr>
        <p:txBody>
          <a:bodyPr anchor="ctr">
            <a:normAutofit/>
          </a:bodyPr>
          <a:lstStyle>
            <a:lvl1pPr algn="ctr">
              <a:defRPr sz="4400">
                <a:latin typeface="Aleo-BoldItalic" pitchFamily="34" charset="0"/>
              </a:defRPr>
            </a:lvl1pPr>
          </a:lstStyle>
          <a:p>
            <a:pPr lvl="0"/>
            <a:r>
              <a:rPr lang="en-US" dirty="0"/>
              <a:t>“Text Here”</a:t>
            </a:r>
          </a:p>
        </p:txBody>
      </p:sp>
      <p:sp>
        <p:nvSpPr>
          <p:cNvPr id="21" name="テキスト プレースホルダー 5"/>
          <p:cNvSpPr>
            <a:spLocks noGrp="1"/>
          </p:cNvSpPr>
          <p:nvPr>
            <p:ph type="body" sz="quarter" idx="20" hasCustomPrompt="1"/>
          </p:nvPr>
        </p:nvSpPr>
        <p:spPr>
          <a:xfrm rot="18000000">
            <a:off x="14767263" y="980958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2" name="テキスト プレースホルダー 5"/>
          <p:cNvSpPr>
            <a:spLocks noGrp="1"/>
          </p:cNvSpPr>
          <p:nvPr>
            <p:ph type="body" sz="quarter" idx="21" hasCustomPrompt="1"/>
          </p:nvPr>
        </p:nvSpPr>
        <p:spPr>
          <a:xfrm rot="18000000">
            <a:off x="14768286" y="8150081"/>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3" name="テキスト プレースホルダー 5"/>
          <p:cNvSpPr>
            <a:spLocks noGrp="1"/>
          </p:cNvSpPr>
          <p:nvPr>
            <p:ph type="body" sz="quarter" idx="22" hasCustomPrompt="1"/>
          </p:nvPr>
        </p:nvSpPr>
        <p:spPr>
          <a:xfrm rot="18000000">
            <a:off x="13564557" y="8499147"/>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4" name="テキスト プレースホルダー 5"/>
          <p:cNvSpPr>
            <a:spLocks noGrp="1"/>
          </p:cNvSpPr>
          <p:nvPr>
            <p:ph type="body" sz="quarter" idx="23" hasCustomPrompt="1"/>
          </p:nvPr>
        </p:nvSpPr>
        <p:spPr>
          <a:xfrm rot="18000000">
            <a:off x="14115390" y="7781687"/>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Tree>
    <p:extLst>
      <p:ext uri="{BB962C8B-B14F-4D97-AF65-F5344CB8AC3E}">
        <p14:creationId xmlns:p14="http://schemas.microsoft.com/office/powerpoint/2010/main" val="13358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5" name="テキスト プレースホルダー 5"/>
          <p:cNvSpPr>
            <a:spLocks noGrp="1"/>
          </p:cNvSpPr>
          <p:nvPr>
            <p:ph type="body" sz="quarter" idx="15" hasCustomPrompt="1"/>
          </p:nvPr>
        </p:nvSpPr>
        <p:spPr>
          <a:xfrm rot="18000000">
            <a:off x="-3234737" y="2104724"/>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6" name="テキスト プレースホルダー 5"/>
          <p:cNvSpPr>
            <a:spLocks noGrp="1"/>
          </p:cNvSpPr>
          <p:nvPr>
            <p:ph type="body" sz="quarter" idx="17" hasCustomPrompt="1"/>
          </p:nvPr>
        </p:nvSpPr>
        <p:spPr>
          <a:xfrm rot="18000000">
            <a:off x="-3233714" y="445225"/>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7" name="テキスト プレースホルダー 5"/>
          <p:cNvSpPr>
            <a:spLocks noGrp="1"/>
          </p:cNvSpPr>
          <p:nvPr>
            <p:ph type="body" sz="quarter" idx="18" hasCustomPrompt="1"/>
          </p:nvPr>
        </p:nvSpPr>
        <p:spPr>
          <a:xfrm rot="18000000">
            <a:off x="-4437443" y="794291"/>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8" name="テキスト プレースホルダー 5"/>
          <p:cNvSpPr>
            <a:spLocks noGrp="1"/>
          </p:cNvSpPr>
          <p:nvPr>
            <p:ph type="body" sz="quarter" idx="19" hasCustomPrompt="1"/>
          </p:nvPr>
        </p:nvSpPr>
        <p:spPr>
          <a:xfrm rot="18000000">
            <a:off x="-3886610" y="76831"/>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1" name="テキスト プレースホルダー 5"/>
          <p:cNvSpPr>
            <a:spLocks noGrp="1"/>
          </p:cNvSpPr>
          <p:nvPr>
            <p:ph type="body" sz="quarter" idx="20" hasCustomPrompt="1"/>
          </p:nvPr>
        </p:nvSpPr>
        <p:spPr>
          <a:xfrm rot="18000000">
            <a:off x="14767263" y="980958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2" name="テキスト プレースホルダー 5"/>
          <p:cNvSpPr>
            <a:spLocks noGrp="1"/>
          </p:cNvSpPr>
          <p:nvPr>
            <p:ph type="body" sz="quarter" idx="21" hasCustomPrompt="1"/>
          </p:nvPr>
        </p:nvSpPr>
        <p:spPr>
          <a:xfrm rot="18000000">
            <a:off x="14768286" y="8150081"/>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3" name="テキスト プレースホルダー 5"/>
          <p:cNvSpPr>
            <a:spLocks noGrp="1"/>
          </p:cNvSpPr>
          <p:nvPr>
            <p:ph type="body" sz="quarter" idx="22" hasCustomPrompt="1"/>
          </p:nvPr>
        </p:nvSpPr>
        <p:spPr>
          <a:xfrm rot="18000000">
            <a:off x="13564557" y="8499147"/>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4" name="テキスト プレースホルダー 5"/>
          <p:cNvSpPr>
            <a:spLocks noGrp="1"/>
          </p:cNvSpPr>
          <p:nvPr>
            <p:ph type="body" sz="quarter" idx="23" hasCustomPrompt="1"/>
          </p:nvPr>
        </p:nvSpPr>
        <p:spPr>
          <a:xfrm rot="18000000">
            <a:off x="14115390" y="7781687"/>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9" name="テキスト プレースホルダー 5"/>
          <p:cNvSpPr>
            <a:spLocks noGrp="1"/>
          </p:cNvSpPr>
          <p:nvPr>
            <p:ph type="body" sz="quarter" idx="24" hasCustomPrompt="1"/>
          </p:nvPr>
        </p:nvSpPr>
        <p:spPr>
          <a:xfrm>
            <a:off x="502246" y="7807796"/>
            <a:ext cx="14905656" cy="1296144"/>
          </a:xfrm>
        </p:spPr>
        <p:txBody>
          <a:bodyPr anchor="b">
            <a:normAutofit/>
          </a:bodyPr>
          <a:lstStyle>
            <a:lvl1pPr algn="l">
              <a:defRPr sz="6600" baseline="0">
                <a:solidFill>
                  <a:schemeClr val="bg1">
                    <a:lumMod val="95000"/>
                  </a:schemeClr>
                </a:solidFill>
                <a:latin typeface="Aleo-BoldItalic" pitchFamily="34" charset="0"/>
              </a:defRPr>
            </a:lvl1pPr>
          </a:lstStyle>
          <a:p>
            <a:pPr lvl="0"/>
            <a:r>
              <a:rPr lang="en-US" dirty="0"/>
              <a:t>“Text Here”</a:t>
            </a:r>
          </a:p>
        </p:txBody>
      </p:sp>
      <p:sp>
        <p:nvSpPr>
          <p:cNvPr id="20" name="テキスト プレースホルダー 5"/>
          <p:cNvSpPr>
            <a:spLocks noGrp="1"/>
          </p:cNvSpPr>
          <p:nvPr>
            <p:ph type="body" sz="quarter" idx="25" hasCustomPrompt="1"/>
          </p:nvPr>
        </p:nvSpPr>
        <p:spPr>
          <a:xfrm>
            <a:off x="502246" y="8887916"/>
            <a:ext cx="14905656" cy="864096"/>
          </a:xfrm>
        </p:spPr>
        <p:txBody>
          <a:bodyPr anchor="t">
            <a:normAutofit/>
          </a:bodyPr>
          <a:lstStyle>
            <a:lvl1pPr algn="l">
              <a:defRPr sz="4400" baseline="0">
                <a:solidFill>
                  <a:schemeClr val="bg1">
                    <a:lumMod val="95000"/>
                  </a:schemeClr>
                </a:solidFill>
                <a:latin typeface="Aleo-LightItalic" pitchFamily="34" charset="0"/>
              </a:defRPr>
            </a:lvl1pPr>
          </a:lstStyle>
          <a:p>
            <a:pPr lvl="0"/>
            <a:r>
              <a:rPr lang="en-US" dirty="0"/>
              <a:t>Text Here</a:t>
            </a:r>
          </a:p>
        </p:txBody>
      </p:sp>
    </p:spTree>
    <p:extLst>
      <p:ext uri="{BB962C8B-B14F-4D97-AF65-F5344CB8AC3E}">
        <p14:creationId xmlns:p14="http://schemas.microsoft.com/office/powerpoint/2010/main" val="42415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5" name="テキスト プレースホルダー 5"/>
          <p:cNvSpPr>
            <a:spLocks noGrp="1"/>
          </p:cNvSpPr>
          <p:nvPr>
            <p:ph type="body" sz="quarter" idx="15" hasCustomPrompt="1"/>
          </p:nvPr>
        </p:nvSpPr>
        <p:spPr>
          <a:xfrm rot="18000000">
            <a:off x="-3234737" y="2104724"/>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6" name="テキスト プレースホルダー 5"/>
          <p:cNvSpPr>
            <a:spLocks noGrp="1"/>
          </p:cNvSpPr>
          <p:nvPr>
            <p:ph type="body" sz="quarter" idx="17" hasCustomPrompt="1"/>
          </p:nvPr>
        </p:nvSpPr>
        <p:spPr>
          <a:xfrm rot="18000000">
            <a:off x="-3233714" y="445225"/>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7" name="テキスト プレースホルダー 5"/>
          <p:cNvSpPr>
            <a:spLocks noGrp="1"/>
          </p:cNvSpPr>
          <p:nvPr>
            <p:ph type="body" sz="quarter" idx="18" hasCustomPrompt="1"/>
          </p:nvPr>
        </p:nvSpPr>
        <p:spPr>
          <a:xfrm rot="18000000">
            <a:off x="-4437443" y="794291"/>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8" name="テキスト プレースホルダー 5"/>
          <p:cNvSpPr>
            <a:spLocks noGrp="1"/>
          </p:cNvSpPr>
          <p:nvPr>
            <p:ph type="body" sz="quarter" idx="19" hasCustomPrompt="1"/>
          </p:nvPr>
        </p:nvSpPr>
        <p:spPr>
          <a:xfrm rot="18000000">
            <a:off x="-3886610" y="76831"/>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1" name="テキスト プレースホルダー 5"/>
          <p:cNvSpPr>
            <a:spLocks noGrp="1"/>
          </p:cNvSpPr>
          <p:nvPr>
            <p:ph type="body" sz="quarter" idx="20" hasCustomPrompt="1"/>
          </p:nvPr>
        </p:nvSpPr>
        <p:spPr>
          <a:xfrm rot="18000000">
            <a:off x="14767263" y="980958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2" name="テキスト プレースホルダー 5"/>
          <p:cNvSpPr>
            <a:spLocks noGrp="1"/>
          </p:cNvSpPr>
          <p:nvPr>
            <p:ph type="body" sz="quarter" idx="21" hasCustomPrompt="1"/>
          </p:nvPr>
        </p:nvSpPr>
        <p:spPr>
          <a:xfrm rot="18000000">
            <a:off x="14768286" y="8150081"/>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3" name="テキスト プレースホルダー 5"/>
          <p:cNvSpPr>
            <a:spLocks noGrp="1"/>
          </p:cNvSpPr>
          <p:nvPr>
            <p:ph type="body" sz="quarter" idx="22" hasCustomPrompt="1"/>
          </p:nvPr>
        </p:nvSpPr>
        <p:spPr>
          <a:xfrm rot="18000000">
            <a:off x="13564557" y="8499147"/>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4" name="テキスト プレースホルダー 5"/>
          <p:cNvSpPr>
            <a:spLocks noGrp="1"/>
          </p:cNvSpPr>
          <p:nvPr>
            <p:ph type="body" sz="quarter" idx="23" hasCustomPrompt="1"/>
          </p:nvPr>
        </p:nvSpPr>
        <p:spPr>
          <a:xfrm rot="18000000">
            <a:off x="14115390" y="7781687"/>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19" name="テキスト プレースホルダー 5"/>
          <p:cNvSpPr>
            <a:spLocks noGrp="1"/>
          </p:cNvSpPr>
          <p:nvPr>
            <p:ph type="body" sz="quarter" idx="24" hasCustomPrompt="1"/>
          </p:nvPr>
        </p:nvSpPr>
        <p:spPr>
          <a:xfrm>
            <a:off x="1654374" y="5359524"/>
            <a:ext cx="14905656" cy="1296144"/>
          </a:xfrm>
        </p:spPr>
        <p:txBody>
          <a:bodyPr anchor="b">
            <a:normAutofit/>
          </a:bodyPr>
          <a:lstStyle>
            <a:lvl1pPr algn="ctr">
              <a:defRPr sz="6600" baseline="0">
                <a:solidFill>
                  <a:schemeClr val="bg1">
                    <a:lumMod val="95000"/>
                  </a:schemeClr>
                </a:solidFill>
                <a:latin typeface="Aleo-BoldItalic" pitchFamily="34" charset="0"/>
              </a:defRPr>
            </a:lvl1pPr>
          </a:lstStyle>
          <a:p>
            <a:pPr lvl="0"/>
            <a:r>
              <a:rPr lang="en-US" dirty="0"/>
              <a:t>“Text Here”</a:t>
            </a:r>
          </a:p>
        </p:txBody>
      </p:sp>
      <p:sp>
        <p:nvSpPr>
          <p:cNvPr id="20" name="テキスト プレースホルダー 5"/>
          <p:cNvSpPr>
            <a:spLocks noGrp="1"/>
          </p:cNvSpPr>
          <p:nvPr>
            <p:ph type="body" sz="quarter" idx="25" hasCustomPrompt="1"/>
          </p:nvPr>
        </p:nvSpPr>
        <p:spPr>
          <a:xfrm>
            <a:off x="1654374" y="6439644"/>
            <a:ext cx="14905656" cy="864096"/>
          </a:xfrm>
        </p:spPr>
        <p:txBody>
          <a:bodyPr anchor="t">
            <a:normAutofit/>
          </a:bodyPr>
          <a:lstStyle>
            <a:lvl1pPr algn="ctr">
              <a:defRPr sz="4400" baseline="0">
                <a:solidFill>
                  <a:schemeClr val="bg1">
                    <a:lumMod val="95000"/>
                  </a:schemeClr>
                </a:solidFill>
                <a:latin typeface="Aleo-LightItalic" pitchFamily="34" charset="0"/>
              </a:defRPr>
            </a:lvl1pPr>
          </a:lstStyle>
          <a:p>
            <a:pPr lvl="0"/>
            <a:r>
              <a:rPr lang="en-US" dirty="0"/>
              <a:t>Text Here</a:t>
            </a:r>
          </a:p>
        </p:txBody>
      </p:sp>
    </p:spTree>
    <p:extLst>
      <p:ext uri="{BB962C8B-B14F-4D97-AF65-F5344CB8AC3E}">
        <p14:creationId xmlns:p14="http://schemas.microsoft.com/office/powerpoint/2010/main" val="138177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3 ">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1375455"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3" name="テキスト プレースホルダー 5"/>
          <p:cNvSpPr>
            <a:spLocks noGrp="1"/>
          </p:cNvSpPr>
          <p:nvPr>
            <p:ph type="body" sz="quarter" idx="21" hasCustomPrompt="1"/>
          </p:nvPr>
        </p:nvSpPr>
        <p:spPr>
          <a:xfrm>
            <a:off x="11519470" y="462980"/>
            <a:ext cx="6552728" cy="2808312"/>
          </a:xfrm>
        </p:spPr>
        <p:txBody>
          <a:bodyPr anchor="b">
            <a:normAutofit/>
          </a:bodyPr>
          <a:lstStyle>
            <a:lvl1pPr algn="l">
              <a:defRPr sz="4400" baseline="0">
                <a:solidFill>
                  <a:schemeClr val="tx1"/>
                </a:solidFill>
                <a:latin typeface="Aleo-BoldItalic" pitchFamily="34" charset="0"/>
              </a:defRPr>
            </a:lvl1pPr>
          </a:lstStyle>
          <a:p>
            <a:pPr lvl="0"/>
            <a:r>
              <a:rPr lang="en-US" dirty="0"/>
              <a:t>“Text Here”</a:t>
            </a:r>
          </a:p>
        </p:txBody>
      </p:sp>
      <p:sp>
        <p:nvSpPr>
          <p:cNvPr id="14" name="テキスト プレースホルダー 5"/>
          <p:cNvSpPr>
            <a:spLocks noGrp="1"/>
          </p:cNvSpPr>
          <p:nvPr>
            <p:ph type="body" sz="quarter" idx="24" hasCustomPrompt="1"/>
          </p:nvPr>
        </p:nvSpPr>
        <p:spPr>
          <a:xfrm>
            <a:off x="11519470" y="3271292"/>
            <a:ext cx="6552728" cy="1584176"/>
          </a:xfrm>
        </p:spPr>
        <p:txBody>
          <a:bodyPr anchor="t">
            <a:normAutofit/>
          </a:bodyPr>
          <a:lstStyle>
            <a:lvl1pPr algn="l">
              <a:defRPr sz="2800" baseline="0">
                <a:solidFill>
                  <a:schemeClr val="tx1"/>
                </a:solidFill>
                <a:latin typeface="Aleo-LightItalic" pitchFamily="34" charset="0"/>
              </a:defRPr>
            </a:lvl1pPr>
          </a:lstStyle>
          <a:p>
            <a:pPr lvl="0"/>
            <a:r>
              <a:rPr lang="en-US" dirty="0"/>
              <a:t>Text Here</a:t>
            </a:r>
          </a:p>
        </p:txBody>
      </p:sp>
      <p:sp>
        <p:nvSpPr>
          <p:cNvPr id="19" name="テキスト プレースホルダー 5"/>
          <p:cNvSpPr>
            <a:spLocks noGrp="1"/>
          </p:cNvSpPr>
          <p:nvPr>
            <p:ph type="body" sz="quarter" idx="15" hasCustomPrompt="1"/>
          </p:nvPr>
        </p:nvSpPr>
        <p:spPr>
          <a:xfrm rot="18000000">
            <a:off x="7278433" y="1052966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0" name="テキスト プレースホルダー 5"/>
          <p:cNvSpPr>
            <a:spLocks noGrp="1"/>
          </p:cNvSpPr>
          <p:nvPr>
            <p:ph type="body" sz="quarter" idx="17" hasCustomPrompt="1"/>
          </p:nvPr>
        </p:nvSpPr>
        <p:spPr>
          <a:xfrm rot="18000000">
            <a:off x="7271285" y="8165936"/>
            <a:ext cx="6982211" cy="29183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5" name="テキスト プレースホルダー 5"/>
          <p:cNvSpPr>
            <a:spLocks noGrp="1"/>
          </p:cNvSpPr>
          <p:nvPr>
            <p:ph type="body" sz="quarter" idx="18" hasCustomPrompt="1"/>
          </p:nvPr>
        </p:nvSpPr>
        <p:spPr>
          <a:xfrm rot="18000000">
            <a:off x="4635565" y="11523483"/>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
        <p:nvSpPr>
          <p:cNvPr id="26" name="テキスト プレースホルダー 5"/>
          <p:cNvSpPr>
            <a:spLocks noGrp="1"/>
          </p:cNvSpPr>
          <p:nvPr>
            <p:ph type="body" sz="quarter" idx="19" hasCustomPrompt="1"/>
          </p:nvPr>
        </p:nvSpPr>
        <p:spPr>
          <a:xfrm rot="18000000">
            <a:off x="6266517" y="8789800"/>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 </a:t>
            </a:r>
          </a:p>
        </p:txBody>
      </p:sp>
    </p:spTree>
    <p:extLst>
      <p:ext uri="{BB962C8B-B14F-4D97-AF65-F5344CB8AC3E}">
        <p14:creationId xmlns:p14="http://schemas.microsoft.com/office/powerpoint/2010/main" val="14144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12" fill="hold" grpId="0" nodeType="withEffect">
                                  <p:stCondLst>
                                    <p:cond delay="250"/>
                                  </p:stCondLst>
                                  <p:childTnLst>
                                    <p:set>
                                      <p:cBhvr>
                                        <p:cTn id="9" dur="1" fill="hold">
                                          <p:stCondLst>
                                            <p:cond delay="0"/>
                                          </p:stCondLst>
                                        </p:cTn>
                                        <p:tgtEl>
                                          <p:spTgt spid="26">
                                            <p:bg/>
                                          </p:spTgt>
                                        </p:tgtEl>
                                        <p:attrNameLst>
                                          <p:attrName>style.visibility</p:attrName>
                                        </p:attrNameLst>
                                      </p:cBhvr>
                                      <p:to>
                                        <p:strVal val="visible"/>
                                      </p:to>
                                    </p:set>
                                    <p:anim calcmode="lin" valueType="num">
                                      <p:cBhvr additive="base">
                                        <p:cTn id="10"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11" dur="500" fill="hold"/>
                                        <p:tgtEl>
                                          <p:spTgt spid="26">
                                            <p:bg/>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25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additive="base">
                                        <p:cTn id="1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250"/>
                                  </p:stCondLst>
                                  <p:childTnLst>
                                    <p:set>
                                      <p:cBhvr>
                                        <p:cTn id="17" dur="1" fill="hold">
                                          <p:stCondLst>
                                            <p:cond delay="0"/>
                                          </p:stCondLst>
                                        </p:cTn>
                                        <p:tgtEl>
                                          <p:spTgt spid="20">
                                            <p:bg/>
                                          </p:spTgt>
                                        </p:tgtEl>
                                        <p:attrNameLst>
                                          <p:attrName>style.visibility</p:attrName>
                                        </p:attrNameLst>
                                      </p:cBhvr>
                                      <p:to>
                                        <p:strVal val="visible"/>
                                      </p:to>
                                    </p:set>
                                    <p:anim calcmode="lin" valueType="num">
                                      <p:cBhvr additive="base">
                                        <p:cTn id="18" dur="500" fill="hold"/>
                                        <p:tgtEl>
                                          <p:spTgt spid="20">
                                            <p:bg/>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bg/>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25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250"/>
                                  </p:stCondLst>
                                  <p:childTnLst>
                                    <p:set>
                                      <p:cBhvr>
                                        <p:cTn id="25" dur="1" fill="hold">
                                          <p:stCondLst>
                                            <p:cond delay="0"/>
                                          </p:stCondLst>
                                        </p:cTn>
                                        <p:tgtEl>
                                          <p:spTgt spid="25">
                                            <p:bg/>
                                          </p:spTgt>
                                        </p:tgtEl>
                                        <p:attrNameLst>
                                          <p:attrName>style.visibility</p:attrName>
                                        </p:attrNameLst>
                                      </p:cBhvr>
                                      <p:to>
                                        <p:strVal val="visible"/>
                                      </p:to>
                                    </p:set>
                                    <p:anim calcmode="lin" valueType="num">
                                      <p:cBhvr additive="base">
                                        <p:cTn id="26" dur="500" fill="hold"/>
                                        <p:tgtEl>
                                          <p:spTgt spid="25">
                                            <p:bg/>
                                          </p:spTgt>
                                        </p:tgtEl>
                                        <p:attrNameLst>
                                          <p:attrName>ppt_x</p:attrName>
                                        </p:attrNameLst>
                                      </p:cBhvr>
                                      <p:tavLst>
                                        <p:tav tm="0">
                                          <p:val>
                                            <p:strVal val="0-#ppt_w/2"/>
                                          </p:val>
                                        </p:tav>
                                        <p:tav tm="100000">
                                          <p:val>
                                            <p:strVal val="#ppt_x"/>
                                          </p:val>
                                        </p:tav>
                                      </p:tavLst>
                                    </p:anim>
                                    <p:anim calcmode="lin" valueType="num">
                                      <p:cBhvr additive="base">
                                        <p:cTn id="27" dur="500" fill="hold"/>
                                        <p:tgtEl>
                                          <p:spTgt spid="25">
                                            <p:bg/>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25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additive="base">
                                        <p:cTn id="3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250"/>
                                  </p:stCondLst>
                                  <p:childTnLst>
                                    <p:set>
                                      <p:cBhvr>
                                        <p:cTn id="33" dur="1" fill="hold">
                                          <p:stCondLst>
                                            <p:cond delay="0"/>
                                          </p:stCondLst>
                                        </p:cTn>
                                        <p:tgtEl>
                                          <p:spTgt spid="19">
                                            <p:bg/>
                                          </p:spTgt>
                                        </p:tgtEl>
                                        <p:attrNameLst>
                                          <p:attrName>style.visibility</p:attrName>
                                        </p:attrNameLst>
                                      </p:cBhvr>
                                      <p:to>
                                        <p:strVal val="visible"/>
                                      </p:to>
                                    </p:set>
                                    <p:anim calcmode="lin" valueType="num">
                                      <p:cBhvr additive="base">
                                        <p:cTn id="34" dur="500" fill="hold"/>
                                        <p:tgtEl>
                                          <p:spTgt spid="19">
                                            <p:bg/>
                                          </p:spTgt>
                                        </p:tgtEl>
                                        <p:attrNameLst>
                                          <p:attrName>ppt_x</p:attrName>
                                        </p:attrNameLst>
                                      </p:cBhvr>
                                      <p:tavLst>
                                        <p:tav tm="0">
                                          <p:val>
                                            <p:strVal val="0-#ppt_w/2"/>
                                          </p:val>
                                        </p:tav>
                                        <p:tav tm="100000">
                                          <p:val>
                                            <p:strVal val="#ppt_x"/>
                                          </p:val>
                                        </p:tav>
                                      </p:tavLst>
                                    </p:anim>
                                    <p:anim calcmode="lin" valueType="num">
                                      <p:cBhvr additive="base">
                                        <p:cTn id="35" dur="500" fill="hold"/>
                                        <p:tgtEl>
                                          <p:spTgt spid="19">
                                            <p:bg/>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250"/>
                                  </p:stCondLst>
                                  <p:childTnLst>
                                    <p:set>
                                      <p:cBhvr>
                                        <p:cTn id="37" dur="1" fill="hold">
                                          <p:stCondLst>
                                            <p:cond delay="0"/>
                                          </p:stCondLst>
                                        </p:cTn>
                                        <p:tgtEl>
                                          <p:spTgt spid="19">
                                            <p:txEl>
                                              <p:pRg st="0" end="0"/>
                                            </p:txEl>
                                          </p:spTgt>
                                        </p:tgtEl>
                                        <p:attrNameLst>
                                          <p:attrName>style.visibility</p:attrName>
                                        </p:attrNameLst>
                                      </p:cBhvr>
                                      <p:to>
                                        <p:strVal val="visible"/>
                                      </p:to>
                                    </p:set>
                                    <p:anim calcmode="lin" valueType="num">
                                      <p:cBhvr additive="base">
                                        <p:cTn id="38"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750"/>
                            </p:stCondLst>
                            <p:childTnLst>
                              <p:par>
                                <p:cTn id="41" presetID="42"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1000"/>
                                        <p:tgtEl>
                                          <p:spTgt spid="13">
                                            <p:txEl>
                                              <p:pRg st="0" end="0"/>
                                            </p:txEl>
                                          </p:spTgt>
                                        </p:tgtEl>
                                      </p:cBhvr>
                                    </p:animEffect>
                                    <p:anim calcmode="lin" valueType="num">
                                      <p:cBhvr>
                                        <p:cTn id="4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9" grpId="0" build="p" animBg="1">
        <p:tmplLst>
          <p:tmpl>
            <p:tnLst>
              <p:par>
                <p:cTn presetID="2" presetClass="entr" presetSubtype="12"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animBg="1">
        <p:tmplLst>
          <p:tmpl>
            <p:tnLst>
              <p:par>
                <p:cTn presetID="2" presetClass="entr" presetSubtype="1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5" grpId="0" build="p" animBg="1">
        <p:tmplLst>
          <p:tmpl>
            <p:tnLst>
              <p:par>
                <p:cTn presetID="2" presetClass="entr" presetSubtype="1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animBg="1">
        <p:tmplLst>
          <p:tmpl>
            <p:tnLst>
              <p:par>
                <p:cTn presetID="2" presetClass="entr" presetSubtype="12"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テキスト プレースホルダー 5"/>
          <p:cNvSpPr>
            <a:spLocks noGrp="1"/>
          </p:cNvSpPr>
          <p:nvPr>
            <p:ph type="body" sz="quarter" idx="21" hasCustomPrompt="1"/>
          </p:nvPr>
        </p:nvSpPr>
        <p:spPr>
          <a:xfrm>
            <a:off x="1582366" y="2551212"/>
            <a:ext cx="14905656" cy="2808312"/>
          </a:xfrm>
        </p:spPr>
        <p:txBody>
          <a:bodyPr anchor="b">
            <a:normAutofit/>
          </a:bodyPr>
          <a:lstStyle>
            <a:lvl1pPr algn="ctr">
              <a:defRPr sz="4400" baseline="0">
                <a:solidFill>
                  <a:schemeClr val="tx1"/>
                </a:solidFill>
                <a:latin typeface="Aleo-BoldItalic" pitchFamily="34" charset="0"/>
              </a:defRPr>
            </a:lvl1pPr>
          </a:lstStyle>
          <a:p>
            <a:pPr lvl="0"/>
            <a:r>
              <a:rPr lang="en-US" dirty="0"/>
              <a:t>“Text Here”</a:t>
            </a:r>
          </a:p>
        </p:txBody>
      </p:sp>
      <p:sp>
        <p:nvSpPr>
          <p:cNvPr id="14" name="テキスト プレースホルダー 5"/>
          <p:cNvSpPr>
            <a:spLocks noGrp="1"/>
          </p:cNvSpPr>
          <p:nvPr>
            <p:ph type="body" sz="quarter" idx="24" hasCustomPrompt="1"/>
          </p:nvPr>
        </p:nvSpPr>
        <p:spPr>
          <a:xfrm>
            <a:off x="1582366" y="5503540"/>
            <a:ext cx="14905656" cy="1584176"/>
          </a:xfrm>
        </p:spPr>
        <p:txBody>
          <a:bodyPr anchor="t">
            <a:normAutofit/>
          </a:bodyPr>
          <a:lstStyle>
            <a:lvl1pPr algn="ctr">
              <a:defRPr sz="2800" baseline="0">
                <a:solidFill>
                  <a:schemeClr val="tx1"/>
                </a:solidFill>
                <a:latin typeface="+mn-lt"/>
              </a:defRPr>
            </a:lvl1pPr>
          </a:lstStyle>
          <a:p>
            <a:pPr lvl="0"/>
            <a:r>
              <a:rPr lang="en-US" dirty="0"/>
              <a:t>Text Here</a:t>
            </a:r>
          </a:p>
        </p:txBody>
      </p:sp>
    </p:spTree>
    <p:extLst>
      <p:ext uri="{BB962C8B-B14F-4D97-AF65-F5344CB8AC3E}">
        <p14:creationId xmlns:p14="http://schemas.microsoft.com/office/powerpoint/2010/main" val="335878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 Horizontal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dirty="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dirty="0"/>
              <a:t>The Power of PowerPoint</a:t>
            </a:r>
          </a:p>
        </p:txBody>
      </p:sp>
      <p:sp>
        <p:nvSpPr>
          <p:cNvPr id="23" name="テキスト プレースホルダー 22"/>
          <p:cNvSpPr>
            <a:spLocks noGrp="1"/>
          </p:cNvSpPr>
          <p:nvPr>
            <p:ph type="body" sz="quarter" idx="13" hasCustomPrompt="1"/>
          </p:nvPr>
        </p:nvSpPr>
        <p:spPr>
          <a:xfrm>
            <a:off x="2590478" y="6007596"/>
            <a:ext cx="12599218" cy="1080120"/>
          </a:xfrm>
        </p:spPr>
        <p:txBody>
          <a:bodyPr anchor="ctr">
            <a:normAutofit/>
          </a:bodyPr>
          <a:lstStyle>
            <a:lvl1pPr algn="ctr">
              <a:defRPr sz="4400">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2599842" y="7041252"/>
            <a:ext cx="12592036" cy="2782768"/>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28139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tile tx="0" ty="0" sx="50000" sy="86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altLang="ja-JP" dirty="0"/>
              <a:t>Master Title</a:t>
            </a:r>
            <a:endParaRPr lang="en-US" dirty="0"/>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a:t>Master Text Here</a:t>
            </a:r>
            <a:endParaRPr lang="ja-JP" altLang="en-US" dirty="0"/>
          </a:p>
        </p:txBody>
      </p:sp>
    </p:spTree>
    <p:extLst>
      <p:ext uri="{BB962C8B-B14F-4D97-AF65-F5344CB8AC3E}">
        <p14:creationId xmlns:p14="http://schemas.microsoft.com/office/powerpoint/2010/main" val="116533006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3" r:id="rId3"/>
    <p:sldLayoutId id="2147483661" r:id="rId4"/>
    <p:sldLayoutId id="2147483672" r:id="rId5"/>
    <p:sldLayoutId id="2147483684" r:id="rId6"/>
    <p:sldLayoutId id="2147483674" r:id="rId7"/>
    <p:sldLayoutId id="2147483679" r:id="rId8"/>
    <p:sldLayoutId id="2147483676" r:id="rId9"/>
  </p:sldLayoutIdLst>
  <p:hf hd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tile tx="0" ty="0" sx="50000" sy="86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dirty="0"/>
              <a:t>Master Title</a:t>
            </a:r>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5" name="フッター プレースホルダー 4"/>
          <p:cNvSpPr>
            <a:spLocks noGrp="1"/>
          </p:cNvSpPr>
          <p:nvPr>
            <p:ph type="ftr" sz="quarter" idx="3"/>
          </p:nvPr>
        </p:nvSpPr>
        <p:spPr>
          <a:xfrm>
            <a:off x="6247858" y="9534527"/>
            <a:ext cx="5790697" cy="547688"/>
          </a:xfrm>
          <a:prstGeom prst="rect">
            <a:avLst/>
          </a:prstGeom>
        </p:spPr>
        <p:txBody>
          <a:bodyPr vert="horz" lIns="163275" tIns="81638" rIns="163275" bIns="81638" rtlCol="0" anchor="ctr"/>
          <a:lstStyle>
            <a:lvl1pPr algn="ctr">
              <a:defRPr sz="21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13105263" y="9534527"/>
            <a:ext cx="4266830" cy="547688"/>
          </a:xfrm>
          <a:prstGeom prst="rect">
            <a:avLst/>
          </a:prstGeom>
        </p:spPr>
        <p:txBody>
          <a:bodyPr vert="horz" lIns="163275" tIns="81638" rIns="163275" bIns="81638" rtlCol="0" anchor="ctr"/>
          <a:lstStyle>
            <a:lvl1pPr algn="r">
              <a:defRPr sz="2100">
                <a:solidFill>
                  <a:schemeClr val="tx1">
                    <a:tint val="75000"/>
                  </a:schemeClr>
                </a:solidFill>
              </a:defRPr>
            </a:lvl1pPr>
          </a:lstStyle>
          <a:p>
            <a:fld id="{D97FAD88-CD89-445B-80D2-D1F46C853675}" type="slidenum">
              <a:rPr lang="en-US" smtClean="0"/>
              <a:t>‹Nº›</a:t>
            </a:fld>
            <a:endParaRPr lang="en-US" dirty="0"/>
          </a:p>
        </p:txBody>
      </p:sp>
    </p:spTree>
    <p:extLst>
      <p:ext uri="{BB962C8B-B14F-4D97-AF65-F5344CB8AC3E}">
        <p14:creationId xmlns:p14="http://schemas.microsoft.com/office/powerpoint/2010/main" val="2859023294"/>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54" r:id="rId3"/>
    <p:sldLayoutId id="2147483655" r:id="rId4"/>
    <p:sldLayoutId id="2147483668" r:id="rId5"/>
    <p:sldLayoutId id="2147483656" r:id="rId6"/>
    <p:sldLayoutId id="2147483658" r:id="rId7"/>
    <p:sldLayoutId id="2147483659" r:id="rId8"/>
    <p:sldLayoutId id="2147483673" r:id="rId9"/>
    <p:sldLayoutId id="2147483677" r:id="rId10"/>
    <p:sldLayoutId id="2147483675" r:id="rId11"/>
    <p:sldLayoutId id="2147483680" r:id="rId12"/>
    <p:sldLayoutId id="2147483678" r:id="rId13"/>
    <p:sldLayoutId id="2147483669" r:id="rId14"/>
    <p:sldLayoutId id="2147483660" r:id="rId15"/>
    <p:sldLayoutId id="2147483663" r:id="rId16"/>
    <p:sldLayoutId id="2147483666" r:id="rId17"/>
    <p:sldLayoutId id="2147483670" r:id="rId18"/>
    <p:sldLayoutId id="2147483682" r:id="rId19"/>
    <p:sldLayoutId id="2147483665" r:id="rId20"/>
    <p:sldLayoutId id="2147483683" r:id="rId21"/>
    <p:sldLayoutId id="2147483686" r:id="rId22"/>
    <p:sldLayoutId id="2147483687" r:id="rId23"/>
  </p:sldLayoutIdLst>
  <p:hf hd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5.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43.jpeg"/><Relationship Id="rId2" Type="http://schemas.openxmlformats.org/officeDocument/2006/relationships/chart" Target="../charts/chart7.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png"/><Relationship Id="rId1" Type="http://schemas.openxmlformats.org/officeDocument/2006/relationships/slideLayout" Target="../slideLayouts/slideLayout3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57.png"/><Relationship Id="rId1" Type="http://schemas.openxmlformats.org/officeDocument/2006/relationships/slideLayout" Target="../slideLayouts/slideLayout3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58.png"/><Relationship Id="rId1" Type="http://schemas.openxmlformats.org/officeDocument/2006/relationships/slideLayout" Target="../slideLayouts/slideLayout3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0E8195A-3194-438D-86CA-041067B62C7B}"/>
              </a:ext>
            </a:extLst>
          </p:cNvPr>
          <p:cNvPicPr>
            <a:picLocks noChangeAspect="1"/>
          </p:cNvPicPr>
          <p:nvPr/>
        </p:nvPicPr>
        <p:blipFill>
          <a:blip r:embed="rId2"/>
          <a:stretch>
            <a:fillRect/>
          </a:stretch>
        </p:blipFill>
        <p:spPr>
          <a:xfrm>
            <a:off x="7270998" y="534989"/>
            <a:ext cx="8182848" cy="1872208"/>
          </a:xfrm>
          <a:prstGeom prst="rect">
            <a:avLst/>
          </a:prstGeom>
        </p:spPr>
      </p:pic>
      <p:sp>
        <p:nvSpPr>
          <p:cNvPr id="11" name="CuadroTexto 10">
            <a:extLst>
              <a:ext uri="{FF2B5EF4-FFF2-40B4-BE49-F238E27FC236}">
                <a16:creationId xmlns:a16="http://schemas.microsoft.com/office/drawing/2014/main" id="{CFEBB9E2-B38B-4D18-B641-8B7EA8BB2967}"/>
              </a:ext>
            </a:extLst>
          </p:cNvPr>
          <p:cNvSpPr txBox="1"/>
          <p:nvPr/>
        </p:nvSpPr>
        <p:spPr>
          <a:xfrm>
            <a:off x="4534694" y="2689518"/>
            <a:ext cx="12745416" cy="2228815"/>
          </a:xfrm>
          <a:prstGeom prst="rect">
            <a:avLst/>
          </a:prstGeom>
          <a:noFill/>
        </p:spPr>
        <p:txBody>
          <a:bodyPr wrap="square">
            <a:spAutoFit/>
          </a:bodyPr>
          <a:lstStyle/>
          <a:p>
            <a:pPr algn="ctr">
              <a:lnSpc>
                <a:spcPct val="150000"/>
              </a:lnSpc>
              <a:spcAft>
                <a:spcPts val="800"/>
              </a:spcAft>
            </a:pPr>
            <a:r>
              <a:rPr lang="es-EC" sz="3200" b="1" cap="all" dirty="0">
                <a:effectLst/>
                <a:latin typeface="Arial" panose="020B0604020202020204" pitchFamily="34" charset="0"/>
                <a:ea typeface="Calibri" panose="020F0502020204030204" pitchFamily="34" charset="0"/>
                <a:cs typeface="Times New Roman" panose="02020603050405020304" pitchFamily="18" charset="0"/>
              </a:rPr>
              <a:t>C</a:t>
            </a:r>
            <a:r>
              <a:rPr lang="es-EC" sz="3200" b="1" dirty="0">
                <a:effectLst/>
                <a:latin typeface="Arial" panose="020B0604020202020204" pitchFamily="34" charset="0"/>
                <a:ea typeface="Calibri" panose="020F0502020204030204" pitchFamily="34" charset="0"/>
                <a:cs typeface="Times New Roman" panose="02020603050405020304" pitchFamily="18" charset="0"/>
              </a:rPr>
              <a:t>omportamiento del consumidor de automóviles de marcas chinas versus tradicionales y participación del mercado en el Distrito Metropolitano de Quito y Valle de los Chillos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3F62BD20-4002-450A-935E-6F1490B08BB9}"/>
              </a:ext>
            </a:extLst>
          </p:cNvPr>
          <p:cNvSpPr txBox="1"/>
          <p:nvPr/>
        </p:nvSpPr>
        <p:spPr>
          <a:xfrm>
            <a:off x="9143206" y="7154487"/>
            <a:ext cx="3240360" cy="1493358"/>
          </a:xfrm>
          <a:prstGeom prst="rect">
            <a:avLst/>
          </a:prstGeom>
          <a:noFill/>
        </p:spPr>
        <p:txBody>
          <a:bodyPr wrap="square" rtlCol="0">
            <a:spAutoFit/>
          </a:bodyPr>
          <a:lstStyle/>
          <a:p>
            <a:pPr>
              <a:lnSpc>
                <a:spcPct val="150000"/>
              </a:lnSpc>
            </a:pPr>
            <a:r>
              <a:rPr lang="es-ES" dirty="0"/>
              <a:t>Marjorie Guerra</a:t>
            </a:r>
          </a:p>
          <a:p>
            <a:pPr>
              <a:lnSpc>
                <a:spcPct val="150000"/>
              </a:lnSpc>
            </a:pPr>
            <a:r>
              <a:rPr lang="es-ES" dirty="0"/>
              <a:t>Gina Rodríguez</a:t>
            </a:r>
          </a:p>
        </p:txBody>
      </p:sp>
      <p:sp>
        <p:nvSpPr>
          <p:cNvPr id="14" name="CuadroTexto 13">
            <a:extLst>
              <a:ext uri="{FF2B5EF4-FFF2-40B4-BE49-F238E27FC236}">
                <a16:creationId xmlns:a16="http://schemas.microsoft.com/office/drawing/2014/main" id="{4C8A2D23-BD89-4113-BDED-0C362CA1860A}"/>
              </a:ext>
            </a:extLst>
          </p:cNvPr>
          <p:cNvSpPr txBox="1"/>
          <p:nvPr/>
        </p:nvSpPr>
        <p:spPr>
          <a:xfrm>
            <a:off x="8675154" y="8997317"/>
            <a:ext cx="4176464" cy="754694"/>
          </a:xfrm>
          <a:prstGeom prst="rect">
            <a:avLst/>
          </a:prstGeom>
          <a:noFill/>
        </p:spPr>
        <p:txBody>
          <a:bodyPr wrap="square">
            <a:spAutoFit/>
          </a:bodyPr>
          <a:lstStyle/>
          <a:p>
            <a:pPr>
              <a:lnSpc>
                <a:spcPct val="150000"/>
              </a:lnSpc>
            </a:pPr>
            <a:r>
              <a:rPr kumimoji="1" lang="es-EC" altLang="ja-JP" sz="3200" dirty="0"/>
              <a:t>Tutora: Dra</a:t>
            </a:r>
            <a:r>
              <a:rPr kumimoji="1" lang="es-EC" altLang="ja-JP" dirty="0"/>
              <a:t>. Zlata Borsic</a:t>
            </a:r>
            <a:endParaRPr kumimoji="1" lang="es-EC" altLang="ja-JP" sz="3200" dirty="0"/>
          </a:p>
        </p:txBody>
      </p:sp>
      <p:sp>
        <p:nvSpPr>
          <p:cNvPr id="16" name="CuadroTexto 15">
            <a:extLst>
              <a:ext uri="{FF2B5EF4-FFF2-40B4-BE49-F238E27FC236}">
                <a16:creationId xmlns:a16="http://schemas.microsoft.com/office/drawing/2014/main" id="{FC6CCDAC-B3D8-41E2-82F7-5B10025AEADD}"/>
              </a:ext>
            </a:extLst>
          </p:cNvPr>
          <p:cNvSpPr txBox="1"/>
          <p:nvPr/>
        </p:nvSpPr>
        <p:spPr>
          <a:xfrm>
            <a:off x="7999851" y="6502941"/>
            <a:ext cx="5527069" cy="584775"/>
          </a:xfrm>
          <a:prstGeom prst="rect">
            <a:avLst/>
          </a:prstGeom>
          <a:noFill/>
        </p:spPr>
        <p:txBody>
          <a:bodyPr wrap="square">
            <a:spAutoFit/>
          </a:bodyPr>
          <a:lstStyle/>
          <a:p>
            <a:r>
              <a:rPr lang="es-EC" altLang="ja-JP" sz="3200" b="1" dirty="0"/>
              <a:t>Defensa </a:t>
            </a:r>
            <a:r>
              <a:rPr lang="es-EC" altLang="ja-JP" b="1" dirty="0"/>
              <a:t>Proyecto de Titulación</a:t>
            </a:r>
            <a:endParaRPr lang="es-EC" altLang="ja-JP" sz="3200" b="1" dirty="0"/>
          </a:p>
        </p:txBody>
      </p:sp>
      <p:sp>
        <p:nvSpPr>
          <p:cNvPr id="18" name="CuadroTexto 17">
            <a:extLst>
              <a:ext uri="{FF2B5EF4-FFF2-40B4-BE49-F238E27FC236}">
                <a16:creationId xmlns:a16="http://schemas.microsoft.com/office/drawing/2014/main" id="{92AB18DE-62C5-4431-9108-6BD6A5776409}"/>
              </a:ext>
            </a:extLst>
          </p:cNvPr>
          <p:cNvSpPr txBox="1"/>
          <p:nvPr/>
        </p:nvSpPr>
        <p:spPr>
          <a:xfrm>
            <a:off x="7469475" y="5320338"/>
            <a:ext cx="7200800" cy="754694"/>
          </a:xfrm>
          <a:prstGeom prst="rect">
            <a:avLst/>
          </a:prstGeom>
          <a:noFill/>
        </p:spPr>
        <p:txBody>
          <a:bodyPr wrap="square">
            <a:spAutoFit/>
          </a:bodyPr>
          <a:lstStyle/>
          <a:p>
            <a:pPr>
              <a:lnSpc>
                <a:spcPct val="150000"/>
              </a:lnSpc>
            </a:pPr>
            <a:r>
              <a:rPr kumimoji="1" lang="es-EC" altLang="ja-JP" sz="3200" dirty="0"/>
              <a:t>INGENIERÍA EN MERCADOTECNIA</a:t>
            </a:r>
          </a:p>
        </p:txBody>
      </p:sp>
    </p:spTree>
    <p:extLst>
      <p:ext uri="{BB962C8B-B14F-4D97-AF65-F5344CB8AC3E}">
        <p14:creationId xmlns:p14="http://schemas.microsoft.com/office/powerpoint/2010/main" val="925325870"/>
      </p:ext>
    </p:extLst>
  </p:cSld>
  <p:clrMapOvr>
    <a:masterClrMapping/>
  </p:clrMapOvr>
  <mc:AlternateContent xmlns:mc="http://schemas.openxmlformats.org/markup-compatibility/2006" xmlns:p14="http://schemas.microsoft.com/office/powerpoint/2010/main">
    <mc:Choice Requires="p14">
      <p:transition spd="med" p14:dur="700" advTm="5602">
        <p:fade/>
      </p:transition>
    </mc:Choice>
    <mc:Fallback xmlns="">
      <p:transition spd="med" advTm="560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F9E3A5F8-D66B-4F44-B3A7-38562A759085}"/>
              </a:ext>
            </a:extLst>
          </p:cNvPr>
          <p:cNvGraphicFramePr>
            <a:graphicFrameLocks noGrp="1"/>
          </p:cNvGraphicFramePr>
          <p:nvPr>
            <p:extLst>
              <p:ext uri="{D42A27DB-BD31-4B8C-83A1-F6EECF244321}">
                <p14:modId xmlns:p14="http://schemas.microsoft.com/office/powerpoint/2010/main" val="1841210027"/>
              </p:ext>
            </p:extLst>
          </p:nvPr>
        </p:nvGraphicFramePr>
        <p:xfrm>
          <a:off x="1582366" y="1975148"/>
          <a:ext cx="15409712" cy="7958499"/>
        </p:xfrm>
        <a:graphic>
          <a:graphicData uri="http://schemas.openxmlformats.org/drawingml/2006/table">
            <a:tbl>
              <a:tblPr firstRow="1" firstCol="1" bandRow="1">
                <a:tableStyleId>{BDBED569-4797-4DF1-A0F4-6AAB3CD982D8}</a:tableStyleId>
              </a:tblPr>
              <a:tblGrid>
                <a:gridCol w="3312368">
                  <a:extLst>
                    <a:ext uri="{9D8B030D-6E8A-4147-A177-3AD203B41FA5}">
                      <a16:colId xmlns:a16="http://schemas.microsoft.com/office/drawing/2014/main" val="111381340"/>
                    </a:ext>
                  </a:extLst>
                </a:gridCol>
                <a:gridCol w="4048812">
                  <a:extLst>
                    <a:ext uri="{9D8B030D-6E8A-4147-A177-3AD203B41FA5}">
                      <a16:colId xmlns:a16="http://schemas.microsoft.com/office/drawing/2014/main" val="1627907812"/>
                    </a:ext>
                  </a:extLst>
                </a:gridCol>
                <a:gridCol w="4024266">
                  <a:extLst>
                    <a:ext uri="{9D8B030D-6E8A-4147-A177-3AD203B41FA5}">
                      <a16:colId xmlns:a16="http://schemas.microsoft.com/office/drawing/2014/main" val="1638915462"/>
                    </a:ext>
                  </a:extLst>
                </a:gridCol>
                <a:gridCol w="4024266">
                  <a:extLst>
                    <a:ext uri="{9D8B030D-6E8A-4147-A177-3AD203B41FA5}">
                      <a16:colId xmlns:a16="http://schemas.microsoft.com/office/drawing/2014/main" val="2145320228"/>
                    </a:ext>
                  </a:extLst>
                </a:gridCol>
              </a:tblGrid>
              <a:tr h="175955">
                <a:tc>
                  <a:txBody>
                    <a:bodyPr/>
                    <a:lstStyle/>
                    <a:p>
                      <a:pPr algn="ctr">
                        <a:lnSpc>
                          <a:spcPct val="107000"/>
                        </a:lnSpc>
                        <a:spcAft>
                          <a:spcPts val="800"/>
                        </a:spcAft>
                      </a:pPr>
                      <a:r>
                        <a:rPr lang="es-EC" sz="2400" dirty="0">
                          <a:effectLst/>
                        </a:rPr>
                        <a:t>DIMENSIÓN </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2400" dirty="0">
                          <a:effectLst/>
                        </a:rPr>
                        <a:t>VARIABLES</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2400" dirty="0">
                          <a:effectLst/>
                        </a:rPr>
                        <a:t>INDICADORES</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2400" dirty="0">
                          <a:effectLst/>
                        </a:rPr>
                        <a:t>FUENTE DE DATOS</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5287399"/>
                  </a:ext>
                </a:extLst>
              </a:tr>
              <a:tr h="527867">
                <a:tc rowSpan="5">
                  <a:txBody>
                    <a:bodyPr/>
                    <a:lstStyle/>
                    <a:p>
                      <a:pPr>
                        <a:lnSpc>
                          <a:spcPct val="107000"/>
                        </a:lnSpc>
                        <a:spcAft>
                          <a:spcPts val="800"/>
                        </a:spcAft>
                      </a:pPr>
                      <a:r>
                        <a:rPr lang="es-EC" sz="2400" dirty="0">
                          <a:effectLst/>
                        </a:rPr>
                        <a:t>Mercado Automotriz</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tc>
                <a:tc rowSpan="5">
                  <a:txBody>
                    <a:bodyPr/>
                    <a:lstStyle/>
                    <a:p>
                      <a:pPr>
                        <a:lnSpc>
                          <a:spcPct val="107000"/>
                        </a:lnSpc>
                        <a:spcAft>
                          <a:spcPts val="800"/>
                        </a:spcAft>
                      </a:pPr>
                      <a:r>
                        <a:rPr lang="es-EC" sz="2400" dirty="0">
                          <a:effectLst/>
                        </a:rPr>
                        <a:t> Característica del mercado</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Percepción de ingreso al mercado</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8709857"/>
                  </a:ext>
                </a:extLst>
              </a:tr>
              <a:tr h="527867">
                <a:tc vMerge="1">
                  <a:txBody>
                    <a:bodyPr/>
                    <a:lstStyle/>
                    <a:p>
                      <a:endParaRPr lang="es-EC"/>
                    </a:p>
                  </a:txBody>
                  <a:tcPr/>
                </a:tc>
                <a:tc vMerge="1">
                  <a:txBody>
                    <a:bodyPr/>
                    <a:lstStyle/>
                    <a:p>
                      <a:endParaRPr lang="es-EC"/>
                    </a:p>
                  </a:txBody>
                  <a:tcPr/>
                </a:tc>
                <a:tc rowSpan="2">
                  <a:txBody>
                    <a:bodyPr/>
                    <a:lstStyle/>
                    <a:p>
                      <a:pPr>
                        <a:lnSpc>
                          <a:spcPct val="107000"/>
                        </a:lnSpc>
                        <a:spcAft>
                          <a:spcPts val="800"/>
                        </a:spcAft>
                      </a:pPr>
                      <a:r>
                        <a:rPr lang="es-EC" sz="2400" dirty="0">
                          <a:effectLst/>
                        </a:rPr>
                        <a:t>Nivel de servicio</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63824449"/>
                  </a:ext>
                </a:extLst>
              </a:tr>
              <a:tr h="52786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Entrevista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03119897"/>
                  </a:ext>
                </a:extLst>
              </a:tr>
              <a:tr h="70382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Preferencia de marca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4079686"/>
                  </a:ext>
                </a:extLst>
              </a:tr>
              <a:tr h="398833">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Desempeño del producto</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9452817"/>
                  </a:ext>
                </a:extLst>
              </a:tr>
              <a:tr h="234607">
                <a:tc rowSpan="11">
                  <a:txBody>
                    <a:bodyPr/>
                    <a:lstStyle/>
                    <a:p>
                      <a:pPr>
                        <a:lnSpc>
                          <a:spcPct val="107000"/>
                        </a:lnSpc>
                        <a:spcAft>
                          <a:spcPts val="800"/>
                        </a:spcAft>
                      </a:pPr>
                      <a:r>
                        <a:rPr lang="es-EC" sz="2400" dirty="0">
                          <a:effectLst/>
                        </a:rPr>
                        <a:t>Comportamiento del Consumidor</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tc>
                <a:tc rowSpan="8">
                  <a:txBody>
                    <a:bodyPr/>
                    <a:lstStyle/>
                    <a:p>
                      <a:pPr>
                        <a:lnSpc>
                          <a:spcPct val="107000"/>
                        </a:lnSpc>
                        <a:spcAft>
                          <a:spcPts val="800"/>
                        </a:spcAft>
                      </a:pPr>
                      <a:r>
                        <a:rPr lang="es-EC" sz="2400" dirty="0">
                          <a:effectLst/>
                        </a:rPr>
                        <a:t>Factores Internos</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Edad</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7113930"/>
                  </a:ext>
                </a:extLst>
              </a:tr>
              <a:tr h="234607">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Sexo</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00232808"/>
                  </a:ext>
                </a:extLst>
              </a:tr>
              <a:tr h="375374">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Nivel de educación</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6603437"/>
                  </a:ext>
                </a:extLst>
              </a:tr>
              <a:tr h="351912">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Ingresos familiares</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17359613"/>
                  </a:ext>
                </a:extLst>
              </a:tr>
              <a:tr h="175955">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Estado civil</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95597935"/>
                  </a:ext>
                </a:extLst>
              </a:tr>
              <a:tr h="527867">
                <a:tc vMerge="1">
                  <a:txBody>
                    <a:bodyPr/>
                    <a:lstStyle/>
                    <a:p>
                      <a:endParaRPr lang="es-EC"/>
                    </a:p>
                  </a:txBody>
                  <a:tcPr/>
                </a:tc>
                <a:tc vMerge="1">
                  <a:txBody>
                    <a:bodyPr/>
                    <a:lstStyle/>
                    <a:p>
                      <a:endParaRPr lang="es-EC"/>
                    </a:p>
                  </a:txBody>
                  <a:tcPr/>
                </a:tc>
                <a:tc rowSpan="3">
                  <a:txBody>
                    <a:bodyPr/>
                    <a:lstStyle/>
                    <a:p>
                      <a:pPr>
                        <a:lnSpc>
                          <a:spcPct val="107000"/>
                        </a:lnSpc>
                        <a:spcAft>
                          <a:spcPts val="800"/>
                        </a:spcAft>
                      </a:pPr>
                      <a:r>
                        <a:rPr lang="es-EC" sz="2400" dirty="0">
                          <a:effectLst/>
                        </a:rPr>
                        <a:t>Percepción</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3024665"/>
                  </a:ext>
                </a:extLst>
              </a:tr>
              <a:tr h="3519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Entrevista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61015615"/>
                  </a:ext>
                </a:extLst>
              </a:tr>
              <a:tr h="3519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35423813"/>
                  </a:ext>
                </a:extLst>
              </a:tr>
              <a:tr h="351912">
                <a:tc vMerge="1">
                  <a:txBody>
                    <a:bodyPr/>
                    <a:lstStyle/>
                    <a:p>
                      <a:endParaRPr lang="es-EC"/>
                    </a:p>
                  </a:txBody>
                  <a:tcPr/>
                </a:tc>
                <a:tc rowSpan="3">
                  <a:txBody>
                    <a:bodyPr/>
                    <a:lstStyle/>
                    <a:p>
                      <a:pPr>
                        <a:lnSpc>
                          <a:spcPct val="107000"/>
                        </a:lnSpc>
                        <a:spcAft>
                          <a:spcPts val="800"/>
                        </a:spcAft>
                      </a:pPr>
                      <a:r>
                        <a:rPr lang="es-EC" sz="2400" dirty="0">
                          <a:effectLst/>
                        </a:rPr>
                        <a:t>Factores externos</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Precio</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823035"/>
                  </a:ext>
                </a:extLst>
              </a:tr>
              <a:tr h="60998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Porcentaje de influencia de compra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2393846"/>
                  </a:ext>
                </a:extLst>
              </a:tr>
              <a:tr h="351912">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Estructura familiar</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19868123"/>
                  </a:ext>
                </a:extLst>
              </a:tr>
            </a:tbl>
          </a:graphicData>
        </a:graphic>
      </p:graphicFrame>
    </p:spTree>
    <p:extLst>
      <p:ext uri="{BB962C8B-B14F-4D97-AF65-F5344CB8AC3E}">
        <p14:creationId xmlns:p14="http://schemas.microsoft.com/office/powerpoint/2010/main" val="171306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en-US" dirty="0"/>
              <a:t>Variables de Investigación</a:t>
            </a:r>
            <a:endParaRPr lang="en-US" dirty="0">
              <a:solidFill>
                <a:schemeClr val="accent1"/>
              </a:solidFill>
            </a:endParaRPr>
          </a:p>
        </p:txBody>
      </p:sp>
      <p:sp>
        <p:nvSpPr>
          <p:cNvPr id="13" name="テキスト プレースホルダー 12"/>
          <p:cNvSpPr>
            <a:spLocks noGrp="1"/>
          </p:cNvSpPr>
          <p:nvPr>
            <p:ph type="body" sz="quarter" idx="14"/>
          </p:nvPr>
        </p:nvSpPr>
        <p:spPr>
          <a:xfrm rot="21288877">
            <a:off x="2819294" y="7077014"/>
            <a:ext cx="5734093" cy="542705"/>
          </a:xfrm>
        </p:spPr>
        <p:txBody>
          <a:bodyPr>
            <a:noAutofit/>
          </a:bodyPr>
          <a:lstStyle/>
          <a:p>
            <a:pPr algn="ctr"/>
            <a:r>
              <a:rPr lang="en-US" sz="3000" dirty="0"/>
              <a:t>Variable Independiente</a:t>
            </a:r>
          </a:p>
        </p:txBody>
      </p:sp>
      <p:sp>
        <p:nvSpPr>
          <p:cNvPr id="15" name="テキスト プレースホルダー 14"/>
          <p:cNvSpPr>
            <a:spLocks noGrp="1"/>
          </p:cNvSpPr>
          <p:nvPr>
            <p:ph type="body" sz="quarter" idx="16"/>
          </p:nvPr>
        </p:nvSpPr>
        <p:spPr>
          <a:xfrm rot="21288877">
            <a:off x="9948086" y="6995488"/>
            <a:ext cx="5734093" cy="542705"/>
          </a:xfrm>
        </p:spPr>
        <p:txBody>
          <a:bodyPr>
            <a:noAutofit/>
          </a:bodyPr>
          <a:lstStyle/>
          <a:p>
            <a:pPr algn="ctr"/>
            <a:r>
              <a:rPr lang="en-US" sz="3000" dirty="0"/>
              <a:t>Variable Dependiente</a:t>
            </a:r>
          </a:p>
        </p:txBody>
      </p:sp>
      <p:sp>
        <p:nvSpPr>
          <p:cNvPr id="20" name="テキスト プレースホルダー 19"/>
          <p:cNvSpPr>
            <a:spLocks noGrp="1"/>
          </p:cNvSpPr>
          <p:nvPr>
            <p:ph type="body" sz="quarter" idx="21"/>
          </p:nvPr>
        </p:nvSpPr>
        <p:spPr>
          <a:xfrm>
            <a:off x="4247627" y="8095828"/>
            <a:ext cx="3456384" cy="1440160"/>
          </a:xfrm>
        </p:spPr>
        <p:txBody>
          <a:bodyPr>
            <a:normAutofit/>
          </a:bodyPr>
          <a:lstStyle/>
          <a:p>
            <a:pPr algn="ctr"/>
            <a:r>
              <a:rPr lang="en-US" sz="2800" b="1" dirty="0"/>
              <a:t>Comportamiento del Consumidor</a:t>
            </a:r>
          </a:p>
        </p:txBody>
      </p:sp>
      <p:sp>
        <p:nvSpPr>
          <p:cNvPr id="21" name="テキスト プレースホルダー 20"/>
          <p:cNvSpPr>
            <a:spLocks noGrp="1"/>
          </p:cNvSpPr>
          <p:nvPr>
            <p:ph type="body" sz="quarter" idx="22"/>
          </p:nvPr>
        </p:nvSpPr>
        <p:spPr>
          <a:xfrm>
            <a:off x="11304413" y="8013956"/>
            <a:ext cx="3456384" cy="1440160"/>
          </a:xfrm>
        </p:spPr>
        <p:txBody>
          <a:bodyPr>
            <a:normAutofit/>
          </a:bodyPr>
          <a:lstStyle/>
          <a:p>
            <a:pPr algn="ctr"/>
            <a:r>
              <a:rPr lang="en-US" sz="2800" b="1" dirty="0"/>
              <a:t>Participación del Mercado</a:t>
            </a:r>
          </a:p>
        </p:txBody>
      </p:sp>
      <p:pic>
        <p:nvPicPr>
          <p:cNvPr id="24" name="Picture 2" descr="Importancia de entender la conducta del consumidor">
            <a:extLst>
              <a:ext uri="{FF2B5EF4-FFF2-40B4-BE49-F238E27FC236}">
                <a16:creationId xmlns:a16="http://schemas.microsoft.com/office/drawing/2014/main" id="{87AC5506-72DD-4701-9499-80EBBCD21CE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6651" r="16651"/>
          <a:stretch>
            <a:fillRect/>
          </a:stretch>
        </p:blipFill>
        <p:spPr bwMode="auto">
          <a:xfrm>
            <a:off x="3599555" y="2198924"/>
            <a:ext cx="4752528" cy="4750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4" descr="Participación de mercado: tipos, indicadores y ejemplos">
            <a:extLst>
              <a:ext uri="{FF2B5EF4-FFF2-40B4-BE49-F238E27FC236}">
                <a16:creationId xmlns:a16="http://schemas.microsoft.com/office/drawing/2014/main" id="{674DC18F-C30C-46DF-B43E-8A01F30BFDD6}"/>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19848" r="19848"/>
          <a:stretch>
            <a:fillRect/>
          </a:stretch>
        </p:blipFill>
        <p:spPr bwMode="auto">
          <a:xfrm>
            <a:off x="10454495" y="2198924"/>
            <a:ext cx="4721274" cy="4723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851378"/>
      </p:ext>
    </p:extLst>
  </p:cSld>
  <p:clrMapOvr>
    <a:masterClrMapping/>
  </p:clrMapOvr>
  <mc:AlternateContent xmlns:mc="http://schemas.openxmlformats.org/markup-compatibility/2006" xmlns:p14="http://schemas.microsoft.com/office/powerpoint/2010/main">
    <mc:Choice Requires="p14">
      <p:transition spd="slow" p14:dur="900" advTm="6203">
        <p14:warp dir="in"/>
      </p:transition>
    </mc:Choice>
    <mc:Fallback xmlns="">
      <p:transition spd="slow" advTm="620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A9573-9B82-4950-AE21-B171065B2A52}"/>
              </a:ext>
            </a:extLst>
          </p:cNvPr>
          <p:cNvSpPr>
            <a:spLocks noGrp="1"/>
          </p:cNvSpPr>
          <p:nvPr>
            <p:ph type="title"/>
          </p:nvPr>
        </p:nvSpPr>
        <p:spPr/>
        <p:txBody>
          <a:bodyPr/>
          <a:lstStyle/>
          <a:p>
            <a:r>
              <a:rPr lang="es-EC" dirty="0"/>
              <a:t>Marco Metodológico</a:t>
            </a:r>
          </a:p>
        </p:txBody>
      </p:sp>
      <p:sp>
        <p:nvSpPr>
          <p:cNvPr id="8" name="CuadroTexto 7">
            <a:extLst>
              <a:ext uri="{FF2B5EF4-FFF2-40B4-BE49-F238E27FC236}">
                <a16:creationId xmlns:a16="http://schemas.microsoft.com/office/drawing/2014/main" id="{74F517CF-9EE5-4B6A-B994-7E2F53379CF8}"/>
              </a:ext>
            </a:extLst>
          </p:cNvPr>
          <p:cNvSpPr txBox="1"/>
          <p:nvPr/>
        </p:nvSpPr>
        <p:spPr>
          <a:xfrm>
            <a:off x="947158" y="3755734"/>
            <a:ext cx="2448272" cy="1015663"/>
          </a:xfrm>
          <a:prstGeom prst="rect">
            <a:avLst/>
          </a:prstGeom>
          <a:noFill/>
        </p:spPr>
        <p:txBody>
          <a:bodyPr wrap="square" rtlCol="0">
            <a:spAutoFit/>
          </a:bodyPr>
          <a:lstStyle/>
          <a:p>
            <a:r>
              <a:rPr lang="es-EC" sz="3000" b="1" dirty="0"/>
              <a:t>Tipo de Investigación</a:t>
            </a:r>
          </a:p>
        </p:txBody>
      </p:sp>
      <p:sp>
        <p:nvSpPr>
          <p:cNvPr id="9" name="CuadroTexto 8">
            <a:extLst>
              <a:ext uri="{FF2B5EF4-FFF2-40B4-BE49-F238E27FC236}">
                <a16:creationId xmlns:a16="http://schemas.microsoft.com/office/drawing/2014/main" id="{F7D28959-F1AF-4B21-BB98-942B18B448A0}"/>
              </a:ext>
            </a:extLst>
          </p:cNvPr>
          <p:cNvSpPr txBox="1"/>
          <p:nvPr/>
        </p:nvSpPr>
        <p:spPr>
          <a:xfrm>
            <a:off x="4338628" y="2130003"/>
            <a:ext cx="2880320" cy="523220"/>
          </a:xfrm>
          <a:prstGeom prst="rect">
            <a:avLst/>
          </a:prstGeom>
          <a:noFill/>
        </p:spPr>
        <p:txBody>
          <a:bodyPr wrap="square" rtlCol="0">
            <a:spAutoFit/>
          </a:bodyPr>
          <a:lstStyle/>
          <a:p>
            <a:pPr algn="ctr"/>
            <a:r>
              <a:rPr lang="es-EC" sz="2800" dirty="0">
                <a:effectLst/>
                <a:ea typeface="Calibri" panose="020F0502020204030204" pitchFamily="34" charset="0"/>
              </a:rPr>
              <a:t>Exploratoria </a:t>
            </a:r>
            <a:endParaRPr lang="es-EC" sz="2800" dirty="0"/>
          </a:p>
        </p:txBody>
      </p:sp>
      <p:sp>
        <p:nvSpPr>
          <p:cNvPr id="10" name="CuadroTexto 9">
            <a:extLst>
              <a:ext uri="{FF2B5EF4-FFF2-40B4-BE49-F238E27FC236}">
                <a16:creationId xmlns:a16="http://schemas.microsoft.com/office/drawing/2014/main" id="{B9CDCCB7-9274-45C7-A651-921BACD63977}"/>
              </a:ext>
            </a:extLst>
          </p:cNvPr>
          <p:cNvSpPr txBox="1"/>
          <p:nvPr/>
        </p:nvSpPr>
        <p:spPr>
          <a:xfrm>
            <a:off x="4296398" y="4771397"/>
            <a:ext cx="2808312" cy="1384995"/>
          </a:xfrm>
          <a:prstGeom prst="rect">
            <a:avLst/>
          </a:prstGeom>
          <a:noFill/>
        </p:spPr>
        <p:txBody>
          <a:bodyPr wrap="square" rtlCol="0">
            <a:spAutoFit/>
          </a:bodyPr>
          <a:lstStyle/>
          <a:p>
            <a:pPr algn="ctr"/>
            <a:r>
              <a:rPr lang="es-EC" sz="2800" dirty="0">
                <a:effectLst/>
                <a:ea typeface="Calibri" panose="020F0502020204030204" pitchFamily="34" charset="0"/>
              </a:rPr>
              <a:t>Concluyente descriptivo</a:t>
            </a:r>
          </a:p>
          <a:p>
            <a:pPr algn="ctr"/>
            <a:r>
              <a:rPr lang="es-EC" sz="2800" dirty="0"/>
              <a:t>Transversal</a:t>
            </a:r>
          </a:p>
        </p:txBody>
      </p:sp>
      <p:pic>
        <p:nvPicPr>
          <p:cNvPr id="3074" name="Picture 2" descr="▷ Investigación exploratoria, qué es y porque usarla - 2021">
            <a:extLst>
              <a:ext uri="{FF2B5EF4-FFF2-40B4-BE49-F238E27FC236}">
                <a16:creationId xmlns:a16="http://schemas.microsoft.com/office/drawing/2014/main" id="{118F179F-9DE3-412F-83E1-E30C06B32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927" y="2849228"/>
            <a:ext cx="2645722" cy="1981738"/>
          </a:xfrm>
          <a:prstGeom prst="rect">
            <a:avLst/>
          </a:prstGeom>
          <a:noFill/>
          <a:extLst>
            <a:ext uri="{909E8E84-426E-40DD-AFC4-6F175D3DCCD1}">
              <a14:hiddenFill xmlns:a14="http://schemas.microsoft.com/office/drawing/2010/main">
                <a:solidFill>
                  <a:srgbClr val="FFFFFF"/>
                </a:solidFill>
              </a14:hiddenFill>
            </a:ext>
          </a:extLst>
        </p:spPr>
      </p:pic>
      <p:sp>
        <p:nvSpPr>
          <p:cNvPr id="11" name="Abrir llave 10">
            <a:extLst>
              <a:ext uri="{FF2B5EF4-FFF2-40B4-BE49-F238E27FC236}">
                <a16:creationId xmlns:a16="http://schemas.microsoft.com/office/drawing/2014/main" id="{015971ED-1324-4C22-A8E5-43B423A17142}"/>
              </a:ext>
            </a:extLst>
          </p:cNvPr>
          <p:cNvSpPr/>
          <p:nvPr/>
        </p:nvSpPr>
        <p:spPr>
          <a:xfrm>
            <a:off x="3440589" y="2579958"/>
            <a:ext cx="611441" cy="3499646"/>
          </a:xfrm>
          <a:prstGeom prst="leftBrace">
            <a:avLst>
              <a:gd name="adj1" fmla="val 59108"/>
              <a:gd name="adj2" fmla="val 50000"/>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800" dirty="0"/>
          </a:p>
        </p:txBody>
      </p:sp>
      <p:sp>
        <p:nvSpPr>
          <p:cNvPr id="13" name="CuadroTexto 12">
            <a:extLst>
              <a:ext uri="{FF2B5EF4-FFF2-40B4-BE49-F238E27FC236}">
                <a16:creationId xmlns:a16="http://schemas.microsoft.com/office/drawing/2014/main" id="{2261EEA3-A879-4901-A269-A0AEF404C504}"/>
              </a:ext>
            </a:extLst>
          </p:cNvPr>
          <p:cNvSpPr txBox="1"/>
          <p:nvPr/>
        </p:nvSpPr>
        <p:spPr>
          <a:xfrm>
            <a:off x="8491466" y="3478681"/>
            <a:ext cx="2448272" cy="1015663"/>
          </a:xfrm>
          <a:prstGeom prst="rect">
            <a:avLst/>
          </a:prstGeom>
          <a:noFill/>
        </p:spPr>
        <p:txBody>
          <a:bodyPr wrap="square" rtlCol="0">
            <a:spAutoFit/>
          </a:bodyPr>
          <a:lstStyle/>
          <a:p>
            <a:r>
              <a:rPr lang="es-EC" sz="3000" b="1" dirty="0"/>
              <a:t>Métodos de Investigación</a:t>
            </a:r>
          </a:p>
        </p:txBody>
      </p:sp>
      <p:sp>
        <p:nvSpPr>
          <p:cNvPr id="14" name="Abrir llave 13">
            <a:extLst>
              <a:ext uri="{FF2B5EF4-FFF2-40B4-BE49-F238E27FC236}">
                <a16:creationId xmlns:a16="http://schemas.microsoft.com/office/drawing/2014/main" id="{16012B85-499F-4FEA-8309-C5CF1790570A}"/>
              </a:ext>
            </a:extLst>
          </p:cNvPr>
          <p:cNvSpPr/>
          <p:nvPr/>
        </p:nvSpPr>
        <p:spPr>
          <a:xfrm>
            <a:off x="11030056" y="2391613"/>
            <a:ext cx="611441" cy="3503169"/>
          </a:xfrm>
          <a:prstGeom prst="leftBrace">
            <a:avLst>
              <a:gd name="adj1" fmla="val 59108"/>
              <a:gd name="adj2" fmla="val 50000"/>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800" dirty="0"/>
          </a:p>
        </p:txBody>
      </p:sp>
      <p:sp>
        <p:nvSpPr>
          <p:cNvPr id="17" name="CuadroTexto 16">
            <a:extLst>
              <a:ext uri="{FF2B5EF4-FFF2-40B4-BE49-F238E27FC236}">
                <a16:creationId xmlns:a16="http://schemas.microsoft.com/office/drawing/2014/main" id="{726F90EE-4ADB-4275-ACF7-6A9CD129CAB4}"/>
              </a:ext>
            </a:extLst>
          </p:cNvPr>
          <p:cNvSpPr txBox="1"/>
          <p:nvPr/>
        </p:nvSpPr>
        <p:spPr>
          <a:xfrm>
            <a:off x="11231438" y="2264453"/>
            <a:ext cx="6055033" cy="523220"/>
          </a:xfrm>
          <a:prstGeom prst="rect">
            <a:avLst/>
          </a:prstGeom>
          <a:noFill/>
        </p:spPr>
        <p:txBody>
          <a:bodyPr wrap="square" rtlCol="0">
            <a:spAutoFit/>
          </a:bodyPr>
          <a:lstStyle/>
          <a:p>
            <a:pPr algn="ctr"/>
            <a:r>
              <a:rPr lang="es-EC" sz="2800" dirty="0"/>
              <a:t>Método Hipotético  Deductivo</a:t>
            </a:r>
          </a:p>
        </p:txBody>
      </p:sp>
      <p:sp>
        <p:nvSpPr>
          <p:cNvPr id="18" name="CuadroTexto 17">
            <a:extLst>
              <a:ext uri="{FF2B5EF4-FFF2-40B4-BE49-F238E27FC236}">
                <a16:creationId xmlns:a16="http://schemas.microsoft.com/office/drawing/2014/main" id="{5593323C-ACA3-409C-B151-DA2AC097DCEB}"/>
              </a:ext>
            </a:extLst>
          </p:cNvPr>
          <p:cNvSpPr txBox="1"/>
          <p:nvPr/>
        </p:nvSpPr>
        <p:spPr>
          <a:xfrm>
            <a:off x="12441948" y="5361511"/>
            <a:ext cx="3096134" cy="523220"/>
          </a:xfrm>
          <a:prstGeom prst="rect">
            <a:avLst/>
          </a:prstGeom>
          <a:noFill/>
        </p:spPr>
        <p:txBody>
          <a:bodyPr wrap="square" rtlCol="0">
            <a:spAutoFit/>
          </a:bodyPr>
          <a:lstStyle/>
          <a:p>
            <a:pPr algn="ctr"/>
            <a:r>
              <a:rPr lang="es-EC" sz="2800" dirty="0"/>
              <a:t>Método Analítico</a:t>
            </a:r>
          </a:p>
        </p:txBody>
      </p:sp>
      <p:pic>
        <p:nvPicPr>
          <p:cNvPr id="3076" name="Picture 4" descr="Métodos y tipos de investigación científica (con ejemplos) - Diferenciando">
            <a:extLst>
              <a:ext uri="{FF2B5EF4-FFF2-40B4-BE49-F238E27FC236}">
                <a16:creationId xmlns:a16="http://schemas.microsoft.com/office/drawing/2014/main" id="{FADF3128-12D3-4026-B12E-138742B90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2815" y="2971105"/>
            <a:ext cx="3973955" cy="239040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D8313AE6-84A1-4BBE-BA92-1B1DEE448D7D}"/>
              </a:ext>
            </a:extLst>
          </p:cNvPr>
          <p:cNvSpPr txBox="1"/>
          <p:nvPr/>
        </p:nvSpPr>
        <p:spPr>
          <a:xfrm>
            <a:off x="2140404" y="6958637"/>
            <a:ext cx="2750289" cy="1015663"/>
          </a:xfrm>
          <a:prstGeom prst="rect">
            <a:avLst/>
          </a:prstGeom>
          <a:noFill/>
        </p:spPr>
        <p:txBody>
          <a:bodyPr wrap="square" rtlCol="0">
            <a:spAutoFit/>
          </a:bodyPr>
          <a:lstStyle/>
          <a:p>
            <a:r>
              <a:rPr lang="es-EC" sz="3000" b="1" dirty="0"/>
              <a:t>Enfoque de la Investigación</a:t>
            </a:r>
          </a:p>
        </p:txBody>
      </p:sp>
      <p:sp>
        <p:nvSpPr>
          <p:cNvPr id="15" name="Flecha: curvada hacia la derecha 14">
            <a:extLst>
              <a:ext uri="{FF2B5EF4-FFF2-40B4-BE49-F238E27FC236}">
                <a16:creationId xmlns:a16="http://schemas.microsoft.com/office/drawing/2014/main" id="{58F2B775-AB24-4CBB-9CBE-55C857BE3540}"/>
              </a:ext>
            </a:extLst>
          </p:cNvPr>
          <p:cNvSpPr/>
          <p:nvPr/>
        </p:nvSpPr>
        <p:spPr>
          <a:xfrm>
            <a:off x="888737" y="7484523"/>
            <a:ext cx="1152128" cy="1646200"/>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2800" dirty="0">
              <a:solidFill>
                <a:schemeClr val="tx1"/>
              </a:solidFill>
            </a:endParaRPr>
          </a:p>
        </p:txBody>
      </p:sp>
      <p:sp>
        <p:nvSpPr>
          <p:cNvPr id="22" name="CuadroTexto 21">
            <a:extLst>
              <a:ext uri="{FF2B5EF4-FFF2-40B4-BE49-F238E27FC236}">
                <a16:creationId xmlns:a16="http://schemas.microsoft.com/office/drawing/2014/main" id="{DE416936-B6AA-4248-AD94-C8886091F653}"/>
              </a:ext>
            </a:extLst>
          </p:cNvPr>
          <p:cNvSpPr txBox="1"/>
          <p:nvPr/>
        </p:nvSpPr>
        <p:spPr>
          <a:xfrm>
            <a:off x="1720012" y="8387648"/>
            <a:ext cx="2808312" cy="523220"/>
          </a:xfrm>
          <a:prstGeom prst="rect">
            <a:avLst/>
          </a:prstGeom>
          <a:noFill/>
        </p:spPr>
        <p:txBody>
          <a:bodyPr wrap="square" rtlCol="0">
            <a:spAutoFit/>
          </a:bodyPr>
          <a:lstStyle/>
          <a:p>
            <a:pPr algn="ctr"/>
            <a:r>
              <a:rPr lang="es-EC" sz="2800" dirty="0"/>
              <a:t>Mixto</a:t>
            </a:r>
          </a:p>
        </p:txBody>
      </p:sp>
      <p:sp>
        <p:nvSpPr>
          <p:cNvPr id="19" name="Flecha: a la derecha con muesca 18">
            <a:extLst>
              <a:ext uri="{FF2B5EF4-FFF2-40B4-BE49-F238E27FC236}">
                <a16:creationId xmlns:a16="http://schemas.microsoft.com/office/drawing/2014/main" id="{479C6749-73D7-41B4-9E5C-96EDB6B7D4FA}"/>
              </a:ext>
            </a:extLst>
          </p:cNvPr>
          <p:cNvSpPr/>
          <p:nvPr/>
        </p:nvSpPr>
        <p:spPr>
          <a:xfrm>
            <a:off x="4052030" y="8169444"/>
            <a:ext cx="838663" cy="1077218"/>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2800" dirty="0"/>
          </a:p>
        </p:txBody>
      </p:sp>
      <p:sp>
        <p:nvSpPr>
          <p:cNvPr id="24" name="CuadroTexto 23">
            <a:extLst>
              <a:ext uri="{FF2B5EF4-FFF2-40B4-BE49-F238E27FC236}">
                <a16:creationId xmlns:a16="http://schemas.microsoft.com/office/drawing/2014/main" id="{27AF7865-1AA9-47B4-8147-7EB8AC0B40CC}"/>
              </a:ext>
            </a:extLst>
          </p:cNvPr>
          <p:cNvSpPr txBox="1"/>
          <p:nvPr/>
        </p:nvSpPr>
        <p:spPr>
          <a:xfrm>
            <a:off x="4990232" y="7633778"/>
            <a:ext cx="2808312" cy="1695208"/>
          </a:xfrm>
          <a:prstGeom prst="rect">
            <a:avLst/>
          </a:prstGeom>
          <a:noFill/>
        </p:spPr>
        <p:txBody>
          <a:bodyPr wrap="square" rtlCol="0">
            <a:spAutoFit/>
          </a:bodyPr>
          <a:lstStyle/>
          <a:p>
            <a:pPr algn="ctr">
              <a:lnSpc>
                <a:spcPct val="200000"/>
              </a:lnSpc>
            </a:pPr>
            <a:r>
              <a:rPr lang="es-EC" sz="2800" dirty="0">
                <a:effectLst/>
                <a:ea typeface="Calibri" panose="020F0502020204030204" pitchFamily="34" charset="0"/>
              </a:rPr>
              <a:t>Cualitativo </a:t>
            </a:r>
          </a:p>
          <a:p>
            <a:pPr algn="ctr">
              <a:lnSpc>
                <a:spcPct val="200000"/>
              </a:lnSpc>
            </a:pPr>
            <a:r>
              <a:rPr lang="es-EC" sz="2800" dirty="0"/>
              <a:t>Cuantitativo</a:t>
            </a:r>
          </a:p>
        </p:txBody>
      </p:sp>
      <p:sp>
        <p:nvSpPr>
          <p:cNvPr id="26" name="CuadroTexto 25">
            <a:extLst>
              <a:ext uri="{FF2B5EF4-FFF2-40B4-BE49-F238E27FC236}">
                <a16:creationId xmlns:a16="http://schemas.microsoft.com/office/drawing/2014/main" id="{AF5442D1-BD21-4A19-9DC7-CE3B37495F13}"/>
              </a:ext>
            </a:extLst>
          </p:cNvPr>
          <p:cNvSpPr txBox="1"/>
          <p:nvPr/>
        </p:nvSpPr>
        <p:spPr>
          <a:xfrm>
            <a:off x="9715602" y="6420028"/>
            <a:ext cx="7261234" cy="1015663"/>
          </a:xfrm>
          <a:prstGeom prst="rect">
            <a:avLst/>
          </a:prstGeom>
          <a:noFill/>
        </p:spPr>
        <p:txBody>
          <a:bodyPr wrap="square">
            <a:spAutoFit/>
          </a:bodyPr>
          <a:lstStyle/>
          <a:p>
            <a:pPr>
              <a:spcBef>
                <a:spcPts val="200"/>
              </a:spcBef>
            </a:pPr>
            <a:r>
              <a:rPr lang="es-EC" sz="3000" b="1" dirty="0"/>
              <a:t>Técnicas e Instrumentos para la Recopilación de Información</a:t>
            </a:r>
          </a:p>
        </p:txBody>
      </p:sp>
      <p:sp>
        <p:nvSpPr>
          <p:cNvPr id="23" name="Flecha: a la derecha 22">
            <a:extLst>
              <a:ext uri="{FF2B5EF4-FFF2-40B4-BE49-F238E27FC236}">
                <a16:creationId xmlns:a16="http://schemas.microsoft.com/office/drawing/2014/main" id="{8BE831A4-4136-41E4-96C6-330460AE52F5}"/>
              </a:ext>
            </a:extLst>
          </p:cNvPr>
          <p:cNvSpPr/>
          <p:nvPr/>
        </p:nvSpPr>
        <p:spPr>
          <a:xfrm>
            <a:off x="8063086" y="8035855"/>
            <a:ext cx="1152128" cy="3517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sz="2800" dirty="0"/>
          </a:p>
        </p:txBody>
      </p:sp>
      <p:sp>
        <p:nvSpPr>
          <p:cNvPr id="28" name="Flecha: a la derecha 27">
            <a:extLst>
              <a:ext uri="{FF2B5EF4-FFF2-40B4-BE49-F238E27FC236}">
                <a16:creationId xmlns:a16="http://schemas.microsoft.com/office/drawing/2014/main" id="{F4A04F36-575E-4FAA-A15C-0473AD9EC6C6}"/>
              </a:ext>
            </a:extLst>
          </p:cNvPr>
          <p:cNvSpPr/>
          <p:nvPr/>
        </p:nvSpPr>
        <p:spPr>
          <a:xfrm>
            <a:off x="8063086" y="8954826"/>
            <a:ext cx="1152128" cy="3517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sz="2800" dirty="0"/>
          </a:p>
        </p:txBody>
      </p:sp>
      <p:sp>
        <p:nvSpPr>
          <p:cNvPr id="30" name="CuadroTexto 29">
            <a:extLst>
              <a:ext uri="{FF2B5EF4-FFF2-40B4-BE49-F238E27FC236}">
                <a16:creationId xmlns:a16="http://schemas.microsoft.com/office/drawing/2014/main" id="{B9D8B4D4-F636-4798-9DD7-E5F0A79B20CA}"/>
              </a:ext>
            </a:extLst>
          </p:cNvPr>
          <p:cNvSpPr txBox="1"/>
          <p:nvPr/>
        </p:nvSpPr>
        <p:spPr>
          <a:xfrm>
            <a:off x="10024112" y="7895387"/>
            <a:ext cx="4835672" cy="523220"/>
          </a:xfrm>
          <a:prstGeom prst="rect">
            <a:avLst/>
          </a:prstGeom>
          <a:noFill/>
        </p:spPr>
        <p:txBody>
          <a:bodyPr wrap="square">
            <a:spAutoFit/>
          </a:bodyPr>
          <a:lstStyle/>
          <a:p>
            <a:r>
              <a:rPr lang="es-EC" sz="2800" dirty="0">
                <a:ea typeface="Calibri" panose="020F0502020204030204" pitchFamily="34" charset="0"/>
              </a:rPr>
              <a:t>E</a:t>
            </a:r>
            <a:r>
              <a:rPr lang="es-EC" sz="2800" dirty="0">
                <a:effectLst/>
                <a:ea typeface="Calibri" panose="020F0502020204030204" pitchFamily="34" charset="0"/>
              </a:rPr>
              <a:t>ntrevistas a profundidad </a:t>
            </a:r>
            <a:endParaRPr lang="es-EC" sz="2800" dirty="0"/>
          </a:p>
        </p:txBody>
      </p:sp>
      <p:sp>
        <p:nvSpPr>
          <p:cNvPr id="31" name="CuadroTexto 30">
            <a:extLst>
              <a:ext uri="{FF2B5EF4-FFF2-40B4-BE49-F238E27FC236}">
                <a16:creationId xmlns:a16="http://schemas.microsoft.com/office/drawing/2014/main" id="{36F6D48F-365B-446B-98DA-F3034A7FF8D2}"/>
              </a:ext>
            </a:extLst>
          </p:cNvPr>
          <p:cNvSpPr txBox="1"/>
          <p:nvPr/>
        </p:nvSpPr>
        <p:spPr>
          <a:xfrm>
            <a:off x="10052638" y="8878303"/>
            <a:ext cx="4835672" cy="523220"/>
          </a:xfrm>
          <a:prstGeom prst="rect">
            <a:avLst/>
          </a:prstGeom>
          <a:noFill/>
        </p:spPr>
        <p:txBody>
          <a:bodyPr wrap="square">
            <a:spAutoFit/>
          </a:bodyPr>
          <a:lstStyle/>
          <a:p>
            <a:r>
              <a:rPr lang="es-EC" sz="2800" dirty="0">
                <a:ea typeface="Calibri" panose="020F0502020204030204" pitchFamily="34" charset="0"/>
              </a:rPr>
              <a:t>Encuesta </a:t>
            </a:r>
            <a:endParaRPr lang="es-EC" sz="2800" dirty="0"/>
          </a:p>
        </p:txBody>
      </p:sp>
    </p:spTree>
    <p:extLst>
      <p:ext uri="{BB962C8B-B14F-4D97-AF65-F5344CB8AC3E}">
        <p14:creationId xmlns:p14="http://schemas.microsoft.com/office/powerpoint/2010/main" val="10217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E4EAE3B-53D8-4BF1-9D66-869103513B08}"/>
              </a:ext>
            </a:extLst>
          </p:cNvPr>
          <p:cNvSpPr txBox="1"/>
          <p:nvPr/>
        </p:nvSpPr>
        <p:spPr>
          <a:xfrm>
            <a:off x="1795940" y="2192377"/>
            <a:ext cx="4181061" cy="769441"/>
          </a:xfrm>
          <a:prstGeom prst="rect">
            <a:avLst/>
          </a:prstGeom>
          <a:noFill/>
        </p:spPr>
        <p:txBody>
          <a:bodyPr wrap="square" rtlCol="0">
            <a:spAutoFit/>
          </a:bodyPr>
          <a:lstStyle/>
          <a:p>
            <a:r>
              <a:rPr lang="es-EC" sz="4400" b="1" dirty="0"/>
              <a:t>POBLACIÓN </a:t>
            </a:r>
          </a:p>
        </p:txBody>
      </p:sp>
      <p:sp>
        <p:nvSpPr>
          <p:cNvPr id="11" name="CuadroTexto 10">
            <a:extLst>
              <a:ext uri="{FF2B5EF4-FFF2-40B4-BE49-F238E27FC236}">
                <a16:creationId xmlns:a16="http://schemas.microsoft.com/office/drawing/2014/main" id="{E6EDCC99-5AAF-4D70-A0ED-3D33AD43517D}"/>
              </a:ext>
            </a:extLst>
          </p:cNvPr>
          <p:cNvSpPr txBox="1"/>
          <p:nvPr/>
        </p:nvSpPr>
        <p:spPr>
          <a:xfrm>
            <a:off x="12527582" y="2253932"/>
            <a:ext cx="3028933" cy="707886"/>
          </a:xfrm>
          <a:prstGeom prst="rect">
            <a:avLst/>
          </a:prstGeom>
          <a:noFill/>
        </p:spPr>
        <p:txBody>
          <a:bodyPr wrap="square" rtlCol="0">
            <a:spAutoFit/>
          </a:bodyPr>
          <a:lstStyle/>
          <a:p>
            <a:r>
              <a:rPr lang="es-EC" sz="4000" b="1" dirty="0"/>
              <a:t>MUESTRA </a:t>
            </a:r>
          </a:p>
        </p:txBody>
      </p:sp>
      <p:graphicFrame>
        <p:nvGraphicFramePr>
          <p:cNvPr id="12" name="Tabla 11">
            <a:extLst>
              <a:ext uri="{FF2B5EF4-FFF2-40B4-BE49-F238E27FC236}">
                <a16:creationId xmlns:a16="http://schemas.microsoft.com/office/drawing/2014/main" id="{C8462208-E4F1-4525-838E-84666DBCB131}"/>
              </a:ext>
            </a:extLst>
          </p:cNvPr>
          <p:cNvGraphicFramePr>
            <a:graphicFrameLocks noGrp="1"/>
          </p:cNvGraphicFramePr>
          <p:nvPr>
            <p:extLst>
              <p:ext uri="{D42A27DB-BD31-4B8C-83A1-F6EECF244321}">
                <p14:modId xmlns:p14="http://schemas.microsoft.com/office/powerpoint/2010/main" val="1673354296"/>
              </p:ext>
            </p:extLst>
          </p:nvPr>
        </p:nvGraphicFramePr>
        <p:xfrm>
          <a:off x="679784" y="3040216"/>
          <a:ext cx="7383302" cy="2887958"/>
        </p:xfrm>
        <a:graphic>
          <a:graphicData uri="http://schemas.openxmlformats.org/drawingml/2006/table">
            <a:tbl>
              <a:tblPr firstRow="1" firstCol="1" bandRow="1">
                <a:tableStyleId>{9DCAF9ED-07DC-4A11-8D7F-57B35C25682E}</a:tableStyleId>
              </a:tblPr>
              <a:tblGrid>
                <a:gridCol w="2360366">
                  <a:extLst>
                    <a:ext uri="{9D8B030D-6E8A-4147-A177-3AD203B41FA5}">
                      <a16:colId xmlns:a16="http://schemas.microsoft.com/office/drawing/2014/main" val="2747723066"/>
                    </a:ext>
                  </a:extLst>
                </a:gridCol>
                <a:gridCol w="2780554">
                  <a:extLst>
                    <a:ext uri="{9D8B030D-6E8A-4147-A177-3AD203B41FA5}">
                      <a16:colId xmlns:a16="http://schemas.microsoft.com/office/drawing/2014/main" val="3598255990"/>
                    </a:ext>
                  </a:extLst>
                </a:gridCol>
                <a:gridCol w="2242382">
                  <a:extLst>
                    <a:ext uri="{9D8B030D-6E8A-4147-A177-3AD203B41FA5}">
                      <a16:colId xmlns:a16="http://schemas.microsoft.com/office/drawing/2014/main" val="2385377098"/>
                    </a:ext>
                  </a:extLst>
                </a:gridCol>
              </a:tblGrid>
              <a:tr h="720080">
                <a:tc>
                  <a:txBody>
                    <a:bodyPr/>
                    <a:lstStyle/>
                    <a:p>
                      <a:pPr algn="l">
                        <a:lnSpc>
                          <a:spcPct val="150000"/>
                        </a:lnSpc>
                        <a:spcAft>
                          <a:spcPts val="800"/>
                        </a:spcAft>
                      </a:pPr>
                      <a:r>
                        <a:rPr lang="es-EC" sz="2800" dirty="0">
                          <a:effectLst/>
                        </a:rPr>
                        <a:t> </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DMQ</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Rumiñahui</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59422190"/>
                  </a:ext>
                </a:extLst>
              </a:tr>
              <a:tr h="816009">
                <a:tc>
                  <a:txBody>
                    <a:bodyPr/>
                    <a:lstStyle/>
                    <a:p>
                      <a:pPr algn="l">
                        <a:lnSpc>
                          <a:spcPct val="150000"/>
                        </a:lnSpc>
                        <a:spcAft>
                          <a:spcPts val="800"/>
                        </a:spcAft>
                      </a:pPr>
                      <a:r>
                        <a:rPr lang="es-EC" sz="3200" dirty="0">
                          <a:effectLst/>
                        </a:rPr>
                        <a:t>Población</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2.239.199</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85.852</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87129671"/>
                  </a:ext>
                </a:extLst>
              </a:tr>
              <a:tr h="695914">
                <a:tc>
                  <a:txBody>
                    <a:bodyPr/>
                    <a:lstStyle/>
                    <a:p>
                      <a:pPr algn="l">
                        <a:lnSpc>
                          <a:spcPct val="150000"/>
                        </a:lnSpc>
                        <a:spcAft>
                          <a:spcPts val="800"/>
                        </a:spcAft>
                      </a:pPr>
                      <a:r>
                        <a:rPr lang="es-EC" sz="3200" dirty="0">
                          <a:effectLst/>
                        </a:rPr>
                        <a:t>PEA</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1.097.521</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42.335</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54731754"/>
                  </a:ext>
                </a:extLst>
              </a:tr>
              <a:tr h="375337">
                <a:tc>
                  <a:txBody>
                    <a:bodyPr/>
                    <a:lstStyle/>
                    <a:p>
                      <a:pPr algn="l">
                        <a:lnSpc>
                          <a:spcPct val="150000"/>
                        </a:lnSpc>
                        <a:spcAft>
                          <a:spcPts val="800"/>
                        </a:spcAft>
                      </a:pPr>
                      <a:r>
                        <a:rPr lang="es-EC" sz="3200" dirty="0">
                          <a:effectLst/>
                        </a:rPr>
                        <a:t>Con empleo</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977.576</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40.629</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1564599"/>
                  </a:ext>
                </a:extLst>
              </a:tr>
            </a:tbl>
          </a:graphicData>
        </a:graphic>
      </p:graphicFrame>
      <p:pic>
        <p:nvPicPr>
          <p:cNvPr id="4100" name="Picture 4" descr="Tamaño de la muestra. Qué es y cómo calcularla. | QuestionPro">
            <a:extLst>
              <a:ext uri="{FF2B5EF4-FFF2-40B4-BE49-F238E27FC236}">
                <a16:creationId xmlns:a16="http://schemas.microsoft.com/office/drawing/2014/main" id="{4135FD04-0AB2-4B6F-AD00-0E827D01F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654" y="5962041"/>
            <a:ext cx="5889130" cy="39604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9B71EC44-A593-4ADE-86AE-D4A083CBBB96}"/>
                  </a:ext>
                </a:extLst>
              </p:cNvPr>
              <p:cNvSpPr txBox="1"/>
              <p:nvPr/>
            </p:nvSpPr>
            <p:spPr>
              <a:xfrm>
                <a:off x="10655374" y="3249428"/>
                <a:ext cx="5752036" cy="1922578"/>
              </a:xfrm>
              <a:prstGeom prst="rect">
                <a:avLst/>
              </a:prstGeom>
              <a:noFill/>
            </p:spPr>
            <p:txBody>
              <a:bodyPr wrap="square">
                <a:spAutoFit/>
              </a:bodyPr>
              <a:lstStyle/>
              <a:p>
                <a:pPr algn="just">
                  <a:spcAft>
                    <a:spcPts val="800"/>
                  </a:spcAft>
                </a:pPr>
                <a:r>
                  <a:rPr lang="es-ES" sz="3200" b="1" dirty="0">
                    <a:effectLst/>
                    <a:ea typeface="Calibri" panose="020F0502020204030204" pitchFamily="34" charset="0"/>
                    <a:cs typeface="Times New Roman" panose="02020603050405020304" pitchFamily="18" charset="0"/>
                  </a:rPr>
                  <a:t>Fórmula muestra infinita</a:t>
                </a:r>
                <a:endParaRPr lang="es-EC" sz="3200" dirty="0">
                  <a:effectLst/>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S" sz="4000" i="1">
                          <a:effectLst/>
                          <a:latin typeface="Cambria Math" panose="02040503050406030204" pitchFamily="18" charset="0"/>
                          <a:ea typeface="Calibri" panose="020F0502020204030204" pitchFamily="34" charset="0"/>
                          <a:cs typeface="Arial" panose="020B0604020202020204" pitchFamily="34" charset="0"/>
                        </a:rPr>
                        <m:t>𝑛</m:t>
                      </m:r>
                      <m:r>
                        <a:rPr lang="es-ES" sz="4000">
                          <a:effectLst/>
                          <a:latin typeface="Cambria Math" panose="02040503050406030204" pitchFamily="18" charset="0"/>
                          <a:ea typeface="Calibri" panose="020F0502020204030204" pitchFamily="34" charset="0"/>
                          <a:cs typeface="Arial" panose="020B0604020202020204" pitchFamily="34" charset="0"/>
                        </a:rPr>
                        <m:t>=</m:t>
                      </m:r>
                      <m:f>
                        <m:fPr>
                          <m:ctrlPr>
                            <a:rPr lang="es-EC" sz="4000" i="1">
                              <a:effectLst/>
                              <a:latin typeface="Cambria Math" panose="02040503050406030204" pitchFamily="18" charset="0"/>
                              <a:cs typeface="Arial" panose="020B0604020202020204" pitchFamily="34" charset="0"/>
                            </a:rPr>
                          </m:ctrlPr>
                        </m:fPr>
                        <m:num>
                          <m:sSup>
                            <m:sSupPr>
                              <m:ctrlPr>
                                <a:rPr lang="es-EC" sz="4000" i="1">
                                  <a:effectLst/>
                                  <a:latin typeface="Cambria Math" panose="02040503050406030204" pitchFamily="18" charset="0"/>
                                  <a:cs typeface="Arial" panose="020B0604020202020204" pitchFamily="34" charset="0"/>
                                </a:rPr>
                              </m:ctrlPr>
                            </m:sSupPr>
                            <m:e>
                              <m:r>
                                <a:rPr lang="es-ES" sz="4000" i="1">
                                  <a:effectLst/>
                                  <a:latin typeface="Cambria Math" panose="02040503050406030204" pitchFamily="18" charset="0"/>
                                  <a:ea typeface="Calibri" panose="020F0502020204030204" pitchFamily="34" charset="0"/>
                                  <a:cs typeface="Arial" panose="020B0604020202020204" pitchFamily="34" charset="0"/>
                                </a:rPr>
                                <m:t>𝑍</m:t>
                              </m:r>
                            </m:e>
                            <m:sup>
                              <m:r>
                                <a:rPr lang="es-ES" sz="4000" i="1">
                                  <a:effectLst/>
                                  <a:latin typeface="Cambria Math" panose="02040503050406030204" pitchFamily="18" charset="0"/>
                                  <a:ea typeface="Calibri" panose="020F0502020204030204" pitchFamily="34" charset="0"/>
                                  <a:cs typeface="Arial" panose="020B0604020202020204" pitchFamily="34" charset="0"/>
                                </a:rPr>
                                <m:t>2</m:t>
                              </m:r>
                            </m:sup>
                          </m:sSup>
                          <m:r>
                            <a:rPr lang="es-ES" sz="4000" i="1">
                              <a:effectLst/>
                              <a:latin typeface="Cambria Math" panose="02040503050406030204" pitchFamily="18" charset="0"/>
                              <a:ea typeface="Calibri" panose="020F0502020204030204" pitchFamily="34" charset="0"/>
                              <a:cs typeface="Arial" panose="020B0604020202020204" pitchFamily="34" charset="0"/>
                            </a:rPr>
                            <m:t>∗</m:t>
                          </m:r>
                          <m:r>
                            <a:rPr lang="es-ES" sz="4000" i="1">
                              <a:effectLst/>
                              <a:latin typeface="Cambria Math" panose="02040503050406030204" pitchFamily="18" charset="0"/>
                              <a:ea typeface="Calibri" panose="020F0502020204030204" pitchFamily="34" charset="0"/>
                              <a:cs typeface="Arial" panose="020B0604020202020204" pitchFamily="34" charset="0"/>
                            </a:rPr>
                            <m:t>𝑝</m:t>
                          </m:r>
                          <m:r>
                            <a:rPr lang="es-ES" sz="4000" i="1">
                              <a:effectLst/>
                              <a:latin typeface="Cambria Math" panose="02040503050406030204" pitchFamily="18" charset="0"/>
                              <a:ea typeface="Calibri" panose="020F0502020204030204" pitchFamily="34" charset="0"/>
                              <a:cs typeface="Arial" panose="020B0604020202020204" pitchFamily="34" charset="0"/>
                            </a:rPr>
                            <m:t>∗</m:t>
                          </m:r>
                          <m:r>
                            <a:rPr lang="es-ES" sz="4000" i="1">
                              <a:effectLst/>
                              <a:latin typeface="Cambria Math" panose="02040503050406030204" pitchFamily="18" charset="0"/>
                              <a:ea typeface="Calibri" panose="020F0502020204030204" pitchFamily="34" charset="0"/>
                              <a:cs typeface="Arial" panose="020B0604020202020204" pitchFamily="34" charset="0"/>
                            </a:rPr>
                            <m:t>𝑞</m:t>
                          </m:r>
                        </m:num>
                        <m:den>
                          <m:sSup>
                            <m:sSupPr>
                              <m:ctrlPr>
                                <a:rPr lang="es-EC" sz="4000" i="1">
                                  <a:effectLst/>
                                  <a:latin typeface="Cambria Math" panose="02040503050406030204" pitchFamily="18" charset="0"/>
                                  <a:cs typeface="Arial" panose="020B0604020202020204" pitchFamily="34" charset="0"/>
                                </a:rPr>
                              </m:ctrlPr>
                            </m:sSupPr>
                            <m:e>
                              <m:r>
                                <a:rPr lang="es-ES" sz="4000" i="1">
                                  <a:effectLst/>
                                  <a:latin typeface="Cambria Math" panose="02040503050406030204" pitchFamily="18" charset="0"/>
                                  <a:ea typeface="Calibri" panose="020F0502020204030204" pitchFamily="34" charset="0"/>
                                  <a:cs typeface="Arial" panose="020B0604020202020204" pitchFamily="34" charset="0"/>
                                </a:rPr>
                                <m:t>𝑒</m:t>
                              </m:r>
                            </m:e>
                            <m:sup>
                              <m:r>
                                <a:rPr lang="es-ES" sz="4000" i="1">
                                  <a:effectLst/>
                                  <a:latin typeface="Cambria Math" panose="02040503050406030204" pitchFamily="18" charset="0"/>
                                  <a:ea typeface="Calibri" panose="020F0502020204030204" pitchFamily="34" charset="0"/>
                                  <a:cs typeface="Arial" panose="020B0604020202020204" pitchFamily="34" charset="0"/>
                                </a:rPr>
                                <m:t>2</m:t>
                              </m:r>
                            </m:sup>
                          </m:sSup>
                        </m:den>
                      </m:f>
                      <m:r>
                        <a:rPr lang="es-EC" sz="4000" b="0" i="0" smtClean="0">
                          <a:effectLst/>
                          <a:latin typeface="Cambria Math" panose="02040503050406030204" pitchFamily="18" charset="0"/>
                          <a:ea typeface="Calibri" panose="020F0502020204030204" pitchFamily="34" charset="0"/>
                          <a:cs typeface="Arial" panose="020B0604020202020204" pitchFamily="34" charset="0"/>
                        </a:rPr>
                        <m:t>=384</m:t>
                      </m:r>
                    </m:oMath>
                  </m:oMathPara>
                </a14:m>
                <a:endParaRPr lang="es-EC" dirty="0"/>
              </a:p>
            </p:txBody>
          </p:sp>
        </mc:Choice>
        <mc:Fallback xmlns="">
          <p:sp>
            <p:nvSpPr>
              <p:cNvPr id="16" name="CuadroTexto 15">
                <a:extLst>
                  <a:ext uri="{FF2B5EF4-FFF2-40B4-BE49-F238E27FC236}">
                    <a16:creationId xmlns:a16="http://schemas.microsoft.com/office/drawing/2014/main" id="{9B71EC44-A593-4ADE-86AE-D4A083CBBB96}"/>
                  </a:ext>
                </a:extLst>
              </p:cNvPr>
              <p:cNvSpPr txBox="1">
                <a:spLocks noRot="1" noChangeAspect="1" noMove="1" noResize="1" noEditPoints="1" noAdjustHandles="1" noChangeArrowheads="1" noChangeShapeType="1" noTextEdit="1"/>
              </p:cNvSpPr>
              <p:nvPr/>
            </p:nvSpPr>
            <p:spPr>
              <a:xfrm>
                <a:off x="10655374" y="3249428"/>
                <a:ext cx="5752036" cy="1922578"/>
              </a:xfrm>
              <a:prstGeom prst="rect">
                <a:avLst/>
              </a:prstGeom>
              <a:blipFill>
                <a:blip r:embed="rId3"/>
                <a:stretch>
                  <a:fillRect l="-2754" t="-4127"/>
                </a:stretch>
              </a:blipFill>
            </p:spPr>
            <p:txBody>
              <a:bodyPr/>
              <a:lstStyle/>
              <a:p>
                <a:r>
                  <a:rPr lang="es-EC">
                    <a:noFill/>
                  </a:rPr>
                  <a:t> </a:t>
                </a:r>
              </a:p>
            </p:txBody>
          </p:sp>
        </mc:Fallback>
      </mc:AlternateContent>
      <p:sp>
        <p:nvSpPr>
          <p:cNvPr id="18" name="Flecha: doblada hacia arriba 17">
            <a:extLst>
              <a:ext uri="{FF2B5EF4-FFF2-40B4-BE49-F238E27FC236}">
                <a16:creationId xmlns:a16="http://schemas.microsoft.com/office/drawing/2014/main" id="{DAF7AC19-3022-4229-80DF-C462D6BA912D}"/>
              </a:ext>
            </a:extLst>
          </p:cNvPr>
          <p:cNvSpPr/>
          <p:nvPr/>
        </p:nvSpPr>
        <p:spPr>
          <a:xfrm rot="5400000">
            <a:off x="1865801" y="6573210"/>
            <a:ext cx="2088232" cy="2088232"/>
          </a:xfrm>
          <a:prstGeom prst="bentUpArrow">
            <a:avLst>
              <a:gd name="adj1" fmla="val 21090"/>
              <a:gd name="adj2" fmla="val 20699"/>
              <a:gd name="adj3" fmla="val 281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graphicFrame>
        <p:nvGraphicFramePr>
          <p:cNvPr id="19" name="Tabla 18">
            <a:extLst>
              <a:ext uri="{FF2B5EF4-FFF2-40B4-BE49-F238E27FC236}">
                <a16:creationId xmlns:a16="http://schemas.microsoft.com/office/drawing/2014/main" id="{70C89A04-8B60-4D48-96B1-4B7BF2C83CB3}"/>
              </a:ext>
            </a:extLst>
          </p:cNvPr>
          <p:cNvGraphicFramePr>
            <a:graphicFrameLocks noGrp="1"/>
          </p:cNvGraphicFramePr>
          <p:nvPr>
            <p:extLst>
              <p:ext uri="{D42A27DB-BD31-4B8C-83A1-F6EECF244321}">
                <p14:modId xmlns:p14="http://schemas.microsoft.com/office/powerpoint/2010/main" val="302585582"/>
              </p:ext>
            </p:extLst>
          </p:nvPr>
        </p:nvGraphicFramePr>
        <p:xfrm>
          <a:off x="10511358" y="5330056"/>
          <a:ext cx="6563656" cy="2287270"/>
        </p:xfrm>
        <a:graphic>
          <a:graphicData uri="http://schemas.openxmlformats.org/drawingml/2006/table">
            <a:tbl>
              <a:tblPr firstRow="1" firstCol="1" bandRow="1">
                <a:tableStyleId>{5A111915-BE36-4E01-A7E5-04B1672EAD32}</a:tableStyleId>
              </a:tblPr>
              <a:tblGrid>
                <a:gridCol w="2030174">
                  <a:extLst>
                    <a:ext uri="{9D8B030D-6E8A-4147-A177-3AD203B41FA5}">
                      <a16:colId xmlns:a16="http://schemas.microsoft.com/office/drawing/2014/main" val="4248602733"/>
                    </a:ext>
                  </a:extLst>
                </a:gridCol>
                <a:gridCol w="2402154">
                  <a:extLst>
                    <a:ext uri="{9D8B030D-6E8A-4147-A177-3AD203B41FA5}">
                      <a16:colId xmlns:a16="http://schemas.microsoft.com/office/drawing/2014/main" val="1902792786"/>
                    </a:ext>
                  </a:extLst>
                </a:gridCol>
                <a:gridCol w="2131328">
                  <a:extLst>
                    <a:ext uri="{9D8B030D-6E8A-4147-A177-3AD203B41FA5}">
                      <a16:colId xmlns:a16="http://schemas.microsoft.com/office/drawing/2014/main" val="1204831334"/>
                    </a:ext>
                  </a:extLst>
                </a:gridCol>
              </a:tblGrid>
              <a:tr h="161925">
                <a:tc>
                  <a:txBody>
                    <a:bodyPr/>
                    <a:lstStyle/>
                    <a:p>
                      <a:pPr>
                        <a:lnSpc>
                          <a:spcPct val="100000"/>
                        </a:lnSpc>
                        <a:spcAft>
                          <a:spcPts val="800"/>
                        </a:spcAft>
                      </a:pPr>
                      <a:r>
                        <a:rPr lang="es-EC" sz="3200" dirty="0">
                          <a:effectLst/>
                        </a:rPr>
                        <a:t>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0000"/>
                        </a:lnSpc>
                        <a:spcAft>
                          <a:spcPts val="800"/>
                        </a:spcAft>
                      </a:pPr>
                      <a:r>
                        <a:rPr lang="es-EC" sz="3200" dirty="0">
                          <a:effectLst/>
                        </a:rPr>
                        <a:t>Ponderación</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0000"/>
                        </a:lnSpc>
                        <a:spcAft>
                          <a:spcPts val="800"/>
                        </a:spcAft>
                      </a:pPr>
                      <a:r>
                        <a:rPr lang="es-EC" sz="3200" dirty="0">
                          <a:effectLst/>
                        </a:rPr>
                        <a:t>Número de encuestas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45281474"/>
                  </a:ext>
                </a:extLst>
              </a:tr>
              <a:tr h="161925">
                <a:tc>
                  <a:txBody>
                    <a:bodyPr/>
                    <a:lstStyle/>
                    <a:p>
                      <a:pPr>
                        <a:lnSpc>
                          <a:spcPct val="150000"/>
                        </a:lnSpc>
                        <a:spcAft>
                          <a:spcPts val="800"/>
                        </a:spcAft>
                      </a:pPr>
                      <a:r>
                        <a:rPr lang="es-EC" sz="3200" dirty="0">
                          <a:effectLst/>
                        </a:rPr>
                        <a:t>DMQ</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96%</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369</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86921199"/>
                  </a:ext>
                </a:extLst>
              </a:tr>
              <a:tr h="161925">
                <a:tc>
                  <a:txBody>
                    <a:bodyPr/>
                    <a:lstStyle/>
                    <a:p>
                      <a:pPr>
                        <a:lnSpc>
                          <a:spcPct val="150000"/>
                        </a:lnSpc>
                        <a:spcAft>
                          <a:spcPts val="800"/>
                        </a:spcAft>
                      </a:pPr>
                      <a:r>
                        <a:rPr lang="es-EC" sz="3200" dirty="0">
                          <a:effectLst/>
                        </a:rPr>
                        <a:t>Rumiñahui</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4%</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es-EC" sz="3200" dirty="0">
                          <a:effectLst/>
                        </a:rPr>
                        <a:t>15</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84888417"/>
                  </a:ext>
                </a:extLst>
              </a:tr>
            </a:tbl>
          </a:graphicData>
        </a:graphic>
      </p:graphicFrame>
      <p:sp>
        <p:nvSpPr>
          <p:cNvPr id="20" name="Flecha: doblada 19">
            <a:extLst>
              <a:ext uri="{FF2B5EF4-FFF2-40B4-BE49-F238E27FC236}">
                <a16:creationId xmlns:a16="http://schemas.microsoft.com/office/drawing/2014/main" id="{2A7095F9-B69D-4928-8105-0E388B1FB1F1}"/>
              </a:ext>
            </a:extLst>
          </p:cNvPr>
          <p:cNvSpPr/>
          <p:nvPr/>
        </p:nvSpPr>
        <p:spPr>
          <a:xfrm rot="10800000">
            <a:off x="11231438" y="7775376"/>
            <a:ext cx="1728192" cy="1656184"/>
          </a:xfrm>
          <a:prstGeom prst="bentArrow">
            <a:avLst>
              <a:gd name="adj1" fmla="val 25000"/>
              <a:gd name="adj2" fmla="val 25000"/>
              <a:gd name="adj3" fmla="val 25000"/>
              <a:gd name="adj4" fmla="val 40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solidFill>
                <a:schemeClr val="tx1"/>
              </a:solidFill>
            </a:endParaRPr>
          </a:p>
        </p:txBody>
      </p:sp>
    </p:spTree>
    <p:extLst>
      <p:ext uri="{BB962C8B-B14F-4D97-AF65-F5344CB8AC3E}">
        <p14:creationId xmlns:p14="http://schemas.microsoft.com/office/powerpoint/2010/main" val="128907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C0B54-AD90-4F61-8471-657FC5932A8A}"/>
              </a:ext>
            </a:extLst>
          </p:cNvPr>
          <p:cNvSpPr>
            <a:spLocks noGrp="1"/>
          </p:cNvSpPr>
          <p:nvPr>
            <p:ph type="title"/>
          </p:nvPr>
        </p:nvSpPr>
        <p:spPr/>
        <p:txBody>
          <a:bodyPr/>
          <a:lstStyle/>
          <a:p>
            <a:r>
              <a:rPr lang="es-EC" dirty="0"/>
              <a:t>Resultados Cualitativos </a:t>
            </a:r>
          </a:p>
        </p:txBody>
      </p:sp>
      <p:sp>
        <p:nvSpPr>
          <p:cNvPr id="6" name="テキスト プレースホルダー 8">
            <a:extLst>
              <a:ext uri="{FF2B5EF4-FFF2-40B4-BE49-F238E27FC236}">
                <a16:creationId xmlns:a16="http://schemas.microsoft.com/office/drawing/2014/main" id="{F7DF486E-F4A4-42A5-8510-483D88905E1B}"/>
              </a:ext>
            </a:extLst>
          </p:cNvPr>
          <p:cNvSpPr txBox="1">
            <a:spLocks/>
          </p:cNvSpPr>
          <p:nvPr/>
        </p:nvSpPr>
        <p:spPr>
          <a:xfrm>
            <a:off x="1798390" y="5143500"/>
            <a:ext cx="2376264" cy="558252"/>
          </a:xfrm>
          <a:prstGeom prst="rect">
            <a:avLst/>
          </a:prstGeom>
        </p:spPr>
        <p:txBody>
          <a:bodyPr vert="horz" lIns="163275" tIns="81638" rIns="163275" bIns="81638" rtlCol="0" anchor="b">
            <a:noAutofit/>
          </a:bodyPr>
          <a:lstStyle>
            <a:lvl1pPr indent="0">
              <a:spcBef>
                <a:spcPct val="20000"/>
              </a:spcBef>
              <a:buFontTx/>
              <a:buNone/>
              <a:defRPr sz="2400" baseline="0">
                <a:solidFill>
                  <a:schemeClr val="accent1">
                    <a:lumMod val="75000"/>
                  </a:schemeClr>
                </a:solidFill>
                <a:latin typeface="Aleo-BoldItalic" pitchFamily="34" charset="0"/>
              </a:defRPr>
            </a:lvl1pPr>
            <a:lvl2pPr marL="828000" indent="-360000">
              <a:spcBef>
                <a:spcPct val="20000"/>
              </a:spcBef>
              <a:buFontTx/>
              <a:buChar char="●"/>
              <a:defRPr sz="2400"/>
            </a:lvl2pPr>
            <a:lvl3pPr marL="1188000" indent="-360000">
              <a:spcBef>
                <a:spcPct val="20000"/>
              </a:spcBef>
              <a:buFontTx/>
              <a:buChar char="●"/>
              <a:defRPr sz="2400"/>
            </a:lvl3pPr>
            <a:lvl4pPr marL="2857317" indent="-408188">
              <a:spcBef>
                <a:spcPct val="20000"/>
              </a:spcBef>
              <a:buFontTx/>
              <a:buChar char="●"/>
              <a:defRPr sz="2400"/>
            </a:lvl4pPr>
            <a:lvl5pPr marL="3673693" indent="-408188">
              <a:spcBef>
                <a:spcPct val="20000"/>
              </a:spcBef>
              <a:buFontTx/>
              <a:buChar char="●"/>
              <a:defRPr sz="2400"/>
            </a:lvl5pPr>
            <a:lvl6pPr marL="4490070" indent="-408188">
              <a:spcBef>
                <a:spcPct val="20000"/>
              </a:spcBef>
              <a:buFont typeface="Arial" panose="020B0604020202020204" pitchFamily="34" charset="0"/>
              <a:buChar char="•"/>
              <a:defRPr sz="3600"/>
            </a:lvl6pPr>
            <a:lvl7pPr marL="5306446" indent="-408188">
              <a:spcBef>
                <a:spcPct val="20000"/>
              </a:spcBef>
              <a:buFont typeface="Arial" panose="020B0604020202020204" pitchFamily="34" charset="0"/>
              <a:buChar char="•"/>
              <a:defRPr sz="3600"/>
            </a:lvl7pPr>
            <a:lvl8pPr marL="6122822" indent="-408188">
              <a:spcBef>
                <a:spcPct val="20000"/>
              </a:spcBef>
              <a:buFont typeface="Arial" panose="020B0604020202020204" pitchFamily="34" charset="0"/>
              <a:buChar char="•"/>
              <a:defRPr sz="3600"/>
            </a:lvl8pPr>
            <a:lvl9pPr marL="6939199" indent="-408188">
              <a:spcBef>
                <a:spcPct val="20000"/>
              </a:spcBef>
              <a:buFont typeface="Arial" panose="020B0604020202020204" pitchFamily="34" charset="0"/>
              <a:buChar char="•"/>
              <a:defRPr sz="3600"/>
            </a:lvl9pPr>
          </a:lstStyle>
          <a:p>
            <a:r>
              <a:rPr lang="en-US" sz="2800" b="1" dirty="0"/>
              <a:t>PERCEPCIÓN</a:t>
            </a:r>
          </a:p>
        </p:txBody>
      </p:sp>
      <p:sp>
        <p:nvSpPr>
          <p:cNvPr id="7" name="テキスト プレースホルダー 10">
            <a:extLst>
              <a:ext uri="{FF2B5EF4-FFF2-40B4-BE49-F238E27FC236}">
                <a16:creationId xmlns:a16="http://schemas.microsoft.com/office/drawing/2014/main" id="{53A1E7AD-BCD3-475B-830A-C6AC37AFE667}"/>
              </a:ext>
            </a:extLst>
          </p:cNvPr>
          <p:cNvSpPr txBox="1">
            <a:spLocks/>
          </p:cNvSpPr>
          <p:nvPr/>
        </p:nvSpPr>
        <p:spPr>
          <a:xfrm>
            <a:off x="5482280" y="5088058"/>
            <a:ext cx="3369661" cy="558252"/>
          </a:xfrm>
          <a:prstGeom prst="rect">
            <a:avLst/>
          </a:prstGeom>
        </p:spPr>
        <p:txBody>
          <a:bodyPr vert="horz" lIns="163275" tIns="81638" rIns="163275" bIns="81638" rtlCol="0" anchor="b">
            <a:noAutofit/>
          </a:bodyPr>
          <a:lstStyle>
            <a:lvl1pPr indent="0">
              <a:spcBef>
                <a:spcPct val="20000"/>
              </a:spcBef>
              <a:buFontTx/>
              <a:buNone/>
              <a:defRPr sz="2400" baseline="0">
                <a:solidFill>
                  <a:schemeClr val="accent1"/>
                </a:solidFill>
                <a:latin typeface="Aleo-BoldItalic" pitchFamily="34" charset="0"/>
              </a:defRPr>
            </a:lvl1pPr>
            <a:lvl2pPr marL="828000" indent="-360000">
              <a:spcBef>
                <a:spcPct val="20000"/>
              </a:spcBef>
              <a:buFontTx/>
              <a:buChar char="●"/>
              <a:defRPr sz="2400"/>
            </a:lvl2pPr>
            <a:lvl3pPr marL="1188000" indent="-360000">
              <a:spcBef>
                <a:spcPct val="20000"/>
              </a:spcBef>
              <a:buFontTx/>
              <a:buChar char="●"/>
              <a:defRPr sz="2400"/>
            </a:lvl3pPr>
            <a:lvl4pPr marL="2857317" indent="-408188">
              <a:spcBef>
                <a:spcPct val="20000"/>
              </a:spcBef>
              <a:buFontTx/>
              <a:buChar char="●"/>
              <a:defRPr sz="2400"/>
            </a:lvl4pPr>
            <a:lvl5pPr marL="3673693" indent="-408188">
              <a:spcBef>
                <a:spcPct val="20000"/>
              </a:spcBef>
              <a:buFontTx/>
              <a:buChar char="●"/>
              <a:defRPr sz="2400"/>
            </a:lvl5pPr>
            <a:lvl6pPr marL="4490070" indent="-408188">
              <a:spcBef>
                <a:spcPct val="20000"/>
              </a:spcBef>
              <a:buFont typeface="Arial" panose="020B0604020202020204" pitchFamily="34" charset="0"/>
              <a:buChar char="•"/>
              <a:defRPr sz="3600"/>
            </a:lvl6pPr>
            <a:lvl7pPr marL="5306446" indent="-408188">
              <a:spcBef>
                <a:spcPct val="20000"/>
              </a:spcBef>
              <a:buFont typeface="Arial" panose="020B0604020202020204" pitchFamily="34" charset="0"/>
              <a:buChar char="•"/>
              <a:defRPr sz="3600"/>
            </a:lvl7pPr>
            <a:lvl8pPr marL="6122822" indent="-408188">
              <a:spcBef>
                <a:spcPct val="20000"/>
              </a:spcBef>
              <a:buFont typeface="Arial" panose="020B0604020202020204" pitchFamily="34" charset="0"/>
              <a:buChar char="•"/>
              <a:defRPr sz="3600"/>
            </a:lvl8pPr>
            <a:lvl9pPr marL="6939199" indent="-408188">
              <a:spcBef>
                <a:spcPct val="20000"/>
              </a:spcBef>
              <a:buFont typeface="Arial" panose="020B0604020202020204" pitchFamily="34" charset="0"/>
              <a:buChar char="•"/>
              <a:defRPr sz="3600"/>
            </a:lvl9pPr>
          </a:lstStyle>
          <a:p>
            <a:r>
              <a:rPr lang="en-US" sz="2800" b="1" dirty="0"/>
              <a:t>TIPO DE VEHÍCULO</a:t>
            </a:r>
          </a:p>
        </p:txBody>
      </p:sp>
      <p:sp>
        <p:nvSpPr>
          <p:cNvPr id="8" name="テキスト プレースホルダー 12">
            <a:extLst>
              <a:ext uri="{FF2B5EF4-FFF2-40B4-BE49-F238E27FC236}">
                <a16:creationId xmlns:a16="http://schemas.microsoft.com/office/drawing/2014/main" id="{8DD2494A-B0B7-4166-8098-EFD60221F6BC}"/>
              </a:ext>
            </a:extLst>
          </p:cNvPr>
          <p:cNvSpPr txBox="1">
            <a:spLocks/>
          </p:cNvSpPr>
          <p:nvPr/>
        </p:nvSpPr>
        <p:spPr>
          <a:xfrm>
            <a:off x="10016363" y="5143500"/>
            <a:ext cx="3865190" cy="558252"/>
          </a:xfrm>
          <a:prstGeom prst="rect">
            <a:avLst/>
          </a:prstGeom>
        </p:spPr>
        <p:txBody>
          <a:bodyPr vert="horz" lIns="163275" tIns="81638" rIns="163275" bIns="81638" rtlCol="0" anchor="b">
            <a:noAutofit/>
          </a:bodyPr>
          <a:lstStyle>
            <a:lvl1pPr indent="0">
              <a:spcBef>
                <a:spcPct val="20000"/>
              </a:spcBef>
              <a:buFontTx/>
              <a:buNone/>
              <a:defRPr sz="2400" baseline="0">
                <a:solidFill>
                  <a:schemeClr val="accent2"/>
                </a:solidFill>
                <a:latin typeface="Aleo-BoldItalic" pitchFamily="34" charset="0"/>
              </a:defRPr>
            </a:lvl1pPr>
            <a:lvl2pPr marL="828000" indent="-360000">
              <a:spcBef>
                <a:spcPct val="20000"/>
              </a:spcBef>
              <a:buFontTx/>
              <a:buChar char="●"/>
              <a:defRPr sz="2400"/>
            </a:lvl2pPr>
            <a:lvl3pPr marL="1188000" indent="-360000">
              <a:spcBef>
                <a:spcPct val="20000"/>
              </a:spcBef>
              <a:buFontTx/>
              <a:buChar char="●"/>
              <a:defRPr sz="2400"/>
            </a:lvl3pPr>
            <a:lvl4pPr marL="2857317" indent="-408188">
              <a:spcBef>
                <a:spcPct val="20000"/>
              </a:spcBef>
              <a:buFontTx/>
              <a:buChar char="●"/>
              <a:defRPr sz="2400"/>
            </a:lvl4pPr>
            <a:lvl5pPr marL="3673693" indent="-408188">
              <a:spcBef>
                <a:spcPct val="20000"/>
              </a:spcBef>
              <a:buFontTx/>
              <a:buChar char="●"/>
              <a:defRPr sz="2400"/>
            </a:lvl5pPr>
            <a:lvl6pPr marL="4490070" indent="-408188">
              <a:spcBef>
                <a:spcPct val="20000"/>
              </a:spcBef>
              <a:buFont typeface="Arial" panose="020B0604020202020204" pitchFamily="34" charset="0"/>
              <a:buChar char="•"/>
              <a:defRPr sz="3600"/>
            </a:lvl6pPr>
            <a:lvl7pPr marL="5306446" indent="-408188">
              <a:spcBef>
                <a:spcPct val="20000"/>
              </a:spcBef>
              <a:buFont typeface="Arial" panose="020B0604020202020204" pitchFamily="34" charset="0"/>
              <a:buChar char="•"/>
              <a:defRPr sz="3600"/>
            </a:lvl7pPr>
            <a:lvl8pPr marL="6122822" indent="-408188">
              <a:spcBef>
                <a:spcPct val="20000"/>
              </a:spcBef>
              <a:buFont typeface="Arial" panose="020B0604020202020204" pitchFamily="34" charset="0"/>
              <a:buChar char="•"/>
              <a:defRPr sz="3600"/>
            </a:lvl8pPr>
            <a:lvl9pPr marL="6939199" indent="-408188">
              <a:spcBef>
                <a:spcPct val="20000"/>
              </a:spcBef>
              <a:buFont typeface="Arial" panose="020B0604020202020204" pitchFamily="34" charset="0"/>
              <a:buChar char="•"/>
              <a:defRPr sz="3600"/>
            </a:lvl9pPr>
          </a:lstStyle>
          <a:p>
            <a:r>
              <a:rPr lang="en-US" sz="2800" b="1" dirty="0"/>
              <a:t>ATRIBUTO DE COMPRA</a:t>
            </a:r>
          </a:p>
        </p:txBody>
      </p:sp>
      <p:sp>
        <p:nvSpPr>
          <p:cNvPr id="9" name="テキスト プレースホルダー 14">
            <a:extLst>
              <a:ext uri="{FF2B5EF4-FFF2-40B4-BE49-F238E27FC236}">
                <a16:creationId xmlns:a16="http://schemas.microsoft.com/office/drawing/2014/main" id="{19D6C7CB-3EB3-4123-8055-288D32EC4E9C}"/>
              </a:ext>
            </a:extLst>
          </p:cNvPr>
          <p:cNvSpPr txBox="1">
            <a:spLocks/>
          </p:cNvSpPr>
          <p:nvPr/>
        </p:nvSpPr>
        <p:spPr>
          <a:xfrm>
            <a:off x="14399790" y="5143500"/>
            <a:ext cx="3672408" cy="558252"/>
          </a:xfrm>
          <a:prstGeom prst="rect">
            <a:avLst/>
          </a:prstGeom>
        </p:spPr>
        <p:txBody>
          <a:bodyPr vert="horz" lIns="163275" tIns="81638" rIns="163275" bIns="81638" rtlCol="0" anchor="b">
            <a:noAutofit/>
          </a:bodyPr>
          <a:lstStyle>
            <a:defPPr>
              <a:defRPr lang="en-US"/>
            </a:defPPr>
            <a:lvl1pPr indent="0">
              <a:spcBef>
                <a:spcPct val="20000"/>
              </a:spcBef>
              <a:buFontTx/>
              <a:buNone/>
              <a:defRPr sz="2400" baseline="0">
                <a:solidFill>
                  <a:schemeClr val="accent4"/>
                </a:solidFill>
                <a:latin typeface="Aleo-BoldItalic" pitchFamily="34" charset="0"/>
              </a:defRPr>
            </a:lvl1pPr>
            <a:lvl2pPr marL="828000" indent="-360000">
              <a:spcBef>
                <a:spcPct val="20000"/>
              </a:spcBef>
              <a:buFontTx/>
              <a:buChar char="●"/>
              <a:defRPr sz="2400"/>
            </a:lvl2pPr>
            <a:lvl3pPr marL="1188000" indent="-360000">
              <a:spcBef>
                <a:spcPct val="20000"/>
              </a:spcBef>
              <a:buFontTx/>
              <a:buChar char="●"/>
              <a:defRPr sz="2400"/>
            </a:lvl3pPr>
            <a:lvl4pPr marL="2857317" indent="-408188">
              <a:spcBef>
                <a:spcPct val="20000"/>
              </a:spcBef>
              <a:buFontTx/>
              <a:buChar char="●"/>
              <a:defRPr sz="2400"/>
            </a:lvl4pPr>
            <a:lvl5pPr marL="3673693" indent="-408188">
              <a:spcBef>
                <a:spcPct val="20000"/>
              </a:spcBef>
              <a:buFontTx/>
              <a:buChar char="●"/>
              <a:defRPr sz="2400"/>
            </a:lvl5pPr>
            <a:lvl6pPr marL="4490070" indent="-408188">
              <a:spcBef>
                <a:spcPct val="20000"/>
              </a:spcBef>
              <a:buFont typeface="Arial" panose="020B0604020202020204" pitchFamily="34" charset="0"/>
              <a:buChar char="•"/>
              <a:defRPr sz="3600"/>
            </a:lvl6pPr>
            <a:lvl7pPr marL="5306446" indent="-408188">
              <a:spcBef>
                <a:spcPct val="20000"/>
              </a:spcBef>
              <a:buFont typeface="Arial" panose="020B0604020202020204" pitchFamily="34" charset="0"/>
              <a:buChar char="•"/>
              <a:defRPr sz="3600"/>
            </a:lvl7pPr>
            <a:lvl8pPr marL="6122822" indent="-408188">
              <a:spcBef>
                <a:spcPct val="20000"/>
              </a:spcBef>
              <a:buFont typeface="Arial" panose="020B0604020202020204" pitchFamily="34" charset="0"/>
              <a:buChar char="•"/>
              <a:defRPr sz="3600"/>
            </a:lvl8pPr>
            <a:lvl9pPr marL="6939199" indent="-408188">
              <a:spcBef>
                <a:spcPct val="20000"/>
              </a:spcBef>
              <a:buFont typeface="Arial" panose="020B0604020202020204" pitchFamily="34" charset="0"/>
              <a:buChar char="•"/>
              <a:defRPr sz="3600"/>
            </a:lvl9pPr>
          </a:lstStyle>
          <a:p>
            <a:r>
              <a:rPr lang="en-US" sz="2800" b="1" dirty="0"/>
              <a:t>FACTOR NO COMPRA</a:t>
            </a:r>
          </a:p>
        </p:txBody>
      </p:sp>
      <p:sp>
        <p:nvSpPr>
          <p:cNvPr id="12" name="CuadroTexto 11">
            <a:extLst>
              <a:ext uri="{FF2B5EF4-FFF2-40B4-BE49-F238E27FC236}">
                <a16:creationId xmlns:a16="http://schemas.microsoft.com/office/drawing/2014/main" id="{0760DB12-FD3E-45D2-BEF5-CBDF9ED97F9B}"/>
              </a:ext>
            </a:extLst>
          </p:cNvPr>
          <p:cNvSpPr txBox="1"/>
          <p:nvPr/>
        </p:nvSpPr>
        <p:spPr>
          <a:xfrm>
            <a:off x="1478378" y="5949668"/>
            <a:ext cx="2985493" cy="2677656"/>
          </a:xfrm>
          <a:prstGeom prst="rect">
            <a:avLst/>
          </a:prstGeom>
          <a:noFill/>
        </p:spPr>
        <p:txBody>
          <a:bodyPr wrap="square" rtlCol="0">
            <a:spAutoFit/>
          </a:bodyPr>
          <a:lstStyle/>
          <a:p>
            <a:r>
              <a:rPr lang="es-EC" sz="2400" dirty="0">
                <a:solidFill>
                  <a:schemeClr val="tx1">
                    <a:lumMod val="75000"/>
                  </a:schemeClr>
                </a:solidFill>
              </a:rPr>
              <a:t>Años atrás se consideraban productos de mala calidad, actualmente están ganando presencia en el mercado</a:t>
            </a:r>
          </a:p>
        </p:txBody>
      </p:sp>
      <p:pic>
        <p:nvPicPr>
          <p:cNvPr id="1026" name="Picture 2" descr="Percepción - Iconos gratis de usuario">
            <a:extLst>
              <a:ext uri="{FF2B5EF4-FFF2-40B4-BE49-F238E27FC236}">
                <a16:creationId xmlns:a16="http://schemas.microsoft.com/office/drawing/2014/main" id="{F9ADB014-68D6-4174-A42C-9F1BC5CAC8DD}"/>
              </a:ext>
            </a:extLst>
          </p:cNvPr>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71624" y="2592390"/>
            <a:ext cx="2091287" cy="209128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66456FDB-A64F-4B6A-8200-55D48455BAD2}"/>
              </a:ext>
            </a:extLst>
          </p:cNvPr>
          <p:cNvSpPr txBox="1"/>
          <p:nvPr/>
        </p:nvSpPr>
        <p:spPr>
          <a:xfrm>
            <a:off x="5198342" y="6088167"/>
            <a:ext cx="3369661" cy="1200329"/>
          </a:xfrm>
          <a:prstGeom prst="rect">
            <a:avLst/>
          </a:prstGeom>
          <a:noFill/>
        </p:spPr>
        <p:txBody>
          <a:bodyPr wrap="square" rtlCol="0">
            <a:spAutoFit/>
          </a:bodyPr>
          <a:lstStyle/>
          <a:p>
            <a:r>
              <a:rPr lang="es-EC" sz="2400" dirty="0">
                <a:solidFill>
                  <a:schemeClr val="tx1">
                    <a:lumMod val="75000"/>
                  </a:schemeClr>
                </a:solidFill>
              </a:rPr>
              <a:t>Vehículo de preferencia SUV (Vehículo Utilitario Deportivo)</a:t>
            </a:r>
          </a:p>
        </p:txBody>
      </p:sp>
      <p:pic>
        <p:nvPicPr>
          <p:cNvPr id="1028" name="Picture 4" descr="Suv del coche del icono stock de ilustración. Ilustración de coche -  56975122">
            <a:extLst>
              <a:ext uri="{FF2B5EF4-FFF2-40B4-BE49-F238E27FC236}">
                <a16:creationId xmlns:a16="http://schemas.microsoft.com/office/drawing/2014/main" id="{D173C89B-0E96-4856-99BB-A9C3958FE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971"/>
          <a:stretch/>
        </p:blipFill>
        <p:spPr bwMode="auto">
          <a:xfrm>
            <a:off x="5198342" y="3020669"/>
            <a:ext cx="3369661" cy="16630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Imagen de Punto geográfico de la estación de carga de coches. Icono de  coche eléctrico vector signo de tráfico símbolo de vehículo de tecnología  de automóvil. EPS 10 Fotografía de Stock">
            <a:extLst>
              <a:ext uri="{FF2B5EF4-FFF2-40B4-BE49-F238E27FC236}">
                <a16:creationId xmlns:a16="http://schemas.microsoft.com/office/drawing/2014/main" id="{DCC5AA80-E1CD-46B7-80AD-0668A083B9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08" t="9400" r="19193" b="10101"/>
          <a:stretch/>
        </p:blipFill>
        <p:spPr bwMode="auto">
          <a:xfrm>
            <a:off x="10740755" y="2592390"/>
            <a:ext cx="1662530" cy="214821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D75DDBB6-7694-4E3B-A6CC-EEA81D8DC65F}"/>
              </a:ext>
            </a:extLst>
          </p:cNvPr>
          <p:cNvSpPr txBox="1"/>
          <p:nvPr/>
        </p:nvSpPr>
        <p:spPr>
          <a:xfrm>
            <a:off x="9485009" y="5991830"/>
            <a:ext cx="4396544" cy="1200329"/>
          </a:xfrm>
          <a:prstGeom prst="rect">
            <a:avLst/>
          </a:prstGeom>
          <a:noFill/>
        </p:spPr>
        <p:txBody>
          <a:bodyPr wrap="square" rtlCol="0">
            <a:spAutoFit/>
          </a:bodyPr>
          <a:lstStyle/>
          <a:p>
            <a:r>
              <a:rPr lang="es-EC" sz="2400" dirty="0">
                <a:solidFill>
                  <a:schemeClr val="tx1">
                    <a:lumMod val="75000"/>
                  </a:schemeClr>
                </a:solidFill>
              </a:rPr>
              <a:t>Precios económicos, equipamiento tecnológico que brinde comodidad y seguridad</a:t>
            </a:r>
          </a:p>
        </p:txBody>
      </p:sp>
      <p:sp>
        <p:nvSpPr>
          <p:cNvPr id="18" name="CuadroTexto 17">
            <a:extLst>
              <a:ext uri="{FF2B5EF4-FFF2-40B4-BE49-F238E27FC236}">
                <a16:creationId xmlns:a16="http://schemas.microsoft.com/office/drawing/2014/main" id="{F4A87F5D-9FB6-43D8-AF25-2BA818AB31A5}"/>
              </a:ext>
            </a:extLst>
          </p:cNvPr>
          <p:cNvSpPr txBox="1"/>
          <p:nvPr/>
        </p:nvSpPr>
        <p:spPr>
          <a:xfrm>
            <a:off x="14616024" y="6088167"/>
            <a:ext cx="3024336" cy="1200329"/>
          </a:xfrm>
          <a:prstGeom prst="rect">
            <a:avLst/>
          </a:prstGeom>
          <a:noFill/>
        </p:spPr>
        <p:txBody>
          <a:bodyPr wrap="square" rtlCol="0">
            <a:spAutoFit/>
          </a:bodyPr>
          <a:lstStyle/>
          <a:p>
            <a:r>
              <a:rPr lang="es-EC" sz="2400" dirty="0">
                <a:solidFill>
                  <a:schemeClr val="tx1">
                    <a:lumMod val="75000"/>
                  </a:schemeClr>
                </a:solidFill>
              </a:rPr>
              <a:t>Comentarios negativos e imagen de mala calidad</a:t>
            </a:r>
          </a:p>
        </p:txBody>
      </p:sp>
      <p:pic>
        <p:nvPicPr>
          <p:cNvPr id="1032" name="Picture 8" descr="Sistema negativo del icono ilustración del vector. Ilustración de salud -  136580983">
            <a:extLst>
              <a:ext uri="{FF2B5EF4-FFF2-40B4-BE49-F238E27FC236}">
                <a16:creationId xmlns:a16="http://schemas.microsoft.com/office/drawing/2014/main" id="{59589942-44B7-4A0D-832C-7EABCACC096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782" t="22361" r="23133" b="6530"/>
          <a:stretch/>
        </p:blipFill>
        <p:spPr bwMode="auto">
          <a:xfrm>
            <a:off x="15445847" y="2369515"/>
            <a:ext cx="1662530" cy="231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8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56EE1-F15A-44DF-9C7D-FE4CAF3AFD59}"/>
              </a:ext>
            </a:extLst>
          </p:cNvPr>
          <p:cNvSpPr>
            <a:spLocks noGrp="1"/>
          </p:cNvSpPr>
          <p:nvPr>
            <p:ph type="title"/>
          </p:nvPr>
        </p:nvSpPr>
        <p:spPr/>
        <p:txBody>
          <a:bodyPr/>
          <a:lstStyle/>
          <a:p>
            <a:r>
              <a:rPr lang="es-EC" dirty="0"/>
              <a:t>Resultados Cuantitativos</a:t>
            </a:r>
          </a:p>
        </p:txBody>
      </p:sp>
      <p:sp>
        <p:nvSpPr>
          <p:cNvPr id="22" name="Subtítulo 3">
            <a:extLst>
              <a:ext uri="{FF2B5EF4-FFF2-40B4-BE49-F238E27FC236}">
                <a16:creationId xmlns:a16="http://schemas.microsoft.com/office/drawing/2014/main" id="{FEE91473-2623-48FF-B03B-972F439E18F3}"/>
              </a:ext>
            </a:extLst>
          </p:cNvPr>
          <p:cNvSpPr>
            <a:spLocks noGrp="1"/>
          </p:cNvSpPr>
          <p:nvPr>
            <p:ph type="subTitle" idx="1"/>
          </p:nvPr>
        </p:nvSpPr>
        <p:spPr>
          <a:xfrm>
            <a:off x="4390678" y="1225122"/>
            <a:ext cx="13681520" cy="534002"/>
          </a:xfrm>
        </p:spPr>
        <p:txBody>
          <a:bodyPr/>
          <a:lstStyle/>
          <a:p>
            <a:r>
              <a:rPr lang="es-EC" dirty="0"/>
              <a:t>Alfa de Cronbach    0.913</a:t>
            </a:r>
          </a:p>
        </p:txBody>
      </p:sp>
      <p:cxnSp>
        <p:nvCxnSpPr>
          <p:cNvPr id="24" name="Conector recto de flecha 23">
            <a:extLst>
              <a:ext uri="{FF2B5EF4-FFF2-40B4-BE49-F238E27FC236}">
                <a16:creationId xmlns:a16="http://schemas.microsoft.com/office/drawing/2014/main" id="{AEBC4E9E-8FBC-4472-B38C-12708A171E8B}"/>
              </a:ext>
            </a:extLst>
          </p:cNvPr>
          <p:cNvCxnSpPr/>
          <p:nvPr/>
        </p:nvCxnSpPr>
        <p:spPr>
          <a:xfrm>
            <a:off x="7054974" y="1471092"/>
            <a:ext cx="216024" cy="0"/>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Chart 1">
            <a:extLst>
              <a:ext uri="{FF2B5EF4-FFF2-40B4-BE49-F238E27FC236}">
                <a16:creationId xmlns:a16="http://schemas.microsoft.com/office/drawing/2014/main" id="{109A971C-2D79-4C13-8DE6-5365F5C34572}"/>
              </a:ext>
            </a:extLst>
          </p:cNvPr>
          <p:cNvGraphicFramePr/>
          <p:nvPr>
            <p:extLst>
              <p:ext uri="{D42A27DB-BD31-4B8C-83A1-F6EECF244321}">
                <p14:modId xmlns:p14="http://schemas.microsoft.com/office/powerpoint/2010/main" val="695744271"/>
              </p:ext>
            </p:extLst>
          </p:nvPr>
        </p:nvGraphicFramePr>
        <p:xfrm>
          <a:off x="2050415" y="1960575"/>
          <a:ext cx="4428495" cy="4017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3" name="Chart 1">
            <a:extLst>
              <a:ext uri="{FF2B5EF4-FFF2-40B4-BE49-F238E27FC236}">
                <a16:creationId xmlns:a16="http://schemas.microsoft.com/office/drawing/2014/main" id="{E8D6B92B-68E7-46BF-8331-5D6BF523E07F}"/>
              </a:ext>
            </a:extLst>
          </p:cNvPr>
          <p:cNvGraphicFramePr/>
          <p:nvPr>
            <p:extLst>
              <p:ext uri="{D42A27DB-BD31-4B8C-83A1-F6EECF244321}">
                <p14:modId xmlns:p14="http://schemas.microsoft.com/office/powerpoint/2010/main" val="1238635234"/>
              </p:ext>
            </p:extLst>
          </p:nvPr>
        </p:nvGraphicFramePr>
        <p:xfrm>
          <a:off x="7162983" y="1997359"/>
          <a:ext cx="4428495" cy="3980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Chart 1">
            <a:extLst>
              <a:ext uri="{FF2B5EF4-FFF2-40B4-BE49-F238E27FC236}">
                <a16:creationId xmlns:a16="http://schemas.microsoft.com/office/drawing/2014/main" id="{FA1DB684-824F-45F6-85D5-478728C977AF}"/>
              </a:ext>
            </a:extLst>
          </p:cNvPr>
          <p:cNvGraphicFramePr/>
          <p:nvPr>
            <p:extLst>
              <p:ext uri="{D42A27DB-BD31-4B8C-83A1-F6EECF244321}">
                <p14:modId xmlns:p14="http://schemas.microsoft.com/office/powerpoint/2010/main" val="1980274324"/>
              </p:ext>
            </p:extLst>
          </p:nvPr>
        </p:nvGraphicFramePr>
        <p:xfrm>
          <a:off x="12275551" y="1997359"/>
          <a:ext cx="4428495" cy="4163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Chart 1">
            <a:extLst>
              <a:ext uri="{FF2B5EF4-FFF2-40B4-BE49-F238E27FC236}">
                <a16:creationId xmlns:a16="http://schemas.microsoft.com/office/drawing/2014/main" id="{B9287C6E-1094-4C60-9BFB-7AD5AD124969}"/>
              </a:ext>
            </a:extLst>
          </p:cNvPr>
          <p:cNvGraphicFramePr/>
          <p:nvPr>
            <p:extLst>
              <p:ext uri="{D42A27DB-BD31-4B8C-83A1-F6EECF244321}">
                <p14:modId xmlns:p14="http://schemas.microsoft.com/office/powerpoint/2010/main" val="2222762573"/>
              </p:ext>
            </p:extLst>
          </p:nvPr>
        </p:nvGraphicFramePr>
        <p:xfrm>
          <a:off x="1616040" y="6091308"/>
          <a:ext cx="4862870" cy="4163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1">
            <a:extLst>
              <a:ext uri="{FF2B5EF4-FFF2-40B4-BE49-F238E27FC236}">
                <a16:creationId xmlns:a16="http://schemas.microsoft.com/office/drawing/2014/main" id="{60DAF54B-B8F9-451B-8F72-8B8415BD1F7A}"/>
              </a:ext>
            </a:extLst>
          </p:cNvPr>
          <p:cNvGraphicFramePr/>
          <p:nvPr>
            <p:extLst>
              <p:ext uri="{D42A27DB-BD31-4B8C-83A1-F6EECF244321}">
                <p14:modId xmlns:p14="http://schemas.microsoft.com/office/powerpoint/2010/main" val="4284423207"/>
              </p:ext>
            </p:extLst>
          </p:nvPr>
        </p:nvGraphicFramePr>
        <p:xfrm>
          <a:off x="6945796" y="6091308"/>
          <a:ext cx="4862869" cy="43405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Chart 1">
            <a:extLst>
              <a:ext uri="{FF2B5EF4-FFF2-40B4-BE49-F238E27FC236}">
                <a16:creationId xmlns:a16="http://schemas.microsoft.com/office/drawing/2014/main" id="{A9098183-10BB-4465-A52B-972BF1860E84}"/>
              </a:ext>
            </a:extLst>
          </p:cNvPr>
          <p:cNvGraphicFramePr/>
          <p:nvPr>
            <p:extLst>
              <p:ext uri="{D42A27DB-BD31-4B8C-83A1-F6EECF244321}">
                <p14:modId xmlns:p14="http://schemas.microsoft.com/office/powerpoint/2010/main" val="2350666480"/>
              </p:ext>
            </p:extLst>
          </p:nvPr>
        </p:nvGraphicFramePr>
        <p:xfrm>
          <a:off x="12275551" y="6091308"/>
          <a:ext cx="4911182" cy="368042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9047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244356CE-FCD7-42E9-BCFC-E65A299D95F0}"/>
              </a:ext>
            </a:extLst>
          </p:cNvPr>
          <p:cNvGraphicFramePr>
            <a:graphicFrameLocks/>
          </p:cNvGraphicFramePr>
          <p:nvPr>
            <p:extLst>
              <p:ext uri="{D42A27DB-BD31-4B8C-83A1-F6EECF244321}">
                <p14:modId xmlns:p14="http://schemas.microsoft.com/office/powerpoint/2010/main" val="2691318416"/>
              </p:ext>
            </p:extLst>
          </p:nvPr>
        </p:nvGraphicFramePr>
        <p:xfrm>
          <a:off x="5682960" y="2326511"/>
          <a:ext cx="6649608" cy="5841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
            <a:extLst>
              <a:ext uri="{FF2B5EF4-FFF2-40B4-BE49-F238E27FC236}">
                <a16:creationId xmlns:a16="http://schemas.microsoft.com/office/drawing/2014/main" id="{DC5C4443-0E66-4C30-9DB2-37F422DA86F6}"/>
              </a:ext>
            </a:extLst>
          </p:cNvPr>
          <p:cNvGraphicFramePr/>
          <p:nvPr>
            <p:extLst>
              <p:ext uri="{D42A27DB-BD31-4B8C-83A1-F6EECF244321}">
                <p14:modId xmlns:p14="http://schemas.microsoft.com/office/powerpoint/2010/main" val="2207406370"/>
              </p:ext>
            </p:extLst>
          </p:nvPr>
        </p:nvGraphicFramePr>
        <p:xfrm>
          <a:off x="460500" y="2245826"/>
          <a:ext cx="5222460" cy="4553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
            <a:extLst>
              <a:ext uri="{FF2B5EF4-FFF2-40B4-BE49-F238E27FC236}">
                <a16:creationId xmlns:a16="http://schemas.microsoft.com/office/drawing/2014/main" id="{2598E6FA-311B-4D56-9753-EA0904262AA2}"/>
              </a:ext>
            </a:extLst>
          </p:cNvPr>
          <p:cNvGraphicFramePr/>
          <p:nvPr>
            <p:extLst>
              <p:ext uri="{D42A27DB-BD31-4B8C-83A1-F6EECF244321}">
                <p14:modId xmlns:p14="http://schemas.microsoft.com/office/powerpoint/2010/main" val="2445403075"/>
              </p:ext>
            </p:extLst>
          </p:nvPr>
        </p:nvGraphicFramePr>
        <p:xfrm>
          <a:off x="12527582" y="2245826"/>
          <a:ext cx="5551135" cy="592201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4BC47053-0641-4507-B8C1-7198A0A3331E}"/>
              </a:ext>
            </a:extLst>
          </p:cNvPr>
          <p:cNvSpPr txBox="1"/>
          <p:nvPr/>
        </p:nvSpPr>
        <p:spPr>
          <a:xfrm>
            <a:off x="1719583" y="8894097"/>
            <a:ext cx="3714154" cy="646331"/>
          </a:xfrm>
          <a:prstGeom prst="rect">
            <a:avLst/>
          </a:prstGeom>
          <a:noFill/>
        </p:spPr>
        <p:txBody>
          <a:bodyPr wrap="square" rtlCol="0">
            <a:spAutoFit/>
          </a:bodyPr>
          <a:lstStyle/>
          <a:p>
            <a:r>
              <a:rPr lang="es-EC" sz="2800" b="1" dirty="0">
                <a:solidFill>
                  <a:srgbClr val="3F3F3F">
                    <a:lumMod val="65000"/>
                    <a:lumOff val="35000"/>
                  </a:srgbClr>
                </a:solidFill>
              </a:rPr>
              <a:t>Conocimiento</a:t>
            </a:r>
            <a:r>
              <a:rPr lang="es-EC" sz="3600" dirty="0"/>
              <a:t> </a:t>
            </a:r>
            <a:r>
              <a:rPr lang="es-EC" sz="2800" b="1" dirty="0">
                <a:solidFill>
                  <a:srgbClr val="3F3F3F">
                    <a:lumMod val="65000"/>
                    <a:lumOff val="35000"/>
                  </a:srgbClr>
                </a:solidFill>
              </a:rPr>
              <a:t>de marca</a:t>
            </a:r>
          </a:p>
        </p:txBody>
      </p:sp>
      <p:sp>
        <p:nvSpPr>
          <p:cNvPr id="13" name="CuadroTexto 12">
            <a:extLst>
              <a:ext uri="{FF2B5EF4-FFF2-40B4-BE49-F238E27FC236}">
                <a16:creationId xmlns:a16="http://schemas.microsoft.com/office/drawing/2014/main" id="{E218C259-E7D3-4C36-B049-AD2ED5BD26E3}"/>
              </a:ext>
            </a:extLst>
          </p:cNvPr>
          <p:cNvSpPr txBox="1"/>
          <p:nvPr/>
        </p:nvSpPr>
        <p:spPr>
          <a:xfrm>
            <a:off x="5830836" y="9328675"/>
            <a:ext cx="2088232" cy="830997"/>
          </a:xfrm>
          <a:prstGeom prst="rect">
            <a:avLst/>
          </a:prstGeom>
          <a:noFill/>
        </p:spPr>
        <p:txBody>
          <a:bodyPr wrap="square" rtlCol="0">
            <a:spAutoFit/>
          </a:bodyPr>
          <a:lstStyle/>
          <a:p>
            <a:pPr algn="ctr"/>
            <a:r>
              <a:rPr lang="es-EC" sz="2400" b="1" dirty="0">
                <a:solidFill>
                  <a:srgbClr val="3F3F3F">
                    <a:lumMod val="65000"/>
                    <a:lumOff val="35000"/>
                  </a:srgbClr>
                </a:solidFill>
              </a:rPr>
              <a:t>Muy conocido 49.7%</a:t>
            </a:r>
          </a:p>
        </p:txBody>
      </p:sp>
      <p:sp>
        <p:nvSpPr>
          <p:cNvPr id="14" name="CuadroTexto 13">
            <a:extLst>
              <a:ext uri="{FF2B5EF4-FFF2-40B4-BE49-F238E27FC236}">
                <a16:creationId xmlns:a16="http://schemas.microsoft.com/office/drawing/2014/main" id="{95D52EFC-405D-4547-9C6F-71A66AE32B75}"/>
              </a:ext>
            </a:extLst>
          </p:cNvPr>
          <p:cNvSpPr txBox="1"/>
          <p:nvPr/>
        </p:nvSpPr>
        <p:spPr>
          <a:xfrm>
            <a:off x="8531136" y="9328675"/>
            <a:ext cx="2088232" cy="830997"/>
          </a:xfrm>
          <a:prstGeom prst="rect">
            <a:avLst/>
          </a:prstGeom>
          <a:noFill/>
        </p:spPr>
        <p:txBody>
          <a:bodyPr wrap="square" rtlCol="0">
            <a:spAutoFit/>
          </a:bodyPr>
          <a:lstStyle/>
          <a:p>
            <a:pPr algn="ctr"/>
            <a:r>
              <a:rPr lang="es-EC" sz="2400" b="1" dirty="0">
                <a:solidFill>
                  <a:srgbClr val="3F3F3F">
                    <a:lumMod val="65000"/>
                    <a:lumOff val="35000"/>
                  </a:srgbClr>
                </a:solidFill>
              </a:rPr>
              <a:t>Muy conocido 33.3%</a:t>
            </a:r>
          </a:p>
        </p:txBody>
      </p:sp>
      <p:sp>
        <p:nvSpPr>
          <p:cNvPr id="15" name="CuadroTexto 14">
            <a:extLst>
              <a:ext uri="{FF2B5EF4-FFF2-40B4-BE49-F238E27FC236}">
                <a16:creationId xmlns:a16="http://schemas.microsoft.com/office/drawing/2014/main" id="{847F880E-0E6D-4407-BB1A-009138CDB592}"/>
              </a:ext>
            </a:extLst>
          </p:cNvPr>
          <p:cNvSpPr txBox="1"/>
          <p:nvPr/>
        </p:nvSpPr>
        <p:spPr>
          <a:xfrm>
            <a:off x="11231438" y="9357649"/>
            <a:ext cx="2088232" cy="830997"/>
          </a:xfrm>
          <a:prstGeom prst="rect">
            <a:avLst/>
          </a:prstGeom>
          <a:noFill/>
        </p:spPr>
        <p:txBody>
          <a:bodyPr wrap="square" rtlCol="0">
            <a:spAutoFit/>
          </a:bodyPr>
          <a:lstStyle/>
          <a:p>
            <a:pPr algn="ctr"/>
            <a:r>
              <a:rPr lang="es-EC" sz="2400" b="1" dirty="0">
                <a:solidFill>
                  <a:srgbClr val="3F3F3F">
                    <a:lumMod val="65000"/>
                    <a:lumOff val="35000"/>
                  </a:srgbClr>
                </a:solidFill>
              </a:rPr>
              <a:t>Conocido 38.3%</a:t>
            </a:r>
          </a:p>
        </p:txBody>
      </p:sp>
      <p:pic>
        <p:nvPicPr>
          <p:cNvPr id="2052" name="Picture 4" descr="Logo de Great Wall: la historia y el significado del logotipo, la marca y  el símbolo. | png, vector">
            <a:extLst>
              <a:ext uri="{FF2B5EF4-FFF2-40B4-BE49-F238E27FC236}">
                <a16:creationId xmlns:a16="http://schemas.microsoft.com/office/drawing/2014/main" id="{2857B410-47C1-49B0-B3A4-022365DCE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266" y="8301314"/>
            <a:ext cx="1372014" cy="8851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de JAC Motors: la historia y el significado del logotipo, la marca y  el símbolo. | png, vector">
            <a:extLst>
              <a:ext uri="{FF2B5EF4-FFF2-40B4-BE49-F238E27FC236}">
                <a16:creationId xmlns:a16="http://schemas.microsoft.com/office/drawing/2014/main" id="{55F54D86-8518-48DD-B99F-23EADCCD66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4404" y="8167836"/>
            <a:ext cx="1941696" cy="11005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go de Chery: la historia y el significado del logotipo, la marca y el  símbolo. | png, vector">
            <a:extLst>
              <a:ext uri="{FF2B5EF4-FFF2-40B4-BE49-F238E27FC236}">
                <a16:creationId xmlns:a16="http://schemas.microsoft.com/office/drawing/2014/main" id="{D0D68016-0ED9-4B2E-9204-5F47773054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40298" y="8228160"/>
            <a:ext cx="1956604" cy="110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3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p:cNvSpPr>
            <a:spLocks noGrp="1"/>
          </p:cNvSpPr>
          <p:nvPr>
            <p:ph type="body" sz="quarter" idx="21"/>
          </p:nvPr>
        </p:nvSpPr>
        <p:spPr>
          <a:xfrm>
            <a:off x="11375454" y="487703"/>
            <a:ext cx="6766943" cy="1800200"/>
          </a:xfrm>
        </p:spPr>
        <p:txBody>
          <a:bodyPr>
            <a:normAutofit/>
          </a:bodyPr>
          <a:lstStyle/>
          <a:p>
            <a:r>
              <a:rPr lang="es-ES" sz="2600" b="1" dirty="0">
                <a:solidFill>
                  <a:schemeClr val="accent3"/>
                </a:solidFill>
              </a:rPr>
              <a:t>H0.- </a:t>
            </a:r>
            <a:r>
              <a:rPr lang="es-ES" sz="2600" dirty="0"/>
              <a:t>Existen componentes del comportamiento del consumidor que no influyen en la decisión de compra de automóviles de marcas chinas versus automóviles de marcas tradicionales.</a:t>
            </a:r>
            <a:endParaRPr lang="en-US" sz="2600" dirty="0"/>
          </a:p>
        </p:txBody>
      </p:sp>
      <p:sp>
        <p:nvSpPr>
          <p:cNvPr id="19" name="テキスト プレースホルダー 18"/>
          <p:cNvSpPr>
            <a:spLocks noGrp="1"/>
          </p:cNvSpPr>
          <p:nvPr>
            <p:ph type="body" sz="quarter" idx="15"/>
          </p:nvPr>
        </p:nvSpPr>
        <p:spPr/>
        <p:txBody>
          <a:bodyPr>
            <a:normAutofit fontScale="55000" lnSpcReduction="20000"/>
          </a:bodyPr>
          <a:lstStyle/>
          <a:p>
            <a:endParaRPr lang="en-US" dirty="0"/>
          </a:p>
        </p:txBody>
      </p:sp>
      <p:sp>
        <p:nvSpPr>
          <p:cNvPr id="20" name="テキスト プレースホルダー 19"/>
          <p:cNvSpPr>
            <a:spLocks noGrp="1"/>
          </p:cNvSpPr>
          <p:nvPr>
            <p:ph type="body" sz="quarter" idx="17"/>
          </p:nvPr>
        </p:nvSpPr>
        <p:spPr/>
        <p:txBody>
          <a:bodyPr>
            <a:normAutofit fontScale="32500" lnSpcReduction="20000"/>
          </a:bodyPr>
          <a:lstStyle/>
          <a:p>
            <a:endParaRPr lang="en-US" dirty="0"/>
          </a:p>
        </p:txBody>
      </p:sp>
      <p:sp>
        <p:nvSpPr>
          <p:cNvPr id="21" name="テキスト プレースホルダー 20"/>
          <p:cNvSpPr>
            <a:spLocks noGrp="1"/>
          </p:cNvSpPr>
          <p:nvPr>
            <p:ph type="body" sz="quarter" idx="18"/>
          </p:nvPr>
        </p:nvSpPr>
        <p:spPr/>
        <p:txBody>
          <a:bodyPr/>
          <a:lstStyle/>
          <a:p>
            <a:endParaRPr lang="en-US" dirty="0"/>
          </a:p>
        </p:txBody>
      </p:sp>
      <p:sp>
        <p:nvSpPr>
          <p:cNvPr id="22" name="テキスト プレースホルダー 21"/>
          <p:cNvSpPr>
            <a:spLocks noGrp="1"/>
          </p:cNvSpPr>
          <p:nvPr>
            <p:ph type="body" sz="quarter" idx="19"/>
          </p:nvPr>
        </p:nvSpPr>
        <p:spPr/>
        <p:txBody>
          <a:bodyPr>
            <a:normAutofit fontScale="92500" lnSpcReduction="10000"/>
          </a:bodyPr>
          <a:lstStyle/>
          <a:p>
            <a:endParaRPr lang="en-US" dirty="0"/>
          </a:p>
        </p:txBody>
      </p:sp>
      <p:pic>
        <p:nvPicPr>
          <p:cNvPr id="8" name="Marcador de posición de imagen 7">
            <a:extLst>
              <a:ext uri="{FF2B5EF4-FFF2-40B4-BE49-F238E27FC236}">
                <a16:creationId xmlns:a16="http://schemas.microsoft.com/office/drawing/2014/main" id="{D079DC82-4AAF-455D-B31B-76B1F7EE6B7F}"/>
              </a:ext>
            </a:extLst>
          </p:cNvPr>
          <p:cNvPicPr>
            <a:picLocks noGrp="1" noChangeAspect="1"/>
          </p:cNvPicPr>
          <p:nvPr>
            <p:ph type="pic" sz="quarter" idx="10"/>
          </p:nvPr>
        </p:nvPicPr>
        <p:blipFill rotWithShape="1">
          <a:blip r:embed="rId2"/>
          <a:srcRect l="14800" t="15000" r="14800" b="19201"/>
          <a:stretch/>
        </p:blipFill>
        <p:spPr>
          <a:xfrm>
            <a:off x="616293" y="1190113"/>
            <a:ext cx="9876187" cy="5876641"/>
          </a:xfrm>
        </p:spPr>
      </p:pic>
      <p:sp>
        <p:nvSpPr>
          <p:cNvPr id="4" name="Marcador de texto 3">
            <a:extLst>
              <a:ext uri="{FF2B5EF4-FFF2-40B4-BE49-F238E27FC236}">
                <a16:creationId xmlns:a16="http://schemas.microsoft.com/office/drawing/2014/main" id="{65D58732-8D44-4821-84D3-D296F71E3EFA}"/>
              </a:ext>
            </a:extLst>
          </p:cNvPr>
          <p:cNvSpPr>
            <a:spLocks noGrp="1"/>
          </p:cNvSpPr>
          <p:nvPr>
            <p:ph type="body" sz="quarter" idx="24"/>
          </p:nvPr>
        </p:nvSpPr>
        <p:spPr>
          <a:xfrm>
            <a:off x="11375454" y="3155476"/>
            <a:ext cx="6766943" cy="1584176"/>
          </a:xfrm>
        </p:spPr>
        <p:txBody>
          <a:bodyPr>
            <a:noAutofit/>
          </a:bodyPr>
          <a:lstStyle/>
          <a:p>
            <a:r>
              <a:rPr lang="es-ES" sz="2600" b="1" dirty="0">
                <a:solidFill>
                  <a:schemeClr val="accent3"/>
                </a:solidFill>
              </a:rPr>
              <a:t>H1.- </a:t>
            </a:r>
            <a:r>
              <a:rPr lang="es-ES" sz="2600" dirty="0"/>
              <a:t>Existen componentes del comportamiento del consumidor que influyen en la decisión de compra de automóviles de marcas chinas versus automóviles de marcas tradicionales.</a:t>
            </a:r>
            <a:endParaRPr lang="es-EC" sz="2600" dirty="0"/>
          </a:p>
        </p:txBody>
      </p:sp>
    </p:spTree>
    <p:extLst>
      <p:ext uri="{BB962C8B-B14F-4D97-AF65-F5344CB8AC3E}">
        <p14:creationId xmlns:p14="http://schemas.microsoft.com/office/powerpoint/2010/main" val="3172124743"/>
      </p:ext>
    </p:extLst>
  </p:cSld>
  <p:clrMapOvr>
    <a:masterClrMapping/>
  </p:clrMapOvr>
  <mc:AlternateContent xmlns:mc="http://schemas.openxmlformats.org/markup-compatibility/2006" xmlns:p14="http://schemas.microsoft.com/office/powerpoint/2010/main">
    <mc:Choice Requires="p14">
      <p:transition spd="slow" p14:dur="1200" advTm="4163">
        <p14:flip dir="r"/>
      </p:transition>
    </mc:Choice>
    <mc:Fallback xmlns="">
      <p:transition spd="slow" advTm="4163">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rot="21288877">
            <a:off x="1957121" y="9082952"/>
            <a:ext cx="6153296" cy="82473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vert="horz" lIns="163275" tIns="81638" rIns="163275" bIns="81638" rtlCol="0">
            <a:noAutofit/>
          </a:bodyPr>
          <a:lstStyle/>
          <a:p>
            <a:r>
              <a:rPr lang="es-EC" sz="2400" dirty="0">
                <a:solidFill>
                  <a:schemeClr val="tx1"/>
                </a:solidFill>
              </a:rPr>
              <a:t>Participación de mercado en unidades 2019 y tasa de crecimiento</a:t>
            </a:r>
            <a:endParaRPr lang="en-US" sz="2400" dirty="0">
              <a:solidFill>
                <a:schemeClr val="tx1"/>
              </a:solidFill>
            </a:endParaRPr>
          </a:p>
        </p:txBody>
      </p:sp>
      <p:sp>
        <p:nvSpPr>
          <p:cNvPr id="13" name="テキスト プレースホルダー 12"/>
          <p:cNvSpPr>
            <a:spLocks noGrp="1"/>
          </p:cNvSpPr>
          <p:nvPr>
            <p:ph type="body" sz="quarter" idx="16"/>
          </p:nvPr>
        </p:nvSpPr>
        <p:spPr>
          <a:xfrm rot="21288877">
            <a:off x="9625207" y="8912578"/>
            <a:ext cx="6144049" cy="922233"/>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vert="horz" lIns="163275" tIns="81638" rIns="163275" bIns="81638" rtlCol="0">
            <a:noAutofit/>
          </a:bodyPr>
          <a:lstStyle/>
          <a:p>
            <a:r>
              <a:rPr lang="es-EC" sz="2400" dirty="0">
                <a:solidFill>
                  <a:schemeClr val="tx1"/>
                </a:solidFill>
              </a:rPr>
              <a:t>Gráfico participación de mercado en unidades de vehículos de marcas chinas 2019</a:t>
            </a:r>
            <a:endParaRPr lang="en-US" sz="2400" dirty="0">
              <a:solidFill>
                <a:schemeClr val="tx1"/>
              </a:solidFill>
            </a:endParaRPr>
          </a:p>
        </p:txBody>
      </p:sp>
      <p:pic>
        <p:nvPicPr>
          <p:cNvPr id="28" name="Marcador de posición de imagen 27">
            <a:extLst>
              <a:ext uri="{FF2B5EF4-FFF2-40B4-BE49-F238E27FC236}">
                <a16:creationId xmlns:a16="http://schemas.microsoft.com/office/drawing/2014/main" id="{E8E2D18C-C28D-4894-BA6A-641B84599C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338" t="14658" r="8539" b="18733"/>
          <a:stretch/>
        </p:blipFill>
        <p:spPr>
          <a:xfrm>
            <a:off x="862286" y="2983260"/>
            <a:ext cx="8870659" cy="5645176"/>
          </a:xfrm>
        </p:spPr>
      </p:pic>
      <p:graphicFrame>
        <p:nvGraphicFramePr>
          <p:cNvPr id="34" name="Gráfico 33">
            <a:extLst>
              <a:ext uri="{FF2B5EF4-FFF2-40B4-BE49-F238E27FC236}">
                <a16:creationId xmlns:a16="http://schemas.microsoft.com/office/drawing/2014/main" id="{30D2CD3E-539B-4844-BF89-6B3C5EBD7DA9}"/>
              </a:ext>
            </a:extLst>
          </p:cNvPr>
          <p:cNvGraphicFramePr/>
          <p:nvPr>
            <p:extLst>
              <p:ext uri="{D42A27DB-BD31-4B8C-83A1-F6EECF244321}">
                <p14:modId xmlns:p14="http://schemas.microsoft.com/office/powerpoint/2010/main" val="1198662840"/>
              </p:ext>
            </p:extLst>
          </p:nvPr>
        </p:nvGraphicFramePr>
        <p:xfrm>
          <a:off x="10367342" y="2623220"/>
          <a:ext cx="7667133" cy="6183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プレースホルダー 22">
            <a:extLst>
              <a:ext uri="{FF2B5EF4-FFF2-40B4-BE49-F238E27FC236}">
                <a16:creationId xmlns:a16="http://schemas.microsoft.com/office/drawing/2014/main" id="{E6767A57-2F6C-4E37-BD3F-2B24FB01E086}"/>
              </a:ext>
            </a:extLst>
          </p:cNvPr>
          <p:cNvSpPr>
            <a:spLocks noGrp="1"/>
          </p:cNvSpPr>
          <p:nvPr>
            <p:ph type="body" sz="quarter" idx="21"/>
          </p:nvPr>
        </p:nvSpPr>
        <p:spPr>
          <a:xfrm>
            <a:off x="4419461" y="826780"/>
            <a:ext cx="13408912" cy="900100"/>
          </a:xfrm>
        </p:spPr>
        <p:txBody>
          <a:bodyPr>
            <a:normAutofit lnSpcReduction="10000"/>
          </a:bodyPr>
          <a:lstStyle/>
          <a:p>
            <a:r>
              <a:rPr lang="es-ES" sz="2600" b="1" dirty="0">
                <a:solidFill>
                  <a:schemeClr val="accent3"/>
                </a:solidFill>
              </a:rPr>
              <a:t>H0.- </a:t>
            </a:r>
            <a:r>
              <a:rPr lang="es-ES" sz="2600" dirty="0"/>
              <a:t>Los automóviles de marcas chinas y marcas tradicionales no tienen igual participación de mercado.</a:t>
            </a:r>
            <a:endParaRPr lang="en-US" sz="2600" dirty="0"/>
          </a:p>
        </p:txBody>
      </p:sp>
      <p:sp>
        <p:nvSpPr>
          <p:cNvPr id="12" name="Marcador de texto 3">
            <a:extLst>
              <a:ext uri="{FF2B5EF4-FFF2-40B4-BE49-F238E27FC236}">
                <a16:creationId xmlns:a16="http://schemas.microsoft.com/office/drawing/2014/main" id="{BBA6B3D2-690C-426A-9253-6DC864894999}"/>
              </a:ext>
            </a:extLst>
          </p:cNvPr>
          <p:cNvSpPr txBox="1">
            <a:spLocks/>
          </p:cNvSpPr>
          <p:nvPr/>
        </p:nvSpPr>
        <p:spPr>
          <a:xfrm>
            <a:off x="4534693" y="1933602"/>
            <a:ext cx="13178447" cy="900100"/>
          </a:xfrm>
          <a:prstGeom prst="rect">
            <a:avLst/>
          </a:prstGeom>
        </p:spPr>
        <p:txBody>
          <a:bodyPr>
            <a:noAutofit/>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s-ES" sz="2600" b="1" dirty="0">
                <a:solidFill>
                  <a:schemeClr val="accent3"/>
                </a:solidFill>
              </a:rPr>
              <a:t>H2.- </a:t>
            </a:r>
            <a:r>
              <a:rPr lang="es-ES" sz="2600" dirty="0"/>
              <a:t>Los automóviles de marcas chinas y marcas tradicionales tienen igual participación de mercado.</a:t>
            </a:r>
            <a:endParaRPr lang="es-EC" sz="2600" dirty="0"/>
          </a:p>
        </p:txBody>
      </p:sp>
    </p:spTree>
    <p:extLst>
      <p:ext uri="{BB962C8B-B14F-4D97-AF65-F5344CB8AC3E}">
        <p14:creationId xmlns:p14="http://schemas.microsoft.com/office/powerpoint/2010/main" val="3160837592"/>
      </p:ext>
    </p:extLst>
  </p:cSld>
  <p:clrMapOvr>
    <a:masterClrMapping/>
  </p:clrMapOvr>
  <mc:AlternateContent xmlns:mc="http://schemas.openxmlformats.org/markup-compatibility/2006" xmlns:p14="http://schemas.microsoft.com/office/powerpoint/2010/main">
    <mc:Choice Requires="p14">
      <p:transition spd="slow" p14:dur="1200" advTm="3518">
        <p14:prism/>
      </p:transition>
    </mc:Choice>
    <mc:Fallback xmlns="">
      <p:transition spd="slow" advTm="3518">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014416" y="5762949"/>
            <a:ext cx="1728192" cy="172819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Edad</a:t>
            </a:r>
          </a:p>
        </p:txBody>
      </p:sp>
      <p:sp>
        <p:nvSpPr>
          <p:cNvPr id="11" name="円/楕円 10"/>
          <p:cNvSpPr/>
          <p:nvPr/>
        </p:nvSpPr>
        <p:spPr>
          <a:xfrm>
            <a:off x="4185295" y="3743913"/>
            <a:ext cx="1728192" cy="17281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Sector</a:t>
            </a:r>
          </a:p>
        </p:txBody>
      </p:sp>
      <p:sp>
        <p:nvSpPr>
          <p:cNvPr id="12" name="円/楕円 11"/>
          <p:cNvSpPr/>
          <p:nvPr/>
        </p:nvSpPr>
        <p:spPr>
          <a:xfrm>
            <a:off x="12815614" y="3743913"/>
            <a:ext cx="1728192" cy="172819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Tipo</a:t>
            </a:r>
          </a:p>
          <a:p>
            <a:pPr algn="ctr"/>
            <a:r>
              <a:rPr lang="en-US" dirty="0">
                <a:latin typeface="Aleo-Bold" pitchFamily="34" charset="0"/>
              </a:rPr>
              <a:t>vehículo</a:t>
            </a:r>
          </a:p>
        </p:txBody>
      </p:sp>
      <p:sp>
        <p:nvSpPr>
          <p:cNvPr id="13" name="円/楕円 12"/>
          <p:cNvSpPr/>
          <p:nvPr/>
        </p:nvSpPr>
        <p:spPr>
          <a:xfrm>
            <a:off x="10481138" y="5762949"/>
            <a:ext cx="1728192" cy="17281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Estructura</a:t>
            </a:r>
          </a:p>
          <a:p>
            <a:pPr algn="ctr"/>
            <a:r>
              <a:rPr lang="en-US" dirty="0">
                <a:latin typeface="Aleo-Bold" pitchFamily="34" charset="0"/>
              </a:rPr>
              <a:t>Familiar</a:t>
            </a:r>
          </a:p>
        </p:txBody>
      </p:sp>
      <p:sp>
        <p:nvSpPr>
          <p:cNvPr id="14" name="円/楕円 13"/>
          <p:cNvSpPr/>
          <p:nvPr/>
        </p:nvSpPr>
        <p:spPr>
          <a:xfrm>
            <a:off x="8359510" y="3743913"/>
            <a:ext cx="1728192" cy="17281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Estado</a:t>
            </a:r>
          </a:p>
          <a:p>
            <a:pPr algn="ctr"/>
            <a:r>
              <a:rPr lang="en-US" dirty="0">
                <a:latin typeface="Aleo-Bold" pitchFamily="34" charset="0"/>
              </a:rPr>
              <a:t>civil</a:t>
            </a:r>
          </a:p>
        </p:txBody>
      </p:sp>
      <p:sp>
        <p:nvSpPr>
          <p:cNvPr id="25" name="テキスト プレースホルダー 22">
            <a:extLst>
              <a:ext uri="{FF2B5EF4-FFF2-40B4-BE49-F238E27FC236}">
                <a16:creationId xmlns:a16="http://schemas.microsoft.com/office/drawing/2014/main" id="{116DFBF9-575B-4093-8E48-5AC84A087694}"/>
              </a:ext>
            </a:extLst>
          </p:cNvPr>
          <p:cNvSpPr txBox="1">
            <a:spLocks/>
          </p:cNvSpPr>
          <p:nvPr/>
        </p:nvSpPr>
        <p:spPr>
          <a:xfrm>
            <a:off x="4474883" y="838205"/>
            <a:ext cx="13408912" cy="900100"/>
          </a:xfrm>
          <a:prstGeom prst="rect">
            <a:avLst/>
          </a:prstGeom>
        </p:spPr>
        <p:txBody>
          <a:bodyPr>
            <a:normAutofit/>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s-ES" sz="2600" b="1" dirty="0">
                <a:solidFill>
                  <a:schemeClr val="accent3"/>
                </a:solidFill>
              </a:rPr>
              <a:t>H0.- </a:t>
            </a:r>
            <a:r>
              <a:rPr lang="es-ES" sz="2600" dirty="0"/>
              <a:t>La caracterización del mercado automotriz de marcas chinas y marcas tradicionales no es igual en el DMQ y Valle de los Chillos.</a:t>
            </a:r>
            <a:endParaRPr lang="en-US" sz="2600" dirty="0"/>
          </a:p>
        </p:txBody>
      </p:sp>
      <p:sp>
        <p:nvSpPr>
          <p:cNvPr id="26" name="Marcador de texto 3">
            <a:extLst>
              <a:ext uri="{FF2B5EF4-FFF2-40B4-BE49-F238E27FC236}">
                <a16:creationId xmlns:a16="http://schemas.microsoft.com/office/drawing/2014/main" id="{2735227B-95EA-4651-9183-8BD3BDD92C2A}"/>
              </a:ext>
            </a:extLst>
          </p:cNvPr>
          <p:cNvSpPr txBox="1">
            <a:spLocks/>
          </p:cNvSpPr>
          <p:nvPr/>
        </p:nvSpPr>
        <p:spPr>
          <a:xfrm>
            <a:off x="4474883" y="2113416"/>
            <a:ext cx="13178447" cy="900100"/>
          </a:xfrm>
          <a:prstGeom prst="rect">
            <a:avLst/>
          </a:prstGeom>
        </p:spPr>
        <p:txBody>
          <a:bodyPr>
            <a:noAutofit/>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s-ES" sz="2600" b="1" dirty="0">
                <a:solidFill>
                  <a:schemeClr val="accent3"/>
                </a:solidFill>
              </a:rPr>
              <a:t>H3.- </a:t>
            </a:r>
            <a:r>
              <a:rPr lang="es-ES" sz="2600" dirty="0"/>
              <a:t>La caracterización del mercado automotriz de marcas chinas y marcas tradicionales es igual en el DMQ y Valle de los Chillos.</a:t>
            </a:r>
            <a:endParaRPr lang="es-EC" sz="2600" dirty="0"/>
          </a:p>
        </p:txBody>
      </p:sp>
      <p:sp>
        <p:nvSpPr>
          <p:cNvPr id="27" name="円/楕円 10">
            <a:extLst>
              <a:ext uri="{FF2B5EF4-FFF2-40B4-BE49-F238E27FC236}">
                <a16:creationId xmlns:a16="http://schemas.microsoft.com/office/drawing/2014/main" id="{A9E9E108-2B25-4B2D-82F8-2985658C7170}"/>
              </a:ext>
            </a:extLst>
          </p:cNvPr>
          <p:cNvSpPr/>
          <p:nvPr/>
        </p:nvSpPr>
        <p:spPr>
          <a:xfrm>
            <a:off x="6310826" y="5762949"/>
            <a:ext cx="1728192" cy="1728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Ingresos</a:t>
            </a:r>
          </a:p>
        </p:txBody>
      </p:sp>
      <p:sp>
        <p:nvSpPr>
          <p:cNvPr id="30" name="円/楕円 11">
            <a:extLst>
              <a:ext uri="{FF2B5EF4-FFF2-40B4-BE49-F238E27FC236}">
                <a16:creationId xmlns:a16="http://schemas.microsoft.com/office/drawing/2014/main" id="{5EFB9B22-0BE8-4AD3-9F9E-9293F5065F50}"/>
              </a:ext>
            </a:extLst>
          </p:cNvPr>
          <p:cNvSpPr/>
          <p:nvPr/>
        </p:nvSpPr>
        <p:spPr>
          <a:xfrm>
            <a:off x="14183766" y="5791572"/>
            <a:ext cx="1728192" cy="1728192"/>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Pago </a:t>
            </a:r>
          </a:p>
          <a:p>
            <a:pPr algn="ctr"/>
            <a:r>
              <a:rPr lang="en-US" dirty="0">
                <a:latin typeface="Aleo-Bold" pitchFamily="34" charset="0"/>
              </a:rPr>
              <a:t>vehículo</a:t>
            </a:r>
          </a:p>
        </p:txBody>
      </p:sp>
      <p:sp>
        <p:nvSpPr>
          <p:cNvPr id="17" name="CuadroTexto 16">
            <a:extLst>
              <a:ext uri="{FF2B5EF4-FFF2-40B4-BE49-F238E27FC236}">
                <a16:creationId xmlns:a16="http://schemas.microsoft.com/office/drawing/2014/main" id="{78728637-D669-4569-AFD6-DEA6F5D0D3EA}"/>
              </a:ext>
            </a:extLst>
          </p:cNvPr>
          <p:cNvSpPr txBox="1"/>
          <p:nvPr/>
        </p:nvSpPr>
        <p:spPr>
          <a:xfrm>
            <a:off x="3498478" y="8236346"/>
            <a:ext cx="13178447" cy="954107"/>
          </a:xfrm>
          <a:prstGeom prst="rect">
            <a:avLst/>
          </a:prstGeom>
          <a:noFill/>
        </p:spPr>
        <p:txBody>
          <a:bodyPr wrap="square" rtlCol="0">
            <a:spAutoFit/>
          </a:bodyPr>
          <a:lstStyle/>
          <a:p>
            <a:r>
              <a:rPr lang="es-EC" sz="2800" dirty="0">
                <a:ea typeface="Calibri" panose="020F0502020204030204" pitchFamily="34" charset="0"/>
              </a:rPr>
              <a:t>L</a:t>
            </a:r>
            <a:r>
              <a:rPr lang="es-EC" sz="2800" dirty="0">
                <a:effectLst/>
                <a:ea typeface="Calibri" panose="020F0502020204030204" pitchFamily="34" charset="0"/>
              </a:rPr>
              <a:t>as características son iguales para los dos sectores con porcentajes similares y representativos en cada análisis por lo cual se acepta la hipótesis.</a:t>
            </a:r>
            <a:endParaRPr lang="es-EC" sz="4400" dirty="0"/>
          </a:p>
        </p:txBody>
      </p:sp>
    </p:spTree>
    <p:extLst>
      <p:ext uri="{BB962C8B-B14F-4D97-AF65-F5344CB8AC3E}">
        <p14:creationId xmlns:p14="http://schemas.microsoft.com/office/powerpoint/2010/main" val="205122404"/>
      </p:ext>
    </p:extLst>
  </p:cSld>
  <p:clrMapOvr>
    <a:masterClrMapping/>
  </p:clrMapOvr>
  <p:transition spd="slow" advTm="684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9" presetClass="entr" presetSubtype="0" decel="10000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par>
                          <p:cTn id="18" fill="hold">
                            <p:stCondLst>
                              <p:cond delay="1500"/>
                            </p:stCondLst>
                            <p:childTnLst>
                              <p:par>
                                <p:cTn id="19" presetID="49" presetClass="entr" presetSubtype="0" decel="10000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style.rotation</p:attrName>
                                        </p:attrNameLst>
                                      </p:cBhvr>
                                      <p:tavLst>
                                        <p:tav tm="0">
                                          <p:val>
                                            <p:fltVal val="360"/>
                                          </p:val>
                                        </p:tav>
                                        <p:tav tm="100000">
                                          <p:val>
                                            <p:fltVal val="0"/>
                                          </p:val>
                                        </p:tav>
                                      </p:tavLst>
                                    </p:anim>
                                    <p:animEffect transition="in" filter="fade">
                                      <p:cBhvr>
                                        <p:cTn id="24" dur="500"/>
                                        <p:tgtEl>
                                          <p:spTgt spid="14"/>
                                        </p:tgtEl>
                                      </p:cBhvr>
                                    </p:animEffect>
                                  </p:childTnLst>
                                </p:cTn>
                              </p:par>
                            </p:childTnLst>
                          </p:cTn>
                        </p:par>
                        <p:par>
                          <p:cTn id="25" fill="hold">
                            <p:stCondLst>
                              <p:cond delay="2500"/>
                            </p:stCondLst>
                            <p:childTnLst>
                              <p:par>
                                <p:cTn id="26" presetID="49" presetClass="entr" presetSubtype="0" decel="10000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childTnLst>
                          </p:cTn>
                        </p:par>
                        <p:par>
                          <p:cTn id="32" fill="hold">
                            <p:stCondLst>
                              <p:cond delay="3500"/>
                            </p:stCondLst>
                            <p:childTnLst>
                              <p:par>
                                <p:cTn id="33" presetID="49" presetClass="entr" presetSubtype="0" decel="100000"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childTnLst>
                          </p:cTn>
                        </p:par>
                        <p:par>
                          <p:cTn id="39" fill="hold">
                            <p:stCondLst>
                              <p:cond delay="4500"/>
                            </p:stCondLst>
                            <p:childTnLst>
                              <p:par>
                                <p:cTn id="40" presetID="49" presetClass="entr" presetSubtype="0" decel="100000" fill="hold" grpId="0" nodeType="after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360"/>
                                          </p:val>
                                        </p:tav>
                                        <p:tav tm="100000">
                                          <p:val>
                                            <p:fltVal val="0"/>
                                          </p:val>
                                        </p:tav>
                                      </p:tavLst>
                                    </p:anim>
                                    <p:animEffect transition="in" filter="fade">
                                      <p:cBhvr>
                                        <p:cTn id="45" dur="500"/>
                                        <p:tgtEl>
                                          <p:spTgt spid="27"/>
                                        </p:tgtEl>
                                      </p:cBhvr>
                                    </p:animEffect>
                                  </p:childTnLst>
                                </p:cTn>
                              </p:par>
                            </p:childTnLst>
                          </p:cTn>
                        </p:par>
                        <p:par>
                          <p:cTn id="46" fill="hold">
                            <p:stCondLst>
                              <p:cond delay="5500"/>
                            </p:stCondLst>
                            <p:childTnLst>
                              <p:par>
                                <p:cTn id="47" presetID="49" presetClass="entr" presetSubtype="0" decel="100000" fill="hold" grpId="0" nodeType="afterEffect">
                                  <p:stCondLst>
                                    <p:cond delay="5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style.rotation</p:attrName>
                                        </p:attrNameLst>
                                      </p:cBhvr>
                                      <p:tavLst>
                                        <p:tav tm="0">
                                          <p:val>
                                            <p:fltVal val="360"/>
                                          </p:val>
                                        </p:tav>
                                        <p:tav tm="100000">
                                          <p:val>
                                            <p:fltVal val="0"/>
                                          </p:val>
                                        </p:tav>
                                      </p:tavLst>
                                    </p:anim>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7"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dirty="0">
                <a:solidFill>
                  <a:schemeClr val="accent1"/>
                </a:solidFill>
              </a:rPr>
              <a:t>INTRODUCCIÓN </a:t>
            </a:r>
          </a:p>
        </p:txBody>
      </p:sp>
      <p:sp>
        <p:nvSpPr>
          <p:cNvPr id="2" name="Subtítulo 1">
            <a:extLst>
              <a:ext uri="{FF2B5EF4-FFF2-40B4-BE49-F238E27FC236}">
                <a16:creationId xmlns:a16="http://schemas.microsoft.com/office/drawing/2014/main" id="{A4EFE0DF-322F-47FE-BCE5-8FAA4B8F4049}"/>
              </a:ext>
            </a:extLst>
          </p:cNvPr>
          <p:cNvSpPr>
            <a:spLocks noGrp="1"/>
          </p:cNvSpPr>
          <p:nvPr>
            <p:ph type="subTitle" idx="1"/>
          </p:nvPr>
        </p:nvSpPr>
        <p:spPr/>
        <p:txBody>
          <a:bodyPr/>
          <a:lstStyle/>
          <a:p>
            <a:r>
              <a:rPr lang="es-ES" dirty="0"/>
              <a:t>INDUSTRIA AUTOMOTRIZ</a:t>
            </a:r>
            <a:endParaRPr lang="es-EC" dirty="0"/>
          </a:p>
        </p:txBody>
      </p:sp>
      <p:cxnSp>
        <p:nvCxnSpPr>
          <p:cNvPr id="6" name="Conector: angular 5">
            <a:extLst>
              <a:ext uri="{FF2B5EF4-FFF2-40B4-BE49-F238E27FC236}">
                <a16:creationId xmlns:a16="http://schemas.microsoft.com/office/drawing/2014/main" id="{5313B986-CCA5-456A-9F3A-0EA6BECE05C7}"/>
              </a:ext>
            </a:extLst>
          </p:cNvPr>
          <p:cNvCxnSpPr>
            <a:cxnSpLocks/>
          </p:cNvCxnSpPr>
          <p:nvPr/>
        </p:nvCxnSpPr>
        <p:spPr>
          <a:xfrm rot="10800000">
            <a:off x="3886622" y="2983260"/>
            <a:ext cx="1512168" cy="1080120"/>
          </a:xfrm>
          <a:prstGeom prst="bentConnector3">
            <a:avLst>
              <a:gd name="adj1" fmla="val 50000"/>
            </a:avLst>
          </a:prstGeom>
          <a:ln w="9525" cap="flat" cmpd="sng" algn="ctr">
            <a:solidFill>
              <a:schemeClr val="accent1"/>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8" name="CuadroTexto 17">
            <a:extLst>
              <a:ext uri="{FF2B5EF4-FFF2-40B4-BE49-F238E27FC236}">
                <a16:creationId xmlns:a16="http://schemas.microsoft.com/office/drawing/2014/main" id="{D10DAF0E-799A-4570-9211-A80A0B310614}"/>
              </a:ext>
            </a:extLst>
          </p:cNvPr>
          <p:cNvSpPr txBox="1"/>
          <p:nvPr/>
        </p:nvSpPr>
        <p:spPr>
          <a:xfrm>
            <a:off x="1438350" y="2383095"/>
            <a:ext cx="2160240" cy="1384995"/>
          </a:xfrm>
          <a:prstGeom prst="rect">
            <a:avLst/>
          </a:prstGeom>
          <a:noFill/>
        </p:spPr>
        <p:txBody>
          <a:bodyPr wrap="square" rtlCol="0">
            <a:spAutoFit/>
          </a:bodyPr>
          <a:lstStyle/>
          <a:p>
            <a:pPr algn="ctr"/>
            <a:r>
              <a:rPr lang="es-EC" sz="2800" dirty="0">
                <a:ea typeface="Calibri" panose="020F0502020204030204" pitchFamily="34" charset="0"/>
              </a:rPr>
              <a:t>C</a:t>
            </a:r>
            <a:r>
              <a:rPr lang="es-EC" sz="2800" dirty="0">
                <a:effectLst/>
                <a:ea typeface="Calibri" panose="020F0502020204030204" pitchFamily="34" charset="0"/>
              </a:rPr>
              <a:t>ontribuye al desarrollo de un país </a:t>
            </a:r>
            <a:endParaRPr lang="es-EC" sz="2800" dirty="0"/>
          </a:p>
        </p:txBody>
      </p:sp>
      <p:cxnSp>
        <p:nvCxnSpPr>
          <p:cNvPr id="23" name="Conector recto de flecha 22">
            <a:extLst>
              <a:ext uri="{FF2B5EF4-FFF2-40B4-BE49-F238E27FC236}">
                <a16:creationId xmlns:a16="http://schemas.microsoft.com/office/drawing/2014/main" id="{0F87650D-7D57-461F-94A5-B13D96109F06}"/>
              </a:ext>
            </a:extLst>
          </p:cNvPr>
          <p:cNvCxnSpPr>
            <a:cxnSpLocks/>
          </p:cNvCxnSpPr>
          <p:nvPr/>
        </p:nvCxnSpPr>
        <p:spPr>
          <a:xfrm flipH="1">
            <a:off x="4117494" y="5813151"/>
            <a:ext cx="1065272" cy="0"/>
          </a:xfrm>
          <a:prstGeom prst="straightConnector1">
            <a:avLst/>
          </a:prstGeom>
          <a:ln w="9525" cap="flat" cmpd="sng" algn="ctr">
            <a:solidFill>
              <a:schemeClr val="accent1"/>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35" name="CuadroTexto 34">
            <a:extLst>
              <a:ext uri="{FF2B5EF4-FFF2-40B4-BE49-F238E27FC236}">
                <a16:creationId xmlns:a16="http://schemas.microsoft.com/office/drawing/2014/main" id="{3837DAB8-C20F-44D0-BF3D-A4AAB014BB87}"/>
              </a:ext>
            </a:extLst>
          </p:cNvPr>
          <p:cNvSpPr txBox="1"/>
          <p:nvPr/>
        </p:nvSpPr>
        <p:spPr>
          <a:xfrm>
            <a:off x="1150318" y="4308729"/>
            <a:ext cx="3096344" cy="3108543"/>
          </a:xfrm>
          <a:prstGeom prst="rect">
            <a:avLst/>
          </a:prstGeom>
          <a:noFill/>
        </p:spPr>
        <p:txBody>
          <a:bodyPr wrap="square" rtlCol="0">
            <a:spAutoFit/>
          </a:bodyPr>
          <a:lstStyle/>
          <a:p>
            <a:pPr marL="285750" indent="-285750">
              <a:buFont typeface="Arial" panose="020B0604020202020204" pitchFamily="34" charset="0"/>
              <a:buChar char="•"/>
            </a:pPr>
            <a:r>
              <a:rPr lang="es-EC" sz="2800" dirty="0">
                <a:ea typeface="Calibri" panose="020F0502020204030204" pitchFamily="34" charset="0"/>
              </a:rPr>
              <a:t>P</a:t>
            </a:r>
            <a:r>
              <a:rPr lang="es-EC" sz="2800" dirty="0">
                <a:effectLst/>
                <a:ea typeface="Calibri" panose="020F0502020204030204" pitchFamily="34" charset="0"/>
              </a:rPr>
              <a:t>roducción de autopartes</a:t>
            </a:r>
          </a:p>
          <a:p>
            <a:pPr marL="285750" indent="-285750">
              <a:buFont typeface="Arial" panose="020B0604020202020204" pitchFamily="34" charset="0"/>
              <a:buChar char="•"/>
            </a:pPr>
            <a:r>
              <a:rPr lang="es-EC" sz="2800" dirty="0">
                <a:effectLst/>
                <a:ea typeface="Calibri" panose="020F0502020204030204" pitchFamily="34" charset="0"/>
              </a:rPr>
              <a:t>Sector comercial</a:t>
            </a:r>
          </a:p>
          <a:p>
            <a:pPr marL="285750" indent="-285750">
              <a:buFont typeface="Arial" panose="020B0604020202020204" pitchFamily="34" charset="0"/>
              <a:buChar char="•"/>
            </a:pPr>
            <a:r>
              <a:rPr lang="es-EC" sz="2800" dirty="0">
                <a:ea typeface="Calibri" panose="020F0502020204030204" pitchFamily="34" charset="0"/>
              </a:rPr>
              <a:t>S</a:t>
            </a:r>
            <a:r>
              <a:rPr lang="es-EC" sz="2800" dirty="0">
                <a:effectLst/>
                <a:ea typeface="Calibri" panose="020F0502020204030204" pitchFamily="34" charset="0"/>
              </a:rPr>
              <a:t>ervicios de mantenimiento</a:t>
            </a:r>
          </a:p>
          <a:p>
            <a:pPr marL="285750" indent="-285750">
              <a:buFont typeface="Arial" panose="020B0604020202020204" pitchFamily="34" charset="0"/>
              <a:buChar char="•"/>
            </a:pPr>
            <a:r>
              <a:rPr lang="es-EC" sz="2800" dirty="0">
                <a:ea typeface="Calibri" panose="020F0502020204030204" pitchFamily="34" charset="0"/>
              </a:rPr>
              <a:t>R</a:t>
            </a:r>
            <a:r>
              <a:rPr lang="es-EC" sz="2800" dirty="0">
                <a:effectLst/>
                <a:ea typeface="Calibri" panose="020F0502020204030204" pitchFamily="34" charset="0"/>
              </a:rPr>
              <a:t>eparación de vehículos</a:t>
            </a:r>
          </a:p>
        </p:txBody>
      </p:sp>
      <p:sp>
        <p:nvSpPr>
          <p:cNvPr id="36" name="CuadroTexto 35">
            <a:extLst>
              <a:ext uri="{FF2B5EF4-FFF2-40B4-BE49-F238E27FC236}">
                <a16:creationId xmlns:a16="http://schemas.microsoft.com/office/drawing/2014/main" id="{3C5C109F-F8F2-43E5-83EA-0187DF666516}"/>
              </a:ext>
            </a:extLst>
          </p:cNvPr>
          <p:cNvSpPr txBox="1"/>
          <p:nvPr/>
        </p:nvSpPr>
        <p:spPr>
          <a:xfrm>
            <a:off x="1330424" y="7903905"/>
            <a:ext cx="2376091" cy="954107"/>
          </a:xfrm>
          <a:prstGeom prst="rect">
            <a:avLst/>
          </a:prstGeom>
          <a:noFill/>
        </p:spPr>
        <p:txBody>
          <a:bodyPr wrap="square" rtlCol="0">
            <a:spAutoFit/>
          </a:bodyPr>
          <a:lstStyle/>
          <a:p>
            <a:pPr algn="ctr"/>
            <a:r>
              <a:rPr lang="es-EC" sz="2800" dirty="0">
                <a:ea typeface="Calibri" panose="020F0502020204030204" pitchFamily="34" charset="0"/>
              </a:rPr>
              <a:t>A</a:t>
            </a:r>
            <a:r>
              <a:rPr lang="es-EC" sz="2800" dirty="0">
                <a:effectLst/>
                <a:ea typeface="Calibri" panose="020F0502020204030204" pitchFamily="34" charset="0"/>
              </a:rPr>
              <a:t>portando 5% del empleo</a:t>
            </a:r>
          </a:p>
        </p:txBody>
      </p:sp>
      <p:cxnSp>
        <p:nvCxnSpPr>
          <p:cNvPr id="27" name="Conector: angular 26">
            <a:extLst>
              <a:ext uri="{FF2B5EF4-FFF2-40B4-BE49-F238E27FC236}">
                <a16:creationId xmlns:a16="http://schemas.microsoft.com/office/drawing/2014/main" id="{C6A9B3D3-6A98-44A4-A407-21BF0171423F}"/>
              </a:ext>
            </a:extLst>
          </p:cNvPr>
          <p:cNvCxnSpPr/>
          <p:nvPr/>
        </p:nvCxnSpPr>
        <p:spPr>
          <a:xfrm rot="10800000" flipV="1">
            <a:off x="3886622" y="7375748"/>
            <a:ext cx="1584177" cy="1008112"/>
          </a:xfrm>
          <a:prstGeom prst="bentConnector3">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028" name="Picture 4">
            <a:extLst>
              <a:ext uri="{FF2B5EF4-FFF2-40B4-BE49-F238E27FC236}">
                <a16:creationId xmlns:a16="http://schemas.microsoft.com/office/drawing/2014/main" id="{D6CA9A37-0748-4F7C-B1C5-E9A476B61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8704" y="3661923"/>
            <a:ext cx="2041769" cy="1811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5979CE82-BF54-455C-A642-3EEB161C9FF1}"/>
              </a:ext>
            </a:extLst>
          </p:cNvPr>
          <p:cNvSpPr txBox="1"/>
          <p:nvPr/>
        </p:nvSpPr>
        <p:spPr>
          <a:xfrm>
            <a:off x="13211746" y="2061962"/>
            <a:ext cx="2376091" cy="1384995"/>
          </a:xfrm>
          <a:prstGeom prst="rect">
            <a:avLst/>
          </a:prstGeom>
          <a:noFill/>
        </p:spPr>
        <p:txBody>
          <a:bodyPr wrap="square" rtlCol="0">
            <a:spAutoFit/>
          </a:bodyPr>
          <a:lstStyle/>
          <a:p>
            <a:pPr algn="ctr"/>
            <a:r>
              <a:rPr lang="es-EC" sz="2800" dirty="0">
                <a:ea typeface="Calibri" panose="020F0502020204030204" pitchFamily="34" charset="0"/>
              </a:rPr>
              <a:t>2008</a:t>
            </a:r>
          </a:p>
          <a:p>
            <a:pPr algn="ctr"/>
            <a:r>
              <a:rPr lang="es-EC" sz="2800" dirty="0">
                <a:effectLst/>
                <a:ea typeface="Calibri" panose="020F0502020204030204" pitchFamily="34" charset="0"/>
              </a:rPr>
              <a:t>Principal importador </a:t>
            </a:r>
          </a:p>
        </p:txBody>
      </p:sp>
      <p:pic>
        <p:nvPicPr>
          <p:cNvPr id="1030" name="Picture 6" descr="Great Wall - Autos nuevos distribuidos por Ambacar">
            <a:extLst>
              <a:ext uri="{FF2B5EF4-FFF2-40B4-BE49-F238E27FC236}">
                <a16:creationId xmlns:a16="http://schemas.microsoft.com/office/drawing/2014/main" id="{79DB8EA8-9CA6-4C62-A81A-E96B3EA0EC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57" t="10875" r="19374" b="12876"/>
          <a:stretch/>
        </p:blipFill>
        <p:spPr bwMode="auto">
          <a:xfrm>
            <a:off x="5440742" y="2726585"/>
            <a:ext cx="8636695" cy="5592818"/>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ector: angular 46">
            <a:extLst>
              <a:ext uri="{FF2B5EF4-FFF2-40B4-BE49-F238E27FC236}">
                <a16:creationId xmlns:a16="http://schemas.microsoft.com/office/drawing/2014/main" id="{53A97655-30DB-4E8F-95FF-9B79445A3050}"/>
              </a:ext>
            </a:extLst>
          </p:cNvPr>
          <p:cNvCxnSpPr>
            <a:endCxn id="41" idx="1"/>
          </p:cNvCxnSpPr>
          <p:nvPr/>
        </p:nvCxnSpPr>
        <p:spPr>
          <a:xfrm rot="5400000" flipH="1" flipV="1">
            <a:off x="12005580" y="3138978"/>
            <a:ext cx="1590684" cy="821648"/>
          </a:xfrm>
          <a:prstGeom prst="bentConnector2">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52" name="CuadroTexto 51">
            <a:extLst>
              <a:ext uri="{FF2B5EF4-FFF2-40B4-BE49-F238E27FC236}">
                <a16:creationId xmlns:a16="http://schemas.microsoft.com/office/drawing/2014/main" id="{11C9AA9A-2815-461F-9462-C38A34A499F2}"/>
              </a:ext>
            </a:extLst>
          </p:cNvPr>
          <p:cNvSpPr txBox="1"/>
          <p:nvPr/>
        </p:nvSpPr>
        <p:spPr>
          <a:xfrm>
            <a:off x="14831838" y="5766542"/>
            <a:ext cx="2160240" cy="1384995"/>
          </a:xfrm>
          <a:prstGeom prst="rect">
            <a:avLst/>
          </a:prstGeom>
          <a:noFill/>
        </p:spPr>
        <p:txBody>
          <a:bodyPr wrap="square">
            <a:spAutoFit/>
          </a:bodyPr>
          <a:lstStyle/>
          <a:p>
            <a:pPr algn="ctr"/>
            <a:r>
              <a:rPr lang="es-ES" sz="2800" dirty="0">
                <a:effectLst/>
                <a:ea typeface="Calibri" panose="020F0502020204030204" pitchFamily="34" charset="0"/>
              </a:rPr>
              <a:t>Great Wall </a:t>
            </a:r>
          </a:p>
          <a:p>
            <a:pPr algn="ctr"/>
            <a:r>
              <a:rPr lang="es-ES" sz="2800" dirty="0"/>
              <a:t>5ta </a:t>
            </a:r>
          </a:p>
          <a:p>
            <a:pPr algn="ctr"/>
            <a:r>
              <a:rPr lang="es-ES" sz="2800" dirty="0"/>
              <a:t>Más vendida</a:t>
            </a:r>
            <a:endParaRPr lang="es-EC" sz="2800" dirty="0"/>
          </a:p>
        </p:txBody>
      </p:sp>
      <p:cxnSp>
        <p:nvCxnSpPr>
          <p:cNvPr id="50" name="Conector: angular 49">
            <a:extLst>
              <a:ext uri="{FF2B5EF4-FFF2-40B4-BE49-F238E27FC236}">
                <a16:creationId xmlns:a16="http://schemas.microsoft.com/office/drawing/2014/main" id="{8B30FAE8-2161-4664-AF02-D60FE5D4E332}"/>
              </a:ext>
            </a:extLst>
          </p:cNvPr>
          <p:cNvCxnSpPr>
            <a:cxnSpLocks/>
          </p:cNvCxnSpPr>
          <p:nvPr/>
        </p:nvCxnSpPr>
        <p:spPr>
          <a:xfrm flipV="1">
            <a:off x="12815615" y="6102370"/>
            <a:ext cx="2017022" cy="1777434"/>
          </a:xfrm>
          <a:prstGeom prst="bentConnector3">
            <a:avLst>
              <a:gd name="adj1" fmla="val 65831"/>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2919221"/>
      </p:ext>
    </p:extLst>
  </p:cSld>
  <p:clrMapOvr>
    <a:masterClrMapping/>
  </p:clrMapOvr>
  <p:transition spd="slow" advTm="6847">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6766942" y="5964971"/>
            <a:ext cx="1872206" cy="190083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Sector</a:t>
            </a:r>
          </a:p>
        </p:txBody>
      </p:sp>
      <p:sp>
        <p:nvSpPr>
          <p:cNvPr id="11" name="円/楕円 10"/>
          <p:cNvSpPr/>
          <p:nvPr/>
        </p:nvSpPr>
        <p:spPr>
          <a:xfrm>
            <a:off x="8855174" y="3518088"/>
            <a:ext cx="1872206" cy="19008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Atributos</a:t>
            </a:r>
          </a:p>
        </p:txBody>
      </p:sp>
      <p:sp>
        <p:nvSpPr>
          <p:cNvPr id="14" name="円/楕円 13"/>
          <p:cNvSpPr/>
          <p:nvPr/>
        </p:nvSpPr>
        <p:spPr>
          <a:xfrm>
            <a:off x="10795270" y="5964971"/>
            <a:ext cx="1872206" cy="190083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Aleo-Bold" pitchFamily="34" charset="0"/>
              </a:rPr>
              <a:t>Motivo</a:t>
            </a:r>
          </a:p>
          <a:p>
            <a:pPr algn="ctr"/>
            <a:r>
              <a:rPr lang="en-US" dirty="0">
                <a:latin typeface="Aleo-Bold" pitchFamily="34" charset="0"/>
              </a:rPr>
              <a:t>No</a:t>
            </a:r>
          </a:p>
          <a:p>
            <a:pPr algn="ctr"/>
            <a:r>
              <a:rPr lang="en-US" dirty="0">
                <a:latin typeface="Aleo-Bold" pitchFamily="34" charset="0"/>
              </a:rPr>
              <a:t>compra</a:t>
            </a:r>
          </a:p>
        </p:txBody>
      </p:sp>
      <p:sp>
        <p:nvSpPr>
          <p:cNvPr id="25" name="テキスト プレースホルダー 22">
            <a:extLst>
              <a:ext uri="{FF2B5EF4-FFF2-40B4-BE49-F238E27FC236}">
                <a16:creationId xmlns:a16="http://schemas.microsoft.com/office/drawing/2014/main" id="{116DFBF9-575B-4093-8E48-5AC84A087694}"/>
              </a:ext>
            </a:extLst>
          </p:cNvPr>
          <p:cNvSpPr txBox="1">
            <a:spLocks/>
          </p:cNvSpPr>
          <p:nvPr/>
        </p:nvSpPr>
        <p:spPr>
          <a:xfrm>
            <a:off x="4474883" y="838205"/>
            <a:ext cx="13408912" cy="900100"/>
          </a:xfrm>
          <a:prstGeom prst="rect">
            <a:avLst/>
          </a:prstGeom>
        </p:spPr>
        <p:txBody>
          <a:bodyPr>
            <a:normAutofit/>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s-ES" sz="2600" b="1" dirty="0">
                <a:solidFill>
                  <a:schemeClr val="accent3"/>
                </a:solidFill>
              </a:rPr>
              <a:t>H0.- </a:t>
            </a:r>
            <a:r>
              <a:rPr lang="es-ES" sz="2600" dirty="0"/>
              <a:t>El comportamiento del consumidor de automóviles de marcas chinas y marcas tradicionales varía en el DMQ y Valle de los Chillos.</a:t>
            </a:r>
            <a:endParaRPr lang="en-US" sz="2600" dirty="0"/>
          </a:p>
        </p:txBody>
      </p:sp>
      <p:sp>
        <p:nvSpPr>
          <p:cNvPr id="26" name="Marcador de texto 3">
            <a:extLst>
              <a:ext uri="{FF2B5EF4-FFF2-40B4-BE49-F238E27FC236}">
                <a16:creationId xmlns:a16="http://schemas.microsoft.com/office/drawing/2014/main" id="{2735227B-95EA-4651-9183-8BD3BDD92C2A}"/>
              </a:ext>
            </a:extLst>
          </p:cNvPr>
          <p:cNvSpPr txBox="1">
            <a:spLocks/>
          </p:cNvSpPr>
          <p:nvPr/>
        </p:nvSpPr>
        <p:spPr>
          <a:xfrm>
            <a:off x="4474883" y="2113416"/>
            <a:ext cx="13178447" cy="900100"/>
          </a:xfrm>
          <a:prstGeom prst="rect">
            <a:avLst/>
          </a:prstGeom>
        </p:spPr>
        <p:txBody>
          <a:bodyPr>
            <a:noAutofit/>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s-ES" sz="2600" b="1" dirty="0">
                <a:solidFill>
                  <a:schemeClr val="accent3"/>
                </a:solidFill>
              </a:rPr>
              <a:t>H4.- </a:t>
            </a:r>
            <a:r>
              <a:rPr lang="es-ES" sz="2600" dirty="0"/>
              <a:t>El comportamiento del consumidor de automóviles de marcas chinas y marcas tradicionales no varía en el DMQ y Valle de los Chillos.</a:t>
            </a:r>
            <a:endParaRPr lang="es-EC" sz="2600" dirty="0"/>
          </a:p>
        </p:txBody>
      </p:sp>
      <p:sp>
        <p:nvSpPr>
          <p:cNvPr id="17" name="CuadroTexto 16">
            <a:extLst>
              <a:ext uri="{FF2B5EF4-FFF2-40B4-BE49-F238E27FC236}">
                <a16:creationId xmlns:a16="http://schemas.microsoft.com/office/drawing/2014/main" id="{78728637-D669-4569-AFD6-DEA6F5D0D3EA}"/>
              </a:ext>
            </a:extLst>
          </p:cNvPr>
          <p:cNvSpPr txBox="1"/>
          <p:nvPr/>
        </p:nvSpPr>
        <p:spPr>
          <a:xfrm>
            <a:off x="3498478" y="8236346"/>
            <a:ext cx="13178447" cy="954107"/>
          </a:xfrm>
          <a:prstGeom prst="rect">
            <a:avLst/>
          </a:prstGeom>
          <a:noFill/>
        </p:spPr>
        <p:txBody>
          <a:bodyPr wrap="square" rtlCol="0">
            <a:spAutoFit/>
          </a:bodyPr>
          <a:lstStyle/>
          <a:p>
            <a:r>
              <a:rPr lang="es-ES" sz="2800" dirty="0">
                <a:ea typeface="Calibri" panose="020F0502020204030204" pitchFamily="34" charset="0"/>
              </a:rPr>
              <a:t>Hipótesis es verdadera ya que los resultados no varían en un porcentaje representativo tanto en Quito como en el Valle de los Chillos.</a:t>
            </a:r>
            <a:endParaRPr lang="es-EC" sz="4400" dirty="0"/>
          </a:p>
        </p:txBody>
      </p:sp>
    </p:spTree>
    <p:extLst>
      <p:ext uri="{BB962C8B-B14F-4D97-AF65-F5344CB8AC3E}">
        <p14:creationId xmlns:p14="http://schemas.microsoft.com/office/powerpoint/2010/main" val="145665119"/>
      </p:ext>
    </p:extLst>
  </p:cSld>
  <p:clrMapOvr>
    <a:masterClrMapping/>
  </p:clrMapOvr>
  <p:transition spd="slow" advTm="684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9" presetClass="entr" presetSubtype="0" decel="10000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par>
                          <p:cTn id="18" fill="hold">
                            <p:stCondLst>
                              <p:cond delay="1500"/>
                            </p:stCondLst>
                            <p:childTnLst>
                              <p:par>
                                <p:cTn id="19" presetID="49" presetClass="entr" presetSubtype="0" decel="10000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style.rotation</p:attrName>
                                        </p:attrNameLst>
                                      </p:cBhvr>
                                      <p:tavLst>
                                        <p:tav tm="0">
                                          <p:val>
                                            <p:fltVal val="360"/>
                                          </p:val>
                                        </p:tav>
                                        <p:tav tm="100000">
                                          <p:val>
                                            <p:fltVal val="0"/>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21</a:t>
            </a:fld>
            <a:endParaRPr lang="en-US" dirty="0"/>
          </a:p>
        </p:txBody>
      </p:sp>
      <p:sp>
        <p:nvSpPr>
          <p:cNvPr id="29" name="テキスト プレースホルダー 28"/>
          <p:cNvSpPr>
            <a:spLocks noGrp="1"/>
          </p:cNvSpPr>
          <p:nvPr>
            <p:ph type="body" sz="quarter" idx="26"/>
          </p:nvPr>
        </p:nvSpPr>
        <p:spPr>
          <a:xfrm>
            <a:off x="10538361" y="895028"/>
            <a:ext cx="6120680" cy="848975"/>
          </a:xfrm>
        </p:spPr>
        <p:txBody>
          <a:bodyPr/>
          <a:lstStyle/>
          <a:p>
            <a:r>
              <a:rPr kumimoji="1" lang="en-US" altLang="ja-JP" sz="2800" spc="-150" dirty="0">
                <a:latin typeface="+mn-lt"/>
              </a:rPr>
              <a:t>Estado civil / Instrucción académica </a:t>
            </a:r>
            <a:endParaRPr kumimoji="1" lang="ja-JP" altLang="en-US" sz="2800" spc="-150" dirty="0">
              <a:latin typeface="+mn-lt"/>
            </a:endParaRPr>
          </a:p>
        </p:txBody>
      </p:sp>
      <p:sp>
        <p:nvSpPr>
          <p:cNvPr id="30" name="テキスト プレースホルダー 29"/>
          <p:cNvSpPr>
            <a:spLocks noGrp="1"/>
          </p:cNvSpPr>
          <p:nvPr>
            <p:ph type="body" sz="quarter" idx="28"/>
          </p:nvPr>
        </p:nvSpPr>
        <p:spPr>
          <a:xfrm>
            <a:off x="10538361" y="1641549"/>
            <a:ext cx="7020780" cy="585064"/>
          </a:xfrm>
        </p:spPr>
        <p:txBody>
          <a:bodyPr/>
          <a:lstStyle/>
          <a:p>
            <a:r>
              <a:rPr kumimoji="1" lang="en-US" altLang="ja-JP" sz="2400" dirty="0"/>
              <a:t>Soltero / Tercer Nivel</a:t>
            </a:r>
            <a:endParaRPr kumimoji="1" lang="ja-JP" altLang="en-US" sz="2400" dirty="0"/>
          </a:p>
        </p:txBody>
      </p:sp>
      <p:sp>
        <p:nvSpPr>
          <p:cNvPr id="31" name="テキスト プレースホルダー 30"/>
          <p:cNvSpPr>
            <a:spLocks noGrp="1"/>
          </p:cNvSpPr>
          <p:nvPr>
            <p:ph type="body" sz="quarter" idx="29"/>
          </p:nvPr>
        </p:nvSpPr>
        <p:spPr>
          <a:xfrm>
            <a:off x="10538361" y="2623220"/>
            <a:ext cx="6120680" cy="848975"/>
          </a:xfrm>
        </p:spPr>
        <p:txBody>
          <a:bodyPr/>
          <a:lstStyle/>
          <a:p>
            <a:r>
              <a:rPr kumimoji="1" lang="en-US" altLang="ja-JP" sz="2800" spc="-150" dirty="0">
                <a:latin typeface="+mn-lt"/>
              </a:rPr>
              <a:t>Promedio de ingresos familiares</a:t>
            </a:r>
            <a:endParaRPr kumimoji="1" lang="ja-JP" altLang="en-US" sz="2800" spc="-150" dirty="0">
              <a:latin typeface="+mn-lt"/>
            </a:endParaRPr>
          </a:p>
        </p:txBody>
      </p:sp>
      <p:sp>
        <p:nvSpPr>
          <p:cNvPr id="32" name="テキスト プレースホルダー 31"/>
          <p:cNvSpPr>
            <a:spLocks noGrp="1"/>
          </p:cNvSpPr>
          <p:nvPr>
            <p:ph type="body" sz="quarter" idx="30"/>
          </p:nvPr>
        </p:nvSpPr>
        <p:spPr>
          <a:xfrm>
            <a:off x="10538361" y="3406308"/>
            <a:ext cx="7020780" cy="585064"/>
          </a:xfrm>
        </p:spPr>
        <p:txBody>
          <a:bodyPr/>
          <a:lstStyle/>
          <a:p>
            <a:r>
              <a:rPr kumimoji="1" lang="en-US" altLang="ja-JP" sz="2400" dirty="0"/>
              <a:t>De 1.001 a 2.000 dólares</a:t>
            </a:r>
            <a:endParaRPr kumimoji="1" lang="ja-JP" altLang="en-US" sz="2400" dirty="0"/>
          </a:p>
        </p:txBody>
      </p:sp>
      <p:sp>
        <p:nvSpPr>
          <p:cNvPr id="33" name="テキスト プレースホルダー 32"/>
          <p:cNvSpPr>
            <a:spLocks noGrp="1"/>
          </p:cNvSpPr>
          <p:nvPr>
            <p:ph type="body" sz="quarter" idx="31"/>
          </p:nvPr>
        </p:nvSpPr>
        <p:spPr>
          <a:xfrm>
            <a:off x="10538361" y="4604003"/>
            <a:ext cx="6120680" cy="848975"/>
          </a:xfrm>
        </p:spPr>
        <p:txBody>
          <a:bodyPr/>
          <a:lstStyle/>
          <a:p>
            <a:r>
              <a:rPr kumimoji="1" lang="en-US" altLang="ja-JP" sz="2800" spc="-150" dirty="0">
                <a:latin typeface="+mn-lt"/>
              </a:rPr>
              <a:t>Estructura familiar / Influencia en decision de compra</a:t>
            </a:r>
            <a:endParaRPr kumimoji="1" lang="ja-JP" altLang="en-US" sz="2800" spc="-150" dirty="0">
              <a:latin typeface="+mn-lt"/>
            </a:endParaRPr>
          </a:p>
        </p:txBody>
      </p:sp>
      <p:sp>
        <p:nvSpPr>
          <p:cNvPr id="34" name="テキスト プレースホルダー 33"/>
          <p:cNvSpPr>
            <a:spLocks noGrp="1"/>
          </p:cNvSpPr>
          <p:nvPr>
            <p:ph type="body" sz="quarter" idx="32"/>
          </p:nvPr>
        </p:nvSpPr>
        <p:spPr>
          <a:xfrm>
            <a:off x="10538361" y="5350524"/>
            <a:ext cx="7020780" cy="585064"/>
          </a:xfrm>
        </p:spPr>
        <p:txBody>
          <a:bodyPr/>
          <a:lstStyle/>
          <a:p>
            <a:r>
              <a:rPr kumimoji="1" lang="en-US" altLang="ja-JP" sz="2400" dirty="0"/>
              <a:t>Padre / Madre</a:t>
            </a:r>
            <a:endParaRPr kumimoji="1" lang="ja-JP" altLang="en-US" sz="2400" dirty="0"/>
          </a:p>
        </p:txBody>
      </p:sp>
      <p:sp>
        <p:nvSpPr>
          <p:cNvPr id="35" name="テキスト プレースホルダー 34"/>
          <p:cNvSpPr>
            <a:spLocks noGrp="1"/>
          </p:cNvSpPr>
          <p:nvPr>
            <p:ph type="body" sz="quarter" idx="33"/>
          </p:nvPr>
        </p:nvSpPr>
        <p:spPr>
          <a:xfrm>
            <a:off x="10538361" y="5935588"/>
            <a:ext cx="6120680" cy="848975"/>
          </a:xfrm>
        </p:spPr>
        <p:txBody>
          <a:bodyPr/>
          <a:lstStyle/>
          <a:p>
            <a:r>
              <a:rPr kumimoji="1" lang="en-US" altLang="ja-JP" sz="2800" spc="-150" dirty="0">
                <a:latin typeface="+mn-lt"/>
              </a:rPr>
              <a:t>Tipo de vehículo / Disposición de pago</a:t>
            </a:r>
            <a:endParaRPr kumimoji="1" lang="ja-JP" altLang="en-US" sz="2800" spc="-150" dirty="0">
              <a:latin typeface="+mn-lt"/>
            </a:endParaRPr>
          </a:p>
        </p:txBody>
      </p:sp>
      <p:sp>
        <p:nvSpPr>
          <p:cNvPr id="36" name="テキスト プレースホルダー 35"/>
          <p:cNvSpPr>
            <a:spLocks noGrp="1"/>
          </p:cNvSpPr>
          <p:nvPr>
            <p:ph type="body" sz="quarter" idx="34"/>
          </p:nvPr>
        </p:nvSpPr>
        <p:spPr>
          <a:xfrm>
            <a:off x="10538361" y="6682109"/>
            <a:ext cx="7020780" cy="585064"/>
          </a:xfrm>
        </p:spPr>
        <p:txBody>
          <a:bodyPr/>
          <a:lstStyle/>
          <a:p>
            <a:r>
              <a:rPr kumimoji="1" lang="en-US" altLang="ja-JP" sz="2400" dirty="0"/>
              <a:t>SUV / De 16.000 a 20.000 dólares</a:t>
            </a:r>
            <a:endParaRPr kumimoji="1" lang="ja-JP" altLang="en-US" sz="2400" dirty="0"/>
          </a:p>
        </p:txBody>
      </p:sp>
      <p:sp>
        <p:nvSpPr>
          <p:cNvPr id="37" name="テキスト プレースホルダー 36"/>
          <p:cNvSpPr>
            <a:spLocks noGrp="1"/>
          </p:cNvSpPr>
          <p:nvPr>
            <p:ph type="body" sz="quarter" idx="35"/>
          </p:nvPr>
        </p:nvSpPr>
        <p:spPr>
          <a:xfrm>
            <a:off x="10538361" y="7519764"/>
            <a:ext cx="6120680" cy="848975"/>
          </a:xfrm>
        </p:spPr>
        <p:txBody>
          <a:bodyPr/>
          <a:lstStyle/>
          <a:p>
            <a:r>
              <a:rPr kumimoji="1" lang="en-US" altLang="ja-JP" sz="2800" spc="-150" dirty="0">
                <a:latin typeface="+mn-lt"/>
              </a:rPr>
              <a:t>Atributos de compra / Factor no compra</a:t>
            </a:r>
            <a:endParaRPr kumimoji="1" lang="ja-JP" altLang="en-US" sz="2800" spc="-150" dirty="0">
              <a:latin typeface="+mn-lt"/>
            </a:endParaRPr>
          </a:p>
        </p:txBody>
      </p:sp>
      <p:sp>
        <p:nvSpPr>
          <p:cNvPr id="38" name="テキスト プレースホルダー 37"/>
          <p:cNvSpPr>
            <a:spLocks noGrp="1"/>
          </p:cNvSpPr>
          <p:nvPr>
            <p:ph type="body" sz="quarter" idx="36"/>
          </p:nvPr>
        </p:nvSpPr>
        <p:spPr>
          <a:xfrm>
            <a:off x="10538361" y="8266285"/>
            <a:ext cx="7020780" cy="585064"/>
          </a:xfrm>
        </p:spPr>
        <p:txBody>
          <a:bodyPr/>
          <a:lstStyle/>
          <a:p>
            <a:r>
              <a:rPr kumimoji="1" lang="en-US" altLang="ja-JP" sz="2400" dirty="0"/>
              <a:t>Precios económicos, Equipamiento tecnológico / Difícil de revender</a:t>
            </a:r>
            <a:endParaRPr kumimoji="1" lang="ja-JP" altLang="en-US" sz="2400" dirty="0"/>
          </a:p>
        </p:txBody>
      </p:sp>
      <p:pic>
        <p:nvPicPr>
          <p:cNvPr id="27" name="Imagen 26">
            <a:extLst>
              <a:ext uri="{FF2B5EF4-FFF2-40B4-BE49-F238E27FC236}">
                <a16:creationId xmlns:a16="http://schemas.microsoft.com/office/drawing/2014/main" id="{EBC373EA-8782-4968-A3C6-5512F2078C84}"/>
              </a:ext>
            </a:extLst>
          </p:cNvPr>
          <p:cNvPicPr/>
          <p:nvPr/>
        </p:nvPicPr>
        <p:blipFill rotWithShape="1">
          <a:blip r:embed="rId2">
            <a:extLst>
              <a:ext uri="{28A0092B-C50C-407E-A947-70E740481C1C}">
                <a14:useLocalDpi xmlns:a14="http://schemas.microsoft.com/office/drawing/2010/main" val="0"/>
              </a:ext>
            </a:extLst>
          </a:blip>
          <a:srcRect t="398"/>
          <a:stretch/>
        </p:blipFill>
        <p:spPr bwMode="auto">
          <a:xfrm>
            <a:off x="2950518" y="2238762"/>
            <a:ext cx="2592288" cy="56146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8" name="タイトル 7">
            <a:extLst>
              <a:ext uri="{FF2B5EF4-FFF2-40B4-BE49-F238E27FC236}">
                <a16:creationId xmlns:a16="http://schemas.microsoft.com/office/drawing/2014/main" id="{EE8F0E73-A9EA-4795-8377-456C0BDFAEE3}"/>
              </a:ext>
            </a:extLst>
          </p:cNvPr>
          <p:cNvSpPr>
            <a:spLocks noGrp="1"/>
          </p:cNvSpPr>
          <p:nvPr>
            <p:ph type="title"/>
          </p:nvPr>
        </p:nvSpPr>
        <p:spPr>
          <a:xfrm>
            <a:off x="597654" y="548269"/>
            <a:ext cx="7298016" cy="474661"/>
          </a:xfrm>
        </p:spPr>
        <p:txBody>
          <a:bodyPr>
            <a:normAutofit fontScale="90000"/>
          </a:bodyPr>
          <a:lstStyle/>
          <a:p>
            <a:r>
              <a:rPr lang="en-US" sz="6000" spc="0" dirty="0"/>
              <a:t>Perfil del Consumidor 1</a:t>
            </a:r>
          </a:p>
        </p:txBody>
      </p:sp>
      <p:sp>
        <p:nvSpPr>
          <p:cNvPr id="40" name="Subtítulo 3">
            <a:extLst>
              <a:ext uri="{FF2B5EF4-FFF2-40B4-BE49-F238E27FC236}">
                <a16:creationId xmlns:a16="http://schemas.microsoft.com/office/drawing/2014/main" id="{F4DBA1F9-654A-40F3-A828-956A8708E149}"/>
              </a:ext>
            </a:extLst>
          </p:cNvPr>
          <p:cNvSpPr txBox="1">
            <a:spLocks/>
          </p:cNvSpPr>
          <p:nvPr/>
        </p:nvSpPr>
        <p:spPr>
          <a:xfrm>
            <a:off x="1150318" y="8730068"/>
            <a:ext cx="4392488" cy="53400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457200" indent="-457200">
              <a:buFont typeface="Arial" panose="020B0604020202020204" pitchFamily="34" charset="0"/>
              <a:buChar char="•"/>
            </a:pPr>
            <a:r>
              <a:rPr lang="es-EC" dirty="0">
                <a:solidFill>
                  <a:schemeClr val="bg1">
                    <a:lumMod val="50000"/>
                  </a:schemeClr>
                </a:solidFill>
              </a:rPr>
              <a:t>Edad de 25 a 35 años</a:t>
            </a:r>
          </a:p>
        </p:txBody>
      </p:sp>
      <p:pic>
        <p:nvPicPr>
          <p:cNvPr id="61" name="Marcador de posición de imagen 21" descr="Anillos de boda">
            <a:extLst>
              <a:ext uri="{FF2B5EF4-FFF2-40B4-BE49-F238E27FC236}">
                <a16:creationId xmlns:a16="http://schemas.microsoft.com/office/drawing/2014/main" id="{12F01A29-8757-4F9D-8342-F88198B6BF3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7222" y="1255068"/>
            <a:ext cx="1008112" cy="1008112"/>
          </a:xfrm>
          <a:prstGeom prst="rect">
            <a:avLst/>
          </a:prstGeom>
        </p:spPr>
      </p:pic>
      <p:pic>
        <p:nvPicPr>
          <p:cNvPr id="62" name="Marcador de posición de imagen 25" descr="Dólar">
            <a:extLst>
              <a:ext uri="{FF2B5EF4-FFF2-40B4-BE49-F238E27FC236}">
                <a16:creationId xmlns:a16="http://schemas.microsoft.com/office/drawing/2014/main" id="{45AA1A84-64BF-49FD-A1D8-1033CD854EC1}"/>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87222" y="2914006"/>
            <a:ext cx="1008112" cy="1008112"/>
          </a:xfrm>
          <a:prstGeom prst="rect">
            <a:avLst/>
          </a:prstGeom>
        </p:spPr>
      </p:pic>
      <p:pic>
        <p:nvPicPr>
          <p:cNvPr id="63" name="Marcador de posición de imagen 38" descr="Familia con niña">
            <a:extLst>
              <a:ext uri="{FF2B5EF4-FFF2-40B4-BE49-F238E27FC236}">
                <a16:creationId xmlns:a16="http://schemas.microsoft.com/office/drawing/2014/main" id="{5ED7778E-233C-4DBB-BADB-84F5FA7FB97C}"/>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87222" y="4541193"/>
            <a:ext cx="1008112" cy="1008112"/>
          </a:xfrm>
          <a:prstGeom prst="rect">
            <a:avLst/>
          </a:prstGeom>
        </p:spPr>
      </p:pic>
      <p:pic>
        <p:nvPicPr>
          <p:cNvPr id="64" name="Marcador de posición de imagen 41" descr="Coche">
            <a:extLst>
              <a:ext uri="{FF2B5EF4-FFF2-40B4-BE49-F238E27FC236}">
                <a16:creationId xmlns:a16="http://schemas.microsoft.com/office/drawing/2014/main" id="{BAF70415-CA7F-4099-8352-D2D99855EDF6}"/>
              </a:ext>
            </a:extLst>
          </p:cNvPr>
          <p:cNvPicPr>
            <a:picLocks noGrp="1" noChangeAspect="1"/>
          </p:cNvPicPr>
          <p:nvPr>
            <p:ph type="pic" sz="quarter" idx="19"/>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287222" y="6250931"/>
            <a:ext cx="1008112" cy="1008112"/>
          </a:xfrm>
          <a:prstGeom prst="rect">
            <a:avLst/>
          </a:prstGeom>
        </p:spPr>
      </p:pic>
      <p:pic>
        <p:nvPicPr>
          <p:cNvPr id="65" name="Marcador de posición de imagen 44" descr="Engranajes">
            <a:extLst>
              <a:ext uri="{FF2B5EF4-FFF2-40B4-BE49-F238E27FC236}">
                <a16:creationId xmlns:a16="http://schemas.microsoft.com/office/drawing/2014/main" id="{A69AFC6C-CEE3-4474-8946-6D356F62AF2F}"/>
              </a:ext>
            </a:extLst>
          </p:cNvPr>
          <p:cNvPicPr>
            <a:picLocks noGrp="1" noChangeAspect="1"/>
          </p:cNvPicPr>
          <p:nvPr>
            <p:ph type="pic" sz="quarter" idx="20"/>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287222" y="7916218"/>
            <a:ext cx="1008112" cy="1008112"/>
          </a:xfrm>
          <a:prstGeom prst="rect">
            <a:avLst/>
          </a:prstGeom>
        </p:spPr>
      </p:pic>
    </p:spTree>
    <p:extLst>
      <p:ext uri="{BB962C8B-B14F-4D97-AF65-F5344CB8AC3E}">
        <p14:creationId xmlns:p14="http://schemas.microsoft.com/office/powerpoint/2010/main" val="1445043111"/>
      </p:ext>
    </p:extLst>
  </p:cSld>
  <p:clrMapOvr>
    <a:masterClrMapping/>
  </p:clrMapOvr>
  <p:transition spd="slow" advTm="8045">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22</a:t>
            </a:fld>
            <a:endParaRPr lang="en-US" dirty="0"/>
          </a:p>
        </p:txBody>
      </p:sp>
      <p:sp>
        <p:nvSpPr>
          <p:cNvPr id="29" name="テキスト プレースホルダー 28"/>
          <p:cNvSpPr>
            <a:spLocks noGrp="1"/>
          </p:cNvSpPr>
          <p:nvPr>
            <p:ph type="body" sz="quarter" idx="26"/>
          </p:nvPr>
        </p:nvSpPr>
        <p:spPr>
          <a:xfrm>
            <a:off x="10538361" y="895028"/>
            <a:ext cx="6120680" cy="848975"/>
          </a:xfrm>
        </p:spPr>
        <p:txBody>
          <a:bodyPr/>
          <a:lstStyle/>
          <a:p>
            <a:r>
              <a:rPr kumimoji="1" lang="en-US" altLang="ja-JP" sz="2800" spc="-150" dirty="0">
                <a:latin typeface="+mn-lt"/>
              </a:rPr>
              <a:t>Estado civil / Instrucción académica </a:t>
            </a:r>
            <a:endParaRPr kumimoji="1" lang="ja-JP" altLang="en-US" sz="2800" spc="-150" dirty="0">
              <a:latin typeface="+mn-lt"/>
            </a:endParaRPr>
          </a:p>
        </p:txBody>
      </p:sp>
      <p:sp>
        <p:nvSpPr>
          <p:cNvPr id="30" name="テキスト プレースホルダー 29"/>
          <p:cNvSpPr>
            <a:spLocks noGrp="1"/>
          </p:cNvSpPr>
          <p:nvPr>
            <p:ph type="body" sz="quarter" idx="28"/>
          </p:nvPr>
        </p:nvSpPr>
        <p:spPr>
          <a:xfrm>
            <a:off x="10538361" y="1641549"/>
            <a:ext cx="7020780" cy="585064"/>
          </a:xfrm>
        </p:spPr>
        <p:txBody>
          <a:bodyPr/>
          <a:lstStyle/>
          <a:p>
            <a:r>
              <a:rPr kumimoji="1" lang="en-US" altLang="ja-JP" sz="2400" dirty="0"/>
              <a:t>Casado / Tercer Nivel</a:t>
            </a:r>
            <a:endParaRPr kumimoji="1" lang="ja-JP" altLang="en-US" sz="2400" dirty="0"/>
          </a:p>
        </p:txBody>
      </p:sp>
      <p:sp>
        <p:nvSpPr>
          <p:cNvPr id="31" name="テキスト プレースホルダー 30"/>
          <p:cNvSpPr>
            <a:spLocks noGrp="1"/>
          </p:cNvSpPr>
          <p:nvPr>
            <p:ph type="body" sz="quarter" idx="29"/>
          </p:nvPr>
        </p:nvSpPr>
        <p:spPr>
          <a:xfrm>
            <a:off x="10538361" y="2623220"/>
            <a:ext cx="6120680" cy="848975"/>
          </a:xfrm>
        </p:spPr>
        <p:txBody>
          <a:bodyPr/>
          <a:lstStyle/>
          <a:p>
            <a:r>
              <a:rPr kumimoji="1" lang="en-US" altLang="ja-JP" sz="2800" spc="-150" dirty="0">
                <a:latin typeface="+mn-lt"/>
              </a:rPr>
              <a:t>Promedio de ingresos familiares</a:t>
            </a:r>
            <a:endParaRPr kumimoji="1" lang="ja-JP" altLang="en-US" sz="2800" spc="-150" dirty="0">
              <a:latin typeface="+mn-lt"/>
            </a:endParaRPr>
          </a:p>
        </p:txBody>
      </p:sp>
      <p:sp>
        <p:nvSpPr>
          <p:cNvPr id="32" name="テキスト プレースホルダー 31"/>
          <p:cNvSpPr>
            <a:spLocks noGrp="1"/>
          </p:cNvSpPr>
          <p:nvPr>
            <p:ph type="body" sz="quarter" idx="30"/>
          </p:nvPr>
        </p:nvSpPr>
        <p:spPr>
          <a:xfrm>
            <a:off x="10538361" y="3406308"/>
            <a:ext cx="7020780" cy="585064"/>
          </a:xfrm>
        </p:spPr>
        <p:txBody>
          <a:bodyPr/>
          <a:lstStyle/>
          <a:p>
            <a:r>
              <a:rPr kumimoji="1" lang="en-US" altLang="ja-JP" sz="2400" dirty="0"/>
              <a:t>De 1.001 a 2.000 dólares</a:t>
            </a:r>
            <a:endParaRPr kumimoji="1" lang="ja-JP" altLang="en-US" sz="2400" dirty="0"/>
          </a:p>
        </p:txBody>
      </p:sp>
      <p:sp>
        <p:nvSpPr>
          <p:cNvPr id="33" name="テキスト プレースホルダー 32"/>
          <p:cNvSpPr>
            <a:spLocks noGrp="1"/>
          </p:cNvSpPr>
          <p:nvPr>
            <p:ph type="body" sz="quarter" idx="31"/>
          </p:nvPr>
        </p:nvSpPr>
        <p:spPr>
          <a:xfrm>
            <a:off x="10538361" y="4604003"/>
            <a:ext cx="6120680" cy="848975"/>
          </a:xfrm>
        </p:spPr>
        <p:txBody>
          <a:bodyPr/>
          <a:lstStyle/>
          <a:p>
            <a:r>
              <a:rPr kumimoji="1" lang="en-US" altLang="ja-JP" sz="2800" spc="-150" dirty="0">
                <a:latin typeface="+mn-lt"/>
              </a:rPr>
              <a:t>Estructura familiar / Influencia en decision de compra</a:t>
            </a:r>
            <a:endParaRPr kumimoji="1" lang="ja-JP" altLang="en-US" sz="2800" spc="-150" dirty="0">
              <a:latin typeface="+mn-lt"/>
            </a:endParaRPr>
          </a:p>
        </p:txBody>
      </p:sp>
      <p:sp>
        <p:nvSpPr>
          <p:cNvPr id="34" name="テキスト プレースホルダー 33"/>
          <p:cNvSpPr>
            <a:spLocks noGrp="1"/>
          </p:cNvSpPr>
          <p:nvPr>
            <p:ph type="body" sz="quarter" idx="32"/>
          </p:nvPr>
        </p:nvSpPr>
        <p:spPr>
          <a:xfrm>
            <a:off x="10538361" y="5350524"/>
            <a:ext cx="7020780" cy="585064"/>
          </a:xfrm>
        </p:spPr>
        <p:txBody>
          <a:bodyPr/>
          <a:lstStyle/>
          <a:p>
            <a:r>
              <a:rPr kumimoji="1" lang="en-US" altLang="ja-JP" sz="2400" dirty="0"/>
              <a:t>Cónyuge e hijos / Pareja</a:t>
            </a:r>
            <a:endParaRPr kumimoji="1" lang="ja-JP" altLang="en-US" sz="2400" dirty="0"/>
          </a:p>
        </p:txBody>
      </p:sp>
      <p:sp>
        <p:nvSpPr>
          <p:cNvPr id="35" name="テキスト プレースホルダー 34"/>
          <p:cNvSpPr>
            <a:spLocks noGrp="1"/>
          </p:cNvSpPr>
          <p:nvPr>
            <p:ph type="body" sz="quarter" idx="33"/>
          </p:nvPr>
        </p:nvSpPr>
        <p:spPr>
          <a:xfrm>
            <a:off x="10538361" y="5935588"/>
            <a:ext cx="6120680" cy="848975"/>
          </a:xfrm>
        </p:spPr>
        <p:txBody>
          <a:bodyPr/>
          <a:lstStyle/>
          <a:p>
            <a:r>
              <a:rPr kumimoji="1" lang="en-US" altLang="ja-JP" sz="2800" spc="-150" dirty="0">
                <a:latin typeface="+mn-lt"/>
              </a:rPr>
              <a:t>Tipo de vehículo / Disposición de pago</a:t>
            </a:r>
            <a:endParaRPr kumimoji="1" lang="ja-JP" altLang="en-US" sz="2800" spc="-150" dirty="0">
              <a:latin typeface="+mn-lt"/>
            </a:endParaRPr>
          </a:p>
        </p:txBody>
      </p:sp>
      <p:sp>
        <p:nvSpPr>
          <p:cNvPr id="36" name="テキスト プレースホルダー 35"/>
          <p:cNvSpPr>
            <a:spLocks noGrp="1"/>
          </p:cNvSpPr>
          <p:nvPr>
            <p:ph type="body" sz="quarter" idx="34"/>
          </p:nvPr>
        </p:nvSpPr>
        <p:spPr>
          <a:xfrm>
            <a:off x="10538361" y="6682109"/>
            <a:ext cx="7020780" cy="585064"/>
          </a:xfrm>
        </p:spPr>
        <p:txBody>
          <a:bodyPr/>
          <a:lstStyle/>
          <a:p>
            <a:r>
              <a:rPr kumimoji="1" lang="en-US" altLang="ja-JP" sz="2400" dirty="0"/>
              <a:t>SUV / De 16.000 a 20.000 dólares</a:t>
            </a:r>
            <a:endParaRPr kumimoji="1" lang="ja-JP" altLang="en-US" sz="2400" dirty="0"/>
          </a:p>
        </p:txBody>
      </p:sp>
      <p:sp>
        <p:nvSpPr>
          <p:cNvPr id="37" name="テキスト プレースホルダー 36"/>
          <p:cNvSpPr>
            <a:spLocks noGrp="1"/>
          </p:cNvSpPr>
          <p:nvPr>
            <p:ph type="body" sz="quarter" idx="35"/>
          </p:nvPr>
        </p:nvSpPr>
        <p:spPr>
          <a:xfrm>
            <a:off x="10538361" y="7519764"/>
            <a:ext cx="6120680" cy="848975"/>
          </a:xfrm>
        </p:spPr>
        <p:txBody>
          <a:bodyPr/>
          <a:lstStyle/>
          <a:p>
            <a:r>
              <a:rPr kumimoji="1" lang="en-US" altLang="ja-JP" sz="2800" spc="-150" dirty="0">
                <a:latin typeface="+mn-lt"/>
              </a:rPr>
              <a:t>Atributos de compra / Factor no compra</a:t>
            </a:r>
            <a:endParaRPr kumimoji="1" lang="ja-JP" altLang="en-US" sz="2800" spc="-150" dirty="0">
              <a:latin typeface="+mn-lt"/>
            </a:endParaRPr>
          </a:p>
        </p:txBody>
      </p:sp>
      <p:sp>
        <p:nvSpPr>
          <p:cNvPr id="38" name="テキスト プレースホルダー 37"/>
          <p:cNvSpPr>
            <a:spLocks noGrp="1"/>
          </p:cNvSpPr>
          <p:nvPr>
            <p:ph type="body" sz="quarter" idx="36"/>
          </p:nvPr>
        </p:nvSpPr>
        <p:spPr>
          <a:xfrm>
            <a:off x="10538361" y="8266285"/>
            <a:ext cx="7020780" cy="585064"/>
          </a:xfrm>
        </p:spPr>
        <p:txBody>
          <a:bodyPr/>
          <a:lstStyle/>
          <a:p>
            <a:r>
              <a:rPr kumimoji="1" lang="en-US" altLang="ja-JP" sz="2400" dirty="0"/>
              <a:t>Precios económicos, Seguridad / Difícil de revender</a:t>
            </a:r>
            <a:endParaRPr kumimoji="1" lang="ja-JP" altLang="en-US" sz="2400" dirty="0"/>
          </a:p>
        </p:txBody>
      </p:sp>
      <p:sp>
        <p:nvSpPr>
          <p:cNvPr id="28" name="タイトル 7">
            <a:extLst>
              <a:ext uri="{FF2B5EF4-FFF2-40B4-BE49-F238E27FC236}">
                <a16:creationId xmlns:a16="http://schemas.microsoft.com/office/drawing/2014/main" id="{EE8F0E73-A9EA-4795-8377-456C0BDFAEE3}"/>
              </a:ext>
            </a:extLst>
          </p:cNvPr>
          <p:cNvSpPr>
            <a:spLocks noGrp="1"/>
          </p:cNvSpPr>
          <p:nvPr>
            <p:ph type="title"/>
          </p:nvPr>
        </p:nvSpPr>
        <p:spPr>
          <a:xfrm>
            <a:off x="500438" y="547924"/>
            <a:ext cx="7298016" cy="474661"/>
          </a:xfrm>
        </p:spPr>
        <p:txBody>
          <a:bodyPr>
            <a:normAutofit fontScale="90000"/>
          </a:bodyPr>
          <a:lstStyle/>
          <a:p>
            <a:r>
              <a:rPr lang="en-US" sz="6000" spc="0" dirty="0"/>
              <a:t>Perfil del Consumidor 2</a:t>
            </a:r>
          </a:p>
        </p:txBody>
      </p:sp>
      <p:sp>
        <p:nvSpPr>
          <p:cNvPr id="40" name="Subtítulo 3">
            <a:extLst>
              <a:ext uri="{FF2B5EF4-FFF2-40B4-BE49-F238E27FC236}">
                <a16:creationId xmlns:a16="http://schemas.microsoft.com/office/drawing/2014/main" id="{F4DBA1F9-654A-40F3-A828-956A8708E149}"/>
              </a:ext>
            </a:extLst>
          </p:cNvPr>
          <p:cNvSpPr txBox="1">
            <a:spLocks/>
          </p:cNvSpPr>
          <p:nvPr/>
        </p:nvSpPr>
        <p:spPr>
          <a:xfrm>
            <a:off x="1150318" y="8730068"/>
            <a:ext cx="4392488" cy="53400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457200" indent="-457200">
              <a:buFont typeface="Arial" panose="020B0604020202020204" pitchFamily="34" charset="0"/>
              <a:buChar char="•"/>
            </a:pPr>
            <a:r>
              <a:rPr lang="es-EC" dirty="0">
                <a:solidFill>
                  <a:schemeClr val="bg1">
                    <a:lumMod val="50000"/>
                  </a:schemeClr>
                </a:solidFill>
              </a:rPr>
              <a:t>Edad de 36 a 46 años</a:t>
            </a:r>
          </a:p>
        </p:txBody>
      </p:sp>
      <p:pic>
        <p:nvPicPr>
          <p:cNvPr id="21" name="Imagen 20">
            <a:extLst>
              <a:ext uri="{FF2B5EF4-FFF2-40B4-BE49-F238E27FC236}">
                <a16:creationId xmlns:a16="http://schemas.microsoft.com/office/drawing/2014/main" id="{8D2D5E2A-BC13-459A-AF22-B763F59268C7}"/>
              </a:ext>
            </a:extLst>
          </p:cNvPr>
          <p:cNvPicPr/>
          <p:nvPr/>
        </p:nvPicPr>
        <p:blipFill>
          <a:blip r:embed="rId2">
            <a:extLst>
              <a:ext uri="{28A0092B-C50C-407E-A947-70E740481C1C}">
                <a14:useLocalDpi xmlns:a14="http://schemas.microsoft.com/office/drawing/2010/main" val="0"/>
              </a:ext>
            </a:extLst>
          </a:blip>
          <a:stretch>
            <a:fillRect/>
          </a:stretch>
        </p:blipFill>
        <p:spPr>
          <a:xfrm>
            <a:off x="3022526" y="2262179"/>
            <a:ext cx="2493498" cy="561762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0" name="Marcador de posición de imagen 21" descr="Anillos de boda">
            <a:extLst>
              <a:ext uri="{FF2B5EF4-FFF2-40B4-BE49-F238E27FC236}">
                <a16:creationId xmlns:a16="http://schemas.microsoft.com/office/drawing/2014/main" id="{A61A0333-3C38-4062-939D-26D91D9E33A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27479" y="1286300"/>
            <a:ext cx="934419" cy="934419"/>
          </a:xfrm>
          <a:prstGeom prst="rect">
            <a:avLst/>
          </a:prstGeom>
        </p:spPr>
      </p:pic>
      <p:pic>
        <p:nvPicPr>
          <p:cNvPr id="51" name="Marcador de posición de imagen 25" descr="Dólar">
            <a:extLst>
              <a:ext uri="{FF2B5EF4-FFF2-40B4-BE49-F238E27FC236}">
                <a16:creationId xmlns:a16="http://schemas.microsoft.com/office/drawing/2014/main" id="{37B2A398-DC04-42C3-9808-7E2A8E075B5A}"/>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59230" y="2986014"/>
            <a:ext cx="902668" cy="902668"/>
          </a:xfrm>
          <a:prstGeom prst="rect">
            <a:avLst/>
          </a:prstGeom>
        </p:spPr>
      </p:pic>
      <p:pic>
        <p:nvPicPr>
          <p:cNvPr id="52" name="Marcador de posición de imagen 38" descr="Familia con niña">
            <a:extLst>
              <a:ext uri="{FF2B5EF4-FFF2-40B4-BE49-F238E27FC236}">
                <a16:creationId xmlns:a16="http://schemas.microsoft.com/office/drawing/2014/main" id="{8B71993A-DF11-4999-8E05-F1439835EC36}"/>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59230" y="4613201"/>
            <a:ext cx="902668" cy="902668"/>
          </a:xfrm>
          <a:prstGeom prst="rect">
            <a:avLst/>
          </a:prstGeom>
        </p:spPr>
      </p:pic>
      <p:pic>
        <p:nvPicPr>
          <p:cNvPr id="53" name="Marcador de posición de imagen 41" descr="Coche">
            <a:extLst>
              <a:ext uri="{FF2B5EF4-FFF2-40B4-BE49-F238E27FC236}">
                <a16:creationId xmlns:a16="http://schemas.microsoft.com/office/drawing/2014/main" id="{A6FE61D3-E2E7-4A2D-B533-31775548F372}"/>
              </a:ext>
            </a:extLst>
          </p:cNvPr>
          <p:cNvPicPr>
            <a:picLocks noGrp="1" noChangeAspect="1"/>
          </p:cNvPicPr>
          <p:nvPr>
            <p:ph type="pic" sz="quarter" idx="19"/>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359230" y="6322939"/>
            <a:ext cx="902668" cy="902668"/>
          </a:xfrm>
          <a:prstGeom prst="rect">
            <a:avLst/>
          </a:prstGeom>
        </p:spPr>
      </p:pic>
      <p:pic>
        <p:nvPicPr>
          <p:cNvPr id="54" name="Marcador de posición de imagen 44" descr="Engranajes">
            <a:extLst>
              <a:ext uri="{FF2B5EF4-FFF2-40B4-BE49-F238E27FC236}">
                <a16:creationId xmlns:a16="http://schemas.microsoft.com/office/drawing/2014/main" id="{C1A6CD4D-093C-4295-8E78-0DA9F2F21FE9}"/>
              </a:ext>
            </a:extLst>
          </p:cNvPr>
          <p:cNvPicPr>
            <a:picLocks noGrp="1" noChangeAspect="1"/>
          </p:cNvPicPr>
          <p:nvPr>
            <p:ph type="pic" sz="quarter" idx="20"/>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359230" y="7988226"/>
            <a:ext cx="902668" cy="902668"/>
          </a:xfrm>
          <a:prstGeom prst="rect">
            <a:avLst/>
          </a:prstGeom>
        </p:spPr>
      </p:pic>
    </p:spTree>
    <p:extLst>
      <p:ext uri="{BB962C8B-B14F-4D97-AF65-F5344CB8AC3E}">
        <p14:creationId xmlns:p14="http://schemas.microsoft.com/office/powerpoint/2010/main" val="2711689663"/>
      </p:ext>
    </p:extLst>
  </p:cSld>
  <p:clrMapOvr>
    <a:masterClrMapping/>
  </p:clrMapOvr>
  <p:transition spd="slow" advTm="8045">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23</a:t>
            </a:fld>
            <a:endParaRPr lang="en-US" dirty="0"/>
          </a:p>
        </p:txBody>
      </p:sp>
      <p:sp>
        <p:nvSpPr>
          <p:cNvPr id="29" name="テキスト プレースホルダー 28"/>
          <p:cNvSpPr>
            <a:spLocks noGrp="1"/>
          </p:cNvSpPr>
          <p:nvPr>
            <p:ph type="body" sz="quarter" idx="26"/>
          </p:nvPr>
        </p:nvSpPr>
        <p:spPr>
          <a:xfrm>
            <a:off x="10538361" y="895028"/>
            <a:ext cx="6120680" cy="848975"/>
          </a:xfrm>
        </p:spPr>
        <p:txBody>
          <a:bodyPr/>
          <a:lstStyle/>
          <a:p>
            <a:r>
              <a:rPr kumimoji="1" lang="en-US" altLang="ja-JP" sz="2800" spc="-150" dirty="0"/>
              <a:t>Estado civil / Instrucción académica </a:t>
            </a:r>
            <a:endParaRPr kumimoji="1" lang="ja-JP" altLang="en-US" sz="2800" spc="-150" dirty="0"/>
          </a:p>
        </p:txBody>
      </p:sp>
      <p:sp>
        <p:nvSpPr>
          <p:cNvPr id="30" name="テキスト プレースホルダー 29"/>
          <p:cNvSpPr>
            <a:spLocks noGrp="1"/>
          </p:cNvSpPr>
          <p:nvPr>
            <p:ph type="body" sz="quarter" idx="28"/>
          </p:nvPr>
        </p:nvSpPr>
        <p:spPr>
          <a:xfrm>
            <a:off x="10538361" y="1641549"/>
            <a:ext cx="7020780" cy="585064"/>
          </a:xfrm>
        </p:spPr>
        <p:txBody>
          <a:bodyPr/>
          <a:lstStyle/>
          <a:p>
            <a:r>
              <a:rPr kumimoji="1" lang="en-US" altLang="ja-JP" sz="2400" dirty="0"/>
              <a:t>Casado / Bachillerato</a:t>
            </a:r>
            <a:endParaRPr kumimoji="1" lang="ja-JP" altLang="en-US" sz="2400" dirty="0"/>
          </a:p>
        </p:txBody>
      </p:sp>
      <p:sp>
        <p:nvSpPr>
          <p:cNvPr id="31" name="テキスト プレースホルダー 30"/>
          <p:cNvSpPr>
            <a:spLocks noGrp="1"/>
          </p:cNvSpPr>
          <p:nvPr>
            <p:ph type="body" sz="quarter" idx="29"/>
          </p:nvPr>
        </p:nvSpPr>
        <p:spPr>
          <a:xfrm>
            <a:off x="10538361" y="2623220"/>
            <a:ext cx="6120680" cy="848975"/>
          </a:xfrm>
        </p:spPr>
        <p:txBody>
          <a:bodyPr/>
          <a:lstStyle/>
          <a:p>
            <a:r>
              <a:rPr kumimoji="1" lang="en-US" altLang="ja-JP" sz="2800" spc="-150" dirty="0"/>
              <a:t>Promedio de ingresos familiares</a:t>
            </a:r>
            <a:endParaRPr kumimoji="1" lang="ja-JP" altLang="en-US" sz="2800" spc="-150" dirty="0"/>
          </a:p>
        </p:txBody>
      </p:sp>
      <p:sp>
        <p:nvSpPr>
          <p:cNvPr id="32" name="テキスト プレースホルダー 31"/>
          <p:cNvSpPr>
            <a:spLocks noGrp="1"/>
          </p:cNvSpPr>
          <p:nvPr>
            <p:ph type="body" sz="quarter" idx="30"/>
          </p:nvPr>
        </p:nvSpPr>
        <p:spPr>
          <a:xfrm>
            <a:off x="10538361" y="3406308"/>
            <a:ext cx="7020780" cy="585064"/>
          </a:xfrm>
        </p:spPr>
        <p:txBody>
          <a:bodyPr/>
          <a:lstStyle/>
          <a:p>
            <a:r>
              <a:rPr kumimoji="1" lang="en-US" altLang="ja-JP" sz="2400" dirty="0"/>
              <a:t>De 400 a 1.000 dólares</a:t>
            </a:r>
            <a:endParaRPr kumimoji="1" lang="ja-JP" altLang="en-US" sz="2400" dirty="0"/>
          </a:p>
        </p:txBody>
      </p:sp>
      <p:sp>
        <p:nvSpPr>
          <p:cNvPr id="33" name="テキスト プレースホルダー 32"/>
          <p:cNvSpPr>
            <a:spLocks noGrp="1"/>
          </p:cNvSpPr>
          <p:nvPr>
            <p:ph type="body" sz="quarter" idx="31"/>
          </p:nvPr>
        </p:nvSpPr>
        <p:spPr>
          <a:xfrm>
            <a:off x="10538361" y="4604003"/>
            <a:ext cx="6120680" cy="848975"/>
          </a:xfrm>
        </p:spPr>
        <p:txBody>
          <a:bodyPr/>
          <a:lstStyle/>
          <a:p>
            <a:r>
              <a:rPr kumimoji="1" lang="en-US" altLang="ja-JP" sz="2800" spc="-150" dirty="0"/>
              <a:t>Estructura familiar / Influencia en decision de compra</a:t>
            </a:r>
            <a:endParaRPr kumimoji="1" lang="ja-JP" altLang="en-US" sz="2800" spc="-150" dirty="0"/>
          </a:p>
        </p:txBody>
      </p:sp>
      <p:sp>
        <p:nvSpPr>
          <p:cNvPr id="34" name="テキスト プレースホルダー 33"/>
          <p:cNvSpPr>
            <a:spLocks noGrp="1"/>
          </p:cNvSpPr>
          <p:nvPr>
            <p:ph type="body" sz="quarter" idx="32"/>
          </p:nvPr>
        </p:nvSpPr>
        <p:spPr>
          <a:xfrm>
            <a:off x="10538361" y="5350524"/>
            <a:ext cx="7020780" cy="585064"/>
          </a:xfrm>
        </p:spPr>
        <p:txBody>
          <a:bodyPr/>
          <a:lstStyle/>
          <a:p>
            <a:r>
              <a:rPr kumimoji="1" lang="en-US" altLang="ja-JP" sz="2400" dirty="0"/>
              <a:t>Cónyuge e hijos / Nadie</a:t>
            </a:r>
            <a:endParaRPr kumimoji="1" lang="ja-JP" altLang="en-US" sz="2400" dirty="0"/>
          </a:p>
        </p:txBody>
      </p:sp>
      <p:sp>
        <p:nvSpPr>
          <p:cNvPr id="35" name="テキスト プレースホルダー 34"/>
          <p:cNvSpPr>
            <a:spLocks noGrp="1"/>
          </p:cNvSpPr>
          <p:nvPr>
            <p:ph type="body" sz="quarter" idx="33"/>
          </p:nvPr>
        </p:nvSpPr>
        <p:spPr>
          <a:xfrm>
            <a:off x="10538361" y="5935588"/>
            <a:ext cx="6120680" cy="848975"/>
          </a:xfrm>
        </p:spPr>
        <p:txBody>
          <a:bodyPr/>
          <a:lstStyle/>
          <a:p>
            <a:r>
              <a:rPr kumimoji="1" lang="en-US" altLang="ja-JP" sz="2800" spc="-150" dirty="0"/>
              <a:t>Tipo de vehículo / Disposición de pago</a:t>
            </a:r>
            <a:endParaRPr kumimoji="1" lang="ja-JP" altLang="en-US" sz="2800" spc="-150" dirty="0"/>
          </a:p>
        </p:txBody>
      </p:sp>
      <p:sp>
        <p:nvSpPr>
          <p:cNvPr id="36" name="テキスト プレースホルダー 35"/>
          <p:cNvSpPr>
            <a:spLocks noGrp="1"/>
          </p:cNvSpPr>
          <p:nvPr>
            <p:ph type="body" sz="quarter" idx="34"/>
          </p:nvPr>
        </p:nvSpPr>
        <p:spPr>
          <a:xfrm>
            <a:off x="10538361" y="6682109"/>
            <a:ext cx="7020780" cy="585064"/>
          </a:xfrm>
        </p:spPr>
        <p:txBody>
          <a:bodyPr/>
          <a:lstStyle/>
          <a:p>
            <a:r>
              <a:rPr kumimoji="1" lang="en-US" altLang="ja-JP" sz="2400" dirty="0"/>
              <a:t>Sedán / De 10.000 a 15.000 dólares</a:t>
            </a:r>
            <a:endParaRPr kumimoji="1" lang="ja-JP" altLang="en-US" sz="2400" dirty="0"/>
          </a:p>
        </p:txBody>
      </p:sp>
      <p:sp>
        <p:nvSpPr>
          <p:cNvPr id="37" name="テキスト プレースホルダー 36"/>
          <p:cNvSpPr>
            <a:spLocks noGrp="1"/>
          </p:cNvSpPr>
          <p:nvPr>
            <p:ph type="body" sz="quarter" idx="35"/>
          </p:nvPr>
        </p:nvSpPr>
        <p:spPr>
          <a:xfrm>
            <a:off x="10538361" y="7519764"/>
            <a:ext cx="6120680" cy="848975"/>
          </a:xfrm>
        </p:spPr>
        <p:txBody>
          <a:bodyPr/>
          <a:lstStyle/>
          <a:p>
            <a:r>
              <a:rPr kumimoji="1" lang="en-US" altLang="ja-JP" sz="2800" spc="-150" dirty="0"/>
              <a:t>Atributos de compra / Factor no compra</a:t>
            </a:r>
            <a:endParaRPr kumimoji="1" lang="ja-JP" altLang="en-US" sz="2800" spc="-150" dirty="0"/>
          </a:p>
        </p:txBody>
      </p:sp>
      <p:sp>
        <p:nvSpPr>
          <p:cNvPr id="38" name="テキスト プレースホルダー 37"/>
          <p:cNvSpPr>
            <a:spLocks noGrp="1"/>
          </p:cNvSpPr>
          <p:nvPr>
            <p:ph type="body" sz="quarter" idx="36"/>
          </p:nvPr>
        </p:nvSpPr>
        <p:spPr>
          <a:xfrm>
            <a:off x="10538361" y="8266285"/>
            <a:ext cx="7020780" cy="585064"/>
          </a:xfrm>
        </p:spPr>
        <p:txBody>
          <a:bodyPr/>
          <a:lstStyle/>
          <a:p>
            <a:r>
              <a:rPr kumimoji="1" lang="en-US" altLang="ja-JP" sz="2400" dirty="0"/>
              <a:t>Precios económicos, Equipamiento tecnológico / Desconfianza de vehículos chinos</a:t>
            </a:r>
            <a:endParaRPr kumimoji="1" lang="ja-JP" altLang="en-US" sz="2400" dirty="0"/>
          </a:p>
        </p:txBody>
      </p:sp>
      <p:sp>
        <p:nvSpPr>
          <p:cNvPr id="28" name="タイトル 7">
            <a:extLst>
              <a:ext uri="{FF2B5EF4-FFF2-40B4-BE49-F238E27FC236}">
                <a16:creationId xmlns:a16="http://schemas.microsoft.com/office/drawing/2014/main" id="{EE8F0E73-A9EA-4795-8377-456C0BDFAEE3}"/>
              </a:ext>
            </a:extLst>
          </p:cNvPr>
          <p:cNvSpPr>
            <a:spLocks noGrp="1"/>
          </p:cNvSpPr>
          <p:nvPr>
            <p:ph type="title"/>
          </p:nvPr>
        </p:nvSpPr>
        <p:spPr>
          <a:xfrm>
            <a:off x="500438" y="547924"/>
            <a:ext cx="7298016" cy="474661"/>
          </a:xfrm>
        </p:spPr>
        <p:txBody>
          <a:bodyPr>
            <a:normAutofit fontScale="90000"/>
          </a:bodyPr>
          <a:lstStyle/>
          <a:p>
            <a:r>
              <a:rPr lang="en-US" sz="6000" spc="0" dirty="0"/>
              <a:t>Perfil del Consumidor 3</a:t>
            </a:r>
          </a:p>
        </p:txBody>
      </p:sp>
      <p:sp>
        <p:nvSpPr>
          <p:cNvPr id="40" name="Subtítulo 3">
            <a:extLst>
              <a:ext uri="{FF2B5EF4-FFF2-40B4-BE49-F238E27FC236}">
                <a16:creationId xmlns:a16="http://schemas.microsoft.com/office/drawing/2014/main" id="{F4DBA1F9-654A-40F3-A828-956A8708E149}"/>
              </a:ext>
            </a:extLst>
          </p:cNvPr>
          <p:cNvSpPr txBox="1">
            <a:spLocks/>
          </p:cNvSpPr>
          <p:nvPr/>
        </p:nvSpPr>
        <p:spPr>
          <a:xfrm>
            <a:off x="1150318" y="8730068"/>
            <a:ext cx="4392488" cy="53400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457200" indent="-457200">
              <a:buFont typeface="Arial" panose="020B0604020202020204" pitchFamily="34" charset="0"/>
              <a:buChar char="•"/>
            </a:pPr>
            <a:r>
              <a:rPr lang="es-EC" dirty="0">
                <a:solidFill>
                  <a:schemeClr val="bg1">
                    <a:lumMod val="50000"/>
                  </a:schemeClr>
                </a:solidFill>
              </a:rPr>
              <a:t>Edad de 47 a 54 años</a:t>
            </a:r>
          </a:p>
        </p:txBody>
      </p:sp>
      <p:pic>
        <p:nvPicPr>
          <p:cNvPr id="21" name="Imagen 20">
            <a:extLst>
              <a:ext uri="{FF2B5EF4-FFF2-40B4-BE49-F238E27FC236}">
                <a16:creationId xmlns:a16="http://schemas.microsoft.com/office/drawing/2014/main" id="{B933BCE0-0C3F-419D-9F66-49505D3E4F30}"/>
              </a:ext>
            </a:extLst>
          </p:cNvPr>
          <p:cNvPicPr/>
          <p:nvPr/>
        </p:nvPicPr>
        <p:blipFill>
          <a:blip r:embed="rId2">
            <a:extLst>
              <a:ext uri="{28A0092B-C50C-407E-A947-70E740481C1C}">
                <a14:useLocalDpi xmlns:a14="http://schemas.microsoft.com/office/drawing/2010/main" val="0"/>
              </a:ext>
            </a:extLst>
          </a:blip>
          <a:stretch>
            <a:fillRect/>
          </a:stretch>
        </p:blipFill>
        <p:spPr>
          <a:xfrm>
            <a:off x="2950518" y="2281461"/>
            <a:ext cx="2664296" cy="558118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2" name="Marcador de posición de imagen 21" descr="Anillos de boda">
            <a:extLst>
              <a:ext uri="{FF2B5EF4-FFF2-40B4-BE49-F238E27FC236}">
                <a16:creationId xmlns:a16="http://schemas.microsoft.com/office/drawing/2014/main" id="{80379D62-F245-41CD-A883-2BD355E0077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9629" y="1301550"/>
            <a:ext cx="1005705" cy="1005705"/>
          </a:xfrm>
          <a:prstGeom prst="rect">
            <a:avLst/>
          </a:prstGeom>
        </p:spPr>
      </p:pic>
      <p:pic>
        <p:nvPicPr>
          <p:cNvPr id="26" name="Marcador de posición de imagen 25" descr="Dólar">
            <a:extLst>
              <a:ext uri="{FF2B5EF4-FFF2-40B4-BE49-F238E27FC236}">
                <a16:creationId xmlns:a16="http://schemas.microsoft.com/office/drawing/2014/main" id="{E021D3D6-C899-4054-B120-F2CB62D47025}"/>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76098" y="3056865"/>
            <a:ext cx="830659" cy="830659"/>
          </a:xfrm>
          <a:prstGeom prst="rect">
            <a:avLst/>
          </a:prstGeom>
        </p:spPr>
      </p:pic>
      <p:pic>
        <p:nvPicPr>
          <p:cNvPr id="39" name="Marcador de posición de imagen 38" descr="Familia con niña">
            <a:extLst>
              <a:ext uri="{FF2B5EF4-FFF2-40B4-BE49-F238E27FC236}">
                <a16:creationId xmlns:a16="http://schemas.microsoft.com/office/drawing/2014/main" id="{DA9B7012-C945-404B-93EF-EA424DC2479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76098" y="4708752"/>
            <a:ext cx="830659" cy="830659"/>
          </a:xfrm>
          <a:prstGeom prst="rect">
            <a:avLst/>
          </a:prstGeom>
        </p:spPr>
      </p:pic>
      <p:pic>
        <p:nvPicPr>
          <p:cNvPr id="42" name="Marcador de posición de imagen 41" descr="Coche">
            <a:extLst>
              <a:ext uri="{FF2B5EF4-FFF2-40B4-BE49-F238E27FC236}">
                <a16:creationId xmlns:a16="http://schemas.microsoft.com/office/drawing/2014/main" id="{24CA4D8E-DD53-4A26-960D-DCBC5E2C0139}"/>
              </a:ext>
            </a:extLst>
          </p:cNvPr>
          <p:cNvPicPr>
            <a:picLocks noGrp="1" noChangeAspect="1"/>
          </p:cNvPicPr>
          <p:nvPr>
            <p:ph type="pic" sz="quarter" idx="19"/>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287222" y="6295628"/>
            <a:ext cx="1005705" cy="1005705"/>
          </a:xfrm>
          <a:prstGeom prst="rect">
            <a:avLst/>
          </a:prstGeom>
        </p:spPr>
      </p:pic>
      <p:pic>
        <p:nvPicPr>
          <p:cNvPr id="45" name="Marcador de posición de imagen 44" descr="Engranajes">
            <a:extLst>
              <a:ext uri="{FF2B5EF4-FFF2-40B4-BE49-F238E27FC236}">
                <a16:creationId xmlns:a16="http://schemas.microsoft.com/office/drawing/2014/main" id="{96687B41-A756-479B-80CD-E6C72CD46DC2}"/>
              </a:ext>
            </a:extLst>
          </p:cNvPr>
          <p:cNvPicPr>
            <a:picLocks noGrp="1" noChangeAspect="1"/>
          </p:cNvPicPr>
          <p:nvPr>
            <p:ph type="pic" sz="quarter" idx="20"/>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287222" y="7951812"/>
            <a:ext cx="1005705" cy="1005705"/>
          </a:xfrm>
          <a:prstGeom prst="rect">
            <a:avLst/>
          </a:prstGeom>
        </p:spPr>
      </p:pic>
    </p:spTree>
    <p:extLst>
      <p:ext uri="{BB962C8B-B14F-4D97-AF65-F5344CB8AC3E}">
        <p14:creationId xmlns:p14="http://schemas.microsoft.com/office/powerpoint/2010/main" val="72720570"/>
      </p:ext>
    </p:extLst>
  </p:cSld>
  <p:clrMapOvr>
    <a:masterClrMapping/>
  </p:clrMapOvr>
  <p:transition spd="slow" advTm="8045">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dirty="0"/>
              <a:t>Conclusiones</a:t>
            </a:r>
            <a:endParaRPr lang="en-US" dirty="0">
              <a:solidFill>
                <a:schemeClr val="accent1"/>
              </a:solidFill>
            </a:endParaRPr>
          </a:p>
        </p:txBody>
      </p:sp>
      <p:sp>
        <p:nvSpPr>
          <p:cNvPr id="10" name="テキスト プレースホルダー 9"/>
          <p:cNvSpPr>
            <a:spLocks noGrp="1"/>
          </p:cNvSpPr>
          <p:nvPr>
            <p:ph type="body" sz="quarter" idx="15"/>
          </p:nvPr>
        </p:nvSpPr>
        <p:spPr/>
        <p:txBody>
          <a:bodyPr/>
          <a:lstStyle/>
          <a:p>
            <a:endParaRPr lang="en-US" dirty="0"/>
          </a:p>
        </p:txBody>
      </p:sp>
      <p:sp>
        <p:nvSpPr>
          <p:cNvPr id="11" name="テキスト プレースホルダー 10"/>
          <p:cNvSpPr>
            <a:spLocks noGrp="1"/>
          </p:cNvSpPr>
          <p:nvPr>
            <p:ph type="body" sz="quarter" idx="17"/>
          </p:nvPr>
        </p:nvSpPr>
        <p:spPr/>
        <p:txBody>
          <a:bodyPr/>
          <a:lstStyle/>
          <a:p>
            <a:endParaRPr lang="en-US" dirty="0"/>
          </a:p>
        </p:txBody>
      </p:sp>
      <p:sp>
        <p:nvSpPr>
          <p:cNvPr id="12" name="テキスト プレースホルダー 11"/>
          <p:cNvSpPr>
            <a:spLocks noGrp="1"/>
          </p:cNvSpPr>
          <p:nvPr>
            <p:ph type="body" sz="quarter" idx="21"/>
          </p:nvPr>
        </p:nvSpPr>
        <p:spPr/>
        <p:txBody>
          <a:bodyPr>
            <a:noAutofit/>
          </a:bodyPr>
          <a:lstStyle/>
          <a:p>
            <a:r>
              <a:rPr lang="es-ES" sz="2400" dirty="0"/>
              <a:t>•Con base a la aplicación del método cualitativo utilizando la entrevista a profundidad a expertos en el tema, se obtuvo que los vehículos chinos tienen acogida en Quito y Valle de los Chillos por los precios económicos y equipamiento tecnológico</a:t>
            </a:r>
            <a:r>
              <a:rPr lang="en-US" sz="2400" dirty="0"/>
              <a:t>.</a:t>
            </a:r>
          </a:p>
        </p:txBody>
      </p:sp>
      <p:sp>
        <p:nvSpPr>
          <p:cNvPr id="13" name="テキスト プレースホルダー 12"/>
          <p:cNvSpPr>
            <a:spLocks noGrp="1"/>
          </p:cNvSpPr>
          <p:nvPr>
            <p:ph type="body" sz="quarter" idx="22"/>
          </p:nvPr>
        </p:nvSpPr>
        <p:spPr/>
        <p:txBody>
          <a:bodyPr>
            <a:noAutofit/>
          </a:bodyPr>
          <a:lstStyle/>
          <a:p>
            <a:r>
              <a:rPr lang="es-ES" sz="2400" dirty="0"/>
              <a:t>•El principal perfil del consumidor de los vehículos de marcas chinas son personas adultas, casadas con hijos, profesionales de tercer nivel con un ingreso superior a dos salarios básicos unificados, capacidad de buscar por sí solos información en medios tecnológicos.</a:t>
            </a:r>
            <a:endParaRPr lang="en-US" sz="2400" dirty="0"/>
          </a:p>
        </p:txBody>
      </p:sp>
      <p:sp>
        <p:nvSpPr>
          <p:cNvPr id="14" name="テキスト プレースホルダー 13"/>
          <p:cNvSpPr>
            <a:spLocks noGrp="1"/>
          </p:cNvSpPr>
          <p:nvPr>
            <p:ph type="body" sz="quarter" idx="23"/>
          </p:nvPr>
        </p:nvSpPr>
        <p:spPr/>
        <p:txBody>
          <a:bodyPr/>
          <a:lstStyle/>
          <a:p>
            <a:endParaRPr lang="en-US" dirty="0"/>
          </a:p>
        </p:txBody>
      </p:sp>
      <p:sp>
        <p:nvSpPr>
          <p:cNvPr id="15" name="テキスト プレースホルダー 14"/>
          <p:cNvSpPr>
            <a:spLocks noGrp="1"/>
          </p:cNvSpPr>
          <p:nvPr>
            <p:ph type="body" sz="quarter" idx="24"/>
          </p:nvPr>
        </p:nvSpPr>
        <p:spPr/>
        <p:txBody>
          <a:bodyPr>
            <a:normAutofit/>
          </a:bodyPr>
          <a:lstStyle/>
          <a:p>
            <a:r>
              <a:rPr lang="es-ES" sz="2400" dirty="0">
                <a:latin typeface="Aleo-Bold" pitchFamily="34" charset="0"/>
              </a:rPr>
              <a:t>•Las marcas de vehículos chinos tienen una tasa de crecimiento positiva, lo cual refleja que están ganando participación en el mercado</a:t>
            </a:r>
            <a:endParaRPr lang="en-US" sz="2400" dirty="0"/>
          </a:p>
        </p:txBody>
      </p:sp>
    </p:spTree>
    <p:extLst>
      <p:ext uri="{BB962C8B-B14F-4D97-AF65-F5344CB8AC3E}">
        <p14:creationId xmlns:p14="http://schemas.microsoft.com/office/powerpoint/2010/main" val="2333368790"/>
      </p:ext>
    </p:extLst>
  </p:cSld>
  <p:clrMapOvr>
    <a:masterClrMapping/>
  </p:clrMapOvr>
  <mc:AlternateContent xmlns:mc="http://schemas.openxmlformats.org/markup-compatibility/2006" xmlns:p14="http://schemas.microsoft.com/office/powerpoint/2010/main">
    <mc:Choice Requires="p14">
      <p:transition spd="slow" p14:dur="1300" advTm="5668">
        <p14:pan dir="u"/>
      </p:transition>
    </mc:Choice>
    <mc:Fallback xmlns="">
      <p:transition spd="slow" advTm="5668">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A6B95-A609-472C-9664-B2CEB8ACEF6B}"/>
              </a:ext>
            </a:extLst>
          </p:cNvPr>
          <p:cNvSpPr>
            <a:spLocks noGrp="1"/>
          </p:cNvSpPr>
          <p:nvPr>
            <p:ph type="title"/>
          </p:nvPr>
        </p:nvSpPr>
        <p:spPr/>
        <p:txBody>
          <a:bodyPr/>
          <a:lstStyle/>
          <a:p>
            <a:r>
              <a:rPr lang="es-EC" dirty="0"/>
              <a:t>Recomendaciones</a:t>
            </a:r>
          </a:p>
        </p:txBody>
      </p:sp>
      <p:sp>
        <p:nvSpPr>
          <p:cNvPr id="6" name="Marcador de texto 5">
            <a:extLst>
              <a:ext uri="{FF2B5EF4-FFF2-40B4-BE49-F238E27FC236}">
                <a16:creationId xmlns:a16="http://schemas.microsoft.com/office/drawing/2014/main" id="{C48C071E-B44B-4AA9-9A8E-A31037E96185}"/>
              </a:ext>
            </a:extLst>
          </p:cNvPr>
          <p:cNvSpPr>
            <a:spLocks noGrp="1"/>
          </p:cNvSpPr>
          <p:nvPr>
            <p:ph type="body" sz="quarter" idx="15"/>
          </p:nvPr>
        </p:nvSpPr>
        <p:spPr>
          <a:xfrm>
            <a:off x="1259901" y="2191172"/>
            <a:ext cx="6764774" cy="721683"/>
          </a:xfrm>
        </p:spPr>
        <p:txBody>
          <a:bodyPr/>
          <a:lstStyle/>
          <a:p>
            <a:endParaRPr lang="es-EC" sz="2400" dirty="0">
              <a:latin typeface="+mn-lt"/>
            </a:endParaRPr>
          </a:p>
        </p:txBody>
      </p:sp>
      <p:sp>
        <p:nvSpPr>
          <p:cNvPr id="7" name="Marcador de texto 6">
            <a:extLst>
              <a:ext uri="{FF2B5EF4-FFF2-40B4-BE49-F238E27FC236}">
                <a16:creationId xmlns:a16="http://schemas.microsoft.com/office/drawing/2014/main" id="{B4A64492-963E-41C7-9B8E-C8CE6268C760}"/>
              </a:ext>
            </a:extLst>
          </p:cNvPr>
          <p:cNvSpPr>
            <a:spLocks noGrp="1"/>
          </p:cNvSpPr>
          <p:nvPr>
            <p:ph type="body" sz="quarter" idx="17"/>
          </p:nvPr>
        </p:nvSpPr>
        <p:spPr>
          <a:xfrm>
            <a:off x="3859235" y="4279404"/>
            <a:ext cx="6764774" cy="721683"/>
          </a:xfrm>
        </p:spPr>
        <p:txBody>
          <a:bodyPr/>
          <a:lstStyle/>
          <a:p>
            <a:endParaRPr lang="es-EC" sz="2400" dirty="0">
              <a:latin typeface="+mn-lt"/>
            </a:endParaRPr>
          </a:p>
        </p:txBody>
      </p:sp>
      <p:sp>
        <p:nvSpPr>
          <p:cNvPr id="8" name="Marcador de texto 7">
            <a:extLst>
              <a:ext uri="{FF2B5EF4-FFF2-40B4-BE49-F238E27FC236}">
                <a16:creationId xmlns:a16="http://schemas.microsoft.com/office/drawing/2014/main" id="{B30E5DDE-9AF1-4CDB-AE1C-9D3A631A8CF1}"/>
              </a:ext>
            </a:extLst>
          </p:cNvPr>
          <p:cNvSpPr>
            <a:spLocks noGrp="1"/>
          </p:cNvSpPr>
          <p:nvPr>
            <p:ph type="body" sz="quarter" idx="21"/>
          </p:nvPr>
        </p:nvSpPr>
        <p:spPr>
          <a:xfrm>
            <a:off x="1255920" y="2974180"/>
            <a:ext cx="14007966" cy="1512167"/>
          </a:xfrm>
        </p:spPr>
        <p:txBody>
          <a:bodyPr>
            <a:noAutofit/>
          </a:bodyPr>
          <a:lstStyle/>
          <a:p>
            <a:r>
              <a:rPr lang="es-EC" sz="2400" dirty="0">
                <a:effectLst/>
                <a:ea typeface="Calibri" panose="020F0502020204030204" pitchFamily="34" charset="0"/>
                <a:cs typeface="Times New Roman" panose="02020603050405020304" pitchFamily="18" charset="0"/>
              </a:rPr>
              <a:t>Crear estrategias de marketing de contenido mediante la creación de páginas web con información útil, relevante y destacando los beneficios a través de videos e infografías comparativas para incrementar la aceptación en el mercado nacional.</a:t>
            </a:r>
          </a:p>
          <a:p>
            <a:endParaRPr lang="es-EC" sz="2400" dirty="0"/>
          </a:p>
        </p:txBody>
      </p:sp>
      <p:sp>
        <p:nvSpPr>
          <p:cNvPr id="9" name="Marcador de texto 8">
            <a:extLst>
              <a:ext uri="{FF2B5EF4-FFF2-40B4-BE49-F238E27FC236}">
                <a16:creationId xmlns:a16="http://schemas.microsoft.com/office/drawing/2014/main" id="{8A7062CD-07F1-4EBE-87E2-3FE99947735B}"/>
              </a:ext>
            </a:extLst>
          </p:cNvPr>
          <p:cNvSpPr>
            <a:spLocks noGrp="1"/>
          </p:cNvSpPr>
          <p:nvPr>
            <p:ph type="body" sz="quarter" idx="22"/>
          </p:nvPr>
        </p:nvSpPr>
        <p:spPr>
          <a:xfrm>
            <a:off x="3858136" y="5034367"/>
            <a:ext cx="11947561" cy="1045237"/>
          </a:xfrm>
        </p:spPr>
        <p:txBody>
          <a:bodyPr/>
          <a:lstStyle/>
          <a:p>
            <a:r>
              <a:rPr lang="es-EC" sz="2400" dirty="0">
                <a:effectLst/>
                <a:ea typeface="Calibri" panose="020F0502020204030204" pitchFamily="34" charset="0"/>
              </a:rPr>
              <a:t>Utilizar las ventajas que proporcionan las alianzas estratégicas como la innovación tecnológica para generar un marketing social y concientizar a las personas</a:t>
            </a:r>
            <a:endParaRPr lang="es-EC" sz="2400" dirty="0"/>
          </a:p>
        </p:txBody>
      </p:sp>
      <p:sp>
        <p:nvSpPr>
          <p:cNvPr id="10" name="Marcador de texto 9">
            <a:extLst>
              <a:ext uri="{FF2B5EF4-FFF2-40B4-BE49-F238E27FC236}">
                <a16:creationId xmlns:a16="http://schemas.microsoft.com/office/drawing/2014/main" id="{0B7E5759-3D4A-48C6-837D-57DED05D043F}"/>
              </a:ext>
            </a:extLst>
          </p:cNvPr>
          <p:cNvSpPr>
            <a:spLocks noGrp="1"/>
          </p:cNvSpPr>
          <p:nvPr>
            <p:ph type="body" sz="quarter" idx="23"/>
          </p:nvPr>
        </p:nvSpPr>
        <p:spPr>
          <a:xfrm>
            <a:off x="5760819" y="6078001"/>
            <a:ext cx="6764774" cy="721683"/>
          </a:xfrm>
        </p:spPr>
        <p:txBody>
          <a:bodyPr/>
          <a:lstStyle/>
          <a:p>
            <a:endParaRPr lang="es-EC" sz="2400" dirty="0">
              <a:latin typeface="+mn-lt"/>
            </a:endParaRPr>
          </a:p>
        </p:txBody>
      </p:sp>
      <p:sp>
        <p:nvSpPr>
          <p:cNvPr id="11" name="Marcador de texto 10">
            <a:extLst>
              <a:ext uri="{FF2B5EF4-FFF2-40B4-BE49-F238E27FC236}">
                <a16:creationId xmlns:a16="http://schemas.microsoft.com/office/drawing/2014/main" id="{ACCFD0F7-0E80-494F-BAEA-8E07863B6195}"/>
              </a:ext>
            </a:extLst>
          </p:cNvPr>
          <p:cNvSpPr>
            <a:spLocks noGrp="1"/>
          </p:cNvSpPr>
          <p:nvPr>
            <p:ph type="body" sz="quarter" idx="24"/>
          </p:nvPr>
        </p:nvSpPr>
        <p:spPr>
          <a:xfrm>
            <a:off x="5760819" y="6850854"/>
            <a:ext cx="11016048" cy="1172966"/>
          </a:xfrm>
        </p:spPr>
        <p:txBody>
          <a:bodyPr>
            <a:normAutofit lnSpcReduction="10000"/>
          </a:bodyPr>
          <a:lstStyle/>
          <a:p>
            <a:r>
              <a:rPr lang="es-EC" sz="2400" dirty="0">
                <a:effectLst/>
                <a:ea typeface="Calibri" panose="020F0502020204030204" pitchFamily="34" charset="0"/>
              </a:rPr>
              <a:t>Emplear un marketing de experiencias donde se pueda evidenciar mediante testimonios reales de clientes satisfechos, los beneficios que entregan los vehículos de las marcas chinas</a:t>
            </a:r>
            <a:endParaRPr lang="es-EC" sz="2400" dirty="0"/>
          </a:p>
        </p:txBody>
      </p:sp>
      <p:sp>
        <p:nvSpPr>
          <p:cNvPr id="12" name="Marcador de texto 7">
            <a:extLst>
              <a:ext uri="{FF2B5EF4-FFF2-40B4-BE49-F238E27FC236}">
                <a16:creationId xmlns:a16="http://schemas.microsoft.com/office/drawing/2014/main" id="{0AC14E5E-1F7B-4CDC-A9A1-2C9A3D56E4A4}"/>
              </a:ext>
            </a:extLst>
          </p:cNvPr>
          <p:cNvSpPr txBox="1">
            <a:spLocks/>
          </p:cNvSpPr>
          <p:nvPr/>
        </p:nvSpPr>
        <p:spPr>
          <a:xfrm>
            <a:off x="6694934" y="9031934"/>
            <a:ext cx="10050393" cy="772334"/>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0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s-ES" sz="2400" dirty="0">
                <a:ea typeface="Calibri" panose="020F0502020204030204" pitchFamily="34" charset="0"/>
                <a:cs typeface="Times New Roman" panose="02020603050405020304" pitchFamily="18" charset="0"/>
              </a:rPr>
              <a:t>Ofrecer un servicio al cliente con enfoque integral</a:t>
            </a:r>
            <a:endParaRPr lang="es-EC" sz="2400" dirty="0"/>
          </a:p>
        </p:txBody>
      </p:sp>
      <p:sp>
        <p:nvSpPr>
          <p:cNvPr id="13" name="Rectángulo 12">
            <a:extLst>
              <a:ext uri="{FF2B5EF4-FFF2-40B4-BE49-F238E27FC236}">
                <a16:creationId xmlns:a16="http://schemas.microsoft.com/office/drawing/2014/main" id="{35EAEC9A-EE87-42B5-BD26-D9FD4F865EC0}"/>
              </a:ext>
            </a:extLst>
          </p:cNvPr>
          <p:cNvSpPr/>
          <p:nvPr/>
        </p:nvSpPr>
        <p:spPr>
          <a:xfrm>
            <a:off x="6756139" y="8262257"/>
            <a:ext cx="6772713" cy="724500"/>
          </a:xfrm>
          <a:prstGeom prst="rect">
            <a:avLst/>
          </a:prstGeom>
          <a:solidFill>
            <a:schemeClr val="accent1"/>
          </a:solidFill>
        </p:spPr>
        <p:txBody>
          <a:bodyPr vert="horz" lIns="163275" tIns="81638" rIns="163275" bIns="81638" rtlCol="0" anchor="ctr">
            <a:normAutofit/>
          </a:bodyPr>
          <a:lstStyle/>
          <a:p>
            <a:pPr>
              <a:spcBef>
                <a:spcPct val="20000"/>
              </a:spcBef>
            </a:pPr>
            <a:endParaRPr lang="es-EC" sz="2400" dirty="0">
              <a:solidFill>
                <a:schemeClr val="bg1">
                  <a:lumMod val="85000"/>
                </a:schemeClr>
              </a:solidFill>
            </a:endParaRPr>
          </a:p>
        </p:txBody>
      </p:sp>
    </p:spTree>
    <p:extLst>
      <p:ext uri="{BB962C8B-B14F-4D97-AF65-F5344CB8AC3E}">
        <p14:creationId xmlns:p14="http://schemas.microsoft.com/office/powerpoint/2010/main" val="343364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cias Los Puntos Abstractos Anaranjados Rosados Stock de ilustración -  Ilustración de saludo, palabras: 82348154">
            <a:extLst>
              <a:ext uri="{FF2B5EF4-FFF2-40B4-BE49-F238E27FC236}">
                <a16:creationId xmlns:a16="http://schemas.microsoft.com/office/drawing/2014/main" id="{3BF98126-E6DA-4ABB-B4B8-F0C10B1B6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8" t="6600" r="6522" b="14300"/>
          <a:stretch/>
        </p:blipFill>
        <p:spPr bwMode="auto">
          <a:xfrm>
            <a:off x="6262886" y="1643885"/>
            <a:ext cx="7982883" cy="658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46722"/>
      </p:ext>
    </p:extLst>
  </p:cSld>
  <p:clrMapOvr>
    <a:masterClrMapping/>
  </p:clrMapOvr>
  <p:transition spd="slow" advTm="11385">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33C6C-D679-4CE3-9132-80359C2B4021}"/>
              </a:ext>
            </a:extLst>
          </p:cNvPr>
          <p:cNvSpPr>
            <a:spLocks noGrp="1"/>
          </p:cNvSpPr>
          <p:nvPr>
            <p:ph type="title"/>
          </p:nvPr>
        </p:nvSpPr>
        <p:spPr/>
        <p:txBody>
          <a:bodyPr/>
          <a:lstStyle/>
          <a:p>
            <a:r>
              <a:rPr lang="es-EC" dirty="0"/>
              <a:t>Marco Teórico - Referencial</a:t>
            </a:r>
          </a:p>
        </p:txBody>
      </p:sp>
      <p:sp>
        <p:nvSpPr>
          <p:cNvPr id="4" name="Subtítulo 3">
            <a:extLst>
              <a:ext uri="{FF2B5EF4-FFF2-40B4-BE49-F238E27FC236}">
                <a16:creationId xmlns:a16="http://schemas.microsoft.com/office/drawing/2014/main" id="{5B179756-DBCE-440E-A463-819A0A6E1B25}"/>
              </a:ext>
            </a:extLst>
          </p:cNvPr>
          <p:cNvSpPr>
            <a:spLocks noGrp="1"/>
          </p:cNvSpPr>
          <p:nvPr>
            <p:ph type="subTitle" idx="1"/>
          </p:nvPr>
        </p:nvSpPr>
        <p:spPr/>
        <p:txBody>
          <a:bodyPr/>
          <a:lstStyle/>
          <a:p>
            <a:r>
              <a:rPr lang="es-ES" dirty="0"/>
              <a:t>Modelo de Comportamiento de Engel Kollat y Blackwell</a:t>
            </a:r>
            <a:endParaRPr lang="es-EC" dirty="0"/>
          </a:p>
        </p:txBody>
      </p:sp>
      <p:pic>
        <p:nvPicPr>
          <p:cNvPr id="11" name="Imagen 10">
            <a:extLst>
              <a:ext uri="{FF2B5EF4-FFF2-40B4-BE49-F238E27FC236}">
                <a16:creationId xmlns:a16="http://schemas.microsoft.com/office/drawing/2014/main" id="{9515A2FE-2F39-4EA9-AD75-F35233A8DACC}"/>
              </a:ext>
            </a:extLst>
          </p:cNvPr>
          <p:cNvPicPr>
            <a:picLocks noChangeAspect="1"/>
          </p:cNvPicPr>
          <p:nvPr/>
        </p:nvPicPr>
        <p:blipFill rotWithShape="1">
          <a:blip r:embed="rId2"/>
          <a:srcRect l="3494" t="2618" r="5239"/>
          <a:stretch/>
        </p:blipFill>
        <p:spPr>
          <a:xfrm>
            <a:off x="1870398" y="1975148"/>
            <a:ext cx="15511145" cy="8131232"/>
          </a:xfrm>
          <a:prstGeom prst="rect">
            <a:avLst/>
          </a:prstGeom>
        </p:spPr>
      </p:pic>
    </p:spTree>
    <p:extLst>
      <p:ext uri="{BB962C8B-B14F-4D97-AF65-F5344CB8AC3E}">
        <p14:creationId xmlns:p14="http://schemas.microsoft.com/office/powerpoint/2010/main" val="160310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lang="en-US" dirty="0"/>
              <a:t>Estudios Previos</a:t>
            </a:r>
            <a:endParaRPr lang="en-US" dirty="0">
              <a:solidFill>
                <a:schemeClr val="accent1"/>
              </a:solidFill>
            </a:endParaRPr>
          </a:p>
        </p:txBody>
      </p:sp>
      <p:graphicFrame>
        <p:nvGraphicFramePr>
          <p:cNvPr id="21" name="表プレースホルダー 20"/>
          <p:cNvGraphicFramePr>
            <a:graphicFrameLocks noGrp="1"/>
          </p:cNvGraphicFramePr>
          <p:nvPr>
            <p:ph type="tbl" sz="quarter" idx="22"/>
            <p:extLst>
              <p:ext uri="{D42A27DB-BD31-4B8C-83A1-F6EECF244321}">
                <p14:modId xmlns:p14="http://schemas.microsoft.com/office/powerpoint/2010/main" val="3301623829"/>
              </p:ext>
            </p:extLst>
          </p:nvPr>
        </p:nvGraphicFramePr>
        <p:xfrm>
          <a:off x="3598590" y="2212246"/>
          <a:ext cx="5256584" cy="6387637"/>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val="20000"/>
                    </a:ext>
                  </a:extLst>
                </a:gridCol>
              </a:tblGrid>
              <a:tr h="1136028">
                <a:tc>
                  <a:txBody>
                    <a:bodyPr/>
                    <a:lstStyle/>
                    <a:p>
                      <a:pPr algn="ctr"/>
                      <a:r>
                        <a:rPr lang="en-US" b="0" dirty="0">
                          <a:latin typeface="Aleo-Bold" pitchFamily="34" charset="0"/>
                        </a:rPr>
                        <a:t>Rivera Grijalva, Pedro Gregorio</a:t>
                      </a:r>
                    </a:p>
                  </a:txBody>
                  <a:tcPr marL="96167" marR="96167"/>
                </a:tc>
                <a:extLst>
                  <a:ext uri="{0D108BD9-81ED-4DB2-BD59-A6C34878D82A}">
                    <a16:rowId xmlns:a16="http://schemas.microsoft.com/office/drawing/2014/main" val="10000"/>
                  </a:ext>
                </a:extLst>
              </a:tr>
              <a:tr h="876365">
                <a:tc>
                  <a:txBody>
                    <a:bodyPr/>
                    <a:lstStyle/>
                    <a:p>
                      <a:pPr algn="ctr"/>
                      <a:r>
                        <a:rPr lang="es-ES" sz="2400" dirty="0"/>
                        <a:t>Analizar el comportamiento de compra de vehículos chinos</a:t>
                      </a:r>
                      <a:endParaRPr lang="en-US" sz="2400" dirty="0"/>
                    </a:p>
                  </a:txBody>
                  <a:tcPr marL="96167" marR="96167" anchor="ctr"/>
                </a:tc>
                <a:extLst>
                  <a:ext uri="{0D108BD9-81ED-4DB2-BD59-A6C34878D82A}">
                    <a16:rowId xmlns:a16="http://schemas.microsoft.com/office/drawing/2014/main" val="10001"/>
                  </a:ext>
                </a:extLst>
              </a:tr>
              <a:tr h="678327">
                <a:tc>
                  <a:txBody>
                    <a:bodyPr/>
                    <a:lstStyle/>
                    <a:p>
                      <a:pPr algn="ctr"/>
                      <a:r>
                        <a:rPr lang="en-US" sz="2400" dirty="0"/>
                        <a:t>Guayaquil</a:t>
                      </a:r>
                    </a:p>
                  </a:txBody>
                  <a:tcPr marL="96167" marR="96167" anchor="ctr"/>
                </a:tc>
                <a:extLst>
                  <a:ext uri="{0D108BD9-81ED-4DB2-BD59-A6C34878D82A}">
                    <a16:rowId xmlns:a16="http://schemas.microsoft.com/office/drawing/2014/main" val="10002"/>
                  </a:ext>
                </a:extLst>
              </a:tr>
              <a:tr h="876365">
                <a:tc>
                  <a:txBody>
                    <a:bodyPr/>
                    <a:lstStyle/>
                    <a:p>
                      <a:pPr algn="ctr"/>
                      <a:r>
                        <a:rPr lang="en-US" sz="2400" dirty="0"/>
                        <a:t>Investigación descriptiva con diseño transversal</a:t>
                      </a:r>
                    </a:p>
                  </a:txBody>
                  <a:tcPr marL="96167" marR="96167" anchor="ctr"/>
                </a:tc>
                <a:extLst>
                  <a:ext uri="{0D108BD9-81ED-4DB2-BD59-A6C34878D82A}">
                    <a16:rowId xmlns:a16="http://schemas.microsoft.com/office/drawing/2014/main" val="10003"/>
                  </a:ext>
                </a:extLst>
              </a:tr>
              <a:tr h="876365">
                <a:tc>
                  <a:txBody>
                    <a:bodyPr/>
                    <a:lstStyle/>
                    <a:p>
                      <a:pPr algn="ctr"/>
                      <a:r>
                        <a:rPr lang="en-US" sz="2400" dirty="0"/>
                        <a:t>Entrevistas a Profundidad (6) y Encuestas (382)</a:t>
                      </a:r>
                    </a:p>
                  </a:txBody>
                  <a:tcPr marL="96167" marR="96167" anchor="ctr"/>
                </a:tc>
                <a:extLst>
                  <a:ext uri="{0D108BD9-81ED-4DB2-BD59-A6C34878D82A}">
                    <a16:rowId xmlns:a16="http://schemas.microsoft.com/office/drawing/2014/main" val="10004"/>
                  </a:ext>
                </a:extLst>
              </a:tr>
              <a:tr h="678327">
                <a:tc>
                  <a:txBody>
                    <a:bodyPr/>
                    <a:lstStyle/>
                    <a:p>
                      <a:pPr algn="ctr"/>
                      <a:r>
                        <a:rPr lang="en-US" sz="2400" dirty="0"/>
                        <a:t>Fórmula Población Finita</a:t>
                      </a:r>
                    </a:p>
                  </a:txBody>
                  <a:tcPr marL="96167" marR="96167" anchor="ctr"/>
                </a:tc>
                <a:extLst>
                  <a:ext uri="{0D108BD9-81ED-4DB2-BD59-A6C34878D82A}">
                    <a16:rowId xmlns:a16="http://schemas.microsoft.com/office/drawing/2014/main" val="10005"/>
                  </a:ext>
                </a:extLst>
              </a:tr>
              <a:tr h="1265860">
                <a:tc>
                  <a:txBody>
                    <a:bodyPr/>
                    <a:lstStyle/>
                    <a:p>
                      <a:pPr algn="ctr"/>
                      <a:r>
                        <a:rPr lang="en-US" sz="2400" dirty="0"/>
                        <a:t>Preferencia vehículos aerodinámicos y precios económicos</a:t>
                      </a:r>
                    </a:p>
                  </a:txBody>
                  <a:tcPr marL="96167" marR="96167" anchor="ctr">
                    <a:lnB w="12700" cmpd="sng">
                      <a:noFill/>
                    </a:lnB>
                  </a:tcPr>
                </a:tc>
                <a:extLst>
                  <a:ext uri="{0D108BD9-81ED-4DB2-BD59-A6C34878D82A}">
                    <a16:rowId xmlns:a16="http://schemas.microsoft.com/office/drawing/2014/main" val="10006"/>
                  </a:ext>
                </a:extLst>
              </a:tr>
            </a:tbl>
          </a:graphicData>
        </a:graphic>
      </p:graphicFrame>
      <p:graphicFrame>
        <p:nvGraphicFramePr>
          <p:cNvPr id="28" name="表プレースホルダー 27"/>
          <p:cNvGraphicFramePr>
            <a:graphicFrameLocks noGrp="1"/>
          </p:cNvGraphicFramePr>
          <p:nvPr>
            <p:ph type="tbl" sz="quarter" idx="23"/>
            <p:extLst>
              <p:ext uri="{D42A27DB-BD31-4B8C-83A1-F6EECF244321}">
                <p14:modId xmlns:p14="http://schemas.microsoft.com/office/powerpoint/2010/main" val="1377523925"/>
              </p:ext>
            </p:extLst>
          </p:nvPr>
        </p:nvGraphicFramePr>
        <p:xfrm>
          <a:off x="11087422" y="2212246"/>
          <a:ext cx="5256584" cy="7323741"/>
        </p:xfrm>
        <a:graphic>
          <a:graphicData uri="http://schemas.openxmlformats.org/drawingml/2006/table">
            <a:tbl>
              <a:tblPr firstRow="1" bandRow="1">
                <a:tableStyleId>{21E4AEA4-8DFA-4A89-87EB-49C32662AFE0}</a:tableStyleId>
              </a:tblPr>
              <a:tblGrid>
                <a:gridCol w="5256584">
                  <a:extLst>
                    <a:ext uri="{9D8B030D-6E8A-4147-A177-3AD203B41FA5}">
                      <a16:colId xmlns:a16="http://schemas.microsoft.com/office/drawing/2014/main" val="20000"/>
                    </a:ext>
                  </a:extLst>
                </a:gridCol>
              </a:tblGrid>
              <a:tr h="1619061">
                <a:tc>
                  <a:txBody>
                    <a:bodyPr/>
                    <a:lstStyle/>
                    <a:p>
                      <a:pPr algn="ctr"/>
                      <a:r>
                        <a:rPr lang="en-US" b="0" dirty="0">
                          <a:latin typeface="Aleo-Bold" pitchFamily="34" charset="0"/>
                        </a:rPr>
                        <a:t>Galarza Cordero, Mateo Andrés ; Vanegas Galindo Hugo Fernando </a:t>
                      </a:r>
                    </a:p>
                  </a:txBody>
                  <a:tcPr/>
                </a:tc>
                <a:extLst>
                  <a:ext uri="{0D108BD9-81ED-4DB2-BD59-A6C34878D82A}">
                    <a16:rowId xmlns:a16="http://schemas.microsoft.com/office/drawing/2014/main" val="10000"/>
                  </a:ext>
                </a:extLst>
              </a:tr>
              <a:tr h="1619061">
                <a:tc>
                  <a:txBody>
                    <a:bodyPr/>
                    <a:lstStyle/>
                    <a:p>
                      <a:pPr algn="ctr"/>
                      <a:r>
                        <a:rPr lang="es-ES" sz="2400" dirty="0"/>
                        <a:t>Analizar el comportamiento de compra de los consumidores y los motivos por los que adquieren vehículos chinos</a:t>
                      </a:r>
                      <a:endParaRPr lang="en-US" sz="2400" dirty="0"/>
                    </a:p>
                  </a:txBody>
                  <a:tcPr anchor="ctr"/>
                </a:tc>
                <a:extLst>
                  <a:ext uri="{0D108BD9-81ED-4DB2-BD59-A6C34878D82A}">
                    <a16:rowId xmlns:a16="http://schemas.microsoft.com/office/drawing/2014/main" val="10001"/>
                  </a:ext>
                </a:extLst>
              </a:tr>
              <a:tr h="663455">
                <a:tc>
                  <a:txBody>
                    <a:bodyPr/>
                    <a:lstStyle/>
                    <a:p>
                      <a:pPr algn="ctr"/>
                      <a:r>
                        <a:rPr lang="en-US" sz="2400" dirty="0"/>
                        <a:t>Cuenca</a:t>
                      </a:r>
                    </a:p>
                  </a:txBody>
                  <a:tcPr anchor="ctr"/>
                </a:tc>
                <a:extLst>
                  <a:ext uri="{0D108BD9-81ED-4DB2-BD59-A6C34878D82A}">
                    <a16:rowId xmlns:a16="http://schemas.microsoft.com/office/drawing/2014/main" val="10002"/>
                  </a:ext>
                </a:extLst>
              </a:tr>
              <a:tr h="663455">
                <a:tc>
                  <a:txBody>
                    <a:bodyPr/>
                    <a:lstStyle/>
                    <a:p>
                      <a:pPr algn="ctr"/>
                      <a:r>
                        <a:rPr lang="en-US" sz="2400" dirty="0"/>
                        <a:t>Investigación descriptiva</a:t>
                      </a:r>
                    </a:p>
                  </a:txBody>
                  <a:tcPr anchor="ctr"/>
                </a:tc>
                <a:extLst>
                  <a:ext uri="{0D108BD9-81ED-4DB2-BD59-A6C34878D82A}">
                    <a16:rowId xmlns:a16="http://schemas.microsoft.com/office/drawing/2014/main" val="10003"/>
                  </a:ext>
                </a:extLst>
              </a:tr>
              <a:tr h="857149">
                <a:tc>
                  <a:txBody>
                    <a:bodyPr/>
                    <a:lstStyle/>
                    <a:p>
                      <a:pPr algn="ctr"/>
                      <a:r>
                        <a:rPr lang="en-US" sz="2400" dirty="0"/>
                        <a:t>Encuestas (383) , Entrevistas (4) y Grupos Focales (2)</a:t>
                      </a:r>
                    </a:p>
                  </a:txBody>
                  <a:tcPr anchor="ctr"/>
                </a:tc>
                <a:extLst>
                  <a:ext uri="{0D108BD9-81ED-4DB2-BD59-A6C34878D82A}">
                    <a16:rowId xmlns:a16="http://schemas.microsoft.com/office/drawing/2014/main" val="10004"/>
                  </a:ext>
                </a:extLst>
              </a:tr>
              <a:tr h="663455">
                <a:tc>
                  <a:txBody>
                    <a:bodyPr/>
                    <a:lstStyle/>
                    <a:p>
                      <a:pPr algn="ctr"/>
                      <a:r>
                        <a:rPr lang="en-US" sz="2400" dirty="0"/>
                        <a:t>Fórmula Población Finita</a:t>
                      </a:r>
                    </a:p>
                  </a:txBody>
                  <a:tcPr anchor="ctr"/>
                </a:tc>
                <a:extLst>
                  <a:ext uri="{0D108BD9-81ED-4DB2-BD59-A6C34878D82A}">
                    <a16:rowId xmlns:a16="http://schemas.microsoft.com/office/drawing/2014/main" val="10005"/>
                  </a:ext>
                </a:extLst>
              </a:tr>
              <a:tr h="1238105">
                <a:tc>
                  <a:txBody>
                    <a:bodyPr/>
                    <a:lstStyle/>
                    <a:p>
                      <a:pPr algn="ctr"/>
                      <a:r>
                        <a:rPr lang="en-US" sz="2400" b="1" dirty="0"/>
                        <a:t>Atributos: </a:t>
                      </a:r>
                      <a:r>
                        <a:rPr lang="en-US" sz="2400" dirty="0"/>
                        <a:t>seguridad, disponibilidad de repuestos y equipamiento tecnológico</a:t>
                      </a:r>
                    </a:p>
                  </a:txBody>
                  <a:tcPr anchor="ctr"/>
                </a:tc>
                <a:extLst>
                  <a:ext uri="{0D108BD9-81ED-4DB2-BD59-A6C34878D82A}">
                    <a16:rowId xmlns:a16="http://schemas.microsoft.com/office/drawing/2014/main" val="10006"/>
                  </a:ext>
                </a:extLst>
              </a:tr>
            </a:tbl>
          </a:graphicData>
        </a:graphic>
      </p:graphicFrame>
      <p:sp>
        <p:nvSpPr>
          <p:cNvPr id="9" name="Subtítulo 8">
            <a:extLst>
              <a:ext uri="{FF2B5EF4-FFF2-40B4-BE49-F238E27FC236}">
                <a16:creationId xmlns:a16="http://schemas.microsoft.com/office/drawing/2014/main" id="{CBE33ADF-3842-4C3E-AFAC-4AC4339C0940}"/>
              </a:ext>
            </a:extLst>
          </p:cNvPr>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3614090544"/>
      </p:ext>
    </p:extLst>
  </p:cSld>
  <p:clrMapOvr>
    <a:masterClrMapping/>
  </p:clrMapOvr>
  <mc:AlternateContent xmlns:mc="http://schemas.openxmlformats.org/markup-compatibility/2006" xmlns:p14="http://schemas.microsoft.com/office/powerpoint/2010/main">
    <mc:Choice Requires="p14">
      <p:transition spd="slow" p14:dur="1300" advTm="5462">
        <p14:pan dir="u"/>
      </p:transition>
    </mc:Choice>
    <mc:Fallback xmlns="">
      <p:transition spd="slow" advTm="54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1B42B-2FA6-4FE3-B42A-C07F96CD1DA0}"/>
              </a:ext>
            </a:extLst>
          </p:cNvPr>
          <p:cNvSpPr>
            <a:spLocks noGrp="1"/>
          </p:cNvSpPr>
          <p:nvPr>
            <p:ph type="title"/>
          </p:nvPr>
        </p:nvSpPr>
        <p:spPr>
          <a:xfrm>
            <a:off x="4462686" y="876635"/>
            <a:ext cx="13681520" cy="987125"/>
          </a:xfrm>
        </p:spPr>
        <p:txBody>
          <a:bodyPr/>
          <a:lstStyle/>
          <a:p>
            <a:r>
              <a:rPr lang="es-ES" dirty="0"/>
              <a:t>Planteamiento del problema</a:t>
            </a:r>
            <a:endParaRPr lang="es-EC" dirty="0"/>
          </a:p>
        </p:txBody>
      </p:sp>
      <p:pic>
        <p:nvPicPr>
          <p:cNvPr id="7" name="Imagen 6">
            <a:extLst>
              <a:ext uri="{FF2B5EF4-FFF2-40B4-BE49-F238E27FC236}">
                <a16:creationId xmlns:a16="http://schemas.microsoft.com/office/drawing/2014/main" id="{78263E30-49B0-47B9-A102-FED2A09984C7}"/>
              </a:ext>
            </a:extLst>
          </p:cNvPr>
          <p:cNvPicPr>
            <a:picLocks noChangeAspect="1"/>
          </p:cNvPicPr>
          <p:nvPr/>
        </p:nvPicPr>
        <p:blipFill rotWithShape="1">
          <a:blip r:embed="rId2"/>
          <a:srcRect t="10956"/>
          <a:stretch/>
        </p:blipFill>
        <p:spPr>
          <a:xfrm>
            <a:off x="3695363" y="3008969"/>
            <a:ext cx="6295794" cy="4681830"/>
          </a:xfrm>
          <a:prstGeom prst="rect">
            <a:avLst/>
          </a:prstGeom>
        </p:spPr>
      </p:pic>
      <p:sp>
        <p:nvSpPr>
          <p:cNvPr id="8" name="CuadroTexto 7">
            <a:extLst>
              <a:ext uri="{FF2B5EF4-FFF2-40B4-BE49-F238E27FC236}">
                <a16:creationId xmlns:a16="http://schemas.microsoft.com/office/drawing/2014/main" id="{FE3E8538-11BB-4513-82B2-F9FFA93FC48C}"/>
              </a:ext>
            </a:extLst>
          </p:cNvPr>
          <p:cNvSpPr txBox="1"/>
          <p:nvPr/>
        </p:nvSpPr>
        <p:spPr>
          <a:xfrm>
            <a:off x="614447" y="3785856"/>
            <a:ext cx="3536487" cy="2246769"/>
          </a:xfrm>
          <a:prstGeom prst="rect">
            <a:avLst/>
          </a:prstGeom>
          <a:noFill/>
        </p:spPr>
        <p:txBody>
          <a:bodyPr wrap="square" rtlCol="0">
            <a:spAutoFit/>
          </a:bodyPr>
          <a:lstStyle/>
          <a:p>
            <a:pPr indent="450215">
              <a:spcAft>
                <a:spcPts val="800"/>
              </a:spcAft>
            </a:pPr>
            <a:r>
              <a:rPr lang="es-EC" sz="2800" dirty="0">
                <a:ea typeface="Calibri" panose="020F0502020204030204" pitchFamily="34" charset="0"/>
                <a:cs typeface="Times New Roman" panose="02020603050405020304" pitchFamily="18" charset="0"/>
              </a:rPr>
              <a:t>D</a:t>
            </a:r>
            <a:r>
              <a:rPr lang="es-EC" sz="2800" dirty="0">
                <a:effectLst/>
                <a:ea typeface="Calibri" panose="020F0502020204030204" pitchFamily="34" charset="0"/>
                <a:cs typeface="Times New Roman" panose="02020603050405020304" pitchFamily="18" charset="0"/>
              </a:rPr>
              <a:t>esarrollo socioeconómico de un país ya que representa uno de los sectores clave de la economía. </a:t>
            </a:r>
          </a:p>
        </p:txBody>
      </p:sp>
      <p:sp>
        <p:nvSpPr>
          <p:cNvPr id="10" name="CuadroTexto 9">
            <a:extLst>
              <a:ext uri="{FF2B5EF4-FFF2-40B4-BE49-F238E27FC236}">
                <a16:creationId xmlns:a16="http://schemas.microsoft.com/office/drawing/2014/main" id="{03501977-FA3B-4195-BDC6-7034E1A7101F}"/>
              </a:ext>
            </a:extLst>
          </p:cNvPr>
          <p:cNvSpPr txBox="1"/>
          <p:nvPr/>
        </p:nvSpPr>
        <p:spPr>
          <a:xfrm>
            <a:off x="1384790" y="8376975"/>
            <a:ext cx="8639129"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2800" dirty="0">
                <a:effectLst/>
                <a:ea typeface="Calibri" panose="020F0502020204030204" pitchFamily="34" charset="0"/>
              </a:rPr>
              <a:t>En Latinoamérica se han desarrollado dos estrategias que han acercado la oferta de la industria automotriz china al consumidor final. </a:t>
            </a:r>
            <a:endParaRPr lang="es-EC" sz="2800" dirty="0"/>
          </a:p>
        </p:txBody>
      </p:sp>
      <p:sp>
        <p:nvSpPr>
          <p:cNvPr id="12" name="CuadroTexto 11">
            <a:extLst>
              <a:ext uri="{FF2B5EF4-FFF2-40B4-BE49-F238E27FC236}">
                <a16:creationId xmlns:a16="http://schemas.microsoft.com/office/drawing/2014/main" id="{353775E3-9C31-4900-8D86-0C8A92110415}"/>
              </a:ext>
            </a:extLst>
          </p:cNvPr>
          <p:cNvSpPr txBox="1"/>
          <p:nvPr/>
        </p:nvSpPr>
        <p:spPr>
          <a:xfrm>
            <a:off x="12413015" y="3785856"/>
            <a:ext cx="4693631" cy="523220"/>
          </a:xfrm>
          <a:prstGeom prst="rect">
            <a:avLst/>
          </a:prstGeom>
          <a:noFill/>
        </p:spPr>
        <p:txBody>
          <a:bodyPr wrap="square">
            <a:spAutoFit/>
          </a:bodyPr>
          <a:lstStyle/>
          <a:p>
            <a:r>
              <a:rPr lang="es-EC" sz="2800" dirty="0">
                <a:effectLst/>
                <a:ea typeface="Calibri" panose="020F0502020204030204" pitchFamily="34" charset="0"/>
              </a:rPr>
              <a:t>Cadena de distribuidores</a:t>
            </a:r>
            <a:endParaRPr lang="es-EC" sz="2800" dirty="0"/>
          </a:p>
        </p:txBody>
      </p:sp>
      <p:sp>
        <p:nvSpPr>
          <p:cNvPr id="13" name="CuadroTexto 12">
            <a:extLst>
              <a:ext uri="{FF2B5EF4-FFF2-40B4-BE49-F238E27FC236}">
                <a16:creationId xmlns:a16="http://schemas.microsoft.com/office/drawing/2014/main" id="{A9F3FA37-EFD1-47B7-9748-4BE07DF7E2F8}"/>
              </a:ext>
            </a:extLst>
          </p:cNvPr>
          <p:cNvSpPr txBox="1"/>
          <p:nvPr/>
        </p:nvSpPr>
        <p:spPr>
          <a:xfrm>
            <a:off x="12666112" y="5892546"/>
            <a:ext cx="4464496" cy="954107"/>
          </a:xfrm>
          <a:prstGeom prst="rect">
            <a:avLst/>
          </a:prstGeom>
          <a:noFill/>
        </p:spPr>
        <p:txBody>
          <a:bodyPr wrap="square" rtlCol="0">
            <a:spAutoFit/>
          </a:bodyPr>
          <a:lstStyle/>
          <a:p>
            <a:r>
              <a:rPr lang="es-EC" sz="2800" dirty="0">
                <a:effectLst/>
                <a:ea typeface="Calibri" panose="020F0502020204030204" pitchFamily="34" charset="0"/>
              </a:rPr>
              <a:t>Implementación de fábricas o ensambladoras </a:t>
            </a:r>
            <a:endParaRPr lang="es-EC" sz="2800" dirty="0"/>
          </a:p>
        </p:txBody>
      </p:sp>
      <p:pic>
        <p:nvPicPr>
          <p:cNvPr id="30" name="Gráfico 29" descr="Coche">
            <a:extLst>
              <a:ext uri="{FF2B5EF4-FFF2-40B4-BE49-F238E27FC236}">
                <a16:creationId xmlns:a16="http://schemas.microsoft.com/office/drawing/2014/main" id="{ED530B2E-672C-4493-B250-E0D204952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57936" y="4326323"/>
            <a:ext cx="1552035" cy="1552035"/>
          </a:xfrm>
          <a:prstGeom prst="rect">
            <a:avLst/>
          </a:prstGeom>
        </p:spPr>
      </p:pic>
      <p:sp>
        <p:nvSpPr>
          <p:cNvPr id="31" name="Flecha: a la derecha 30">
            <a:extLst>
              <a:ext uri="{FF2B5EF4-FFF2-40B4-BE49-F238E27FC236}">
                <a16:creationId xmlns:a16="http://schemas.microsoft.com/office/drawing/2014/main" id="{61C45DB7-A206-4A8F-AA35-59EE4DDA83F9}"/>
              </a:ext>
            </a:extLst>
          </p:cNvPr>
          <p:cNvSpPr/>
          <p:nvPr/>
        </p:nvSpPr>
        <p:spPr>
          <a:xfrm>
            <a:off x="14538320" y="4845828"/>
            <a:ext cx="720080" cy="5040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p>
        </p:txBody>
      </p:sp>
      <p:pic>
        <p:nvPicPr>
          <p:cNvPr id="33" name="Gráfico 32" descr="Grupo de hombres">
            <a:extLst>
              <a:ext uri="{FF2B5EF4-FFF2-40B4-BE49-F238E27FC236}">
                <a16:creationId xmlns:a16="http://schemas.microsoft.com/office/drawing/2014/main" id="{4A3E5381-058F-4002-9329-C306679AF7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86749" y="4304884"/>
            <a:ext cx="1336148" cy="1336148"/>
          </a:xfrm>
          <a:prstGeom prst="rect">
            <a:avLst/>
          </a:prstGeom>
        </p:spPr>
      </p:pic>
      <p:pic>
        <p:nvPicPr>
          <p:cNvPr id="35" name="Gráfico 34" descr="Engranajes">
            <a:extLst>
              <a:ext uri="{FF2B5EF4-FFF2-40B4-BE49-F238E27FC236}">
                <a16:creationId xmlns:a16="http://schemas.microsoft.com/office/drawing/2014/main" id="{2480880F-ECC9-4F8B-9740-F1C06AB587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37990" y="7260632"/>
            <a:ext cx="2149733" cy="2149733"/>
          </a:xfrm>
          <a:prstGeom prst="rect">
            <a:avLst/>
          </a:prstGeom>
        </p:spPr>
      </p:pic>
      <p:pic>
        <p:nvPicPr>
          <p:cNvPr id="36" name="Gráfico 35" descr="Coche">
            <a:extLst>
              <a:ext uri="{FF2B5EF4-FFF2-40B4-BE49-F238E27FC236}">
                <a16:creationId xmlns:a16="http://schemas.microsoft.com/office/drawing/2014/main" id="{7FAC0319-5C8D-44AB-9DBE-C8C7C2362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38552" y="7862806"/>
            <a:ext cx="1552035" cy="1552035"/>
          </a:xfrm>
          <a:prstGeom prst="rect">
            <a:avLst/>
          </a:prstGeom>
        </p:spPr>
      </p:pic>
      <p:sp>
        <p:nvSpPr>
          <p:cNvPr id="51" name="円/楕円 27">
            <a:extLst>
              <a:ext uri="{FF2B5EF4-FFF2-40B4-BE49-F238E27FC236}">
                <a16:creationId xmlns:a16="http://schemas.microsoft.com/office/drawing/2014/main" id="{E72AFC75-730A-4038-849A-12EC015C4E7A}"/>
              </a:ext>
            </a:extLst>
          </p:cNvPr>
          <p:cNvSpPr/>
          <p:nvPr/>
        </p:nvSpPr>
        <p:spPr>
          <a:xfrm>
            <a:off x="11222400" y="4539908"/>
            <a:ext cx="1220786" cy="1220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uadroTexto 51">
            <a:extLst>
              <a:ext uri="{FF2B5EF4-FFF2-40B4-BE49-F238E27FC236}">
                <a16:creationId xmlns:a16="http://schemas.microsoft.com/office/drawing/2014/main" id="{A078CE0C-9725-4BA1-AB4E-973707E06865}"/>
              </a:ext>
            </a:extLst>
          </p:cNvPr>
          <p:cNvSpPr txBox="1"/>
          <p:nvPr/>
        </p:nvSpPr>
        <p:spPr>
          <a:xfrm>
            <a:off x="11584490" y="4636191"/>
            <a:ext cx="634318" cy="923330"/>
          </a:xfrm>
          <a:prstGeom prst="rect">
            <a:avLst/>
          </a:prstGeom>
          <a:noFill/>
        </p:spPr>
        <p:txBody>
          <a:bodyPr wrap="square" rtlCol="0">
            <a:spAutoFit/>
          </a:bodyPr>
          <a:lstStyle/>
          <a:p>
            <a:r>
              <a:rPr lang="es-ES" sz="5400" b="1" dirty="0">
                <a:solidFill>
                  <a:schemeClr val="bg1"/>
                </a:solidFill>
              </a:rPr>
              <a:t>1</a:t>
            </a:r>
            <a:endParaRPr lang="es-EC" sz="5400" b="1" dirty="0">
              <a:solidFill>
                <a:schemeClr val="bg1"/>
              </a:solidFill>
            </a:endParaRPr>
          </a:p>
        </p:txBody>
      </p:sp>
      <p:sp>
        <p:nvSpPr>
          <p:cNvPr id="53" name="円/楕円 27">
            <a:extLst>
              <a:ext uri="{FF2B5EF4-FFF2-40B4-BE49-F238E27FC236}">
                <a16:creationId xmlns:a16="http://schemas.microsoft.com/office/drawing/2014/main" id="{02C36CB1-4710-40E2-8111-37BF56279968}"/>
              </a:ext>
            </a:extLst>
          </p:cNvPr>
          <p:cNvSpPr/>
          <p:nvPr/>
        </p:nvSpPr>
        <p:spPr>
          <a:xfrm>
            <a:off x="11469064" y="7459485"/>
            <a:ext cx="1220786" cy="1220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uadroTexto 53">
            <a:extLst>
              <a:ext uri="{FF2B5EF4-FFF2-40B4-BE49-F238E27FC236}">
                <a16:creationId xmlns:a16="http://schemas.microsoft.com/office/drawing/2014/main" id="{A4899AB6-6406-4095-BAC3-850A72529045}"/>
              </a:ext>
            </a:extLst>
          </p:cNvPr>
          <p:cNvSpPr txBox="1"/>
          <p:nvPr/>
        </p:nvSpPr>
        <p:spPr>
          <a:xfrm>
            <a:off x="11803315" y="7608213"/>
            <a:ext cx="634318" cy="923330"/>
          </a:xfrm>
          <a:prstGeom prst="rect">
            <a:avLst/>
          </a:prstGeom>
          <a:noFill/>
        </p:spPr>
        <p:txBody>
          <a:bodyPr wrap="square" rtlCol="0">
            <a:spAutoFit/>
          </a:bodyPr>
          <a:lstStyle/>
          <a:p>
            <a:r>
              <a:rPr lang="es-ES" sz="5400" b="1" dirty="0">
                <a:solidFill>
                  <a:schemeClr val="bg1"/>
                </a:solidFill>
              </a:rPr>
              <a:t>2</a:t>
            </a:r>
            <a:endParaRPr lang="es-EC" sz="5400" b="1" dirty="0">
              <a:solidFill>
                <a:schemeClr val="bg1"/>
              </a:solidFill>
            </a:endParaRPr>
          </a:p>
        </p:txBody>
      </p:sp>
      <p:cxnSp>
        <p:nvCxnSpPr>
          <p:cNvPr id="67" name="Conector: angular 66">
            <a:extLst>
              <a:ext uri="{FF2B5EF4-FFF2-40B4-BE49-F238E27FC236}">
                <a16:creationId xmlns:a16="http://schemas.microsoft.com/office/drawing/2014/main" id="{592D5AD5-956E-4756-95D0-7B5CAC40D10F}"/>
              </a:ext>
            </a:extLst>
          </p:cNvPr>
          <p:cNvCxnSpPr>
            <a:cxnSpLocks/>
            <a:endCxn id="53" idx="2"/>
          </p:cNvCxnSpPr>
          <p:nvPr/>
        </p:nvCxnSpPr>
        <p:spPr>
          <a:xfrm flipV="1">
            <a:off x="10023919" y="8069878"/>
            <a:ext cx="1445145" cy="1409350"/>
          </a:xfrm>
          <a:prstGeom prst="bentConnector3">
            <a:avLst>
              <a:gd name="adj1" fmla="val 70086"/>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95" name="Conector: angular 94">
            <a:extLst>
              <a:ext uri="{FF2B5EF4-FFF2-40B4-BE49-F238E27FC236}">
                <a16:creationId xmlns:a16="http://schemas.microsoft.com/office/drawing/2014/main" id="{B8E11CAB-555A-4578-BD54-A40F5748B324}"/>
              </a:ext>
            </a:extLst>
          </p:cNvPr>
          <p:cNvCxnSpPr>
            <a:stCxn id="10" idx="3"/>
            <a:endCxn id="51" idx="2"/>
          </p:cNvCxnSpPr>
          <p:nvPr/>
        </p:nvCxnSpPr>
        <p:spPr>
          <a:xfrm flipV="1">
            <a:off x="10023919" y="5150301"/>
            <a:ext cx="1198481" cy="3919172"/>
          </a:xfrm>
          <a:prstGeom prst="bentConnector3">
            <a:avLst>
              <a:gd name="adj1" fmla="val 50000"/>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13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880000" y="3661872"/>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t>2016</a:t>
            </a:r>
          </a:p>
        </p:txBody>
      </p:sp>
      <p:sp>
        <p:nvSpPr>
          <p:cNvPr id="11" name="円/楕円 10"/>
          <p:cNvSpPr/>
          <p:nvPr/>
        </p:nvSpPr>
        <p:spPr>
          <a:xfrm>
            <a:off x="6480000" y="3661872"/>
            <a:ext cx="1728192" cy="17281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t>2017</a:t>
            </a:r>
          </a:p>
        </p:txBody>
      </p:sp>
      <p:sp>
        <p:nvSpPr>
          <p:cNvPr id="12" name="円/楕円 11"/>
          <p:cNvSpPr/>
          <p:nvPr/>
        </p:nvSpPr>
        <p:spPr>
          <a:xfrm>
            <a:off x="13680000" y="3661872"/>
            <a:ext cx="1728192" cy="17281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t>2018</a:t>
            </a:r>
          </a:p>
        </p:txBody>
      </p:sp>
      <p:sp>
        <p:nvSpPr>
          <p:cNvPr id="13" name="円/楕円 12"/>
          <p:cNvSpPr/>
          <p:nvPr/>
        </p:nvSpPr>
        <p:spPr>
          <a:xfrm>
            <a:off x="10080000" y="3661872"/>
            <a:ext cx="1728192" cy="1728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t>2017</a:t>
            </a:r>
          </a:p>
        </p:txBody>
      </p:sp>
      <p:cxnSp>
        <p:nvCxnSpPr>
          <p:cNvPr id="21" name="直線コネクタ 20"/>
          <p:cNvCxnSpPr>
            <a:stCxn id="11" idx="2"/>
            <a:endCxn id="10" idx="6"/>
          </p:cNvCxnSpPr>
          <p:nvPr/>
        </p:nvCxnSpPr>
        <p:spPr>
          <a:xfrm flipH="1">
            <a:off x="4608192" y="4525968"/>
            <a:ext cx="187180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a:stCxn id="12" idx="2"/>
            <a:endCxn id="13" idx="6"/>
          </p:cNvCxnSpPr>
          <p:nvPr/>
        </p:nvCxnSpPr>
        <p:spPr>
          <a:xfrm flipH="1">
            <a:off x="11808192" y="4525968"/>
            <a:ext cx="187180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942406" y="6042436"/>
            <a:ext cx="3522248" cy="584775"/>
          </a:xfrm>
          <a:prstGeom prst="rect">
            <a:avLst/>
          </a:prstGeom>
          <a:noFill/>
        </p:spPr>
        <p:txBody>
          <a:bodyPr wrap="square" rtlCol="0">
            <a:spAutoFit/>
          </a:bodyPr>
          <a:lstStyle/>
          <a:p>
            <a:pPr algn="ctr"/>
            <a:r>
              <a:rPr lang="en-US" dirty="0"/>
              <a:t>53%</a:t>
            </a:r>
          </a:p>
        </p:txBody>
      </p:sp>
      <p:sp>
        <p:nvSpPr>
          <p:cNvPr id="47" name="テキスト ボックス 46"/>
          <p:cNvSpPr txBox="1"/>
          <p:nvPr/>
        </p:nvSpPr>
        <p:spPr>
          <a:xfrm>
            <a:off x="5542806" y="6042436"/>
            <a:ext cx="3522248" cy="584775"/>
          </a:xfrm>
          <a:prstGeom prst="rect">
            <a:avLst/>
          </a:prstGeom>
          <a:noFill/>
        </p:spPr>
        <p:txBody>
          <a:bodyPr wrap="square" rtlCol="0">
            <a:spAutoFit/>
          </a:bodyPr>
          <a:lstStyle/>
          <a:p>
            <a:pPr algn="ctr"/>
            <a:r>
              <a:rPr lang="en-US" dirty="0"/>
              <a:t>38,9%</a:t>
            </a:r>
          </a:p>
        </p:txBody>
      </p:sp>
      <p:sp>
        <p:nvSpPr>
          <p:cNvPr id="49" name="テキスト ボックス 48"/>
          <p:cNvSpPr txBox="1"/>
          <p:nvPr/>
        </p:nvSpPr>
        <p:spPr>
          <a:xfrm>
            <a:off x="9763703" y="6110178"/>
            <a:ext cx="2619364" cy="1077218"/>
          </a:xfrm>
          <a:prstGeom prst="rect">
            <a:avLst/>
          </a:prstGeom>
          <a:noFill/>
        </p:spPr>
        <p:txBody>
          <a:bodyPr wrap="square" rtlCol="0">
            <a:spAutoFit/>
          </a:bodyPr>
          <a:lstStyle/>
          <a:p>
            <a:pPr algn="ctr"/>
            <a:r>
              <a:rPr lang="es-EC" dirty="0"/>
              <a:t>Tercer lugar en ventas</a:t>
            </a:r>
            <a:endParaRPr lang="en-US" dirty="0"/>
          </a:p>
        </p:txBody>
      </p:sp>
      <p:sp>
        <p:nvSpPr>
          <p:cNvPr id="52" name="テキスト プレースホルダー 9"/>
          <p:cNvSpPr txBox="1">
            <a:spLocks/>
          </p:cNvSpPr>
          <p:nvPr/>
        </p:nvSpPr>
        <p:spPr>
          <a:xfrm>
            <a:off x="1001620" y="2227339"/>
            <a:ext cx="16427188" cy="1080120"/>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a:r>
              <a:rPr lang="es-EC" dirty="0"/>
              <a:t>Evolución del parque automotor ecuatoriano</a:t>
            </a:r>
          </a:p>
        </p:txBody>
      </p:sp>
      <p:sp>
        <p:nvSpPr>
          <p:cNvPr id="31" name="CuadroTexto 30">
            <a:extLst>
              <a:ext uri="{FF2B5EF4-FFF2-40B4-BE49-F238E27FC236}">
                <a16:creationId xmlns:a16="http://schemas.microsoft.com/office/drawing/2014/main" id="{935A13A7-DBC5-45CF-A2C2-A3A42DED5F28}"/>
              </a:ext>
            </a:extLst>
          </p:cNvPr>
          <p:cNvSpPr txBox="1"/>
          <p:nvPr/>
        </p:nvSpPr>
        <p:spPr>
          <a:xfrm>
            <a:off x="1985813" y="8298111"/>
            <a:ext cx="7206572" cy="954107"/>
          </a:xfrm>
          <a:prstGeom prst="rect">
            <a:avLst/>
          </a:prstGeom>
          <a:noFill/>
        </p:spPr>
        <p:txBody>
          <a:bodyPr wrap="square">
            <a:spAutoFit/>
          </a:bodyPr>
          <a:lstStyle/>
          <a:p>
            <a:pPr algn="ctr"/>
            <a:r>
              <a:rPr lang="es-EC" sz="2800" b="1" dirty="0"/>
              <a:t>Comercialización de unidades ensambladas localmente </a:t>
            </a:r>
            <a:endParaRPr lang="en-US" sz="2800" b="1" dirty="0"/>
          </a:p>
        </p:txBody>
      </p:sp>
      <p:sp>
        <p:nvSpPr>
          <p:cNvPr id="34" name="CuadroTexto 33">
            <a:extLst>
              <a:ext uri="{FF2B5EF4-FFF2-40B4-BE49-F238E27FC236}">
                <a16:creationId xmlns:a16="http://schemas.microsoft.com/office/drawing/2014/main" id="{71D72AEB-4FAB-4BE9-9084-3E32E05C5C6B}"/>
              </a:ext>
            </a:extLst>
          </p:cNvPr>
          <p:cNvSpPr txBox="1"/>
          <p:nvPr/>
        </p:nvSpPr>
        <p:spPr>
          <a:xfrm>
            <a:off x="11247629" y="8488850"/>
            <a:ext cx="4477607" cy="523220"/>
          </a:xfrm>
          <a:prstGeom prst="rect">
            <a:avLst/>
          </a:prstGeom>
          <a:noFill/>
        </p:spPr>
        <p:txBody>
          <a:bodyPr wrap="square">
            <a:spAutoFit/>
          </a:bodyPr>
          <a:lstStyle/>
          <a:p>
            <a:r>
              <a:rPr lang="es-EC" sz="2800" b="1" dirty="0">
                <a:effectLst/>
                <a:ea typeface="Calibri" panose="020F0502020204030204" pitchFamily="34" charset="0"/>
              </a:rPr>
              <a:t>Participación de ventas </a:t>
            </a:r>
            <a:endParaRPr lang="es-EC" sz="2800" b="1" dirty="0"/>
          </a:p>
        </p:txBody>
      </p:sp>
      <p:sp>
        <p:nvSpPr>
          <p:cNvPr id="19" name="Flecha: hacia arriba 18">
            <a:extLst>
              <a:ext uri="{FF2B5EF4-FFF2-40B4-BE49-F238E27FC236}">
                <a16:creationId xmlns:a16="http://schemas.microsoft.com/office/drawing/2014/main" id="{C0A694C1-6192-438D-B703-CD73DE765E8D}"/>
              </a:ext>
            </a:extLst>
          </p:cNvPr>
          <p:cNvSpPr/>
          <p:nvPr/>
        </p:nvSpPr>
        <p:spPr>
          <a:xfrm>
            <a:off x="4962274" y="7308721"/>
            <a:ext cx="1513258" cy="64203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a:p>
        </p:txBody>
      </p:sp>
      <p:sp>
        <p:nvSpPr>
          <p:cNvPr id="37" name="Flecha: hacia arriba 36">
            <a:extLst>
              <a:ext uri="{FF2B5EF4-FFF2-40B4-BE49-F238E27FC236}">
                <a16:creationId xmlns:a16="http://schemas.microsoft.com/office/drawing/2014/main" id="{DFD667C3-E842-4F60-86BA-2DCF5FF0B96C}"/>
              </a:ext>
            </a:extLst>
          </p:cNvPr>
          <p:cNvSpPr/>
          <p:nvPr/>
        </p:nvSpPr>
        <p:spPr>
          <a:xfrm>
            <a:off x="12383067" y="7525805"/>
            <a:ext cx="1513258" cy="64203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a:p>
        </p:txBody>
      </p:sp>
      <p:sp>
        <p:nvSpPr>
          <p:cNvPr id="20" name="テキスト ボックス 48">
            <a:extLst>
              <a:ext uri="{FF2B5EF4-FFF2-40B4-BE49-F238E27FC236}">
                <a16:creationId xmlns:a16="http://schemas.microsoft.com/office/drawing/2014/main" id="{E9ECB33A-9972-4D38-B047-1AC97AAFB5C2}"/>
              </a:ext>
            </a:extLst>
          </p:cNvPr>
          <p:cNvSpPr txBox="1"/>
          <p:nvPr/>
        </p:nvSpPr>
        <p:spPr>
          <a:xfrm>
            <a:off x="13234414" y="6166876"/>
            <a:ext cx="2619364" cy="1077218"/>
          </a:xfrm>
          <a:prstGeom prst="rect">
            <a:avLst/>
          </a:prstGeom>
          <a:noFill/>
        </p:spPr>
        <p:txBody>
          <a:bodyPr wrap="square" rtlCol="0">
            <a:spAutoFit/>
          </a:bodyPr>
          <a:lstStyle/>
          <a:p>
            <a:pPr algn="ctr"/>
            <a:r>
              <a:rPr lang="es-EC" dirty="0"/>
              <a:t>Participación del 13,5%</a:t>
            </a:r>
            <a:endParaRPr lang="en-US" dirty="0"/>
          </a:p>
        </p:txBody>
      </p:sp>
    </p:spTree>
    <p:extLst>
      <p:ext uri="{BB962C8B-B14F-4D97-AF65-F5344CB8AC3E}">
        <p14:creationId xmlns:p14="http://schemas.microsoft.com/office/powerpoint/2010/main" val="2427028706"/>
      </p:ext>
    </p:extLst>
  </p:cSld>
  <p:clrMapOvr>
    <a:masterClrMapping/>
  </p:clrMapOvr>
  <mc:AlternateContent xmlns:mc="http://schemas.openxmlformats.org/markup-compatibility/2006" xmlns:p14="http://schemas.microsoft.com/office/powerpoint/2010/main">
    <mc:Choice Requires="p14">
      <p:transition spd="slow" p14:dur="1200" advTm="7802">
        <p14:flip dir="r"/>
      </p:transition>
    </mc:Choice>
    <mc:Fallback xmlns="">
      <p:transition spd="slow" advTm="78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125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par>
                                <p:cTn id="31" presetID="2" presetClass="entr" presetSubtype="4" fill="hold" grpId="0" nodeType="withEffect">
                                  <p:stCondLst>
                                    <p:cond delay="25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2750"/>
                            </p:stCondLst>
                            <p:childTnLst>
                              <p:par>
                                <p:cTn id="36" presetID="22" presetClass="entr" presetSubtype="8"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par>
                          <p:cTn id="39" fill="hold">
                            <p:stCondLst>
                              <p:cond delay="3250"/>
                            </p:stCondLst>
                            <p:childTnLst>
                              <p:par>
                                <p:cTn id="40" presetID="2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750"/>
                            </p:stCondLst>
                            <p:childTnLst>
                              <p:par>
                                <p:cTn id="45" presetID="14" presetClass="entr" presetSubtype="1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500"/>
                                        <p:tgtEl>
                                          <p:spTgt spid="52"/>
                                        </p:tgtEl>
                                      </p:cBhvr>
                                    </p:animEffect>
                                  </p:childTnLst>
                                </p:cTn>
                              </p:par>
                              <p:par>
                                <p:cTn id="48" presetID="2" presetClass="entr" presetSubtype="4" fill="hold" grpId="0" nodeType="withEffect">
                                  <p:stCondLst>
                                    <p:cond delay="25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3" grpId="0"/>
      <p:bldP spid="47" grpId="0"/>
      <p:bldP spid="49" grpId="0"/>
      <p:bldP spid="5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タイトル 1028"/>
          <p:cNvSpPr>
            <a:spLocks noGrp="1"/>
          </p:cNvSpPr>
          <p:nvPr>
            <p:ph type="title"/>
          </p:nvPr>
        </p:nvSpPr>
        <p:spPr/>
        <p:txBody>
          <a:bodyPr/>
          <a:lstStyle/>
          <a:p>
            <a:r>
              <a:rPr lang="en-US" dirty="0"/>
              <a:t>Justificación</a:t>
            </a:r>
            <a:endParaRPr lang="en-US" dirty="0">
              <a:solidFill>
                <a:schemeClr val="accent1"/>
              </a:solidFill>
            </a:endParaRPr>
          </a:p>
        </p:txBody>
      </p:sp>
      <p:sp>
        <p:nvSpPr>
          <p:cNvPr id="20" name="円/楕円 19"/>
          <p:cNvSpPr/>
          <p:nvPr/>
        </p:nvSpPr>
        <p:spPr>
          <a:xfrm>
            <a:off x="8909389" y="7410282"/>
            <a:ext cx="1944216" cy="19442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円/楕円 23"/>
          <p:cNvSpPr/>
          <p:nvPr/>
        </p:nvSpPr>
        <p:spPr>
          <a:xfrm>
            <a:off x="4956742" y="5866590"/>
            <a:ext cx="1404156" cy="140415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円/楕円 30"/>
          <p:cNvSpPr/>
          <p:nvPr/>
        </p:nvSpPr>
        <p:spPr>
          <a:xfrm>
            <a:off x="4042337" y="2451653"/>
            <a:ext cx="1944216" cy="1944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円/楕円 33"/>
          <p:cNvSpPr/>
          <p:nvPr/>
        </p:nvSpPr>
        <p:spPr>
          <a:xfrm>
            <a:off x="11481654" y="5058486"/>
            <a:ext cx="1944216" cy="19442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37" name="円/楕円 36"/>
          <p:cNvSpPr/>
          <p:nvPr/>
        </p:nvSpPr>
        <p:spPr>
          <a:xfrm>
            <a:off x="10020298" y="2321798"/>
            <a:ext cx="1404156" cy="14041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円/楕円 14"/>
          <p:cNvSpPr/>
          <p:nvPr/>
        </p:nvSpPr>
        <p:spPr>
          <a:xfrm>
            <a:off x="8594663" y="5545770"/>
            <a:ext cx="314726" cy="3147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直線コネクタ 44"/>
          <p:cNvCxnSpPr>
            <a:cxnSpLocks/>
            <a:endCxn id="15" idx="2"/>
          </p:cNvCxnSpPr>
          <p:nvPr/>
        </p:nvCxnSpPr>
        <p:spPr>
          <a:xfrm>
            <a:off x="6143916" y="4025617"/>
            <a:ext cx="2450747" cy="1677516"/>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24" idx="7"/>
            <a:endCxn id="15" idx="3"/>
          </p:cNvCxnSpPr>
          <p:nvPr/>
        </p:nvCxnSpPr>
        <p:spPr>
          <a:xfrm flipV="1">
            <a:off x="6155264" y="5814405"/>
            <a:ext cx="2485490" cy="257819"/>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cxnSpLocks/>
            <a:stCxn id="20" idx="1"/>
            <a:endCxn id="15" idx="5"/>
          </p:cNvCxnSpPr>
          <p:nvPr/>
        </p:nvCxnSpPr>
        <p:spPr>
          <a:xfrm flipH="1" flipV="1">
            <a:off x="8863298" y="5814405"/>
            <a:ext cx="330815" cy="188060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34" idx="2"/>
            <a:endCxn id="15" idx="6"/>
          </p:cNvCxnSpPr>
          <p:nvPr/>
        </p:nvCxnSpPr>
        <p:spPr>
          <a:xfrm flipH="1" flipV="1">
            <a:off x="8909389" y="5703133"/>
            <a:ext cx="2572265" cy="32746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cxnSpLocks/>
            <a:stCxn id="37" idx="2"/>
            <a:endCxn id="15" idx="6"/>
          </p:cNvCxnSpPr>
          <p:nvPr/>
        </p:nvCxnSpPr>
        <p:spPr>
          <a:xfrm flipH="1">
            <a:off x="8909389" y="3023876"/>
            <a:ext cx="1110909" cy="2679257"/>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4" name="テキスト ボックス 1023"/>
          <p:cNvSpPr txBox="1"/>
          <p:nvPr/>
        </p:nvSpPr>
        <p:spPr>
          <a:xfrm>
            <a:off x="342737" y="2968845"/>
            <a:ext cx="3344660" cy="1569660"/>
          </a:xfrm>
          <a:prstGeom prst="rect">
            <a:avLst/>
          </a:prstGeom>
          <a:noFill/>
        </p:spPr>
        <p:txBody>
          <a:bodyPr wrap="square" rtlCol="0">
            <a:spAutoFit/>
          </a:bodyPr>
          <a:lstStyle/>
          <a:p>
            <a:pPr algn="r"/>
            <a:r>
              <a:rPr lang="en-US" dirty="0">
                <a:solidFill>
                  <a:schemeClr val="accent2"/>
                </a:solidFill>
                <a:latin typeface="Aleo-BoldItalic" pitchFamily="34" charset="0"/>
              </a:rPr>
              <a:t>Auge a Nivel nacional y Latinoamérica</a:t>
            </a:r>
          </a:p>
        </p:txBody>
      </p:sp>
      <p:sp>
        <p:nvSpPr>
          <p:cNvPr id="67" name="テキスト ボックス 66"/>
          <p:cNvSpPr txBox="1"/>
          <p:nvPr/>
        </p:nvSpPr>
        <p:spPr>
          <a:xfrm>
            <a:off x="1704746" y="6322876"/>
            <a:ext cx="2926795" cy="1569660"/>
          </a:xfrm>
          <a:prstGeom prst="rect">
            <a:avLst/>
          </a:prstGeom>
          <a:noFill/>
        </p:spPr>
        <p:txBody>
          <a:bodyPr wrap="square" rtlCol="0">
            <a:spAutoFit/>
          </a:bodyPr>
          <a:lstStyle/>
          <a:p>
            <a:pPr algn="r"/>
            <a:r>
              <a:rPr lang="en-US" dirty="0">
                <a:solidFill>
                  <a:schemeClr val="accent2">
                    <a:lumMod val="60000"/>
                    <a:lumOff val="40000"/>
                  </a:schemeClr>
                </a:solidFill>
                <a:latin typeface="Aleo-BoldItalic" pitchFamily="34" charset="0"/>
              </a:rPr>
              <a:t>Crecimiento en Participación del Mercado</a:t>
            </a:r>
          </a:p>
        </p:txBody>
      </p:sp>
      <p:sp>
        <p:nvSpPr>
          <p:cNvPr id="68" name="テキスト ボックス 67"/>
          <p:cNvSpPr txBox="1"/>
          <p:nvPr/>
        </p:nvSpPr>
        <p:spPr>
          <a:xfrm>
            <a:off x="11018401" y="7941780"/>
            <a:ext cx="3637790" cy="1077218"/>
          </a:xfrm>
          <a:prstGeom prst="rect">
            <a:avLst/>
          </a:prstGeom>
          <a:noFill/>
        </p:spPr>
        <p:txBody>
          <a:bodyPr wrap="square" rtlCol="0">
            <a:spAutoFit/>
          </a:bodyPr>
          <a:lstStyle/>
          <a:p>
            <a:r>
              <a:rPr lang="en-US" dirty="0">
                <a:solidFill>
                  <a:schemeClr val="accent3"/>
                </a:solidFill>
                <a:latin typeface="Aleo-BoldItalic" pitchFamily="34" charset="0"/>
              </a:rPr>
              <a:t>Competidores con marcas tradicionales</a:t>
            </a:r>
          </a:p>
        </p:txBody>
      </p:sp>
      <p:sp>
        <p:nvSpPr>
          <p:cNvPr id="69" name="テキスト ボックス 68"/>
          <p:cNvSpPr txBox="1"/>
          <p:nvPr/>
        </p:nvSpPr>
        <p:spPr>
          <a:xfrm>
            <a:off x="13757922" y="5392922"/>
            <a:ext cx="3151247" cy="584775"/>
          </a:xfrm>
          <a:prstGeom prst="rect">
            <a:avLst/>
          </a:prstGeom>
          <a:noFill/>
        </p:spPr>
        <p:txBody>
          <a:bodyPr wrap="none" rtlCol="0">
            <a:spAutoFit/>
          </a:bodyPr>
          <a:lstStyle/>
          <a:p>
            <a:r>
              <a:rPr lang="en-US" dirty="0">
                <a:solidFill>
                  <a:schemeClr val="accent1">
                    <a:lumMod val="60000"/>
                    <a:lumOff val="40000"/>
                  </a:schemeClr>
                </a:solidFill>
                <a:latin typeface="Aleo-BoldItalic" pitchFamily="34" charset="0"/>
              </a:rPr>
              <a:t>Precios accesibles</a:t>
            </a:r>
          </a:p>
        </p:txBody>
      </p:sp>
      <p:sp>
        <p:nvSpPr>
          <p:cNvPr id="70" name="テキスト ボックス 69"/>
          <p:cNvSpPr txBox="1"/>
          <p:nvPr/>
        </p:nvSpPr>
        <p:spPr>
          <a:xfrm>
            <a:off x="11926574" y="2443955"/>
            <a:ext cx="2870388" cy="1569660"/>
          </a:xfrm>
          <a:prstGeom prst="rect">
            <a:avLst/>
          </a:prstGeom>
          <a:noFill/>
        </p:spPr>
        <p:txBody>
          <a:bodyPr wrap="square" rtlCol="0">
            <a:spAutoFit/>
          </a:bodyPr>
          <a:lstStyle/>
          <a:p>
            <a:r>
              <a:rPr lang="en-US" dirty="0">
                <a:solidFill>
                  <a:schemeClr val="accent4"/>
                </a:solidFill>
                <a:latin typeface="Aleo-BoldItalic" pitchFamily="34" charset="0"/>
              </a:rPr>
              <a:t>Posibilidad de adquisición de compra</a:t>
            </a:r>
          </a:p>
        </p:txBody>
      </p:sp>
      <p:grpSp>
        <p:nvGrpSpPr>
          <p:cNvPr id="14" name="グループ化 13"/>
          <p:cNvGrpSpPr/>
          <p:nvPr/>
        </p:nvGrpSpPr>
        <p:grpSpPr>
          <a:xfrm>
            <a:off x="7414755" y="4400190"/>
            <a:ext cx="2573012" cy="2573012"/>
            <a:chOff x="4102646" y="3847356"/>
            <a:chExt cx="1944216" cy="1944216"/>
          </a:xfrm>
        </p:grpSpPr>
        <p:sp>
          <p:nvSpPr>
            <p:cNvPr id="13" name="円/楕円 12"/>
            <p:cNvSpPr/>
            <p:nvPr/>
          </p:nvSpPr>
          <p:spPr>
            <a:xfrm>
              <a:off x="4102646" y="3847356"/>
              <a:ext cx="1944216" cy="1944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Jun\Desktop\typicons\png\lightbul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101" y="4338811"/>
              <a:ext cx="961306" cy="96130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Gráfico 6" descr="América en globo terráqueo">
            <a:extLst>
              <a:ext uri="{FF2B5EF4-FFF2-40B4-BE49-F238E27FC236}">
                <a16:creationId xmlns:a16="http://schemas.microsoft.com/office/drawing/2014/main" id="{35D8E7A5-0732-4478-AE6D-C0E177974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1743" y="2443955"/>
            <a:ext cx="1944216" cy="1944216"/>
          </a:xfrm>
          <a:prstGeom prst="rect">
            <a:avLst/>
          </a:prstGeom>
        </p:spPr>
      </p:pic>
      <p:pic>
        <p:nvPicPr>
          <p:cNvPr id="9" name="Gráfico 8" descr="Gráfico circular">
            <a:extLst>
              <a:ext uri="{FF2B5EF4-FFF2-40B4-BE49-F238E27FC236}">
                <a16:creationId xmlns:a16="http://schemas.microsoft.com/office/drawing/2014/main" id="{06E22B59-37E1-4F96-BAC2-B17F8AEC5E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4445" y="5901963"/>
            <a:ext cx="1293049" cy="1293049"/>
          </a:xfrm>
          <a:prstGeom prst="rect">
            <a:avLst/>
          </a:prstGeom>
        </p:spPr>
      </p:pic>
      <p:pic>
        <p:nvPicPr>
          <p:cNvPr id="11" name="Gráfico 10" descr="Dinero">
            <a:extLst>
              <a:ext uri="{FF2B5EF4-FFF2-40B4-BE49-F238E27FC236}">
                <a16:creationId xmlns:a16="http://schemas.microsoft.com/office/drawing/2014/main" id="{A10A11C4-019F-4C8E-862C-7E1E7AE1BF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11364" y="5191282"/>
            <a:ext cx="1421362" cy="1421362"/>
          </a:xfrm>
          <a:prstGeom prst="rect">
            <a:avLst/>
          </a:prstGeom>
        </p:spPr>
      </p:pic>
      <p:pic>
        <p:nvPicPr>
          <p:cNvPr id="28" name="Gráfico 27" descr="Podio">
            <a:extLst>
              <a:ext uri="{FF2B5EF4-FFF2-40B4-BE49-F238E27FC236}">
                <a16:creationId xmlns:a16="http://schemas.microsoft.com/office/drawing/2014/main" id="{8762F156-CD8F-4CE2-8E44-C91F1A02EE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80694" y="7617849"/>
            <a:ext cx="1461962" cy="1461962"/>
          </a:xfrm>
          <a:prstGeom prst="rect">
            <a:avLst/>
          </a:prstGeom>
        </p:spPr>
      </p:pic>
      <p:pic>
        <p:nvPicPr>
          <p:cNvPr id="39" name="Gráfico 38" descr="Pulgares hacia arriba">
            <a:extLst>
              <a:ext uri="{FF2B5EF4-FFF2-40B4-BE49-F238E27FC236}">
                <a16:creationId xmlns:a16="http://schemas.microsoft.com/office/drawing/2014/main" id="{4EF41FF4-69E9-4F44-9D96-7600EBBFD7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65176" y="2439445"/>
            <a:ext cx="1110908" cy="1110908"/>
          </a:xfrm>
          <a:prstGeom prst="rect">
            <a:avLst/>
          </a:prstGeom>
        </p:spPr>
      </p:pic>
    </p:spTree>
    <p:extLst>
      <p:ext uri="{BB962C8B-B14F-4D97-AF65-F5344CB8AC3E}">
        <p14:creationId xmlns:p14="http://schemas.microsoft.com/office/powerpoint/2010/main" val="2723985677"/>
      </p:ext>
    </p:extLst>
  </p:cSld>
  <p:clrMapOvr>
    <a:masterClrMapping/>
  </p:clrMapOvr>
  <mc:AlternateContent xmlns:mc="http://schemas.openxmlformats.org/markup-compatibility/2006" xmlns:p14="http://schemas.microsoft.com/office/powerpoint/2010/main">
    <mc:Choice Requires="p14">
      <p:transition spd="slow" p14:dur="900" advTm="12569">
        <p14:warp dir="in"/>
      </p:transition>
    </mc:Choice>
    <mc:Fallback xmlns="">
      <p:transition spd="slow" advTm="125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1+#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50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1+#ppt_w/2"/>
                                          </p:val>
                                        </p:tav>
                                        <p:tav tm="100000">
                                          <p:val>
                                            <p:strVal val="#ppt_x"/>
                                          </p:val>
                                        </p:tav>
                                      </p:tavLst>
                                    </p:anim>
                                    <p:anim calcmode="lin" valueType="num">
                                      <p:cBhvr additive="base">
                                        <p:cTn id="17" dur="500" fill="hold"/>
                                        <p:tgtEl>
                                          <p:spTgt spid="6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0-#ppt_w/2"/>
                                          </p:val>
                                        </p:tav>
                                        <p:tav tm="100000">
                                          <p:val>
                                            <p:strVal val="#ppt_x"/>
                                          </p:val>
                                        </p:tav>
                                      </p:tavLst>
                                    </p:anim>
                                    <p:anim calcmode="lin" valueType="num">
                                      <p:cBhvr additive="base">
                                        <p:cTn id="21" dur="500" fill="hold"/>
                                        <p:tgtEl>
                                          <p:spTgt spid="6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fill="hold"/>
                                        <p:tgtEl>
                                          <p:spTgt spid="70"/>
                                        </p:tgtEl>
                                        <p:attrNameLst>
                                          <p:attrName>ppt_x</p:attrName>
                                        </p:attrNameLst>
                                      </p:cBhvr>
                                      <p:tavLst>
                                        <p:tav tm="0">
                                          <p:val>
                                            <p:strVal val="1+#ppt_w/2"/>
                                          </p:val>
                                        </p:tav>
                                        <p:tav tm="100000">
                                          <p:val>
                                            <p:strVal val="#ppt_x"/>
                                          </p:val>
                                        </p:tav>
                                      </p:tavLst>
                                    </p:anim>
                                    <p:anim calcmode="lin" valueType="num">
                                      <p:cBhvr additive="base">
                                        <p:cTn id="25" dur="500" fill="hold"/>
                                        <p:tgtEl>
                                          <p:spTgt spid="7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024"/>
                                        </p:tgtEl>
                                        <p:attrNameLst>
                                          <p:attrName>style.visibility</p:attrName>
                                        </p:attrNameLst>
                                      </p:cBhvr>
                                      <p:to>
                                        <p:strVal val="visible"/>
                                      </p:to>
                                    </p:set>
                                    <p:anim calcmode="lin" valueType="num">
                                      <p:cBhvr additive="base">
                                        <p:cTn id="28" dur="500" fill="hold"/>
                                        <p:tgtEl>
                                          <p:spTgt spid="1024"/>
                                        </p:tgtEl>
                                        <p:attrNameLst>
                                          <p:attrName>ppt_x</p:attrName>
                                        </p:attrNameLst>
                                      </p:cBhvr>
                                      <p:tavLst>
                                        <p:tav tm="0">
                                          <p:val>
                                            <p:strVal val="0-#ppt_w/2"/>
                                          </p:val>
                                        </p:tav>
                                        <p:tav tm="100000">
                                          <p:val>
                                            <p:strVal val="#ppt_x"/>
                                          </p:val>
                                        </p:tav>
                                      </p:tavLst>
                                    </p:anim>
                                    <p:anim calcmode="lin" valueType="num">
                                      <p:cBhvr additive="base">
                                        <p:cTn id="29" dur="500" fill="hold"/>
                                        <p:tgtEl>
                                          <p:spTgt spid="1024"/>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94238-7B4B-45DA-9E1D-FEE9B151C2D1}"/>
              </a:ext>
            </a:extLst>
          </p:cNvPr>
          <p:cNvSpPr>
            <a:spLocks noGrp="1"/>
          </p:cNvSpPr>
          <p:nvPr>
            <p:ph type="title"/>
          </p:nvPr>
        </p:nvSpPr>
        <p:spPr>
          <a:xfrm>
            <a:off x="4390678" y="876635"/>
            <a:ext cx="13681520" cy="987125"/>
          </a:xfrm>
        </p:spPr>
        <p:txBody>
          <a:bodyPr/>
          <a:lstStyle/>
          <a:p>
            <a:r>
              <a:rPr lang="es-ES" dirty="0"/>
              <a:t>Objetivos</a:t>
            </a:r>
            <a:endParaRPr lang="es-EC" dirty="0"/>
          </a:p>
        </p:txBody>
      </p:sp>
      <p:sp>
        <p:nvSpPr>
          <p:cNvPr id="7" name="CuadroTexto 6">
            <a:extLst>
              <a:ext uri="{FF2B5EF4-FFF2-40B4-BE49-F238E27FC236}">
                <a16:creationId xmlns:a16="http://schemas.microsoft.com/office/drawing/2014/main" id="{AAEA1D98-8471-4560-9E17-7CF7F9A99743}"/>
              </a:ext>
            </a:extLst>
          </p:cNvPr>
          <p:cNvSpPr txBox="1"/>
          <p:nvPr/>
        </p:nvSpPr>
        <p:spPr>
          <a:xfrm>
            <a:off x="1865801" y="2257578"/>
            <a:ext cx="14619643" cy="1928733"/>
          </a:xfrm>
          <a:prstGeom prst="rect">
            <a:avLst/>
          </a:prstGeom>
          <a:noFill/>
        </p:spPr>
        <p:txBody>
          <a:bodyPr wrap="square">
            <a:spAutoFit/>
          </a:bodyPr>
          <a:lstStyle/>
          <a:p>
            <a:pPr>
              <a:spcBef>
                <a:spcPts val="200"/>
              </a:spcBef>
            </a:pPr>
            <a:r>
              <a:rPr lang="es-EC" b="1" i="1" dirty="0">
                <a:solidFill>
                  <a:srgbClr val="1F3763"/>
                </a:solidFill>
                <a:effectLst/>
                <a:ea typeface="Times New Roman" panose="02020603050405020304" pitchFamily="18" charset="0"/>
                <a:cs typeface="Times New Roman" panose="02020603050405020304" pitchFamily="18" charset="0"/>
              </a:rPr>
              <a:t>Objetivo General</a:t>
            </a:r>
          </a:p>
          <a:p>
            <a:pPr>
              <a:spcBef>
                <a:spcPts val="200"/>
              </a:spcBef>
            </a:pPr>
            <a:endParaRPr lang="es-EC" sz="2800" b="1" i="1" dirty="0">
              <a:solidFill>
                <a:srgbClr val="1F3763"/>
              </a:solidFill>
              <a:ea typeface="Times New Roman" panose="02020603050405020304" pitchFamily="18" charset="0"/>
              <a:cs typeface="Times New Roman" panose="02020603050405020304" pitchFamily="18" charset="0"/>
            </a:endParaRPr>
          </a:p>
          <a:p>
            <a:pPr>
              <a:spcBef>
                <a:spcPts val="200"/>
              </a:spcBef>
            </a:pPr>
            <a:r>
              <a:rPr lang="es-EC" sz="2800" dirty="0">
                <a:effectLst/>
                <a:ea typeface="Calibri" panose="020F0502020204030204" pitchFamily="34" charset="0"/>
                <a:cs typeface="Times New Roman" panose="02020603050405020304" pitchFamily="18" charset="0"/>
              </a:rPr>
              <a:t>Analizar el comportamiento del consumidor de automóviles de marcas chinas frente a marcas tradicionales y su participación en el mercado del DMQ y Valle de los Chillos.</a:t>
            </a:r>
          </a:p>
        </p:txBody>
      </p:sp>
      <p:pic>
        <p:nvPicPr>
          <p:cNvPr id="9" name="Gráfico 8" descr="Lupa">
            <a:extLst>
              <a:ext uri="{FF2B5EF4-FFF2-40B4-BE49-F238E27FC236}">
                <a16:creationId xmlns:a16="http://schemas.microsoft.com/office/drawing/2014/main" id="{F0F01B5C-E639-4E01-8FC6-1222FE1A7F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434" y="5609389"/>
            <a:ext cx="1008112" cy="1008112"/>
          </a:xfrm>
          <a:prstGeom prst="rect">
            <a:avLst/>
          </a:prstGeom>
        </p:spPr>
      </p:pic>
      <p:sp>
        <p:nvSpPr>
          <p:cNvPr id="11" name="CuadroTexto 10">
            <a:extLst>
              <a:ext uri="{FF2B5EF4-FFF2-40B4-BE49-F238E27FC236}">
                <a16:creationId xmlns:a16="http://schemas.microsoft.com/office/drawing/2014/main" id="{C1C64282-E781-4804-A103-C92F945785F8}"/>
              </a:ext>
            </a:extLst>
          </p:cNvPr>
          <p:cNvSpPr txBox="1"/>
          <p:nvPr/>
        </p:nvSpPr>
        <p:spPr>
          <a:xfrm>
            <a:off x="1865801" y="4638366"/>
            <a:ext cx="13955484" cy="584775"/>
          </a:xfrm>
          <a:prstGeom prst="rect">
            <a:avLst/>
          </a:prstGeom>
          <a:noFill/>
        </p:spPr>
        <p:txBody>
          <a:bodyPr wrap="square">
            <a:spAutoFit/>
          </a:bodyPr>
          <a:lstStyle/>
          <a:p>
            <a:pPr>
              <a:spcBef>
                <a:spcPts val="200"/>
              </a:spcBef>
            </a:pPr>
            <a:r>
              <a:rPr lang="es-EC" b="1" i="1" dirty="0">
                <a:solidFill>
                  <a:srgbClr val="1F3763"/>
                </a:solidFill>
                <a:effectLst/>
                <a:ea typeface="Times New Roman" panose="02020603050405020304" pitchFamily="18" charset="0"/>
                <a:cs typeface="Times New Roman" panose="02020603050405020304" pitchFamily="18" charset="0"/>
              </a:rPr>
              <a:t>Objetivos Específicos</a:t>
            </a:r>
            <a:endParaRPr lang="es-EC" b="1" dirty="0">
              <a:solidFill>
                <a:srgbClr val="1F3763"/>
              </a:solidFill>
              <a:effectLst/>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3339BDA1-9F2C-4420-8447-B56DCF00620F}"/>
              </a:ext>
            </a:extLst>
          </p:cNvPr>
          <p:cNvSpPr txBox="1"/>
          <p:nvPr/>
        </p:nvSpPr>
        <p:spPr>
          <a:xfrm>
            <a:off x="1865801" y="5711215"/>
            <a:ext cx="13955484" cy="1384995"/>
          </a:xfrm>
          <a:prstGeom prst="rect">
            <a:avLst/>
          </a:prstGeom>
          <a:noFill/>
        </p:spPr>
        <p:txBody>
          <a:bodyPr wrap="square">
            <a:spAutoFit/>
          </a:bodyPr>
          <a:lstStyle/>
          <a:p>
            <a:pPr lvl="0">
              <a:spcAft>
                <a:spcPts val="800"/>
              </a:spcAft>
            </a:pPr>
            <a:r>
              <a:rPr lang="es-EC" sz="2800" dirty="0">
                <a:effectLst/>
                <a:ea typeface="Calibri" panose="020F0502020204030204" pitchFamily="34" charset="0"/>
                <a:cs typeface="Times New Roman" panose="02020603050405020304" pitchFamily="18" charset="0"/>
              </a:rPr>
              <a:t>Identificar los referentes teóricos necesarios para sustentar el análisis del comportamiento de los consumidores de automóviles de marcas chinas en el mercado del DMQ y Valle de los Chillos.</a:t>
            </a:r>
          </a:p>
        </p:txBody>
      </p:sp>
      <p:sp>
        <p:nvSpPr>
          <p:cNvPr id="15" name="CuadroTexto 14">
            <a:extLst>
              <a:ext uri="{FF2B5EF4-FFF2-40B4-BE49-F238E27FC236}">
                <a16:creationId xmlns:a16="http://schemas.microsoft.com/office/drawing/2014/main" id="{D6509EE9-F464-410D-B13D-4ECC4DD278AD}"/>
              </a:ext>
            </a:extLst>
          </p:cNvPr>
          <p:cNvSpPr txBox="1"/>
          <p:nvPr/>
        </p:nvSpPr>
        <p:spPr>
          <a:xfrm>
            <a:off x="1865801" y="7618322"/>
            <a:ext cx="13955484" cy="523220"/>
          </a:xfrm>
          <a:prstGeom prst="rect">
            <a:avLst/>
          </a:prstGeom>
          <a:noFill/>
        </p:spPr>
        <p:txBody>
          <a:bodyPr wrap="square">
            <a:spAutoFit/>
          </a:bodyPr>
          <a:lstStyle/>
          <a:p>
            <a:pPr lvl="0">
              <a:spcAft>
                <a:spcPts val="800"/>
              </a:spcAft>
            </a:pPr>
            <a:r>
              <a:rPr lang="es-EC" sz="2800" dirty="0">
                <a:effectLst/>
                <a:ea typeface="Calibri" panose="020F0502020204030204" pitchFamily="34" charset="0"/>
                <a:cs typeface="Times New Roman" panose="02020603050405020304" pitchFamily="18" charset="0"/>
              </a:rPr>
              <a:t>Caracterizar el mercado automotriz del DMQ y Valle de los Chillos.</a:t>
            </a:r>
          </a:p>
        </p:txBody>
      </p:sp>
      <p:pic>
        <p:nvPicPr>
          <p:cNvPr id="18" name="Gráfico 17" descr="Diagrama de Venn">
            <a:extLst>
              <a:ext uri="{FF2B5EF4-FFF2-40B4-BE49-F238E27FC236}">
                <a16:creationId xmlns:a16="http://schemas.microsoft.com/office/drawing/2014/main" id="{33873F66-50C9-494D-B622-17F74AD43F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434" y="8626707"/>
            <a:ext cx="1008112" cy="1008112"/>
          </a:xfrm>
          <a:prstGeom prst="rect">
            <a:avLst/>
          </a:prstGeom>
        </p:spPr>
      </p:pic>
      <p:sp>
        <p:nvSpPr>
          <p:cNvPr id="20" name="CuadroTexto 19">
            <a:extLst>
              <a:ext uri="{FF2B5EF4-FFF2-40B4-BE49-F238E27FC236}">
                <a16:creationId xmlns:a16="http://schemas.microsoft.com/office/drawing/2014/main" id="{A9D4B59A-4CB1-4154-9FCD-4108C00124ED}"/>
              </a:ext>
            </a:extLst>
          </p:cNvPr>
          <p:cNvSpPr txBox="1"/>
          <p:nvPr/>
        </p:nvSpPr>
        <p:spPr>
          <a:xfrm>
            <a:off x="1865801" y="8680712"/>
            <a:ext cx="13955484" cy="954107"/>
          </a:xfrm>
          <a:prstGeom prst="rect">
            <a:avLst/>
          </a:prstGeom>
          <a:noFill/>
        </p:spPr>
        <p:txBody>
          <a:bodyPr wrap="square">
            <a:spAutoFit/>
          </a:bodyPr>
          <a:lstStyle/>
          <a:p>
            <a:pPr lvl="0">
              <a:spcAft>
                <a:spcPts val="800"/>
              </a:spcAft>
            </a:pPr>
            <a:r>
              <a:rPr lang="es-EC" sz="2800" dirty="0">
                <a:effectLst/>
                <a:ea typeface="Calibri" panose="020F0502020204030204" pitchFamily="34" charset="0"/>
                <a:cs typeface="Times New Roman" panose="02020603050405020304" pitchFamily="18" charset="0"/>
              </a:rPr>
              <a:t>Interpretar el comportamiento del consumo de los clientes del mercado automotriz de marcas chinas y de marcas tradicionales tanto del DMQ como del Valle de los Chillos.</a:t>
            </a:r>
          </a:p>
        </p:txBody>
      </p:sp>
      <p:pic>
        <p:nvPicPr>
          <p:cNvPr id="22" name="Gráfico 21" descr="Grupo de personas">
            <a:extLst>
              <a:ext uri="{FF2B5EF4-FFF2-40B4-BE49-F238E27FC236}">
                <a16:creationId xmlns:a16="http://schemas.microsoft.com/office/drawing/2014/main" id="{FBF48623-D486-44C3-8FEB-987B37003A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146" y="7290778"/>
            <a:ext cx="914400" cy="914400"/>
          </a:xfrm>
          <a:prstGeom prst="rect">
            <a:avLst/>
          </a:prstGeom>
        </p:spPr>
      </p:pic>
    </p:spTree>
    <p:extLst>
      <p:ext uri="{BB962C8B-B14F-4D97-AF65-F5344CB8AC3E}">
        <p14:creationId xmlns:p14="http://schemas.microsoft.com/office/powerpoint/2010/main" val="242672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5808B-668B-41FF-AD44-AB7845E5446E}"/>
              </a:ext>
            </a:extLst>
          </p:cNvPr>
          <p:cNvSpPr>
            <a:spLocks noGrp="1"/>
          </p:cNvSpPr>
          <p:nvPr>
            <p:ph type="title"/>
          </p:nvPr>
        </p:nvSpPr>
        <p:spPr/>
        <p:txBody>
          <a:bodyPr/>
          <a:lstStyle/>
          <a:p>
            <a:r>
              <a:rPr lang="es-EC" dirty="0"/>
              <a:t>Operacionalización de Variables</a:t>
            </a:r>
          </a:p>
        </p:txBody>
      </p:sp>
      <p:graphicFrame>
        <p:nvGraphicFramePr>
          <p:cNvPr id="8" name="Tabla 7">
            <a:extLst>
              <a:ext uri="{FF2B5EF4-FFF2-40B4-BE49-F238E27FC236}">
                <a16:creationId xmlns:a16="http://schemas.microsoft.com/office/drawing/2014/main" id="{8E7B3070-F11E-49B1-85A0-98044BEE4CA8}"/>
              </a:ext>
            </a:extLst>
          </p:cNvPr>
          <p:cNvGraphicFramePr>
            <a:graphicFrameLocks noGrp="1"/>
          </p:cNvGraphicFramePr>
          <p:nvPr>
            <p:extLst>
              <p:ext uri="{D42A27DB-BD31-4B8C-83A1-F6EECF244321}">
                <p14:modId xmlns:p14="http://schemas.microsoft.com/office/powerpoint/2010/main" val="4063166170"/>
              </p:ext>
            </p:extLst>
          </p:nvPr>
        </p:nvGraphicFramePr>
        <p:xfrm>
          <a:off x="1294335" y="2119164"/>
          <a:ext cx="15193687" cy="7457180"/>
        </p:xfrm>
        <a:graphic>
          <a:graphicData uri="http://schemas.openxmlformats.org/drawingml/2006/table">
            <a:tbl>
              <a:tblPr firstRow="1" firstCol="1" bandRow="1">
                <a:tableStyleId>{BDBED569-4797-4DF1-A0F4-6AAB3CD982D8}</a:tableStyleId>
              </a:tblPr>
              <a:tblGrid>
                <a:gridCol w="3744415">
                  <a:extLst>
                    <a:ext uri="{9D8B030D-6E8A-4147-A177-3AD203B41FA5}">
                      <a16:colId xmlns:a16="http://schemas.microsoft.com/office/drawing/2014/main" val="2968791390"/>
                    </a:ext>
                  </a:extLst>
                </a:gridCol>
                <a:gridCol w="3744416">
                  <a:extLst>
                    <a:ext uri="{9D8B030D-6E8A-4147-A177-3AD203B41FA5}">
                      <a16:colId xmlns:a16="http://schemas.microsoft.com/office/drawing/2014/main" val="954636015"/>
                    </a:ext>
                  </a:extLst>
                </a:gridCol>
                <a:gridCol w="5233591">
                  <a:extLst>
                    <a:ext uri="{9D8B030D-6E8A-4147-A177-3AD203B41FA5}">
                      <a16:colId xmlns:a16="http://schemas.microsoft.com/office/drawing/2014/main" val="2654133619"/>
                    </a:ext>
                  </a:extLst>
                </a:gridCol>
                <a:gridCol w="2471265">
                  <a:extLst>
                    <a:ext uri="{9D8B030D-6E8A-4147-A177-3AD203B41FA5}">
                      <a16:colId xmlns:a16="http://schemas.microsoft.com/office/drawing/2014/main" val="2325476453"/>
                    </a:ext>
                  </a:extLst>
                </a:gridCol>
              </a:tblGrid>
              <a:tr h="351127">
                <a:tc>
                  <a:txBody>
                    <a:bodyPr/>
                    <a:lstStyle/>
                    <a:p>
                      <a:pPr algn="ctr">
                        <a:lnSpc>
                          <a:spcPct val="107000"/>
                        </a:lnSpc>
                        <a:spcAft>
                          <a:spcPts val="800"/>
                        </a:spcAft>
                      </a:pPr>
                      <a:r>
                        <a:rPr lang="es-EC" sz="2400" dirty="0">
                          <a:effectLst/>
                        </a:rPr>
                        <a:t>DIMENSIÓN</a:t>
                      </a:r>
                    </a:p>
                  </a:txBody>
                  <a:tcPr marL="44450" marR="44450" marT="0" marB="0"/>
                </a:tc>
                <a:tc>
                  <a:txBody>
                    <a:bodyPr/>
                    <a:lstStyle/>
                    <a:p>
                      <a:pPr algn="ctr">
                        <a:lnSpc>
                          <a:spcPct val="107000"/>
                        </a:lnSpc>
                        <a:spcAft>
                          <a:spcPts val="800"/>
                        </a:spcAft>
                      </a:pPr>
                      <a:r>
                        <a:rPr lang="es-EC" sz="2400" dirty="0">
                          <a:effectLst/>
                        </a:rPr>
                        <a:t>VARIABLES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C" sz="2400" dirty="0">
                          <a:effectLst/>
                        </a:rPr>
                        <a:t>INDICADORES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C" sz="2400" dirty="0">
                          <a:effectLst/>
                        </a:rPr>
                        <a:t>FUENTE DE DATOS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46479866"/>
                  </a:ext>
                </a:extLst>
              </a:tr>
              <a:tr h="891361">
                <a:tc rowSpan="2">
                  <a:txBody>
                    <a:bodyPr/>
                    <a:lstStyle/>
                    <a:p>
                      <a:pPr>
                        <a:lnSpc>
                          <a:spcPct val="107000"/>
                        </a:lnSpc>
                        <a:spcAft>
                          <a:spcPts val="800"/>
                        </a:spcAft>
                      </a:pPr>
                      <a:r>
                        <a:rPr lang="es-EC" sz="2400" dirty="0">
                          <a:effectLst/>
                        </a:rPr>
                        <a:t>Referentes Teóricos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Modelos de Comportamiento de Compra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Número de teorías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Referencias Bibliográficas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1472067"/>
                  </a:ext>
                </a:extLst>
              </a:tr>
              <a:tr h="1114203">
                <a:tc vMerge="1">
                  <a:txBody>
                    <a:bodyPr/>
                    <a:lstStyle/>
                    <a:p>
                      <a:endParaRPr lang="es-EC"/>
                    </a:p>
                  </a:txBody>
                  <a:tcPr/>
                </a:tc>
                <a:tc>
                  <a:txBody>
                    <a:bodyPr/>
                    <a:lstStyle/>
                    <a:p>
                      <a:pPr>
                        <a:lnSpc>
                          <a:spcPct val="107000"/>
                        </a:lnSpc>
                        <a:spcAft>
                          <a:spcPts val="800"/>
                        </a:spcAft>
                      </a:pPr>
                      <a:r>
                        <a:rPr lang="es-EC" sz="2400" dirty="0">
                          <a:effectLst/>
                        </a:rPr>
                        <a:t>Antecedentes Teóricos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Investigaciones previas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Referencias Bibliográficas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0982166"/>
                  </a:ext>
                </a:extLst>
              </a:tr>
              <a:tr h="589871">
                <a:tc rowSpan="8">
                  <a:txBody>
                    <a:bodyPr/>
                    <a:lstStyle/>
                    <a:p>
                      <a:pPr>
                        <a:lnSpc>
                          <a:spcPct val="107000"/>
                        </a:lnSpc>
                        <a:spcAft>
                          <a:spcPts val="800"/>
                        </a:spcAft>
                      </a:pPr>
                      <a:r>
                        <a:rPr lang="es-EC" sz="2400" dirty="0">
                          <a:effectLst/>
                        </a:rPr>
                        <a:t>Mercado Automotriz</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rowSpan="8">
                  <a:txBody>
                    <a:bodyPr/>
                    <a:lstStyle/>
                    <a:p>
                      <a:pPr>
                        <a:lnSpc>
                          <a:spcPct val="107000"/>
                        </a:lnSpc>
                        <a:spcAft>
                          <a:spcPts val="800"/>
                        </a:spcAft>
                      </a:pPr>
                      <a:r>
                        <a:rPr lang="es-EC" sz="2400" dirty="0">
                          <a:effectLst/>
                        </a:rPr>
                        <a:t> Característica del mercado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s-EC" sz="2400" dirty="0">
                          <a:effectLst/>
                        </a:rPr>
                        <a:t>Calidad del producto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670284"/>
                  </a:ext>
                </a:extLst>
              </a:tr>
              <a:tr h="58987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Atributos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9455290"/>
                  </a:ext>
                </a:extLst>
              </a:tr>
              <a:tr h="589871">
                <a:tc vMerge="1">
                  <a:txBody>
                    <a:bodyPr/>
                    <a:lstStyle/>
                    <a:p>
                      <a:endParaRPr lang="es-EC"/>
                    </a:p>
                  </a:txBody>
                  <a:tcPr/>
                </a:tc>
                <a:tc vMerge="1">
                  <a:txBody>
                    <a:bodyPr/>
                    <a:lstStyle/>
                    <a:p>
                      <a:endParaRPr lang="es-EC"/>
                    </a:p>
                  </a:txBody>
                  <a:tcPr/>
                </a:tc>
                <a:tc rowSpan="2">
                  <a:txBody>
                    <a:bodyPr/>
                    <a:lstStyle/>
                    <a:p>
                      <a:pPr>
                        <a:lnSpc>
                          <a:spcPct val="107000"/>
                        </a:lnSpc>
                        <a:spcAft>
                          <a:spcPts val="800"/>
                        </a:spcAft>
                      </a:pPr>
                      <a:r>
                        <a:rPr lang="es-EC" sz="2400" dirty="0">
                          <a:effectLst/>
                        </a:rPr>
                        <a:t>Factor influenciador</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5514541"/>
                  </a:ext>
                </a:extLst>
              </a:tr>
              <a:tr h="58987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Entrevista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95645486"/>
                  </a:ext>
                </a:extLst>
              </a:tr>
              <a:tr h="393246">
                <a:tc vMerge="1">
                  <a:txBody>
                    <a:bodyPr/>
                    <a:lstStyle/>
                    <a:p>
                      <a:endParaRPr lang="es-EC"/>
                    </a:p>
                  </a:txBody>
                  <a:tcPr/>
                </a:tc>
                <a:tc vMerge="1">
                  <a:txBody>
                    <a:bodyPr/>
                    <a:lstStyle/>
                    <a:p>
                      <a:endParaRPr lang="es-EC"/>
                    </a:p>
                  </a:txBody>
                  <a:tcPr/>
                </a:tc>
                <a:tc rowSpan="2">
                  <a:txBody>
                    <a:bodyPr/>
                    <a:lstStyle/>
                    <a:p>
                      <a:pPr>
                        <a:lnSpc>
                          <a:spcPct val="107000"/>
                        </a:lnSpc>
                        <a:spcAft>
                          <a:spcPts val="800"/>
                        </a:spcAft>
                      </a:pPr>
                      <a:r>
                        <a:rPr lang="es-EC" sz="2400" dirty="0">
                          <a:effectLst/>
                        </a:rPr>
                        <a:t>Modelos de preferencia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22045812"/>
                  </a:ext>
                </a:extLst>
              </a:tr>
              <a:tr h="71011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Entrevista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45425782"/>
                  </a:ext>
                </a:extLst>
              </a:tr>
              <a:tr h="530622">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Marcas reconocidas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Encuesta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4640354"/>
                  </a:ext>
                </a:extLst>
              </a:tr>
              <a:tr h="710117">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2400" dirty="0">
                          <a:effectLst/>
                        </a:rPr>
                        <a:t>Cliente específico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Entrevista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6627301"/>
                  </a:ext>
                </a:extLst>
              </a:tr>
              <a:tr h="284537">
                <a:tc>
                  <a:txBody>
                    <a:bodyPr/>
                    <a:lstStyle/>
                    <a:p>
                      <a:pPr>
                        <a:lnSpc>
                          <a:spcPct val="107000"/>
                        </a:lnSpc>
                      </a:pPr>
                      <a:endParaRPr lang="es-EC" sz="24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24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2400" dirty="0">
                          <a:effectLst/>
                        </a:rPr>
                        <a:t>(Continúa)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60154753"/>
                  </a:ext>
                </a:extLst>
              </a:tr>
            </a:tbl>
          </a:graphicData>
        </a:graphic>
      </p:graphicFrame>
    </p:spTree>
    <p:extLst>
      <p:ext uri="{BB962C8B-B14F-4D97-AF65-F5344CB8AC3E}">
        <p14:creationId xmlns:p14="http://schemas.microsoft.com/office/powerpoint/2010/main" val="1749548315"/>
      </p:ext>
    </p:extLst>
  </p:cSld>
  <p:clrMapOvr>
    <a:masterClrMapping/>
  </p:clrMapOvr>
</p:sld>
</file>

<file path=ppt/theme/theme1.xml><?xml version="1.0" encoding="utf-8"?>
<a:theme xmlns:a="http://schemas.openxmlformats.org/drawingml/2006/main" name="Deneb Title">
  <a:themeElements>
    <a:clrScheme name="Deneb">
      <a:dk1>
        <a:srgbClr val="3F3F3F"/>
      </a:dk1>
      <a:lt1>
        <a:sysClr val="window" lastClr="FFFFFF"/>
      </a:lt1>
      <a:dk2>
        <a:srgbClr val="1F497D"/>
      </a:dk2>
      <a:lt2>
        <a:srgbClr val="EEECE1"/>
      </a:lt2>
      <a:accent1>
        <a:srgbClr val="EF005A"/>
      </a:accent1>
      <a:accent2>
        <a:srgbClr val="F00082"/>
      </a:accent2>
      <a:accent3>
        <a:srgbClr val="A1007E"/>
      </a:accent3>
      <a:accent4>
        <a:srgbClr val="770099"/>
      </a:accent4>
      <a:accent5>
        <a:srgbClr val="4BACC6"/>
      </a:accent5>
      <a:accent6>
        <a:srgbClr val="F79646"/>
      </a:accent6>
      <a:hlink>
        <a:srgbClr val="EF005A"/>
      </a:hlink>
      <a:folHlink>
        <a:srgbClr val="A1007E"/>
      </a:folHlink>
    </a:clrScheme>
    <a:fontScheme name="Capella">
      <a:majorFont>
        <a:latin typeface="Montserrat-Bold"/>
        <a:ea typeface="Capella Bold"/>
        <a:cs typeface=""/>
      </a:majorFont>
      <a:minorFont>
        <a:latin typeface="Aleo-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neb Contents">
  <a:themeElements>
    <a:clrScheme name="Deneb">
      <a:dk1>
        <a:srgbClr val="3F3F3F"/>
      </a:dk1>
      <a:lt1>
        <a:sysClr val="window" lastClr="FFFFFF"/>
      </a:lt1>
      <a:dk2>
        <a:srgbClr val="1F497D"/>
      </a:dk2>
      <a:lt2>
        <a:srgbClr val="EEECE1"/>
      </a:lt2>
      <a:accent1>
        <a:srgbClr val="EF005A"/>
      </a:accent1>
      <a:accent2>
        <a:srgbClr val="F00082"/>
      </a:accent2>
      <a:accent3>
        <a:srgbClr val="A1007E"/>
      </a:accent3>
      <a:accent4>
        <a:srgbClr val="770099"/>
      </a:accent4>
      <a:accent5>
        <a:srgbClr val="4BACC6"/>
      </a:accent5>
      <a:accent6>
        <a:srgbClr val="F79646"/>
      </a:accent6>
      <a:hlink>
        <a:srgbClr val="0000FF"/>
      </a:hlink>
      <a:folHlink>
        <a:srgbClr val="800080"/>
      </a:folHlink>
    </a:clrScheme>
    <a:fontScheme name="Capella">
      <a:majorFont>
        <a:latin typeface="Montserrat-Bold"/>
        <a:ea typeface="Capella Bold"/>
        <a:cs typeface=""/>
      </a:majorFont>
      <a:minorFont>
        <a:latin typeface="Aleo-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13562</TotalTime>
  <Words>1392</Words>
  <Application>Microsoft Office PowerPoint</Application>
  <PresentationFormat>Personalizado</PresentationFormat>
  <Paragraphs>282</Paragraphs>
  <Slides>26</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26</vt:i4>
      </vt:variant>
    </vt:vector>
  </HeadingPairs>
  <TitlesOfParts>
    <vt:vector size="36" baseType="lpstr">
      <vt:lpstr>Aleo-Bold</vt:lpstr>
      <vt:lpstr>Aleo-BoldItalic</vt:lpstr>
      <vt:lpstr>Aleo-Light</vt:lpstr>
      <vt:lpstr>Aleo-LightItalic</vt:lpstr>
      <vt:lpstr>Arial</vt:lpstr>
      <vt:lpstr>Calibri</vt:lpstr>
      <vt:lpstr>Cambria Math</vt:lpstr>
      <vt:lpstr>Montserrat-Bold</vt:lpstr>
      <vt:lpstr>Deneb Title</vt:lpstr>
      <vt:lpstr>Deneb Contents</vt:lpstr>
      <vt:lpstr>Presentación de PowerPoint</vt:lpstr>
      <vt:lpstr>INTRODUCCIÓN </vt:lpstr>
      <vt:lpstr>Marco Teórico - Referencial</vt:lpstr>
      <vt:lpstr>Estudios Previos</vt:lpstr>
      <vt:lpstr>Planteamiento del problema</vt:lpstr>
      <vt:lpstr>Presentación de PowerPoint</vt:lpstr>
      <vt:lpstr>Justificación</vt:lpstr>
      <vt:lpstr>Objetivos</vt:lpstr>
      <vt:lpstr>Operacionalización de Variables</vt:lpstr>
      <vt:lpstr>Presentación de PowerPoint</vt:lpstr>
      <vt:lpstr>Variables de Investigación</vt:lpstr>
      <vt:lpstr>Marco Metodológico</vt:lpstr>
      <vt:lpstr>Presentación de PowerPoint</vt:lpstr>
      <vt:lpstr>Resultados Cualitativos </vt:lpstr>
      <vt:lpstr>Resultados Cuantitativos</vt:lpstr>
      <vt:lpstr>Presentación de PowerPoint</vt:lpstr>
      <vt:lpstr>Presentación de PowerPoint</vt:lpstr>
      <vt:lpstr>Presentación de PowerPoint</vt:lpstr>
      <vt:lpstr>Presentación de PowerPoint</vt:lpstr>
      <vt:lpstr>Presentación de PowerPoint</vt:lpstr>
      <vt:lpstr>Perfil del Consumidor 1</vt:lpstr>
      <vt:lpstr>Perfil del Consumidor 2</vt:lpstr>
      <vt:lpstr>Perfil del Consumidor 3</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Deneb</dc:title>
  <dc:creator>Jun</dc:creator>
  <cp:lastModifiedBy>LENOVO</cp:lastModifiedBy>
  <cp:revision>213</cp:revision>
  <dcterms:created xsi:type="dcterms:W3CDTF">2014-05-31T17:00:12Z</dcterms:created>
  <dcterms:modified xsi:type="dcterms:W3CDTF">2021-06-04T23:12:30Z</dcterms:modified>
</cp:coreProperties>
</file>