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64" r:id="rId3"/>
    <p:sldId id="265" r:id="rId4"/>
    <p:sldId id="267" r:id="rId5"/>
    <p:sldId id="268" r:id="rId6"/>
    <p:sldId id="270" r:id="rId7"/>
    <p:sldId id="269" r:id="rId8"/>
    <p:sldId id="294" r:id="rId9"/>
    <p:sldId id="285" r:id="rId10"/>
    <p:sldId id="300" r:id="rId11"/>
    <p:sldId id="295" r:id="rId12"/>
    <p:sldId id="296" r:id="rId13"/>
    <p:sldId id="301" r:id="rId14"/>
    <p:sldId id="297" r:id="rId15"/>
    <p:sldId id="302" r:id="rId16"/>
    <p:sldId id="303" r:id="rId17"/>
    <p:sldId id="298" r:id="rId18"/>
    <p:sldId id="304" r:id="rId19"/>
    <p:sldId id="299" r:id="rId20"/>
    <p:sldId id="283" r:id="rId21"/>
    <p:sldId id="284" r:id="rId22"/>
    <p:sldId id="293" r:id="rId23"/>
    <p:sldId id="275" r:id="rId24"/>
    <p:sldId id="279" r:id="rId25"/>
  </p:sldIdLst>
  <p:sldSz cx="12192000" cy="6858000"/>
  <p:notesSz cx="6858000" cy="9144000"/>
  <p:embeddedFontLst>
    <p:embeddedFont>
      <p:font typeface="Arial Rounded MT Bold" panose="020F0704030504030204" pitchFamily="34" charset="0"/>
      <p:regular r:id="rId27"/>
    </p:embeddedFont>
    <p:embeddedFont>
      <p:font typeface="Calibri" panose="020F0502020204030204" pitchFamily="34" charset="0"/>
      <p:regular r:id="rId28"/>
      <p:bold r:id="rId29"/>
      <p:italic r:id="rId30"/>
      <p:boldItalic r:id="rId31"/>
    </p:embeddedFont>
    <p:embeddedFont>
      <p:font typeface="Franklin Gothic Medium Cond" panose="020B0606030402020204" pitchFamily="3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059"/>
    <a:srgbClr val="D1D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a:solidFill>
                  <a:schemeClr val="dk1"/>
                </a:solidFill>
                <a:latin typeface="Arial"/>
                <a:ea typeface="Arial"/>
                <a:cs typeface="Arial"/>
                <a:sym typeface="Arial"/>
              </a:rPr>
              <a:t>‹Nº›</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14017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44035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smtClean="0">
                <a:solidFill>
                  <a:schemeClr val="dk1"/>
                </a:solidFill>
                <a:latin typeface="Arial"/>
                <a:ea typeface="Arial"/>
                <a:cs typeface="Arial"/>
                <a:sym typeface="Arial"/>
              </a:rPr>
              <a:t>15</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175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C" sz="1200" b="0" i="0" u="none" strike="noStrike" cap="none" smtClean="0">
                <a:solidFill>
                  <a:schemeClr val="dk1"/>
                </a:solidFill>
                <a:latin typeface="Arial"/>
                <a:ea typeface="Arial"/>
                <a:cs typeface="Arial"/>
                <a:sym typeface="Arial"/>
              </a:rPr>
              <a:t>16</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6674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981075"/>
            <a:ext cx="12192000" cy="5616575"/>
          </a:xfrm>
          <a:prstGeom prst="rect">
            <a:avLst/>
          </a:prstGeom>
          <a:noFill/>
          <a:ln>
            <a:noFill/>
          </a:ln>
        </p:spPr>
      </p:pic>
      <p:sp>
        <p:nvSpPr>
          <p:cNvPr id="17" name="Google Shape;17;p2"/>
          <p:cNvSpPr/>
          <p:nvPr/>
        </p:nvSpPr>
        <p:spPr>
          <a:xfrm>
            <a:off x="609600" y="6245225"/>
            <a:ext cx="28448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8" name="Google Shape;18;p2"/>
          <p:cNvSpPr/>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19" name="Google Shape;19;p2"/>
          <p:cNvSpPr/>
          <p:nvPr/>
        </p:nvSpPr>
        <p:spPr>
          <a:xfrm>
            <a:off x="609600" y="6245225"/>
            <a:ext cx="2844800" cy="4762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20" name="Google Shape;20;p2"/>
          <p:cNvSpPr/>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pic>
        <p:nvPicPr>
          <p:cNvPr id="21" name="Google Shape;21;p2" descr="bannner 2"/>
          <p:cNvPicPr preferRelativeResize="0"/>
          <p:nvPr/>
        </p:nvPicPr>
        <p:blipFill rotWithShape="1">
          <a:blip r:embed="rId3">
            <a:alphaModFix/>
          </a:blip>
          <a:srcRect/>
          <a:stretch/>
        </p:blipFill>
        <p:spPr>
          <a:xfrm>
            <a:off x="0" y="5722938"/>
            <a:ext cx="12192000" cy="1135062"/>
          </a:xfrm>
          <a:prstGeom prst="rect">
            <a:avLst/>
          </a:prstGeom>
          <a:noFill/>
          <a:ln>
            <a:noFill/>
          </a:ln>
        </p:spPr>
      </p:pic>
      <p:sp>
        <p:nvSpPr>
          <p:cNvPr id="22" name="Google Shape;22;p2"/>
          <p:cNvSpPr/>
          <p:nvPr/>
        </p:nvSpPr>
        <p:spPr>
          <a:xfrm>
            <a:off x="289984" y="260351"/>
            <a:ext cx="1056216" cy="79216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23" name="Google Shape;23;p2"/>
          <p:cNvPicPr preferRelativeResize="0"/>
          <p:nvPr/>
        </p:nvPicPr>
        <p:blipFill rotWithShape="1">
          <a:blip r:embed="rId4">
            <a:alphaModFix/>
          </a:blip>
          <a:srcRect/>
          <a:stretch/>
        </p:blipFill>
        <p:spPr>
          <a:xfrm>
            <a:off x="248087" y="116633"/>
            <a:ext cx="4599775" cy="79208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6" name="Google Shape;56;p12"/>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103445" y="620689"/>
            <a:ext cx="10747243" cy="1470025"/>
          </a:xfrm>
          <a:prstGeom prst="rect">
            <a:avLst/>
          </a:prstGeom>
        </p:spPr>
        <p:txBody>
          <a:bodyPr/>
          <a:lstStyle/>
          <a:p>
            <a:r>
              <a:rPr lang="es-ES" dirty="0"/>
              <a:t>Haga clic para modificar el estilo de título del patrón</a:t>
            </a:r>
          </a:p>
        </p:txBody>
      </p:sp>
      <p:sp>
        <p:nvSpPr>
          <p:cNvPr id="3" name="2 Subtítulo"/>
          <p:cNvSpPr>
            <a:spLocks noGrp="1"/>
          </p:cNvSpPr>
          <p:nvPr>
            <p:ph type="subTitle" idx="1"/>
          </p:nvPr>
        </p:nvSpPr>
        <p:spPr>
          <a:xfrm>
            <a:off x="1103446" y="2276872"/>
            <a:ext cx="10273141" cy="36004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lvl1pPr>
              <a:defRPr>
                <a:latin typeface="Arial" charset="0"/>
                <a:cs typeface="Arial" charset="0"/>
              </a:defRPr>
            </a:lvl1pPr>
          </a:lstStyle>
          <a:p>
            <a:pPr>
              <a:defRPr/>
            </a:pPr>
            <a:fld id="{DB684B05-4CE1-4C19-AD35-965FEC9B8BF1}" type="datetimeFigureOut">
              <a:rPr lang="es-ES"/>
              <a:pPr>
                <a:defRPr/>
              </a:pPr>
              <a:t>31/10/2020</a:t>
            </a:fld>
            <a:endParaRPr lang="es-ES" dirty="0"/>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lvl1pPr>
              <a:defRPr>
                <a:latin typeface="Arial" charset="0"/>
                <a:cs typeface="Arial" charset="0"/>
              </a:defRPr>
            </a:lvl1pPr>
          </a:lstStyle>
          <a:p>
            <a:pPr>
              <a:defRPr/>
            </a:pPr>
            <a:endParaRPr lang="es-ES" dirty="0"/>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D2AB266-A1B9-40C3-BF4F-501FD5E718AE}" type="slidenum">
              <a:rPr lang="es-ES"/>
              <a:pPr/>
              <a:t>‹Nº›</a:t>
            </a:fld>
            <a:endParaRPr lang="es-ES" dirty="0"/>
          </a:p>
        </p:txBody>
      </p:sp>
    </p:spTree>
    <p:extLst>
      <p:ext uri="{BB962C8B-B14F-4D97-AF65-F5344CB8AC3E}">
        <p14:creationId xmlns:p14="http://schemas.microsoft.com/office/powerpoint/2010/main" val="67373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27" name="Google Shape;27;p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0" name="Google Shape;30;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3" name="Google Shape;33;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4" name="Google Shape;34;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7" name="Google Shape;37;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38" name="Google Shape;38;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39" name="Google Shape;39;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0" name="Google Shape;40;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45" name="Google Shape;45;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46" name="Google Shape;46;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49" name="Google Shape;49;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dirty="0"/>
          </a:p>
        </p:txBody>
      </p:sp>
      <p:sp>
        <p:nvSpPr>
          <p:cNvPr id="50" name="Google Shape;50;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3" name="Google Shape;53;p11"/>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1"/>
            <a:ext cx="12192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1" name="Google Shape;11;p1"/>
          <p:cNvSpPr/>
          <p:nvPr/>
        </p:nvSpPr>
        <p:spPr>
          <a:xfrm rot="10800000">
            <a:off x="1" y="6308726"/>
            <a:ext cx="10513484"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cxnSp>
        <p:nvCxnSpPr>
          <p:cNvPr id="12" name="Google Shape;12;p1"/>
          <p:cNvCxnSpPr/>
          <p:nvPr/>
        </p:nvCxnSpPr>
        <p:spPr>
          <a:xfrm>
            <a:off x="33868" y="6296025"/>
            <a:ext cx="8879417"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1"/>
          <p:cNvCxnSpPr/>
          <p:nvPr/>
        </p:nvCxnSpPr>
        <p:spPr>
          <a:xfrm>
            <a:off x="33868" y="6245225"/>
            <a:ext cx="8879417" cy="0"/>
          </a:xfrm>
          <a:prstGeom prst="straightConnector1">
            <a:avLst/>
          </a:prstGeom>
          <a:noFill/>
          <a:ln w="38100" cap="flat" cmpd="sng">
            <a:solidFill>
              <a:srgbClr val="006600"/>
            </a:solidFill>
            <a:prstDash val="solid"/>
            <a:round/>
            <a:headEnd type="none" w="sm" len="sm"/>
            <a:tailEnd type="none" w="sm" len="sm"/>
          </a:ln>
        </p:spPr>
      </p:cxnSp>
      <p:pic>
        <p:nvPicPr>
          <p:cNvPr id="14" name="Google Shape;14;p1"/>
          <p:cNvPicPr preferRelativeResize="0"/>
          <p:nvPr/>
        </p:nvPicPr>
        <p:blipFill rotWithShape="1">
          <a:blip r:embed="rId13">
            <a:alphaModFix/>
          </a:blip>
          <a:srcRect/>
          <a:stretch/>
        </p:blipFill>
        <p:spPr>
          <a:xfrm>
            <a:off x="8688289" y="6021289"/>
            <a:ext cx="3454713" cy="6474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fif"/><Relationship Id="rId5" Type="http://schemas.openxmlformats.org/officeDocument/2006/relationships/image" Target="../media/image8.jfif"/><Relationship Id="rId4" Type="http://schemas.openxmlformats.org/officeDocument/2006/relationships/image" Target="../media/image7.jfif"/></Relationships>
</file>

<file path=ppt/slides/_rels/slide4.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2" name="Rectángulo 1"/>
          <p:cNvSpPr/>
          <p:nvPr/>
        </p:nvSpPr>
        <p:spPr>
          <a:xfrm>
            <a:off x="2797791" y="1189396"/>
            <a:ext cx="7615450" cy="1261884"/>
          </a:xfrm>
          <a:prstGeom prst="rect">
            <a:avLst/>
          </a:prstGeom>
        </p:spPr>
        <p:txBody>
          <a:bodyPr wrap="square">
            <a:spAutoFit/>
          </a:bodyPr>
          <a:lstStyle/>
          <a:p>
            <a:pPr algn="ctr">
              <a:defRPr/>
            </a:pPr>
            <a:r>
              <a:rPr lang="es-ES" sz="2400" b="1" dirty="0">
                <a:latin typeface="Arial Rounded MT Bold" panose="020F0704030504030204" pitchFamily="34" charset="0"/>
              </a:rPr>
              <a:t>MAGÍSTER EN </a:t>
            </a:r>
            <a:r>
              <a:rPr lang="es-EC" sz="2400" b="1" dirty="0"/>
              <a:t>GESTIÓN DE SISTEMAS DE </a:t>
            </a:r>
          </a:p>
          <a:p>
            <a:pPr algn="ctr">
              <a:defRPr/>
            </a:pPr>
            <a:r>
              <a:rPr lang="es-EC" sz="2400" b="1" dirty="0"/>
              <a:t>INFORMACIÓN E INTELIGENCIA DE NEGOCIOS</a:t>
            </a:r>
          </a:p>
          <a:p>
            <a:br>
              <a:rPr lang="es-ES" dirty="0"/>
            </a:br>
            <a:endParaRPr lang="es-ES" dirty="0"/>
          </a:p>
        </p:txBody>
      </p:sp>
      <p:sp>
        <p:nvSpPr>
          <p:cNvPr id="3" name="Rectángulo 2"/>
          <p:cNvSpPr/>
          <p:nvPr/>
        </p:nvSpPr>
        <p:spPr>
          <a:xfrm>
            <a:off x="2019869" y="2561246"/>
            <a:ext cx="9253182" cy="1200329"/>
          </a:xfrm>
          <a:prstGeom prst="rect">
            <a:avLst/>
          </a:prstGeom>
        </p:spPr>
        <p:txBody>
          <a:bodyPr wrap="square">
            <a:spAutoFit/>
          </a:bodyPr>
          <a:lstStyle/>
          <a:p>
            <a:pPr algn="ctr"/>
            <a:r>
              <a:rPr lang="es-ES" sz="2400" b="1" i="1" dirty="0">
                <a:latin typeface="Arial Rounded MT Bold" panose="020F0704030504030204" pitchFamily="34" charset="0"/>
              </a:rPr>
              <a:t>TEMA: </a:t>
            </a:r>
            <a:r>
              <a:rPr lang="es-EC" sz="2400" b="1" dirty="0">
                <a:latin typeface="Arial Rounded MT Bold" panose="020F0704030504030204" pitchFamily="34" charset="0"/>
              </a:rPr>
              <a:t>AUTOMATIZACIÓN DE RUTAS DE PATRULLAJE BASADOS EN MODELOS DINÁMICOS Y PREDICTIVOS APOYADOS EN EL ANÁLISIS DE INFORMACIÓN DELICTUAL</a:t>
            </a:r>
            <a:endParaRPr lang="es-ES" sz="2400" b="1" dirty="0">
              <a:latin typeface="Arial Rounded MT Bold" panose="020F0704030504030204" pitchFamily="34" charset="0"/>
            </a:endParaRPr>
          </a:p>
        </p:txBody>
      </p:sp>
      <p:sp>
        <p:nvSpPr>
          <p:cNvPr id="12" name="Rectángulo 11"/>
          <p:cNvSpPr/>
          <p:nvPr/>
        </p:nvSpPr>
        <p:spPr>
          <a:xfrm>
            <a:off x="3557516" y="4771716"/>
            <a:ext cx="6096000" cy="923330"/>
          </a:xfrm>
          <a:prstGeom prst="rect">
            <a:avLst/>
          </a:prstGeom>
        </p:spPr>
        <p:txBody>
          <a:bodyPr>
            <a:spAutoFit/>
          </a:bodyPr>
          <a:lstStyle/>
          <a:p>
            <a:pPr algn="ctr"/>
            <a:r>
              <a:rPr lang="es-ES" sz="1800" i="1" dirty="0">
                <a:latin typeface="Arial Rounded MT Bold" panose="020F0704030504030204" pitchFamily="34" charset="0"/>
              </a:rPr>
              <a:t>Edison </a:t>
            </a:r>
            <a:r>
              <a:rPr lang="es-ES" sz="1800" i="1" dirty="0" err="1">
                <a:latin typeface="Arial Rounded MT Bold" panose="020F0704030504030204" pitchFamily="34" charset="0"/>
              </a:rPr>
              <a:t>Manjarres</a:t>
            </a:r>
            <a:r>
              <a:rPr lang="es-ES" sz="1800" i="1" dirty="0">
                <a:latin typeface="Arial Rounded MT Bold" panose="020F0704030504030204" pitchFamily="34" charset="0"/>
              </a:rPr>
              <a:t> Moyano</a:t>
            </a:r>
          </a:p>
          <a:p>
            <a:pPr algn="ctr"/>
            <a:endParaRPr lang="es-ES" sz="1800" i="1" dirty="0">
              <a:latin typeface="Arial Rounded MT Bold" panose="020F0704030504030204" pitchFamily="34" charset="0"/>
            </a:endParaRPr>
          </a:p>
          <a:p>
            <a:pPr algn="ctr"/>
            <a:r>
              <a:rPr lang="es-ES" sz="1800" i="1" dirty="0">
                <a:latin typeface="Arial Rounded MT Bold" panose="020F0704030504030204" pitchFamily="34" charset="0"/>
              </a:rPr>
              <a:t>2020</a:t>
            </a:r>
            <a:endParaRPr lang="es-ES" sz="1800" dirty="0">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09600" y="0"/>
            <a:ext cx="10972800" cy="1143000"/>
          </a:xfrm>
        </p:spPr>
        <p:txBody>
          <a:bodyPr/>
          <a:lstStyle/>
          <a:p>
            <a:r>
              <a:rPr lang="es-ES" dirty="0">
                <a:solidFill>
                  <a:schemeClr val="bg1"/>
                </a:solidFill>
              </a:rPr>
              <a:t>DESARROLLO</a:t>
            </a:r>
          </a:p>
        </p:txBody>
      </p:sp>
      <p:sp>
        <p:nvSpPr>
          <p:cNvPr id="6" name="Rectángulo: esquinas redondeadas 5">
            <a:extLst>
              <a:ext uri="{FF2B5EF4-FFF2-40B4-BE49-F238E27FC236}">
                <a16:creationId xmlns:a16="http://schemas.microsoft.com/office/drawing/2014/main" id="{3382019B-D71D-48D2-B23D-D334E3F0E70A}"/>
              </a:ext>
            </a:extLst>
          </p:cNvPr>
          <p:cNvSpPr/>
          <p:nvPr/>
        </p:nvSpPr>
        <p:spPr>
          <a:xfrm>
            <a:off x="1632038" y="73462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COMPRENSIÓN DEL NEGOCIO</a:t>
            </a:r>
          </a:p>
        </p:txBody>
      </p:sp>
      <p:sp>
        <p:nvSpPr>
          <p:cNvPr id="9" name="Elipse 8">
            <a:extLst>
              <a:ext uri="{FF2B5EF4-FFF2-40B4-BE49-F238E27FC236}">
                <a16:creationId xmlns:a16="http://schemas.microsoft.com/office/drawing/2014/main" id="{71945F31-28CF-4821-AA25-CF1F2758770A}"/>
              </a:ext>
            </a:extLst>
          </p:cNvPr>
          <p:cNvSpPr/>
          <p:nvPr/>
        </p:nvSpPr>
        <p:spPr>
          <a:xfrm>
            <a:off x="758896" y="687742"/>
            <a:ext cx="838734"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effectLst>
                  <a:glow>
                    <a:srgbClr val="000000"/>
                  </a:glow>
                  <a:outerShdw sx="0" sy="0">
                    <a:srgbClr val="000000"/>
                  </a:outerShdw>
                  <a:reflection stA="0" endPos="0" fadeDir="0" sx="0" sy="0"/>
                </a:effectLst>
              </a:rPr>
              <a:t>Fase 1</a:t>
            </a:r>
            <a:endParaRPr lang="es-EC" sz="1200" dirty="0"/>
          </a:p>
        </p:txBody>
      </p:sp>
      <p:pic>
        <p:nvPicPr>
          <p:cNvPr id="7" name="Imagen 6">
            <a:extLst>
              <a:ext uri="{FF2B5EF4-FFF2-40B4-BE49-F238E27FC236}">
                <a16:creationId xmlns:a16="http://schemas.microsoft.com/office/drawing/2014/main" id="{6EB016E3-89ED-43E9-878E-EA49083FFFB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32038" y="1943546"/>
            <a:ext cx="3371712" cy="3143359"/>
          </a:xfrm>
          <a:prstGeom prst="rect">
            <a:avLst/>
          </a:prstGeom>
          <a:noFill/>
          <a:ln>
            <a:noFill/>
          </a:ln>
        </p:spPr>
      </p:pic>
      <p:sp>
        <p:nvSpPr>
          <p:cNvPr id="11" name="Rectángulo: esquinas redondeadas 10">
            <a:extLst>
              <a:ext uri="{FF2B5EF4-FFF2-40B4-BE49-F238E27FC236}">
                <a16:creationId xmlns:a16="http://schemas.microsoft.com/office/drawing/2014/main" id="{7DFB5FDD-568A-4959-A7E0-6C715C2484BC}"/>
              </a:ext>
            </a:extLst>
          </p:cNvPr>
          <p:cNvSpPr/>
          <p:nvPr/>
        </p:nvSpPr>
        <p:spPr>
          <a:xfrm>
            <a:off x="2361488" y="1481829"/>
            <a:ext cx="2032960"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CONJUNTO DE DATOS</a:t>
            </a:r>
          </a:p>
        </p:txBody>
      </p:sp>
      <p:pic>
        <p:nvPicPr>
          <p:cNvPr id="12" name="Imagen 11">
            <a:extLst>
              <a:ext uri="{FF2B5EF4-FFF2-40B4-BE49-F238E27FC236}">
                <a16:creationId xmlns:a16="http://schemas.microsoft.com/office/drawing/2014/main" id="{2CB063BE-5C85-40F7-A909-B94D411F51E0}"/>
              </a:ext>
            </a:extLst>
          </p:cNvPr>
          <p:cNvPicPr/>
          <p:nvPr/>
        </p:nvPicPr>
        <p:blipFill>
          <a:blip r:embed="rId3">
            <a:extLst>
              <a:ext uri="{28A0092B-C50C-407E-A947-70E740481C1C}">
                <a14:useLocalDpi xmlns:a14="http://schemas.microsoft.com/office/drawing/2010/main" val="0"/>
              </a:ext>
            </a:extLst>
          </a:blip>
          <a:stretch>
            <a:fillRect/>
          </a:stretch>
        </p:blipFill>
        <p:spPr>
          <a:xfrm>
            <a:off x="6285389" y="2425284"/>
            <a:ext cx="4030463" cy="2611120"/>
          </a:xfrm>
          <a:prstGeom prst="rect">
            <a:avLst/>
          </a:prstGeom>
        </p:spPr>
      </p:pic>
      <p:sp>
        <p:nvSpPr>
          <p:cNvPr id="13" name="Rectángulo: esquinas redondeadas 12">
            <a:extLst>
              <a:ext uri="{FF2B5EF4-FFF2-40B4-BE49-F238E27FC236}">
                <a16:creationId xmlns:a16="http://schemas.microsoft.com/office/drawing/2014/main" id="{18565339-B91B-48BE-BF41-39F8A8E2C8A7}"/>
              </a:ext>
            </a:extLst>
          </p:cNvPr>
          <p:cNvSpPr/>
          <p:nvPr/>
        </p:nvSpPr>
        <p:spPr>
          <a:xfrm>
            <a:off x="7284140" y="1469246"/>
            <a:ext cx="2032960"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DIVISIÓN DE ZONAS DE PATRULLAJE</a:t>
            </a:r>
          </a:p>
        </p:txBody>
      </p:sp>
    </p:spTree>
    <p:extLst>
      <p:ext uri="{BB962C8B-B14F-4D97-AF65-F5344CB8AC3E}">
        <p14:creationId xmlns:p14="http://schemas.microsoft.com/office/powerpoint/2010/main" val="1754149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09600" y="0"/>
            <a:ext cx="10972800" cy="1143000"/>
          </a:xfrm>
        </p:spPr>
        <p:txBody>
          <a:bodyPr/>
          <a:lstStyle/>
          <a:p>
            <a:r>
              <a:rPr lang="es-ES" dirty="0">
                <a:solidFill>
                  <a:schemeClr val="bg1"/>
                </a:solidFill>
              </a:rPr>
              <a:t>DESARROLLO</a:t>
            </a:r>
          </a:p>
        </p:txBody>
      </p:sp>
      <p:sp>
        <p:nvSpPr>
          <p:cNvPr id="6" name="Rectángulo: esquinas redondeadas 5">
            <a:extLst>
              <a:ext uri="{FF2B5EF4-FFF2-40B4-BE49-F238E27FC236}">
                <a16:creationId xmlns:a16="http://schemas.microsoft.com/office/drawing/2014/main" id="{3382019B-D71D-48D2-B23D-D334E3F0E70A}"/>
              </a:ext>
            </a:extLst>
          </p:cNvPr>
          <p:cNvSpPr/>
          <p:nvPr/>
        </p:nvSpPr>
        <p:spPr>
          <a:xfrm>
            <a:off x="1632038" y="73462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COMPRENSIÓN DE DATOS</a:t>
            </a:r>
          </a:p>
        </p:txBody>
      </p:sp>
      <p:sp>
        <p:nvSpPr>
          <p:cNvPr id="9" name="Elipse 8">
            <a:extLst>
              <a:ext uri="{FF2B5EF4-FFF2-40B4-BE49-F238E27FC236}">
                <a16:creationId xmlns:a16="http://schemas.microsoft.com/office/drawing/2014/main" id="{71945F31-28CF-4821-AA25-CF1F2758770A}"/>
              </a:ext>
            </a:extLst>
          </p:cNvPr>
          <p:cNvSpPr/>
          <p:nvPr/>
        </p:nvSpPr>
        <p:spPr>
          <a:xfrm>
            <a:off x="758896" y="687742"/>
            <a:ext cx="838734"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effectLst>
                  <a:glow>
                    <a:srgbClr val="000000"/>
                  </a:glow>
                  <a:outerShdw sx="0" sy="0">
                    <a:srgbClr val="000000"/>
                  </a:outerShdw>
                  <a:reflection stA="0" endPos="0" fadeDir="0" sx="0" sy="0"/>
                </a:effectLst>
              </a:rPr>
              <a:t>Fase 2</a:t>
            </a:r>
            <a:endParaRPr lang="es-EC" sz="1200" dirty="0"/>
          </a:p>
        </p:txBody>
      </p:sp>
      <p:sp>
        <p:nvSpPr>
          <p:cNvPr id="10" name="Rectángulo: esquinas redondeadas 9">
            <a:extLst>
              <a:ext uri="{FF2B5EF4-FFF2-40B4-BE49-F238E27FC236}">
                <a16:creationId xmlns:a16="http://schemas.microsoft.com/office/drawing/2014/main" id="{D8057024-7E1B-4EE2-A2FD-203A20A14BBB}"/>
              </a:ext>
            </a:extLst>
          </p:cNvPr>
          <p:cNvSpPr/>
          <p:nvPr/>
        </p:nvSpPr>
        <p:spPr>
          <a:xfrm>
            <a:off x="1624637" y="1401928"/>
            <a:ext cx="10099657" cy="1143000"/>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C" dirty="0">
                <a:solidFill>
                  <a:schemeClr val="tx1"/>
                </a:solidFill>
              </a:rPr>
              <a:t>Se inicia con la recopilación de información para luego fijar una primera conexión que se estima con el problema, Lugo adaptarse a los datos, reconocer las cualidades de los datos e implantar relaciones visibles que permitan precisar la información oculta de la hipótesis. Las labores creadas son: recopilar datos iniciales, explicar los datos, buscar los datos y verificar la calidad.</a:t>
            </a:r>
            <a:endParaRPr lang="es-EC" sz="1600" b="1" dirty="0">
              <a:solidFill>
                <a:schemeClr val="tx1"/>
              </a:solidFill>
              <a:effectLst>
                <a:glow>
                  <a:srgbClr val="000000"/>
                </a:glow>
                <a:outerShdw sx="0" sy="0">
                  <a:srgbClr val="000000"/>
                </a:outerShdw>
                <a:reflection stA="0" endPos="0" fadeDir="0" sx="0" sy="0"/>
              </a:effectLst>
            </a:endParaRPr>
          </a:p>
        </p:txBody>
      </p:sp>
      <p:pic>
        <p:nvPicPr>
          <p:cNvPr id="9222" name="Picture 6" descr="Recopilar datos grandes stock de ilustración. Ilustración de grandes -  54864718">
            <a:extLst>
              <a:ext uri="{FF2B5EF4-FFF2-40B4-BE49-F238E27FC236}">
                <a16:creationId xmlns:a16="http://schemas.microsoft.com/office/drawing/2014/main" id="{9D070F42-C61D-4C21-8E97-AD9201C5D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329" y="2909184"/>
            <a:ext cx="3846065" cy="2559462"/>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40BD7653-8DAD-405E-AB28-E63F500D7525}"/>
              </a:ext>
            </a:extLst>
          </p:cNvPr>
          <p:cNvSpPr/>
          <p:nvPr/>
        </p:nvSpPr>
        <p:spPr>
          <a:xfrm>
            <a:off x="5689127" y="3308815"/>
            <a:ext cx="2032961" cy="1556147"/>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Determino las variables iniciales.  </a:t>
            </a:r>
          </a:p>
        </p:txBody>
      </p:sp>
      <p:sp>
        <p:nvSpPr>
          <p:cNvPr id="12" name="Rectángulo: esquinas redondeadas 11">
            <a:extLst>
              <a:ext uri="{FF2B5EF4-FFF2-40B4-BE49-F238E27FC236}">
                <a16:creationId xmlns:a16="http://schemas.microsoft.com/office/drawing/2014/main" id="{3F56371B-D885-450E-A149-BD1C171B26F9}"/>
              </a:ext>
            </a:extLst>
          </p:cNvPr>
          <p:cNvSpPr/>
          <p:nvPr/>
        </p:nvSpPr>
        <p:spPr>
          <a:xfrm>
            <a:off x="8984223" y="3308814"/>
            <a:ext cx="2032961" cy="1556147"/>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47 iniciales</a:t>
            </a:r>
          </a:p>
        </p:txBody>
      </p:sp>
      <p:sp>
        <p:nvSpPr>
          <p:cNvPr id="3" name="Flecha: a la derecha 2">
            <a:extLst>
              <a:ext uri="{FF2B5EF4-FFF2-40B4-BE49-F238E27FC236}">
                <a16:creationId xmlns:a16="http://schemas.microsoft.com/office/drawing/2014/main" id="{955E4538-AB68-43B0-923F-05503A855CEF}"/>
              </a:ext>
            </a:extLst>
          </p:cNvPr>
          <p:cNvSpPr/>
          <p:nvPr/>
        </p:nvSpPr>
        <p:spPr>
          <a:xfrm>
            <a:off x="7757600" y="3767290"/>
            <a:ext cx="1199970" cy="565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64181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2" presetClass="entr" presetSubtype="4" fill="hold" nodeType="withEffect">
                                  <p:stCondLst>
                                    <p:cond delay="0"/>
                                  </p:stCondLst>
                                  <p:childTnLst>
                                    <p:set>
                                      <p:cBhvr>
                                        <p:cTn id="34" dur="1" fill="hold">
                                          <p:stCondLst>
                                            <p:cond delay="0"/>
                                          </p:stCondLst>
                                        </p:cTn>
                                        <p:tgtEl>
                                          <p:spTgt spid="9222"/>
                                        </p:tgtEl>
                                        <p:attrNameLst>
                                          <p:attrName>style.visibility</p:attrName>
                                        </p:attrNameLst>
                                      </p:cBhvr>
                                      <p:to>
                                        <p:strVal val="visible"/>
                                      </p:to>
                                    </p:set>
                                    <p:animEffect transition="in" filter="wipe(down)">
                                      <p:cBhvr>
                                        <p:cTn id="35" dur="500"/>
                                        <p:tgtEl>
                                          <p:spTgt spid="922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0" grpId="0" animBg="1"/>
      <p:bldP spid="11" grpId="0" animBg="1"/>
      <p:bldP spid="1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09600" y="0"/>
            <a:ext cx="10972800" cy="1143000"/>
          </a:xfrm>
        </p:spPr>
        <p:txBody>
          <a:bodyPr/>
          <a:lstStyle/>
          <a:p>
            <a:r>
              <a:rPr lang="es-ES" dirty="0">
                <a:solidFill>
                  <a:schemeClr val="bg1"/>
                </a:solidFill>
              </a:rPr>
              <a:t>DESARROLLO</a:t>
            </a:r>
          </a:p>
        </p:txBody>
      </p:sp>
      <p:sp>
        <p:nvSpPr>
          <p:cNvPr id="6" name="Rectángulo: esquinas redondeadas 5">
            <a:extLst>
              <a:ext uri="{FF2B5EF4-FFF2-40B4-BE49-F238E27FC236}">
                <a16:creationId xmlns:a16="http://schemas.microsoft.com/office/drawing/2014/main" id="{3382019B-D71D-48D2-B23D-D334E3F0E70A}"/>
              </a:ext>
            </a:extLst>
          </p:cNvPr>
          <p:cNvSpPr/>
          <p:nvPr/>
        </p:nvSpPr>
        <p:spPr>
          <a:xfrm>
            <a:off x="1632038" y="73462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effectLst>
                  <a:glow>
                    <a:srgbClr val="000000"/>
                  </a:glow>
                  <a:outerShdw sx="0" sy="0">
                    <a:srgbClr val="000000"/>
                  </a:outerShdw>
                  <a:reflection stA="0" endPos="0" fadeDir="0" sx="0" sy="0"/>
                </a:effectLst>
              </a:rPr>
              <a:t>ORGANIZACIÓN DE DATOS</a:t>
            </a:r>
          </a:p>
        </p:txBody>
      </p:sp>
      <p:sp>
        <p:nvSpPr>
          <p:cNvPr id="9" name="Elipse 8">
            <a:extLst>
              <a:ext uri="{FF2B5EF4-FFF2-40B4-BE49-F238E27FC236}">
                <a16:creationId xmlns:a16="http://schemas.microsoft.com/office/drawing/2014/main" id="{71945F31-28CF-4821-AA25-CF1F2758770A}"/>
              </a:ext>
            </a:extLst>
          </p:cNvPr>
          <p:cNvSpPr/>
          <p:nvPr/>
        </p:nvSpPr>
        <p:spPr>
          <a:xfrm>
            <a:off x="758896" y="687742"/>
            <a:ext cx="838734"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effectLst>
                  <a:glow>
                    <a:srgbClr val="000000"/>
                  </a:glow>
                  <a:outerShdw sx="0" sy="0">
                    <a:srgbClr val="000000"/>
                  </a:outerShdw>
                  <a:reflection stA="0" endPos="0" fadeDir="0" sx="0" sy="0"/>
                </a:effectLst>
              </a:rPr>
              <a:t>Fase 3</a:t>
            </a:r>
            <a:endParaRPr lang="es-EC" sz="1200" dirty="0"/>
          </a:p>
        </p:txBody>
      </p:sp>
      <p:sp>
        <p:nvSpPr>
          <p:cNvPr id="10" name="Rectángulo: esquinas redondeadas 9">
            <a:extLst>
              <a:ext uri="{FF2B5EF4-FFF2-40B4-BE49-F238E27FC236}">
                <a16:creationId xmlns:a16="http://schemas.microsoft.com/office/drawing/2014/main" id="{D8057024-7E1B-4EE2-A2FD-203A20A14BBB}"/>
              </a:ext>
            </a:extLst>
          </p:cNvPr>
          <p:cNvSpPr/>
          <p:nvPr/>
        </p:nvSpPr>
        <p:spPr>
          <a:xfrm>
            <a:off x="1624637" y="1401928"/>
            <a:ext cx="10099657" cy="1143000"/>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C" b="1" dirty="0">
                <a:solidFill>
                  <a:schemeClr val="tx1"/>
                </a:solidFill>
              </a:rPr>
              <a:t>Se concentra en los ejercicios de organización de los datos para la adaptarlos a los métodos de DM, así como: la observación, la indagación de lazos entre variables para la investigación. Las labores a ejecutar son: clasificación de datos, eliminación de datos innecesarios, organizar los datos, integración de datos y formatear los datos.</a:t>
            </a:r>
            <a:endParaRPr lang="es-EC" sz="1600" b="1" dirty="0">
              <a:solidFill>
                <a:schemeClr val="tx1"/>
              </a:solidFill>
              <a:effectLst>
                <a:glow>
                  <a:srgbClr val="000000"/>
                </a:glow>
                <a:outerShdw sx="0" sy="0">
                  <a:srgbClr val="000000"/>
                </a:outerShdw>
                <a:reflection stA="0" endPos="0" fadeDir="0" sx="0" sy="0"/>
              </a:effectLst>
            </a:endParaRPr>
          </a:p>
        </p:txBody>
      </p:sp>
      <p:pic>
        <p:nvPicPr>
          <p:cNvPr id="8194" name="Picture 2" descr="Conferencia | ¿Cómo abordar un proceso de análisis de datos dentro de la  organización bajo la nueva normalidad? | Facultad de Ciencias Contables PUCP">
            <a:extLst>
              <a:ext uri="{FF2B5EF4-FFF2-40B4-BE49-F238E27FC236}">
                <a16:creationId xmlns:a16="http://schemas.microsoft.com/office/drawing/2014/main" id="{BE57B225-EC4B-4231-B815-D0092E706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30" y="2628899"/>
            <a:ext cx="5699463" cy="326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86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8194"/>
                                        </p:tgtEl>
                                        <p:attrNameLst>
                                          <p:attrName>style.visibility</p:attrName>
                                        </p:attrNameLst>
                                      </p:cBhvr>
                                      <p:to>
                                        <p:strVal val="visible"/>
                                      </p:to>
                                    </p:set>
                                    <p:animEffect transition="in" filter="wipe(down)">
                                      <p:cBhvr>
                                        <p:cTn id="2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09600" y="0"/>
            <a:ext cx="10972800" cy="1143000"/>
          </a:xfrm>
        </p:spPr>
        <p:txBody>
          <a:bodyPr/>
          <a:lstStyle/>
          <a:p>
            <a:r>
              <a:rPr lang="es-ES" dirty="0">
                <a:solidFill>
                  <a:schemeClr val="bg1"/>
                </a:solidFill>
              </a:rPr>
              <a:t>DESARROLLO</a:t>
            </a:r>
          </a:p>
        </p:txBody>
      </p:sp>
      <p:sp>
        <p:nvSpPr>
          <p:cNvPr id="6" name="Rectángulo: esquinas redondeadas 5">
            <a:extLst>
              <a:ext uri="{FF2B5EF4-FFF2-40B4-BE49-F238E27FC236}">
                <a16:creationId xmlns:a16="http://schemas.microsoft.com/office/drawing/2014/main" id="{3382019B-D71D-48D2-B23D-D334E3F0E70A}"/>
              </a:ext>
            </a:extLst>
          </p:cNvPr>
          <p:cNvSpPr/>
          <p:nvPr/>
        </p:nvSpPr>
        <p:spPr>
          <a:xfrm>
            <a:off x="1632038" y="73462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effectLst>
                  <a:glow>
                    <a:srgbClr val="000000"/>
                  </a:glow>
                  <a:outerShdw sx="0" sy="0">
                    <a:srgbClr val="000000"/>
                  </a:outerShdw>
                  <a:reflection stA="0" endPos="0" fadeDir="0" sx="0" sy="0"/>
                </a:effectLst>
              </a:rPr>
              <a:t>ORGANIZACIÓN DE DATOS</a:t>
            </a:r>
          </a:p>
        </p:txBody>
      </p:sp>
      <p:sp>
        <p:nvSpPr>
          <p:cNvPr id="9" name="Elipse 8">
            <a:extLst>
              <a:ext uri="{FF2B5EF4-FFF2-40B4-BE49-F238E27FC236}">
                <a16:creationId xmlns:a16="http://schemas.microsoft.com/office/drawing/2014/main" id="{71945F31-28CF-4821-AA25-CF1F2758770A}"/>
              </a:ext>
            </a:extLst>
          </p:cNvPr>
          <p:cNvSpPr/>
          <p:nvPr/>
        </p:nvSpPr>
        <p:spPr>
          <a:xfrm>
            <a:off x="758896" y="687742"/>
            <a:ext cx="838734"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effectLst>
                  <a:glow>
                    <a:srgbClr val="000000"/>
                  </a:glow>
                  <a:outerShdw sx="0" sy="0">
                    <a:srgbClr val="000000"/>
                  </a:outerShdw>
                  <a:reflection stA="0" endPos="0" fadeDir="0" sx="0" sy="0"/>
                </a:effectLst>
              </a:rPr>
              <a:t>Fase 3</a:t>
            </a:r>
            <a:endParaRPr lang="es-EC" sz="1200" dirty="0"/>
          </a:p>
        </p:txBody>
      </p:sp>
      <p:sp>
        <p:nvSpPr>
          <p:cNvPr id="7" name="Rectángulo: esquinas redondeadas 6">
            <a:extLst>
              <a:ext uri="{FF2B5EF4-FFF2-40B4-BE49-F238E27FC236}">
                <a16:creationId xmlns:a16="http://schemas.microsoft.com/office/drawing/2014/main" id="{1BC2BE3F-D26F-4621-BE46-487FA3DF4F00}"/>
              </a:ext>
            </a:extLst>
          </p:cNvPr>
          <p:cNvSpPr/>
          <p:nvPr/>
        </p:nvSpPr>
        <p:spPr>
          <a:xfrm>
            <a:off x="1578755" y="1453376"/>
            <a:ext cx="2032961" cy="1556147"/>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Limpieza de datos.  </a:t>
            </a:r>
          </a:p>
        </p:txBody>
      </p:sp>
      <p:sp>
        <p:nvSpPr>
          <p:cNvPr id="11" name="Flecha: a la derecha 10">
            <a:extLst>
              <a:ext uri="{FF2B5EF4-FFF2-40B4-BE49-F238E27FC236}">
                <a16:creationId xmlns:a16="http://schemas.microsoft.com/office/drawing/2014/main" id="{7A151C3E-49B8-4166-B53B-9D688AF21C46}"/>
              </a:ext>
            </a:extLst>
          </p:cNvPr>
          <p:cNvSpPr/>
          <p:nvPr/>
        </p:nvSpPr>
        <p:spPr>
          <a:xfrm>
            <a:off x="3700496" y="1911851"/>
            <a:ext cx="1199970" cy="565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a:extLst>
              <a:ext uri="{FF2B5EF4-FFF2-40B4-BE49-F238E27FC236}">
                <a16:creationId xmlns:a16="http://schemas.microsoft.com/office/drawing/2014/main" id="{0FD2310F-AC49-4F9E-BD00-7D0C039D520B}"/>
              </a:ext>
            </a:extLst>
          </p:cNvPr>
          <p:cNvPicPr/>
          <p:nvPr/>
        </p:nvPicPr>
        <p:blipFill>
          <a:blip r:embed="rId2">
            <a:extLst>
              <a:ext uri="{28A0092B-C50C-407E-A947-70E740481C1C}">
                <a14:useLocalDpi xmlns:a14="http://schemas.microsoft.com/office/drawing/2010/main" val="0"/>
              </a:ext>
            </a:extLst>
          </a:blip>
          <a:stretch>
            <a:fillRect/>
          </a:stretch>
        </p:blipFill>
        <p:spPr>
          <a:xfrm>
            <a:off x="5009178" y="1762726"/>
            <a:ext cx="4943475" cy="1095375"/>
          </a:xfrm>
          <a:prstGeom prst="rect">
            <a:avLst/>
          </a:prstGeom>
        </p:spPr>
      </p:pic>
      <p:sp>
        <p:nvSpPr>
          <p:cNvPr id="14" name="Rectángulo: esquinas redondeadas 13">
            <a:extLst>
              <a:ext uri="{FF2B5EF4-FFF2-40B4-BE49-F238E27FC236}">
                <a16:creationId xmlns:a16="http://schemas.microsoft.com/office/drawing/2014/main" id="{B2FBCEDB-71CE-4FED-8FC2-0C8B67458AEE}"/>
              </a:ext>
            </a:extLst>
          </p:cNvPr>
          <p:cNvSpPr/>
          <p:nvPr/>
        </p:nvSpPr>
        <p:spPr>
          <a:xfrm>
            <a:off x="1500338" y="3336923"/>
            <a:ext cx="2032961" cy="1556147"/>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Datos Finales  </a:t>
            </a:r>
          </a:p>
        </p:txBody>
      </p:sp>
      <p:sp>
        <p:nvSpPr>
          <p:cNvPr id="15" name="Flecha: a la derecha 14">
            <a:extLst>
              <a:ext uri="{FF2B5EF4-FFF2-40B4-BE49-F238E27FC236}">
                <a16:creationId xmlns:a16="http://schemas.microsoft.com/office/drawing/2014/main" id="{C451D340-DA6D-4B78-BC2F-707531EEB370}"/>
              </a:ext>
            </a:extLst>
          </p:cNvPr>
          <p:cNvSpPr/>
          <p:nvPr/>
        </p:nvSpPr>
        <p:spPr>
          <a:xfrm>
            <a:off x="3568811" y="3795398"/>
            <a:ext cx="1199970" cy="565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esquinas redondeadas 15">
            <a:extLst>
              <a:ext uri="{FF2B5EF4-FFF2-40B4-BE49-F238E27FC236}">
                <a16:creationId xmlns:a16="http://schemas.microsoft.com/office/drawing/2014/main" id="{6488A983-9D20-46B7-B1CD-116CF0B8B54E}"/>
              </a:ext>
            </a:extLst>
          </p:cNvPr>
          <p:cNvSpPr/>
          <p:nvPr/>
        </p:nvSpPr>
        <p:spPr>
          <a:xfrm>
            <a:off x="4822073" y="3311763"/>
            <a:ext cx="2032961" cy="1556147"/>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10 variables </a:t>
            </a:r>
          </a:p>
        </p:txBody>
      </p:sp>
    </p:spTree>
    <p:extLst>
      <p:ext uri="{BB962C8B-B14F-4D97-AF65-F5344CB8AC3E}">
        <p14:creationId xmlns:p14="http://schemas.microsoft.com/office/powerpoint/2010/main" val="1743676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par>
                                <p:cTn id="38" presetID="2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7" grpId="0" animBg="1"/>
      <p:bldP spid="11"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09600" y="0"/>
            <a:ext cx="10972800" cy="1143000"/>
          </a:xfrm>
        </p:spPr>
        <p:txBody>
          <a:bodyPr/>
          <a:lstStyle/>
          <a:p>
            <a:r>
              <a:rPr lang="es-ES" dirty="0">
                <a:solidFill>
                  <a:schemeClr val="bg1"/>
                </a:solidFill>
              </a:rPr>
              <a:t>DESARROLLO</a:t>
            </a:r>
          </a:p>
        </p:txBody>
      </p:sp>
      <p:sp>
        <p:nvSpPr>
          <p:cNvPr id="6" name="Rectángulo: esquinas redondeadas 5">
            <a:extLst>
              <a:ext uri="{FF2B5EF4-FFF2-40B4-BE49-F238E27FC236}">
                <a16:creationId xmlns:a16="http://schemas.microsoft.com/office/drawing/2014/main" id="{3382019B-D71D-48D2-B23D-D334E3F0E70A}"/>
              </a:ext>
            </a:extLst>
          </p:cNvPr>
          <p:cNvSpPr/>
          <p:nvPr/>
        </p:nvSpPr>
        <p:spPr>
          <a:xfrm>
            <a:off x="1632038" y="73462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effectLst>
                  <a:glow>
                    <a:srgbClr val="000000"/>
                  </a:glow>
                  <a:outerShdw sx="0" sy="0">
                    <a:srgbClr val="000000"/>
                  </a:outerShdw>
                  <a:reflection stA="0" endPos="0" fadeDir="0" sx="0" sy="0"/>
                </a:effectLst>
              </a:rPr>
              <a:t>MODELADO DE DATOS</a:t>
            </a:r>
          </a:p>
        </p:txBody>
      </p:sp>
      <p:sp>
        <p:nvSpPr>
          <p:cNvPr id="9" name="Elipse 8">
            <a:extLst>
              <a:ext uri="{FF2B5EF4-FFF2-40B4-BE49-F238E27FC236}">
                <a16:creationId xmlns:a16="http://schemas.microsoft.com/office/drawing/2014/main" id="{71945F31-28CF-4821-AA25-CF1F2758770A}"/>
              </a:ext>
            </a:extLst>
          </p:cNvPr>
          <p:cNvSpPr/>
          <p:nvPr/>
        </p:nvSpPr>
        <p:spPr>
          <a:xfrm>
            <a:off x="758896" y="687742"/>
            <a:ext cx="838734"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effectLst>
                  <a:glow>
                    <a:srgbClr val="000000"/>
                  </a:glow>
                  <a:outerShdw sx="0" sy="0">
                    <a:srgbClr val="000000"/>
                  </a:outerShdw>
                  <a:reflection stA="0" endPos="0" fadeDir="0" sx="0" sy="0"/>
                </a:effectLst>
              </a:rPr>
              <a:t>Fase 4</a:t>
            </a:r>
            <a:endParaRPr lang="es-EC" sz="1200" dirty="0"/>
          </a:p>
        </p:txBody>
      </p:sp>
      <p:sp>
        <p:nvSpPr>
          <p:cNvPr id="10" name="Rectángulo: esquinas redondeadas 9">
            <a:extLst>
              <a:ext uri="{FF2B5EF4-FFF2-40B4-BE49-F238E27FC236}">
                <a16:creationId xmlns:a16="http://schemas.microsoft.com/office/drawing/2014/main" id="{D8057024-7E1B-4EE2-A2FD-203A20A14BBB}"/>
              </a:ext>
            </a:extLst>
          </p:cNvPr>
          <p:cNvSpPr/>
          <p:nvPr/>
        </p:nvSpPr>
        <p:spPr>
          <a:xfrm>
            <a:off x="1624637" y="1401928"/>
            <a:ext cx="10099657" cy="1143000"/>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chemeClr val="tx1"/>
                </a:solidFill>
              </a:rPr>
              <a:t>Selección y aplicación de parámetros calibrados a valores óptimos de diversas técnicas de modelado, un ejemplo, el estudio de regresión, tejido neuronal, casos basados en razonamiento (RBC), etc. Algunos métodos requieren específicamente características de los datos y la tensión que se da. Las labores a ejecutar son: la recopilación metodológica del moldeado, generar un plan de pruebas, creación y evaluación del modelo.</a:t>
            </a:r>
          </a:p>
        </p:txBody>
      </p:sp>
      <p:pic>
        <p:nvPicPr>
          <p:cNvPr id="7170" name="Picture 2" descr="Modelado de Datos: Definición, Usos y Tipos">
            <a:extLst>
              <a:ext uri="{FF2B5EF4-FFF2-40B4-BE49-F238E27FC236}">
                <a16:creationId xmlns:a16="http://schemas.microsoft.com/office/drawing/2014/main" id="{E341D5E4-2145-475C-AB48-FAB3BF9AB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145" y="2805113"/>
            <a:ext cx="5833739" cy="301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94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wipe(down)">
                                      <p:cBhvr>
                                        <p:cTn id="2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09600" y="0"/>
            <a:ext cx="10972800" cy="1143000"/>
          </a:xfrm>
        </p:spPr>
        <p:txBody>
          <a:bodyPr/>
          <a:lstStyle/>
          <a:p>
            <a:r>
              <a:rPr lang="es-ES" dirty="0">
                <a:solidFill>
                  <a:schemeClr val="bg1"/>
                </a:solidFill>
              </a:rPr>
              <a:t>DESARROLLO</a:t>
            </a:r>
          </a:p>
        </p:txBody>
      </p:sp>
      <p:sp>
        <p:nvSpPr>
          <p:cNvPr id="6" name="Rectángulo: esquinas redondeadas 5">
            <a:extLst>
              <a:ext uri="{FF2B5EF4-FFF2-40B4-BE49-F238E27FC236}">
                <a16:creationId xmlns:a16="http://schemas.microsoft.com/office/drawing/2014/main" id="{3382019B-D71D-48D2-B23D-D334E3F0E70A}"/>
              </a:ext>
            </a:extLst>
          </p:cNvPr>
          <p:cNvSpPr/>
          <p:nvPr/>
        </p:nvSpPr>
        <p:spPr>
          <a:xfrm>
            <a:off x="1632038" y="73462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effectLst>
                  <a:glow>
                    <a:srgbClr val="000000"/>
                  </a:glow>
                  <a:outerShdw sx="0" sy="0">
                    <a:srgbClr val="000000"/>
                  </a:outerShdw>
                  <a:reflection stA="0" endPos="0" fadeDir="0" sx="0" sy="0"/>
                </a:effectLst>
              </a:rPr>
              <a:t>MODELADO DE DATOS</a:t>
            </a:r>
          </a:p>
        </p:txBody>
      </p:sp>
      <p:sp>
        <p:nvSpPr>
          <p:cNvPr id="9" name="Elipse 8">
            <a:extLst>
              <a:ext uri="{FF2B5EF4-FFF2-40B4-BE49-F238E27FC236}">
                <a16:creationId xmlns:a16="http://schemas.microsoft.com/office/drawing/2014/main" id="{71945F31-28CF-4821-AA25-CF1F2758770A}"/>
              </a:ext>
            </a:extLst>
          </p:cNvPr>
          <p:cNvSpPr/>
          <p:nvPr/>
        </p:nvSpPr>
        <p:spPr>
          <a:xfrm>
            <a:off x="758896" y="687742"/>
            <a:ext cx="838734"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effectLst>
                  <a:glow>
                    <a:srgbClr val="000000"/>
                  </a:glow>
                  <a:outerShdw sx="0" sy="0">
                    <a:srgbClr val="000000"/>
                  </a:outerShdw>
                  <a:reflection stA="0" endPos="0" fadeDir="0" sx="0" sy="0"/>
                </a:effectLst>
              </a:rPr>
              <a:t>Fase 4</a:t>
            </a:r>
            <a:endParaRPr lang="es-EC" sz="1200" dirty="0"/>
          </a:p>
        </p:txBody>
      </p:sp>
      <p:sp>
        <p:nvSpPr>
          <p:cNvPr id="7" name="Rectángulo: esquinas redondeadas 6">
            <a:extLst>
              <a:ext uri="{FF2B5EF4-FFF2-40B4-BE49-F238E27FC236}">
                <a16:creationId xmlns:a16="http://schemas.microsoft.com/office/drawing/2014/main" id="{F6637777-4111-4AD3-88EA-976C09688429}"/>
              </a:ext>
            </a:extLst>
          </p:cNvPr>
          <p:cNvSpPr/>
          <p:nvPr/>
        </p:nvSpPr>
        <p:spPr>
          <a:xfrm>
            <a:off x="1578755" y="1453377"/>
            <a:ext cx="2032961" cy="1255970"/>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KMEANS  </a:t>
            </a:r>
          </a:p>
        </p:txBody>
      </p:sp>
      <p:sp>
        <p:nvSpPr>
          <p:cNvPr id="11" name="Flecha: a la derecha 10">
            <a:extLst>
              <a:ext uri="{FF2B5EF4-FFF2-40B4-BE49-F238E27FC236}">
                <a16:creationId xmlns:a16="http://schemas.microsoft.com/office/drawing/2014/main" id="{D8CCD7EE-0103-4272-9FDB-8295180988D5}"/>
              </a:ext>
            </a:extLst>
          </p:cNvPr>
          <p:cNvSpPr/>
          <p:nvPr/>
        </p:nvSpPr>
        <p:spPr>
          <a:xfrm>
            <a:off x="3647228" y="1777401"/>
            <a:ext cx="1199970" cy="565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esquinas redondeadas 11">
            <a:extLst>
              <a:ext uri="{FF2B5EF4-FFF2-40B4-BE49-F238E27FC236}">
                <a16:creationId xmlns:a16="http://schemas.microsoft.com/office/drawing/2014/main" id="{7348DF81-2F42-4E18-A046-9F0D159FD419}"/>
              </a:ext>
            </a:extLst>
          </p:cNvPr>
          <p:cNvSpPr/>
          <p:nvPr/>
        </p:nvSpPr>
        <p:spPr>
          <a:xfrm>
            <a:off x="4873853" y="1410467"/>
            <a:ext cx="2032961" cy="1298880"/>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rPr>
              <a:t>MÉTODO DE CODO</a:t>
            </a:r>
          </a:p>
          <a:p>
            <a:pPr lvl="1" algn="ctr" fontAlgn="base"/>
            <a:r>
              <a:rPr lang="es-EC" b="1" dirty="0">
                <a:solidFill>
                  <a:schemeClr val="tx1"/>
                </a:solidFill>
                <a:effectLst>
                  <a:glow>
                    <a:srgbClr val="000000"/>
                  </a:glow>
                  <a:outerShdw sx="0" sy="0">
                    <a:srgbClr val="000000"/>
                  </a:outerShdw>
                  <a:reflection stA="0" endPos="0" fadeDir="0" sx="0" sy="0"/>
                </a:effectLst>
              </a:rPr>
              <a:t>  </a:t>
            </a:r>
          </a:p>
        </p:txBody>
      </p:sp>
      <p:sp>
        <p:nvSpPr>
          <p:cNvPr id="13" name="Flecha: a la derecha 12">
            <a:extLst>
              <a:ext uri="{FF2B5EF4-FFF2-40B4-BE49-F238E27FC236}">
                <a16:creationId xmlns:a16="http://schemas.microsoft.com/office/drawing/2014/main" id="{9AF5AB25-CAB3-4092-8CEC-4B1AE93F6F77}"/>
              </a:ext>
            </a:extLst>
          </p:cNvPr>
          <p:cNvSpPr/>
          <p:nvPr/>
        </p:nvSpPr>
        <p:spPr>
          <a:xfrm>
            <a:off x="6960086" y="1735777"/>
            <a:ext cx="1199970" cy="565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esquinas redondeadas 13">
            <a:extLst>
              <a:ext uri="{FF2B5EF4-FFF2-40B4-BE49-F238E27FC236}">
                <a16:creationId xmlns:a16="http://schemas.microsoft.com/office/drawing/2014/main" id="{14F57F1B-1457-4346-95C5-B516AADDF465}"/>
              </a:ext>
            </a:extLst>
          </p:cNvPr>
          <p:cNvSpPr/>
          <p:nvPr/>
        </p:nvSpPr>
        <p:spPr>
          <a:xfrm>
            <a:off x="8186711" y="1429702"/>
            <a:ext cx="3544984" cy="1344687"/>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solidFill>
                <a:schemeClr val="tx1"/>
              </a:solidFill>
            </a:endParaRPr>
          </a:p>
          <a:p>
            <a:r>
              <a:rPr lang="en-US" i="1" dirty="0" err="1">
                <a:solidFill>
                  <a:schemeClr val="tx1"/>
                </a:solidFill>
              </a:rPr>
              <a:t>Clúster</a:t>
            </a:r>
            <a:r>
              <a:rPr lang="en-US" i="1" dirty="0">
                <a:solidFill>
                  <a:schemeClr val="tx1"/>
                </a:solidFill>
              </a:rPr>
              <a:t> 0: 0.197585, 78.500295</a:t>
            </a:r>
          </a:p>
          <a:p>
            <a:r>
              <a:rPr lang="en-US" i="1" dirty="0" err="1">
                <a:solidFill>
                  <a:schemeClr val="tx1"/>
                </a:solidFill>
              </a:rPr>
              <a:t>Clúster</a:t>
            </a:r>
            <a:r>
              <a:rPr lang="en-US" i="1" dirty="0">
                <a:solidFill>
                  <a:schemeClr val="tx1"/>
                </a:solidFill>
              </a:rPr>
              <a:t> 1: -0.19843,-78.512439</a:t>
            </a:r>
            <a:endParaRPr lang="es-EC" dirty="0">
              <a:solidFill>
                <a:schemeClr val="tx1"/>
              </a:solidFill>
            </a:endParaRPr>
          </a:p>
          <a:p>
            <a:r>
              <a:rPr lang="en-US" i="1" dirty="0" err="1">
                <a:solidFill>
                  <a:schemeClr val="tx1"/>
                </a:solidFill>
              </a:rPr>
              <a:t>Clúster</a:t>
            </a:r>
            <a:r>
              <a:rPr lang="en-US" i="1" dirty="0">
                <a:solidFill>
                  <a:schemeClr val="tx1"/>
                </a:solidFill>
              </a:rPr>
              <a:t> 2: -0.20262,-78.499973</a:t>
            </a:r>
            <a:endParaRPr lang="es-EC" dirty="0">
              <a:solidFill>
                <a:schemeClr val="tx1"/>
              </a:solidFill>
            </a:endParaRPr>
          </a:p>
          <a:p>
            <a:r>
              <a:rPr lang="en-US" i="1" dirty="0" err="1">
                <a:solidFill>
                  <a:schemeClr val="tx1"/>
                </a:solidFill>
              </a:rPr>
              <a:t>Clúster</a:t>
            </a:r>
            <a:r>
              <a:rPr lang="en-US" i="1" dirty="0">
                <a:solidFill>
                  <a:schemeClr val="tx1"/>
                </a:solidFill>
              </a:rPr>
              <a:t> 3:-0.202925,-78.504489</a:t>
            </a:r>
            <a:endParaRPr lang="es-EC" dirty="0">
              <a:solidFill>
                <a:schemeClr val="tx1"/>
              </a:solidFill>
            </a:endParaRPr>
          </a:p>
          <a:p>
            <a:r>
              <a:rPr lang="en-US" i="1" dirty="0" err="1">
                <a:solidFill>
                  <a:schemeClr val="tx1"/>
                </a:solidFill>
              </a:rPr>
              <a:t>Clúster</a:t>
            </a:r>
            <a:r>
              <a:rPr lang="en-US" i="1" dirty="0">
                <a:solidFill>
                  <a:schemeClr val="tx1"/>
                </a:solidFill>
              </a:rPr>
              <a:t> 4: -0.196825,-78.499754</a:t>
            </a:r>
            <a:endParaRPr lang="es-EC" dirty="0">
              <a:solidFill>
                <a:schemeClr val="tx1"/>
              </a:solidFill>
            </a:endParaRPr>
          </a:p>
          <a:p>
            <a:pPr lvl="1" algn="ctr" fontAlgn="base"/>
            <a:endParaRPr lang="es-EC" b="1" dirty="0">
              <a:solidFill>
                <a:schemeClr val="tx1"/>
              </a:solidFill>
            </a:endParaRPr>
          </a:p>
          <a:p>
            <a:pPr lvl="1" algn="ctr" fontAlgn="base"/>
            <a:r>
              <a:rPr lang="es-EC" b="1" dirty="0">
                <a:solidFill>
                  <a:schemeClr val="tx1"/>
                </a:solidFill>
                <a:effectLst>
                  <a:glow>
                    <a:srgbClr val="000000"/>
                  </a:glow>
                  <a:outerShdw sx="0" sy="0">
                    <a:srgbClr val="000000"/>
                  </a:outerShdw>
                  <a:reflection stA="0" endPos="0" fadeDir="0" sx="0" sy="0"/>
                </a:effectLst>
              </a:rPr>
              <a:t>  </a:t>
            </a:r>
          </a:p>
        </p:txBody>
      </p:sp>
      <p:graphicFrame>
        <p:nvGraphicFramePr>
          <p:cNvPr id="2" name="Tabla 1">
            <a:extLst>
              <a:ext uri="{FF2B5EF4-FFF2-40B4-BE49-F238E27FC236}">
                <a16:creationId xmlns:a16="http://schemas.microsoft.com/office/drawing/2014/main" id="{80B5B77D-0B86-43A8-A1B1-BD197E065A2E}"/>
              </a:ext>
            </a:extLst>
          </p:cNvPr>
          <p:cNvGraphicFramePr>
            <a:graphicFrameLocks noGrp="1"/>
          </p:cNvGraphicFramePr>
          <p:nvPr>
            <p:extLst>
              <p:ext uri="{D42A27DB-BD31-4B8C-83A1-F6EECF244321}">
                <p14:modId xmlns:p14="http://schemas.microsoft.com/office/powerpoint/2010/main" val="2237161730"/>
              </p:ext>
            </p:extLst>
          </p:nvPr>
        </p:nvGraphicFramePr>
        <p:xfrm>
          <a:off x="627356" y="3591660"/>
          <a:ext cx="11175379" cy="1965391"/>
        </p:xfrm>
        <a:graphic>
          <a:graphicData uri="http://schemas.openxmlformats.org/drawingml/2006/table">
            <a:tbl>
              <a:tblPr firstRow="1" firstCol="1" bandRow="1">
                <a:tableStyleId>{5C22544A-7EE6-4342-B048-85BDC9FD1C3A}</a:tableStyleId>
              </a:tblPr>
              <a:tblGrid>
                <a:gridCol w="1174709">
                  <a:extLst>
                    <a:ext uri="{9D8B030D-6E8A-4147-A177-3AD203B41FA5}">
                      <a16:colId xmlns:a16="http://schemas.microsoft.com/office/drawing/2014/main" val="538910644"/>
                    </a:ext>
                  </a:extLst>
                </a:gridCol>
                <a:gridCol w="1181930">
                  <a:extLst>
                    <a:ext uri="{9D8B030D-6E8A-4147-A177-3AD203B41FA5}">
                      <a16:colId xmlns:a16="http://schemas.microsoft.com/office/drawing/2014/main" val="1476007929"/>
                    </a:ext>
                  </a:extLst>
                </a:gridCol>
                <a:gridCol w="1287846">
                  <a:extLst>
                    <a:ext uri="{9D8B030D-6E8A-4147-A177-3AD203B41FA5}">
                      <a16:colId xmlns:a16="http://schemas.microsoft.com/office/drawing/2014/main" val="3452814249"/>
                    </a:ext>
                  </a:extLst>
                </a:gridCol>
                <a:gridCol w="1059164">
                  <a:extLst>
                    <a:ext uri="{9D8B030D-6E8A-4147-A177-3AD203B41FA5}">
                      <a16:colId xmlns:a16="http://schemas.microsoft.com/office/drawing/2014/main" val="812377229"/>
                    </a:ext>
                  </a:extLst>
                </a:gridCol>
                <a:gridCol w="1426260">
                  <a:extLst>
                    <a:ext uri="{9D8B030D-6E8A-4147-A177-3AD203B41FA5}">
                      <a16:colId xmlns:a16="http://schemas.microsoft.com/office/drawing/2014/main" val="3169466004"/>
                    </a:ext>
                  </a:extLst>
                </a:gridCol>
                <a:gridCol w="1043518">
                  <a:extLst>
                    <a:ext uri="{9D8B030D-6E8A-4147-A177-3AD203B41FA5}">
                      <a16:colId xmlns:a16="http://schemas.microsoft.com/office/drawing/2014/main" val="3964027291"/>
                    </a:ext>
                  </a:extLst>
                </a:gridCol>
                <a:gridCol w="1317936">
                  <a:extLst>
                    <a:ext uri="{9D8B030D-6E8A-4147-A177-3AD203B41FA5}">
                      <a16:colId xmlns:a16="http://schemas.microsoft.com/office/drawing/2014/main" val="1039403682"/>
                    </a:ext>
                  </a:extLst>
                </a:gridCol>
                <a:gridCol w="1322751">
                  <a:extLst>
                    <a:ext uri="{9D8B030D-6E8A-4147-A177-3AD203B41FA5}">
                      <a16:colId xmlns:a16="http://schemas.microsoft.com/office/drawing/2014/main" val="3150457361"/>
                    </a:ext>
                  </a:extLst>
                </a:gridCol>
                <a:gridCol w="1361265">
                  <a:extLst>
                    <a:ext uri="{9D8B030D-6E8A-4147-A177-3AD203B41FA5}">
                      <a16:colId xmlns:a16="http://schemas.microsoft.com/office/drawing/2014/main" val="2591379963"/>
                    </a:ext>
                  </a:extLst>
                </a:gridCol>
              </a:tblGrid>
              <a:tr h="687705">
                <a:tc>
                  <a:txBody>
                    <a:bodyPr/>
                    <a:lstStyle/>
                    <a:p>
                      <a:pPr marR="14605" lvl="0" indent="457200" algn="l">
                        <a:lnSpc>
                          <a:spcPct val="115000"/>
                        </a:lnSpc>
                        <a:spcAft>
                          <a:spcPts val="1200"/>
                        </a:spcAft>
                      </a:pPr>
                      <a:r>
                        <a:rPr lang="en-US" sz="1100" b="1" spc="0" dirty="0">
                          <a:solidFill>
                            <a:schemeClr val="tx1"/>
                          </a:solidFill>
                          <a:effectLst/>
                        </a:rPr>
                        <a:t>TP Rate</a:t>
                      </a:r>
                      <a:endParaRPr lang="es-EC" sz="1100" b="1"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dirty="0">
                          <a:solidFill>
                            <a:schemeClr val="tx1"/>
                          </a:solidFill>
                          <a:effectLst/>
                        </a:rPr>
                        <a:t>FP Rate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dirty="0">
                          <a:solidFill>
                            <a:schemeClr val="tx1"/>
                          </a:solidFill>
                          <a:effectLst/>
                        </a:rPr>
                        <a:t>Precision</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dirty="0">
                          <a:solidFill>
                            <a:schemeClr val="tx1"/>
                          </a:solidFill>
                          <a:effectLst/>
                        </a:rPr>
                        <a:t>Recall</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F-Measure</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MCC</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ROC Area</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PRC Area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Class</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0751643"/>
                  </a:ext>
                </a:extLst>
              </a:tr>
              <a:tr h="156845">
                <a:tc>
                  <a:txBody>
                    <a:bodyPr/>
                    <a:lstStyle/>
                    <a:p>
                      <a:pPr marR="14605" indent="457200">
                        <a:lnSpc>
                          <a:spcPct val="115000"/>
                        </a:lnSpc>
                        <a:spcAft>
                          <a:spcPts val="1200"/>
                        </a:spcAft>
                      </a:pPr>
                      <a:r>
                        <a:rPr lang="en-US" sz="1100" b="1" dirty="0">
                          <a:solidFill>
                            <a:schemeClr val="tx1"/>
                          </a:solidFill>
                          <a:effectLst/>
                        </a:rPr>
                        <a:t>0,991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0,004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0,987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0,991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0,989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lvl="1" indent="457200" algn="l">
                        <a:lnSpc>
                          <a:spcPct val="100000"/>
                        </a:lnSpc>
                        <a:spcAft>
                          <a:spcPts val="1200"/>
                        </a:spcAft>
                      </a:pPr>
                      <a:r>
                        <a:rPr lang="en-US" sz="1100" b="1" dirty="0">
                          <a:solidFill>
                            <a:schemeClr val="tx1"/>
                          </a:solidFill>
                          <a:effectLst/>
                        </a:rPr>
                        <a:t>0,986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0,999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0,996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cluster0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7837976"/>
                  </a:ext>
                </a:extLst>
              </a:tr>
              <a:tr h="147955">
                <a:tc>
                  <a:txBody>
                    <a:bodyPr/>
                    <a:lstStyle/>
                    <a:p>
                      <a:pPr marR="14605" indent="457200">
                        <a:lnSpc>
                          <a:spcPct val="115000"/>
                        </a:lnSpc>
                        <a:spcAft>
                          <a:spcPts val="1200"/>
                        </a:spcAft>
                      </a:pPr>
                      <a:r>
                        <a:rPr lang="en-US" sz="1100" b="1" dirty="0">
                          <a:solidFill>
                            <a:schemeClr val="tx1"/>
                          </a:solidFill>
                          <a:effectLst/>
                        </a:rPr>
                        <a:t>0,981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0,003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0,989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0,981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0,985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lvl="1" indent="457200" algn="l">
                        <a:lnSpc>
                          <a:spcPct val="100000"/>
                        </a:lnSpc>
                        <a:spcAft>
                          <a:spcPts val="1200"/>
                        </a:spcAft>
                      </a:pPr>
                      <a:r>
                        <a:rPr lang="en-US" sz="1100" b="1" dirty="0">
                          <a:solidFill>
                            <a:schemeClr val="tx1"/>
                          </a:solidFill>
                          <a:effectLst/>
                        </a:rPr>
                        <a:t>0,981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0,997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0,992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cluster1</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9151797"/>
                  </a:ext>
                </a:extLst>
              </a:tr>
              <a:tr h="50800">
                <a:tc>
                  <a:txBody>
                    <a:bodyPr/>
                    <a:lstStyle/>
                    <a:p>
                      <a:pPr marR="14605" indent="457200">
                        <a:lnSpc>
                          <a:spcPct val="115000"/>
                        </a:lnSpc>
                        <a:spcAft>
                          <a:spcPts val="1200"/>
                        </a:spcAft>
                      </a:pPr>
                      <a:r>
                        <a:rPr lang="en-US" sz="1100" b="1" dirty="0">
                          <a:solidFill>
                            <a:schemeClr val="tx1"/>
                          </a:solidFill>
                          <a:effectLst/>
                        </a:rPr>
                        <a:t>0,992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0,006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0,981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0,992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0,987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lvl="1" indent="457200" algn="l">
                        <a:lnSpc>
                          <a:spcPct val="100000"/>
                        </a:lnSpc>
                        <a:spcAft>
                          <a:spcPts val="1200"/>
                        </a:spcAft>
                      </a:pPr>
                      <a:r>
                        <a:rPr lang="en-US" sz="1100" b="1" dirty="0">
                          <a:solidFill>
                            <a:schemeClr val="tx1"/>
                          </a:solidFill>
                          <a:effectLst/>
                        </a:rPr>
                        <a:t>0,982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0,998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0,989</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cluster2</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0401692"/>
                  </a:ext>
                </a:extLst>
              </a:tr>
              <a:tr h="117475">
                <a:tc>
                  <a:txBody>
                    <a:bodyPr/>
                    <a:lstStyle/>
                    <a:p>
                      <a:pPr marR="14605" indent="457200">
                        <a:lnSpc>
                          <a:spcPct val="115000"/>
                        </a:lnSpc>
                        <a:spcAft>
                          <a:spcPts val="1200"/>
                        </a:spcAft>
                      </a:pPr>
                      <a:r>
                        <a:rPr lang="en-US" sz="1100" b="1" dirty="0">
                          <a:solidFill>
                            <a:schemeClr val="tx1"/>
                          </a:solidFill>
                          <a:effectLst/>
                        </a:rPr>
                        <a:t>0,979</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0,000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1,000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0,979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0,989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lvl="1" indent="457200" algn="l">
                        <a:lnSpc>
                          <a:spcPct val="100000"/>
                        </a:lnSpc>
                        <a:spcAft>
                          <a:spcPts val="1200"/>
                        </a:spcAft>
                      </a:pPr>
                      <a:r>
                        <a:rPr lang="en-US" sz="1100" b="1" dirty="0">
                          <a:solidFill>
                            <a:schemeClr val="tx1"/>
                          </a:solidFill>
                          <a:effectLst/>
                        </a:rPr>
                        <a:t>0,988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1,000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0,998</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cluster3</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3323611"/>
                  </a:ext>
                </a:extLst>
              </a:tr>
              <a:tr h="182880">
                <a:tc>
                  <a:txBody>
                    <a:bodyPr/>
                    <a:lstStyle/>
                    <a:p>
                      <a:pPr marR="14605" indent="457200">
                        <a:lnSpc>
                          <a:spcPct val="115000"/>
                        </a:lnSpc>
                        <a:spcAft>
                          <a:spcPts val="1200"/>
                        </a:spcAft>
                      </a:pPr>
                      <a:r>
                        <a:rPr lang="en-US" sz="1100" b="1" dirty="0">
                          <a:solidFill>
                            <a:schemeClr val="tx1"/>
                          </a:solidFill>
                          <a:effectLst/>
                        </a:rPr>
                        <a:t>0,994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0,003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0,992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0,994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dirty="0">
                          <a:solidFill>
                            <a:schemeClr val="tx1"/>
                          </a:solidFill>
                          <a:effectLst/>
                        </a:rPr>
                        <a:t>0,993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lvl="1" indent="457200" algn="l">
                        <a:lnSpc>
                          <a:spcPct val="100000"/>
                        </a:lnSpc>
                        <a:spcAft>
                          <a:spcPts val="1200"/>
                        </a:spcAft>
                      </a:pPr>
                      <a:r>
                        <a:rPr lang="en-US" sz="1100" b="1" dirty="0">
                          <a:solidFill>
                            <a:schemeClr val="tx1"/>
                          </a:solidFill>
                          <a:effectLst/>
                        </a:rPr>
                        <a:t>0,991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1,000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0,998</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cluster4</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7445767"/>
                  </a:ext>
                </a:extLst>
              </a:tr>
              <a:tr h="50800">
                <a:tc>
                  <a:txBody>
                    <a:bodyPr/>
                    <a:lstStyle/>
                    <a:p>
                      <a:pPr marR="14605" indent="457200">
                        <a:lnSpc>
                          <a:spcPct val="115000"/>
                        </a:lnSpc>
                        <a:spcAft>
                          <a:spcPts val="1200"/>
                        </a:spcAft>
                      </a:pPr>
                      <a:r>
                        <a:rPr lang="en-US" sz="1100" b="1" dirty="0">
                          <a:solidFill>
                            <a:schemeClr val="tx1"/>
                          </a:solidFill>
                          <a:effectLst/>
                        </a:rPr>
                        <a:t>0,989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dirty="0">
                          <a:solidFill>
                            <a:schemeClr val="tx1"/>
                          </a:solidFill>
                          <a:effectLst/>
                        </a:rPr>
                        <a:t>0,003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dirty="0">
                          <a:solidFill>
                            <a:schemeClr val="tx1"/>
                          </a:solidFill>
                          <a:effectLst/>
                        </a:rPr>
                        <a:t>0,989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0,989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a:solidFill>
                            <a:schemeClr val="tx1"/>
                          </a:solidFill>
                          <a:effectLst/>
                        </a:rPr>
                        <a:t>0,989 </a:t>
                      </a:r>
                      <a:endParaRPr lang="es-EC" sz="11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lvl="1" indent="457200" algn="l">
                        <a:lnSpc>
                          <a:spcPct val="100000"/>
                        </a:lnSpc>
                        <a:spcAft>
                          <a:spcPts val="1200"/>
                        </a:spcAft>
                      </a:pPr>
                      <a:r>
                        <a:rPr lang="en-US" sz="1100" b="1" dirty="0">
                          <a:solidFill>
                            <a:schemeClr val="tx1"/>
                          </a:solidFill>
                          <a:effectLst/>
                        </a:rPr>
                        <a:t>0,985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dirty="0">
                          <a:solidFill>
                            <a:schemeClr val="tx1"/>
                          </a:solidFill>
                          <a:effectLst/>
                        </a:rPr>
                        <a:t>0,999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dirty="0">
                          <a:solidFill>
                            <a:schemeClr val="tx1"/>
                          </a:solidFill>
                          <a:effectLst/>
                        </a:rPr>
                        <a:t>0,994</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b="1" dirty="0">
                          <a:solidFill>
                            <a:schemeClr val="tx1"/>
                          </a:solidFill>
                          <a:effectLst/>
                        </a:rPr>
                        <a:t>Weighted Avg. </a:t>
                      </a:r>
                      <a:endParaRPr lang="es-EC"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45687866"/>
                  </a:ext>
                </a:extLst>
              </a:tr>
            </a:tbl>
          </a:graphicData>
        </a:graphic>
      </p:graphicFrame>
      <p:sp>
        <p:nvSpPr>
          <p:cNvPr id="15" name="Rectángulo: esquinas redondeadas 14">
            <a:extLst>
              <a:ext uri="{FF2B5EF4-FFF2-40B4-BE49-F238E27FC236}">
                <a16:creationId xmlns:a16="http://schemas.microsoft.com/office/drawing/2014/main" id="{FE019426-68E7-4E62-9A1D-B5F2A313CCC5}"/>
              </a:ext>
            </a:extLst>
          </p:cNvPr>
          <p:cNvSpPr/>
          <p:nvPr/>
        </p:nvSpPr>
        <p:spPr>
          <a:xfrm>
            <a:off x="4500979" y="2880312"/>
            <a:ext cx="2725444" cy="519334"/>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RESULTADOS CLÚSTER  </a:t>
            </a:r>
          </a:p>
        </p:txBody>
      </p:sp>
    </p:spTree>
    <p:extLst>
      <p:ext uri="{BB962C8B-B14F-4D97-AF65-F5344CB8AC3E}">
        <p14:creationId xmlns:p14="http://schemas.microsoft.com/office/powerpoint/2010/main" val="2176248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7"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09600" y="0"/>
            <a:ext cx="10972800" cy="1143000"/>
          </a:xfrm>
        </p:spPr>
        <p:txBody>
          <a:bodyPr/>
          <a:lstStyle/>
          <a:p>
            <a:r>
              <a:rPr lang="es-ES" dirty="0">
                <a:solidFill>
                  <a:schemeClr val="bg1"/>
                </a:solidFill>
              </a:rPr>
              <a:t>DESARROLLO</a:t>
            </a:r>
          </a:p>
        </p:txBody>
      </p:sp>
      <p:sp>
        <p:nvSpPr>
          <p:cNvPr id="6" name="Rectángulo: esquinas redondeadas 5">
            <a:extLst>
              <a:ext uri="{FF2B5EF4-FFF2-40B4-BE49-F238E27FC236}">
                <a16:creationId xmlns:a16="http://schemas.microsoft.com/office/drawing/2014/main" id="{3382019B-D71D-48D2-B23D-D334E3F0E70A}"/>
              </a:ext>
            </a:extLst>
          </p:cNvPr>
          <p:cNvSpPr/>
          <p:nvPr/>
        </p:nvSpPr>
        <p:spPr>
          <a:xfrm>
            <a:off x="1632038" y="73462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effectLst>
                  <a:glow>
                    <a:srgbClr val="000000"/>
                  </a:glow>
                  <a:outerShdw sx="0" sy="0">
                    <a:srgbClr val="000000"/>
                  </a:outerShdw>
                  <a:reflection stA="0" endPos="0" fadeDir="0" sx="0" sy="0"/>
                </a:effectLst>
              </a:rPr>
              <a:t>MODELADO DE DATOS</a:t>
            </a:r>
          </a:p>
        </p:txBody>
      </p:sp>
      <p:sp>
        <p:nvSpPr>
          <p:cNvPr id="9" name="Elipse 8">
            <a:extLst>
              <a:ext uri="{FF2B5EF4-FFF2-40B4-BE49-F238E27FC236}">
                <a16:creationId xmlns:a16="http://schemas.microsoft.com/office/drawing/2014/main" id="{71945F31-28CF-4821-AA25-CF1F2758770A}"/>
              </a:ext>
            </a:extLst>
          </p:cNvPr>
          <p:cNvSpPr/>
          <p:nvPr/>
        </p:nvSpPr>
        <p:spPr>
          <a:xfrm>
            <a:off x="758896" y="687742"/>
            <a:ext cx="838734"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effectLst>
                  <a:glow>
                    <a:srgbClr val="000000"/>
                  </a:glow>
                  <a:outerShdw sx="0" sy="0">
                    <a:srgbClr val="000000"/>
                  </a:outerShdw>
                  <a:reflection stA="0" endPos="0" fadeDir="0" sx="0" sy="0"/>
                </a:effectLst>
              </a:rPr>
              <a:t>Fase 4</a:t>
            </a:r>
            <a:endParaRPr lang="es-EC" sz="1200" dirty="0"/>
          </a:p>
        </p:txBody>
      </p:sp>
      <p:sp>
        <p:nvSpPr>
          <p:cNvPr id="15" name="Rectángulo: esquinas redondeadas 14">
            <a:extLst>
              <a:ext uri="{FF2B5EF4-FFF2-40B4-BE49-F238E27FC236}">
                <a16:creationId xmlns:a16="http://schemas.microsoft.com/office/drawing/2014/main" id="{FE019426-68E7-4E62-9A1D-B5F2A313CCC5}"/>
              </a:ext>
            </a:extLst>
          </p:cNvPr>
          <p:cNvSpPr/>
          <p:nvPr/>
        </p:nvSpPr>
        <p:spPr>
          <a:xfrm>
            <a:off x="3968319" y="1459884"/>
            <a:ext cx="5397623" cy="519334"/>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MX" b="1" i="1" dirty="0">
                <a:solidFill>
                  <a:schemeClr val="tx1"/>
                </a:solidFill>
              </a:rPr>
              <a:t>EXPERIMENTACIÓN BUSQUEDA ALGORITMO PREDICTIVO </a:t>
            </a:r>
            <a:r>
              <a:rPr lang="es-EC" b="1" dirty="0">
                <a:solidFill>
                  <a:schemeClr val="tx1"/>
                </a:solidFill>
                <a:effectLst>
                  <a:glow>
                    <a:srgbClr val="000000"/>
                  </a:glow>
                  <a:outerShdw sx="0" sy="0">
                    <a:srgbClr val="000000"/>
                  </a:outerShdw>
                  <a:reflection stA="0" endPos="0" fadeDir="0" sx="0" sy="0"/>
                </a:effectLst>
              </a:rPr>
              <a:t> </a:t>
            </a:r>
          </a:p>
        </p:txBody>
      </p:sp>
      <p:graphicFrame>
        <p:nvGraphicFramePr>
          <p:cNvPr id="3" name="Tabla 2">
            <a:extLst>
              <a:ext uri="{FF2B5EF4-FFF2-40B4-BE49-F238E27FC236}">
                <a16:creationId xmlns:a16="http://schemas.microsoft.com/office/drawing/2014/main" id="{2C9106BB-2415-4AF9-AA6C-86C7673A4A5D}"/>
              </a:ext>
            </a:extLst>
          </p:cNvPr>
          <p:cNvGraphicFramePr>
            <a:graphicFrameLocks noGrp="1"/>
          </p:cNvGraphicFramePr>
          <p:nvPr>
            <p:extLst>
              <p:ext uri="{D42A27DB-BD31-4B8C-83A1-F6EECF244321}">
                <p14:modId xmlns:p14="http://schemas.microsoft.com/office/powerpoint/2010/main" val="998163855"/>
              </p:ext>
            </p:extLst>
          </p:nvPr>
        </p:nvGraphicFramePr>
        <p:xfrm>
          <a:off x="1632039" y="2062300"/>
          <a:ext cx="10015464" cy="1262828"/>
        </p:xfrm>
        <a:graphic>
          <a:graphicData uri="http://schemas.openxmlformats.org/drawingml/2006/table">
            <a:tbl>
              <a:tblPr firstRow="1" firstCol="1" bandRow="1">
                <a:tableStyleId>{5C22544A-7EE6-4342-B048-85BDC9FD1C3A}</a:tableStyleId>
              </a:tblPr>
              <a:tblGrid>
                <a:gridCol w="2654717">
                  <a:extLst>
                    <a:ext uri="{9D8B030D-6E8A-4147-A177-3AD203B41FA5}">
                      <a16:colId xmlns:a16="http://schemas.microsoft.com/office/drawing/2014/main" val="2464226713"/>
                    </a:ext>
                  </a:extLst>
                </a:gridCol>
                <a:gridCol w="2109333">
                  <a:extLst>
                    <a:ext uri="{9D8B030D-6E8A-4147-A177-3AD203B41FA5}">
                      <a16:colId xmlns:a16="http://schemas.microsoft.com/office/drawing/2014/main" val="2311555093"/>
                    </a:ext>
                  </a:extLst>
                </a:gridCol>
                <a:gridCol w="3643628">
                  <a:extLst>
                    <a:ext uri="{9D8B030D-6E8A-4147-A177-3AD203B41FA5}">
                      <a16:colId xmlns:a16="http://schemas.microsoft.com/office/drawing/2014/main" val="3706511226"/>
                    </a:ext>
                  </a:extLst>
                </a:gridCol>
                <a:gridCol w="1607786">
                  <a:extLst>
                    <a:ext uri="{9D8B030D-6E8A-4147-A177-3AD203B41FA5}">
                      <a16:colId xmlns:a16="http://schemas.microsoft.com/office/drawing/2014/main" val="3173001412"/>
                    </a:ext>
                  </a:extLst>
                </a:gridCol>
              </a:tblGrid>
              <a:tr h="0">
                <a:tc>
                  <a:txBody>
                    <a:bodyPr/>
                    <a:lstStyle/>
                    <a:p>
                      <a:pPr marR="14605" indent="457200" algn="l">
                        <a:lnSpc>
                          <a:spcPct val="115000"/>
                        </a:lnSpc>
                        <a:spcAft>
                          <a:spcPts val="1200"/>
                        </a:spcAft>
                      </a:pPr>
                      <a:r>
                        <a:rPr lang="es-MX" sz="1100" dirty="0">
                          <a:solidFill>
                            <a:schemeClr val="tx1"/>
                          </a:solidFill>
                          <a:effectLst/>
                        </a:rPr>
                        <a:t>Algoritmo</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marR="14605" indent="457200" algn="l">
                        <a:lnSpc>
                          <a:spcPct val="115000"/>
                        </a:lnSpc>
                        <a:spcAft>
                          <a:spcPts val="1200"/>
                        </a:spcAft>
                      </a:pPr>
                      <a:r>
                        <a:rPr lang="es-MX" sz="1100">
                          <a:solidFill>
                            <a:schemeClr val="tx1"/>
                          </a:solidFill>
                          <a:effectLst/>
                        </a:rPr>
                        <a:t>Porcentaje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15000"/>
                        </a:lnSpc>
                        <a:spcAft>
                          <a:spcPts val="1200"/>
                        </a:spcAft>
                      </a:pPr>
                      <a:r>
                        <a:rPr lang="es-MX" sz="1100">
                          <a:solidFill>
                            <a:schemeClr val="tx1"/>
                          </a:solidFill>
                          <a:effectLst/>
                        </a:rPr>
                        <a:t>Comparación A/B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15000"/>
                        </a:lnSpc>
                        <a:spcAft>
                          <a:spcPts val="1200"/>
                        </a:spcAft>
                      </a:pPr>
                      <a:r>
                        <a:rPr lang="es-MX" sz="1100">
                          <a:solidFill>
                            <a:schemeClr val="tx1"/>
                          </a:solidFill>
                          <a:effectLst/>
                        </a:rPr>
                        <a:t>Selección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9289604"/>
                  </a:ext>
                </a:extLst>
              </a:tr>
              <a:tr h="0">
                <a:tc>
                  <a:txBody>
                    <a:bodyPr/>
                    <a:lstStyle/>
                    <a:p>
                      <a:pPr marR="14605" indent="457200" algn="l">
                        <a:lnSpc>
                          <a:spcPct val="115000"/>
                        </a:lnSpc>
                        <a:spcAft>
                          <a:spcPts val="1200"/>
                        </a:spcAft>
                      </a:pPr>
                      <a:r>
                        <a:rPr lang="es-MX" sz="1100" dirty="0" err="1">
                          <a:solidFill>
                            <a:schemeClr val="tx1"/>
                          </a:solidFill>
                          <a:effectLst/>
                        </a:rPr>
                        <a:t>lazy.IBk</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15000"/>
                        </a:lnSpc>
                        <a:spcAft>
                          <a:spcPts val="1200"/>
                        </a:spcAft>
                      </a:pPr>
                      <a:r>
                        <a:rPr lang="es-MX" sz="1100">
                          <a:solidFill>
                            <a:schemeClr val="tx1"/>
                          </a:solidFill>
                          <a:effectLst/>
                        </a:rPr>
                        <a:t>88.33%</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15000"/>
                        </a:lnSpc>
                        <a:spcAft>
                          <a:spcPts val="1200"/>
                        </a:spcAft>
                      </a:pPr>
                      <a:r>
                        <a:rPr lang="es-MX" sz="1100" dirty="0">
                          <a:solidFill>
                            <a:schemeClr val="tx1"/>
                          </a:solidFill>
                          <a:effectLst/>
                        </a:rPr>
                        <a:t>Algoritmo base</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marR="14605" indent="457200" algn="l">
                        <a:lnSpc>
                          <a:spcPct val="115000"/>
                        </a:lnSpc>
                        <a:spcAft>
                          <a:spcPts val="1200"/>
                        </a:spcAft>
                      </a:pPr>
                      <a:r>
                        <a:rPr lang="es-MX" sz="1100">
                          <a:solidFill>
                            <a:schemeClr val="tx1"/>
                          </a:solidFill>
                          <a:effectLst/>
                        </a:rPr>
                        <a:t>NO</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93319064"/>
                  </a:ext>
                </a:extLst>
              </a:tr>
              <a:tr h="0">
                <a:tc>
                  <a:txBody>
                    <a:bodyPr/>
                    <a:lstStyle/>
                    <a:p>
                      <a:pPr marR="14605" indent="457200" algn="l">
                        <a:lnSpc>
                          <a:spcPct val="115000"/>
                        </a:lnSpc>
                        <a:spcAft>
                          <a:spcPts val="1200"/>
                        </a:spcAft>
                      </a:pPr>
                      <a:r>
                        <a:rPr lang="es-MX" sz="1100" dirty="0" err="1">
                          <a:solidFill>
                            <a:schemeClr val="tx1"/>
                          </a:solidFill>
                          <a:effectLst/>
                        </a:rPr>
                        <a:t>rules.ZeroR</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15000"/>
                        </a:lnSpc>
                        <a:spcAft>
                          <a:spcPts val="1200"/>
                        </a:spcAft>
                      </a:pPr>
                      <a:r>
                        <a:rPr lang="es-MX" sz="1100">
                          <a:solidFill>
                            <a:schemeClr val="tx1"/>
                          </a:solidFill>
                          <a:effectLst/>
                        </a:rPr>
                        <a:t>24.47%</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15000"/>
                        </a:lnSpc>
                        <a:spcAft>
                          <a:spcPts val="1200"/>
                        </a:spcAft>
                      </a:pPr>
                      <a:r>
                        <a:rPr lang="es-MX" sz="1100" dirty="0">
                          <a:solidFill>
                            <a:schemeClr val="tx1"/>
                          </a:solidFill>
                          <a:effectLst/>
                        </a:rPr>
                        <a:t>- relevante</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marR="14605" indent="457200" algn="l">
                        <a:lnSpc>
                          <a:spcPct val="115000"/>
                        </a:lnSpc>
                        <a:spcAft>
                          <a:spcPts val="1200"/>
                        </a:spcAft>
                      </a:pPr>
                      <a:r>
                        <a:rPr lang="es-MX" sz="1100">
                          <a:solidFill>
                            <a:schemeClr val="tx1"/>
                          </a:solidFill>
                          <a:effectLst/>
                        </a:rPr>
                        <a:t>NO</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5631655"/>
                  </a:ext>
                </a:extLst>
              </a:tr>
              <a:tr h="0">
                <a:tc>
                  <a:txBody>
                    <a:bodyPr/>
                    <a:lstStyle/>
                    <a:p>
                      <a:pPr marR="14605" indent="457200" algn="l">
                        <a:lnSpc>
                          <a:spcPct val="115000"/>
                        </a:lnSpc>
                        <a:spcAft>
                          <a:spcPts val="1200"/>
                        </a:spcAft>
                      </a:pPr>
                      <a:r>
                        <a:rPr lang="es-MX" sz="1100" dirty="0" err="1">
                          <a:solidFill>
                            <a:schemeClr val="tx1"/>
                          </a:solidFill>
                          <a:effectLst/>
                        </a:rPr>
                        <a:t>functions.SMO</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15000"/>
                        </a:lnSpc>
                        <a:spcAft>
                          <a:spcPts val="1200"/>
                        </a:spcAft>
                      </a:pPr>
                      <a:r>
                        <a:rPr lang="es-MX" sz="1100">
                          <a:solidFill>
                            <a:schemeClr val="tx1"/>
                          </a:solidFill>
                          <a:effectLst/>
                        </a:rPr>
                        <a:t>93.80%</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marR="14605" indent="457200" algn="l">
                        <a:lnSpc>
                          <a:spcPct val="115000"/>
                        </a:lnSpc>
                      </a:pPr>
                      <a:r>
                        <a:rPr lang="es-MX" sz="1100" dirty="0">
                          <a:solidFill>
                            <a:schemeClr val="tx1"/>
                          </a:solidFill>
                          <a:effectLst/>
                        </a:rPr>
                        <a:t>Significativamente relevante</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marR="14605" indent="457200" algn="l">
                        <a:lnSpc>
                          <a:spcPct val="115000"/>
                        </a:lnSpc>
                        <a:spcAft>
                          <a:spcPts val="1200"/>
                        </a:spcAft>
                      </a:pPr>
                      <a:r>
                        <a:rPr lang="es-MX" sz="1100">
                          <a:solidFill>
                            <a:schemeClr val="tx1"/>
                          </a:solidFill>
                          <a:effectLst/>
                        </a:rPr>
                        <a:t>NO</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2838204"/>
                  </a:ext>
                </a:extLst>
              </a:tr>
              <a:tr h="0">
                <a:tc>
                  <a:txBody>
                    <a:bodyPr/>
                    <a:lstStyle/>
                    <a:p>
                      <a:pPr marR="14605" indent="457200" algn="l">
                        <a:lnSpc>
                          <a:spcPct val="115000"/>
                        </a:lnSpc>
                        <a:spcAft>
                          <a:spcPts val="1200"/>
                        </a:spcAft>
                      </a:pPr>
                      <a:r>
                        <a:rPr lang="es-MX" sz="1100" dirty="0" err="1">
                          <a:solidFill>
                            <a:schemeClr val="tx1"/>
                          </a:solidFill>
                          <a:effectLst/>
                        </a:rPr>
                        <a:t>functions.Logistic</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15000"/>
                        </a:lnSpc>
                        <a:spcAft>
                          <a:spcPts val="1200"/>
                        </a:spcAft>
                      </a:pPr>
                      <a:r>
                        <a:rPr lang="es-MX" sz="1100">
                          <a:solidFill>
                            <a:schemeClr val="tx1"/>
                          </a:solidFill>
                          <a:effectLst/>
                        </a:rPr>
                        <a:t>94.25%</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marR="14605" indent="457200" algn="l">
                        <a:lnSpc>
                          <a:spcPct val="115000"/>
                        </a:lnSpc>
                      </a:pPr>
                      <a:r>
                        <a:rPr lang="es-MX" sz="1100" dirty="0">
                          <a:solidFill>
                            <a:schemeClr val="tx1"/>
                          </a:solidFill>
                          <a:effectLst/>
                        </a:rPr>
                        <a:t>Significativamente relevante</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marR="14605" indent="457200" algn="l">
                        <a:lnSpc>
                          <a:spcPct val="115000"/>
                        </a:lnSpc>
                        <a:spcAft>
                          <a:spcPts val="1200"/>
                        </a:spcAft>
                      </a:pPr>
                      <a:r>
                        <a:rPr lang="es-MX" sz="1100">
                          <a:solidFill>
                            <a:schemeClr val="tx1"/>
                          </a:solidFill>
                          <a:effectLst/>
                        </a:rPr>
                        <a:t>NO</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2064459"/>
                  </a:ext>
                </a:extLst>
              </a:tr>
              <a:tr h="0">
                <a:tc>
                  <a:txBody>
                    <a:bodyPr/>
                    <a:lstStyle/>
                    <a:p>
                      <a:pPr marR="14605" indent="457200" algn="l">
                        <a:lnSpc>
                          <a:spcPct val="115000"/>
                        </a:lnSpc>
                        <a:spcAft>
                          <a:spcPts val="1200"/>
                        </a:spcAft>
                      </a:pPr>
                      <a:r>
                        <a:rPr lang="es-MX" sz="1100" dirty="0" err="1">
                          <a:solidFill>
                            <a:schemeClr val="tx1"/>
                          </a:solidFill>
                          <a:effectLst/>
                        </a:rPr>
                        <a:t>bayes.NaiveBayes</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15000"/>
                        </a:lnSpc>
                        <a:spcAft>
                          <a:spcPts val="1200"/>
                        </a:spcAft>
                      </a:pPr>
                      <a:r>
                        <a:rPr lang="es-MX" sz="1100" dirty="0">
                          <a:solidFill>
                            <a:schemeClr val="tx1"/>
                          </a:solidFill>
                          <a:effectLst/>
                        </a:rPr>
                        <a:t>89.47</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15000"/>
                        </a:lnSpc>
                        <a:spcAft>
                          <a:spcPts val="1200"/>
                        </a:spcAft>
                      </a:pPr>
                      <a:r>
                        <a:rPr lang="es-MX" sz="1100" dirty="0">
                          <a:solidFill>
                            <a:schemeClr val="tx1"/>
                          </a:solidFill>
                          <a:effectLst/>
                        </a:rPr>
                        <a:t>No relevante</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marR="14605" indent="457200" algn="l">
                        <a:lnSpc>
                          <a:spcPct val="115000"/>
                        </a:lnSpc>
                        <a:spcAft>
                          <a:spcPts val="1200"/>
                        </a:spcAft>
                      </a:pPr>
                      <a:r>
                        <a:rPr lang="es-MX" sz="1100">
                          <a:solidFill>
                            <a:schemeClr val="tx1"/>
                          </a:solidFill>
                          <a:effectLst/>
                        </a:rPr>
                        <a:t>NO</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589749"/>
                  </a:ext>
                </a:extLst>
              </a:tr>
              <a:tr h="0">
                <a:tc>
                  <a:txBody>
                    <a:bodyPr/>
                    <a:lstStyle/>
                    <a:p>
                      <a:pPr marR="14605" indent="457200" algn="l">
                        <a:lnSpc>
                          <a:spcPct val="115000"/>
                        </a:lnSpc>
                        <a:spcAft>
                          <a:spcPts val="1200"/>
                        </a:spcAft>
                      </a:pPr>
                      <a:r>
                        <a:rPr lang="es-MX" sz="1100">
                          <a:solidFill>
                            <a:schemeClr val="tx1"/>
                          </a:solidFill>
                          <a:effectLst/>
                        </a:rPr>
                        <a:t>trees.J48</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15000"/>
                        </a:lnSpc>
                        <a:spcAft>
                          <a:spcPts val="1200"/>
                        </a:spcAft>
                      </a:pPr>
                      <a:r>
                        <a:rPr lang="es-MX" sz="1100">
                          <a:solidFill>
                            <a:schemeClr val="tx1"/>
                          </a:solidFill>
                          <a:effectLst/>
                        </a:rPr>
                        <a:t>96.64</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marR="14605" indent="457200" algn="l">
                        <a:lnSpc>
                          <a:spcPct val="115000"/>
                        </a:lnSpc>
                      </a:pPr>
                      <a:r>
                        <a:rPr lang="es-MX" sz="1100" dirty="0">
                          <a:solidFill>
                            <a:schemeClr val="tx1"/>
                          </a:solidFill>
                          <a:effectLst/>
                        </a:rPr>
                        <a:t>Significativamente relevante</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marR="14605" indent="457200" algn="l">
                        <a:lnSpc>
                          <a:spcPct val="115000"/>
                        </a:lnSpc>
                        <a:spcAft>
                          <a:spcPts val="1200"/>
                        </a:spcAft>
                      </a:pPr>
                      <a:r>
                        <a:rPr lang="es-MX" sz="1100" dirty="0">
                          <a:solidFill>
                            <a:schemeClr val="tx1"/>
                          </a:solidFill>
                          <a:effectLst/>
                        </a:rPr>
                        <a:t>SI</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81424012"/>
                  </a:ext>
                </a:extLst>
              </a:tr>
            </a:tbl>
          </a:graphicData>
        </a:graphic>
      </p:graphicFrame>
      <p:sp>
        <p:nvSpPr>
          <p:cNvPr id="16" name="Rectángulo: esquinas redondeadas 15">
            <a:extLst>
              <a:ext uri="{FF2B5EF4-FFF2-40B4-BE49-F238E27FC236}">
                <a16:creationId xmlns:a16="http://schemas.microsoft.com/office/drawing/2014/main" id="{899C16B3-2604-409C-A37C-D9D35DA4F2CA}"/>
              </a:ext>
            </a:extLst>
          </p:cNvPr>
          <p:cNvSpPr/>
          <p:nvPr/>
        </p:nvSpPr>
        <p:spPr>
          <a:xfrm>
            <a:off x="3845504" y="3387819"/>
            <a:ext cx="5397623" cy="519334"/>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MX" b="1" i="1" dirty="0">
                <a:solidFill>
                  <a:schemeClr val="tx1"/>
                </a:solidFill>
              </a:rPr>
              <a:t>ALGORITMO PREDICTIVO SELECCIONADO J48 </a:t>
            </a:r>
            <a:r>
              <a:rPr lang="es-EC" b="1" dirty="0">
                <a:solidFill>
                  <a:schemeClr val="tx1"/>
                </a:solidFill>
                <a:effectLst>
                  <a:glow>
                    <a:srgbClr val="000000"/>
                  </a:glow>
                  <a:outerShdw sx="0" sy="0">
                    <a:srgbClr val="000000"/>
                  </a:outerShdw>
                  <a:reflection stA="0" endPos="0" fadeDir="0" sx="0" sy="0"/>
                </a:effectLst>
              </a:rPr>
              <a:t> </a:t>
            </a:r>
          </a:p>
        </p:txBody>
      </p:sp>
      <p:graphicFrame>
        <p:nvGraphicFramePr>
          <p:cNvPr id="4" name="Tabla 3">
            <a:extLst>
              <a:ext uri="{FF2B5EF4-FFF2-40B4-BE49-F238E27FC236}">
                <a16:creationId xmlns:a16="http://schemas.microsoft.com/office/drawing/2014/main" id="{DF892448-0B8C-4AB7-816B-C12448ECE0FC}"/>
              </a:ext>
            </a:extLst>
          </p:cNvPr>
          <p:cNvGraphicFramePr>
            <a:graphicFrameLocks noGrp="1"/>
          </p:cNvGraphicFramePr>
          <p:nvPr>
            <p:extLst>
              <p:ext uri="{D42A27DB-BD31-4B8C-83A1-F6EECF244321}">
                <p14:modId xmlns:p14="http://schemas.microsoft.com/office/powerpoint/2010/main" val="2797649899"/>
              </p:ext>
            </p:extLst>
          </p:nvPr>
        </p:nvGraphicFramePr>
        <p:xfrm>
          <a:off x="3364637" y="3986282"/>
          <a:ext cx="6684885" cy="1765668"/>
        </p:xfrm>
        <a:graphic>
          <a:graphicData uri="http://schemas.openxmlformats.org/drawingml/2006/table">
            <a:tbl>
              <a:tblPr>
                <a:tableStyleId>{5C22544A-7EE6-4342-B048-85BDC9FD1C3A}</a:tableStyleId>
              </a:tblPr>
              <a:tblGrid>
                <a:gridCol w="4674401">
                  <a:extLst>
                    <a:ext uri="{9D8B030D-6E8A-4147-A177-3AD203B41FA5}">
                      <a16:colId xmlns:a16="http://schemas.microsoft.com/office/drawing/2014/main" val="1073791645"/>
                    </a:ext>
                  </a:extLst>
                </a:gridCol>
                <a:gridCol w="2010484">
                  <a:extLst>
                    <a:ext uri="{9D8B030D-6E8A-4147-A177-3AD203B41FA5}">
                      <a16:colId xmlns:a16="http://schemas.microsoft.com/office/drawing/2014/main" val="2788285369"/>
                    </a:ext>
                  </a:extLst>
                </a:gridCol>
              </a:tblGrid>
              <a:tr h="261013">
                <a:tc>
                  <a:txBody>
                    <a:bodyPr/>
                    <a:lstStyle/>
                    <a:p>
                      <a:pPr marR="14605" indent="457200">
                        <a:lnSpc>
                          <a:spcPct val="115000"/>
                        </a:lnSpc>
                        <a:spcAft>
                          <a:spcPts val="1200"/>
                        </a:spcAft>
                      </a:pPr>
                      <a:r>
                        <a:rPr lang="en-US" sz="1100">
                          <a:effectLst/>
                        </a:rPr>
                        <a:t>Correctly Classified Instances: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a:effectLst/>
                        </a:rPr>
                        <a:t>98.8528 %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16473112"/>
                  </a:ext>
                </a:extLst>
              </a:tr>
              <a:tr h="261013">
                <a:tc>
                  <a:txBody>
                    <a:bodyPr/>
                    <a:lstStyle/>
                    <a:p>
                      <a:pPr marR="14605" indent="457200">
                        <a:lnSpc>
                          <a:spcPct val="115000"/>
                        </a:lnSpc>
                        <a:spcAft>
                          <a:spcPts val="1200"/>
                        </a:spcAft>
                      </a:pPr>
                      <a:r>
                        <a:rPr lang="en-US" sz="1100">
                          <a:effectLst/>
                        </a:rPr>
                        <a:t>Incorrectly Classified Instances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a:effectLst/>
                        </a:rPr>
                        <a:t>1.1472 %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7430289"/>
                  </a:ext>
                </a:extLst>
              </a:tr>
              <a:tr h="126176">
                <a:tc>
                  <a:txBody>
                    <a:bodyPr/>
                    <a:lstStyle/>
                    <a:p>
                      <a:pPr marR="14605" indent="457200">
                        <a:lnSpc>
                          <a:spcPct val="115000"/>
                        </a:lnSpc>
                        <a:spcAft>
                          <a:spcPts val="1200"/>
                        </a:spcAft>
                      </a:pPr>
                      <a:r>
                        <a:rPr lang="en-US" sz="1100">
                          <a:effectLst/>
                        </a:rPr>
                        <a:t>Kappa statistic</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a:effectLst/>
                        </a:rPr>
                        <a:t>0.9854%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6669143"/>
                  </a:ext>
                </a:extLst>
              </a:tr>
              <a:tr h="126176">
                <a:tc>
                  <a:txBody>
                    <a:bodyPr/>
                    <a:lstStyle/>
                    <a:p>
                      <a:pPr marR="14605" indent="457200">
                        <a:lnSpc>
                          <a:spcPct val="115000"/>
                        </a:lnSpc>
                        <a:spcAft>
                          <a:spcPts val="1200"/>
                        </a:spcAft>
                      </a:pPr>
                      <a:r>
                        <a:rPr lang="en-US" sz="1100">
                          <a:effectLst/>
                        </a:rPr>
                        <a:t>Mean absolute error</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a:effectLst/>
                        </a:rPr>
                        <a:t>0.0084%</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3892779"/>
                  </a:ext>
                </a:extLst>
              </a:tr>
              <a:tr h="126176">
                <a:tc>
                  <a:txBody>
                    <a:bodyPr/>
                    <a:lstStyle/>
                    <a:p>
                      <a:pPr marR="14605" indent="457200">
                        <a:lnSpc>
                          <a:spcPct val="115000"/>
                        </a:lnSpc>
                        <a:spcAft>
                          <a:spcPts val="1200"/>
                        </a:spcAft>
                      </a:pPr>
                      <a:r>
                        <a:rPr lang="en-US" sz="1100">
                          <a:effectLst/>
                        </a:rPr>
                        <a:t>Root mean squared error</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a:effectLst/>
                        </a:rPr>
                        <a:t>0.065%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1619049"/>
                  </a:ext>
                </a:extLst>
              </a:tr>
              <a:tr h="261013">
                <a:tc>
                  <a:txBody>
                    <a:bodyPr/>
                    <a:lstStyle/>
                    <a:p>
                      <a:pPr marR="14605" indent="457200">
                        <a:lnSpc>
                          <a:spcPct val="115000"/>
                        </a:lnSpc>
                        <a:spcAft>
                          <a:spcPts val="1200"/>
                        </a:spcAft>
                      </a:pPr>
                      <a:r>
                        <a:rPr lang="en-US" sz="1100">
                          <a:effectLst/>
                        </a:rPr>
                        <a:t>Relative absolute error</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a:effectLst/>
                        </a:rPr>
                        <a:t>2.6908 %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2863816"/>
                  </a:ext>
                </a:extLst>
              </a:tr>
              <a:tr h="261013">
                <a:tc>
                  <a:txBody>
                    <a:bodyPr/>
                    <a:lstStyle/>
                    <a:p>
                      <a:pPr marR="14605" indent="457200">
                        <a:lnSpc>
                          <a:spcPct val="115000"/>
                        </a:lnSpc>
                        <a:spcAft>
                          <a:spcPts val="1200"/>
                        </a:spcAft>
                      </a:pPr>
                      <a:r>
                        <a:rPr lang="en-US" sz="1100">
                          <a:effectLst/>
                        </a:rPr>
                        <a:t>Root relative squared error</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a:effectLst/>
                        </a:rPr>
                        <a:t>16.4041 %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04181266"/>
                  </a:ext>
                </a:extLst>
              </a:tr>
              <a:tr h="126176">
                <a:tc>
                  <a:txBody>
                    <a:bodyPr/>
                    <a:lstStyle/>
                    <a:p>
                      <a:pPr marR="14605" indent="457200">
                        <a:lnSpc>
                          <a:spcPct val="115000"/>
                        </a:lnSpc>
                        <a:spcAft>
                          <a:spcPts val="1200"/>
                        </a:spcAft>
                      </a:pPr>
                      <a:r>
                        <a:rPr lang="en-US" sz="1100">
                          <a:effectLst/>
                        </a:rPr>
                        <a:t>Total Number of Instances</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n-US" sz="1100" dirty="0">
                          <a:effectLst/>
                        </a:rPr>
                        <a:t>2092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9141380"/>
                  </a:ext>
                </a:extLst>
              </a:tr>
            </a:tbl>
          </a:graphicData>
        </a:graphic>
      </p:graphicFrame>
    </p:spTree>
    <p:extLst>
      <p:ext uri="{BB962C8B-B14F-4D97-AF65-F5344CB8AC3E}">
        <p14:creationId xmlns:p14="http://schemas.microsoft.com/office/powerpoint/2010/main" val="1068439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par>
                                <p:cTn id="33" presetID="2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09600" y="0"/>
            <a:ext cx="10972800" cy="1143000"/>
          </a:xfrm>
        </p:spPr>
        <p:txBody>
          <a:bodyPr/>
          <a:lstStyle/>
          <a:p>
            <a:r>
              <a:rPr lang="es-ES" dirty="0">
                <a:solidFill>
                  <a:schemeClr val="bg1"/>
                </a:solidFill>
              </a:rPr>
              <a:t>DESARROLLO</a:t>
            </a:r>
          </a:p>
        </p:txBody>
      </p:sp>
      <p:sp>
        <p:nvSpPr>
          <p:cNvPr id="6" name="Rectángulo: esquinas redondeadas 5">
            <a:extLst>
              <a:ext uri="{FF2B5EF4-FFF2-40B4-BE49-F238E27FC236}">
                <a16:creationId xmlns:a16="http://schemas.microsoft.com/office/drawing/2014/main" id="{3382019B-D71D-48D2-B23D-D334E3F0E70A}"/>
              </a:ext>
            </a:extLst>
          </p:cNvPr>
          <p:cNvSpPr/>
          <p:nvPr/>
        </p:nvSpPr>
        <p:spPr>
          <a:xfrm>
            <a:off x="1632038" y="73462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PRUEBA DEL MODELO</a:t>
            </a:r>
          </a:p>
        </p:txBody>
      </p:sp>
      <p:sp>
        <p:nvSpPr>
          <p:cNvPr id="9" name="Elipse 8">
            <a:extLst>
              <a:ext uri="{FF2B5EF4-FFF2-40B4-BE49-F238E27FC236}">
                <a16:creationId xmlns:a16="http://schemas.microsoft.com/office/drawing/2014/main" id="{71945F31-28CF-4821-AA25-CF1F2758770A}"/>
              </a:ext>
            </a:extLst>
          </p:cNvPr>
          <p:cNvSpPr/>
          <p:nvPr/>
        </p:nvSpPr>
        <p:spPr>
          <a:xfrm>
            <a:off x="758896" y="687742"/>
            <a:ext cx="838734"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effectLst>
                  <a:glow>
                    <a:srgbClr val="000000"/>
                  </a:glow>
                  <a:outerShdw sx="0" sy="0">
                    <a:srgbClr val="000000"/>
                  </a:outerShdw>
                  <a:reflection stA="0" endPos="0" fadeDir="0" sx="0" sy="0"/>
                </a:effectLst>
              </a:rPr>
              <a:t>Fase 5</a:t>
            </a:r>
            <a:endParaRPr lang="es-EC" sz="1200" dirty="0"/>
          </a:p>
        </p:txBody>
      </p:sp>
      <p:sp>
        <p:nvSpPr>
          <p:cNvPr id="10" name="Rectángulo: esquinas redondeadas 9">
            <a:extLst>
              <a:ext uri="{FF2B5EF4-FFF2-40B4-BE49-F238E27FC236}">
                <a16:creationId xmlns:a16="http://schemas.microsoft.com/office/drawing/2014/main" id="{D8057024-7E1B-4EE2-A2FD-203A20A14BBB}"/>
              </a:ext>
            </a:extLst>
          </p:cNvPr>
          <p:cNvSpPr/>
          <p:nvPr/>
        </p:nvSpPr>
        <p:spPr>
          <a:xfrm>
            <a:off x="1624637" y="1401928"/>
            <a:ext cx="10099657" cy="1143000"/>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C" dirty="0">
                <a:solidFill>
                  <a:schemeClr val="tx1"/>
                </a:solidFill>
              </a:rPr>
              <a:t>Una evaluación precisa del modelo y la inspección de los procesos realizados para crear un modelo y asegurar un alcance final de negocio. Es importante determinar algún objetivo no considerado. Las labores a ejecutarse son: la evaluación de resultados, verificar el proceso y precisar para poner en marcha</a:t>
            </a:r>
            <a:endParaRPr lang="es-EC" sz="1600" b="1" dirty="0">
              <a:solidFill>
                <a:schemeClr val="tx1"/>
              </a:solidFill>
              <a:effectLst>
                <a:glow>
                  <a:srgbClr val="000000"/>
                </a:glow>
                <a:outerShdw sx="0" sy="0">
                  <a:srgbClr val="000000"/>
                </a:outerShdw>
                <a:reflection stA="0" endPos="0" fadeDir="0" sx="0" sy="0"/>
              </a:effectLst>
            </a:endParaRPr>
          </a:p>
        </p:txBody>
      </p:sp>
      <p:pic>
        <p:nvPicPr>
          <p:cNvPr id="6146" name="Picture 2" descr="AnTuTu estrena 'benchmark' para medir la IA de los smartphones">
            <a:extLst>
              <a:ext uri="{FF2B5EF4-FFF2-40B4-BE49-F238E27FC236}">
                <a16:creationId xmlns:a16="http://schemas.microsoft.com/office/drawing/2014/main" id="{58A33079-64DA-47EB-906E-F63EFAC26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866" y="2749116"/>
            <a:ext cx="5814874" cy="309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231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wipe(down)">
                                      <p:cBhvr>
                                        <p:cTn id="2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09600" y="0"/>
            <a:ext cx="10972800" cy="1143000"/>
          </a:xfrm>
        </p:spPr>
        <p:txBody>
          <a:bodyPr/>
          <a:lstStyle/>
          <a:p>
            <a:r>
              <a:rPr lang="es-ES" dirty="0">
                <a:solidFill>
                  <a:schemeClr val="bg1"/>
                </a:solidFill>
              </a:rPr>
              <a:t>DESARROLLO</a:t>
            </a:r>
          </a:p>
        </p:txBody>
      </p:sp>
      <p:sp>
        <p:nvSpPr>
          <p:cNvPr id="6" name="Rectángulo: esquinas redondeadas 5">
            <a:extLst>
              <a:ext uri="{FF2B5EF4-FFF2-40B4-BE49-F238E27FC236}">
                <a16:creationId xmlns:a16="http://schemas.microsoft.com/office/drawing/2014/main" id="{3382019B-D71D-48D2-B23D-D334E3F0E70A}"/>
              </a:ext>
            </a:extLst>
          </p:cNvPr>
          <p:cNvSpPr/>
          <p:nvPr/>
        </p:nvSpPr>
        <p:spPr>
          <a:xfrm>
            <a:off x="1632038" y="73462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PRUEBA DEL MODELO</a:t>
            </a:r>
          </a:p>
        </p:txBody>
      </p:sp>
      <p:sp>
        <p:nvSpPr>
          <p:cNvPr id="9" name="Elipse 8">
            <a:extLst>
              <a:ext uri="{FF2B5EF4-FFF2-40B4-BE49-F238E27FC236}">
                <a16:creationId xmlns:a16="http://schemas.microsoft.com/office/drawing/2014/main" id="{71945F31-28CF-4821-AA25-CF1F2758770A}"/>
              </a:ext>
            </a:extLst>
          </p:cNvPr>
          <p:cNvSpPr/>
          <p:nvPr/>
        </p:nvSpPr>
        <p:spPr>
          <a:xfrm>
            <a:off x="758896" y="687742"/>
            <a:ext cx="838734"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effectLst>
                  <a:glow>
                    <a:srgbClr val="000000"/>
                  </a:glow>
                  <a:outerShdw sx="0" sy="0">
                    <a:srgbClr val="000000"/>
                  </a:outerShdw>
                  <a:reflection stA="0" endPos="0" fadeDir="0" sx="0" sy="0"/>
                </a:effectLst>
              </a:rPr>
              <a:t>Fase 5</a:t>
            </a:r>
            <a:endParaRPr lang="es-EC" sz="1200" dirty="0"/>
          </a:p>
        </p:txBody>
      </p:sp>
      <p:pic>
        <p:nvPicPr>
          <p:cNvPr id="7" name="Imagen 6">
            <a:extLst>
              <a:ext uri="{FF2B5EF4-FFF2-40B4-BE49-F238E27FC236}">
                <a16:creationId xmlns:a16="http://schemas.microsoft.com/office/drawing/2014/main" id="{950C6514-3E26-4913-80D3-A6A1B719C7BD}"/>
              </a:ext>
            </a:extLst>
          </p:cNvPr>
          <p:cNvPicPr/>
          <p:nvPr/>
        </p:nvPicPr>
        <p:blipFill rotWithShape="1">
          <a:blip r:embed="rId2">
            <a:extLst>
              <a:ext uri="{28A0092B-C50C-407E-A947-70E740481C1C}">
                <a14:useLocalDpi xmlns:a14="http://schemas.microsoft.com/office/drawing/2010/main" val="0"/>
              </a:ext>
            </a:extLst>
          </a:blip>
          <a:srcRect l="25521" t="44049" r="22025" b="25543"/>
          <a:stretch/>
        </p:blipFill>
        <p:spPr bwMode="auto">
          <a:xfrm>
            <a:off x="1722268" y="1932019"/>
            <a:ext cx="9860132" cy="2035175"/>
          </a:xfrm>
          <a:prstGeom prst="rect">
            <a:avLst/>
          </a:prstGeom>
          <a:ln>
            <a:noFill/>
          </a:ln>
          <a:extLst>
            <a:ext uri="{53640926-AAD7-44D8-BBD7-CCE9431645EC}">
              <a14:shadowObscured xmlns:a14="http://schemas.microsoft.com/office/drawing/2010/main"/>
            </a:ext>
          </a:extLst>
        </p:spPr>
      </p:pic>
      <p:sp>
        <p:nvSpPr>
          <p:cNvPr id="11" name="Rectángulo: esquinas redondeadas 10">
            <a:extLst>
              <a:ext uri="{FF2B5EF4-FFF2-40B4-BE49-F238E27FC236}">
                <a16:creationId xmlns:a16="http://schemas.microsoft.com/office/drawing/2014/main" id="{E78980A5-85DE-43E4-8D78-EEF5BE36C081}"/>
              </a:ext>
            </a:extLst>
          </p:cNvPr>
          <p:cNvSpPr/>
          <p:nvPr/>
        </p:nvSpPr>
        <p:spPr>
          <a:xfrm>
            <a:off x="1624640" y="141080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Comparativa del modelo con set de daros diferentes  </a:t>
            </a:r>
          </a:p>
        </p:txBody>
      </p:sp>
      <p:pic>
        <p:nvPicPr>
          <p:cNvPr id="12" name="Imagen 11">
            <a:extLst>
              <a:ext uri="{FF2B5EF4-FFF2-40B4-BE49-F238E27FC236}">
                <a16:creationId xmlns:a16="http://schemas.microsoft.com/office/drawing/2014/main" id="{9D15566D-5E4E-462C-BADC-1E9CBADC5D4C}"/>
              </a:ext>
            </a:extLst>
          </p:cNvPr>
          <p:cNvPicPr/>
          <p:nvPr/>
        </p:nvPicPr>
        <p:blipFill rotWithShape="1">
          <a:blip r:embed="rId3">
            <a:extLst>
              <a:ext uri="{28A0092B-C50C-407E-A947-70E740481C1C}">
                <a14:useLocalDpi xmlns:a14="http://schemas.microsoft.com/office/drawing/2010/main" val="0"/>
              </a:ext>
            </a:extLst>
          </a:blip>
          <a:srcRect l="25067" t="37867" r="22482" b="25808"/>
          <a:stretch/>
        </p:blipFill>
        <p:spPr bwMode="auto">
          <a:xfrm>
            <a:off x="5246703" y="3967194"/>
            <a:ext cx="6433324" cy="2035175"/>
          </a:xfrm>
          <a:prstGeom prst="rect">
            <a:avLst/>
          </a:prstGeom>
          <a:ln>
            <a:noFill/>
          </a:ln>
          <a:extLst>
            <a:ext uri="{53640926-AAD7-44D8-BBD7-CCE9431645EC}">
              <a14:shadowObscured xmlns:a14="http://schemas.microsoft.com/office/drawing/2010/main"/>
            </a:ext>
          </a:extLst>
        </p:spPr>
      </p:pic>
      <p:sp>
        <p:nvSpPr>
          <p:cNvPr id="13" name="Rectángulo: esquinas redondeadas 12">
            <a:extLst>
              <a:ext uri="{FF2B5EF4-FFF2-40B4-BE49-F238E27FC236}">
                <a16:creationId xmlns:a16="http://schemas.microsoft.com/office/drawing/2014/main" id="{B8E7EC3D-35CA-4390-AB7E-5DAEC2D177FC}"/>
              </a:ext>
            </a:extLst>
          </p:cNvPr>
          <p:cNvSpPr/>
          <p:nvPr/>
        </p:nvSpPr>
        <p:spPr>
          <a:xfrm>
            <a:off x="1820066" y="4639333"/>
            <a:ext cx="2547747" cy="958787"/>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Resultado </a:t>
            </a:r>
          </a:p>
        </p:txBody>
      </p:sp>
      <p:sp>
        <p:nvSpPr>
          <p:cNvPr id="2" name="Flecha: a la derecha 1">
            <a:extLst>
              <a:ext uri="{FF2B5EF4-FFF2-40B4-BE49-F238E27FC236}">
                <a16:creationId xmlns:a16="http://schemas.microsoft.com/office/drawing/2014/main" id="{224214FD-C427-46ED-B138-30C1E7267AEA}"/>
              </a:ext>
            </a:extLst>
          </p:cNvPr>
          <p:cNvSpPr/>
          <p:nvPr/>
        </p:nvSpPr>
        <p:spPr>
          <a:xfrm>
            <a:off x="4465468" y="4962617"/>
            <a:ext cx="887767" cy="3551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14261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09600" y="0"/>
            <a:ext cx="10972800" cy="1143000"/>
          </a:xfrm>
        </p:spPr>
        <p:txBody>
          <a:bodyPr/>
          <a:lstStyle/>
          <a:p>
            <a:r>
              <a:rPr lang="es-ES" dirty="0">
                <a:solidFill>
                  <a:schemeClr val="bg1"/>
                </a:solidFill>
              </a:rPr>
              <a:t>DESARROLLO</a:t>
            </a:r>
          </a:p>
        </p:txBody>
      </p:sp>
      <p:sp>
        <p:nvSpPr>
          <p:cNvPr id="6" name="Rectángulo: esquinas redondeadas 5">
            <a:extLst>
              <a:ext uri="{FF2B5EF4-FFF2-40B4-BE49-F238E27FC236}">
                <a16:creationId xmlns:a16="http://schemas.microsoft.com/office/drawing/2014/main" id="{3382019B-D71D-48D2-B23D-D334E3F0E70A}"/>
              </a:ext>
            </a:extLst>
          </p:cNvPr>
          <p:cNvSpPr/>
          <p:nvPr/>
        </p:nvSpPr>
        <p:spPr>
          <a:xfrm>
            <a:off x="1632038" y="73462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rPr>
              <a:t>DESPLIEGUE O IMPLEMENTACIÓN</a:t>
            </a:r>
            <a:endParaRPr lang="es-EC" b="1" dirty="0">
              <a:solidFill>
                <a:schemeClr val="tx1"/>
              </a:solidFill>
              <a:effectLst>
                <a:glow>
                  <a:srgbClr val="000000"/>
                </a:glow>
                <a:outerShdw sx="0" sy="0">
                  <a:srgbClr val="000000"/>
                </a:outerShdw>
                <a:reflection stA="0" endPos="0" fadeDir="0" sx="0" sy="0"/>
              </a:effectLst>
            </a:endParaRPr>
          </a:p>
        </p:txBody>
      </p:sp>
      <p:sp>
        <p:nvSpPr>
          <p:cNvPr id="9" name="Elipse 8">
            <a:extLst>
              <a:ext uri="{FF2B5EF4-FFF2-40B4-BE49-F238E27FC236}">
                <a16:creationId xmlns:a16="http://schemas.microsoft.com/office/drawing/2014/main" id="{71945F31-28CF-4821-AA25-CF1F2758770A}"/>
              </a:ext>
            </a:extLst>
          </p:cNvPr>
          <p:cNvSpPr/>
          <p:nvPr/>
        </p:nvSpPr>
        <p:spPr>
          <a:xfrm>
            <a:off x="758896" y="687742"/>
            <a:ext cx="838734"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effectLst>
                  <a:glow>
                    <a:srgbClr val="000000"/>
                  </a:glow>
                  <a:outerShdw sx="0" sy="0">
                    <a:srgbClr val="000000"/>
                  </a:outerShdw>
                  <a:reflection stA="0" endPos="0" fadeDir="0" sx="0" sy="0"/>
                </a:effectLst>
              </a:rPr>
              <a:t>Fase 6</a:t>
            </a:r>
            <a:endParaRPr lang="es-EC" sz="1200" dirty="0"/>
          </a:p>
        </p:txBody>
      </p:sp>
      <p:sp>
        <p:nvSpPr>
          <p:cNvPr id="10" name="Rectángulo: esquinas redondeadas 9">
            <a:extLst>
              <a:ext uri="{FF2B5EF4-FFF2-40B4-BE49-F238E27FC236}">
                <a16:creationId xmlns:a16="http://schemas.microsoft.com/office/drawing/2014/main" id="{D8057024-7E1B-4EE2-A2FD-203A20A14BBB}"/>
              </a:ext>
            </a:extLst>
          </p:cNvPr>
          <p:cNvSpPr/>
          <p:nvPr/>
        </p:nvSpPr>
        <p:spPr>
          <a:xfrm>
            <a:off x="1624637" y="1401928"/>
            <a:ext cx="10099657" cy="1143000"/>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C" b="1" dirty="0">
                <a:solidFill>
                  <a:schemeClr val="tx1"/>
                </a:solidFill>
              </a:rPr>
              <a:t>La información adquirida debe ser informado de manera precisa y representado de manera comprensible para que el usuario pueda utilizarla. En cambio, la cantidad que necesitamos ira dependiendo, este proceso de la fase puede ser variada. Las labores a realizan son: crear un plan de implantación, realizar monitoreo y mantenimiento al plan, comunicar sobre el proyecto y la revisión del mismo.</a:t>
            </a:r>
            <a:endParaRPr lang="es-EC" sz="1600" b="1" dirty="0">
              <a:solidFill>
                <a:schemeClr val="tx1"/>
              </a:solidFill>
              <a:effectLst>
                <a:glow>
                  <a:srgbClr val="000000"/>
                </a:glow>
                <a:outerShdw sx="0" sy="0">
                  <a:srgbClr val="000000"/>
                </a:outerShdw>
                <a:reflection stA="0" endPos="0" fadeDir="0" sx="0" sy="0"/>
              </a:effectLst>
            </a:endParaRPr>
          </a:p>
        </p:txBody>
      </p:sp>
      <p:graphicFrame>
        <p:nvGraphicFramePr>
          <p:cNvPr id="2" name="Tabla 1">
            <a:extLst>
              <a:ext uri="{FF2B5EF4-FFF2-40B4-BE49-F238E27FC236}">
                <a16:creationId xmlns:a16="http://schemas.microsoft.com/office/drawing/2014/main" id="{E300F197-B90C-42E9-842A-A8D80064DEE7}"/>
              </a:ext>
            </a:extLst>
          </p:cNvPr>
          <p:cNvGraphicFramePr>
            <a:graphicFrameLocks noGrp="1"/>
          </p:cNvGraphicFramePr>
          <p:nvPr>
            <p:extLst>
              <p:ext uri="{D42A27DB-BD31-4B8C-83A1-F6EECF244321}">
                <p14:modId xmlns:p14="http://schemas.microsoft.com/office/powerpoint/2010/main" val="2872550773"/>
              </p:ext>
            </p:extLst>
          </p:nvPr>
        </p:nvGraphicFramePr>
        <p:xfrm>
          <a:off x="4953740" y="2775734"/>
          <a:ext cx="6791421" cy="2739085"/>
        </p:xfrm>
        <a:graphic>
          <a:graphicData uri="http://schemas.openxmlformats.org/drawingml/2006/table">
            <a:tbl>
              <a:tblPr firstRow="1" firstCol="1" bandRow="1">
                <a:tableStyleId>{5C22544A-7EE6-4342-B048-85BDC9FD1C3A}</a:tableStyleId>
              </a:tblPr>
              <a:tblGrid>
                <a:gridCol w="1919314">
                  <a:extLst>
                    <a:ext uri="{9D8B030D-6E8A-4147-A177-3AD203B41FA5}">
                      <a16:colId xmlns:a16="http://schemas.microsoft.com/office/drawing/2014/main" val="1291307335"/>
                    </a:ext>
                  </a:extLst>
                </a:gridCol>
                <a:gridCol w="1276647">
                  <a:extLst>
                    <a:ext uri="{9D8B030D-6E8A-4147-A177-3AD203B41FA5}">
                      <a16:colId xmlns:a16="http://schemas.microsoft.com/office/drawing/2014/main" val="1050569876"/>
                    </a:ext>
                  </a:extLst>
                </a:gridCol>
                <a:gridCol w="923278">
                  <a:extLst>
                    <a:ext uri="{9D8B030D-6E8A-4147-A177-3AD203B41FA5}">
                      <a16:colId xmlns:a16="http://schemas.microsoft.com/office/drawing/2014/main" val="867380856"/>
                    </a:ext>
                  </a:extLst>
                </a:gridCol>
                <a:gridCol w="1340528">
                  <a:extLst>
                    <a:ext uri="{9D8B030D-6E8A-4147-A177-3AD203B41FA5}">
                      <a16:colId xmlns:a16="http://schemas.microsoft.com/office/drawing/2014/main" val="1360622973"/>
                    </a:ext>
                  </a:extLst>
                </a:gridCol>
                <a:gridCol w="1331654">
                  <a:extLst>
                    <a:ext uri="{9D8B030D-6E8A-4147-A177-3AD203B41FA5}">
                      <a16:colId xmlns:a16="http://schemas.microsoft.com/office/drawing/2014/main" val="1784742414"/>
                    </a:ext>
                  </a:extLst>
                </a:gridCol>
              </a:tblGrid>
              <a:tr h="341028">
                <a:tc>
                  <a:txBody>
                    <a:bodyPr/>
                    <a:lstStyle/>
                    <a:p>
                      <a:pPr marR="14605" indent="457200" algn="l">
                        <a:lnSpc>
                          <a:spcPct val="150000"/>
                        </a:lnSpc>
                        <a:spcAft>
                          <a:spcPts val="1200"/>
                        </a:spcAft>
                      </a:pPr>
                      <a:r>
                        <a:rPr lang="es-EC" sz="1100" dirty="0">
                          <a:solidFill>
                            <a:schemeClr val="tx1"/>
                          </a:solidFill>
                          <a:effectLst/>
                        </a:rPr>
                        <a:t>Delitos</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2019</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2020</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Diferencia</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Porcentaje</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0166334"/>
                  </a:ext>
                </a:extLst>
              </a:tr>
              <a:tr h="160821">
                <a:tc>
                  <a:txBody>
                    <a:bodyPr/>
                    <a:lstStyle/>
                    <a:p>
                      <a:pPr marR="14605" indent="457200" algn="l">
                        <a:lnSpc>
                          <a:spcPct val="150000"/>
                        </a:lnSpc>
                        <a:spcAft>
                          <a:spcPts val="1200"/>
                        </a:spcAft>
                      </a:pPr>
                      <a:r>
                        <a:rPr lang="es-EC" sz="1100" dirty="0">
                          <a:solidFill>
                            <a:schemeClr val="tx1"/>
                          </a:solidFill>
                          <a:effectLst/>
                        </a:rPr>
                        <a:t> </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2971717"/>
                  </a:ext>
                </a:extLst>
              </a:tr>
              <a:tr h="279002">
                <a:tc>
                  <a:txBody>
                    <a:bodyPr/>
                    <a:lstStyle/>
                    <a:p>
                      <a:pPr marR="14605" indent="457200" algn="l">
                        <a:lnSpc>
                          <a:spcPct val="150000"/>
                        </a:lnSpc>
                        <a:spcAft>
                          <a:spcPts val="1200"/>
                        </a:spcAft>
                      </a:pPr>
                      <a:r>
                        <a:rPr lang="es-EC" sz="900" dirty="0">
                          <a:solidFill>
                            <a:schemeClr val="tx1"/>
                          </a:solidFill>
                          <a:effectLst/>
                        </a:rPr>
                        <a:t>Robo a personas</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a:solidFill>
                            <a:schemeClr val="tx1"/>
                          </a:solidFill>
                          <a:effectLst/>
                        </a:rPr>
                        <a:t>113</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85</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-28</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-24.78%</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1434918"/>
                  </a:ext>
                </a:extLst>
              </a:tr>
              <a:tr h="279002">
                <a:tc>
                  <a:txBody>
                    <a:bodyPr/>
                    <a:lstStyle/>
                    <a:p>
                      <a:pPr marR="14605" indent="457200" algn="l">
                        <a:lnSpc>
                          <a:spcPct val="150000"/>
                        </a:lnSpc>
                        <a:spcAft>
                          <a:spcPts val="1200"/>
                        </a:spcAft>
                      </a:pPr>
                      <a:r>
                        <a:rPr lang="es-EC" sz="900" dirty="0">
                          <a:solidFill>
                            <a:schemeClr val="tx1"/>
                          </a:solidFill>
                          <a:effectLst/>
                        </a:rPr>
                        <a:t>Robo de bienes y accesorios</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a:solidFill>
                            <a:schemeClr val="tx1"/>
                          </a:solidFill>
                          <a:effectLst/>
                        </a:rPr>
                        <a:t>55</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22</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-33</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-60.00%</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1475251"/>
                  </a:ext>
                </a:extLst>
              </a:tr>
              <a:tr h="279002">
                <a:tc>
                  <a:txBody>
                    <a:bodyPr/>
                    <a:lstStyle/>
                    <a:p>
                      <a:pPr marR="14605" indent="457200" algn="l">
                        <a:lnSpc>
                          <a:spcPct val="150000"/>
                        </a:lnSpc>
                        <a:spcAft>
                          <a:spcPts val="1200"/>
                        </a:spcAft>
                      </a:pPr>
                      <a:r>
                        <a:rPr lang="es-EC" sz="900" dirty="0">
                          <a:solidFill>
                            <a:schemeClr val="tx1"/>
                          </a:solidFill>
                          <a:effectLst/>
                        </a:rPr>
                        <a:t>Robo a domicilio</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a:solidFill>
                            <a:schemeClr val="tx1"/>
                          </a:solidFill>
                          <a:effectLst/>
                        </a:rPr>
                        <a:t>15</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12</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-3</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-20.00%</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4628027"/>
                  </a:ext>
                </a:extLst>
              </a:tr>
              <a:tr h="279002">
                <a:tc>
                  <a:txBody>
                    <a:bodyPr/>
                    <a:lstStyle/>
                    <a:p>
                      <a:pPr marR="14605" indent="457200" algn="l">
                        <a:lnSpc>
                          <a:spcPct val="150000"/>
                        </a:lnSpc>
                        <a:spcAft>
                          <a:spcPts val="1200"/>
                        </a:spcAft>
                      </a:pPr>
                      <a:r>
                        <a:rPr lang="es-EC" sz="900">
                          <a:solidFill>
                            <a:schemeClr val="tx1"/>
                          </a:solidFill>
                          <a:effectLst/>
                        </a:rPr>
                        <a:t>Robo a unidades económicas</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dirty="0">
                          <a:solidFill>
                            <a:schemeClr val="tx1"/>
                          </a:solidFill>
                          <a:effectLst/>
                        </a:rPr>
                        <a:t>14</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11</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-3</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-21.47%</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7118948"/>
                  </a:ext>
                </a:extLst>
              </a:tr>
              <a:tr h="279002">
                <a:tc>
                  <a:txBody>
                    <a:bodyPr/>
                    <a:lstStyle/>
                    <a:p>
                      <a:pPr marR="14605" indent="457200" algn="l">
                        <a:lnSpc>
                          <a:spcPct val="150000"/>
                        </a:lnSpc>
                        <a:spcAft>
                          <a:spcPts val="1200"/>
                        </a:spcAft>
                      </a:pPr>
                      <a:r>
                        <a:rPr lang="es-EC" sz="900">
                          <a:solidFill>
                            <a:schemeClr val="tx1"/>
                          </a:solidFill>
                          <a:effectLst/>
                        </a:rPr>
                        <a:t>Robo a motos</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dirty="0">
                          <a:solidFill>
                            <a:schemeClr val="tx1"/>
                          </a:solidFill>
                          <a:effectLst/>
                        </a:rPr>
                        <a:t>4</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11</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7</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+175.00%</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7518035"/>
                  </a:ext>
                </a:extLst>
              </a:tr>
              <a:tr h="279002">
                <a:tc>
                  <a:txBody>
                    <a:bodyPr/>
                    <a:lstStyle/>
                    <a:p>
                      <a:pPr marR="14605" indent="457200" algn="l">
                        <a:lnSpc>
                          <a:spcPct val="150000"/>
                        </a:lnSpc>
                        <a:spcAft>
                          <a:spcPts val="1200"/>
                        </a:spcAft>
                      </a:pPr>
                      <a:r>
                        <a:rPr lang="es-EC" sz="900">
                          <a:solidFill>
                            <a:schemeClr val="tx1"/>
                          </a:solidFill>
                          <a:effectLst/>
                        </a:rPr>
                        <a:t>Robo a carros</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dirty="0">
                          <a:solidFill>
                            <a:schemeClr val="tx1"/>
                          </a:solidFill>
                          <a:effectLst/>
                        </a:rPr>
                        <a:t>17</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dirty="0">
                          <a:solidFill>
                            <a:schemeClr val="tx1"/>
                          </a:solidFill>
                          <a:effectLst/>
                        </a:rPr>
                        <a:t>9</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dirty="0">
                          <a:solidFill>
                            <a:schemeClr val="tx1"/>
                          </a:solidFill>
                          <a:effectLst/>
                        </a:rPr>
                        <a:t>-8</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-47.06%</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9681486"/>
                  </a:ext>
                </a:extLst>
              </a:tr>
              <a:tr h="279002">
                <a:tc>
                  <a:txBody>
                    <a:bodyPr/>
                    <a:lstStyle/>
                    <a:p>
                      <a:pPr marR="14605" indent="457200" algn="l">
                        <a:lnSpc>
                          <a:spcPct val="150000"/>
                        </a:lnSpc>
                        <a:spcAft>
                          <a:spcPts val="1200"/>
                        </a:spcAft>
                      </a:pPr>
                      <a:r>
                        <a:rPr lang="es-EC" sz="900">
                          <a:solidFill>
                            <a:schemeClr val="tx1"/>
                          </a:solidFill>
                          <a:effectLst/>
                        </a:rPr>
                        <a:t>TOTAL</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a:solidFill>
                            <a:schemeClr val="tx1"/>
                          </a:solidFill>
                          <a:effectLst/>
                        </a:rPr>
                        <a:t>218</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150</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dirty="0">
                          <a:solidFill>
                            <a:schemeClr val="tx1"/>
                          </a:solidFill>
                          <a:effectLst/>
                        </a:rPr>
                        <a:t>-68</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dirty="0">
                          <a:solidFill>
                            <a:schemeClr val="tx1"/>
                          </a:solidFill>
                          <a:effectLst/>
                        </a:rPr>
                        <a:t>-31.20%</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9876874"/>
                  </a:ext>
                </a:extLst>
              </a:tr>
            </a:tbl>
          </a:graphicData>
        </a:graphic>
      </p:graphicFrame>
      <p:sp>
        <p:nvSpPr>
          <p:cNvPr id="11" name="Rectángulo: esquinas redondeadas 10">
            <a:extLst>
              <a:ext uri="{FF2B5EF4-FFF2-40B4-BE49-F238E27FC236}">
                <a16:creationId xmlns:a16="http://schemas.microsoft.com/office/drawing/2014/main" id="{5C2135F8-A165-4905-B7B5-948936BD951A}"/>
              </a:ext>
            </a:extLst>
          </p:cNvPr>
          <p:cNvSpPr/>
          <p:nvPr/>
        </p:nvSpPr>
        <p:spPr>
          <a:xfrm>
            <a:off x="1482744" y="3291404"/>
            <a:ext cx="2370165" cy="1600191"/>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rPr>
              <a:t>RESULTADOS DEL DESPLIEGUE </a:t>
            </a:r>
            <a:endParaRPr lang="es-EC" b="1" dirty="0">
              <a:solidFill>
                <a:schemeClr val="tx1"/>
              </a:solidFill>
              <a:effectLst>
                <a:glow>
                  <a:srgbClr val="000000"/>
                </a:glow>
                <a:outerShdw sx="0" sy="0">
                  <a:srgbClr val="000000"/>
                </a:outerShdw>
                <a:reflection stA="0" endPos="0" fadeDir="0" sx="0" sy="0"/>
              </a:effectLst>
            </a:endParaRPr>
          </a:p>
        </p:txBody>
      </p:sp>
      <p:sp>
        <p:nvSpPr>
          <p:cNvPr id="3" name="Flecha: a la derecha 2">
            <a:extLst>
              <a:ext uri="{FF2B5EF4-FFF2-40B4-BE49-F238E27FC236}">
                <a16:creationId xmlns:a16="http://schemas.microsoft.com/office/drawing/2014/main" id="{9C012FC0-62D4-49FC-B927-D117D519EC73}"/>
              </a:ext>
            </a:extLst>
          </p:cNvPr>
          <p:cNvSpPr/>
          <p:nvPr/>
        </p:nvSpPr>
        <p:spPr>
          <a:xfrm>
            <a:off x="4048217" y="3746377"/>
            <a:ext cx="710214" cy="577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03097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par>
                                <p:cTn id="34" presetID="22" presetClass="entr" presetSubtype="4"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0" grpId="0" animBg="1"/>
      <p:bldP spid="11"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S" dirty="0">
                <a:solidFill>
                  <a:schemeClr val="bg1"/>
                </a:solidFill>
              </a:rPr>
              <a:t>AGENDA</a:t>
            </a:r>
          </a:p>
        </p:txBody>
      </p:sp>
      <p:sp>
        <p:nvSpPr>
          <p:cNvPr id="6" name="Rectángulo: esquinas redondeadas 5">
            <a:extLst>
              <a:ext uri="{FF2B5EF4-FFF2-40B4-BE49-F238E27FC236}">
                <a16:creationId xmlns:a16="http://schemas.microsoft.com/office/drawing/2014/main" id="{56A7C72A-7B9E-492C-AF83-42D46824FFBF}"/>
              </a:ext>
            </a:extLst>
          </p:cNvPr>
          <p:cNvSpPr/>
          <p:nvPr/>
        </p:nvSpPr>
        <p:spPr>
          <a:xfrm>
            <a:off x="976047" y="1384114"/>
            <a:ext cx="4530903" cy="51370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ANTECEDENTES</a:t>
            </a:r>
            <a:endParaRPr lang="es-EC" sz="1200" b="1" dirty="0"/>
          </a:p>
        </p:txBody>
      </p:sp>
      <p:sp>
        <p:nvSpPr>
          <p:cNvPr id="7" name="Rectángulo: esquinas redondeadas 6">
            <a:extLst>
              <a:ext uri="{FF2B5EF4-FFF2-40B4-BE49-F238E27FC236}">
                <a16:creationId xmlns:a16="http://schemas.microsoft.com/office/drawing/2014/main" id="{DD462845-1C30-4609-9A66-66FA73E10F25}"/>
              </a:ext>
            </a:extLst>
          </p:cNvPr>
          <p:cNvSpPr/>
          <p:nvPr/>
        </p:nvSpPr>
        <p:spPr>
          <a:xfrm>
            <a:off x="955499" y="2098174"/>
            <a:ext cx="4530903" cy="51370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PROBLEMA</a:t>
            </a:r>
            <a:endParaRPr lang="es-EC" sz="1200" b="1" dirty="0"/>
          </a:p>
        </p:txBody>
      </p:sp>
      <p:sp>
        <p:nvSpPr>
          <p:cNvPr id="11" name="Rectángulo: esquinas redondeadas 10">
            <a:extLst>
              <a:ext uri="{FF2B5EF4-FFF2-40B4-BE49-F238E27FC236}">
                <a16:creationId xmlns:a16="http://schemas.microsoft.com/office/drawing/2014/main" id="{F8396F57-AA83-4503-9980-1141C5F2DE13}"/>
              </a:ext>
            </a:extLst>
          </p:cNvPr>
          <p:cNvSpPr/>
          <p:nvPr/>
        </p:nvSpPr>
        <p:spPr>
          <a:xfrm>
            <a:off x="955498" y="2843057"/>
            <a:ext cx="4530903" cy="51370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JUSTIFICACIÓN</a:t>
            </a:r>
            <a:endParaRPr lang="es-EC" sz="1200" b="1" dirty="0"/>
          </a:p>
        </p:txBody>
      </p:sp>
      <p:sp>
        <p:nvSpPr>
          <p:cNvPr id="15" name="Rectángulo: esquinas redondeadas 14">
            <a:extLst>
              <a:ext uri="{FF2B5EF4-FFF2-40B4-BE49-F238E27FC236}">
                <a16:creationId xmlns:a16="http://schemas.microsoft.com/office/drawing/2014/main" id="{4C8FC513-E82F-4B36-8151-8E465D74D78D}"/>
              </a:ext>
            </a:extLst>
          </p:cNvPr>
          <p:cNvSpPr/>
          <p:nvPr/>
        </p:nvSpPr>
        <p:spPr>
          <a:xfrm>
            <a:off x="955498" y="4368514"/>
            <a:ext cx="4530903" cy="51370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METODOLOGÍA </a:t>
            </a:r>
            <a:endParaRPr lang="es-EC" sz="1200" b="1" dirty="0"/>
          </a:p>
        </p:txBody>
      </p:sp>
      <p:sp>
        <p:nvSpPr>
          <p:cNvPr id="17" name="Rectángulo: esquinas redondeadas 16">
            <a:extLst>
              <a:ext uri="{FF2B5EF4-FFF2-40B4-BE49-F238E27FC236}">
                <a16:creationId xmlns:a16="http://schemas.microsoft.com/office/drawing/2014/main" id="{7244D9EE-DBF7-4AD4-B3E6-F77C2A7F688B}"/>
              </a:ext>
            </a:extLst>
          </p:cNvPr>
          <p:cNvSpPr/>
          <p:nvPr/>
        </p:nvSpPr>
        <p:spPr>
          <a:xfrm>
            <a:off x="955498" y="3572356"/>
            <a:ext cx="4530903" cy="51370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OBJETIVOS</a:t>
            </a:r>
            <a:endParaRPr lang="es-EC" sz="1200" b="1" dirty="0"/>
          </a:p>
        </p:txBody>
      </p:sp>
      <p:sp>
        <p:nvSpPr>
          <p:cNvPr id="30" name="Rectángulo: esquinas redondeadas 29">
            <a:extLst>
              <a:ext uri="{FF2B5EF4-FFF2-40B4-BE49-F238E27FC236}">
                <a16:creationId xmlns:a16="http://schemas.microsoft.com/office/drawing/2014/main" id="{8BD30CE0-C8CB-4D1D-AD06-04DC22638071}"/>
              </a:ext>
            </a:extLst>
          </p:cNvPr>
          <p:cNvSpPr/>
          <p:nvPr/>
        </p:nvSpPr>
        <p:spPr>
          <a:xfrm>
            <a:off x="6298917" y="1400156"/>
            <a:ext cx="4530903" cy="698017"/>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DESARROLLO</a:t>
            </a:r>
            <a:endParaRPr lang="es-EC" sz="1200" b="1" dirty="0"/>
          </a:p>
        </p:txBody>
      </p:sp>
      <p:sp>
        <p:nvSpPr>
          <p:cNvPr id="32" name="Rectángulo: esquinas redondeadas 31">
            <a:extLst>
              <a:ext uri="{FF2B5EF4-FFF2-40B4-BE49-F238E27FC236}">
                <a16:creationId xmlns:a16="http://schemas.microsoft.com/office/drawing/2014/main" id="{30F93E66-7957-4425-888D-6392919CCC19}"/>
              </a:ext>
            </a:extLst>
          </p:cNvPr>
          <p:cNvSpPr/>
          <p:nvPr/>
        </p:nvSpPr>
        <p:spPr>
          <a:xfrm>
            <a:off x="6298916" y="2340349"/>
            <a:ext cx="4530903" cy="633669"/>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RESULTADOS</a:t>
            </a:r>
            <a:endParaRPr lang="es-EC" sz="1200" b="1" dirty="0"/>
          </a:p>
        </p:txBody>
      </p:sp>
      <p:sp>
        <p:nvSpPr>
          <p:cNvPr id="34" name="Rectángulo: esquinas redondeadas 33">
            <a:extLst>
              <a:ext uri="{FF2B5EF4-FFF2-40B4-BE49-F238E27FC236}">
                <a16:creationId xmlns:a16="http://schemas.microsoft.com/office/drawing/2014/main" id="{178744CC-DEE6-485B-9A3A-1402F785F8B9}"/>
              </a:ext>
            </a:extLst>
          </p:cNvPr>
          <p:cNvSpPr/>
          <p:nvPr/>
        </p:nvSpPr>
        <p:spPr>
          <a:xfrm>
            <a:off x="6298916" y="3323950"/>
            <a:ext cx="4530903" cy="63366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600" b="1" dirty="0">
                <a:solidFill>
                  <a:schemeClr val="tx1"/>
                </a:solidFill>
              </a:rPr>
              <a:t>CONCLUSIONES Y RECOMENDACIONES</a:t>
            </a:r>
            <a:endParaRPr lang="es-EC" sz="1200" b="1" dirty="0"/>
          </a:p>
        </p:txBody>
      </p:sp>
      <p:sp>
        <p:nvSpPr>
          <p:cNvPr id="36" name="Rectángulo: esquinas redondeadas 35">
            <a:extLst>
              <a:ext uri="{FF2B5EF4-FFF2-40B4-BE49-F238E27FC236}">
                <a16:creationId xmlns:a16="http://schemas.microsoft.com/office/drawing/2014/main" id="{17B64194-3D7F-4E28-B50A-1DF822E844C5}"/>
              </a:ext>
            </a:extLst>
          </p:cNvPr>
          <p:cNvSpPr/>
          <p:nvPr/>
        </p:nvSpPr>
        <p:spPr>
          <a:xfrm>
            <a:off x="6298916" y="4281340"/>
            <a:ext cx="4530903" cy="63366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TRABAJOS FUTUROS</a:t>
            </a:r>
            <a:endParaRPr lang="es-EC" sz="1200" b="1" dirty="0"/>
          </a:p>
        </p:txBody>
      </p:sp>
    </p:spTree>
    <p:extLst>
      <p:ext uri="{BB962C8B-B14F-4D97-AF65-F5344CB8AC3E}">
        <p14:creationId xmlns:p14="http://schemas.microsoft.com/office/powerpoint/2010/main" val="2780642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5" grpId="0" animBg="1"/>
      <p:bldP spid="17" grpId="0" animBg="1"/>
      <p:bldP spid="30" grpId="0" animBg="1"/>
      <p:bldP spid="32" grpId="0" animBg="1"/>
      <p:bldP spid="34"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S" dirty="0">
                <a:solidFill>
                  <a:schemeClr val="bg1"/>
                </a:solidFill>
              </a:rPr>
              <a:t>RESULTADOS</a:t>
            </a:r>
          </a:p>
        </p:txBody>
      </p:sp>
      <p:sp>
        <p:nvSpPr>
          <p:cNvPr id="6" name="Rectángulo 5"/>
          <p:cNvSpPr/>
          <p:nvPr/>
        </p:nvSpPr>
        <p:spPr>
          <a:xfrm>
            <a:off x="796118" y="1143000"/>
            <a:ext cx="10786281" cy="523220"/>
          </a:xfrm>
          <a:prstGeom prst="rect">
            <a:avLst/>
          </a:prstGeom>
        </p:spPr>
        <p:txBody>
          <a:bodyPr wrap="square">
            <a:spAutoFit/>
          </a:bodyPr>
          <a:lstStyle/>
          <a:p>
            <a:br>
              <a:rPr lang="es-ES" dirty="0"/>
            </a:br>
            <a:endParaRPr lang="es-ES" dirty="0"/>
          </a:p>
        </p:txBody>
      </p:sp>
      <p:sp>
        <p:nvSpPr>
          <p:cNvPr id="8" name="Rectángulo: esquinas redondeadas 7">
            <a:extLst>
              <a:ext uri="{FF2B5EF4-FFF2-40B4-BE49-F238E27FC236}">
                <a16:creationId xmlns:a16="http://schemas.microsoft.com/office/drawing/2014/main" id="{4C8E8F89-1E0D-45FF-B925-45162A882979}"/>
              </a:ext>
            </a:extLst>
          </p:cNvPr>
          <p:cNvSpPr/>
          <p:nvPr/>
        </p:nvSpPr>
        <p:spPr>
          <a:xfrm>
            <a:off x="462338" y="1324082"/>
            <a:ext cx="10972800" cy="1623304"/>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algn="just">
              <a:spcBef>
                <a:spcPts val="480"/>
              </a:spcBef>
              <a:buClr>
                <a:srgbClr val="A0B888"/>
              </a:buClr>
              <a:buSzPts val="2400"/>
            </a:pPr>
            <a:r>
              <a:rPr lang="es-ES" sz="2000" b="1" dirty="0">
                <a:solidFill>
                  <a:schemeClr val="tx1"/>
                </a:solidFill>
              </a:rPr>
              <a:t>Para conocer el impacto que tuvo la implementación se realizo una comparativa entre el Año 2019 y el año 2020 en el periodo de enero a septiembre, con la finalidad de constatar de forma porcentual la disminución obteniendo un – 31.20% en comparación con el año anterior en el mismo periodo.</a:t>
            </a:r>
          </a:p>
        </p:txBody>
      </p:sp>
      <p:graphicFrame>
        <p:nvGraphicFramePr>
          <p:cNvPr id="3" name="Tabla 2">
            <a:extLst>
              <a:ext uri="{FF2B5EF4-FFF2-40B4-BE49-F238E27FC236}">
                <a16:creationId xmlns:a16="http://schemas.microsoft.com/office/drawing/2014/main" id="{6CF0F7FF-E50F-4DD0-8A72-0749152ED1E0}"/>
              </a:ext>
            </a:extLst>
          </p:cNvPr>
          <p:cNvGraphicFramePr>
            <a:graphicFrameLocks noGrp="1"/>
          </p:cNvGraphicFramePr>
          <p:nvPr>
            <p:extLst>
              <p:ext uri="{D42A27DB-BD31-4B8C-83A1-F6EECF244321}">
                <p14:modId xmlns:p14="http://schemas.microsoft.com/office/powerpoint/2010/main" val="3464584150"/>
              </p:ext>
            </p:extLst>
          </p:nvPr>
        </p:nvGraphicFramePr>
        <p:xfrm>
          <a:off x="471217" y="3237373"/>
          <a:ext cx="10963223" cy="2525009"/>
        </p:xfrm>
        <a:graphic>
          <a:graphicData uri="http://schemas.openxmlformats.org/drawingml/2006/table">
            <a:tbl>
              <a:tblPr firstRow="1" firstCol="1" bandRow="1">
                <a:tableStyleId>{5C22544A-7EE6-4342-B048-85BDC9FD1C3A}</a:tableStyleId>
              </a:tblPr>
              <a:tblGrid>
                <a:gridCol w="3098301">
                  <a:extLst>
                    <a:ext uri="{9D8B030D-6E8A-4147-A177-3AD203B41FA5}">
                      <a16:colId xmlns:a16="http://schemas.microsoft.com/office/drawing/2014/main" val="1291307335"/>
                    </a:ext>
                  </a:extLst>
                </a:gridCol>
                <a:gridCol w="2060860">
                  <a:extLst>
                    <a:ext uri="{9D8B030D-6E8A-4147-A177-3AD203B41FA5}">
                      <a16:colId xmlns:a16="http://schemas.microsoft.com/office/drawing/2014/main" val="1050569876"/>
                    </a:ext>
                  </a:extLst>
                </a:gridCol>
                <a:gridCol w="1490425">
                  <a:extLst>
                    <a:ext uri="{9D8B030D-6E8A-4147-A177-3AD203B41FA5}">
                      <a16:colId xmlns:a16="http://schemas.microsoft.com/office/drawing/2014/main" val="867380856"/>
                    </a:ext>
                  </a:extLst>
                </a:gridCol>
                <a:gridCol w="2163981">
                  <a:extLst>
                    <a:ext uri="{9D8B030D-6E8A-4147-A177-3AD203B41FA5}">
                      <a16:colId xmlns:a16="http://schemas.microsoft.com/office/drawing/2014/main" val="1360622973"/>
                    </a:ext>
                  </a:extLst>
                </a:gridCol>
                <a:gridCol w="2149656">
                  <a:extLst>
                    <a:ext uri="{9D8B030D-6E8A-4147-A177-3AD203B41FA5}">
                      <a16:colId xmlns:a16="http://schemas.microsoft.com/office/drawing/2014/main" val="1784742414"/>
                    </a:ext>
                  </a:extLst>
                </a:gridCol>
              </a:tblGrid>
              <a:tr h="341028">
                <a:tc>
                  <a:txBody>
                    <a:bodyPr/>
                    <a:lstStyle/>
                    <a:p>
                      <a:pPr marR="14605" indent="457200" algn="l">
                        <a:lnSpc>
                          <a:spcPct val="150000"/>
                        </a:lnSpc>
                        <a:spcAft>
                          <a:spcPts val="1200"/>
                        </a:spcAft>
                      </a:pPr>
                      <a:r>
                        <a:rPr lang="es-EC" sz="1100" dirty="0">
                          <a:solidFill>
                            <a:schemeClr val="tx1"/>
                          </a:solidFill>
                          <a:effectLst/>
                        </a:rPr>
                        <a:t>Delitos</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dirty="0">
                          <a:solidFill>
                            <a:schemeClr val="tx1"/>
                          </a:solidFill>
                          <a:effectLst/>
                        </a:rPr>
                        <a:t>2019</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2020</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Diferencia</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Porcentaje</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0166334"/>
                  </a:ext>
                </a:extLst>
              </a:tr>
              <a:tr h="160821">
                <a:tc>
                  <a:txBody>
                    <a:bodyPr/>
                    <a:lstStyle/>
                    <a:p>
                      <a:pPr marR="14605" indent="457200" algn="l">
                        <a:lnSpc>
                          <a:spcPct val="150000"/>
                        </a:lnSpc>
                        <a:spcAft>
                          <a:spcPts val="1200"/>
                        </a:spcAft>
                      </a:pPr>
                      <a:r>
                        <a:rPr lang="es-EC" sz="1100" dirty="0">
                          <a:solidFill>
                            <a:schemeClr val="tx1"/>
                          </a:solidFill>
                          <a:effectLst/>
                        </a:rPr>
                        <a:t> </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100">
                          <a:solidFill>
                            <a:schemeClr val="tx1"/>
                          </a:solidFill>
                          <a:effectLst/>
                        </a:rPr>
                        <a:t>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2971717"/>
                  </a:ext>
                </a:extLst>
              </a:tr>
              <a:tr h="279002">
                <a:tc>
                  <a:txBody>
                    <a:bodyPr/>
                    <a:lstStyle/>
                    <a:p>
                      <a:pPr marR="14605" indent="457200" algn="l">
                        <a:lnSpc>
                          <a:spcPct val="150000"/>
                        </a:lnSpc>
                        <a:spcAft>
                          <a:spcPts val="1200"/>
                        </a:spcAft>
                      </a:pPr>
                      <a:r>
                        <a:rPr lang="es-EC" sz="900" dirty="0">
                          <a:solidFill>
                            <a:schemeClr val="tx1"/>
                          </a:solidFill>
                          <a:effectLst/>
                        </a:rPr>
                        <a:t>Robo a personas</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a:solidFill>
                            <a:schemeClr val="tx1"/>
                          </a:solidFill>
                          <a:effectLst/>
                        </a:rPr>
                        <a:t>113</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85</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-28</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-24.78%</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1434918"/>
                  </a:ext>
                </a:extLst>
              </a:tr>
              <a:tr h="279002">
                <a:tc>
                  <a:txBody>
                    <a:bodyPr/>
                    <a:lstStyle/>
                    <a:p>
                      <a:pPr marR="14605" indent="457200" algn="l">
                        <a:lnSpc>
                          <a:spcPct val="150000"/>
                        </a:lnSpc>
                        <a:spcAft>
                          <a:spcPts val="1200"/>
                        </a:spcAft>
                      </a:pPr>
                      <a:r>
                        <a:rPr lang="es-EC" sz="900" dirty="0">
                          <a:solidFill>
                            <a:schemeClr val="tx1"/>
                          </a:solidFill>
                          <a:effectLst/>
                        </a:rPr>
                        <a:t>Robo de bienes y accesorios</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a:solidFill>
                            <a:schemeClr val="tx1"/>
                          </a:solidFill>
                          <a:effectLst/>
                        </a:rPr>
                        <a:t>55</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22</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-33</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-60.00%</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1475251"/>
                  </a:ext>
                </a:extLst>
              </a:tr>
              <a:tr h="279002">
                <a:tc>
                  <a:txBody>
                    <a:bodyPr/>
                    <a:lstStyle/>
                    <a:p>
                      <a:pPr marR="14605" indent="457200" algn="l">
                        <a:lnSpc>
                          <a:spcPct val="150000"/>
                        </a:lnSpc>
                        <a:spcAft>
                          <a:spcPts val="1200"/>
                        </a:spcAft>
                      </a:pPr>
                      <a:r>
                        <a:rPr lang="es-EC" sz="900" dirty="0">
                          <a:solidFill>
                            <a:schemeClr val="tx1"/>
                          </a:solidFill>
                          <a:effectLst/>
                        </a:rPr>
                        <a:t>Robo a domicilio</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a:solidFill>
                            <a:schemeClr val="tx1"/>
                          </a:solidFill>
                          <a:effectLst/>
                        </a:rPr>
                        <a:t>15</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12</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-3</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dirty="0">
                          <a:solidFill>
                            <a:schemeClr val="tx1"/>
                          </a:solidFill>
                          <a:effectLst/>
                        </a:rPr>
                        <a:t>-20.00%</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94628027"/>
                  </a:ext>
                </a:extLst>
              </a:tr>
              <a:tr h="279002">
                <a:tc>
                  <a:txBody>
                    <a:bodyPr/>
                    <a:lstStyle/>
                    <a:p>
                      <a:pPr marR="14605" indent="457200" algn="l">
                        <a:lnSpc>
                          <a:spcPct val="150000"/>
                        </a:lnSpc>
                        <a:spcAft>
                          <a:spcPts val="1200"/>
                        </a:spcAft>
                      </a:pPr>
                      <a:r>
                        <a:rPr lang="es-EC" sz="900">
                          <a:solidFill>
                            <a:schemeClr val="tx1"/>
                          </a:solidFill>
                          <a:effectLst/>
                        </a:rPr>
                        <a:t>Robo a unidades económicas</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dirty="0">
                          <a:solidFill>
                            <a:schemeClr val="tx1"/>
                          </a:solidFill>
                          <a:effectLst/>
                        </a:rPr>
                        <a:t>14</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11</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-3</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-21.47%</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7118948"/>
                  </a:ext>
                </a:extLst>
              </a:tr>
              <a:tr h="279002">
                <a:tc>
                  <a:txBody>
                    <a:bodyPr/>
                    <a:lstStyle/>
                    <a:p>
                      <a:pPr marR="14605" indent="457200" algn="l">
                        <a:lnSpc>
                          <a:spcPct val="150000"/>
                        </a:lnSpc>
                        <a:spcAft>
                          <a:spcPts val="1200"/>
                        </a:spcAft>
                      </a:pPr>
                      <a:r>
                        <a:rPr lang="es-EC" sz="900">
                          <a:solidFill>
                            <a:schemeClr val="tx1"/>
                          </a:solidFill>
                          <a:effectLst/>
                        </a:rPr>
                        <a:t>Robo a motos</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dirty="0">
                          <a:solidFill>
                            <a:schemeClr val="tx1"/>
                          </a:solidFill>
                          <a:effectLst/>
                        </a:rPr>
                        <a:t>4</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11</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7</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+175.00%</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7518035"/>
                  </a:ext>
                </a:extLst>
              </a:tr>
              <a:tr h="279002">
                <a:tc>
                  <a:txBody>
                    <a:bodyPr/>
                    <a:lstStyle/>
                    <a:p>
                      <a:pPr marR="14605" indent="457200" algn="l">
                        <a:lnSpc>
                          <a:spcPct val="150000"/>
                        </a:lnSpc>
                        <a:spcAft>
                          <a:spcPts val="1200"/>
                        </a:spcAft>
                      </a:pPr>
                      <a:r>
                        <a:rPr lang="es-EC" sz="900">
                          <a:solidFill>
                            <a:schemeClr val="tx1"/>
                          </a:solidFill>
                          <a:effectLst/>
                        </a:rPr>
                        <a:t>Robo a carros</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900" dirty="0">
                          <a:solidFill>
                            <a:schemeClr val="tx1"/>
                          </a:solidFill>
                          <a:effectLst/>
                        </a:rPr>
                        <a:t>17</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dirty="0">
                          <a:solidFill>
                            <a:schemeClr val="tx1"/>
                          </a:solidFill>
                          <a:effectLst/>
                        </a:rPr>
                        <a:t>9</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dirty="0">
                          <a:solidFill>
                            <a:schemeClr val="tx1"/>
                          </a:solidFill>
                          <a:effectLst/>
                        </a:rPr>
                        <a:t>-8</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900">
                          <a:solidFill>
                            <a:schemeClr val="tx1"/>
                          </a:solidFill>
                          <a:effectLst/>
                        </a:rPr>
                        <a:t>-47.06%</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9681486"/>
                  </a:ext>
                </a:extLst>
              </a:tr>
              <a:tr h="279002">
                <a:tc>
                  <a:txBody>
                    <a:bodyPr/>
                    <a:lstStyle/>
                    <a:p>
                      <a:pPr marR="14605" indent="457200" algn="l">
                        <a:lnSpc>
                          <a:spcPct val="150000"/>
                        </a:lnSpc>
                        <a:spcAft>
                          <a:spcPts val="1200"/>
                        </a:spcAft>
                      </a:pPr>
                      <a:r>
                        <a:rPr lang="es-EC" sz="900">
                          <a:solidFill>
                            <a:schemeClr val="tx1"/>
                          </a:solidFill>
                          <a:effectLst/>
                        </a:rPr>
                        <a:t>TOTAL</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R="14605" indent="457200" algn="l">
                        <a:lnSpc>
                          <a:spcPct val="150000"/>
                        </a:lnSpc>
                        <a:spcAft>
                          <a:spcPts val="1200"/>
                        </a:spcAft>
                      </a:pPr>
                      <a:r>
                        <a:rPr lang="es-EC" sz="1400" b="1" dirty="0">
                          <a:solidFill>
                            <a:schemeClr val="tx1"/>
                          </a:solidFill>
                          <a:effectLst/>
                        </a:rPr>
                        <a:t>218</a:t>
                      </a:r>
                      <a:endParaRPr lang="es-EC"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400" b="1" dirty="0">
                          <a:solidFill>
                            <a:schemeClr val="tx1"/>
                          </a:solidFill>
                          <a:effectLst/>
                        </a:rPr>
                        <a:t>150</a:t>
                      </a:r>
                      <a:endParaRPr lang="es-EC"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400" b="1" dirty="0">
                          <a:solidFill>
                            <a:schemeClr val="tx1"/>
                          </a:solidFill>
                          <a:effectLst/>
                        </a:rPr>
                        <a:t>-68</a:t>
                      </a:r>
                      <a:endParaRPr lang="es-EC"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gn="l">
                        <a:lnSpc>
                          <a:spcPct val="150000"/>
                        </a:lnSpc>
                        <a:spcAft>
                          <a:spcPts val="1200"/>
                        </a:spcAft>
                      </a:pPr>
                      <a:r>
                        <a:rPr lang="es-EC" sz="1400" b="1" dirty="0">
                          <a:solidFill>
                            <a:schemeClr val="tx1"/>
                          </a:solidFill>
                          <a:effectLst/>
                        </a:rPr>
                        <a:t>-31.20%</a:t>
                      </a:r>
                      <a:endParaRPr lang="es-EC"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9876874"/>
                  </a:ext>
                </a:extLst>
              </a:tr>
            </a:tbl>
          </a:graphicData>
        </a:graphic>
      </p:graphicFrame>
    </p:spTree>
    <p:extLst>
      <p:ext uri="{BB962C8B-B14F-4D97-AF65-F5344CB8AC3E}">
        <p14:creationId xmlns:p14="http://schemas.microsoft.com/office/powerpoint/2010/main" val="1387203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S" dirty="0">
                <a:solidFill>
                  <a:schemeClr val="bg1"/>
                </a:solidFill>
              </a:rPr>
              <a:t>CONCLUSIONES</a:t>
            </a:r>
          </a:p>
        </p:txBody>
      </p:sp>
      <p:sp>
        <p:nvSpPr>
          <p:cNvPr id="5" name="Rectángulo: esquinas redondeadas 4">
            <a:extLst>
              <a:ext uri="{FF2B5EF4-FFF2-40B4-BE49-F238E27FC236}">
                <a16:creationId xmlns:a16="http://schemas.microsoft.com/office/drawing/2014/main" id="{C71EB59A-0D09-42BD-A54A-8C5C3A424B3A}"/>
              </a:ext>
            </a:extLst>
          </p:cNvPr>
          <p:cNvSpPr/>
          <p:nvPr/>
        </p:nvSpPr>
        <p:spPr>
          <a:xfrm>
            <a:off x="1510300" y="1362068"/>
            <a:ext cx="10072099" cy="115639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algn="just">
              <a:spcBef>
                <a:spcPts val="480"/>
              </a:spcBef>
              <a:buClr>
                <a:srgbClr val="A0B888"/>
              </a:buClr>
              <a:buSzPts val="2400"/>
            </a:pPr>
            <a:r>
              <a:rPr lang="es-EC" b="1" dirty="0">
                <a:solidFill>
                  <a:schemeClr val="tx1"/>
                </a:solidFill>
              </a:rPr>
              <a:t>Después de realizar una revisión inicial de literatura, en la cual nos enfocamos en los trabajos realizados en los últimos cinco años, se concluye que en diferente lugar fuera del Ecuador, existen trabajos enfocados en la seguridad ciudadana, que al realizar la respectiva revisión podemos comprobar los excelentes resultados obtenidos, pero al ser realidades diferentes, fue necesario personalizar nuestros modelos a nuestro contexto.   </a:t>
            </a:r>
          </a:p>
        </p:txBody>
      </p:sp>
      <p:sp>
        <p:nvSpPr>
          <p:cNvPr id="6" name="Elipse 5">
            <a:extLst>
              <a:ext uri="{FF2B5EF4-FFF2-40B4-BE49-F238E27FC236}">
                <a16:creationId xmlns:a16="http://schemas.microsoft.com/office/drawing/2014/main" id="{5FA2B89C-23D2-449F-AF8E-46DB27555D50}"/>
              </a:ext>
            </a:extLst>
          </p:cNvPr>
          <p:cNvSpPr/>
          <p:nvPr/>
        </p:nvSpPr>
        <p:spPr>
          <a:xfrm>
            <a:off x="794532" y="1615753"/>
            <a:ext cx="715767"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latin typeface="+mj-lt"/>
              </a:rPr>
              <a:t>1</a:t>
            </a:r>
            <a:endParaRPr lang="es-EC" b="1" dirty="0">
              <a:latin typeface="+mj-lt"/>
            </a:endParaRPr>
          </a:p>
        </p:txBody>
      </p:sp>
      <p:sp>
        <p:nvSpPr>
          <p:cNvPr id="7" name="Rectángulo: esquinas redondeadas 6">
            <a:extLst>
              <a:ext uri="{FF2B5EF4-FFF2-40B4-BE49-F238E27FC236}">
                <a16:creationId xmlns:a16="http://schemas.microsoft.com/office/drawing/2014/main" id="{CFBC5F6C-59D6-448E-9BDC-073FFD99A10D}"/>
              </a:ext>
            </a:extLst>
          </p:cNvPr>
          <p:cNvSpPr/>
          <p:nvPr/>
        </p:nvSpPr>
        <p:spPr>
          <a:xfrm>
            <a:off x="1510299" y="2727262"/>
            <a:ext cx="10003861" cy="817725"/>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algn="just">
              <a:spcBef>
                <a:spcPts val="480"/>
              </a:spcBef>
              <a:buClr>
                <a:srgbClr val="A0B888"/>
              </a:buClr>
              <a:buSzPts val="2400"/>
            </a:pPr>
            <a:r>
              <a:rPr lang="es-ES" sz="1600" b="1" dirty="0">
                <a:solidFill>
                  <a:schemeClr val="tx1"/>
                </a:solidFill>
              </a:rPr>
              <a:t>     </a:t>
            </a:r>
          </a:p>
          <a:p>
            <a:pPr lvl="0"/>
            <a:r>
              <a:rPr lang="es-EC" b="1" dirty="0">
                <a:solidFill>
                  <a:schemeClr val="tx1"/>
                </a:solidFill>
              </a:rPr>
              <a:t>Luego de realizar la evaluación de los datos históricos obtenido de las diferentes fuentes, fue necesario consolidarlo en un solo data set, con el que procedimos a realizar nuestra exploración, y haciendo uso diferentes técnicas y herramientas se llegó al objetivo esperado.</a:t>
            </a:r>
          </a:p>
          <a:p>
            <a:pPr marL="76200" algn="just">
              <a:spcBef>
                <a:spcPts val="480"/>
              </a:spcBef>
              <a:buClr>
                <a:srgbClr val="A0B888"/>
              </a:buClr>
              <a:buSzPts val="2400"/>
            </a:pPr>
            <a:endParaRPr lang="es-EC" sz="1600" b="1" dirty="0">
              <a:solidFill>
                <a:schemeClr val="tx1"/>
              </a:solidFill>
            </a:endParaRPr>
          </a:p>
        </p:txBody>
      </p:sp>
      <p:sp>
        <p:nvSpPr>
          <p:cNvPr id="8" name="Elipse 7">
            <a:extLst>
              <a:ext uri="{FF2B5EF4-FFF2-40B4-BE49-F238E27FC236}">
                <a16:creationId xmlns:a16="http://schemas.microsoft.com/office/drawing/2014/main" id="{21F4C7B7-1710-4C0F-9D14-4F477DC2FDA2}"/>
              </a:ext>
            </a:extLst>
          </p:cNvPr>
          <p:cNvSpPr/>
          <p:nvPr/>
        </p:nvSpPr>
        <p:spPr>
          <a:xfrm>
            <a:off x="796243" y="2781303"/>
            <a:ext cx="715767"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latin typeface="+mj-lt"/>
              </a:rPr>
              <a:t>2</a:t>
            </a:r>
            <a:endParaRPr lang="es-EC" b="1" dirty="0">
              <a:latin typeface="+mj-lt"/>
            </a:endParaRPr>
          </a:p>
        </p:txBody>
      </p:sp>
      <p:sp>
        <p:nvSpPr>
          <p:cNvPr id="9" name="Rectángulo: esquinas redondeadas 8">
            <a:extLst>
              <a:ext uri="{FF2B5EF4-FFF2-40B4-BE49-F238E27FC236}">
                <a16:creationId xmlns:a16="http://schemas.microsoft.com/office/drawing/2014/main" id="{C3C79879-EAE6-4DAF-A41F-52EC19B764AE}"/>
              </a:ext>
            </a:extLst>
          </p:cNvPr>
          <p:cNvSpPr/>
          <p:nvPr/>
        </p:nvSpPr>
        <p:spPr>
          <a:xfrm>
            <a:off x="1510300" y="3882084"/>
            <a:ext cx="10072099" cy="1018389"/>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b="1" dirty="0">
                <a:solidFill>
                  <a:schemeClr val="tx1"/>
                </a:solidFill>
              </a:rPr>
              <a:t>Para la selección del algoritmo de asociación se puede ver que se conforman ciertas reglas con ocurrencia e importancia similares, estas normas ayudan hallar patrones sólidos dentro de la base de datos con relación a las rutas de patrullaje y los delitos realizados. El algoritmo </a:t>
            </a:r>
            <a:r>
              <a:rPr lang="es-EC" b="1" dirty="0" err="1">
                <a:solidFill>
                  <a:schemeClr val="tx1"/>
                </a:solidFill>
              </a:rPr>
              <a:t>KMeans</a:t>
            </a:r>
            <a:r>
              <a:rPr lang="es-EC" b="1" dirty="0">
                <a:solidFill>
                  <a:schemeClr val="tx1"/>
                </a:solidFill>
              </a:rPr>
              <a:t> indica que tan determinante es una variable de latitud y longitud para resolver el clúster que se agrupa de acuerdo con los parámetros y asigna a cada una un nivel de ocurrencia.</a:t>
            </a:r>
          </a:p>
        </p:txBody>
      </p:sp>
      <p:sp>
        <p:nvSpPr>
          <p:cNvPr id="10" name="Elipse 9">
            <a:extLst>
              <a:ext uri="{FF2B5EF4-FFF2-40B4-BE49-F238E27FC236}">
                <a16:creationId xmlns:a16="http://schemas.microsoft.com/office/drawing/2014/main" id="{C29F4124-CE4B-41B6-9C8C-23E6119D21F7}"/>
              </a:ext>
            </a:extLst>
          </p:cNvPr>
          <p:cNvSpPr/>
          <p:nvPr/>
        </p:nvSpPr>
        <p:spPr>
          <a:xfrm>
            <a:off x="794532" y="4051567"/>
            <a:ext cx="715767"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latin typeface="+mj-lt"/>
              </a:rPr>
              <a:t>3</a:t>
            </a:r>
            <a:endParaRPr lang="es-EC" b="1" dirty="0">
              <a:latin typeface="+mj-lt"/>
            </a:endParaRPr>
          </a:p>
        </p:txBody>
      </p:sp>
    </p:spTree>
    <p:extLst>
      <p:ext uri="{BB962C8B-B14F-4D97-AF65-F5344CB8AC3E}">
        <p14:creationId xmlns:p14="http://schemas.microsoft.com/office/powerpoint/2010/main" val="848418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S" dirty="0">
                <a:solidFill>
                  <a:schemeClr val="bg1"/>
                </a:solidFill>
              </a:rPr>
              <a:t>RECOMENDACIONES</a:t>
            </a:r>
          </a:p>
        </p:txBody>
      </p:sp>
      <p:sp>
        <p:nvSpPr>
          <p:cNvPr id="4" name="Título 1"/>
          <p:cNvSpPr txBox="1">
            <a:spLocks/>
          </p:cNvSpPr>
          <p:nvPr/>
        </p:nvSpPr>
        <p:spPr>
          <a:xfrm>
            <a:off x="143302" y="6317208"/>
            <a:ext cx="5952698" cy="3855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pPr algn="l"/>
            <a:r>
              <a:rPr lang="es-ES" dirty="0">
                <a:solidFill>
                  <a:schemeClr val="bg1"/>
                </a:solidFill>
                <a:latin typeface="Franklin Gothic Medium Cond" panose="020B0606030402020204" pitchFamily="34" charset="0"/>
              </a:rPr>
              <a:t>MGS – XVIII </a:t>
            </a:r>
          </a:p>
        </p:txBody>
      </p:sp>
      <p:sp>
        <p:nvSpPr>
          <p:cNvPr id="5" name="Rectángulo: esquinas redondeadas 4">
            <a:extLst>
              <a:ext uri="{FF2B5EF4-FFF2-40B4-BE49-F238E27FC236}">
                <a16:creationId xmlns:a16="http://schemas.microsoft.com/office/drawing/2014/main" id="{55F6DF10-2FB5-4CDF-B890-3148CC6C4EF3}"/>
              </a:ext>
            </a:extLst>
          </p:cNvPr>
          <p:cNvSpPr/>
          <p:nvPr/>
        </p:nvSpPr>
        <p:spPr>
          <a:xfrm>
            <a:off x="1448655" y="1593131"/>
            <a:ext cx="9575516" cy="1315092"/>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b="1" dirty="0">
                <a:solidFill>
                  <a:schemeClr val="tx1"/>
                </a:solidFill>
              </a:rPr>
              <a:t>Se recomienda instaurar los resultados de manera inmediata en las rutas de patrullaje del sector, estableciendo los cambios de manera paulatina y con análisis periódicos para determinar su eficiencia a mediano y largo plazo, de la misma manera es recomendable realizar una clasificación por medio de correo electrónico para que el departamento administrativo que pueda establecer nuevas reglas en el cambio de rutas de patrullaje.</a:t>
            </a:r>
          </a:p>
        </p:txBody>
      </p:sp>
      <p:sp>
        <p:nvSpPr>
          <p:cNvPr id="6" name="Elipse 5">
            <a:extLst>
              <a:ext uri="{FF2B5EF4-FFF2-40B4-BE49-F238E27FC236}">
                <a16:creationId xmlns:a16="http://schemas.microsoft.com/office/drawing/2014/main" id="{7FD76DA9-B8A3-40B8-A885-1C7056135D18}"/>
              </a:ext>
            </a:extLst>
          </p:cNvPr>
          <p:cNvSpPr/>
          <p:nvPr/>
        </p:nvSpPr>
        <p:spPr>
          <a:xfrm>
            <a:off x="732889" y="1865504"/>
            <a:ext cx="715767"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latin typeface="+mj-lt"/>
              </a:rPr>
              <a:t>1</a:t>
            </a:r>
            <a:endParaRPr lang="es-EC" b="1" dirty="0">
              <a:latin typeface="+mj-lt"/>
            </a:endParaRPr>
          </a:p>
        </p:txBody>
      </p:sp>
      <p:sp>
        <p:nvSpPr>
          <p:cNvPr id="7" name="Rectángulo: esquinas redondeadas 6">
            <a:extLst>
              <a:ext uri="{FF2B5EF4-FFF2-40B4-BE49-F238E27FC236}">
                <a16:creationId xmlns:a16="http://schemas.microsoft.com/office/drawing/2014/main" id="{E1FB885B-A153-4508-A8B9-33B14E50A412}"/>
              </a:ext>
            </a:extLst>
          </p:cNvPr>
          <p:cNvSpPr/>
          <p:nvPr/>
        </p:nvSpPr>
        <p:spPr>
          <a:xfrm>
            <a:off x="1448655" y="3595956"/>
            <a:ext cx="9575516" cy="1367606"/>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algn="just">
              <a:spcBef>
                <a:spcPts val="480"/>
              </a:spcBef>
              <a:buClr>
                <a:srgbClr val="A0B888"/>
              </a:buClr>
              <a:buSzPts val="2400"/>
            </a:pPr>
            <a:r>
              <a:rPr lang="es-ES" sz="1600" dirty="0">
                <a:solidFill>
                  <a:schemeClr val="tx1"/>
                </a:solidFill>
              </a:rPr>
              <a:t>     </a:t>
            </a:r>
          </a:p>
          <a:p>
            <a:pPr lvl="0"/>
            <a:r>
              <a:rPr lang="es-EC" b="1" dirty="0">
                <a:solidFill>
                  <a:schemeClr val="tx1"/>
                </a:solidFill>
              </a:rPr>
              <a:t>Es recomendable instaurar un sistema de minería de datos en todo el entorno del sub centro, tomando como base este estudio y los parámetros de análisis, permitiendo de esa manera adaptar más rutas en un corto periodo de tiempo. Todos estos cambios se los debe guardar en un servidor de información externo al que se usa para las rutas, de esta manera ayudará a tener un registro histórico independiente de la base de datos central. </a:t>
            </a:r>
          </a:p>
          <a:p>
            <a:pPr marL="76200" algn="just">
              <a:spcBef>
                <a:spcPts val="480"/>
              </a:spcBef>
              <a:buClr>
                <a:srgbClr val="A0B888"/>
              </a:buClr>
              <a:buSzPts val="2400"/>
            </a:pPr>
            <a:endParaRPr lang="es-EC" sz="1600" dirty="0">
              <a:solidFill>
                <a:schemeClr val="tx1"/>
              </a:solidFill>
            </a:endParaRPr>
          </a:p>
        </p:txBody>
      </p:sp>
      <p:sp>
        <p:nvSpPr>
          <p:cNvPr id="8" name="Elipse 7">
            <a:extLst>
              <a:ext uri="{FF2B5EF4-FFF2-40B4-BE49-F238E27FC236}">
                <a16:creationId xmlns:a16="http://schemas.microsoft.com/office/drawing/2014/main" id="{EDF5588F-4682-45C4-BA72-A42CA11DB598}"/>
              </a:ext>
            </a:extLst>
          </p:cNvPr>
          <p:cNvSpPr/>
          <p:nvPr/>
        </p:nvSpPr>
        <p:spPr>
          <a:xfrm>
            <a:off x="732888" y="3888242"/>
            <a:ext cx="715767"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latin typeface="+mj-lt"/>
              </a:rPr>
              <a:t>2</a:t>
            </a:r>
            <a:endParaRPr lang="es-EC" b="1" dirty="0">
              <a:latin typeface="+mj-lt"/>
            </a:endParaRPr>
          </a:p>
        </p:txBody>
      </p:sp>
    </p:spTree>
    <p:extLst>
      <p:ext uri="{BB962C8B-B14F-4D97-AF65-F5344CB8AC3E}">
        <p14:creationId xmlns:p14="http://schemas.microsoft.com/office/powerpoint/2010/main" val="1690863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S" dirty="0">
                <a:solidFill>
                  <a:schemeClr val="bg1"/>
                </a:solidFill>
              </a:rPr>
              <a:t>TRABAJOS FUTUROS</a:t>
            </a:r>
          </a:p>
        </p:txBody>
      </p:sp>
      <p:pic>
        <p:nvPicPr>
          <p:cNvPr id="7170" name="Picture 2" descr="Resultado de imagen para futu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063" y="4244989"/>
            <a:ext cx="2739143" cy="1760877"/>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esquinas redondeadas 6">
            <a:extLst>
              <a:ext uri="{FF2B5EF4-FFF2-40B4-BE49-F238E27FC236}">
                <a16:creationId xmlns:a16="http://schemas.microsoft.com/office/drawing/2014/main" id="{9688537C-1674-4BE2-99F8-C7F1BAAAB606}"/>
              </a:ext>
            </a:extLst>
          </p:cNvPr>
          <p:cNvSpPr/>
          <p:nvPr/>
        </p:nvSpPr>
        <p:spPr>
          <a:xfrm>
            <a:off x="897275" y="962009"/>
            <a:ext cx="10548135" cy="3121719"/>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A0B888"/>
              </a:buClr>
            </a:pPr>
            <a:r>
              <a:rPr lang="es-EC" sz="2000" b="1" dirty="0">
                <a:solidFill>
                  <a:schemeClr val="tx1"/>
                </a:solidFill>
              </a:rPr>
              <a:t>Los datos filtrados por el proceso de minera se convierten en información relevante para tener en cuenta tanto en las rutas de patrullaje como en los diferentes parámetros en cuestión de delitos realizados en diversas zonas. Es por ello que esta investigación puede ser la base para implementar nuevos filtros de búsqueda y tener datos reales que puedan prevenir delitos en otras áreas, se puede expandir con una secuencia de pruebas en diversas zonas y distritos que manejen más personal, que cuenten con una infraestructura de mayor tamaño y puedan automatizar un algoritmo que sea cambiante en circunstancias de emergencia. </a:t>
            </a:r>
          </a:p>
          <a:p>
            <a:pPr algn="just">
              <a:buClr>
                <a:srgbClr val="A0B888"/>
              </a:buClr>
            </a:pPr>
            <a:endParaRPr lang="es-ES" sz="2000" b="1" i="1" dirty="0">
              <a:solidFill>
                <a:schemeClr val="tx1"/>
              </a:solidFill>
            </a:endParaRPr>
          </a:p>
        </p:txBody>
      </p:sp>
    </p:spTree>
    <p:extLst>
      <p:ext uri="{BB962C8B-B14F-4D97-AF65-F5344CB8AC3E}">
        <p14:creationId xmlns:p14="http://schemas.microsoft.com/office/powerpoint/2010/main" val="2306824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additive="base">
                                        <p:cTn id="15" dur="500" fill="hold"/>
                                        <p:tgtEl>
                                          <p:spTgt spid="7170"/>
                                        </p:tgtEl>
                                        <p:attrNameLst>
                                          <p:attrName>ppt_x</p:attrName>
                                        </p:attrNameLst>
                                      </p:cBhvr>
                                      <p:tavLst>
                                        <p:tav tm="0">
                                          <p:val>
                                            <p:strVal val="#ppt_x"/>
                                          </p:val>
                                        </p:tav>
                                        <p:tav tm="100000">
                                          <p:val>
                                            <p:strVal val="#ppt_x"/>
                                          </p:val>
                                        </p:tav>
                                      </p:tavLst>
                                    </p:anim>
                                    <p:anim calcmode="lin" valueType="num">
                                      <p:cBhvr additive="base">
                                        <p:cTn id="16"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espe_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85876"/>
            <a:ext cx="22860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1524000" y="3571876"/>
            <a:ext cx="9144000" cy="785813"/>
          </a:xfrm>
          <a:prstGeom prst="rect">
            <a:avLst/>
          </a:prstGeom>
          <a:noFill/>
          <a:ln w="9525">
            <a:noFill/>
            <a:miter lim="800000"/>
            <a:headEnd/>
            <a:tailEnd/>
          </a:ln>
        </p:spPr>
        <p:txBody>
          <a:bodyPr anchor="ctr"/>
          <a:lstStyle/>
          <a:p>
            <a:pPr algn="ctr" eaLnBrk="0" hangingPunct="0">
              <a:defRPr/>
            </a:pPr>
            <a:r>
              <a:rPr lang="es-ES" sz="5400" b="1" dirty="0">
                <a:latin typeface="Times New Roman" pitchFamily="18" charset="0"/>
                <a:ea typeface="+mj-ea"/>
                <a:cs typeface="Times New Roman" pitchFamily="18" charset="0"/>
              </a:rPr>
              <a:t>Gracias por su atención</a:t>
            </a:r>
            <a:endParaRPr lang="es-ES" sz="5400"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1681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2000"/>
                                        <p:tgtEl>
                                          <p:spTgt spid="2355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S" dirty="0">
                <a:solidFill>
                  <a:schemeClr val="bg1"/>
                </a:solidFill>
              </a:rPr>
              <a:t>ANTECEDENTES</a:t>
            </a:r>
          </a:p>
        </p:txBody>
      </p:sp>
      <p:pic>
        <p:nvPicPr>
          <p:cNvPr id="1026" name="Picture 2" descr="Resultado de imagen para service de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1366" y="3936612"/>
            <a:ext cx="2881010" cy="2258916"/>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id="{6424D48D-60FD-44DF-97CA-3A286418E948}"/>
              </a:ext>
            </a:extLst>
          </p:cNvPr>
          <p:cNvSpPr/>
          <p:nvPr/>
        </p:nvSpPr>
        <p:spPr>
          <a:xfrm>
            <a:off x="5881955" y="928673"/>
            <a:ext cx="544016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Clr>
                <a:srgbClr val="A0B888"/>
              </a:buClr>
            </a:pPr>
            <a:r>
              <a:rPr lang="es-ES" sz="1600" b="1" dirty="0">
                <a:solidFill>
                  <a:schemeClr val="tx1"/>
                </a:solidFill>
              </a:rPr>
              <a:t>Aumento en los índices delictuales</a:t>
            </a:r>
          </a:p>
        </p:txBody>
      </p:sp>
      <p:sp>
        <p:nvSpPr>
          <p:cNvPr id="10" name="Rectángulo: esquinas redondeadas 9">
            <a:extLst>
              <a:ext uri="{FF2B5EF4-FFF2-40B4-BE49-F238E27FC236}">
                <a16:creationId xmlns:a16="http://schemas.microsoft.com/office/drawing/2014/main" id="{FD42B66E-1145-457E-81A8-827F1C9E2194}"/>
              </a:ext>
            </a:extLst>
          </p:cNvPr>
          <p:cNvSpPr/>
          <p:nvPr/>
        </p:nvSpPr>
        <p:spPr>
          <a:xfrm>
            <a:off x="5861407" y="1749258"/>
            <a:ext cx="5460715" cy="51370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     Incremento en la Inseguridad Ciudadana</a:t>
            </a:r>
            <a:endParaRPr lang="es-EC" sz="1600" b="1" dirty="0">
              <a:solidFill>
                <a:schemeClr val="tx1"/>
              </a:solidFill>
            </a:endParaRPr>
          </a:p>
        </p:txBody>
      </p:sp>
      <p:sp>
        <p:nvSpPr>
          <p:cNvPr id="12" name="Rectángulo: esquinas redondeadas 11">
            <a:extLst>
              <a:ext uri="{FF2B5EF4-FFF2-40B4-BE49-F238E27FC236}">
                <a16:creationId xmlns:a16="http://schemas.microsoft.com/office/drawing/2014/main" id="{A8CDC7A0-17D6-4102-8141-FB8B90F9832E}"/>
              </a:ext>
            </a:extLst>
          </p:cNvPr>
          <p:cNvSpPr/>
          <p:nvPr/>
        </p:nvSpPr>
        <p:spPr>
          <a:xfrm>
            <a:off x="5964147" y="2573234"/>
            <a:ext cx="5357975" cy="51370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Baja prevención en el cometimiento de delitos</a:t>
            </a:r>
            <a:endParaRPr lang="es-EC" sz="1600" b="1" dirty="0">
              <a:solidFill>
                <a:schemeClr val="tx1"/>
              </a:solidFill>
            </a:endParaRPr>
          </a:p>
        </p:txBody>
      </p:sp>
      <p:sp>
        <p:nvSpPr>
          <p:cNvPr id="14" name="Rectángulo: esquinas redondeadas 13">
            <a:extLst>
              <a:ext uri="{FF2B5EF4-FFF2-40B4-BE49-F238E27FC236}">
                <a16:creationId xmlns:a16="http://schemas.microsoft.com/office/drawing/2014/main" id="{1C9477BD-76E0-48D4-A052-F019E4A6AEB6}"/>
              </a:ext>
            </a:extLst>
          </p:cNvPr>
          <p:cNvSpPr/>
          <p:nvPr/>
        </p:nvSpPr>
        <p:spPr>
          <a:xfrm>
            <a:off x="784261" y="1143000"/>
            <a:ext cx="3633627" cy="3048856"/>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lvl="1" indent="0" algn="ctr">
              <a:buClr>
                <a:srgbClr val="A0B888"/>
              </a:buClr>
              <a:buFont typeface="Arial"/>
              <a:buNone/>
            </a:pPr>
            <a:r>
              <a:rPr lang="es-EC" sz="2000" b="1" dirty="0">
                <a:solidFill>
                  <a:schemeClr val="tx1"/>
                </a:solidFill>
              </a:rPr>
              <a:t>La inseguridad durante los últimos años es uno de los principales problemas en el Ecuador</a:t>
            </a:r>
            <a:r>
              <a:rPr lang="es-ES" sz="2000" b="1" dirty="0">
                <a:solidFill>
                  <a:schemeClr val="tx1"/>
                </a:solidFill>
              </a:rPr>
              <a:t>:</a:t>
            </a:r>
          </a:p>
        </p:txBody>
      </p:sp>
      <p:sp>
        <p:nvSpPr>
          <p:cNvPr id="15" name="Abrir llave 14">
            <a:extLst>
              <a:ext uri="{FF2B5EF4-FFF2-40B4-BE49-F238E27FC236}">
                <a16:creationId xmlns:a16="http://schemas.microsoft.com/office/drawing/2014/main" id="{C2D4E02D-7D11-4D19-8F0E-676A3F715E08}"/>
              </a:ext>
            </a:extLst>
          </p:cNvPr>
          <p:cNvSpPr/>
          <p:nvPr/>
        </p:nvSpPr>
        <p:spPr>
          <a:xfrm>
            <a:off x="4510356" y="883578"/>
            <a:ext cx="684944" cy="3308278"/>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s-EC"/>
          </a:p>
        </p:txBody>
      </p:sp>
      <p:sp>
        <p:nvSpPr>
          <p:cNvPr id="16" name="Rectángulo: esquinas redondeadas 15">
            <a:extLst>
              <a:ext uri="{FF2B5EF4-FFF2-40B4-BE49-F238E27FC236}">
                <a16:creationId xmlns:a16="http://schemas.microsoft.com/office/drawing/2014/main" id="{C80A14F8-A7FE-4834-86CC-5C7E90FC2283}"/>
              </a:ext>
            </a:extLst>
          </p:cNvPr>
          <p:cNvSpPr/>
          <p:nvPr/>
        </p:nvSpPr>
        <p:spPr>
          <a:xfrm>
            <a:off x="6001133" y="3524622"/>
            <a:ext cx="5357975" cy="51370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rPr>
              <a:t>Alta impunidad</a:t>
            </a:r>
            <a:endParaRPr lang="es-EC" sz="1600" b="1" dirty="0">
              <a:solidFill>
                <a:schemeClr val="tx1"/>
              </a:solidFill>
            </a:endParaRPr>
          </a:p>
        </p:txBody>
      </p:sp>
      <p:pic>
        <p:nvPicPr>
          <p:cNvPr id="4" name="Imagen 3">
            <a:extLst>
              <a:ext uri="{FF2B5EF4-FFF2-40B4-BE49-F238E27FC236}">
                <a16:creationId xmlns:a16="http://schemas.microsoft.com/office/drawing/2014/main" id="{4C729297-AF05-40A9-9439-96A6F06AD76B}"/>
              </a:ext>
            </a:extLst>
          </p:cNvPr>
          <p:cNvPicPr>
            <a:picLocks noChangeAspect="1"/>
          </p:cNvPicPr>
          <p:nvPr/>
        </p:nvPicPr>
        <p:blipFill>
          <a:blip r:embed="rId3"/>
          <a:stretch>
            <a:fillRect/>
          </a:stretch>
        </p:blipFill>
        <p:spPr>
          <a:xfrm>
            <a:off x="4908191" y="1023510"/>
            <a:ext cx="979844" cy="439032"/>
          </a:xfrm>
          <a:prstGeom prst="rect">
            <a:avLst/>
          </a:prstGeom>
        </p:spPr>
      </p:pic>
      <p:pic>
        <p:nvPicPr>
          <p:cNvPr id="7" name="Imagen 6">
            <a:extLst>
              <a:ext uri="{FF2B5EF4-FFF2-40B4-BE49-F238E27FC236}">
                <a16:creationId xmlns:a16="http://schemas.microsoft.com/office/drawing/2014/main" id="{B2CBD665-6201-417A-B59E-CDD27892DB3B}"/>
              </a:ext>
            </a:extLst>
          </p:cNvPr>
          <p:cNvPicPr>
            <a:picLocks noChangeAspect="1"/>
          </p:cNvPicPr>
          <p:nvPr/>
        </p:nvPicPr>
        <p:blipFill>
          <a:blip r:embed="rId4"/>
          <a:stretch>
            <a:fillRect/>
          </a:stretch>
        </p:blipFill>
        <p:spPr>
          <a:xfrm>
            <a:off x="4878741" y="1759565"/>
            <a:ext cx="976580" cy="537260"/>
          </a:xfrm>
          <a:prstGeom prst="rect">
            <a:avLst/>
          </a:prstGeom>
        </p:spPr>
      </p:pic>
      <p:pic>
        <p:nvPicPr>
          <p:cNvPr id="18" name="Imagen 17">
            <a:extLst>
              <a:ext uri="{FF2B5EF4-FFF2-40B4-BE49-F238E27FC236}">
                <a16:creationId xmlns:a16="http://schemas.microsoft.com/office/drawing/2014/main" id="{D235DBE5-462B-4051-9116-2992AAFBCB39}"/>
              </a:ext>
            </a:extLst>
          </p:cNvPr>
          <p:cNvPicPr>
            <a:picLocks noChangeAspect="1"/>
          </p:cNvPicPr>
          <p:nvPr/>
        </p:nvPicPr>
        <p:blipFill>
          <a:blip r:embed="rId5"/>
          <a:stretch>
            <a:fillRect/>
          </a:stretch>
        </p:blipFill>
        <p:spPr>
          <a:xfrm>
            <a:off x="4878741" y="2549682"/>
            <a:ext cx="1122392" cy="537260"/>
          </a:xfrm>
          <a:prstGeom prst="rect">
            <a:avLst/>
          </a:prstGeom>
        </p:spPr>
      </p:pic>
      <p:pic>
        <p:nvPicPr>
          <p:cNvPr id="20" name="Imagen 19">
            <a:extLst>
              <a:ext uri="{FF2B5EF4-FFF2-40B4-BE49-F238E27FC236}">
                <a16:creationId xmlns:a16="http://schemas.microsoft.com/office/drawing/2014/main" id="{20AE3916-A90C-42CA-B843-3A9E9CA5D38B}"/>
              </a:ext>
            </a:extLst>
          </p:cNvPr>
          <p:cNvPicPr>
            <a:picLocks noChangeAspect="1"/>
          </p:cNvPicPr>
          <p:nvPr/>
        </p:nvPicPr>
        <p:blipFill>
          <a:blip r:embed="rId6"/>
          <a:stretch>
            <a:fillRect/>
          </a:stretch>
        </p:blipFill>
        <p:spPr>
          <a:xfrm>
            <a:off x="4908191" y="3524623"/>
            <a:ext cx="1092942" cy="537260"/>
          </a:xfrm>
          <a:prstGeom prst="rect">
            <a:avLst/>
          </a:prstGeom>
        </p:spPr>
      </p:pic>
    </p:spTree>
    <p:extLst>
      <p:ext uri="{BB962C8B-B14F-4D97-AF65-F5344CB8AC3E}">
        <p14:creationId xmlns:p14="http://schemas.microsoft.com/office/powerpoint/2010/main" val="2548547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2"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S" dirty="0">
                <a:solidFill>
                  <a:schemeClr val="bg1"/>
                </a:solidFill>
                <a:latin typeface="+mj-lt"/>
              </a:rPr>
              <a:t>PROBLEMA</a:t>
            </a:r>
          </a:p>
        </p:txBody>
      </p:sp>
      <p:sp>
        <p:nvSpPr>
          <p:cNvPr id="7" name="Rectángulo: esquinas redondeadas 6">
            <a:extLst>
              <a:ext uri="{FF2B5EF4-FFF2-40B4-BE49-F238E27FC236}">
                <a16:creationId xmlns:a16="http://schemas.microsoft.com/office/drawing/2014/main" id="{C08A2397-13BA-4FED-9E49-3304F982C4BC}"/>
              </a:ext>
            </a:extLst>
          </p:cNvPr>
          <p:cNvSpPr/>
          <p:nvPr/>
        </p:nvSpPr>
        <p:spPr>
          <a:xfrm>
            <a:off x="5691883" y="1599866"/>
            <a:ext cx="6082301" cy="3439609"/>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solidFill>
                  <a:schemeClr val="tx1"/>
                </a:solidFill>
                <a:latin typeface="+mj-lt"/>
              </a:rPr>
              <a:t>Los sucesos delictivos que se evidencia a nivel nacional en el Ecuador, han ocasionado un incremento en los índices delincuenciales, reflejando una baja prevención de estos acontecimientos por parte de la Policía Nacional</a:t>
            </a:r>
            <a:r>
              <a:rPr lang="es-EC" sz="2400" dirty="0">
                <a:latin typeface="+mj-lt"/>
              </a:rPr>
              <a:t>.</a:t>
            </a:r>
          </a:p>
        </p:txBody>
      </p:sp>
      <p:pic>
        <p:nvPicPr>
          <p:cNvPr id="4" name="Imagen 3">
            <a:extLst>
              <a:ext uri="{FF2B5EF4-FFF2-40B4-BE49-F238E27FC236}">
                <a16:creationId xmlns:a16="http://schemas.microsoft.com/office/drawing/2014/main" id="{670E45B8-46AC-4CB2-B7B5-4DE28EB6D7EC}"/>
              </a:ext>
            </a:extLst>
          </p:cNvPr>
          <p:cNvPicPr>
            <a:picLocks noChangeAspect="1"/>
          </p:cNvPicPr>
          <p:nvPr/>
        </p:nvPicPr>
        <p:blipFill>
          <a:blip r:embed="rId2"/>
          <a:stretch>
            <a:fillRect/>
          </a:stretch>
        </p:blipFill>
        <p:spPr>
          <a:xfrm>
            <a:off x="727969" y="1704511"/>
            <a:ext cx="4225077" cy="3133818"/>
          </a:xfrm>
          <a:prstGeom prst="rect">
            <a:avLst/>
          </a:prstGeom>
        </p:spPr>
      </p:pic>
    </p:spTree>
    <p:extLst>
      <p:ext uri="{BB962C8B-B14F-4D97-AF65-F5344CB8AC3E}">
        <p14:creationId xmlns:p14="http://schemas.microsoft.com/office/powerpoint/2010/main" val="4090552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S" dirty="0">
                <a:solidFill>
                  <a:schemeClr val="bg1"/>
                </a:solidFill>
              </a:rPr>
              <a:t>JUSTIFICACIÓN</a:t>
            </a:r>
          </a:p>
        </p:txBody>
      </p:sp>
      <p:sp>
        <p:nvSpPr>
          <p:cNvPr id="7" name="Rectángulo: esquinas redondeadas 6">
            <a:extLst>
              <a:ext uri="{FF2B5EF4-FFF2-40B4-BE49-F238E27FC236}">
                <a16:creationId xmlns:a16="http://schemas.microsoft.com/office/drawing/2014/main" id="{8C6755D5-B936-4E42-99AA-474BD3A31A17}"/>
              </a:ext>
            </a:extLst>
          </p:cNvPr>
          <p:cNvSpPr/>
          <p:nvPr/>
        </p:nvSpPr>
        <p:spPr>
          <a:xfrm>
            <a:off x="650696" y="1357395"/>
            <a:ext cx="6082301" cy="1581806"/>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A0B888"/>
              </a:buClr>
            </a:pPr>
            <a:r>
              <a:rPr lang="es-ES" sz="2000" b="1" dirty="0">
                <a:solidFill>
                  <a:schemeClr val="tx1"/>
                </a:solidFill>
              </a:rPr>
              <a:t>Los problemas de inseguridad ciudadana justifican el desarrollo de modelos dinámicos predictivos. </a:t>
            </a:r>
            <a:endParaRPr lang="es-ES" sz="1600" dirty="0">
              <a:solidFill>
                <a:schemeClr val="tx1"/>
              </a:solidFill>
            </a:endParaRPr>
          </a:p>
        </p:txBody>
      </p:sp>
      <p:sp>
        <p:nvSpPr>
          <p:cNvPr id="9" name="Rectángulo: esquinas redondeadas 8">
            <a:extLst>
              <a:ext uri="{FF2B5EF4-FFF2-40B4-BE49-F238E27FC236}">
                <a16:creationId xmlns:a16="http://schemas.microsoft.com/office/drawing/2014/main" id="{59BDD1F7-3CD0-49A5-AA74-B9654D004278}"/>
              </a:ext>
            </a:extLst>
          </p:cNvPr>
          <p:cNvSpPr/>
          <p:nvPr/>
        </p:nvSpPr>
        <p:spPr>
          <a:xfrm>
            <a:off x="688367" y="3570666"/>
            <a:ext cx="6082301" cy="1581807"/>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Mejorará tiempos de atención y respuesta por parte de la Policía Nacional Del Ecuador, por medio de la generación de rutas de patrullaje</a:t>
            </a:r>
            <a:endParaRPr lang="es-EC" sz="2000" b="1" dirty="0">
              <a:solidFill>
                <a:schemeClr val="tx1"/>
              </a:solidFill>
              <a:latin typeface="+mj-lt"/>
            </a:endParaRPr>
          </a:p>
        </p:txBody>
      </p:sp>
      <p:pic>
        <p:nvPicPr>
          <p:cNvPr id="4" name="Imagen 3">
            <a:extLst>
              <a:ext uri="{FF2B5EF4-FFF2-40B4-BE49-F238E27FC236}">
                <a16:creationId xmlns:a16="http://schemas.microsoft.com/office/drawing/2014/main" id="{F4DA7DB0-F7E8-43D1-A16B-B1939A5AAD6C}"/>
              </a:ext>
            </a:extLst>
          </p:cNvPr>
          <p:cNvPicPr>
            <a:picLocks noChangeAspect="1"/>
          </p:cNvPicPr>
          <p:nvPr/>
        </p:nvPicPr>
        <p:blipFill>
          <a:blip r:embed="rId2"/>
          <a:stretch>
            <a:fillRect/>
          </a:stretch>
        </p:blipFill>
        <p:spPr>
          <a:xfrm>
            <a:off x="7736525" y="2074600"/>
            <a:ext cx="3262908" cy="2177803"/>
          </a:xfrm>
          <a:prstGeom prst="rect">
            <a:avLst/>
          </a:prstGeom>
        </p:spPr>
      </p:pic>
    </p:spTree>
    <p:extLst>
      <p:ext uri="{BB962C8B-B14F-4D97-AF65-F5344CB8AC3E}">
        <p14:creationId xmlns:p14="http://schemas.microsoft.com/office/powerpoint/2010/main" val="1156439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S" dirty="0">
                <a:solidFill>
                  <a:schemeClr val="bg1"/>
                </a:solidFill>
              </a:rPr>
              <a:t>OBJETIVOS</a:t>
            </a:r>
          </a:p>
        </p:txBody>
      </p:sp>
      <p:sp>
        <p:nvSpPr>
          <p:cNvPr id="6" name="Rectángulo: esquinas redondeadas 5">
            <a:extLst>
              <a:ext uri="{FF2B5EF4-FFF2-40B4-BE49-F238E27FC236}">
                <a16:creationId xmlns:a16="http://schemas.microsoft.com/office/drawing/2014/main" id="{B8DF4810-6107-4B59-A1F2-87A16845AEC2}"/>
              </a:ext>
            </a:extLst>
          </p:cNvPr>
          <p:cNvSpPr/>
          <p:nvPr/>
        </p:nvSpPr>
        <p:spPr>
          <a:xfrm>
            <a:off x="3910171" y="889954"/>
            <a:ext cx="7388831" cy="1612570"/>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Clr>
                <a:srgbClr val="A0B888"/>
              </a:buClr>
            </a:pPr>
            <a:r>
              <a:rPr lang="es-EC" sz="1600" b="1" dirty="0">
                <a:solidFill>
                  <a:schemeClr val="tx1"/>
                </a:solidFill>
              </a:rPr>
              <a:t>Desarrollar modelos dinámicos para la predicción de delitos y generación de rutas de patrullaje preventivo de la Policía Nacional del Ecuador, basada en el histórico de la información delictual existente, y así conseguir una correcta prevención del delito.</a:t>
            </a:r>
            <a:endParaRPr lang="es-ES" sz="1600" b="1" dirty="0">
              <a:solidFill>
                <a:schemeClr val="tx1"/>
              </a:solidFill>
            </a:endParaRPr>
          </a:p>
        </p:txBody>
      </p:sp>
      <p:sp>
        <p:nvSpPr>
          <p:cNvPr id="7" name="Elipse 6">
            <a:extLst>
              <a:ext uri="{FF2B5EF4-FFF2-40B4-BE49-F238E27FC236}">
                <a16:creationId xmlns:a16="http://schemas.microsoft.com/office/drawing/2014/main" id="{9CD10310-43E0-463A-AFD2-5BE13B830970}"/>
              </a:ext>
            </a:extLst>
          </p:cNvPr>
          <p:cNvSpPr/>
          <p:nvPr/>
        </p:nvSpPr>
        <p:spPr>
          <a:xfrm>
            <a:off x="703779" y="1318013"/>
            <a:ext cx="2739777" cy="940088"/>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a:latin typeface="+mj-lt"/>
              </a:rPr>
              <a:t>GENERAL</a:t>
            </a:r>
          </a:p>
        </p:txBody>
      </p:sp>
      <p:sp>
        <p:nvSpPr>
          <p:cNvPr id="10" name="Rectángulo: esquinas redondeadas 9">
            <a:extLst>
              <a:ext uri="{FF2B5EF4-FFF2-40B4-BE49-F238E27FC236}">
                <a16:creationId xmlns:a16="http://schemas.microsoft.com/office/drawing/2014/main" id="{78797301-5165-4D47-BB65-ABA38B2B28FE}"/>
              </a:ext>
            </a:extLst>
          </p:cNvPr>
          <p:cNvSpPr/>
          <p:nvPr/>
        </p:nvSpPr>
        <p:spPr>
          <a:xfrm>
            <a:off x="3910171" y="2698813"/>
            <a:ext cx="7388831" cy="73018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b="1" dirty="0">
                <a:solidFill>
                  <a:schemeClr val="tx1"/>
                </a:solidFill>
              </a:rPr>
              <a:t>Análisis del estado del arte, mediante una revisión inicial de literatura de los últimos cinco años, con la finalidad de verificar si existe datos técnicos de minería que hayan participado en el campo de seguridad ciudadana.</a:t>
            </a:r>
          </a:p>
        </p:txBody>
      </p:sp>
      <p:sp>
        <p:nvSpPr>
          <p:cNvPr id="11" name="Elipse 10">
            <a:extLst>
              <a:ext uri="{FF2B5EF4-FFF2-40B4-BE49-F238E27FC236}">
                <a16:creationId xmlns:a16="http://schemas.microsoft.com/office/drawing/2014/main" id="{611833E3-B1AD-4F33-B085-501BE1329EAA}"/>
              </a:ext>
            </a:extLst>
          </p:cNvPr>
          <p:cNvSpPr/>
          <p:nvPr/>
        </p:nvSpPr>
        <p:spPr>
          <a:xfrm>
            <a:off x="703778" y="3862048"/>
            <a:ext cx="2739777" cy="940088"/>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latin typeface="+mj-lt"/>
              </a:rPr>
              <a:t>ESPECÍFICOS</a:t>
            </a:r>
            <a:endParaRPr lang="es-EC" sz="2000" b="1" dirty="0">
              <a:latin typeface="+mj-lt"/>
            </a:endParaRPr>
          </a:p>
        </p:txBody>
      </p:sp>
      <p:sp>
        <p:nvSpPr>
          <p:cNvPr id="12" name="Rectángulo: esquinas redondeadas 11">
            <a:extLst>
              <a:ext uri="{FF2B5EF4-FFF2-40B4-BE49-F238E27FC236}">
                <a16:creationId xmlns:a16="http://schemas.microsoft.com/office/drawing/2014/main" id="{643DDA4B-F3CE-457C-9F92-85B6E35337BE}"/>
              </a:ext>
            </a:extLst>
          </p:cNvPr>
          <p:cNvSpPr/>
          <p:nvPr/>
        </p:nvSpPr>
        <p:spPr>
          <a:xfrm>
            <a:off x="3910170" y="3555580"/>
            <a:ext cx="7388831" cy="686845"/>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b="1" dirty="0">
                <a:solidFill>
                  <a:schemeClr val="tx1"/>
                </a:solidFill>
              </a:rPr>
              <a:t>Analizar y pre procesar datos históricos existentes de numerosas bases de datos de la Policía Nacional, ECU 911 y otras instituciones.</a:t>
            </a:r>
          </a:p>
        </p:txBody>
      </p:sp>
      <p:sp>
        <p:nvSpPr>
          <p:cNvPr id="13" name="Rectángulo: esquinas redondeadas 12">
            <a:extLst>
              <a:ext uri="{FF2B5EF4-FFF2-40B4-BE49-F238E27FC236}">
                <a16:creationId xmlns:a16="http://schemas.microsoft.com/office/drawing/2014/main" id="{1D9B4591-1901-45D1-9FB5-37759043D54A}"/>
              </a:ext>
            </a:extLst>
          </p:cNvPr>
          <p:cNvSpPr/>
          <p:nvPr/>
        </p:nvSpPr>
        <p:spPr>
          <a:xfrm>
            <a:off x="3910171" y="4439809"/>
            <a:ext cx="7388831" cy="645900"/>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b="1" dirty="0">
                <a:solidFill>
                  <a:schemeClr val="tx1"/>
                </a:solidFill>
              </a:rPr>
              <a:t>Analizar y seleccionar los modelos predictivos que más se ajuste a la automatización del patrullaje preventivo de la Policía Nacional.</a:t>
            </a:r>
          </a:p>
        </p:txBody>
      </p:sp>
      <p:sp>
        <p:nvSpPr>
          <p:cNvPr id="16" name="Rectángulo: esquinas redondeadas 15">
            <a:extLst>
              <a:ext uri="{FF2B5EF4-FFF2-40B4-BE49-F238E27FC236}">
                <a16:creationId xmlns:a16="http://schemas.microsoft.com/office/drawing/2014/main" id="{3487A64A-90AC-4499-B85A-352B8A40C5CF}"/>
              </a:ext>
            </a:extLst>
          </p:cNvPr>
          <p:cNvSpPr/>
          <p:nvPr/>
        </p:nvSpPr>
        <p:spPr>
          <a:xfrm>
            <a:off x="3910171" y="5212288"/>
            <a:ext cx="7388831" cy="683474"/>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Clr>
                <a:srgbClr val="A0B888"/>
              </a:buClr>
            </a:pPr>
            <a:endParaRPr lang="es-EC" b="1" dirty="0">
              <a:solidFill>
                <a:schemeClr val="tx1"/>
              </a:solidFill>
            </a:endParaRPr>
          </a:p>
          <a:p>
            <a:pPr lvl="1" algn="ctr">
              <a:buClr>
                <a:srgbClr val="A0B888"/>
              </a:buClr>
            </a:pPr>
            <a:r>
              <a:rPr lang="es-EC" b="1" dirty="0">
                <a:solidFill>
                  <a:schemeClr val="tx1"/>
                </a:solidFill>
              </a:rPr>
              <a:t>Evaluar los resultados mediante métodos estadísticos cualitativos, con el objetivo de verificar si los modelos utilizados se encuentran dando los resultados esperados. </a:t>
            </a:r>
          </a:p>
          <a:p>
            <a:pPr lvl="1" algn="ctr">
              <a:buClr>
                <a:srgbClr val="A0B888"/>
              </a:buClr>
            </a:pPr>
            <a:endParaRPr lang="es-ES" sz="1600" b="1" dirty="0">
              <a:solidFill>
                <a:schemeClr val="tx1"/>
              </a:solidFill>
            </a:endParaRPr>
          </a:p>
        </p:txBody>
      </p:sp>
      <p:sp>
        <p:nvSpPr>
          <p:cNvPr id="18" name="Abrir llave 17">
            <a:extLst>
              <a:ext uri="{FF2B5EF4-FFF2-40B4-BE49-F238E27FC236}">
                <a16:creationId xmlns:a16="http://schemas.microsoft.com/office/drawing/2014/main" id="{DC2A5743-4402-4E52-B106-3D61096FCDB1}"/>
              </a:ext>
            </a:extLst>
          </p:cNvPr>
          <p:cNvSpPr/>
          <p:nvPr/>
        </p:nvSpPr>
        <p:spPr>
          <a:xfrm>
            <a:off x="3483363" y="2825392"/>
            <a:ext cx="451640" cy="3142653"/>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684207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6"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S" dirty="0">
                <a:solidFill>
                  <a:schemeClr val="bg1"/>
                </a:solidFill>
              </a:rPr>
              <a:t>METODOLOGÍA DE DESARROLLO</a:t>
            </a:r>
          </a:p>
        </p:txBody>
      </p:sp>
      <p:sp>
        <p:nvSpPr>
          <p:cNvPr id="7" name="Rectángulo: esquinas redondeadas 6">
            <a:extLst>
              <a:ext uri="{FF2B5EF4-FFF2-40B4-BE49-F238E27FC236}">
                <a16:creationId xmlns:a16="http://schemas.microsoft.com/office/drawing/2014/main" id="{7CC266E7-CF7C-466C-B852-6D21C7A68158}"/>
              </a:ext>
            </a:extLst>
          </p:cNvPr>
          <p:cNvSpPr/>
          <p:nvPr/>
        </p:nvSpPr>
        <p:spPr>
          <a:xfrm>
            <a:off x="780833" y="685630"/>
            <a:ext cx="10801567" cy="68428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A0B888"/>
              </a:buClr>
            </a:pPr>
            <a:r>
              <a:rPr lang="es-ES" sz="2000" b="1" dirty="0">
                <a:solidFill>
                  <a:schemeClr val="tx1"/>
                </a:solidFill>
              </a:rPr>
              <a:t>La utilización de una metodología, ayudara a una correcta implementación del proyecto</a:t>
            </a:r>
          </a:p>
        </p:txBody>
      </p:sp>
      <p:graphicFrame>
        <p:nvGraphicFramePr>
          <p:cNvPr id="3" name="Tabla 2">
            <a:extLst>
              <a:ext uri="{FF2B5EF4-FFF2-40B4-BE49-F238E27FC236}">
                <a16:creationId xmlns:a16="http://schemas.microsoft.com/office/drawing/2014/main" id="{DF42C315-B968-45D8-AE39-D8BDC9AEE556}"/>
              </a:ext>
            </a:extLst>
          </p:cNvPr>
          <p:cNvGraphicFramePr>
            <a:graphicFrameLocks noGrp="1"/>
          </p:cNvGraphicFramePr>
          <p:nvPr>
            <p:extLst>
              <p:ext uri="{D42A27DB-BD31-4B8C-83A1-F6EECF244321}">
                <p14:modId xmlns:p14="http://schemas.microsoft.com/office/powerpoint/2010/main" val="870958351"/>
              </p:ext>
            </p:extLst>
          </p:nvPr>
        </p:nvGraphicFramePr>
        <p:xfrm>
          <a:off x="780833" y="2396971"/>
          <a:ext cx="10801567" cy="3462293"/>
        </p:xfrm>
        <a:graphic>
          <a:graphicData uri="http://schemas.openxmlformats.org/drawingml/2006/table">
            <a:tbl>
              <a:tblPr firstRow="1" firstCol="1" bandRow="1">
                <a:tableStyleId>{5C22544A-7EE6-4342-B048-85BDC9FD1C3A}</a:tableStyleId>
              </a:tblPr>
              <a:tblGrid>
                <a:gridCol w="4400822">
                  <a:extLst>
                    <a:ext uri="{9D8B030D-6E8A-4147-A177-3AD203B41FA5}">
                      <a16:colId xmlns:a16="http://schemas.microsoft.com/office/drawing/2014/main" val="1852044834"/>
                    </a:ext>
                  </a:extLst>
                </a:gridCol>
                <a:gridCol w="2113431">
                  <a:extLst>
                    <a:ext uri="{9D8B030D-6E8A-4147-A177-3AD203B41FA5}">
                      <a16:colId xmlns:a16="http://schemas.microsoft.com/office/drawing/2014/main" val="4040923692"/>
                    </a:ext>
                  </a:extLst>
                </a:gridCol>
                <a:gridCol w="2437909">
                  <a:extLst>
                    <a:ext uri="{9D8B030D-6E8A-4147-A177-3AD203B41FA5}">
                      <a16:colId xmlns:a16="http://schemas.microsoft.com/office/drawing/2014/main" val="4281923236"/>
                    </a:ext>
                  </a:extLst>
                </a:gridCol>
                <a:gridCol w="1849405">
                  <a:extLst>
                    <a:ext uri="{9D8B030D-6E8A-4147-A177-3AD203B41FA5}">
                      <a16:colId xmlns:a16="http://schemas.microsoft.com/office/drawing/2014/main" val="2738025498"/>
                    </a:ext>
                  </a:extLst>
                </a:gridCol>
              </a:tblGrid>
              <a:tr h="399312">
                <a:tc>
                  <a:txBody>
                    <a:bodyPr/>
                    <a:lstStyle/>
                    <a:p>
                      <a:pPr marR="14605" indent="457200">
                        <a:lnSpc>
                          <a:spcPct val="115000"/>
                        </a:lnSpc>
                        <a:spcAft>
                          <a:spcPts val="1200"/>
                        </a:spcAft>
                      </a:pPr>
                      <a:r>
                        <a:rPr lang="es-EC" sz="1100" dirty="0">
                          <a:solidFill>
                            <a:schemeClr val="tx1"/>
                          </a:solidFill>
                          <a:effectLst/>
                        </a:rPr>
                        <a:t>CRITERIOS/METODOLOGÍAS</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s-EC" sz="1100" dirty="0">
                          <a:solidFill>
                            <a:schemeClr val="tx1"/>
                          </a:solidFill>
                          <a:effectLst/>
                        </a:rPr>
                        <a:t>CRISP-DM</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s-EC" sz="1100" dirty="0">
                          <a:solidFill>
                            <a:schemeClr val="tx1"/>
                          </a:solidFill>
                          <a:effectLst/>
                        </a:rPr>
                        <a:t>SEMMA</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s-EC" sz="1100" dirty="0">
                          <a:solidFill>
                            <a:schemeClr val="tx1"/>
                          </a:solidFill>
                          <a:effectLst/>
                        </a:rPr>
                        <a:t>KDD</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48432675"/>
                  </a:ext>
                </a:extLst>
              </a:tr>
              <a:tr h="399312">
                <a:tc>
                  <a:txBody>
                    <a:bodyPr/>
                    <a:lstStyle/>
                    <a:p>
                      <a:pPr marR="14605" indent="457200">
                        <a:lnSpc>
                          <a:spcPct val="115000"/>
                        </a:lnSpc>
                        <a:spcAft>
                          <a:spcPts val="1200"/>
                        </a:spcAft>
                      </a:pPr>
                      <a:r>
                        <a:rPr lang="es-EC" sz="1100" dirty="0">
                          <a:solidFill>
                            <a:schemeClr val="tx1"/>
                          </a:solidFill>
                          <a:effectLst/>
                        </a:rPr>
                        <a:t>Metodología Estructurada </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buFont typeface="Wingdings" panose="05000000000000000000" pitchFamily="2" charset="2"/>
                        <a:buChar char=""/>
                      </a:pPr>
                      <a:r>
                        <a:rPr lang="es-EC" sz="11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spcAft>
                          <a:spcPts val="1200"/>
                        </a:spcAft>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815205"/>
                  </a:ext>
                </a:extLst>
              </a:tr>
              <a:tr h="399312">
                <a:tc>
                  <a:txBody>
                    <a:bodyPr/>
                    <a:lstStyle/>
                    <a:p>
                      <a:pPr marR="14605" indent="457200">
                        <a:lnSpc>
                          <a:spcPct val="115000"/>
                        </a:lnSpc>
                        <a:spcAft>
                          <a:spcPts val="1200"/>
                        </a:spcAft>
                      </a:pPr>
                      <a:r>
                        <a:rPr lang="es-EC" sz="1100" dirty="0">
                          <a:solidFill>
                            <a:schemeClr val="tx1"/>
                          </a:solidFill>
                          <a:effectLst/>
                        </a:rPr>
                        <a:t>Metodología Independiente </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spcAft>
                          <a:spcPts val="1200"/>
                        </a:spcAft>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s-EC" sz="1100">
                          <a:effectLst/>
                        </a:rPr>
                        <a:t> X</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s-EC" sz="1100">
                          <a:effectLst/>
                        </a:rPr>
                        <a:t>X</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6125364"/>
                  </a:ext>
                </a:extLst>
              </a:tr>
              <a:tr h="223789">
                <a:tc>
                  <a:txBody>
                    <a:bodyPr/>
                    <a:lstStyle/>
                    <a:p>
                      <a:pPr marR="14605" indent="457200">
                        <a:lnSpc>
                          <a:spcPct val="115000"/>
                        </a:lnSpc>
                        <a:spcAft>
                          <a:spcPts val="1200"/>
                        </a:spcAft>
                      </a:pPr>
                      <a:r>
                        <a:rPr lang="es-EC" sz="1100">
                          <a:solidFill>
                            <a:schemeClr val="tx1"/>
                          </a:solidFill>
                          <a:effectLst/>
                        </a:rPr>
                        <a:t>Ampliamente Usada </a:t>
                      </a:r>
                      <a:endParaRPr lang="es-EC" sz="11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spcAft>
                          <a:spcPts val="1200"/>
                        </a:spcAft>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s-EC" sz="1100">
                          <a:effectLst/>
                        </a:rPr>
                        <a:t> X</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R="14605" indent="457200">
                        <a:lnSpc>
                          <a:spcPct val="115000"/>
                        </a:lnSpc>
                        <a:spcAft>
                          <a:spcPts val="1200"/>
                        </a:spcAft>
                      </a:pPr>
                      <a:r>
                        <a:rPr lang="es-EC" sz="1100">
                          <a:effectLst/>
                        </a:rPr>
                        <a:t>X</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3787552"/>
                  </a:ext>
                </a:extLst>
              </a:tr>
              <a:tr h="605594">
                <a:tc>
                  <a:txBody>
                    <a:bodyPr/>
                    <a:lstStyle/>
                    <a:p>
                      <a:pPr marR="14605" indent="457200">
                        <a:lnSpc>
                          <a:spcPct val="115000"/>
                        </a:lnSpc>
                        <a:spcAft>
                          <a:spcPts val="1200"/>
                        </a:spcAft>
                      </a:pPr>
                      <a:r>
                        <a:rPr lang="es-EC" sz="1100" dirty="0">
                          <a:solidFill>
                            <a:schemeClr val="tx1"/>
                          </a:solidFill>
                          <a:effectLst/>
                        </a:rPr>
                        <a:t>Mejora la calidad de resultados en proyectos de Data </a:t>
                      </a:r>
                      <a:r>
                        <a:rPr lang="es-EC" sz="1100" dirty="0" err="1">
                          <a:solidFill>
                            <a:schemeClr val="tx1"/>
                          </a:solidFill>
                          <a:effectLst/>
                        </a:rPr>
                        <a:t>Mining</a:t>
                      </a:r>
                      <a:r>
                        <a:rPr lang="es-EC" sz="1100" dirty="0">
                          <a:solidFill>
                            <a:schemeClr val="tx1"/>
                          </a:solidFill>
                          <a:effectLst/>
                        </a:rPr>
                        <a:t>. </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spcAft>
                          <a:spcPts val="1200"/>
                        </a:spcAft>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4551711"/>
                  </a:ext>
                </a:extLst>
              </a:tr>
              <a:tr h="399312">
                <a:tc>
                  <a:txBody>
                    <a:bodyPr/>
                    <a:lstStyle/>
                    <a:p>
                      <a:pPr marR="14605" indent="457200">
                        <a:lnSpc>
                          <a:spcPct val="115000"/>
                        </a:lnSpc>
                        <a:spcAft>
                          <a:spcPts val="1200"/>
                        </a:spcAft>
                      </a:pPr>
                      <a:r>
                        <a:rPr lang="es-EC" sz="1100" dirty="0">
                          <a:solidFill>
                            <a:schemeClr val="tx1"/>
                          </a:solidFill>
                          <a:effectLst/>
                        </a:rPr>
                        <a:t>Herramientas y técnicas independientes </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spcAft>
                          <a:spcPts val="1200"/>
                        </a:spcAft>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4640027"/>
                  </a:ext>
                </a:extLst>
              </a:tr>
              <a:tr h="811873">
                <a:tc>
                  <a:txBody>
                    <a:bodyPr/>
                    <a:lstStyle/>
                    <a:p>
                      <a:pPr marR="14605" indent="457200">
                        <a:lnSpc>
                          <a:spcPct val="115000"/>
                        </a:lnSpc>
                        <a:spcAft>
                          <a:spcPts val="1200"/>
                        </a:spcAft>
                      </a:pPr>
                      <a:r>
                        <a:rPr lang="es-EC" sz="1100" dirty="0">
                          <a:solidFill>
                            <a:schemeClr val="tx1"/>
                          </a:solidFill>
                          <a:effectLst/>
                        </a:rPr>
                        <a:t>Finalidad diversa (Ej. Ampliamente estable en la resolución de problemas variados). </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spcAft>
                          <a:spcPts val="1200"/>
                        </a:spcAft>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9395571"/>
                  </a:ext>
                </a:extLst>
              </a:tr>
              <a:tr h="223789">
                <a:tc>
                  <a:txBody>
                    <a:bodyPr/>
                    <a:lstStyle/>
                    <a:p>
                      <a:pPr marR="14605" indent="457200">
                        <a:lnSpc>
                          <a:spcPct val="115000"/>
                        </a:lnSpc>
                        <a:spcAft>
                          <a:spcPts val="1200"/>
                        </a:spcAft>
                      </a:pPr>
                      <a:r>
                        <a:rPr lang="es-EC" sz="1100" dirty="0">
                          <a:solidFill>
                            <a:schemeClr val="tx1"/>
                          </a:solidFill>
                          <a:effectLst/>
                        </a:rPr>
                        <a:t>Fácil de implementar </a:t>
                      </a:r>
                      <a:endParaRPr lang="es-EC"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buFont typeface="Wingdings" panose="05000000000000000000" pitchFamily="2" charset="2"/>
                        <a:buChar char=""/>
                      </a:pPr>
                      <a:r>
                        <a:rPr lang="es-EC" sz="11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buFont typeface="Wingdings" panose="05000000000000000000" pitchFamily="2" charset="2"/>
                        <a:buChar char=""/>
                      </a:pPr>
                      <a:r>
                        <a:rPr lang="es-EC" sz="1100">
                          <a:effectLst/>
                        </a:rPr>
                        <a:t> </a:t>
                      </a:r>
                      <a:endParaRPr lang="es-EC"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14605" lvl="0" indent="-342900">
                        <a:lnSpc>
                          <a:spcPct val="115000"/>
                        </a:lnSpc>
                        <a:spcAft>
                          <a:spcPts val="1200"/>
                        </a:spcAft>
                        <a:buFont typeface="Wingdings" panose="05000000000000000000" pitchFamily="2" charset="2"/>
                        <a:buChar char=""/>
                      </a:pPr>
                      <a:r>
                        <a:rPr lang="es-EC" sz="11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0200930"/>
                  </a:ext>
                </a:extLst>
              </a:tr>
            </a:tbl>
          </a:graphicData>
        </a:graphic>
      </p:graphicFrame>
      <p:sp>
        <p:nvSpPr>
          <p:cNvPr id="11" name="Rectángulo: esquinas redondeadas 10">
            <a:extLst>
              <a:ext uri="{FF2B5EF4-FFF2-40B4-BE49-F238E27FC236}">
                <a16:creationId xmlns:a16="http://schemas.microsoft.com/office/drawing/2014/main" id="{581D0BAC-F079-41D2-A7CD-F724D166CDF9}"/>
              </a:ext>
            </a:extLst>
          </p:cNvPr>
          <p:cNvSpPr/>
          <p:nvPr/>
        </p:nvSpPr>
        <p:spPr>
          <a:xfrm>
            <a:off x="791189" y="1607631"/>
            <a:ext cx="10801567" cy="68428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A0B888"/>
              </a:buClr>
            </a:pPr>
            <a:r>
              <a:rPr lang="es-ES" sz="2000" b="1" dirty="0">
                <a:solidFill>
                  <a:schemeClr val="tx1"/>
                </a:solidFill>
              </a:rPr>
              <a:t>Comparativa de las metodologías mas utilizadas para minería de datos</a:t>
            </a:r>
          </a:p>
        </p:txBody>
      </p:sp>
    </p:spTree>
    <p:extLst>
      <p:ext uri="{BB962C8B-B14F-4D97-AF65-F5344CB8AC3E}">
        <p14:creationId xmlns:p14="http://schemas.microsoft.com/office/powerpoint/2010/main" val="3099597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0"/>
            <a:ext cx="10972800" cy="1143000"/>
          </a:xfrm>
        </p:spPr>
        <p:txBody>
          <a:bodyPr/>
          <a:lstStyle/>
          <a:p>
            <a:r>
              <a:rPr lang="es-ES" dirty="0">
                <a:solidFill>
                  <a:schemeClr val="bg1"/>
                </a:solidFill>
              </a:rPr>
              <a:t>METODOLOGÍA DE DESARROLLO</a:t>
            </a:r>
          </a:p>
        </p:txBody>
      </p:sp>
      <p:sp>
        <p:nvSpPr>
          <p:cNvPr id="7" name="Rectángulo: esquinas redondeadas 6">
            <a:extLst>
              <a:ext uri="{FF2B5EF4-FFF2-40B4-BE49-F238E27FC236}">
                <a16:creationId xmlns:a16="http://schemas.microsoft.com/office/drawing/2014/main" id="{7CC266E7-CF7C-466C-B852-6D21C7A68158}"/>
              </a:ext>
            </a:extLst>
          </p:cNvPr>
          <p:cNvSpPr/>
          <p:nvPr/>
        </p:nvSpPr>
        <p:spPr>
          <a:xfrm>
            <a:off x="780833" y="685630"/>
            <a:ext cx="10801567" cy="68428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A0B888"/>
              </a:buClr>
            </a:pPr>
            <a:r>
              <a:rPr lang="es-ES" sz="2000" b="1" dirty="0">
                <a:solidFill>
                  <a:schemeClr val="tx1"/>
                </a:solidFill>
              </a:rPr>
              <a:t>Metodología seleccionada CRISP-DM</a:t>
            </a:r>
          </a:p>
        </p:txBody>
      </p:sp>
      <p:pic>
        <p:nvPicPr>
          <p:cNvPr id="3074" name="Picture 2" descr="Fases del modelo de proceso de la metodología CRISP-DM [35].  ">
            <a:extLst>
              <a:ext uri="{FF2B5EF4-FFF2-40B4-BE49-F238E27FC236}">
                <a16:creationId xmlns:a16="http://schemas.microsoft.com/office/drawing/2014/main" id="{966522C4-C2DB-45A6-A306-B76D2586F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658" y="1624013"/>
            <a:ext cx="5486399" cy="4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69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609600" y="0"/>
            <a:ext cx="10972800" cy="1143000"/>
          </a:xfrm>
        </p:spPr>
        <p:txBody>
          <a:bodyPr/>
          <a:lstStyle/>
          <a:p>
            <a:r>
              <a:rPr lang="es-ES" dirty="0">
                <a:solidFill>
                  <a:schemeClr val="bg1"/>
                </a:solidFill>
              </a:rPr>
              <a:t>DESARROLLO</a:t>
            </a:r>
          </a:p>
        </p:txBody>
      </p:sp>
      <p:sp>
        <p:nvSpPr>
          <p:cNvPr id="6" name="Rectángulo: esquinas redondeadas 5">
            <a:extLst>
              <a:ext uri="{FF2B5EF4-FFF2-40B4-BE49-F238E27FC236}">
                <a16:creationId xmlns:a16="http://schemas.microsoft.com/office/drawing/2014/main" id="{3382019B-D71D-48D2-B23D-D334E3F0E70A}"/>
              </a:ext>
            </a:extLst>
          </p:cNvPr>
          <p:cNvSpPr/>
          <p:nvPr/>
        </p:nvSpPr>
        <p:spPr>
          <a:xfrm>
            <a:off x="1632038" y="734623"/>
            <a:ext cx="10099657" cy="578258"/>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fontAlgn="base"/>
            <a:r>
              <a:rPr lang="es-EC" b="1" dirty="0">
                <a:solidFill>
                  <a:schemeClr val="tx1"/>
                </a:solidFill>
                <a:effectLst>
                  <a:glow>
                    <a:srgbClr val="000000"/>
                  </a:glow>
                  <a:outerShdw sx="0" sy="0">
                    <a:srgbClr val="000000"/>
                  </a:outerShdw>
                  <a:reflection stA="0" endPos="0" fadeDir="0" sx="0" sy="0"/>
                </a:effectLst>
              </a:rPr>
              <a:t>COMPRENSIÓN DEL NEGOCIO</a:t>
            </a:r>
          </a:p>
        </p:txBody>
      </p:sp>
      <p:sp>
        <p:nvSpPr>
          <p:cNvPr id="9" name="Elipse 8">
            <a:extLst>
              <a:ext uri="{FF2B5EF4-FFF2-40B4-BE49-F238E27FC236}">
                <a16:creationId xmlns:a16="http://schemas.microsoft.com/office/drawing/2014/main" id="{71945F31-28CF-4821-AA25-CF1F2758770A}"/>
              </a:ext>
            </a:extLst>
          </p:cNvPr>
          <p:cNvSpPr/>
          <p:nvPr/>
        </p:nvSpPr>
        <p:spPr>
          <a:xfrm>
            <a:off x="758896" y="687742"/>
            <a:ext cx="838734" cy="647272"/>
          </a:xfrm>
          <a:prstGeom prst="ellipse">
            <a:avLst/>
          </a:prstGeom>
          <a:solidFill>
            <a:srgbClr val="447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a:solidFill>
                  <a:schemeClr val="tx1"/>
                </a:solidFill>
                <a:effectLst>
                  <a:glow>
                    <a:srgbClr val="000000"/>
                  </a:glow>
                  <a:outerShdw sx="0" sy="0">
                    <a:srgbClr val="000000"/>
                  </a:outerShdw>
                  <a:reflection stA="0" endPos="0" fadeDir="0" sx="0" sy="0"/>
                </a:effectLst>
              </a:rPr>
              <a:t>Fase 1</a:t>
            </a:r>
            <a:endParaRPr lang="es-EC" sz="1200" dirty="0"/>
          </a:p>
        </p:txBody>
      </p:sp>
      <p:sp>
        <p:nvSpPr>
          <p:cNvPr id="10" name="Rectángulo: esquinas redondeadas 9">
            <a:extLst>
              <a:ext uri="{FF2B5EF4-FFF2-40B4-BE49-F238E27FC236}">
                <a16:creationId xmlns:a16="http://schemas.microsoft.com/office/drawing/2014/main" id="{D8057024-7E1B-4EE2-A2FD-203A20A14BBB}"/>
              </a:ext>
            </a:extLst>
          </p:cNvPr>
          <p:cNvSpPr/>
          <p:nvPr/>
        </p:nvSpPr>
        <p:spPr>
          <a:xfrm>
            <a:off x="1624637" y="1401928"/>
            <a:ext cx="10099657" cy="1143000"/>
          </a:xfrm>
          <a:prstGeom prst="round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fontAlgn="base"/>
            <a:r>
              <a:rPr lang="es-EC" sz="1600" dirty="0">
                <a:solidFill>
                  <a:schemeClr val="tx1"/>
                </a:solidFill>
              </a:rPr>
              <a:t>Se caracteriza por la comprensión de las metas y requisitos del proyecto desde un punto de vista empresarial, para luego transformarlos en metas técnicas con un plan de proyecto. El conocimiento obtenido del negocio se convierte en un problema de Data </a:t>
            </a:r>
            <a:r>
              <a:rPr lang="es-EC" sz="1600" dirty="0" err="1">
                <a:solidFill>
                  <a:schemeClr val="tx1"/>
                </a:solidFill>
              </a:rPr>
              <a:t>Mining</a:t>
            </a:r>
            <a:r>
              <a:rPr lang="es-EC" sz="1600" dirty="0">
                <a:solidFill>
                  <a:schemeClr val="tx1"/>
                </a:solidFill>
              </a:rPr>
              <a:t> (DM). </a:t>
            </a:r>
            <a:endParaRPr lang="es-EC" sz="1600" b="1" dirty="0">
              <a:solidFill>
                <a:schemeClr val="tx1"/>
              </a:solidFill>
              <a:effectLst>
                <a:glow>
                  <a:srgbClr val="000000"/>
                </a:glow>
                <a:outerShdw sx="0" sy="0">
                  <a:srgbClr val="000000"/>
                </a:outerShdw>
                <a:reflection stA="0" endPos="0" fadeDir="0" sx="0" sy="0"/>
              </a:effectLst>
            </a:endParaRPr>
          </a:p>
        </p:txBody>
      </p:sp>
      <p:pic>
        <p:nvPicPr>
          <p:cNvPr id="4098" name="Picture 2" descr="Cinco características que deben tener los emprendedores para lograr el  éxito - elEconomista.es">
            <a:extLst>
              <a:ext uri="{FF2B5EF4-FFF2-40B4-BE49-F238E27FC236}">
                <a16:creationId xmlns:a16="http://schemas.microsoft.com/office/drawing/2014/main" id="{B1AE9058-9444-4FE0-8DBA-BBA032D39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828" y="2725584"/>
            <a:ext cx="6169981" cy="304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60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wipe(down)">
                                      <p:cBhvr>
                                        <p:cTn id="2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animBg="1"/>
      <p:bldP spid="10"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1781</Words>
  <Application>Microsoft Office PowerPoint</Application>
  <PresentationFormat>Panorámica</PresentationFormat>
  <Paragraphs>357</Paragraphs>
  <Slides>24</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Calibri</vt:lpstr>
      <vt:lpstr>Arial Rounded MT Bold</vt:lpstr>
      <vt:lpstr>Franklin Gothic Medium Cond</vt:lpstr>
      <vt:lpstr>Wingdings</vt:lpstr>
      <vt:lpstr>Arial</vt:lpstr>
      <vt:lpstr>Times New Roman</vt:lpstr>
      <vt:lpstr>Diseño predeterminado</vt:lpstr>
      <vt:lpstr>Presentación de PowerPoint</vt:lpstr>
      <vt:lpstr>AGENDA</vt:lpstr>
      <vt:lpstr>ANTECEDENTES</vt:lpstr>
      <vt:lpstr>PROBLEMA</vt:lpstr>
      <vt:lpstr>JUSTIFICACIÓN</vt:lpstr>
      <vt:lpstr>OBJETIVOS</vt:lpstr>
      <vt:lpstr>METODOLOGÍA DE DESARROLLO</vt:lpstr>
      <vt:lpstr>METODOLOGÍA DE DESARROLLO</vt:lpstr>
      <vt:lpstr>DESARROLLO</vt:lpstr>
      <vt:lpstr>DESARROLLO</vt:lpstr>
      <vt:lpstr>DESARROLLO</vt:lpstr>
      <vt:lpstr>DESARROLLO</vt:lpstr>
      <vt:lpstr>DESARROLLO</vt:lpstr>
      <vt:lpstr>DESARROLLO</vt:lpstr>
      <vt:lpstr>DESARROLLO</vt:lpstr>
      <vt:lpstr>DESARROLLO</vt:lpstr>
      <vt:lpstr>DESARROLLO</vt:lpstr>
      <vt:lpstr>DESARROLLO</vt:lpstr>
      <vt:lpstr>DESARROLLO</vt:lpstr>
      <vt:lpstr>RESULTADOS</vt:lpstr>
      <vt:lpstr>CONCLUSIONES</vt:lpstr>
      <vt:lpstr>RECOMENDACIONES</vt:lpstr>
      <vt:lpstr>TRABAJOS FUTUROS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Zambrano Peñaherrera Alex Omar</dc:creator>
  <cp:lastModifiedBy>Edison</cp:lastModifiedBy>
  <cp:revision>63</cp:revision>
  <dcterms:modified xsi:type="dcterms:W3CDTF">2020-11-01T00:12:39Z</dcterms:modified>
</cp:coreProperties>
</file>