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sldIdLst>
    <p:sldId id="275" r:id="rId2"/>
    <p:sldId id="335" r:id="rId3"/>
    <p:sldId id="350" r:id="rId4"/>
    <p:sldId id="352" r:id="rId5"/>
    <p:sldId id="387" r:id="rId6"/>
    <p:sldId id="389" r:id="rId7"/>
    <p:sldId id="388" r:id="rId8"/>
    <p:sldId id="390" r:id="rId9"/>
    <p:sldId id="342" r:id="rId10"/>
    <p:sldId id="343" r:id="rId11"/>
    <p:sldId id="346" r:id="rId12"/>
    <p:sldId id="393" r:id="rId13"/>
    <p:sldId id="395" r:id="rId14"/>
    <p:sldId id="396" r:id="rId15"/>
    <p:sldId id="397" r:id="rId16"/>
    <p:sldId id="398" r:id="rId17"/>
    <p:sldId id="399" r:id="rId18"/>
    <p:sldId id="364" r:id="rId19"/>
    <p:sldId id="403" r:id="rId20"/>
    <p:sldId id="400" r:id="rId21"/>
    <p:sldId id="401" r:id="rId22"/>
    <p:sldId id="402" r:id="rId23"/>
    <p:sldId id="404" r:id="rId24"/>
    <p:sldId id="405" r:id="rId25"/>
    <p:sldId id="406" r:id="rId26"/>
    <p:sldId id="374" r:id="rId27"/>
    <p:sldId id="407" r:id="rId28"/>
    <p:sldId id="408" r:id="rId29"/>
    <p:sldId id="334" r:id="rId30"/>
    <p:sldId id="386" r:id="rId3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initials="A" lastIdx="7" clrIdx="0">
    <p:extLst/>
  </p:cmAuthor>
  <p:cmAuthor id="2" name="TOSHIBA" initials="T" lastIdx="6" clrIdx="1">
    <p:extLst>
      <p:ext uri="{19B8F6BF-5375-455C-9EA6-DF929625EA0E}">
        <p15:presenceInfo xmlns:p15="http://schemas.microsoft.com/office/powerpoint/2012/main" userId="TOSHI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8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03" autoAdjust="0"/>
    <p:restoredTop sz="95374" autoAdjust="0"/>
  </p:normalViewPr>
  <p:slideViewPr>
    <p:cSldViewPr snapToGrid="0">
      <p:cViewPr varScale="1">
        <p:scale>
          <a:sx n="70" d="100"/>
          <a:sy n="70" d="100"/>
        </p:scale>
        <p:origin x="65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34" d="100"/>
        <a:sy n="3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2-05T15:11:50.247"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2-18T15:05:30.578" idx="2">
    <p:pos x="10" y="10"/>
    <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2-19T12:27:13.778" idx="5">
    <p:pos x="10" y="10"/>
    <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2-21T16:25:51.240" idx="6">
    <p:pos x="10" y="10"/>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39C28-9193-4562-9D7A-1EF010C15851}" type="datetimeFigureOut">
              <a:rPr lang="es-EC" smtClean="0"/>
              <a:t>20/03/2021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9DB09-8D2A-4D6E-9F24-FD44D7E0E9C9}" type="slidenum">
              <a:rPr lang="es-EC" smtClean="0"/>
              <a:t>‹Nº›</a:t>
            </a:fld>
            <a:endParaRPr lang="es-EC"/>
          </a:p>
        </p:txBody>
      </p:sp>
    </p:spTree>
    <p:extLst>
      <p:ext uri="{BB962C8B-B14F-4D97-AF65-F5344CB8AC3E}">
        <p14:creationId xmlns:p14="http://schemas.microsoft.com/office/powerpoint/2010/main" val="13845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A9DB09-8D2A-4D6E-9F24-FD44D7E0E9C9}" type="slidenum">
              <a:rPr lang="es-EC" smtClean="0"/>
              <a:t>1</a:t>
            </a:fld>
            <a:endParaRPr lang="es-EC"/>
          </a:p>
        </p:txBody>
      </p:sp>
    </p:spTree>
    <p:extLst>
      <p:ext uri="{BB962C8B-B14F-4D97-AF65-F5344CB8AC3E}">
        <p14:creationId xmlns:p14="http://schemas.microsoft.com/office/powerpoint/2010/main" val="2847503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A9DB09-8D2A-4D6E-9F24-FD44D7E0E9C9}" type="slidenum">
              <a:rPr lang="es-EC" smtClean="0"/>
              <a:t>3</a:t>
            </a:fld>
            <a:endParaRPr lang="es-EC"/>
          </a:p>
        </p:txBody>
      </p:sp>
    </p:spTree>
    <p:extLst>
      <p:ext uri="{BB962C8B-B14F-4D97-AF65-F5344CB8AC3E}">
        <p14:creationId xmlns:p14="http://schemas.microsoft.com/office/powerpoint/2010/main" val="29692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A9DB09-8D2A-4D6E-9F24-FD44D7E0E9C9}" type="slidenum">
              <a:rPr lang="es-EC" smtClean="0"/>
              <a:t>6</a:t>
            </a:fld>
            <a:endParaRPr lang="es-EC"/>
          </a:p>
        </p:txBody>
      </p:sp>
    </p:spTree>
    <p:extLst>
      <p:ext uri="{BB962C8B-B14F-4D97-AF65-F5344CB8AC3E}">
        <p14:creationId xmlns:p14="http://schemas.microsoft.com/office/powerpoint/2010/main" val="229030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A9DB09-8D2A-4D6E-9F24-FD44D7E0E9C9}" type="slidenum">
              <a:rPr lang="es-EC" smtClean="0"/>
              <a:t>12</a:t>
            </a:fld>
            <a:endParaRPr lang="es-EC"/>
          </a:p>
        </p:txBody>
      </p:sp>
    </p:spTree>
    <p:extLst>
      <p:ext uri="{BB962C8B-B14F-4D97-AF65-F5344CB8AC3E}">
        <p14:creationId xmlns:p14="http://schemas.microsoft.com/office/powerpoint/2010/main" val="181631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0A9DB09-8D2A-4D6E-9F24-FD44D7E0E9C9}" type="slidenum">
              <a:rPr lang="es-EC" smtClean="0"/>
              <a:t>29</a:t>
            </a:fld>
            <a:endParaRPr lang="es-EC"/>
          </a:p>
        </p:txBody>
      </p:sp>
    </p:spTree>
    <p:extLst>
      <p:ext uri="{BB962C8B-B14F-4D97-AF65-F5344CB8AC3E}">
        <p14:creationId xmlns:p14="http://schemas.microsoft.com/office/powerpoint/2010/main" val="668620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2" name="Object 21"/>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490"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sp>
        <p:nvSpPr>
          <p:cNvPr id="4" name="Rectangle 25"/>
          <p:cNvSpPr>
            <a:spLocks noChangeArrowheads="1"/>
          </p:cNvSpPr>
          <p:nvPr/>
        </p:nvSpPr>
        <p:spPr bwMode="auto">
          <a:xfrm>
            <a:off x="4165600" y="6245225"/>
            <a:ext cx="3860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sp>
        <p:nvSpPr>
          <p:cNvPr id="5" name="Rectangle 26"/>
          <p:cNvSpPr>
            <a:spLocks noChangeArrowheads="1"/>
          </p:cNvSpPr>
          <p:nvPr/>
        </p:nvSpPr>
        <p:spPr bwMode="auto">
          <a:xfrm>
            <a:off x="609600" y="6245225"/>
            <a:ext cx="2844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sp>
        <p:nvSpPr>
          <p:cNvPr id="6" name="Rectangle 27"/>
          <p:cNvSpPr>
            <a:spLocks noChangeArrowheads="1"/>
          </p:cNvSpPr>
          <p:nvPr/>
        </p:nvSpPr>
        <p:spPr bwMode="auto">
          <a:xfrm>
            <a:off x="4165600" y="6245225"/>
            <a:ext cx="3860800" cy="476250"/>
          </a:xfrm>
          <a:prstGeom prst="rect">
            <a:avLst/>
          </a:prstGeom>
          <a:no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s-EC" altLang="es-EC" sz="1400">
              <a:solidFill>
                <a:srgbClr val="000000"/>
              </a:solidFill>
              <a:cs typeface="Arial" panose="020B0604020202020204" pitchFamily="34" charset="0"/>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90513" y="260350"/>
            <a:ext cx="1055687" cy="792163"/>
          </a:xfrm>
          <a:prstGeom prst="ellipse">
            <a:avLst/>
          </a:prstGeom>
          <a:solidFill>
            <a:schemeClr val="bg1"/>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a:solidFill>
                <a:srgbClr val="000000"/>
              </a:solidFill>
              <a:cs typeface="Arial" panose="020B0604020202020204" pitchFamily="34" charset="0"/>
            </a:endParaRPr>
          </a:p>
        </p:txBody>
      </p:sp>
      <p:pic>
        <p:nvPicPr>
          <p:cNvPr id="9" name="Picture 49" descr="LOGO ESPE ORIGINAL copia"/>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44463" y="115888"/>
            <a:ext cx="44164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04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83315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520036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45B54557-2D97-4113-B27B-FE82DEEEA69A}" type="datetimeFigureOut">
              <a:rPr lang="es-EC" smtClean="0"/>
              <a:t>20/03/2021</a:t>
            </a:fld>
            <a:endParaRPr lang="es-EC"/>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C"/>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7BB105AC-5687-4D32-BF4C-3C4CB09FD13A}" type="slidenum">
              <a:rPr lang="es-EC" smtClean="0"/>
              <a:t>‹Nº›</a:t>
            </a:fld>
            <a:endParaRPr lang="es-EC"/>
          </a:p>
        </p:txBody>
      </p:sp>
    </p:spTree>
    <p:extLst>
      <p:ext uri="{BB962C8B-B14F-4D97-AF65-F5344CB8AC3E}">
        <p14:creationId xmlns:p14="http://schemas.microsoft.com/office/powerpoint/2010/main" val="181004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285501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1766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55184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ext uri="{BB962C8B-B14F-4D97-AF65-F5344CB8AC3E}">
        <p14:creationId xmlns:p14="http://schemas.microsoft.com/office/powerpoint/2010/main" val="3370098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4579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84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25211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C"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42496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0"/>
            <a:ext cx="12192000" cy="620713"/>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a:solidFill>
                <a:srgbClr val="000000"/>
              </a:solidFill>
              <a:cs typeface="Arial" panose="020B0604020202020204" pitchFamily="34" charset="0"/>
            </a:endParaRPr>
          </a:p>
        </p:txBody>
      </p:sp>
      <p:sp>
        <p:nvSpPr>
          <p:cNvPr id="1027" name="Rectangle 21"/>
          <p:cNvSpPr>
            <a:spLocks noChangeArrowheads="1"/>
          </p:cNvSpPr>
          <p:nvPr/>
        </p:nvSpPr>
        <p:spPr bwMode="auto">
          <a:xfrm rot="10800000">
            <a:off x="0" y="6308725"/>
            <a:ext cx="10514013" cy="549275"/>
          </a:xfrm>
          <a:prstGeom prst="rect">
            <a:avLst/>
          </a:prstGeom>
          <a:gradFill rotWithShape="1">
            <a:gsLst>
              <a:gs pos="0">
                <a:schemeClr val="bg1"/>
              </a:gs>
              <a:gs pos="100000">
                <a:srgbClr val="9EB786"/>
              </a:gs>
            </a:gsLst>
            <a:lin ang="0" scaled="1"/>
          </a:gra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a:solidFill>
                <a:srgbClr val="000000"/>
              </a:solidFill>
              <a:cs typeface="Arial" panose="020B0604020202020204" pitchFamily="34" charset="0"/>
            </a:endParaRPr>
          </a:p>
        </p:txBody>
      </p:sp>
      <p:sp>
        <p:nvSpPr>
          <p:cNvPr id="1028" name="Line 23"/>
          <p:cNvSpPr>
            <a:spLocks noChangeShapeType="1"/>
          </p:cNvSpPr>
          <p:nvPr/>
        </p:nvSpPr>
        <p:spPr bwMode="auto">
          <a:xfrm rot="10800000" flipH="1">
            <a:off x="33338" y="6296025"/>
            <a:ext cx="888047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a:solidFill>
                <a:prstClr val="black"/>
              </a:solidFill>
              <a:latin typeface="Arial" panose="020B0604020202020204" pitchFamily="34" charset="0"/>
              <a:cs typeface="Arial" panose="020B0604020202020204" pitchFamily="34" charset="0"/>
            </a:endParaRPr>
          </a:p>
        </p:txBody>
      </p:sp>
      <p:sp>
        <p:nvSpPr>
          <p:cNvPr id="1029" name="Line 24"/>
          <p:cNvSpPr>
            <a:spLocks noChangeShapeType="1"/>
          </p:cNvSpPr>
          <p:nvPr/>
        </p:nvSpPr>
        <p:spPr bwMode="auto">
          <a:xfrm rot="10800000" flipH="1">
            <a:off x="33338" y="6245225"/>
            <a:ext cx="8880475"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a:solidFill>
                <a:prstClr val="black"/>
              </a:solidFill>
              <a:latin typeface="Arial" panose="020B0604020202020204" pitchFamily="34" charset="0"/>
              <a:cs typeface="Arial" panose="020B0604020202020204" pitchFamily="34" charset="0"/>
            </a:endParaRPr>
          </a:p>
        </p:txBody>
      </p:sp>
      <p:pic>
        <p:nvPicPr>
          <p:cNvPr id="1030" name="Picture 26" descr="LOGO ESPE ORIGINAL copia"/>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8977313" y="5949950"/>
            <a:ext cx="30734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7320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comments" Target="../comments/comment2.xml"/><Relationship Id="rId4" Type="http://schemas.openxmlformats.org/officeDocument/2006/relationships/image" Target="../media/image23.jpe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emf"/><Relationship Id="rId4" Type="http://schemas.openxmlformats.org/officeDocument/2006/relationships/image" Target="../media/image30.png"/><Relationship Id="rId9" Type="http://schemas.openxmlformats.org/officeDocument/2006/relationships/image" Target="../media/image35.emf"/></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comments" Target="../comments/comment3.xml"/><Relationship Id="rId3" Type="http://schemas.openxmlformats.org/officeDocument/2006/relationships/image" Target="../media/image41.png"/><Relationship Id="rId7" Type="http://schemas.openxmlformats.org/officeDocument/2006/relationships/image" Target="../media/image26.png"/><Relationship Id="rId12" Type="http://schemas.openxmlformats.org/officeDocument/2006/relationships/image" Target="../media/image49.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58.png"/><Relationship Id="rId3" Type="http://schemas.openxmlformats.org/officeDocument/2006/relationships/image" Target="../media/image51.png"/><Relationship Id="rId7" Type="http://schemas.openxmlformats.org/officeDocument/2006/relationships/image" Target="../media/image40.png"/><Relationship Id="rId12" Type="http://schemas.openxmlformats.org/officeDocument/2006/relationships/image" Target="../media/image57.emf"/><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56.png"/><Relationship Id="rId5" Type="http://schemas.openxmlformats.org/officeDocument/2006/relationships/image" Target="../media/image53.png"/><Relationship Id="rId10" Type="http://schemas.openxmlformats.org/officeDocument/2006/relationships/image" Target="../media/image55.emf"/><Relationship Id="rId4" Type="http://schemas.openxmlformats.org/officeDocument/2006/relationships/image" Target="../media/image52.png"/><Relationship Id="rId9" Type="http://schemas.openxmlformats.org/officeDocument/2006/relationships/image" Target="../media/image54.emf"/></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60.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9.emf"/><Relationship Id="rId11" Type="http://schemas.openxmlformats.org/officeDocument/2006/relationships/image" Target="../media/image65.png"/><Relationship Id="rId5" Type="http://schemas.openxmlformats.org/officeDocument/2006/relationships/package" Target="../embeddings/Hoja_de_c_lculo_de_Microsoft_Excel1.xlsx"/><Relationship Id="rId10" Type="http://schemas.openxmlformats.org/officeDocument/2006/relationships/image" Target="../media/image64.emf"/><Relationship Id="rId4" Type="http://schemas.openxmlformats.org/officeDocument/2006/relationships/oleObject" Target="../embeddings/oleObject2.bin"/><Relationship Id="rId9" Type="http://schemas.openxmlformats.org/officeDocument/2006/relationships/image" Target="../media/image63.png"/><Relationship Id="rId14" Type="http://schemas.openxmlformats.org/officeDocument/2006/relationships/image" Target="../media/image68.jpg"/></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emf"/><Relationship Id="rId4" Type="http://schemas.openxmlformats.org/officeDocument/2006/relationships/image" Target="../media/image62.png"/><Relationship Id="rId9" Type="http://schemas.openxmlformats.org/officeDocument/2006/relationships/image" Target="../media/image74.png"/></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6.png"/><Relationship Id="rId7" Type="http://schemas.openxmlformats.org/officeDocument/2006/relationships/image" Target="../media/image68.jp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1.emf"/><Relationship Id="rId4" Type="http://schemas.openxmlformats.org/officeDocument/2006/relationships/image" Target="../media/image63.png"/><Relationship Id="rId9" Type="http://schemas.openxmlformats.org/officeDocument/2006/relationships/image" Target="../media/image8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xml"/><Relationship Id="rId5" Type="http://schemas.openxmlformats.org/officeDocument/2006/relationships/image" Target="../media/image85.png"/><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 Id="rId5" Type="http://schemas.openxmlformats.org/officeDocument/2006/relationships/image" Target="../media/image76.png"/><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 Id="rId4" Type="http://schemas.openxmlformats.org/officeDocument/2006/relationships/image" Target="../media/image93.png"/></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94.png"/><Relationship Id="rId1" Type="http://schemas.openxmlformats.org/officeDocument/2006/relationships/slideLayout" Target="../slideLayouts/slideLayout3.xml"/><Relationship Id="rId6" Type="http://schemas.openxmlformats.org/officeDocument/2006/relationships/comments" Target="../comments/comment4.xml"/><Relationship Id="rId5" Type="http://schemas.openxmlformats.org/officeDocument/2006/relationships/image" Target="../media/image930.png"/><Relationship Id="rId4" Type="http://schemas.openxmlformats.org/officeDocument/2006/relationships/image" Target="../media/image95.png"/></Relationships>
</file>

<file path=ppt/slides/_rels/slide24.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jpeg"/><Relationship Id="rId4" Type="http://schemas.openxmlformats.org/officeDocument/2006/relationships/image" Target="../media/image10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omments" Target="../comments/comment1.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ChangeArrowheads="1"/>
          </p:cNvSpPr>
          <p:nvPr/>
        </p:nvSpPr>
        <p:spPr bwMode="auto">
          <a:xfrm>
            <a:off x="2639616" y="2754656"/>
            <a:ext cx="763284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en-US" sz="2000" b="1" dirty="0">
              <a:solidFill>
                <a:schemeClr val="accent5">
                  <a:lumMod val="50000"/>
                </a:schemeClr>
              </a:solidFill>
            </a:endParaRPr>
          </a:p>
          <a:p>
            <a:pPr algn="ctr"/>
            <a:endParaRPr lang="es-EC" sz="2000" b="1" dirty="0">
              <a:solidFill>
                <a:schemeClr val="accent5">
                  <a:lumMod val="50000"/>
                </a:schemeClr>
              </a:solidFill>
              <a:latin typeface="Arial" pitchFamily="34" charset="0"/>
              <a:cs typeface="Arial" panose="020B0604020202020204" pitchFamily="34" charset="0"/>
            </a:endParaRPr>
          </a:p>
        </p:txBody>
      </p:sp>
      <p:sp>
        <p:nvSpPr>
          <p:cNvPr id="18439" name="Rectangle 7"/>
          <p:cNvSpPr>
            <a:spLocks noChangeArrowheads="1"/>
          </p:cNvSpPr>
          <p:nvPr/>
        </p:nvSpPr>
        <p:spPr bwMode="auto">
          <a:xfrm>
            <a:off x="2940331" y="930041"/>
            <a:ext cx="7543936"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2805113" algn="ctr"/>
              </a:tabLst>
            </a:pPr>
            <a:r>
              <a:rPr lang="es-EC" sz="2000" b="1" dirty="0">
                <a:solidFill>
                  <a:prstClr val="black"/>
                </a:solidFill>
                <a:latin typeface="Calibri" panose="020F0502020204030204" pitchFamily="34" charset="0"/>
                <a:ea typeface="Times New Roman" pitchFamily="18" charset="0"/>
                <a:cs typeface="Calibri" panose="020F0502020204030204" pitchFamily="34" charset="0"/>
              </a:rPr>
              <a:t>DEPARTAMENTO DE CIENCIAS DE LA VIDA Y DE LA AGRICULTURA</a:t>
            </a:r>
          </a:p>
          <a:p>
            <a:pPr algn="ctr" eaLnBrk="0" fontAlgn="base" hangingPunct="0">
              <a:spcBef>
                <a:spcPct val="0"/>
              </a:spcBef>
              <a:spcAft>
                <a:spcPct val="0"/>
              </a:spcAft>
              <a:tabLst>
                <a:tab pos="2805113" algn="ctr"/>
              </a:tabLst>
            </a:pPr>
            <a:r>
              <a:rPr lang="es-EC" sz="2000" b="1" dirty="0">
                <a:solidFill>
                  <a:prstClr val="black"/>
                </a:solidFill>
                <a:latin typeface="Calibri" panose="020F0502020204030204" pitchFamily="34" charset="0"/>
                <a:ea typeface="Times New Roman" pitchFamily="18" charset="0"/>
                <a:cs typeface="Calibri" panose="020F0502020204030204" pitchFamily="34" charset="0"/>
              </a:rPr>
              <a:t>INGENIERÍA EN BIOTECNOLOGÍA</a:t>
            </a:r>
            <a:r>
              <a:rPr lang="es-EC" sz="2000" b="1" dirty="0">
                <a:solidFill>
                  <a:prstClr val="black"/>
                </a:solidFill>
                <a:latin typeface="Calibri" panose="020F0502020204030204" pitchFamily="34" charset="0"/>
                <a:cs typeface="Calibri" panose="020F0502020204030204" pitchFamily="34" charset="0"/>
              </a:rPr>
              <a:t> </a:t>
            </a:r>
          </a:p>
          <a:p>
            <a:pPr algn="ctr" eaLnBrk="0" fontAlgn="base" hangingPunct="0">
              <a:spcBef>
                <a:spcPct val="0"/>
              </a:spcBef>
              <a:spcAft>
                <a:spcPct val="0"/>
              </a:spcAft>
              <a:tabLst>
                <a:tab pos="2805113" algn="ctr"/>
              </a:tabLst>
            </a:pPr>
            <a:endParaRPr lang="es-EC" sz="2000" b="1" dirty="0">
              <a:solidFill>
                <a:prstClr val="black"/>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tabLst>
                <a:tab pos="2805113" algn="ctr"/>
              </a:tabLst>
            </a:pPr>
            <a:endParaRPr lang="es-EC" sz="1600" b="1" dirty="0">
              <a:solidFill>
                <a:prstClr val="black"/>
              </a:solidFill>
              <a:latin typeface="Times New Roman" pitchFamily="18" charset="0"/>
              <a:cs typeface="Times New Roman" pitchFamily="18" charset="0"/>
            </a:endParaRPr>
          </a:p>
        </p:txBody>
      </p:sp>
      <p:sp>
        <p:nvSpPr>
          <p:cNvPr id="5" name="2 Subtítulo"/>
          <p:cNvSpPr txBox="1">
            <a:spLocks/>
          </p:cNvSpPr>
          <p:nvPr/>
        </p:nvSpPr>
        <p:spPr>
          <a:xfrm>
            <a:off x="2813539" y="4078536"/>
            <a:ext cx="7797521" cy="15094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S" sz="1600" b="1" dirty="0">
                <a:solidFill>
                  <a:prstClr val="black"/>
                </a:solidFill>
                <a:latin typeface="Arial" panose="020B0604020202020204" pitchFamily="34" charset="0"/>
                <a:cs typeface="Arial" panose="020B0604020202020204" pitchFamily="34" charset="0"/>
              </a:rPr>
              <a:t>Autor: </a:t>
            </a:r>
            <a:r>
              <a:rPr lang="es-ES" sz="1600" dirty="0" smtClean="0">
                <a:solidFill>
                  <a:prstClr val="black"/>
                </a:solidFill>
                <a:latin typeface="Arial" panose="020B0604020202020204" pitchFamily="34" charset="0"/>
                <a:cs typeface="Arial" panose="020B0604020202020204" pitchFamily="34" charset="0"/>
              </a:rPr>
              <a:t>Pablo Sebastián Mancheno Hidalgo</a:t>
            </a:r>
            <a:endParaRPr lang="es-ES" sz="1600" dirty="0">
              <a:solidFill>
                <a:prstClr val="black"/>
              </a:solidFill>
              <a:latin typeface="Arial" panose="020B0604020202020204" pitchFamily="34" charset="0"/>
              <a:cs typeface="Arial" panose="020B0604020202020204" pitchFamily="34" charset="0"/>
            </a:endParaRPr>
          </a:p>
          <a:p>
            <a:pPr marL="0" indent="0" algn="just">
              <a:buFont typeface="Arial" pitchFamily="34" charset="0"/>
              <a:buNone/>
            </a:pPr>
            <a:endParaRPr lang="es-ES" sz="1600" b="1" dirty="0">
              <a:solidFill>
                <a:prstClr val="black"/>
              </a:solidFill>
              <a:latin typeface="Arial" panose="020B0604020202020204" pitchFamily="34" charset="0"/>
              <a:cs typeface="Arial" panose="020B0604020202020204" pitchFamily="34" charset="0"/>
            </a:endParaRPr>
          </a:p>
          <a:p>
            <a:pPr marL="0" indent="0" algn="just">
              <a:buNone/>
            </a:pPr>
            <a:r>
              <a:rPr lang="es-ES" sz="1600" b="1" dirty="0" smtClean="0">
                <a:solidFill>
                  <a:prstClr val="black"/>
                </a:solidFill>
                <a:latin typeface="Arial" panose="020B0604020202020204" pitchFamily="34" charset="0"/>
                <a:cs typeface="Arial" panose="020B0604020202020204" pitchFamily="34" charset="0"/>
              </a:rPr>
              <a:t>Director: </a:t>
            </a:r>
            <a:r>
              <a:rPr lang="es-ES" sz="1600" dirty="0" smtClean="0">
                <a:solidFill>
                  <a:prstClr val="black"/>
                </a:solidFill>
                <a:latin typeface="Arial" panose="020B0604020202020204" pitchFamily="34" charset="0"/>
                <a:cs typeface="Arial" panose="020B0604020202020204" pitchFamily="34" charset="0"/>
              </a:rPr>
              <a:t> </a:t>
            </a:r>
            <a:r>
              <a:rPr lang="es-EC" sz="1600" dirty="0">
                <a:solidFill>
                  <a:prstClr val="black"/>
                </a:solidFill>
                <a:latin typeface="Arial" panose="020B0604020202020204" pitchFamily="34" charset="0"/>
                <a:cs typeface="Arial" panose="020B0604020202020204" pitchFamily="34" charset="0"/>
              </a:rPr>
              <a:t>María Augusta Chávez Larrea MVZ M. Sc.</a:t>
            </a:r>
            <a:endParaRPr lang="es-ES" sz="1600" dirty="0" smtClean="0">
              <a:solidFill>
                <a:prstClr val="black"/>
              </a:solidFill>
              <a:latin typeface="Arial" panose="020B0604020202020204" pitchFamily="34" charset="0"/>
              <a:cs typeface="Arial" panose="020B0604020202020204" pitchFamily="34" charset="0"/>
            </a:endParaRPr>
          </a:p>
          <a:p>
            <a:pPr marL="0" indent="0" algn="just">
              <a:buNone/>
            </a:pPr>
            <a:endParaRPr lang="es-ES" sz="1000" dirty="0">
              <a:solidFill>
                <a:prstClr val="black"/>
              </a:solidFill>
              <a:latin typeface="Arial" panose="020B0604020202020204" pitchFamily="34" charset="0"/>
              <a:cs typeface="Arial" panose="020B0604020202020204" pitchFamily="34" charset="0"/>
            </a:endParaRPr>
          </a:p>
          <a:p>
            <a:pPr marL="0" indent="0" algn="ctr">
              <a:buFont typeface="Arial" pitchFamily="34" charset="0"/>
              <a:buNone/>
            </a:pPr>
            <a:r>
              <a:rPr lang="es-ES" sz="1600" dirty="0">
                <a:solidFill>
                  <a:prstClr val="black"/>
                </a:solidFill>
                <a:latin typeface="Arial" panose="020B0604020202020204" pitchFamily="34" charset="0"/>
                <a:cs typeface="Arial" panose="020B0604020202020204" pitchFamily="34" charset="0"/>
              </a:rPr>
              <a:t>Sangolquí, </a:t>
            </a:r>
            <a:r>
              <a:rPr lang="es-ES" sz="1600" dirty="0" smtClean="0">
                <a:solidFill>
                  <a:prstClr val="black"/>
                </a:solidFill>
                <a:latin typeface="Arial" panose="020B0604020202020204" pitchFamily="34" charset="0"/>
                <a:cs typeface="Arial" panose="020B0604020202020204" pitchFamily="34" charset="0"/>
              </a:rPr>
              <a:t>marzo 2021</a:t>
            </a:r>
            <a:endParaRPr lang="es-ES" sz="1600" dirty="0">
              <a:solidFill>
                <a:prstClr val="black"/>
              </a:solidFill>
              <a:latin typeface="Arial" panose="020B0604020202020204" pitchFamily="34" charset="0"/>
              <a:cs typeface="Arial" panose="020B0604020202020204" pitchFamily="34" charset="0"/>
            </a:endParaRPr>
          </a:p>
          <a:p>
            <a:pPr marL="0" indent="0" algn="ctr">
              <a:buFont typeface="Arial" pitchFamily="34" charset="0"/>
              <a:buNone/>
            </a:pPr>
            <a:endParaRPr lang="es-ES" sz="1400" dirty="0">
              <a:solidFill>
                <a:prstClr val="black"/>
              </a:solidFill>
            </a:endParaRPr>
          </a:p>
        </p:txBody>
      </p:sp>
      <p:pic>
        <p:nvPicPr>
          <p:cNvPr id="9" name="8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36" y="63266"/>
            <a:ext cx="4132262" cy="866775"/>
          </a:xfrm>
          <a:prstGeom prst="rect">
            <a:avLst/>
          </a:prstGeom>
          <a:noFill/>
          <a:ln w="9525">
            <a:noFill/>
            <a:miter lim="800000"/>
            <a:headEnd/>
            <a:tailEnd/>
          </a:ln>
        </p:spPr>
      </p:pic>
      <p:sp>
        <p:nvSpPr>
          <p:cNvPr id="8" name="Rectangle 7">
            <a:extLst>
              <a:ext uri="{FF2B5EF4-FFF2-40B4-BE49-F238E27FC236}">
                <a16:creationId xmlns="" xmlns:a16="http://schemas.microsoft.com/office/drawing/2014/main" id="{5007CE77-5116-431C-8D4C-E37B106157EE}"/>
              </a:ext>
            </a:extLst>
          </p:cNvPr>
          <p:cNvSpPr>
            <a:spLocks noChangeArrowheads="1"/>
          </p:cNvSpPr>
          <p:nvPr/>
        </p:nvSpPr>
        <p:spPr bwMode="auto">
          <a:xfrm>
            <a:off x="2940331" y="1785161"/>
            <a:ext cx="754393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2805113" algn="ctr"/>
              </a:tabLst>
            </a:pPr>
            <a:r>
              <a:rPr lang="es-EC" dirty="0">
                <a:solidFill>
                  <a:prstClr val="black"/>
                </a:solidFill>
                <a:latin typeface="Calibri" panose="020F0502020204030204" pitchFamily="34" charset="0"/>
                <a:ea typeface="Times New Roman" pitchFamily="18" charset="0"/>
                <a:cs typeface="Calibri" panose="020F0502020204030204" pitchFamily="34" charset="0"/>
              </a:rPr>
              <a:t>TRABAJO DE TITULACIÓN PREVIO A LA OBTENCIÓN DEL TÍTULO DE</a:t>
            </a:r>
          </a:p>
          <a:p>
            <a:pPr algn="ctr" fontAlgn="base">
              <a:spcBef>
                <a:spcPct val="0"/>
              </a:spcBef>
              <a:spcAft>
                <a:spcPct val="0"/>
              </a:spcAft>
              <a:tabLst>
                <a:tab pos="2805113" algn="ctr"/>
              </a:tabLst>
            </a:pPr>
            <a:r>
              <a:rPr lang="es-EC">
                <a:solidFill>
                  <a:prstClr val="black"/>
                </a:solidFill>
                <a:latin typeface="Calibri" panose="020F0502020204030204" pitchFamily="34" charset="0"/>
                <a:ea typeface="Times New Roman" pitchFamily="18" charset="0"/>
                <a:cs typeface="Calibri" panose="020F0502020204030204" pitchFamily="34" charset="0"/>
              </a:rPr>
              <a:t> </a:t>
            </a:r>
            <a:r>
              <a:rPr lang="es-EC" smtClean="0">
                <a:solidFill>
                  <a:prstClr val="black"/>
                </a:solidFill>
                <a:latin typeface="Calibri" panose="020F0502020204030204" pitchFamily="34" charset="0"/>
                <a:ea typeface="Times New Roman" pitchFamily="18" charset="0"/>
                <a:cs typeface="Calibri" panose="020F0502020204030204" pitchFamily="34" charset="0"/>
              </a:rPr>
              <a:t>INGENIERO </a:t>
            </a:r>
            <a:r>
              <a:rPr lang="es-EC" dirty="0">
                <a:solidFill>
                  <a:prstClr val="black"/>
                </a:solidFill>
                <a:latin typeface="Calibri" panose="020F0502020204030204" pitchFamily="34" charset="0"/>
                <a:ea typeface="Times New Roman" pitchFamily="18" charset="0"/>
                <a:cs typeface="Calibri" panose="020F0502020204030204" pitchFamily="34" charset="0"/>
              </a:rPr>
              <a:t>EN </a:t>
            </a:r>
            <a:r>
              <a:rPr lang="es-EC" dirty="0" smtClean="0">
                <a:solidFill>
                  <a:prstClr val="black"/>
                </a:solidFill>
                <a:latin typeface="Calibri" panose="020F0502020204030204" pitchFamily="34" charset="0"/>
                <a:ea typeface="Times New Roman" pitchFamily="18" charset="0"/>
                <a:cs typeface="Calibri" panose="020F0502020204030204" pitchFamily="34" charset="0"/>
              </a:rPr>
              <a:t>BIOTECNOLOGÍA</a:t>
            </a:r>
          </a:p>
          <a:p>
            <a:pPr algn="ctr" fontAlgn="base">
              <a:spcBef>
                <a:spcPct val="0"/>
              </a:spcBef>
              <a:spcAft>
                <a:spcPct val="0"/>
              </a:spcAft>
              <a:tabLst>
                <a:tab pos="2805113" algn="ctr"/>
              </a:tabLst>
            </a:pPr>
            <a:endParaRPr lang="es-EC" dirty="0" smtClean="0">
              <a:solidFill>
                <a:prstClr val="black"/>
              </a:solidFill>
              <a:latin typeface="Calibri" panose="020F0502020204030204" pitchFamily="34" charset="0"/>
              <a:ea typeface="Times New Roman" pitchFamily="18" charset="0"/>
              <a:cs typeface="Calibri" panose="020F0502020204030204" pitchFamily="34" charset="0"/>
            </a:endParaRPr>
          </a:p>
          <a:p>
            <a:pPr algn="ctr" fontAlgn="base">
              <a:spcBef>
                <a:spcPct val="0"/>
              </a:spcBef>
              <a:spcAft>
                <a:spcPct val="0"/>
              </a:spcAft>
              <a:tabLst>
                <a:tab pos="2805113" algn="ctr"/>
              </a:tabLst>
            </a:pPr>
            <a:endParaRPr lang="es-EC" dirty="0" smtClean="0">
              <a:solidFill>
                <a:prstClr val="black"/>
              </a:solidFill>
              <a:latin typeface="Calibri" panose="020F0502020204030204" pitchFamily="34" charset="0"/>
              <a:ea typeface="Times New Roman" pitchFamily="18" charset="0"/>
              <a:cs typeface="Calibri" panose="020F0502020204030204" pitchFamily="34" charset="0"/>
            </a:endParaRPr>
          </a:p>
          <a:p>
            <a:pPr algn="ctr" eaLnBrk="0" fontAlgn="base" hangingPunct="0">
              <a:spcBef>
                <a:spcPct val="0"/>
              </a:spcBef>
              <a:spcAft>
                <a:spcPct val="0"/>
              </a:spcAft>
              <a:tabLst>
                <a:tab pos="2805113" algn="ctr"/>
              </a:tabLst>
            </a:pPr>
            <a:r>
              <a:rPr lang="es-EC" sz="1600" b="1" dirty="0" smtClean="0">
                <a:solidFill>
                  <a:prstClr val="black"/>
                </a:solidFill>
                <a:latin typeface="Times New Roman" pitchFamily="18" charset="0"/>
                <a:cs typeface="Times New Roman" pitchFamily="18" charset="0"/>
              </a:rPr>
              <a:t>VALIDACIÓN </a:t>
            </a:r>
            <a:r>
              <a:rPr lang="es-EC" sz="1600" b="1" dirty="0">
                <a:solidFill>
                  <a:prstClr val="black"/>
                </a:solidFill>
                <a:latin typeface="Times New Roman" pitchFamily="18" charset="0"/>
                <a:cs typeface="Times New Roman" pitchFamily="18" charset="0"/>
              </a:rPr>
              <a:t>DEL MÉTODO ANALÍTICO, EN CULTIVO CELULAR, PARA EL AISLAMIENTO Y PRUEBA CONFIRMATORIA DEL VIRUS DE LA ESTOMATITIS VESICULAR EN GANADO BOVINO</a:t>
            </a:r>
          </a:p>
        </p:txBody>
      </p:sp>
    </p:spTree>
    <p:extLst>
      <p:ext uri="{BB962C8B-B14F-4D97-AF65-F5344CB8AC3E}">
        <p14:creationId xmlns:p14="http://schemas.microsoft.com/office/powerpoint/2010/main" val="688304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48569" y="2645456"/>
            <a:ext cx="10363200" cy="1500187"/>
          </a:xfrm>
        </p:spPr>
        <p:txBody>
          <a:bodyPr/>
          <a:lstStyle/>
          <a:p>
            <a:pPr algn="ctr"/>
            <a:r>
              <a:rPr lang="es-EC" sz="8000" dirty="0" smtClean="0">
                <a:solidFill>
                  <a:schemeClr val="tx1"/>
                </a:solidFill>
                <a:cs typeface="Calibri" panose="020F0502020204030204" pitchFamily="34" charset="0"/>
              </a:rPr>
              <a:t>MATERIALES Y MÉTODOS</a:t>
            </a:r>
            <a:endParaRPr lang="es-EC" sz="8000" dirty="0">
              <a:solidFill>
                <a:schemeClr val="tx1"/>
              </a:solidFill>
              <a:cs typeface="Calibri" panose="020F0502020204030204" pitchFamily="34" charset="0"/>
            </a:endParaRPr>
          </a:p>
        </p:txBody>
      </p:sp>
    </p:spTree>
    <p:extLst>
      <p:ext uri="{BB962C8B-B14F-4D97-AF65-F5344CB8AC3E}">
        <p14:creationId xmlns:p14="http://schemas.microsoft.com/office/powerpoint/2010/main" val="3518531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8627" y="-14514"/>
            <a:ext cx="6212115" cy="1143000"/>
          </a:xfrm>
        </p:spPr>
        <p:txBody>
          <a:bodyPr/>
          <a:lstStyle/>
          <a:p>
            <a:r>
              <a:rPr lang="es-EC" b="0" i="0" dirty="0" smtClean="0">
                <a:solidFill>
                  <a:schemeClr val="tx1"/>
                </a:solidFill>
                <a:latin typeface="+mn-lt"/>
                <a:cs typeface="Arial" panose="020B0604020202020204" pitchFamily="34" charset="0"/>
              </a:rPr>
              <a:t>MATERIALES Y MÉTODOS</a:t>
            </a:r>
            <a:endParaRPr lang="es-EC" b="0" i="0" dirty="0">
              <a:solidFill>
                <a:schemeClr val="tx1"/>
              </a:solidFill>
              <a:latin typeface="+mn-lt"/>
              <a:cs typeface="Arial" panose="020B0604020202020204" pitchFamily="34" charset="0"/>
            </a:endParaRPr>
          </a:p>
        </p:txBody>
      </p:sp>
      <p:sp>
        <p:nvSpPr>
          <p:cNvPr id="4" name="1 Título"/>
          <p:cNvSpPr txBox="1">
            <a:spLocks/>
          </p:cNvSpPr>
          <p:nvPr/>
        </p:nvSpPr>
        <p:spPr>
          <a:xfrm>
            <a:off x="195941" y="-14514"/>
            <a:ext cx="6212115" cy="9144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3800" i="0" kern="0" dirty="0" smtClean="0">
                <a:solidFill>
                  <a:schemeClr val="accent3">
                    <a:lumMod val="40000"/>
                    <a:lumOff val="60000"/>
                  </a:schemeClr>
                </a:solidFill>
                <a:latin typeface="+mn-lt"/>
                <a:cs typeface="Arial" panose="020B0604020202020204" pitchFamily="34" charset="0"/>
              </a:rPr>
              <a:t>8</a:t>
            </a:r>
            <a:endParaRPr lang="es-EC" sz="3800" i="0" kern="0" dirty="0">
              <a:solidFill>
                <a:schemeClr val="accent3">
                  <a:lumMod val="40000"/>
                  <a:lumOff val="60000"/>
                </a:schemeClr>
              </a:solidFill>
              <a:latin typeface="+mn-lt"/>
              <a:cs typeface="Arial" panose="020B0604020202020204" pitchFamily="34" charset="0"/>
            </a:endParaRPr>
          </a:p>
        </p:txBody>
      </p:sp>
      <p:sp>
        <p:nvSpPr>
          <p:cNvPr id="6" name="5 CuadroTexto"/>
          <p:cNvSpPr txBox="1"/>
          <p:nvPr/>
        </p:nvSpPr>
        <p:spPr>
          <a:xfrm>
            <a:off x="580571" y="676748"/>
            <a:ext cx="7910287" cy="446276"/>
          </a:xfrm>
          <a:prstGeom prst="rect">
            <a:avLst/>
          </a:prstGeom>
          <a:noFill/>
        </p:spPr>
        <p:txBody>
          <a:bodyPr wrap="square" rtlCol="0">
            <a:spAutoFit/>
          </a:bodyPr>
          <a:lstStyle/>
          <a:p>
            <a:r>
              <a:rPr lang="es-EC" sz="2300" b="1" dirty="0" smtClean="0"/>
              <a:t>Banco Células BHK-21</a:t>
            </a:r>
            <a:endParaRPr lang="es-EC" sz="2300" b="1" dirty="0"/>
          </a:p>
        </p:txBody>
      </p:sp>
      <p:pic>
        <p:nvPicPr>
          <p:cNvPr id="11" name="Imagen 10"/>
          <p:cNvPicPr>
            <a:picLocks noChangeAspect="1"/>
          </p:cNvPicPr>
          <p:nvPr/>
        </p:nvPicPr>
        <p:blipFill>
          <a:blip r:embed="rId2"/>
          <a:stretch>
            <a:fillRect/>
          </a:stretch>
        </p:blipFill>
        <p:spPr>
          <a:xfrm flipH="1">
            <a:off x="4335544" y="3011578"/>
            <a:ext cx="1598253" cy="2057909"/>
          </a:xfrm>
          <a:prstGeom prst="rect">
            <a:avLst/>
          </a:prstGeom>
        </p:spPr>
      </p:pic>
      <p:sp>
        <p:nvSpPr>
          <p:cNvPr id="13" name="Rectángulo 12"/>
          <p:cNvSpPr/>
          <p:nvPr/>
        </p:nvSpPr>
        <p:spPr>
          <a:xfrm>
            <a:off x="4433577" y="5190067"/>
            <a:ext cx="2188407" cy="830997"/>
          </a:xfrm>
          <a:prstGeom prst="rect">
            <a:avLst/>
          </a:prstGeom>
        </p:spPr>
        <p:txBody>
          <a:bodyPr wrap="square">
            <a:spAutoFit/>
          </a:bodyPr>
          <a:lstStyle/>
          <a:p>
            <a:r>
              <a:rPr lang="es-EC" sz="1600" b="1" dirty="0" smtClean="0">
                <a:latin typeface="Arial" panose="020B0604020202020204" pitchFamily="34" charset="0"/>
                <a:ea typeface="Calibri" panose="020F0502020204030204" pitchFamily="34" charset="0"/>
              </a:rPr>
              <a:t>Medio Eagle </a:t>
            </a:r>
            <a:r>
              <a:rPr lang="es-EC" sz="1600" b="1" dirty="0">
                <a:latin typeface="Arial" panose="020B0604020202020204" pitchFamily="34" charset="0"/>
                <a:ea typeface="Calibri" panose="020F0502020204030204" pitchFamily="34" charset="0"/>
              </a:rPr>
              <a:t>modificado por </a:t>
            </a:r>
            <a:r>
              <a:rPr lang="es-EC" sz="1600" b="1" dirty="0" err="1">
                <a:latin typeface="Arial" panose="020B0604020202020204" pitchFamily="34" charset="0"/>
                <a:ea typeface="Calibri" panose="020F0502020204030204" pitchFamily="34" charset="0"/>
              </a:rPr>
              <a:t>Dulbecco</a:t>
            </a:r>
            <a:r>
              <a:rPr lang="es-EC" sz="1600" b="1" dirty="0">
                <a:latin typeface="Arial" panose="020B0604020202020204" pitchFamily="34" charset="0"/>
                <a:ea typeface="Calibri" panose="020F0502020204030204" pitchFamily="34" charset="0"/>
              </a:rPr>
              <a:t>-DMEM</a:t>
            </a:r>
            <a:endParaRPr lang="es-EC" sz="1600" b="1" dirty="0"/>
          </a:p>
        </p:txBody>
      </p:sp>
      <p:pic>
        <p:nvPicPr>
          <p:cNvPr id="14" name="Imagen 13"/>
          <p:cNvPicPr>
            <a:picLocks noChangeAspect="1"/>
          </p:cNvPicPr>
          <p:nvPr/>
        </p:nvPicPr>
        <p:blipFill rotWithShape="1">
          <a:blip r:embed="rId3"/>
          <a:srcRect r="13107"/>
          <a:stretch/>
        </p:blipFill>
        <p:spPr>
          <a:xfrm>
            <a:off x="6408056" y="4040532"/>
            <a:ext cx="2565633" cy="384081"/>
          </a:xfrm>
          <a:prstGeom prst="rect">
            <a:avLst/>
          </a:prstGeom>
        </p:spPr>
      </p:pic>
      <p:sp>
        <p:nvSpPr>
          <p:cNvPr id="15" name="CuadroTexto 14"/>
          <p:cNvSpPr txBox="1"/>
          <p:nvPr/>
        </p:nvSpPr>
        <p:spPr>
          <a:xfrm>
            <a:off x="6629269" y="3372301"/>
            <a:ext cx="2344420" cy="584775"/>
          </a:xfrm>
          <a:prstGeom prst="rect">
            <a:avLst/>
          </a:prstGeom>
          <a:noFill/>
        </p:spPr>
        <p:txBody>
          <a:bodyPr wrap="square" rtlCol="0">
            <a:spAutoFit/>
          </a:bodyPr>
          <a:lstStyle/>
          <a:p>
            <a:r>
              <a:rPr lang="es-EC" sz="1600" dirty="0"/>
              <a:t>suplementado con 10% </a:t>
            </a:r>
            <a:r>
              <a:rPr lang="es-EC" sz="1600" dirty="0" smtClean="0"/>
              <a:t>SFB y 10</a:t>
            </a:r>
            <a:r>
              <a:rPr lang="es-EC" sz="1600" dirty="0"/>
              <a:t>% de </a:t>
            </a:r>
            <a:r>
              <a:rPr lang="es-EC" sz="1600" dirty="0" smtClean="0"/>
              <a:t>CTF</a:t>
            </a:r>
            <a:r>
              <a:rPr lang="es-EC" sz="1600" dirty="0"/>
              <a:t>.</a:t>
            </a:r>
          </a:p>
        </p:txBody>
      </p:sp>
      <p:sp>
        <p:nvSpPr>
          <p:cNvPr id="16" name="Rectángulo 15"/>
          <p:cNvSpPr/>
          <p:nvPr/>
        </p:nvSpPr>
        <p:spPr>
          <a:xfrm>
            <a:off x="6693632" y="4508069"/>
            <a:ext cx="2411104" cy="1200329"/>
          </a:xfrm>
          <a:prstGeom prst="rect">
            <a:avLst/>
          </a:prstGeom>
        </p:spPr>
        <p:txBody>
          <a:bodyPr wrap="square">
            <a:spAutoFit/>
          </a:bodyPr>
          <a:lstStyle/>
          <a:p>
            <a:r>
              <a:rPr lang="es-EC" dirty="0"/>
              <a:t>enriquecido con gentamicina 50µg/ml, penicilina 10 U/ml, y anfotericina 50µg/ml </a:t>
            </a:r>
          </a:p>
        </p:txBody>
      </p:sp>
      <p:pic>
        <p:nvPicPr>
          <p:cNvPr id="19" name="Imagen 18"/>
          <p:cNvPicPr>
            <a:picLocks noChangeAspect="1"/>
          </p:cNvPicPr>
          <p:nvPr/>
        </p:nvPicPr>
        <p:blipFill rotWithShape="1">
          <a:blip r:embed="rId4" cstate="print">
            <a:extLst>
              <a:ext uri="{28A0092B-C50C-407E-A947-70E740481C1C}">
                <a14:useLocalDpi xmlns:a14="http://schemas.microsoft.com/office/drawing/2010/main" val="0"/>
              </a:ext>
            </a:extLst>
          </a:blip>
          <a:srcRect r="16575"/>
          <a:stretch/>
        </p:blipFill>
        <p:spPr>
          <a:xfrm>
            <a:off x="9669161" y="3011578"/>
            <a:ext cx="1685822" cy="2745027"/>
          </a:xfrm>
          <a:prstGeom prst="rect">
            <a:avLst/>
          </a:prstGeom>
        </p:spPr>
      </p:pic>
      <p:sp>
        <p:nvSpPr>
          <p:cNvPr id="21" name="5 CuadroTexto"/>
          <p:cNvSpPr txBox="1"/>
          <p:nvPr/>
        </p:nvSpPr>
        <p:spPr>
          <a:xfrm>
            <a:off x="580571" y="1171560"/>
            <a:ext cx="7910287" cy="446276"/>
          </a:xfrm>
          <a:prstGeom prst="rect">
            <a:avLst/>
          </a:prstGeom>
          <a:noFill/>
        </p:spPr>
        <p:txBody>
          <a:bodyPr wrap="square" rtlCol="0">
            <a:spAutoFit/>
          </a:bodyPr>
          <a:lstStyle/>
          <a:p>
            <a:r>
              <a:rPr lang="es-EC" sz="2300" b="1" dirty="0" smtClean="0"/>
              <a:t>Preparación de medio crecimiento</a:t>
            </a:r>
            <a:endParaRPr lang="es-EC" sz="2300" b="1" dirty="0"/>
          </a:p>
        </p:txBody>
      </p:sp>
      <p:pic>
        <p:nvPicPr>
          <p:cNvPr id="22" name="Imagen 21"/>
          <p:cNvPicPr>
            <a:picLocks noChangeAspect="1"/>
          </p:cNvPicPr>
          <p:nvPr/>
        </p:nvPicPr>
        <p:blipFill>
          <a:blip r:embed="rId5"/>
          <a:stretch>
            <a:fillRect/>
          </a:stretch>
        </p:blipFill>
        <p:spPr>
          <a:xfrm>
            <a:off x="847190" y="3039280"/>
            <a:ext cx="2167483" cy="2770666"/>
          </a:xfrm>
          <a:prstGeom prst="rect">
            <a:avLst/>
          </a:prstGeom>
        </p:spPr>
      </p:pic>
      <p:pic>
        <p:nvPicPr>
          <p:cNvPr id="24" name="Imagen 23"/>
          <p:cNvPicPr>
            <a:picLocks noChangeAspect="1"/>
          </p:cNvPicPr>
          <p:nvPr/>
        </p:nvPicPr>
        <p:blipFill>
          <a:blip r:embed="rId6"/>
          <a:stretch>
            <a:fillRect/>
          </a:stretch>
        </p:blipFill>
        <p:spPr>
          <a:xfrm>
            <a:off x="10083494" y="624095"/>
            <a:ext cx="1847248" cy="1615580"/>
          </a:xfrm>
          <a:prstGeom prst="rect">
            <a:avLst/>
          </a:prstGeom>
        </p:spPr>
      </p:pic>
      <p:pic>
        <p:nvPicPr>
          <p:cNvPr id="25" name="Imagen 24"/>
          <p:cNvPicPr>
            <a:picLocks noChangeAspect="1"/>
          </p:cNvPicPr>
          <p:nvPr/>
        </p:nvPicPr>
        <p:blipFill>
          <a:blip r:embed="rId7"/>
          <a:stretch>
            <a:fillRect/>
          </a:stretch>
        </p:blipFill>
        <p:spPr>
          <a:xfrm>
            <a:off x="6486350" y="698581"/>
            <a:ext cx="414564" cy="1652159"/>
          </a:xfrm>
          <a:prstGeom prst="rect">
            <a:avLst/>
          </a:prstGeom>
        </p:spPr>
      </p:pic>
      <p:pic>
        <p:nvPicPr>
          <p:cNvPr id="26" name="Imagen 25"/>
          <p:cNvPicPr>
            <a:picLocks noChangeAspect="1"/>
          </p:cNvPicPr>
          <p:nvPr/>
        </p:nvPicPr>
        <p:blipFill rotWithShape="1">
          <a:blip r:embed="rId8"/>
          <a:srcRect r="4119" b="7265"/>
          <a:stretch/>
        </p:blipFill>
        <p:spPr>
          <a:xfrm>
            <a:off x="7175779" y="614383"/>
            <a:ext cx="794514" cy="1610202"/>
          </a:xfrm>
          <a:prstGeom prst="rect">
            <a:avLst/>
          </a:prstGeom>
        </p:spPr>
      </p:pic>
      <p:pic>
        <p:nvPicPr>
          <p:cNvPr id="27" name="Imagen 26"/>
          <p:cNvPicPr>
            <a:picLocks noChangeAspect="1"/>
          </p:cNvPicPr>
          <p:nvPr/>
        </p:nvPicPr>
        <p:blipFill>
          <a:blip r:embed="rId9"/>
          <a:stretch>
            <a:fillRect/>
          </a:stretch>
        </p:blipFill>
        <p:spPr>
          <a:xfrm>
            <a:off x="8108920" y="957129"/>
            <a:ext cx="604105" cy="1216601"/>
          </a:xfrm>
          <a:prstGeom prst="rect">
            <a:avLst/>
          </a:prstGeom>
        </p:spPr>
      </p:pic>
      <p:pic>
        <p:nvPicPr>
          <p:cNvPr id="28" name="Imagen 27"/>
          <p:cNvPicPr>
            <a:picLocks noChangeAspect="1"/>
          </p:cNvPicPr>
          <p:nvPr/>
        </p:nvPicPr>
        <p:blipFill rotWithShape="1">
          <a:blip r:embed="rId3"/>
          <a:srcRect r="13107"/>
          <a:stretch/>
        </p:blipFill>
        <p:spPr>
          <a:xfrm>
            <a:off x="8824684" y="1459067"/>
            <a:ext cx="1138182" cy="384081"/>
          </a:xfrm>
          <a:prstGeom prst="rect">
            <a:avLst/>
          </a:prstGeom>
        </p:spPr>
      </p:pic>
      <p:sp>
        <p:nvSpPr>
          <p:cNvPr id="29" name="18 Abrir llave"/>
          <p:cNvSpPr/>
          <p:nvPr/>
        </p:nvSpPr>
        <p:spPr>
          <a:xfrm>
            <a:off x="3335765" y="2497539"/>
            <a:ext cx="402339" cy="3676025"/>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s-EC"/>
          </a:p>
        </p:txBody>
      </p:sp>
      <p:sp>
        <p:nvSpPr>
          <p:cNvPr id="5" name="CuadroTexto 4"/>
          <p:cNvSpPr txBox="1"/>
          <p:nvPr/>
        </p:nvSpPr>
        <p:spPr>
          <a:xfrm>
            <a:off x="9641866" y="698581"/>
            <a:ext cx="1487606" cy="369332"/>
          </a:xfrm>
          <a:prstGeom prst="rect">
            <a:avLst/>
          </a:prstGeom>
          <a:noFill/>
        </p:spPr>
        <p:txBody>
          <a:bodyPr wrap="square" rtlCol="0">
            <a:spAutoFit/>
          </a:bodyPr>
          <a:lstStyle/>
          <a:p>
            <a:r>
              <a:rPr lang="es-EC" dirty="0"/>
              <a:t>37 °C</a:t>
            </a:r>
          </a:p>
        </p:txBody>
      </p:sp>
      <p:sp>
        <p:nvSpPr>
          <p:cNvPr id="23" name="CuadroTexto 22"/>
          <p:cNvSpPr txBox="1"/>
          <p:nvPr/>
        </p:nvSpPr>
        <p:spPr>
          <a:xfrm>
            <a:off x="6150544" y="2389739"/>
            <a:ext cx="3639497" cy="369332"/>
          </a:xfrm>
          <a:prstGeom prst="rect">
            <a:avLst/>
          </a:prstGeom>
          <a:noFill/>
        </p:spPr>
        <p:txBody>
          <a:bodyPr wrap="square" rtlCol="0">
            <a:spAutoFit/>
          </a:bodyPr>
          <a:lstStyle/>
          <a:p>
            <a:r>
              <a:rPr lang="es-EC" dirty="0" smtClean="0"/>
              <a:t>Medio DMEM, SFB, CTF, antibióticos </a:t>
            </a:r>
            <a:endParaRPr lang="es-EC" dirty="0"/>
          </a:p>
        </p:txBody>
      </p:sp>
    </p:spTree>
    <p:extLst>
      <p:ext uri="{BB962C8B-B14F-4D97-AF65-F5344CB8AC3E}">
        <p14:creationId xmlns:p14="http://schemas.microsoft.com/office/powerpoint/2010/main" val="346371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a:blip r:embed="rId3"/>
          <a:stretch>
            <a:fillRect/>
          </a:stretch>
        </p:blipFill>
        <p:spPr>
          <a:xfrm>
            <a:off x="487610" y="2040319"/>
            <a:ext cx="439623" cy="886932"/>
          </a:xfrm>
          <a:prstGeom prst="rect">
            <a:avLst/>
          </a:prstGeom>
        </p:spPr>
      </p:pic>
      <p:sp>
        <p:nvSpPr>
          <p:cNvPr id="4" name="1 Título"/>
          <p:cNvSpPr txBox="1">
            <a:spLocks/>
          </p:cNvSpPr>
          <p:nvPr/>
        </p:nvSpPr>
        <p:spPr>
          <a:xfrm>
            <a:off x="5719903" y="-12787"/>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MATERIALES Y MÉTODOS</a:t>
            </a:r>
            <a:endParaRPr lang="es-EC" b="0" i="0" kern="0" dirty="0">
              <a:solidFill>
                <a:schemeClr val="tx1"/>
              </a:solidFill>
              <a:latin typeface="+mn-lt"/>
              <a:cs typeface="Arial" panose="020B0604020202020204" pitchFamily="34" charset="0"/>
            </a:endParaRPr>
          </a:p>
        </p:txBody>
      </p:sp>
      <p:sp>
        <p:nvSpPr>
          <p:cNvPr id="5" name="5 CuadroTexto"/>
          <p:cNvSpPr txBox="1"/>
          <p:nvPr/>
        </p:nvSpPr>
        <p:spPr>
          <a:xfrm>
            <a:off x="580571" y="676748"/>
            <a:ext cx="7910287" cy="446276"/>
          </a:xfrm>
          <a:prstGeom prst="rect">
            <a:avLst/>
          </a:prstGeom>
          <a:noFill/>
        </p:spPr>
        <p:txBody>
          <a:bodyPr wrap="square" rtlCol="0">
            <a:spAutoFit/>
          </a:bodyPr>
          <a:lstStyle/>
          <a:p>
            <a:r>
              <a:rPr lang="es-EC" sz="2300" b="1" dirty="0" smtClean="0"/>
              <a:t>Banco Células BHK-21</a:t>
            </a:r>
            <a:endParaRPr lang="es-EC" sz="2300" b="1" dirty="0"/>
          </a:p>
        </p:txBody>
      </p:sp>
      <p:sp>
        <p:nvSpPr>
          <p:cNvPr id="7" name="5 CuadroTexto"/>
          <p:cNvSpPr txBox="1"/>
          <p:nvPr/>
        </p:nvSpPr>
        <p:spPr>
          <a:xfrm>
            <a:off x="580571" y="1171560"/>
            <a:ext cx="7910287" cy="446276"/>
          </a:xfrm>
          <a:prstGeom prst="rect">
            <a:avLst/>
          </a:prstGeom>
          <a:noFill/>
        </p:spPr>
        <p:txBody>
          <a:bodyPr wrap="square" rtlCol="0">
            <a:spAutoFit/>
          </a:bodyPr>
          <a:lstStyle/>
          <a:p>
            <a:r>
              <a:rPr lang="es-EC" sz="2300" b="1" dirty="0" smtClean="0"/>
              <a:t>Descongelamiento de Células. </a:t>
            </a:r>
            <a:endParaRPr lang="es-EC" sz="2300" b="1" dirty="0"/>
          </a:p>
        </p:txBody>
      </p:sp>
      <p:pic>
        <p:nvPicPr>
          <p:cNvPr id="9" name="Imagen 8"/>
          <p:cNvPicPr>
            <a:picLocks noChangeAspect="1"/>
          </p:cNvPicPr>
          <p:nvPr/>
        </p:nvPicPr>
        <p:blipFill>
          <a:blip r:embed="rId4"/>
          <a:stretch>
            <a:fillRect/>
          </a:stretch>
        </p:blipFill>
        <p:spPr>
          <a:xfrm>
            <a:off x="1135689" y="2288927"/>
            <a:ext cx="843940" cy="384081"/>
          </a:xfrm>
          <a:prstGeom prst="rect">
            <a:avLst/>
          </a:prstGeom>
        </p:spPr>
      </p:pic>
      <p:pic>
        <p:nvPicPr>
          <p:cNvPr id="10" name="Imagen 9"/>
          <p:cNvPicPr>
            <a:picLocks noChangeAspect="1"/>
          </p:cNvPicPr>
          <p:nvPr/>
        </p:nvPicPr>
        <p:blipFill>
          <a:blip r:embed="rId5"/>
          <a:stretch>
            <a:fillRect/>
          </a:stretch>
        </p:blipFill>
        <p:spPr>
          <a:xfrm>
            <a:off x="2407402" y="1768931"/>
            <a:ext cx="1848815" cy="1613643"/>
          </a:xfrm>
          <a:prstGeom prst="rect">
            <a:avLst/>
          </a:prstGeom>
        </p:spPr>
      </p:pic>
      <p:pic>
        <p:nvPicPr>
          <p:cNvPr id="12" name="Imagen 11"/>
          <p:cNvPicPr>
            <a:picLocks noChangeAspect="1"/>
          </p:cNvPicPr>
          <p:nvPr/>
        </p:nvPicPr>
        <p:blipFill>
          <a:blip r:embed="rId6"/>
          <a:stretch>
            <a:fillRect/>
          </a:stretch>
        </p:blipFill>
        <p:spPr>
          <a:xfrm>
            <a:off x="6141773" y="1148969"/>
            <a:ext cx="1991279" cy="2550406"/>
          </a:xfrm>
          <a:prstGeom prst="rect">
            <a:avLst/>
          </a:prstGeom>
        </p:spPr>
      </p:pic>
      <p:pic>
        <p:nvPicPr>
          <p:cNvPr id="14" name="Marcador de contenido 7"/>
          <p:cNvPicPr>
            <a:picLocks noChangeAspect="1"/>
          </p:cNvPicPr>
          <p:nvPr/>
        </p:nvPicPr>
        <p:blipFill>
          <a:blip r:embed="rId3"/>
          <a:stretch>
            <a:fillRect/>
          </a:stretch>
        </p:blipFill>
        <p:spPr>
          <a:xfrm>
            <a:off x="9202813" y="2095218"/>
            <a:ext cx="439623" cy="886932"/>
          </a:xfrm>
          <a:prstGeom prst="rect">
            <a:avLst/>
          </a:prstGeom>
        </p:spPr>
      </p:pic>
      <p:pic>
        <p:nvPicPr>
          <p:cNvPr id="15" name="Imagen 14"/>
          <p:cNvPicPr>
            <a:picLocks noChangeAspect="1"/>
          </p:cNvPicPr>
          <p:nvPr/>
        </p:nvPicPr>
        <p:blipFill>
          <a:blip r:embed="rId7"/>
          <a:stretch>
            <a:fillRect/>
          </a:stretch>
        </p:blipFill>
        <p:spPr>
          <a:xfrm>
            <a:off x="10814694" y="620466"/>
            <a:ext cx="904329" cy="1474752"/>
          </a:xfrm>
          <a:prstGeom prst="rect">
            <a:avLst/>
          </a:prstGeom>
        </p:spPr>
      </p:pic>
      <p:pic>
        <p:nvPicPr>
          <p:cNvPr id="16" name="Imagen 15"/>
          <p:cNvPicPr>
            <a:picLocks noChangeAspect="1"/>
          </p:cNvPicPr>
          <p:nvPr/>
        </p:nvPicPr>
        <p:blipFill>
          <a:blip r:embed="rId7"/>
          <a:stretch>
            <a:fillRect/>
          </a:stretch>
        </p:blipFill>
        <p:spPr>
          <a:xfrm>
            <a:off x="10814693" y="2095218"/>
            <a:ext cx="904329" cy="1444819"/>
          </a:xfrm>
          <a:prstGeom prst="rect">
            <a:avLst/>
          </a:prstGeom>
        </p:spPr>
      </p:pic>
      <p:pic>
        <p:nvPicPr>
          <p:cNvPr id="17" name="Imagen 16"/>
          <p:cNvPicPr>
            <a:picLocks noChangeAspect="1"/>
          </p:cNvPicPr>
          <p:nvPr/>
        </p:nvPicPr>
        <p:blipFill>
          <a:blip r:embed="rId4"/>
          <a:stretch>
            <a:fillRect/>
          </a:stretch>
        </p:blipFill>
        <p:spPr>
          <a:xfrm rot="20696460">
            <a:off x="9762948" y="2027967"/>
            <a:ext cx="843940" cy="384081"/>
          </a:xfrm>
          <a:prstGeom prst="rect">
            <a:avLst/>
          </a:prstGeom>
        </p:spPr>
      </p:pic>
      <p:pic>
        <p:nvPicPr>
          <p:cNvPr id="18" name="Imagen 17"/>
          <p:cNvPicPr>
            <a:picLocks noChangeAspect="1"/>
          </p:cNvPicPr>
          <p:nvPr/>
        </p:nvPicPr>
        <p:blipFill>
          <a:blip r:embed="rId4"/>
          <a:stretch>
            <a:fillRect/>
          </a:stretch>
        </p:blipFill>
        <p:spPr>
          <a:xfrm rot="1326045">
            <a:off x="9778256" y="2643884"/>
            <a:ext cx="843940" cy="384081"/>
          </a:xfrm>
          <a:prstGeom prst="rect">
            <a:avLst/>
          </a:prstGeom>
        </p:spPr>
      </p:pic>
      <p:pic>
        <p:nvPicPr>
          <p:cNvPr id="19" name="Imagen 18"/>
          <p:cNvPicPr>
            <a:picLocks noChangeAspect="1"/>
          </p:cNvPicPr>
          <p:nvPr/>
        </p:nvPicPr>
        <p:blipFill>
          <a:blip r:embed="rId4"/>
          <a:stretch>
            <a:fillRect/>
          </a:stretch>
        </p:blipFill>
        <p:spPr>
          <a:xfrm rot="6830574">
            <a:off x="11341319" y="3683538"/>
            <a:ext cx="396703" cy="384081"/>
          </a:xfrm>
          <a:prstGeom prst="rect">
            <a:avLst/>
          </a:prstGeom>
        </p:spPr>
      </p:pic>
      <p:pic>
        <p:nvPicPr>
          <p:cNvPr id="20" name="Imagen 19"/>
          <p:cNvPicPr>
            <a:picLocks noChangeAspect="1"/>
          </p:cNvPicPr>
          <p:nvPr/>
        </p:nvPicPr>
        <p:blipFill>
          <a:blip r:embed="rId8"/>
          <a:stretch>
            <a:fillRect/>
          </a:stretch>
        </p:blipFill>
        <p:spPr>
          <a:xfrm>
            <a:off x="9593193" y="4048230"/>
            <a:ext cx="1846451" cy="1990458"/>
          </a:xfrm>
          <a:prstGeom prst="rect">
            <a:avLst/>
          </a:prstGeom>
        </p:spPr>
      </p:pic>
      <p:pic>
        <p:nvPicPr>
          <p:cNvPr id="21" name="Imagen 20"/>
          <p:cNvPicPr>
            <a:picLocks noChangeAspect="1"/>
          </p:cNvPicPr>
          <p:nvPr/>
        </p:nvPicPr>
        <p:blipFill>
          <a:blip r:embed="rId4"/>
          <a:stretch>
            <a:fillRect/>
          </a:stretch>
        </p:blipFill>
        <p:spPr>
          <a:xfrm rot="10800000">
            <a:off x="8540424" y="5066939"/>
            <a:ext cx="945877" cy="384081"/>
          </a:xfrm>
          <a:prstGeom prst="rect">
            <a:avLst/>
          </a:prstGeom>
        </p:spPr>
      </p:pic>
      <p:pic>
        <p:nvPicPr>
          <p:cNvPr id="22" name="Imagen 21"/>
          <p:cNvPicPr>
            <a:picLocks noChangeAspect="1"/>
          </p:cNvPicPr>
          <p:nvPr/>
        </p:nvPicPr>
        <p:blipFill>
          <a:blip r:embed="rId9"/>
          <a:stretch>
            <a:fillRect/>
          </a:stretch>
        </p:blipFill>
        <p:spPr>
          <a:xfrm>
            <a:off x="8051786" y="4387863"/>
            <a:ext cx="488638" cy="1742234"/>
          </a:xfrm>
          <a:prstGeom prst="rect">
            <a:avLst/>
          </a:prstGeom>
        </p:spPr>
      </p:pic>
      <p:pic>
        <p:nvPicPr>
          <p:cNvPr id="23" name="Imagen 22"/>
          <p:cNvPicPr>
            <a:picLocks noChangeAspect="1"/>
          </p:cNvPicPr>
          <p:nvPr/>
        </p:nvPicPr>
        <p:blipFill>
          <a:blip r:embed="rId10"/>
          <a:stretch>
            <a:fillRect/>
          </a:stretch>
        </p:blipFill>
        <p:spPr>
          <a:xfrm>
            <a:off x="6415341" y="4387863"/>
            <a:ext cx="413369" cy="1650825"/>
          </a:xfrm>
          <a:prstGeom prst="rect">
            <a:avLst/>
          </a:prstGeom>
        </p:spPr>
      </p:pic>
      <p:pic>
        <p:nvPicPr>
          <p:cNvPr id="24" name="Imagen 23"/>
          <p:cNvPicPr>
            <a:picLocks noChangeAspect="1"/>
          </p:cNvPicPr>
          <p:nvPr/>
        </p:nvPicPr>
        <p:blipFill>
          <a:blip r:embed="rId4"/>
          <a:stretch>
            <a:fillRect/>
          </a:stretch>
        </p:blipFill>
        <p:spPr>
          <a:xfrm rot="10800000">
            <a:off x="6976749" y="5080529"/>
            <a:ext cx="1021591" cy="384081"/>
          </a:xfrm>
          <a:prstGeom prst="rect">
            <a:avLst/>
          </a:prstGeom>
        </p:spPr>
      </p:pic>
      <p:pic>
        <p:nvPicPr>
          <p:cNvPr id="25" name="Imagen 24"/>
          <p:cNvPicPr>
            <a:picLocks noChangeAspect="1"/>
          </p:cNvPicPr>
          <p:nvPr/>
        </p:nvPicPr>
        <p:blipFill>
          <a:blip r:embed="rId11"/>
          <a:stretch>
            <a:fillRect/>
          </a:stretch>
        </p:blipFill>
        <p:spPr>
          <a:xfrm>
            <a:off x="3947806" y="4686862"/>
            <a:ext cx="1265032" cy="760154"/>
          </a:xfrm>
          <a:prstGeom prst="rect">
            <a:avLst/>
          </a:prstGeom>
        </p:spPr>
      </p:pic>
      <p:pic>
        <p:nvPicPr>
          <p:cNvPr id="26" name="Imagen 25"/>
          <p:cNvPicPr>
            <a:picLocks noChangeAspect="1"/>
          </p:cNvPicPr>
          <p:nvPr/>
        </p:nvPicPr>
        <p:blipFill rotWithShape="1">
          <a:blip r:embed="rId12"/>
          <a:srcRect r="5718"/>
          <a:stretch/>
        </p:blipFill>
        <p:spPr>
          <a:xfrm>
            <a:off x="138577" y="3713582"/>
            <a:ext cx="2653989" cy="2393811"/>
          </a:xfrm>
          <a:prstGeom prst="rect">
            <a:avLst/>
          </a:prstGeom>
        </p:spPr>
      </p:pic>
      <p:pic>
        <p:nvPicPr>
          <p:cNvPr id="27" name="Imagen 26"/>
          <p:cNvPicPr>
            <a:picLocks noChangeAspect="1"/>
          </p:cNvPicPr>
          <p:nvPr/>
        </p:nvPicPr>
        <p:blipFill>
          <a:blip r:embed="rId4"/>
          <a:stretch>
            <a:fillRect/>
          </a:stretch>
        </p:blipFill>
        <p:spPr>
          <a:xfrm rot="10800000">
            <a:off x="5286858" y="5080530"/>
            <a:ext cx="1021591" cy="384081"/>
          </a:xfrm>
          <a:prstGeom prst="rect">
            <a:avLst/>
          </a:prstGeom>
        </p:spPr>
      </p:pic>
      <p:pic>
        <p:nvPicPr>
          <p:cNvPr id="28" name="Imagen 27"/>
          <p:cNvPicPr>
            <a:picLocks noChangeAspect="1"/>
          </p:cNvPicPr>
          <p:nvPr/>
        </p:nvPicPr>
        <p:blipFill>
          <a:blip r:embed="rId4"/>
          <a:stretch>
            <a:fillRect/>
          </a:stretch>
        </p:blipFill>
        <p:spPr>
          <a:xfrm rot="10800000">
            <a:off x="2723002" y="5080530"/>
            <a:ext cx="1021591" cy="384081"/>
          </a:xfrm>
          <a:prstGeom prst="rect">
            <a:avLst/>
          </a:prstGeom>
        </p:spPr>
      </p:pic>
      <p:pic>
        <p:nvPicPr>
          <p:cNvPr id="29" name="Imagen 28"/>
          <p:cNvPicPr>
            <a:picLocks noChangeAspect="1"/>
          </p:cNvPicPr>
          <p:nvPr/>
        </p:nvPicPr>
        <p:blipFill>
          <a:blip r:embed="rId13"/>
          <a:stretch>
            <a:fillRect/>
          </a:stretch>
        </p:blipFill>
        <p:spPr>
          <a:xfrm>
            <a:off x="8540424" y="989303"/>
            <a:ext cx="334430" cy="3019860"/>
          </a:xfrm>
          <a:prstGeom prst="rect">
            <a:avLst/>
          </a:prstGeom>
        </p:spPr>
      </p:pic>
      <p:sp>
        <p:nvSpPr>
          <p:cNvPr id="30" name="CuadroTexto 29"/>
          <p:cNvSpPr txBox="1"/>
          <p:nvPr/>
        </p:nvSpPr>
        <p:spPr>
          <a:xfrm>
            <a:off x="4178889" y="1739409"/>
            <a:ext cx="1487606" cy="369332"/>
          </a:xfrm>
          <a:prstGeom prst="rect">
            <a:avLst/>
          </a:prstGeom>
          <a:noFill/>
        </p:spPr>
        <p:txBody>
          <a:bodyPr wrap="square" rtlCol="0">
            <a:spAutoFit/>
          </a:bodyPr>
          <a:lstStyle/>
          <a:p>
            <a:r>
              <a:rPr lang="es-EC" dirty="0"/>
              <a:t>37 °C</a:t>
            </a:r>
          </a:p>
        </p:txBody>
      </p:sp>
      <p:sp>
        <p:nvSpPr>
          <p:cNvPr id="31" name="CuadroTexto 30"/>
          <p:cNvSpPr txBox="1"/>
          <p:nvPr/>
        </p:nvSpPr>
        <p:spPr>
          <a:xfrm>
            <a:off x="100369" y="2970870"/>
            <a:ext cx="1673840" cy="369332"/>
          </a:xfrm>
          <a:prstGeom prst="rect">
            <a:avLst/>
          </a:prstGeom>
          <a:noFill/>
        </p:spPr>
        <p:txBody>
          <a:bodyPr wrap="square" rtlCol="0">
            <a:spAutoFit/>
          </a:bodyPr>
          <a:lstStyle/>
          <a:p>
            <a:r>
              <a:rPr lang="es-EC" dirty="0" smtClean="0"/>
              <a:t>Células BHK-21</a:t>
            </a:r>
            <a:endParaRPr lang="es-EC" dirty="0"/>
          </a:p>
        </p:txBody>
      </p:sp>
      <p:sp>
        <p:nvSpPr>
          <p:cNvPr id="32" name="CuadroTexto 31"/>
          <p:cNvSpPr txBox="1"/>
          <p:nvPr/>
        </p:nvSpPr>
        <p:spPr>
          <a:xfrm>
            <a:off x="758438" y="3583535"/>
            <a:ext cx="2475359" cy="369332"/>
          </a:xfrm>
          <a:prstGeom prst="rect">
            <a:avLst/>
          </a:prstGeom>
          <a:noFill/>
        </p:spPr>
        <p:txBody>
          <a:bodyPr wrap="square" rtlCol="0">
            <a:spAutoFit/>
          </a:bodyPr>
          <a:lstStyle/>
          <a:p>
            <a:r>
              <a:rPr lang="es-EC" dirty="0"/>
              <a:t>37 °</a:t>
            </a:r>
            <a:r>
              <a:rPr lang="es-EC" dirty="0" smtClean="0"/>
              <a:t>C y 5% de C02</a:t>
            </a:r>
            <a:endParaRPr lang="es-EC" dirty="0"/>
          </a:p>
        </p:txBody>
      </p:sp>
      <p:sp>
        <p:nvSpPr>
          <p:cNvPr id="2" name="CuadroTexto 1"/>
          <p:cNvSpPr txBox="1"/>
          <p:nvPr/>
        </p:nvSpPr>
        <p:spPr>
          <a:xfrm>
            <a:off x="10878395" y="4168900"/>
            <a:ext cx="1313605" cy="646331"/>
          </a:xfrm>
          <a:prstGeom prst="rect">
            <a:avLst/>
          </a:prstGeom>
          <a:noFill/>
        </p:spPr>
        <p:txBody>
          <a:bodyPr wrap="square" rtlCol="0">
            <a:spAutoFit/>
          </a:bodyPr>
          <a:lstStyle/>
          <a:p>
            <a:r>
              <a:rPr lang="es-EC" dirty="0" smtClean="0"/>
              <a:t>1000 R.P.M.</a:t>
            </a:r>
          </a:p>
          <a:p>
            <a:r>
              <a:rPr lang="es-EC" dirty="0" smtClean="0"/>
              <a:t>10 minutos</a:t>
            </a:r>
            <a:endParaRPr lang="es-EC" dirty="0"/>
          </a:p>
        </p:txBody>
      </p:sp>
      <p:sp>
        <p:nvSpPr>
          <p:cNvPr id="33" name="CuadroTexto 32"/>
          <p:cNvSpPr txBox="1"/>
          <p:nvPr/>
        </p:nvSpPr>
        <p:spPr>
          <a:xfrm>
            <a:off x="8695258" y="654975"/>
            <a:ext cx="2000184" cy="1477328"/>
          </a:xfrm>
          <a:prstGeom prst="rect">
            <a:avLst/>
          </a:prstGeom>
          <a:noFill/>
        </p:spPr>
        <p:txBody>
          <a:bodyPr wrap="square" rtlCol="0">
            <a:spAutoFit/>
          </a:bodyPr>
          <a:lstStyle/>
          <a:p>
            <a:r>
              <a:rPr lang="es-EC" dirty="0" smtClean="0"/>
              <a:t>Resuspendemos en 2 tubos Falcon que previamente contengan 2 ml medio crecimiento. </a:t>
            </a:r>
            <a:endParaRPr lang="es-EC" dirty="0"/>
          </a:p>
        </p:txBody>
      </p:sp>
      <p:sp>
        <p:nvSpPr>
          <p:cNvPr id="34" name="CuadroTexto 33"/>
          <p:cNvSpPr txBox="1"/>
          <p:nvPr/>
        </p:nvSpPr>
        <p:spPr>
          <a:xfrm>
            <a:off x="7256790" y="3768201"/>
            <a:ext cx="1452332" cy="646331"/>
          </a:xfrm>
          <a:prstGeom prst="rect">
            <a:avLst/>
          </a:prstGeom>
          <a:noFill/>
        </p:spPr>
        <p:txBody>
          <a:bodyPr wrap="square" rtlCol="0">
            <a:spAutoFit/>
          </a:bodyPr>
          <a:lstStyle/>
          <a:p>
            <a:r>
              <a:rPr lang="es-EC" dirty="0" smtClean="0"/>
              <a:t>Descartamos sobrenadante</a:t>
            </a:r>
          </a:p>
        </p:txBody>
      </p:sp>
      <p:sp>
        <p:nvSpPr>
          <p:cNvPr id="35" name="CuadroTexto 34"/>
          <p:cNvSpPr txBox="1"/>
          <p:nvPr/>
        </p:nvSpPr>
        <p:spPr>
          <a:xfrm>
            <a:off x="4764529" y="3768201"/>
            <a:ext cx="2381473" cy="646331"/>
          </a:xfrm>
          <a:prstGeom prst="rect">
            <a:avLst/>
          </a:prstGeom>
          <a:noFill/>
        </p:spPr>
        <p:txBody>
          <a:bodyPr wrap="square" rtlCol="0">
            <a:spAutoFit/>
          </a:bodyPr>
          <a:lstStyle/>
          <a:p>
            <a:r>
              <a:rPr lang="es-EC" dirty="0" smtClean="0"/>
              <a:t>Resuspendemos en 1 ml. DMEM enriquecido</a:t>
            </a:r>
          </a:p>
        </p:txBody>
      </p:sp>
      <p:sp>
        <p:nvSpPr>
          <p:cNvPr id="36" name="CuadroTexto 35"/>
          <p:cNvSpPr txBox="1"/>
          <p:nvPr/>
        </p:nvSpPr>
        <p:spPr>
          <a:xfrm>
            <a:off x="3130146" y="5348273"/>
            <a:ext cx="2861465" cy="923330"/>
          </a:xfrm>
          <a:prstGeom prst="rect">
            <a:avLst/>
          </a:prstGeom>
          <a:noFill/>
        </p:spPr>
        <p:txBody>
          <a:bodyPr wrap="square" rtlCol="0">
            <a:spAutoFit/>
          </a:bodyPr>
          <a:lstStyle/>
          <a:p>
            <a:r>
              <a:rPr lang="es-EC" dirty="0" smtClean="0"/>
              <a:t>Transferimos a un </a:t>
            </a:r>
            <a:r>
              <a:rPr lang="es-EC" dirty="0" err="1" smtClean="0"/>
              <a:t>flask</a:t>
            </a:r>
            <a:r>
              <a:rPr lang="es-EC" dirty="0" smtClean="0"/>
              <a:t> que previamente contenga 4 ml. medio crecimiento.</a:t>
            </a:r>
          </a:p>
        </p:txBody>
      </p:sp>
    </p:spTree>
    <p:extLst>
      <p:ext uri="{BB962C8B-B14F-4D97-AF65-F5344CB8AC3E}">
        <p14:creationId xmlns:p14="http://schemas.microsoft.com/office/powerpoint/2010/main" val="4270378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a:spLocks noGrp="1"/>
          </p:cNvSpPr>
          <p:nvPr>
            <p:ph idx="1"/>
          </p:nvPr>
        </p:nvSpPr>
        <p:spPr>
          <a:prstGeom prst="rect">
            <a:avLst/>
          </a:prstGeom>
          <a:noFill/>
        </p:spPr>
        <p:txBody>
          <a:bodyPr wrap="square" rtlCol="0">
            <a:spAutoFit/>
          </a:bodyPr>
          <a:lstStyle/>
          <a:p>
            <a:r>
              <a:rPr lang="es-EC" sz="2300" b="1" dirty="0" smtClean="0"/>
              <a:t>Banco Células BHK-21</a:t>
            </a:r>
            <a:endParaRPr lang="es-EC" sz="2300" b="1" dirty="0"/>
          </a:p>
        </p:txBody>
      </p:sp>
      <p:sp>
        <p:nvSpPr>
          <p:cNvPr id="7" name="1 Título"/>
          <p:cNvSpPr txBox="1">
            <a:spLocks/>
          </p:cNvSpPr>
          <p:nvPr/>
        </p:nvSpPr>
        <p:spPr>
          <a:xfrm>
            <a:off x="5718627" y="-14514"/>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MATERIALES Y MÉTODOS</a:t>
            </a:r>
            <a:endParaRPr lang="es-EC" b="0" i="0" kern="0" dirty="0">
              <a:solidFill>
                <a:schemeClr val="tx1"/>
              </a:solidFill>
              <a:latin typeface="+mn-lt"/>
              <a:cs typeface="Arial" panose="020B0604020202020204" pitchFamily="34" charset="0"/>
            </a:endParaRPr>
          </a:p>
        </p:txBody>
      </p:sp>
      <p:sp>
        <p:nvSpPr>
          <p:cNvPr id="8" name="5 CuadroTexto"/>
          <p:cNvSpPr txBox="1"/>
          <p:nvPr/>
        </p:nvSpPr>
        <p:spPr>
          <a:xfrm>
            <a:off x="580570" y="473250"/>
            <a:ext cx="7910287" cy="446276"/>
          </a:xfrm>
          <a:prstGeom prst="rect">
            <a:avLst/>
          </a:prstGeom>
          <a:noFill/>
        </p:spPr>
        <p:txBody>
          <a:bodyPr wrap="square" rtlCol="0">
            <a:spAutoFit/>
          </a:bodyPr>
          <a:lstStyle/>
          <a:p>
            <a:r>
              <a:rPr lang="es-EC" sz="2300" b="1" dirty="0" smtClean="0"/>
              <a:t>Banco Células BHK-21</a:t>
            </a:r>
            <a:endParaRPr lang="es-EC" sz="2300" b="1" dirty="0"/>
          </a:p>
        </p:txBody>
      </p:sp>
      <p:sp>
        <p:nvSpPr>
          <p:cNvPr id="10" name="5 CuadroTexto"/>
          <p:cNvSpPr txBox="1"/>
          <p:nvPr/>
        </p:nvSpPr>
        <p:spPr>
          <a:xfrm>
            <a:off x="580569" y="941590"/>
            <a:ext cx="7910287" cy="446276"/>
          </a:xfrm>
          <a:prstGeom prst="rect">
            <a:avLst/>
          </a:prstGeom>
          <a:noFill/>
        </p:spPr>
        <p:txBody>
          <a:bodyPr wrap="square" rtlCol="0">
            <a:spAutoFit/>
          </a:bodyPr>
          <a:lstStyle/>
          <a:p>
            <a:r>
              <a:rPr lang="es-EC" sz="2300" b="1" dirty="0"/>
              <a:t>S</a:t>
            </a:r>
            <a:r>
              <a:rPr lang="es-EC" sz="2300" b="1" dirty="0" smtClean="0"/>
              <a:t>ubcultivo. </a:t>
            </a:r>
            <a:endParaRPr lang="es-EC" sz="2300" b="1" dirty="0"/>
          </a:p>
        </p:txBody>
      </p:sp>
      <p:pic>
        <p:nvPicPr>
          <p:cNvPr id="11" name="Imagen 10"/>
          <p:cNvPicPr>
            <a:picLocks noChangeAspect="1"/>
          </p:cNvPicPr>
          <p:nvPr/>
        </p:nvPicPr>
        <p:blipFill>
          <a:blip r:embed="rId2"/>
          <a:stretch>
            <a:fillRect/>
          </a:stretch>
        </p:blipFill>
        <p:spPr>
          <a:xfrm>
            <a:off x="662241" y="1432088"/>
            <a:ext cx="1698692" cy="2183288"/>
          </a:xfrm>
          <a:prstGeom prst="rect">
            <a:avLst/>
          </a:prstGeom>
        </p:spPr>
      </p:pic>
      <p:pic>
        <p:nvPicPr>
          <p:cNvPr id="12" name="Imagen 11"/>
          <p:cNvPicPr>
            <a:picLocks noChangeAspect="1"/>
          </p:cNvPicPr>
          <p:nvPr/>
        </p:nvPicPr>
        <p:blipFill>
          <a:blip r:embed="rId3"/>
          <a:stretch>
            <a:fillRect/>
          </a:stretch>
        </p:blipFill>
        <p:spPr>
          <a:xfrm>
            <a:off x="2748417" y="1394698"/>
            <a:ext cx="341091" cy="2116832"/>
          </a:xfrm>
          <a:prstGeom prst="rect">
            <a:avLst/>
          </a:prstGeom>
        </p:spPr>
      </p:pic>
      <p:pic>
        <p:nvPicPr>
          <p:cNvPr id="13" name="Imagen 12"/>
          <p:cNvPicPr>
            <a:picLocks noChangeAspect="1"/>
          </p:cNvPicPr>
          <p:nvPr/>
        </p:nvPicPr>
        <p:blipFill>
          <a:blip r:embed="rId4"/>
          <a:stretch>
            <a:fillRect/>
          </a:stretch>
        </p:blipFill>
        <p:spPr>
          <a:xfrm>
            <a:off x="3523851" y="1394698"/>
            <a:ext cx="1261981" cy="755970"/>
          </a:xfrm>
          <a:prstGeom prst="rect">
            <a:avLst/>
          </a:prstGeom>
        </p:spPr>
      </p:pic>
      <p:pic>
        <p:nvPicPr>
          <p:cNvPr id="14" name="Imagen 13"/>
          <p:cNvPicPr>
            <a:picLocks noChangeAspect="1"/>
          </p:cNvPicPr>
          <p:nvPr/>
        </p:nvPicPr>
        <p:blipFill>
          <a:blip r:embed="rId5"/>
          <a:stretch>
            <a:fillRect/>
          </a:stretch>
        </p:blipFill>
        <p:spPr>
          <a:xfrm>
            <a:off x="6004377" y="1390967"/>
            <a:ext cx="1433653" cy="864743"/>
          </a:xfrm>
          <a:prstGeom prst="rect">
            <a:avLst/>
          </a:prstGeom>
        </p:spPr>
      </p:pic>
      <p:pic>
        <p:nvPicPr>
          <p:cNvPr id="15" name="Imagen 14"/>
          <p:cNvPicPr>
            <a:picLocks noChangeAspect="1"/>
          </p:cNvPicPr>
          <p:nvPr/>
        </p:nvPicPr>
        <p:blipFill>
          <a:blip r:embed="rId6"/>
          <a:stretch>
            <a:fillRect/>
          </a:stretch>
        </p:blipFill>
        <p:spPr>
          <a:xfrm>
            <a:off x="4971396" y="1688712"/>
            <a:ext cx="847417" cy="384081"/>
          </a:xfrm>
          <a:prstGeom prst="rect">
            <a:avLst/>
          </a:prstGeom>
        </p:spPr>
      </p:pic>
      <p:pic>
        <p:nvPicPr>
          <p:cNvPr id="16" name="Imagen 15"/>
          <p:cNvPicPr>
            <a:picLocks noChangeAspect="1"/>
          </p:cNvPicPr>
          <p:nvPr/>
        </p:nvPicPr>
        <p:blipFill>
          <a:blip r:embed="rId3"/>
          <a:stretch>
            <a:fillRect/>
          </a:stretch>
        </p:blipFill>
        <p:spPr>
          <a:xfrm>
            <a:off x="7703322" y="884936"/>
            <a:ext cx="430474" cy="1905985"/>
          </a:xfrm>
          <a:prstGeom prst="rect">
            <a:avLst/>
          </a:prstGeom>
        </p:spPr>
      </p:pic>
      <p:sp>
        <p:nvSpPr>
          <p:cNvPr id="17" name="CuadroTexto 16"/>
          <p:cNvSpPr txBox="1"/>
          <p:nvPr/>
        </p:nvSpPr>
        <p:spPr>
          <a:xfrm>
            <a:off x="8113515" y="973485"/>
            <a:ext cx="2618420" cy="1754326"/>
          </a:xfrm>
          <a:prstGeom prst="rect">
            <a:avLst/>
          </a:prstGeom>
          <a:noFill/>
        </p:spPr>
        <p:txBody>
          <a:bodyPr wrap="square" rtlCol="0">
            <a:spAutoFit/>
          </a:bodyPr>
          <a:lstStyle/>
          <a:p>
            <a:pPr marL="285750" indent="-285750">
              <a:buFont typeface="Arial" panose="020B0604020202020204" pitchFamily="34" charset="0"/>
              <a:buChar char="•"/>
            </a:pPr>
            <a:r>
              <a:rPr lang="es-EC" dirty="0" smtClean="0"/>
              <a:t>3 lavados con 2 ml PBS cada uno.</a:t>
            </a:r>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r>
              <a:rPr lang="es-EC" dirty="0" smtClean="0"/>
              <a:t>2 ml de tripsina al 0.05% y se incuba por 5 minutos a 37 </a:t>
            </a:r>
            <a:r>
              <a:rPr lang="es-EC" dirty="0"/>
              <a:t>°</a:t>
            </a:r>
            <a:r>
              <a:rPr lang="es-EC" dirty="0" smtClean="0"/>
              <a:t>C.</a:t>
            </a:r>
            <a:endParaRPr lang="es-EC" dirty="0"/>
          </a:p>
        </p:txBody>
      </p:sp>
      <p:pic>
        <p:nvPicPr>
          <p:cNvPr id="18" name="Imagen 17"/>
          <p:cNvPicPr>
            <a:picLocks noChangeAspect="1"/>
          </p:cNvPicPr>
          <p:nvPr/>
        </p:nvPicPr>
        <p:blipFill>
          <a:blip r:embed="rId6"/>
          <a:stretch>
            <a:fillRect/>
          </a:stretch>
        </p:blipFill>
        <p:spPr>
          <a:xfrm rot="5400000">
            <a:off x="9177894" y="3501293"/>
            <a:ext cx="1074944" cy="384081"/>
          </a:xfrm>
          <a:prstGeom prst="rect">
            <a:avLst/>
          </a:prstGeom>
        </p:spPr>
      </p:pic>
      <p:sp>
        <p:nvSpPr>
          <p:cNvPr id="20" name="CuadroTexto 19"/>
          <p:cNvSpPr txBox="1"/>
          <p:nvPr/>
        </p:nvSpPr>
        <p:spPr>
          <a:xfrm>
            <a:off x="9907407" y="3047459"/>
            <a:ext cx="2198470" cy="1200329"/>
          </a:xfrm>
          <a:prstGeom prst="rect">
            <a:avLst/>
          </a:prstGeom>
          <a:noFill/>
        </p:spPr>
        <p:txBody>
          <a:bodyPr wrap="square" rtlCol="0">
            <a:spAutoFit/>
          </a:bodyPr>
          <a:lstStyle/>
          <a:p>
            <a:pPr algn="just"/>
            <a:r>
              <a:rPr lang="es-EC" dirty="0" smtClean="0"/>
              <a:t>Se añade 2 ml de medio suplementado para detener la reacción</a:t>
            </a:r>
            <a:endParaRPr lang="es-EC" dirty="0"/>
          </a:p>
        </p:txBody>
      </p:sp>
      <p:pic>
        <p:nvPicPr>
          <p:cNvPr id="21" name="Imagen 20"/>
          <p:cNvPicPr>
            <a:picLocks noChangeAspect="1"/>
          </p:cNvPicPr>
          <p:nvPr/>
        </p:nvPicPr>
        <p:blipFill>
          <a:blip r:embed="rId7"/>
          <a:stretch>
            <a:fillRect/>
          </a:stretch>
        </p:blipFill>
        <p:spPr>
          <a:xfrm>
            <a:off x="8509224" y="4732033"/>
            <a:ext cx="367603" cy="1465007"/>
          </a:xfrm>
          <a:prstGeom prst="rect">
            <a:avLst/>
          </a:prstGeom>
        </p:spPr>
      </p:pic>
      <p:pic>
        <p:nvPicPr>
          <p:cNvPr id="22" name="Imagen 21"/>
          <p:cNvPicPr>
            <a:picLocks noChangeAspect="1"/>
          </p:cNvPicPr>
          <p:nvPr/>
        </p:nvPicPr>
        <p:blipFill>
          <a:blip r:embed="rId4"/>
          <a:stretch>
            <a:fillRect/>
          </a:stretch>
        </p:blipFill>
        <p:spPr>
          <a:xfrm>
            <a:off x="9715366" y="4511290"/>
            <a:ext cx="1782182" cy="1067588"/>
          </a:xfrm>
          <a:prstGeom prst="rect">
            <a:avLst/>
          </a:prstGeom>
        </p:spPr>
      </p:pic>
      <p:pic>
        <p:nvPicPr>
          <p:cNvPr id="24" name="Imagen 23"/>
          <p:cNvPicPr>
            <a:picLocks noChangeAspect="1"/>
          </p:cNvPicPr>
          <p:nvPr/>
        </p:nvPicPr>
        <p:blipFill>
          <a:blip r:embed="rId8"/>
          <a:stretch>
            <a:fillRect/>
          </a:stretch>
        </p:blipFill>
        <p:spPr>
          <a:xfrm>
            <a:off x="5883444" y="4203475"/>
            <a:ext cx="1847248" cy="1993565"/>
          </a:xfrm>
          <a:prstGeom prst="rect">
            <a:avLst/>
          </a:prstGeom>
        </p:spPr>
      </p:pic>
      <p:pic>
        <p:nvPicPr>
          <p:cNvPr id="25" name="Imagen 24"/>
          <p:cNvPicPr>
            <a:picLocks noChangeAspect="1"/>
          </p:cNvPicPr>
          <p:nvPr/>
        </p:nvPicPr>
        <p:blipFill>
          <a:blip r:embed="rId9"/>
          <a:stretch>
            <a:fillRect/>
          </a:stretch>
        </p:blipFill>
        <p:spPr>
          <a:xfrm>
            <a:off x="4669681" y="4641086"/>
            <a:ext cx="435232" cy="1555954"/>
          </a:xfrm>
          <a:prstGeom prst="rect">
            <a:avLst/>
          </a:prstGeom>
        </p:spPr>
      </p:pic>
      <p:pic>
        <p:nvPicPr>
          <p:cNvPr id="26" name="Imagen 25"/>
          <p:cNvPicPr>
            <a:picLocks noChangeAspect="1"/>
          </p:cNvPicPr>
          <p:nvPr/>
        </p:nvPicPr>
        <p:blipFill>
          <a:blip r:embed="rId10"/>
          <a:stretch>
            <a:fillRect/>
          </a:stretch>
        </p:blipFill>
        <p:spPr>
          <a:xfrm>
            <a:off x="2919520" y="5009194"/>
            <a:ext cx="1059153" cy="634766"/>
          </a:xfrm>
          <a:prstGeom prst="rect">
            <a:avLst/>
          </a:prstGeom>
        </p:spPr>
      </p:pic>
      <p:pic>
        <p:nvPicPr>
          <p:cNvPr id="27" name="Imagen 26"/>
          <p:cNvPicPr>
            <a:picLocks noChangeAspect="1"/>
          </p:cNvPicPr>
          <p:nvPr/>
        </p:nvPicPr>
        <p:blipFill>
          <a:blip r:embed="rId11"/>
          <a:stretch>
            <a:fillRect/>
          </a:stretch>
        </p:blipFill>
        <p:spPr>
          <a:xfrm>
            <a:off x="174150" y="4335230"/>
            <a:ext cx="2060782" cy="1861810"/>
          </a:xfrm>
          <a:prstGeom prst="rect">
            <a:avLst/>
          </a:prstGeom>
        </p:spPr>
      </p:pic>
      <p:pic>
        <p:nvPicPr>
          <p:cNvPr id="28" name="Imagen 27"/>
          <p:cNvPicPr>
            <a:picLocks noChangeAspect="1"/>
          </p:cNvPicPr>
          <p:nvPr/>
        </p:nvPicPr>
        <p:blipFill>
          <a:blip r:embed="rId12"/>
          <a:stretch>
            <a:fillRect/>
          </a:stretch>
        </p:blipFill>
        <p:spPr>
          <a:xfrm rot="5400000">
            <a:off x="9172436" y="5345663"/>
            <a:ext cx="241497" cy="674659"/>
          </a:xfrm>
          <a:prstGeom prst="rect">
            <a:avLst/>
          </a:prstGeom>
        </p:spPr>
      </p:pic>
      <p:pic>
        <p:nvPicPr>
          <p:cNvPr id="29" name="Imagen 28"/>
          <p:cNvPicPr>
            <a:picLocks noChangeAspect="1"/>
          </p:cNvPicPr>
          <p:nvPr/>
        </p:nvPicPr>
        <p:blipFill>
          <a:blip r:embed="rId12"/>
          <a:stretch>
            <a:fillRect/>
          </a:stretch>
        </p:blipFill>
        <p:spPr>
          <a:xfrm rot="5400000">
            <a:off x="7974300" y="5345663"/>
            <a:ext cx="241497" cy="674659"/>
          </a:xfrm>
          <a:prstGeom prst="rect">
            <a:avLst/>
          </a:prstGeom>
        </p:spPr>
      </p:pic>
      <p:pic>
        <p:nvPicPr>
          <p:cNvPr id="30" name="Imagen 29"/>
          <p:cNvPicPr>
            <a:picLocks noChangeAspect="1"/>
          </p:cNvPicPr>
          <p:nvPr/>
        </p:nvPicPr>
        <p:blipFill>
          <a:blip r:embed="rId12"/>
          <a:stretch>
            <a:fillRect/>
          </a:stretch>
        </p:blipFill>
        <p:spPr>
          <a:xfrm rot="5400000">
            <a:off x="5455461" y="5345662"/>
            <a:ext cx="241497" cy="674659"/>
          </a:xfrm>
          <a:prstGeom prst="rect">
            <a:avLst/>
          </a:prstGeom>
        </p:spPr>
      </p:pic>
      <p:pic>
        <p:nvPicPr>
          <p:cNvPr id="31" name="Imagen 30"/>
          <p:cNvPicPr>
            <a:picLocks noChangeAspect="1"/>
          </p:cNvPicPr>
          <p:nvPr/>
        </p:nvPicPr>
        <p:blipFill>
          <a:blip r:embed="rId12"/>
          <a:stretch>
            <a:fillRect/>
          </a:stretch>
        </p:blipFill>
        <p:spPr>
          <a:xfrm rot="5400000">
            <a:off x="2585480" y="5362296"/>
            <a:ext cx="241497" cy="674659"/>
          </a:xfrm>
          <a:prstGeom prst="rect">
            <a:avLst/>
          </a:prstGeom>
        </p:spPr>
      </p:pic>
      <p:pic>
        <p:nvPicPr>
          <p:cNvPr id="32" name="Imagen 31"/>
          <p:cNvPicPr>
            <a:picLocks noChangeAspect="1"/>
          </p:cNvPicPr>
          <p:nvPr/>
        </p:nvPicPr>
        <p:blipFill>
          <a:blip r:embed="rId12"/>
          <a:stretch>
            <a:fillRect/>
          </a:stretch>
        </p:blipFill>
        <p:spPr>
          <a:xfrm rot="5400000">
            <a:off x="4077636" y="5362297"/>
            <a:ext cx="241497" cy="674659"/>
          </a:xfrm>
          <a:prstGeom prst="rect">
            <a:avLst/>
          </a:prstGeom>
        </p:spPr>
      </p:pic>
      <p:sp>
        <p:nvSpPr>
          <p:cNvPr id="33" name="CuadroTexto 32"/>
          <p:cNvSpPr txBox="1"/>
          <p:nvPr/>
        </p:nvSpPr>
        <p:spPr>
          <a:xfrm>
            <a:off x="7918559" y="3511530"/>
            <a:ext cx="1360976" cy="923330"/>
          </a:xfrm>
          <a:prstGeom prst="rect">
            <a:avLst/>
          </a:prstGeom>
          <a:noFill/>
        </p:spPr>
        <p:txBody>
          <a:bodyPr wrap="square" rtlCol="0">
            <a:spAutoFit/>
          </a:bodyPr>
          <a:lstStyle/>
          <a:p>
            <a:pPr algn="just"/>
            <a:r>
              <a:rPr lang="es-EC" dirty="0" smtClean="0"/>
              <a:t>Se transfiere a un tubo eppendorf</a:t>
            </a:r>
            <a:endParaRPr lang="es-EC" dirty="0"/>
          </a:p>
        </p:txBody>
      </p:sp>
      <p:sp>
        <p:nvSpPr>
          <p:cNvPr id="34" name="CuadroTexto 33"/>
          <p:cNvSpPr txBox="1"/>
          <p:nvPr/>
        </p:nvSpPr>
        <p:spPr>
          <a:xfrm>
            <a:off x="5883444" y="3452527"/>
            <a:ext cx="1446448" cy="646331"/>
          </a:xfrm>
          <a:prstGeom prst="rect">
            <a:avLst/>
          </a:prstGeom>
          <a:noFill/>
        </p:spPr>
        <p:txBody>
          <a:bodyPr wrap="square" rtlCol="0">
            <a:spAutoFit/>
          </a:bodyPr>
          <a:lstStyle/>
          <a:p>
            <a:r>
              <a:rPr lang="es-EC" dirty="0" smtClean="0"/>
              <a:t>1000 r.p.m.</a:t>
            </a:r>
          </a:p>
          <a:p>
            <a:r>
              <a:rPr lang="es-EC" dirty="0" smtClean="0"/>
              <a:t>10 minutos</a:t>
            </a:r>
            <a:endParaRPr lang="es-EC" dirty="0"/>
          </a:p>
        </p:txBody>
      </p:sp>
      <p:sp>
        <p:nvSpPr>
          <p:cNvPr id="37" name="CuadroTexto 36"/>
          <p:cNvSpPr txBox="1"/>
          <p:nvPr/>
        </p:nvSpPr>
        <p:spPr>
          <a:xfrm>
            <a:off x="3275072" y="3646589"/>
            <a:ext cx="2340622" cy="923330"/>
          </a:xfrm>
          <a:prstGeom prst="rect">
            <a:avLst/>
          </a:prstGeom>
          <a:noFill/>
        </p:spPr>
        <p:txBody>
          <a:bodyPr wrap="square" rtlCol="0">
            <a:spAutoFit/>
          </a:bodyPr>
          <a:lstStyle/>
          <a:p>
            <a:r>
              <a:rPr lang="es-EC" dirty="0" smtClean="0"/>
              <a:t>El pellet se resuspende en 1 ml de medio de crecimiento enriquecido</a:t>
            </a:r>
            <a:endParaRPr lang="es-EC" dirty="0"/>
          </a:p>
        </p:txBody>
      </p:sp>
      <p:sp>
        <p:nvSpPr>
          <p:cNvPr id="39" name="CuadroTexto 38"/>
          <p:cNvSpPr txBox="1"/>
          <p:nvPr/>
        </p:nvSpPr>
        <p:spPr>
          <a:xfrm>
            <a:off x="447747" y="4035514"/>
            <a:ext cx="2475359" cy="369332"/>
          </a:xfrm>
          <a:prstGeom prst="rect">
            <a:avLst/>
          </a:prstGeom>
          <a:noFill/>
        </p:spPr>
        <p:txBody>
          <a:bodyPr wrap="square" rtlCol="0">
            <a:spAutoFit/>
          </a:bodyPr>
          <a:lstStyle/>
          <a:p>
            <a:r>
              <a:rPr lang="es-EC" dirty="0"/>
              <a:t>37 °</a:t>
            </a:r>
            <a:r>
              <a:rPr lang="es-EC" dirty="0" smtClean="0"/>
              <a:t>C y 5% de C02</a:t>
            </a:r>
            <a:endParaRPr lang="es-EC" dirty="0"/>
          </a:p>
        </p:txBody>
      </p:sp>
    </p:spTree>
    <p:extLst>
      <p:ext uri="{BB962C8B-B14F-4D97-AF65-F5344CB8AC3E}">
        <p14:creationId xmlns:p14="http://schemas.microsoft.com/office/powerpoint/2010/main" val="3153155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718627" y="-14514"/>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MATERIALES Y MÉTODOS</a:t>
            </a:r>
            <a:endParaRPr lang="es-EC" b="0" i="0" kern="0" dirty="0">
              <a:solidFill>
                <a:schemeClr val="tx1"/>
              </a:solidFill>
              <a:latin typeface="+mn-lt"/>
              <a:cs typeface="Arial" panose="020B0604020202020204" pitchFamily="34" charset="0"/>
            </a:endParaRPr>
          </a:p>
        </p:txBody>
      </p:sp>
      <p:sp>
        <p:nvSpPr>
          <p:cNvPr id="6" name="5 CuadroTexto"/>
          <p:cNvSpPr txBox="1"/>
          <p:nvPr/>
        </p:nvSpPr>
        <p:spPr>
          <a:xfrm>
            <a:off x="609598" y="637360"/>
            <a:ext cx="7910287" cy="446276"/>
          </a:xfrm>
          <a:prstGeom prst="rect">
            <a:avLst/>
          </a:prstGeom>
          <a:noFill/>
        </p:spPr>
        <p:txBody>
          <a:bodyPr wrap="square" rtlCol="0">
            <a:spAutoFit/>
          </a:bodyPr>
          <a:lstStyle/>
          <a:p>
            <a:r>
              <a:rPr lang="es-EC" sz="2300" b="1" dirty="0" smtClean="0"/>
              <a:t>Procesamiento Epitelios</a:t>
            </a:r>
            <a:endParaRPr lang="es-EC" sz="2300" b="1" dirty="0"/>
          </a:p>
        </p:txBody>
      </p:sp>
      <p:pic>
        <p:nvPicPr>
          <p:cNvPr id="8" name="Imagen 7"/>
          <p:cNvPicPr>
            <a:picLocks noChangeAspect="1"/>
          </p:cNvPicPr>
          <p:nvPr/>
        </p:nvPicPr>
        <p:blipFill rotWithShape="1">
          <a:blip r:embed="rId2"/>
          <a:srcRect l="17262" r="21131"/>
          <a:stretch/>
        </p:blipFill>
        <p:spPr>
          <a:xfrm>
            <a:off x="3463337" y="1709076"/>
            <a:ext cx="429521" cy="1456638"/>
          </a:xfrm>
          <a:prstGeom prst="rect">
            <a:avLst/>
          </a:prstGeom>
        </p:spPr>
      </p:pic>
      <p:pic>
        <p:nvPicPr>
          <p:cNvPr id="9" name="Imagen 8"/>
          <p:cNvPicPr>
            <a:picLocks noChangeAspect="1"/>
          </p:cNvPicPr>
          <p:nvPr/>
        </p:nvPicPr>
        <p:blipFill>
          <a:blip r:embed="rId3"/>
          <a:stretch>
            <a:fillRect/>
          </a:stretch>
        </p:blipFill>
        <p:spPr>
          <a:xfrm>
            <a:off x="3517050" y="3455503"/>
            <a:ext cx="365792" cy="1469263"/>
          </a:xfrm>
          <a:prstGeom prst="rect">
            <a:avLst/>
          </a:prstGeom>
        </p:spPr>
      </p:pic>
      <p:pic>
        <p:nvPicPr>
          <p:cNvPr id="12" name="Marcador de contenido 11"/>
          <p:cNvPicPr>
            <a:picLocks noGrp="1" noChangeAspect="1"/>
          </p:cNvPicPr>
          <p:nvPr>
            <p:ph idx="1"/>
          </p:nvPr>
        </p:nvPicPr>
        <p:blipFill>
          <a:blip r:embed="rId4"/>
          <a:stretch>
            <a:fillRect/>
          </a:stretch>
        </p:blipFill>
        <p:spPr>
          <a:xfrm rot="1244496">
            <a:off x="4119753" y="2425628"/>
            <a:ext cx="847417" cy="384081"/>
          </a:xfrm>
          <a:prstGeom prst="rect">
            <a:avLst/>
          </a:prstGeom>
        </p:spPr>
      </p:pic>
      <p:pic>
        <p:nvPicPr>
          <p:cNvPr id="11" name="Imagen 10"/>
          <p:cNvPicPr>
            <a:picLocks noChangeAspect="1"/>
          </p:cNvPicPr>
          <p:nvPr/>
        </p:nvPicPr>
        <p:blipFill>
          <a:blip r:embed="rId5"/>
          <a:stretch>
            <a:fillRect/>
          </a:stretch>
        </p:blipFill>
        <p:spPr>
          <a:xfrm>
            <a:off x="5194065" y="2652605"/>
            <a:ext cx="1866900" cy="1352550"/>
          </a:xfrm>
          <a:prstGeom prst="rect">
            <a:avLst/>
          </a:prstGeom>
        </p:spPr>
      </p:pic>
      <p:pic>
        <p:nvPicPr>
          <p:cNvPr id="13" name="Imagen 12"/>
          <p:cNvPicPr>
            <a:picLocks noChangeAspect="1"/>
          </p:cNvPicPr>
          <p:nvPr/>
        </p:nvPicPr>
        <p:blipFill>
          <a:blip r:embed="rId6"/>
          <a:stretch>
            <a:fillRect/>
          </a:stretch>
        </p:blipFill>
        <p:spPr>
          <a:xfrm rot="20190266">
            <a:off x="4130290" y="3615917"/>
            <a:ext cx="847417" cy="384081"/>
          </a:xfrm>
          <a:prstGeom prst="rect">
            <a:avLst/>
          </a:prstGeom>
        </p:spPr>
      </p:pic>
      <p:pic>
        <p:nvPicPr>
          <p:cNvPr id="14" name="Imagen 13"/>
          <p:cNvPicPr>
            <a:picLocks noChangeAspect="1"/>
          </p:cNvPicPr>
          <p:nvPr/>
        </p:nvPicPr>
        <p:blipFill>
          <a:blip r:embed="rId6"/>
          <a:stretch>
            <a:fillRect/>
          </a:stretch>
        </p:blipFill>
        <p:spPr>
          <a:xfrm>
            <a:off x="6959063" y="2849466"/>
            <a:ext cx="847417" cy="384081"/>
          </a:xfrm>
          <a:prstGeom prst="rect">
            <a:avLst/>
          </a:prstGeom>
        </p:spPr>
      </p:pic>
      <p:pic>
        <p:nvPicPr>
          <p:cNvPr id="15" name="Imagen 14"/>
          <p:cNvPicPr>
            <a:picLocks noChangeAspect="1"/>
          </p:cNvPicPr>
          <p:nvPr/>
        </p:nvPicPr>
        <p:blipFill>
          <a:blip r:embed="rId7"/>
          <a:stretch>
            <a:fillRect/>
          </a:stretch>
        </p:blipFill>
        <p:spPr>
          <a:xfrm>
            <a:off x="561654" y="1888491"/>
            <a:ext cx="1987468" cy="2554445"/>
          </a:xfrm>
          <a:prstGeom prst="rect">
            <a:avLst/>
          </a:prstGeom>
        </p:spPr>
      </p:pic>
      <p:pic>
        <p:nvPicPr>
          <p:cNvPr id="16" name="Imagen 15"/>
          <p:cNvPicPr>
            <a:picLocks noChangeAspect="1"/>
          </p:cNvPicPr>
          <p:nvPr/>
        </p:nvPicPr>
        <p:blipFill>
          <a:blip r:embed="rId8"/>
          <a:stretch>
            <a:fillRect/>
          </a:stretch>
        </p:blipFill>
        <p:spPr>
          <a:xfrm>
            <a:off x="2816775" y="1392910"/>
            <a:ext cx="408467" cy="3688400"/>
          </a:xfrm>
          <a:prstGeom prst="rect">
            <a:avLst/>
          </a:prstGeom>
        </p:spPr>
      </p:pic>
      <p:pic>
        <p:nvPicPr>
          <p:cNvPr id="18" name="Imagen 17"/>
          <p:cNvPicPr>
            <a:picLocks noChangeAspect="1"/>
          </p:cNvPicPr>
          <p:nvPr/>
        </p:nvPicPr>
        <p:blipFill>
          <a:blip r:embed="rId9"/>
          <a:stretch>
            <a:fillRect/>
          </a:stretch>
        </p:blipFill>
        <p:spPr>
          <a:xfrm>
            <a:off x="7999634" y="1704874"/>
            <a:ext cx="668447" cy="2097340"/>
          </a:xfrm>
          <a:prstGeom prst="rect">
            <a:avLst/>
          </a:prstGeom>
        </p:spPr>
      </p:pic>
      <p:pic>
        <p:nvPicPr>
          <p:cNvPr id="19" name="Imagen 18"/>
          <p:cNvPicPr>
            <a:picLocks noChangeAspect="1"/>
          </p:cNvPicPr>
          <p:nvPr/>
        </p:nvPicPr>
        <p:blipFill>
          <a:blip r:embed="rId10"/>
          <a:stretch>
            <a:fillRect/>
          </a:stretch>
        </p:blipFill>
        <p:spPr>
          <a:xfrm>
            <a:off x="6626022" y="4164197"/>
            <a:ext cx="1204364" cy="2082489"/>
          </a:xfrm>
          <a:prstGeom prst="rect">
            <a:avLst/>
          </a:prstGeom>
        </p:spPr>
      </p:pic>
      <p:pic>
        <p:nvPicPr>
          <p:cNvPr id="20" name="Imagen 19"/>
          <p:cNvPicPr>
            <a:picLocks noChangeAspect="1"/>
          </p:cNvPicPr>
          <p:nvPr/>
        </p:nvPicPr>
        <p:blipFill>
          <a:blip r:embed="rId6"/>
          <a:stretch>
            <a:fillRect/>
          </a:stretch>
        </p:blipFill>
        <p:spPr>
          <a:xfrm>
            <a:off x="8927536" y="2369463"/>
            <a:ext cx="847417" cy="384081"/>
          </a:xfrm>
          <a:prstGeom prst="rect">
            <a:avLst/>
          </a:prstGeom>
        </p:spPr>
      </p:pic>
      <p:sp>
        <p:nvSpPr>
          <p:cNvPr id="21" name="CuadroTexto 20"/>
          <p:cNvSpPr txBox="1"/>
          <p:nvPr/>
        </p:nvSpPr>
        <p:spPr>
          <a:xfrm>
            <a:off x="6895478" y="634166"/>
            <a:ext cx="5527529" cy="646331"/>
          </a:xfrm>
          <a:prstGeom prst="rect">
            <a:avLst/>
          </a:prstGeom>
          <a:noFill/>
        </p:spPr>
        <p:txBody>
          <a:bodyPr wrap="square" rtlCol="0">
            <a:spAutoFit/>
          </a:bodyPr>
          <a:lstStyle/>
          <a:p>
            <a:r>
              <a:rPr lang="es-EC" b="1" dirty="0" smtClean="0"/>
              <a:t>Los epitelios fueron provistos por la agencia de Regulación y Control Fito y Zoosanitario- Agrocalidad</a:t>
            </a:r>
            <a:endParaRPr lang="es-EC" b="1" dirty="0"/>
          </a:p>
        </p:txBody>
      </p:sp>
      <p:sp>
        <p:nvSpPr>
          <p:cNvPr id="22" name="CuadroTexto 21"/>
          <p:cNvSpPr txBox="1"/>
          <p:nvPr/>
        </p:nvSpPr>
        <p:spPr>
          <a:xfrm>
            <a:off x="3665036" y="1126093"/>
            <a:ext cx="1473205" cy="646331"/>
          </a:xfrm>
          <a:prstGeom prst="rect">
            <a:avLst/>
          </a:prstGeom>
          <a:noFill/>
        </p:spPr>
        <p:txBody>
          <a:bodyPr wrap="square" rtlCol="0">
            <a:spAutoFit/>
          </a:bodyPr>
          <a:lstStyle/>
          <a:p>
            <a:r>
              <a:rPr lang="es-EC" dirty="0" smtClean="0"/>
              <a:t>5 gramos de epitelio</a:t>
            </a:r>
            <a:endParaRPr lang="es-EC" dirty="0"/>
          </a:p>
        </p:txBody>
      </p:sp>
      <p:sp>
        <p:nvSpPr>
          <p:cNvPr id="23" name="CuadroTexto 22"/>
          <p:cNvSpPr txBox="1"/>
          <p:nvPr/>
        </p:nvSpPr>
        <p:spPr>
          <a:xfrm>
            <a:off x="3470206" y="5081310"/>
            <a:ext cx="1619027" cy="923330"/>
          </a:xfrm>
          <a:prstGeom prst="rect">
            <a:avLst/>
          </a:prstGeom>
          <a:noFill/>
        </p:spPr>
        <p:txBody>
          <a:bodyPr wrap="square" rtlCol="0">
            <a:spAutoFit/>
          </a:bodyPr>
          <a:lstStyle/>
          <a:p>
            <a:r>
              <a:rPr lang="es-EC" dirty="0" smtClean="0"/>
              <a:t>5 ml de medio DMEM no enriquecido</a:t>
            </a:r>
            <a:endParaRPr lang="es-EC" dirty="0"/>
          </a:p>
        </p:txBody>
      </p:sp>
      <p:sp>
        <p:nvSpPr>
          <p:cNvPr id="25" name="CuadroTexto 24"/>
          <p:cNvSpPr txBox="1"/>
          <p:nvPr/>
        </p:nvSpPr>
        <p:spPr>
          <a:xfrm>
            <a:off x="5293433" y="1560200"/>
            <a:ext cx="2116214" cy="923330"/>
          </a:xfrm>
          <a:prstGeom prst="rect">
            <a:avLst/>
          </a:prstGeom>
          <a:noFill/>
        </p:spPr>
        <p:txBody>
          <a:bodyPr wrap="square" rtlCol="0">
            <a:spAutoFit/>
          </a:bodyPr>
          <a:lstStyle/>
          <a:p>
            <a:r>
              <a:rPr lang="es-EC" dirty="0" smtClean="0"/>
              <a:t>Se macera hasta obtener una sustancia homogénea</a:t>
            </a:r>
            <a:endParaRPr lang="es-EC" dirty="0"/>
          </a:p>
        </p:txBody>
      </p:sp>
      <p:pic>
        <p:nvPicPr>
          <p:cNvPr id="26" name="Imagen 25"/>
          <p:cNvPicPr>
            <a:picLocks noChangeAspect="1"/>
          </p:cNvPicPr>
          <p:nvPr/>
        </p:nvPicPr>
        <p:blipFill>
          <a:blip r:embed="rId11"/>
          <a:stretch>
            <a:fillRect/>
          </a:stretch>
        </p:blipFill>
        <p:spPr>
          <a:xfrm>
            <a:off x="10096760" y="1385670"/>
            <a:ext cx="1847248" cy="1993565"/>
          </a:xfrm>
          <a:prstGeom prst="rect">
            <a:avLst/>
          </a:prstGeom>
        </p:spPr>
      </p:pic>
      <p:pic>
        <p:nvPicPr>
          <p:cNvPr id="27" name="Imagen 26"/>
          <p:cNvPicPr>
            <a:picLocks noChangeAspect="1"/>
          </p:cNvPicPr>
          <p:nvPr/>
        </p:nvPicPr>
        <p:blipFill>
          <a:blip r:embed="rId12"/>
          <a:stretch>
            <a:fillRect/>
          </a:stretch>
        </p:blipFill>
        <p:spPr>
          <a:xfrm>
            <a:off x="10276688" y="4190135"/>
            <a:ext cx="1774286" cy="1727351"/>
          </a:xfrm>
          <a:prstGeom prst="rect">
            <a:avLst/>
          </a:prstGeom>
        </p:spPr>
      </p:pic>
      <p:pic>
        <p:nvPicPr>
          <p:cNvPr id="28" name="Imagen 27"/>
          <p:cNvPicPr>
            <a:picLocks noChangeAspect="1"/>
          </p:cNvPicPr>
          <p:nvPr/>
        </p:nvPicPr>
        <p:blipFill>
          <a:blip r:embed="rId6"/>
          <a:stretch>
            <a:fillRect/>
          </a:stretch>
        </p:blipFill>
        <p:spPr>
          <a:xfrm rot="5400000">
            <a:off x="10684278" y="3693532"/>
            <a:ext cx="847417" cy="384081"/>
          </a:xfrm>
          <a:prstGeom prst="rect">
            <a:avLst/>
          </a:prstGeom>
        </p:spPr>
      </p:pic>
      <p:pic>
        <p:nvPicPr>
          <p:cNvPr id="29" name="Imagen 28"/>
          <p:cNvPicPr>
            <a:picLocks noChangeAspect="1"/>
          </p:cNvPicPr>
          <p:nvPr/>
        </p:nvPicPr>
        <p:blipFill>
          <a:blip r:embed="rId6"/>
          <a:stretch>
            <a:fillRect/>
          </a:stretch>
        </p:blipFill>
        <p:spPr>
          <a:xfrm rot="10800000">
            <a:off x="9163057" y="4980552"/>
            <a:ext cx="992370" cy="449779"/>
          </a:xfrm>
          <a:prstGeom prst="rect">
            <a:avLst/>
          </a:prstGeom>
        </p:spPr>
      </p:pic>
      <p:sp>
        <p:nvSpPr>
          <p:cNvPr id="30" name="CuadroTexto 29"/>
          <p:cNvSpPr txBox="1"/>
          <p:nvPr/>
        </p:nvSpPr>
        <p:spPr>
          <a:xfrm>
            <a:off x="8810222" y="1558564"/>
            <a:ext cx="1286539" cy="646331"/>
          </a:xfrm>
          <a:prstGeom prst="rect">
            <a:avLst/>
          </a:prstGeom>
          <a:noFill/>
        </p:spPr>
        <p:txBody>
          <a:bodyPr wrap="square" rtlCol="0">
            <a:spAutoFit/>
          </a:bodyPr>
          <a:lstStyle/>
          <a:p>
            <a:r>
              <a:rPr lang="es-EC" dirty="0" smtClean="0"/>
              <a:t>20 minutos</a:t>
            </a:r>
          </a:p>
          <a:p>
            <a:r>
              <a:rPr lang="es-EC" dirty="0" smtClean="0"/>
              <a:t>2500 r.p.m</a:t>
            </a:r>
            <a:r>
              <a:rPr lang="es-EC" dirty="0"/>
              <a:t>.</a:t>
            </a:r>
          </a:p>
        </p:txBody>
      </p:sp>
      <p:sp>
        <p:nvSpPr>
          <p:cNvPr id="32" name="CuadroTexto 31"/>
          <p:cNvSpPr txBox="1"/>
          <p:nvPr/>
        </p:nvSpPr>
        <p:spPr>
          <a:xfrm>
            <a:off x="9228189" y="3728469"/>
            <a:ext cx="1392071" cy="923330"/>
          </a:xfrm>
          <a:prstGeom prst="rect">
            <a:avLst/>
          </a:prstGeom>
          <a:noFill/>
        </p:spPr>
        <p:txBody>
          <a:bodyPr wrap="square" rtlCol="0">
            <a:spAutoFit/>
          </a:bodyPr>
          <a:lstStyle/>
          <a:p>
            <a:r>
              <a:rPr lang="es-EC" dirty="0" smtClean="0"/>
              <a:t>Se congela en nitrógeno líquido</a:t>
            </a:r>
            <a:endParaRPr lang="es-EC" dirty="0"/>
          </a:p>
        </p:txBody>
      </p:sp>
      <p:sp>
        <p:nvSpPr>
          <p:cNvPr id="33" name="CuadroTexto 32"/>
          <p:cNvSpPr txBox="1"/>
          <p:nvPr/>
        </p:nvSpPr>
        <p:spPr>
          <a:xfrm>
            <a:off x="7830386" y="4442936"/>
            <a:ext cx="1218080" cy="1477328"/>
          </a:xfrm>
          <a:prstGeom prst="rect">
            <a:avLst/>
          </a:prstGeom>
          <a:noFill/>
        </p:spPr>
        <p:txBody>
          <a:bodyPr wrap="square" rtlCol="0">
            <a:spAutoFit/>
          </a:bodyPr>
          <a:lstStyle/>
          <a:p>
            <a:r>
              <a:rPr lang="es-EC" dirty="0" smtClean="0"/>
              <a:t>Una vez descongelado, se almacena a -20 </a:t>
            </a:r>
            <a:r>
              <a:rPr lang="es-EC" dirty="0"/>
              <a:t>°C</a:t>
            </a:r>
          </a:p>
        </p:txBody>
      </p:sp>
      <p:pic>
        <p:nvPicPr>
          <p:cNvPr id="2" name="Imagen 1"/>
          <p:cNvPicPr>
            <a:picLocks noChangeAspect="1"/>
          </p:cNvPicPr>
          <p:nvPr/>
        </p:nvPicPr>
        <p:blipFill>
          <a:blip r:embed="rId13"/>
          <a:stretch>
            <a:fillRect/>
          </a:stretch>
        </p:blipFill>
        <p:spPr>
          <a:xfrm>
            <a:off x="4194095" y="1935632"/>
            <a:ext cx="919651" cy="510090"/>
          </a:xfrm>
          <a:prstGeom prst="rect">
            <a:avLst/>
          </a:prstGeom>
        </p:spPr>
      </p:pic>
    </p:spTree>
    <p:extLst>
      <p:ext uri="{BB962C8B-B14F-4D97-AF65-F5344CB8AC3E}">
        <p14:creationId xmlns:p14="http://schemas.microsoft.com/office/powerpoint/2010/main" val="3946238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923498" y="0"/>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MATERIALES Y MÉTODOS</a:t>
            </a:r>
            <a:endParaRPr lang="es-EC" b="0" i="0" kern="0" dirty="0">
              <a:solidFill>
                <a:schemeClr val="tx1"/>
              </a:solidFill>
              <a:latin typeface="+mn-lt"/>
              <a:cs typeface="Arial" panose="020B0604020202020204" pitchFamily="34" charset="0"/>
            </a:endParaRPr>
          </a:p>
        </p:txBody>
      </p:sp>
      <p:sp>
        <p:nvSpPr>
          <p:cNvPr id="5" name="CuadroTexto 4"/>
          <p:cNvSpPr txBox="1"/>
          <p:nvPr/>
        </p:nvSpPr>
        <p:spPr>
          <a:xfrm>
            <a:off x="736979" y="1009934"/>
            <a:ext cx="3493827" cy="368490"/>
          </a:xfrm>
          <a:prstGeom prst="rect">
            <a:avLst/>
          </a:prstGeom>
          <a:noFill/>
        </p:spPr>
        <p:txBody>
          <a:bodyPr wrap="square" rtlCol="0">
            <a:spAutoFit/>
          </a:bodyPr>
          <a:lstStyle/>
          <a:p>
            <a:r>
              <a:rPr lang="es-EC" b="1" dirty="0" smtClean="0"/>
              <a:t>Curva de crecimiento </a:t>
            </a:r>
            <a:endParaRPr lang="es-EC" b="1" dirty="0"/>
          </a:p>
        </p:txBody>
      </p:sp>
      <p:pic>
        <p:nvPicPr>
          <p:cNvPr id="10" name="Marcador de contenido 9"/>
          <p:cNvPicPr>
            <a:picLocks noGrp="1" noChangeAspect="1"/>
          </p:cNvPicPr>
          <p:nvPr>
            <p:ph idx="1"/>
          </p:nvPr>
        </p:nvPicPr>
        <p:blipFill>
          <a:blip r:embed="rId3"/>
          <a:stretch>
            <a:fillRect/>
          </a:stretch>
        </p:blipFill>
        <p:spPr>
          <a:xfrm>
            <a:off x="3660061" y="1379407"/>
            <a:ext cx="408467" cy="2197290"/>
          </a:xfrm>
          <a:prstGeom prst="rect">
            <a:avLst/>
          </a:prstGeom>
        </p:spPr>
      </p:pic>
      <p:graphicFrame>
        <p:nvGraphicFramePr>
          <p:cNvPr id="15" name="Objeto 14"/>
          <p:cNvGraphicFramePr>
            <a:graphicFrameLocks noChangeAspect="1"/>
          </p:cNvGraphicFramePr>
          <p:nvPr>
            <p:extLst>
              <p:ext uri="{D42A27DB-BD31-4B8C-83A1-F6EECF244321}">
                <p14:modId xmlns:p14="http://schemas.microsoft.com/office/powerpoint/2010/main" val="2245203868"/>
              </p:ext>
            </p:extLst>
          </p:nvPr>
        </p:nvGraphicFramePr>
        <p:xfrm>
          <a:off x="4378475" y="1677912"/>
          <a:ext cx="4067175" cy="1733550"/>
        </p:xfrm>
        <a:graphic>
          <a:graphicData uri="http://schemas.openxmlformats.org/presentationml/2006/ole">
            <mc:AlternateContent xmlns:mc="http://schemas.openxmlformats.org/markup-compatibility/2006">
              <mc:Choice xmlns:v="urn:schemas-microsoft-com:vml" Requires="v">
                <p:oleObj spid="_x0000_s3169" name="Hoja de cálculo" r:id="rId5" imgW="4067034" imgH="1733366" progId="Excel.Sheet.12">
                  <p:embed/>
                </p:oleObj>
              </mc:Choice>
              <mc:Fallback>
                <p:oleObj name="Hoja de cálculo" r:id="rId5" imgW="4067034" imgH="1733366" progId="Excel.Sheet.12">
                  <p:embed/>
                  <p:pic>
                    <p:nvPicPr>
                      <p:cNvPr id="0" name=""/>
                      <p:cNvPicPr/>
                      <p:nvPr/>
                    </p:nvPicPr>
                    <p:blipFill>
                      <a:blip r:embed="rId6"/>
                      <a:stretch>
                        <a:fillRect/>
                      </a:stretch>
                    </p:blipFill>
                    <p:spPr>
                      <a:xfrm>
                        <a:off x="4378475" y="1677912"/>
                        <a:ext cx="4067175" cy="1733550"/>
                      </a:xfrm>
                      <a:prstGeom prst="rect">
                        <a:avLst/>
                      </a:prstGeom>
                    </p:spPr>
                  </p:pic>
                </p:oleObj>
              </mc:Fallback>
            </mc:AlternateContent>
          </a:graphicData>
        </a:graphic>
      </p:graphicFrame>
      <p:pic>
        <p:nvPicPr>
          <p:cNvPr id="16" name="Imagen 15"/>
          <p:cNvPicPr>
            <a:picLocks noChangeAspect="1"/>
          </p:cNvPicPr>
          <p:nvPr/>
        </p:nvPicPr>
        <p:blipFill>
          <a:blip r:embed="rId7"/>
          <a:stretch>
            <a:fillRect/>
          </a:stretch>
        </p:blipFill>
        <p:spPr>
          <a:xfrm>
            <a:off x="8755597" y="2286011"/>
            <a:ext cx="853514" cy="384081"/>
          </a:xfrm>
          <a:prstGeom prst="rect">
            <a:avLst/>
          </a:prstGeom>
        </p:spPr>
      </p:pic>
      <p:pic>
        <p:nvPicPr>
          <p:cNvPr id="17" name="Imagen 16"/>
          <p:cNvPicPr>
            <a:picLocks noChangeAspect="1"/>
          </p:cNvPicPr>
          <p:nvPr/>
        </p:nvPicPr>
        <p:blipFill>
          <a:blip r:embed="rId8"/>
          <a:stretch>
            <a:fillRect/>
          </a:stretch>
        </p:blipFill>
        <p:spPr>
          <a:xfrm>
            <a:off x="9835671" y="1454747"/>
            <a:ext cx="2060627" cy="1865538"/>
          </a:xfrm>
          <a:prstGeom prst="rect">
            <a:avLst/>
          </a:prstGeom>
        </p:spPr>
      </p:pic>
      <p:sp>
        <p:nvSpPr>
          <p:cNvPr id="19" name="CuadroTexto 18"/>
          <p:cNvSpPr txBox="1"/>
          <p:nvPr/>
        </p:nvSpPr>
        <p:spPr>
          <a:xfrm>
            <a:off x="9784572" y="1009092"/>
            <a:ext cx="2475359" cy="369332"/>
          </a:xfrm>
          <a:prstGeom prst="rect">
            <a:avLst/>
          </a:prstGeom>
          <a:noFill/>
        </p:spPr>
        <p:txBody>
          <a:bodyPr wrap="square" rtlCol="0">
            <a:spAutoFit/>
          </a:bodyPr>
          <a:lstStyle/>
          <a:p>
            <a:r>
              <a:rPr lang="es-EC" dirty="0"/>
              <a:t>37 °</a:t>
            </a:r>
            <a:r>
              <a:rPr lang="es-EC" dirty="0" smtClean="0"/>
              <a:t>C y 5% de C02</a:t>
            </a:r>
            <a:endParaRPr lang="es-EC" dirty="0"/>
          </a:p>
        </p:txBody>
      </p:sp>
      <p:pic>
        <p:nvPicPr>
          <p:cNvPr id="20" name="Imagen 19"/>
          <p:cNvPicPr>
            <a:picLocks noChangeAspect="1"/>
          </p:cNvPicPr>
          <p:nvPr/>
        </p:nvPicPr>
        <p:blipFill>
          <a:blip r:embed="rId9"/>
          <a:stretch>
            <a:fillRect/>
          </a:stretch>
        </p:blipFill>
        <p:spPr>
          <a:xfrm rot="5400000">
            <a:off x="10439226" y="3631326"/>
            <a:ext cx="853514" cy="384081"/>
          </a:xfrm>
          <a:prstGeom prst="rect">
            <a:avLst/>
          </a:prstGeom>
        </p:spPr>
      </p:pic>
      <p:pic>
        <p:nvPicPr>
          <p:cNvPr id="21" name="Imagen 20"/>
          <p:cNvPicPr>
            <a:picLocks noChangeAspect="1"/>
          </p:cNvPicPr>
          <p:nvPr/>
        </p:nvPicPr>
        <p:blipFill rotWithShape="1">
          <a:blip r:embed="rId10"/>
          <a:srcRect b="4284"/>
          <a:stretch/>
        </p:blipFill>
        <p:spPr>
          <a:xfrm>
            <a:off x="8766617" y="4250123"/>
            <a:ext cx="2453804" cy="1783945"/>
          </a:xfrm>
          <a:prstGeom prst="rect">
            <a:avLst/>
          </a:prstGeom>
        </p:spPr>
      </p:pic>
      <p:sp>
        <p:nvSpPr>
          <p:cNvPr id="22" name="CuadroTexto 21"/>
          <p:cNvSpPr txBox="1"/>
          <p:nvPr/>
        </p:nvSpPr>
        <p:spPr>
          <a:xfrm>
            <a:off x="7909423" y="3669465"/>
            <a:ext cx="2602122" cy="646331"/>
          </a:xfrm>
          <a:prstGeom prst="rect">
            <a:avLst/>
          </a:prstGeom>
          <a:noFill/>
        </p:spPr>
        <p:txBody>
          <a:bodyPr wrap="square" rtlCol="0">
            <a:spAutoFit/>
          </a:bodyPr>
          <a:lstStyle/>
          <a:p>
            <a:r>
              <a:rPr lang="es-EC" dirty="0" smtClean="0"/>
              <a:t>Lecturas de absorbancia cada 24 horas por 7 días</a:t>
            </a:r>
            <a:endParaRPr lang="es-EC" dirty="0"/>
          </a:p>
        </p:txBody>
      </p:sp>
      <p:pic>
        <p:nvPicPr>
          <p:cNvPr id="23" name="Imagen 22"/>
          <p:cNvPicPr>
            <a:picLocks noChangeAspect="1"/>
          </p:cNvPicPr>
          <p:nvPr/>
        </p:nvPicPr>
        <p:blipFill>
          <a:blip r:embed="rId7"/>
          <a:stretch>
            <a:fillRect/>
          </a:stretch>
        </p:blipFill>
        <p:spPr>
          <a:xfrm rot="10800000">
            <a:off x="7324857" y="4950054"/>
            <a:ext cx="853514" cy="384081"/>
          </a:xfrm>
          <a:prstGeom prst="rect">
            <a:avLst/>
          </a:prstGeom>
        </p:spPr>
      </p:pic>
      <p:pic>
        <p:nvPicPr>
          <p:cNvPr id="25" name="Imagen 24"/>
          <p:cNvPicPr>
            <a:picLocks noChangeAspect="1"/>
          </p:cNvPicPr>
          <p:nvPr/>
        </p:nvPicPr>
        <p:blipFill rotWithShape="1">
          <a:blip r:embed="rId11"/>
          <a:srcRect l="59105" t="30040" r="23768" b="42683"/>
          <a:stretch/>
        </p:blipFill>
        <p:spPr>
          <a:xfrm>
            <a:off x="5659813" y="3669465"/>
            <a:ext cx="1295341" cy="1159880"/>
          </a:xfrm>
          <a:prstGeom prst="rect">
            <a:avLst/>
          </a:prstGeom>
        </p:spPr>
      </p:pic>
      <p:pic>
        <p:nvPicPr>
          <p:cNvPr id="26" name="Imagen 25"/>
          <p:cNvPicPr>
            <a:picLocks noChangeAspect="1"/>
          </p:cNvPicPr>
          <p:nvPr/>
        </p:nvPicPr>
        <p:blipFill rotWithShape="1">
          <a:blip r:embed="rId12"/>
          <a:srcRect l="70634" t="23072" r="13134" b="42683"/>
          <a:stretch/>
        </p:blipFill>
        <p:spPr>
          <a:xfrm>
            <a:off x="5870010" y="4950054"/>
            <a:ext cx="1085144" cy="1287204"/>
          </a:xfrm>
          <a:prstGeom prst="rect">
            <a:avLst/>
          </a:prstGeom>
        </p:spPr>
      </p:pic>
      <p:pic>
        <p:nvPicPr>
          <p:cNvPr id="27" name="Imagen 26"/>
          <p:cNvPicPr>
            <a:picLocks noChangeAspect="1"/>
          </p:cNvPicPr>
          <p:nvPr/>
        </p:nvPicPr>
        <p:blipFill>
          <a:blip r:embed="rId13"/>
          <a:stretch>
            <a:fillRect/>
          </a:stretch>
        </p:blipFill>
        <p:spPr>
          <a:xfrm>
            <a:off x="4512176" y="4057364"/>
            <a:ext cx="853514" cy="384081"/>
          </a:xfrm>
          <a:prstGeom prst="rect">
            <a:avLst/>
          </a:prstGeom>
        </p:spPr>
      </p:pic>
      <p:pic>
        <p:nvPicPr>
          <p:cNvPr id="28" name="Imagen 27"/>
          <p:cNvPicPr>
            <a:picLocks noChangeAspect="1"/>
          </p:cNvPicPr>
          <p:nvPr/>
        </p:nvPicPr>
        <p:blipFill>
          <a:blip r:embed="rId13"/>
          <a:stretch>
            <a:fillRect/>
          </a:stretch>
        </p:blipFill>
        <p:spPr>
          <a:xfrm>
            <a:off x="4564807" y="5299115"/>
            <a:ext cx="853514" cy="384081"/>
          </a:xfrm>
          <a:prstGeom prst="rect">
            <a:avLst/>
          </a:prstGeom>
        </p:spPr>
      </p:pic>
      <p:sp>
        <p:nvSpPr>
          <p:cNvPr id="29" name="CuadroTexto 28"/>
          <p:cNvSpPr txBox="1"/>
          <p:nvPr/>
        </p:nvSpPr>
        <p:spPr>
          <a:xfrm>
            <a:off x="2170221" y="3823365"/>
            <a:ext cx="2208254" cy="923330"/>
          </a:xfrm>
          <a:prstGeom prst="rect">
            <a:avLst/>
          </a:prstGeom>
          <a:noFill/>
        </p:spPr>
        <p:txBody>
          <a:bodyPr wrap="square" rtlCol="0">
            <a:spAutoFit/>
          </a:bodyPr>
          <a:lstStyle/>
          <a:p>
            <a:r>
              <a:rPr lang="es-EC" dirty="0" smtClean="0"/>
              <a:t>Representar los datos en una curva de crecimiento. </a:t>
            </a:r>
            <a:endParaRPr lang="es-EC" dirty="0"/>
          </a:p>
        </p:txBody>
      </p:sp>
      <p:sp>
        <p:nvSpPr>
          <p:cNvPr id="30" name="CuadroTexto 29"/>
          <p:cNvSpPr txBox="1"/>
          <p:nvPr/>
        </p:nvSpPr>
        <p:spPr>
          <a:xfrm>
            <a:off x="2170220" y="5142095"/>
            <a:ext cx="2341955" cy="923330"/>
          </a:xfrm>
          <a:prstGeom prst="rect">
            <a:avLst/>
          </a:prstGeom>
          <a:noFill/>
        </p:spPr>
        <p:txBody>
          <a:bodyPr wrap="square" rtlCol="0">
            <a:spAutoFit/>
          </a:bodyPr>
          <a:lstStyle/>
          <a:p>
            <a:r>
              <a:rPr lang="es-EC" dirty="0" smtClean="0"/>
              <a:t>Pruebas estadísticas  de </a:t>
            </a:r>
            <a:r>
              <a:rPr lang="es-EC" dirty="0" err="1" smtClean="0"/>
              <a:t>Shapiro-Wilks</a:t>
            </a:r>
            <a:r>
              <a:rPr lang="es-EC" dirty="0" smtClean="0"/>
              <a:t> y Tukey</a:t>
            </a:r>
            <a:endParaRPr lang="es-EC" dirty="0"/>
          </a:p>
        </p:txBody>
      </p:sp>
      <p:pic>
        <p:nvPicPr>
          <p:cNvPr id="31" name="Imagen 30"/>
          <p:cNvPicPr/>
          <p:nvPr/>
        </p:nvPicPr>
        <p:blipFill>
          <a:blip r:embed="rId14">
            <a:extLst>
              <a:ext uri="{28A0092B-C50C-407E-A947-70E740481C1C}">
                <a14:useLocalDpi xmlns:a14="http://schemas.microsoft.com/office/drawing/2010/main" val="0"/>
              </a:ext>
            </a:extLst>
          </a:blip>
          <a:stretch>
            <a:fillRect/>
          </a:stretch>
        </p:blipFill>
        <p:spPr>
          <a:xfrm>
            <a:off x="923498" y="1773824"/>
            <a:ext cx="2510002" cy="1814117"/>
          </a:xfrm>
          <a:prstGeom prst="rect">
            <a:avLst/>
          </a:prstGeom>
        </p:spPr>
      </p:pic>
      <p:sp>
        <p:nvSpPr>
          <p:cNvPr id="2" name="CuadroTexto 1"/>
          <p:cNvSpPr txBox="1"/>
          <p:nvPr/>
        </p:nvSpPr>
        <p:spPr>
          <a:xfrm>
            <a:off x="4512175" y="832513"/>
            <a:ext cx="4254442" cy="646331"/>
          </a:xfrm>
          <a:prstGeom prst="rect">
            <a:avLst/>
          </a:prstGeom>
          <a:noFill/>
        </p:spPr>
        <p:txBody>
          <a:bodyPr wrap="square" rtlCol="0">
            <a:spAutoFit/>
          </a:bodyPr>
          <a:lstStyle/>
          <a:p>
            <a:r>
              <a:rPr lang="es-EC" dirty="0" smtClean="0"/>
              <a:t>A partir de las células BHK-21 obtenidas en subcultivo.</a:t>
            </a:r>
            <a:endParaRPr lang="es-EC" dirty="0"/>
          </a:p>
        </p:txBody>
      </p:sp>
    </p:spTree>
    <p:extLst>
      <p:ext uri="{BB962C8B-B14F-4D97-AF65-F5344CB8AC3E}">
        <p14:creationId xmlns:p14="http://schemas.microsoft.com/office/powerpoint/2010/main" val="3653751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Grp="1"/>
          </p:cNvSpPr>
          <p:nvPr>
            <p:ph type="title"/>
          </p:nvPr>
        </p:nvSpPr>
        <p:spPr>
          <a:xfrm>
            <a:off x="937146" y="97217"/>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MATERIALES Y MÉTODOS</a:t>
            </a:r>
            <a:endParaRPr lang="es-EC" b="0" i="0" kern="0" dirty="0">
              <a:solidFill>
                <a:schemeClr val="tx1"/>
              </a:solidFill>
              <a:latin typeface="+mn-lt"/>
              <a:cs typeface="Arial" panose="020B0604020202020204" pitchFamily="34" charset="0"/>
            </a:endParaRPr>
          </a:p>
        </p:txBody>
      </p:sp>
      <p:sp>
        <p:nvSpPr>
          <p:cNvPr id="7" name="CuadroTexto 6"/>
          <p:cNvSpPr txBox="1"/>
          <p:nvPr/>
        </p:nvSpPr>
        <p:spPr>
          <a:xfrm>
            <a:off x="620500" y="652226"/>
            <a:ext cx="3493827" cy="368490"/>
          </a:xfrm>
          <a:prstGeom prst="rect">
            <a:avLst/>
          </a:prstGeom>
          <a:noFill/>
        </p:spPr>
        <p:txBody>
          <a:bodyPr wrap="square" rtlCol="0">
            <a:spAutoFit/>
          </a:bodyPr>
          <a:lstStyle/>
          <a:p>
            <a:r>
              <a:rPr lang="es-EC" b="1" dirty="0" smtClean="0"/>
              <a:t>Diluciones seriadas</a:t>
            </a:r>
            <a:endParaRPr lang="es-EC" b="1" dirty="0"/>
          </a:p>
        </p:txBody>
      </p:sp>
      <p:pic>
        <p:nvPicPr>
          <p:cNvPr id="9" name="Imagen 8"/>
          <p:cNvPicPr>
            <a:picLocks noChangeAspect="1"/>
          </p:cNvPicPr>
          <p:nvPr/>
        </p:nvPicPr>
        <p:blipFill>
          <a:blip r:embed="rId2"/>
          <a:stretch>
            <a:fillRect/>
          </a:stretch>
        </p:blipFill>
        <p:spPr>
          <a:xfrm rot="10800000">
            <a:off x="3892690" y="3867323"/>
            <a:ext cx="408467" cy="2200847"/>
          </a:xfrm>
          <a:prstGeom prst="rect">
            <a:avLst/>
          </a:prstGeom>
        </p:spPr>
      </p:pic>
      <p:pic>
        <p:nvPicPr>
          <p:cNvPr id="55" name="Imagen 54"/>
          <p:cNvPicPr>
            <a:picLocks noChangeAspect="1"/>
          </p:cNvPicPr>
          <p:nvPr/>
        </p:nvPicPr>
        <p:blipFill>
          <a:blip r:embed="rId3"/>
          <a:stretch>
            <a:fillRect/>
          </a:stretch>
        </p:blipFill>
        <p:spPr>
          <a:xfrm>
            <a:off x="9095016" y="2519038"/>
            <a:ext cx="853514" cy="384081"/>
          </a:xfrm>
          <a:prstGeom prst="rect">
            <a:avLst/>
          </a:prstGeom>
        </p:spPr>
      </p:pic>
      <p:pic>
        <p:nvPicPr>
          <p:cNvPr id="56" name="Imagen 55"/>
          <p:cNvPicPr>
            <a:picLocks noChangeAspect="1"/>
          </p:cNvPicPr>
          <p:nvPr/>
        </p:nvPicPr>
        <p:blipFill>
          <a:blip r:embed="rId4"/>
          <a:stretch>
            <a:fillRect/>
          </a:stretch>
        </p:blipFill>
        <p:spPr>
          <a:xfrm>
            <a:off x="10028977" y="1799841"/>
            <a:ext cx="2060627" cy="1865538"/>
          </a:xfrm>
          <a:prstGeom prst="rect">
            <a:avLst/>
          </a:prstGeom>
        </p:spPr>
      </p:pic>
      <p:pic>
        <p:nvPicPr>
          <p:cNvPr id="58" name="Imagen 57"/>
          <p:cNvPicPr>
            <a:picLocks noChangeAspect="1"/>
          </p:cNvPicPr>
          <p:nvPr/>
        </p:nvPicPr>
        <p:blipFill>
          <a:blip r:embed="rId5"/>
          <a:stretch>
            <a:fillRect/>
          </a:stretch>
        </p:blipFill>
        <p:spPr>
          <a:xfrm>
            <a:off x="4387623" y="1641203"/>
            <a:ext cx="4622786" cy="2041530"/>
          </a:xfrm>
          <a:prstGeom prst="rect">
            <a:avLst/>
          </a:prstGeom>
        </p:spPr>
      </p:pic>
      <p:pic>
        <p:nvPicPr>
          <p:cNvPr id="60" name="Imagen 59"/>
          <p:cNvPicPr>
            <a:picLocks noChangeAspect="1"/>
          </p:cNvPicPr>
          <p:nvPr/>
        </p:nvPicPr>
        <p:blipFill>
          <a:blip r:embed="rId6"/>
          <a:stretch>
            <a:fillRect/>
          </a:stretch>
        </p:blipFill>
        <p:spPr>
          <a:xfrm rot="2819953">
            <a:off x="10280019" y="3769022"/>
            <a:ext cx="384081" cy="853514"/>
          </a:xfrm>
          <a:prstGeom prst="rect">
            <a:avLst/>
          </a:prstGeom>
        </p:spPr>
      </p:pic>
      <p:pic>
        <p:nvPicPr>
          <p:cNvPr id="61" name="Imagen 60"/>
          <p:cNvPicPr>
            <a:picLocks noChangeAspect="1"/>
          </p:cNvPicPr>
          <p:nvPr/>
        </p:nvPicPr>
        <p:blipFill>
          <a:blip r:embed="rId7"/>
          <a:stretch>
            <a:fillRect/>
          </a:stretch>
        </p:blipFill>
        <p:spPr>
          <a:xfrm>
            <a:off x="8333481" y="3865019"/>
            <a:ext cx="1835716" cy="2109552"/>
          </a:xfrm>
          <a:prstGeom prst="rect">
            <a:avLst/>
          </a:prstGeom>
        </p:spPr>
      </p:pic>
      <p:sp>
        <p:nvSpPr>
          <p:cNvPr id="62" name="CuadroTexto 61"/>
          <p:cNvSpPr txBox="1"/>
          <p:nvPr/>
        </p:nvSpPr>
        <p:spPr>
          <a:xfrm>
            <a:off x="9614245" y="1001121"/>
            <a:ext cx="2475359" cy="646331"/>
          </a:xfrm>
          <a:prstGeom prst="rect">
            <a:avLst/>
          </a:prstGeom>
          <a:noFill/>
        </p:spPr>
        <p:txBody>
          <a:bodyPr wrap="square" rtlCol="0">
            <a:spAutoFit/>
          </a:bodyPr>
          <a:lstStyle/>
          <a:p>
            <a:r>
              <a:rPr lang="es-EC" dirty="0"/>
              <a:t>37 °</a:t>
            </a:r>
            <a:r>
              <a:rPr lang="es-EC" dirty="0" smtClean="0"/>
              <a:t>C y 5% de C02 por 72 horas</a:t>
            </a:r>
            <a:endParaRPr lang="es-EC" dirty="0"/>
          </a:p>
        </p:txBody>
      </p:sp>
      <p:sp>
        <p:nvSpPr>
          <p:cNvPr id="63" name="CuadroTexto 62"/>
          <p:cNvSpPr txBox="1"/>
          <p:nvPr/>
        </p:nvSpPr>
        <p:spPr>
          <a:xfrm>
            <a:off x="4599378" y="793526"/>
            <a:ext cx="4622786" cy="646331"/>
          </a:xfrm>
          <a:prstGeom prst="rect">
            <a:avLst/>
          </a:prstGeom>
          <a:noFill/>
        </p:spPr>
        <p:txBody>
          <a:bodyPr wrap="square" rtlCol="0">
            <a:spAutoFit/>
          </a:bodyPr>
          <a:lstStyle/>
          <a:p>
            <a:r>
              <a:rPr lang="es-EC" dirty="0" smtClean="0"/>
              <a:t>Diluciones seriadas de aislado viral a partir de una única muestra positiva para VEV</a:t>
            </a:r>
            <a:endParaRPr lang="es-EC" dirty="0"/>
          </a:p>
        </p:txBody>
      </p:sp>
      <p:sp>
        <p:nvSpPr>
          <p:cNvPr id="64" name="CuadroTexto 63"/>
          <p:cNvSpPr txBox="1"/>
          <p:nvPr/>
        </p:nvSpPr>
        <p:spPr>
          <a:xfrm>
            <a:off x="706091" y="1103176"/>
            <a:ext cx="3016155" cy="923330"/>
          </a:xfrm>
          <a:prstGeom prst="rect">
            <a:avLst/>
          </a:prstGeom>
          <a:noFill/>
        </p:spPr>
        <p:txBody>
          <a:bodyPr wrap="square" rtlCol="0">
            <a:spAutoFit/>
          </a:bodyPr>
          <a:lstStyle/>
          <a:p>
            <a:r>
              <a:rPr lang="es-EC" dirty="0" smtClean="0"/>
              <a:t>Capa preformada de células</a:t>
            </a:r>
          </a:p>
          <a:p>
            <a:r>
              <a:rPr lang="es-EC" dirty="0" smtClean="0"/>
              <a:t>BHK-21 </a:t>
            </a:r>
          </a:p>
          <a:p>
            <a:endParaRPr lang="es-EC" dirty="0"/>
          </a:p>
        </p:txBody>
      </p:sp>
      <p:pic>
        <p:nvPicPr>
          <p:cNvPr id="66" name="Imagen 65"/>
          <p:cNvPicPr>
            <a:picLocks noChangeAspect="1"/>
          </p:cNvPicPr>
          <p:nvPr/>
        </p:nvPicPr>
        <p:blipFill>
          <a:blip r:embed="rId8"/>
          <a:stretch>
            <a:fillRect/>
          </a:stretch>
        </p:blipFill>
        <p:spPr>
          <a:xfrm rot="2545612">
            <a:off x="7239437" y="3962427"/>
            <a:ext cx="890093" cy="871804"/>
          </a:xfrm>
          <a:prstGeom prst="rect">
            <a:avLst/>
          </a:prstGeom>
        </p:spPr>
      </p:pic>
      <p:pic>
        <p:nvPicPr>
          <p:cNvPr id="67" name="Imagen 66"/>
          <p:cNvPicPr>
            <a:picLocks noChangeAspect="1"/>
          </p:cNvPicPr>
          <p:nvPr/>
        </p:nvPicPr>
        <p:blipFill>
          <a:blip r:embed="rId6"/>
          <a:stretch>
            <a:fillRect/>
          </a:stretch>
        </p:blipFill>
        <p:spPr>
          <a:xfrm rot="5400000">
            <a:off x="7505946" y="5034131"/>
            <a:ext cx="384081" cy="853514"/>
          </a:xfrm>
          <a:prstGeom prst="rect">
            <a:avLst/>
          </a:prstGeom>
        </p:spPr>
      </p:pic>
      <p:sp>
        <p:nvSpPr>
          <p:cNvPr id="68" name="CuadroTexto 67"/>
          <p:cNvSpPr txBox="1"/>
          <p:nvPr/>
        </p:nvSpPr>
        <p:spPr>
          <a:xfrm>
            <a:off x="5458082" y="4195779"/>
            <a:ext cx="2128469" cy="369332"/>
          </a:xfrm>
          <a:prstGeom prst="rect">
            <a:avLst/>
          </a:prstGeom>
          <a:noFill/>
        </p:spPr>
        <p:txBody>
          <a:bodyPr wrap="square" rtlCol="0">
            <a:spAutoFit/>
          </a:bodyPr>
          <a:lstStyle/>
          <a:p>
            <a:r>
              <a:rPr lang="es-EC" dirty="0" smtClean="0"/>
              <a:t>Efecto Citopático</a:t>
            </a:r>
            <a:endParaRPr lang="es-EC" dirty="0"/>
          </a:p>
        </p:txBody>
      </p:sp>
      <p:sp>
        <p:nvSpPr>
          <p:cNvPr id="69" name="CuadroTexto 68"/>
          <p:cNvSpPr txBox="1"/>
          <p:nvPr/>
        </p:nvSpPr>
        <p:spPr>
          <a:xfrm>
            <a:off x="5142760" y="5283597"/>
            <a:ext cx="2128469" cy="369332"/>
          </a:xfrm>
          <a:prstGeom prst="rect">
            <a:avLst/>
          </a:prstGeom>
          <a:noFill/>
        </p:spPr>
        <p:txBody>
          <a:bodyPr wrap="square" rtlCol="0">
            <a:spAutoFit/>
          </a:bodyPr>
          <a:lstStyle/>
          <a:p>
            <a:r>
              <a:rPr lang="es-EC" dirty="0" smtClean="0"/>
              <a:t>Sin Efecto Citopático</a:t>
            </a:r>
            <a:endParaRPr lang="es-EC" dirty="0"/>
          </a:p>
        </p:txBody>
      </p:sp>
      <p:pic>
        <p:nvPicPr>
          <p:cNvPr id="70" name="Imagen 69"/>
          <p:cNvPicPr>
            <a:picLocks noChangeAspect="1"/>
          </p:cNvPicPr>
          <p:nvPr/>
        </p:nvPicPr>
        <p:blipFill>
          <a:blip r:embed="rId2"/>
          <a:stretch>
            <a:fillRect/>
          </a:stretch>
        </p:blipFill>
        <p:spPr>
          <a:xfrm>
            <a:off x="3767937" y="1481886"/>
            <a:ext cx="408467" cy="2200847"/>
          </a:xfrm>
          <a:prstGeom prst="rect">
            <a:avLst/>
          </a:prstGeom>
        </p:spPr>
      </p:pic>
      <p:sp>
        <p:nvSpPr>
          <p:cNvPr id="71" name="Más 70"/>
          <p:cNvSpPr/>
          <p:nvPr/>
        </p:nvSpPr>
        <p:spPr>
          <a:xfrm>
            <a:off x="4477102" y="4092400"/>
            <a:ext cx="584408" cy="61185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2" name="Menos 71"/>
          <p:cNvSpPr/>
          <p:nvPr/>
        </p:nvSpPr>
        <p:spPr>
          <a:xfrm>
            <a:off x="4429754" y="5339686"/>
            <a:ext cx="713006" cy="31324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3" name="CuadroTexto 72"/>
          <p:cNvSpPr txBox="1"/>
          <p:nvPr/>
        </p:nvSpPr>
        <p:spPr>
          <a:xfrm>
            <a:off x="621976" y="4334926"/>
            <a:ext cx="3154492" cy="1200329"/>
          </a:xfrm>
          <a:prstGeom prst="rect">
            <a:avLst/>
          </a:prstGeom>
          <a:noFill/>
        </p:spPr>
        <p:txBody>
          <a:bodyPr wrap="square" rtlCol="0">
            <a:spAutoFit/>
          </a:bodyPr>
          <a:lstStyle/>
          <a:p>
            <a:pPr algn="r"/>
            <a:r>
              <a:rPr lang="es-EC" dirty="0" smtClean="0"/>
              <a:t>Dosis media infectiva viral</a:t>
            </a:r>
          </a:p>
          <a:p>
            <a:pPr algn="r"/>
            <a:endParaRPr lang="es-EC" dirty="0"/>
          </a:p>
          <a:p>
            <a:pPr algn="r"/>
            <a:endParaRPr lang="es-EC" dirty="0" smtClean="0"/>
          </a:p>
          <a:p>
            <a:pPr algn="r"/>
            <a:r>
              <a:rPr lang="es-EC" dirty="0" smtClean="0"/>
              <a:t>Sensibilidad Analítica</a:t>
            </a:r>
            <a:endParaRPr lang="es-EC" dirty="0"/>
          </a:p>
        </p:txBody>
      </p:sp>
      <p:pic>
        <p:nvPicPr>
          <p:cNvPr id="3" name="Imagen 2"/>
          <p:cNvPicPr>
            <a:picLocks noChangeAspect="1"/>
          </p:cNvPicPr>
          <p:nvPr/>
        </p:nvPicPr>
        <p:blipFill>
          <a:blip r:embed="rId9"/>
          <a:stretch>
            <a:fillRect/>
          </a:stretch>
        </p:blipFill>
        <p:spPr>
          <a:xfrm>
            <a:off x="745369" y="1996014"/>
            <a:ext cx="2781300" cy="1943100"/>
          </a:xfrm>
          <a:prstGeom prst="rect">
            <a:avLst/>
          </a:prstGeom>
        </p:spPr>
      </p:pic>
    </p:spTree>
    <p:extLst>
      <p:ext uri="{BB962C8B-B14F-4D97-AF65-F5344CB8AC3E}">
        <p14:creationId xmlns:p14="http://schemas.microsoft.com/office/powerpoint/2010/main" val="994754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937146" y="97218"/>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smtClean="0">
                <a:solidFill>
                  <a:schemeClr val="tx1"/>
                </a:solidFill>
                <a:latin typeface="+mn-lt"/>
                <a:cs typeface="Arial" panose="020B0604020202020204" pitchFamily="34" charset="0"/>
              </a:rPr>
              <a:t>MATERIALES Y MÉTODOS</a:t>
            </a:r>
            <a:endParaRPr lang="es-EC" b="0" i="0" kern="0" dirty="0">
              <a:solidFill>
                <a:schemeClr val="tx1"/>
              </a:solidFill>
              <a:latin typeface="+mn-lt"/>
              <a:cs typeface="Arial" panose="020B0604020202020204" pitchFamily="34" charset="0"/>
            </a:endParaRPr>
          </a:p>
        </p:txBody>
      </p:sp>
      <p:sp>
        <p:nvSpPr>
          <p:cNvPr id="5" name="Marcador de contenido 4"/>
          <p:cNvSpPr txBox="1">
            <a:spLocks noGrp="1"/>
          </p:cNvSpPr>
          <p:nvPr>
            <p:ph idx="1"/>
          </p:nvPr>
        </p:nvSpPr>
        <p:spPr>
          <a:xfrm>
            <a:off x="609600" y="1627188"/>
            <a:ext cx="10972800" cy="4525962"/>
          </a:xfrm>
          <a:prstGeom prst="rect">
            <a:avLst/>
          </a:prstGeom>
          <a:noFill/>
        </p:spPr>
        <p:txBody>
          <a:bodyPr wrap="square" rtlCol="0">
            <a:spAutoFit/>
          </a:bodyPr>
          <a:lstStyle/>
          <a:p>
            <a:r>
              <a:rPr lang="es-EC" b="1" dirty="0" smtClean="0"/>
              <a:t>Diluciones seriadas</a:t>
            </a:r>
            <a:endParaRPr lang="es-EC" b="1" dirty="0"/>
          </a:p>
        </p:txBody>
      </p:sp>
      <p:sp>
        <p:nvSpPr>
          <p:cNvPr id="6" name="CuadroTexto 5"/>
          <p:cNvSpPr txBox="1"/>
          <p:nvPr/>
        </p:nvSpPr>
        <p:spPr>
          <a:xfrm>
            <a:off x="374840" y="696013"/>
            <a:ext cx="3493827" cy="368490"/>
          </a:xfrm>
          <a:prstGeom prst="rect">
            <a:avLst/>
          </a:prstGeom>
          <a:noFill/>
        </p:spPr>
        <p:txBody>
          <a:bodyPr wrap="square" rtlCol="0">
            <a:spAutoFit/>
          </a:bodyPr>
          <a:lstStyle/>
          <a:p>
            <a:r>
              <a:rPr lang="es-EC" b="1" dirty="0" smtClean="0"/>
              <a:t>Ensayo de Repetibilidad</a:t>
            </a:r>
            <a:endParaRPr lang="es-EC" b="1" dirty="0"/>
          </a:p>
        </p:txBody>
      </p:sp>
      <p:pic>
        <p:nvPicPr>
          <p:cNvPr id="2" name="Imagen 1"/>
          <p:cNvPicPr>
            <a:picLocks noChangeAspect="1"/>
          </p:cNvPicPr>
          <p:nvPr/>
        </p:nvPicPr>
        <p:blipFill>
          <a:blip r:embed="rId2"/>
          <a:stretch>
            <a:fillRect/>
          </a:stretch>
        </p:blipFill>
        <p:spPr>
          <a:xfrm>
            <a:off x="2799215" y="1218190"/>
            <a:ext cx="301676" cy="943424"/>
          </a:xfrm>
          <a:prstGeom prst="rect">
            <a:avLst/>
          </a:prstGeom>
        </p:spPr>
      </p:pic>
      <p:pic>
        <p:nvPicPr>
          <p:cNvPr id="7" name="Imagen 6"/>
          <p:cNvPicPr>
            <a:picLocks noChangeAspect="1"/>
          </p:cNvPicPr>
          <p:nvPr/>
        </p:nvPicPr>
        <p:blipFill>
          <a:blip r:embed="rId2"/>
          <a:stretch>
            <a:fillRect/>
          </a:stretch>
        </p:blipFill>
        <p:spPr>
          <a:xfrm>
            <a:off x="2799215" y="2239366"/>
            <a:ext cx="301676" cy="943424"/>
          </a:xfrm>
          <a:prstGeom prst="rect">
            <a:avLst/>
          </a:prstGeom>
        </p:spPr>
      </p:pic>
      <p:pic>
        <p:nvPicPr>
          <p:cNvPr id="8" name="Imagen 7"/>
          <p:cNvPicPr>
            <a:picLocks noChangeAspect="1"/>
          </p:cNvPicPr>
          <p:nvPr/>
        </p:nvPicPr>
        <p:blipFill>
          <a:blip r:embed="rId2"/>
          <a:stretch>
            <a:fillRect/>
          </a:stretch>
        </p:blipFill>
        <p:spPr>
          <a:xfrm>
            <a:off x="2799215" y="3418457"/>
            <a:ext cx="301676" cy="943424"/>
          </a:xfrm>
          <a:prstGeom prst="rect">
            <a:avLst/>
          </a:prstGeom>
        </p:spPr>
      </p:pic>
      <p:pic>
        <p:nvPicPr>
          <p:cNvPr id="3" name="Imagen 2"/>
          <p:cNvPicPr>
            <a:picLocks noChangeAspect="1"/>
          </p:cNvPicPr>
          <p:nvPr/>
        </p:nvPicPr>
        <p:blipFill>
          <a:blip r:embed="rId3"/>
          <a:stretch>
            <a:fillRect/>
          </a:stretch>
        </p:blipFill>
        <p:spPr>
          <a:xfrm>
            <a:off x="3441910" y="1471684"/>
            <a:ext cx="853514" cy="384081"/>
          </a:xfrm>
          <a:prstGeom prst="rect">
            <a:avLst/>
          </a:prstGeom>
        </p:spPr>
      </p:pic>
      <p:pic>
        <p:nvPicPr>
          <p:cNvPr id="9" name="Imagen 8"/>
          <p:cNvPicPr>
            <a:picLocks noChangeAspect="1"/>
          </p:cNvPicPr>
          <p:nvPr/>
        </p:nvPicPr>
        <p:blipFill>
          <a:blip r:embed="rId4"/>
          <a:stretch>
            <a:fillRect/>
          </a:stretch>
        </p:blipFill>
        <p:spPr>
          <a:xfrm>
            <a:off x="3441910" y="2463646"/>
            <a:ext cx="853514" cy="384081"/>
          </a:xfrm>
          <a:prstGeom prst="rect">
            <a:avLst/>
          </a:prstGeom>
        </p:spPr>
      </p:pic>
      <p:pic>
        <p:nvPicPr>
          <p:cNvPr id="10" name="Imagen 9"/>
          <p:cNvPicPr>
            <a:picLocks noChangeAspect="1"/>
          </p:cNvPicPr>
          <p:nvPr/>
        </p:nvPicPr>
        <p:blipFill>
          <a:blip r:embed="rId4"/>
          <a:stretch>
            <a:fillRect/>
          </a:stretch>
        </p:blipFill>
        <p:spPr>
          <a:xfrm>
            <a:off x="3441910" y="3698128"/>
            <a:ext cx="853514" cy="384081"/>
          </a:xfrm>
          <a:prstGeom prst="rect">
            <a:avLst/>
          </a:prstGeom>
        </p:spPr>
      </p:pic>
      <p:pic>
        <p:nvPicPr>
          <p:cNvPr id="11" name="Imagen 10"/>
          <p:cNvPicPr>
            <a:picLocks noChangeAspect="1"/>
          </p:cNvPicPr>
          <p:nvPr/>
        </p:nvPicPr>
        <p:blipFill>
          <a:blip r:embed="rId5"/>
          <a:stretch>
            <a:fillRect/>
          </a:stretch>
        </p:blipFill>
        <p:spPr>
          <a:xfrm>
            <a:off x="720719" y="2119192"/>
            <a:ext cx="432854" cy="1457070"/>
          </a:xfrm>
          <a:prstGeom prst="rect">
            <a:avLst/>
          </a:prstGeom>
        </p:spPr>
      </p:pic>
      <p:pic>
        <p:nvPicPr>
          <p:cNvPr id="12" name="Imagen 11"/>
          <p:cNvPicPr>
            <a:picLocks noChangeAspect="1"/>
          </p:cNvPicPr>
          <p:nvPr/>
        </p:nvPicPr>
        <p:blipFill>
          <a:blip r:embed="rId3"/>
          <a:stretch>
            <a:fillRect/>
          </a:stretch>
        </p:blipFill>
        <p:spPr>
          <a:xfrm rot="20116007">
            <a:off x="1438094" y="2011880"/>
            <a:ext cx="853514" cy="384081"/>
          </a:xfrm>
          <a:prstGeom prst="rect">
            <a:avLst/>
          </a:prstGeom>
        </p:spPr>
      </p:pic>
      <p:pic>
        <p:nvPicPr>
          <p:cNvPr id="13" name="Imagen 12"/>
          <p:cNvPicPr>
            <a:picLocks noChangeAspect="1"/>
          </p:cNvPicPr>
          <p:nvPr/>
        </p:nvPicPr>
        <p:blipFill>
          <a:blip r:embed="rId3"/>
          <a:stretch>
            <a:fillRect/>
          </a:stretch>
        </p:blipFill>
        <p:spPr>
          <a:xfrm>
            <a:off x="1494592" y="2647689"/>
            <a:ext cx="853514" cy="384081"/>
          </a:xfrm>
          <a:prstGeom prst="rect">
            <a:avLst/>
          </a:prstGeom>
        </p:spPr>
      </p:pic>
      <p:pic>
        <p:nvPicPr>
          <p:cNvPr id="14" name="Imagen 13"/>
          <p:cNvPicPr>
            <a:picLocks noChangeAspect="1"/>
          </p:cNvPicPr>
          <p:nvPr/>
        </p:nvPicPr>
        <p:blipFill>
          <a:blip r:embed="rId3"/>
          <a:stretch>
            <a:fillRect/>
          </a:stretch>
        </p:blipFill>
        <p:spPr>
          <a:xfrm rot="1295066">
            <a:off x="1453871" y="3402413"/>
            <a:ext cx="853514" cy="384081"/>
          </a:xfrm>
          <a:prstGeom prst="rect">
            <a:avLst/>
          </a:prstGeom>
        </p:spPr>
      </p:pic>
      <p:sp>
        <p:nvSpPr>
          <p:cNvPr id="15" name="CuadroTexto 14"/>
          <p:cNvSpPr txBox="1"/>
          <p:nvPr/>
        </p:nvSpPr>
        <p:spPr>
          <a:xfrm>
            <a:off x="684416" y="1654347"/>
            <a:ext cx="810176" cy="369332"/>
          </a:xfrm>
          <a:prstGeom prst="rect">
            <a:avLst/>
          </a:prstGeom>
          <a:noFill/>
        </p:spPr>
        <p:txBody>
          <a:bodyPr wrap="square" rtlCol="0">
            <a:spAutoFit/>
          </a:bodyPr>
          <a:lstStyle/>
          <a:p>
            <a:r>
              <a:rPr lang="es-EC" dirty="0" smtClean="0"/>
              <a:t>M1</a:t>
            </a:r>
            <a:endParaRPr lang="es-EC" dirty="0"/>
          </a:p>
        </p:txBody>
      </p:sp>
      <p:sp>
        <p:nvSpPr>
          <p:cNvPr id="16" name="CuadroTexto 15"/>
          <p:cNvSpPr txBox="1"/>
          <p:nvPr/>
        </p:nvSpPr>
        <p:spPr>
          <a:xfrm>
            <a:off x="3100891" y="893353"/>
            <a:ext cx="810176" cy="369332"/>
          </a:xfrm>
          <a:prstGeom prst="rect">
            <a:avLst/>
          </a:prstGeom>
          <a:noFill/>
        </p:spPr>
        <p:txBody>
          <a:bodyPr wrap="square" rtlCol="0">
            <a:spAutoFit/>
          </a:bodyPr>
          <a:lstStyle/>
          <a:p>
            <a:r>
              <a:rPr lang="es-EC" dirty="0" smtClean="0"/>
              <a:t>M1.1</a:t>
            </a:r>
            <a:endParaRPr lang="es-EC" dirty="0"/>
          </a:p>
        </p:txBody>
      </p:sp>
      <p:sp>
        <p:nvSpPr>
          <p:cNvPr id="17" name="CuadroTexto 16"/>
          <p:cNvSpPr txBox="1"/>
          <p:nvPr/>
        </p:nvSpPr>
        <p:spPr>
          <a:xfrm>
            <a:off x="3100891" y="3182790"/>
            <a:ext cx="810176" cy="369332"/>
          </a:xfrm>
          <a:prstGeom prst="rect">
            <a:avLst/>
          </a:prstGeom>
          <a:noFill/>
        </p:spPr>
        <p:txBody>
          <a:bodyPr wrap="square" rtlCol="0">
            <a:spAutoFit/>
          </a:bodyPr>
          <a:lstStyle/>
          <a:p>
            <a:r>
              <a:rPr lang="es-EC" dirty="0" smtClean="0"/>
              <a:t>M1.3</a:t>
            </a:r>
            <a:endParaRPr lang="es-EC" dirty="0"/>
          </a:p>
        </p:txBody>
      </p:sp>
      <p:sp>
        <p:nvSpPr>
          <p:cNvPr id="18" name="CuadroTexto 17"/>
          <p:cNvSpPr txBox="1"/>
          <p:nvPr/>
        </p:nvSpPr>
        <p:spPr>
          <a:xfrm>
            <a:off x="3100891" y="1933517"/>
            <a:ext cx="810176" cy="369332"/>
          </a:xfrm>
          <a:prstGeom prst="rect">
            <a:avLst/>
          </a:prstGeom>
          <a:noFill/>
        </p:spPr>
        <p:txBody>
          <a:bodyPr wrap="square" rtlCol="0">
            <a:spAutoFit/>
          </a:bodyPr>
          <a:lstStyle/>
          <a:p>
            <a:r>
              <a:rPr lang="es-EC" dirty="0" smtClean="0"/>
              <a:t>M1.2</a:t>
            </a:r>
            <a:endParaRPr lang="es-EC" dirty="0"/>
          </a:p>
        </p:txBody>
      </p:sp>
      <p:pic>
        <p:nvPicPr>
          <p:cNvPr id="19" name="Imagen 18"/>
          <p:cNvPicPr>
            <a:picLocks noChangeAspect="1"/>
          </p:cNvPicPr>
          <p:nvPr/>
        </p:nvPicPr>
        <p:blipFill>
          <a:blip r:embed="rId6"/>
          <a:stretch>
            <a:fillRect/>
          </a:stretch>
        </p:blipFill>
        <p:spPr>
          <a:xfrm>
            <a:off x="4737707" y="1104773"/>
            <a:ext cx="1605540" cy="1099147"/>
          </a:xfrm>
          <a:prstGeom prst="rect">
            <a:avLst/>
          </a:prstGeom>
        </p:spPr>
      </p:pic>
      <p:pic>
        <p:nvPicPr>
          <p:cNvPr id="20" name="Imagen 19"/>
          <p:cNvPicPr/>
          <p:nvPr/>
        </p:nvPicPr>
        <p:blipFill>
          <a:blip r:embed="rId7">
            <a:extLst>
              <a:ext uri="{28A0092B-C50C-407E-A947-70E740481C1C}">
                <a14:useLocalDpi xmlns:a14="http://schemas.microsoft.com/office/drawing/2010/main" val="0"/>
              </a:ext>
            </a:extLst>
          </a:blip>
          <a:stretch>
            <a:fillRect/>
          </a:stretch>
        </p:blipFill>
        <p:spPr>
          <a:xfrm>
            <a:off x="4777324" y="2360301"/>
            <a:ext cx="1565923" cy="1058155"/>
          </a:xfrm>
          <a:prstGeom prst="rect">
            <a:avLst/>
          </a:prstGeom>
        </p:spPr>
      </p:pic>
      <p:pic>
        <p:nvPicPr>
          <p:cNvPr id="21" name="Imagen 20"/>
          <p:cNvPicPr/>
          <p:nvPr/>
        </p:nvPicPr>
        <p:blipFill>
          <a:blip r:embed="rId7">
            <a:extLst>
              <a:ext uri="{28A0092B-C50C-407E-A947-70E740481C1C}">
                <a14:useLocalDpi xmlns:a14="http://schemas.microsoft.com/office/drawing/2010/main" val="0"/>
              </a:ext>
            </a:extLst>
          </a:blip>
          <a:stretch>
            <a:fillRect/>
          </a:stretch>
        </p:blipFill>
        <p:spPr>
          <a:xfrm>
            <a:off x="4737707" y="3594453"/>
            <a:ext cx="1605540" cy="1209559"/>
          </a:xfrm>
          <a:prstGeom prst="rect">
            <a:avLst/>
          </a:prstGeom>
        </p:spPr>
      </p:pic>
      <p:sp>
        <p:nvSpPr>
          <p:cNvPr id="22" name="CuadroTexto 21"/>
          <p:cNvSpPr txBox="1"/>
          <p:nvPr/>
        </p:nvSpPr>
        <p:spPr>
          <a:xfrm>
            <a:off x="4777324" y="4959516"/>
            <a:ext cx="1685839" cy="646331"/>
          </a:xfrm>
          <a:prstGeom prst="rect">
            <a:avLst/>
          </a:prstGeom>
          <a:noFill/>
        </p:spPr>
        <p:txBody>
          <a:bodyPr wrap="square" rtlCol="0">
            <a:spAutoFit/>
          </a:bodyPr>
          <a:lstStyle/>
          <a:p>
            <a:r>
              <a:rPr lang="es-EC" dirty="0" smtClean="0"/>
              <a:t>Placas con capa células BHK-21</a:t>
            </a:r>
            <a:endParaRPr lang="es-EC" dirty="0"/>
          </a:p>
        </p:txBody>
      </p:sp>
      <p:pic>
        <p:nvPicPr>
          <p:cNvPr id="23" name="Imagen 22"/>
          <p:cNvPicPr>
            <a:picLocks noChangeAspect="1"/>
          </p:cNvPicPr>
          <p:nvPr/>
        </p:nvPicPr>
        <p:blipFill>
          <a:blip r:embed="rId8"/>
          <a:stretch>
            <a:fillRect/>
          </a:stretch>
        </p:blipFill>
        <p:spPr>
          <a:xfrm>
            <a:off x="6905553" y="990368"/>
            <a:ext cx="757749" cy="4082803"/>
          </a:xfrm>
          <a:prstGeom prst="rect">
            <a:avLst/>
          </a:prstGeom>
        </p:spPr>
      </p:pic>
      <p:pic>
        <p:nvPicPr>
          <p:cNvPr id="24" name="Imagen 23"/>
          <p:cNvPicPr>
            <a:picLocks noChangeAspect="1"/>
          </p:cNvPicPr>
          <p:nvPr/>
        </p:nvPicPr>
        <p:blipFill>
          <a:blip r:embed="rId9"/>
          <a:stretch>
            <a:fillRect/>
          </a:stretch>
        </p:blipFill>
        <p:spPr>
          <a:xfrm>
            <a:off x="9603971" y="1351745"/>
            <a:ext cx="2070510" cy="1919419"/>
          </a:xfrm>
          <a:prstGeom prst="rect">
            <a:avLst/>
          </a:prstGeom>
        </p:spPr>
      </p:pic>
      <p:pic>
        <p:nvPicPr>
          <p:cNvPr id="25" name="Imagen 24"/>
          <p:cNvPicPr>
            <a:picLocks noChangeAspect="1"/>
          </p:cNvPicPr>
          <p:nvPr/>
        </p:nvPicPr>
        <p:blipFill>
          <a:blip r:embed="rId10"/>
          <a:stretch>
            <a:fillRect/>
          </a:stretch>
        </p:blipFill>
        <p:spPr>
          <a:xfrm>
            <a:off x="9820459" y="3594453"/>
            <a:ext cx="1918532" cy="2082452"/>
          </a:xfrm>
          <a:prstGeom prst="rect">
            <a:avLst/>
          </a:prstGeom>
        </p:spPr>
      </p:pic>
      <p:sp>
        <p:nvSpPr>
          <p:cNvPr id="26" name="CuadroTexto 25"/>
          <p:cNvSpPr txBox="1"/>
          <p:nvPr/>
        </p:nvSpPr>
        <p:spPr>
          <a:xfrm>
            <a:off x="7847463" y="2647689"/>
            <a:ext cx="1378424" cy="2031325"/>
          </a:xfrm>
          <a:prstGeom prst="rect">
            <a:avLst/>
          </a:prstGeom>
          <a:noFill/>
        </p:spPr>
        <p:txBody>
          <a:bodyPr wrap="square" rtlCol="0">
            <a:spAutoFit/>
          </a:bodyPr>
          <a:lstStyle/>
          <a:p>
            <a:r>
              <a:rPr lang="es-EC" dirty="0" smtClean="0"/>
              <a:t>Muestras con mayor ECP se enviaron al laboratorio de biología molecular </a:t>
            </a:r>
            <a:endParaRPr lang="es-EC" dirty="0"/>
          </a:p>
        </p:txBody>
      </p:sp>
      <p:sp>
        <p:nvSpPr>
          <p:cNvPr id="27" name="CuadroTexto 26"/>
          <p:cNvSpPr txBox="1"/>
          <p:nvPr/>
        </p:nvSpPr>
        <p:spPr>
          <a:xfrm>
            <a:off x="10268762" y="908705"/>
            <a:ext cx="1405719" cy="369332"/>
          </a:xfrm>
          <a:prstGeom prst="rect">
            <a:avLst/>
          </a:prstGeom>
          <a:noFill/>
        </p:spPr>
        <p:txBody>
          <a:bodyPr wrap="square" rtlCol="0">
            <a:spAutoFit/>
          </a:bodyPr>
          <a:lstStyle/>
          <a:p>
            <a:r>
              <a:rPr lang="es-EC" dirty="0" smtClean="0"/>
              <a:t>RT-PCR</a:t>
            </a:r>
            <a:endParaRPr lang="es-EC" dirty="0"/>
          </a:p>
        </p:txBody>
      </p:sp>
      <p:sp>
        <p:nvSpPr>
          <p:cNvPr id="28" name="CuadroTexto 27"/>
          <p:cNvSpPr txBox="1"/>
          <p:nvPr/>
        </p:nvSpPr>
        <p:spPr>
          <a:xfrm>
            <a:off x="380289" y="4014566"/>
            <a:ext cx="2077907" cy="1200329"/>
          </a:xfrm>
          <a:prstGeom prst="rect">
            <a:avLst/>
          </a:prstGeom>
          <a:noFill/>
        </p:spPr>
        <p:txBody>
          <a:bodyPr wrap="square" rtlCol="0">
            <a:spAutoFit/>
          </a:bodyPr>
          <a:lstStyle/>
          <a:p>
            <a:r>
              <a:rPr lang="es-EC" dirty="0" smtClean="0"/>
              <a:t>24 muestras positivas para VEV y 6 muestras negativas para VEV</a:t>
            </a:r>
            <a:endParaRPr lang="es-EC" dirty="0"/>
          </a:p>
        </p:txBody>
      </p:sp>
    </p:spTree>
    <p:extLst>
      <p:ext uri="{BB962C8B-B14F-4D97-AF65-F5344CB8AC3E}">
        <p14:creationId xmlns:p14="http://schemas.microsoft.com/office/powerpoint/2010/main" val="3043011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48569" y="2645456"/>
            <a:ext cx="10363200" cy="1500187"/>
          </a:xfrm>
        </p:spPr>
        <p:txBody>
          <a:bodyPr/>
          <a:lstStyle/>
          <a:p>
            <a:pPr algn="ctr"/>
            <a:r>
              <a:rPr lang="es-EC" sz="8000" dirty="0" smtClean="0">
                <a:solidFill>
                  <a:schemeClr val="tx1"/>
                </a:solidFill>
                <a:cs typeface="Calibri" panose="020F0502020204030204" pitchFamily="34" charset="0"/>
              </a:rPr>
              <a:t>RESULTADOS</a:t>
            </a:r>
            <a:endParaRPr lang="es-EC" sz="8000" dirty="0">
              <a:solidFill>
                <a:schemeClr val="tx1"/>
              </a:solidFill>
              <a:cs typeface="Calibri" panose="020F0502020204030204" pitchFamily="34" charset="0"/>
            </a:endParaRPr>
          </a:p>
        </p:txBody>
      </p:sp>
    </p:spTree>
    <p:extLst>
      <p:ext uri="{BB962C8B-B14F-4D97-AF65-F5344CB8AC3E}">
        <p14:creationId xmlns:p14="http://schemas.microsoft.com/office/powerpoint/2010/main" val="3510757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5718627" y="-14514"/>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RESULTADOS</a:t>
            </a:r>
            <a:endParaRPr lang="es-EC" b="0" i="0" kern="0" dirty="0">
              <a:solidFill>
                <a:schemeClr val="tx1"/>
              </a:solidFill>
              <a:latin typeface="+mn-lt"/>
              <a:cs typeface="Arial" panose="020B0604020202020204" pitchFamily="34" charset="0"/>
            </a:endParaRPr>
          </a:p>
        </p:txBody>
      </p:sp>
      <p:pic>
        <p:nvPicPr>
          <p:cNvPr id="6" name="Imagen 5"/>
          <p:cNvPicPr>
            <a:picLocks noChangeAspect="1"/>
          </p:cNvPicPr>
          <p:nvPr/>
        </p:nvPicPr>
        <p:blipFill>
          <a:blip r:embed="rId2"/>
          <a:stretch>
            <a:fillRect/>
          </a:stretch>
        </p:blipFill>
        <p:spPr>
          <a:xfrm>
            <a:off x="1898572" y="1784258"/>
            <a:ext cx="3451350" cy="3134389"/>
          </a:xfrm>
          <a:prstGeom prst="rect">
            <a:avLst/>
          </a:prstGeom>
        </p:spPr>
      </p:pic>
      <p:pic>
        <p:nvPicPr>
          <p:cNvPr id="7" name="Imagen 6"/>
          <p:cNvPicPr>
            <a:picLocks noChangeAspect="1"/>
          </p:cNvPicPr>
          <p:nvPr/>
        </p:nvPicPr>
        <p:blipFill>
          <a:blip r:embed="rId3"/>
          <a:stretch>
            <a:fillRect/>
          </a:stretch>
        </p:blipFill>
        <p:spPr>
          <a:xfrm>
            <a:off x="6774147" y="1793541"/>
            <a:ext cx="3311547" cy="3125106"/>
          </a:xfrm>
          <a:prstGeom prst="rect">
            <a:avLst/>
          </a:prstGeom>
        </p:spPr>
      </p:pic>
      <p:sp>
        <p:nvSpPr>
          <p:cNvPr id="8" name="CuadroTexto 7"/>
          <p:cNvSpPr txBox="1"/>
          <p:nvPr/>
        </p:nvSpPr>
        <p:spPr>
          <a:xfrm>
            <a:off x="682388" y="805218"/>
            <a:ext cx="3698543" cy="369332"/>
          </a:xfrm>
          <a:prstGeom prst="rect">
            <a:avLst/>
          </a:prstGeom>
          <a:noFill/>
        </p:spPr>
        <p:txBody>
          <a:bodyPr wrap="square" rtlCol="0">
            <a:spAutoFit/>
          </a:bodyPr>
          <a:lstStyle/>
          <a:p>
            <a:r>
              <a:rPr lang="es-EC" b="1" dirty="0" smtClean="0"/>
              <a:t>Crecimiento línea celular BHK-21</a:t>
            </a:r>
            <a:endParaRPr lang="es-EC" b="1" dirty="0"/>
          </a:p>
        </p:txBody>
      </p:sp>
      <p:pic>
        <p:nvPicPr>
          <p:cNvPr id="10" name="Imagen 9"/>
          <p:cNvPicPr>
            <a:picLocks noChangeAspect="1"/>
          </p:cNvPicPr>
          <p:nvPr/>
        </p:nvPicPr>
        <p:blipFill>
          <a:blip r:embed="rId4"/>
          <a:stretch>
            <a:fillRect/>
          </a:stretch>
        </p:blipFill>
        <p:spPr>
          <a:xfrm>
            <a:off x="2117442" y="2035915"/>
            <a:ext cx="489280" cy="385494"/>
          </a:xfrm>
          <a:prstGeom prst="rect">
            <a:avLst/>
          </a:prstGeom>
        </p:spPr>
      </p:pic>
      <p:pic>
        <p:nvPicPr>
          <p:cNvPr id="11" name="Imagen 10"/>
          <p:cNvPicPr>
            <a:picLocks noChangeAspect="1"/>
          </p:cNvPicPr>
          <p:nvPr/>
        </p:nvPicPr>
        <p:blipFill>
          <a:blip r:embed="rId5"/>
          <a:stretch>
            <a:fillRect/>
          </a:stretch>
        </p:blipFill>
        <p:spPr>
          <a:xfrm>
            <a:off x="6880511" y="2035915"/>
            <a:ext cx="489280" cy="385494"/>
          </a:xfrm>
          <a:prstGeom prst="rect">
            <a:avLst/>
          </a:prstGeom>
        </p:spPr>
      </p:pic>
      <p:sp>
        <p:nvSpPr>
          <p:cNvPr id="12" name="Rectángulo 11"/>
          <p:cNvSpPr/>
          <p:nvPr/>
        </p:nvSpPr>
        <p:spPr>
          <a:xfrm>
            <a:off x="805219" y="5159023"/>
            <a:ext cx="10863618" cy="369332"/>
          </a:xfrm>
          <a:prstGeom prst="rect">
            <a:avLst/>
          </a:prstGeom>
        </p:spPr>
        <p:txBody>
          <a:bodyPr wrap="square">
            <a:spAutoFit/>
          </a:bodyPr>
          <a:lstStyle/>
          <a:p>
            <a:r>
              <a:rPr lang="es-EC" dirty="0"/>
              <a:t>Observación realizada con el objetivo 10x. (A) después de 48 horas en cultivo. (B) después de 72 horas en cultivo.</a:t>
            </a:r>
          </a:p>
        </p:txBody>
      </p:sp>
    </p:spTree>
    <p:extLst>
      <p:ext uri="{BB962C8B-B14F-4D97-AF65-F5344CB8AC3E}">
        <p14:creationId xmlns:p14="http://schemas.microsoft.com/office/powerpoint/2010/main" val="3091263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48569" y="2645456"/>
            <a:ext cx="10363200" cy="1500187"/>
          </a:xfrm>
        </p:spPr>
        <p:txBody>
          <a:bodyPr/>
          <a:lstStyle/>
          <a:p>
            <a:pPr algn="ctr"/>
            <a:r>
              <a:rPr lang="es-EC" sz="8000" dirty="0" smtClean="0">
                <a:solidFill>
                  <a:schemeClr val="tx1"/>
                </a:solidFill>
                <a:cs typeface="Calibri" panose="020F0502020204030204" pitchFamily="34" charset="0"/>
              </a:rPr>
              <a:t>INTRODUCCIÓN</a:t>
            </a:r>
            <a:endParaRPr lang="es-EC" sz="8000" dirty="0">
              <a:solidFill>
                <a:schemeClr val="tx1"/>
              </a:solidFill>
              <a:cs typeface="Calibri" panose="020F0502020204030204" pitchFamily="34" charset="0"/>
            </a:endParaRPr>
          </a:p>
        </p:txBody>
      </p:sp>
    </p:spTree>
    <p:extLst>
      <p:ext uri="{BB962C8B-B14F-4D97-AF65-F5344CB8AC3E}">
        <p14:creationId xmlns:p14="http://schemas.microsoft.com/office/powerpoint/2010/main" val="416175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718627" y="-14514"/>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RESULTADOS</a:t>
            </a:r>
            <a:endParaRPr lang="es-EC" b="0" i="0" kern="0" dirty="0">
              <a:solidFill>
                <a:schemeClr val="tx1"/>
              </a:solidFill>
              <a:latin typeface="+mn-lt"/>
              <a:cs typeface="Arial" panose="020B0604020202020204" pitchFamily="34" charset="0"/>
            </a:endParaRPr>
          </a:p>
        </p:txBody>
      </p:sp>
      <p:pic>
        <p:nvPicPr>
          <p:cNvPr id="5" name="Imagen 4"/>
          <p:cNvPicPr>
            <a:picLocks noChangeAspect="1"/>
          </p:cNvPicPr>
          <p:nvPr/>
        </p:nvPicPr>
        <p:blipFill>
          <a:blip r:embed="rId2"/>
          <a:stretch>
            <a:fillRect/>
          </a:stretch>
        </p:blipFill>
        <p:spPr>
          <a:xfrm>
            <a:off x="256282" y="1764115"/>
            <a:ext cx="6158165" cy="4038141"/>
          </a:xfrm>
          <a:prstGeom prst="rect">
            <a:avLst/>
          </a:prstGeom>
        </p:spPr>
      </p:pic>
      <p:sp>
        <p:nvSpPr>
          <p:cNvPr id="6" name="CuadroTexto 5"/>
          <p:cNvSpPr txBox="1"/>
          <p:nvPr/>
        </p:nvSpPr>
        <p:spPr>
          <a:xfrm>
            <a:off x="829489" y="759154"/>
            <a:ext cx="3305568" cy="369332"/>
          </a:xfrm>
          <a:prstGeom prst="rect">
            <a:avLst/>
          </a:prstGeom>
          <a:noFill/>
        </p:spPr>
        <p:txBody>
          <a:bodyPr wrap="square" rtlCol="0">
            <a:spAutoFit/>
          </a:bodyPr>
          <a:lstStyle/>
          <a:p>
            <a:r>
              <a:rPr lang="es-EC" b="1" dirty="0" smtClean="0"/>
              <a:t>Curva de Crecimiento </a:t>
            </a:r>
            <a:endParaRPr lang="es-EC" b="1" dirty="0"/>
          </a:p>
        </p:txBody>
      </p:sp>
      <p:pic>
        <p:nvPicPr>
          <p:cNvPr id="7" name="Imagen 6"/>
          <p:cNvPicPr>
            <a:picLocks noChangeAspect="1"/>
          </p:cNvPicPr>
          <p:nvPr/>
        </p:nvPicPr>
        <p:blipFill rotWithShape="1">
          <a:blip r:embed="rId3"/>
          <a:srcRect l="71530" t="21877" r="11343" b="45470"/>
          <a:stretch/>
        </p:blipFill>
        <p:spPr>
          <a:xfrm>
            <a:off x="6293106" y="3568707"/>
            <a:ext cx="1690834" cy="1812397"/>
          </a:xfrm>
          <a:prstGeom prst="rect">
            <a:avLst/>
          </a:prstGeom>
        </p:spPr>
      </p:pic>
      <p:pic>
        <p:nvPicPr>
          <p:cNvPr id="9" name="Imagen 8"/>
          <p:cNvPicPr>
            <a:picLocks noChangeAspect="1"/>
          </p:cNvPicPr>
          <p:nvPr/>
        </p:nvPicPr>
        <p:blipFill>
          <a:blip r:embed="rId4"/>
          <a:stretch>
            <a:fillRect/>
          </a:stretch>
        </p:blipFill>
        <p:spPr>
          <a:xfrm>
            <a:off x="6354831" y="1665027"/>
            <a:ext cx="5818104" cy="1482529"/>
          </a:xfrm>
          <a:prstGeom prst="rect">
            <a:avLst/>
          </a:prstGeom>
        </p:spPr>
      </p:pic>
      <p:sp>
        <p:nvSpPr>
          <p:cNvPr id="10" name="CuadroTexto 9"/>
          <p:cNvSpPr txBox="1"/>
          <p:nvPr/>
        </p:nvSpPr>
        <p:spPr>
          <a:xfrm>
            <a:off x="6414447" y="955343"/>
            <a:ext cx="3138986" cy="923330"/>
          </a:xfrm>
          <a:prstGeom prst="rect">
            <a:avLst/>
          </a:prstGeom>
          <a:noFill/>
        </p:spPr>
        <p:txBody>
          <a:bodyPr wrap="square" rtlCol="0">
            <a:spAutoFit/>
          </a:bodyPr>
          <a:lstStyle/>
          <a:p>
            <a:r>
              <a:rPr lang="es-EC" i="1" dirty="0"/>
              <a:t>Prueba de </a:t>
            </a:r>
            <a:r>
              <a:rPr lang="es-EC" i="1" dirty="0" err="1" smtClean="0"/>
              <a:t>Shapiro-Wilks</a:t>
            </a:r>
            <a:r>
              <a:rPr lang="es-EC" i="1" dirty="0" smtClean="0"/>
              <a:t>. </a:t>
            </a:r>
          </a:p>
          <a:p>
            <a:endParaRPr lang="es-EC" i="1" dirty="0"/>
          </a:p>
          <a:p>
            <a:endParaRPr lang="es-EC" dirty="0"/>
          </a:p>
        </p:txBody>
      </p:sp>
      <p:sp>
        <p:nvSpPr>
          <p:cNvPr id="12" name="CuadroTexto 11"/>
          <p:cNvSpPr txBox="1"/>
          <p:nvPr/>
        </p:nvSpPr>
        <p:spPr>
          <a:xfrm>
            <a:off x="9376012" y="4091882"/>
            <a:ext cx="2554730" cy="1754326"/>
          </a:xfrm>
          <a:prstGeom prst="rect">
            <a:avLst/>
          </a:prstGeom>
          <a:noFill/>
        </p:spPr>
        <p:txBody>
          <a:bodyPr wrap="square" rtlCol="0">
            <a:spAutoFit/>
          </a:bodyPr>
          <a:lstStyle/>
          <a:p>
            <a:r>
              <a:rPr lang="es-EC" dirty="0" smtClean="0"/>
              <a:t>Las curvas de crecimiento de las diferentes densidades celulares sembradas se ajustan a una distribución paramétrica. </a:t>
            </a:r>
            <a:endParaRPr lang="es-EC" dirty="0"/>
          </a:p>
        </p:txBody>
      </p:sp>
      <p:pic>
        <p:nvPicPr>
          <p:cNvPr id="13" name="Imagen 12"/>
          <p:cNvPicPr>
            <a:picLocks noChangeAspect="1"/>
          </p:cNvPicPr>
          <p:nvPr/>
        </p:nvPicPr>
        <p:blipFill>
          <a:blip r:embed="rId5"/>
          <a:stretch>
            <a:fillRect/>
          </a:stretch>
        </p:blipFill>
        <p:spPr>
          <a:xfrm rot="5400000">
            <a:off x="10226619" y="3376667"/>
            <a:ext cx="853514" cy="384081"/>
          </a:xfrm>
          <a:prstGeom prst="rect">
            <a:avLst/>
          </a:prstGeom>
        </p:spPr>
      </p:pic>
    </p:spTree>
    <p:extLst>
      <p:ext uri="{BB962C8B-B14F-4D97-AF65-F5344CB8AC3E}">
        <p14:creationId xmlns:p14="http://schemas.microsoft.com/office/powerpoint/2010/main" val="3372270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718627" y="-14514"/>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RESULTADOS</a:t>
            </a:r>
            <a:endParaRPr lang="es-EC" b="0" i="0" kern="0" dirty="0">
              <a:solidFill>
                <a:schemeClr val="tx1"/>
              </a:solidFill>
              <a:latin typeface="+mn-lt"/>
              <a:cs typeface="Arial" panose="020B0604020202020204" pitchFamily="34" charset="0"/>
            </a:endParaRPr>
          </a:p>
        </p:txBody>
      </p:sp>
      <p:pic>
        <p:nvPicPr>
          <p:cNvPr id="5" name="Imagen 4"/>
          <p:cNvPicPr>
            <a:picLocks noChangeAspect="1"/>
          </p:cNvPicPr>
          <p:nvPr/>
        </p:nvPicPr>
        <p:blipFill rotWithShape="1">
          <a:blip r:embed="rId2"/>
          <a:srcRect r="10683"/>
          <a:stretch/>
        </p:blipFill>
        <p:spPr>
          <a:xfrm>
            <a:off x="545911" y="2026503"/>
            <a:ext cx="4898893" cy="2049375"/>
          </a:xfrm>
          <a:prstGeom prst="rect">
            <a:avLst/>
          </a:prstGeom>
        </p:spPr>
      </p:pic>
      <p:sp>
        <p:nvSpPr>
          <p:cNvPr id="8" name="CuadroTexto 7"/>
          <p:cNvSpPr txBox="1"/>
          <p:nvPr/>
        </p:nvSpPr>
        <p:spPr>
          <a:xfrm>
            <a:off x="914400" y="1009934"/>
            <a:ext cx="2893325" cy="369332"/>
          </a:xfrm>
          <a:prstGeom prst="rect">
            <a:avLst/>
          </a:prstGeom>
          <a:noFill/>
        </p:spPr>
        <p:txBody>
          <a:bodyPr wrap="square" rtlCol="0">
            <a:spAutoFit/>
          </a:bodyPr>
          <a:lstStyle/>
          <a:p>
            <a:r>
              <a:rPr lang="es-EC" b="1" dirty="0" smtClean="0"/>
              <a:t>Pruebas estadísticas </a:t>
            </a:r>
            <a:endParaRPr lang="es-EC" b="1" dirty="0"/>
          </a:p>
        </p:txBody>
      </p:sp>
      <p:pic>
        <p:nvPicPr>
          <p:cNvPr id="9" name="Imagen 8"/>
          <p:cNvPicPr>
            <a:picLocks noChangeAspect="1"/>
          </p:cNvPicPr>
          <p:nvPr/>
        </p:nvPicPr>
        <p:blipFill>
          <a:blip r:embed="rId3"/>
          <a:stretch>
            <a:fillRect/>
          </a:stretch>
        </p:blipFill>
        <p:spPr>
          <a:xfrm>
            <a:off x="6851829" y="1394354"/>
            <a:ext cx="4506757" cy="3929797"/>
          </a:xfrm>
          <a:prstGeom prst="rect">
            <a:avLst/>
          </a:prstGeom>
        </p:spPr>
      </p:pic>
      <p:sp>
        <p:nvSpPr>
          <p:cNvPr id="10" name="CuadroTexto 9"/>
          <p:cNvSpPr txBox="1"/>
          <p:nvPr/>
        </p:nvSpPr>
        <p:spPr>
          <a:xfrm>
            <a:off x="545911" y="1547915"/>
            <a:ext cx="3875964" cy="369332"/>
          </a:xfrm>
          <a:prstGeom prst="rect">
            <a:avLst/>
          </a:prstGeom>
          <a:noFill/>
        </p:spPr>
        <p:txBody>
          <a:bodyPr wrap="square" rtlCol="0">
            <a:spAutoFit/>
          </a:bodyPr>
          <a:lstStyle/>
          <a:p>
            <a:r>
              <a:rPr lang="es-EC" i="1" dirty="0"/>
              <a:t>Prueba ANOVA de doble vía</a:t>
            </a:r>
          </a:p>
        </p:txBody>
      </p:sp>
      <p:sp>
        <p:nvSpPr>
          <p:cNvPr id="11" name="CuadroTexto 10"/>
          <p:cNvSpPr txBox="1"/>
          <p:nvPr/>
        </p:nvSpPr>
        <p:spPr>
          <a:xfrm>
            <a:off x="6851829" y="943820"/>
            <a:ext cx="4029085" cy="369332"/>
          </a:xfrm>
          <a:prstGeom prst="rect">
            <a:avLst/>
          </a:prstGeom>
          <a:noFill/>
        </p:spPr>
        <p:txBody>
          <a:bodyPr wrap="square" rtlCol="0">
            <a:spAutoFit/>
          </a:bodyPr>
          <a:lstStyle/>
          <a:p>
            <a:r>
              <a:rPr lang="es-EC" i="1" dirty="0" smtClean="0"/>
              <a:t>Prueba de Tukey</a:t>
            </a:r>
            <a:endParaRPr lang="es-EC" i="1" dirty="0"/>
          </a:p>
        </p:txBody>
      </p:sp>
      <p:sp>
        <p:nvSpPr>
          <p:cNvPr id="14" name="Rectángulo 13"/>
          <p:cNvSpPr/>
          <p:nvPr/>
        </p:nvSpPr>
        <p:spPr>
          <a:xfrm>
            <a:off x="387478" y="3980269"/>
            <a:ext cx="4935149" cy="646331"/>
          </a:xfrm>
          <a:prstGeom prst="rect">
            <a:avLst/>
          </a:prstGeom>
        </p:spPr>
        <p:txBody>
          <a:bodyPr wrap="square">
            <a:spAutoFit/>
          </a:bodyPr>
          <a:lstStyle/>
          <a:p>
            <a:r>
              <a:rPr lang="es-EC" dirty="0"/>
              <a:t>al menos uno de los tratamientos planteados, varía significativamente con respecto a los demás. </a:t>
            </a:r>
          </a:p>
        </p:txBody>
      </p:sp>
      <p:sp>
        <p:nvSpPr>
          <p:cNvPr id="15" name="Rectángulo 14"/>
          <p:cNvSpPr/>
          <p:nvPr/>
        </p:nvSpPr>
        <p:spPr>
          <a:xfrm>
            <a:off x="5902980" y="5266853"/>
            <a:ext cx="6096000" cy="646331"/>
          </a:xfrm>
          <a:prstGeom prst="rect">
            <a:avLst/>
          </a:prstGeom>
        </p:spPr>
        <p:txBody>
          <a:bodyPr>
            <a:spAutoFit/>
          </a:bodyPr>
          <a:lstStyle/>
          <a:p>
            <a:r>
              <a:rPr lang="es-EC" dirty="0" smtClean="0"/>
              <a:t>se </a:t>
            </a:r>
            <a:r>
              <a:rPr lang="es-EC" dirty="0"/>
              <a:t>encontró que únicamente el tratamiento de 1000 células/ml, varía significativamente con respecto a los demás tratamientos</a:t>
            </a:r>
          </a:p>
        </p:txBody>
      </p:sp>
      <p:sp>
        <p:nvSpPr>
          <p:cNvPr id="16" name="Elipse 15"/>
          <p:cNvSpPr/>
          <p:nvPr/>
        </p:nvSpPr>
        <p:spPr>
          <a:xfrm>
            <a:off x="7107283" y="3286125"/>
            <a:ext cx="908003" cy="3259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69247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718627" y="-14514"/>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RESULTADOS</a:t>
            </a:r>
            <a:endParaRPr lang="es-EC" b="0" i="0" kern="0" dirty="0">
              <a:solidFill>
                <a:schemeClr val="tx1"/>
              </a:solidFill>
              <a:latin typeface="+mn-lt"/>
              <a:cs typeface="Arial" panose="020B0604020202020204" pitchFamily="34" charset="0"/>
            </a:endParaRPr>
          </a:p>
        </p:txBody>
      </p:sp>
      <p:pic>
        <p:nvPicPr>
          <p:cNvPr id="5" name="Imagen 4"/>
          <p:cNvPicPr>
            <a:picLocks noChangeAspect="1"/>
          </p:cNvPicPr>
          <p:nvPr/>
        </p:nvPicPr>
        <p:blipFill>
          <a:blip r:embed="rId2"/>
          <a:stretch>
            <a:fillRect/>
          </a:stretch>
        </p:blipFill>
        <p:spPr>
          <a:xfrm>
            <a:off x="1225263" y="1657796"/>
            <a:ext cx="2486928" cy="2588091"/>
          </a:xfrm>
          <a:prstGeom prst="rect">
            <a:avLst/>
          </a:prstGeom>
        </p:spPr>
      </p:pic>
      <p:pic>
        <p:nvPicPr>
          <p:cNvPr id="6" name="Imagen 5"/>
          <p:cNvPicPr>
            <a:picLocks noChangeAspect="1"/>
          </p:cNvPicPr>
          <p:nvPr/>
        </p:nvPicPr>
        <p:blipFill>
          <a:blip r:embed="rId3"/>
          <a:stretch>
            <a:fillRect/>
          </a:stretch>
        </p:blipFill>
        <p:spPr>
          <a:xfrm>
            <a:off x="4434220" y="1660669"/>
            <a:ext cx="2568814" cy="2655892"/>
          </a:xfrm>
          <a:prstGeom prst="rect">
            <a:avLst/>
          </a:prstGeom>
        </p:spPr>
      </p:pic>
      <p:pic>
        <p:nvPicPr>
          <p:cNvPr id="7" name="Imagen 6"/>
          <p:cNvPicPr>
            <a:picLocks noChangeAspect="1"/>
          </p:cNvPicPr>
          <p:nvPr/>
        </p:nvPicPr>
        <p:blipFill>
          <a:blip r:embed="rId4"/>
          <a:stretch>
            <a:fillRect/>
          </a:stretch>
        </p:blipFill>
        <p:spPr>
          <a:xfrm>
            <a:off x="7725063" y="1659232"/>
            <a:ext cx="2746513" cy="2658765"/>
          </a:xfrm>
          <a:prstGeom prst="rect">
            <a:avLst/>
          </a:prstGeom>
        </p:spPr>
      </p:pic>
      <p:sp>
        <p:nvSpPr>
          <p:cNvPr id="10" name="CuadroTexto 9"/>
          <p:cNvSpPr txBox="1"/>
          <p:nvPr/>
        </p:nvSpPr>
        <p:spPr>
          <a:xfrm>
            <a:off x="600501" y="914400"/>
            <a:ext cx="3589362" cy="369332"/>
          </a:xfrm>
          <a:prstGeom prst="rect">
            <a:avLst/>
          </a:prstGeom>
          <a:noFill/>
        </p:spPr>
        <p:txBody>
          <a:bodyPr wrap="square" rtlCol="0">
            <a:spAutoFit/>
          </a:bodyPr>
          <a:lstStyle/>
          <a:p>
            <a:r>
              <a:rPr lang="es-EC" b="1" dirty="0" smtClean="0"/>
              <a:t>Efecto Citopático</a:t>
            </a:r>
            <a:endParaRPr lang="es-EC" b="1" dirty="0"/>
          </a:p>
        </p:txBody>
      </p:sp>
      <p:sp>
        <p:nvSpPr>
          <p:cNvPr id="11" name="Rectángulo 10"/>
          <p:cNvSpPr/>
          <p:nvPr/>
        </p:nvSpPr>
        <p:spPr>
          <a:xfrm>
            <a:off x="791570" y="4619951"/>
            <a:ext cx="10549720" cy="646331"/>
          </a:xfrm>
          <a:prstGeom prst="rect">
            <a:avLst/>
          </a:prstGeom>
        </p:spPr>
        <p:txBody>
          <a:bodyPr wrap="square">
            <a:spAutoFit/>
          </a:bodyPr>
          <a:lstStyle/>
          <a:p>
            <a:r>
              <a:rPr lang="es-EC" dirty="0"/>
              <a:t>Observación realizada con objetivo 40x del microscopio óptico invertido transcurridas (A) 24 horas, (B) 48 horas, (C) 72 horas después de la inoculación de VEV en la capa preformada de BHK-21</a:t>
            </a:r>
          </a:p>
        </p:txBody>
      </p:sp>
    </p:spTree>
    <p:extLst>
      <p:ext uri="{BB962C8B-B14F-4D97-AF65-F5344CB8AC3E}">
        <p14:creationId xmlns:p14="http://schemas.microsoft.com/office/powerpoint/2010/main" val="261457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718627" y="-14514"/>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RESULTADOS</a:t>
            </a:r>
            <a:endParaRPr lang="es-EC" b="0" i="0" kern="0" dirty="0">
              <a:solidFill>
                <a:schemeClr val="tx1"/>
              </a:solidFill>
              <a:latin typeface="+mn-lt"/>
              <a:cs typeface="Arial" panose="020B0604020202020204" pitchFamily="34" charset="0"/>
            </a:endParaRPr>
          </a:p>
        </p:txBody>
      </p:sp>
      <p:pic>
        <p:nvPicPr>
          <p:cNvPr id="6" name="Imagen 5"/>
          <p:cNvPicPr>
            <a:picLocks noChangeAspect="1"/>
          </p:cNvPicPr>
          <p:nvPr/>
        </p:nvPicPr>
        <p:blipFill rotWithShape="1">
          <a:blip r:embed="rId2"/>
          <a:srcRect l="27985" t="47760" r="27015" b="19189"/>
          <a:stretch/>
        </p:blipFill>
        <p:spPr>
          <a:xfrm>
            <a:off x="655091" y="1596788"/>
            <a:ext cx="7370283" cy="3043451"/>
          </a:xfrm>
          <a:prstGeom prst="rect">
            <a:avLst/>
          </a:prstGeom>
        </p:spPr>
      </p:pic>
      <p:sp>
        <p:nvSpPr>
          <p:cNvPr id="7" name="Rectángulo 6"/>
          <p:cNvSpPr/>
          <p:nvPr/>
        </p:nvSpPr>
        <p:spPr>
          <a:xfrm>
            <a:off x="793521" y="993305"/>
            <a:ext cx="4463466" cy="369332"/>
          </a:xfrm>
          <a:prstGeom prst="rect">
            <a:avLst/>
          </a:prstGeom>
        </p:spPr>
        <p:txBody>
          <a:bodyPr wrap="none">
            <a:spAutoFit/>
          </a:bodyPr>
          <a:lstStyle/>
          <a:p>
            <a:r>
              <a:rPr lang="es-EC" i="1" dirty="0"/>
              <a:t>Cálculo de la media infectiva en cultivo celular</a:t>
            </a:r>
          </a:p>
        </p:txBody>
      </p:sp>
      <p:pic>
        <p:nvPicPr>
          <p:cNvPr id="8" name="Imagen 7"/>
          <p:cNvPicPr>
            <a:picLocks noChangeAspect="1"/>
          </p:cNvPicPr>
          <p:nvPr/>
        </p:nvPicPr>
        <p:blipFill>
          <a:blip r:embed="rId3"/>
          <a:stretch>
            <a:fillRect/>
          </a:stretch>
        </p:blipFill>
        <p:spPr>
          <a:xfrm>
            <a:off x="7304649" y="3261853"/>
            <a:ext cx="720725" cy="384081"/>
          </a:xfrm>
          <a:prstGeom prst="rect">
            <a:avLst/>
          </a:prstGeom>
        </p:spPr>
      </p:pic>
      <p:sp>
        <p:nvSpPr>
          <p:cNvPr id="11" name="Elipse 10"/>
          <p:cNvSpPr/>
          <p:nvPr/>
        </p:nvSpPr>
        <p:spPr>
          <a:xfrm>
            <a:off x="936365" y="3261853"/>
            <a:ext cx="696036" cy="2957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Elipse 11"/>
          <p:cNvSpPr/>
          <p:nvPr/>
        </p:nvSpPr>
        <p:spPr>
          <a:xfrm>
            <a:off x="941176" y="3730155"/>
            <a:ext cx="696036" cy="2957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Imagen 12"/>
          <p:cNvPicPr>
            <a:picLocks noChangeAspect="1"/>
          </p:cNvPicPr>
          <p:nvPr/>
        </p:nvPicPr>
        <p:blipFill>
          <a:blip r:embed="rId4"/>
          <a:stretch>
            <a:fillRect/>
          </a:stretch>
        </p:blipFill>
        <p:spPr>
          <a:xfrm rot="5400000">
            <a:off x="942344" y="4523698"/>
            <a:ext cx="684078" cy="384081"/>
          </a:xfrm>
          <a:prstGeom prst="rect">
            <a:avLst/>
          </a:prstGeom>
        </p:spPr>
      </p:pic>
      <mc:AlternateContent xmlns:mc="http://schemas.openxmlformats.org/markup-compatibility/2006" xmlns:a14="http://schemas.microsoft.com/office/drawing/2010/main">
        <mc:Choice Requires="a14">
          <p:sp>
            <p:nvSpPr>
              <p:cNvPr id="14" name="CuadroTexto 13"/>
              <p:cNvSpPr txBox="1"/>
              <p:nvPr/>
            </p:nvSpPr>
            <p:spPr>
              <a:xfrm>
                <a:off x="8083685" y="2849599"/>
                <a:ext cx="4289203" cy="1623137"/>
              </a:xfrm>
              <a:prstGeom prst="rect">
                <a:avLst/>
              </a:prstGeom>
              <a:noFill/>
            </p:spPr>
            <p:txBody>
              <a:bodyPr wrap="square" rtlCol="0">
                <a:spAutoFit/>
              </a:bodyPr>
              <a:lstStyle/>
              <a:p>
                <a:pPr algn="just"/>
                <a:r>
                  <a:rPr lang="es-EC" sz="1600" dirty="0"/>
                  <a:t>DICT50, que cuantifica la cantidad de VEV que produce ECP en el 50% en la línea BHK-21, se encontró que  DICT50/ml =</a:t>
                </a:r>
                <a14:m>
                  <m:oMath xmlns:m="http://schemas.openxmlformats.org/officeDocument/2006/math">
                    <m:sSup>
                      <m:sSupPr>
                        <m:ctrlPr>
                          <a:rPr lang="es-EC" sz="1600" i="1">
                            <a:latin typeface="Cambria Math" panose="02040503050406030204" pitchFamily="18" charset="0"/>
                          </a:rPr>
                        </m:ctrlPr>
                      </m:sSupPr>
                      <m:e>
                        <m:r>
                          <a:rPr lang="es-EC" sz="1600" i="1">
                            <a:latin typeface="Cambria Math" panose="02040503050406030204" pitchFamily="18" charset="0"/>
                          </a:rPr>
                          <m:t>10</m:t>
                        </m:r>
                      </m:e>
                      <m:sup>
                        <m:r>
                          <a:rPr lang="es-EC" sz="1600" i="1">
                            <a:latin typeface="Cambria Math" panose="02040503050406030204" pitchFamily="18" charset="0"/>
                          </a:rPr>
                          <m:t>4.17</m:t>
                        </m:r>
                      </m:sup>
                    </m:sSup>
                  </m:oMath>
                </a14:m>
                <a:r>
                  <a:rPr lang="es-EC" sz="1600" dirty="0"/>
                  <a:t> o lo que es lo mismo, una DICT50/ml estará presente en una dilución 1:14791</a:t>
                </a:r>
                <a:endParaRPr lang="es-EC" sz="1600" dirty="0">
                  <a:effectLst/>
                </a:endParaRPr>
              </a:p>
              <a:p>
                <a:endParaRPr lang="es-EC"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8083685" y="2849599"/>
                <a:ext cx="4289203" cy="1623137"/>
              </a:xfrm>
              <a:prstGeom prst="rect">
                <a:avLst/>
              </a:prstGeom>
              <a:blipFill rotWithShape="0">
                <a:blip r:embed="rId5"/>
                <a:stretch>
                  <a:fillRect l="-710" t="-1124" r="-710"/>
                </a:stretch>
              </a:blipFill>
            </p:spPr>
            <p:txBody>
              <a:bodyPr/>
              <a:lstStyle/>
              <a:p>
                <a:r>
                  <a:rPr lang="es-EC">
                    <a:noFill/>
                  </a:rPr>
                  <a:t> </a:t>
                </a:r>
              </a:p>
            </p:txBody>
          </p:sp>
        </mc:Fallback>
      </mc:AlternateContent>
      <p:sp>
        <p:nvSpPr>
          <p:cNvPr id="15" name="CuadroTexto 14"/>
          <p:cNvSpPr txBox="1"/>
          <p:nvPr/>
        </p:nvSpPr>
        <p:spPr>
          <a:xfrm>
            <a:off x="428625" y="5186363"/>
            <a:ext cx="5829300" cy="646331"/>
          </a:xfrm>
          <a:prstGeom prst="rect">
            <a:avLst/>
          </a:prstGeom>
          <a:noFill/>
        </p:spPr>
        <p:txBody>
          <a:bodyPr wrap="square" rtlCol="0">
            <a:spAutoFit/>
          </a:bodyPr>
          <a:lstStyle/>
          <a:p>
            <a:r>
              <a:rPr lang="es-EC" dirty="0" smtClean="0"/>
              <a:t>Sensibilidad analítica. dilución </a:t>
            </a:r>
            <a:r>
              <a:rPr lang="es-EC" dirty="0"/>
              <a:t>después de la cual una identificación de respuesta positiva no fue confiable.</a:t>
            </a:r>
          </a:p>
        </p:txBody>
      </p:sp>
    </p:spTree>
    <p:extLst>
      <p:ext uri="{BB962C8B-B14F-4D97-AF65-F5344CB8AC3E}">
        <p14:creationId xmlns:p14="http://schemas.microsoft.com/office/powerpoint/2010/main" val="3720357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718627" y="-14514"/>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RESULTADOS</a:t>
            </a:r>
            <a:endParaRPr lang="es-EC" b="0" i="0" kern="0" dirty="0">
              <a:solidFill>
                <a:schemeClr val="tx1"/>
              </a:solidFill>
              <a:latin typeface="+mn-lt"/>
              <a:cs typeface="Arial" panose="020B0604020202020204" pitchFamily="34" charset="0"/>
            </a:endParaRPr>
          </a:p>
        </p:txBody>
      </p:sp>
      <p:pic>
        <p:nvPicPr>
          <p:cNvPr id="9" name="Imagen 8"/>
          <p:cNvPicPr>
            <a:picLocks noChangeAspect="1"/>
          </p:cNvPicPr>
          <p:nvPr/>
        </p:nvPicPr>
        <p:blipFill>
          <a:blip r:embed="rId2"/>
          <a:stretch>
            <a:fillRect/>
          </a:stretch>
        </p:blipFill>
        <p:spPr>
          <a:xfrm>
            <a:off x="713526" y="1629449"/>
            <a:ext cx="10620792" cy="685125"/>
          </a:xfrm>
          <a:prstGeom prst="rect">
            <a:avLst/>
          </a:prstGeom>
        </p:spPr>
      </p:pic>
      <p:pic>
        <p:nvPicPr>
          <p:cNvPr id="11" name="Imagen 10"/>
          <p:cNvPicPr>
            <a:picLocks noChangeAspect="1"/>
          </p:cNvPicPr>
          <p:nvPr/>
        </p:nvPicPr>
        <p:blipFill>
          <a:blip r:embed="rId3"/>
          <a:stretch>
            <a:fillRect/>
          </a:stretch>
        </p:blipFill>
        <p:spPr>
          <a:xfrm>
            <a:off x="713526" y="2815537"/>
            <a:ext cx="10620792" cy="685125"/>
          </a:xfrm>
          <a:prstGeom prst="rect">
            <a:avLst/>
          </a:prstGeom>
        </p:spPr>
      </p:pic>
      <p:sp>
        <p:nvSpPr>
          <p:cNvPr id="5" name="Rectángulo 4"/>
          <p:cNvSpPr/>
          <p:nvPr/>
        </p:nvSpPr>
        <p:spPr>
          <a:xfrm>
            <a:off x="793521" y="993305"/>
            <a:ext cx="1344599" cy="369332"/>
          </a:xfrm>
          <a:prstGeom prst="rect">
            <a:avLst/>
          </a:prstGeom>
        </p:spPr>
        <p:txBody>
          <a:bodyPr wrap="none">
            <a:spAutoFit/>
          </a:bodyPr>
          <a:lstStyle/>
          <a:p>
            <a:r>
              <a:rPr lang="es-EC" i="1" dirty="0" smtClean="0"/>
              <a:t>Repetibilidad</a:t>
            </a:r>
            <a:endParaRPr lang="es-EC" i="1" dirty="0"/>
          </a:p>
        </p:txBody>
      </p:sp>
      <p:sp>
        <p:nvSpPr>
          <p:cNvPr id="2" name="CuadroTexto 1"/>
          <p:cNvSpPr txBox="1"/>
          <p:nvPr/>
        </p:nvSpPr>
        <p:spPr>
          <a:xfrm>
            <a:off x="1241946" y="4312693"/>
            <a:ext cx="4995081" cy="923330"/>
          </a:xfrm>
          <a:prstGeom prst="rect">
            <a:avLst/>
          </a:prstGeom>
          <a:noFill/>
        </p:spPr>
        <p:txBody>
          <a:bodyPr wrap="square" rtlCol="0">
            <a:spAutoFit/>
          </a:bodyPr>
          <a:lstStyle/>
          <a:p>
            <a:r>
              <a:rPr lang="es-EC" dirty="0"/>
              <a:t>S</a:t>
            </a:r>
            <a:r>
              <a:rPr lang="es-EC" dirty="0" smtClean="0"/>
              <a:t>e </a:t>
            </a:r>
            <a:r>
              <a:rPr lang="es-EC" dirty="0"/>
              <a:t>obtuvo una concordancia del 93.33%, ya que de 30 tratamientos, en 28 de ellos se obtuvieron los mismos resultados en las 3 réplicas realizadas</a:t>
            </a:r>
          </a:p>
        </p:txBody>
      </p:sp>
      <p:sp>
        <p:nvSpPr>
          <p:cNvPr id="7" name="Elipse 6"/>
          <p:cNvSpPr/>
          <p:nvPr/>
        </p:nvSpPr>
        <p:spPr>
          <a:xfrm>
            <a:off x="10638282" y="2121453"/>
            <a:ext cx="696036" cy="2957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Elipse 7"/>
          <p:cNvSpPr/>
          <p:nvPr/>
        </p:nvSpPr>
        <p:spPr>
          <a:xfrm>
            <a:off x="2138120" y="3352794"/>
            <a:ext cx="696036" cy="2957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9884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32263" y="723332"/>
            <a:ext cx="3248167" cy="369332"/>
          </a:xfrm>
          <a:prstGeom prst="rect">
            <a:avLst/>
          </a:prstGeom>
          <a:noFill/>
        </p:spPr>
        <p:txBody>
          <a:bodyPr wrap="square" rtlCol="0">
            <a:spAutoFit/>
          </a:bodyPr>
          <a:lstStyle/>
          <a:p>
            <a:r>
              <a:rPr lang="es-EC" b="1" dirty="0" smtClean="0"/>
              <a:t>Análisis Molecular</a:t>
            </a:r>
            <a:endParaRPr lang="es-EC" b="1" dirty="0"/>
          </a:p>
        </p:txBody>
      </p:sp>
      <p:pic>
        <p:nvPicPr>
          <p:cNvPr id="5" name="Imagen 4"/>
          <p:cNvPicPr>
            <a:picLocks noChangeAspect="1"/>
          </p:cNvPicPr>
          <p:nvPr/>
        </p:nvPicPr>
        <p:blipFill>
          <a:blip r:embed="rId2"/>
          <a:stretch>
            <a:fillRect/>
          </a:stretch>
        </p:blipFill>
        <p:spPr>
          <a:xfrm>
            <a:off x="232012" y="1728883"/>
            <a:ext cx="6493991" cy="4016823"/>
          </a:xfrm>
          <a:prstGeom prst="rect">
            <a:avLst/>
          </a:prstGeom>
        </p:spPr>
      </p:pic>
      <p:sp>
        <p:nvSpPr>
          <p:cNvPr id="7" name="CuadroTexto 6"/>
          <p:cNvSpPr txBox="1"/>
          <p:nvPr/>
        </p:nvSpPr>
        <p:spPr>
          <a:xfrm>
            <a:off x="532263" y="1405718"/>
            <a:ext cx="4594244" cy="646331"/>
          </a:xfrm>
          <a:prstGeom prst="rect">
            <a:avLst/>
          </a:prstGeom>
          <a:noFill/>
        </p:spPr>
        <p:txBody>
          <a:bodyPr wrap="square" rtlCol="0">
            <a:spAutoFit/>
          </a:bodyPr>
          <a:lstStyle/>
          <a:p>
            <a:r>
              <a:rPr lang="es-EC" i="1" dirty="0"/>
              <a:t>Electroforesis en gel de agarosa al 1.5%</a:t>
            </a:r>
          </a:p>
          <a:p>
            <a:endParaRPr lang="es-EC" dirty="0"/>
          </a:p>
        </p:txBody>
      </p:sp>
      <p:sp>
        <p:nvSpPr>
          <p:cNvPr id="8" name="CuadroTexto 7"/>
          <p:cNvSpPr txBox="1"/>
          <p:nvPr/>
        </p:nvSpPr>
        <p:spPr>
          <a:xfrm>
            <a:off x="6946709" y="2311357"/>
            <a:ext cx="4517409" cy="1754326"/>
          </a:xfrm>
          <a:prstGeom prst="rect">
            <a:avLst/>
          </a:prstGeom>
          <a:noFill/>
        </p:spPr>
        <p:txBody>
          <a:bodyPr wrap="square" rtlCol="0">
            <a:spAutoFit/>
          </a:bodyPr>
          <a:lstStyle/>
          <a:p>
            <a:pPr algn="just"/>
            <a:r>
              <a:rPr lang="es-EC" dirty="0"/>
              <a:t>Los resultados entregados por el laboratorio de Biología Molecular de la Agencia de Regulación y Control Fito y Zoosanitario-Agrocalidad, confirmaron que las muestras 15, 20, y </a:t>
            </a:r>
            <a:r>
              <a:rPr lang="es-EC" dirty="0" smtClean="0"/>
              <a:t>25 del ensayo de repetibilidad </a:t>
            </a:r>
            <a:r>
              <a:rPr lang="es-EC" dirty="0"/>
              <a:t>tenían presente el virus de la estomatitis vesicular. </a:t>
            </a:r>
          </a:p>
        </p:txBody>
      </p:sp>
    </p:spTree>
    <p:extLst>
      <p:ext uri="{BB962C8B-B14F-4D97-AF65-F5344CB8AC3E}">
        <p14:creationId xmlns:p14="http://schemas.microsoft.com/office/powerpoint/2010/main" val="3458465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948569" y="2645456"/>
            <a:ext cx="10363200" cy="1500187"/>
          </a:xfrm>
        </p:spPr>
        <p:txBody>
          <a:bodyPr/>
          <a:lstStyle/>
          <a:p>
            <a:pPr algn="ctr"/>
            <a:r>
              <a:rPr lang="es-EC" sz="8000" dirty="0" smtClean="0">
                <a:solidFill>
                  <a:schemeClr val="tx1"/>
                </a:solidFill>
                <a:cs typeface="Calibri" panose="020F0502020204030204" pitchFamily="34" charset="0"/>
              </a:rPr>
              <a:t>CONCLUSIONES Y RECOMENDACIONES</a:t>
            </a:r>
            <a:endParaRPr lang="es-EC" sz="8000" dirty="0">
              <a:solidFill>
                <a:schemeClr val="tx1"/>
              </a:solidFill>
              <a:cs typeface="Calibri" panose="020F0502020204030204" pitchFamily="34" charset="0"/>
            </a:endParaRPr>
          </a:p>
        </p:txBody>
      </p:sp>
    </p:spTree>
    <p:extLst>
      <p:ext uri="{BB962C8B-B14F-4D97-AF65-F5344CB8AC3E}">
        <p14:creationId xmlns:p14="http://schemas.microsoft.com/office/powerpoint/2010/main" val="1320432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5718627" y="-14514"/>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CONCLUSIONES</a:t>
            </a:r>
            <a:endParaRPr lang="es-EC" b="0" i="0" kern="0" dirty="0">
              <a:solidFill>
                <a:schemeClr val="tx1"/>
              </a:solidFill>
              <a:latin typeface="+mn-lt"/>
              <a:cs typeface="Arial" panose="020B0604020202020204" pitchFamily="34" charset="0"/>
            </a:endParaRPr>
          </a:p>
        </p:txBody>
      </p:sp>
      <p:sp>
        <p:nvSpPr>
          <p:cNvPr id="2" name="CuadroTexto 1"/>
          <p:cNvSpPr txBox="1"/>
          <p:nvPr/>
        </p:nvSpPr>
        <p:spPr>
          <a:xfrm>
            <a:off x="791570" y="1483328"/>
            <a:ext cx="10481480" cy="3970318"/>
          </a:xfrm>
          <a:prstGeom prst="rect">
            <a:avLst/>
          </a:prstGeom>
          <a:noFill/>
        </p:spPr>
        <p:txBody>
          <a:bodyPr wrap="square" rtlCol="0">
            <a:spAutoFit/>
          </a:bodyPr>
          <a:lstStyle/>
          <a:p>
            <a:pPr marL="342900" indent="-342900" algn="just">
              <a:buFont typeface="+mj-lt"/>
              <a:buAutoNum type="arabicPeriod"/>
            </a:pPr>
            <a:r>
              <a:rPr lang="es-EC" dirty="0"/>
              <a:t>El protocolo establecido en el laboratorio permitió obtener cultivos óptimos de la línea celular BHK-21 con un buen crecimiento y proliferación. </a:t>
            </a:r>
          </a:p>
          <a:p>
            <a:pPr marL="342900" indent="-342900" algn="just">
              <a:buFont typeface="+mj-lt"/>
              <a:buAutoNum type="arabicPeriod"/>
            </a:pPr>
            <a:r>
              <a:rPr lang="es-EC" dirty="0" smtClean="0"/>
              <a:t>A </a:t>
            </a:r>
            <a:r>
              <a:rPr lang="es-EC" dirty="0"/>
              <a:t>partir de diferentes densidades celulares se obtuvieron curvas de crecimiento que permitieron determinar la fase exponencial para la inoculación del virus de estomatitis vesicular.</a:t>
            </a:r>
          </a:p>
          <a:p>
            <a:pPr marL="342900" indent="-342900" algn="just">
              <a:buFont typeface="+mj-lt"/>
              <a:buAutoNum type="arabicPeriod"/>
            </a:pPr>
            <a:r>
              <a:rPr lang="es-EC" dirty="0" smtClean="0"/>
              <a:t>La </a:t>
            </a:r>
            <a:r>
              <a:rPr lang="es-EC" dirty="0"/>
              <a:t>densidad celular elegida para los ensayos fue de 3000 células/pocillo, además se determinó que el virus de estomatitis vesicular debe inocularse a los cultivos celulares a las 72 horas.</a:t>
            </a:r>
          </a:p>
          <a:p>
            <a:pPr marL="342900" indent="-342900" algn="just">
              <a:buFont typeface="+mj-lt"/>
              <a:buAutoNum type="arabicPeriod"/>
            </a:pPr>
            <a:r>
              <a:rPr lang="es-EC" dirty="0" smtClean="0"/>
              <a:t>Los </a:t>
            </a:r>
            <a:r>
              <a:rPr lang="es-EC" dirty="0"/>
              <a:t>efectos citopáticos identificados mediante el microscopio óptico invertido en la línea celular BNK-21 fueron: redondeamiento celular, disminución de la densidad y agrupamiento en racimos.</a:t>
            </a:r>
          </a:p>
          <a:p>
            <a:pPr marL="342900" indent="-342900" algn="just">
              <a:buFont typeface="+mj-lt"/>
              <a:buAutoNum type="arabicPeriod"/>
            </a:pPr>
            <a:r>
              <a:rPr lang="es-EC" dirty="0" smtClean="0"/>
              <a:t>Mediante </a:t>
            </a:r>
            <a:r>
              <a:rPr lang="es-EC" dirty="0"/>
              <a:t>la técnica de diluciones seriadas, y el método de Reed y Muench se determinó la dosis infectiva media en cultivo celular del virus de estomatitis vesicular en 10</a:t>
            </a:r>
            <a:r>
              <a:rPr lang="es-EC" baseline="30000" dirty="0"/>
              <a:t>-4.17</a:t>
            </a:r>
            <a:r>
              <a:rPr lang="es-EC" dirty="0"/>
              <a:t>.</a:t>
            </a:r>
          </a:p>
          <a:p>
            <a:pPr marL="342900" indent="-342900" algn="just">
              <a:buFont typeface="+mj-lt"/>
              <a:buAutoNum type="arabicPeriod"/>
            </a:pPr>
            <a:r>
              <a:rPr lang="es-EC" dirty="0" smtClean="0"/>
              <a:t>Mediante </a:t>
            </a:r>
            <a:r>
              <a:rPr lang="es-EC" dirty="0"/>
              <a:t>la técnica de diluciones seriadas se determinó la sensibilidad analítica de la prueba en 10</a:t>
            </a:r>
            <a:r>
              <a:rPr lang="es-EC" baseline="30000" dirty="0"/>
              <a:t>-5</a:t>
            </a:r>
            <a:r>
              <a:rPr lang="es-EC" dirty="0"/>
              <a:t>.</a:t>
            </a:r>
          </a:p>
          <a:p>
            <a:pPr marL="342900" indent="-342900" algn="just">
              <a:buFont typeface="+mj-lt"/>
              <a:buAutoNum type="arabicPeriod"/>
            </a:pPr>
            <a:r>
              <a:rPr lang="es-EC" dirty="0" smtClean="0"/>
              <a:t>El </a:t>
            </a:r>
            <a:r>
              <a:rPr lang="es-EC" dirty="0"/>
              <a:t>análisis de </a:t>
            </a:r>
            <a:r>
              <a:rPr lang="es-EC" dirty="0" err="1"/>
              <a:t>rt</a:t>
            </a:r>
            <a:r>
              <a:rPr lang="es-EC" dirty="0"/>
              <a:t>-PCR de las 3 muestras provenientes del ensayo de repetibilidad, evidenció que la prueba de aislamiento viral es más sensible que ELISA sándwich indirecto.</a:t>
            </a:r>
          </a:p>
          <a:p>
            <a:endParaRPr lang="es-EC" dirty="0"/>
          </a:p>
        </p:txBody>
      </p:sp>
    </p:spTree>
    <p:extLst>
      <p:ext uri="{BB962C8B-B14F-4D97-AF65-F5344CB8AC3E}">
        <p14:creationId xmlns:p14="http://schemas.microsoft.com/office/powerpoint/2010/main" val="3399871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718627" y="-14514"/>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RECOMENDACIONES</a:t>
            </a:r>
            <a:endParaRPr lang="es-EC" b="0" i="0" kern="0" dirty="0">
              <a:solidFill>
                <a:schemeClr val="tx1"/>
              </a:solidFill>
              <a:latin typeface="+mn-lt"/>
              <a:cs typeface="Arial" panose="020B0604020202020204" pitchFamily="34" charset="0"/>
            </a:endParaRPr>
          </a:p>
        </p:txBody>
      </p:sp>
      <p:sp>
        <p:nvSpPr>
          <p:cNvPr id="2" name="CuadroTexto 1"/>
          <p:cNvSpPr txBox="1"/>
          <p:nvPr/>
        </p:nvSpPr>
        <p:spPr>
          <a:xfrm>
            <a:off x="723332" y="2019869"/>
            <a:ext cx="10522424" cy="2585323"/>
          </a:xfrm>
          <a:prstGeom prst="rect">
            <a:avLst/>
          </a:prstGeom>
          <a:noFill/>
        </p:spPr>
        <p:txBody>
          <a:bodyPr wrap="square" rtlCol="0">
            <a:spAutoFit/>
          </a:bodyPr>
          <a:lstStyle/>
          <a:p>
            <a:pPr marL="342900" indent="-342900" algn="just">
              <a:buFont typeface="+mj-lt"/>
              <a:buAutoNum type="arabicPeriod"/>
            </a:pPr>
            <a:r>
              <a:rPr lang="es-EC" dirty="0"/>
              <a:t>Para los ensayos a realizar es aconsejable trabajar con los pases iniciales de la línea celular BHK-21, mientras mayor sea el número de pases de la línea celular, aumenta la susceptibilidad de las células. </a:t>
            </a:r>
          </a:p>
          <a:p>
            <a:pPr marL="342900" indent="-342900" algn="just">
              <a:buFont typeface="+mj-lt"/>
              <a:buAutoNum type="arabicPeriod"/>
            </a:pPr>
            <a:r>
              <a:rPr lang="es-EC" dirty="0" smtClean="0"/>
              <a:t>Antes </a:t>
            </a:r>
            <a:r>
              <a:rPr lang="es-EC" dirty="0"/>
              <a:t>de empezar con los ensayos de inoculación, es necesario disponer primero de un stock congelado de la línea celular lo suficientemente amplio, que nos permita ejecutar más ensayos de los proyectado.   </a:t>
            </a:r>
          </a:p>
          <a:p>
            <a:pPr marL="342900" indent="-342900" algn="just">
              <a:buFont typeface="+mj-lt"/>
              <a:buAutoNum type="arabicPeriod"/>
            </a:pPr>
            <a:r>
              <a:rPr lang="es-EC" dirty="0" smtClean="0"/>
              <a:t>En </a:t>
            </a:r>
            <a:r>
              <a:rPr lang="es-EC" dirty="0"/>
              <a:t>el protocolo para inocular el virus de estomatitis vesicular en la capa preformada de células BHK-21, los lavados con PBS se deben de realizar con mucha precaución, un exceso de fuerza al momento de depositar el PBS en los pocillos de la placa, puede despegar la capa preformada de células BHK-21.</a:t>
            </a:r>
          </a:p>
          <a:p>
            <a:pPr marL="342900" indent="-342900" algn="just">
              <a:buFont typeface="+mj-lt"/>
              <a:buAutoNum type="arabicPeriod"/>
            </a:pPr>
            <a:r>
              <a:rPr lang="es-EC" dirty="0" smtClean="0"/>
              <a:t>En </a:t>
            </a:r>
            <a:r>
              <a:rPr lang="es-EC" dirty="0"/>
              <a:t>próximos estudios se recomienda completar el análisis molecular de las 30 muestras empleadas en el ensayo de repetibilidad.</a:t>
            </a:r>
          </a:p>
        </p:txBody>
      </p:sp>
    </p:spTree>
    <p:extLst>
      <p:ext uri="{BB962C8B-B14F-4D97-AF65-F5344CB8AC3E}">
        <p14:creationId xmlns:p14="http://schemas.microsoft.com/office/powerpoint/2010/main" val="1224796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4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7302" y="5955075"/>
            <a:ext cx="3089595" cy="7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8630769" y="142761"/>
            <a:ext cx="3416128" cy="584775"/>
          </a:xfrm>
          <a:prstGeom prst="rect">
            <a:avLst/>
          </a:prstGeom>
          <a:noFill/>
        </p:spPr>
        <p:txBody>
          <a:bodyPr wrap="none" rtlCol="0">
            <a:spAutoFit/>
          </a:bodyPr>
          <a:lstStyle/>
          <a:p>
            <a:pPr algn="r"/>
            <a:r>
              <a:rPr lang="es-ES" sz="3200" b="1" i="1" dirty="0">
                <a:solidFill>
                  <a:srgbClr val="800000"/>
                </a:solidFill>
              </a:rPr>
              <a:t>AGRADECIMIENTOS</a:t>
            </a:r>
          </a:p>
        </p:txBody>
      </p:sp>
      <p:sp>
        <p:nvSpPr>
          <p:cNvPr id="2" name="1 Rectángulo"/>
          <p:cNvSpPr/>
          <p:nvPr/>
        </p:nvSpPr>
        <p:spPr>
          <a:xfrm>
            <a:off x="2335934" y="869913"/>
            <a:ext cx="7557420" cy="4801314"/>
          </a:xfrm>
          <a:prstGeom prst="rect">
            <a:avLst/>
          </a:prstGeom>
        </p:spPr>
        <p:txBody>
          <a:bodyPr wrap="square">
            <a:spAutoFit/>
          </a:bodyPr>
          <a:lstStyle/>
          <a:p>
            <a:pPr algn="ctr"/>
            <a:r>
              <a:rPr lang="es-EC" b="1" dirty="0" smtClean="0">
                <a:cs typeface="Times" panose="02020603050405020304" pitchFamily="18" charset="0"/>
              </a:rPr>
              <a:t>Colaboradores</a:t>
            </a:r>
            <a:r>
              <a:rPr lang="es-EC" dirty="0" smtClean="0">
                <a:cs typeface="Times" panose="02020603050405020304" pitchFamily="18" charset="0"/>
              </a:rPr>
              <a:t>: </a:t>
            </a:r>
            <a:endParaRPr lang="es-EC" dirty="0">
              <a:cs typeface="Times" panose="02020603050405020304" pitchFamily="18" charset="0"/>
            </a:endParaRPr>
          </a:p>
          <a:p>
            <a:pPr algn="ctr"/>
            <a:endParaRPr lang="es-EC" dirty="0">
              <a:cs typeface="Times" panose="02020603050405020304" pitchFamily="18" charset="0"/>
            </a:endParaRPr>
          </a:p>
          <a:p>
            <a:pPr algn="ctr"/>
            <a:r>
              <a:rPr lang="es-EC" dirty="0" smtClean="0">
                <a:cs typeface="Times" panose="02020603050405020304" pitchFamily="18" charset="0"/>
              </a:rPr>
              <a:t>Ing. Alexander Maldonado Orbe</a:t>
            </a:r>
            <a:endParaRPr lang="es-EC" dirty="0">
              <a:cs typeface="Times" panose="02020603050405020304" pitchFamily="18" charset="0"/>
            </a:endParaRPr>
          </a:p>
          <a:p>
            <a:pPr algn="ctr"/>
            <a:r>
              <a:rPr lang="es-EC" dirty="0" smtClean="0">
                <a:cs typeface="Times" panose="02020603050405020304" pitchFamily="18" charset="0"/>
              </a:rPr>
              <a:t>  Responsable laboratorio de cultivo celular-AGROCALIDAD</a:t>
            </a:r>
            <a:endParaRPr lang="es-EC" dirty="0">
              <a:cs typeface="Times" panose="02020603050405020304" pitchFamily="18" charset="0"/>
            </a:endParaRPr>
          </a:p>
          <a:p>
            <a:pPr algn="ctr"/>
            <a:endParaRPr lang="es-EC" dirty="0">
              <a:cs typeface="Times" panose="02020603050405020304" pitchFamily="18" charset="0"/>
            </a:endParaRPr>
          </a:p>
          <a:p>
            <a:pPr algn="ctr"/>
            <a:r>
              <a:rPr lang="es-EC" dirty="0" err="1" smtClean="0">
                <a:cs typeface="Times" panose="02020603050405020304" pitchFamily="18" charset="0"/>
              </a:rPr>
              <a:t>Nathaly</a:t>
            </a:r>
            <a:r>
              <a:rPr lang="es-EC" dirty="0" smtClean="0">
                <a:cs typeface="Times" panose="02020603050405020304" pitchFamily="18" charset="0"/>
              </a:rPr>
              <a:t> </a:t>
            </a:r>
            <a:r>
              <a:rPr lang="es-EC" dirty="0">
                <a:cs typeface="Times" panose="02020603050405020304" pitchFamily="18" charset="0"/>
              </a:rPr>
              <a:t>Morales Granda </a:t>
            </a:r>
            <a:r>
              <a:rPr lang="es-EC" dirty="0" smtClean="0">
                <a:cs typeface="Times" panose="02020603050405020304" pitchFamily="18" charset="0"/>
              </a:rPr>
              <a:t>MVZ</a:t>
            </a:r>
            <a:r>
              <a:rPr lang="es-EC" dirty="0">
                <a:cs typeface="Times" panose="02020603050405020304" pitchFamily="18" charset="0"/>
              </a:rPr>
              <a:t> , </a:t>
            </a:r>
            <a:r>
              <a:rPr lang="es-EC" dirty="0" err="1">
                <a:cs typeface="Times" panose="02020603050405020304" pitchFamily="18" charset="0"/>
              </a:rPr>
              <a:t>M.Sc</a:t>
            </a:r>
            <a:r>
              <a:rPr lang="es-EC" dirty="0">
                <a:cs typeface="Times" panose="02020603050405020304" pitchFamily="18" charset="0"/>
              </a:rPr>
              <a:t>. </a:t>
            </a:r>
            <a:endParaRPr lang="es-EC" dirty="0" smtClean="0">
              <a:cs typeface="Times" panose="02020603050405020304" pitchFamily="18" charset="0"/>
            </a:endParaRPr>
          </a:p>
          <a:p>
            <a:pPr algn="ctr"/>
            <a:r>
              <a:rPr lang="es-EC" dirty="0" smtClean="0">
                <a:cs typeface="Times" panose="02020603050405020304" pitchFamily="18" charset="0"/>
              </a:rPr>
              <a:t>Responsable </a:t>
            </a:r>
            <a:r>
              <a:rPr lang="es-EC" dirty="0">
                <a:cs typeface="Times" panose="02020603050405020304" pitchFamily="18" charset="0"/>
              </a:rPr>
              <a:t>laboratorio de cultivo celular-AGROCALIDAD</a:t>
            </a:r>
            <a:endParaRPr lang="es-EC" dirty="0" smtClean="0">
              <a:cs typeface="Times" panose="02020603050405020304" pitchFamily="18" charset="0"/>
            </a:endParaRPr>
          </a:p>
          <a:p>
            <a:pPr algn="ctr"/>
            <a:endParaRPr lang="es-EC" dirty="0" smtClean="0">
              <a:cs typeface="Times" panose="02020603050405020304" pitchFamily="18" charset="0"/>
            </a:endParaRPr>
          </a:p>
          <a:p>
            <a:pPr algn="ctr"/>
            <a:r>
              <a:rPr lang="es-EC" dirty="0" smtClean="0">
                <a:cs typeface="Times" panose="02020603050405020304" pitchFamily="18" charset="0"/>
              </a:rPr>
              <a:t>Ing. María Teresa Salinas Aponte </a:t>
            </a:r>
            <a:r>
              <a:rPr lang="es-EC" dirty="0" err="1">
                <a:cs typeface="Times" panose="02020603050405020304" pitchFamily="18" charset="0"/>
              </a:rPr>
              <a:t>M.Sc</a:t>
            </a:r>
            <a:r>
              <a:rPr lang="es-EC" dirty="0">
                <a:cs typeface="Times" panose="02020603050405020304" pitchFamily="18" charset="0"/>
              </a:rPr>
              <a:t>. </a:t>
            </a:r>
            <a:endParaRPr lang="es-EC" dirty="0" smtClean="0">
              <a:cs typeface="Times" panose="02020603050405020304" pitchFamily="18" charset="0"/>
            </a:endParaRPr>
          </a:p>
          <a:p>
            <a:pPr algn="ctr"/>
            <a:r>
              <a:rPr lang="es-EC" dirty="0" smtClean="0">
                <a:cs typeface="Times" panose="02020603050405020304" pitchFamily="18" charset="0"/>
              </a:rPr>
              <a:t>Laboratorio Virología-AGROCALIDAD</a:t>
            </a:r>
          </a:p>
          <a:p>
            <a:pPr algn="ctr"/>
            <a:endParaRPr lang="es-EC" dirty="0" smtClean="0">
              <a:cs typeface="Times" panose="02020603050405020304" pitchFamily="18" charset="0"/>
            </a:endParaRPr>
          </a:p>
          <a:p>
            <a:pPr algn="ctr"/>
            <a:r>
              <a:rPr lang="es-EC" dirty="0" smtClean="0">
                <a:cs typeface="Times" panose="02020603050405020304" pitchFamily="18" charset="0"/>
              </a:rPr>
              <a:t>Jorge Espinoza</a:t>
            </a:r>
            <a:r>
              <a:rPr lang="es-EC" dirty="0">
                <a:cs typeface="Times" panose="02020603050405020304" pitchFamily="18" charset="0"/>
              </a:rPr>
              <a:t> MVZ</a:t>
            </a:r>
            <a:endParaRPr lang="es-EC" dirty="0" smtClean="0">
              <a:cs typeface="Times" panose="02020603050405020304" pitchFamily="18" charset="0"/>
            </a:endParaRPr>
          </a:p>
          <a:p>
            <a:pPr algn="ctr"/>
            <a:r>
              <a:rPr lang="es-EC" dirty="0" smtClean="0">
                <a:cs typeface="Times" panose="02020603050405020304" pitchFamily="18" charset="0"/>
              </a:rPr>
              <a:t>Laboratorio Virología-Agrocalidad</a:t>
            </a:r>
          </a:p>
          <a:p>
            <a:pPr algn="ctr"/>
            <a:endParaRPr lang="es-EC" dirty="0" smtClean="0">
              <a:cs typeface="Times" panose="02020603050405020304" pitchFamily="18" charset="0"/>
            </a:endParaRPr>
          </a:p>
          <a:p>
            <a:pPr algn="ctr"/>
            <a:r>
              <a:rPr lang="es-EC" dirty="0" smtClean="0">
                <a:cs typeface="Times" panose="02020603050405020304" pitchFamily="18" charset="0"/>
              </a:rPr>
              <a:t>María </a:t>
            </a:r>
            <a:r>
              <a:rPr lang="es-EC" dirty="0" err="1">
                <a:cs typeface="Times" panose="02020603050405020304" pitchFamily="18" charset="0"/>
              </a:rPr>
              <a:t>Agusta</a:t>
            </a:r>
            <a:r>
              <a:rPr lang="es-EC" dirty="0">
                <a:cs typeface="Times" panose="02020603050405020304" pitchFamily="18" charset="0"/>
              </a:rPr>
              <a:t> </a:t>
            </a:r>
            <a:r>
              <a:rPr lang="es-EC" dirty="0" smtClean="0">
                <a:cs typeface="Times" panose="02020603050405020304" pitchFamily="18" charset="0"/>
              </a:rPr>
              <a:t>Chávez</a:t>
            </a:r>
            <a:r>
              <a:rPr lang="es-EC" dirty="0"/>
              <a:t> </a:t>
            </a:r>
            <a:r>
              <a:rPr lang="es-EC" dirty="0" smtClean="0"/>
              <a:t>MVZ</a:t>
            </a:r>
            <a:r>
              <a:rPr lang="es-EC" dirty="0" smtClean="0">
                <a:cs typeface="Times" panose="02020603050405020304" pitchFamily="18" charset="0"/>
              </a:rPr>
              <a:t>, </a:t>
            </a:r>
            <a:r>
              <a:rPr lang="es-EC" dirty="0" err="1">
                <a:cs typeface="Times" panose="02020603050405020304" pitchFamily="18" charset="0"/>
              </a:rPr>
              <a:t>M.Sc</a:t>
            </a:r>
            <a:r>
              <a:rPr lang="es-EC" dirty="0">
                <a:cs typeface="Times" panose="02020603050405020304" pitchFamily="18" charset="0"/>
              </a:rPr>
              <a:t>. </a:t>
            </a:r>
          </a:p>
          <a:p>
            <a:pPr algn="ctr"/>
            <a:r>
              <a:rPr lang="es-EC" dirty="0" smtClean="0">
                <a:cs typeface="Times" panose="02020603050405020304" pitchFamily="18" charset="0"/>
              </a:rPr>
              <a:t>Carrera </a:t>
            </a:r>
            <a:r>
              <a:rPr lang="es-EC" dirty="0">
                <a:cs typeface="Times" panose="02020603050405020304" pitchFamily="18" charset="0"/>
              </a:rPr>
              <a:t>de Ingeniería en Biotecnología Matriz Sangolquí - ESPE</a:t>
            </a:r>
          </a:p>
          <a:p>
            <a:pPr algn="ctr"/>
            <a:endParaRPr lang="es-EC" dirty="0">
              <a:cs typeface="Times" panose="02020603050405020304" pitchFamily="18" charset="0"/>
            </a:endParaRPr>
          </a:p>
        </p:txBody>
      </p:sp>
      <p:pic>
        <p:nvPicPr>
          <p:cNvPr id="6" name="Picture 6" descr="http://ugi.espe.edu.ec/ugi/wp-content/uploads/2014/06/Logo-RP-UFA-ESP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2740" y="861053"/>
            <a:ext cx="2921180" cy="7969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decv.espe.edu.ec/wp-content/uploads/2015/01/sello-biote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9706" y="2014587"/>
            <a:ext cx="1842741" cy="1793942"/>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195941" y="-14514"/>
            <a:ext cx="6212115" cy="9144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3800" i="0" kern="0" dirty="0" smtClean="0">
                <a:solidFill>
                  <a:schemeClr val="accent3">
                    <a:lumMod val="40000"/>
                    <a:lumOff val="60000"/>
                  </a:schemeClr>
                </a:solidFill>
                <a:latin typeface="+mn-lt"/>
                <a:cs typeface="Arial" panose="020B0604020202020204" pitchFamily="34" charset="0"/>
              </a:rPr>
              <a:t>30</a:t>
            </a:r>
            <a:endParaRPr lang="es-EC" sz="3800" i="0" kern="0" dirty="0">
              <a:solidFill>
                <a:schemeClr val="accent3">
                  <a:lumMod val="40000"/>
                  <a:lumOff val="60000"/>
                </a:schemeClr>
              </a:solidFill>
              <a:latin typeface="+mn-lt"/>
              <a:cs typeface="Arial" panose="020B0604020202020204" pitchFamily="34" charset="0"/>
            </a:endParaRPr>
          </a:p>
        </p:txBody>
      </p:sp>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689" y="573737"/>
            <a:ext cx="3333750" cy="1371600"/>
          </a:xfrm>
          <a:prstGeom prst="rect">
            <a:avLst/>
          </a:prstGeom>
        </p:spPr>
      </p:pic>
    </p:spTree>
    <p:extLst>
      <p:ext uri="{BB962C8B-B14F-4D97-AF65-F5344CB8AC3E}">
        <p14:creationId xmlns:p14="http://schemas.microsoft.com/office/powerpoint/2010/main" val="429148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95941" y="-14514"/>
            <a:ext cx="6212115" cy="9144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3800" i="0" kern="0" dirty="0" smtClean="0">
                <a:solidFill>
                  <a:schemeClr val="accent3">
                    <a:lumMod val="40000"/>
                    <a:lumOff val="60000"/>
                  </a:schemeClr>
                </a:solidFill>
                <a:latin typeface="+mn-lt"/>
                <a:cs typeface="Arial" panose="020B0604020202020204" pitchFamily="34" charset="0"/>
              </a:rPr>
              <a:t>1</a:t>
            </a:r>
            <a:endParaRPr lang="es-EC" sz="3800" i="0" kern="0" dirty="0">
              <a:solidFill>
                <a:schemeClr val="accent3">
                  <a:lumMod val="40000"/>
                  <a:lumOff val="60000"/>
                </a:schemeClr>
              </a:solidFill>
              <a:latin typeface="+mn-lt"/>
              <a:cs typeface="Arial" panose="020B0604020202020204" pitchFamily="34" charset="0"/>
            </a:endParaRPr>
          </a:p>
        </p:txBody>
      </p:sp>
      <p:sp>
        <p:nvSpPr>
          <p:cNvPr id="18" name="17 CuadroTexto"/>
          <p:cNvSpPr txBox="1"/>
          <p:nvPr/>
        </p:nvSpPr>
        <p:spPr>
          <a:xfrm>
            <a:off x="803380" y="1582528"/>
            <a:ext cx="9691748" cy="646331"/>
          </a:xfrm>
          <a:prstGeom prst="rect">
            <a:avLst/>
          </a:prstGeom>
          <a:noFill/>
        </p:spPr>
        <p:txBody>
          <a:bodyPr wrap="square" rtlCol="0">
            <a:spAutoFit/>
          </a:bodyPr>
          <a:lstStyle/>
          <a:p>
            <a:pPr lvl="0"/>
            <a:r>
              <a:rPr lang="es-EC" dirty="0"/>
              <a:t>E</a:t>
            </a:r>
            <a:r>
              <a:rPr lang="es-EC" dirty="0" smtClean="0"/>
              <a:t>s </a:t>
            </a:r>
            <a:r>
              <a:rPr lang="es-EC" dirty="0"/>
              <a:t>una enfermedad del ganado causada por algunos miembros del género </a:t>
            </a:r>
            <a:r>
              <a:rPr lang="es-EC" i="1" dirty="0" err="1"/>
              <a:t>Vesiculovirus</a:t>
            </a:r>
            <a:r>
              <a:rPr lang="es-EC" dirty="0"/>
              <a:t>, pertenecientes a la familia </a:t>
            </a:r>
            <a:r>
              <a:rPr lang="es-EC" i="1" dirty="0" err="1"/>
              <a:t>r</a:t>
            </a:r>
            <a:r>
              <a:rPr lang="es-EC" i="1" dirty="0" err="1" smtClean="0"/>
              <a:t>habdoviridae</a:t>
            </a:r>
            <a:endParaRPr lang="es-EC" i="1" dirty="0"/>
          </a:p>
        </p:txBody>
      </p:sp>
      <p:sp>
        <p:nvSpPr>
          <p:cNvPr id="21" name="20 Rectángulo redondeado"/>
          <p:cNvSpPr/>
          <p:nvPr/>
        </p:nvSpPr>
        <p:spPr>
          <a:xfrm>
            <a:off x="897723" y="899886"/>
            <a:ext cx="4820903" cy="56160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Qué es estomatitis vesicular (EV) ?</a:t>
            </a:r>
            <a:endParaRPr lang="es-EC" dirty="0"/>
          </a:p>
        </p:txBody>
      </p:sp>
      <p:sp>
        <p:nvSpPr>
          <p:cNvPr id="15" name="14 CuadroTexto"/>
          <p:cNvSpPr txBox="1"/>
          <p:nvPr/>
        </p:nvSpPr>
        <p:spPr>
          <a:xfrm>
            <a:off x="307152" y="6327346"/>
            <a:ext cx="5196116" cy="584775"/>
          </a:xfrm>
          <a:prstGeom prst="rect">
            <a:avLst/>
          </a:prstGeom>
          <a:noFill/>
        </p:spPr>
        <p:txBody>
          <a:bodyPr wrap="square" rtlCol="0">
            <a:spAutoFit/>
          </a:bodyPr>
          <a:lstStyle/>
          <a:p>
            <a:r>
              <a:rPr lang="en-US" sz="1600"/>
              <a:t>Wood, J.  (2015). Vesicular stomatitis found in SD cattle | TSLN.com. Livestock News. </a:t>
            </a:r>
            <a:endParaRPr lang="es-EC" sz="1600" dirty="0"/>
          </a:p>
        </p:txBody>
      </p:sp>
      <p:sp>
        <p:nvSpPr>
          <p:cNvPr id="22" name="1 Título"/>
          <p:cNvSpPr>
            <a:spLocks noGrp="1"/>
          </p:cNvSpPr>
          <p:nvPr>
            <p:ph type="title"/>
          </p:nvPr>
        </p:nvSpPr>
        <p:spPr>
          <a:xfrm>
            <a:off x="5718627" y="-14514"/>
            <a:ext cx="6212115" cy="1143000"/>
          </a:xfrm>
        </p:spPr>
        <p:txBody>
          <a:bodyPr/>
          <a:lstStyle/>
          <a:p>
            <a:r>
              <a:rPr lang="es-EC" b="0" i="0" dirty="0" smtClean="0">
                <a:solidFill>
                  <a:schemeClr val="tx1"/>
                </a:solidFill>
                <a:latin typeface="+mn-lt"/>
                <a:cs typeface="Arial" panose="020B0604020202020204" pitchFamily="34" charset="0"/>
              </a:rPr>
              <a:t>INTRODUCCIÓN</a:t>
            </a:r>
            <a:endParaRPr lang="es-EC" b="0" i="0" dirty="0">
              <a:solidFill>
                <a:schemeClr val="tx1"/>
              </a:solidFill>
              <a:latin typeface="+mn-lt"/>
              <a:cs typeface="Arial" panose="020B0604020202020204" pitchFamily="34" charset="0"/>
            </a:endParaRPr>
          </a:p>
        </p:txBody>
      </p:sp>
      <p:pic>
        <p:nvPicPr>
          <p:cNvPr id="2" name="Imagen 1"/>
          <p:cNvPicPr>
            <a:picLocks noChangeAspect="1"/>
          </p:cNvPicPr>
          <p:nvPr/>
        </p:nvPicPr>
        <p:blipFill>
          <a:blip r:embed="rId3"/>
          <a:stretch>
            <a:fillRect/>
          </a:stretch>
        </p:blipFill>
        <p:spPr>
          <a:xfrm>
            <a:off x="2259904" y="2644857"/>
            <a:ext cx="2765515" cy="2072232"/>
          </a:xfrm>
          <a:prstGeom prst="rect">
            <a:avLst/>
          </a:prstGeom>
        </p:spPr>
      </p:pic>
      <p:pic>
        <p:nvPicPr>
          <p:cNvPr id="3" name="Imagen 2"/>
          <p:cNvPicPr>
            <a:picLocks noChangeAspect="1"/>
          </p:cNvPicPr>
          <p:nvPr/>
        </p:nvPicPr>
        <p:blipFill>
          <a:blip r:embed="rId4"/>
          <a:stretch>
            <a:fillRect/>
          </a:stretch>
        </p:blipFill>
        <p:spPr>
          <a:xfrm>
            <a:off x="6408056" y="2622349"/>
            <a:ext cx="3117767" cy="2073392"/>
          </a:xfrm>
          <a:prstGeom prst="rect">
            <a:avLst/>
          </a:prstGeom>
        </p:spPr>
      </p:pic>
      <p:sp>
        <p:nvSpPr>
          <p:cNvPr id="23" name="5 Rectángulo"/>
          <p:cNvSpPr/>
          <p:nvPr/>
        </p:nvSpPr>
        <p:spPr>
          <a:xfrm>
            <a:off x="1187356" y="4988018"/>
            <a:ext cx="5573492" cy="923330"/>
          </a:xfrm>
          <a:prstGeom prst="rect">
            <a:avLst/>
          </a:prstGeom>
        </p:spPr>
        <p:txBody>
          <a:bodyPr wrap="square">
            <a:spAutoFit/>
          </a:bodyPr>
          <a:lstStyle/>
          <a:p>
            <a:pPr algn="just">
              <a:spcBef>
                <a:spcPct val="0"/>
              </a:spcBef>
            </a:pPr>
            <a:r>
              <a:rPr lang="es-VE" dirty="0" smtClean="0"/>
              <a:t>Clínicamente  se manifiesta </a:t>
            </a:r>
            <a:r>
              <a:rPr lang="es-EC" dirty="0"/>
              <a:t>c</a:t>
            </a:r>
            <a:r>
              <a:rPr lang="es-EC" dirty="0" smtClean="0"/>
              <a:t>on </a:t>
            </a:r>
            <a:r>
              <a:rPr lang="es-EC" dirty="0"/>
              <a:t>ampollas, llagas y desprendimiento de piel en el </a:t>
            </a:r>
            <a:r>
              <a:rPr lang="es-EC" dirty="0" smtClean="0"/>
              <a:t>hocico, lengua, orejas</a:t>
            </a:r>
            <a:r>
              <a:rPr lang="es-EC" dirty="0"/>
              <a:t>, y por encima de los cascos </a:t>
            </a:r>
            <a:endParaRPr lang="es-VE" altLang="es-VE" dirty="0"/>
          </a:p>
        </p:txBody>
      </p:sp>
    </p:spTree>
    <p:extLst>
      <p:ext uri="{BB962C8B-B14F-4D97-AF65-F5344CB8AC3E}">
        <p14:creationId xmlns:p14="http://schemas.microsoft.com/office/powerpoint/2010/main" val="2808590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86970" y="319314"/>
            <a:ext cx="7547429" cy="1569660"/>
          </a:xfrm>
          <a:prstGeom prst="rect">
            <a:avLst/>
          </a:prstGeom>
          <a:noFill/>
        </p:spPr>
        <p:txBody>
          <a:bodyPr wrap="square" rtlCol="0">
            <a:spAutoFit/>
          </a:bodyPr>
          <a:lstStyle/>
          <a:p>
            <a:r>
              <a:rPr lang="es-EC" sz="9600" i="1" u="sng" dirty="0" smtClean="0">
                <a:solidFill>
                  <a:schemeClr val="bg1"/>
                </a:solidFill>
              </a:rPr>
              <a:t>GRACIAS</a:t>
            </a:r>
            <a:endParaRPr lang="es-EC" sz="9600" i="1" u="sng" dirty="0">
              <a:solidFill>
                <a:schemeClr val="bg1"/>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136" y="614149"/>
            <a:ext cx="4568873" cy="5588758"/>
          </a:xfrm>
          <a:prstGeom prst="rect">
            <a:avLst/>
          </a:prstGeom>
        </p:spPr>
      </p:pic>
      <p:sp>
        <p:nvSpPr>
          <p:cNvPr id="5" name="Rectángulo 4"/>
          <p:cNvSpPr/>
          <p:nvPr/>
        </p:nvSpPr>
        <p:spPr>
          <a:xfrm>
            <a:off x="8755919" y="2485198"/>
            <a:ext cx="2896114" cy="923330"/>
          </a:xfrm>
          <a:prstGeom prst="rect">
            <a:avLst/>
          </a:prstGeom>
          <a:noFill/>
        </p:spPr>
        <p:txBody>
          <a:bodyPr wrap="none" lIns="91440" tIns="45720" rIns="91440" bIns="45720">
            <a:spAutoFit/>
          </a:bodyPr>
          <a:lstStyle/>
          <a:p>
            <a:pPr algn="ctr"/>
            <a:r>
              <a:rPr lang="es-E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GRACIAS</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372017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87178" y="666821"/>
            <a:ext cx="3373395" cy="461665"/>
          </a:xfrm>
          <a:prstGeom prst="rect">
            <a:avLst/>
          </a:prstGeom>
          <a:noFill/>
        </p:spPr>
        <p:txBody>
          <a:bodyPr wrap="square" rtlCol="0">
            <a:spAutoFit/>
          </a:bodyPr>
          <a:lstStyle/>
          <a:p>
            <a:endParaRPr lang="es-EC" sz="2400" b="1" dirty="0"/>
          </a:p>
        </p:txBody>
      </p:sp>
      <p:sp>
        <p:nvSpPr>
          <p:cNvPr id="4" name="3 Rectángulo redondeado"/>
          <p:cNvSpPr/>
          <p:nvPr/>
        </p:nvSpPr>
        <p:spPr>
          <a:xfrm>
            <a:off x="896694" y="1484407"/>
            <a:ext cx="3293168" cy="4354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Virus estomatitis vesicular</a:t>
            </a:r>
            <a:endParaRPr lang="es-EC" b="1" dirty="0"/>
          </a:p>
        </p:txBody>
      </p:sp>
      <p:sp>
        <p:nvSpPr>
          <p:cNvPr id="8" name="7 Rectángulo"/>
          <p:cNvSpPr/>
          <p:nvPr/>
        </p:nvSpPr>
        <p:spPr>
          <a:xfrm>
            <a:off x="266620" y="6307605"/>
            <a:ext cx="6757920" cy="830997"/>
          </a:xfrm>
          <a:prstGeom prst="rect">
            <a:avLst/>
          </a:prstGeom>
        </p:spPr>
        <p:txBody>
          <a:bodyPr wrap="square">
            <a:spAutoFit/>
          </a:bodyPr>
          <a:lstStyle/>
          <a:p>
            <a:r>
              <a:rPr lang="es-EC" sz="1600" dirty="0" smtClean="0"/>
              <a:t>(</a:t>
            </a:r>
            <a:r>
              <a:rPr lang="en-US" sz="1600" i="1" dirty="0"/>
              <a:t>Whelan, S. P. J. (2008). Vesicular Stomatitis Virus. In Encyclopedia of Virology (pp. 291–	299). Elsevier Ltd. </a:t>
            </a:r>
            <a:endParaRPr lang="es-EC" sz="1600" dirty="0"/>
          </a:p>
          <a:p>
            <a:endParaRPr lang="es-EC" sz="1600" dirty="0"/>
          </a:p>
        </p:txBody>
      </p:sp>
      <p:sp>
        <p:nvSpPr>
          <p:cNvPr id="9" name="1 Título"/>
          <p:cNvSpPr txBox="1">
            <a:spLocks/>
          </p:cNvSpPr>
          <p:nvPr/>
        </p:nvSpPr>
        <p:spPr>
          <a:xfrm>
            <a:off x="5718627" y="-14514"/>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INTRODUCCIÓN</a:t>
            </a:r>
            <a:endParaRPr lang="es-EC" b="0" i="0" kern="0" dirty="0">
              <a:solidFill>
                <a:schemeClr val="tx1"/>
              </a:solidFill>
              <a:latin typeface="+mn-lt"/>
              <a:cs typeface="Arial" panose="020B0604020202020204" pitchFamily="34" charset="0"/>
            </a:endParaRPr>
          </a:p>
        </p:txBody>
      </p:sp>
      <p:sp>
        <p:nvSpPr>
          <p:cNvPr id="10" name="1 Título"/>
          <p:cNvSpPr txBox="1">
            <a:spLocks/>
          </p:cNvSpPr>
          <p:nvPr/>
        </p:nvSpPr>
        <p:spPr>
          <a:xfrm>
            <a:off x="195941" y="-14514"/>
            <a:ext cx="6212115" cy="9144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3800" i="0" kern="0" dirty="0">
                <a:solidFill>
                  <a:schemeClr val="accent3">
                    <a:lumMod val="40000"/>
                    <a:lumOff val="60000"/>
                  </a:schemeClr>
                </a:solidFill>
                <a:latin typeface="+mn-lt"/>
                <a:cs typeface="Arial" panose="020B0604020202020204" pitchFamily="34" charset="0"/>
              </a:rPr>
              <a:t>2</a:t>
            </a:r>
          </a:p>
        </p:txBody>
      </p:sp>
      <p:pic>
        <p:nvPicPr>
          <p:cNvPr id="11" name="Imagen 10"/>
          <p:cNvPicPr>
            <a:picLocks noChangeAspect="1"/>
          </p:cNvPicPr>
          <p:nvPr/>
        </p:nvPicPr>
        <p:blipFill>
          <a:blip r:embed="rId2"/>
          <a:stretch>
            <a:fillRect/>
          </a:stretch>
        </p:blipFill>
        <p:spPr>
          <a:xfrm>
            <a:off x="8297839" y="1471691"/>
            <a:ext cx="3316406" cy="4126000"/>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701853475"/>
              </p:ext>
            </p:extLst>
          </p:nvPr>
        </p:nvGraphicFramePr>
        <p:xfrm>
          <a:off x="896694" y="2504357"/>
          <a:ext cx="6127846" cy="2743200"/>
        </p:xfrm>
        <a:graphic>
          <a:graphicData uri="http://schemas.openxmlformats.org/drawingml/2006/table">
            <a:tbl>
              <a:tblPr firstRow="1" bandRow="1">
                <a:tableStyleId>{5C22544A-7EE6-4342-B048-85BDC9FD1C3A}</a:tableStyleId>
              </a:tblPr>
              <a:tblGrid>
                <a:gridCol w="2078518"/>
                <a:gridCol w="4049328"/>
              </a:tblGrid>
              <a:tr h="324817">
                <a:tc>
                  <a:txBody>
                    <a:bodyPr/>
                    <a:lstStyle/>
                    <a:p>
                      <a:endParaRPr lang="es-EC" dirty="0"/>
                    </a:p>
                  </a:txBody>
                  <a:tcPr/>
                </a:tc>
                <a:tc>
                  <a:txBody>
                    <a:bodyPr/>
                    <a:lstStyle/>
                    <a:p>
                      <a:endParaRPr lang="es-EC"/>
                    </a:p>
                  </a:txBody>
                  <a:tcPr/>
                </a:tc>
              </a:tr>
              <a:tr h="324817">
                <a:tc>
                  <a:txBody>
                    <a:bodyPr/>
                    <a:lstStyle/>
                    <a:p>
                      <a:r>
                        <a:rPr lang="es-EC" dirty="0" smtClean="0"/>
                        <a:t>Genoma</a:t>
                      </a:r>
                      <a:endParaRPr lang="es-EC" dirty="0"/>
                    </a:p>
                  </a:txBody>
                  <a:tcPr/>
                </a:tc>
                <a:tc>
                  <a:txBody>
                    <a:bodyPr/>
                    <a:lstStyle/>
                    <a:p>
                      <a:r>
                        <a:rPr lang="es-EC" dirty="0" smtClean="0"/>
                        <a:t>ARN monocatenario con sentido negativo no segmentado</a:t>
                      </a:r>
                      <a:endParaRPr lang="es-EC" dirty="0"/>
                    </a:p>
                  </a:txBody>
                  <a:tcPr/>
                </a:tc>
              </a:tr>
              <a:tr h="324817">
                <a:tc>
                  <a:txBody>
                    <a:bodyPr/>
                    <a:lstStyle/>
                    <a:p>
                      <a:r>
                        <a:rPr lang="es-EC" dirty="0" smtClean="0"/>
                        <a:t>Tamaño</a:t>
                      </a:r>
                      <a:r>
                        <a:rPr lang="es-EC" baseline="0" dirty="0" smtClean="0"/>
                        <a:t> del genoma</a:t>
                      </a:r>
                      <a:endParaRPr lang="es-EC" dirty="0"/>
                    </a:p>
                  </a:txBody>
                  <a:tcPr/>
                </a:tc>
                <a:tc>
                  <a:txBody>
                    <a:bodyPr/>
                    <a:lstStyle/>
                    <a:p>
                      <a:r>
                        <a:rPr lang="es-EC" dirty="0" smtClean="0"/>
                        <a:t>11</a:t>
                      </a:r>
                      <a:r>
                        <a:rPr lang="es-EC" baseline="0" dirty="0" smtClean="0"/>
                        <a:t> kb</a:t>
                      </a:r>
                      <a:endParaRPr lang="es-EC" dirty="0"/>
                    </a:p>
                  </a:txBody>
                  <a:tcPr/>
                </a:tc>
              </a:tr>
              <a:tr h="324817">
                <a:tc>
                  <a:txBody>
                    <a:bodyPr/>
                    <a:lstStyle/>
                    <a:p>
                      <a:r>
                        <a:rPr lang="es-EC" baseline="0" dirty="0" smtClean="0"/>
                        <a:t>Proteínas Codifica </a:t>
                      </a:r>
                      <a:endParaRPr lang="es-EC" dirty="0"/>
                    </a:p>
                  </a:txBody>
                  <a:tcPr/>
                </a:tc>
                <a:tc>
                  <a:txBody>
                    <a:bodyPr/>
                    <a:lstStyle/>
                    <a:p>
                      <a:r>
                        <a:rPr lang="es-EC" dirty="0" smtClean="0"/>
                        <a:t>5</a:t>
                      </a:r>
                      <a:endParaRPr lang="es-EC" dirty="0"/>
                    </a:p>
                  </a:txBody>
                  <a:tcPr/>
                </a:tc>
              </a:tr>
              <a:tr h="320040">
                <a:tc>
                  <a:txBody>
                    <a:bodyPr/>
                    <a:lstStyle/>
                    <a:p>
                      <a:r>
                        <a:rPr lang="es-EC" dirty="0" smtClean="0"/>
                        <a:t>Clasificación</a:t>
                      </a:r>
                      <a:r>
                        <a:rPr lang="es-EC" baseline="0" dirty="0" smtClean="0"/>
                        <a:t> Baltimore</a:t>
                      </a:r>
                      <a:endParaRPr lang="es-EC" dirty="0"/>
                    </a:p>
                  </a:txBody>
                  <a:tcPr/>
                </a:tc>
                <a:tc>
                  <a:txBody>
                    <a:bodyPr/>
                    <a:lstStyle/>
                    <a:p>
                      <a:r>
                        <a:rPr lang="es-EC" dirty="0" smtClean="0"/>
                        <a:t>Grupo</a:t>
                      </a:r>
                      <a:r>
                        <a:rPr lang="es-EC" baseline="0" dirty="0" smtClean="0"/>
                        <a:t> V</a:t>
                      </a:r>
                      <a:endParaRPr lang="es-EC" dirty="0"/>
                    </a:p>
                  </a:txBody>
                  <a:tcPr/>
                </a:tc>
              </a:tr>
              <a:tr h="320040">
                <a:tc>
                  <a:txBody>
                    <a:bodyPr/>
                    <a:lstStyle/>
                    <a:p>
                      <a:r>
                        <a:rPr lang="es-EC" dirty="0" smtClean="0"/>
                        <a:t>Serotipos</a:t>
                      </a:r>
                      <a:endParaRPr lang="es-EC" dirty="0"/>
                    </a:p>
                  </a:txBody>
                  <a:tcPr/>
                </a:tc>
                <a:tc>
                  <a:txBody>
                    <a:bodyPr/>
                    <a:lstStyle/>
                    <a:p>
                      <a:r>
                        <a:rPr lang="it-IT" dirty="0" smtClean="0"/>
                        <a:t>New Jersey (VEV-NJ) e Indiana (VEVI-1). </a:t>
                      </a:r>
                      <a:endParaRPr lang="es-EC" dirty="0"/>
                    </a:p>
                  </a:txBody>
                  <a:tcPr/>
                </a:tc>
              </a:tr>
            </a:tbl>
          </a:graphicData>
        </a:graphic>
      </p:graphicFrame>
    </p:spTree>
    <p:extLst>
      <p:ext uri="{BB962C8B-B14F-4D97-AF65-F5344CB8AC3E}">
        <p14:creationId xmlns:p14="http://schemas.microsoft.com/office/powerpoint/2010/main" val="2211562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8627" y="-14514"/>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INTRODUCCIÓN</a:t>
            </a:r>
            <a:endParaRPr lang="es-EC" b="0" i="0" kern="0" dirty="0">
              <a:solidFill>
                <a:schemeClr val="tx1"/>
              </a:solidFill>
              <a:latin typeface="+mn-lt"/>
              <a:cs typeface="Arial" panose="020B0604020202020204" pitchFamily="34" charset="0"/>
            </a:endParaRPr>
          </a:p>
        </p:txBody>
      </p:sp>
      <p:sp>
        <p:nvSpPr>
          <p:cNvPr id="3" name="3 Rectángulo redondeado"/>
          <p:cNvSpPr/>
          <p:nvPr/>
        </p:nvSpPr>
        <p:spPr>
          <a:xfrm>
            <a:off x="807413" y="693057"/>
            <a:ext cx="3293168" cy="4354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Transmisión</a:t>
            </a:r>
            <a:endParaRPr lang="es-EC" b="1" dirty="0"/>
          </a:p>
        </p:txBody>
      </p:sp>
      <p:pic>
        <p:nvPicPr>
          <p:cNvPr id="5" name="Imagen 4"/>
          <p:cNvPicPr>
            <a:picLocks noChangeAspect="1"/>
          </p:cNvPicPr>
          <p:nvPr/>
        </p:nvPicPr>
        <p:blipFill rotWithShape="1">
          <a:blip r:embed="rId2"/>
          <a:srcRect l="33358" t="26323" r="26119" b="8039"/>
          <a:stretch/>
        </p:blipFill>
        <p:spPr>
          <a:xfrm>
            <a:off x="1132763" y="1224700"/>
            <a:ext cx="5479052" cy="4989598"/>
          </a:xfrm>
          <a:prstGeom prst="rect">
            <a:avLst/>
          </a:prstGeom>
        </p:spPr>
      </p:pic>
      <p:sp>
        <p:nvSpPr>
          <p:cNvPr id="6" name="CuadroTexto 5"/>
          <p:cNvSpPr txBox="1"/>
          <p:nvPr/>
        </p:nvSpPr>
        <p:spPr>
          <a:xfrm>
            <a:off x="136478" y="6310512"/>
            <a:ext cx="8911988" cy="646331"/>
          </a:xfrm>
          <a:prstGeom prst="rect">
            <a:avLst/>
          </a:prstGeom>
          <a:noFill/>
        </p:spPr>
        <p:txBody>
          <a:bodyPr wrap="square" rtlCol="0">
            <a:spAutoFit/>
          </a:bodyPr>
          <a:lstStyle/>
          <a:p>
            <a:r>
              <a:rPr lang="en-US" i="1"/>
              <a:t>Rozo-Lopez, P., Drolet, B., &amp; Londoño-Renteria, B. (2018). Vesicular Stomatitis Virus 	Transmission: A Comparison of Incriminated Vectors. Insects, 9(4), 190. </a:t>
            </a:r>
            <a:endParaRPr lang="es-EC">
              <a:effectLst/>
            </a:endParaRPr>
          </a:p>
        </p:txBody>
      </p:sp>
      <p:pic>
        <p:nvPicPr>
          <p:cNvPr id="8" name="Imagen 7"/>
          <p:cNvPicPr>
            <a:picLocks noChangeAspect="1"/>
          </p:cNvPicPr>
          <p:nvPr/>
        </p:nvPicPr>
        <p:blipFill>
          <a:blip r:embed="rId3"/>
          <a:stretch>
            <a:fillRect/>
          </a:stretch>
        </p:blipFill>
        <p:spPr>
          <a:xfrm>
            <a:off x="6818964" y="1240878"/>
            <a:ext cx="666750" cy="1754326"/>
          </a:xfrm>
          <a:prstGeom prst="rect">
            <a:avLst/>
          </a:prstGeom>
        </p:spPr>
      </p:pic>
      <p:sp>
        <p:nvSpPr>
          <p:cNvPr id="9" name="CuadroTexto 8"/>
          <p:cNvSpPr txBox="1"/>
          <p:nvPr/>
        </p:nvSpPr>
        <p:spPr>
          <a:xfrm>
            <a:off x="7468806" y="1224700"/>
            <a:ext cx="2268395" cy="1754326"/>
          </a:xfrm>
          <a:prstGeom prst="rect">
            <a:avLst/>
          </a:prstGeom>
          <a:noFill/>
        </p:spPr>
        <p:txBody>
          <a:bodyPr wrap="square" rtlCol="0">
            <a:spAutoFit/>
          </a:bodyPr>
          <a:lstStyle/>
          <a:p>
            <a:r>
              <a:rPr lang="es-EC" dirty="0" smtClean="0"/>
              <a:t>Mecánica</a:t>
            </a:r>
          </a:p>
          <a:p>
            <a:r>
              <a:rPr lang="es-EC" dirty="0" smtClean="0"/>
              <a:t>Biológica</a:t>
            </a:r>
          </a:p>
          <a:p>
            <a:r>
              <a:rPr lang="es-EC" dirty="0" smtClean="0"/>
              <a:t>Transovárica</a:t>
            </a:r>
          </a:p>
          <a:p>
            <a:r>
              <a:rPr lang="es-EC" dirty="0" smtClean="0"/>
              <a:t>Alimentación</a:t>
            </a:r>
          </a:p>
          <a:p>
            <a:r>
              <a:rPr lang="es-EC" dirty="0" smtClean="0"/>
              <a:t>Contacto y Fómites</a:t>
            </a:r>
          </a:p>
          <a:p>
            <a:r>
              <a:rPr lang="es-EC" dirty="0" smtClean="0"/>
              <a:t>Potencial/no probado</a:t>
            </a:r>
            <a:endParaRPr lang="es-EC" dirty="0"/>
          </a:p>
        </p:txBody>
      </p:sp>
      <p:pic>
        <p:nvPicPr>
          <p:cNvPr id="11" name="Imagen 10"/>
          <p:cNvPicPr>
            <a:picLocks noChangeAspect="1"/>
          </p:cNvPicPr>
          <p:nvPr/>
        </p:nvPicPr>
        <p:blipFill>
          <a:blip r:embed="rId4"/>
          <a:stretch>
            <a:fillRect/>
          </a:stretch>
        </p:blipFill>
        <p:spPr>
          <a:xfrm>
            <a:off x="6869054" y="3717627"/>
            <a:ext cx="694115" cy="1228430"/>
          </a:xfrm>
          <a:prstGeom prst="rect">
            <a:avLst/>
          </a:prstGeom>
        </p:spPr>
      </p:pic>
      <p:pic>
        <p:nvPicPr>
          <p:cNvPr id="13" name="Imagen 12"/>
          <p:cNvPicPr>
            <a:picLocks noChangeAspect="1"/>
          </p:cNvPicPr>
          <p:nvPr/>
        </p:nvPicPr>
        <p:blipFill rotWithShape="1">
          <a:blip r:embed="rId5"/>
          <a:srcRect l="-1" r="-285" b="5432"/>
          <a:stretch/>
        </p:blipFill>
        <p:spPr>
          <a:xfrm>
            <a:off x="6969866" y="4946120"/>
            <a:ext cx="669728" cy="1251036"/>
          </a:xfrm>
          <a:prstGeom prst="rect">
            <a:avLst/>
          </a:prstGeom>
        </p:spPr>
      </p:pic>
      <p:sp>
        <p:nvSpPr>
          <p:cNvPr id="15" name="CuadroTexto 14"/>
          <p:cNvSpPr txBox="1"/>
          <p:nvPr/>
        </p:nvSpPr>
        <p:spPr>
          <a:xfrm>
            <a:off x="7550310" y="3644780"/>
            <a:ext cx="2367372" cy="2446824"/>
          </a:xfrm>
          <a:prstGeom prst="rect">
            <a:avLst/>
          </a:prstGeom>
          <a:noFill/>
        </p:spPr>
        <p:txBody>
          <a:bodyPr wrap="square" rtlCol="0">
            <a:spAutoFit/>
          </a:bodyPr>
          <a:lstStyle/>
          <a:p>
            <a:pPr>
              <a:lnSpc>
                <a:spcPct val="150000"/>
              </a:lnSpc>
            </a:pPr>
            <a:r>
              <a:rPr lang="es-EC" dirty="0" smtClean="0"/>
              <a:t>Saltamontes</a:t>
            </a:r>
          </a:p>
          <a:p>
            <a:pPr>
              <a:lnSpc>
                <a:spcPct val="150000"/>
              </a:lnSpc>
            </a:pPr>
            <a:r>
              <a:rPr lang="es-EC" dirty="0" smtClean="0"/>
              <a:t>Moscas comunes</a:t>
            </a:r>
          </a:p>
          <a:p>
            <a:pPr>
              <a:lnSpc>
                <a:spcPct val="150000"/>
              </a:lnSpc>
            </a:pPr>
            <a:r>
              <a:rPr lang="es-EC" dirty="0" smtClean="0"/>
              <a:t>Moscas mordedoras</a:t>
            </a:r>
          </a:p>
          <a:p>
            <a:pPr>
              <a:lnSpc>
                <a:spcPct val="150000"/>
              </a:lnSpc>
            </a:pPr>
            <a:endParaRPr lang="es-EC" dirty="0" smtClean="0"/>
          </a:p>
          <a:p>
            <a:pPr>
              <a:lnSpc>
                <a:spcPct val="150000"/>
              </a:lnSpc>
            </a:pPr>
            <a:endParaRPr lang="es-EC" dirty="0" smtClean="0"/>
          </a:p>
          <a:p>
            <a:endParaRPr lang="es-EC" dirty="0"/>
          </a:p>
        </p:txBody>
      </p:sp>
      <p:sp>
        <p:nvSpPr>
          <p:cNvPr id="16" name="Rectángulo 15"/>
          <p:cNvSpPr/>
          <p:nvPr/>
        </p:nvSpPr>
        <p:spPr>
          <a:xfrm>
            <a:off x="7551008" y="4860455"/>
            <a:ext cx="6096000" cy="1338828"/>
          </a:xfrm>
          <a:prstGeom prst="rect">
            <a:avLst/>
          </a:prstGeom>
        </p:spPr>
        <p:txBody>
          <a:bodyPr>
            <a:spAutoFit/>
          </a:bodyPr>
          <a:lstStyle/>
          <a:p>
            <a:pPr>
              <a:lnSpc>
                <a:spcPct val="150000"/>
              </a:lnSpc>
            </a:pPr>
            <a:r>
              <a:rPr lang="es-EC" dirty="0"/>
              <a:t>Moscas de la arena</a:t>
            </a:r>
          </a:p>
          <a:p>
            <a:pPr>
              <a:lnSpc>
                <a:spcPct val="150000"/>
              </a:lnSpc>
            </a:pPr>
            <a:r>
              <a:rPr lang="es-EC" dirty="0" smtClean="0"/>
              <a:t>Moscas negras</a:t>
            </a:r>
            <a:endParaRPr lang="es-EC" dirty="0"/>
          </a:p>
          <a:p>
            <a:pPr>
              <a:lnSpc>
                <a:spcPct val="150000"/>
              </a:lnSpc>
            </a:pPr>
            <a:r>
              <a:rPr lang="es-EC" dirty="0" smtClean="0"/>
              <a:t>Moscas hematófagas</a:t>
            </a:r>
            <a:endParaRPr lang="es-EC" dirty="0"/>
          </a:p>
        </p:txBody>
      </p:sp>
      <p:sp>
        <p:nvSpPr>
          <p:cNvPr id="17" name="CuadroTexto 16"/>
          <p:cNvSpPr txBox="1"/>
          <p:nvPr/>
        </p:nvSpPr>
        <p:spPr>
          <a:xfrm>
            <a:off x="7550310" y="3348264"/>
            <a:ext cx="1498156" cy="369332"/>
          </a:xfrm>
          <a:prstGeom prst="rect">
            <a:avLst/>
          </a:prstGeom>
          <a:noFill/>
        </p:spPr>
        <p:txBody>
          <a:bodyPr wrap="square" rtlCol="0">
            <a:spAutoFit/>
          </a:bodyPr>
          <a:lstStyle/>
          <a:p>
            <a:r>
              <a:rPr lang="es-EC" b="1" dirty="0" smtClean="0"/>
              <a:t>Vectores</a:t>
            </a:r>
            <a:endParaRPr lang="es-EC" b="1" dirty="0"/>
          </a:p>
        </p:txBody>
      </p:sp>
      <p:sp>
        <p:nvSpPr>
          <p:cNvPr id="18" name="CuadroTexto 17"/>
          <p:cNvSpPr txBox="1"/>
          <p:nvPr/>
        </p:nvSpPr>
        <p:spPr>
          <a:xfrm>
            <a:off x="7468806" y="823439"/>
            <a:ext cx="2241295" cy="369332"/>
          </a:xfrm>
          <a:prstGeom prst="rect">
            <a:avLst/>
          </a:prstGeom>
          <a:noFill/>
        </p:spPr>
        <p:txBody>
          <a:bodyPr wrap="square" rtlCol="0">
            <a:spAutoFit/>
          </a:bodyPr>
          <a:lstStyle/>
          <a:p>
            <a:r>
              <a:rPr lang="es-EC" b="1" dirty="0" smtClean="0"/>
              <a:t>Vías de transmisión</a:t>
            </a:r>
            <a:endParaRPr lang="es-EC" b="1" dirty="0"/>
          </a:p>
        </p:txBody>
      </p:sp>
    </p:spTree>
    <p:extLst>
      <p:ext uri="{BB962C8B-B14F-4D97-AF65-F5344CB8AC3E}">
        <p14:creationId xmlns:p14="http://schemas.microsoft.com/office/powerpoint/2010/main" val="1275699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redondeado"/>
          <p:cNvSpPr/>
          <p:nvPr/>
        </p:nvSpPr>
        <p:spPr>
          <a:xfrm>
            <a:off x="896694" y="1484407"/>
            <a:ext cx="3293168" cy="4354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Epidemiología</a:t>
            </a:r>
            <a:endParaRPr lang="es-EC" b="1" dirty="0"/>
          </a:p>
        </p:txBody>
      </p:sp>
      <p:sp>
        <p:nvSpPr>
          <p:cNvPr id="3" name="1 Título"/>
          <p:cNvSpPr txBox="1">
            <a:spLocks/>
          </p:cNvSpPr>
          <p:nvPr/>
        </p:nvSpPr>
        <p:spPr>
          <a:xfrm>
            <a:off x="5718627" y="-14514"/>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INTRODUCCIÓN</a:t>
            </a:r>
            <a:endParaRPr lang="es-EC" b="0" i="0" kern="0" dirty="0">
              <a:solidFill>
                <a:schemeClr val="tx1"/>
              </a:solidFill>
              <a:latin typeface="+mn-lt"/>
              <a:cs typeface="Arial" panose="020B0604020202020204" pitchFamily="34" charset="0"/>
            </a:endParaRPr>
          </a:p>
        </p:txBody>
      </p:sp>
      <p:pic>
        <p:nvPicPr>
          <p:cNvPr id="4" name="Imagen 3"/>
          <p:cNvPicPr>
            <a:picLocks noChangeAspect="1"/>
          </p:cNvPicPr>
          <p:nvPr/>
        </p:nvPicPr>
        <p:blipFill>
          <a:blip r:embed="rId3"/>
          <a:stretch>
            <a:fillRect/>
          </a:stretch>
        </p:blipFill>
        <p:spPr>
          <a:xfrm>
            <a:off x="5278834" y="2114550"/>
            <a:ext cx="6006429" cy="3555673"/>
          </a:xfrm>
          <a:prstGeom prst="rect">
            <a:avLst/>
          </a:prstGeom>
        </p:spPr>
      </p:pic>
      <p:sp>
        <p:nvSpPr>
          <p:cNvPr id="11" name="Rectángulo 10"/>
          <p:cNvSpPr/>
          <p:nvPr/>
        </p:nvSpPr>
        <p:spPr>
          <a:xfrm>
            <a:off x="413982" y="6215502"/>
            <a:ext cx="6573672" cy="646331"/>
          </a:xfrm>
          <a:prstGeom prst="rect">
            <a:avLst/>
          </a:prstGeom>
        </p:spPr>
        <p:txBody>
          <a:bodyPr wrap="square">
            <a:spAutoFit/>
          </a:bodyPr>
          <a:lstStyle/>
          <a:p>
            <a:r>
              <a:rPr lang="en-US" dirty="0"/>
              <a:t>Rodríguez, L. L. (2002). </a:t>
            </a:r>
            <a:r>
              <a:rPr lang="en-US" dirty="0" smtClean="0"/>
              <a:t>Emergence </a:t>
            </a:r>
            <a:r>
              <a:rPr lang="en-US" dirty="0"/>
              <a:t>and re-emergence of vesicular stomatitis in the </a:t>
            </a:r>
            <a:r>
              <a:rPr lang="en-US" dirty="0" smtClean="0"/>
              <a:t>United </a:t>
            </a:r>
            <a:r>
              <a:rPr lang="en-US" dirty="0"/>
              <a:t>States. Virus Research, 85(2), 211–219. </a:t>
            </a:r>
            <a:endParaRPr lang="es-EC" dirty="0"/>
          </a:p>
        </p:txBody>
      </p:sp>
      <p:sp>
        <p:nvSpPr>
          <p:cNvPr id="5" name="CuadroTexto 4"/>
          <p:cNvSpPr txBox="1"/>
          <p:nvPr/>
        </p:nvSpPr>
        <p:spPr>
          <a:xfrm>
            <a:off x="896694" y="2661313"/>
            <a:ext cx="3552476" cy="646331"/>
          </a:xfrm>
          <a:prstGeom prst="rect">
            <a:avLst/>
          </a:prstGeom>
          <a:noFill/>
        </p:spPr>
        <p:txBody>
          <a:bodyPr wrap="square" rtlCol="0">
            <a:spAutoFit/>
          </a:bodyPr>
          <a:lstStyle/>
          <a:p>
            <a:r>
              <a:rPr lang="es-EC" dirty="0" smtClean="0"/>
              <a:t>Endémica: desde México hasta norte de Sudamérica </a:t>
            </a:r>
            <a:endParaRPr lang="es-EC" dirty="0"/>
          </a:p>
        </p:txBody>
      </p:sp>
      <p:sp>
        <p:nvSpPr>
          <p:cNvPr id="7" name="CuadroTexto 6"/>
          <p:cNvSpPr txBox="1"/>
          <p:nvPr/>
        </p:nvSpPr>
        <p:spPr>
          <a:xfrm>
            <a:off x="896694" y="3725955"/>
            <a:ext cx="3552476" cy="923330"/>
          </a:xfrm>
          <a:prstGeom prst="rect">
            <a:avLst/>
          </a:prstGeom>
          <a:noFill/>
        </p:spPr>
        <p:txBody>
          <a:bodyPr wrap="square" rtlCol="0">
            <a:spAutoFit/>
          </a:bodyPr>
          <a:lstStyle/>
          <a:p>
            <a:r>
              <a:rPr lang="es-EC" dirty="0" smtClean="0"/>
              <a:t>Brotes esporádicos: sur de </a:t>
            </a:r>
            <a:r>
              <a:rPr lang="es-EC" dirty="0"/>
              <a:t>E</a:t>
            </a:r>
            <a:r>
              <a:rPr lang="es-EC" dirty="0" smtClean="0"/>
              <a:t>stados unidos, norte y oeste de Brasil, norte de Argentina </a:t>
            </a:r>
            <a:endParaRPr lang="es-EC" dirty="0"/>
          </a:p>
        </p:txBody>
      </p:sp>
    </p:spTree>
    <p:extLst>
      <p:ext uri="{BB962C8B-B14F-4D97-AF65-F5344CB8AC3E}">
        <p14:creationId xmlns:p14="http://schemas.microsoft.com/office/powerpoint/2010/main" val="2874215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redondeado"/>
          <p:cNvSpPr/>
          <p:nvPr/>
        </p:nvSpPr>
        <p:spPr>
          <a:xfrm>
            <a:off x="1797445" y="893387"/>
            <a:ext cx="3293168" cy="4354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Diagnostico</a:t>
            </a:r>
            <a:endParaRPr lang="es-EC" b="1" dirty="0"/>
          </a:p>
        </p:txBody>
      </p:sp>
      <p:sp>
        <p:nvSpPr>
          <p:cNvPr id="3" name="1 Título"/>
          <p:cNvSpPr txBox="1">
            <a:spLocks/>
          </p:cNvSpPr>
          <p:nvPr/>
        </p:nvSpPr>
        <p:spPr>
          <a:xfrm>
            <a:off x="5718627" y="-14514"/>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INTRODUCCIÓN</a:t>
            </a:r>
            <a:endParaRPr lang="es-EC" b="0" i="0" kern="0" dirty="0">
              <a:solidFill>
                <a:schemeClr val="tx1"/>
              </a:solidFill>
              <a:latin typeface="+mn-lt"/>
              <a:cs typeface="Arial" panose="020B0604020202020204" pitchFamily="34" charset="0"/>
            </a:endParaRPr>
          </a:p>
        </p:txBody>
      </p:sp>
      <p:sp>
        <p:nvSpPr>
          <p:cNvPr id="4" name="Rectángulo 3"/>
          <p:cNvSpPr/>
          <p:nvPr/>
        </p:nvSpPr>
        <p:spPr>
          <a:xfrm>
            <a:off x="2379505" y="1856096"/>
            <a:ext cx="2129051" cy="641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Detección Agente Viral</a:t>
            </a:r>
            <a:endParaRPr lang="es-EC" dirty="0"/>
          </a:p>
        </p:txBody>
      </p:sp>
      <p:cxnSp>
        <p:nvCxnSpPr>
          <p:cNvPr id="6" name="Conector recto de flecha 5"/>
          <p:cNvCxnSpPr>
            <a:stCxn id="4" idx="2"/>
          </p:cNvCxnSpPr>
          <p:nvPr/>
        </p:nvCxnSpPr>
        <p:spPr>
          <a:xfrm flipH="1">
            <a:off x="3444030" y="2497541"/>
            <a:ext cx="1" cy="259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2379505" y="2756848"/>
            <a:ext cx="2129051" cy="641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Epitelio, líquido vesicular </a:t>
            </a:r>
            <a:endParaRPr lang="es-EC" dirty="0"/>
          </a:p>
        </p:txBody>
      </p:sp>
      <p:cxnSp>
        <p:nvCxnSpPr>
          <p:cNvPr id="9" name="Conector recto de flecha 8"/>
          <p:cNvCxnSpPr/>
          <p:nvPr/>
        </p:nvCxnSpPr>
        <p:spPr>
          <a:xfrm flipH="1">
            <a:off x="3444029" y="3439237"/>
            <a:ext cx="1" cy="259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3444029" y="3698544"/>
            <a:ext cx="15510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1978925" y="3698544"/>
            <a:ext cx="1465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H="1">
            <a:off x="4977371" y="3684896"/>
            <a:ext cx="1" cy="259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a:off x="1978923" y="3684896"/>
            <a:ext cx="1" cy="259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3605621" y="3964676"/>
            <a:ext cx="2129051" cy="641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Aislamiento Viral</a:t>
            </a:r>
            <a:endParaRPr lang="es-EC" dirty="0"/>
          </a:p>
        </p:txBody>
      </p:sp>
      <p:sp>
        <p:nvSpPr>
          <p:cNvPr id="17" name="Rectángulo 16"/>
          <p:cNvSpPr/>
          <p:nvPr/>
        </p:nvSpPr>
        <p:spPr>
          <a:xfrm>
            <a:off x="914397" y="3964676"/>
            <a:ext cx="2129051" cy="641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RT-</a:t>
            </a:r>
            <a:r>
              <a:rPr lang="es-EC" dirty="0" err="1" smtClean="0"/>
              <a:t>qPCR</a:t>
            </a:r>
            <a:endParaRPr lang="es-EC" dirty="0"/>
          </a:p>
        </p:txBody>
      </p:sp>
      <p:cxnSp>
        <p:nvCxnSpPr>
          <p:cNvPr id="18" name="Conector recto de flecha 17"/>
          <p:cNvCxnSpPr/>
          <p:nvPr/>
        </p:nvCxnSpPr>
        <p:spPr>
          <a:xfrm flipH="1">
            <a:off x="1978922" y="4640241"/>
            <a:ext cx="1" cy="259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H="1">
            <a:off x="4995081" y="4640241"/>
            <a:ext cx="1" cy="259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286603" y="5503004"/>
            <a:ext cx="1228298" cy="641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ELISA </a:t>
            </a:r>
            <a:endParaRPr lang="es-EC" dirty="0"/>
          </a:p>
          <a:p>
            <a:pPr algn="ctr"/>
            <a:r>
              <a:rPr lang="es-EC" dirty="0" smtClean="0"/>
              <a:t>tipificación</a:t>
            </a:r>
            <a:endParaRPr lang="es-EC" dirty="0"/>
          </a:p>
        </p:txBody>
      </p:sp>
      <p:cxnSp>
        <p:nvCxnSpPr>
          <p:cNvPr id="21" name="Conector recto de flecha 20"/>
          <p:cNvCxnSpPr/>
          <p:nvPr/>
        </p:nvCxnSpPr>
        <p:spPr>
          <a:xfrm flipH="1">
            <a:off x="1460310" y="4899548"/>
            <a:ext cx="5186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a:off x="1935951" y="4899548"/>
            <a:ext cx="4435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1603980" y="5503004"/>
            <a:ext cx="1698777" cy="5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Secuenciamiento  </a:t>
            </a:r>
            <a:endParaRPr lang="es-EC" dirty="0"/>
          </a:p>
        </p:txBody>
      </p:sp>
      <p:pic>
        <p:nvPicPr>
          <p:cNvPr id="29" name="Imagen 28"/>
          <p:cNvPicPr>
            <a:picLocks noChangeAspect="1"/>
          </p:cNvPicPr>
          <p:nvPr/>
        </p:nvPicPr>
        <p:blipFill rotWithShape="1">
          <a:blip r:embed="rId2"/>
          <a:srcRect l="41194" t="55525" r="54329" b="36909"/>
          <a:stretch/>
        </p:blipFill>
        <p:spPr>
          <a:xfrm>
            <a:off x="1041655" y="4743186"/>
            <a:ext cx="395786" cy="375996"/>
          </a:xfrm>
          <a:prstGeom prst="rect">
            <a:avLst/>
          </a:prstGeom>
        </p:spPr>
      </p:pic>
      <p:pic>
        <p:nvPicPr>
          <p:cNvPr id="31" name="Imagen 30"/>
          <p:cNvPicPr>
            <a:picLocks noChangeAspect="1"/>
          </p:cNvPicPr>
          <p:nvPr/>
        </p:nvPicPr>
        <p:blipFill rotWithShape="1">
          <a:blip r:embed="rId2"/>
          <a:srcRect l="61007" t="55923" r="35075" b="37905"/>
          <a:stretch/>
        </p:blipFill>
        <p:spPr>
          <a:xfrm>
            <a:off x="2377476" y="4746352"/>
            <a:ext cx="417364" cy="369665"/>
          </a:xfrm>
          <a:prstGeom prst="rect">
            <a:avLst/>
          </a:prstGeom>
        </p:spPr>
      </p:pic>
      <p:cxnSp>
        <p:nvCxnSpPr>
          <p:cNvPr id="37" name="Conector recto de flecha 36"/>
          <p:cNvCxnSpPr>
            <a:stCxn id="29" idx="2"/>
          </p:cNvCxnSpPr>
          <p:nvPr/>
        </p:nvCxnSpPr>
        <p:spPr>
          <a:xfrm>
            <a:off x="1239548" y="5119182"/>
            <a:ext cx="0" cy="329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a:off x="1239548" y="5187838"/>
            <a:ext cx="827843" cy="11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flipH="1">
            <a:off x="2029059" y="5243697"/>
            <a:ext cx="1" cy="259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flipH="1">
            <a:off x="4339988" y="4899548"/>
            <a:ext cx="637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p:nvPr/>
        </p:nvCxnSpPr>
        <p:spPr>
          <a:xfrm>
            <a:off x="4995081" y="4899548"/>
            <a:ext cx="2866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1" name="Imagen 50"/>
          <p:cNvPicPr>
            <a:picLocks noChangeAspect="1"/>
          </p:cNvPicPr>
          <p:nvPr/>
        </p:nvPicPr>
        <p:blipFill rotWithShape="1">
          <a:blip r:embed="rId2"/>
          <a:srcRect l="41194" t="55525" r="54329" b="36909"/>
          <a:stretch/>
        </p:blipFill>
        <p:spPr>
          <a:xfrm>
            <a:off x="3924653" y="4811842"/>
            <a:ext cx="395786" cy="375996"/>
          </a:xfrm>
          <a:prstGeom prst="rect">
            <a:avLst/>
          </a:prstGeom>
        </p:spPr>
      </p:pic>
      <p:pic>
        <p:nvPicPr>
          <p:cNvPr id="52" name="Imagen 51"/>
          <p:cNvPicPr>
            <a:picLocks noChangeAspect="1"/>
          </p:cNvPicPr>
          <p:nvPr/>
        </p:nvPicPr>
        <p:blipFill rotWithShape="1">
          <a:blip r:embed="rId2"/>
          <a:srcRect l="61007" t="55923" r="35075" b="37905"/>
          <a:stretch/>
        </p:blipFill>
        <p:spPr>
          <a:xfrm>
            <a:off x="5328529" y="4798195"/>
            <a:ext cx="417364" cy="369665"/>
          </a:xfrm>
          <a:prstGeom prst="rect">
            <a:avLst/>
          </a:prstGeom>
        </p:spPr>
      </p:pic>
      <p:cxnSp>
        <p:nvCxnSpPr>
          <p:cNvPr id="61" name="Conector angular 60"/>
          <p:cNvCxnSpPr>
            <a:stCxn id="51" idx="1"/>
          </p:cNvCxnSpPr>
          <p:nvPr/>
        </p:nvCxnSpPr>
        <p:spPr>
          <a:xfrm rot="10800000">
            <a:off x="2791155" y="4906780"/>
            <a:ext cx="1133498" cy="930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CuadroTexto 65"/>
          <p:cNvSpPr txBox="1"/>
          <p:nvPr/>
        </p:nvSpPr>
        <p:spPr>
          <a:xfrm>
            <a:off x="302647" y="6276076"/>
            <a:ext cx="7833815" cy="646331"/>
          </a:xfrm>
          <a:prstGeom prst="rect">
            <a:avLst/>
          </a:prstGeom>
          <a:noFill/>
        </p:spPr>
        <p:txBody>
          <a:bodyPr wrap="square" rtlCol="0">
            <a:spAutoFit/>
          </a:bodyPr>
          <a:lstStyle/>
          <a:p>
            <a:r>
              <a:rPr lang="pt-BR" dirty="0"/>
              <a:t>PANAFTOSA, L. de R. (2020). Método de Ensaio – MET Código: MET/LREF/034 - </a:t>
            </a:r>
            <a:r>
              <a:rPr lang="pt-BR" dirty="0" smtClean="0"/>
              <a:t>V.1</a:t>
            </a:r>
            <a:endParaRPr lang="es-EC" dirty="0"/>
          </a:p>
        </p:txBody>
      </p:sp>
      <p:pic>
        <p:nvPicPr>
          <p:cNvPr id="5" name="Imagen 4"/>
          <p:cNvPicPr>
            <a:picLocks noChangeAspect="1"/>
          </p:cNvPicPr>
          <p:nvPr/>
        </p:nvPicPr>
        <p:blipFill>
          <a:blip r:embed="rId3"/>
          <a:stretch>
            <a:fillRect/>
          </a:stretch>
        </p:blipFill>
        <p:spPr>
          <a:xfrm>
            <a:off x="7268013" y="1344718"/>
            <a:ext cx="2702163" cy="3237245"/>
          </a:xfrm>
          <a:prstGeom prst="rect">
            <a:avLst/>
          </a:prstGeom>
        </p:spPr>
      </p:pic>
    </p:spTree>
    <p:extLst>
      <p:ext uri="{BB962C8B-B14F-4D97-AF65-F5344CB8AC3E}">
        <p14:creationId xmlns:p14="http://schemas.microsoft.com/office/powerpoint/2010/main" val="1680305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18627" y="-185964"/>
            <a:ext cx="6212115"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b="0" i="0" kern="0" dirty="0" smtClean="0">
                <a:solidFill>
                  <a:schemeClr val="tx1"/>
                </a:solidFill>
                <a:latin typeface="+mn-lt"/>
                <a:cs typeface="Arial" panose="020B0604020202020204" pitchFamily="34" charset="0"/>
              </a:rPr>
              <a:t>INTRODUCCIÓN</a:t>
            </a:r>
            <a:endParaRPr lang="es-EC" b="0" i="0" kern="0" dirty="0">
              <a:solidFill>
                <a:schemeClr val="tx1"/>
              </a:solidFill>
              <a:latin typeface="+mn-lt"/>
              <a:cs typeface="Arial" panose="020B0604020202020204" pitchFamily="34" charset="0"/>
            </a:endParaRPr>
          </a:p>
        </p:txBody>
      </p:sp>
      <p:sp>
        <p:nvSpPr>
          <p:cNvPr id="4" name="3 Rectángulo redondeado"/>
          <p:cNvSpPr/>
          <p:nvPr/>
        </p:nvSpPr>
        <p:spPr>
          <a:xfrm>
            <a:off x="385806" y="673336"/>
            <a:ext cx="3293168" cy="43542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Aislamiento Viral</a:t>
            </a:r>
            <a:endParaRPr lang="es-EC" b="1" dirty="0"/>
          </a:p>
        </p:txBody>
      </p:sp>
      <p:sp>
        <p:nvSpPr>
          <p:cNvPr id="6" name="CuadroTexto 5"/>
          <p:cNvSpPr txBox="1"/>
          <p:nvPr/>
        </p:nvSpPr>
        <p:spPr>
          <a:xfrm>
            <a:off x="385806" y="2430074"/>
            <a:ext cx="1281934" cy="923330"/>
          </a:xfrm>
          <a:prstGeom prst="rect">
            <a:avLst/>
          </a:prstGeom>
          <a:noFill/>
        </p:spPr>
        <p:txBody>
          <a:bodyPr wrap="square" rtlCol="0">
            <a:spAutoFit/>
          </a:bodyPr>
          <a:lstStyle/>
          <a:p>
            <a:r>
              <a:rPr lang="es-EC" dirty="0" smtClean="0"/>
              <a:t>Células Cultivo celular</a:t>
            </a:r>
            <a:endParaRPr lang="es-EC" dirty="0"/>
          </a:p>
        </p:txBody>
      </p:sp>
      <p:sp>
        <p:nvSpPr>
          <p:cNvPr id="7" name="CuadroTexto 6"/>
          <p:cNvSpPr txBox="1"/>
          <p:nvPr/>
        </p:nvSpPr>
        <p:spPr>
          <a:xfrm>
            <a:off x="3022730" y="5579980"/>
            <a:ext cx="1812193" cy="646331"/>
          </a:xfrm>
          <a:prstGeom prst="rect">
            <a:avLst/>
          </a:prstGeom>
          <a:noFill/>
        </p:spPr>
        <p:txBody>
          <a:bodyPr wrap="square" rtlCol="0">
            <a:spAutoFit/>
          </a:bodyPr>
          <a:lstStyle/>
          <a:p>
            <a:r>
              <a:rPr lang="es-EC" dirty="0" smtClean="0"/>
              <a:t>Virus estomatitis vesicular</a:t>
            </a:r>
            <a:endParaRPr lang="es-EC" dirty="0"/>
          </a:p>
        </p:txBody>
      </p:sp>
      <p:sp>
        <p:nvSpPr>
          <p:cNvPr id="8" name="CuadroTexto 7"/>
          <p:cNvSpPr txBox="1"/>
          <p:nvPr/>
        </p:nvSpPr>
        <p:spPr>
          <a:xfrm>
            <a:off x="4085035" y="4487077"/>
            <a:ext cx="1393117" cy="369332"/>
          </a:xfrm>
          <a:prstGeom prst="rect">
            <a:avLst/>
          </a:prstGeom>
          <a:noFill/>
        </p:spPr>
        <p:txBody>
          <a:bodyPr wrap="square" rtlCol="0">
            <a:spAutoFit/>
          </a:bodyPr>
          <a:lstStyle/>
          <a:p>
            <a:r>
              <a:rPr lang="es-EC" dirty="0" smtClean="0"/>
              <a:t>inoculación</a:t>
            </a:r>
            <a:endParaRPr lang="es-EC" dirty="0"/>
          </a:p>
        </p:txBody>
      </p:sp>
      <p:sp>
        <p:nvSpPr>
          <p:cNvPr id="9" name="CuadroTexto 8"/>
          <p:cNvSpPr txBox="1"/>
          <p:nvPr/>
        </p:nvSpPr>
        <p:spPr>
          <a:xfrm>
            <a:off x="9167416" y="4646034"/>
            <a:ext cx="2268793" cy="1200329"/>
          </a:xfrm>
          <a:prstGeom prst="rect">
            <a:avLst/>
          </a:prstGeom>
          <a:noFill/>
        </p:spPr>
        <p:txBody>
          <a:bodyPr wrap="square" rtlCol="0">
            <a:spAutoFit/>
          </a:bodyPr>
          <a:lstStyle/>
          <a:p>
            <a:r>
              <a:rPr lang="es-EC" dirty="0" smtClean="0"/>
              <a:t>Observación de efectos citopáticos: cambios morfológicos en la línea celular. </a:t>
            </a:r>
            <a:endParaRPr lang="es-EC" dirty="0"/>
          </a:p>
        </p:txBody>
      </p:sp>
      <p:sp>
        <p:nvSpPr>
          <p:cNvPr id="10" name="CuadroTexto 9"/>
          <p:cNvSpPr txBox="1"/>
          <p:nvPr/>
        </p:nvSpPr>
        <p:spPr>
          <a:xfrm>
            <a:off x="6213262" y="2147411"/>
            <a:ext cx="1734856" cy="923330"/>
          </a:xfrm>
          <a:prstGeom prst="rect">
            <a:avLst/>
          </a:prstGeom>
          <a:noFill/>
        </p:spPr>
        <p:txBody>
          <a:bodyPr wrap="square" rtlCol="0">
            <a:spAutoFit/>
          </a:bodyPr>
          <a:lstStyle/>
          <a:p>
            <a:r>
              <a:rPr lang="es-EC" dirty="0" smtClean="0"/>
              <a:t>Replicación</a:t>
            </a:r>
          </a:p>
          <a:p>
            <a:r>
              <a:rPr lang="es-EC" dirty="0" smtClean="0"/>
              <a:t>Viral interior células  </a:t>
            </a:r>
            <a:endParaRPr lang="es-EC" dirty="0"/>
          </a:p>
        </p:txBody>
      </p:sp>
      <p:cxnSp>
        <p:nvCxnSpPr>
          <p:cNvPr id="12" name="Conector recto de flecha 11"/>
          <p:cNvCxnSpPr/>
          <p:nvPr/>
        </p:nvCxnSpPr>
        <p:spPr>
          <a:xfrm>
            <a:off x="1676562" y="3316269"/>
            <a:ext cx="1017727" cy="13386"/>
          </a:xfrm>
          <a:prstGeom prst="straightConnector1">
            <a:avLst/>
          </a:prstGeom>
          <a:ln w="412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8" name="Imagen 17"/>
          <p:cNvPicPr>
            <a:picLocks noChangeAspect="1"/>
          </p:cNvPicPr>
          <p:nvPr/>
        </p:nvPicPr>
        <p:blipFill rotWithShape="1">
          <a:blip r:embed="rId2"/>
          <a:srcRect b="4160"/>
          <a:stretch/>
        </p:blipFill>
        <p:spPr>
          <a:xfrm>
            <a:off x="3397234" y="4856409"/>
            <a:ext cx="951545" cy="779581"/>
          </a:xfrm>
          <a:prstGeom prst="rect">
            <a:avLst/>
          </a:prstGeom>
        </p:spPr>
      </p:pic>
      <p:cxnSp>
        <p:nvCxnSpPr>
          <p:cNvPr id="22" name="Conector recto de flecha 21"/>
          <p:cNvCxnSpPr/>
          <p:nvPr/>
        </p:nvCxnSpPr>
        <p:spPr>
          <a:xfrm flipH="1" flipV="1">
            <a:off x="3870923" y="4436667"/>
            <a:ext cx="2083" cy="478570"/>
          </a:xfrm>
          <a:prstGeom prst="straightConnector1">
            <a:avLst/>
          </a:prstGeom>
          <a:ln w="412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CuadroTexto 30"/>
          <p:cNvSpPr txBox="1"/>
          <p:nvPr/>
        </p:nvSpPr>
        <p:spPr>
          <a:xfrm>
            <a:off x="2754714" y="1916298"/>
            <a:ext cx="2232418" cy="923330"/>
          </a:xfrm>
          <a:prstGeom prst="rect">
            <a:avLst/>
          </a:prstGeom>
          <a:noFill/>
        </p:spPr>
        <p:txBody>
          <a:bodyPr wrap="square" rtlCol="0">
            <a:spAutoFit/>
          </a:bodyPr>
          <a:lstStyle/>
          <a:p>
            <a:r>
              <a:rPr lang="es-EC" dirty="0" smtClean="0"/>
              <a:t>Capa preformada células en placa de 96 pocillos</a:t>
            </a:r>
            <a:endParaRPr lang="es-EC" dirty="0"/>
          </a:p>
        </p:txBody>
      </p:sp>
      <p:pic>
        <p:nvPicPr>
          <p:cNvPr id="32" name="Imagen 31"/>
          <p:cNvPicPr>
            <a:picLocks noChangeAspect="1"/>
          </p:cNvPicPr>
          <p:nvPr/>
        </p:nvPicPr>
        <p:blipFill>
          <a:blip r:embed="rId3"/>
          <a:stretch>
            <a:fillRect/>
          </a:stretch>
        </p:blipFill>
        <p:spPr>
          <a:xfrm>
            <a:off x="6128622" y="3070741"/>
            <a:ext cx="1447229" cy="1014413"/>
          </a:xfrm>
          <a:prstGeom prst="rect">
            <a:avLst/>
          </a:prstGeom>
        </p:spPr>
      </p:pic>
      <p:cxnSp>
        <p:nvCxnSpPr>
          <p:cNvPr id="33" name="Conector recto de flecha 32"/>
          <p:cNvCxnSpPr/>
          <p:nvPr/>
        </p:nvCxnSpPr>
        <p:spPr>
          <a:xfrm>
            <a:off x="5051726" y="3260659"/>
            <a:ext cx="1017727" cy="13386"/>
          </a:xfrm>
          <a:prstGeom prst="straightConnector1">
            <a:avLst/>
          </a:prstGeom>
          <a:ln w="412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a:off x="7641066" y="3313142"/>
            <a:ext cx="1017727" cy="13386"/>
          </a:xfrm>
          <a:prstGeom prst="straightConnector1">
            <a:avLst/>
          </a:prstGeom>
          <a:ln w="412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CuadroTexto 34"/>
          <p:cNvSpPr txBox="1"/>
          <p:nvPr/>
        </p:nvSpPr>
        <p:spPr>
          <a:xfrm>
            <a:off x="1667740" y="3377153"/>
            <a:ext cx="1393117" cy="369332"/>
          </a:xfrm>
          <a:prstGeom prst="rect">
            <a:avLst/>
          </a:prstGeom>
          <a:noFill/>
        </p:spPr>
        <p:txBody>
          <a:bodyPr wrap="square" rtlCol="0">
            <a:spAutoFit/>
          </a:bodyPr>
          <a:lstStyle/>
          <a:p>
            <a:r>
              <a:rPr lang="es-EC" dirty="0" smtClean="0"/>
              <a:t>siembra</a:t>
            </a:r>
            <a:endParaRPr lang="es-EC" dirty="0"/>
          </a:p>
        </p:txBody>
      </p:sp>
      <p:pic>
        <p:nvPicPr>
          <p:cNvPr id="11" name="Imagen 10"/>
          <p:cNvPicPr>
            <a:picLocks noChangeAspect="1"/>
          </p:cNvPicPr>
          <p:nvPr/>
        </p:nvPicPr>
        <p:blipFill>
          <a:blip r:embed="rId4"/>
          <a:stretch>
            <a:fillRect/>
          </a:stretch>
        </p:blipFill>
        <p:spPr>
          <a:xfrm>
            <a:off x="2800214" y="2739748"/>
            <a:ext cx="2524125" cy="1676400"/>
          </a:xfrm>
          <a:prstGeom prst="rect">
            <a:avLst/>
          </a:prstGeom>
        </p:spPr>
      </p:pic>
      <p:pic>
        <p:nvPicPr>
          <p:cNvPr id="13" name="Imagen 12"/>
          <p:cNvPicPr>
            <a:picLocks noChangeAspect="1"/>
          </p:cNvPicPr>
          <p:nvPr/>
        </p:nvPicPr>
        <p:blipFill rotWithShape="1">
          <a:blip r:embed="rId5"/>
          <a:srcRect l="6983" t="5086" r="11571" b="5718"/>
          <a:stretch/>
        </p:blipFill>
        <p:spPr>
          <a:xfrm>
            <a:off x="128842" y="3403785"/>
            <a:ext cx="1487607" cy="900752"/>
          </a:xfrm>
          <a:prstGeom prst="rect">
            <a:avLst/>
          </a:prstGeom>
        </p:spPr>
      </p:pic>
      <p:sp>
        <p:nvSpPr>
          <p:cNvPr id="5" name="CuadroTexto 4"/>
          <p:cNvSpPr txBox="1"/>
          <p:nvPr/>
        </p:nvSpPr>
        <p:spPr>
          <a:xfrm>
            <a:off x="5338236" y="706237"/>
            <a:ext cx="5825018" cy="923330"/>
          </a:xfrm>
          <a:prstGeom prst="rect">
            <a:avLst/>
          </a:prstGeom>
          <a:noFill/>
        </p:spPr>
        <p:txBody>
          <a:bodyPr wrap="square" rtlCol="0">
            <a:spAutoFit/>
          </a:bodyPr>
          <a:lstStyle/>
          <a:p>
            <a:pPr algn="just"/>
            <a:r>
              <a:rPr lang="es-EC" b="1" dirty="0" smtClean="0"/>
              <a:t>Técnica de detección que busca la amplificación del virus a través de replicación del virus en células mantenidas en cultivo celular.</a:t>
            </a:r>
            <a:endParaRPr lang="es-EC" b="1" dirty="0"/>
          </a:p>
        </p:txBody>
      </p:sp>
      <p:pic>
        <p:nvPicPr>
          <p:cNvPr id="14" name="Imagen 13"/>
          <p:cNvPicPr>
            <a:picLocks noChangeAspect="1"/>
          </p:cNvPicPr>
          <p:nvPr/>
        </p:nvPicPr>
        <p:blipFill>
          <a:blip r:embed="rId6"/>
          <a:stretch>
            <a:fillRect/>
          </a:stretch>
        </p:blipFill>
        <p:spPr>
          <a:xfrm>
            <a:off x="9058503" y="2147411"/>
            <a:ext cx="2206612" cy="2533735"/>
          </a:xfrm>
          <a:prstGeom prst="rect">
            <a:avLst/>
          </a:prstGeom>
        </p:spPr>
      </p:pic>
    </p:spTree>
    <p:extLst>
      <p:ext uri="{BB962C8B-B14F-4D97-AF65-F5344CB8AC3E}">
        <p14:creationId xmlns:p14="http://schemas.microsoft.com/office/powerpoint/2010/main" val="138323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46173" y="0"/>
            <a:ext cx="7228114" cy="1143000"/>
          </a:xfrm>
        </p:spPr>
        <p:txBody>
          <a:bodyPr/>
          <a:lstStyle/>
          <a:p>
            <a:r>
              <a:rPr lang="es-EC" b="0" i="0" dirty="0" smtClean="0">
                <a:solidFill>
                  <a:schemeClr val="tx1"/>
                </a:solidFill>
                <a:latin typeface="+mn-lt"/>
                <a:cs typeface="Arial" panose="020B0604020202020204" pitchFamily="34" charset="0"/>
              </a:rPr>
              <a:t>OBJETIVOS DE LA INVESTIGACIÓN</a:t>
            </a:r>
            <a:endParaRPr lang="es-EC" b="0" i="0" dirty="0">
              <a:solidFill>
                <a:schemeClr val="tx1"/>
              </a:solidFill>
              <a:latin typeface="+mn-lt"/>
              <a:cs typeface="Arial" panose="020B0604020202020204" pitchFamily="34" charset="0"/>
            </a:endParaRPr>
          </a:p>
        </p:txBody>
      </p:sp>
      <p:sp>
        <p:nvSpPr>
          <p:cNvPr id="4" name="1 Título"/>
          <p:cNvSpPr txBox="1">
            <a:spLocks/>
          </p:cNvSpPr>
          <p:nvPr/>
        </p:nvSpPr>
        <p:spPr>
          <a:xfrm>
            <a:off x="195941" y="-14514"/>
            <a:ext cx="6212115" cy="9144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3800" i="0" kern="0" dirty="0" smtClean="0">
                <a:solidFill>
                  <a:schemeClr val="accent3">
                    <a:lumMod val="40000"/>
                    <a:lumOff val="60000"/>
                  </a:schemeClr>
                </a:solidFill>
                <a:latin typeface="+mn-lt"/>
                <a:cs typeface="Arial" panose="020B0604020202020204" pitchFamily="34" charset="0"/>
              </a:rPr>
              <a:t>7</a:t>
            </a:r>
            <a:endParaRPr lang="es-EC" sz="3800" i="0" kern="0" dirty="0">
              <a:solidFill>
                <a:schemeClr val="accent3">
                  <a:lumMod val="40000"/>
                  <a:lumOff val="60000"/>
                </a:schemeClr>
              </a:solidFill>
              <a:latin typeface="+mn-lt"/>
              <a:cs typeface="Arial" panose="020B0604020202020204" pitchFamily="34" charset="0"/>
            </a:endParaRPr>
          </a:p>
        </p:txBody>
      </p:sp>
      <p:sp>
        <p:nvSpPr>
          <p:cNvPr id="5" name="4 CuadroTexto"/>
          <p:cNvSpPr txBox="1"/>
          <p:nvPr/>
        </p:nvSpPr>
        <p:spPr>
          <a:xfrm>
            <a:off x="391888" y="876281"/>
            <a:ext cx="11553370" cy="1908215"/>
          </a:xfrm>
          <a:prstGeom prst="rect">
            <a:avLst/>
          </a:prstGeom>
          <a:noFill/>
        </p:spPr>
        <p:txBody>
          <a:bodyPr wrap="square" rtlCol="0">
            <a:spAutoFit/>
          </a:bodyPr>
          <a:lstStyle/>
          <a:p>
            <a:r>
              <a:rPr lang="es-EC" sz="2400" b="1" dirty="0" smtClean="0"/>
              <a:t>OBJETIVO GENERAL:</a:t>
            </a:r>
          </a:p>
          <a:p>
            <a:pPr algn="just"/>
            <a:r>
              <a:rPr lang="es-EC" sz="2400" dirty="0" smtClean="0"/>
              <a:t>Optimizar </a:t>
            </a:r>
            <a:r>
              <a:rPr lang="es-EC" sz="2400" dirty="0"/>
              <a:t>un método analítico de aislamiento viral en cultivo celular como prueba  </a:t>
            </a:r>
            <a:r>
              <a:rPr lang="es-EC" sz="2400" dirty="0" smtClean="0"/>
              <a:t>      confirmatoria </a:t>
            </a:r>
            <a:r>
              <a:rPr lang="es-EC" sz="2400" dirty="0"/>
              <a:t>del virus de estomatitis vesicular en el ganado bovino.</a:t>
            </a:r>
          </a:p>
          <a:p>
            <a:endParaRPr lang="es-EC" sz="2300" b="1" dirty="0" smtClean="0"/>
          </a:p>
          <a:p>
            <a:endParaRPr lang="es-EC" sz="2300" b="1" dirty="0" smtClean="0"/>
          </a:p>
        </p:txBody>
      </p:sp>
      <p:sp>
        <p:nvSpPr>
          <p:cNvPr id="6" name="5 CuadroTexto"/>
          <p:cNvSpPr txBox="1"/>
          <p:nvPr/>
        </p:nvSpPr>
        <p:spPr>
          <a:xfrm>
            <a:off x="391887" y="3138438"/>
            <a:ext cx="11582400" cy="3000821"/>
          </a:xfrm>
          <a:prstGeom prst="rect">
            <a:avLst/>
          </a:prstGeom>
          <a:noFill/>
        </p:spPr>
        <p:txBody>
          <a:bodyPr wrap="square" rtlCol="0">
            <a:spAutoFit/>
          </a:bodyPr>
          <a:lstStyle/>
          <a:p>
            <a:r>
              <a:rPr lang="es-EC" sz="2300" b="1" dirty="0" smtClean="0"/>
              <a:t>OBJETIVOS ESPECÍFICOS:</a:t>
            </a:r>
          </a:p>
          <a:p>
            <a:pPr marL="342900" lvl="0" indent="-342900">
              <a:buFont typeface="Arial" panose="020B0604020202020204" pitchFamily="34" charset="0"/>
              <a:buChar char="•"/>
            </a:pPr>
            <a:r>
              <a:rPr lang="es-EC" sz="2400" dirty="0"/>
              <a:t>Hacer la curva de crecimiento de la línea celular BHK-21, para el aislamiento del virus.</a:t>
            </a:r>
          </a:p>
          <a:p>
            <a:pPr marL="342900" lvl="0" indent="-342900">
              <a:buFont typeface="Arial" panose="020B0604020202020204" pitchFamily="34" charset="0"/>
              <a:buChar char="•"/>
            </a:pPr>
            <a:r>
              <a:rPr lang="es-EC" sz="2400" dirty="0"/>
              <a:t>Describir los efectos citopáticos, causados por el virus de la estomatitis vesicular en las líneas celulares BHK-21 mediante la visualización de cambios morfológicos en la célula.</a:t>
            </a:r>
          </a:p>
          <a:p>
            <a:pPr marL="342900" lvl="0" indent="-342900">
              <a:buFont typeface="Arial" panose="020B0604020202020204" pitchFamily="34" charset="0"/>
              <a:buChar char="•"/>
            </a:pPr>
            <a:r>
              <a:rPr lang="es-EC" sz="2400" dirty="0"/>
              <a:t>Confirmar el aislamiento del virus de estomatitis vesicular en la línea celular BHK-21 mediante la técnica de RT-PCR.</a:t>
            </a:r>
          </a:p>
          <a:p>
            <a:endParaRPr lang="es-EC" sz="2300" b="1" dirty="0" smtClean="0"/>
          </a:p>
          <a:p>
            <a:endParaRPr lang="es-EC" sz="2300" b="1" dirty="0" smtClean="0"/>
          </a:p>
        </p:txBody>
      </p:sp>
    </p:spTree>
    <p:extLst>
      <p:ext uri="{BB962C8B-B14F-4D97-AF65-F5344CB8AC3E}">
        <p14:creationId xmlns:p14="http://schemas.microsoft.com/office/powerpoint/2010/main" val="232045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ESP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2">
      <a:majorFont>
        <a:latin typeface="Berlin Sans FB Demi"/>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1" id="{0F9E024F-55E6-40A2-91F2-5D07BA05CD51}" vid="{2E3A5D47-31DE-42F3-B788-4F47F3D716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27216</TotalTime>
  <Words>1569</Words>
  <Application>Microsoft Office PowerPoint</Application>
  <PresentationFormat>Panorámica</PresentationFormat>
  <Paragraphs>226</Paragraphs>
  <Slides>30</Slides>
  <Notes>5</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30</vt:i4>
      </vt:variant>
    </vt:vector>
  </HeadingPairs>
  <TitlesOfParts>
    <vt:vector size="40" baseType="lpstr">
      <vt:lpstr>Arial</vt:lpstr>
      <vt:lpstr>Berlin Sans FB Demi</vt:lpstr>
      <vt:lpstr>Calibri</vt:lpstr>
      <vt:lpstr>Cambria Math</vt:lpstr>
      <vt:lpstr>Times</vt:lpstr>
      <vt:lpstr>Times New Roman</vt:lpstr>
      <vt:lpstr>Tw Cen MT</vt:lpstr>
      <vt:lpstr>TemaESPE</vt:lpstr>
      <vt:lpstr>CorelDRAW</vt:lpstr>
      <vt:lpstr>Hoja de cálculo</vt:lpstr>
      <vt:lpstr>Presentación de PowerPoint</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OBJETIVOS DE LA INVESTIGACIÓN</vt:lpstr>
      <vt:lpstr>Presentación de PowerPoint</vt:lpstr>
      <vt:lpstr>MATERIALES Y MÉTODOS</vt:lpstr>
      <vt:lpstr>Presentación de PowerPoint</vt:lpstr>
      <vt:lpstr>Presentación de PowerPoint</vt:lpstr>
      <vt:lpstr>Presentación de PowerPoint</vt:lpstr>
      <vt:lpstr>MATERIALES Y MÉTODOS</vt:lpstr>
      <vt:lpstr>MATERIALES Y MÉTODOS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Andrius</dc:creator>
  <cp:lastModifiedBy>TOSHIBA</cp:lastModifiedBy>
  <cp:revision>716</cp:revision>
  <dcterms:created xsi:type="dcterms:W3CDTF">2016-12-30T05:03:01Z</dcterms:created>
  <dcterms:modified xsi:type="dcterms:W3CDTF">2021-03-21T00:29:14Z</dcterms:modified>
</cp:coreProperties>
</file>