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8" r:id="rId3"/>
    <p:sldId id="259" r:id="rId4"/>
    <p:sldId id="260" r:id="rId5"/>
    <p:sldId id="261" r:id="rId6"/>
    <p:sldId id="262" r:id="rId7"/>
    <p:sldId id="263" r:id="rId8"/>
    <p:sldId id="264" r:id="rId9"/>
    <p:sldId id="265" r:id="rId10"/>
    <p:sldId id="290" r:id="rId11"/>
    <p:sldId id="291" r:id="rId12"/>
    <p:sldId id="292" r:id="rId13"/>
    <p:sldId id="266" r:id="rId14"/>
    <p:sldId id="267" r:id="rId15"/>
    <p:sldId id="268" r:id="rId16"/>
    <p:sldId id="269" r:id="rId17"/>
    <p:sldId id="270" r:id="rId18"/>
    <p:sldId id="271" r:id="rId19"/>
    <p:sldId id="272" r:id="rId20"/>
    <p:sldId id="274" r:id="rId21"/>
    <p:sldId id="275" r:id="rId22"/>
    <p:sldId id="277" r:id="rId23"/>
    <p:sldId id="276" r:id="rId24"/>
    <p:sldId id="278" r:id="rId25"/>
    <p:sldId id="279" r:id="rId26"/>
    <p:sldId id="280" r:id="rId27"/>
    <p:sldId id="282" r:id="rId28"/>
    <p:sldId id="281" r:id="rId29"/>
    <p:sldId id="283" r:id="rId30"/>
    <p:sldId id="284" r:id="rId31"/>
    <p:sldId id="285" r:id="rId32"/>
    <p:sldId id="286" r:id="rId33"/>
    <p:sldId id="287" r:id="rId34"/>
    <p:sldId id="293" r:id="rId35"/>
    <p:sldId id="294" r:id="rId36"/>
    <p:sldId id="295" r:id="rId37"/>
    <p:sldId id="296" r:id="rId38"/>
    <p:sldId id="297" r:id="rId39"/>
    <p:sldId id="298" r:id="rId40"/>
    <p:sldId id="299" r:id="rId41"/>
    <p:sldId id="300" r:id="rId42"/>
    <p:sldId id="301" r:id="rId43"/>
    <p:sldId id="303" r:id="rId44"/>
    <p:sldId id="304" r:id="rId45"/>
    <p:sldId id="305" r:id="rId46"/>
    <p:sldId id="306" r:id="rId47"/>
    <p:sldId id="308" r:id="rId4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E424"/>
    <a:srgbClr val="3ED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74" d="100"/>
          <a:sy n="74" d="100"/>
        </p:scale>
        <p:origin x="5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Usuario\AppData\Roaming\Microsoft\Excel\Libro1%20(version%202).xlsb"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Usuario\AppData\Roaming\Microsoft\Excel\Libro1%20(version%202).xlsb"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Usuario\AppData\Roaming\Microsoft\Excel\Libro1%20(version%202).xlsb"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Usuario\AppData\Roaming\Microsoft\Excel\Libro1%20(version%202).xlsb"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Usuario\AppData\Roaming\Microsoft\Excel\Libro1%20(version%202).xlsb"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Usuario\AppData\Roaming\Microsoft\Excel\Libro1%20(version%202).xlsb"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Usuario\AppData\Roaming\Microsoft\Excel\Libro1%20(version%202).xlsb"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Usuario\AppData\Roaming\Microsoft\Excel\Libro1%20(version%202).xlsb"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uario\AppData\Roaming\Microsoft\Excel\Libro1%20(version%202).xlsb"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uario\AppData\Roaming\Microsoft\Excel\Libro1%20(version%202).xlsb"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uario\AppData\Roaming\Microsoft\Excel\Libro1%20(version%202).xlsb"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uario\AppData\Roaming\Microsoft\Excel\Libro1%20(version%202).xlsb"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uario\AppData\Roaming\Microsoft\Excel\Libro1%20(version%202).xlsb"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Usuario\AppData\Roaming\Microsoft\Excel\Libro1%20(version%202).xlsb"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s-EC" dirty="0"/>
              <a:t>Edad </a:t>
            </a:r>
            <a:r>
              <a:rPr lang="es-EC" dirty="0" smtClean="0"/>
              <a:t>Generacional</a:t>
            </a:r>
            <a:endParaRPr lang="es-EC" dirty="0"/>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s-EC"/>
        </a:p>
      </c:txPr>
    </c:title>
    <c:autoTitleDeleted val="0"/>
    <c:plotArea>
      <c:layout/>
      <c:pieChart>
        <c:varyColors val="1"/>
        <c:ser>
          <c:idx val="0"/>
          <c:order val="0"/>
          <c:tx>
            <c:strRef>
              <c:f>Hoja1!$B$1:$B$2</c:f>
              <c:strCache>
                <c:ptCount val="2"/>
                <c:pt idx="0">
                  <c:v>Edad Generacional</c:v>
                </c:pt>
                <c:pt idx="1">
                  <c:v>Frecuencia</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Lbls>
            <c:dLbl>
              <c:idx val="0"/>
              <c:layout>
                <c:manualLayout>
                  <c:x val="7.2901421290701693E-2"/>
                  <c:y val="0.2119583617454496"/>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9.7201895054268933E-2"/>
                  <c:y val="-0.12977042555843868"/>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0.31860621156677038"/>
                  <c:y val="0.12544474470649064"/>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Hoja1!$A$3:$A$5</c:f>
              <c:strCache>
                <c:ptCount val="3"/>
                <c:pt idx="0">
                  <c:v>Generación Y 18-32</c:v>
                </c:pt>
                <c:pt idx="1">
                  <c:v>Generación X 33-49</c:v>
                </c:pt>
                <c:pt idx="2">
                  <c:v>Baby Bommers 50-68</c:v>
                </c:pt>
              </c:strCache>
            </c:strRef>
          </c:cat>
          <c:val>
            <c:numRef>
              <c:f>Hoja1!$B$3:$B$5</c:f>
              <c:numCache>
                <c:formatCode>General</c:formatCode>
                <c:ptCount val="3"/>
                <c:pt idx="0">
                  <c:v>169</c:v>
                </c:pt>
                <c:pt idx="1">
                  <c:v>298</c:v>
                </c:pt>
                <c:pt idx="2">
                  <c:v>20</c:v>
                </c:pt>
              </c:numCache>
            </c:numRef>
          </c:val>
        </c:ser>
        <c:ser>
          <c:idx val="1"/>
          <c:order val="1"/>
          <c:tx>
            <c:strRef>
              <c:f>Hoja1!$C$1:$C$2</c:f>
              <c:strCache>
                <c:ptCount val="2"/>
                <c:pt idx="0">
                  <c:v>Edad Generacional</c:v>
                </c:pt>
                <c:pt idx="1">
                  <c:v>Porcentaje</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Hoja1!$A$3:$A$5</c:f>
              <c:strCache>
                <c:ptCount val="3"/>
                <c:pt idx="0">
                  <c:v>Generación Y 18-32</c:v>
                </c:pt>
                <c:pt idx="1">
                  <c:v>Generación X 33-49</c:v>
                </c:pt>
                <c:pt idx="2">
                  <c:v>Baby Bommers 50-68</c:v>
                </c:pt>
              </c:strCache>
            </c:strRef>
          </c:cat>
          <c:val>
            <c:numRef>
              <c:f>Hoja1!$C$3:$C$5</c:f>
              <c:numCache>
                <c:formatCode>General</c:formatCode>
                <c:ptCount val="3"/>
                <c:pt idx="0">
                  <c:v>34.700000000000003</c:v>
                </c:pt>
                <c:pt idx="1">
                  <c:v>61.2</c:v>
                </c:pt>
                <c:pt idx="2">
                  <c:v>4.0999999999999996</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Pt>
            <c:idx val="6"/>
            <c:bubble3D val="0"/>
            <c:spPr>
              <a:solidFill>
                <a:schemeClr val="accent1">
                  <a:lumMod val="60000"/>
                </a:schemeClr>
              </a:solidFill>
              <a:ln>
                <a:noFill/>
              </a:ln>
              <a:effectLst>
                <a:outerShdw blurRad="63500" sx="102000" sy="102000" algn="ctr" rotWithShape="0">
                  <a:prstClr val="black">
                    <a:alpha val="20000"/>
                  </a:prstClr>
                </a:outerShdw>
              </a:effectLst>
            </c:spPr>
          </c:dPt>
          <c:dPt>
            <c:idx val="7"/>
            <c:bubble3D val="0"/>
            <c:spPr>
              <a:solidFill>
                <a:schemeClr val="accent2">
                  <a:lumMod val="60000"/>
                </a:schemeClr>
              </a:solidFill>
              <a:ln>
                <a:noFill/>
              </a:ln>
              <a:effectLst>
                <a:outerShdw blurRad="63500" sx="102000" sy="102000" algn="ctr" rotWithShape="0">
                  <a:prstClr val="black">
                    <a:alpha val="20000"/>
                  </a:prstClr>
                </a:outerShdw>
              </a:effectLst>
            </c:spPr>
          </c:dPt>
          <c:dPt>
            <c:idx val="8"/>
            <c:bubble3D val="0"/>
            <c:spPr>
              <a:solidFill>
                <a:schemeClr val="accent3">
                  <a:lumMod val="60000"/>
                </a:schemeClr>
              </a:solidFill>
              <a:ln>
                <a:noFill/>
              </a:ln>
              <a:effectLst>
                <a:outerShdw blurRad="63500" sx="102000" sy="102000" algn="ctr" rotWithShape="0">
                  <a:prstClr val="black">
                    <a:alpha val="20000"/>
                  </a:prstClr>
                </a:outerShdw>
              </a:effectLst>
            </c:spPr>
          </c:dPt>
          <c:dPt>
            <c:idx val="9"/>
            <c:bubble3D val="0"/>
            <c:spPr>
              <a:solidFill>
                <a:schemeClr val="accent4">
                  <a:lumMod val="60000"/>
                </a:schemeClr>
              </a:solidFill>
              <a:ln>
                <a:noFill/>
              </a:ln>
              <a:effectLst>
                <a:outerShdw blurRad="63500" sx="102000" sy="102000" algn="ctr" rotWithShape="0">
                  <a:prstClr val="black">
                    <a:alpha val="20000"/>
                  </a:prstClr>
                </a:outerShdw>
              </a:effectLst>
            </c:spPr>
          </c:dPt>
          <c:dLbls>
            <c:dLbl>
              <c:idx val="0"/>
              <c:layout>
                <c:manualLayout>
                  <c:x val="6.9444444444444448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0.21666666666666656"/>
                  <c:y val="5.9521139377886924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0.1888888888888888"/>
                  <c:y val="0.24158920772609827"/>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5.8333333333333133E-2"/>
                  <c:y val="0.18291636175194348"/>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4.1666666666666664E-2"/>
                  <c:y val="-1.3888888888888888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2.7777777777777776E-2"/>
                  <c:y val="4.6298118985126863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15:layout>
                    <c:manualLayout>
                      <c:w val="0.12736111111111112"/>
                      <c:h val="0.14800925925925923"/>
                    </c:manualLayout>
                  </c15:layout>
                </c:ext>
              </c:extLst>
            </c:dLbl>
            <c:dLbl>
              <c:idx val="6"/>
              <c:layout>
                <c:manualLayout>
                  <c:x val="3.3333333333333333E-2"/>
                  <c:y val="-4.6296296296296294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7"/>
              <c:layout>
                <c:manualLayout>
                  <c:x val="-8.7500109361329834E-2"/>
                  <c:y val="-1.7361111111111105E-2"/>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2">
                          <a:lumMod val="60000"/>
                        </a:schemeClr>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15:layout>
                    <c:manualLayout>
                      <c:w val="0.2272639982502187"/>
                      <c:h val="0.18034740449110528"/>
                    </c:manualLayout>
                  </c15:layout>
                </c:ext>
              </c:extLst>
            </c:dLbl>
            <c:dLbl>
              <c:idx val="8"/>
              <c:layout>
                <c:manualLayout>
                  <c:x val="-7.7777777777777779E-2"/>
                  <c:y val="-4.2437781360066642E-17"/>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9"/>
              <c:layout>
                <c:manualLayout>
                  <c:x val="-0.18333333333333338"/>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Hoja1!$A$2:$A$11</c:f>
              <c:strCache>
                <c:ptCount val="10"/>
                <c:pt idx="0">
                  <c:v>Abuelos</c:v>
                </c:pt>
                <c:pt idx="1">
                  <c:v>Amigos</c:v>
                </c:pt>
                <c:pt idx="2">
                  <c:v>Asesor comercial</c:v>
                </c:pt>
                <c:pt idx="3">
                  <c:v>Cónyuge</c:v>
                </c:pt>
                <c:pt idx="4">
                  <c:v>Hermanos</c:v>
                </c:pt>
                <c:pt idx="5">
                  <c:v>Medico</c:v>
                </c:pt>
                <c:pt idx="6">
                  <c:v>Ninguno</c:v>
                </c:pt>
                <c:pt idx="7">
                  <c:v>Nutricionista</c:v>
                </c:pt>
                <c:pt idx="8">
                  <c:v>Padres</c:v>
                </c:pt>
                <c:pt idx="9">
                  <c:v>Tíos</c:v>
                </c:pt>
              </c:strCache>
            </c:strRef>
          </c:cat>
          <c:val>
            <c:numRef>
              <c:f>Hoja1!$B$2:$B$11</c:f>
              <c:numCache>
                <c:formatCode>General</c:formatCode>
                <c:ptCount val="10"/>
                <c:pt idx="0">
                  <c:v>24</c:v>
                </c:pt>
                <c:pt idx="1">
                  <c:v>12</c:v>
                </c:pt>
                <c:pt idx="2">
                  <c:v>2</c:v>
                </c:pt>
                <c:pt idx="3">
                  <c:v>112</c:v>
                </c:pt>
                <c:pt idx="4">
                  <c:v>16</c:v>
                </c:pt>
                <c:pt idx="5">
                  <c:v>13</c:v>
                </c:pt>
                <c:pt idx="6">
                  <c:v>74</c:v>
                </c:pt>
                <c:pt idx="7">
                  <c:v>16</c:v>
                </c:pt>
                <c:pt idx="8">
                  <c:v>201</c:v>
                </c:pt>
                <c:pt idx="9">
                  <c:v>7</c:v>
                </c:pt>
              </c:numCache>
            </c:numRef>
          </c:val>
        </c:ser>
        <c:ser>
          <c:idx val="1"/>
          <c:order val="1"/>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Pt>
            <c:idx val="6"/>
            <c:bubble3D val="0"/>
            <c:spPr>
              <a:solidFill>
                <a:schemeClr val="accent1">
                  <a:lumMod val="60000"/>
                </a:schemeClr>
              </a:solidFill>
              <a:ln>
                <a:noFill/>
              </a:ln>
              <a:effectLst>
                <a:outerShdw blurRad="63500" sx="102000" sy="102000" algn="ctr" rotWithShape="0">
                  <a:prstClr val="black">
                    <a:alpha val="20000"/>
                  </a:prstClr>
                </a:outerShdw>
              </a:effectLst>
            </c:spPr>
          </c:dPt>
          <c:dPt>
            <c:idx val="7"/>
            <c:bubble3D val="0"/>
            <c:spPr>
              <a:solidFill>
                <a:schemeClr val="accent2">
                  <a:lumMod val="60000"/>
                </a:schemeClr>
              </a:solidFill>
              <a:ln>
                <a:noFill/>
              </a:ln>
              <a:effectLst>
                <a:outerShdw blurRad="63500" sx="102000" sy="102000" algn="ctr" rotWithShape="0">
                  <a:prstClr val="black">
                    <a:alpha val="20000"/>
                  </a:prstClr>
                </a:outerShdw>
              </a:effectLst>
            </c:spPr>
          </c:dPt>
          <c:dPt>
            <c:idx val="8"/>
            <c:bubble3D val="0"/>
            <c:spPr>
              <a:solidFill>
                <a:schemeClr val="accent3">
                  <a:lumMod val="60000"/>
                </a:schemeClr>
              </a:solidFill>
              <a:ln>
                <a:noFill/>
              </a:ln>
              <a:effectLst>
                <a:outerShdw blurRad="63500" sx="102000" sy="102000" algn="ctr" rotWithShape="0">
                  <a:prstClr val="black">
                    <a:alpha val="20000"/>
                  </a:prstClr>
                </a:outerShdw>
              </a:effectLst>
            </c:spPr>
          </c:dPt>
          <c:dPt>
            <c:idx val="9"/>
            <c:bubble3D val="0"/>
            <c:spPr>
              <a:solidFill>
                <a:schemeClr val="accent4">
                  <a:lumMod val="60000"/>
                </a:schemeClr>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outEnd"/>
              <c:showLegendKey val="0"/>
              <c:showVal val="0"/>
              <c:showCatName val="1"/>
              <c:showSerName val="0"/>
              <c:showPercent val="1"/>
              <c:showBubbleSize val="0"/>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s-EC"/>
                </a:p>
              </c:txPr>
              <c:dLblPos val="outEnd"/>
              <c:showLegendKey val="0"/>
              <c:showVal val="0"/>
              <c:showCatName val="1"/>
              <c:showSerName val="0"/>
              <c:showPercent val="1"/>
              <c:showBubbleSize val="0"/>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s-EC"/>
                </a:p>
              </c:txPr>
              <c:dLblPos val="outEnd"/>
              <c:showLegendKey val="0"/>
              <c:showVal val="0"/>
              <c:showCatName val="1"/>
              <c:showSerName val="0"/>
              <c:showPercent val="1"/>
              <c:showBubbleSize val="0"/>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s-EC"/>
                </a:p>
              </c:txPr>
              <c:dLblPos val="outEnd"/>
              <c:showLegendKey val="0"/>
              <c:showVal val="0"/>
              <c:showCatName val="1"/>
              <c:showSerName val="0"/>
              <c:showPercent val="1"/>
              <c:showBubbleSize val="0"/>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es-EC"/>
                </a:p>
              </c:txPr>
              <c:dLblPos val="outEnd"/>
              <c:showLegendKey val="0"/>
              <c:showVal val="0"/>
              <c:showCatName val="1"/>
              <c:showSerName val="0"/>
              <c:showPercent val="1"/>
              <c:showBubbleSize val="0"/>
            </c:dLbl>
            <c:dLbl>
              <c:idx val="9"/>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es-EC"/>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Hoja1!$A$2:$A$11</c:f>
              <c:strCache>
                <c:ptCount val="10"/>
                <c:pt idx="0">
                  <c:v>Abuelos</c:v>
                </c:pt>
                <c:pt idx="1">
                  <c:v>Amigos</c:v>
                </c:pt>
                <c:pt idx="2">
                  <c:v>Asesor comercial</c:v>
                </c:pt>
                <c:pt idx="3">
                  <c:v>Cónyuge</c:v>
                </c:pt>
                <c:pt idx="4">
                  <c:v>Hermanos</c:v>
                </c:pt>
                <c:pt idx="5">
                  <c:v>Medico</c:v>
                </c:pt>
                <c:pt idx="6">
                  <c:v>Ninguno</c:v>
                </c:pt>
                <c:pt idx="7">
                  <c:v>Nutricionista</c:v>
                </c:pt>
                <c:pt idx="8">
                  <c:v>Padres</c:v>
                </c:pt>
                <c:pt idx="9">
                  <c:v>Tíos</c:v>
                </c:pt>
              </c:strCache>
            </c:strRef>
          </c:cat>
          <c:val>
            <c:numRef>
              <c:f>Hoja1!$C$2:$C$11</c:f>
              <c:numCache>
                <c:formatCode>General</c:formatCode>
                <c:ptCount val="10"/>
                <c:pt idx="0">
                  <c:v>5</c:v>
                </c:pt>
                <c:pt idx="1">
                  <c:v>2.5</c:v>
                </c:pt>
                <c:pt idx="2">
                  <c:v>0.4</c:v>
                </c:pt>
                <c:pt idx="3">
                  <c:v>23.5</c:v>
                </c:pt>
                <c:pt idx="4">
                  <c:v>3.4</c:v>
                </c:pt>
                <c:pt idx="5">
                  <c:v>2.7</c:v>
                </c:pt>
                <c:pt idx="6">
                  <c:v>15.5</c:v>
                </c:pt>
                <c:pt idx="7">
                  <c:v>3.4</c:v>
                </c:pt>
                <c:pt idx="8">
                  <c:v>42.1</c:v>
                </c:pt>
                <c:pt idx="9">
                  <c:v>1.5</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Hoja9!$B$1</c:f>
              <c:strCache>
                <c:ptCount val="1"/>
                <c:pt idx="0">
                  <c:v>Frecuencia</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Lbls>
            <c:dLbl>
              <c:idx val="0"/>
              <c:layout>
                <c:manualLayout>
                  <c:x val="0"/>
                  <c:y val="-6.4814814814814811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0.1277777777777778"/>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5.2777777777777778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4.7222222222222221E-2"/>
                  <c:y val="-1.3888888888888888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3.6111111111111163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Hoja9!$A$2:$A$6</c:f>
              <c:strCache>
                <c:ptCount val="5"/>
                <c:pt idx="0">
                  <c:v>Casi nunca</c:v>
                </c:pt>
                <c:pt idx="1">
                  <c:v>Casi siempre</c:v>
                </c:pt>
                <c:pt idx="2">
                  <c:v>Indeciso</c:v>
                </c:pt>
                <c:pt idx="3">
                  <c:v>Nunca</c:v>
                </c:pt>
                <c:pt idx="4">
                  <c:v>Siempre</c:v>
                </c:pt>
              </c:strCache>
            </c:strRef>
          </c:cat>
          <c:val>
            <c:numRef>
              <c:f>Hoja9!$B$2:$B$6</c:f>
              <c:numCache>
                <c:formatCode>General</c:formatCode>
                <c:ptCount val="5"/>
                <c:pt idx="0">
                  <c:v>207</c:v>
                </c:pt>
                <c:pt idx="1">
                  <c:v>108</c:v>
                </c:pt>
                <c:pt idx="2">
                  <c:v>37</c:v>
                </c:pt>
                <c:pt idx="3">
                  <c:v>74</c:v>
                </c:pt>
                <c:pt idx="4">
                  <c:v>51</c:v>
                </c:pt>
              </c:numCache>
            </c:numRef>
          </c:val>
        </c:ser>
        <c:ser>
          <c:idx val="1"/>
          <c:order val="1"/>
          <c:tx>
            <c:strRef>
              <c:f>Hoja9!$C$1</c:f>
              <c:strCache>
                <c:ptCount val="1"/>
                <c:pt idx="0">
                  <c:v>Porcentaje</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Hoja9!$A$2:$A$6</c:f>
              <c:strCache>
                <c:ptCount val="5"/>
                <c:pt idx="0">
                  <c:v>Casi nunca</c:v>
                </c:pt>
                <c:pt idx="1">
                  <c:v>Casi siempre</c:v>
                </c:pt>
                <c:pt idx="2">
                  <c:v>Indeciso</c:v>
                </c:pt>
                <c:pt idx="3">
                  <c:v>Nunca</c:v>
                </c:pt>
                <c:pt idx="4">
                  <c:v>Siempre</c:v>
                </c:pt>
              </c:strCache>
            </c:strRef>
          </c:cat>
          <c:val>
            <c:numRef>
              <c:f>Hoja9!$C$2:$C$6</c:f>
              <c:numCache>
                <c:formatCode>General</c:formatCode>
                <c:ptCount val="5"/>
                <c:pt idx="0">
                  <c:v>43.4</c:v>
                </c:pt>
                <c:pt idx="1">
                  <c:v>22.6</c:v>
                </c:pt>
                <c:pt idx="2">
                  <c:v>7.8</c:v>
                </c:pt>
                <c:pt idx="3">
                  <c:v>15.5</c:v>
                </c:pt>
                <c:pt idx="4">
                  <c:v>10.7</c:v>
                </c:pt>
              </c:numCache>
            </c:numRef>
          </c:val>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Hoja11!$B$1</c:f>
              <c:strCache>
                <c:ptCount val="1"/>
                <c:pt idx="0">
                  <c:v>Frecuencia</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Lbls>
            <c:dLbl>
              <c:idx val="0"/>
              <c:layout>
                <c:manualLayout>
                  <c:x val="1.3888888888888788E-2"/>
                  <c:y val="2.9677959091153387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6.9444444444444448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4.1666666666666664E-2"/>
                  <c:y val="-2.5438250649560054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6.1111111111111123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6.9444444444444475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Hoja11!$A$2:$A$6</c:f>
              <c:strCache>
                <c:ptCount val="5"/>
                <c:pt idx="0">
                  <c:v>Casi nunca</c:v>
                </c:pt>
                <c:pt idx="1">
                  <c:v>Casi siempre</c:v>
                </c:pt>
                <c:pt idx="2">
                  <c:v>Indeciso</c:v>
                </c:pt>
                <c:pt idx="3">
                  <c:v>Nunca</c:v>
                </c:pt>
                <c:pt idx="4">
                  <c:v>Siempre</c:v>
                </c:pt>
              </c:strCache>
            </c:strRef>
          </c:cat>
          <c:val>
            <c:numRef>
              <c:f>Hoja11!$B$2:$B$6</c:f>
              <c:numCache>
                <c:formatCode>General</c:formatCode>
                <c:ptCount val="5"/>
                <c:pt idx="0">
                  <c:v>104</c:v>
                </c:pt>
                <c:pt idx="1">
                  <c:v>209</c:v>
                </c:pt>
                <c:pt idx="2">
                  <c:v>45</c:v>
                </c:pt>
                <c:pt idx="3">
                  <c:v>62</c:v>
                </c:pt>
                <c:pt idx="4">
                  <c:v>57</c:v>
                </c:pt>
              </c:numCache>
            </c:numRef>
          </c:val>
        </c:ser>
        <c:ser>
          <c:idx val="1"/>
          <c:order val="1"/>
          <c:tx>
            <c:strRef>
              <c:f>Hoja11!$C$1</c:f>
              <c:strCache>
                <c:ptCount val="1"/>
                <c:pt idx="0">
                  <c:v>Porcentaje</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Hoja11!$A$2:$A$6</c:f>
              <c:strCache>
                <c:ptCount val="5"/>
                <c:pt idx="0">
                  <c:v>Casi nunca</c:v>
                </c:pt>
                <c:pt idx="1">
                  <c:v>Casi siempre</c:v>
                </c:pt>
                <c:pt idx="2">
                  <c:v>Indeciso</c:v>
                </c:pt>
                <c:pt idx="3">
                  <c:v>Nunca</c:v>
                </c:pt>
                <c:pt idx="4">
                  <c:v>Siempre</c:v>
                </c:pt>
              </c:strCache>
            </c:strRef>
          </c:cat>
          <c:val>
            <c:numRef>
              <c:f>Hoja11!$C$2:$C$6</c:f>
              <c:numCache>
                <c:formatCode>General</c:formatCode>
                <c:ptCount val="5"/>
                <c:pt idx="0">
                  <c:v>21.8</c:v>
                </c:pt>
                <c:pt idx="1">
                  <c:v>43.8</c:v>
                </c:pt>
                <c:pt idx="2">
                  <c:v>9.4</c:v>
                </c:pt>
                <c:pt idx="3">
                  <c:v>13</c:v>
                </c:pt>
                <c:pt idx="4">
                  <c:v>11.9</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Hoja14!$B$1</c:f>
              <c:strCache>
                <c:ptCount val="1"/>
                <c:pt idx="0">
                  <c:v>Frecuencia</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Lbls>
            <c:dLbl>
              <c:idx val="0"/>
              <c:layout>
                <c:manualLayout>
                  <c:x val="6.3888888888888884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5.2777777777777778E-2"/>
                  <c:y val="-4.6296296296296294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0.1111111111111111"/>
                  <c:y val="-4.6296296296296294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2.7777777777777783E-2"/>
                  <c:y val="1.3888888888888888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8.611111111111111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Hoja14!$A$2:$A$6</c:f>
              <c:strCache>
                <c:ptCount val="5"/>
                <c:pt idx="0">
                  <c:v>Cercanía</c:v>
                </c:pt>
                <c:pt idx="1">
                  <c:v>Mayor oferta de productos</c:v>
                </c:pt>
                <c:pt idx="2">
                  <c:v>Mejor atención al cliente</c:v>
                </c:pt>
                <c:pt idx="3">
                  <c:v>Mejores precios en el mercado</c:v>
                </c:pt>
                <c:pt idx="4">
                  <c:v>Menor congestión de gente</c:v>
                </c:pt>
              </c:strCache>
            </c:strRef>
          </c:cat>
          <c:val>
            <c:numRef>
              <c:f>Hoja14!$B$2:$B$6</c:f>
              <c:numCache>
                <c:formatCode>General</c:formatCode>
                <c:ptCount val="5"/>
                <c:pt idx="0">
                  <c:v>3</c:v>
                </c:pt>
                <c:pt idx="1">
                  <c:v>171</c:v>
                </c:pt>
                <c:pt idx="2">
                  <c:v>84</c:v>
                </c:pt>
                <c:pt idx="3">
                  <c:v>157</c:v>
                </c:pt>
                <c:pt idx="4">
                  <c:v>62</c:v>
                </c:pt>
              </c:numCache>
            </c:numRef>
          </c:val>
        </c:ser>
        <c:ser>
          <c:idx val="1"/>
          <c:order val="1"/>
          <c:tx>
            <c:strRef>
              <c:f>Hoja14!$C$1</c:f>
              <c:strCache>
                <c:ptCount val="1"/>
                <c:pt idx="0">
                  <c:v>Porcentaje</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Hoja14!$A$2:$A$6</c:f>
              <c:strCache>
                <c:ptCount val="5"/>
                <c:pt idx="0">
                  <c:v>Cercanía</c:v>
                </c:pt>
                <c:pt idx="1">
                  <c:v>Mayor oferta de productos</c:v>
                </c:pt>
                <c:pt idx="2">
                  <c:v>Mejor atención al cliente</c:v>
                </c:pt>
                <c:pt idx="3">
                  <c:v>Mejores precios en el mercado</c:v>
                </c:pt>
                <c:pt idx="4">
                  <c:v>Menor congestión de gente</c:v>
                </c:pt>
              </c:strCache>
            </c:strRef>
          </c:cat>
          <c:val>
            <c:numRef>
              <c:f>Hoja14!$C$2:$C$6</c:f>
              <c:numCache>
                <c:formatCode>General</c:formatCode>
                <c:ptCount val="5"/>
                <c:pt idx="0">
                  <c:v>0.6</c:v>
                </c:pt>
                <c:pt idx="1">
                  <c:v>35.799999999999997</c:v>
                </c:pt>
                <c:pt idx="2">
                  <c:v>17.600000000000001</c:v>
                </c:pt>
                <c:pt idx="3">
                  <c:v>32.9</c:v>
                </c:pt>
                <c:pt idx="4">
                  <c:v>13</c:v>
                </c:pt>
              </c:numCache>
            </c:numRef>
          </c:val>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Hoja15!$B$1</c:f>
              <c:strCache>
                <c:ptCount val="1"/>
                <c:pt idx="0">
                  <c:v>Frecuencia</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Pt>
            <c:idx val="6"/>
            <c:bubble3D val="0"/>
            <c:spPr>
              <a:solidFill>
                <a:schemeClr val="accent1">
                  <a:lumMod val="60000"/>
                </a:schemeClr>
              </a:solidFill>
              <a:ln>
                <a:noFill/>
              </a:ln>
              <a:effectLst>
                <a:outerShdw blurRad="63500" sx="102000" sy="102000" algn="ctr" rotWithShape="0">
                  <a:prstClr val="black">
                    <a:alpha val="20000"/>
                  </a:prstClr>
                </a:outerShdw>
              </a:effectLst>
            </c:spPr>
          </c:dPt>
          <c:dLbls>
            <c:dLbl>
              <c:idx val="0"/>
              <c:layout>
                <c:manualLayout>
                  <c:x val="4.7222222222222221E-2"/>
                  <c:y val="1.3888888888888878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6.9444444444444448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0.12500010936132974"/>
                  <c:y val="-0.1342594415281424"/>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15:layout>
                    <c:manualLayout>
                      <c:w val="0.11066666666666664"/>
                      <c:h val="0.14800925925925923"/>
                    </c:manualLayout>
                  </c15:layout>
                </c:ext>
              </c:extLst>
            </c:dLbl>
            <c:dLbl>
              <c:idx val="3"/>
              <c:layout>
                <c:manualLayout>
                  <c:x val="0.15833333333333333"/>
                  <c:y val="-5.5555373286672496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15:layout>
                    <c:manualLayout>
                      <c:w val="0.18855555555555556"/>
                      <c:h val="0.14800925925925923"/>
                    </c:manualLayout>
                  </c15:layout>
                </c:ext>
              </c:extLst>
            </c:dLbl>
            <c:dLbl>
              <c:idx val="4"/>
              <c:layout>
                <c:manualLayout>
                  <c:x val="0.13333333333333333"/>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2.2222222222222223E-2"/>
                  <c:y val="2.7777777777777776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6"/>
              <c:layout>
                <c:manualLayout>
                  <c:x val="-8.0555555555555561E-2"/>
                  <c:y val="5.5555555555555552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Hoja15!$A$2:$A$8</c:f>
              <c:strCache>
                <c:ptCount val="7"/>
                <c:pt idx="0">
                  <c:v>Domingo</c:v>
                </c:pt>
                <c:pt idx="1">
                  <c:v>Jueves</c:v>
                </c:pt>
                <c:pt idx="2">
                  <c:v>Lunes</c:v>
                </c:pt>
                <c:pt idx="3">
                  <c:v>Martes</c:v>
                </c:pt>
                <c:pt idx="4">
                  <c:v>Miércoles</c:v>
                </c:pt>
                <c:pt idx="5">
                  <c:v>Sábado</c:v>
                </c:pt>
                <c:pt idx="6">
                  <c:v>Viernes</c:v>
                </c:pt>
              </c:strCache>
            </c:strRef>
          </c:cat>
          <c:val>
            <c:numRef>
              <c:f>Hoja15!$B$2:$B$8</c:f>
              <c:numCache>
                <c:formatCode>General</c:formatCode>
                <c:ptCount val="7"/>
                <c:pt idx="0">
                  <c:v>116</c:v>
                </c:pt>
                <c:pt idx="1">
                  <c:v>37</c:v>
                </c:pt>
                <c:pt idx="2">
                  <c:v>29</c:v>
                </c:pt>
                <c:pt idx="3">
                  <c:v>24</c:v>
                </c:pt>
                <c:pt idx="4">
                  <c:v>43</c:v>
                </c:pt>
                <c:pt idx="5">
                  <c:v>177</c:v>
                </c:pt>
                <c:pt idx="6">
                  <c:v>51</c:v>
                </c:pt>
              </c:numCache>
            </c:numRef>
          </c:val>
        </c:ser>
        <c:ser>
          <c:idx val="1"/>
          <c:order val="1"/>
          <c:tx>
            <c:strRef>
              <c:f>Hoja15!$C$1</c:f>
              <c:strCache>
                <c:ptCount val="1"/>
                <c:pt idx="0">
                  <c:v>Porcentaje</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Pt>
            <c:idx val="6"/>
            <c:bubble3D val="0"/>
            <c:spPr>
              <a:solidFill>
                <a:schemeClr val="accent1">
                  <a:lumMod val="60000"/>
                </a:schemeClr>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outEnd"/>
              <c:showLegendKey val="0"/>
              <c:showVal val="0"/>
              <c:showCatName val="1"/>
              <c:showSerName val="0"/>
              <c:showPercent val="1"/>
              <c:showBubbleSize val="0"/>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s-EC"/>
                </a:p>
              </c:txPr>
              <c:dLblPos val="outEnd"/>
              <c:showLegendKey val="0"/>
              <c:showVal val="0"/>
              <c:showCatName val="1"/>
              <c:showSerName val="0"/>
              <c:showPercent val="1"/>
              <c:showBubbleSize val="0"/>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s-EC"/>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Hoja15!$A$2:$A$8</c:f>
              <c:strCache>
                <c:ptCount val="7"/>
                <c:pt idx="0">
                  <c:v>Domingo</c:v>
                </c:pt>
                <c:pt idx="1">
                  <c:v>Jueves</c:v>
                </c:pt>
                <c:pt idx="2">
                  <c:v>Lunes</c:v>
                </c:pt>
                <c:pt idx="3">
                  <c:v>Martes</c:v>
                </c:pt>
                <c:pt idx="4">
                  <c:v>Miércoles</c:v>
                </c:pt>
                <c:pt idx="5">
                  <c:v>Sábado</c:v>
                </c:pt>
                <c:pt idx="6">
                  <c:v>Viernes</c:v>
                </c:pt>
              </c:strCache>
            </c:strRef>
          </c:cat>
          <c:val>
            <c:numRef>
              <c:f>Hoja15!$C$2:$C$8</c:f>
              <c:numCache>
                <c:formatCode>General</c:formatCode>
                <c:ptCount val="7"/>
                <c:pt idx="0">
                  <c:v>24.3</c:v>
                </c:pt>
                <c:pt idx="1">
                  <c:v>7.8</c:v>
                </c:pt>
                <c:pt idx="2">
                  <c:v>6.1</c:v>
                </c:pt>
                <c:pt idx="3">
                  <c:v>5</c:v>
                </c:pt>
                <c:pt idx="4">
                  <c:v>9</c:v>
                </c:pt>
                <c:pt idx="5">
                  <c:v>37.1</c:v>
                </c:pt>
                <c:pt idx="6">
                  <c:v>10.7</c:v>
                </c:pt>
              </c:numCache>
            </c:numRef>
          </c:val>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Hoja16!$B$1</c:f>
              <c:strCache>
                <c:ptCount val="1"/>
                <c:pt idx="0">
                  <c:v>Frecuencia</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Lbls>
            <c:dLbl>
              <c:idx val="0"/>
              <c:layout>
                <c:manualLayout>
                  <c:x val="6.7095438079160519E-2"/>
                  <c:y val="-0.11539436166120771"/>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8.5159594485088239E-2"/>
                  <c:y val="-7.8353291045804605E-17"/>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0.14451325124742245"/>
                  <c:y val="8.5477304934227907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6.1934250534609624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17548037651472728"/>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0.22193106441568447"/>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Hoja16!$A$2:$A$7</c:f>
              <c:strCache>
                <c:ptCount val="6"/>
                <c:pt idx="0">
                  <c:v>Botella</c:v>
                </c:pt>
                <c:pt idx="1">
                  <c:v>Funda</c:v>
                </c:pt>
                <c:pt idx="2">
                  <c:v>Galón</c:v>
                </c:pt>
                <c:pt idx="3">
                  <c:v>Lata</c:v>
                </c:pt>
                <c:pt idx="4">
                  <c:v>Spray</c:v>
                </c:pt>
                <c:pt idx="5">
                  <c:v>Vidrio</c:v>
                </c:pt>
              </c:strCache>
            </c:strRef>
          </c:cat>
          <c:val>
            <c:numRef>
              <c:f>Hoja16!$B$2:$B$7</c:f>
              <c:numCache>
                <c:formatCode>General</c:formatCode>
                <c:ptCount val="6"/>
                <c:pt idx="0">
                  <c:v>237</c:v>
                </c:pt>
                <c:pt idx="1">
                  <c:v>158</c:v>
                </c:pt>
                <c:pt idx="2">
                  <c:v>44</c:v>
                </c:pt>
                <c:pt idx="3">
                  <c:v>12</c:v>
                </c:pt>
                <c:pt idx="4">
                  <c:v>1</c:v>
                </c:pt>
                <c:pt idx="5">
                  <c:v>25</c:v>
                </c:pt>
              </c:numCache>
            </c:numRef>
          </c:val>
        </c:ser>
        <c:ser>
          <c:idx val="1"/>
          <c:order val="1"/>
          <c:tx>
            <c:strRef>
              <c:f>Hoja16!$C$1</c:f>
              <c:strCache>
                <c:ptCount val="1"/>
                <c:pt idx="0">
                  <c:v>Porcentaje</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outEnd"/>
              <c:showLegendKey val="0"/>
              <c:showVal val="0"/>
              <c:showCatName val="1"/>
              <c:showSerName val="0"/>
              <c:showPercent val="1"/>
              <c:showBubbleSize val="0"/>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s-EC"/>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Hoja16!$A$2:$A$7</c:f>
              <c:strCache>
                <c:ptCount val="6"/>
                <c:pt idx="0">
                  <c:v>Botella</c:v>
                </c:pt>
                <c:pt idx="1">
                  <c:v>Funda</c:v>
                </c:pt>
                <c:pt idx="2">
                  <c:v>Galón</c:v>
                </c:pt>
                <c:pt idx="3">
                  <c:v>Lata</c:v>
                </c:pt>
                <c:pt idx="4">
                  <c:v>Spray</c:v>
                </c:pt>
                <c:pt idx="5">
                  <c:v>Vidrio</c:v>
                </c:pt>
              </c:strCache>
            </c:strRef>
          </c:cat>
          <c:val>
            <c:numRef>
              <c:f>Hoja16!$C$2:$C$7</c:f>
              <c:numCache>
                <c:formatCode>General</c:formatCode>
                <c:ptCount val="6"/>
                <c:pt idx="0">
                  <c:v>49.7</c:v>
                </c:pt>
                <c:pt idx="1">
                  <c:v>33.1</c:v>
                </c:pt>
                <c:pt idx="2">
                  <c:v>9.1999999999999993</c:v>
                </c:pt>
                <c:pt idx="3">
                  <c:v>2.5</c:v>
                </c:pt>
                <c:pt idx="4">
                  <c:v>0.2</c:v>
                </c:pt>
                <c:pt idx="5">
                  <c:v>5.2</c:v>
                </c:pt>
              </c:numCache>
            </c:numRef>
          </c:val>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Hoja17!$B$1</c:f>
              <c:strCache>
                <c:ptCount val="1"/>
                <c:pt idx="0">
                  <c:v>Frecuencia</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Lbls>
            <c:dLbl>
              <c:idx val="0"/>
              <c:layout>
                <c:manualLayout>
                  <c:x val="5.5555555555555455E-2"/>
                  <c:y val="-1.5736942751914368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3.1828336020049982E-18"/>
                  <c:y val="4.3276592567764109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2.5000000000000012E-2"/>
                  <c:y val="4.3276592567764109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0.12222222222222225"/>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29250721784776895"/>
                  <c:y val="9.3337418329758962E-4"/>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15:layout>
                    <c:manualLayout>
                      <c:w val="0.28837510936132982"/>
                      <c:h val="0.23975232282541317"/>
                    </c:manualLayout>
                  </c15:layout>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Hoja17!$A$2:$A$6</c:f>
              <c:strCache>
                <c:ptCount val="5"/>
                <c:pt idx="0">
                  <c:v>De acuerdo</c:v>
                </c:pt>
                <c:pt idx="1">
                  <c:v>En desacuerdo</c:v>
                </c:pt>
                <c:pt idx="2">
                  <c:v>Indeciso</c:v>
                </c:pt>
                <c:pt idx="3">
                  <c:v>Totalmente de acuerdo</c:v>
                </c:pt>
                <c:pt idx="4">
                  <c:v>Totalmente en desacuerdo</c:v>
                </c:pt>
              </c:strCache>
            </c:strRef>
          </c:cat>
          <c:val>
            <c:numRef>
              <c:f>Hoja17!$B$2:$B$6</c:f>
              <c:numCache>
                <c:formatCode>General</c:formatCode>
                <c:ptCount val="5"/>
                <c:pt idx="0">
                  <c:v>322</c:v>
                </c:pt>
                <c:pt idx="1">
                  <c:v>29</c:v>
                </c:pt>
                <c:pt idx="2">
                  <c:v>109</c:v>
                </c:pt>
                <c:pt idx="3">
                  <c:v>14</c:v>
                </c:pt>
                <c:pt idx="4">
                  <c:v>3</c:v>
                </c:pt>
              </c:numCache>
            </c:numRef>
          </c:val>
        </c:ser>
        <c:ser>
          <c:idx val="1"/>
          <c:order val="1"/>
          <c:tx>
            <c:strRef>
              <c:f>Hoja17!$C$1</c:f>
              <c:strCache>
                <c:ptCount val="1"/>
                <c:pt idx="0">
                  <c:v>Porcentaje</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Hoja17!$A$2:$A$6</c:f>
              <c:strCache>
                <c:ptCount val="5"/>
                <c:pt idx="0">
                  <c:v>De acuerdo</c:v>
                </c:pt>
                <c:pt idx="1">
                  <c:v>En desacuerdo</c:v>
                </c:pt>
                <c:pt idx="2">
                  <c:v>Indeciso</c:v>
                </c:pt>
                <c:pt idx="3">
                  <c:v>Totalmente de acuerdo</c:v>
                </c:pt>
                <c:pt idx="4">
                  <c:v>Totalmente en desacuerdo</c:v>
                </c:pt>
              </c:strCache>
            </c:strRef>
          </c:cat>
          <c:val>
            <c:numRef>
              <c:f>Hoja17!$C$2:$C$6</c:f>
              <c:numCache>
                <c:formatCode>General</c:formatCode>
                <c:ptCount val="5"/>
                <c:pt idx="0">
                  <c:v>67.5</c:v>
                </c:pt>
                <c:pt idx="1">
                  <c:v>6.1</c:v>
                </c:pt>
                <c:pt idx="2">
                  <c:v>22.9</c:v>
                </c:pt>
                <c:pt idx="3">
                  <c:v>2.9</c:v>
                </c:pt>
                <c:pt idx="4">
                  <c:v>0.6</c:v>
                </c:pt>
              </c:numCache>
            </c:numRef>
          </c:val>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3888888888889"/>
          <c:y val="0.10416666666666667"/>
          <c:w val="0.46388888888888891"/>
          <c:h val="0.77314814814814814"/>
        </c:manualLayout>
      </c:layout>
      <c:pieChart>
        <c:varyColors val="1"/>
        <c:ser>
          <c:idx val="0"/>
          <c:order val="0"/>
          <c:tx>
            <c:strRef>
              <c:f>Hoja18!$B$1</c:f>
              <c:strCache>
                <c:ptCount val="1"/>
                <c:pt idx="0">
                  <c:v>Frecuencia</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Lbls>
            <c:dLbl>
              <c:idx val="0"/>
              <c:layout>
                <c:manualLayout>
                  <c:x val="5.2777777777777778E-2"/>
                  <c:y val="-7.407407407407407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1.1111111111111124E-2"/>
                  <c:y val="9.2592592592591737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4.444444444444446E-2"/>
                  <c:y val="4.1666666666666664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9.4444444444444442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35694455380577428"/>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15:layout>
                    <c:manualLayout>
                      <c:w val="0.30058333333333331"/>
                      <c:h val="0.28212962962962962"/>
                    </c:manualLayout>
                  </c15:layout>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Hoja18!$A$2:$A$6</c:f>
              <c:strCache>
                <c:ptCount val="5"/>
                <c:pt idx="0">
                  <c:v>De acuerdo</c:v>
                </c:pt>
                <c:pt idx="1">
                  <c:v>En desacuerdo</c:v>
                </c:pt>
                <c:pt idx="2">
                  <c:v>Indeciso</c:v>
                </c:pt>
                <c:pt idx="3">
                  <c:v>Totalmente de acuerdo</c:v>
                </c:pt>
                <c:pt idx="4">
                  <c:v>Totalmente en desacuerdo</c:v>
                </c:pt>
              </c:strCache>
            </c:strRef>
          </c:cat>
          <c:val>
            <c:numRef>
              <c:f>Hoja18!$B$2:$B$6</c:f>
              <c:numCache>
                <c:formatCode>General</c:formatCode>
                <c:ptCount val="5"/>
                <c:pt idx="0">
                  <c:v>320</c:v>
                </c:pt>
                <c:pt idx="1">
                  <c:v>30</c:v>
                </c:pt>
                <c:pt idx="2">
                  <c:v>91</c:v>
                </c:pt>
                <c:pt idx="3">
                  <c:v>24</c:v>
                </c:pt>
                <c:pt idx="4">
                  <c:v>12</c:v>
                </c:pt>
              </c:numCache>
            </c:numRef>
          </c:val>
        </c:ser>
        <c:ser>
          <c:idx val="1"/>
          <c:order val="1"/>
          <c:tx>
            <c:strRef>
              <c:f>Hoja18!$C$1</c:f>
              <c:strCache>
                <c:ptCount val="1"/>
                <c:pt idx="0">
                  <c:v>Porcentaje</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Hoja18!$A$2:$A$6</c:f>
              <c:strCache>
                <c:ptCount val="5"/>
                <c:pt idx="0">
                  <c:v>De acuerdo</c:v>
                </c:pt>
                <c:pt idx="1">
                  <c:v>En desacuerdo</c:v>
                </c:pt>
                <c:pt idx="2">
                  <c:v>Indeciso</c:v>
                </c:pt>
                <c:pt idx="3">
                  <c:v>Totalmente de acuerdo</c:v>
                </c:pt>
                <c:pt idx="4">
                  <c:v>Totalmente en desacuerdo</c:v>
                </c:pt>
              </c:strCache>
            </c:strRef>
          </c:cat>
          <c:val>
            <c:numRef>
              <c:f>Hoja18!$C$2:$C$6</c:f>
              <c:numCache>
                <c:formatCode>General</c:formatCode>
                <c:ptCount val="5"/>
                <c:pt idx="0">
                  <c:v>67.099999999999994</c:v>
                </c:pt>
                <c:pt idx="1">
                  <c:v>6.3</c:v>
                </c:pt>
                <c:pt idx="2">
                  <c:v>19.100000000000001</c:v>
                </c:pt>
                <c:pt idx="3">
                  <c:v>5</c:v>
                </c:pt>
                <c:pt idx="4">
                  <c:v>2.5</c:v>
                </c:pt>
              </c:numCache>
            </c:numRef>
          </c:val>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Hoja19!$B$1</c:f>
              <c:strCache>
                <c:ptCount val="1"/>
                <c:pt idx="0">
                  <c:v>Frecuencia</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Lbls>
            <c:dLbl>
              <c:idx val="0"/>
              <c:layout>
                <c:manualLayout>
                  <c:x val="9.7222222222222224E-2"/>
                  <c:y val="4.6296296296296294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3.3333333333333333E-2"/>
                  <c:y val="-9.2592592592592587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1.6666666666666666E-2"/>
                  <c:y val="1.3888888888888888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5.2777777777777785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2.2222222222222247E-2"/>
                  <c:y val="1.3888888888888886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Hoja19!$A$2:$A$6</c:f>
              <c:strCache>
                <c:ptCount val="5"/>
                <c:pt idx="0">
                  <c:v>Cheque</c:v>
                </c:pt>
                <c:pt idx="1">
                  <c:v>Efectivo</c:v>
                </c:pt>
                <c:pt idx="2">
                  <c:v>PayPal</c:v>
                </c:pt>
                <c:pt idx="3">
                  <c:v>Tarjeta de crédito</c:v>
                </c:pt>
                <c:pt idx="4">
                  <c:v>Tarjeta debito</c:v>
                </c:pt>
              </c:strCache>
            </c:strRef>
          </c:cat>
          <c:val>
            <c:numRef>
              <c:f>Hoja19!$B$2:$B$6</c:f>
              <c:numCache>
                <c:formatCode>General</c:formatCode>
                <c:ptCount val="5"/>
                <c:pt idx="0">
                  <c:v>3</c:v>
                </c:pt>
                <c:pt idx="1">
                  <c:v>290</c:v>
                </c:pt>
                <c:pt idx="2">
                  <c:v>1</c:v>
                </c:pt>
                <c:pt idx="3">
                  <c:v>64</c:v>
                </c:pt>
                <c:pt idx="4">
                  <c:v>119</c:v>
                </c:pt>
              </c:numCache>
            </c:numRef>
          </c:val>
        </c:ser>
        <c:ser>
          <c:idx val="1"/>
          <c:order val="1"/>
          <c:tx>
            <c:strRef>
              <c:f>Hoja19!$C$1</c:f>
              <c:strCache>
                <c:ptCount val="1"/>
                <c:pt idx="0">
                  <c:v>Porcentaje</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Hoja19!$A$2:$A$6</c:f>
              <c:strCache>
                <c:ptCount val="5"/>
                <c:pt idx="0">
                  <c:v>Cheque</c:v>
                </c:pt>
                <c:pt idx="1">
                  <c:v>Efectivo</c:v>
                </c:pt>
                <c:pt idx="2">
                  <c:v>PayPal</c:v>
                </c:pt>
                <c:pt idx="3">
                  <c:v>Tarjeta de crédito</c:v>
                </c:pt>
                <c:pt idx="4">
                  <c:v>Tarjeta debito</c:v>
                </c:pt>
              </c:strCache>
            </c:strRef>
          </c:cat>
          <c:val>
            <c:numRef>
              <c:f>Hoja19!$C$2:$C$6</c:f>
              <c:numCache>
                <c:formatCode>General</c:formatCode>
                <c:ptCount val="5"/>
                <c:pt idx="0">
                  <c:v>0.6</c:v>
                </c:pt>
                <c:pt idx="1">
                  <c:v>60.8</c:v>
                </c:pt>
                <c:pt idx="2">
                  <c:v>0.2</c:v>
                </c:pt>
                <c:pt idx="3">
                  <c:v>13.4</c:v>
                </c:pt>
                <c:pt idx="4">
                  <c:v>24.9</c:v>
                </c:pt>
              </c:numCache>
            </c:numRef>
          </c:val>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Hoja20!$B$2</c:f>
              <c:strCache>
                <c:ptCount val="1"/>
                <c:pt idx="0">
                  <c:v>Frecuencia</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Lbls>
            <c:dLbl>
              <c:idx val="0"/>
              <c:layout>
                <c:manualLayout>
                  <c:x val="6.3194439837092456E-2"/>
                  <c:y val="3.328393159234784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2.7083331358753938E-2"/>
                  <c:y val="-2.7736609660289967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4.8148144637784732E-2"/>
                  <c:y val="2.2189287728231893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5.1157403677646304E-2"/>
                  <c:y val="2.2189287728231893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Hoja20!$A$3:$A$6</c:f>
              <c:strCache>
                <c:ptCount val="4"/>
                <c:pt idx="0">
                  <c:v>Casado</c:v>
                </c:pt>
                <c:pt idx="1">
                  <c:v>Divorciado</c:v>
                </c:pt>
                <c:pt idx="2">
                  <c:v>Soltero</c:v>
                </c:pt>
                <c:pt idx="3">
                  <c:v>Unión Libre</c:v>
                </c:pt>
              </c:strCache>
            </c:strRef>
          </c:cat>
          <c:val>
            <c:numRef>
              <c:f>Hoja20!$B$3:$B$6</c:f>
              <c:numCache>
                <c:formatCode>General</c:formatCode>
                <c:ptCount val="4"/>
                <c:pt idx="0">
                  <c:v>286</c:v>
                </c:pt>
                <c:pt idx="1">
                  <c:v>18</c:v>
                </c:pt>
                <c:pt idx="2">
                  <c:v>105</c:v>
                </c:pt>
                <c:pt idx="3">
                  <c:v>78</c:v>
                </c:pt>
              </c:numCache>
            </c:numRef>
          </c:val>
        </c:ser>
        <c:ser>
          <c:idx val="1"/>
          <c:order val="1"/>
          <c:tx>
            <c:strRef>
              <c:f>Hoja20!$C$2</c:f>
              <c:strCache>
                <c:ptCount val="1"/>
                <c:pt idx="0">
                  <c:v>Porcentaje</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Hoja20!$A$3:$A$6</c:f>
              <c:strCache>
                <c:ptCount val="4"/>
                <c:pt idx="0">
                  <c:v>Casado</c:v>
                </c:pt>
                <c:pt idx="1">
                  <c:v>Divorciado</c:v>
                </c:pt>
                <c:pt idx="2">
                  <c:v>Soltero</c:v>
                </c:pt>
                <c:pt idx="3">
                  <c:v>Unión Libre</c:v>
                </c:pt>
              </c:strCache>
            </c:strRef>
          </c:cat>
          <c:val>
            <c:numRef>
              <c:f>Hoja20!$C$3:$C$6</c:f>
              <c:numCache>
                <c:formatCode>General</c:formatCode>
                <c:ptCount val="4"/>
                <c:pt idx="0">
                  <c:v>58.7</c:v>
                </c:pt>
                <c:pt idx="1">
                  <c:v>3.7</c:v>
                </c:pt>
                <c:pt idx="2">
                  <c:v>21.6</c:v>
                </c:pt>
                <c:pt idx="3">
                  <c:v>16</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Hoja21!$B$2</c:f>
              <c:strCache>
                <c:ptCount val="1"/>
                <c:pt idx="0">
                  <c:v>Frecuencia</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Lbls>
            <c:dLbl>
              <c:idx val="0"/>
              <c:layout>
                <c:manualLayout>
                  <c:x val="2.4663253136493386E-2"/>
                  <c:y val="-7.1840893524920652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6.7823946125356804E-2"/>
                  <c:y val="1.1052445157680101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4.9326506272986771E-2"/>
                  <c:y val="5.5262225788400504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Hoja21!$A$3:$A$5</c:f>
              <c:strCache>
                <c:ptCount val="3"/>
                <c:pt idx="0">
                  <c:v>Femenino</c:v>
                </c:pt>
                <c:pt idx="1">
                  <c:v>LGBTTTI</c:v>
                </c:pt>
                <c:pt idx="2">
                  <c:v>Masculino</c:v>
                </c:pt>
              </c:strCache>
            </c:strRef>
          </c:cat>
          <c:val>
            <c:numRef>
              <c:f>Hoja21!$B$3:$B$5</c:f>
              <c:numCache>
                <c:formatCode>General</c:formatCode>
                <c:ptCount val="3"/>
                <c:pt idx="0">
                  <c:v>292</c:v>
                </c:pt>
                <c:pt idx="1">
                  <c:v>4</c:v>
                </c:pt>
                <c:pt idx="2">
                  <c:v>191</c:v>
                </c:pt>
              </c:numCache>
            </c:numRef>
          </c:val>
        </c:ser>
        <c:ser>
          <c:idx val="1"/>
          <c:order val="1"/>
          <c:tx>
            <c:strRef>
              <c:f>Hoja21!$C$2</c:f>
              <c:strCache>
                <c:ptCount val="1"/>
                <c:pt idx="0">
                  <c:v>Porcentaje</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Hoja21!$A$3:$A$5</c:f>
              <c:strCache>
                <c:ptCount val="3"/>
                <c:pt idx="0">
                  <c:v>Femenino</c:v>
                </c:pt>
                <c:pt idx="1">
                  <c:v>LGBTTTI</c:v>
                </c:pt>
                <c:pt idx="2">
                  <c:v>Masculino</c:v>
                </c:pt>
              </c:strCache>
            </c:strRef>
          </c:cat>
          <c:val>
            <c:numRef>
              <c:f>Hoja21!$C$3:$C$5</c:f>
              <c:numCache>
                <c:formatCode>General</c:formatCode>
                <c:ptCount val="3"/>
                <c:pt idx="0">
                  <c:v>60</c:v>
                </c:pt>
                <c:pt idx="1">
                  <c:v>0.8</c:v>
                </c:pt>
                <c:pt idx="2">
                  <c:v>39.200000000000003</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Hoja22!$B$1</c:f>
              <c:strCache>
                <c:ptCount val="1"/>
                <c:pt idx="0">
                  <c:v>Frecuencia</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Pt>
            <c:idx val="6"/>
            <c:bubble3D val="0"/>
            <c:spPr>
              <a:solidFill>
                <a:schemeClr val="accent1">
                  <a:lumMod val="60000"/>
                </a:schemeClr>
              </a:solidFill>
              <a:ln>
                <a:noFill/>
              </a:ln>
              <a:effectLst>
                <a:outerShdw blurRad="63500" sx="102000" sy="102000" algn="ctr" rotWithShape="0">
                  <a:prstClr val="black">
                    <a:alpha val="20000"/>
                  </a:prstClr>
                </a:outerShdw>
              </a:effectLst>
            </c:spPr>
          </c:dPt>
          <c:dPt>
            <c:idx val="7"/>
            <c:bubble3D val="0"/>
            <c:spPr>
              <a:solidFill>
                <a:schemeClr val="accent2">
                  <a:lumMod val="60000"/>
                </a:schemeClr>
              </a:solidFill>
              <a:ln>
                <a:noFill/>
              </a:ln>
              <a:effectLst>
                <a:outerShdw blurRad="63500" sx="102000" sy="102000" algn="ctr" rotWithShape="0">
                  <a:prstClr val="black">
                    <a:alpha val="20000"/>
                  </a:prstClr>
                </a:outerShdw>
              </a:effectLst>
            </c:spPr>
          </c:dPt>
          <c:dPt>
            <c:idx val="8"/>
            <c:bubble3D val="0"/>
            <c:spPr>
              <a:solidFill>
                <a:schemeClr val="accent3">
                  <a:lumMod val="60000"/>
                </a:schemeClr>
              </a:solidFill>
              <a:ln>
                <a:noFill/>
              </a:ln>
              <a:effectLst>
                <a:outerShdw blurRad="63500" sx="102000" sy="102000" algn="ctr" rotWithShape="0">
                  <a:prstClr val="black">
                    <a:alpha val="20000"/>
                  </a:prstClr>
                </a:outerShdw>
              </a:effectLst>
            </c:spPr>
          </c:dPt>
          <c:dLbls>
            <c:dLbl>
              <c:idx val="0"/>
              <c:layout>
                <c:manualLayout>
                  <c:x val="1.6666666666666666E-2"/>
                  <c:y val="1.5352422721102087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4.4444444444444238E-2"/>
                  <c:y val="3.8381056802755218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2.2222222222222119E-2"/>
                  <c:y val="-2.6866739761928653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9.1666666666666563E-2"/>
                  <c:y val="-4.2219162483030877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16944444444444445"/>
                  <c:y val="-1.4072891589765714E-16"/>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1.1111111111111112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6"/>
              <c:layout>
                <c:manualLayout>
                  <c:x val="-1.6666666666666666E-2"/>
                  <c:y val="-2.3028634081653128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7"/>
              <c:layout>
                <c:manualLayout>
                  <c:x val="-3.888888888888889E-2"/>
                  <c:y val="1.9190528401377607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8"/>
              <c:layout>
                <c:manualLayout>
                  <c:x val="-6.3888888888888884E-2"/>
                  <c:y val="1.5352422721102087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Hoja22!$A$2:$A$10</c:f>
              <c:strCache>
                <c:ptCount val="9"/>
                <c:pt idx="0">
                  <c:v>Calderón</c:v>
                </c:pt>
                <c:pt idx="1">
                  <c:v>Eloy Alfaro</c:v>
                </c:pt>
                <c:pt idx="2">
                  <c:v>Eugenio Espejo</c:v>
                </c:pt>
                <c:pt idx="3">
                  <c:v>La Delicia</c:v>
                </c:pt>
                <c:pt idx="4">
                  <c:v>Los Chillos</c:v>
                </c:pt>
                <c:pt idx="5">
                  <c:v>Manuela Sáenz</c:v>
                </c:pt>
                <c:pt idx="6">
                  <c:v>Quitumbe</c:v>
                </c:pt>
                <c:pt idx="7">
                  <c:v>Tumbaco</c:v>
                </c:pt>
                <c:pt idx="8">
                  <c:v>Turística Mariscal</c:v>
                </c:pt>
              </c:strCache>
            </c:strRef>
          </c:cat>
          <c:val>
            <c:numRef>
              <c:f>Hoja22!$B$2:$B$10</c:f>
              <c:numCache>
                <c:formatCode>General</c:formatCode>
                <c:ptCount val="9"/>
                <c:pt idx="0">
                  <c:v>53</c:v>
                </c:pt>
                <c:pt idx="1">
                  <c:v>54</c:v>
                </c:pt>
                <c:pt idx="2">
                  <c:v>53</c:v>
                </c:pt>
                <c:pt idx="3">
                  <c:v>54</c:v>
                </c:pt>
                <c:pt idx="4">
                  <c:v>53</c:v>
                </c:pt>
                <c:pt idx="5">
                  <c:v>54</c:v>
                </c:pt>
                <c:pt idx="6">
                  <c:v>56</c:v>
                </c:pt>
                <c:pt idx="7">
                  <c:v>57</c:v>
                </c:pt>
                <c:pt idx="8">
                  <c:v>53</c:v>
                </c:pt>
              </c:numCache>
            </c:numRef>
          </c:val>
        </c:ser>
        <c:ser>
          <c:idx val="1"/>
          <c:order val="1"/>
          <c:tx>
            <c:strRef>
              <c:f>Hoja22!$C$1</c:f>
              <c:strCache>
                <c:ptCount val="1"/>
                <c:pt idx="0">
                  <c:v>Porcentaje</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Pt>
            <c:idx val="6"/>
            <c:bubble3D val="0"/>
            <c:spPr>
              <a:solidFill>
                <a:schemeClr val="accent1">
                  <a:lumMod val="60000"/>
                </a:schemeClr>
              </a:solidFill>
              <a:ln>
                <a:noFill/>
              </a:ln>
              <a:effectLst>
                <a:outerShdw blurRad="63500" sx="102000" sy="102000" algn="ctr" rotWithShape="0">
                  <a:prstClr val="black">
                    <a:alpha val="20000"/>
                  </a:prstClr>
                </a:outerShdw>
              </a:effectLst>
            </c:spPr>
          </c:dPt>
          <c:dPt>
            <c:idx val="7"/>
            <c:bubble3D val="0"/>
            <c:spPr>
              <a:solidFill>
                <a:schemeClr val="accent2">
                  <a:lumMod val="60000"/>
                </a:schemeClr>
              </a:solidFill>
              <a:ln>
                <a:noFill/>
              </a:ln>
              <a:effectLst>
                <a:outerShdw blurRad="63500" sx="102000" sy="102000" algn="ctr" rotWithShape="0">
                  <a:prstClr val="black">
                    <a:alpha val="20000"/>
                  </a:prstClr>
                </a:outerShdw>
              </a:effectLst>
            </c:spPr>
          </c:dPt>
          <c:dPt>
            <c:idx val="8"/>
            <c:bubble3D val="0"/>
            <c:spPr>
              <a:solidFill>
                <a:schemeClr val="accent3">
                  <a:lumMod val="60000"/>
                </a:schemeClr>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outEnd"/>
              <c:showLegendKey val="0"/>
              <c:showVal val="0"/>
              <c:showCatName val="1"/>
              <c:showSerName val="0"/>
              <c:showPercent val="1"/>
              <c:showBubbleSize val="0"/>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s-EC"/>
                </a:p>
              </c:txPr>
              <c:dLblPos val="outEnd"/>
              <c:showLegendKey val="0"/>
              <c:showVal val="0"/>
              <c:showCatName val="1"/>
              <c:showSerName val="0"/>
              <c:showPercent val="1"/>
              <c:showBubbleSize val="0"/>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s-EC"/>
                </a:p>
              </c:txPr>
              <c:dLblPos val="outEnd"/>
              <c:showLegendKey val="0"/>
              <c:showVal val="0"/>
              <c:showCatName val="1"/>
              <c:showSerName val="0"/>
              <c:showPercent val="1"/>
              <c:showBubbleSize val="0"/>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s-EC"/>
                </a:p>
              </c:txPr>
              <c:dLblPos val="outEnd"/>
              <c:showLegendKey val="0"/>
              <c:showVal val="0"/>
              <c:showCatName val="1"/>
              <c:showSerName val="0"/>
              <c:showPercent val="1"/>
              <c:showBubbleSize val="0"/>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es-EC"/>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Hoja22!$A$2:$A$10</c:f>
              <c:strCache>
                <c:ptCount val="9"/>
                <c:pt idx="0">
                  <c:v>Calderón</c:v>
                </c:pt>
                <c:pt idx="1">
                  <c:v>Eloy Alfaro</c:v>
                </c:pt>
                <c:pt idx="2">
                  <c:v>Eugenio Espejo</c:v>
                </c:pt>
                <c:pt idx="3">
                  <c:v>La Delicia</c:v>
                </c:pt>
                <c:pt idx="4">
                  <c:v>Los Chillos</c:v>
                </c:pt>
                <c:pt idx="5">
                  <c:v>Manuela Sáenz</c:v>
                </c:pt>
                <c:pt idx="6">
                  <c:v>Quitumbe</c:v>
                </c:pt>
                <c:pt idx="7">
                  <c:v>Tumbaco</c:v>
                </c:pt>
                <c:pt idx="8">
                  <c:v>Turística Mariscal</c:v>
                </c:pt>
              </c:strCache>
            </c:strRef>
          </c:cat>
          <c:val>
            <c:numRef>
              <c:f>Hoja22!$C$2:$C$10</c:f>
              <c:numCache>
                <c:formatCode>General</c:formatCode>
                <c:ptCount val="9"/>
                <c:pt idx="0">
                  <c:v>10.9</c:v>
                </c:pt>
                <c:pt idx="1">
                  <c:v>11.1</c:v>
                </c:pt>
                <c:pt idx="2">
                  <c:v>10.9</c:v>
                </c:pt>
                <c:pt idx="3">
                  <c:v>11.1</c:v>
                </c:pt>
                <c:pt idx="4">
                  <c:v>10.9</c:v>
                </c:pt>
                <c:pt idx="5">
                  <c:v>11.1</c:v>
                </c:pt>
                <c:pt idx="6">
                  <c:v>11.5</c:v>
                </c:pt>
                <c:pt idx="7">
                  <c:v>11.7</c:v>
                </c:pt>
                <c:pt idx="8">
                  <c:v>10.9</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Hoja23!$B$1</c:f>
              <c:strCache>
                <c:ptCount val="1"/>
                <c:pt idx="0">
                  <c:v>Frecuencia</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Lbls>
            <c:dLbl>
              <c:idx val="0"/>
              <c:layout>
                <c:manualLayout>
                  <c:x val="4.9999999999999899E-2"/>
                  <c:y val="4.6296296296296294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bestFit"/>
              <c:showLegendKey val="0"/>
              <c:showVal val="0"/>
              <c:showCatName val="1"/>
              <c:showSerName val="0"/>
              <c:showPercent val="0"/>
              <c:showBubbleSize val="0"/>
              <c:extLst>
                <c:ext xmlns:c15="http://schemas.microsoft.com/office/drawing/2012/chart" uri="{CE6537A1-D6FC-4f65-9D91-7224C49458BB}"/>
              </c:extLst>
            </c:dLbl>
            <c:dLbl>
              <c:idx val="1"/>
              <c:layout>
                <c:manualLayout>
                  <c:x val="6.388888888888869E-2"/>
                  <c:y val="-5.0925925925926013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bestFit"/>
              <c:showLegendKey val="0"/>
              <c:showVal val="0"/>
              <c:showCatName val="1"/>
              <c:showSerName val="0"/>
              <c:showPercent val="0"/>
              <c:showBubbleSize val="0"/>
              <c:extLst>
                <c:ext xmlns:c15="http://schemas.microsoft.com/office/drawing/2012/chart" uri="{CE6537A1-D6FC-4f65-9D91-7224C49458BB}"/>
              </c:extLst>
            </c:dLbl>
            <c:dLbl>
              <c:idx val="2"/>
              <c:layout>
                <c:manualLayout>
                  <c:x val="4.9999999999999899E-2"/>
                  <c:y val="3.2407407407407406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bestFit"/>
              <c:showLegendKey val="0"/>
              <c:showVal val="0"/>
              <c:showCatName val="1"/>
              <c:showSerName val="0"/>
              <c:showPercent val="0"/>
              <c:showBubbleSize val="0"/>
              <c:extLst>
                <c:ext xmlns:c15="http://schemas.microsoft.com/office/drawing/2012/chart" uri="{CE6537A1-D6FC-4f65-9D91-7224C49458BB}"/>
              </c:extLst>
            </c:dLbl>
            <c:dLbl>
              <c:idx val="3"/>
              <c:layout>
                <c:manualLayout>
                  <c:x val="6.6666666666666569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bestFit"/>
              <c:showLegendKey val="0"/>
              <c:showVal val="0"/>
              <c:showCatName val="1"/>
              <c:showSerName val="0"/>
              <c:showPercent val="0"/>
              <c:showBubbleSize val="0"/>
              <c:extLst>
                <c:ext xmlns:c15="http://schemas.microsoft.com/office/drawing/2012/chart" uri="{CE6537A1-D6FC-4f65-9D91-7224C49458BB}"/>
              </c:extLst>
            </c:dLbl>
            <c:dLbl>
              <c:idx val="4"/>
              <c:layout>
                <c:manualLayout>
                  <c:x val="-3.055555555555556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bestFit"/>
              <c:showLegendKey val="0"/>
              <c:showVal val="0"/>
              <c:showCatName val="1"/>
              <c:showSerName val="0"/>
              <c:showPercent val="0"/>
              <c:showBubbleSize val="0"/>
              <c:extLst>
                <c:ext xmlns:c15="http://schemas.microsoft.com/office/drawing/2012/chart" uri="{CE6537A1-D6FC-4f65-9D91-7224C49458BB}"/>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Hoja23!$A$2:$A$6</c:f>
              <c:strCache>
                <c:ptCount val="5"/>
                <c:pt idx="0">
                  <c:v>1001 a 1300</c:v>
                </c:pt>
                <c:pt idx="1">
                  <c:v>1301 a 2000</c:v>
                </c:pt>
                <c:pt idx="2">
                  <c:v>2001 en adelante</c:v>
                </c:pt>
                <c:pt idx="3">
                  <c:v>400 a 700</c:v>
                </c:pt>
                <c:pt idx="4">
                  <c:v>701 a 1000</c:v>
                </c:pt>
              </c:strCache>
            </c:strRef>
          </c:cat>
          <c:val>
            <c:numRef>
              <c:f>Hoja23!$B$2:$B$6</c:f>
              <c:numCache>
                <c:formatCode>General</c:formatCode>
                <c:ptCount val="5"/>
                <c:pt idx="0">
                  <c:v>118</c:v>
                </c:pt>
                <c:pt idx="1">
                  <c:v>32</c:v>
                </c:pt>
                <c:pt idx="2">
                  <c:v>7</c:v>
                </c:pt>
                <c:pt idx="3">
                  <c:v>108</c:v>
                </c:pt>
                <c:pt idx="4">
                  <c:v>222</c:v>
                </c:pt>
              </c:numCache>
            </c:numRef>
          </c:val>
        </c:ser>
        <c:ser>
          <c:idx val="1"/>
          <c:order val="1"/>
          <c:tx>
            <c:strRef>
              <c:f>Hoja23!$C$1</c:f>
              <c:strCache>
                <c:ptCount val="1"/>
                <c:pt idx="0">
                  <c:v>Porcentaje</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outEnd"/>
              <c:showLegendKey val="0"/>
              <c:showVal val="0"/>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outEnd"/>
              <c:showLegendKey val="0"/>
              <c:showVal val="0"/>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outEnd"/>
              <c:showLegendKey val="0"/>
              <c:showVal val="0"/>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outEnd"/>
              <c:showLegendKey val="0"/>
              <c:showVal val="0"/>
              <c:showCatName val="1"/>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outEnd"/>
              <c:showLegendKey val="0"/>
              <c:showVal val="0"/>
              <c:showCatName val="1"/>
              <c:showSerName val="0"/>
              <c:showPercent val="0"/>
              <c:showBubbleSize val="0"/>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Hoja23!$A$2:$A$6</c:f>
              <c:strCache>
                <c:ptCount val="5"/>
                <c:pt idx="0">
                  <c:v>1001 a 1300</c:v>
                </c:pt>
                <c:pt idx="1">
                  <c:v>1301 a 2000</c:v>
                </c:pt>
                <c:pt idx="2">
                  <c:v>2001 en adelante</c:v>
                </c:pt>
                <c:pt idx="3">
                  <c:v>400 a 700</c:v>
                </c:pt>
                <c:pt idx="4">
                  <c:v>701 a 1000</c:v>
                </c:pt>
              </c:strCache>
            </c:strRef>
          </c:cat>
          <c:val>
            <c:numRef>
              <c:f>Hoja23!$C$2:$C$6</c:f>
              <c:numCache>
                <c:formatCode>General</c:formatCode>
                <c:ptCount val="5"/>
                <c:pt idx="0">
                  <c:v>24.2</c:v>
                </c:pt>
                <c:pt idx="1">
                  <c:v>6.6</c:v>
                </c:pt>
                <c:pt idx="2">
                  <c:v>1.4</c:v>
                </c:pt>
                <c:pt idx="3">
                  <c:v>22.2</c:v>
                </c:pt>
                <c:pt idx="4">
                  <c:v>45.6</c:v>
                </c:pt>
              </c:numCache>
            </c:numRef>
          </c:val>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Hoja24!$B$1</c:f>
              <c:strCache>
                <c:ptCount val="1"/>
                <c:pt idx="0">
                  <c:v>Frecuencia</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Lbls>
            <c:dLbl>
              <c:idx val="0"/>
              <c:layout>
                <c:manualLayout>
                  <c:x val="-0.21666666666666667"/>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bestFit"/>
              <c:showLegendKey val="0"/>
              <c:showVal val="0"/>
              <c:showCatName val="1"/>
              <c:showSerName val="0"/>
              <c:showPercent val="0"/>
              <c:showBubbleSize val="0"/>
              <c:extLst>
                <c:ext xmlns:c15="http://schemas.microsoft.com/office/drawing/2012/chart" uri="{CE6537A1-D6FC-4f65-9D91-7224C49458BB}"/>
              </c:extLst>
            </c:dLbl>
            <c:dLbl>
              <c:idx val="1"/>
              <c:layout>
                <c:manualLayout>
                  <c:x val="0.1388888888888889"/>
                  <c:y val="9.2592592592592587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bestFit"/>
              <c:showLegendKey val="0"/>
              <c:showVal val="0"/>
              <c:showCatName val="1"/>
              <c:showSerName val="0"/>
              <c:showPercent val="0"/>
              <c:showBubbleSize val="0"/>
              <c:extLst>
                <c:ext xmlns:c15="http://schemas.microsoft.com/office/drawing/2012/chart" uri="{CE6537A1-D6FC-4f65-9D91-7224C49458BB}"/>
              </c:extLst>
            </c:dLbl>
            <c:dLbl>
              <c:idx val="2"/>
              <c:layout>
                <c:manualLayout>
                  <c:x val="5.5555555555555558E-3"/>
                  <c:y val="-5.5555555555555552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bestFit"/>
              <c:showLegendKey val="0"/>
              <c:showVal val="0"/>
              <c:showCatName val="1"/>
              <c:showSerName val="0"/>
              <c:showPercent val="0"/>
              <c:showBubbleSize val="0"/>
              <c:extLst>
                <c:ext xmlns:c15="http://schemas.microsoft.com/office/drawing/2012/chart" uri="{CE6537A1-D6FC-4f65-9D91-7224C49458BB}"/>
              </c:extLst>
            </c:dLbl>
            <c:dLbl>
              <c:idx val="3"/>
              <c:layout>
                <c:manualLayout>
                  <c:x val="-5.000000000000001E-2"/>
                  <c:y val="-1.8518518518518517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bestFit"/>
              <c:showLegendKey val="0"/>
              <c:showVal val="0"/>
              <c:showCatName val="1"/>
              <c:showSerName val="0"/>
              <c:showPercent val="0"/>
              <c:showBubbleSize val="0"/>
              <c:extLst>
                <c:ext xmlns:c15="http://schemas.microsoft.com/office/drawing/2012/chart" uri="{CE6537A1-D6FC-4f65-9D91-7224C49458BB}"/>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Hoja24!$A$2:$A$5</c:f>
              <c:strCache>
                <c:ptCount val="4"/>
                <c:pt idx="0">
                  <c:v>Maestría</c:v>
                </c:pt>
                <c:pt idx="1">
                  <c:v>PhD, Doctorado</c:v>
                </c:pt>
                <c:pt idx="2">
                  <c:v>Secundaria</c:v>
                </c:pt>
                <c:pt idx="3">
                  <c:v>Superior</c:v>
                </c:pt>
              </c:strCache>
            </c:strRef>
          </c:cat>
          <c:val>
            <c:numRef>
              <c:f>Hoja24!$B$2:$B$5</c:f>
              <c:numCache>
                <c:formatCode>General</c:formatCode>
                <c:ptCount val="4"/>
                <c:pt idx="0">
                  <c:v>28</c:v>
                </c:pt>
                <c:pt idx="1">
                  <c:v>1</c:v>
                </c:pt>
                <c:pt idx="2">
                  <c:v>207</c:v>
                </c:pt>
                <c:pt idx="3">
                  <c:v>251</c:v>
                </c:pt>
              </c:numCache>
            </c:numRef>
          </c:val>
        </c:ser>
        <c:ser>
          <c:idx val="1"/>
          <c:order val="1"/>
          <c:tx>
            <c:strRef>
              <c:f>Hoja24!$C$1</c:f>
              <c:strCache>
                <c:ptCount val="1"/>
                <c:pt idx="0">
                  <c:v>Porcentaje</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outEnd"/>
              <c:showLegendKey val="0"/>
              <c:showVal val="0"/>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outEnd"/>
              <c:showLegendKey val="0"/>
              <c:showVal val="0"/>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outEnd"/>
              <c:showLegendKey val="0"/>
              <c:showVal val="0"/>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outEnd"/>
              <c:showLegendKey val="0"/>
              <c:showVal val="0"/>
              <c:showCatName val="1"/>
              <c:showSerName val="0"/>
              <c:showPercent val="0"/>
              <c:showBubbleSize val="0"/>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Hoja24!$A$2:$A$5</c:f>
              <c:strCache>
                <c:ptCount val="4"/>
                <c:pt idx="0">
                  <c:v>Maestría</c:v>
                </c:pt>
                <c:pt idx="1">
                  <c:v>PhD, Doctorado</c:v>
                </c:pt>
                <c:pt idx="2">
                  <c:v>Secundaria</c:v>
                </c:pt>
                <c:pt idx="3">
                  <c:v>Superior</c:v>
                </c:pt>
              </c:strCache>
            </c:strRef>
          </c:cat>
          <c:val>
            <c:numRef>
              <c:f>Hoja24!$C$2:$C$5</c:f>
              <c:numCache>
                <c:formatCode>General</c:formatCode>
                <c:ptCount val="4"/>
                <c:pt idx="0">
                  <c:v>5.7</c:v>
                </c:pt>
                <c:pt idx="1">
                  <c:v>0.2</c:v>
                </c:pt>
                <c:pt idx="2">
                  <c:v>42.5</c:v>
                </c:pt>
                <c:pt idx="3">
                  <c:v>51.5</c:v>
                </c:pt>
              </c:numCache>
            </c:numRef>
          </c:val>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Hoja3!$C$1</c:f>
              <c:strCache>
                <c:ptCount val="1"/>
                <c:pt idx="0">
                  <c:v>Porcentaje</c:v>
                </c:pt>
              </c:strCache>
            </c:strRef>
          </c:tx>
          <c:dPt>
            <c:idx val="0"/>
            <c:bubble3D val="0"/>
            <c:spPr>
              <a:gradFill rotWithShape="1">
                <a:gsLst>
                  <a:gs pos="0">
                    <a:schemeClr val="accent1">
                      <a:tint val="94000"/>
                      <a:satMod val="105000"/>
                      <a:lumMod val="102000"/>
                    </a:schemeClr>
                  </a:gs>
                  <a:gs pos="100000">
                    <a:schemeClr val="accent1">
                      <a:shade val="74000"/>
                      <a:satMod val="128000"/>
                      <a:lumMod val="100000"/>
                    </a:schemeClr>
                  </a:gs>
                </a:gsLst>
                <a:lin ang="5400000" scaled="0"/>
              </a:gradFill>
              <a:ln>
                <a:noFill/>
              </a:ln>
              <a:effectLst>
                <a:outerShdw blurRad="57150" dist="19050" dir="5400000" algn="ctr" rotWithShape="0">
                  <a:srgbClr val="000000">
                    <a:alpha val="63000"/>
                  </a:srgbClr>
                </a:outerShdw>
              </a:effectLst>
            </c:spPr>
          </c:dPt>
          <c:dPt>
            <c:idx val="1"/>
            <c:bubble3D val="0"/>
            <c:spPr>
              <a:gradFill rotWithShape="1">
                <a:gsLst>
                  <a:gs pos="0">
                    <a:schemeClr val="accent2">
                      <a:tint val="94000"/>
                      <a:satMod val="105000"/>
                      <a:lumMod val="102000"/>
                    </a:schemeClr>
                  </a:gs>
                  <a:gs pos="100000">
                    <a:schemeClr val="accent2">
                      <a:shade val="74000"/>
                      <a:satMod val="128000"/>
                      <a:lumMod val="100000"/>
                    </a:schemeClr>
                  </a:gs>
                </a:gsLst>
                <a:lin ang="5400000" scaled="0"/>
              </a:gradFill>
              <a:ln>
                <a:noFill/>
              </a:ln>
              <a:effectLst>
                <a:outerShdw blurRad="57150" dist="19050" dir="5400000" algn="ctr" rotWithShape="0">
                  <a:srgbClr val="000000">
                    <a:alpha val="63000"/>
                  </a:srgbClr>
                </a:outerShdw>
              </a:effectLst>
            </c:spPr>
          </c:dPt>
          <c:dLbls>
            <c:dLbl>
              <c:idx val="0"/>
              <c:layout>
                <c:manualLayout>
                  <c:x val="0.12301274010098759"/>
                  <c:y val="4.6296296296296294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0.15428716555039126"/>
                  <c:y val="-2.7777777777777776E-2"/>
                </c:manualLayout>
              </c:layout>
              <c:dLblPos val="bestFit"/>
              <c:showLegendKey val="0"/>
              <c:showVal val="0"/>
              <c:showCatName val="1"/>
              <c:showSerName val="0"/>
              <c:showPercent val="1"/>
              <c:showBubbleSize val="0"/>
              <c:extLst>
                <c:ext xmlns:c15="http://schemas.microsoft.com/office/drawing/2012/chart" uri="{CE6537A1-D6FC-4f65-9D91-7224C49458BB}"/>
              </c:extLst>
            </c:dLbl>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s-EC"/>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Hoja3!$A$2:$A$3</c:f>
              <c:strCache>
                <c:ptCount val="2"/>
                <c:pt idx="0">
                  <c:v>Internacional</c:v>
                </c:pt>
                <c:pt idx="1">
                  <c:v>Nacional</c:v>
                </c:pt>
              </c:strCache>
            </c:strRef>
          </c:cat>
          <c:val>
            <c:numRef>
              <c:f>Hoja3!$C$2:$C$3</c:f>
              <c:numCache>
                <c:formatCode>0.00</c:formatCode>
                <c:ptCount val="2"/>
                <c:pt idx="0">
                  <c:v>5.7</c:v>
                </c:pt>
                <c:pt idx="1">
                  <c:v>94.3</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Hoja2!$B$1</c:f>
              <c:strCache>
                <c:ptCount val="1"/>
                <c:pt idx="0">
                  <c:v>Frecuencia</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Lbls>
            <c:dLbl>
              <c:idx val="0"/>
              <c:layout>
                <c:manualLayout>
                  <c:x val="5.2777777777777674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5.5555555555555552E-2"/>
                  <c:y val="-1.8518518518518517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3.6111111111111135E-2"/>
                  <c:y val="-2.3148148148148234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3.333333333333334E-2"/>
                  <c:y val="4.2437781360066642E-17"/>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5.0000000000000024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Hoja2!$A$2:$A$6</c:f>
              <c:strCache>
                <c:ptCount val="5"/>
                <c:pt idx="0">
                  <c:v>Indeciso</c:v>
                </c:pt>
                <c:pt idx="1">
                  <c:v>Influyente</c:v>
                </c:pt>
                <c:pt idx="2">
                  <c:v>Muy influyente</c:v>
                </c:pt>
                <c:pt idx="3">
                  <c:v>Nada influyente</c:v>
                </c:pt>
                <c:pt idx="4">
                  <c:v>Poco influyente</c:v>
                </c:pt>
              </c:strCache>
            </c:strRef>
          </c:cat>
          <c:val>
            <c:numRef>
              <c:f>Hoja2!$B$2:$B$6</c:f>
              <c:numCache>
                <c:formatCode>General</c:formatCode>
                <c:ptCount val="5"/>
                <c:pt idx="0">
                  <c:v>34</c:v>
                </c:pt>
                <c:pt idx="1">
                  <c:v>197</c:v>
                </c:pt>
                <c:pt idx="2">
                  <c:v>97</c:v>
                </c:pt>
                <c:pt idx="3">
                  <c:v>76</c:v>
                </c:pt>
                <c:pt idx="4">
                  <c:v>73</c:v>
                </c:pt>
              </c:numCache>
            </c:numRef>
          </c:val>
        </c:ser>
        <c:ser>
          <c:idx val="1"/>
          <c:order val="1"/>
          <c:tx>
            <c:strRef>
              <c:f>Hoja2!$C$1</c:f>
              <c:strCache>
                <c:ptCount val="1"/>
                <c:pt idx="0">
                  <c:v>Porcentaje</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Hoja2!$A$2:$A$6</c:f>
              <c:strCache>
                <c:ptCount val="5"/>
                <c:pt idx="0">
                  <c:v>Indeciso</c:v>
                </c:pt>
                <c:pt idx="1">
                  <c:v>Influyente</c:v>
                </c:pt>
                <c:pt idx="2">
                  <c:v>Muy influyente</c:v>
                </c:pt>
                <c:pt idx="3">
                  <c:v>Nada influyente</c:v>
                </c:pt>
                <c:pt idx="4">
                  <c:v>Poco influyente</c:v>
                </c:pt>
              </c:strCache>
            </c:strRef>
          </c:cat>
          <c:val>
            <c:numRef>
              <c:f>Hoja2!$C$2:$C$6</c:f>
              <c:numCache>
                <c:formatCode>General</c:formatCode>
                <c:ptCount val="5"/>
                <c:pt idx="0">
                  <c:v>7.1</c:v>
                </c:pt>
                <c:pt idx="1">
                  <c:v>41.3</c:v>
                </c:pt>
                <c:pt idx="2">
                  <c:v>20.3</c:v>
                </c:pt>
                <c:pt idx="3">
                  <c:v>15.9</c:v>
                </c:pt>
                <c:pt idx="4">
                  <c:v>15.3</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Hoja4!$B$1</c:f>
              <c:strCache>
                <c:ptCount val="1"/>
                <c:pt idx="0">
                  <c:v>Frecuencia</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Lbls>
            <c:dLbl>
              <c:idx val="0"/>
              <c:layout>
                <c:manualLayout>
                  <c:x val="4.7222222222222221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4.4444444444444446E-2"/>
                  <c:y val="-8.4875562720133283E-17"/>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2.2222222222222223E-2"/>
                  <c:y val="2.7777777777777693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9.1666666666666674E-2"/>
                  <c:y val="6.9444444444444448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7.7777777777777779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Hoja4!$A$2:$A$6</c:f>
              <c:strCache>
                <c:ptCount val="5"/>
                <c:pt idx="0">
                  <c:v>1 Litro</c:v>
                </c:pt>
                <c:pt idx="1">
                  <c:v>2 Litros</c:v>
                </c:pt>
                <c:pt idx="2">
                  <c:v>3 Litros</c:v>
                </c:pt>
                <c:pt idx="3">
                  <c:v>4 Litros</c:v>
                </c:pt>
                <c:pt idx="4">
                  <c:v>5 Litros en adelante</c:v>
                </c:pt>
              </c:strCache>
            </c:strRef>
          </c:cat>
          <c:val>
            <c:numRef>
              <c:f>Hoja4!$B$2:$B$6</c:f>
              <c:numCache>
                <c:formatCode>General</c:formatCode>
                <c:ptCount val="5"/>
                <c:pt idx="0">
                  <c:v>51</c:v>
                </c:pt>
                <c:pt idx="1">
                  <c:v>203</c:v>
                </c:pt>
                <c:pt idx="2">
                  <c:v>124</c:v>
                </c:pt>
                <c:pt idx="3">
                  <c:v>60</c:v>
                </c:pt>
                <c:pt idx="4">
                  <c:v>39</c:v>
                </c:pt>
              </c:numCache>
            </c:numRef>
          </c:val>
        </c:ser>
        <c:ser>
          <c:idx val="1"/>
          <c:order val="1"/>
          <c:tx>
            <c:strRef>
              <c:f>Hoja4!$C$1</c:f>
              <c:strCache>
                <c:ptCount val="1"/>
                <c:pt idx="0">
                  <c:v>Porcentaje</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Hoja4!$A$2:$A$6</c:f>
              <c:strCache>
                <c:ptCount val="5"/>
                <c:pt idx="0">
                  <c:v>1 Litro</c:v>
                </c:pt>
                <c:pt idx="1">
                  <c:v>2 Litros</c:v>
                </c:pt>
                <c:pt idx="2">
                  <c:v>3 Litros</c:v>
                </c:pt>
                <c:pt idx="3">
                  <c:v>4 Litros</c:v>
                </c:pt>
                <c:pt idx="4">
                  <c:v>5 Litros en adelante</c:v>
                </c:pt>
              </c:strCache>
            </c:strRef>
          </c:cat>
          <c:val>
            <c:numRef>
              <c:f>Hoja4!$C$2:$C$6</c:f>
              <c:numCache>
                <c:formatCode>General</c:formatCode>
                <c:ptCount val="5"/>
                <c:pt idx="0">
                  <c:v>10.7</c:v>
                </c:pt>
                <c:pt idx="1">
                  <c:v>42.6</c:v>
                </c:pt>
                <c:pt idx="2">
                  <c:v>26</c:v>
                </c:pt>
                <c:pt idx="3">
                  <c:v>12.6</c:v>
                </c:pt>
                <c:pt idx="4">
                  <c:v>8.1999999999999993</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2D29AE-C031-46BA-A3E9-432F22654287}" type="doc">
      <dgm:prSet loTypeId="urn:microsoft.com/office/officeart/2005/8/layout/hProcess9" loCatId="process" qsTypeId="urn:microsoft.com/office/officeart/2005/8/quickstyle/3d5" qsCatId="3D" csTypeId="urn:microsoft.com/office/officeart/2005/8/colors/colorful2" csCatId="colorful" phldr="1"/>
      <dgm:spPr/>
    </dgm:pt>
    <dgm:pt modelId="{6A9383F0-2F98-4150-BA43-A68635AF98F7}">
      <dgm:prSet phldrT="[Texto]"/>
      <dgm:spPr/>
      <dgm:t>
        <a:bodyPr/>
        <a:lstStyle/>
        <a:p>
          <a:r>
            <a:rPr lang="es-EC" dirty="0" smtClean="0">
              <a:solidFill>
                <a:schemeClr val="bg1"/>
              </a:solidFill>
            </a:rPr>
            <a:t>Comportamiento del Consumidor </a:t>
          </a:r>
          <a:endParaRPr lang="es-EC" dirty="0">
            <a:solidFill>
              <a:schemeClr val="bg1"/>
            </a:solidFill>
          </a:endParaRPr>
        </a:p>
      </dgm:t>
    </dgm:pt>
    <dgm:pt modelId="{F1FA9F5E-59FD-4E39-854A-F3F52A563271}" type="parTrans" cxnId="{F147AA9F-FF07-4477-BF8D-241F44B5A145}">
      <dgm:prSet/>
      <dgm:spPr/>
      <dgm:t>
        <a:bodyPr/>
        <a:lstStyle/>
        <a:p>
          <a:endParaRPr lang="es-EC">
            <a:solidFill>
              <a:schemeClr val="bg1"/>
            </a:solidFill>
          </a:endParaRPr>
        </a:p>
      </dgm:t>
    </dgm:pt>
    <dgm:pt modelId="{D478203E-6847-4B5C-B044-0D0496D37A5A}" type="sibTrans" cxnId="{F147AA9F-FF07-4477-BF8D-241F44B5A145}">
      <dgm:prSet/>
      <dgm:spPr/>
      <dgm:t>
        <a:bodyPr/>
        <a:lstStyle/>
        <a:p>
          <a:endParaRPr lang="es-EC">
            <a:solidFill>
              <a:schemeClr val="bg1"/>
            </a:solidFill>
          </a:endParaRPr>
        </a:p>
      </dgm:t>
    </dgm:pt>
    <dgm:pt modelId="{F6AA2A56-C6BA-419C-9305-9397903F7BC4}">
      <dgm:prSet phldrT="[Texto]"/>
      <dgm:spPr/>
      <dgm:t>
        <a:bodyPr/>
        <a:lstStyle/>
        <a:p>
          <a:r>
            <a:rPr lang="es-EC" dirty="0" smtClean="0">
              <a:solidFill>
                <a:schemeClr val="bg1"/>
              </a:solidFill>
            </a:rPr>
            <a:t>Percepción </a:t>
          </a:r>
          <a:endParaRPr lang="es-EC" dirty="0">
            <a:solidFill>
              <a:schemeClr val="bg1"/>
            </a:solidFill>
          </a:endParaRPr>
        </a:p>
      </dgm:t>
    </dgm:pt>
    <dgm:pt modelId="{A8F4E806-A990-40C9-B3C1-FB6C24D01478}" type="parTrans" cxnId="{CBD403F6-E533-4CDF-A9E1-2A63EF2A145E}">
      <dgm:prSet/>
      <dgm:spPr/>
      <dgm:t>
        <a:bodyPr/>
        <a:lstStyle/>
        <a:p>
          <a:endParaRPr lang="es-EC">
            <a:solidFill>
              <a:schemeClr val="bg1"/>
            </a:solidFill>
          </a:endParaRPr>
        </a:p>
      </dgm:t>
    </dgm:pt>
    <dgm:pt modelId="{BA378A93-8522-49CD-9417-11638E241F93}" type="sibTrans" cxnId="{CBD403F6-E533-4CDF-A9E1-2A63EF2A145E}">
      <dgm:prSet/>
      <dgm:spPr/>
      <dgm:t>
        <a:bodyPr/>
        <a:lstStyle/>
        <a:p>
          <a:endParaRPr lang="es-EC">
            <a:solidFill>
              <a:schemeClr val="bg1"/>
            </a:solidFill>
          </a:endParaRPr>
        </a:p>
      </dgm:t>
    </dgm:pt>
    <dgm:pt modelId="{84BA7269-6403-4A6D-80F1-EC2D9B706F37}">
      <dgm:prSet phldrT="[Texto]"/>
      <dgm:spPr/>
      <dgm:t>
        <a:bodyPr/>
        <a:lstStyle/>
        <a:p>
          <a:r>
            <a:rPr lang="es-EC" dirty="0" smtClean="0">
              <a:solidFill>
                <a:schemeClr val="bg1"/>
              </a:solidFill>
            </a:rPr>
            <a:t>Calidad percibida</a:t>
          </a:r>
          <a:endParaRPr lang="es-EC" dirty="0">
            <a:solidFill>
              <a:schemeClr val="bg1"/>
            </a:solidFill>
          </a:endParaRPr>
        </a:p>
      </dgm:t>
    </dgm:pt>
    <dgm:pt modelId="{458A5F5F-116B-4DCB-BC88-105E53BA2A26}" type="parTrans" cxnId="{C26F3EDF-8AB6-44DC-A500-4D6A2E077C95}">
      <dgm:prSet/>
      <dgm:spPr/>
      <dgm:t>
        <a:bodyPr/>
        <a:lstStyle/>
        <a:p>
          <a:endParaRPr lang="es-EC">
            <a:solidFill>
              <a:schemeClr val="bg1"/>
            </a:solidFill>
          </a:endParaRPr>
        </a:p>
      </dgm:t>
    </dgm:pt>
    <dgm:pt modelId="{BD680877-A29D-4BA8-8D34-9B4782E93410}" type="sibTrans" cxnId="{C26F3EDF-8AB6-44DC-A500-4D6A2E077C95}">
      <dgm:prSet/>
      <dgm:spPr/>
      <dgm:t>
        <a:bodyPr/>
        <a:lstStyle/>
        <a:p>
          <a:endParaRPr lang="es-EC">
            <a:solidFill>
              <a:schemeClr val="bg1"/>
            </a:solidFill>
          </a:endParaRPr>
        </a:p>
      </dgm:t>
    </dgm:pt>
    <dgm:pt modelId="{495CAC8D-B75C-420D-B8F4-C0DC0DF93206}">
      <dgm:prSet phldrT="[Texto]"/>
      <dgm:spPr/>
      <dgm:t>
        <a:bodyPr/>
        <a:lstStyle/>
        <a:p>
          <a:r>
            <a:rPr lang="es-EC" dirty="0" smtClean="0">
              <a:solidFill>
                <a:schemeClr val="bg1"/>
              </a:solidFill>
            </a:rPr>
            <a:t>Necesidades de Maslow </a:t>
          </a:r>
          <a:endParaRPr lang="es-EC" dirty="0">
            <a:solidFill>
              <a:schemeClr val="bg1"/>
            </a:solidFill>
          </a:endParaRPr>
        </a:p>
      </dgm:t>
    </dgm:pt>
    <dgm:pt modelId="{54CDF65E-5630-42D6-B973-A18A1A9BEAA0}" type="parTrans" cxnId="{17848594-51AA-43E0-B12F-77FB7540C971}">
      <dgm:prSet/>
      <dgm:spPr/>
      <dgm:t>
        <a:bodyPr/>
        <a:lstStyle/>
        <a:p>
          <a:endParaRPr lang="es-EC">
            <a:solidFill>
              <a:schemeClr val="bg1"/>
            </a:solidFill>
          </a:endParaRPr>
        </a:p>
      </dgm:t>
    </dgm:pt>
    <dgm:pt modelId="{989E1744-9E6C-4BB4-853C-8D87C46D55CE}" type="sibTrans" cxnId="{17848594-51AA-43E0-B12F-77FB7540C971}">
      <dgm:prSet/>
      <dgm:spPr/>
      <dgm:t>
        <a:bodyPr/>
        <a:lstStyle/>
        <a:p>
          <a:endParaRPr lang="es-EC">
            <a:solidFill>
              <a:schemeClr val="bg1"/>
            </a:solidFill>
          </a:endParaRPr>
        </a:p>
      </dgm:t>
    </dgm:pt>
    <dgm:pt modelId="{CF17AAC7-639D-4B9C-895E-8BEAD9984C37}">
      <dgm:prSet phldrT="[Texto]"/>
      <dgm:spPr/>
      <dgm:t>
        <a:bodyPr/>
        <a:lstStyle/>
        <a:p>
          <a:r>
            <a:rPr lang="es-EC" dirty="0" smtClean="0">
              <a:solidFill>
                <a:schemeClr val="bg1"/>
              </a:solidFill>
            </a:rPr>
            <a:t>Económica de Marshall </a:t>
          </a:r>
          <a:endParaRPr lang="es-EC" dirty="0">
            <a:solidFill>
              <a:schemeClr val="bg1"/>
            </a:solidFill>
          </a:endParaRPr>
        </a:p>
      </dgm:t>
    </dgm:pt>
    <dgm:pt modelId="{581DE701-38F7-47F9-B7A6-E325AAEA0E39}" type="parTrans" cxnId="{7DCC194A-96EA-4CB7-8F89-B4A18F0137CF}">
      <dgm:prSet/>
      <dgm:spPr/>
      <dgm:t>
        <a:bodyPr/>
        <a:lstStyle/>
        <a:p>
          <a:endParaRPr lang="es-EC">
            <a:solidFill>
              <a:schemeClr val="bg1"/>
            </a:solidFill>
          </a:endParaRPr>
        </a:p>
      </dgm:t>
    </dgm:pt>
    <dgm:pt modelId="{7AF12C42-E437-4C04-82FD-82EA2B8CAB7C}" type="sibTrans" cxnId="{7DCC194A-96EA-4CB7-8F89-B4A18F0137CF}">
      <dgm:prSet/>
      <dgm:spPr/>
      <dgm:t>
        <a:bodyPr/>
        <a:lstStyle/>
        <a:p>
          <a:endParaRPr lang="es-EC">
            <a:solidFill>
              <a:schemeClr val="bg1"/>
            </a:solidFill>
          </a:endParaRPr>
        </a:p>
      </dgm:t>
    </dgm:pt>
    <dgm:pt modelId="{88D33BF4-E4ED-4F4B-9368-9EF8326BA62A}" type="pres">
      <dgm:prSet presAssocID="{8F2D29AE-C031-46BA-A3E9-432F22654287}" presName="CompostProcess" presStyleCnt="0">
        <dgm:presLayoutVars>
          <dgm:dir/>
          <dgm:resizeHandles val="exact"/>
        </dgm:presLayoutVars>
      </dgm:prSet>
      <dgm:spPr/>
    </dgm:pt>
    <dgm:pt modelId="{A535064A-0D4B-405C-861F-8E587C8569D2}" type="pres">
      <dgm:prSet presAssocID="{8F2D29AE-C031-46BA-A3E9-432F22654287}" presName="arrow" presStyleLbl="bgShp" presStyleIdx="0" presStyleCnt="1"/>
      <dgm:spPr/>
    </dgm:pt>
    <dgm:pt modelId="{4D8B7C6E-903E-4576-ABA1-1EA199790BC2}" type="pres">
      <dgm:prSet presAssocID="{8F2D29AE-C031-46BA-A3E9-432F22654287}" presName="linearProcess" presStyleCnt="0"/>
      <dgm:spPr/>
    </dgm:pt>
    <dgm:pt modelId="{C844DD24-3249-4E3B-B24A-F43F0BCC4C7E}" type="pres">
      <dgm:prSet presAssocID="{6A9383F0-2F98-4150-BA43-A68635AF98F7}" presName="textNode" presStyleLbl="node1" presStyleIdx="0" presStyleCnt="5">
        <dgm:presLayoutVars>
          <dgm:bulletEnabled val="1"/>
        </dgm:presLayoutVars>
      </dgm:prSet>
      <dgm:spPr/>
      <dgm:t>
        <a:bodyPr/>
        <a:lstStyle/>
        <a:p>
          <a:endParaRPr lang="es-EC"/>
        </a:p>
      </dgm:t>
    </dgm:pt>
    <dgm:pt modelId="{1C0AD7C2-3AAB-42ED-A997-1EBA93AEB6F2}" type="pres">
      <dgm:prSet presAssocID="{D478203E-6847-4B5C-B044-0D0496D37A5A}" presName="sibTrans" presStyleCnt="0"/>
      <dgm:spPr/>
    </dgm:pt>
    <dgm:pt modelId="{FA459D56-9AD6-4448-94F3-CD07DAE455D7}" type="pres">
      <dgm:prSet presAssocID="{F6AA2A56-C6BA-419C-9305-9397903F7BC4}" presName="textNode" presStyleLbl="node1" presStyleIdx="1" presStyleCnt="5">
        <dgm:presLayoutVars>
          <dgm:bulletEnabled val="1"/>
        </dgm:presLayoutVars>
      </dgm:prSet>
      <dgm:spPr/>
      <dgm:t>
        <a:bodyPr/>
        <a:lstStyle/>
        <a:p>
          <a:endParaRPr lang="es-EC"/>
        </a:p>
      </dgm:t>
    </dgm:pt>
    <dgm:pt modelId="{7BC1ECA9-D5F8-438B-8E37-B836D8738135}" type="pres">
      <dgm:prSet presAssocID="{BA378A93-8522-49CD-9417-11638E241F93}" presName="sibTrans" presStyleCnt="0"/>
      <dgm:spPr/>
    </dgm:pt>
    <dgm:pt modelId="{DECB35EC-B614-4D8A-A32D-DD5D79A87F17}" type="pres">
      <dgm:prSet presAssocID="{84BA7269-6403-4A6D-80F1-EC2D9B706F37}" presName="textNode" presStyleLbl="node1" presStyleIdx="2" presStyleCnt="5">
        <dgm:presLayoutVars>
          <dgm:bulletEnabled val="1"/>
        </dgm:presLayoutVars>
      </dgm:prSet>
      <dgm:spPr/>
      <dgm:t>
        <a:bodyPr/>
        <a:lstStyle/>
        <a:p>
          <a:endParaRPr lang="es-EC"/>
        </a:p>
      </dgm:t>
    </dgm:pt>
    <dgm:pt modelId="{C765E484-44E6-406F-9CAD-1D217598092A}" type="pres">
      <dgm:prSet presAssocID="{BD680877-A29D-4BA8-8D34-9B4782E93410}" presName="sibTrans" presStyleCnt="0"/>
      <dgm:spPr/>
    </dgm:pt>
    <dgm:pt modelId="{B05C56D8-1CB3-4F65-B032-36B497558044}" type="pres">
      <dgm:prSet presAssocID="{495CAC8D-B75C-420D-B8F4-C0DC0DF93206}" presName="textNode" presStyleLbl="node1" presStyleIdx="3" presStyleCnt="5">
        <dgm:presLayoutVars>
          <dgm:bulletEnabled val="1"/>
        </dgm:presLayoutVars>
      </dgm:prSet>
      <dgm:spPr/>
      <dgm:t>
        <a:bodyPr/>
        <a:lstStyle/>
        <a:p>
          <a:endParaRPr lang="es-EC"/>
        </a:p>
      </dgm:t>
    </dgm:pt>
    <dgm:pt modelId="{D67E1240-0F97-439D-952C-01098BAA3E26}" type="pres">
      <dgm:prSet presAssocID="{989E1744-9E6C-4BB4-853C-8D87C46D55CE}" presName="sibTrans" presStyleCnt="0"/>
      <dgm:spPr/>
    </dgm:pt>
    <dgm:pt modelId="{E1C303BD-365D-4102-A81E-7FA087F25270}" type="pres">
      <dgm:prSet presAssocID="{CF17AAC7-639D-4B9C-895E-8BEAD9984C37}" presName="textNode" presStyleLbl="node1" presStyleIdx="4" presStyleCnt="5">
        <dgm:presLayoutVars>
          <dgm:bulletEnabled val="1"/>
        </dgm:presLayoutVars>
      </dgm:prSet>
      <dgm:spPr/>
      <dgm:t>
        <a:bodyPr/>
        <a:lstStyle/>
        <a:p>
          <a:endParaRPr lang="es-EC"/>
        </a:p>
      </dgm:t>
    </dgm:pt>
  </dgm:ptLst>
  <dgm:cxnLst>
    <dgm:cxn modelId="{333D2F80-86FF-4E7C-B2E6-1C46EC6DD3AB}" type="presOf" srcId="{84BA7269-6403-4A6D-80F1-EC2D9B706F37}" destId="{DECB35EC-B614-4D8A-A32D-DD5D79A87F17}" srcOrd="0" destOrd="0" presId="urn:microsoft.com/office/officeart/2005/8/layout/hProcess9"/>
    <dgm:cxn modelId="{7DCC194A-96EA-4CB7-8F89-B4A18F0137CF}" srcId="{8F2D29AE-C031-46BA-A3E9-432F22654287}" destId="{CF17AAC7-639D-4B9C-895E-8BEAD9984C37}" srcOrd="4" destOrd="0" parTransId="{581DE701-38F7-47F9-B7A6-E325AAEA0E39}" sibTransId="{7AF12C42-E437-4C04-82FD-82EA2B8CAB7C}"/>
    <dgm:cxn modelId="{71E94D6F-D7C4-4A8A-9D16-BE96A2D87C3A}" type="presOf" srcId="{CF17AAC7-639D-4B9C-895E-8BEAD9984C37}" destId="{E1C303BD-365D-4102-A81E-7FA087F25270}" srcOrd="0" destOrd="0" presId="urn:microsoft.com/office/officeart/2005/8/layout/hProcess9"/>
    <dgm:cxn modelId="{5A1F392A-2B64-4A34-838F-FD90121C6B09}" type="presOf" srcId="{8F2D29AE-C031-46BA-A3E9-432F22654287}" destId="{88D33BF4-E4ED-4F4B-9368-9EF8326BA62A}" srcOrd="0" destOrd="0" presId="urn:microsoft.com/office/officeart/2005/8/layout/hProcess9"/>
    <dgm:cxn modelId="{C26F3EDF-8AB6-44DC-A500-4D6A2E077C95}" srcId="{8F2D29AE-C031-46BA-A3E9-432F22654287}" destId="{84BA7269-6403-4A6D-80F1-EC2D9B706F37}" srcOrd="2" destOrd="0" parTransId="{458A5F5F-116B-4DCB-BC88-105E53BA2A26}" sibTransId="{BD680877-A29D-4BA8-8D34-9B4782E93410}"/>
    <dgm:cxn modelId="{A59AAD53-0327-4FC6-BF49-22709F31DA23}" type="presOf" srcId="{495CAC8D-B75C-420D-B8F4-C0DC0DF93206}" destId="{B05C56D8-1CB3-4F65-B032-36B497558044}" srcOrd="0" destOrd="0" presId="urn:microsoft.com/office/officeart/2005/8/layout/hProcess9"/>
    <dgm:cxn modelId="{F147AA9F-FF07-4477-BF8D-241F44B5A145}" srcId="{8F2D29AE-C031-46BA-A3E9-432F22654287}" destId="{6A9383F0-2F98-4150-BA43-A68635AF98F7}" srcOrd="0" destOrd="0" parTransId="{F1FA9F5E-59FD-4E39-854A-F3F52A563271}" sibTransId="{D478203E-6847-4B5C-B044-0D0496D37A5A}"/>
    <dgm:cxn modelId="{37C1E7B1-5F7C-468A-A354-2EEB17BDFC96}" type="presOf" srcId="{F6AA2A56-C6BA-419C-9305-9397903F7BC4}" destId="{FA459D56-9AD6-4448-94F3-CD07DAE455D7}" srcOrd="0" destOrd="0" presId="urn:microsoft.com/office/officeart/2005/8/layout/hProcess9"/>
    <dgm:cxn modelId="{CBD403F6-E533-4CDF-A9E1-2A63EF2A145E}" srcId="{8F2D29AE-C031-46BA-A3E9-432F22654287}" destId="{F6AA2A56-C6BA-419C-9305-9397903F7BC4}" srcOrd="1" destOrd="0" parTransId="{A8F4E806-A990-40C9-B3C1-FB6C24D01478}" sibTransId="{BA378A93-8522-49CD-9417-11638E241F93}"/>
    <dgm:cxn modelId="{7CACEE90-AA86-43C7-81B6-CC0E7000D6E5}" type="presOf" srcId="{6A9383F0-2F98-4150-BA43-A68635AF98F7}" destId="{C844DD24-3249-4E3B-B24A-F43F0BCC4C7E}" srcOrd="0" destOrd="0" presId="urn:microsoft.com/office/officeart/2005/8/layout/hProcess9"/>
    <dgm:cxn modelId="{17848594-51AA-43E0-B12F-77FB7540C971}" srcId="{8F2D29AE-C031-46BA-A3E9-432F22654287}" destId="{495CAC8D-B75C-420D-B8F4-C0DC0DF93206}" srcOrd="3" destOrd="0" parTransId="{54CDF65E-5630-42D6-B973-A18A1A9BEAA0}" sibTransId="{989E1744-9E6C-4BB4-853C-8D87C46D55CE}"/>
    <dgm:cxn modelId="{070B6C89-DA3A-447B-A307-342C29BFFA38}" type="presParOf" srcId="{88D33BF4-E4ED-4F4B-9368-9EF8326BA62A}" destId="{A535064A-0D4B-405C-861F-8E587C8569D2}" srcOrd="0" destOrd="0" presId="urn:microsoft.com/office/officeart/2005/8/layout/hProcess9"/>
    <dgm:cxn modelId="{AC344308-B50A-4C9E-9EC3-CF746B28C076}" type="presParOf" srcId="{88D33BF4-E4ED-4F4B-9368-9EF8326BA62A}" destId="{4D8B7C6E-903E-4576-ABA1-1EA199790BC2}" srcOrd="1" destOrd="0" presId="urn:microsoft.com/office/officeart/2005/8/layout/hProcess9"/>
    <dgm:cxn modelId="{D0A31DF6-A48D-401B-A2AC-B11102D8222D}" type="presParOf" srcId="{4D8B7C6E-903E-4576-ABA1-1EA199790BC2}" destId="{C844DD24-3249-4E3B-B24A-F43F0BCC4C7E}" srcOrd="0" destOrd="0" presId="urn:microsoft.com/office/officeart/2005/8/layout/hProcess9"/>
    <dgm:cxn modelId="{ED3F4EE0-B28D-4B1B-A3D9-D0A2CF33219A}" type="presParOf" srcId="{4D8B7C6E-903E-4576-ABA1-1EA199790BC2}" destId="{1C0AD7C2-3AAB-42ED-A997-1EBA93AEB6F2}" srcOrd="1" destOrd="0" presId="urn:microsoft.com/office/officeart/2005/8/layout/hProcess9"/>
    <dgm:cxn modelId="{9C3DDE0B-156D-45B7-AB7F-3A13E68D4D3C}" type="presParOf" srcId="{4D8B7C6E-903E-4576-ABA1-1EA199790BC2}" destId="{FA459D56-9AD6-4448-94F3-CD07DAE455D7}" srcOrd="2" destOrd="0" presId="urn:microsoft.com/office/officeart/2005/8/layout/hProcess9"/>
    <dgm:cxn modelId="{585631E5-E48F-4FC0-BB24-F967FCC2DE54}" type="presParOf" srcId="{4D8B7C6E-903E-4576-ABA1-1EA199790BC2}" destId="{7BC1ECA9-D5F8-438B-8E37-B836D8738135}" srcOrd="3" destOrd="0" presId="urn:microsoft.com/office/officeart/2005/8/layout/hProcess9"/>
    <dgm:cxn modelId="{A17E5DE2-7219-458A-A2DC-2B2595E4B268}" type="presParOf" srcId="{4D8B7C6E-903E-4576-ABA1-1EA199790BC2}" destId="{DECB35EC-B614-4D8A-A32D-DD5D79A87F17}" srcOrd="4" destOrd="0" presId="urn:microsoft.com/office/officeart/2005/8/layout/hProcess9"/>
    <dgm:cxn modelId="{6A7076D6-FE2E-4759-A7F0-A140AA5D0FE4}" type="presParOf" srcId="{4D8B7C6E-903E-4576-ABA1-1EA199790BC2}" destId="{C765E484-44E6-406F-9CAD-1D217598092A}" srcOrd="5" destOrd="0" presId="urn:microsoft.com/office/officeart/2005/8/layout/hProcess9"/>
    <dgm:cxn modelId="{680269D3-CC09-45E0-BAF3-4F7B5B2F3AF8}" type="presParOf" srcId="{4D8B7C6E-903E-4576-ABA1-1EA199790BC2}" destId="{B05C56D8-1CB3-4F65-B032-36B497558044}" srcOrd="6" destOrd="0" presId="urn:microsoft.com/office/officeart/2005/8/layout/hProcess9"/>
    <dgm:cxn modelId="{F200C418-7FA4-4AE3-85FE-DEE97036B94A}" type="presParOf" srcId="{4D8B7C6E-903E-4576-ABA1-1EA199790BC2}" destId="{D67E1240-0F97-439D-952C-01098BAA3E26}" srcOrd="7" destOrd="0" presId="urn:microsoft.com/office/officeart/2005/8/layout/hProcess9"/>
    <dgm:cxn modelId="{E25C35A5-B463-4AD6-BA88-2107AD10AC21}" type="presParOf" srcId="{4D8B7C6E-903E-4576-ABA1-1EA199790BC2}" destId="{E1C303BD-365D-4102-A81E-7FA087F25270}"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2D29AE-C031-46BA-A3E9-432F22654287}" type="doc">
      <dgm:prSet loTypeId="urn:microsoft.com/office/officeart/2005/8/layout/hProcess9" loCatId="process" qsTypeId="urn:microsoft.com/office/officeart/2005/8/quickstyle/3d5" qsCatId="3D" csTypeId="urn:microsoft.com/office/officeart/2005/8/colors/colorful2" csCatId="colorful" phldr="1"/>
      <dgm:spPr/>
    </dgm:pt>
    <dgm:pt modelId="{F6AA2A56-C6BA-419C-9305-9397903F7BC4}">
      <dgm:prSet phldrT="[Texto]"/>
      <dgm:spPr/>
      <dgm:t>
        <a:bodyPr/>
        <a:lstStyle/>
        <a:p>
          <a:r>
            <a:rPr lang="es-EC" dirty="0" smtClean="0">
              <a:solidFill>
                <a:schemeClr val="bg1"/>
              </a:solidFill>
            </a:rPr>
            <a:t>Plaza</a:t>
          </a:r>
          <a:endParaRPr lang="es-EC" dirty="0">
            <a:solidFill>
              <a:schemeClr val="bg1"/>
            </a:solidFill>
          </a:endParaRPr>
        </a:p>
      </dgm:t>
    </dgm:pt>
    <dgm:pt modelId="{A8F4E806-A990-40C9-B3C1-FB6C24D01478}" type="parTrans" cxnId="{CBD403F6-E533-4CDF-A9E1-2A63EF2A145E}">
      <dgm:prSet/>
      <dgm:spPr/>
      <dgm:t>
        <a:bodyPr/>
        <a:lstStyle/>
        <a:p>
          <a:endParaRPr lang="es-EC">
            <a:solidFill>
              <a:schemeClr val="bg1"/>
            </a:solidFill>
          </a:endParaRPr>
        </a:p>
      </dgm:t>
    </dgm:pt>
    <dgm:pt modelId="{BA378A93-8522-49CD-9417-11638E241F93}" type="sibTrans" cxnId="{CBD403F6-E533-4CDF-A9E1-2A63EF2A145E}">
      <dgm:prSet/>
      <dgm:spPr/>
      <dgm:t>
        <a:bodyPr/>
        <a:lstStyle/>
        <a:p>
          <a:endParaRPr lang="es-EC">
            <a:solidFill>
              <a:schemeClr val="bg1"/>
            </a:solidFill>
          </a:endParaRPr>
        </a:p>
      </dgm:t>
    </dgm:pt>
    <dgm:pt modelId="{D6996B76-96CE-4CD4-B2DA-D67DE46C52F9}">
      <dgm:prSet phldrT="[Texto]"/>
      <dgm:spPr/>
      <dgm:t>
        <a:bodyPr/>
        <a:lstStyle/>
        <a:p>
          <a:r>
            <a:rPr lang="es-EC" dirty="0" smtClean="0">
              <a:solidFill>
                <a:schemeClr val="bg1"/>
              </a:solidFill>
            </a:rPr>
            <a:t>Precio</a:t>
          </a:r>
          <a:endParaRPr lang="es-EC" dirty="0">
            <a:solidFill>
              <a:schemeClr val="bg1"/>
            </a:solidFill>
          </a:endParaRPr>
        </a:p>
      </dgm:t>
    </dgm:pt>
    <dgm:pt modelId="{64C95A4F-C8FF-4EB6-9168-023CCFDF17BE}" type="parTrans" cxnId="{597E53DA-457B-4BCF-B150-5FED05DE36E7}">
      <dgm:prSet/>
      <dgm:spPr/>
      <dgm:t>
        <a:bodyPr/>
        <a:lstStyle/>
        <a:p>
          <a:endParaRPr lang="es-EC"/>
        </a:p>
      </dgm:t>
    </dgm:pt>
    <dgm:pt modelId="{AC6AAA49-3E55-40F0-A571-86F83E4D0C4C}" type="sibTrans" cxnId="{597E53DA-457B-4BCF-B150-5FED05DE36E7}">
      <dgm:prSet/>
      <dgm:spPr/>
      <dgm:t>
        <a:bodyPr/>
        <a:lstStyle/>
        <a:p>
          <a:endParaRPr lang="es-EC"/>
        </a:p>
      </dgm:t>
    </dgm:pt>
    <dgm:pt modelId="{03707FD1-52DD-439B-837E-349F1C3B6674}">
      <dgm:prSet phldrT="[Texto]"/>
      <dgm:spPr/>
      <dgm:t>
        <a:bodyPr/>
        <a:lstStyle/>
        <a:p>
          <a:r>
            <a:rPr lang="es-EC" dirty="0" smtClean="0">
              <a:solidFill>
                <a:schemeClr val="bg1"/>
              </a:solidFill>
            </a:rPr>
            <a:t>Promoción</a:t>
          </a:r>
          <a:endParaRPr lang="es-EC" dirty="0">
            <a:solidFill>
              <a:schemeClr val="bg1"/>
            </a:solidFill>
          </a:endParaRPr>
        </a:p>
      </dgm:t>
    </dgm:pt>
    <dgm:pt modelId="{70B796D6-FFF6-4E19-984B-F4D1442B2AE3}" type="parTrans" cxnId="{0F1968D7-464C-4094-8177-5FDCA18B18E4}">
      <dgm:prSet/>
      <dgm:spPr/>
      <dgm:t>
        <a:bodyPr/>
        <a:lstStyle/>
        <a:p>
          <a:endParaRPr lang="es-EC"/>
        </a:p>
      </dgm:t>
    </dgm:pt>
    <dgm:pt modelId="{DEE0A6F4-7679-405B-A5E8-1067840B7516}" type="sibTrans" cxnId="{0F1968D7-464C-4094-8177-5FDCA18B18E4}">
      <dgm:prSet/>
      <dgm:spPr/>
      <dgm:t>
        <a:bodyPr/>
        <a:lstStyle/>
        <a:p>
          <a:endParaRPr lang="es-EC"/>
        </a:p>
      </dgm:t>
    </dgm:pt>
    <dgm:pt modelId="{5887057C-BCE6-4849-BD29-8958C05B9316}">
      <dgm:prSet phldrT="[Texto]"/>
      <dgm:spPr/>
      <dgm:t>
        <a:bodyPr/>
        <a:lstStyle/>
        <a:p>
          <a:r>
            <a:rPr lang="es-EC" dirty="0" smtClean="0">
              <a:solidFill>
                <a:schemeClr val="bg1"/>
              </a:solidFill>
            </a:rPr>
            <a:t>Producto</a:t>
          </a:r>
          <a:endParaRPr lang="es-EC" dirty="0">
            <a:solidFill>
              <a:schemeClr val="bg1"/>
            </a:solidFill>
          </a:endParaRPr>
        </a:p>
      </dgm:t>
    </dgm:pt>
    <dgm:pt modelId="{2015608B-54AA-450D-9670-CBE9B4E25B8D}" type="parTrans" cxnId="{0EA0B5B4-B565-4C3E-BBA3-D1893BFDBD72}">
      <dgm:prSet/>
      <dgm:spPr/>
      <dgm:t>
        <a:bodyPr/>
        <a:lstStyle/>
        <a:p>
          <a:endParaRPr lang="es-EC"/>
        </a:p>
      </dgm:t>
    </dgm:pt>
    <dgm:pt modelId="{D2BF8BD7-A0D0-4C34-B285-F126646CA206}" type="sibTrans" cxnId="{0EA0B5B4-B565-4C3E-BBA3-D1893BFDBD72}">
      <dgm:prSet/>
      <dgm:spPr/>
      <dgm:t>
        <a:bodyPr/>
        <a:lstStyle/>
        <a:p>
          <a:endParaRPr lang="es-EC"/>
        </a:p>
      </dgm:t>
    </dgm:pt>
    <dgm:pt modelId="{88D33BF4-E4ED-4F4B-9368-9EF8326BA62A}" type="pres">
      <dgm:prSet presAssocID="{8F2D29AE-C031-46BA-A3E9-432F22654287}" presName="CompostProcess" presStyleCnt="0">
        <dgm:presLayoutVars>
          <dgm:dir/>
          <dgm:resizeHandles val="exact"/>
        </dgm:presLayoutVars>
      </dgm:prSet>
      <dgm:spPr/>
    </dgm:pt>
    <dgm:pt modelId="{A535064A-0D4B-405C-861F-8E587C8569D2}" type="pres">
      <dgm:prSet presAssocID="{8F2D29AE-C031-46BA-A3E9-432F22654287}" presName="arrow" presStyleLbl="bgShp" presStyleIdx="0" presStyleCnt="1"/>
      <dgm:spPr/>
    </dgm:pt>
    <dgm:pt modelId="{4D8B7C6E-903E-4576-ABA1-1EA199790BC2}" type="pres">
      <dgm:prSet presAssocID="{8F2D29AE-C031-46BA-A3E9-432F22654287}" presName="linearProcess" presStyleCnt="0"/>
      <dgm:spPr/>
    </dgm:pt>
    <dgm:pt modelId="{FA459D56-9AD6-4448-94F3-CD07DAE455D7}" type="pres">
      <dgm:prSet presAssocID="{F6AA2A56-C6BA-419C-9305-9397903F7BC4}" presName="textNode" presStyleLbl="node1" presStyleIdx="0" presStyleCnt="4">
        <dgm:presLayoutVars>
          <dgm:bulletEnabled val="1"/>
        </dgm:presLayoutVars>
      </dgm:prSet>
      <dgm:spPr/>
      <dgm:t>
        <a:bodyPr/>
        <a:lstStyle/>
        <a:p>
          <a:endParaRPr lang="es-EC"/>
        </a:p>
      </dgm:t>
    </dgm:pt>
    <dgm:pt modelId="{7BC1ECA9-D5F8-438B-8E37-B836D8738135}" type="pres">
      <dgm:prSet presAssocID="{BA378A93-8522-49CD-9417-11638E241F93}" presName="sibTrans" presStyleCnt="0"/>
      <dgm:spPr/>
    </dgm:pt>
    <dgm:pt modelId="{66BEF2E9-C64E-42D4-8816-6943C249202F}" type="pres">
      <dgm:prSet presAssocID="{D6996B76-96CE-4CD4-B2DA-D67DE46C52F9}" presName="textNode" presStyleLbl="node1" presStyleIdx="1" presStyleCnt="4">
        <dgm:presLayoutVars>
          <dgm:bulletEnabled val="1"/>
        </dgm:presLayoutVars>
      </dgm:prSet>
      <dgm:spPr/>
      <dgm:t>
        <a:bodyPr/>
        <a:lstStyle/>
        <a:p>
          <a:endParaRPr lang="es-EC"/>
        </a:p>
      </dgm:t>
    </dgm:pt>
    <dgm:pt modelId="{4E590BB5-EE48-4E09-BA03-2C3AA35DD1A6}" type="pres">
      <dgm:prSet presAssocID="{AC6AAA49-3E55-40F0-A571-86F83E4D0C4C}" presName="sibTrans" presStyleCnt="0"/>
      <dgm:spPr/>
    </dgm:pt>
    <dgm:pt modelId="{626A662F-8588-43AD-A1D7-4BD7B86F3633}" type="pres">
      <dgm:prSet presAssocID="{03707FD1-52DD-439B-837E-349F1C3B6674}" presName="textNode" presStyleLbl="node1" presStyleIdx="2" presStyleCnt="4">
        <dgm:presLayoutVars>
          <dgm:bulletEnabled val="1"/>
        </dgm:presLayoutVars>
      </dgm:prSet>
      <dgm:spPr/>
      <dgm:t>
        <a:bodyPr/>
        <a:lstStyle/>
        <a:p>
          <a:endParaRPr lang="es-EC"/>
        </a:p>
      </dgm:t>
    </dgm:pt>
    <dgm:pt modelId="{AAC0AA83-29AB-46C8-BCBF-34637336B4E8}" type="pres">
      <dgm:prSet presAssocID="{DEE0A6F4-7679-405B-A5E8-1067840B7516}" presName="sibTrans" presStyleCnt="0"/>
      <dgm:spPr/>
    </dgm:pt>
    <dgm:pt modelId="{0CC03E10-FD53-4EEA-BFD5-2FD718FA4B97}" type="pres">
      <dgm:prSet presAssocID="{5887057C-BCE6-4849-BD29-8958C05B9316}" presName="textNode" presStyleLbl="node1" presStyleIdx="3" presStyleCnt="4">
        <dgm:presLayoutVars>
          <dgm:bulletEnabled val="1"/>
        </dgm:presLayoutVars>
      </dgm:prSet>
      <dgm:spPr/>
      <dgm:t>
        <a:bodyPr/>
        <a:lstStyle/>
        <a:p>
          <a:endParaRPr lang="es-EC"/>
        </a:p>
      </dgm:t>
    </dgm:pt>
  </dgm:ptLst>
  <dgm:cxnLst>
    <dgm:cxn modelId="{BCDA25DE-9BDC-4577-B230-7517E18522E0}" type="presOf" srcId="{8F2D29AE-C031-46BA-A3E9-432F22654287}" destId="{88D33BF4-E4ED-4F4B-9368-9EF8326BA62A}" srcOrd="0" destOrd="0" presId="urn:microsoft.com/office/officeart/2005/8/layout/hProcess9"/>
    <dgm:cxn modelId="{5D374995-D2EC-4C80-B331-67E5A0ECCE06}" type="presOf" srcId="{F6AA2A56-C6BA-419C-9305-9397903F7BC4}" destId="{FA459D56-9AD6-4448-94F3-CD07DAE455D7}" srcOrd="0" destOrd="0" presId="urn:microsoft.com/office/officeart/2005/8/layout/hProcess9"/>
    <dgm:cxn modelId="{0F1968D7-464C-4094-8177-5FDCA18B18E4}" srcId="{8F2D29AE-C031-46BA-A3E9-432F22654287}" destId="{03707FD1-52DD-439B-837E-349F1C3B6674}" srcOrd="2" destOrd="0" parTransId="{70B796D6-FFF6-4E19-984B-F4D1442B2AE3}" sibTransId="{DEE0A6F4-7679-405B-A5E8-1067840B7516}"/>
    <dgm:cxn modelId="{597E53DA-457B-4BCF-B150-5FED05DE36E7}" srcId="{8F2D29AE-C031-46BA-A3E9-432F22654287}" destId="{D6996B76-96CE-4CD4-B2DA-D67DE46C52F9}" srcOrd="1" destOrd="0" parTransId="{64C95A4F-C8FF-4EB6-9168-023CCFDF17BE}" sibTransId="{AC6AAA49-3E55-40F0-A571-86F83E4D0C4C}"/>
    <dgm:cxn modelId="{6006EFE6-1C77-41D8-BC20-CE1DC042F07F}" type="presOf" srcId="{5887057C-BCE6-4849-BD29-8958C05B9316}" destId="{0CC03E10-FD53-4EEA-BFD5-2FD718FA4B97}" srcOrd="0" destOrd="0" presId="urn:microsoft.com/office/officeart/2005/8/layout/hProcess9"/>
    <dgm:cxn modelId="{B167B89F-82B9-4C8E-AF38-CB69FA7D31D9}" type="presOf" srcId="{03707FD1-52DD-439B-837E-349F1C3B6674}" destId="{626A662F-8588-43AD-A1D7-4BD7B86F3633}" srcOrd="0" destOrd="0" presId="urn:microsoft.com/office/officeart/2005/8/layout/hProcess9"/>
    <dgm:cxn modelId="{0EA0B5B4-B565-4C3E-BBA3-D1893BFDBD72}" srcId="{8F2D29AE-C031-46BA-A3E9-432F22654287}" destId="{5887057C-BCE6-4849-BD29-8958C05B9316}" srcOrd="3" destOrd="0" parTransId="{2015608B-54AA-450D-9670-CBE9B4E25B8D}" sibTransId="{D2BF8BD7-A0D0-4C34-B285-F126646CA206}"/>
    <dgm:cxn modelId="{49C3FD58-F850-42EB-B467-D26ABB60D28C}" type="presOf" srcId="{D6996B76-96CE-4CD4-B2DA-D67DE46C52F9}" destId="{66BEF2E9-C64E-42D4-8816-6943C249202F}" srcOrd="0" destOrd="0" presId="urn:microsoft.com/office/officeart/2005/8/layout/hProcess9"/>
    <dgm:cxn modelId="{CBD403F6-E533-4CDF-A9E1-2A63EF2A145E}" srcId="{8F2D29AE-C031-46BA-A3E9-432F22654287}" destId="{F6AA2A56-C6BA-419C-9305-9397903F7BC4}" srcOrd="0" destOrd="0" parTransId="{A8F4E806-A990-40C9-B3C1-FB6C24D01478}" sibTransId="{BA378A93-8522-49CD-9417-11638E241F93}"/>
    <dgm:cxn modelId="{785AC622-3DD9-44EA-ADA7-4381EDB66935}" type="presParOf" srcId="{88D33BF4-E4ED-4F4B-9368-9EF8326BA62A}" destId="{A535064A-0D4B-405C-861F-8E587C8569D2}" srcOrd="0" destOrd="0" presId="urn:microsoft.com/office/officeart/2005/8/layout/hProcess9"/>
    <dgm:cxn modelId="{2DDF6362-2BAB-495E-B47A-70C0B3CB8C77}" type="presParOf" srcId="{88D33BF4-E4ED-4F4B-9368-9EF8326BA62A}" destId="{4D8B7C6E-903E-4576-ABA1-1EA199790BC2}" srcOrd="1" destOrd="0" presId="urn:microsoft.com/office/officeart/2005/8/layout/hProcess9"/>
    <dgm:cxn modelId="{1DEF3167-2F5E-4765-809F-81A19A810660}" type="presParOf" srcId="{4D8B7C6E-903E-4576-ABA1-1EA199790BC2}" destId="{FA459D56-9AD6-4448-94F3-CD07DAE455D7}" srcOrd="0" destOrd="0" presId="urn:microsoft.com/office/officeart/2005/8/layout/hProcess9"/>
    <dgm:cxn modelId="{E6DFE7EF-E32D-4869-9C3A-46489D703289}" type="presParOf" srcId="{4D8B7C6E-903E-4576-ABA1-1EA199790BC2}" destId="{7BC1ECA9-D5F8-438B-8E37-B836D8738135}" srcOrd="1" destOrd="0" presId="urn:microsoft.com/office/officeart/2005/8/layout/hProcess9"/>
    <dgm:cxn modelId="{F7BCA72B-2D3A-4174-9AA3-ED3693F503A3}" type="presParOf" srcId="{4D8B7C6E-903E-4576-ABA1-1EA199790BC2}" destId="{66BEF2E9-C64E-42D4-8816-6943C249202F}" srcOrd="2" destOrd="0" presId="urn:microsoft.com/office/officeart/2005/8/layout/hProcess9"/>
    <dgm:cxn modelId="{B1383765-333A-48D4-9BAB-33A0A3068E5B}" type="presParOf" srcId="{4D8B7C6E-903E-4576-ABA1-1EA199790BC2}" destId="{4E590BB5-EE48-4E09-BA03-2C3AA35DD1A6}" srcOrd="3" destOrd="0" presId="urn:microsoft.com/office/officeart/2005/8/layout/hProcess9"/>
    <dgm:cxn modelId="{625FD3D0-9850-4806-B4BA-A6D07E28F080}" type="presParOf" srcId="{4D8B7C6E-903E-4576-ABA1-1EA199790BC2}" destId="{626A662F-8588-43AD-A1D7-4BD7B86F3633}" srcOrd="4" destOrd="0" presId="urn:microsoft.com/office/officeart/2005/8/layout/hProcess9"/>
    <dgm:cxn modelId="{26A15DD7-F0CE-435A-AD21-7E3CF8C05662}" type="presParOf" srcId="{4D8B7C6E-903E-4576-ABA1-1EA199790BC2}" destId="{AAC0AA83-29AB-46C8-BCBF-34637336B4E8}" srcOrd="5" destOrd="0" presId="urn:microsoft.com/office/officeart/2005/8/layout/hProcess9"/>
    <dgm:cxn modelId="{EBCA6FFF-6C86-454F-8D50-509722EE1420}" type="presParOf" srcId="{4D8B7C6E-903E-4576-ABA1-1EA199790BC2}" destId="{0CC03E10-FD53-4EEA-BFD5-2FD718FA4B97}"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B31308-7654-42DB-B5D8-6F71781B561E}" type="doc">
      <dgm:prSet loTypeId="urn:microsoft.com/office/officeart/2005/8/layout/process1" loCatId="process" qsTypeId="urn:microsoft.com/office/officeart/2005/8/quickstyle/simple3" qsCatId="simple" csTypeId="urn:microsoft.com/office/officeart/2005/8/colors/colorful2" csCatId="colorful" phldr="1"/>
      <dgm:spPr/>
    </dgm:pt>
    <dgm:pt modelId="{166D5006-E03F-4B11-8FF8-1025067D0A56}">
      <dgm:prSet phldrT="[Texto]"/>
      <dgm:spPr/>
      <dgm:t>
        <a:bodyPr/>
        <a:lstStyle/>
        <a:p>
          <a:r>
            <a:rPr lang="es-EC" b="1" dirty="0" smtClean="0"/>
            <a:t>Enfoque</a:t>
          </a:r>
          <a:endParaRPr lang="es-EC" dirty="0"/>
        </a:p>
      </dgm:t>
    </dgm:pt>
    <dgm:pt modelId="{5F664AF3-DC6A-45A5-A71B-7DDB7F517521}" type="parTrans" cxnId="{CE878705-B248-4D67-BD76-0041B618B3D4}">
      <dgm:prSet/>
      <dgm:spPr/>
      <dgm:t>
        <a:bodyPr/>
        <a:lstStyle/>
        <a:p>
          <a:endParaRPr lang="es-EC"/>
        </a:p>
      </dgm:t>
    </dgm:pt>
    <dgm:pt modelId="{B916D9D0-F70F-401E-8A70-79555EC6C3D7}" type="sibTrans" cxnId="{CE878705-B248-4D67-BD76-0041B618B3D4}">
      <dgm:prSet/>
      <dgm:spPr/>
      <dgm:t>
        <a:bodyPr/>
        <a:lstStyle/>
        <a:p>
          <a:endParaRPr lang="es-EC"/>
        </a:p>
      </dgm:t>
    </dgm:pt>
    <dgm:pt modelId="{988B3AF4-4888-40A5-9FC6-34AE000AD0C2}">
      <dgm:prSet phldrT="[Texto]"/>
      <dgm:spPr/>
      <dgm:t>
        <a:bodyPr/>
        <a:lstStyle/>
        <a:p>
          <a:r>
            <a:rPr lang="es-EC" dirty="0" smtClean="0"/>
            <a:t>Personas económicamente activas que consuman grasas vegetales dentro del canal moderno del DMQ </a:t>
          </a:r>
          <a:endParaRPr lang="es-EC" dirty="0"/>
        </a:p>
      </dgm:t>
    </dgm:pt>
    <dgm:pt modelId="{8E3384A6-43FC-4329-8888-21F89CAF2F54}" type="parTrans" cxnId="{9F2BF39C-2173-4A44-A6C8-936A87165CA9}">
      <dgm:prSet/>
      <dgm:spPr/>
      <dgm:t>
        <a:bodyPr/>
        <a:lstStyle/>
        <a:p>
          <a:endParaRPr lang="es-EC"/>
        </a:p>
      </dgm:t>
    </dgm:pt>
    <dgm:pt modelId="{BF3966AF-5E75-422F-8F0B-096122F75326}" type="sibTrans" cxnId="{9F2BF39C-2173-4A44-A6C8-936A87165CA9}">
      <dgm:prSet/>
      <dgm:spPr/>
      <dgm:t>
        <a:bodyPr/>
        <a:lstStyle/>
        <a:p>
          <a:endParaRPr lang="es-EC"/>
        </a:p>
      </dgm:t>
    </dgm:pt>
    <dgm:pt modelId="{224AE7B2-0817-4EA8-AA9D-B56DD04BD17C}">
      <dgm:prSet phldrT="[Texto]"/>
      <dgm:spPr/>
      <dgm:t>
        <a:bodyPr/>
        <a:lstStyle/>
        <a:p>
          <a:r>
            <a:rPr lang="es-EC" dirty="0" smtClean="0"/>
            <a:t>2.307,792 habitantes.</a:t>
          </a:r>
          <a:endParaRPr lang="es-EC" dirty="0"/>
        </a:p>
      </dgm:t>
    </dgm:pt>
    <dgm:pt modelId="{7C000F34-366B-4D8A-B81D-1B2FC3BC1051}" type="parTrans" cxnId="{E1D5D4B8-3B70-425E-BB54-FBFCB1D671D7}">
      <dgm:prSet/>
      <dgm:spPr/>
      <dgm:t>
        <a:bodyPr/>
        <a:lstStyle/>
        <a:p>
          <a:endParaRPr lang="es-EC"/>
        </a:p>
      </dgm:t>
    </dgm:pt>
    <dgm:pt modelId="{248BF6D4-65B6-48B5-B43F-F32FE5C0BA24}" type="sibTrans" cxnId="{E1D5D4B8-3B70-425E-BB54-FBFCB1D671D7}">
      <dgm:prSet/>
      <dgm:spPr/>
      <dgm:t>
        <a:bodyPr/>
        <a:lstStyle/>
        <a:p>
          <a:endParaRPr lang="es-EC"/>
        </a:p>
      </dgm:t>
    </dgm:pt>
    <dgm:pt modelId="{4A7D7E0B-8B4A-4C1C-8BAF-76137899335F}">
      <dgm:prSet phldrT="[Texto]"/>
      <dgm:spPr/>
      <dgm:t>
        <a:bodyPr/>
        <a:lstStyle/>
        <a:p>
          <a:r>
            <a:rPr lang="es-EC" dirty="0" smtClean="0"/>
            <a:t>Metodología Correlacional </a:t>
          </a:r>
          <a:endParaRPr lang="es-EC" dirty="0"/>
        </a:p>
      </dgm:t>
    </dgm:pt>
    <dgm:pt modelId="{C603543E-E38C-4C5E-B7B8-D102E323C65F}" type="parTrans" cxnId="{8A78FA1F-7515-428F-946B-C26174A01EC1}">
      <dgm:prSet/>
      <dgm:spPr/>
      <dgm:t>
        <a:bodyPr/>
        <a:lstStyle/>
        <a:p>
          <a:endParaRPr lang="es-EC"/>
        </a:p>
      </dgm:t>
    </dgm:pt>
    <dgm:pt modelId="{03FA7A88-F9CA-4B23-AAE5-4490334B4FC4}" type="sibTrans" cxnId="{8A78FA1F-7515-428F-946B-C26174A01EC1}">
      <dgm:prSet/>
      <dgm:spPr/>
      <dgm:t>
        <a:bodyPr/>
        <a:lstStyle/>
        <a:p>
          <a:endParaRPr lang="es-EC"/>
        </a:p>
      </dgm:t>
    </dgm:pt>
    <dgm:pt modelId="{E4B2486F-A4A6-4505-B5D0-3F3AD52CBD0E}">
      <dgm:prSet phldrT="[Texto]"/>
      <dgm:spPr/>
      <dgm:t>
        <a:bodyPr/>
        <a:lstStyle/>
        <a:p>
          <a:r>
            <a:rPr lang="es-EC" dirty="0" smtClean="0"/>
            <a:t>Visión cualitativa y cuantitativa</a:t>
          </a:r>
          <a:endParaRPr lang="es-EC" dirty="0"/>
        </a:p>
      </dgm:t>
    </dgm:pt>
    <dgm:pt modelId="{F4CAD05C-7890-4019-AE4F-2B7B89A5A363}" type="parTrans" cxnId="{033D4497-3D86-4B7C-BAF5-078A35EAAB18}">
      <dgm:prSet/>
      <dgm:spPr/>
      <dgm:t>
        <a:bodyPr/>
        <a:lstStyle/>
        <a:p>
          <a:endParaRPr lang="es-EC"/>
        </a:p>
      </dgm:t>
    </dgm:pt>
    <dgm:pt modelId="{CEDE7097-6C26-44C7-97D4-7EBE30F059DD}" type="sibTrans" cxnId="{033D4497-3D86-4B7C-BAF5-078A35EAAB18}">
      <dgm:prSet/>
      <dgm:spPr/>
      <dgm:t>
        <a:bodyPr/>
        <a:lstStyle/>
        <a:p>
          <a:endParaRPr lang="es-EC"/>
        </a:p>
      </dgm:t>
    </dgm:pt>
    <dgm:pt modelId="{572E9F7A-E1F0-4973-A2C4-547A897B0D18}" type="pres">
      <dgm:prSet presAssocID="{24B31308-7654-42DB-B5D8-6F71781B561E}" presName="Name0" presStyleCnt="0">
        <dgm:presLayoutVars>
          <dgm:dir/>
          <dgm:resizeHandles val="exact"/>
        </dgm:presLayoutVars>
      </dgm:prSet>
      <dgm:spPr/>
    </dgm:pt>
    <dgm:pt modelId="{3B45592F-18C9-4FEC-B2B1-1ACB4CF16899}" type="pres">
      <dgm:prSet presAssocID="{166D5006-E03F-4B11-8FF8-1025067D0A56}" presName="node" presStyleLbl="node1" presStyleIdx="0" presStyleCnt="5">
        <dgm:presLayoutVars>
          <dgm:bulletEnabled val="1"/>
        </dgm:presLayoutVars>
      </dgm:prSet>
      <dgm:spPr/>
      <dgm:t>
        <a:bodyPr/>
        <a:lstStyle/>
        <a:p>
          <a:endParaRPr lang="es-EC"/>
        </a:p>
      </dgm:t>
    </dgm:pt>
    <dgm:pt modelId="{60B7FC3B-B2A2-4661-AA02-8FD1E5222694}" type="pres">
      <dgm:prSet presAssocID="{B916D9D0-F70F-401E-8A70-79555EC6C3D7}" presName="sibTrans" presStyleLbl="sibTrans2D1" presStyleIdx="0" presStyleCnt="4"/>
      <dgm:spPr/>
      <dgm:t>
        <a:bodyPr/>
        <a:lstStyle/>
        <a:p>
          <a:endParaRPr lang="es-EC"/>
        </a:p>
      </dgm:t>
    </dgm:pt>
    <dgm:pt modelId="{664EC6E3-3DCD-48CE-9CB2-04F6307BEBEC}" type="pres">
      <dgm:prSet presAssocID="{B916D9D0-F70F-401E-8A70-79555EC6C3D7}" presName="connectorText" presStyleLbl="sibTrans2D1" presStyleIdx="0" presStyleCnt="4"/>
      <dgm:spPr/>
      <dgm:t>
        <a:bodyPr/>
        <a:lstStyle/>
        <a:p>
          <a:endParaRPr lang="es-EC"/>
        </a:p>
      </dgm:t>
    </dgm:pt>
    <dgm:pt modelId="{61B3920C-B9BD-4718-B03E-3D9A75B72ED2}" type="pres">
      <dgm:prSet presAssocID="{988B3AF4-4888-40A5-9FC6-34AE000AD0C2}" presName="node" presStyleLbl="node1" presStyleIdx="1" presStyleCnt="5">
        <dgm:presLayoutVars>
          <dgm:bulletEnabled val="1"/>
        </dgm:presLayoutVars>
      </dgm:prSet>
      <dgm:spPr/>
      <dgm:t>
        <a:bodyPr/>
        <a:lstStyle/>
        <a:p>
          <a:endParaRPr lang="es-EC"/>
        </a:p>
      </dgm:t>
    </dgm:pt>
    <dgm:pt modelId="{F0849D7D-A583-45F7-9F63-B44C855C7074}" type="pres">
      <dgm:prSet presAssocID="{BF3966AF-5E75-422F-8F0B-096122F75326}" presName="sibTrans" presStyleLbl="sibTrans2D1" presStyleIdx="1" presStyleCnt="4"/>
      <dgm:spPr/>
      <dgm:t>
        <a:bodyPr/>
        <a:lstStyle/>
        <a:p>
          <a:endParaRPr lang="es-EC"/>
        </a:p>
      </dgm:t>
    </dgm:pt>
    <dgm:pt modelId="{AD071809-3D6F-4C6F-BF9E-4A7275E9D044}" type="pres">
      <dgm:prSet presAssocID="{BF3966AF-5E75-422F-8F0B-096122F75326}" presName="connectorText" presStyleLbl="sibTrans2D1" presStyleIdx="1" presStyleCnt="4"/>
      <dgm:spPr/>
      <dgm:t>
        <a:bodyPr/>
        <a:lstStyle/>
        <a:p>
          <a:endParaRPr lang="es-EC"/>
        </a:p>
      </dgm:t>
    </dgm:pt>
    <dgm:pt modelId="{BB59A6F9-9C59-40B9-A952-16DD9C55DA61}" type="pres">
      <dgm:prSet presAssocID="{224AE7B2-0817-4EA8-AA9D-B56DD04BD17C}" presName="node" presStyleLbl="node1" presStyleIdx="2" presStyleCnt="5">
        <dgm:presLayoutVars>
          <dgm:bulletEnabled val="1"/>
        </dgm:presLayoutVars>
      </dgm:prSet>
      <dgm:spPr/>
      <dgm:t>
        <a:bodyPr/>
        <a:lstStyle/>
        <a:p>
          <a:endParaRPr lang="es-EC"/>
        </a:p>
      </dgm:t>
    </dgm:pt>
    <dgm:pt modelId="{03DA41D1-6A55-4F90-AB07-CB79D9758221}" type="pres">
      <dgm:prSet presAssocID="{248BF6D4-65B6-48B5-B43F-F32FE5C0BA24}" presName="sibTrans" presStyleLbl="sibTrans2D1" presStyleIdx="2" presStyleCnt="4"/>
      <dgm:spPr/>
      <dgm:t>
        <a:bodyPr/>
        <a:lstStyle/>
        <a:p>
          <a:endParaRPr lang="es-EC"/>
        </a:p>
      </dgm:t>
    </dgm:pt>
    <dgm:pt modelId="{699FCCFB-B6EC-46D7-9A99-AD37F8D5D1C5}" type="pres">
      <dgm:prSet presAssocID="{248BF6D4-65B6-48B5-B43F-F32FE5C0BA24}" presName="connectorText" presStyleLbl="sibTrans2D1" presStyleIdx="2" presStyleCnt="4"/>
      <dgm:spPr/>
      <dgm:t>
        <a:bodyPr/>
        <a:lstStyle/>
        <a:p>
          <a:endParaRPr lang="es-EC"/>
        </a:p>
      </dgm:t>
    </dgm:pt>
    <dgm:pt modelId="{4D9F75DD-D325-45A3-8130-F281AD504CAC}" type="pres">
      <dgm:prSet presAssocID="{4A7D7E0B-8B4A-4C1C-8BAF-76137899335F}" presName="node" presStyleLbl="node1" presStyleIdx="3" presStyleCnt="5">
        <dgm:presLayoutVars>
          <dgm:bulletEnabled val="1"/>
        </dgm:presLayoutVars>
      </dgm:prSet>
      <dgm:spPr/>
      <dgm:t>
        <a:bodyPr/>
        <a:lstStyle/>
        <a:p>
          <a:endParaRPr lang="es-EC"/>
        </a:p>
      </dgm:t>
    </dgm:pt>
    <dgm:pt modelId="{258C34A8-8F9D-4DC9-B3AB-A83948865074}" type="pres">
      <dgm:prSet presAssocID="{03FA7A88-F9CA-4B23-AAE5-4490334B4FC4}" presName="sibTrans" presStyleLbl="sibTrans2D1" presStyleIdx="3" presStyleCnt="4"/>
      <dgm:spPr/>
      <dgm:t>
        <a:bodyPr/>
        <a:lstStyle/>
        <a:p>
          <a:endParaRPr lang="es-EC"/>
        </a:p>
      </dgm:t>
    </dgm:pt>
    <dgm:pt modelId="{96615AA8-F86D-4928-817A-1D6D361089A3}" type="pres">
      <dgm:prSet presAssocID="{03FA7A88-F9CA-4B23-AAE5-4490334B4FC4}" presName="connectorText" presStyleLbl="sibTrans2D1" presStyleIdx="3" presStyleCnt="4"/>
      <dgm:spPr/>
      <dgm:t>
        <a:bodyPr/>
        <a:lstStyle/>
        <a:p>
          <a:endParaRPr lang="es-EC"/>
        </a:p>
      </dgm:t>
    </dgm:pt>
    <dgm:pt modelId="{EF4132C5-079F-4965-8F4C-938A2925F182}" type="pres">
      <dgm:prSet presAssocID="{E4B2486F-A4A6-4505-B5D0-3F3AD52CBD0E}" presName="node" presStyleLbl="node1" presStyleIdx="4" presStyleCnt="5">
        <dgm:presLayoutVars>
          <dgm:bulletEnabled val="1"/>
        </dgm:presLayoutVars>
      </dgm:prSet>
      <dgm:spPr/>
      <dgm:t>
        <a:bodyPr/>
        <a:lstStyle/>
        <a:p>
          <a:endParaRPr lang="es-EC"/>
        </a:p>
      </dgm:t>
    </dgm:pt>
  </dgm:ptLst>
  <dgm:cxnLst>
    <dgm:cxn modelId="{6735F512-F81D-4016-B5FF-0B9F8309E4AB}" type="presOf" srcId="{BF3966AF-5E75-422F-8F0B-096122F75326}" destId="{AD071809-3D6F-4C6F-BF9E-4A7275E9D044}" srcOrd="1" destOrd="0" presId="urn:microsoft.com/office/officeart/2005/8/layout/process1"/>
    <dgm:cxn modelId="{CE878705-B248-4D67-BD76-0041B618B3D4}" srcId="{24B31308-7654-42DB-B5D8-6F71781B561E}" destId="{166D5006-E03F-4B11-8FF8-1025067D0A56}" srcOrd="0" destOrd="0" parTransId="{5F664AF3-DC6A-45A5-A71B-7DDB7F517521}" sibTransId="{B916D9D0-F70F-401E-8A70-79555EC6C3D7}"/>
    <dgm:cxn modelId="{E1D5D4B8-3B70-425E-BB54-FBFCB1D671D7}" srcId="{24B31308-7654-42DB-B5D8-6F71781B561E}" destId="{224AE7B2-0817-4EA8-AA9D-B56DD04BD17C}" srcOrd="2" destOrd="0" parTransId="{7C000F34-366B-4D8A-B81D-1B2FC3BC1051}" sibTransId="{248BF6D4-65B6-48B5-B43F-F32FE5C0BA24}"/>
    <dgm:cxn modelId="{FA1F6AF1-5BC9-4229-B25B-AB2F640BE025}" type="presOf" srcId="{03FA7A88-F9CA-4B23-AAE5-4490334B4FC4}" destId="{96615AA8-F86D-4928-817A-1D6D361089A3}" srcOrd="1" destOrd="0" presId="urn:microsoft.com/office/officeart/2005/8/layout/process1"/>
    <dgm:cxn modelId="{033D4497-3D86-4B7C-BAF5-078A35EAAB18}" srcId="{24B31308-7654-42DB-B5D8-6F71781B561E}" destId="{E4B2486F-A4A6-4505-B5D0-3F3AD52CBD0E}" srcOrd="4" destOrd="0" parTransId="{F4CAD05C-7890-4019-AE4F-2B7B89A5A363}" sibTransId="{CEDE7097-6C26-44C7-97D4-7EBE30F059DD}"/>
    <dgm:cxn modelId="{0B2CB6AC-066F-4235-BDD7-1764D27776CE}" type="presOf" srcId="{4A7D7E0B-8B4A-4C1C-8BAF-76137899335F}" destId="{4D9F75DD-D325-45A3-8130-F281AD504CAC}" srcOrd="0" destOrd="0" presId="urn:microsoft.com/office/officeart/2005/8/layout/process1"/>
    <dgm:cxn modelId="{A7B07226-1230-4B48-9818-A36F324C2BD6}" type="presOf" srcId="{BF3966AF-5E75-422F-8F0B-096122F75326}" destId="{F0849D7D-A583-45F7-9F63-B44C855C7074}" srcOrd="0" destOrd="0" presId="urn:microsoft.com/office/officeart/2005/8/layout/process1"/>
    <dgm:cxn modelId="{0AF7BFFF-C583-4B7A-8E04-54E57DC772DF}" type="presOf" srcId="{224AE7B2-0817-4EA8-AA9D-B56DD04BD17C}" destId="{BB59A6F9-9C59-40B9-A952-16DD9C55DA61}" srcOrd="0" destOrd="0" presId="urn:microsoft.com/office/officeart/2005/8/layout/process1"/>
    <dgm:cxn modelId="{8A78FA1F-7515-428F-946B-C26174A01EC1}" srcId="{24B31308-7654-42DB-B5D8-6F71781B561E}" destId="{4A7D7E0B-8B4A-4C1C-8BAF-76137899335F}" srcOrd="3" destOrd="0" parTransId="{C603543E-E38C-4C5E-B7B8-D102E323C65F}" sibTransId="{03FA7A88-F9CA-4B23-AAE5-4490334B4FC4}"/>
    <dgm:cxn modelId="{57122E48-B385-43B4-A05F-C83AAD15C939}" type="presOf" srcId="{03FA7A88-F9CA-4B23-AAE5-4490334B4FC4}" destId="{258C34A8-8F9D-4DC9-B3AB-A83948865074}" srcOrd="0" destOrd="0" presId="urn:microsoft.com/office/officeart/2005/8/layout/process1"/>
    <dgm:cxn modelId="{9F2BF39C-2173-4A44-A6C8-936A87165CA9}" srcId="{24B31308-7654-42DB-B5D8-6F71781B561E}" destId="{988B3AF4-4888-40A5-9FC6-34AE000AD0C2}" srcOrd="1" destOrd="0" parTransId="{8E3384A6-43FC-4329-8888-21F89CAF2F54}" sibTransId="{BF3966AF-5E75-422F-8F0B-096122F75326}"/>
    <dgm:cxn modelId="{69182834-E6D9-430D-815C-9C7D35ABF990}" type="presOf" srcId="{988B3AF4-4888-40A5-9FC6-34AE000AD0C2}" destId="{61B3920C-B9BD-4718-B03E-3D9A75B72ED2}" srcOrd="0" destOrd="0" presId="urn:microsoft.com/office/officeart/2005/8/layout/process1"/>
    <dgm:cxn modelId="{8754C8A4-02EB-4DF0-B02B-DB2551C5A4A5}" type="presOf" srcId="{24B31308-7654-42DB-B5D8-6F71781B561E}" destId="{572E9F7A-E1F0-4973-A2C4-547A897B0D18}" srcOrd="0" destOrd="0" presId="urn:microsoft.com/office/officeart/2005/8/layout/process1"/>
    <dgm:cxn modelId="{7EDF1CC4-F722-4C8D-BB72-913C25CAC0B2}" type="presOf" srcId="{B916D9D0-F70F-401E-8A70-79555EC6C3D7}" destId="{60B7FC3B-B2A2-4661-AA02-8FD1E5222694}" srcOrd="0" destOrd="0" presId="urn:microsoft.com/office/officeart/2005/8/layout/process1"/>
    <dgm:cxn modelId="{4404C1CE-2E2F-4210-90A5-F7237AFC23E4}" type="presOf" srcId="{166D5006-E03F-4B11-8FF8-1025067D0A56}" destId="{3B45592F-18C9-4FEC-B2B1-1ACB4CF16899}" srcOrd="0" destOrd="0" presId="urn:microsoft.com/office/officeart/2005/8/layout/process1"/>
    <dgm:cxn modelId="{44E6D6A3-0D5B-4C3B-8F4F-E4C66DDDDCB4}" type="presOf" srcId="{248BF6D4-65B6-48B5-B43F-F32FE5C0BA24}" destId="{03DA41D1-6A55-4F90-AB07-CB79D9758221}" srcOrd="0" destOrd="0" presId="urn:microsoft.com/office/officeart/2005/8/layout/process1"/>
    <dgm:cxn modelId="{E595FBC4-FDC1-4EF4-9719-8D8C48297C76}" type="presOf" srcId="{B916D9D0-F70F-401E-8A70-79555EC6C3D7}" destId="{664EC6E3-3DCD-48CE-9CB2-04F6307BEBEC}" srcOrd="1" destOrd="0" presId="urn:microsoft.com/office/officeart/2005/8/layout/process1"/>
    <dgm:cxn modelId="{554ECF04-4074-4F47-AB98-0F70F185B4F2}" type="presOf" srcId="{E4B2486F-A4A6-4505-B5D0-3F3AD52CBD0E}" destId="{EF4132C5-079F-4965-8F4C-938A2925F182}" srcOrd="0" destOrd="0" presId="urn:microsoft.com/office/officeart/2005/8/layout/process1"/>
    <dgm:cxn modelId="{AAAB1E37-7752-44B3-9D93-27F96596D96B}" type="presOf" srcId="{248BF6D4-65B6-48B5-B43F-F32FE5C0BA24}" destId="{699FCCFB-B6EC-46D7-9A99-AD37F8D5D1C5}" srcOrd="1" destOrd="0" presId="urn:microsoft.com/office/officeart/2005/8/layout/process1"/>
    <dgm:cxn modelId="{6E1A9D0E-76DB-4EB8-A5E8-E3714681C6DD}" type="presParOf" srcId="{572E9F7A-E1F0-4973-A2C4-547A897B0D18}" destId="{3B45592F-18C9-4FEC-B2B1-1ACB4CF16899}" srcOrd="0" destOrd="0" presId="urn:microsoft.com/office/officeart/2005/8/layout/process1"/>
    <dgm:cxn modelId="{73784A85-E792-42DC-AF0A-C95F60166AD8}" type="presParOf" srcId="{572E9F7A-E1F0-4973-A2C4-547A897B0D18}" destId="{60B7FC3B-B2A2-4661-AA02-8FD1E5222694}" srcOrd="1" destOrd="0" presId="urn:microsoft.com/office/officeart/2005/8/layout/process1"/>
    <dgm:cxn modelId="{D28527C4-9286-4682-B9D5-DA7D04211D79}" type="presParOf" srcId="{60B7FC3B-B2A2-4661-AA02-8FD1E5222694}" destId="{664EC6E3-3DCD-48CE-9CB2-04F6307BEBEC}" srcOrd="0" destOrd="0" presId="urn:microsoft.com/office/officeart/2005/8/layout/process1"/>
    <dgm:cxn modelId="{772FF6A7-0DB8-45E6-90A4-30876EB30E8A}" type="presParOf" srcId="{572E9F7A-E1F0-4973-A2C4-547A897B0D18}" destId="{61B3920C-B9BD-4718-B03E-3D9A75B72ED2}" srcOrd="2" destOrd="0" presId="urn:microsoft.com/office/officeart/2005/8/layout/process1"/>
    <dgm:cxn modelId="{F9D9397D-E79E-420F-AA46-4830B91D7CE4}" type="presParOf" srcId="{572E9F7A-E1F0-4973-A2C4-547A897B0D18}" destId="{F0849D7D-A583-45F7-9F63-B44C855C7074}" srcOrd="3" destOrd="0" presId="urn:microsoft.com/office/officeart/2005/8/layout/process1"/>
    <dgm:cxn modelId="{AE70F951-8455-4F00-9012-C91B972CD5E1}" type="presParOf" srcId="{F0849D7D-A583-45F7-9F63-B44C855C7074}" destId="{AD071809-3D6F-4C6F-BF9E-4A7275E9D044}" srcOrd="0" destOrd="0" presId="urn:microsoft.com/office/officeart/2005/8/layout/process1"/>
    <dgm:cxn modelId="{62C7D493-A34B-43D0-8560-34E805602B16}" type="presParOf" srcId="{572E9F7A-E1F0-4973-A2C4-547A897B0D18}" destId="{BB59A6F9-9C59-40B9-A952-16DD9C55DA61}" srcOrd="4" destOrd="0" presId="urn:microsoft.com/office/officeart/2005/8/layout/process1"/>
    <dgm:cxn modelId="{E3059965-11D3-40E9-816E-417550A0BBF1}" type="presParOf" srcId="{572E9F7A-E1F0-4973-A2C4-547A897B0D18}" destId="{03DA41D1-6A55-4F90-AB07-CB79D9758221}" srcOrd="5" destOrd="0" presId="urn:microsoft.com/office/officeart/2005/8/layout/process1"/>
    <dgm:cxn modelId="{69B61376-830C-4641-A483-245987644C38}" type="presParOf" srcId="{03DA41D1-6A55-4F90-AB07-CB79D9758221}" destId="{699FCCFB-B6EC-46D7-9A99-AD37F8D5D1C5}" srcOrd="0" destOrd="0" presId="urn:microsoft.com/office/officeart/2005/8/layout/process1"/>
    <dgm:cxn modelId="{8B035289-CC95-4031-9DFE-7318530DEFFA}" type="presParOf" srcId="{572E9F7A-E1F0-4973-A2C4-547A897B0D18}" destId="{4D9F75DD-D325-45A3-8130-F281AD504CAC}" srcOrd="6" destOrd="0" presId="urn:microsoft.com/office/officeart/2005/8/layout/process1"/>
    <dgm:cxn modelId="{129CC16D-80EA-437D-9A42-E7625AF64E79}" type="presParOf" srcId="{572E9F7A-E1F0-4973-A2C4-547A897B0D18}" destId="{258C34A8-8F9D-4DC9-B3AB-A83948865074}" srcOrd="7" destOrd="0" presId="urn:microsoft.com/office/officeart/2005/8/layout/process1"/>
    <dgm:cxn modelId="{86A49C92-5495-4B25-989E-86EAF5590711}" type="presParOf" srcId="{258C34A8-8F9D-4DC9-B3AB-A83948865074}" destId="{96615AA8-F86D-4928-817A-1D6D361089A3}" srcOrd="0" destOrd="0" presId="urn:microsoft.com/office/officeart/2005/8/layout/process1"/>
    <dgm:cxn modelId="{2D77D29B-5B90-491C-9426-8861FA023DBC}" type="presParOf" srcId="{572E9F7A-E1F0-4973-A2C4-547A897B0D18}" destId="{EF4132C5-079F-4965-8F4C-938A2925F182}"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B31308-7654-42DB-B5D8-6F71781B561E}" type="doc">
      <dgm:prSet loTypeId="urn:microsoft.com/office/officeart/2005/8/layout/process1" loCatId="process" qsTypeId="urn:microsoft.com/office/officeart/2005/8/quickstyle/simple3" qsCatId="simple" csTypeId="urn:microsoft.com/office/officeart/2005/8/colors/accent1_2" csCatId="accent1" phldr="1"/>
      <dgm:spPr/>
    </dgm:pt>
    <dgm:pt modelId="{166D5006-E03F-4B11-8FF8-1025067D0A56}">
      <dgm:prSet phldrT="[Texto]"/>
      <dgm:spPr/>
      <dgm:t>
        <a:bodyPr/>
        <a:lstStyle/>
        <a:p>
          <a:r>
            <a:rPr lang="es-EC" dirty="0" smtClean="0"/>
            <a:t>Instrumentos </a:t>
          </a:r>
          <a:endParaRPr lang="es-EC" dirty="0"/>
        </a:p>
      </dgm:t>
    </dgm:pt>
    <dgm:pt modelId="{5F664AF3-DC6A-45A5-A71B-7DDB7F517521}" type="parTrans" cxnId="{CE878705-B248-4D67-BD76-0041B618B3D4}">
      <dgm:prSet/>
      <dgm:spPr/>
      <dgm:t>
        <a:bodyPr/>
        <a:lstStyle/>
        <a:p>
          <a:endParaRPr lang="es-EC"/>
        </a:p>
      </dgm:t>
    </dgm:pt>
    <dgm:pt modelId="{B916D9D0-F70F-401E-8A70-79555EC6C3D7}" type="sibTrans" cxnId="{CE878705-B248-4D67-BD76-0041B618B3D4}">
      <dgm:prSet/>
      <dgm:spPr/>
      <dgm:t>
        <a:bodyPr/>
        <a:lstStyle/>
        <a:p>
          <a:endParaRPr lang="es-EC"/>
        </a:p>
      </dgm:t>
    </dgm:pt>
    <dgm:pt modelId="{988B3AF4-4888-40A5-9FC6-34AE000AD0C2}">
      <dgm:prSet phldrT="[Texto]"/>
      <dgm:spPr/>
      <dgm:t>
        <a:bodyPr/>
        <a:lstStyle/>
        <a:p>
          <a:r>
            <a:rPr lang="es-EC" dirty="0" smtClean="0"/>
            <a:t>Entrevista expertos </a:t>
          </a:r>
          <a:r>
            <a:rPr lang="es-EC" baseline="0" dirty="0" smtClean="0"/>
            <a:t> </a:t>
          </a:r>
          <a:endParaRPr lang="es-EC" dirty="0"/>
        </a:p>
      </dgm:t>
    </dgm:pt>
    <dgm:pt modelId="{8E3384A6-43FC-4329-8888-21F89CAF2F54}" type="parTrans" cxnId="{9F2BF39C-2173-4A44-A6C8-936A87165CA9}">
      <dgm:prSet/>
      <dgm:spPr/>
      <dgm:t>
        <a:bodyPr/>
        <a:lstStyle/>
        <a:p>
          <a:endParaRPr lang="es-EC"/>
        </a:p>
      </dgm:t>
    </dgm:pt>
    <dgm:pt modelId="{BF3966AF-5E75-422F-8F0B-096122F75326}" type="sibTrans" cxnId="{9F2BF39C-2173-4A44-A6C8-936A87165CA9}">
      <dgm:prSet/>
      <dgm:spPr/>
      <dgm:t>
        <a:bodyPr/>
        <a:lstStyle/>
        <a:p>
          <a:endParaRPr lang="es-EC"/>
        </a:p>
      </dgm:t>
    </dgm:pt>
    <dgm:pt modelId="{224AE7B2-0817-4EA8-AA9D-B56DD04BD17C}">
      <dgm:prSet phldrT="[Texto]"/>
      <dgm:spPr/>
      <dgm:t>
        <a:bodyPr/>
        <a:lstStyle/>
        <a:p>
          <a:r>
            <a:rPr lang="es-EC" dirty="0" smtClean="0"/>
            <a:t>Ejecución</a:t>
          </a:r>
          <a:r>
            <a:rPr lang="es-EC" baseline="0" dirty="0" smtClean="0"/>
            <a:t> de la encuesta </a:t>
          </a:r>
          <a:endParaRPr lang="es-EC" dirty="0"/>
        </a:p>
      </dgm:t>
    </dgm:pt>
    <dgm:pt modelId="{7C000F34-366B-4D8A-B81D-1B2FC3BC1051}" type="parTrans" cxnId="{E1D5D4B8-3B70-425E-BB54-FBFCB1D671D7}">
      <dgm:prSet/>
      <dgm:spPr/>
      <dgm:t>
        <a:bodyPr/>
        <a:lstStyle/>
        <a:p>
          <a:endParaRPr lang="es-EC"/>
        </a:p>
      </dgm:t>
    </dgm:pt>
    <dgm:pt modelId="{248BF6D4-65B6-48B5-B43F-F32FE5C0BA24}" type="sibTrans" cxnId="{E1D5D4B8-3B70-425E-BB54-FBFCB1D671D7}">
      <dgm:prSet/>
      <dgm:spPr/>
      <dgm:t>
        <a:bodyPr/>
        <a:lstStyle/>
        <a:p>
          <a:endParaRPr lang="es-EC"/>
        </a:p>
      </dgm:t>
    </dgm:pt>
    <dgm:pt modelId="{572E9F7A-E1F0-4973-A2C4-547A897B0D18}" type="pres">
      <dgm:prSet presAssocID="{24B31308-7654-42DB-B5D8-6F71781B561E}" presName="Name0" presStyleCnt="0">
        <dgm:presLayoutVars>
          <dgm:dir/>
          <dgm:resizeHandles val="exact"/>
        </dgm:presLayoutVars>
      </dgm:prSet>
      <dgm:spPr/>
    </dgm:pt>
    <dgm:pt modelId="{3B45592F-18C9-4FEC-B2B1-1ACB4CF16899}" type="pres">
      <dgm:prSet presAssocID="{166D5006-E03F-4B11-8FF8-1025067D0A56}" presName="node" presStyleLbl="node1" presStyleIdx="0" presStyleCnt="3">
        <dgm:presLayoutVars>
          <dgm:bulletEnabled val="1"/>
        </dgm:presLayoutVars>
      </dgm:prSet>
      <dgm:spPr/>
      <dgm:t>
        <a:bodyPr/>
        <a:lstStyle/>
        <a:p>
          <a:endParaRPr lang="es-EC"/>
        </a:p>
      </dgm:t>
    </dgm:pt>
    <dgm:pt modelId="{60B7FC3B-B2A2-4661-AA02-8FD1E5222694}" type="pres">
      <dgm:prSet presAssocID="{B916D9D0-F70F-401E-8A70-79555EC6C3D7}" presName="sibTrans" presStyleLbl="sibTrans2D1" presStyleIdx="0" presStyleCnt="2"/>
      <dgm:spPr/>
      <dgm:t>
        <a:bodyPr/>
        <a:lstStyle/>
        <a:p>
          <a:endParaRPr lang="es-EC"/>
        </a:p>
      </dgm:t>
    </dgm:pt>
    <dgm:pt modelId="{664EC6E3-3DCD-48CE-9CB2-04F6307BEBEC}" type="pres">
      <dgm:prSet presAssocID="{B916D9D0-F70F-401E-8A70-79555EC6C3D7}" presName="connectorText" presStyleLbl="sibTrans2D1" presStyleIdx="0" presStyleCnt="2"/>
      <dgm:spPr/>
      <dgm:t>
        <a:bodyPr/>
        <a:lstStyle/>
        <a:p>
          <a:endParaRPr lang="es-EC"/>
        </a:p>
      </dgm:t>
    </dgm:pt>
    <dgm:pt modelId="{61B3920C-B9BD-4718-B03E-3D9A75B72ED2}" type="pres">
      <dgm:prSet presAssocID="{988B3AF4-4888-40A5-9FC6-34AE000AD0C2}" presName="node" presStyleLbl="node1" presStyleIdx="1" presStyleCnt="3">
        <dgm:presLayoutVars>
          <dgm:bulletEnabled val="1"/>
        </dgm:presLayoutVars>
      </dgm:prSet>
      <dgm:spPr/>
      <dgm:t>
        <a:bodyPr/>
        <a:lstStyle/>
        <a:p>
          <a:endParaRPr lang="es-EC"/>
        </a:p>
      </dgm:t>
    </dgm:pt>
    <dgm:pt modelId="{F0849D7D-A583-45F7-9F63-B44C855C7074}" type="pres">
      <dgm:prSet presAssocID="{BF3966AF-5E75-422F-8F0B-096122F75326}" presName="sibTrans" presStyleLbl="sibTrans2D1" presStyleIdx="1" presStyleCnt="2"/>
      <dgm:spPr/>
      <dgm:t>
        <a:bodyPr/>
        <a:lstStyle/>
        <a:p>
          <a:endParaRPr lang="es-EC"/>
        </a:p>
      </dgm:t>
    </dgm:pt>
    <dgm:pt modelId="{AD071809-3D6F-4C6F-BF9E-4A7275E9D044}" type="pres">
      <dgm:prSet presAssocID="{BF3966AF-5E75-422F-8F0B-096122F75326}" presName="connectorText" presStyleLbl="sibTrans2D1" presStyleIdx="1" presStyleCnt="2"/>
      <dgm:spPr/>
      <dgm:t>
        <a:bodyPr/>
        <a:lstStyle/>
        <a:p>
          <a:endParaRPr lang="es-EC"/>
        </a:p>
      </dgm:t>
    </dgm:pt>
    <dgm:pt modelId="{BB59A6F9-9C59-40B9-A952-16DD9C55DA61}" type="pres">
      <dgm:prSet presAssocID="{224AE7B2-0817-4EA8-AA9D-B56DD04BD17C}" presName="node" presStyleLbl="node1" presStyleIdx="2" presStyleCnt="3">
        <dgm:presLayoutVars>
          <dgm:bulletEnabled val="1"/>
        </dgm:presLayoutVars>
      </dgm:prSet>
      <dgm:spPr/>
      <dgm:t>
        <a:bodyPr/>
        <a:lstStyle/>
        <a:p>
          <a:endParaRPr lang="es-EC"/>
        </a:p>
      </dgm:t>
    </dgm:pt>
  </dgm:ptLst>
  <dgm:cxnLst>
    <dgm:cxn modelId="{CE878705-B248-4D67-BD76-0041B618B3D4}" srcId="{24B31308-7654-42DB-B5D8-6F71781B561E}" destId="{166D5006-E03F-4B11-8FF8-1025067D0A56}" srcOrd="0" destOrd="0" parTransId="{5F664AF3-DC6A-45A5-A71B-7DDB7F517521}" sibTransId="{B916D9D0-F70F-401E-8A70-79555EC6C3D7}"/>
    <dgm:cxn modelId="{045B80EB-DA44-4E14-AC55-F15B25D51CDD}" type="presOf" srcId="{B916D9D0-F70F-401E-8A70-79555EC6C3D7}" destId="{664EC6E3-3DCD-48CE-9CB2-04F6307BEBEC}" srcOrd="1" destOrd="0" presId="urn:microsoft.com/office/officeart/2005/8/layout/process1"/>
    <dgm:cxn modelId="{C79551B6-FE69-4F6B-95A5-5E992DAA414A}" type="presOf" srcId="{24B31308-7654-42DB-B5D8-6F71781B561E}" destId="{572E9F7A-E1F0-4973-A2C4-547A897B0D18}" srcOrd="0" destOrd="0" presId="urn:microsoft.com/office/officeart/2005/8/layout/process1"/>
    <dgm:cxn modelId="{D5B6DAB3-CDB6-4980-8313-893556A6AFE1}" type="presOf" srcId="{166D5006-E03F-4B11-8FF8-1025067D0A56}" destId="{3B45592F-18C9-4FEC-B2B1-1ACB4CF16899}" srcOrd="0" destOrd="0" presId="urn:microsoft.com/office/officeart/2005/8/layout/process1"/>
    <dgm:cxn modelId="{E1D5D4B8-3B70-425E-BB54-FBFCB1D671D7}" srcId="{24B31308-7654-42DB-B5D8-6F71781B561E}" destId="{224AE7B2-0817-4EA8-AA9D-B56DD04BD17C}" srcOrd="2" destOrd="0" parTransId="{7C000F34-366B-4D8A-B81D-1B2FC3BC1051}" sibTransId="{248BF6D4-65B6-48B5-B43F-F32FE5C0BA24}"/>
    <dgm:cxn modelId="{A4990B8A-4783-423F-B772-1DE8312EFA60}" type="presOf" srcId="{BF3966AF-5E75-422F-8F0B-096122F75326}" destId="{AD071809-3D6F-4C6F-BF9E-4A7275E9D044}" srcOrd="1" destOrd="0" presId="urn:microsoft.com/office/officeart/2005/8/layout/process1"/>
    <dgm:cxn modelId="{0CE0E168-C10F-40AB-A638-09238DA16DD5}" type="presOf" srcId="{988B3AF4-4888-40A5-9FC6-34AE000AD0C2}" destId="{61B3920C-B9BD-4718-B03E-3D9A75B72ED2}" srcOrd="0" destOrd="0" presId="urn:microsoft.com/office/officeart/2005/8/layout/process1"/>
    <dgm:cxn modelId="{9F2BF39C-2173-4A44-A6C8-936A87165CA9}" srcId="{24B31308-7654-42DB-B5D8-6F71781B561E}" destId="{988B3AF4-4888-40A5-9FC6-34AE000AD0C2}" srcOrd="1" destOrd="0" parTransId="{8E3384A6-43FC-4329-8888-21F89CAF2F54}" sibTransId="{BF3966AF-5E75-422F-8F0B-096122F75326}"/>
    <dgm:cxn modelId="{988E21C2-96BF-4559-98CE-19C8522F73B6}" type="presOf" srcId="{224AE7B2-0817-4EA8-AA9D-B56DD04BD17C}" destId="{BB59A6F9-9C59-40B9-A952-16DD9C55DA61}" srcOrd="0" destOrd="0" presId="urn:microsoft.com/office/officeart/2005/8/layout/process1"/>
    <dgm:cxn modelId="{8E197B4B-1272-4BC6-9C6F-8AD088B307CF}" type="presOf" srcId="{BF3966AF-5E75-422F-8F0B-096122F75326}" destId="{F0849D7D-A583-45F7-9F63-B44C855C7074}" srcOrd="0" destOrd="0" presId="urn:microsoft.com/office/officeart/2005/8/layout/process1"/>
    <dgm:cxn modelId="{36B47B00-03A5-414D-A623-D05A9080035E}" type="presOf" srcId="{B916D9D0-F70F-401E-8A70-79555EC6C3D7}" destId="{60B7FC3B-B2A2-4661-AA02-8FD1E5222694}" srcOrd="0" destOrd="0" presId="urn:microsoft.com/office/officeart/2005/8/layout/process1"/>
    <dgm:cxn modelId="{7AF507DF-5D72-4273-8093-3D57C213E57D}" type="presParOf" srcId="{572E9F7A-E1F0-4973-A2C4-547A897B0D18}" destId="{3B45592F-18C9-4FEC-B2B1-1ACB4CF16899}" srcOrd="0" destOrd="0" presId="urn:microsoft.com/office/officeart/2005/8/layout/process1"/>
    <dgm:cxn modelId="{5BFEDE1D-E347-4AF8-8A4A-6EF296ADCFA0}" type="presParOf" srcId="{572E9F7A-E1F0-4973-A2C4-547A897B0D18}" destId="{60B7FC3B-B2A2-4661-AA02-8FD1E5222694}" srcOrd="1" destOrd="0" presId="urn:microsoft.com/office/officeart/2005/8/layout/process1"/>
    <dgm:cxn modelId="{DD6B1379-0FCF-4D46-B459-69DA8C102D77}" type="presParOf" srcId="{60B7FC3B-B2A2-4661-AA02-8FD1E5222694}" destId="{664EC6E3-3DCD-48CE-9CB2-04F6307BEBEC}" srcOrd="0" destOrd="0" presId="urn:microsoft.com/office/officeart/2005/8/layout/process1"/>
    <dgm:cxn modelId="{CB2D96FA-C31C-4904-9103-F924607BC910}" type="presParOf" srcId="{572E9F7A-E1F0-4973-A2C4-547A897B0D18}" destId="{61B3920C-B9BD-4718-B03E-3D9A75B72ED2}" srcOrd="2" destOrd="0" presId="urn:microsoft.com/office/officeart/2005/8/layout/process1"/>
    <dgm:cxn modelId="{D9DA9C1B-E2BF-45D7-A17D-14AE49F3661D}" type="presParOf" srcId="{572E9F7A-E1F0-4973-A2C4-547A897B0D18}" destId="{F0849D7D-A583-45F7-9F63-B44C855C7074}" srcOrd="3" destOrd="0" presId="urn:microsoft.com/office/officeart/2005/8/layout/process1"/>
    <dgm:cxn modelId="{DEDF3642-BAE7-43B4-BBE8-2FE41F4BB777}" type="presParOf" srcId="{F0849D7D-A583-45F7-9F63-B44C855C7074}" destId="{AD071809-3D6F-4C6F-BF9E-4A7275E9D044}" srcOrd="0" destOrd="0" presId="urn:microsoft.com/office/officeart/2005/8/layout/process1"/>
    <dgm:cxn modelId="{125F4735-C0E9-4E4A-AAC4-F4E9036D78C3}" type="presParOf" srcId="{572E9F7A-E1F0-4973-A2C4-547A897B0D18}" destId="{BB59A6F9-9C59-40B9-A952-16DD9C55DA61}"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A1DD5C1C-7737-44EB-A15F-B5C2048FA7BE}" type="datetimeFigureOut">
              <a:rPr lang="es-EC" smtClean="0"/>
              <a:t>22/03/2021</a:t>
            </a:fld>
            <a:endParaRPr lang="es-EC"/>
          </a:p>
        </p:txBody>
      </p:sp>
      <p:sp>
        <p:nvSpPr>
          <p:cNvPr id="5" name="Footer Placeholder 4"/>
          <p:cNvSpPr>
            <a:spLocks noGrp="1"/>
          </p:cNvSpPr>
          <p:nvPr>
            <p:ph type="ftr" sz="quarter" idx="11"/>
          </p:nvPr>
        </p:nvSpPr>
        <p:spPr>
          <a:xfrm>
            <a:off x="1876424" y="5410201"/>
            <a:ext cx="5124886" cy="365125"/>
          </a:xfrm>
        </p:spPr>
        <p:txBody>
          <a:bodyPr/>
          <a:lstStyle/>
          <a:p>
            <a:endParaRPr lang="es-EC"/>
          </a:p>
        </p:txBody>
      </p:sp>
      <p:sp>
        <p:nvSpPr>
          <p:cNvPr id="6" name="Slide Number Placeholder 5"/>
          <p:cNvSpPr>
            <a:spLocks noGrp="1"/>
          </p:cNvSpPr>
          <p:nvPr>
            <p:ph type="sldNum" sz="quarter" idx="12"/>
          </p:nvPr>
        </p:nvSpPr>
        <p:spPr>
          <a:xfrm>
            <a:off x="9896911" y="5410199"/>
            <a:ext cx="771089" cy="365125"/>
          </a:xfrm>
        </p:spPr>
        <p:txBody>
          <a:bodyPr/>
          <a:lstStyle/>
          <a:p>
            <a:fld id="{9230782C-46CE-42F2-B40C-4E43EDCC35E9}" type="slidenum">
              <a:rPr lang="es-EC" smtClean="0"/>
              <a:t>‹Nº›</a:t>
            </a:fld>
            <a:endParaRPr lang="es-EC"/>
          </a:p>
        </p:txBody>
      </p:sp>
    </p:spTree>
    <p:extLst>
      <p:ext uri="{BB962C8B-B14F-4D97-AF65-F5344CB8AC3E}">
        <p14:creationId xmlns:p14="http://schemas.microsoft.com/office/powerpoint/2010/main" val="498699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1DD5C1C-7737-44EB-A15F-B5C2048FA7BE}" type="datetimeFigureOut">
              <a:rPr lang="es-EC" smtClean="0"/>
              <a:t>22/03/2021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230782C-46CE-42F2-B40C-4E43EDCC35E9}" type="slidenum">
              <a:rPr lang="es-EC" smtClean="0"/>
              <a:t>‹Nº›</a:t>
            </a:fld>
            <a:endParaRPr lang="es-EC"/>
          </a:p>
        </p:txBody>
      </p:sp>
    </p:spTree>
    <p:extLst>
      <p:ext uri="{BB962C8B-B14F-4D97-AF65-F5344CB8AC3E}">
        <p14:creationId xmlns:p14="http://schemas.microsoft.com/office/powerpoint/2010/main" val="1336456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1DD5C1C-7737-44EB-A15F-B5C2048FA7BE}" type="datetimeFigureOut">
              <a:rPr lang="es-EC" smtClean="0"/>
              <a:t>22/03/2021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230782C-46CE-42F2-B40C-4E43EDCC35E9}" type="slidenum">
              <a:rPr lang="es-EC" smtClean="0"/>
              <a:t>‹Nº›</a:t>
            </a:fld>
            <a:endParaRPr lang="es-EC"/>
          </a:p>
        </p:txBody>
      </p:sp>
    </p:spTree>
    <p:extLst>
      <p:ext uri="{BB962C8B-B14F-4D97-AF65-F5344CB8AC3E}">
        <p14:creationId xmlns:p14="http://schemas.microsoft.com/office/powerpoint/2010/main" val="3463769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1DD5C1C-7737-44EB-A15F-B5C2048FA7BE}" type="datetimeFigureOut">
              <a:rPr lang="es-EC" smtClean="0"/>
              <a:t>22/03/2021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230782C-46CE-42F2-B40C-4E43EDCC35E9}" type="slidenum">
              <a:rPr lang="es-EC" smtClean="0"/>
              <a:t>‹Nº›</a:t>
            </a:fld>
            <a:endParaRPr lang="es-EC"/>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89366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1DD5C1C-7737-44EB-A15F-B5C2048FA7BE}" type="datetimeFigureOut">
              <a:rPr lang="es-EC" smtClean="0"/>
              <a:t>22/03/2021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230782C-46CE-42F2-B40C-4E43EDCC35E9}" type="slidenum">
              <a:rPr lang="es-EC" smtClean="0"/>
              <a:t>‹Nº›</a:t>
            </a:fld>
            <a:endParaRPr lang="es-EC"/>
          </a:p>
        </p:txBody>
      </p:sp>
    </p:spTree>
    <p:extLst>
      <p:ext uri="{BB962C8B-B14F-4D97-AF65-F5344CB8AC3E}">
        <p14:creationId xmlns:p14="http://schemas.microsoft.com/office/powerpoint/2010/main" val="4104780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A1DD5C1C-7737-44EB-A15F-B5C2048FA7BE}" type="datetimeFigureOut">
              <a:rPr lang="es-EC" smtClean="0"/>
              <a:t>22/03/2021</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9230782C-46CE-42F2-B40C-4E43EDCC35E9}" type="slidenum">
              <a:rPr lang="es-EC" smtClean="0"/>
              <a:t>‹Nº›</a:t>
            </a:fld>
            <a:endParaRPr lang="es-EC"/>
          </a:p>
        </p:txBody>
      </p:sp>
    </p:spTree>
    <p:extLst>
      <p:ext uri="{BB962C8B-B14F-4D97-AF65-F5344CB8AC3E}">
        <p14:creationId xmlns:p14="http://schemas.microsoft.com/office/powerpoint/2010/main" val="3216391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A1DD5C1C-7737-44EB-A15F-B5C2048FA7BE}" type="datetimeFigureOut">
              <a:rPr lang="es-EC" smtClean="0"/>
              <a:t>22/03/2021</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9230782C-46CE-42F2-B40C-4E43EDCC35E9}" type="slidenum">
              <a:rPr lang="es-EC" smtClean="0"/>
              <a:t>‹Nº›</a:t>
            </a:fld>
            <a:endParaRPr lang="es-EC"/>
          </a:p>
        </p:txBody>
      </p:sp>
    </p:spTree>
    <p:extLst>
      <p:ext uri="{BB962C8B-B14F-4D97-AF65-F5344CB8AC3E}">
        <p14:creationId xmlns:p14="http://schemas.microsoft.com/office/powerpoint/2010/main" val="1737255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1DD5C1C-7737-44EB-A15F-B5C2048FA7BE}" type="datetimeFigureOut">
              <a:rPr lang="es-EC" smtClean="0"/>
              <a:t>22/03/2021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230782C-46CE-42F2-B40C-4E43EDCC35E9}" type="slidenum">
              <a:rPr lang="es-EC" smtClean="0"/>
              <a:t>‹Nº›</a:t>
            </a:fld>
            <a:endParaRPr lang="es-EC"/>
          </a:p>
        </p:txBody>
      </p:sp>
    </p:spTree>
    <p:extLst>
      <p:ext uri="{BB962C8B-B14F-4D97-AF65-F5344CB8AC3E}">
        <p14:creationId xmlns:p14="http://schemas.microsoft.com/office/powerpoint/2010/main" val="2944233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1DD5C1C-7737-44EB-A15F-B5C2048FA7BE}" type="datetimeFigureOut">
              <a:rPr lang="es-EC" smtClean="0"/>
              <a:t>22/03/2021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230782C-46CE-42F2-B40C-4E43EDCC35E9}" type="slidenum">
              <a:rPr lang="es-EC" smtClean="0"/>
              <a:t>‹Nº›</a:t>
            </a:fld>
            <a:endParaRPr lang="es-EC"/>
          </a:p>
        </p:txBody>
      </p:sp>
    </p:spTree>
    <p:extLst>
      <p:ext uri="{BB962C8B-B14F-4D97-AF65-F5344CB8AC3E}">
        <p14:creationId xmlns:p14="http://schemas.microsoft.com/office/powerpoint/2010/main" val="858228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1DD5C1C-7737-44EB-A15F-B5C2048FA7BE}" type="datetimeFigureOut">
              <a:rPr lang="es-EC" smtClean="0"/>
              <a:t>22/03/2021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230782C-46CE-42F2-B40C-4E43EDCC35E9}" type="slidenum">
              <a:rPr lang="es-EC" smtClean="0"/>
              <a:t>‹Nº›</a:t>
            </a:fld>
            <a:endParaRPr lang="es-EC"/>
          </a:p>
        </p:txBody>
      </p:sp>
    </p:spTree>
    <p:extLst>
      <p:ext uri="{BB962C8B-B14F-4D97-AF65-F5344CB8AC3E}">
        <p14:creationId xmlns:p14="http://schemas.microsoft.com/office/powerpoint/2010/main" val="1462412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1DD5C1C-7737-44EB-A15F-B5C2048FA7BE}" type="datetimeFigureOut">
              <a:rPr lang="es-EC" smtClean="0"/>
              <a:t>22/03/2021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230782C-46CE-42F2-B40C-4E43EDCC35E9}" type="slidenum">
              <a:rPr lang="es-EC" smtClean="0"/>
              <a:t>‹Nº›</a:t>
            </a:fld>
            <a:endParaRPr lang="es-EC"/>
          </a:p>
        </p:txBody>
      </p:sp>
    </p:spTree>
    <p:extLst>
      <p:ext uri="{BB962C8B-B14F-4D97-AF65-F5344CB8AC3E}">
        <p14:creationId xmlns:p14="http://schemas.microsoft.com/office/powerpoint/2010/main" val="326796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1DD5C1C-7737-44EB-A15F-B5C2048FA7BE}" type="datetimeFigureOut">
              <a:rPr lang="es-EC" smtClean="0"/>
              <a:t>22/03/2021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230782C-46CE-42F2-B40C-4E43EDCC35E9}" type="slidenum">
              <a:rPr lang="es-EC" smtClean="0"/>
              <a:t>‹Nº›</a:t>
            </a:fld>
            <a:endParaRPr lang="es-EC"/>
          </a:p>
        </p:txBody>
      </p:sp>
    </p:spTree>
    <p:extLst>
      <p:ext uri="{BB962C8B-B14F-4D97-AF65-F5344CB8AC3E}">
        <p14:creationId xmlns:p14="http://schemas.microsoft.com/office/powerpoint/2010/main" val="2717956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1DD5C1C-7737-44EB-A15F-B5C2048FA7BE}" type="datetimeFigureOut">
              <a:rPr lang="es-EC" smtClean="0"/>
              <a:t>22/03/2021</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9230782C-46CE-42F2-B40C-4E43EDCC35E9}" type="slidenum">
              <a:rPr lang="es-EC" smtClean="0"/>
              <a:t>‹Nº›</a:t>
            </a:fld>
            <a:endParaRPr lang="es-EC"/>
          </a:p>
        </p:txBody>
      </p:sp>
    </p:spTree>
    <p:extLst>
      <p:ext uri="{BB962C8B-B14F-4D97-AF65-F5344CB8AC3E}">
        <p14:creationId xmlns:p14="http://schemas.microsoft.com/office/powerpoint/2010/main" val="1975158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1DD5C1C-7737-44EB-A15F-B5C2048FA7BE}" type="datetimeFigureOut">
              <a:rPr lang="es-EC" smtClean="0"/>
              <a:t>22/03/2021</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9230782C-46CE-42F2-B40C-4E43EDCC35E9}" type="slidenum">
              <a:rPr lang="es-EC" smtClean="0"/>
              <a:t>‹Nº›</a:t>
            </a:fld>
            <a:endParaRPr lang="es-EC"/>
          </a:p>
        </p:txBody>
      </p:sp>
    </p:spTree>
    <p:extLst>
      <p:ext uri="{BB962C8B-B14F-4D97-AF65-F5344CB8AC3E}">
        <p14:creationId xmlns:p14="http://schemas.microsoft.com/office/powerpoint/2010/main" val="2376503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D5C1C-7737-44EB-A15F-B5C2048FA7BE}" type="datetimeFigureOut">
              <a:rPr lang="es-EC" smtClean="0"/>
              <a:t>22/03/2021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9230782C-46CE-42F2-B40C-4E43EDCC35E9}" type="slidenum">
              <a:rPr lang="es-EC" smtClean="0"/>
              <a:t>‹Nº›</a:t>
            </a:fld>
            <a:endParaRPr lang="es-EC"/>
          </a:p>
        </p:txBody>
      </p:sp>
    </p:spTree>
    <p:extLst>
      <p:ext uri="{BB962C8B-B14F-4D97-AF65-F5344CB8AC3E}">
        <p14:creationId xmlns:p14="http://schemas.microsoft.com/office/powerpoint/2010/main" val="3613416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1DD5C1C-7737-44EB-A15F-B5C2048FA7BE}" type="datetimeFigureOut">
              <a:rPr lang="es-EC" smtClean="0"/>
              <a:t>22/03/2021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230782C-46CE-42F2-B40C-4E43EDCC35E9}" type="slidenum">
              <a:rPr lang="es-EC" smtClean="0"/>
              <a:t>‹Nº›</a:t>
            </a:fld>
            <a:endParaRPr lang="es-EC"/>
          </a:p>
        </p:txBody>
      </p:sp>
    </p:spTree>
    <p:extLst>
      <p:ext uri="{BB962C8B-B14F-4D97-AF65-F5344CB8AC3E}">
        <p14:creationId xmlns:p14="http://schemas.microsoft.com/office/powerpoint/2010/main" val="4052827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1DD5C1C-7737-44EB-A15F-B5C2048FA7BE}" type="datetimeFigureOut">
              <a:rPr lang="es-EC" smtClean="0"/>
              <a:t>22/03/2021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230782C-46CE-42F2-B40C-4E43EDCC35E9}" type="slidenum">
              <a:rPr lang="es-EC" smtClean="0"/>
              <a:t>‹Nº›</a:t>
            </a:fld>
            <a:endParaRPr lang="es-EC"/>
          </a:p>
        </p:txBody>
      </p:sp>
    </p:spTree>
    <p:extLst>
      <p:ext uri="{BB962C8B-B14F-4D97-AF65-F5344CB8AC3E}">
        <p14:creationId xmlns:p14="http://schemas.microsoft.com/office/powerpoint/2010/main" val="6727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1DD5C1C-7737-44EB-A15F-B5C2048FA7BE}" type="datetimeFigureOut">
              <a:rPr lang="es-EC" smtClean="0"/>
              <a:t>22/03/2021</a:t>
            </a:fld>
            <a:endParaRPr lang="es-EC"/>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230782C-46CE-42F2-B40C-4E43EDCC35E9}" type="slidenum">
              <a:rPr lang="es-EC" smtClean="0"/>
              <a:t>‹Nº›</a:t>
            </a:fld>
            <a:endParaRPr lang="es-EC"/>
          </a:p>
        </p:txBody>
      </p:sp>
    </p:spTree>
    <p:extLst>
      <p:ext uri="{BB962C8B-B14F-4D97-AF65-F5344CB8AC3E}">
        <p14:creationId xmlns:p14="http://schemas.microsoft.com/office/powerpoint/2010/main" val="3804753639"/>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package" Target="../embeddings/Dibujo_de_Microsoft_Visio1.vs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hyperlink" Target="http://institutodelaciudad.com.ec/index.php?option=com_content&amp;view=article&amp;id=50"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ctrTitle"/>
          </p:nvPr>
        </p:nvSpPr>
        <p:spPr>
          <a:xfrm>
            <a:off x="1194463" y="494400"/>
            <a:ext cx="10163680" cy="2387600"/>
          </a:xfrm>
        </p:spPr>
        <p:txBody>
          <a:bodyPr>
            <a:normAutofit/>
          </a:bodyPr>
          <a:lstStyle/>
          <a:p>
            <a:pPr algn="ctr"/>
            <a:r>
              <a:rPr lang="es-EC" sz="2800" b="1" dirty="0" smtClean="0">
                <a:effectLst>
                  <a:outerShdw blurRad="38100" dist="38100" dir="2700000" algn="tl">
                    <a:srgbClr val="000000">
                      <a:alpha val="43137"/>
                    </a:srgbClr>
                  </a:outerShdw>
                </a:effectLst>
                <a:latin typeface="Bookman Old Style" panose="02050604050505020204" pitchFamily="18" charset="0"/>
              </a:rPr>
              <a:t>DEPARTAMENTO DE CIENCIAS ECONÓMICAS, ADMINISTRATIVAS Y </a:t>
            </a:r>
            <a:r>
              <a:rPr lang="es-EC" sz="2800" b="1" dirty="0" smtClean="0">
                <a:effectLst>
                  <a:outerShdw blurRad="38100" dist="38100" dir="2700000" algn="tl">
                    <a:srgbClr val="000000">
                      <a:alpha val="43137"/>
                    </a:srgbClr>
                  </a:outerShdw>
                </a:effectLst>
                <a:latin typeface="Bookman Old Style" panose="02050604050505020204" pitchFamily="18" charset="0"/>
              </a:rPr>
              <a:t>DEL </a:t>
            </a:r>
            <a:r>
              <a:rPr lang="es-EC" sz="2800" b="1" dirty="0" smtClean="0">
                <a:effectLst>
                  <a:outerShdw blurRad="38100" dist="38100" dir="2700000" algn="tl">
                    <a:srgbClr val="000000">
                      <a:alpha val="43137"/>
                    </a:srgbClr>
                  </a:outerShdw>
                </a:effectLst>
                <a:latin typeface="Bookman Old Style" panose="02050604050505020204" pitchFamily="18" charset="0"/>
              </a:rPr>
              <a:t>COMERCIO </a:t>
            </a:r>
            <a:endParaRPr lang="es-EC" sz="3600" dirty="0">
              <a:latin typeface="Bookman Old Style" panose="02050604050505020204" pitchFamily="18"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6736" y="370890"/>
            <a:ext cx="5898523" cy="1479572"/>
          </a:xfrm>
          <a:prstGeom prst="rect">
            <a:avLst/>
          </a:prstGeom>
          <a:effectLst>
            <a:innerShdw blurRad="63500" dist="50800" dir="16200000">
              <a:prstClr val="black">
                <a:alpha val="50000"/>
              </a:prstClr>
            </a:innerShdw>
          </a:effectLst>
          <a:scene3d>
            <a:camera prst="perspectiveFront"/>
            <a:lightRig rig="threePt" dir="t"/>
          </a:scene3d>
        </p:spPr>
      </p:pic>
      <p:sp>
        <p:nvSpPr>
          <p:cNvPr id="7" name="Subtítulo 2"/>
          <p:cNvSpPr txBox="1">
            <a:spLocks/>
          </p:cNvSpPr>
          <p:nvPr/>
        </p:nvSpPr>
        <p:spPr>
          <a:xfrm>
            <a:off x="2015543" y="4177487"/>
            <a:ext cx="8251065" cy="83618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b="1" dirty="0" smtClean="0">
                <a:ea typeface="Gulim" panose="020B0600000101010101" pitchFamily="34" charset="-127"/>
              </a:rPr>
              <a:t>Autor</a:t>
            </a:r>
          </a:p>
          <a:p>
            <a:r>
              <a:rPr lang="es-EC" dirty="0"/>
              <a:t>Díaz Zambrano, Martín Sebastián </a:t>
            </a:r>
            <a:endParaRPr lang="es-EC" dirty="0" smtClean="0"/>
          </a:p>
          <a:p>
            <a:endParaRPr lang="es-EC" dirty="0" smtClean="0">
              <a:latin typeface="Rockwell" panose="02060603020205020403" pitchFamily="18" charset="0"/>
            </a:endParaRPr>
          </a:p>
          <a:p>
            <a:endParaRPr lang="es-EC" dirty="0" smtClean="0">
              <a:latin typeface="Rockwell" panose="02060603020205020403" pitchFamily="18" charset="0"/>
            </a:endParaRPr>
          </a:p>
          <a:p>
            <a:endParaRPr lang="es-EC" dirty="0" smtClean="0">
              <a:latin typeface="Rockwell" panose="02060603020205020403" pitchFamily="18" charset="0"/>
            </a:endParaRPr>
          </a:p>
        </p:txBody>
      </p:sp>
      <p:sp>
        <p:nvSpPr>
          <p:cNvPr id="8" name="Subtítulo 2"/>
          <p:cNvSpPr txBox="1">
            <a:spLocks/>
          </p:cNvSpPr>
          <p:nvPr/>
        </p:nvSpPr>
        <p:spPr>
          <a:xfrm>
            <a:off x="2150770" y="5013674"/>
            <a:ext cx="8251065" cy="86652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b="1" dirty="0" smtClean="0">
                <a:ea typeface="Gulim" panose="020B0600000101010101" pitchFamily="34" charset="-127"/>
              </a:rPr>
              <a:t>Director </a:t>
            </a:r>
          </a:p>
          <a:p>
            <a:r>
              <a:rPr lang="es-EC" dirty="0" smtClean="0"/>
              <a:t>Ing. Segovia</a:t>
            </a:r>
            <a:r>
              <a:rPr lang="es-EC" dirty="0" smtClean="0"/>
              <a:t> </a:t>
            </a:r>
            <a:r>
              <a:rPr lang="es-EC" dirty="0"/>
              <a:t>Guerrero, César Ricardo , </a:t>
            </a:r>
            <a:r>
              <a:rPr lang="es-EC" dirty="0" smtClean="0"/>
              <a:t>MPDE</a:t>
            </a:r>
          </a:p>
          <a:p>
            <a:endParaRPr lang="es-EC" dirty="0" smtClean="0">
              <a:latin typeface="Rockwell" panose="02060603020205020403" pitchFamily="18" charset="0"/>
            </a:endParaRPr>
          </a:p>
          <a:p>
            <a:endParaRPr lang="es-EC" dirty="0" smtClean="0">
              <a:latin typeface="Rockwell" panose="02060603020205020403" pitchFamily="18" charset="0"/>
            </a:endParaRPr>
          </a:p>
        </p:txBody>
      </p:sp>
      <p:sp>
        <p:nvSpPr>
          <p:cNvPr id="10" name="Subtítulo 2"/>
          <p:cNvSpPr txBox="1">
            <a:spLocks/>
          </p:cNvSpPr>
          <p:nvPr/>
        </p:nvSpPr>
        <p:spPr>
          <a:xfrm>
            <a:off x="2150771" y="3005510"/>
            <a:ext cx="7980610" cy="1171977"/>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2900" b="1" dirty="0" smtClean="0">
                <a:latin typeface="Calibri" panose="020F0502020204030204" pitchFamily="34" charset="0"/>
                <a:ea typeface="Gulim" panose="020B0600000101010101" pitchFamily="34" charset="-127"/>
              </a:rPr>
              <a:t>TEMA</a:t>
            </a:r>
            <a:endParaRPr lang="es-EC" sz="2900" b="1" dirty="0">
              <a:latin typeface="Calibri" panose="020F0502020204030204" pitchFamily="34" charset="0"/>
              <a:ea typeface="Gulim" panose="020B0600000101010101" pitchFamily="34" charset="-127"/>
            </a:endParaRPr>
          </a:p>
          <a:p>
            <a:r>
              <a:rPr lang="es-EC" sz="2900" dirty="0"/>
              <a:t>Estudio sobre los atributos intrínsecos y extrínsecos que influyen en la decisión de compra del aceite vegetal, dentro del canal moderno en el Distrito Metropolitano de Quito</a:t>
            </a:r>
            <a:endParaRPr lang="es-EC" sz="2900" dirty="0" smtClean="0"/>
          </a:p>
          <a:p>
            <a:endParaRPr lang="es-EC" dirty="0" smtClean="0">
              <a:latin typeface="Rockwell" panose="02060603020205020403" pitchFamily="18" charset="0"/>
            </a:endParaRPr>
          </a:p>
          <a:p>
            <a:endParaRPr lang="es-EC" dirty="0" smtClean="0">
              <a:latin typeface="Rockwell" panose="02060603020205020403" pitchFamily="18" charset="0"/>
            </a:endParaRPr>
          </a:p>
        </p:txBody>
      </p:sp>
      <p:sp>
        <p:nvSpPr>
          <p:cNvPr id="9" name="Subtítulo 2"/>
          <p:cNvSpPr txBox="1">
            <a:spLocks/>
          </p:cNvSpPr>
          <p:nvPr/>
        </p:nvSpPr>
        <p:spPr>
          <a:xfrm>
            <a:off x="2150770" y="5910900"/>
            <a:ext cx="8251065" cy="54950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dirty="0" smtClean="0">
                <a:latin typeface="Rockwell" panose="02060603020205020403" pitchFamily="18" charset="0"/>
              </a:rPr>
              <a:t>2021</a:t>
            </a:r>
          </a:p>
          <a:p>
            <a:endParaRPr lang="es-EC" dirty="0" smtClean="0">
              <a:latin typeface="Rockwell" panose="02060603020205020403" pitchFamily="18" charset="0"/>
            </a:endParaRPr>
          </a:p>
        </p:txBody>
      </p:sp>
    </p:spTree>
    <p:extLst>
      <p:ext uri="{BB962C8B-B14F-4D97-AF65-F5344CB8AC3E}">
        <p14:creationId xmlns:p14="http://schemas.microsoft.com/office/powerpoint/2010/main" val="2702497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1" y="937839"/>
            <a:ext cx="9905999" cy="504092"/>
          </a:xfrm>
        </p:spPr>
        <p:txBody>
          <a:bodyPr>
            <a:noAutofit/>
          </a:bodyPr>
          <a:lstStyle/>
          <a:p>
            <a:pPr marL="0" indent="0">
              <a:buNone/>
            </a:pPr>
            <a:r>
              <a:rPr lang="es-EC" sz="2800" b="1" dirty="0" smtClean="0">
                <a:solidFill>
                  <a:srgbClr val="FFFF00"/>
                </a:solidFill>
              </a:rPr>
              <a:t>Análisis Univariado </a:t>
            </a:r>
            <a:endParaRPr lang="es-EC" sz="2800" b="1" dirty="0">
              <a:solidFill>
                <a:srgbClr val="FFFF00"/>
              </a:solidFill>
            </a:endParaRPr>
          </a:p>
        </p:txBody>
      </p:sp>
      <p:graphicFrame>
        <p:nvGraphicFramePr>
          <p:cNvPr id="10" name="Tabla 9"/>
          <p:cNvGraphicFramePr>
            <a:graphicFrameLocks noGrp="1"/>
          </p:cNvGraphicFramePr>
          <p:nvPr>
            <p:extLst>
              <p:ext uri="{D42A27DB-BD31-4B8C-83A1-F6EECF244321}">
                <p14:modId xmlns:p14="http://schemas.microsoft.com/office/powerpoint/2010/main" val="2697403014"/>
              </p:ext>
            </p:extLst>
          </p:nvPr>
        </p:nvGraphicFramePr>
        <p:xfrm>
          <a:off x="1141411" y="2014466"/>
          <a:ext cx="3810000" cy="1743075"/>
        </p:xfrm>
        <a:graphic>
          <a:graphicData uri="http://schemas.openxmlformats.org/drawingml/2006/table">
            <a:tbl>
              <a:tblPr>
                <a:tableStyleId>{5DA37D80-6434-44D0-A028-1B22A696006F}</a:tableStyleId>
              </a:tblPr>
              <a:tblGrid>
                <a:gridCol w="762000"/>
                <a:gridCol w="762000"/>
                <a:gridCol w="762000"/>
                <a:gridCol w="762000"/>
                <a:gridCol w="762000"/>
              </a:tblGrid>
              <a:tr h="771525">
                <a:tc>
                  <a:txBody>
                    <a:bodyPr/>
                    <a:lstStyle/>
                    <a:p>
                      <a:pPr algn="l" fontAlgn="ctr"/>
                      <a:r>
                        <a:rPr lang="es-EC" sz="1100" u="none" strike="noStrike" dirty="0">
                          <a:effectLst/>
                          <a:latin typeface="Calibri" panose="020F0502020204030204" pitchFamily="34" charset="0"/>
                        </a:rPr>
                        <a:t> </a:t>
                      </a:r>
                      <a:endParaRPr lang="es-EC" sz="1100" b="1"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es-EC" sz="1100" u="none" strike="noStrike" dirty="0">
                          <a:effectLst/>
                          <a:latin typeface="Calibri" panose="020F0502020204030204" pitchFamily="34" charset="0"/>
                        </a:rPr>
                        <a:t>Frecuencia</a:t>
                      </a:r>
                      <a:endParaRPr lang="es-EC" sz="1100" b="1"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es-EC" sz="1100" u="none" strike="noStrike" dirty="0">
                          <a:effectLst/>
                          <a:latin typeface="Calibri" panose="020F0502020204030204" pitchFamily="34" charset="0"/>
                        </a:rPr>
                        <a:t>Porcentaje</a:t>
                      </a:r>
                      <a:endParaRPr lang="es-EC" sz="1100" b="1"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es-EC" sz="1100" u="none" strike="noStrike" dirty="0">
                          <a:effectLst/>
                          <a:latin typeface="Calibri" panose="020F0502020204030204" pitchFamily="34" charset="0"/>
                        </a:rPr>
                        <a:t>Porcentaje válido</a:t>
                      </a:r>
                      <a:endParaRPr lang="es-EC" sz="1100" b="1"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es-EC" sz="1100" u="none" strike="noStrike" dirty="0">
                          <a:effectLst/>
                          <a:latin typeface="Calibri" panose="020F0502020204030204" pitchFamily="34" charset="0"/>
                        </a:rPr>
                        <a:t>Porcentaje acumulado</a:t>
                      </a:r>
                      <a:endParaRPr lang="es-EC" sz="1100" b="1"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r>
              <a:tr h="190500">
                <a:tc>
                  <a:txBody>
                    <a:bodyPr/>
                    <a:lstStyle/>
                    <a:p>
                      <a:pPr algn="l" fontAlgn="ctr"/>
                      <a:r>
                        <a:rPr lang="es-EC" sz="1100" u="none" strike="noStrike">
                          <a:effectLst/>
                          <a:latin typeface="Calibri" panose="020F0502020204030204" pitchFamily="34" charset="0"/>
                        </a:rPr>
                        <a:t>Casado</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latin typeface="Calibri" panose="020F0502020204030204" pitchFamily="34" charset="0"/>
                        </a:rPr>
                        <a:t>286</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dirty="0">
                          <a:effectLst/>
                          <a:latin typeface="Calibri" panose="020F0502020204030204" pitchFamily="34" charset="0"/>
                        </a:rPr>
                        <a:t>58,7</a:t>
                      </a:r>
                      <a:endParaRPr lang="es-EC"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latin typeface="Calibri" panose="020F0502020204030204" pitchFamily="34" charset="0"/>
                        </a:rPr>
                        <a:t>58,7</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latin typeface="Calibri" panose="020F0502020204030204" pitchFamily="34" charset="0"/>
                        </a:rPr>
                        <a:t>58,7</a:t>
                      </a:r>
                      <a:endParaRPr lang="es-EC"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s-EC" sz="1100" u="none" strike="noStrike">
                          <a:effectLst/>
                          <a:latin typeface="Calibri" panose="020F0502020204030204" pitchFamily="34" charset="0"/>
                        </a:rPr>
                        <a:t>Divorciado</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latin typeface="Calibri" panose="020F0502020204030204" pitchFamily="34" charset="0"/>
                        </a:rPr>
                        <a:t>18</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latin typeface="Calibri" panose="020F0502020204030204" pitchFamily="34" charset="0"/>
                        </a:rPr>
                        <a:t>3,7</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latin typeface="Calibri" panose="020F0502020204030204" pitchFamily="34" charset="0"/>
                        </a:rPr>
                        <a:t>3,7</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latin typeface="Calibri" panose="020F0502020204030204" pitchFamily="34" charset="0"/>
                        </a:rPr>
                        <a:t>62,4</a:t>
                      </a:r>
                      <a:endParaRPr lang="es-EC"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s-EC" sz="1100" u="none" strike="noStrike">
                          <a:effectLst/>
                          <a:latin typeface="Calibri" panose="020F0502020204030204" pitchFamily="34" charset="0"/>
                        </a:rPr>
                        <a:t>Soltero</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latin typeface="Calibri" panose="020F0502020204030204" pitchFamily="34" charset="0"/>
                        </a:rPr>
                        <a:t>105</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latin typeface="Calibri" panose="020F0502020204030204" pitchFamily="34" charset="0"/>
                        </a:rPr>
                        <a:t>21,6</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dirty="0">
                          <a:effectLst/>
                          <a:latin typeface="Calibri" panose="020F0502020204030204" pitchFamily="34" charset="0"/>
                        </a:rPr>
                        <a:t>21,6</a:t>
                      </a:r>
                      <a:endParaRPr lang="es-EC"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latin typeface="Calibri" panose="020F0502020204030204" pitchFamily="34" charset="0"/>
                        </a:rPr>
                        <a:t>84</a:t>
                      </a:r>
                      <a:endParaRPr lang="es-EC" sz="1100" b="0" i="0" u="none" strike="noStrike">
                        <a:solidFill>
                          <a:srgbClr val="000000"/>
                        </a:solidFill>
                        <a:effectLst/>
                        <a:latin typeface="Calibri" panose="020F0502020204030204" pitchFamily="34" charset="0"/>
                      </a:endParaRPr>
                    </a:p>
                  </a:txBody>
                  <a:tcPr marL="9525" marR="9525" marT="9525" marB="0" anchor="ctr"/>
                </a:tc>
              </a:tr>
              <a:tr h="200025">
                <a:tc>
                  <a:txBody>
                    <a:bodyPr/>
                    <a:lstStyle/>
                    <a:p>
                      <a:pPr algn="l" fontAlgn="ctr"/>
                      <a:r>
                        <a:rPr lang="es-EC" sz="1100" u="none" strike="noStrike">
                          <a:effectLst/>
                          <a:latin typeface="Calibri" panose="020F0502020204030204" pitchFamily="34" charset="0"/>
                        </a:rPr>
                        <a:t>Unión Libre</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latin typeface="Calibri" panose="020F0502020204030204" pitchFamily="34" charset="0"/>
                        </a:rPr>
                        <a:t>78</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latin typeface="Calibri" panose="020F0502020204030204" pitchFamily="34" charset="0"/>
                        </a:rPr>
                        <a:t>16</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latin typeface="Calibri" panose="020F0502020204030204" pitchFamily="34" charset="0"/>
                        </a:rPr>
                        <a:t>16</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dirty="0">
                          <a:effectLst/>
                          <a:latin typeface="Calibri" panose="020F0502020204030204" pitchFamily="34" charset="0"/>
                        </a:rPr>
                        <a:t>100</a:t>
                      </a:r>
                      <a:endParaRPr lang="es-EC" sz="1100" b="0" i="0" u="none" strike="noStrike" dirty="0">
                        <a:solidFill>
                          <a:srgbClr val="000000"/>
                        </a:solidFill>
                        <a:effectLst/>
                        <a:latin typeface="Calibri" panose="020F0502020204030204" pitchFamily="34" charset="0"/>
                      </a:endParaRPr>
                    </a:p>
                  </a:txBody>
                  <a:tcPr marL="9525" marR="9525" marT="9525" marB="0" anchor="ctr"/>
                </a:tc>
              </a:tr>
              <a:tr h="200025">
                <a:tc>
                  <a:txBody>
                    <a:bodyPr/>
                    <a:lstStyle/>
                    <a:p>
                      <a:pPr algn="ctr" fontAlgn="ctr"/>
                      <a:r>
                        <a:rPr lang="es-EC" sz="1100" u="none" strike="noStrike">
                          <a:effectLst/>
                          <a:latin typeface="Calibri" panose="020F0502020204030204" pitchFamily="34" charset="0"/>
                        </a:rPr>
                        <a:t>Total</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latin typeface="Calibri" panose="020F0502020204030204" pitchFamily="34" charset="0"/>
                        </a:rPr>
                        <a:t>487</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dirty="0">
                          <a:effectLst/>
                          <a:latin typeface="Calibri" panose="020F0502020204030204" pitchFamily="34" charset="0"/>
                        </a:rPr>
                        <a:t>100</a:t>
                      </a:r>
                      <a:endParaRPr lang="es-EC"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latin typeface="Calibri" panose="020F0502020204030204" pitchFamily="34" charset="0"/>
                        </a:rPr>
                        <a:t>100</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dirty="0">
                          <a:effectLst/>
                          <a:latin typeface="Calibri" panose="020F0502020204030204" pitchFamily="34" charset="0"/>
                        </a:rPr>
                        <a:t> </a:t>
                      </a:r>
                      <a:endParaRPr lang="es-EC" sz="11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graphicFrame>
        <p:nvGraphicFramePr>
          <p:cNvPr id="11" name="Gráfico 10"/>
          <p:cNvGraphicFramePr>
            <a:graphicFrameLocks/>
          </p:cNvGraphicFramePr>
          <p:nvPr>
            <p:extLst>
              <p:ext uri="{D42A27DB-BD31-4B8C-83A1-F6EECF244321}">
                <p14:modId xmlns:p14="http://schemas.microsoft.com/office/powerpoint/2010/main" val="1048394532"/>
              </p:ext>
            </p:extLst>
          </p:nvPr>
        </p:nvGraphicFramePr>
        <p:xfrm>
          <a:off x="5514535" y="1565926"/>
          <a:ext cx="4220308" cy="22893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2580344733"/>
              </p:ext>
            </p:extLst>
          </p:nvPr>
        </p:nvGraphicFramePr>
        <p:xfrm>
          <a:off x="1141411" y="4503100"/>
          <a:ext cx="3810000" cy="1552575"/>
        </p:xfrm>
        <a:graphic>
          <a:graphicData uri="http://schemas.openxmlformats.org/drawingml/2006/table">
            <a:tbl>
              <a:tblPr>
                <a:tableStyleId>{5DA37D80-6434-44D0-A028-1B22A696006F}</a:tableStyleId>
              </a:tblPr>
              <a:tblGrid>
                <a:gridCol w="762000"/>
                <a:gridCol w="762000"/>
                <a:gridCol w="762000"/>
                <a:gridCol w="762000"/>
                <a:gridCol w="762000"/>
              </a:tblGrid>
              <a:tr h="771525">
                <a:tc>
                  <a:txBody>
                    <a:bodyPr/>
                    <a:lstStyle/>
                    <a:p>
                      <a:pPr algn="l" fontAlgn="ctr"/>
                      <a:r>
                        <a:rPr lang="es-EC" sz="1100" u="none" strike="noStrike" dirty="0">
                          <a:effectLst/>
                          <a:latin typeface="Calibri" panose="020F0502020204030204" pitchFamily="34" charset="0"/>
                        </a:rPr>
                        <a:t> </a:t>
                      </a:r>
                      <a:endParaRPr lang="es-EC" sz="11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es-EC" sz="1100" u="none" strike="noStrike" dirty="0">
                          <a:effectLst/>
                          <a:latin typeface="Calibri" panose="020F0502020204030204" pitchFamily="34" charset="0"/>
                        </a:rPr>
                        <a:t>Frecuencia</a:t>
                      </a:r>
                      <a:endParaRPr lang="es-EC" sz="1100" b="1"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es-EC" sz="1100" u="none" strike="noStrike" dirty="0">
                          <a:effectLst/>
                          <a:latin typeface="Calibri" panose="020F0502020204030204" pitchFamily="34" charset="0"/>
                        </a:rPr>
                        <a:t>Porcentaje</a:t>
                      </a:r>
                      <a:endParaRPr lang="es-EC" sz="1100" b="1"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es-EC" sz="1100" u="none" strike="noStrike" dirty="0">
                          <a:effectLst/>
                          <a:latin typeface="Calibri" panose="020F0502020204030204" pitchFamily="34" charset="0"/>
                        </a:rPr>
                        <a:t>Porcentaje válido</a:t>
                      </a:r>
                      <a:endParaRPr lang="es-EC" sz="1100" b="1"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es-EC" sz="1100" u="none" strike="noStrike" dirty="0">
                          <a:effectLst/>
                          <a:latin typeface="Calibri" panose="020F0502020204030204" pitchFamily="34" charset="0"/>
                        </a:rPr>
                        <a:t>Porcentaje acumulado</a:t>
                      </a:r>
                      <a:endParaRPr lang="es-EC" sz="1100" b="1"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r>
              <a:tr h="190500">
                <a:tc>
                  <a:txBody>
                    <a:bodyPr/>
                    <a:lstStyle/>
                    <a:p>
                      <a:pPr algn="l" fontAlgn="ctr"/>
                      <a:r>
                        <a:rPr lang="es-EC" sz="1100" u="none" strike="noStrike">
                          <a:effectLst/>
                          <a:latin typeface="Calibri" panose="020F0502020204030204" pitchFamily="34" charset="0"/>
                        </a:rPr>
                        <a:t>Femenino</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latin typeface="Calibri" panose="020F0502020204030204" pitchFamily="34" charset="0"/>
                        </a:rPr>
                        <a:t>292</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latin typeface="Calibri" panose="020F0502020204030204" pitchFamily="34" charset="0"/>
                        </a:rPr>
                        <a:t>60</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latin typeface="Calibri" panose="020F0502020204030204" pitchFamily="34" charset="0"/>
                        </a:rPr>
                        <a:t>60</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latin typeface="Calibri" panose="020F0502020204030204" pitchFamily="34" charset="0"/>
                        </a:rPr>
                        <a:t>60</a:t>
                      </a:r>
                      <a:endParaRPr lang="es-EC"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s-EC" sz="1100" u="none" strike="noStrike">
                          <a:effectLst/>
                          <a:latin typeface="Calibri" panose="020F0502020204030204" pitchFamily="34" charset="0"/>
                        </a:rPr>
                        <a:t>LGBTTTI</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latin typeface="Calibri" panose="020F0502020204030204" pitchFamily="34" charset="0"/>
                        </a:rPr>
                        <a:t>4</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latin typeface="Calibri" panose="020F0502020204030204" pitchFamily="34" charset="0"/>
                        </a:rPr>
                        <a:t>0,8</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latin typeface="Calibri" panose="020F0502020204030204" pitchFamily="34" charset="0"/>
                        </a:rPr>
                        <a:t>0,8</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latin typeface="Calibri" panose="020F0502020204030204" pitchFamily="34" charset="0"/>
                        </a:rPr>
                        <a:t>60,8</a:t>
                      </a:r>
                      <a:endParaRPr lang="es-EC" sz="1100" b="0" i="0" u="none" strike="noStrike">
                        <a:solidFill>
                          <a:srgbClr val="000000"/>
                        </a:solidFill>
                        <a:effectLst/>
                        <a:latin typeface="Calibri" panose="020F0502020204030204" pitchFamily="34" charset="0"/>
                      </a:endParaRPr>
                    </a:p>
                  </a:txBody>
                  <a:tcPr marL="9525" marR="9525" marT="9525" marB="0" anchor="ctr"/>
                </a:tc>
              </a:tr>
              <a:tr h="200025">
                <a:tc>
                  <a:txBody>
                    <a:bodyPr/>
                    <a:lstStyle/>
                    <a:p>
                      <a:pPr algn="l" fontAlgn="ctr"/>
                      <a:r>
                        <a:rPr lang="es-EC" sz="1100" u="none" strike="noStrike">
                          <a:effectLst/>
                          <a:latin typeface="Calibri" panose="020F0502020204030204" pitchFamily="34" charset="0"/>
                        </a:rPr>
                        <a:t>Masculino</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latin typeface="Calibri" panose="020F0502020204030204" pitchFamily="34" charset="0"/>
                        </a:rPr>
                        <a:t>191</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latin typeface="Calibri" panose="020F0502020204030204" pitchFamily="34" charset="0"/>
                        </a:rPr>
                        <a:t>39,2</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latin typeface="Calibri" panose="020F0502020204030204" pitchFamily="34" charset="0"/>
                        </a:rPr>
                        <a:t>39,2</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latin typeface="Calibri" panose="020F0502020204030204" pitchFamily="34" charset="0"/>
                        </a:rPr>
                        <a:t>100</a:t>
                      </a:r>
                      <a:endParaRPr lang="es-EC" sz="1100" b="0" i="0" u="none" strike="noStrike">
                        <a:solidFill>
                          <a:srgbClr val="000000"/>
                        </a:solidFill>
                        <a:effectLst/>
                        <a:latin typeface="Calibri" panose="020F0502020204030204" pitchFamily="34" charset="0"/>
                      </a:endParaRPr>
                    </a:p>
                  </a:txBody>
                  <a:tcPr marL="9525" marR="9525" marT="9525" marB="0" anchor="ctr"/>
                </a:tc>
              </a:tr>
              <a:tr h="200025">
                <a:tc>
                  <a:txBody>
                    <a:bodyPr/>
                    <a:lstStyle/>
                    <a:p>
                      <a:pPr algn="ctr" fontAlgn="ctr"/>
                      <a:r>
                        <a:rPr lang="es-EC" sz="1100" u="none" strike="noStrike">
                          <a:effectLst/>
                          <a:latin typeface="Calibri" panose="020F0502020204030204" pitchFamily="34" charset="0"/>
                        </a:rPr>
                        <a:t>Total</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latin typeface="Calibri" panose="020F0502020204030204" pitchFamily="34" charset="0"/>
                        </a:rPr>
                        <a:t>487</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latin typeface="Calibri" panose="020F0502020204030204" pitchFamily="34" charset="0"/>
                        </a:rPr>
                        <a:t>100</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latin typeface="Calibri" panose="020F0502020204030204" pitchFamily="34" charset="0"/>
                        </a:rPr>
                        <a:t>100</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dirty="0">
                          <a:effectLst/>
                          <a:latin typeface="Calibri" panose="020F0502020204030204" pitchFamily="34" charset="0"/>
                        </a:rPr>
                        <a:t> </a:t>
                      </a:r>
                      <a:endParaRPr lang="es-EC" sz="11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graphicFrame>
        <p:nvGraphicFramePr>
          <p:cNvPr id="13" name="Gráfico 12"/>
          <p:cNvGraphicFramePr>
            <a:graphicFrameLocks/>
          </p:cNvGraphicFramePr>
          <p:nvPr>
            <p:extLst>
              <p:ext uri="{D42A27DB-BD31-4B8C-83A1-F6EECF244321}">
                <p14:modId xmlns:p14="http://schemas.microsoft.com/office/powerpoint/2010/main" val="4152513191"/>
              </p:ext>
            </p:extLst>
          </p:nvPr>
        </p:nvGraphicFramePr>
        <p:xfrm>
          <a:off x="5615354" y="3855319"/>
          <a:ext cx="4119489" cy="2298134"/>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ángulo 13"/>
          <p:cNvSpPr/>
          <p:nvPr/>
        </p:nvSpPr>
        <p:spPr>
          <a:xfrm>
            <a:off x="1141411" y="1626246"/>
            <a:ext cx="2262158" cy="369332"/>
          </a:xfrm>
          <a:prstGeom prst="rect">
            <a:avLst/>
          </a:prstGeom>
        </p:spPr>
        <p:txBody>
          <a:bodyPr wrap="none">
            <a:spAutoFit/>
          </a:bodyPr>
          <a:lstStyle/>
          <a:p>
            <a:r>
              <a:rPr lang="es-EC" i="1" dirty="0">
                <a:latin typeface="Times New Roman" panose="02020603050405020304" pitchFamily="18" charset="0"/>
                <a:ea typeface="Calibri" panose="020F0502020204030204" pitchFamily="34" charset="0"/>
                <a:cs typeface="Arial" panose="020B0604020202020204" pitchFamily="34" charset="0"/>
              </a:rPr>
              <a:t>Cuál es su estado civil</a:t>
            </a:r>
            <a:endParaRPr lang="es-EC" dirty="0"/>
          </a:p>
        </p:txBody>
      </p:sp>
      <p:sp>
        <p:nvSpPr>
          <p:cNvPr id="15" name="Rectángulo 14"/>
          <p:cNvSpPr/>
          <p:nvPr/>
        </p:nvSpPr>
        <p:spPr>
          <a:xfrm>
            <a:off x="1012852" y="3979983"/>
            <a:ext cx="1894493"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 </a:t>
            </a:r>
            <a:r>
              <a:rPr lang="es-EC" i="1" dirty="0">
                <a:latin typeface="Times New Roman" panose="02020603050405020304" pitchFamily="18" charset="0"/>
                <a:ea typeface="Calibri" panose="020F0502020204030204" pitchFamily="34" charset="0"/>
                <a:cs typeface="Arial" panose="020B0604020202020204" pitchFamily="34" charset="0"/>
              </a:rPr>
              <a:t>Cuál es su género</a:t>
            </a:r>
            <a:endParaRPr lang="es-EC" dirty="0"/>
          </a:p>
        </p:txBody>
      </p:sp>
    </p:spTree>
    <p:extLst>
      <p:ext uri="{BB962C8B-B14F-4D97-AF65-F5344CB8AC3E}">
        <p14:creationId xmlns:p14="http://schemas.microsoft.com/office/powerpoint/2010/main" val="1819149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78524" y="740285"/>
            <a:ext cx="2773708" cy="461665"/>
          </a:xfrm>
          <a:prstGeom prst="rect">
            <a:avLst/>
          </a:prstGeom>
        </p:spPr>
        <p:txBody>
          <a:bodyPr wrap="none">
            <a:spAutoFit/>
          </a:bodyPr>
          <a:lstStyle/>
          <a:p>
            <a:r>
              <a:rPr lang="es-EC" sz="2400" b="1" dirty="0">
                <a:solidFill>
                  <a:srgbClr val="FFFF00"/>
                </a:solidFill>
              </a:rPr>
              <a:t>Análisis</a:t>
            </a:r>
            <a:r>
              <a:rPr lang="es-EC" b="1" dirty="0">
                <a:solidFill>
                  <a:srgbClr val="FFFF00"/>
                </a:solidFill>
              </a:rPr>
              <a:t> </a:t>
            </a:r>
            <a:r>
              <a:rPr lang="es-EC" sz="2400" b="1" dirty="0">
                <a:solidFill>
                  <a:srgbClr val="FFFF00"/>
                </a:solidFill>
              </a:rPr>
              <a:t>Univariado</a:t>
            </a:r>
            <a:r>
              <a:rPr lang="es-EC" b="1" dirty="0">
                <a:solidFill>
                  <a:srgbClr val="FFFF00"/>
                </a:solidFill>
              </a:rPr>
              <a:t> </a:t>
            </a:r>
          </a:p>
        </p:txBody>
      </p:sp>
      <p:graphicFrame>
        <p:nvGraphicFramePr>
          <p:cNvPr id="5" name="Tabla 4"/>
          <p:cNvGraphicFramePr>
            <a:graphicFrameLocks noGrp="1"/>
          </p:cNvGraphicFramePr>
          <p:nvPr>
            <p:extLst>
              <p:ext uri="{D42A27DB-BD31-4B8C-83A1-F6EECF244321}">
                <p14:modId xmlns:p14="http://schemas.microsoft.com/office/powerpoint/2010/main" val="2863192196"/>
              </p:ext>
            </p:extLst>
          </p:nvPr>
        </p:nvGraphicFramePr>
        <p:xfrm>
          <a:off x="1237939" y="1882054"/>
          <a:ext cx="4923711" cy="3657600"/>
        </p:xfrm>
        <a:graphic>
          <a:graphicData uri="http://schemas.openxmlformats.org/drawingml/2006/table">
            <a:tbl>
              <a:tblPr firstRow="1" firstCol="1" bandRow="1">
                <a:tableStyleId>{5DA37D80-6434-44D0-A028-1B22A696006F}</a:tableStyleId>
              </a:tblPr>
              <a:tblGrid>
                <a:gridCol w="1107988"/>
                <a:gridCol w="785919"/>
                <a:gridCol w="1000260"/>
                <a:gridCol w="1000260"/>
                <a:gridCol w="1029284"/>
              </a:tblGrid>
              <a:tr h="528041">
                <a:tc>
                  <a:txBody>
                    <a:bodyPr/>
                    <a:lstStyle/>
                    <a:p>
                      <a:pPr algn="ctr">
                        <a:lnSpc>
                          <a:spcPct val="200000"/>
                        </a:lnSpc>
                        <a:spcAft>
                          <a:spcPts val="0"/>
                        </a:spcAft>
                      </a:pPr>
                      <a:r>
                        <a:rPr lang="es-EC" sz="1000" dirty="0">
                          <a:effectLst/>
                        </a:rPr>
                        <a:t> </a:t>
                      </a:r>
                      <a:endParaRPr lang="es-EC" sz="1100" dirty="0">
                        <a:effectLst/>
                        <a:latin typeface="Times New Roman" panose="02020603050405020304" pitchFamily="18" charset="0"/>
                        <a:ea typeface="Calibri" panose="020F0502020204030204" pitchFamily="34" charset="0"/>
                      </a:endParaRPr>
                    </a:p>
                  </a:txBody>
                  <a:tcPr marL="39129" marR="39129" marT="0" marB="0" anchor="ctr">
                    <a:solidFill>
                      <a:schemeClr val="accent2"/>
                    </a:solidFill>
                  </a:tcPr>
                </a:tc>
                <a:tc>
                  <a:txBody>
                    <a:bodyPr/>
                    <a:lstStyle/>
                    <a:p>
                      <a:pPr algn="ctr">
                        <a:lnSpc>
                          <a:spcPct val="200000"/>
                        </a:lnSpc>
                        <a:spcAft>
                          <a:spcPts val="0"/>
                        </a:spcAft>
                      </a:pPr>
                      <a:r>
                        <a:rPr lang="es-EC" sz="1000" dirty="0">
                          <a:effectLst/>
                        </a:rPr>
                        <a:t>Frecuencia</a:t>
                      </a:r>
                      <a:endParaRPr lang="es-EC" sz="1100" dirty="0">
                        <a:effectLst/>
                        <a:latin typeface="Times New Roman" panose="02020603050405020304" pitchFamily="18" charset="0"/>
                        <a:ea typeface="Calibri" panose="020F0502020204030204" pitchFamily="34" charset="0"/>
                      </a:endParaRPr>
                    </a:p>
                  </a:txBody>
                  <a:tcPr marL="39129" marR="39129" marT="0" marB="0" anchor="ctr">
                    <a:solidFill>
                      <a:schemeClr val="accent2"/>
                    </a:solidFill>
                  </a:tcPr>
                </a:tc>
                <a:tc>
                  <a:txBody>
                    <a:bodyPr/>
                    <a:lstStyle/>
                    <a:p>
                      <a:pPr algn="ctr">
                        <a:lnSpc>
                          <a:spcPct val="200000"/>
                        </a:lnSpc>
                        <a:spcAft>
                          <a:spcPts val="0"/>
                        </a:spcAft>
                      </a:pPr>
                      <a:r>
                        <a:rPr lang="es-EC" sz="1000" dirty="0">
                          <a:effectLst/>
                        </a:rPr>
                        <a:t>Porcentaje</a:t>
                      </a:r>
                      <a:endParaRPr lang="es-EC" sz="1100" dirty="0">
                        <a:effectLst/>
                        <a:latin typeface="Times New Roman" panose="02020603050405020304" pitchFamily="18" charset="0"/>
                        <a:ea typeface="Calibri" panose="020F0502020204030204" pitchFamily="34" charset="0"/>
                      </a:endParaRPr>
                    </a:p>
                  </a:txBody>
                  <a:tcPr marL="39129" marR="39129" marT="0" marB="0" anchor="ctr">
                    <a:solidFill>
                      <a:schemeClr val="accent2"/>
                    </a:solidFill>
                  </a:tcPr>
                </a:tc>
                <a:tc>
                  <a:txBody>
                    <a:bodyPr/>
                    <a:lstStyle/>
                    <a:p>
                      <a:pPr algn="ctr">
                        <a:lnSpc>
                          <a:spcPct val="200000"/>
                        </a:lnSpc>
                        <a:spcAft>
                          <a:spcPts val="0"/>
                        </a:spcAft>
                      </a:pPr>
                      <a:r>
                        <a:rPr lang="es-EC" sz="1000" dirty="0">
                          <a:effectLst/>
                        </a:rPr>
                        <a:t>Porcentaje válido</a:t>
                      </a:r>
                      <a:endParaRPr lang="es-EC" sz="1100" dirty="0">
                        <a:effectLst/>
                        <a:latin typeface="Times New Roman" panose="02020603050405020304" pitchFamily="18" charset="0"/>
                        <a:ea typeface="Calibri" panose="020F0502020204030204" pitchFamily="34" charset="0"/>
                      </a:endParaRPr>
                    </a:p>
                  </a:txBody>
                  <a:tcPr marL="39129" marR="39129" marT="0" marB="0" anchor="ctr">
                    <a:solidFill>
                      <a:schemeClr val="accent2"/>
                    </a:solidFill>
                  </a:tcPr>
                </a:tc>
                <a:tc>
                  <a:txBody>
                    <a:bodyPr/>
                    <a:lstStyle/>
                    <a:p>
                      <a:pPr algn="ctr">
                        <a:lnSpc>
                          <a:spcPct val="200000"/>
                        </a:lnSpc>
                        <a:spcAft>
                          <a:spcPts val="0"/>
                        </a:spcAft>
                      </a:pPr>
                      <a:r>
                        <a:rPr lang="es-EC" sz="1000" dirty="0">
                          <a:effectLst/>
                        </a:rPr>
                        <a:t>Porcentaje acumulado</a:t>
                      </a:r>
                      <a:endParaRPr lang="es-EC" sz="1100" dirty="0">
                        <a:effectLst/>
                        <a:latin typeface="Times New Roman" panose="02020603050405020304" pitchFamily="18" charset="0"/>
                        <a:ea typeface="Calibri" panose="020F0502020204030204" pitchFamily="34" charset="0"/>
                      </a:endParaRPr>
                    </a:p>
                  </a:txBody>
                  <a:tcPr marL="39129" marR="39129" marT="0" marB="0" anchor="ctr">
                    <a:solidFill>
                      <a:schemeClr val="accent2"/>
                    </a:solidFill>
                  </a:tcPr>
                </a:tc>
              </a:tr>
              <a:tr h="264021">
                <a:tc>
                  <a:txBody>
                    <a:bodyPr/>
                    <a:lstStyle/>
                    <a:p>
                      <a:pPr>
                        <a:lnSpc>
                          <a:spcPct val="200000"/>
                        </a:lnSpc>
                        <a:spcAft>
                          <a:spcPts val="0"/>
                        </a:spcAft>
                      </a:pPr>
                      <a:r>
                        <a:rPr lang="es-EC" sz="1000">
                          <a:effectLst/>
                        </a:rPr>
                        <a:t>Calderón</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53</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10,9</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10,9</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10,9</a:t>
                      </a:r>
                      <a:endParaRPr lang="es-EC" sz="1100">
                        <a:effectLst/>
                        <a:latin typeface="Times New Roman" panose="02020603050405020304" pitchFamily="18" charset="0"/>
                        <a:ea typeface="Calibri" panose="020F0502020204030204" pitchFamily="34" charset="0"/>
                      </a:endParaRPr>
                    </a:p>
                  </a:txBody>
                  <a:tcPr marL="39129" marR="39129" marT="0" marB="0" anchor="ctr"/>
                </a:tc>
              </a:tr>
              <a:tr h="264021">
                <a:tc>
                  <a:txBody>
                    <a:bodyPr/>
                    <a:lstStyle/>
                    <a:p>
                      <a:pPr>
                        <a:lnSpc>
                          <a:spcPct val="200000"/>
                        </a:lnSpc>
                        <a:spcAft>
                          <a:spcPts val="0"/>
                        </a:spcAft>
                      </a:pPr>
                      <a:r>
                        <a:rPr lang="es-EC" sz="1000">
                          <a:effectLst/>
                        </a:rPr>
                        <a:t>Eloy Alfaro</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54</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11,1</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11,1</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22</a:t>
                      </a:r>
                      <a:endParaRPr lang="es-EC" sz="1100">
                        <a:effectLst/>
                        <a:latin typeface="Times New Roman" panose="02020603050405020304" pitchFamily="18" charset="0"/>
                        <a:ea typeface="Calibri" panose="020F0502020204030204" pitchFamily="34" charset="0"/>
                      </a:endParaRPr>
                    </a:p>
                  </a:txBody>
                  <a:tcPr marL="39129" marR="39129" marT="0" marB="0" anchor="ctr"/>
                </a:tc>
              </a:tr>
              <a:tr h="264021">
                <a:tc>
                  <a:txBody>
                    <a:bodyPr/>
                    <a:lstStyle/>
                    <a:p>
                      <a:pPr>
                        <a:lnSpc>
                          <a:spcPct val="200000"/>
                        </a:lnSpc>
                        <a:spcAft>
                          <a:spcPts val="0"/>
                        </a:spcAft>
                      </a:pPr>
                      <a:r>
                        <a:rPr lang="es-EC" sz="1000">
                          <a:effectLst/>
                        </a:rPr>
                        <a:t>Eugenio Espejo</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53</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10,9</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10,9</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dirty="0">
                          <a:effectLst/>
                        </a:rPr>
                        <a:t>32,9</a:t>
                      </a:r>
                      <a:endParaRPr lang="es-EC" sz="1100" dirty="0">
                        <a:effectLst/>
                        <a:latin typeface="Times New Roman" panose="02020603050405020304" pitchFamily="18" charset="0"/>
                        <a:ea typeface="Calibri" panose="020F0502020204030204" pitchFamily="34" charset="0"/>
                      </a:endParaRPr>
                    </a:p>
                  </a:txBody>
                  <a:tcPr marL="39129" marR="39129" marT="0" marB="0" anchor="ctr"/>
                </a:tc>
              </a:tr>
              <a:tr h="264021">
                <a:tc>
                  <a:txBody>
                    <a:bodyPr/>
                    <a:lstStyle/>
                    <a:p>
                      <a:pPr>
                        <a:lnSpc>
                          <a:spcPct val="200000"/>
                        </a:lnSpc>
                        <a:spcAft>
                          <a:spcPts val="0"/>
                        </a:spcAft>
                      </a:pPr>
                      <a:r>
                        <a:rPr lang="es-EC" sz="1000">
                          <a:effectLst/>
                        </a:rPr>
                        <a:t>La Delicia</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54</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11,1</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11,1</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43,9</a:t>
                      </a:r>
                      <a:endParaRPr lang="es-EC" sz="1100">
                        <a:effectLst/>
                        <a:latin typeface="Times New Roman" panose="02020603050405020304" pitchFamily="18" charset="0"/>
                        <a:ea typeface="Calibri" panose="020F0502020204030204" pitchFamily="34" charset="0"/>
                      </a:endParaRPr>
                    </a:p>
                  </a:txBody>
                  <a:tcPr marL="39129" marR="39129" marT="0" marB="0" anchor="ctr"/>
                </a:tc>
              </a:tr>
              <a:tr h="264021">
                <a:tc>
                  <a:txBody>
                    <a:bodyPr/>
                    <a:lstStyle/>
                    <a:p>
                      <a:pPr>
                        <a:lnSpc>
                          <a:spcPct val="200000"/>
                        </a:lnSpc>
                        <a:spcAft>
                          <a:spcPts val="0"/>
                        </a:spcAft>
                      </a:pPr>
                      <a:r>
                        <a:rPr lang="es-EC" sz="1000">
                          <a:effectLst/>
                        </a:rPr>
                        <a:t>Los Chillos</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53</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10,9</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10,9</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54,8</a:t>
                      </a:r>
                      <a:endParaRPr lang="es-EC" sz="1100">
                        <a:effectLst/>
                        <a:latin typeface="Times New Roman" panose="02020603050405020304" pitchFamily="18" charset="0"/>
                        <a:ea typeface="Calibri" panose="020F0502020204030204" pitchFamily="34" charset="0"/>
                      </a:endParaRPr>
                    </a:p>
                  </a:txBody>
                  <a:tcPr marL="39129" marR="39129" marT="0" marB="0" anchor="ctr"/>
                </a:tc>
              </a:tr>
              <a:tr h="264021">
                <a:tc>
                  <a:txBody>
                    <a:bodyPr/>
                    <a:lstStyle/>
                    <a:p>
                      <a:pPr>
                        <a:lnSpc>
                          <a:spcPct val="200000"/>
                        </a:lnSpc>
                        <a:spcAft>
                          <a:spcPts val="0"/>
                        </a:spcAft>
                      </a:pPr>
                      <a:r>
                        <a:rPr lang="es-EC" sz="1000">
                          <a:effectLst/>
                        </a:rPr>
                        <a:t>Manuela Sáenz</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54</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11,1</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11,1</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65,9</a:t>
                      </a:r>
                      <a:endParaRPr lang="es-EC" sz="1100">
                        <a:effectLst/>
                        <a:latin typeface="Times New Roman" panose="02020603050405020304" pitchFamily="18" charset="0"/>
                        <a:ea typeface="Calibri" panose="020F0502020204030204" pitchFamily="34" charset="0"/>
                      </a:endParaRPr>
                    </a:p>
                  </a:txBody>
                  <a:tcPr marL="39129" marR="39129" marT="0" marB="0" anchor="ctr"/>
                </a:tc>
              </a:tr>
              <a:tr h="264021">
                <a:tc>
                  <a:txBody>
                    <a:bodyPr/>
                    <a:lstStyle/>
                    <a:p>
                      <a:pPr>
                        <a:lnSpc>
                          <a:spcPct val="200000"/>
                        </a:lnSpc>
                        <a:spcAft>
                          <a:spcPts val="0"/>
                        </a:spcAft>
                      </a:pPr>
                      <a:r>
                        <a:rPr lang="es-EC" sz="1000">
                          <a:effectLst/>
                        </a:rPr>
                        <a:t>Quitumbe</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56</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11,5</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11,5</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77,4</a:t>
                      </a:r>
                      <a:endParaRPr lang="es-EC" sz="1100">
                        <a:effectLst/>
                        <a:latin typeface="Times New Roman" panose="02020603050405020304" pitchFamily="18" charset="0"/>
                        <a:ea typeface="Calibri" panose="020F0502020204030204" pitchFamily="34" charset="0"/>
                      </a:endParaRPr>
                    </a:p>
                  </a:txBody>
                  <a:tcPr marL="39129" marR="39129" marT="0" marB="0" anchor="ctr"/>
                </a:tc>
              </a:tr>
              <a:tr h="264021">
                <a:tc>
                  <a:txBody>
                    <a:bodyPr/>
                    <a:lstStyle/>
                    <a:p>
                      <a:pPr>
                        <a:lnSpc>
                          <a:spcPct val="200000"/>
                        </a:lnSpc>
                        <a:spcAft>
                          <a:spcPts val="0"/>
                        </a:spcAft>
                      </a:pPr>
                      <a:r>
                        <a:rPr lang="es-EC" sz="1000">
                          <a:effectLst/>
                        </a:rPr>
                        <a:t>Tumbaco</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57</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11,7</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11,7</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89,1</a:t>
                      </a:r>
                      <a:endParaRPr lang="es-EC" sz="1100">
                        <a:effectLst/>
                        <a:latin typeface="Times New Roman" panose="02020603050405020304" pitchFamily="18" charset="0"/>
                        <a:ea typeface="Calibri" panose="020F0502020204030204" pitchFamily="34" charset="0"/>
                      </a:endParaRPr>
                    </a:p>
                  </a:txBody>
                  <a:tcPr marL="39129" marR="39129" marT="0" marB="0" anchor="ctr"/>
                </a:tc>
              </a:tr>
              <a:tr h="264021">
                <a:tc>
                  <a:txBody>
                    <a:bodyPr/>
                    <a:lstStyle/>
                    <a:p>
                      <a:pPr>
                        <a:lnSpc>
                          <a:spcPct val="200000"/>
                        </a:lnSpc>
                        <a:spcAft>
                          <a:spcPts val="0"/>
                        </a:spcAft>
                      </a:pPr>
                      <a:r>
                        <a:rPr lang="es-EC" sz="1000">
                          <a:effectLst/>
                        </a:rPr>
                        <a:t>Turística Mariscal</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53</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10,9</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10,9</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100</a:t>
                      </a:r>
                      <a:endParaRPr lang="es-EC" sz="1100">
                        <a:effectLst/>
                        <a:latin typeface="Times New Roman" panose="02020603050405020304" pitchFamily="18" charset="0"/>
                        <a:ea typeface="Calibri" panose="020F0502020204030204" pitchFamily="34" charset="0"/>
                      </a:endParaRPr>
                    </a:p>
                  </a:txBody>
                  <a:tcPr marL="39129" marR="39129" marT="0" marB="0" anchor="ctr"/>
                </a:tc>
              </a:tr>
              <a:tr h="264021">
                <a:tc>
                  <a:txBody>
                    <a:bodyPr/>
                    <a:lstStyle/>
                    <a:p>
                      <a:pPr algn="ctr">
                        <a:lnSpc>
                          <a:spcPct val="200000"/>
                        </a:lnSpc>
                        <a:spcAft>
                          <a:spcPts val="0"/>
                        </a:spcAft>
                      </a:pPr>
                      <a:r>
                        <a:rPr lang="es-EC" sz="1000">
                          <a:effectLst/>
                        </a:rPr>
                        <a:t>Total</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487</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100</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r">
                        <a:lnSpc>
                          <a:spcPct val="200000"/>
                        </a:lnSpc>
                        <a:spcAft>
                          <a:spcPts val="0"/>
                        </a:spcAft>
                      </a:pPr>
                      <a:r>
                        <a:rPr lang="es-EC" sz="1000">
                          <a:effectLst/>
                        </a:rPr>
                        <a:t>100</a:t>
                      </a:r>
                      <a:endParaRPr lang="es-EC" sz="1100">
                        <a:effectLst/>
                        <a:latin typeface="Times New Roman" panose="02020603050405020304" pitchFamily="18" charset="0"/>
                        <a:ea typeface="Calibri" panose="020F0502020204030204" pitchFamily="34" charset="0"/>
                      </a:endParaRPr>
                    </a:p>
                  </a:txBody>
                  <a:tcPr marL="39129" marR="39129" marT="0" marB="0" anchor="ctr"/>
                </a:tc>
                <a:tc>
                  <a:txBody>
                    <a:bodyPr/>
                    <a:lstStyle/>
                    <a:p>
                      <a:pPr algn="ctr">
                        <a:lnSpc>
                          <a:spcPct val="200000"/>
                        </a:lnSpc>
                        <a:spcAft>
                          <a:spcPts val="0"/>
                        </a:spcAft>
                      </a:pPr>
                      <a:r>
                        <a:rPr lang="es-EC" sz="1000" dirty="0">
                          <a:effectLst/>
                        </a:rPr>
                        <a:t> </a:t>
                      </a:r>
                      <a:endParaRPr lang="es-EC" sz="1100" dirty="0">
                        <a:effectLst/>
                        <a:latin typeface="Times New Roman" panose="02020603050405020304" pitchFamily="18" charset="0"/>
                        <a:ea typeface="Calibri" panose="020F0502020204030204" pitchFamily="34" charset="0"/>
                      </a:endParaRPr>
                    </a:p>
                  </a:txBody>
                  <a:tcPr marL="39129" marR="39129" marT="0" marB="0" anchor="ctr"/>
                </a:tc>
              </a:tr>
            </a:tbl>
          </a:graphicData>
        </a:graphic>
      </p:graphicFrame>
      <p:graphicFrame>
        <p:nvGraphicFramePr>
          <p:cNvPr id="6" name="Gráfico 5"/>
          <p:cNvGraphicFramePr>
            <a:graphicFrameLocks/>
          </p:cNvGraphicFramePr>
          <p:nvPr>
            <p:extLst>
              <p:ext uri="{D42A27DB-BD31-4B8C-83A1-F6EECF244321}">
                <p14:modId xmlns:p14="http://schemas.microsoft.com/office/powerpoint/2010/main" val="1553884296"/>
              </p:ext>
            </p:extLst>
          </p:nvPr>
        </p:nvGraphicFramePr>
        <p:xfrm>
          <a:off x="6623538" y="1778744"/>
          <a:ext cx="4572000" cy="3308924"/>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1078524" y="1201950"/>
            <a:ext cx="6096000" cy="646331"/>
          </a:xfrm>
          <a:prstGeom prst="rect">
            <a:avLst/>
          </a:prstGeom>
        </p:spPr>
        <p:txBody>
          <a:bodyPr>
            <a:spAutoFit/>
          </a:bodyPr>
          <a:lstStyle/>
          <a:p>
            <a:r>
              <a:rPr lang="es-EC" i="1" dirty="0">
                <a:latin typeface="Times New Roman" panose="02020603050405020304" pitchFamily="18" charset="0"/>
                <a:ea typeface="Calibri" panose="020F0502020204030204" pitchFamily="34" charset="0"/>
                <a:cs typeface="Arial" panose="020B0604020202020204" pitchFamily="34" charset="0"/>
              </a:rPr>
              <a:t>Donde es su residencia zonal en el Distrito Metropolitana de Quito</a:t>
            </a:r>
            <a:endParaRPr lang="es-EC" dirty="0"/>
          </a:p>
        </p:txBody>
      </p:sp>
    </p:spTree>
    <p:extLst>
      <p:ext uri="{BB962C8B-B14F-4D97-AF65-F5344CB8AC3E}">
        <p14:creationId xmlns:p14="http://schemas.microsoft.com/office/powerpoint/2010/main" val="455450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37939" y="614193"/>
            <a:ext cx="3254096" cy="523220"/>
          </a:xfrm>
          <a:prstGeom prst="rect">
            <a:avLst/>
          </a:prstGeom>
        </p:spPr>
        <p:txBody>
          <a:bodyPr wrap="none">
            <a:spAutoFit/>
          </a:bodyPr>
          <a:lstStyle/>
          <a:p>
            <a:r>
              <a:rPr lang="es-EC" sz="2800" b="1" dirty="0">
                <a:solidFill>
                  <a:srgbClr val="FFFF00"/>
                </a:solidFill>
              </a:rPr>
              <a:t>Análisis Univariado </a:t>
            </a:r>
          </a:p>
        </p:txBody>
      </p:sp>
      <p:sp>
        <p:nvSpPr>
          <p:cNvPr id="2" name="Rectángulo 1"/>
          <p:cNvSpPr/>
          <p:nvPr/>
        </p:nvSpPr>
        <p:spPr>
          <a:xfrm>
            <a:off x="1237939" y="1132394"/>
            <a:ext cx="3465436" cy="369332"/>
          </a:xfrm>
          <a:prstGeom prst="rect">
            <a:avLst/>
          </a:prstGeom>
        </p:spPr>
        <p:txBody>
          <a:bodyPr wrap="none">
            <a:spAutoFit/>
          </a:bodyPr>
          <a:lstStyle/>
          <a:p>
            <a:r>
              <a:rPr lang="es-EC" i="1" dirty="0">
                <a:latin typeface="Times New Roman" panose="02020603050405020304" pitchFamily="18" charset="0"/>
                <a:ea typeface="Calibri" panose="020F0502020204030204" pitchFamily="34" charset="0"/>
                <a:cs typeface="Arial" panose="020B0604020202020204" pitchFamily="34" charset="0"/>
              </a:rPr>
              <a:t>Cuáles son sus ingresos mensuales </a:t>
            </a:r>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2104500143"/>
              </p:ext>
            </p:extLst>
          </p:nvPr>
        </p:nvGraphicFramePr>
        <p:xfrm>
          <a:off x="1092592" y="1495422"/>
          <a:ext cx="5838110" cy="2287809"/>
        </p:xfrm>
        <a:graphic>
          <a:graphicData uri="http://schemas.openxmlformats.org/drawingml/2006/table">
            <a:tbl>
              <a:tblPr>
                <a:tableStyleId>{5DA37D80-6434-44D0-A028-1B22A696006F}</a:tableStyleId>
              </a:tblPr>
              <a:tblGrid>
                <a:gridCol w="1167622"/>
                <a:gridCol w="1167622"/>
                <a:gridCol w="1167622"/>
                <a:gridCol w="1167622"/>
                <a:gridCol w="1167622"/>
              </a:tblGrid>
              <a:tr h="771525">
                <a:tc>
                  <a:txBody>
                    <a:bodyPr/>
                    <a:lstStyle/>
                    <a:p>
                      <a:pPr algn="ctr" fontAlgn="ctr"/>
                      <a:r>
                        <a:rPr lang="es-EC" sz="1200" u="none" strike="noStrike" dirty="0">
                          <a:effectLst/>
                          <a:latin typeface="Calibri" panose="020F0502020204030204" pitchFamily="34" charset="0"/>
                        </a:rPr>
                        <a:t> </a:t>
                      </a:r>
                      <a:endParaRPr lang="es-EC" sz="12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es-EC" sz="1200" u="none" strike="noStrike" dirty="0">
                          <a:effectLst/>
                          <a:latin typeface="Calibri" panose="020F0502020204030204" pitchFamily="34" charset="0"/>
                        </a:rPr>
                        <a:t>Frecuencia</a:t>
                      </a:r>
                      <a:endParaRPr lang="es-EC" sz="1200" b="1"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es-EC" sz="1200" u="none" strike="noStrike" dirty="0">
                          <a:effectLst/>
                          <a:latin typeface="Calibri" panose="020F0502020204030204" pitchFamily="34" charset="0"/>
                        </a:rPr>
                        <a:t>Porcentaje</a:t>
                      </a:r>
                      <a:endParaRPr lang="es-EC" sz="1200" b="1"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es-EC" sz="1200" u="none" strike="noStrike" dirty="0">
                          <a:effectLst/>
                          <a:latin typeface="Calibri" panose="020F0502020204030204" pitchFamily="34" charset="0"/>
                        </a:rPr>
                        <a:t>Porcentaje válido</a:t>
                      </a:r>
                      <a:endParaRPr lang="es-EC" sz="1200" b="1"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es-EC" sz="1200" u="none" strike="noStrike" dirty="0">
                          <a:effectLst/>
                          <a:latin typeface="Calibri" panose="020F0502020204030204" pitchFamily="34" charset="0"/>
                        </a:rPr>
                        <a:t>Porcentaje acumulado</a:t>
                      </a:r>
                      <a:endParaRPr lang="es-EC" sz="1200" b="1"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r>
              <a:tr h="361950">
                <a:tc>
                  <a:txBody>
                    <a:bodyPr/>
                    <a:lstStyle/>
                    <a:p>
                      <a:pPr algn="l" fontAlgn="ctr"/>
                      <a:r>
                        <a:rPr lang="es-EC" sz="1200" u="none" strike="noStrike">
                          <a:effectLst/>
                          <a:latin typeface="Calibri" panose="020F0502020204030204" pitchFamily="34" charset="0"/>
                        </a:rPr>
                        <a:t>1001 a 1300</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118</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24,2</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24,2</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24,2</a:t>
                      </a:r>
                      <a:endParaRPr lang="es-EC" sz="1200" b="0" i="0" u="none" strike="noStrike">
                        <a:solidFill>
                          <a:srgbClr val="000000"/>
                        </a:solidFill>
                        <a:effectLst/>
                        <a:latin typeface="Calibri" panose="020F0502020204030204" pitchFamily="34" charset="0"/>
                      </a:endParaRPr>
                    </a:p>
                  </a:txBody>
                  <a:tcPr marL="9525" marR="9525" marT="9525" marB="0" anchor="ctr"/>
                </a:tc>
              </a:tr>
              <a:tr h="256134">
                <a:tc>
                  <a:txBody>
                    <a:bodyPr/>
                    <a:lstStyle/>
                    <a:p>
                      <a:pPr algn="l" fontAlgn="ctr"/>
                      <a:r>
                        <a:rPr lang="es-EC" sz="1200" u="none" strike="noStrike">
                          <a:effectLst/>
                          <a:latin typeface="Calibri" panose="020F0502020204030204" pitchFamily="34" charset="0"/>
                        </a:rPr>
                        <a:t>1301 a 2000</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32</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6,6</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6,6</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30,8</a:t>
                      </a:r>
                      <a:endParaRPr lang="es-EC" sz="1200" b="0" i="0" u="none" strike="noStrike">
                        <a:solidFill>
                          <a:srgbClr val="000000"/>
                        </a:solidFill>
                        <a:effectLst/>
                        <a:latin typeface="Calibri" panose="020F0502020204030204" pitchFamily="34" charset="0"/>
                      </a:endParaRPr>
                    </a:p>
                  </a:txBody>
                  <a:tcPr marL="9525" marR="9525" marT="9525" marB="0" anchor="ctr"/>
                </a:tc>
              </a:tr>
              <a:tr h="231820">
                <a:tc>
                  <a:txBody>
                    <a:bodyPr/>
                    <a:lstStyle/>
                    <a:p>
                      <a:pPr algn="l" fontAlgn="ctr"/>
                      <a:r>
                        <a:rPr lang="es-EC" sz="1200" u="none" strike="noStrike">
                          <a:effectLst/>
                          <a:latin typeface="Calibri" panose="020F0502020204030204" pitchFamily="34" charset="0"/>
                        </a:rPr>
                        <a:t>2001 en adelante</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7</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1,4</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1,4</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32,2</a:t>
                      </a:r>
                      <a:endParaRPr lang="es-EC" sz="1200" b="0" i="0" u="none" strike="noStrike">
                        <a:solidFill>
                          <a:srgbClr val="000000"/>
                        </a:solidFill>
                        <a:effectLst/>
                        <a:latin typeface="Calibri" panose="020F0502020204030204" pitchFamily="34" charset="0"/>
                      </a:endParaRPr>
                    </a:p>
                  </a:txBody>
                  <a:tcPr marL="9525" marR="9525" marT="9525" marB="0" anchor="ctr"/>
                </a:tc>
              </a:tr>
              <a:tr h="266330">
                <a:tc>
                  <a:txBody>
                    <a:bodyPr/>
                    <a:lstStyle/>
                    <a:p>
                      <a:pPr algn="l" fontAlgn="ctr"/>
                      <a:r>
                        <a:rPr lang="es-EC" sz="1200" u="none" strike="noStrike">
                          <a:effectLst/>
                          <a:latin typeface="Calibri" panose="020F0502020204030204" pitchFamily="34" charset="0"/>
                        </a:rPr>
                        <a:t>400 a 700</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108</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22,2</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22,2</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54,4</a:t>
                      </a:r>
                      <a:endParaRPr lang="es-EC" sz="1200" b="0" i="0" u="none" strike="noStrike">
                        <a:solidFill>
                          <a:srgbClr val="000000"/>
                        </a:solidFill>
                        <a:effectLst/>
                        <a:latin typeface="Calibri" panose="020F0502020204030204" pitchFamily="34" charset="0"/>
                      </a:endParaRPr>
                    </a:p>
                  </a:txBody>
                  <a:tcPr marL="9525" marR="9525" marT="9525" marB="0" anchor="ctr"/>
                </a:tc>
              </a:tr>
              <a:tr h="200025">
                <a:tc>
                  <a:txBody>
                    <a:bodyPr/>
                    <a:lstStyle/>
                    <a:p>
                      <a:pPr algn="l" fontAlgn="ctr"/>
                      <a:r>
                        <a:rPr lang="es-EC" sz="1200" u="none" strike="noStrike">
                          <a:effectLst/>
                          <a:latin typeface="Calibri" panose="020F0502020204030204" pitchFamily="34" charset="0"/>
                        </a:rPr>
                        <a:t>701 a 1000</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222</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45,6</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45,6</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100</a:t>
                      </a:r>
                      <a:endParaRPr lang="es-EC" sz="1200" b="0" i="0" u="none" strike="noStrike">
                        <a:solidFill>
                          <a:srgbClr val="000000"/>
                        </a:solidFill>
                        <a:effectLst/>
                        <a:latin typeface="Calibri" panose="020F0502020204030204" pitchFamily="34" charset="0"/>
                      </a:endParaRPr>
                    </a:p>
                  </a:txBody>
                  <a:tcPr marL="9525" marR="9525" marT="9525" marB="0" anchor="ctr"/>
                </a:tc>
              </a:tr>
              <a:tr h="200025">
                <a:tc>
                  <a:txBody>
                    <a:bodyPr/>
                    <a:lstStyle/>
                    <a:p>
                      <a:pPr algn="ctr" fontAlgn="ctr"/>
                      <a:r>
                        <a:rPr lang="es-EC" sz="1200" u="none" strike="noStrike">
                          <a:effectLst/>
                          <a:latin typeface="Calibri" panose="020F0502020204030204" pitchFamily="34" charset="0"/>
                        </a:rPr>
                        <a:t>Total</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487</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100</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dirty="0">
                          <a:effectLst/>
                          <a:latin typeface="Calibri" panose="020F0502020204030204" pitchFamily="34" charset="0"/>
                        </a:rPr>
                        <a:t>100</a:t>
                      </a:r>
                      <a:endParaRPr lang="es-EC"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dirty="0">
                          <a:effectLst/>
                          <a:latin typeface="Calibri" panose="020F0502020204030204" pitchFamily="34" charset="0"/>
                        </a:rPr>
                        <a:t> </a:t>
                      </a:r>
                      <a:endParaRPr lang="es-EC" sz="12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graphicFrame>
        <p:nvGraphicFramePr>
          <p:cNvPr id="8" name="Gráfico 7"/>
          <p:cNvGraphicFramePr>
            <a:graphicFrameLocks/>
          </p:cNvGraphicFramePr>
          <p:nvPr>
            <p:extLst>
              <p:ext uri="{D42A27DB-BD31-4B8C-83A1-F6EECF244321}">
                <p14:modId xmlns:p14="http://schemas.microsoft.com/office/powerpoint/2010/main" val="1909316462"/>
              </p:ext>
            </p:extLst>
          </p:nvPr>
        </p:nvGraphicFramePr>
        <p:xfrm>
          <a:off x="7076049" y="131706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137287851"/>
              </p:ext>
            </p:extLst>
          </p:nvPr>
        </p:nvGraphicFramePr>
        <p:xfrm>
          <a:off x="1092592" y="4387920"/>
          <a:ext cx="5838110" cy="2087880"/>
        </p:xfrm>
        <a:graphic>
          <a:graphicData uri="http://schemas.openxmlformats.org/drawingml/2006/table">
            <a:tbl>
              <a:tblPr firstRow="1" firstCol="1" bandRow="1">
                <a:tableStyleId>{5DA37D80-6434-44D0-A028-1B22A696006F}</a:tableStyleId>
              </a:tblPr>
              <a:tblGrid>
                <a:gridCol w="1167622"/>
                <a:gridCol w="1167622"/>
                <a:gridCol w="1167622"/>
                <a:gridCol w="1167622"/>
                <a:gridCol w="1167622"/>
              </a:tblGrid>
              <a:tr h="771525">
                <a:tc>
                  <a:txBody>
                    <a:bodyPr/>
                    <a:lstStyle/>
                    <a:p>
                      <a:pPr algn="l" fontAlgn="ctr"/>
                      <a:r>
                        <a:rPr lang="es-EC" sz="1200" u="none" strike="noStrike" dirty="0">
                          <a:effectLst/>
                          <a:latin typeface="Calibri" panose="020F0502020204030204" pitchFamily="34" charset="0"/>
                        </a:rPr>
                        <a:t> </a:t>
                      </a:r>
                      <a:endParaRPr lang="es-EC" sz="12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es-EC" sz="1200" u="none" strike="noStrike" dirty="0">
                          <a:effectLst/>
                          <a:latin typeface="Calibri" panose="020F0502020204030204" pitchFamily="34" charset="0"/>
                        </a:rPr>
                        <a:t>Frecuencia</a:t>
                      </a:r>
                      <a:endParaRPr lang="es-EC" sz="1200" b="1"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es-EC" sz="1200" u="none" strike="noStrike" dirty="0">
                          <a:effectLst/>
                          <a:latin typeface="Calibri" panose="020F0502020204030204" pitchFamily="34" charset="0"/>
                        </a:rPr>
                        <a:t>Porcentaje</a:t>
                      </a:r>
                      <a:endParaRPr lang="es-EC" sz="1200" b="1"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es-EC" sz="1200" u="none" strike="noStrike" dirty="0">
                          <a:effectLst/>
                          <a:latin typeface="Calibri" panose="020F0502020204030204" pitchFamily="34" charset="0"/>
                        </a:rPr>
                        <a:t>Porcentaje válido</a:t>
                      </a:r>
                      <a:endParaRPr lang="es-EC" sz="1200" b="1"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es-EC" sz="1200" u="none" strike="noStrike" dirty="0">
                          <a:effectLst/>
                          <a:latin typeface="Calibri" panose="020F0502020204030204" pitchFamily="34" charset="0"/>
                        </a:rPr>
                        <a:t>Porcentaje acumulado</a:t>
                      </a:r>
                      <a:endParaRPr lang="es-EC" sz="1200" b="1"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r>
              <a:tr h="190500">
                <a:tc>
                  <a:txBody>
                    <a:bodyPr/>
                    <a:lstStyle/>
                    <a:p>
                      <a:pPr algn="l" fontAlgn="ctr"/>
                      <a:r>
                        <a:rPr lang="es-EC" sz="1200" u="none" strike="noStrike">
                          <a:effectLst/>
                          <a:latin typeface="Calibri" panose="020F0502020204030204" pitchFamily="34" charset="0"/>
                        </a:rPr>
                        <a:t>Maestría</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28</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5,7</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5,7</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5,7</a:t>
                      </a:r>
                      <a:endParaRPr lang="es-EC" sz="1200" b="0" i="0" u="none" strike="noStrike">
                        <a:solidFill>
                          <a:srgbClr val="000000"/>
                        </a:solidFill>
                        <a:effectLst/>
                        <a:latin typeface="Calibri" panose="020F0502020204030204" pitchFamily="34" charset="0"/>
                      </a:endParaRPr>
                    </a:p>
                  </a:txBody>
                  <a:tcPr marL="9525" marR="9525" marT="9525" marB="0" anchor="ctr"/>
                </a:tc>
              </a:tr>
              <a:tr h="361950">
                <a:tc>
                  <a:txBody>
                    <a:bodyPr/>
                    <a:lstStyle/>
                    <a:p>
                      <a:pPr algn="l" fontAlgn="ctr"/>
                      <a:r>
                        <a:rPr lang="es-EC" sz="1200" u="none" strike="noStrike">
                          <a:effectLst/>
                          <a:latin typeface="Calibri" panose="020F0502020204030204" pitchFamily="34" charset="0"/>
                        </a:rPr>
                        <a:t>PhD, Doctorado</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1</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0,2</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0,2</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6</a:t>
                      </a:r>
                      <a:endParaRPr lang="es-EC" sz="1200" b="0" i="0" u="none" strike="noStrike">
                        <a:solidFill>
                          <a:srgbClr val="000000"/>
                        </a:solidFill>
                        <a:effectLst/>
                        <a:latin typeface="Calibri" panose="020F0502020204030204" pitchFamily="34" charset="0"/>
                      </a:endParaRPr>
                    </a:p>
                  </a:txBody>
                  <a:tcPr marL="9525" marR="9525" marT="9525" marB="0" anchor="ctr"/>
                </a:tc>
              </a:tr>
              <a:tr h="361950">
                <a:tc>
                  <a:txBody>
                    <a:bodyPr/>
                    <a:lstStyle/>
                    <a:p>
                      <a:pPr algn="l" fontAlgn="ctr"/>
                      <a:r>
                        <a:rPr lang="es-EC" sz="1200" u="none" strike="noStrike">
                          <a:effectLst/>
                          <a:latin typeface="Calibri" panose="020F0502020204030204" pitchFamily="34" charset="0"/>
                        </a:rPr>
                        <a:t>Secundaria</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207</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42,5</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42,5</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48,5</a:t>
                      </a:r>
                      <a:endParaRPr lang="es-EC" sz="1200" b="0" i="0" u="none" strike="noStrike">
                        <a:solidFill>
                          <a:srgbClr val="000000"/>
                        </a:solidFill>
                        <a:effectLst/>
                        <a:latin typeface="Calibri" panose="020F0502020204030204" pitchFamily="34" charset="0"/>
                      </a:endParaRPr>
                    </a:p>
                  </a:txBody>
                  <a:tcPr marL="9525" marR="9525" marT="9525" marB="0" anchor="ctr"/>
                </a:tc>
              </a:tr>
              <a:tr h="200025">
                <a:tc>
                  <a:txBody>
                    <a:bodyPr/>
                    <a:lstStyle/>
                    <a:p>
                      <a:pPr algn="l" fontAlgn="ctr"/>
                      <a:r>
                        <a:rPr lang="es-EC" sz="1200" u="none" strike="noStrike">
                          <a:effectLst/>
                          <a:latin typeface="Calibri" panose="020F0502020204030204" pitchFamily="34" charset="0"/>
                        </a:rPr>
                        <a:t>Superior</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251</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51,5</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51,5</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100</a:t>
                      </a:r>
                      <a:endParaRPr lang="es-EC" sz="1200" b="0" i="0" u="none" strike="noStrike">
                        <a:solidFill>
                          <a:srgbClr val="000000"/>
                        </a:solidFill>
                        <a:effectLst/>
                        <a:latin typeface="Calibri" panose="020F0502020204030204" pitchFamily="34" charset="0"/>
                      </a:endParaRPr>
                    </a:p>
                  </a:txBody>
                  <a:tcPr marL="9525" marR="9525" marT="9525" marB="0" anchor="ctr"/>
                </a:tc>
              </a:tr>
              <a:tr h="200025">
                <a:tc>
                  <a:txBody>
                    <a:bodyPr/>
                    <a:lstStyle/>
                    <a:p>
                      <a:pPr algn="ctr" fontAlgn="ctr"/>
                      <a:r>
                        <a:rPr lang="es-EC" sz="1200" u="none" strike="noStrike">
                          <a:effectLst/>
                          <a:latin typeface="Calibri" panose="020F0502020204030204" pitchFamily="34" charset="0"/>
                        </a:rPr>
                        <a:t>Total</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dirty="0">
                          <a:effectLst/>
                          <a:latin typeface="Calibri" panose="020F0502020204030204" pitchFamily="34" charset="0"/>
                        </a:rPr>
                        <a:t>487</a:t>
                      </a:r>
                      <a:endParaRPr lang="es-EC"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dirty="0">
                          <a:effectLst/>
                          <a:latin typeface="Calibri" panose="020F0502020204030204" pitchFamily="34" charset="0"/>
                        </a:rPr>
                        <a:t>100</a:t>
                      </a:r>
                      <a:endParaRPr lang="es-EC"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latin typeface="Calibri" panose="020F0502020204030204" pitchFamily="34" charset="0"/>
                        </a:rPr>
                        <a:t>100</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dirty="0">
                          <a:effectLst/>
                          <a:latin typeface="Calibri" panose="020F0502020204030204" pitchFamily="34" charset="0"/>
                        </a:rPr>
                        <a:t> </a:t>
                      </a:r>
                      <a:endParaRPr lang="es-EC" sz="12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graphicFrame>
        <p:nvGraphicFramePr>
          <p:cNvPr id="11" name="Gráfico 10"/>
          <p:cNvGraphicFramePr>
            <a:graphicFrameLocks/>
          </p:cNvGraphicFramePr>
          <p:nvPr>
            <p:extLst>
              <p:ext uri="{D42A27DB-BD31-4B8C-83A1-F6EECF244321}">
                <p14:modId xmlns:p14="http://schemas.microsoft.com/office/powerpoint/2010/main" val="245694134"/>
              </p:ext>
            </p:extLst>
          </p:nvPr>
        </p:nvGraphicFramePr>
        <p:xfrm>
          <a:off x="7221396" y="406026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ángulo 11"/>
          <p:cNvSpPr/>
          <p:nvPr/>
        </p:nvSpPr>
        <p:spPr>
          <a:xfrm>
            <a:off x="1237939" y="3915355"/>
            <a:ext cx="2666114" cy="458074"/>
          </a:xfrm>
          <a:prstGeom prst="rect">
            <a:avLst/>
          </a:prstGeom>
        </p:spPr>
        <p:txBody>
          <a:bodyPr wrap="none">
            <a:spAutoFit/>
          </a:bodyPr>
          <a:lstStyle/>
          <a:p>
            <a:pPr>
              <a:lnSpc>
                <a:spcPct val="150000"/>
              </a:lnSpc>
              <a:spcAft>
                <a:spcPts val="0"/>
              </a:spcAft>
            </a:pPr>
            <a:r>
              <a:rPr lang="es-EC" i="1" dirty="0">
                <a:latin typeface="Times New Roman" panose="02020603050405020304" pitchFamily="18" charset="0"/>
                <a:ea typeface="Times New Roman" panose="02020603050405020304" pitchFamily="18" charset="0"/>
                <a:cs typeface="Times New Roman" panose="02020603050405020304" pitchFamily="18" charset="0"/>
              </a:rPr>
              <a:t>Cuál es su nivel educativo</a:t>
            </a:r>
            <a:r>
              <a:rPr lang="es-EC" b="1" i="1" dirty="0">
                <a:latin typeface="Times New Roman" panose="02020603050405020304" pitchFamily="18" charset="0"/>
                <a:ea typeface="Times New Roman" panose="02020603050405020304" pitchFamily="18" charset="0"/>
                <a:cs typeface="Times New Roman" panose="02020603050405020304" pitchFamily="18" charset="0"/>
              </a:rPr>
              <a:t> </a:t>
            </a:r>
            <a:endParaRPr lang="es-EC"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222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1" y="93784"/>
            <a:ext cx="9905998" cy="1181686"/>
          </a:xfrm>
        </p:spPr>
        <p:txBody>
          <a:bodyPr/>
          <a:lstStyle/>
          <a:p>
            <a:r>
              <a:rPr lang="es-EC" sz="2800" b="1" dirty="0" smtClean="0">
                <a:solidFill>
                  <a:srgbClr val="FFFF00"/>
                </a:solidFill>
              </a:rPr>
              <a:t>A</a:t>
            </a:r>
            <a:r>
              <a:rPr lang="es-EC" sz="2800" b="1" cap="none" dirty="0" smtClean="0">
                <a:solidFill>
                  <a:srgbClr val="FFFF00"/>
                </a:solidFill>
              </a:rPr>
              <a:t>nálisis univariado </a:t>
            </a:r>
            <a:r>
              <a:rPr lang="es-EC" b="1" dirty="0"/>
              <a:t/>
            </a:r>
            <a:br>
              <a:rPr lang="es-EC" b="1" dirty="0"/>
            </a:br>
            <a:endParaRPr lang="es-EC" dirty="0"/>
          </a:p>
        </p:txBody>
      </p:sp>
      <p:sp>
        <p:nvSpPr>
          <p:cNvPr id="4" name="Rectángulo 3"/>
          <p:cNvSpPr/>
          <p:nvPr/>
        </p:nvSpPr>
        <p:spPr>
          <a:xfrm>
            <a:off x="1143001" y="590843"/>
            <a:ext cx="7930663" cy="369332"/>
          </a:xfrm>
          <a:prstGeom prst="rect">
            <a:avLst/>
          </a:prstGeom>
        </p:spPr>
        <p:txBody>
          <a:bodyPr wrap="square">
            <a:spAutoFit/>
          </a:bodyPr>
          <a:lstStyle/>
          <a:p>
            <a:r>
              <a:rPr lang="es-EC" b="1" i="1" dirty="0">
                <a:latin typeface="Times New Roman" panose="02020603050405020304" pitchFamily="18" charset="0"/>
                <a:ea typeface="Calibri" panose="020F0502020204030204" pitchFamily="34" charset="0"/>
                <a:cs typeface="Arial" panose="020B0604020202020204" pitchFamily="34" charset="0"/>
              </a:rPr>
              <a:t>Señale cuál o cuáles son las razones que le impiden consumir el aceite vegetal</a:t>
            </a:r>
            <a:endParaRPr lang="es-EC" i="1" dirty="0"/>
          </a:p>
        </p:txBody>
      </p:sp>
      <p:graphicFrame>
        <p:nvGraphicFramePr>
          <p:cNvPr id="5" name="Tabla 4"/>
          <p:cNvGraphicFramePr>
            <a:graphicFrameLocks noGrp="1"/>
          </p:cNvGraphicFramePr>
          <p:nvPr>
            <p:extLst>
              <p:ext uri="{D42A27DB-BD31-4B8C-83A1-F6EECF244321}">
                <p14:modId xmlns:p14="http://schemas.microsoft.com/office/powerpoint/2010/main" val="3633024504"/>
              </p:ext>
            </p:extLst>
          </p:nvPr>
        </p:nvGraphicFramePr>
        <p:xfrm>
          <a:off x="1268437" y="960175"/>
          <a:ext cx="5542671" cy="5582532"/>
        </p:xfrm>
        <a:graphic>
          <a:graphicData uri="http://schemas.openxmlformats.org/drawingml/2006/table">
            <a:tbl>
              <a:tblPr firstRow="1" firstCol="1" bandRow="1">
                <a:tableStyleId>{5DA37D80-6434-44D0-A028-1B22A696006F}</a:tableStyleId>
              </a:tblPr>
              <a:tblGrid>
                <a:gridCol w="1372010"/>
                <a:gridCol w="1378171"/>
                <a:gridCol w="648759"/>
                <a:gridCol w="648761"/>
                <a:gridCol w="719278"/>
                <a:gridCol w="775692"/>
              </a:tblGrid>
              <a:tr h="584720">
                <a:tc>
                  <a:txBody>
                    <a:bodyPr/>
                    <a:lstStyle/>
                    <a:p>
                      <a:pPr>
                        <a:lnSpc>
                          <a:spcPct val="200000"/>
                        </a:lnSpc>
                        <a:spcAft>
                          <a:spcPts val="0"/>
                        </a:spcAft>
                      </a:pPr>
                      <a:r>
                        <a:rPr lang="es-EC" sz="1000" dirty="0">
                          <a:effectLst/>
                        </a:rPr>
                        <a:t> </a:t>
                      </a:r>
                      <a:endParaRPr lang="es-EC" sz="1050" dirty="0">
                        <a:effectLst/>
                        <a:latin typeface="Times New Roman" panose="02020603050405020304" pitchFamily="18" charset="0"/>
                        <a:ea typeface="Calibri" panose="020F0502020204030204" pitchFamily="34" charset="0"/>
                      </a:endParaRPr>
                    </a:p>
                  </a:txBody>
                  <a:tcPr marL="16769" marR="16769" marT="0" marB="0" anchor="ctr">
                    <a:solidFill>
                      <a:schemeClr val="accent2"/>
                    </a:solidFill>
                  </a:tcPr>
                </a:tc>
                <a:tc>
                  <a:txBody>
                    <a:bodyPr/>
                    <a:lstStyle/>
                    <a:p>
                      <a:pPr>
                        <a:lnSpc>
                          <a:spcPct val="200000"/>
                        </a:lnSpc>
                        <a:spcAft>
                          <a:spcPts val="0"/>
                        </a:spcAft>
                      </a:pPr>
                      <a:r>
                        <a:rPr lang="es-EC" sz="1000" dirty="0">
                          <a:effectLst/>
                        </a:rPr>
                        <a:t> </a:t>
                      </a:r>
                      <a:endParaRPr lang="es-EC" sz="1050" dirty="0">
                        <a:effectLst/>
                        <a:latin typeface="Times New Roman" panose="02020603050405020304" pitchFamily="18" charset="0"/>
                        <a:ea typeface="Calibri" panose="020F0502020204030204" pitchFamily="34" charset="0"/>
                      </a:endParaRPr>
                    </a:p>
                  </a:txBody>
                  <a:tcPr marL="16769" marR="16769" marT="0" marB="0" anchor="b">
                    <a:solidFill>
                      <a:schemeClr val="accent2"/>
                    </a:solidFill>
                  </a:tcPr>
                </a:tc>
                <a:tc>
                  <a:txBody>
                    <a:bodyPr/>
                    <a:lstStyle/>
                    <a:p>
                      <a:pPr>
                        <a:lnSpc>
                          <a:spcPct val="200000"/>
                        </a:lnSpc>
                        <a:spcAft>
                          <a:spcPts val="0"/>
                        </a:spcAft>
                      </a:pPr>
                      <a:r>
                        <a:rPr lang="es-EC" sz="1000" dirty="0">
                          <a:effectLst/>
                        </a:rPr>
                        <a:t>Frecuencia</a:t>
                      </a:r>
                      <a:endParaRPr lang="es-EC" sz="1050" dirty="0">
                        <a:effectLst/>
                        <a:latin typeface="Times New Roman" panose="02020603050405020304" pitchFamily="18" charset="0"/>
                        <a:ea typeface="Calibri" panose="020F0502020204030204" pitchFamily="34" charset="0"/>
                      </a:endParaRPr>
                    </a:p>
                  </a:txBody>
                  <a:tcPr marL="16769" marR="16769" marT="0" marB="0" anchor="ctr">
                    <a:solidFill>
                      <a:schemeClr val="accent2"/>
                    </a:solidFill>
                  </a:tcPr>
                </a:tc>
                <a:tc>
                  <a:txBody>
                    <a:bodyPr/>
                    <a:lstStyle/>
                    <a:p>
                      <a:pPr>
                        <a:lnSpc>
                          <a:spcPct val="200000"/>
                        </a:lnSpc>
                        <a:spcAft>
                          <a:spcPts val="0"/>
                        </a:spcAft>
                      </a:pPr>
                      <a:r>
                        <a:rPr lang="es-EC" sz="1000" dirty="0">
                          <a:effectLst/>
                        </a:rPr>
                        <a:t>Porcentaje</a:t>
                      </a:r>
                      <a:endParaRPr lang="es-EC" sz="1050" dirty="0">
                        <a:effectLst/>
                        <a:latin typeface="Times New Roman" panose="02020603050405020304" pitchFamily="18" charset="0"/>
                        <a:ea typeface="Calibri" panose="020F0502020204030204" pitchFamily="34" charset="0"/>
                      </a:endParaRPr>
                    </a:p>
                  </a:txBody>
                  <a:tcPr marL="16769" marR="16769" marT="0" marB="0" anchor="ctr">
                    <a:solidFill>
                      <a:schemeClr val="accent2"/>
                    </a:solidFill>
                  </a:tcPr>
                </a:tc>
                <a:tc>
                  <a:txBody>
                    <a:bodyPr/>
                    <a:lstStyle/>
                    <a:p>
                      <a:pPr algn="ctr">
                        <a:lnSpc>
                          <a:spcPct val="200000"/>
                        </a:lnSpc>
                        <a:spcAft>
                          <a:spcPts val="0"/>
                        </a:spcAft>
                      </a:pPr>
                      <a:r>
                        <a:rPr lang="es-EC" sz="1000" dirty="0">
                          <a:effectLst/>
                        </a:rPr>
                        <a:t>Porcentaje válido</a:t>
                      </a:r>
                      <a:endParaRPr lang="es-EC" sz="1050" dirty="0">
                        <a:effectLst/>
                        <a:latin typeface="Times New Roman" panose="02020603050405020304" pitchFamily="18" charset="0"/>
                        <a:ea typeface="Calibri" panose="020F0502020204030204" pitchFamily="34" charset="0"/>
                      </a:endParaRPr>
                    </a:p>
                  </a:txBody>
                  <a:tcPr marL="16769" marR="16769" marT="0" marB="0" anchor="ctr">
                    <a:solidFill>
                      <a:schemeClr val="accent2"/>
                    </a:solidFill>
                  </a:tcPr>
                </a:tc>
                <a:tc>
                  <a:txBody>
                    <a:bodyPr/>
                    <a:lstStyle/>
                    <a:p>
                      <a:pPr algn="ctr">
                        <a:lnSpc>
                          <a:spcPct val="200000"/>
                        </a:lnSpc>
                        <a:spcAft>
                          <a:spcPts val="0"/>
                        </a:spcAft>
                      </a:pPr>
                      <a:r>
                        <a:rPr lang="es-EC" sz="1000" dirty="0">
                          <a:effectLst/>
                        </a:rPr>
                        <a:t>Porcentaje acumulado</a:t>
                      </a:r>
                      <a:endParaRPr lang="es-EC" sz="1050" dirty="0">
                        <a:effectLst/>
                        <a:latin typeface="Times New Roman" panose="02020603050405020304" pitchFamily="18" charset="0"/>
                        <a:ea typeface="Calibri" panose="020F0502020204030204" pitchFamily="34" charset="0"/>
                      </a:endParaRPr>
                    </a:p>
                  </a:txBody>
                  <a:tcPr marL="16769" marR="16769" marT="0" marB="0" anchor="ctr">
                    <a:solidFill>
                      <a:schemeClr val="accent2"/>
                    </a:solidFill>
                  </a:tcPr>
                </a:tc>
              </a:tr>
              <a:tr h="486172">
                <a:tc gridSpan="2">
                  <a:txBody>
                    <a:bodyPr/>
                    <a:lstStyle/>
                    <a:p>
                      <a:pPr>
                        <a:lnSpc>
                          <a:spcPct val="200000"/>
                        </a:lnSpc>
                        <a:spcAft>
                          <a:spcPts val="0"/>
                        </a:spcAft>
                      </a:pPr>
                      <a:r>
                        <a:rPr lang="es-EC" sz="1000">
                          <a:effectLst/>
                        </a:rPr>
                        <a:t>Contiene grasas trans, Colesterol elevado, Ninguno</a:t>
                      </a:r>
                      <a:endParaRPr lang="es-EC" sz="1050">
                        <a:effectLst/>
                        <a:latin typeface="Times New Roman" panose="02020603050405020304" pitchFamily="18" charset="0"/>
                        <a:ea typeface="Calibri" panose="020F0502020204030204" pitchFamily="34" charset="0"/>
                      </a:endParaRPr>
                    </a:p>
                  </a:txBody>
                  <a:tcPr marL="16769" marR="16769" marT="0" marB="0" anchor="ctr"/>
                </a:tc>
                <a:tc hMerge="1">
                  <a:txBody>
                    <a:bodyPr/>
                    <a:lstStyle/>
                    <a:p>
                      <a:endParaRPr lang="es-EC"/>
                    </a:p>
                  </a:txBody>
                  <a:tcPr/>
                </a:tc>
                <a:tc>
                  <a:txBody>
                    <a:bodyPr/>
                    <a:lstStyle/>
                    <a:p>
                      <a:pPr algn="r">
                        <a:lnSpc>
                          <a:spcPct val="200000"/>
                        </a:lnSpc>
                        <a:spcAft>
                          <a:spcPts val="0"/>
                        </a:spcAft>
                      </a:pPr>
                      <a:r>
                        <a:rPr lang="es-EC" sz="1000">
                          <a:effectLst/>
                        </a:rPr>
                        <a:t>1</a:t>
                      </a:r>
                      <a:endParaRPr lang="es-EC" sz="1050">
                        <a:effectLst/>
                        <a:latin typeface="Times New Roman" panose="02020603050405020304" pitchFamily="18" charset="0"/>
                        <a:ea typeface="Calibri" panose="020F0502020204030204" pitchFamily="34" charset="0"/>
                      </a:endParaRPr>
                    </a:p>
                  </a:txBody>
                  <a:tcPr marL="16769" marR="16769" marT="0" marB="0" anchor="ctr"/>
                </a:tc>
                <a:tc>
                  <a:txBody>
                    <a:bodyPr/>
                    <a:lstStyle/>
                    <a:p>
                      <a:pPr algn="r">
                        <a:lnSpc>
                          <a:spcPct val="200000"/>
                        </a:lnSpc>
                        <a:spcAft>
                          <a:spcPts val="0"/>
                        </a:spcAft>
                      </a:pPr>
                      <a:r>
                        <a:rPr lang="es-EC" sz="1000">
                          <a:effectLst/>
                        </a:rPr>
                        <a:t>10</a:t>
                      </a:r>
                      <a:endParaRPr lang="es-EC" sz="1050">
                        <a:effectLst/>
                        <a:latin typeface="Times New Roman" panose="02020603050405020304" pitchFamily="18" charset="0"/>
                        <a:ea typeface="Calibri" panose="020F0502020204030204" pitchFamily="34" charset="0"/>
                      </a:endParaRPr>
                    </a:p>
                  </a:txBody>
                  <a:tcPr marL="16769" marR="16769" marT="0" marB="0" anchor="ctr"/>
                </a:tc>
                <a:tc>
                  <a:txBody>
                    <a:bodyPr/>
                    <a:lstStyle/>
                    <a:p>
                      <a:pPr algn="r">
                        <a:lnSpc>
                          <a:spcPct val="200000"/>
                        </a:lnSpc>
                        <a:spcAft>
                          <a:spcPts val="0"/>
                        </a:spcAft>
                      </a:pPr>
                      <a:r>
                        <a:rPr lang="es-EC" sz="1000">
                          <a:effectLst/>
                        </a:rPr>
                        <a:t>10</a:t>
                      </a:r>
                      <a:endParaRPr lang="es-EC" sz="1050">
                        <a:effectLst/>
                        <a:latin typeface="Times New Roman" panose="02020603050405020304" pitchFamily="18" charset="0"/>
                        <a:ea typeface="Calibri" panose="020F0502020204030204" pitchFamily="34" charset="0"/>
                      </a:endParaRPr>
                    </a:p>
                  </a:txBody>
                  <a:tcPr marL="16769" marR="16769" marT="0" marB="0" anchor="ctr"/>
                </a:tc>
                <a:tc>
                  <a:txBody>
                    <a:bodyPr/>
                    <a:lstStyle/>
                    <a:p>
                      <a:pPr algn="r">
                        <a:lnSpc>
                          <a:spcPct val="200000"/>
                        </a:lnSpc>
                        <a:spcAft>
                          <a:spcPts val="0"/>
                        </a:spcAft>
                      </a:pPr>
                      <a:r>
                        <a:rPr lang="es-EC" sz="1000" dirty="0">
                          <a:effectLst/>
                        </a:rPr>
                        <a:t>10</a:t>
                      </a:r>
                      <a:endParaRPr lang="es-EC" sz="1050" dirty="0">
                        <a:effectLst/>
                        <a:latin typeface="Times New Roman" panose="02020603050405020304" pitchFamily="18" charset="0"/>
                        <a:ea typeface="Calibri" panose="020F0502020204030204" pitchFamily="34" charset="0"/>
                      </a:endParaRPr>
                    </a:p>
                  </a:txBody>
                  <a:tcPr marL="16769" marR="16769" marT="0" marB="0" anchor="ctr"/>
                </a:tc>
              </a:tr>
              <a:tr h="584720">
                <a:tc gridSpan="2">
                  <a:txBody>
                    <a:bodyPr/>
                    <a:lstStyle/>
                    <a:p>
                      <a:pPr>
                        <a:lnSpc>
                          <a:spcPct val="200000"/>
                        </a:lnSpc>
                        <a:spcAft>
                          <a:spcPts val="0"/>
                        </a:spcAft>
                      </a:pPr>
                      <a:r>
                        <a:rPr lang="es-EC" sz="1000">
                          <a:effectLst/>
                        </a:rPr>
                        <a:t>Enfermedades cardiacas, Colesterol elevado, Utiliza un sustituto de cocción</a:t>
                      </a:r>
                      <a:endParaRPr lang="es-EC" sz="1050">
                        <a:effectLst/>
                        <a:latin typeface="Times New Roman" panose="02020603050405020304" pitchFamily="18" charset="0"/>
                        <a:ea typeface="Calibri" panose="020F0502020204030204" pitchFamily="34" charset="0"/>
                      </a:endParaRPr>
                    </a:p>
                  </a:txBody>
                  <a:tcPr marL="16769" marR="16769" marT="0" marB="0" anchor="ctr"/>
                </a:tc>
                <a:tc hMerge="1">
                  <a:txBody>
                    <a:bodyPr/>
                    <a:lstStyle/>
                    <a:p>
                      <a:endParaRPr lang="es-EC"/>
                    </a:p>
                  </a:txBody>
                  <a:tcPr/>
                </a:tc>
                <a:tc>
                  <a:txBody>
                    <a:bodyPr/>
                    <a:lstStyle/>
                    <a:p>
                      <a:pPr algn="r">
                        <a:lnSpc>
                          <a:spcPct val="200000"/>
                        </a:lnSpc>
                        <a:spcAft>
                          <a:spcPts val="0"/>
                        </a:spcAft>
                      </a:pPr>
                      <a:r>
                        <a:rPr lang="es-EC" sz="1000">
                          <a:effectLst/>
                        </a:rPr>
                        <a:t>1</a:t>
                      </a:r>
                      <a:endParaRPr lang="es-EC" sz="1050">
                        <a:effectLst/>
                        <a:latin typeface="Times New Roman" panose="02020603050405020304" pitchFamily="18" charset="0"/>
                        <a:ea typeface="Calibri" panose="020F0502020204030204" pitchFamily="34" charset="0"/>
                      </a:endParaRPr>
                    </a:p>
                  </a:txBody>
                  <a:tcPr marL="16769" marR="16769" marT="0" marB="0" anchor="ctr"/>
                </a:tc>
                <a:tc>
                  <a:txBody>
                    <a:bodyPr/>
                    <a:lstStyle/>
                    <a:p>
                      <a:pPr algn="r">
                        <a:lnSpc>
                          <a:spcPct val="200000"/>
                        </a:lnSpc>
                        <a:spcAft>
                          <a:spcPts val="0"/>
                        </a:spcAft>
                      </a:pPr>
                      <a:r>
                        <a:rPr lang="es-EC" sz="1000">
                          <a:effectLst/>
                        </a:rPr>
                        <a:t>10</a:t>
                      </a:r>
                      <a:endParaRPr lang="es-EC" sz="1050">
                        <a:effectLst/>
                        <a:latin typeface="Times New Roman" panose="02020603050405020304" pitchFamily="18" charset="0"/>
                        <a:ea typeface="Calibri" panose="020F0502020204030204" pitchFamily="34" charset="0"/>
                      </a:endParaRPr>
                    </a:p>
                  </a:txBody>
                  <a:tcPr marL="16769" marR="16769" marT="0" marB="0" anchor="ctr"/>
                </a:tc>
                <a:tc>
                  <a:txBody>
                    <a:bodyPr/>
                    <a:lstStyle/>
                    <a:p>
                      <a:pPr algn="r">
                        <a:lnSpc>
                          <a:spcPct val="200000"/>
                        </a:lnSpc>
                        <a:spcAft>
                          <a:spcPts val="0"/>
                        </a:spcAft>
                      </a:pPr>
                      <a:r>
                        <a:rPr lang="es-EC" sz="1000">
                          <a:effectLst/>
                        </a:rPr>
                        <a:t>10</a:t>
                      </a:r>
                      <a:endParaRPr lang="es-EC" sz="1050">
                        <a:effectLst/>
                        <a:latin typeface="Times New Roman" panose="02020603050405020304" pitchFamily="18" charset="0"/>
                        <a:ea typeface="Calibri" panose="020F0502020204030204" pitchFamily="34" charset="0"/>
                      </a:endParaRPr>
                    </a:p>
                  </a:txBody>
                  <a:tcPr marL="16769" marR="16769" marT="0" marB="0" anchor="ctr"/>
                </a:tc>
                <a:tc>
                  <a:txBody>
                    <a:bodyPr/>
                    <a:lstStyle/>
                    <a:p>
                      <a:pPr algn="r">
                        <a:lnSpc>
                          <a:spcPct val="200000"/>
                        </a:lnSpc>
                        <a:spcAft>
                          <a:spcPts val="0"/>
                        </a:spcAft>
                      </a:pPr>
                      <a:r>
                        <a:rPr lang="es-EC" sz="1000" dirty="0">
                          <a:effectLst/>
                        </a:rPr>
                        <a:t>20</a:t>
                      </a:r>
                      <a:endParaRPr lang="es-EC" sz="1050" dirty="0">
                        <a:effectLst/>
                        <a:latin typeface="Times New Roman" panose="02020603050405020304" pitchFamily="18" charset="0"/>
                        <a:ea typeface="Calibri" panose="020F0502020204030204" pitchFamily="34" charset="0"/>
                      </a:endParaRPr>
                    </a:p>
                  </a:txBody>
                  <a:tcPr marL="16769" marR="16769" marT="0" marB="0" anchor="ctr"/>
                </a:tc>
              </a:tr>
              <a:tr h="584720">
                <a:tc gridSpan="2">
                  <a:txBody>
                    <a:bodyPr/>
                    <a:lstStyle/>
                    <a:p>
                      <a:pPr>
                        <a:lnSpc>
                          <a:spcPct val="200000"/>
                        </a:lnSpc>
                        <a:spcAft>
                          <a:spcPts val="0"/>
                        </a:spcAft>
                      </a:pPr>
                      <a:r>
                        <a:rPr lang="es-EC" sz="1000">
                          <a:effectLst/>
                        </a:rPr>
                        <a:t>Maligno para la salud, Contiene grasas trans, Colesterol elevado</a:t>
                      </a:r>
                      <a:endParaRPr lang="es-EC" sz="1050">
                        <a:effectLst/>
                        <a:latin typeface="Times New Roman" panose="02020603050405020304" pitchFamily="18" charset="0"/>
                        <a:ea typeface="Calibri" panose="020F0502020204030204" pitchFamily="34" charset="0"/>
                      </a:endParaRPr>
                    </a:p>
                  </a:txBody>
                  <a:tcPr marL="16769" marR="16769" marT="0" marB="0" anchor="ctr"/>
                </a:tc>
                <a:tc hMerge="1">
                  <a:txBody>
                    <a:bodyPr/>
                    <a:lstStyle/>
                    <a:p>
                      <a:endParaRPr lang="es-EC"/>
                    </a:p>
                  </a:txBody>
                  <a:tcPr/>
                </a:tc>
                <a:tc>
                  <a:txBody>
                    <a:bodyPr/>
                    <a:lstStyle/>
                    <a:p>
                      <a:pPr algn="r">
                        <a:lnSpc>
                          <a:spcPct val="200000"/>
                        </a:lnSpc>
                        <a:spcAft>
                          <a:spcPts val="0"/>
                        </a:spcAft>
                      </a:pPr>
                      <a:r>
                        <a:rPr lang="es-EC" sz="1000">
                          <a:effectLst/>
                        </a:rPr>
                        <a:t>2</a:t>
                      </a:r>
                      <a:endParaRPr lang="es-EC" sz="1050">
                        <a:effectLst/>
                        <a:latin typeface="Times New Roman" panose="02020603050405020304" pitchFamily="18" charset="0"/>
                        <a:ea typeface="Calibri" panose="020F0502020204030204" pitchFamily="34" charset="0"/>
                      </a:endParaRPr>
                    </a:p>
                  </a:txBody>
                  <a:tcPr marL="16769" marR="16769" marT="0" marB="0" anchor="ctr"/>
                </a:tc>
                <a:tc>
                  <a:txBody>
                    <a:bodyPr/>
                    <a:lstStyle/>
                    <a:p>
                      <a:pPr algn="r">
                        <a:lnSpc>
                          <a:spcPct val="200000"/>
                        </a:lnSpc>
                        <a:spcAft>
                          <a:spcPts val="0"/>
                        </a:spcAft>
                      </a:pPr>
                      <a:r>
                        <a:rPr lang="es-EC" sz="1000">
                          <a:effectLst/>
                        </a:rPr>
                        <a:t>20</a:t>
                      </a:r>
                      <a:endParaRPr lang="es-EC" sz="1050">
                        <a:effectLst/>
                        <a:latin typeface="Times New Roman" panose="02020603050405020304" pitchFamily="18" charset="0"/>
                        <a:ea typeface="Calibri" panose="020F0502020204030204" pitchFamily="34" charset="0"/>
                      </a:endParaRPr>
                    </a:p>
                  </a:txBody>
                  <a:tcPr marL="16769" marR="16769" marT="0" marB="0" anchor="ctr"/>
                </a:tc>
                <a:tc>
                  <a:txBody>
                    <a:bodyPr/>
                    <a:lstStyle/>
                    <a:p>
                      <a:pPr algn="r">
                        <a:lnSpc>
                          <a:spcPct val="200000"/>
                        </a:lnSpc>
                        <a:spcAft>
                          <a:spcPts val="0"/>
                        </a:spcAft>
                      </a:pPr>
                      <a:r>
                        <a:rPr lang="es-EC" sz="1000">
                          <a:effectLst/>
                        </a:rPr>
                        <a:t>20</a:t>
                      </a:r>
                      <a:endParaRPr lang="es-EC" sz="1050">
                        <a:effectLst/>
                        <a:latin typeface="Times New Roman" panose="02020603050405020304" pitchFamily="18" charset="0"/>
                        <a:ea typeface="Calibri" panose="020F0502020204030204" pitchFamily="34" charset="0"/>
                      </a:endParaRPr>
                    </a:p>
                  </a:txBody>
                  <a:tcPr marL="16769" marR="16769" marT="0" marB="0" anchor="ctr"/>
                </a:tc>
                <a:tc>
                  <a:txBody>
                    <a:bodyPr/>
                    <a:lstStyle/>
                    <a:p>
                      <a:pPr algn="r">
                        <a:lnSpc>
                          <a:spcPct val="200000"/>
                        </a:lnSpc>
                        <a:spcAft>
                          <a:spcPts val="0"/>
                        </a:spcAft>
                      </a:pPr>
                      <a:r>
                        <a:rPr lang="es-EC" sz="1000" dirty="0">
                          <a:effectLst/>
                        </a:rPr>
                        <a:t>40</a:t>
                      </a:r>
                      <a:endParaRPr lang="es-EC" sz="1050" dirty="0">
                        <a:effectLst/>
                        <a:latin typeface="Times New Roman" panose="02020603050405020304" pitchFamily="18" charset="0"/>
                        <a:ea typeface="Calibri" panose="020F0502020204030204" pitchFamily="34" charset="0"/>
                      </a:endParaRPr>
                    </a:p>
                  </a:txBody>
                  <a:tcPr marL="16769" marR="16769" marT="0" marB="0" anchor="ctr"/>
                </a:tc>
              </a:tr>
              <a:tr h="615696">
                <a:tc gridSpan="2">
                  <a:txBody>
                    <a:bodyPr/>
                    <a:lstStyle/>
                    <a:p>
                      <a:pPr>
                        <a:lnSpc>
                          <a:spcPct val="200000"/>
                        </a:lnSpc>
                        <a:spcAft>
                          <a:spcPts val="0"/>
                        </a:spcAft>
                      </a:pPr>
                      <a:r>
                        <a:rPr lang="es-EC" sz="1000">
                          <a:effectLst/>
                        </a:rPr>
                        <a:t>Maligno para la salud, Contiene grasas trans, Colesterol elevado, No tiene hábito de consumo</a:t>
                      </a:r>
                      <a:endParaRPr lang="es-EC" sz="1050">
                        <a:effectLst/>
                        <a:latin typeface="Times New Roman" panose="02020603050405020304" pitchFamily="18" charset="0"/>
                        <a:ea typeface="Calibri" panose="020F0502020204030204" pitchFamily="34" charset="0"/>
                      </a:endParaRPr>
                    </a:p>
                  </a:txBody>
                  <a:tcPr marL="16769" marR="16769" marT="0" marB="0" anchor="ctr"/>
                </a:tc>
                <a:tc hMerge="1">
                  <a:txBody>
                    <a:bodyPr/>
                    <a:lstStyle/>
                    <a:p>
                      <a:endParaRPr lang="es-EC"/>
                    </a:p>
                  </a:txBody>
                  <a:tcPr/>
                </a:tc>
                <a:tc>
                  <a:txBody>
                    <a:bodyPr/>
                    <a:lstStyle/>
                    <a:p>
                      <a:pPr algn="r">
                        <a:lnSpc>
                          <a:spcPct val="200000"/>
                        </a:lnSpc>
                        <a:spcAft>
                          <a:spcPts val="0"/>
                        </a:spcAft>
                      </a:pPr>
                      <a:r>
                        <a:rPr lang="es-EC" sz="1000">
                          <a:effectLst/>
                        </a:rPr>
                        <a:t>1</a:t>
                      </a:r>
                      <a:endParaRPr lang="es-EC" sz="1050">
                        <a:effectLst/>
                        <a:latin typeface="Times New Roman" panose="02020603050405020304" pitchFamily="18" charset="0"/>
                        <a:ea typeface="Calibri" panose="020F0502020204030204" pitchFamily="34" charset="0"/>
                      </a:endParaRPr>
                    </a:p>
                  </a:txBody>
                  <a:tcPr marL="16769" marR="16769" marT="0" marB="0" anchor="ctr"/>
                </a:tc>
                <a:tc>
                  <a:txBody>
                    <a:bodyPr/>
                    <a:lstStyle/>
                    <a:p>
                      <a:pPr algn="r">
                        <a:lnSpc>
                          <a:spcPct val="200000"/>
                        </a:lnSpc>
                        <a:spcAft>
                          <a:spcPts val="0"/>
                        </a:spcAft>
                      </a:pPr>
                      <a:r>
                        <a:rPr lang="es-EC" sz="1000">
                          <a:effectLst/>
                        </a:rPr>
                        <a:t>10</a:t>
                      </a:r>
                      <a:endParaRPr lang="es-EC" sz="1050">
                        <a:effectLst/>
                        <a:latin typeface="Times New Roman" panose="02020603050405020304" pitchFamily="18" charset="0"/>
                        <a:ea typeface="Calibri" panose="020F0502020204030204" pitchFamily="34" charset="0"/>
                      </a:endParaRPr>
                    </a:p>
                  </a:txBody>
                  <a:tcPr marL="16769" marR="16769" marT="0" marB="0" anchor="ctr"/>
                </a:tc>
                <a:tc>
                  <a:txBody>
                    <a:bodyPr/>
                    <a:lstStyle/>
                    <a:p>
                      <a:pPr algn="r">
                        <a:lnSpc>
                          <a:spcPct val="200000"/>
                        </a:lnSpc>
                        <a:spcAft>
                          <a:spcPts val="0"/>
                        </a:spcAft>
                      </a:pPr>
                      <a:r>
                        <a:rPr lang="es-EC" sz="1000">
                          <a:effectLst/>
                        </a:rPr>
                        <a:t>10</a:t>
                      </a:r>
                      <a:endParaRPr lang="es-EC" sz="1050">
                        <a:effectLst/>
                        <a:latin typeface="Times New Roman" panose="02020603050405020304" pitchFamily="18" charset="0"/>
                        <a:ea typeface="Calibri" panose="020F0502020204030204" pitchFamily="34" charset="0"/>
                      </a:endParaRPr>
                    </a:p>
                  </a:txBody>
                  <a:tcPr marL="16769" marR="16769" marT="0" marB="0" anchor="ctr"/>
                </a:tc>
                <a:tc>
                  <a:txBody>
                    <a:bodyPr/>
                    <a:lstStyle/>
                    <a:p>
                      <a:pPr algn="r">
                        <a:lnSpc>
                          <a:spcPct val="200000"/>
                        </a:lnSpc>
                        <a:spcAft>
                          <a:spcPts val="0"/>
                        </a:spcAft>
                      </a:pPr>
                      <a:r>
                        <a:rPr lang="es-EC" sz="1000" dirty="0">
                          <a:effectLst/>
                        </a:rPr>
                        <a:t>50</a:t>
                      </a:r>
                      <a:endParaRPr lang="es-EC" sz="1050" dirty="0">
                        <a:effectLst/>
                        <a:latin typeface="Times New Roman" panose="02020603050405020304" pitchFamily="18" charset="0"/>
                        <a:ea typeface="Calibri" panose="020F0502020204030204" pitchFamily="34" charset="0"/>
                      </a:endParaRPr>
                    </a:p>
                  </a:txBody>
                  <a:tcPr marL="16769" marR="16769" marT="0" marB="0" anchor="ctr"/>
                </a:tc>
              </a:tr>
              <a:tr h="877080">
                <a:tc gridSpan="2">
                  <a:txBody>
                    <a:bodyPr/>
                    <a:lstStyle/>
                    <a:p>
                      <a:pPr>
                        <a:lnSpc>
                          <a:spcPct val="200000"/>
                        </a:lnSpc>
                        <a:spcAft>
                          <a:spcPts val="0"/>
                        </a:spcAft>
                      </a:pPr>
                      <a:r>
                        <a:rPr lang="es-EC" sz="1000">
                          <a:effectLst/>
                        </a:rPr>
                        <a:t>Maligno para la salud, Enfermedades cardiacas, Contiene grasas trans, Colesterol elevado, No tiene hábito de consumo, Ninguno</a:t>
                      </a:r>
                      <a:endParaRPr lang="es-EC" sz="1050">
                        <a:effectLst/>
                        <a:latin typeface="Times New Roman" panose="02020603050405020304" pitchFamily="18" charset="0"/>
                        <a:ea typeface="Calibri" panose="020F0502020204030204" pitchFamily="34" charset="0"/>
                      </a:endParaRPr>
                    </a:p>
                  </a:txBody>
                  <a:tcPr marL="16769" marR="16769" marT="0" marB="0" anchor="ctr"/>
                </a:tc>
                <a:tc hMerge="1">
                  <a:txBody>
                    <a:bodyPr/>
                    <a:lstStyle/>
                    <a:p>
                      <a:endParaRPr lang="es-EC"/>
                    </a:p>
                  </a:txBody>
                  <a:tcPr/>
                </a:tc>
                <a:tc>
                  <a:txBody>
                    <a:bodyPr/>
                    <a:lstStyle/>
                    <a:p>
                      <a:pPr algn="r">
                        <a:lnSpc>
                          <a:spcPct val="200000"/>
                        </a:lnSpc>
                        <a:spcAft>
                          <a:spcPts val="0"/>
                        </a:spcAft>
                      </a:pPr>
                      <a:r>
                        <a:rPr lang="es-EC" sz="1000">
                          <a:effectLst/>
                        </a:rPr>
                        <a:t>1</a:t>
                      </a:r>
                      <a:endParaRPr lang="es-EC" sz="1050">
                        <a:effectLst/>
                        <a:latin typeface="Times New Roman" panose="02020603050405020304" pitchFamily="18" charset="0"/>
                        <a:ea typeface="Calibri" panose="020F0502020204030204" pitchFamily="34" charset="0"/>
                      </a:endParaRPr>
                    </a:p>
                  </a:txBody>
                  <a:tcPr marL="16769" marR="16769" marT="0" marB="0" anchor="ctr"/>
                </a:tc>
                <a:tc>
                  <a:txBody>
                    <a:bodyPr/>
                    <a:lstStyle/>
                    <a:p>
                      <a:pPr algn="r">
                        <a:lnSpc>
                          <a:spcPct val="200000"/>
                        </a:lnSpc>
                        <a:spcAft>
                          <a:spcPts val="0"/>
                        </a:spcAft>
                      </a:pPr>
                      <a:r>
                        <a:rPr lang="es-EC" sz="1000">
                          <a:effectLst/>
                        </a:rPr>
                        <a:t>10</a:t>
                      </a:r>
                      <a:endParaRPr lang="es-EC" sz="1050">
                        <a:effectLst/>
                        <a:latin typeface="Times New Roman" panose="02020603050405020304" pitchFamily="18" charset="0"/>
                        <a:ea typeface="Calibri" panose="020F0502020204030204" pitchFamily="34" charset="0"/>
                      </a:endParaRPr>
                    </a:p>
                  </a:txBody>
                  <a:tcPr marL="16769" marR="16769" marT="0" marB="0" anchor="ctr"/>
                </a:tc>
                <a:tc>
                  <a:txBody>
                    <a:bodyPr/>
                    <a:lstStyle/>
                    <a:p>
                      <a:pPr algn="r">
                        <a:lnSpc>
                          <a:spcPct val="200000"/>
                        </a:lnSpc>
                        <a:spcAft>
                          <a:spcPts val="0"/>
                        </a:spcAft>
                      </a:pPr>
                      <a:r>
                        <a:rPr lang="es-EC" sz="1000">
                          <a:effectLst/>
                        </a:rPr>
                        <a:t>10</a:t>
                      </a:r>
                      <a:endParaRPr lang="es-EC" sz="1050">
                        <a:effectLst/>
                        <a:latin typeface="Times New Roman" panose="02020603050405020304" pitchFamily="18" charset="0"/>
                        <a:ea typeface="Calibri" panose="020F0502020204030204" pitchFamily="34" charset="0"/>
                      </a:endParaRPr>
                    </a:p>
                  </a:txBody>
                  <a:tcPr marL="16769" marR="16769" marT="0" marB="0" anchor="ctr"/>
                </a:tc>
                <a:tc>
                  <a:txBody>
                    <a:bodyPr/>
                    <a:lstStyle/>
                    <a:p>
                      <a:pPr algn="r">
                        <a:lnSpc>
                          <a:spcPct val="200000"/>
                        </a:lnSpc>
                        <a:spcAft>
                          <a:spcPts val="0"/>
                        </a:spcAft>
                      </a:pPr>
                      <a:r>
                        <a:rPr lang="es-EC" sz="1000" dirty="0">
                          <a:effectLst/>
                        </a:rPr>
                        <a:t>60</a:t>
                      </a:r>
                      <a:endParaRPr lang="es-EC" sz="1050" dirty="0">
                        <a:effectLst/>
                        <a:latin typeface="Times New Roman" panose="02020603050405020304" pitchFamily="18" charset="0"/>
                        <a:ea typeface="Calibri" panose="020F0502020204030204" pitchFamily="34" charset="0"/>
                      </a:endParaRPr>
                    </a:p>
                  </a:txBody>
                  <a:tcPr marL="16769" marR="16769" marT="0" marB="0" anchor="ctr"/>
                </a:tc>
              </a:tr>
              <a:tr h="972344">
                <a:tc gridSpan="2">
                  <a:txBody>
                    <a:bodyPr/>
                    <a:lstStyle/>
                    <a:p>
                      <a:pPr>
                        <a:lnSpc>
                          <a:spcPct val="200000"/>
                        </a:lnSpc>
                        <a:spcAft>
                          <a:spcPts val="0"/>
                        </a:spcAft>
                      </a:pPr>
                      <a:r>
                        <a:rPr lang="es-EC" sz="1000">
                          <a:effectLst/>
                        </a:rPr>
                        <a:t>Maligno para la salud, Enfermedades cardiacas, Contiene grasas trans, Colesterol elevado, No tiene hábito de consumo, Utiliza un sustituto de cocción</a:t>
                      </a:r>
                      <a:endParaRPr lang="es-EC" sz="1050">
                        <a:effectLst/>
                        <a:latin typeface="Times New Roman" panose="02020603050405020304" pitchFamily="18" charset="0"/>
                        <a:ea typeface="Calibri" panose="020F0502020204030204" pitchFamily="34" charset="0"/>
                      </a:endParaRPr>
                    </a:p>
                  </a:txBody>
                  <a:tcPr marL="16769" marR="16769" marT="0" marB="0" anchor="ctr"/>
                </a:tc>
                <a:tc hMerge="1">
                  <a:txBody>
                    <a:bodyPr/>
                    <a:lstStyle/>
                    <a:p>
                      <a:endParaRPr lang="es-EC"/>
                    </a:p>
                  </a:txBody>
                  <a:tcPr/>
                </a:tc>
                <a:tc>
                  <a:txBody>
                    <a:bodyPr/>
                    <a:lstStyle/>
                    <a:p>
                      <a:pPr algn="r">
                        <a:lnSpc>
                          <a:spcPct val="200000"/>
                        </a:lnSpc>
                        <a:spcAft>
                          <a:spcPts val="0"/>
                        </a:spcAft>
                      </a:pPr>
                      <a:r>
                        <a:rPr lang="es-EC" sz="1000">
                          <a:effectLst/>
                        </a:rPr>
                        <a:t>1</a:t>
                      </a:r>
                      <a:endParaRPr lang="es-EC" sz="1050">
                        <a:effectLst/>
                        <a:latin typeface="Times New Roman" panose="02020603050405020304" pitchFamily="18" charset="0"/>
                        <a:ea typeface="Calibri" panose="020F0502020204030204" pitchFamily="34" charset="0"/>
                      </a:endParaRPr>
                    </a:p>
                  </a:txBody>
                  <a:tcPr marL="16769" marR="16769" marT="0" marB="0" anchor="ctr"/>
                </a:tc>
                <a:tc>
                  <a:txBody>
                    <a:bodyPr/>
                    <a:lstStyle/>
                    <a:p>
                      <a:pPr algn="r">
                        <a:lnSpc>
                          <a:spcPct val="200000"/>
                        </a:lnSpc>
                        <a:spcAft>
                          <a:spcPts val="0"/>
                        </a:spcAft>
                      </a:pPr>
                      <a:r>
                        <a:rPr lang="es-EC" sz="1000">
                          <a:effectLst/>
                        </a:rPr>
                        <a:t>10</a:t>
                      </a:r>
                      <a:endParaRPr lang="es-EC" sz="1050">
                        <a:effectLst/>
                        <a:latin typeface="Times New Roman" panose="02020603050405020304" pitchFamily="18" charset="0"/>
                        <a:ea typeface="Calibri" panose="020F0502020204030204" pitchFamily="34" charset="0"/>
                      </a:endParaRPr>
                    </a:p>
                  </a:txBody>
                  <a:tcPr marL="16769" marR="16769" marT="0" marB="0" anchor="ctr"/>
                </a:tc>
                <a:tc>
                  <a:txBody>
                    <a:bodyPr/>
                    <a:lstStyle/>
                    <a:p>
                      <a:pPr algn="r">
                        <a:lnSpc>
                          <a:spcPct val="200000"/>
                        </a:lnSpc>
                        <a:spcAft>
                          <a:spcPts val="0"/>
                        </a:spcAft>
                      </a:pPr>
                      <a:r>
                        <a:rPr lang="es-EC" sz="1000">
                          <a:effectLst/>
                        </a:rPr>
                        <a:t>10</a:t>
                      </a:r>
                      <a:endParaRPr lang="es-EC" sz="1050">
                        <a:effectLst/>
                        <a:latin typeface="Times New Roman" panose="02020603050405020304" pitchFamily="18" charset="0"/>
                        <a:ea typeface="Calibri" panose="020F0502020204030204" pitchFamily="34" charset="0"/>
                      </a:endParaRPr>
                    </a:p>
                  </a:txBody>
                  <a:tcPr marL="16769" marR="16769" marT="0" marB="0" anchor="ctr"/>
                </a:tc>
                <a:tc>
                  <a:txBody>
                    <a:bodyPr/>
                    <a:lstStyle/>
                    <a:p>
                      <a:pPr algn="r">
                        <a:lnSpc>
                          <a:spcPct val="200000"/>
                        </a:lnSpc>
                        <a:spcAft>
                          <a:spcPts val="0"/>
                        </a:spcAft>
                      </a:pPr>
                      <a:r>
                        <a:rPr lang="es-EC" sz="1000" dirty="0">
                          <a:effectLst/>
                        </a:rPr>
                        <a:t>70</a:t>
                      </a:r>
                      <a:endParaRPr lang="es-EC" sz="1050" dirty="0">
                        <a:effectLst/>
                        <a:latin typeface="Times New Roman" panose="02020603050405020304" pitchFamily="18" charset="0"/>
                        <a:ea typeface="Calibri" panose="020F0502020204030204" pitchFamily="34" charset="0"/>
                      </a:endParaRPr>
                    </a:p>
                  </a:txBody>
                  <a:tcPr marL="16769" marR="16769" marT="0" marB="0" anchor="ctr"/>
                </a:tc>
              </a:tr>
              <a:tr h="584720">
                <a:tc gridSpan="2">
                  <a:txBody>
                    <a:bodyPr/>
                    <a:lstStyle/>
                    <a:p>
                      <a:pPr>
                        <a:lnSpc>
                          <a:spcPct val="200000"/>
                        </a:lnSpc>
                        <a:spcAft>
                          <a:spcPts val="0"/>
                        </a:spcAft>
                      </a:pPr>
                      <a:r>
                        <a:rPr lang="es-EC" sz="1000">
                          <a:effectLst/>
                        </a:rPr>
                        <a:t>Maligno para la salud, No es un producto natural, No tiene hábito de consumo</a:t>
                      </a:r>
                      <a:endParaRPr lang="es-EC" sz="1050">
                        <a:effectLst/>
                        <a:latin typeface="Times New Roman" panose="02020603050405020304" pitchFamily="18" charset="0"/>
                        <a:ea typeface="Calibri" panose="020F0502020204030204" pitchFamily="34" charset="0"/>
                      </a:endParaRPr>
                    </a:p>
                  </a:txBody>
                  <a:tcPr marL="16769" marR="16769" marT="0" marB="0" anchor="ctr"/>
                </a:tc>
                <a:tc hMerge="1">
                  <a:txBody>
                    <a:bodyPr/>
                    <a:lstStyle/>
                    <a:p>
                      <a:endParaRPr lang="es-EC"/>
                    </a:p>
                  </a:txBody>
                  <a:tcPr/>
                </a:tc>
                <a:tc>
                  <a:txBody>
                    <a:bodyPr/>
                    <a:lstStyle/>
                    <a:p>
                      <a:pPr algn="r">
                        <a:lnSpc>
                          <a:spcPct val="200000"/>
                        </a:lnSpc>
                        <a:spcAft>
                          <a:spcPts val="0"/>
                        </a:spcAft>
                      </a:pPr>
                      <a:r>
                        <a:rPr lang="es-EC" sz="1000">
                          <a:effectLst/>
                        </a:rPr>
                        <a:t>3</a:t>
                      </a:r>
                      <a:endParaRPr lang="es-EC" sz="1050">
                        <a:effectLst/>
                        <a:latin typeface="Times New Roman" panose="02020603050405020304" pitchFamily="18" charset="0"/>
                        <a:ea typeface="Calibri" panose="020F0502020204030204" pitchFamily="34" charset="0"/>
                      </a:endParaRPr>
                    </a:p>
                  </a:txBody>
                  <a:tcPr marL="16769" marR="16769" marT="0" marB="0" anchor="ctr"/>
                </a:tc>
                <a:tc>
                  <a:txBody>
                    <a:bodyPr/>
                    <a:lstStyle/>
                    <a:p>
                      <a:pPr algn="r">
                        <a:lnSpc>
                          <a:spcPct val="200000"/>
                        </a:lnSpc>
                        <a:spcAft>
                          <a:spcPts val="0"/>
                        </a:spcAft>
                      </a:pPr>
                      <a:r>
                        <a:rPr lang="es-EC" sz="1000">
                          <a:effectLst/>
                        </a:rPr>
                        <a:t>30</a:t>
                      </a:r>
                      <a:endParaRPr lang="es-EC" sz="1050">
                        <a:effectLst/>
                        <a:latin typeface="Times New Roman" panose="02020603050405020304" pitchFamily="18" charset="0"/>
                        <a:ea typeface="Calibri" panose="020F0502020204030204" pitchFamily="34" charset="0"/>
                      </a:endParaRPr>
                    </a:p>
                  </a:txBody>
                  <a:tcPr marL="16769" marR="16769" marT="0" marB="0" anchor="ctr"/>
                </a:tc>
                <a:tc>
                  <a:txBody>
                    <a:bodyPr/>
                    <a:lstStyle/>
                    <a:p>
                      <a:pPr algn="r">
                        <a:lnSpc>
                          <a:spcPct val="200000"/>
                        </a:lnSpc>
                        <a:spcAft>
                          <a:spcPts val="0"/>
                        </a:spcAft>
                      </a:pPr>
                      <a:r>
                        <a:rPr lang="es-EC" sz="1000">
                          <a:effectLst/>
                        </a:rPr>
                        <a:t>30</a:t>
                      </a:r>
                      <a:endParaRPr lang="es-EC" sz="1050">
                        <a:effectLst/>
                        <a:latin typeface="Times New Roman" panose="02020603050405020304" pitchFamily="18" charset="0"/>
                        <a:ea typeface="Calibri" panose="020F0502020204030204" pitchFamily="34" charset="0"/>
                      </a:endParaRPr>
                    </a:p>
                  </a:txBody>
                  <a:tcPr marL="16769" marR="16769" marT="0" marB="0" anchor="ctr"/>
                </a:tc>
                <a:tc>
                  <a:txBody>
                    <a:bodyPr/>
                    <a:lstStyle/>
                    <a:p>
                      <a:pPr algn="r">
                        <a:lnSpc>
                          <a:spcPct val="200000"/>
                        </a:lnSpc>
                        <a:spcAft>
                          <a:spcPts val="0"/>
                        </a:spcAft>
                      </a:pPr>
                      <a:r>
                        <a:rPr lang="es-EC" sz="1000" dirty="0">
                          <a:effectLst/>
                        </a:rPr>
                        <a:t>100, 0</a:t>
                      </a:r>
                      <a:endParaRPr lang="es-EC" sz="1050" dirty="0">
                        <a:effectLst/>
                        <a:latin typeface="Times New Roman" panose="02020603050405020304" pitchFamily="18" charset="0"/>
                        <a:ea typeface="Calibri" panose="020F0502020204030204" pitchFamily="34" charset="0"/>
                      </a:endParaRPr>
                    </a:p>
                  </a:txBody>
                  <a:tcPr marL="16769" marR="16769" marT="0" marB="0" anchor="ctr"/>
                </a:tc>
              </a:tr>
              <a:tr h="292360">
                <a:tc gridSpan="2">
                  <a:txBody>
                    <a:bodyPr/>
                    <a:lstStyle/>
                    <a:p>
                      <a:pPr algn="ctr">
                        <a:lnSpc>
                          <a:spcPct val="200000"/>
                        </a:lnSpc>
                        <a:spcAft>
                          <a:spcPts val="0"/>
                        </a:spcAft>
                      </a:pPr>
                      <a:r>
                        <a:rPr lang="es-EC" sz="1000" dirty="0">
                          <a:effectLst/>
                        </a:rPr>
                        <a:t>Total</a:t>
                      </a:r>
                      <a:endParaRPr lang="es-EC" sz="1050" dirty="0">
                        <a:effectLst/>
                        <a:latin typeface="Times New Roman" panose="02020603050405020304" pitchFamily="18" charset="0"/>
                        <a:ea typeface="Calibri" panose="020F0502020204030204" pitchFamily="34" charset="0"/>
                      </a:endParaRPr>
                    </a:p>
                  </a:txBody>
                  <a:tcPr marL="16769" marR="16769" marT="0" marB="0" anchor="ctr"/>
                </a:tc>
                <a:tc hMerge="1">
                  <a:txBody>
                    <a:bodyPr/>
                    <a:lstStyle/>
                    <a:p>
                      <a:endParaRPr lang="es-EC"/>
                    </a:p>
                  </a:txBody>
                  <a:tcPr/>
                </a:tc>
                <a:tc>
                  <a:txBody>
                    <a:bodyPr/>
                    <a:lstStyle/>
                    <a:p>
                      <a:pPr algn="r">
                        <a:lnSpc>
                          <a:spcPct val="200000"/>
                        </a:lnSpc>
                        <a:spcAft>
                          <a:spcPts val="0"/>
                        </a:spcAft>
                      </a:pPr>
                      <a:r>
                        <a:rPr lang="es-EC" sz="1000">
                          <a:effectLst/>
                        </a:rPr>
                        <a:t>10</a:t>
                      </a:r>
                      <a:endParaRPr lang="es-EC" sz="1050">
                        <a:effectLst/>
                        <a:latin typeface="Times New Roman" panose="02020603050405020304" pitchFamily="18" charset="0"/>
                        <a:ea typeface="Calibri" panose="020F0502020204030204" pitchFamily="34" charset="0"/>
                      </a:endParaRPr>
                    </a:p>
                  </a:txBody>
                  <a:tcPr marL="16769" marR="16769" marT="0" marB="0" anchor="ctr"/>
                </a:tc>
                <a:tc>
                  <a:txBody>
                    <a:bodyPr/>
                    <a:lstStyle/>
                    <a:p>
                      <a:pPr algn="r">
                        <a:lnSpc>
                          <a:spcPct val="200000"/>
                        </a:lnSpc>
                        <a:spcAft>
                          <a:spcPts val="0"/>
                        </a:spcAft>
                      </a:pPr>
                      <a:r>
                        <a:rPr lang="es-EC" sz="1000">
                          <a:effectLst/>
                        </a:rPr>
                        <a:t>100</a:t>
                      </a:r>
                      <a:endParaRPr lang="es-EC" sz="1050">
                        <a:effectLst/>
                        <a:latin typeface="Times New Roman" panose="02020603050405020304" pitchFamily="18" charset="0"/>
                        <a:ea typeface="Calibri" panose="020F0502020204030204" pitchFamily="34" charset="0"/>
                      </a:endParaRPr>
                    </a:p>
                  </a:txBody>
                  <a:tcPr marL="16769" marR="16769" marT="0" marB="0" anchor="ctr"/>
                </a:tc>
                <a:tc>
                  <a:txBody>
                    <a:bodyPr/>
                    <a:lstStyle/>
                    <a:p>
                      <a:pPr algn="r">
                        <a:lnSpc>
                          <a:spcPct val="200000"/>
                        </a:lnSpc>
                        <a:spcAft>
                          <a:spcPts val="0"/>
                        </a:spcAft>
                      </a:pPr>
                      <a:r>
                        <a:rPr lang="es-EC" sz="1000">
                          <a:effectLst/>
                        </a:rPr>
                        <a:t>100</a:t>
                      </a:r>
                      <a:endParaRPr lang="es-EC" sz="1050">
                        <a:effectLst/>
                        <a:latin typeface="Times New Roman" panose="02020603050405020304" pitchFamily="18" charset="0"/>
                        <a:ea typeface="Calibri" panose="020F0502020204030204" pitchFamily="34" charset="0"/>
                      </a:endParaRPr>
                    </a:p>
                  </a:txBody>
                  <a:tcPr marL="16769" marR="16769" marT="0" marB="0" anchor="ctr"/>
                </a:tc>
                <a:tc>
                  <a:txBody>
                    <a:bodyPr/>
                    <a:lstStyle/>
                    <a:p>
                      <a:pPr algn="ctr">
                        <a:lnSpc>
                          <a:spcPct val="200000"/>
                        </a:lnSpc>
                        <a:spcAft>
                          <a:spcPts val="0"/>
                        </a:spcAft>
                      </a:pPr>
                      <a:r>
                        <a:rPr lang="es-EC" sz="1000" dirty="0">
                          <a:effectLst/>
                        </a:rPr>
                        <a:t> </a:t>
                      </a:r>
                      <a:endParaRPr lang="es-EC" sz="1050" dirty="0">
                        <a:effectLst/>
                        <a:latin typeface="Times New Roman" panose="02020603050405020304" pitchFamily="18" charset="0"/>
                        <a:ea typeface="Calibri" panose="020F0502020204030204" pitchFamily="34" charset="0"/>
                      </a:endParaRPr>
                    </a:p>
                  </a:txBody>
                  <a:tcPr marL="16769" marR="16769" marT="0" marB="0" anchor="ctr"/>
                </a:tc>
              </a:tr>
            </a:tbl>
          </a:graphicData>
        </a:graphic>
      </p:graphicFrame>
      <p:pic>
        <p:nvPicPr>
          <p:cNvPr id="6" name="Imagen 5"/>
          <p:cNvPicPr/>
          <p:nvPr/>
        </p:nvPicPr>
        <p:blipFill rotWithShape="1">
          <a:blip r:embed="rId2"/>
          <a:srcRect t="16708" b="2956"/>
          <a:stretch/>
        </p:blipFill>
        <p:spPr bwMode="auto">
          <a:xfrm>
            <a:off x="6959990" y="2341464"/>
            <a:ext cx="4947408" cy="20054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4576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0317" y="646709"/>
            <a:ext cx="9905998" cy="760116"/>
          </a:xfrm>
        </p:spPr>
        <p:txBody>
          <a:bodyPr>
            <a:normAutofit/>
          </a:bodyPr>
          <a:lstStyle/>
          <a:p>
            <a:r>
              <a:rPr lang="es-EC" sz="2800" b="1" dirty="0" smtClean="0">
                <a:solidFill>
                  <a:srgbClr val="FFFF00"/>
                </a:solidFill>
              </a:rPr>
              <a:t>A</a:t>
            </a:r>
            <a:r>
              <a:rPr lang="es-EC" sz="2800" b="1" cap="none" dirty="0" smtClean="0">
                <a:solidFill>
                  <a:srgbClr val="FFFF00"/>
                </a:solidFill>
              </a:rPr>
              <a:t>nálisis univariado</a:t>
            </a:r>
            <a:endParaRPr lang="es-EC" sz="2800" cap="none" dirty="0">
              <a:solidFill>
                <a:srgbClr val="FFFF00"/>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2496413014"/>
              </p:ext>
            </p:extLst>
          </p:nvPr>
        </p:nvGraphicFramePr>
        <p:xfrm>
          <a:off x="1060317" y="2233357"/>
          <a:ext cx="6033110" cy="2438400"/>
        </p:xfrm>
        <a:graphic>
          <a:graphicData uri="http://schemas.openxmlformats.org/drawingml/2006/table">
            <a:tbl>
              <a:tblPr firstRow="1" firstCol="1" bandRow="1">
                <a:tableStyleId>{5DA37D80-6434-44D0-A028-1B22A696006F}</a:tableStyleId>
              </a:tblPr>
              <a:tblGrid>
                <a:gridCol w="1287692"/>
                <a:gridCol w="1202391"/>
                <a:gridCol w="1170318"/>
                <a:gridCol w="1170318"/>
                <a:gridCol w="1202391"/>
              </a:tblGrid>
              <a:tr h="758753">
                <a:tc>
                  <a:txBody>
                    <a:bodyPr/>
                    <a:lstStyle/>
                    <a:p>
                      <a:pPr algn="ctr">
                        <a:lnSpc>
                          <a:spcPct val="200000"/>
                        </a:lnSpc>
                        <a:spcAft>
                          <a:spcPts val="0"/>
                        </a:spcAft>
                      </a:pPr>
                      <a:r>
                        <a:rPr lang="es-EC" sz="1200" dirty="0">
                          <a:effectLst/>
                          <a:latin typeface="Calibri" panose="020F0502020204030204" pitchFamily="34" charset="0"/>
                        </a:rPr>
                        <a:t> </a:t>
                      </a:r>
                      <a:endParaRPr lang="es-EC" sz="1400" dirty="0">
                        <a:effectLst/>
                        <a:latin typeface="Calibri" panose="020F0502020204030204" pitchFamily="34" charset="0"/>
                        <a:ea typeface="Calibri" panose="020F0502020204030204" pitchFamily="34" charset="0"/>
                      </a:endParaRPr>
                    </a:p>
                  </a:txBody>
                  <a:tcPr marL="68580" marR="68580" marT="0" marB="0" anchor="ctr">
                    <a:solidFill>
                      <a:schemeClr val="accent2"/>
                    </a:solidFill>
                  </a:tcPr>
                </a:tc>
                <a:tc>
                  <a:txBody>
                    <a:bodyPr/>
                    <a:lstStyle/>
                    <a:p>
                      <a:pPr algn="ctr">
                        <a:lnSpc>
                          <a:spcPct val="200000"/>
                        </a:lnSpc>
                        <a:spcAft>
                          <a:spcPts val="0"/>
                        </a:spcAft>
                      </a:pPr>
                      <a:r>
                        <a:rPr lang="es-EC" sz="1600" dirty="0">
                          <a:effectLst/>
                          <a:latin typeface="Calibri" panose="020F0502020204030204" pitchFamily="34" charset="0"/>
                        </a:rPr>
                        <a:t>Frecuencia</a:t>
                      </a:r>
                      <a:endParaRPr lang="es-EC" sz="1800" dirty="0">
                        <a:effectLst/>
                        <a:latin typeface="Calibri" panose="020F0502020204030204" pitchFamily="34" charset="0"/>
                        <a:ea typeface="Calibri" panose="020F0502020204030204" pitchFamily="34" charset="0"/>
                      </a:endParaRPr>
                    </a:p>
                  </a:txBody>
                  <a:tcPr marL="68580" marR="68580" marT="0" marB="0" anchor="ctr">
                    <a:solidFill>
                      <a:schemeClr val="accent2"/>
                    </a:solidFill>
                  </a:tcPr>
                </a:tc>
                <a:tc>
                  <a:txBody>
                    <a:bodyPr/>
                    <a:lstStyle/>
                    <a:p>
                      <a:pPr algn="ctr">
                        <a:lnSpc>
                          <a:spcPct val="200000"/>
                        </a:lnSpc>
                        <a:spcAft>
                          <a:spcPts val="0"/>
                        </a:spcAft>
                      </a:pPr>
                      <a:r>
                        <a:rPr lang="es-EC" sz="1600" dirty="0">
                          <a:effectLst/>
                          <a:latin typeface="Calibri" panose="020F0502020204030204" pitchFamily="34" charset="0"/>
                        </a:rPr>
                        <a:t>Porcentaje</a:t>
                      </a:r>
                      <a:endParaRPr lang="es-EC" sz="1800" dirty="0">
                        <a:effectLst/>
                        <a:latin typeface="Calibri" panose="020F0502020204030204" pitchFamily="34" charset="0"/>
                        <a:ea typeface="Calibri" panose="020F0502020204030204" pitchFamily="34" charset="0"/>
                      </a:endParaRPr>
                    </a:p>
                  </a:txBody>
                  <a:tcPr marL="68580" marR="68580" marT="0" marB="0" anchor="ctr">
                    <a:solidFill>
                      <a:schemeClr val="accent2"/>
                    </a:solidFill>
                  </a:tcPr>
                </a:tc>
                <a:tc>
                  <a:txBody>
                    <a:bodyPr/>
                    <a:lstStyle/>
                    <a:p>
                      <a:pPr algn="ctr">
                        <a:lnSpc>
                          <a:spcPct val="200000"/>
                        </a:lnSpc>
                        <a:spcAft>
                          <a:spcPts val="0"/>
                        </a:spcAft>
                      </a:pPr>
                      <a:r>
                        <a:rPr lang="es-EC" sz="1600" dirty="0">
                          <a:effectLst/>
                          <a:latin typeface="Calibri" panose="020F0502020204030204" pitchFamily="34" charset="0"/>
                        </a:rPr>
                        <a:t>Porcentaje válido</a:t>
                      </a:r>
                      <a:endParaRPr lang="es-EC" sz="1800" dirty="0">
                        <a:effectLst/>
                        <a:latin typeface="Calibri" panose="020F0502020204030204" pitchFamily="34" charset="0"/>
                        <a:ea typeface="Calibri" panose="020F0502020204030204" pitchFamily="34" charset="0"/>
                      </a:endParaRPr>
                    </a:p>
                  </a:txBody>
                  <a:tcPr marL="68580" marR="68580" marT="0" marB="0" anchor="ctr">
                    <a:solidFill>
                      <a:schemeClr val="accent2"/>
                    </a:solidFill>
                  </a:tcPr>
                </a:tc>
                <a:tc>
                  <a:txBody>
                    <a:bodyPr/>
                    <a:lstStyle/>
                    <a:p>
                      <a:pPr algn="ctr">
                        <a:lnSpc>
                          <a:spcPct val="200000"/>
                        </a:lnSpc>
                        <a:spcAft>
                          <a:spcPts val="0"/>
                        </a:spcAft>
                      </a:pPr>
                      <a:r>
                        <a:rPr lang="es-EC" sz="1600" dirty="0">
                          <a:effectLst/>
                          <a:latin typeface="Calibri" panose="020F0502020204030204" pitchFamily="34" charset="0"/>
                        </a:rPr>
                        <a:t>Porcentaje acumulado</a:t>
                      </a:r>
                      <a:endParaRPr lang="es-EC" sz="1800" dirty="0">
                        <a:effectLst/>
                        <a:latin typeface="Calibri" panose="020F0502020204030204" pitchFamily="34" charset="0"/>
                        <a:ea typeface="Calibri" panose="020F0502020204030204" pitchFamily="34" charset="0"/>
                      </a:endParaRPr>
                    </a:p>
                  </a:txBody>
                  <a:tcPr marL="68580" marR="68580" marT="0" marB="0" anchor="ctr">
                    <a:solidFill>
                      <a:schemeClr val="accent2"/>
                    </a:solidFill>
                  </a:tcPr>
                </a:tc>
              </a:tr>
              <a:tr h="365775">
                <a:tc>
                  <a:txBody>
                    <a:bodyPr/>
                    <a:lstStyle/>
                    <a:p>
                      <a:pPr algn="ctr">
                        <a:lnSpc>
                          <a:spcPct val="200000"/>
                        </a:lnSpc>
                        <a:spcAft>
                          <a:spcPts val="0"/>
                        </a:spcAft>
                      </a:pPr>
                      <a:r>
                        <a:rPr lang="es-EC" sz="1200">
                          <a:effectLst/>
                          <a:latin typeface="Calibri" panose="020F0502020204030204" pitchFamily="34" charset="0"/>
                        </a:rPr>
                        <a:t>Internacional</a:t>
                      </a:r>
                      <a:endParaRPr lang="es-EC" sz="1400">
                        <a:effectLst/>
                        <a:latin typeface="Calibri" panose="020F0502020204030204" pitchFamily="34" charset="0"/>
                        <a:ea typeface="Calibri" panose="020F0502020204030204" pitchFamily="34" charset="0"/>
                      </a:endParaRPr>
                    </a:p>
                  </a:txBody>
                  <a:tcPr marL="68580" marR="68580" marT="0" marB="0" anchor="ctr"/>
                </a:tc>
                <a:tc>
                  <a:txBody>
                    <a:bodyPr/>
                    <a:lstStyle/>
                    <a:p>
                      <a:pPr algn="r">
                        <a:lnSpc>
                          <a:spcPct val="200000"/>
                        </a:lnSpc>
                        <a:spcAft>
                          <a:spcPts val="0"/>
                        </a:spcAft>
                      </a:pPr>
                      <a:r>
                        <a:rPr lang="es-EC" sz="1600">
                          <a:effectLst/>
                          <a:latin typeface="Calibri" panose="020F0502020204030204" pitchFamily="34" charset="0"/>
                        </a:rPr>
                        <a:t>27</a:t>
                      </a:r>
                      <a:endParaRPr lang="es-EC" sz="1800">
                        <a:effectLst/>
                        <a:latin typeface="Calibri" panose="020F0502020204030204" pitchFamily="34" charset="0"/>
                        <a:ea typeface="Calibri" panose="020F0502020204030204" pitchFamily="34" charset="0"/>
                      </a:endParaRPr>
                    </a:p>
                  </a:txBody>
                  <a:tcPr marL="68580" marR="68580" marT="0" marB="0" anchor="ctr"/>
                </a:tc>
                <a:tc>
                  <a:txBody>
                    <a:bodyPr/>
                    <a:lstStyle/>
                    <a:p>
                      <a:pPr algn="r">
                        <a:lnSpc>
                          <a:spcPct val="200000"/>
                        </a:lnSpc>
                        <a:spcAft>
                          <a:spcPts val="0"/>
                        </a:spcAft>
                      </a:pPr>
                      <a:r>
                        <a:rPr lang="es-EC" sz="1600">
                          <a:effectLst/>
                          <a:latin typeface="Calibri" panose="020F0502020204030204" pitchFamily="34" charset="0"/>
                        </a:rPr>
                        <a:t>5,7</a:t>
                      </a:r>
                      <a:endParaRPr lang="es-EC" sz="1800">
                        <a:effectLst/>
                        <a:latin typeface="Calibri" panose="020F0502020204030204" pitchFamily="34" charset="0"/>
                        <a:ea typeface="Calibri" panose="020F0502020204030204" pitchFamily="34" charset="0"/>
                      </a:endParaRPr>
                    </a:p>
                  </a:txBody>
                  <a:tcPr marL="68580" marR="68580" marT="0" marB="0" anchor="ctr"/>
                </a:tc>
                <a:tc>
                  <a:txBody>
                    <a:bodyPr/>
                    <a:lstStyle/>
                    <a:p>
                      <a:pPr algn="r">
                        <a:lnSpc>
                          <a:spcPct val="200000"/>
                        </a:lnSpc>
                        <a:spcAft>
                          <a:spcPts val="0"/>
                        </a:spcAft>
                      </a:pPr>
                      <a:r>
                        <a:rPr lang="es-EC" sz="1600">
                          <a:effectLst/>
                          <a:latin typeface="Calibri" panose="020F0502020204030204" pitchFamily="34" charset="0"/>
                        </a:rPr>
                        <a:t>5,7</a:t>
                      </a:r>
                      <a:endParaRPr lang="es-EC" sz="1800">
                        <a:effectLst/>
                        <a:latin typeface="Calibri" panose="020F0502020204030204" pitchFamily="34" charset="0"/>
                        <a:ea typeface="Calibri" panose="020F0502020204030204" pitchFamily="34" charset="0"/>
                      </a:endParaRPr>
                    </a:p>
                  </a:txBody>
                  <a:tcPr marL="68580" marR="68580" marT="0" marB="0" anchor="ctr"/>
                </a:tc>
                <a:tc>
                  <a:txBody>
                    <a:bodyPr/>
                    <a:lstStyle/>
                    <a:p>
                      <a:pPr algn="r">
                        <a:lnSpc>
                          <a:spcPct val="200000"/>
                        </a:lnSpc>
                        <a:spcAft>
                          <a:spcPts val="0"/>
                        </a:spcAft>
                      </a:pPr>
                      <a:r>
                        <a:rPr lang="es-EC" sz="1600">
                          <a:effectLst/>
                          <a:latin typeface="Calibri" panose="020F0502020204030204" pitchFamily="34" charset="0"/>
                        </a:rPr>
                        <a:t>5,7</a:t>
                      </a:r>
                      <a:endParaRPr lang="es-EC" sz="1800">
                        <a:effectLst/>
                        <a:latin typeface="Calibri" panose="020F0502020204030204" pitchFamily="34" charset="0"/>
                        <a:ea typeface="Calibri" panose="020F0502020204030204" pitchFamily="34" charset="0"/>
                      </a:endParaRPr>
                    </a:p>
                  </a:txBody>
                  <a:tcPr marL="68580" marR="68580" marT="0" marB="0" anchor="ctr"/>
                </a:tc>
              </a:tr>
              <a:tr h="365775">
                <a:tc>
                  <a:txBody>
                    <a:bodyPr/>
                    <a:lstStyle/>
                    <a:p>
                      <a:pPr algn="ctr">
                        <a:lnSpc>
                          <a:spcPct val="200000"/>
                        </a:lnSpc>
                        <a:spcAft>
                          <a:spcPts val="0"/>
                        </a:spcAft>
                      </a:pPr>
                      <a:r>
                        <a:rPr lang="es-EC" sz="1200">
                          <a:effectLst/>
                          <a:latin typeface="Calibri" panose="020F0502020204030204" pitchFamily="34" charset="0"/>
                        </a:rPr>
                        <a:t>Nacional</a:t>
                      </a:r>
                      <a:endParaRPr lang="es-EC" sz="1400">
                        <a:effectLst/>
                        <a:latin typeface="Calibri" panose="020F0502020204030204" pitchFamily="34" charset="0"/>
                        <a:ea typeface="Calibri" panose="020F0502020204030204" pitchFamily="34" charset="0"/>
                      </a:endParaRPr>
                    </a:p>
                  </a:txBody>
                  <a:tcPr marL="68580" marR="68580" marT="0" marB="0" anchor="ctr"/>
                </a:tc>
                <a:tc>
                  <a:txBody>
                    <a:bodyPr/>
                    <a:lstStyle/>
                    <a:p>
                      <a:pPr algn="r">
                        <a:lnSpc>
                          <a:spcPct val="200000"/>
                        </a:lnSpc>
                        <a:spcAft>
                          <a:spcPts val="0"/>
                        </a:spcAft>
                      </a:pPr>
                      <a:r>
                        <a:rPr lang="es-EC" sz="1600">
                          <a:effectLst/>
                          <a:latin typeface="Calibri" panose="020F0502020204030204" pitchFamily="34" charset="0"/>
                        </a:rPr>
                        <a:t>450</a:t>
                      </a:r>
                      <a:endParaRPr lang="es-EC" sz="1800">
                        <a:effectLst/>
                        <a:latin typeface="Calibri" panose="020F0502020204030204" pitchFamily="34" charset="0"/>
                        <a:ea typeface="Calibri" panose="020F0502020204030204" pitchFamily="34" charset="0"/>
                      </a:endParaRPr>
                    </a:p>
                  </a:txBody>
                  <a:tcPr marL="68580" marR="68580" marT="0" marB="0" anchor="ctr"/>
                </a:tc>
                <a:tc>
                  <a:txBody>
                    <a:bodyPr/>
                    <a:lstStyle/>
                    <a:p>
                      <a:pPr algn="r">
                        <a:lnSpc>
                          <a:spcPct val="200000"/>
                        </a:lnSpc>
                        <a:spcAft>
                          <a:spcPts val="0"/>
                        </a:spcAft>
                      </a:pPr>
                      <a:r>
                        <a:rPr lang="es-EC" sz="1600">
                          <a:effectLst/>
                          <a:latin typeface="Calibri" panose="020F0502020204030204" pitchFamily="34" charset="0"/>
                        </a:rPr>
                        <a:t>94,3</a:t>
                      </a:r>
                      <a:endParaRPr lang="es-EC" sz="1800">
                        <a:effectLst/>
                        <a:latin typeface="Calibri" panose="020F0502020204030204" pitchFamily="34" charset="0"/>
                        <a:ea typeface="Calibri" panose="020F0502020204030204" pitchFamily="34" charset="0"/>
                      </a:endParaRPr>
                    </a:p>
                  </a:txBody>
                  <a:tcPr marL="68580" marR="68580" marT="0" marB="0" anchor="ctr"/>
                </a:tc>
                <a:tc>
                  <a:txBody>
                    <a:bodyPr/>
                    <a:lstStyle/>
                    <a:p>
                      <a:pPr algn="r">
                        <a:lnSpc>
                          <a:spcPct val="200000"/>
                        </a:lnSpc>
                        <a:spcAft>
                          <a:spcPts val="0"/>
                        </a:spcAft>
                      </a:pPr>
                      <a:r>
                        <a:rPr lang="es-EC" sz="1600">
                          <a:effectLst/>
                          <a:latin typeface="Calibri" panose="020F0502020204030204" pitchFamily="34" charset="0"/>
                        </a:rPr>
                        <a:t>94,3</a:t>
                      </a:r>
                      <a:endParaRPr lang="es-EC" sz="1800">
                        <a:effectLst/>
                        <a:latin typeface="Calibri" panose="020F0502020204030204" pitchFamily="34" charset="0"/>
                        <a:ea typeface="Calibri" panose="020F0502020204030204" pitchFamily="34" charset="0"/>
                      </a:endParaRPr>
                    </a:p>
                  </a:txBody>
                  <a:tcPr marL="68580" marR="68580" marT="0" marB="0" anchor="ctr"/>
                </a:tc>
                <a:tc>
                  <a:txBody>
                    <a:bodyPr/>
                    <a:lstStyle/>
                    <a:p>
                      <a:pPr algn="r">
                        <a:lnSpc>
                          <a:spcPct val="200000"/>
                        </a:lnSpc>
                        <a:spcAft>
                          <a:spcPts val="0"/>
                        </a:spcAft>
                      </a:pPr>
                      <a:r>
                        <a:rPr lang="es-EC" sz="1600">
                          <a:effectLst/>
                          <a:latin typeface="Calibri" panose="020F0502020204030204" pitchFamily="34" charset="0"/>
                        </a:rPr>
                        <a:t>100</a:t>
                      </a:r>
                      <a:endParaRPr lang="es-EC" sz="1800">
                        <a:effectLst/>
                        <a:latin typeface="Calibri" panose="020F0502020204030204" pitchFamily="34" charset="0"/>
                        <a:ea typeface="Calibri" panose="020F0502020204030204" pitchFamily="34" charset="0"/>
                      </a:endParaRPr>
                    </a:p>
                  </a:txBody>
                  <a:tcPr marL="68580" marR="68580" marT="0" marB="0" anchor="ctr"/>
                </a:tc>
              </a:tr>
              <a:tr h="365776">
                <a:tc>
                  <a:txBody>
                    <a:bodyPr/>
                    <a:lstStyle/>
                    <a:p>
                      <a:pPr algn="ctr">
                        <a:lnSpc>
                          <a:spcPct val="200000"/>
                        </a:lnSpc>
                        <a:spcAft>
                          <a:spcPts val="0"/>
                        </a:spcAft>
                      </a:pPr>
                      <a:r>
                        <a:rPr lang="es-EC" sz="1200">
                          <a:effectLst/>
                          <a:latin typeface="Calibri" panose="020F0502020204030204" pitchFamily="34" charset="0"/>
                        </a:rPr>
                        <a:t>Total</a:t>
                      </a:r>
                      <a:endParaRPr lang="es-EC" sz="1400">
                        <a:effectLst/>
                        <a:latin typeface="Calibri" panose="020F0502020204030204" pitchFamily="34" charset="0"/>
                        <a:ea typeface="Calibri" panose="020F0502020204030204" pitchFamily="34" charset="0"/>
                      </a:endParaRPr>
                    </a:p>
                  </a:txBody>
                  <a:tcPr marL="68580" marR="68580" marT="0" marB="0" anchor="ctr"/>
                </a:tc>
                <a:tc>
                  <a:txBody>
                    <a:bodyPr/>
                    <a:lstStyle/>
                    <a:p>
                      <a:pPr algn="r">
                        <a:lnSpc>
                          <a:spcPct val="200000"/>
                        </a:lnSpc>
                        <a:spcAft>
                          <a:spcPts val="0"/>
                        </a:spcAft>
                      </a:pPr>
                      <a:r>
                        <a:rPr lang="es-EC" sz="1600" dirty="0">
                          <a:effectLst/>
                          <a:latin typeface="Calibri" panose="020F0502020204030204" pitchFamily="34" charset="0"/>
                        </a:rPr>
                        <a:t>477</a:t>
                      </a:r>
                      <a:endParaRPr lang="es-EC"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a:lnSpc>
                          <a:spcPct val="200000"/>
                        </a:lnSpc>
                        <a:spcAft>
                          <a:spcPts val="0"/>
                        </a:spcAft>
                      </a:pPr>
                      <a:r>
                        <a:rPr lang="es-EC" sz="1600" dirty="0">
                          <a:effectLst/>
                          <a:latin typeface="Calibri" panose="020F0502020204030204" pitchFamily="34" charset="0"/>
                        </a:rPr>
                        <a:t>100</a:t>
                      </a:r>
                      <a:endParaRPr lang="es-EC"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a:lnSpc>
                          <a:spcPct val="200000"/>
                        </a:lnSpc>
                        <a:spcAft>
                          <a:spcPts val="0"/>
                        </a:spcAft>
                      </a:pPr>
                      <a:r>
                        <a:rPr lang="es-EC" sz="1600">
                          <a:effectLst/>
                          <a:latin typeface="Calibri" panose="020F0502020204030204" pitchFamily="34" charset="0"/>
                        </a:rPr>
                        <a:t>100</a:t>
                      </a:r>
                      <a:endParaRPr lang="es-EC" sz="18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200000"/>
                        </a:lnSpc>
                        <a:spcAft>
                          <a:spcPts val="0"/>
                        </a:spcAft>
                      </a:pPr>
                      <a:r>
                        <a:rPr lang="es-EC" sz="1600" dirty="0">
                          <a:effectLst/>
                          <a:latin typeface="Calibri" panose="020F0502020204030204" pitchFamily="34" charset="0"/>
                        </a:rPr>
                        <a:t> </a:t>
                      </a:r>
                      <a:endParaRPr lang="es-EC" sz="1800" dirty="0">
                        <a:effectLst/>
                        <a:latin typeface="Calibri" panose="020F0502020204030204" pitchFamily="34" charset="0"/>
                        <a:ea typeface="Calibri" panose="020F0502020204030204" pitchFamily="34" charset="0"/>
                      </a:endParaRPr>
                    </a:p>
                  </a:txBody>
                  <a:tcPr marL="68580" marR="68580" marT="0" marB="0" anchor="ctr"/>
                </a:tc>
              </a:tr>
            </a:tbl>
          </a:graphicData>
        </a:graphic>
      </p:graphicFrame>
      <p:graphicFrame>
        <p:nvGraphicFramePr>
          <p:cNvPr id="6" name="Gráfico 5"/>
          <p:cNvGraphicFramePr>
            <a:graphicFrameLocks/>
          </p:cNvGraphicFramePr>
          <p:nvPr>
            <p:extLst>
              <p:ext uri="{D42A27DB-BD31-4B8C-83A1-F6EECF244321}">
                <p14:modId xmlns:p14="http://schemas.microsoft.com/office/powerpoint/2010/main" val="3723787892"/>
              </p:ext>
            </p:extLst>
          </p:nvPr>
        </p:nvGraphicFramePr>
        <p:xfrm>
          <a:off x="6414905" y="2233357"/>
          <a:ext cx="6091239"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1060317" y="1374559"/>
            <a:ext cx="6096000" cy="369332"/>
          </a:xfrm>
          <a:prstGeom prst="rect">
            <a:avLst/>
          </a:prstGeom>
        </p:spPr>
        <p:txBody>
          <a:bodyPr>
            <a:spAutoFit/>
          </a:bodyPr>
          <a:lstStyle/>
          <a:p>
            <a:r>
              <a:rPr lang="es-EC" b="1" i="1" dirty="0">
                <a:latin typeface="Times New Roman" panose="02020603050405020304" pitchFamily="18" charset="0"/>
                <a:cs typeface="Times New Roman" panose="02020603050405020304" pitchFamily="18" charset="0"/>
              </a:rPr>
              <a:t>El</a:t>
            </a:r>
            <a:r>
              <a:rPr lang="es-EC" i="1" dirty="0">
                <a:latin typeface="Times New Roman" panose="02020603050405020304" pitchFamily="18" charset="0"/>
                <a:cs typeface="Times New Roman" panose="02020603050405020304" pitchFamily="18" charset="0"/>
              </a:rPr>
              <a:t> </a:t>
            </a:r>
            <a:r>
              <a:rPr lang="es-EC" b="1" i="1" dirty="0">
                <a:latin typeface="Times New Roman" panose="02020603050405020304" pitchFamily="18" charset="0"/>
                <a:cs typeface="Times New Roman" panose="02020603050405020304" pitchFamily="18" charset="0"/>
              </a:rPr>
              <a:t>consumo</a:t>
            </a:r>
            <a:r>
              <a:rPr lang="es-EC" i="1" dirty="0">
                <a:latin typeface="Times New Roman" panose="02020603050405020304" pitchFamily="18" charset="0"/>
                <a:cs typeface="Times New Roman" panose="02020603050405020304" pitchFamily="18" charset="0"/>
              </a:rPr>
              <a:t> </a:t>
            </a:r>
            <a:r>
              <a:rPr lang="es-EC" b="1" i="1" dirty="0">
                <a:latin typeface="Times New Roman" panose="02020603050405020304" pitchFamily="18" charset="0"/>
                <a:cs typeface="Times New Roman" panose="02020603050405020304" pitchFamily="18" charset="0"/>
              </a:rPr>
              <a:t>de aceite vegetal de su preferencia es procedencia</a:t>
            </a:r>
            <a:endParaRPr lang="es-EC"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3687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a:extLst>
              <a:ext uri="{28A0092B-C50C-407E-A947-70E740481C1C}">
                <a14:useLocalDpi xmlns:a14="http://schemas.microsoft.com/office/drawing/2010/main" val="0"/>
              </a:ext>
            </a:extLst>
          </a:blip>
          <a:srcRect t="9550" b="2326"/>
          <a:stretch/>
        </p:blipFill>
        <p:spPr bwMode="auto">
          <a:xfrm>
            <a:off x="5556739" y="2127230"/>
            <a:ext cx="5767753" cy="3007478"/>
          </a:xfrm>
          <a:prstGeom prst="rect">
            <a:avLst/>
          </a:prstGeom>
          <a:ln>
            <a:noFill/>
          </a:ln>
          <a:extLst>
            <a:ext uri="{53640926-AAD7-44D8-BBD7-CCE9431645EC}">
              <a14:shadowObscured xmlns:a14="http://schemas.microsoft.com/office/drawing/2010/main"/>
            </a:ext>
          </a:extLst>
        </p:spPr>
      </p:pic>
      <p:graphicFrame>
        <p:nvGraphicFramePr>
          <p:cNvPr id="8" name="Tabla 7"/>
          <p:cNvGraphicFramePr>
            <a:graphicFrameLocks noGrp="1"/>
          </p:cNvGraphicFramePr>
          <p:nvPr>
            <p:extLst>
              <p:ext uri="{D42A27DB-BD31-4B8C-83A1-F6EECF244321}">
                <p14:modId xmlns:p14="http://schemas.microsoft.com/office/powerpoint/2010/main" val="3767324677"/>
              </p:ext>
            </p:extLst>
          </p:nvPr>
        </p:nvGraphicFramePr>
        <p:xfrm>
          <a:off x="812603" y="2127230"/>
          <a:ext cx="4476848" cy="3149019"/>
        </p:xfrm>
        <a:graphic>
          <a:graphicData uri="http://schemas.openxmlformats.org/drawingml/2006/table">
            <a:tbl>
              <a:tblPr>
                <a:tableStyleId>{5DA37D80-6434-44D0-A028-1B22A696006F}</a:tableStyleId>
              </a:tblPr>
              <a:tblGrid>
                <a:gridCol w="1682129"/>
                <a:gridCol w="794707"/>
                <a:gridCol w="1205305"/>
                <a:gridCol w="794707"/>
              </a:tblGrid>
              <a:tr h="449859">
                <a:tc>
                  <a:txBody>
                    <a:bodyPr/>
                    <a:lstStyle/>
                    <a:p>
                      <a:pPr algn="ctr" fontAlgn="ctr"/>
                      <a:endParaRPr lang="es-EC" sz="11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es-EC" sz="1100" u="none" strike="noStrike" dirty="0">
                          <a:effectLst/>
                          <a:latin typeface="Calibri" panose="020F0502020204030204" pitchFamily="34" charset="0"/>
                        </a:rPr>
                        <a:t>Frecuencia</a:t>
                      </a:r>
                      <a:endParaRPr lang="es-EC" sz="11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es-EC" sz="1100" u="none" strike="noStrike" dirty="0">
                          <a:effectLst/>
                          <a:latin typeface="Calibri" panose="020F0502020204030204" pitchFamily="34" charset="0"/>
                        </a:rPr>
                        <a:t>Porcentaje Acumulado </a:t>
                      </a:r>
                      <a:endParaRPr lang="es-EC" sz="11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es-EC" sz="1100" u="none" strike="noStrike" dirty="0">
                          <a:effectLst/>
                          <a:latin typeface="Calibri" panose="020F0502020204030204" pitchFamily="34" charset="0"/>
                        </a:rPr>
                        <a:t>Porcentaje </a:t>
                      </a:r>
                      <a:endParaRPr lang="es-EC" sz="11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r>
              <a:tr h="224930">
                <a:tc>
                  <a:txBody>
                    <a:bodyPr/>
                    <a:lstStyle/>
                    <a:p>
                      <a:pPr algn="l" fontAlgn="b"/>
                      <a:r>
                        <a:rPr lang="es-EC" sz="1100" u="none" strike="noStrike">
                          <a:effectLst/>
                          <a:latin typeface="Calibri" panose="020F0502020204030204" pitchFamily="34" charset="0"/>
                        </a:rPr>
                        <a:t>Palma africana tradicional</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C" sz="1100" u="none" strike="noStrike">
                          <a:effectLst/>
                          <a:latin typeface="Calibri" panose="020F0502020204030204" pitchFamily="34" charset="0"/>
                        </a:rPr>
                        <a:t>146</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u="none" strike="noStrike">
                          <a:effectLst/>
                          <a:latin typeface="Calibri" panose="020F0502020204030204" pitchFamily="34" charset="0"/>
                        </a:rPr>
                        <a:t>30,6%</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14,7%</a:t>
                      </a:r>
                      <a:endParaRPr lang="es-EC" sz="1100" b="0" i="0" u="none" strike="noStrike">
                        <a:solidFill>
                          <a:srgbClr val="000000"/>
                        </a:solidFill>
                        <a:effectLst/>
                        <a:latin typeface="Calibri" panose="020F0502020204030204" pitchFamily="34" charset="0"/>
                      </a:endParaRPr>
                    </a:p>
                  </a:txBody>
                  <a:tcPr marL="9525" marR="9525" marT="9525" marB="0" anchor="b"/>
                </a:tc>
              </a:tr>
              <a:tr h="224930">
                <a:tc>
                  <a:txBody>
                    <a:bodyPr/>
                    <a:lstStyle/>
                    <a:p>
                      <a:pPr algn="l" fontAlgn="b"/>
                      <a:r>
                        <a:rPr lang="es-EC" sz="1100" u="none" strike="noStrike">
                          <a:effectLst/>
                          <a:latin typeface="Calibri" panose="020F0502020204030204" pitchFamily="34" charset="0"/>
                        </a:rPr>
                        <a:t>Girasol</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C" sz="1100" u="none" strike="noStrike">
                          <a:effectLst/>
                          <a:latin typeface="Calibri" panose="020F0502020204030204" pitchFamily="34" charset="0"/>
                        </a:rPr>
                        <a:t>387</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u="none" strike="noStrike">
                          <a:effectLst/>
                          <a:latin typeface="Calibri" panose="020F0502020204030204" pitchFamily="34" charset="0"/>
                        </a:rPr>
                        <a:t>81,1%</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38,9%</a:t>
                      </a:r>
                      <a:endParaRPr lang="es-EC" sz="1100" b="0" i="0" u="none" strike="noStrike">
                        <a:solidFill>
                          <a:srgbClr val="000000"/>
                        </a:solidFill>
                        <a:effectLst/>
                        <a:latin typeface="Calibri" panose="020F0502020204030204" pitchFamily="34" charset="0"/>
                      </a:endParaRPr>
                    </a:p>
                  </a:txBody>
                  <a:tcPr marL="9525" marR="9525" marT="9525" marB="0" anchor="b"/>
                </a:tc>
              </a:tr>
              <a:tr h="224930">
                <a:tc>
                  <a:txBody>
                    <a:bodyPr/>
                    <a:lstStyle/>
                    <a:p>
                      <a:pPr algn="l" fontAlgn="b"/>
                      <a:r>
                        <a:rPr lang="es-EC" sz="1100" u="none" strike="noStrike">
                          <a:effectLst/>
                          <a:latin typeface="Calibri" panose="020F0502020204030204" pitchFamily="34" charset="0"/>
                        </a:rPr>
                        <a:t>Olivo</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C" sz="1100" u="none" strike="noStrike">
                          <a:effectLst/>
                          <a:latin typeface="Calibri" panose="020F0502020204030204" pitchFamily="34" charset="0"/>
                        </a:rPr>
                        <a:t>247</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u="none" strike="noStrike">
                          <a:effectLst/>
                          <a:latin typeface="Calibri" panose="020F0502020204030204" pitchFamily="34" charset="0"/>
                        </a:rPr>
                        <a:t>51,8%</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24,8%</a:t>
                      </a:r>
                      <a:endParaRPr lang="es-EC" sz="1100" b="0" i="0" u="none" strike="noStrike">
                        <a:solidFill>
                          <a:srgbClr val="000000"/>
                        </a:solidFill>
                        <a:effectLst/>
                        <a:latin typeface="Calibri" panose="020F0502020204030204" pitchFamily="34" charset="0"/>
                      </a:endParaRPr>
                    </a:p>
                  </a:txBody>
                  <a:tcPr marL="9525" marR="9525" marT="9525" marB="0" anchor="b"/>
                </a:tc>
              </a:tr>
              <a:tr h="224930">
                <a:tc>
                  <a:txBody>
                    <a:bodyPr/>
                    <a:lstStyle/>
                    <a:p>
                      <a:pPr algn="l" fontAlgn="b"/>
                      <a:r>
                        <a:rPr lang="es-EC" sz="1100" u="none" strike="noStrike">
                          <a:effectLst/>
                          <a:latin typeface="Calibri" panose="020F0502020204030204" pitchFamily="34" charset="0"/>
                        </a:rPr>
                        <a:t>Canola</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C" sz="1100" u="none" strike="noStrike">
                          <a:effectLst/>
                          <a:latin typeface="Calibri" panose="020F0502020204030204" pitchFamily="34" charset="0"/>
                        </a:rPr>
                        <a:t>52</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u="none" strike="noStrike">
                          <a:effectLst/>
                          <a:latin typeface="Calibri" panose="020F0502020204030204" pitchFamily="34" charset="0"/>
                        </a:rPr>
                        <a:t>10,9%</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5,2%</a:t>
                      </a:r>
                      <a:endParaRPr lang="es-EC" sz="1100" b="0" i="0" u="none" strike="noStrike">
                        <a:solidFill>
                          <a:srgbClr val="000000"/>
                        </a:solidFill>
                        <a:effectLst/>
                        <a:latin typeface="Calibri" panose="020F0502020204030204" pitchFamily="34" charset="0"/>
                      </a:endParaRPr>
                    </a:p>
                  </a:txBody>
                  <a:tcPr marL="9525" marR="9525" marT="9525" marB="0" anchor="b"/>
                </a:tc>
              </a:tr>
              <a:tr h="224930">
                <a:tc>
                  <a:txBody>
                    <a:bodyPr/>
                    <a:lstStyle/>
                    <a:p>
                      <a:pPr algn="l" fontAlgn="b"/>
                      <a:r>
                        <a:rPr lang="es-EC" sz="1100" u="none" strike="noStrike">
                          <a:effectLst/>
                          <a:latin typeface="Calibri" panose="020F0502020204030204" pitchFamily="34" charset="0"/>
                        </a:rPr>
                        <a:t>Maiz</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C" sz="1100" u="none" strike="noStrike">
                          <a:effectLst/>
                          <a:latin typeface="Calibri" panose="020F0502020204030204" pitchFamily="34" charset="0"/>
                        </a:rPr>
                        <a:t>24</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u="none" strike="noStrike">
                          <a:effectLst/>
                          <a:latin typeface="Calibri" panose="020F0502020204030204" pitchFamily="34" charset="0"/>
                        </a:rPr>
                        <a:t>5,0%</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2,4%</a:t>
                      </a:r>
                      <a:endParaRPr lang="es-EC" sz="1100" b="0" i="0" u="none" strike="noStrike">
                        <a:solidFill>
                          <a:srgbClr val="000000"/>
                        </a:solidFill>
                        <a:effectLst/>
                        <a:latin typeface="Calibri" panose="020F0502020204030204" pitchFamily="34" charset="0"/>
                      </a:endParaRPr>
                    </a:p>
                  </a:txBody>
                  <a:tcPr marL="9525" marR="9525" marT="9525" marB="0" anchor="b"/>
                </a:tc>
              </a:tr>
              <a:tr h="224930">
                <a:tc>
                  <a:txBody>
                    <a:bodyPr/>
                    <a:lstStyle/>
                    <a:p>
                      <a:pPr algn="l" fontAlgn="b"/>
                      <a:r>
                        <a:rPr lang="es-EC" sz="1100" u="none" strike="noStrike">
                          <a:effectLst/>
                          <a:latin typeface="Calibri" panose="020F0502020204030204" pitchFamily="34" charset="0"/>
                        </a:rPr>
                        <a:t>Aguacate </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C" sz="1100" u="none" strike="noStrike">
                          <a:effectLst/>
                          <a:latin typeface="Calibri" panose="020F0502020204030204" pitchFamily="34" charset="0"/>
                        </a:rPr>
                        <a:t>56</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u="none" strike="noStrike">
                          <a:effectLst/>
                          <a:latin typeface="Calibri" panose="020F0502020204030204" pitchFamily="34" charset="0"/>
                        </a:rPr>
                        <a:t>11,7%</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5,6%</a:t>
                      </a:r>
                      <a:endParaRPr lang="es-EC" sz="1100" b="0" i="0" u="none" strike="noStrike">
                        <a:solidFill>
                          <a:srgbClr val="000000"/>
                        </a:solidFill>
                        <a:effectLst/>
                        <a:latin typeface="Calibri" panose="020F0502020204030204" pitchFamily="34" charset="0"/>
                      </a:endParaRPr>
                    </a:p>
                  </a:txBody>
                  <a:tcPr marL="9525" marR="9525" marT="9525" marB="0" anchor="b"/>
                </a:tc>
              </a:tr>
              <a:tr h="224930">
                <a:tc>
                  <a:txBody>
                    <a:bodyPr/>
                    <a:lstStyle/>
                    <a:p>
                      <a:pPr algn="l" fontAlgn="b"/>
                      <a:r>
                        <a:rPr lang="es-EC" sz="1100" u="none" strike="noStrike">
                          <a:effectLst/>
                          <a:latin typeface="Calibri" panose="020F0502020204030204" pitchFamily="34" charset="0"/>
                        </a:rPr>
                        <a:t>Soya </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C" sz="1100" u="none" strike="noStrike">
                          <a:effectLst/>
                          <a:latin typeface="Calibri" panose="020F0502020204030204" pitchFamily="34" charset="0"/>
                        </a:rPr>
                        <a:t>53</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u="none" strike="noStrike">
                          <a:effectLst/>
                          <a:latin typeface="Calibri" panose="020F0502020204030204" pitchFamily="34" charset="0"/>
                        </a:rPr>
                        <a:t>11,1%</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5,3%</a:t>
                      </a:r>
                      <a:endParaRPr lang="es-EC" sz="1100" b="0" i="0" u="none" strike="noStrike">
                        <a:solidFill>
                          <a:srgbClr val="000000"/>
                        </a:solidFill>
                        <a:effectLst/>
                        <a:latin typeface="Calibri" panose="020F0502020204030204" pitchFamily="34" charset="0"/>
                      </a:endParaRPr>
                    </a:p>
                  </a:txBody>
                  <a:tcPr marL="9525" marR="9525" marT="9525" marB="0" anchor="b"/>
                </a:tc>
              </a:tr>
              <a:tr h="224930">
                <a:tc>
                  <a:txBody>
                    <a:bodyPr/>
                    <a:lstStyle/>
                    <a:p>
                      <a:pPr algn="l" fontAlgn="b"/>
                      <a:r>
                        <a:rPr lang="es-EC" sz="1100" u="none" strike="noStrike">
                          <a:effectLst/>
                          <a:latin typeface="Calibri" panose="020F0502020204030204" pitchFamily="34" charset="0"/>
                        </a:rPr>
                        <a:t>Orujo</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C" sz="1100" u="none" strike="noStrike">
                          <a:effectLst/>
                          <a:latin typeface="Calibri" panose="020F0502020204030204" pitchFamily="34" charset="0"/>
                        </a:rPr>
                        <a:t>22</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u="none" strike="noStrike">
                          <a:effectLst/>
                          <a:latin typeface="Calibri" panose="020F0502020204030204" pitchFamily="34" charset="0"/>
                        </a:rPr>
                        <a:t>4,6%</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2,2%</a:t>
                      </a:r>
                      <a:endParaRPr lang="es-EC" sz="1100" b="0" i="0" u="none" strike="noStrike">
                        <a:solidFill>
                          <a:srgbClr val="000000"/>
                        </a:solidFill>
                        <a:effectLst/>
                        <a:latin typeface="Calibri" panose="020F0502020204030204" pitchFamily="34" charset="0"/>
                      </a:endParaRPr>
                    </a:p>
                  </a:txBody>
                  <a:tcPr marL="9525" marR="9525" marT="9525" marB="0" anchor="b"/>
                </a:tc>
              </a:tr>
              <a:tr h="224930">
                <a:tc>
                  <a:txBody>
                    <a:bodyPr/>
                    <a:lstStyle/>
                    <a:p>
                      <a:pPr algn="l" fontAlgn="b"/>
                      <a:r>
                        <a:rPr lang="es-EC" sz="1100" u="none" strike="noStrike">
                          <a:effectLst/>
                          <a:latin typeface="Calibri" panose="020F0502020204030204" pitchFamily="34" charset="0"/>
                        </a:rPr>
                        <a:t>Coco</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C" sz="1100" u="none" strike="noStrike">
                          <a:effectLst/>
                          <a:latin typeface="Calibri" panose="020F0502020204030204" pitchFamily="34" charset="0"/>
                        </a:rPr>
                        <a:t>6</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u="none" strike="noStrike">
                          <a:effectLst/>
                          <a:latin typeface="Calibri" panose="020F0502020204030204" pitchFamily="34" charset="0"/>
                        </a:rPr>
                        <a:t>1,3%</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latin typeface="Calibri" panose="020F0502020204030204" pitchFamily="34" charset="0"/>
                        </a:rPr>
                        <a:t>0,6%</a:t>
                      </a:r>
                      <a:endParaRPr lang="es-EC" sz="1100" b="0" i="0" u="none" strike="noStrike" dirty="0">
                        <a:solidFill>
                          <a:srgbClr val="000000"/>
                        </a:solidFill>
                        <a:effectLst/>
                        <a:latin typeface="Calibri" panose="020F0502020204030204" pitchFamily="34" charset="0"/>
                      </a:endParaRPr>
                    </a:p>
                  </a:txBody>
                  <a:tcPr marL="9525" marR="9525" marT="9525" marB="0" anchor="b"/>
                </a:tc>
              </a:tr>
              <a:tr h="224930">
                <a:tc>
                  <a:txBody>
                    <a:bodyPr/>
                    <a:lstStyle/>
                    <a:p>
                      <a:pPr algn="l" fontAlgn="b"/>
                      <a:r>
                        <a:rPr lang="es-EC" sz="1100" u="none" strike="noStrike">
                          <a:effectLst/>
                          <a:latin typeface="Calibri" panose="020F0502020204030204" pitchFamily="34" charset="0"/>
                        </a:rPr>
                        <a:t>Aceite sin calorias Pam </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C" sz="1100" u="none" strike="noStrike">
                          <a:effectLst/>
                          <a:latin typeface="Calibri" panose="020F0502020204030204" pitchFamily="34" charset="0"/>
                        </a:rPr>
                        <a:t>2</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u="none" strike="noStrike">
                          <a:effectLst/>
                          <a:latin typeface="Calibri" panose="020F0502020204030204" pitchFamily="34" charset="0"/>
                        </a:rPr>
                        <a:t>0,4%</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latin typeface="Calibri" panose="020F0502020204030204" pitchFamily="34" charset="0"/>
                        </a:rPr>
                        <a:t>0,2%</a:t>
                      </a:r>
                      <a:endParaRPr lang="es-EC" sz="1100" b="0" i="0" u="none" strike="noStrike" dirty="0">
                        <a:solidFill>
                          <a:srgbClr val="000000"/>
                        </a:solidFill>
                        <a:effectLst/>
                        <a:latin typeface="Calibri" panose="020F0502020204030204" pitchFamily="34" charset="0"/>
                      </a:endParaRPr>
                    </a:p>
                  </a:txBody>
                  <a:tcPr marL="9525" marR="9525" marT="9525" marB="0" anchor="b"/>
                </a:tc>
              </a:tr>
              <a:tr h="224930">
                <a:tc>
                  <a:txBody>
                    <a:bodyPr/>
                    <a:lstStyle/>
                    <a:p>
                      <a:pPr algn="l" fontAlgn="b"/>
                      <a:r>
                        <a:rPr lang="es-EC" sz="1100" u="none" strike="noStrike">
                          <a:effectLst/>
                          <a:latin typeface="Calibri" panose="020F0502020204030204" pitchFamily="34" charset="0"/>
                        </a:rPr>
                        <a:t>Jengibre</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C" sz="1100" u="none" strike="noStrike">
                          <a:effectLst/>
                          <a:latin typeface="Calibri" panose="020F0502020204030204" pitchFamily="34" charset="0"/>
                        </a:rPr>
                        <a:t>1</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u="none" strike="noStrike">
                          <a:effectLst/>
                          <a:latin typeface="Calibri" panose="020F0502020204030204" pitchFamily="34" charset="0"/>
                        </a:rPr>
                        <a:t>0,2%</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latin typeface="Calibri" panose="020F0502020204030204" pitchFamily="34" charset="0"/>
                        </a:rPr>
                        <a:t>0,1%</a:t>
                      </a:r>
                      <a:endParaRPr lang="es-EC" sz="1100" b="0" i="0" u="none" strike="noStrike" dirty="0">
                        <a:solidFill>
                          <a:srgbClr val="000000"/>
                        </a:solidFill>
                        <a:effectLst/>
                        <a:latin typeface="Calibri" panose="020F0502020204030204" pitchFamily="34" charset="0"/>
                      </a:endParaRPr>
                    </a:p>
                  </a:txBody>
                  <a:tcPr marL="9525" marR="9525" marT="9525" marB="0" anchor="b"/>
                </a:tc>
              </a:tr>
              <a:tr h="224930">
                <a:tc>
                  <a:txBody>
                    <a:bodyPr/>
                    <a:lstStyle/>
                    <a:p>
                      <a:pPr algn="r" fontAlgn="b"/>
                      <a:r>
                        <a:rPr lang="es-EC" sz="1100" u="none" strike="noStrike">
                          <a:effectLst/>
                          <a:latin typeface="Calibri" panose="020F0502020204030204" pitchFamily="34" charset="0"/>
                        </a:rPr>
                        <a:t>n 477</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996</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latin typeface="Calibri" panose="020F0502020204030204" pitchFamily="34" charset="0"/>
                        </a:rPr>
                        <a:t>1</a:t>
                      </a:r>
                      <a:endParaRPr lang="es-EC"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10" name="Rectángulo 9"/>
          <p:cNvSpPr/>
          <p:nvPr/>
        </p:nvSpPr>
        <p:spPr>
          <a:xfrm>
            <a:off x="812602" y="1480899"/>
            <a:ext cx="6769883" cy="369332"/>
          </a:xfrm>
          <a:prstGeom prst="rect">
            <a:avLst/>
          </a:prstGeom>
        </p:spPr>
        <p:txBody>
          <a:bodyPr wrap="square">
            <a:spAutoFit/>
          </a:bodyPr>
          <a:lstStyle/>
          <a:p>
            <a:r>
              <a:rPr lang="es-EC" b="1" i="1" dirty="0">
                <a:latin typeface="Times New Roman" panose="02020603050405020304" pitchFamily="18" charset="0"/>
                <a:ea typeface="Calibri" panose="020F0502020204030204" pitchFamily="34" charset="0"/>
              </a:rPr>
              <a:t>Señale cuál o cuáles son los tipos de aceite comestible que consume</a:t>
            </a:r>
            <a:endParaRPr lang="es-EC" dirty="0"/>
          </a:p>
        </p:txBody>
      </p:sp>
      <p:sp>
        <p:nvSpPr>
          <p:cNvPr id="11" name="Título 1"/>
          <p:cNvSpPr>
            <a:spLocks noGrp="1"/>
          </p:cNvSpPr>
          <p:nvPr>
            <p:ph type="title"/>
          </p:nvPr>
        </p:nvSpPr>
        <p:spPr>
          <a:xfrm>
            <a:off x="812602" y="582284"/>
            <a:ext cx="9905998" cy="760116"/>
          </a:xfrm>
        </p:spPr>
        <p:txBody>
          <a:bodyPr>
            <a:normAutofit/>
          </a:bodyPr>
          <a:lstStyle/>
          <a:p>
            <a:r>
              <a:rPr lang="es-EC" sz="2800" b="1" dirty="0" smtClean="0">
                <a:solidFill>
                  <a:srgbClr val="FFFF00"/>
                </a:solidFill>
              </a:rPr>
              <a:t>A</a:t>
            </a:r>
            <a:r>
              <a:rPr lang="es-EC" sz="2800" b="1" cap="none" dirty="0" smtClean="0">
                <a:solidFill>
                  <a:srgbClr val="FFFF00"/>
                </a:solidFill>
              </a:rPr>
              <a:t>nálisis univariado</a:t>
            </a:r>
            <a:endParaRPr lang="es-EC" sz="2800" cap="none" dirty="0">
              <a:solidFill>
                <a:srgbClr val="FFFF00"/>
              </a:solidFill>
            </a:endParaRPr>
          </a:p>
        </p:txBody>
      </p:sp>
    </p:spTree>
    <p:extLst>
      <p:ext uri="{BB962C8B-B14F-4D97-AF65-F5344CB8AC3E}">
        <p14:creationId xmlns:p14="http://schemas.microsoft.com/office/powerpoint/2010/main" val="1209038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994117" y="1130243"/>
            <a:ext cx="6729046" cy="646331"/>
          </a:xfrm>
          <a:prstGeom prst="rect">
            <a:avLst/>
          </a:prstGeom>
        </p:spPr>
        <p:txBody>
          <a:bodyPr wrap="square">
            <a:spAutoFit/>
          </a:bodyPr>
          <a:lstStyle/>
          <a:p>
            <a:r>
              <a:rPr lang="es-EC" b="1" i="1" dirty="0">
                <a:latin typeface="Times New Roman" panose="02020603050405020304" pitchFamily="18" charset="0"/>
                <a:ea typeface="Calibri" panose="020F0502020204030204" pitchFamily="34" charset="0"/>
              </a:rPr>
              <a:t>Considera usted que la edad de una persona influye en la decisión de compra al momento de elegir un aceite vegetal</a:t>
            </a:r>
            <a:endParaRPr lang="es-EC" dirty="0"/>
          </a:p>
        </p:txBody>
      </p:sp>
      <p:sp>
        <p:nvSpPr>
          <p:cNvPr id="6" name="Título 1"/>
          <p:cNvSpPr>
            <a:spLocks noGrp="1"/>
          </p:cNvSpPr>
          <p:nvPr>
            <p:ph type="title"/>
          </p:nvPr>
        </p:nvSpPr>
        <p:spPr>
          <a:xfrm>
            <a:off x="994117" y="370127"/>
            <a:ext cx="9905998" cy="760116"/>
          </a:xfrm>
        </p:spPr>
        <p:txBody>
          <a:bodyPr>
            <a:normAutofit/>
          </a:bodyPr>
          <a:lstStyle/>
          <a:p>
            <a:r>
              <a:rPr lang="es-EC" sz="2800" b="1" dirty="0" smtClean="0">
                <a:solidFill>
                  <a:srgbClr val="FFFF00"/>
                </a:solidFill>
              </a:rPr>
              <a:t>A</a:t>
            </a:r>
            <a:r>
              <a:rPr lang="es-EC" sz="2800" b="1" cap="none" dirty="0" smtClean="0">
                <a:solidFill>
                  <a:srgbClr val="FFFF00"/>
                </a:solidFill>
              </a:rPr>
              <a:t>nálisis univariado</a:t>
            </a:r>
            <a:endParaRPr lang="es-EC" sz="2800" cap="none" dirty="0">
              <a:solidFill>
                <a:srgbClr val="FFFF00"/>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501772277"/>
              </p:ext>
            </p:extLst>
          </p:nvPr>
        </p:nvGraphicFramePr>
        <p:xfrm>
          <a:off x="994117" y="2090798"/>
          <a:ext cx="5726430" cy="2733675"/>
        </p:xfrm>
        <a:graphic>
          <a:graphicData uri="http://schemas.openxmlformats.org/drawingml/2006/table">
            <a:tbl>
              <a:tblPr firstRow="1" firstCol="1" bandRow="1">
                <a:tableStyleId>{5DA37D80-6434-44D0-A028-1B22A696006F}</a:tableStyleId>
              </a:tblPr>
              <a:tblGrid>
                <a:gridCol w="1069975"/>
                <a:gridCol w="1134110"/>
                <a:gridCol w="1162685"/>
                <a:gridCol w="1162685"/>
                <a:gridCol w="1196975"/>
              </a:tblGrid>
              <a:tr h="451485">
                <a:tc>
                  <a:txBody>
                    <a:bodyPr/>
                    <a:lstStyle/>
                    <a:p>
                      <a:pPr algn="ctr">
                        <a:lnSpc>
                          <a:spcPct val="200000"/>
                        </a:lnSpc>
                        <a:spcAft>
                          <a:spcPts val="0"/>
                        </a:spcAft>
                      </a:pPr>
                      <a:r>
                        <a:rPr lang="es-EC" sz="1100" dirty="0">
                          <a:effectLst/>
                          <a:latin typeface="Calibri" panose="020F0502020204030204" pitchFamily="34" charset="0"/>
                        </a:rPr>
                        <a:t> </a:t>
                      </a:r>
                      <a:endParaRPr lang="es-EC" sz="12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100" dirty="0">
                          <a:effectLst/>
                          <a:latin typeface="Calibri" panose="020F0502020204030204" pitchFamily="34" charset="0"/>
                        </a:rPr>
                        <a:t>Frecuencia</a:t>
                      </a:r>
                      <a:endParaRPr lang="es-EC" sz="12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100" dirty="0">
                          <a:effectLst/>
                          <a:latin typeface="Calibri" panose="020F0502020204030204" pitchFamily="34" charset="0"/>
                        </a:rPr>
                        <a:t>Porcentaje</a:t>
                      </a:r>
                      <a:endParaRPr lang="es-EC" sz="12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100" dirty="0">
                          <a:effectLst/>
                          <a:latin typeface="Calibri" panose="020F0502020204030204" pitchFamily="34" charset="0"/>
                        </a:rPr>
                        <a:t>Porcentaje válido</a:t>
                      </a:r>
                      <a:endParaRPr lang="es-EC" sz="12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100" dirty="0">
                          <a:effectLst/>
                          <a:latin typeface="Calibri" panose="020F0502020204030204" pitchFamily="34" charset="0"/>
                        </a:rPr>
                        <a:t>Porcentaje acumulado</a:t>
                      </a:r>
                      <a:endParaRPr lang="es-EC" sz="12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r>
              <a:tr h="266065">
                <a:tc>
                  <a:txBody>
                    <a:bodyPr/>
                    <a:lstStyle/>
                    <a:p>
                      <a:pPr>
                        <a:lnSpc>
                          <a:spcPct val="200000"/>
                        </a:lnSpc>
                        <a:spcAft>
                          <a:spcPts val="0"/>
                        </a:spcAft>
                      </a:pPr>
                      <a:r>
                        <a:rPr lang="es-EC" sz="1100">
                          <a:effectLst/>
                          <a:latin typeface="Calibri" panose="020F0502020204030204" pitchFamily="34" charset="0"/>
                        </a:rPr>
                        <a:t>Indeciso</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latin typeface="Calibri" panose="020F0502020204030204" pitchFamily="34" charset="0"/>
                        </a:rPr>
                        <a:t>34</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dirty="0">
                          <a:effectLst/>
                          <a:latin typeface="Calibri" panose="020F0502020204030204" pitchFamily="34" charset="0"/>
                        </a:rPr>
                        <a:t>7,1</a:t>
                      </a:r>
                      <a:endParaRPr lang="es-EC" sz="12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latin typeface="Calibri" panose="020F0502020204030204" pitchFamily="34" charset="0"/>
                        </a:rPr>
                        <a:t>7,1</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latin typeface="Calibri" panose="020F0502020204030204" pitchFamily="34" charset="0"/>
                        </a:rPr>
                        <a:t>7,1</a:t>
                      </a:r>
                      <a:endParaRPr lang="es-EC" sz="1200">
                        <a:effectLst/>
                        <a:latin typeface="Calibri" panose="020F0502020204030204" pitchFamily="34" charset="0"/>
                        <a:ea typeface="Calibri" panose="020F0502020204030204" pitchFamily="34" charset="0"/>
                      </a:endParaRPr>
                    </a:p>
                  </a:txBody>
                  <a:tcPr marL="44450" marR="44450" marT="0" marB="0" anchor="ctr"/>
                </a:tc>
              </a:tr>
              <a:tr h="185420">
                <a:tc>
                  <a:txBody>
                    <a:bodyPr/>
                    <a:lstStyle/>
                    <a:p>
                      <a:pPr>
                        <a:lnSpc>
                          <a:spcPct val="200000"/>
                        </a:lnSpc>
                        <a:spcAft>
                          <a:spcPts val="0"/>
                        </a:spcAft>
                      </a:pPr>
                      <a:r>
                        <a:rPr lang="es-EC" sz="1100">
                          <a:effectLst/>
                          <a:latin typeface="Calibri" panose="020F0502020204030204" pitchFamily="34" charset="0"/>
                        </a:rPr>
                        <a:t>Influyente</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latin typeface="Calibri" panose="020F0502020204030204" pitchFamily="34" charset="0"/>
                        </a:rPr>
                        <a:t>197</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dirty="0">
                          <a:effectLst/>
                          <a:latin typeface="Calibri" panose="020F0502020204030204" pitchFamily="34" charset="0"/>
                        </a:rPr>
                        <a:t>41,3</a:t>
                      </a:r>
                      <a:endParaRPr lang="es-EC" sz="12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latin typeface="Calibri" panose="020F0502020204030204" pitchFamily="34" charset="0"/>
                        </a:rPr>
                        <a:t>41,3</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latin typeface="Calibri" panose="020F0502020204030204" pitchFamily="34" charset="0"/>
                        </a:rPr>
                        <a:t>48,4</a:t>
                      </a:r>
                      <a:endParaRPr lang="es-EC" sz="1200">
                        <a:effectLst/>
                        <a:latin typeface="Calibri" panose="020F0502020204030204" pitchFamily="34" charset="0"/>
                        <a:ea typeface="Calibri" panose="020F0502020204030204" pitchFamily="34" charset="0"/>
                      </a:endParaRPr>
                    </a:p>
                  </a:txBody>
                  <a:tcPr marL="44450" marR="44450" marT="0" marB="0" anchor="ctr"/>
                </a:tc>
              </a:tr>
              <a:tr h="352425">
                <a:tc>
                  <a:txBody>
                    <a:bodyPr/>
                    <a:lstStyle/>
                    <a:p>
                      <a:pPr>
                        <a:lnSpc>
                          <a:spcPct val="200000"/>
                        </a:lnSpc>
                        <a:spcAft>
                          <a:spcPts val="0"/>
                        </a:spcAft>
                      </a:pPr>
                      <a:r>
                        <a:rPr lang="es-EC" sz="1100">
                          <a:effectLst/>
                          <a:latin typeface="Calibri" panose="020F0502020204030204" pitchFamily="34" charset="0"/>
                        </a:rPr>
                        <a:t>Muy influyente</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latin typeface="Calibri" panose="020F0502020204030204" pitchFamily="34" charset="0"/>
                        </a:rPr>
                        <a:t>97</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dirty="0">
                          <a:effectLst/>
                          <a:latin typeface="Calibri" panose="020F0502020204030204" pitchFamily="34" charset="0"/>
                        </a:rPr>
                        <a:t>20,3</a:t>
                      </a:r>
                      <a:endParaRPr lang="es-EC" sz="12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dirty="0">
                          <a:effectLst/>
                          <a:latin typeface="Calibri" panose="020F0502020204030204" pitchFamily="34" charset="0"/>
                        </a:rPr>
                        <a:t>20,3</a:t>
                      </a:r>
                      <a:endParaRPr lang="es-EC" sz="12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latin typeface="Calibri" panose="020F0502020204030204" pitchFamily="34" charset="0"/>
                        </a:rPr>
                        <a:t>68,8</a:t>
                      </a:r>
                      <a:endParaRPr lang="es-EC" sz="1200">
                        <a:effectLst/>
                        <a:latin typeface="Calibri" panose="020F0502020204030204" pitchFamily="34" charset="0"/>
                        <a:ea typeface="Calibri" panose="020F0502020204030204" pitchFamily="34" charset="0"/>
                      </a:endParaRPr>
                    </a:p>
                  </a:txBody>
                  <a:tcPr marL="44450" marR="44450" marT="0" marB="0" anchor="ctr"/>
                </a:tc>
              </a:tr>
              <a:tr h="352425">
                <a:tc>
                  <a:txBody>
                    <a:bodyPr/>
                    <a:lstStyle/>
                    <a:p>
                      <a:pPr>
                        <a:lnSpc>
                          <a:spcPct val="200000"/>
                        </a:lnSpc>
                        <a:spcAft>
                          <a:spcPts val="0"/>
                        </a:spcAft>
                      </a:pPr>
                      <a:r>
                        <a:rPr lang="es-EC" sz="1100">
                          <a:effectLst/>
                          <a:latin typeface="Calibri" panose="020F0502020204030204" pitchFamily="34" charset="0"/>
                        </a:rPr>
                        <a:t>Nada influyente</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latin typeface="Calibri" panose="020F0502020204030204" pitchFamily="34" charset="0"/>
                        </a:rPr>
                        <a:t>76</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latin typeface="Calibri" panose="020F0502020204030204" pitchFamily="34" charset="0"/>
                        </a:rPr>
                        <a:t>15,9</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dirty="0">
                          <a:effectLst/>
                          <a:latin typeface="Calibri" panose="020F0502020204030204" pitchFamily="34" charset="0"/>
                        </a:rPr>
                        <a:t>15,9</a:t>
                      </a:r>
                      <a:endParaRPr lang="es-EC" sz="12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latin typeface="Calibri" panose="020F0502020204030204" pitchFamily="34" charset="0"/>
                        </a:rPr>
                        <a:t>84,7</a:t>
                      </a:r>
                      <a:endParaRPr lang="es-EC" sz="1200">
                        <a:effectLst/>
                        <a:latin typeface="Calibri" panose="020F0502020204030204" pitchFamily="34" charset="0"/>
                        <a:ea typeface="Calibri" panose="020F0502020204030204" pitchFamily="34" charset="0"/>
                      </a:endParaRPr>
                    </a:p>
                  </a:txBody>
                  <a:tcPr marL="44450" marR="44450" marT="0" marB="0" anchor="ctr"/>
                </a:tc>
              </a:tr>
              <a:tr h="352425">
                <a:tc>
                  <a:txBody>
                    <a:bodyPr/>
                    <a:lstStyle/>
                    <a:p>
                      <a:pPr>
                        <a:lnSpc>
                          <a:spcPct val="200000"/>
                        </a:lnSpc>
                        <a:spcAft>
                          <a:spcPts val="0"/>
                        </a:spcAft>
                      </a:pPr>
                      <a:r>
                        <a:rPr lang="es-EC" sz="1100">
                          <a:effectLst/>
                          <a:latin typeface="Calibri" panose="020F0502020204030204" pitchFamily="34" charset="0"/>
                        </a:rPr>
                        <a:t>Poco influyente</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latin typeface="Calibri" panose="020F0502020204030204" pitchFamily="34" charset="0"/>
                        </a:rPr>
                        <a:t>73</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latin typeface="Calibri" panose="020F0502020204030204" pitchFamily="34" charset="0"/>
                        </a:rPr>
                        <a:t>15,3</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dirty="0">
                          <a:effectLst/>
                          <a:latin typeface="Calibri" panose="020F0502020204030204" pitchFamily="34" charset="0"/>
                        </a:rPr>
                        <a:t>15,3</a:t>
                      </a:r>
                      <a:endParaRPr lang="es-EC" sz="12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dirty="0">
                          <a:effectLst/>
                          <a:latin typeface="Calibri" panose="020F0502020204030204" pitchFamily="34" charset="0"/>
                        </a:rPr>
                        <a:t>100</a:t>
                      </a:r>
                      <a:endParaRPr lang="es-EC" sz="1200" dirty="0">
                        <a:effectLst/>
                        <a:latin typeface="Calibri" panose="020F0502020204030204" pitchFamily="34" charset="0"/>
                        <a:ea typeface="Calibri" panose="020F0502020204030204" pitchFamily="34" charset="0"/>
                      </a:endParaRPr>
                    </a:p>
                  </a:txBody>
                  <a:tcPr marL="44450" marR="44450" marT="0" marB="0" anchor="ctr"/>
                </a:tc>
              </a:tr>
              <a:tr h="185420">
                <a:tc>
                  <a:txBody>
                    <a:bodyPr/>
                    <a:lstStyle/>
                    <a:p>
                      <a:pPr algn="ctr">
                        <a:lnSpc>
                          <a:spcPct val="200000"/>
                        </a:lnSpc>
                        <a:spcAft>
                          <a:spcPts val="0"/>
                        </a:spcAft>
                      </a:pPr>
                      <a:r>
                        <a:rPr lang="es-EC" sz="1100" dirty="0">
                          <a:effectLst/>
                          <a:latin typeface="Calibri" panose="020F0502020204030204" pitchFamily="34" charset="0"/>
                        </a:rPr>
                        <a:t>Total</a:t>
                      </a:r>
                      <a:endParaRPr lang="es-EC" sz="12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latin typeface="Calibri" panose="020F0502020204030204" pitchFamily="34" charset="0"/>
                        </a:rPr>
                        <a:t>477</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dirty="0">
                          <a:effectLst/>
                          <a:latin typeface="Calibri" panose="020F0502020204030204" pitchFamily="34" charset="0"/>
                        </a:rPr>
                        <a:t>100</a:t>
                      </a:r>
                      <a:endParaRPr lang="es-EC" sz="12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latin typeface="Calibri" panose="020F0502020204030204" pitchFamily="34" charset="0"/>
                        </a:rPr>
                        <a:t>100</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200000"/>
                        </a:lnSpc>
                        <a:spcAft>
                          <a:spcPts val="0"/>
                        </a:spcAft>
                      </a:pPr>
                      <a:r>
                        <a:rPr lang="es-EC" sz="1100" dirty="0">
                          <a:effectLst/>
                          <a:latin typeface="Calibri" panose="020F0502020204030204" pitchFamily="34" charset="0"/>
                        </a:rPr>
                        <a:t> </a:t>
                      </a:r>
                      <a:endParaRPr lang="es-EC" sz="1200" dirty="0">
                        <a:effectLst/>
                        <a:latin typeface="Calibri" panose="020F0502020204030204" pitchFamily="34" charset="0"/>
                        <a:ea typeface="Calibri" panose="020F0502020204030204" pitchFamily="34" charset="0"/>
                      </a:endParaRPr>
                    </a:p>
                  </a:txBody>
                  <a:tcPr marL="44450" marR="44450" marT="0" marB="0" anchor="ctr"/>
                </a:tc>
              </a:tr>
            </a:tbl>
          </a:graphicData>
        </a:graphic>
      </p:graphicFrame>
      <p:graphicFrame>
        <p:nvGraphicFramePr>
          <p:cNvPr id="9" name="Gráfico 8"/>
          <p:cNvGraphicFramePr>
            <a:graphicFrameLocks/>
          </p:cNvGraphicFramePr>
          <p:nvPr>
            <p:extLst>
              <p:ext uri="{D42A27DB-BD31-4B8C-83A1-F6EECF244321}">
                <p14:modId xmlns:p14="http://schemas.microsoft.com/office/powerpoint/2010/main" val="2581429927"/>
              </p:ext>
            </p:extLst>
          </p:nvPr>
        </p:nvGraphicFramePr>
        <p:xfrm>
          <a:off x="6975230" y="2254348"/>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1663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13278" y="447837"/>
            <a:ext cx="9905998" cy="760116"/>
          </a:xfrm>
        </p:spPr>
        <p:txBody>
          <a:bodyPr>
            <a:normAutofit/>
          </a:bodyPr>
          <a:lstStyle/>
          <a:p>
            <a:r>
              <a:rPr lang="es-EC" sz="2800" b="1" dirty="0" smtClean="0">
                <a:solidFill>
                  <a:srgbClr val="FFFF00"/>
                </a:solidFill>
              </a:rPr>
              <a:t>A</a:t>
            </a:r>
            <a:r>
              <a:rPr lang="es-EC" sz="2800" b="1" cap="none" dirty="0" smtClean="0">
                <a:solidFill>
                  <a:srgbClr val="FFFF00"/>
                </a:solidFill>
              </a:rPr>
              <a:t>nálisis univariado</a:t>
            </a:r>
            <a:endParaRPr lang="es-EC" sz="2800" cap="none" dirty="0">
              <a:solidFill>
                <a:srgbClr val="FFFF00"/>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7098724"/>
              </p:ext>
            </p:extLst>
          </p:nvPr>
        </p:nvGraphicFramePr>
        <p:xfrm>
          <a:off x="1113278" y="1919144"/>
          <a:ext cx="5563235" cy="2682240"/>
        </p:xfrm>
        <a:graphic>
          <a:graphicData uri="http://schemas.openxmlformats.org/drawingml/2006/table">
            <a:tbl>
              <a:tblPr firstRow="1" firstCol="1" bandRow="1">
                <a:tableStyleId>{BC89EF96-8CEA-46FF-86C4-4CE0E7609802}</a:tableStyleId>
              </a:tblPr>
              <a:tblGrid>
                <a:gridCol w="1659255"/>
                <a:gridCol w="975995"/>
                <a:gridCol w="975995"/>
                <a:gridCol w="975995"/>
                <a:gridCol w="975995"/>
              </a:tblGrid>
              <a:tr h="437515">
                <a:tc>
                  <a:txBody>
                    <a:bodyPr/>
                    <a:lstStyle/>
                    <a:p>
                      <a:pPr algn="ctr">
                        <a:lnSpc>
                          <a:spcPct val="200000"/>
                        </a:lnSpc>
                        <a:spcAft>
                          <a:spcPts val="0"/>
                        </a:spcAft>
                      </a:pPr>
                      <a:r>
                        <a:rPr lang="es-EC" sz="1100" dirty="0">
                          <a:effectLst/>
                          <a:latin typeface="Calibri" panose="020F0502020204030204" pitchFamily="34" charset="0"/>
                        </a:rPr>
                        <a:t> </a:t>
                      </a:r>
                      <a:endParaRPr lang="es-EC" sz="12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nSpc>
                          <a:spcPct val="200000"/>
                        </a:lnSpc>
                        <a:spcAft>
                          <a:spcPts val="0"/>
                        </a:spcAft>
                      </a:pPr>
                      <a:r>
                        <a:rPr lang="es-EC" sz="1100" dirty="0">
                          <a:effectLst/>
                          <a:latin typeface="Calibri" panose="020F0502020204030204" pitchFamily="34" charset="0"/>
                        </a:rPr>
                        <a:t>Frecuencia</a:t>
                      </a:r>
                      <a:endParaRPr lang="es-EC" sz="12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nSpc>
                          <a:spcPct val="200000"/>
                        </a:lnSpc>
                        <a:spcAft>
                          <a:spcPts val="0"/>
                        </a:spcAft>
                      </a:pPr>
                      <a:r>
                        <a:rPr lang="es-EC" sz="1100" dirty="0">
                          <a:effectLst/>
                          <a:latin typeface="Calibri" panose="020F0502020204030204" pitchFamily="34" charset="0"/>
                        </a:rPr>
                        <a:t>Porcentaje</a:t>
                      </a:r>
                      <a:endParaRPr lang="es-EC" sz="12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100" dirty="0">
                          <a:effectLst/>
                          <a:latin typeface="Calibri" panose="020F0502020204030204" pitchFamily="34" charset="0"/>
                        </a:rPr>
                        <a:t>Porcentaje válido</a:t>
                      </a:r>
                      <a:endParaRPr lang="es-EC" sz="12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100" dirty="0">
                          <a:effectLst/>
                          <a:latin typeface="Calibri" panose="020F0502020204030204" pitchFamily="34" charset="0"/>
                        </a:rPr>
                        <a:t>Porcentaje acumulado</a:t>
                      </a:r>
                      <a:endParaRPr lang="es-EC" sz="12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r>
              <a:tr h="213360">
                <a:tc>
                  <a:txBody>
                    <a:bodyPr/>
                    <a:lstStyle/>
                    <a:p>
                      <a:pPr>
                        <a:lnSpc>
                          <a:spcPct val="200000"/>
                        </a:lnSpc>
                        <a:spcAft>
                          <a:spcPts val="0"/>
                        </a:spcAft>
                      </a:pPr>
                      <a:r>
                        <a:rPr lang="es-EC" sz="1100">
                          <a:effectLst/>
                          <a:latin typeface="Calibri" panose="020F0502020204030204" pitchFamily="34" charset="0"/>
                        </a:rPr>
                        <a:t>1 Litro</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latin typeface="Calibri" panose="020F0502020204030204" pitchFamily="34" charset="0"/>
                        </a:rPr>
                        <a:t>51</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dirty="0">
                          <a:effectLst/>
                          <a:latin typeface="Calibri" panose="020F0502020204030204" pitchFamily="34" charset="0"/>
                        </a:rPr>
                        <a:t>10,7</a:t>
                      </a:r>
                      <a:endParaRPr lang="es-EC" sz="12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latin typeface="Calibri" panose="020F0502020204030204" pitchFamily="34" charset="0"/>
                        </a:rPr>
                        <a:t>10,7</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latin typeface="Calibri" panose="020F0502020204030204" pitchFamily="34" charset="0"/>
                        </a:rPr>
                        <a:t>10,7</a:t>
                      </a:r>
                      <a:endParaRPr lang="es-EC" sz="1200">
                        <a:effectLst/>
                        <a:latin typeface="Calibri" panose="020F0502020204030204" pitchFamily="34" charset="0"/>
                        <a:ea typeface="Calibri" panose="020F0502020204030204" pitchFamily="34" charset="0"/>
                      </a:endParaRPr>
                    </a:p>
                  </a:txBody>
                  <a:tcPr marL="44450" marR="44450" marT="0" marB="0" anchor="ctr"/>
                </a:tc>
              </a:tr>
              <a:tr h="213360">
                <a:tc>
                  <a:txBody>
                    <a:bodyPr/>
                    <a:lstStyle/>
                    <a:p>
                      <a:pPr>
                        <a:lnSpc>
                          <a:spcPct val="200000"/>
                        </a:lnSpc>
                        <a:spcAft>
                          <a:spcPts val="0"/>
                        </a:spcAft>
                      </a:pPr>
                      <a:r>
                        <a:rPr lang="es-EC" sz="1100">
                          <a:effectLst/>
                          <a:latin typeface="Calibri" panose="020F0502020204030204" pitchFamily="34" charset="0"/>
                        </a:rPr>
                        <a:t>2 Litros</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latin typeface="Calibri" panose="020F0502020204030204" pitchFamily="34" charset="0"/>
                        </a:rPr>
                        <a:t>203</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latin typeface="Calibri" panose="020F0502020204030204" pitchFamily="34" charset="0"/>
                        </a:rPr>
                        <a:t>42,6</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dirty="0">
                          <a:effectLst/>
                          <a:latin typeface="Calibri" panose="020F0502020204030204" pitchFamily="34" charset="0"/>
                        </a:rPr>
                        <a:t>42,6</a:t>
                      </a:r>
                      <a:endParaRPr lang="es-EC" sz="12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latin typeface="Calibri" panose="020F0502020204030204" pitchFamily="34" charset="0"/>
                        </a:rPr>
                        <a:t>53,2</a:t>
                      </a:r>
                      <a:endParaRPr lang="es-EC" sz="1200">
                        <a:effectLst/>
                        <a:latin typeface="Calibri" panose="020F0502020204030204" pitchFamily="34" charset="0"/>
                        <a:ea typeface="Calibri" panose="020F0502020204030204" pitchFamily="34" charset="0"/>
                      </a:endParaRPr>
                    </a:p>
                  </a:txBody>
                  <a:tcPr marL="44450" marR="44450" marT="0" marB="0" anchor="ctr"/>
                </a:tc>
              </a:tr>
              <a:tr h="213360">
                <a:tc>
                  <a:txBody>
                    <a:bodyPr/>
                    <a:lstStyle/>
                    <a:p>
                      <a:pPr>
                        <a:lnSpc>
                          <a:spcPct val="200000"/>
                        </a:lnSpc>
                        <a:spcAft>
                          <a:spcPts val="0"/>
                        </a:spcAft>
                      </a:pPr>
                      <a:r>
                        <a:rPr lang="es-EC" sz="1100">
                          <a:effectLst/>
                          <a:latin typeface="Calibri" panose="020F0502020204030204" pitchFamily="34" charset="0"/>
                        </a:rPr>
                        <a:t>3 Litros</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latin typeface="Calibri" panose="020F0502020204030204" pitchFamily="34" charset="0"/>
                        </a:rPr>
                        <a:t>124</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latin typeface="Calibri" panose="020F0502020204030204" pitchFamily="34" charset="0"/>
                        </a:rPr>
                        <a:t>26</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dirty="0">
                          <a:effectLst/>
                          <a:latin typeface="Calibri" panose="020F0502020204030204" pitchFamily="34" charset="0"/>
                        </a:rPr>
                        <a:t>26</a:t>
                      </a:r>
                      <a:endParaRPr lang="es-EC" sz="12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latin typeface="Calibri" panose="020F0502020204030204" pitchFamily="34" charset="0"/>
                        </a:rPr>
                        <a:t>79,2</a:t>
                      </a:r>
                      <a:endParaRPr lang="es-EC" sz="1200">
                        <a:effectLst/>
                        <a:latin typeface="Calibri" panose="020F0502020204030204" pitchFamily="34" charset="0"/>
                        <a:ea typeface="Calibri" panose="020F0502020204030204" pitchFamily="34" charset="0"/>
                      </a:endParaRPr>
                    </a:p>
                  </a:txBody>
                  <a:tcPr marL="44450" marR="44450" marT="0" marB="0" anchor="ctr"/>
                </a:tc>
              </a:tr>
              <a:tr h="213360">
                <a:tc>
                  <a:txBody>
                    <a:bodyPr/>
                    <a:lstStyle/>
                    <a:p>
                      <a:pPr>
                        <a:lnSpc>
                          <a:spcPct val="200000"/>
                        </a:lnSpc>
                        <a:spcAft>
                          <a:spcPts val="0"/>
                        </a:spcAft>
                      </a:pPr>
                      <a:r>
                        <a:rPr lang="es-EC" sz="1100">
                          <a:effectLst/>
                          <a:latin typeface="Calibri" panose="020F0502020204030204" pitchFamily="34" charset="0"/>
                        </a:rPr>
                        <a:t>4 Litros</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latin typeface="Calibri" panose="020F0502020204030204" pitchFamily="34" charset="0"/>
                        </a:rPr>
                        <a:t>60</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latin typeface="Calibri" panose="020F0502020204030204" pitchFamily="34" charset="0"/>
                        </a:rPr>
                        <a:t>12,6</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dirty="0">
                          <a:effectLst/>
                          <a:latin typeface="Calibri" panose="020F0502020204030204" pitchFamily="34" charset="0"/>
                        </a:rPr>
                        <a:t>12,6</a:t>
                      </a:r>
                      <a:endParaRPr lang="es-EC" sz="12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dirty="0">
                          <a:effectLst/>
                          <a:latin typeface="Calibri" panose="020F0502020204030204" pitchFamily="34" charset="0"/>
                        </a:rPr>
                        <a:t>91,8</a:t>
                      </a:r>
                      <a:endParaRPr lang="es-EC" sz="1200" dirty="0">
                        <a:effectLst/>
                        <a:latin typeface="Calibri" panose="020F0502020204030204" pitchFamily="34" charset="0"/>
                        <a:ea typeface="Calibri" panose="020F0502020204030204" pitchFamily="34" charset="0"/>
                      </a:endParaRPr>
                    </a:p>
                  </a:txBody>
                  <a:tcPr marL="44450" marR="44450" marT="0" marB="0" anchor="ctr"/>
                </a:tc>
              </a:tr>
              <a:tr h="0">
                <a:tc>
                  <a:txBody>
                    <a:bodyPr/>
                    <a:lstStyle/>
                    <a:p>
                      <a:pPr>
                        <a:lnSpc>
                          <a:spcPct val="200000"/>
                        </a:lnSpc>
                        <a:spcAft>
                          <a:spcPts val="0"/>
                        </a:spcAft>
                      </a:pPr>
                      <a:r>
                        <a:rPr lang="es-EC" sz="1100">
                          <a:effectLst/>
                          <a:latin typeface="Calibri" panose="020F0502020204030204" pitchFamily="34" charset="0"/>
                        </a:rPr>
                        <a:t>5 Litros en adelante</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latin typeface="Calibri" panose="020F0502020204030204" pitchFamily="34" charset="0"/>
                        </a:rPr>
                        <a:t>39</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latin typeface="Calibri" panose="020F0502020204030204" pitchFamily="34" charset="0"/>
                        </a:rPr>
                        <a:t>8,2</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latin typeface="Calibri" panose="020F0502020204030204" pitchFamily="34" charset="0"/>
                        </a:rPr>
                        <a:t>8,2</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dirty="0">
                          <a:effectLst/>
                          <a:latin typeface="Calibri" panose="020F0502020204030204" pitchFamily="34" charset="0"/>
                        </a:rPr>
                        <a:t>100</a:t>
                      </a:r>
                      <a:endParaRPr lang="es-EC" sz="1200" dirty="0">
                        <a:effectLst/>
                        <a:latin typeface="Calibri" panose="020F0502020204030204" pitchFamily="34" charset="0"/>
                        <a:ea typeface="Calibri" panose="020F0502020204030204" pitchFamily="34" charset="0"/>
                      </a:endParaRPr>
                    </a:p>
                  </a:txBody>
                  <a:tcPr marL="44450" marR="44450" marT="0" marB="0" anchor="ctr"/>
                </a:tc>
              </a:tr>
              <a:tr h="223520">
                <a:tc>
                  <a:txBody>
                    <a:bodyPr/>
                    <a:lstStyle/>
                    <a:p>
                      <a:pPr algn="ctr">
                        <a:lnSpc>
                          <a:spcPct val="200000"/>
                        </a:lnSpc>
                        <a:spcAft>
                          <a:spcPts val="0"/>
                        </a:spcAft>
                      </a:pPr>
                      <a:r>
                        <a:rPr lang="es-EC" sz="1100">
                          <a:effectLst/>
                          <a:latin typeface="Calibri" panose="020F0502020204030204" pitchFamily="34" charset="0"/>
                        </a:rPr>
                        <a:t>Total</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latin typeface="Calibri" panose="020F0502020204030204" pitchFamily="34" charset="0"/>
                        </a:rPr>
                        <a:t>477</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latin typeface="Calibri" panose="020F0502020204030204" pitchFamily="34" charset="0"/>
                        </a:rPr>
                        <a:t>100</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latin typeface="Calibri" panose="020F0502020204030204" pitchFamily="34" charset="0"/>
                        </a:rPr>
                        <a:t>100</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200000"/>
                        </a:lnSpc>
                        <a:spcAft>
                          <a:spcPts val="0"/>
                        </a:spcAft>
                      </a:pPr>
                      <a:r>
                        <a:rPr lang="es-EC" sz="1100" dirty="0">
                          <a:effectLst/>
                          <a:latin typeface="Calibri" panose="020F0502020204030204" pitchFamily="34" charset="0"/>
                        </a:rPr>
                        <a:t> </a:t>
                      </a:r>
                      <a:endParaRPr lang="es-EC" sz="1200" dirty="0">
                        <a:effectLst/>
                        <a:latin typeface="Calibri" panose="020F0502020204030204" pitchFamily="34" charset="0"/>
                        <a:ea typeface="Calibri" panose="020F0502020204030204" pitchFamily="34" charset="0"/>
                      </a:endParaRPr>
                    </a:p>
                  </a:txBody>
                  <a:tcPr marL="44450" marR="44450" marT="0" marB="0" anchor="ctr"/>
                </a:tc>
              </a:tr>
            </a:tbl>
          </a:graphicData>
        </a:graphic>
      </p:graphicFrame>
      <p:sp>
        <p:nvSpPr>
          <p:cNvPr id="6" name="Rectángulo 5"/>
          <p:cNvSpPr/>
          <p:nvPr/>
        </p:nvSpPr>
        <p:spPr>
          <a:xfrm>
            <a:off x="1113278" y="1207953"/>
            <a:ext cx="7654344" cy="458074"/>
          </a:xfrm>
          <a:prstGeom prst="rect">
            <a:avLst/>
          </a:prstGeom>
        </p:spPr>
        <p:txBody>
          <a:bodyPr wrap="square">
            <a:spAutoFit/>
          </a:bodyPr>
          <a:lstStyle/>
          <a:p>
            <a:pPr>
              <a:lnSpc>
                <a:spcPct val="150000"/>
              </a:lnSpc>
              <a:spcAft>
                <a:spcPts val="0"/>
              </a:spcAft>
            </a:pPr>
            <a:r>
              <a:rPr lang="es-EC" b="1" i="1" dirty="0">
                <a:latin typeface="Times New Roman" panose="02020603050405020304" pitchFamily="18" charset="0"/>
                <a:ea typeface="Times New Roman" panose="02020603050405020304" pitchFamily="18" charset="0"/>
                <a:cs typeface="Times New Roman" panose="02020603050405020304" pitchFamily="18" charset="0"/>
              </a:rPr>
              <a:t>Cuál es el nivel de consumo mensual de aceite que realizan en su hogar </a:t>
            </a:r>
            <a:endParaRPr lang="es-EC"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7" name="Gráfico 6"/>
          <p:cNvGraphicFramePr>
            <a:graphicFrameLocks/>
          </p:cNvGraphicFramePr>
          <p:nvPr>
            <p:extLst>
              <p:ext uri="{D42A27DB-BD31-4B8C-83A1-F6EECF244321}">
                <p14:modId xmlns:p14="http://schemas.microsoft.com/office/powerpoint/2010/main" val="1052949942"/>
              </p:ext>
            </p:extLst>
          </p:nvPr>
        </p:nvGraphicFramePr>
        <p:xfrm>
          <a:off x="6926688" y="1919144"/>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8161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13277" y="380057"/>
            <a:ext cx="9905998" cy="760116"/>
          </a:xfrm>
        </p:spPr>
        <p:txBody>
          <a:bodyPr>
            <a:normAutofit/>
          </a:bodyPr>
          <a:lstStyle/>
          <a:p>
            <a:r>
              <a:rPr lang="es-EC" sz="2800" b="1" dirty="0" smtClean="0">
                <a:solidFill>
                  <a:srgbClr val="FFFF00"/>
                </a:solidFill>
              </a:rPr>
              <a:t>A</a:t>
            </a:r>
            <a:r>
              <a:rPr lang="es-EC" sz="2800" b="1" cap="none" dirty="0" smtClean="0">
                <a:solidFill>
                  <a:srgbClr val="FFFF00"/>
                </a:solidFill>
              </a:rPr>
              <a:t>nálisis univariado</a:t>
            </a:r>
            <a:endParaRPr lang="es-EC" sz="2800" cap="none" dirty="0">
              <a:solidFill>
                <a:srgbClr val="FFFF0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1569487813"/>
              </p:ext>
            </p:extLst>
          </p:nvPr>
        </p:nvGraphicFramePr>
        <p:xfrm>
          <a:off x="1113277" y="1813768"/>
          <a:ext cx="5068581" cy="3737025"/>
        </p:xfrm>
        <a:graphic>
          <a:graphicData uri="http://schemas.openxmlformats.org/drawingml/2006/table">
            <a:tbl>
              <a:tblPr>
                <a:tableStyleId>{5DA37D80-6434-44D0-A028-1B22A696006F}</a:tableStyleId>
              </a:tblPr>
              <a:tblGrid>
                <a:gridCol w="1638714"/>
                <a:gridCol w="1143289"/>
                <a:gridCol w="1143289"/>
                <a:gridCol w="1143289"/>
              </a:tblGrid>
              <a:tr h="467129">
                <a:tc>
                  <a:txBody>
                    <a:bodyPr/>
                    <a:lstStyle/>
                    <a:p>
                      <a:pPr algn="l" fontAlgn="b"/>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accent2"/>
                    </a:solidFill>
                  </a:tcPr>
                </a:tc>
                <a:tc>
                  <a:txBody>
                    <a:bodyPr/>
                    <a:lstStyle/>
                    <a:p>
                      <a:pPr algn="ctr" fontAlgn="ctr"/>
                      <a:r>
                        <a:rPr lang="es-EC" sz="1100" u="none" strike="noStrike" dirty="0">
                          <a:effectLst/>
                          <a:latin typeface="Calibri" panose="020F0502020204030204" pitchFamily="34" charset="0"/>
                        </a:rPr>
                        <a:t>Frecuencia</a:t>
                      </a:r>
                      <a:endParaRPr lang="es-EC" sz="11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es-EC" sz="1100" u="none" strike="noStrike" dirty="0">
                          <a:effectLst/>
                          <a:latin typeface="Calibri" panose="020F0502020204030204" pitchFamily="34" charset="0"/>
                        </a:rPr>
                        <a:t>Porcentaje acumulado</a:t>
                      </a:r>
                      <a:endParaRPr lang="es-EC" sz="11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es-EC" sz="1100" u="none" strike="noStrike" dirty="0">
                          <a:effectLst/>
                          <a:latin typeface="Calibri" panose="020F0502020204030204" pitchFamily="34" charset="0"/>
                        </a:rPr>
                        <a:t>Porcentaje</a:t>
                      </a:r>
                      <a:endParaRPr lang="es-EC" sz="11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r>
              <a:tr h="233564">
                <a:tc>
                  <a:txBody>
                    <a:bodyPr/>
                    <a:lstStyle/>
                    <a:p>
                      <a:pPr algn="l" fontAlgn="b"/>
                      <a:r>
                        <a:rPr lang="es-EC" sz="1100" u="none" strike="noStrike">
                          <a:effectLst/>
                          <a:latin typeface="Calibri" panose="020F0502020204030204" pitchFamily="34" charset="0"/>
                        </a:rPr>
                        <a:t>La favorita</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latin typeface="Calibri" panose="020F0502020204030204" pitchFamily="34" charset="0"/>
                        </a:rPr>
                        <a:t>231</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48,4%</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19,19%</a:t>
                      </a:r>
                      <a:endParaRPr lang="es-EC" sz="1100" b="0" i="0" u="none" strike="noStrike">
                        <a:solidFill>
                          <a:srgbClr val="000000"/>
                        </a:solidFill>
                        <a:effectLst/>
                        <a:latin typeface="Calibri" panose="020F0502020204030204" pitchFamily="34" charset="0"/>
                      </a:endParaRPr>
                    </a:p>
                  </a:txBody>
                  <a:tcPr marL="9525" marR="9525" marT="9525" marB="0" anchor="b"/>
                </a:tc>
              </a:tr>
              <a:tr h="233564">
                <a:tc>
                  <a:txBody>
                    <a:bodyPr/>
                    <a:lstStyle/>
                    <a:p>
                      <a:pPr algn="l" fontAlgn="b"/>
                      <a:r>
                        <a:rPr lang="es-EC" sz="1100" u="none" strike="noStrike">
                          <a:effectLst/>
                          <a:latin typeface="Calibri" panose="020F0502020204030204" pitchFamily="34" charset="0"/>
                        </a:rPr>
                        <a:t>Cocinero</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170</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latin typeface="Calibri" panose="020F0502020204030204" pitchFamily="34" charset="0"/>
                        </a:rPr>
                        <a:t>35,6%</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14,12%</a:t>
                      </a:r>
                      <a:endParaRPr lang="es-EC" sz="1100" b="0" i="0" u="none" strike="noStrike">
                        <a:solidFill>
                          <a:srgbClr val="000000"/>
                        </a:solidFill>
                        <a:effectLst/>
                        <a:latin typeface="Calibri" panose="020F0502020204030204" pitchFamily="34" charset="0"/>
                      </a:endParaRPr>
                    </a:p>
                  </a:txBody>
                  <a:tcPr marL="9525" marR="9525" marT="9525" marB="0" anchor="b"/>
                </a:tc>
              </a:tr>
              <a:tr h="233564">
                <a:tc>
                  <a:txBody>
                    <a:bodyPr/>
                    <a:lstStyle/>
                    <a:p>
                      <a:pPr algn="l" fontAlgn="b"/>
                      <a:r>
                        <a:rPr lang="es-EC" sz="1100" u="none" strike="noStrike">
                          <a:effectLst/>
                          <a:latin typeface="Calibri" panose="020F0502020204030204" pitchFamily="34" charset="0"/>
                        </a:rPr>
                        <a:t>Palma de oro</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142</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latin typeface="Calibri" panose="020F0502020204030204" pitchFamily="34" charset="0"/>
                        </a:rPr>
                        <a:t>29,8%</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11,79%</a:t>
                      </a:r>
                      <a:endParaRPr lang="es-EC" sz="1100" b="0" i="0" u="none" strike="noStrike">
                        <a:solidFill>
                          <a:srgbClr val="000000"/>
                        </a:solidFill>
                        <a:effectLst/>
                        <a:latin typeface="Calibri" panose="020F0502020204030204" pitchFamily="34" charset="0"/>
                      </a:endParaRPr>
                    </a:p>
                  </a:txBody>
                  <a:tcPr marL="9525" marR="9525" marT="9525" marB="0" anchor="b"/>
                </a:tc>
              </a:tr>
              <a:tr h="233564">
                <a:tc>
                  <a:txBody>
                    <a:bodyPr/>
                    <a:lstStyle/>
                    <a:p>
                      <a:pPr algn="l" fontAlgn="b"/>
                      <a:r>
                        <a:rPr lang="es-EC" sz="1100" u="none" strike="noStrike">
                          <a:effectLst/>
                          <a:latin typeface="Calibri" panose="020F0502020204030204" pitchFamily="34" charset="0"/>
                        </a:rPr>
                        <a:t>Alesol</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110</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latin typeface="Calibri" panose="020F0502020204030204" pitchFamily="34" charset="0"/>
                        </a:rPr>
                        <a:t>23,1%</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9,14%</a:t>
                      </a:r>
                      <a:endParaRPr lang="es-EC" sz="1100" b="0" i="0" u="none" strike="noStrike">
                        <a:solidFill>
                          <a:srgbClr val="000000"/>
                        </a:solidFill>
                        <a:effectLst/>
                        <a:latin typeface="Calibri" panose="020F0502020204030204" pitchFamily="34" charset="0"/>
                      </a:endParaRPr>
                    </a:p>
                  </a:txBody>
                  <a:tcPr marL="9525" marR="9525" marT="9525" marB="0" anchor="b"/>
                </a:tc>
              </a:tr>
              <a:tr h="233564">
                <a:tc>
                  <a:txBody>
                    <a:bodyPr/>
                    <a:lstStyle/>
                    <a:p>
                      <a:pPr algn="l" fontAlgn="b"/>
                      <a:r>
                        <a:rPr lang="es-EC" sz="1100" u="none" strike="noStrike">
                          <a:effectLst/>
                          <a:latin typeface="Calibri" panose="020F0502020204030204" pitchFamily="34" charset="0"/>
                        </a:rPr>
                        <a:t>Aceite supermaxi</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24</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latin typeface="Calibri" panose="020F0502020204030204" pitchFamily="34" charset="0"/>
                        </a:rPr>
                        <a:t>5,0%</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1,99%</a:t>
                      </a:r>
                      <a:endParaRPr lang="es-EC" sz="1100" b="0" i="0" u="none" strike="noStrike">
                        <a:solidFill>
                          <a:srgbClr val="000000"/>
                        </a:solidFill>
                        <a:effectLst/>
                        <a:latin typeface="Calibri" panose="020F0502020204030204" pitchFamily="34" charset="0"/>
                      </a:endParaRPr>
                    </a:p>
                  </a:txBody>
                  <a:tcPr marL="9525" marR="9525" marT="9525" marB="0" anchor="b"/>
                </a:tc>
              </a:tr>
              <a:tr h="233564">
                <a:tc>
                  <a:txBody>
                    <a:bodyPr/>
                    <a:lstStyle/>
                    <a:p>
                      <a:pPr algn="l" fontAlgn="b"/>
                      <a:r>
                        <a:rPr lang="es-EC" sz="1100" u="none" strike="noStrike">
                          <a:effectLst/>
                          <a:latin typeface="Calibri" panose="020F0502020204030204" pitchFamily="34" charset="0"/>
                        </a:rPr>
                        <a:t>La española</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66</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13,8%</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latin typeface="Calibri" panose="020F0502020204030204" pitchFamily="34" charset="0"/>
                        </a:rPr>
                        <a:t>5,48%</a:t>
                      </a:r>
                      <a:endParaRPr lang="es-EC" sz="1100" b="0" i="0" u="none" strike="noStrike" dirty="0">
                        <a:solidFill>
                          <a:srgbClr val="000000"/>
                        </a:solidFill>
                        <a:effectLst/>
                        <a:latin typeface="Calibri" panose="020F0502020204030204" pitchFamily="34" charset="0"/>
                      </a:endParaRPr>
                    </a:p>
                  </a:txBody>
                  <a:tcPr marL="9525" marR="9525" marT="9525" marB="0" anchor="b"/>
                </a:tc>
              </a:tr>
              <a:tr h="233564">
                <a:tc>
                  <a:txBody>
                    <a:bodyPr/>
                    <a:lstStyle/>
                    <a:p>
                      <a:pPr algn="l" fontAlgn="b"/>
                      <a:r>
                        <a:rPr lang="es-EC" sz="1100" u="none" strike="noStrike">
                          <a:effectLst/>
                          <a:latin typeface="Calibri" panose="020F0502020204030204" pitchFamily="34" charset="0"/>
                        </a:rPr>
                        <a:t>Carbonell</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64</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13,4%</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latin typeface="Calibri" panose="020F0502020204030204" pitchFamily="34" charset="0"/>
                        </a:rPr>
                        <a:t>5,32%</a:t>
                      </a:r>
                      <a:endParaRPr lang="es-EC" sz="1100" b="0" i="0" u="none" strike="noStrike" dirty="0">
                        <a:solidFill>
                          <a:srgbClr val="000000"/>
                        </a:solidFill>
                        <a:effectLst/>
                        <a:latin typeface="Calibri" panose="020F0502020204030204" pitchFamily="34" charset="0"/>
                      </a:endParaRPr>
                    </a:p>
                  </a:txBody>
                  <a:tcPr marL="9525" marR="9525" marT="9525" marB="0" anchor="b"/>
                </a:tc>
              </a:tr>
              <a:tr h="233564">
                <a:tc>
                  <a:txBody>
                    <a:bodyPr/>
                    <a:lstStyle/>
                    <a:p>
                      <a:pPr algn="l" fontAlgn="b"/>
                      <a:r>
                        <a:rPr lang="es-EC" sz="1100" u="none" strike="noStrike">
                          <a:effectLst/>
                          <a:latin typeface="Calibri" panose="020F0502020204030204" pitchFamily="34" charset="0"/>
                        </a:rPr>
                        <a:t>Arbolito </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125</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26,2%</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latin typeface="Calibri" panose="020F0502020204030204" pitchFamily="34" charset="0"/>
                        </a:rPr>
                        <a:t>10,38%</a:t>
                      </a:r>
                      <a:endParaRPr lang="es-EC" sz="1100" b="0" i="0" u="none" strike="noStrike" dirty="0">
                        <a:solidFill>
                          <a:srgbClr val="000000"/>
                        </a:solidFill>
                        <a:effectLst/>
                        <a:latin typeface="Calibri" panose="020F0502020204030204" pitchFamily="34" charset="0"/>
                      </a:endParaRPr>
                    </a:p>
                  </a:txBody>
                  <a:tcPr marL="9525" marR="9525" marT="9525" marB="0" anchor="b"/>
                </a:tc>
              </a:tr>
              <a:tr h="233564">
                <a:tc>
                  <a:txBody>
                    <a:bodyPr/>
                    <a:lstStyle/>
                    <a:p>
                      <a:pPr algn="l" fontAlgn="b"/>
                      <a:r>
                        <a:rPr lang="es-EC" sz="1100" u="none" strike="noStrike">
                          <a:effectLst/>
                          <a:latin typeface="Calibri" panose="020F0502020204030204" pitchFamily="34" charset="0"/>
                        </a:rPr>
                        <a:t>Girasol </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267</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56,0%</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latin typeface="Calibri" panose="020F0502020204030204" pitchFamily="34" charset="0"/>
                        </a:rPr>
                        <a:t>22,18%</a:t>
                      </a:r>
                      <a:endParaRPr lang="es-EC" sz="1100" b="0" i="0" u="none" strike="noStrike" dirty="0">
                        <a:solidFill>
                          <a:srgbClr val="000000"/>
                        </a:solidFill>
                        <a:effectLst/>
                        <a:latin typeface="Calibri" panose="020F0502020204030204" pitchFamily="34" charset="0"/>
                      </a:endParaRPr>
                    </a:p>
                  </a:txBody>
                  <a:tcPr marL="9525" marR="9525" marT="9525" marB="0" anchor="b"/>
                </a:tc>
              </a:tr>
              <a:tr h="233564">
                <a:tc>
                  <a:txBody>
                    <a:bodyPr/>
                    <a:lstStyle/>
                    <a:p>
                      <a:pPr algn="l" fontAlgn="b"/>
                      <a:r>
                        <a:rPr lang="es-EC" sz="1100" u="none" strike="noStrike">
                          <a:effectLst/>
                          <a:latin typeface="Calibri" panose="020F0502020204030204" pitchFamily="34" charset="0"/>
                        </a:rPr>
                        <a:t>Coconut </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1</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0,2%</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latin typeface="Calibri" panose="020F0502020204030204" pitchFamily="34" charset="0"/>
                        </a:rPr>
                        <a:t>0,08%</a:t>
                      </a:r>
                      <a:endParaRPr lang="es-EC" sz="1100" b="0" i="0" u="none" strike="noStrike" dirty="0">
                        <a:solidFill>
                          <a:srgbClr val="000000"/>
                        </a:solidFill>
                        <a:effectLst/>
                        <a:latin typeface="Calibri" panose="020F0502020204030204" pitchFamily="34" charset="0"/>
                      </a:endParaRPr>
                    </a:p>
                  </a:txBody>
                  <a:tcPr marL="9525" marR="9525" marT="9525" marB="0" anchor="b"/>
                </a:tc>
              </a:tr>
              <a:tr h="233564">
                <a:tc>
                  <a:txBody>
                    <a:bodyPr/>
                    <a:lstStyle/>
                    <a:p>
                      <a:pPr algn="l" fontAlgn="b"/>
                      <a:r>
                        <a:rPr lang="es-EC" sz="1100" u="none" strike="noStrike">
                          <a:effectLst/>
                          <a:latin typeface="Calibri" panose="020F0502020204030204" pitchFamily="34" charset="0"/>
                        </a:rPr>
                        <a:t>Aldaluz</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2</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0,4%</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latin typeface="Calibri" panose="020F0502020204030204" pitchFamily="34" charset="0"/>
                        </a:rPr>
                        <a:t>0,17%</a:t>
                      </a:r>
                      <a:endParaRPr lang="es-EC" sz="1100" b="0" i="0" u="none" strike="noStrike" dirty="0">
                        <a:solidFill>
                          <a:srgbClr val="000000"/>
                        </a:solidFill>
                        <a:effectLst/>
                        <a:latin typeface="Calibri" panose="020F0502020204030204" pitchFamily="34" charset="0"/>
                      </a:endParaRPr>
                    </a:p>
                  </a:txBody>
                  <a:tcPr marL="9525" marR="9525" marT="9525" marB="0" anchor="b"/>
                </a:tc>
              </a:tr>
              <a:tr h="233564">
                <a:tc>
                  <a:txBody>
                    <a:bodyPr/>
                    <a:lstStyle/>
                    <a:p>
                      <a:pPr algn="l" fontAlgn="b"/>
                      <a:r>
                        <a:rPr lang="es-EC" sz="1100" u="none" strike="noStrike">
                          <a:effectLst/>
                          <a:latin typeface="Calibri" panose="020F0502020204030204" pitchFamily="34" charset="0"/>
                        </a:rPr>
                        <a:t>Tri Reinado</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1</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0,2%</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latin typeface="Calibri" panose="020F0502020204030204" pitchFamily="34" charset="0"/>
                        </a:rPr>
                        <a:t>0,08%</a:t>
                      </a:r>
                      <a:endParaRPr lang="es-EC" sz="1100" b="0" i="0" u="none" strike="noStrike" dirty="0">
                        <a:solidFill>
                          <a:srgbClr val="000000"/>
                        </a:solidFill>
                        <a:effectLst/>
                        <a:latin typeface="Calibri" panose="020F0502020204030204" pitchFamily="34" charset="0"/>
                      </a:endParaRPr>
                    </a:p>
                  </a:txBody>
                  <a:tcPr marL="9525" marR="9525" marT="9525" marB="0" anchor="b"/>
                </a:tc>
              </a:tr>
              <a:tr h="233564">
                <a:tc>
                  <a:txBody>
                    <a:bodyPr/>
                    <a:lstStyle/>
                    <a:p>
                      <a:pPr algn="l" fontAlgn="b"/>
                      <a:r>
                        <a:rPr lang="es-EC" sz="1100" u="none" strike="noStrike">
                          <a:effectLst/>
                          <a:latin typeface="Calibri" panose="020F0502020204030204" pitchFamily="34" charset="0"/>
                        </a:rPr>
                        <a:t>Snob</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1</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0,2%</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latin typeface="Calibri" panose="020F0502020204030204" pitchFamily="34" charset="0"/>
                        </a:rPr>
                        <a:t>0,08%</a:t>
                      </a:r>
                      <a:endParaRPr lang="es-EC" sz="1100" b="0" i="0" u="none" strike="noStrike" dirty="0">
                        <a:solidFill>
                          <a:srgbClr val="000000"/>
                        </a:solidFill>
                        <a:effectLst/>
                        <a:latin typeface="Calibri" panose="020F0502020204030204" pitchFamily="34" charset="0"/>
                      </a:endParaRPr>
                    </a:p>
                  </a:txBody>
                  <a:tcPr marL="9525" marR="9525" marT="9525" marB="0" anchor="b"/>
                </a:tc>
              </a:tr>
              <a:tr h="233564">
                <a:tc>
                  <a:txBody>
                    <a:bodyPr/>
                    <a:lstStyle/>
                    <a:p>
                      <a:pPr algn="ctr" fontAlgn="b"/>
                      <a:r>
                        <a:rPr lang="es-EC" sz="1100" u="none" strike="noStrike">
                          <a:effectLst/>
                          <a:latin typeface="Calibri" panose="020F0502020204030204" pitchFamily="34" charset="0"/>
                        </a:rPr>
                        <a:t>n 477</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1204</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dirty="0">
                          <a:effectLst/>
                          <a:latin typeface="Calibri" panose="020F0502020204030204" pitchFamily="34" charset="0"/>
                        </a:rPr>
                        <a:t>1</a:t>
                      </a:r>
                      <a:endParaRPr lang="es-EC"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pic>
        <p:nvPicPr>
          <p:cNvPr id="5" name="Imagen 4"/>
          <p:cNvPicPr/>
          <p:nvPr/>
        </p:nvPicPr>
        <p:blipFill rotWithShape="1">
          <a:blip r:embed="rId2">
            <a:extLst>
              <a:ext uri="{28A0092B-C50C-407E-A947-70E740481C1C}">
                <a14:useLocalDpi xmlns:a14="http://schemas.microsoft.com/office/drawing/2010/main" val="0"/>
              </a:ext>
            </a:extLst>
          </a:blip>
          <a:srcRect t="16279"/>
          <a:stretch/>
        </p:blipFill>
        <p:spPr bwMode="auto">
          <a:xfrm>
            <a:off x="6349283" y="2474103"/>
            <a:ext cx="5423079" cy="2213806"/>
          </a:xfrm>
          <a:prstGeom prst="rect">
            <a:avLst/>
          </a:prstGeom>
          <a:noFill/>
          <a:ln>
            <a:noFill/>
          </a:ln>
          <a:extLst>
            <a:ext uri="{53640926-AAD7-44D8-BBD7-CCE9431645EC}">
              <a14:shadowObscured xmlns:a14="http://schemas.microsoft.com/office/drawing/2010/main"/>
            </a:ext>
          </a:extLst>
        </p:spPr>
      </p:pic>
      <p:sp>
        <p:nvSpPr>
          <p:cNvPr id="3" name="Rectángulo 2"/>
          <p:cNvSpPr/>
          <p:nvPr/>
        </p:nvSpPr>
        <p:spPr>
          <a:xfrm>
            <a:off x="987379" y="963776"/>
            <a:ext cx="7783133" cy="646331"/>
          </a:xfrm>
          <a:prstGeom prst="rect">
            <a:avLst/>
          </a:prstGeom>
        </p:spPr>
        <p:txBody>
          <a:bodyPr wrap="square">
            <a:spAutoFit/>
          </a:bodyPr>
          <a:lstStyle/>
          <a:p>
            <a:r>
              <a:rPr lang="es-EC" b="1" i="1" dirty="0">
                <a:latin typeface="Times New Roman" panose="02020603050405020304" pitchFamily="18" charset="0"/>
                <a:ea typeface="Calibri" panose="020F0502020204030204" pitchFamily="34" charset="0"/>
              </a:rPr>
              <a:t>Cuál o cuáles son las marcas de aceite de su preferencia que actualmente consume</a:t>
            </a:r>
            <a:endParaRPr lang="es-EC" b="1" i="1" dirty="0"/>
          </a:p>
        </p:txBody>
      </p:sp>
    </p:spTree>
    <p:extLst>
      <p:ext uri="{BB962C8B-B14F-4D97-AF65-F5344CB8AC3E}">
        <p14:creationId xmlns:p14="http://schemas.microsoft.com/office/powerpoint/2010/main" val="4136118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95339" y="336541"/>
            <a:ext cx="9905998" cy="760116"/>
          </a:xfrm>
        </p:spPr>
        <p:txBody>
          <a:bodyPr>
            <a:normAutofit/>
          </a:bodyPr>
          <a:lstStyle/>
          <a:p>
            <a:r>
              <a:rPr lang="es-EC" sz="2800" b="1" dirty="0" smtClean="0">
                <a:solidFill>
                  <a:srgbClr val="FFFF00"/>
                </a:solidFill>
              </a:rPr>
              <a:t>A</a:t>
            </a:r>
            <a:r>
              <a:rPr lang="es-EC" sz="2800" b="1" cap="none" dirty="0" smtClean="0">
                <a:solidFill>
                  <a:srgbClr val="FFFF00"/>
                </a:solidFill>
              </a:rPr>
              <a:t>nálisis univariado</a:t>
            </a:r>
            <a:endParaRPr lang="es-EC" sz="2800" cap="none" dirty="0">
              <a:solidFill>
                <a:srgbClr val="FFFF0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2815629814"/>
              </p:ext>
            </p:extLst>
          </p:nvPr>
        </p:nvGraphicFramePr>
        <p:xfrm>
          <a:off x="1016356" y="1653422"/>
          <a:ext cx="5957223" cy="4358640"/>
        </p:xfrm>
        <a:graphic>
          <a:graphicData uri="http://schemas.openxmlformats.org/drawingml/2006/table">
            <a:tbl>
              <a:tblPr firstRow="1" firstCol="1" bandRow="1">
                <a:tableStyleId>{5DA37D80-6434-44D0-A028-1B22A696006F}</a:tableStyleId>
              </a:tblPr>
              <a:tblGrid>
                <a:gridCol w="1290298"/>
                <a:gridCol w="1178388"/>
                <a:gridCol w="1154408"/>
                <a:gridCol w="1154408"/>
                <a:gridCol w="1179721"/>
              </a:tblGrid>
              <a:tr h="544879">
                <a:tc>
                  <a:txBody>
                    <a:bodyPr/>
                    <a:lstStyle/>
                    <a:p>
                      <a:pPr algn="ctr">
                        <a:lnSpc>
                          <a:spcPct val="200000"/>
                        </a:lnSpc>
                        <a:spcAft>
                          <a:spcPts val="0"/>
                        </a:spcAft>
                      </a:pPr>
                      <a:r>
                        <a:rPr lang="es-EC" sz="1100" dirty="0">
                          <a:effectLst/>
                          <a:latin typeface="Calibri" panose="020F0502020204030204" pitchFamily="34" charset="0"/>
                        </a:rPr>
                        <a:t> </a:t>
                      </a:r>
                      <a:endParaRPr lang="es-EC" sz="1200" dirty="0">
                        <a:effectLst/>
                        <a:latin typeface="Calibri" panose="020F0502020204030204" pitchFamily="34" charset="0"/>
                        <a:ea typeface="Calibri" panose="020F0502020204030204" pitchFamily="34" charset="0"/>
                      </a:endParaRPr>
                    </a:p>
                  </a:txBody>
                  <a:tcPr marL="36119" marR="36119" marT="0" marB="0" anchor="ctr">
                    <a:solidFill>
                      <a:schemeClr val="accent2"/>
                    </a:solidFill>
                  </a:tcPr>
                </a:tc>
                <a:tc>
                  <a:txBody>
                    <a:bodyPr/>
                    <a:lstStyle/>
                    <a:p>
                      <a:pPr algn="ctr">
                        <a:lnSpc>
                          <a:spcPct val="200000"/>
                        </a:lnSpc>
                        <a:spcAft>
                          <a:spcPts val="0"/>
                        </a:spcAft>
                      </a:pPr>
                      <a:r>
                        <a:rPr lang="es-EC" sz="1100" dirty="0">
                          <a:effectLst/>
                          <a:latin typeface="Calibri" panose="020F0502020204030204" pitchFamily="34" charset="0"/>
                        </a:rPr>
                        <a:t>Frecuencia</a:t>
                      </a:r>
                      <a:endParaRPr lang="es-EC" sz="1200" dirty="0">
                        <a:effectLst/>
                        <a:latin typeface="Calibri" panose="020F0502020204030204" pitchFamily="34" charset="0"/>
                        <a:ea typeface="Calibri" panose="020F0502020204030204" pitchFamily="34" charset="0"/>
                      </a:endParaRPr>
                    </a:p>
                  </a:txBody>
                  <a:tcPr marL="36119" marR="36119" marT="0" marB="0" anchor="ctr">
                    <a:solidFill>
                      <a:schemeClr val="accent2"/>
                    </a:solidFill>
                  </a:tcPr>
                </a:tc>
                <a:tc>
                  <a:txBody>
                    <a:bodyPr/>
                    <a:lstStyle/>
                    <a:p>
                      <a:pPr algn="ctr">
                        <a:lnSpc>
                          <a:spcPct val="200000"/>
                        </a:lnSpc>
                        <a:spcAft>
                          <a:spcPts val="0"/>
                        </a:spcAft>
                      </a:pPr>
                      <a:r>
                        <a:rPr lang="es-EC" sz="1100">
                          <a:effectLst/>
                          <a:latin typeface="Calibri" panose="020F0502020204030204" pitchFamily="34" charset="0"/>
                        </a:rPr>
                        <a:t>Porcentaje</a:t>
                      </a:r>
                      <a:endParaRPr lang="es-EC" sz="1200">
                        <a:effectLst/>
                        <a:latin typeface="Calibri" panose="020F0502020204030204" pitchFamily="34" charset="0"/>
                        <a:ea typeface="Calibri" panose="020F0502020204030204" pitchFamily="34" charset="0"/>
                      </a:endParaRPr>
                    </a:p>
                  </a:txBody>
                  <a:tcPr marL="36119" marR="36119" marT="0" marB="0" anchor="ctr">
                    <a:solidFill>
                      <a:schemeClr val="accent2"/>
                    </a:solidFill>
                  </a:tcPr>
                </a:tc>
                <a:tc>
                  <a:txBody>
                    <a:bodyPr/>
                    <a:lstStyle/>
                    <a:p>
                      <a:pPr algn="ctr">
                        <a:lnSpc>
                          <a:spcPct val="200000"/>
                        </a:lnSpc>
                        <a:spcAft>
                          <a:spcPts val="0"/>
                        </a:spcAft>
                      </a:pPr>
                      <a:r>
                        <a:rPr lang="es-EC" sz="1100" dirty="0">
                          <a:effectLst/>
                          <a:latin typeface="Calibri" panose="020F0502020204030204" pitchFamily="34" charset="0"/>
                        </a:rPr>
                        <a:t>Porcentaje válido</a:t>
                      </a:r>
                      <a:endParaRPr lang="es-EC" sz="1200" dirty="0">
                        <a:effectLst/>
                        <a:latin typeface="Calibri" panose="020F0502020204030204" pitchFamily="34" charset="0"/>
                        <a:ea typeface="Calibri" panose="020F0502020204030204" pitchFamily="34" charset="0"/>
                      </a:endParaRPr>
                    </a:p>
                  </a:txBody>
                  <a:tcPr marL="36119" marR="36119" marT="0" marB="0" anchor="ctr">
                    <a:solidFill>
                      <a:schemeClr val="accent2"/>
                    </a:solidFill>
                  </a:tcPr>
                </a:tc>
                <a:tc>
                  <a:txBody>
                    <a:bodyPr/>
                    <a:lstStyle/>
                    <a:p>
                      <a:pPr algn="ctr">
                        <a:lnSpc>
                          <a:spcPct val="200000"/>
                        </a:lnSpc>
                        <a:spcAft>
                          <a:spcPts val="0"/>
                        </a:spcAft>
                      </a:pPr>
                      <a:r>
                        <a:rPr lang="es-EC" sz="1100" dirty="0">
                          <a:effectLst/>
                          <a:latin typeface="Calibri" panose="020F0502020204030204" pitchFamily="34" charset="0"/>
                        </a:rPr>
                        <a:t>Porcentaje acumulado</a:t>
                      </a:r>
                      <a:endParaRPr lang="es-EC" sz="1200" dirty="0">
                        <a:effectLst/>
                        <a:latin typeface="Calibri" panose="020F0502020204030204" pitchFamily="34" charset="0"/>
                        <a:ea typeface="Calibri" panose="020F0502020204030204" pitchFamily="34" charset="0"/>
                      </a:endParaRPr>
                    </a:p>
                  </a:txBody>
                  <a:tcPr marL="36119" marR="36119" marT="0" marB="0" anchor="ctr">
                    <a:solidFill>
                      <a:schemeClr val="accent2"/>
                    </a:solidFill>
                  </a:tcPr>
                </a:tc>
              </a:tr>
              <a:tr h="272439">
                <a:tc>
                  <a:txBody>
                    <a:bodyPr/>
                    <a:lstStyle/>
                    <a:p>
                      <a:pPr>
                        <a:lnSpc>
                          <a:spcPct val="200000"/>
                        </a:lnSpc>
                        <a:spcAft>
                          <a:spcPts val="0"/>
                        </a:spcAft>
                      </a:pPr>
                      <a:r>
                        <a:rPr lang="es-EC" sz="1100">
                          <a:effectLst/>
                          <a:latin typeface="Calibri" panose="020F0502020204030204" pitchFamily="34" charset="0"/>
                        </a:rPr>
                        <a:t>Abuelos</a:t>
                      </a:r>
                      <a:endParaRPr lang="es-EC" sz="120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dirty="0">
                          <a:effectLst/>
                          <a:latin typeface="Calibri" panose="020F0502020204030204" pitchFamily="34" charset="0"/>
                        </a:rPr>
                        <a:t>24</a:t>
                      </a:r>
                      <a:endParaRPr lang="es-EC" sz="1200" dirty="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dirty="0">
                          <a:effectLst/>
                          <a:latin typeface="Calibri" panose="020F0502020204030204" pitchFamily="34" charset="0"/>
                        </a:rPr>
                        <a:t>5</a:t>
                      </a:r>
                      <a:endParaRPr lang="es-EC" sz="1200" dirty="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a:effectLst/>
                          <a:latin typeface="Calibri" panose="020F0502020204030204" pitchFamily="34" charset="0"/>
                        </a:rPr>
                        <a:t>5</a:t>
                      </a:r>
                      <a:endParaRPr lang="es-EC" sz="120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a:effectLst/>
                          <a:latin typeface="Calibri" panose="020F0502020204030204" pitchFamily="34" charset="0"/>
                        </a:rPr>
                        <a:t>5</a:t>
                      </a:r>
                      <a:endParaRPr lang="es-EC" sz="1200">
                        <a:effectLst/>
                        <a:latin typeface="Calibri" panose="020F0502020204030204" pitchFamily="34" charset="0"/>
                        <a:ea typeface="Calibri" panose="020F0502020204030204" pitchFamily="34" charset="0"/>
                      </a:endParaRPr>
                    </a:p>
                  </a:txBody>
                  <a:tcPr marL="36119" marR="36119" marT="0" marB="0" anchor="ctr"/>
                </a:tc>
              </a:tr>
              <a:tr h="272439">
                <a:tc>
                  <a:txBody>
                    <a:bodyPr/>
                    <a:lstStyle/>
                    <a:p>
                      <a:pPr>
                        <a:lnSpc>
                          <a:spcPct val="200000"/>
                        </a:lnSpc>
                        <a:spcAft>
                          <a:spcPts val="0"/>
                        </a:spcAft>
                      </a:pPr>
                      <a:r>
                        <a:rPr lang="es-EC" sz="1100">
                          <a:effectLst/>
                          <a:latin typeface="Calibri" panose="020F0502020204030204" pitchFamily="34" charset="0"/>
                        </a:rPr>
                        <a:t>Amigos</a:t>
                      </a:r>
                      <a:endParaRPr lang="es-EC" sz="120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dirty="0">
                          <a:effectLst/>
                          <a:latin typeface="Calibri" panose="020F0502020204030204" pitchFamily="34" charset="0"/>
                        </a:rPr>
                        <a:t>12</a:t>
                      </a:r>
                      <a:endParaRPr lang="es-EC" sz="1200" dirty="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dirty="0">
                          <a:effectLst/>
                          <a:latin typeface="Calibri" panose="020F0502020204030204" pitchFamily="34" charset="0"/>
                        </a:rPr>
                        <a:t>2,5</a:t>
                      </a:r>
                      <a:endParaRPr lang="es-EC" sz="1200" dirty="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a:effectLst/>
                          <a:latin typeface="Calibri" panose="020F0502020204030204" pitchFamily="34" charset="0"/>
                        </a:rPr>
                        <a:t>2,5</a:t>
                      </a:r>
                      <a:endParaRPr lang="es-EC" sz="120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a:effectLst/>
                          <a:latin typeface="Calibri" panose="020F0502020204030204" pitchFamily="34" charset="0"/>
                        </a:rPr>
                        <a:t>7,5</a:t>
                      </a:r>
                      <a:endParaRPr lang="es-EC" sz="1200">
                        <a:effectLst/>
                        <a:latin typeface="Calibri" panose="020F0502020204030204" pitchFamily="34" charset="0"/>
                        <a:ea typeface="Calibri" panose="020F0502020204030204" pitchFamily="34" charset="0"/>
                      </a:endParaRPr>
                    </a:p>
                  </a:txBody>
                  <a:tcPr marL="36119" marR="36119" marT="0" marB="0" anchor="ctr"/>
                </a:tc>
              </a:tr>
              <a:tr h="272439">
                <a:tc>
                  <a:txBody>
                    <a:bodyPr/>
                    <a:lstStyle/>
                    <a:p>
                      <a:pPr>
                        <a:lnSpc>
                          <a:spcPct val="200000"/>
                        </a:lnSpc>
                        <a:spcAft>
                          <a:spcPts val="0"/>
                        </a:spcAft>
                      </a:pPr>
                      <a:r>
                        <a:rPr lang="es-EC" sz="1100">
                          <a:effectLst/>
                          <a:latin typeface="Calibri" panose="020F0502020204030204" pitchFamily="34" charset="0"/>
                        </a:rPr>
                        <a:t>Asesor comercial</a:t>
                      </a:r>
                      <a:endParaRPr lang="es-EC" sz="120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dirty="0">
                          <a:effectLst/>
                          <a:latin typeface="Calibri" panose="020F0502020204030204" pitchFamily="34" charset="0"/>
                        </a:rPr>
                        <a:t>2</a:t>
                      </a:r>
                      <a:endParaRPr lang="es-EC" sz="1200" dirty="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dirty="0">
                          <a:effectLst/>
                          <a:latin typeface="Calibri" panose="020F0502020204030204" pitchFamily="34" charset="0"/>
                        </a:rPr>
                        <a:t>0,4</a:t>
                      </a:r>
                      <a:endParaRPr lang="es-EC" sz="1200" dirty="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a:effectLst/>
                          <a:latin typeface="Calibri" panose="020F0502020204030204" pitchFamily="34" charset="0"/>
                        </a:rPr>
                        <a:t>0,4</a:t>
                      </a:r>
                      <a:endParaRPr lang="es-EC" sz="120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a:effectLst/>
                          <a:latin typeface="Calibri" panose="020F0502020204030204" pitchFamily="34" charset="0"/>
                        </a:rPr>
                        <a:t>8</a:t>
                      </a:r>
                      <a:endParaRPr lang="es-EC" sz="1200">
                        <a:effectLst/>
                        <a:latin typeface="Calibri" panose="020F0502020204030204" pitchFamily="34" charset="0"/>
                        <a:ea typeface="Calibri" panose="020F0502020204030204" pitchFamily="34" charset="0"/>
                      </a:endParaRPr>
                    </a:p>
                  </a:txBody>
                  <a:tcPr marL="36119" marR="36119" marT="0" marB="0" anchor="ctr"/>
                </a:tc>
              </a:tr>
              <a:tr h="272439">
                <a:tc>
                  <a:txBody>
                    <a:bodyPr/>
                    <a:lstStyle/>
                    <a:p>
                      <a:pPr>
                        <a:lnSpc>
                          <a:spcPct val="200000"/>
                        </a:lnSpc>
                        <a:spcAft>
                          <a:spcPts val="0"/>
                        </a:spcAft>
                      </a:pPr>
                      <a:r>
                        <a:rPr lang="es-EC" sz="1100" dirty="0">
                          <a:effectLst/>
                          <a:latin typeface="Calibri" panose="020F0502020204030204" pitchFamily="34" charset="0"/>
                        </a:rPr>
                        <a:t>Cónyuge</a:t>
                      </a:r>
                      <a:endParaRPr lang="es-EC" sz="1200" dirty="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a:effectLst/>
                          <a:latin typeface="Calibri" panose="020F0502020204030204" pitchFamily="34" charset="0"/>
                        </a:rPr>
                        <a:t>112</a:t>
                      </a:r>
                      <a:endParaRPr lang="es-EC" sz="120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dirty="0">
                          <a:effectLst/>
                          <a:latin typeface="Calibri" panose="020F0502020204030204" pitchFamily="34" charset="0"/>
                        </a:rPr>
                        <a:t>23,5</a:t>
                      </a:r>
                      <a:endParaRPr lang="es-EC" sz="1200" dirty="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a:effectLst/>
                          <a:latin typeface="Calibri" panose="020F0502020204030204" pitchFamily="34" charset="0"/>
                        </a:rPr>
                        <a:t>23,5</a:t>
                      </a:r>
                      <a:endParaRPr lang="es-EC" sz="120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a:effectLst/>
                          <a:latin typeface="Calibri" panose="020F0502020204030204" pitchFamily="34" charset="0"/>
                        </a:rPr>
                        <a:t>31,4</a:t>
                      </a:r>
                      <a:endParaRPr lang="es-EC" sz="1200">
                        <a:effectLst/>
                        <a:latin typeface="Calibri" panose="020F0502020204030204" pitchFamily="34" charset="0"/>
                        <a:ea typeface="Calibri" panose="020F0502020204030204" pitchFamily="34" charset="0"/>
                      </a:endParaRPr>
                    </a:p>
                  </a:txBody>
                  <a:tcPr marL="36119" marR="36119" marT="0" marB="0" anchor="ctr"/>
                </a:tc>
              </a:tr>
              <a:tr h="272439">
                <a:tc>
                  <a:txBody>
                    <a:bodyPr/>
                    <a:lstStyle/>
                    <a:p>
                      <a:pPr>
                        <a:lnSpc>
                          <a:spcPct val="200000"/>
                        </a:lnSpc>
                        <a:spcAft>
                          <a:spcPts val="0"/>
                        </a:spcAft>
                      </a:pPr>
                      <a:r>
                        <a:rPr lang="es-EC" sz="1100">
                          <a:effectLst/>
                          <a:latin typeface="Calibri" panose="020F0502020204030204" pitchFamily="34" charset="0"/>
                        </a:rPr>
                        <a:t>Hermanos</a:t>
                      </a:r>
                      <a:endParaRPr lang="es-EC" sz="120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a:effectLst/>
                          <a:latin typeface="Calibri" panose="020F0502020204030204" pitchFamily="34" charset="0"/>
                        </a:rPr>
                        <a:t>16</a:t>
                      </a:r>
                      <a:endParaRPr lang="es-EC" sz="120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dirty="0">
                          <a:effectLst/>
                          <a:latin typeface="Calibri" panose="020F0502020204030204" pitchFamily="34" charset="0"/>
                        </a:rPr>
                        <a:t>3,4</a:t>
                      </a:r>
                      <a:endParaRPr lang="es-EC" sz="1200" dirty="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dirty="0">
                          <a:effectLst/>
                          <a:latin typeface="Calibri" panose="020F0502020204030204" pitchFamily="34" charset="0"/>
                        </a:rPr>
                        <a:t>3,4</a:t>
                      </a:r>
                      <a:endParaRPr lang="es-EC" sz="1200" dirty="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a:effectLst/>
                          <a:latin typeface="Calibri" panose="020F0502020204030204" pitchFamily="34" charset="0"/>
                        </a:rPr>
                        <a:t>34,8</a:t>
                      </a:r>
                      <a:endParaRPr lang="es-EC" sz="1200">
                        <a:effectLst/>
                        <a:latin typeface="Calibri" panose="020F0502020204030204" pitchFamily="34" charset="0"/>
                        <a:ea typeface="Calibri" panose="020F0502020204030204" pitchFamily="34" charset="0"/>
                      </a:endParaRPr>
                    </a:p>
                  </a:txBody>
                  <a:tcPr marL="36119" marR="36119" marT="0" marB="0" anchor="ctr"/>
                </a:tc>
              </a:tr>
              <a:tr h="272439">
                <a:tc>
                  <a:txBody>
                    <a:bodyPr/>
                    <a:lstStyle/>
                    <a:p>
                      <a:pPr>
                        <a:lnSpc>
                          <a:spcPct val="200000"/>
                        </a:lnSpc>
                        <a:spcAft>
                          <a:spcPts val="0"/>
                        </a:spcAft>
                      </a:pPr>
                      <a:r>
                        <a:rPr lang="es-EC" sz="1100">
                          <a:effectLst/>
                          <a:latin typeface="Calibri" panose="020F0502020204030204" pitchFamily="34" charset="0"/>
                        </a:rPr>
                        <a:t>Medico</a:t>
                      </a:r>
                      <a:endParaRPr lang="es-EC" sz="120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a:effectLst/>
                          <a:latin typeface="Calibri" panose="020F0502020204030204" pitchFamily="34" charset="0"/>
                        </a:rPr>
                        <a:t>13</a:t>
                      </a:r>
                      <a:endParaRPr lang="es-EC" sz="120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dirty="0">
                          <a:effectLst/>
                          <a:latin typeface="Calibri" panose="020F0502020204030204" pitchFamily="34" charset="0"/>
                        </a:rPr>
                        <a:t>2,7</a:t>
                      </a:r>
                      <a:endParaRPr lang="es-EC" sz="1200" dirty="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a:effectLst/>
                          <a:latin typeface="Calibri" panose="020F0502020204030204" pitchFamily="34" charset="0"/>
                        </a:rPr>
                        <a:t>2,7</a:t>
                      </a:r>
                      <a:endParaRPr lang="es-EC" sz="120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a:effectLst/>
                          <a:latin typeface="Calibri" panose="020F0502020204030204" pitchFamily="34" charset="0"/>
                        </a:rPr>
                        <a:t>37,5</a:t>
                      </a:r>
                      <a:endParaRPr lang="es-EC" sz="1200">
                        <a:effectLst/>
                        <a:latin typeface="Calibri" panose="020F0502020204030204" pitchFamily="34" charset="0"/>
                        <a:ea typeface="Calibri" panose="020F0502020204030204" pitchFamily="34" charset="0"/>
                      </a:endParaRPr>
                    </a:p>
                  </a:txBody>
                  <a:tcPr marL="36119" marR="36119" marT="0" marB="0" anchor="ctr"/>
                </a:tc>
              </a:tr>
              <a:tr h="272439">
                <a:tc>
                  <a:txBody>
                    <a:bodyPr/>
                    <a:lstStyle/>
                    <a:p>
                      <a:pPr>
                        <a:lnSpc>
                          <a:spcPct val="200000"/>
                        </a:lnSpc>
                        <a:spcAft>
                          <a:spcPts val="0"/>
                        </a:spcAft>
                      </a:pPr>
                      <a:r>
                        <a:rPr lang="es-EC" sz="1100">
                          <a:effectLst/>
                          <a:latin typeface="Calibri" panose="020F0502020204030204" pitchFamily="34" charset="0"/>
                        </a:rPr>
                        <a:t>Ninguno</a:t>
                      </a:r>
                      <a:endParaRPr lang="es-EC" sz="120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a:effectLst/>
                          <a:latin typeface="Calibri" panose="020F0502020204030204" pitchFamily="34" charset="0"/>
                        </a:rPr>
                        <a:t>74</a:t>
                      </a:r>
                      <a:endParaRPr lang="es-EC" sz="120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a:effectLst/>
                          <a:latin typeface="Calibri" panose="020F0502020204030204" pitchFamily="34" charset="0"/>
                        </a:rPr>
                        <a:t>15,5</a:t>
                      </a:r>
                      <a:endParaRPr lang="es-EC" sz="120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dirty="0">
                          <a:effectLst/>
                          <a:latin typeface="Calibri" panose="020F0502020204030204" pitchFamily="34" charset="0"/>
                        </a:rPr>
                        <a:t>15,5</a:t>
                      </a:r>
                      <a:endParaRPr lang="es-EC" sz="1200" dirty="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a:effectLst/>
                          <a:latin typeface="Calibri" panose="020F0502020204030204" pitchFamily="34" charset="0"/>
                        </a:rPr>
                        <a:t>53</a:t>
                      </a:r>
                      <a:endParaRPr lang="es-EC" sz="1200">
                        <a:effectLst/>
                        <a:latin typeface="Calibri" panose="020F0502020204030204" pitchFamily="34" charset="0"/>
                        <a:ea typeface="Calibri" panose="020F0502020204030204" pitchFamily="34" charset="0"/>
                      </a:endParaRPr>
                    </a:p>
                  </a:txBody>
                  <a:tcPr marL="36119" marR="36119" marT="0" marB="0" anchor="ctr"/>
                </a:tc>
              </a:tr>
              <a:tr h="272439">
                <a:tc>
                  <a:txBody>
                    <a:bodyPr/>
                    <a:lstStyle/>
                    <a:p>
                      <a:pPr>
                        <a:lnSpc>
                          <a:spcPct val="200000"/>
                        </a:lnSpc>
                        <a:spcAft>
                          <a:spcPts val="0"/>
                        </a:spcAft>
                      </a:pPr>
                      <a:r>
                        <a:rPr lang="es-EC" sz="1100">
                          <a:effectLst/>
                          <a:latin typeface="Calibri" panose="020F0502020204030204" pitchFamily="34" charset="0"/>
                        </a:rPr>
                        <a:t>Nutricionista</a:t>
                      </a:r>
                      <a:endParaRPr lang="es-EC" sz="120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a:effectLst/>
                          <a:latin typeface="Calibri" panose="020F0502020204030204" pitchFamily="34" charset="0"/>
                        </a:rPr>
                        <a:t>16</a:t>
                      </a:r>
                      <a:endParaRPr lang="es-EC" sz="120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a:effectLst/>
                          <a:latin typeface="Calibri" panose="020F0502020204030204" pitchFamily="34" charset="0"/>
                        </a:rPr>
                        <a:t>3,4</a:t>
                      </a:r>
                      <a:endParaRPr lang="es-EC" sz="120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dirty="0">
                          <a:effectLst/>
                          <a:latin typeface="Calibri" panose="020F0502020204030204" pitchFamily="34" charset="0"/>
                        </a:rPr>
                        <a:t>3,4</a:t>
                      </a:r>
                      <a:endParaRPr lang="es-EC" sz="1200" dirty="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a:effectLst/>
                          <a:latin typeface="Calibri" panose="020F0502020204030204" pitchFamily="34" charset="0"/>
                        </a:rPr>
                        <a:t>56,4</a:t>
                      </a:r>
                      <a:endParaRPr lang="es-EC" sz="1200">
                        <a:effectLst/>
                        <a:latin typeface="Calibri" panose="020F0502020204030204" pitchFamily="34" charset="0"/>
                        <a:ea typeface="Calibri" panose="020F0502020204030204" pitchFamily="34" charset="0"/>
                      </a:endParaRPr>
                    </a:p>
                  </a:txBody>
                  <a:tcPr marL="36119" marR="36119" marT="0" marB="0" anchor="ctr"/>
                </a:tc>
              </a:tr>
              <a:tr h="272439">
                <a:tc>
                  <a:txBody>
                    <a:bodyPr/>
                    <a:lstStyle/>
                    <a:p>
                      <a:pPr>
                        <a:lnSpc>
                          <a:spcPct val="200000"/>
                        </a:lnSpc>
                        <a:spcAft>
                          <a:spcPts val="0"/>
                        </a:spcAft>
                      </a:pPr>
                      <a:r>
                        <a:rPr lang="es-EC" sz="1100">
                          <a:effectLst/>
                          <a:latin typeface="Calibri" panose="020F0502020204030204" pitchFamily="34" charset="0"/>
                        </a:rPr>
                        <a:t>Padres</a:t>
                      </a:r>
                      <a:endParaRPr lang="es-EC" sz="120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a:effectLst/>
                          <a:latin typeface="Calibri" panose="020F0502020204030204" pitchFamily="34" charset="0"/>
                        </a:rPr>
                        <a:t>201</a:t>
                      </a:r>
                      <a:endParaRPr lang="es-EC" sz="120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a:effectLst/>
                          <a:latin typeface="Calibri" panose="020F0502020204030204" pitchFamily="34" charset="0"/>
                        </a:rPr>
                        <a:t>42,1</a:t>
                      </a:r>
                      <a:endParaRPr lang="es-EC" sz="120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a:effectLst/>
                          <a:latin typeface="Calibri" panose="020F0502020204030204" pitchFamily="34" charset="0"/>
                        </a:rPr>
                        <a:t>42,1</a:t>
                      </a:r>
                      <a:endParaRPr lang="es-EC" sz="120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dirty="0">
                          <a:effectLst/>
                          <a:latin typeface="Calibri" panose="020F0502020204030204" pitchFamily="34" charset="0"/>
                        </a:rPr>
                        <a:t>98,5</a:t>
                      </a:r>
                      <a:endParaRPr lang="es-EC" sz="1200" dirty="0">
                        <a:effectLst/>
                        <a:latin typeface="Calibri" panose="020F0502020204030204" pitchFamily="34" charset="0"/>
                        <a:ea typeface="Calibri" panose="020F0502020204030204" pitchFamily="34" charset="0"/>
                      </a:endParaRPr>
                    </a:p>
                  </a:txBody>
                  <a:tcPr marL="36119" marR="36119" marT="0" marB="0" anchor="ctr"/>
                </a:tc>
              </a:tr>
              <a:tr h="272439">
                <a:tc>
                  <a:txBody>
                    <a:bodyPr/>
                    <a:lstStyle/>
                    <a:p>
                      <a:pPr>
                        <a:lnSpc>
                          <a:spcPct val="200000"/>
                        </a:lnSpc>
                        <a:spcAft>
                          <a:spcPts val="0"/>
                        </a:spcAft>
                      </a:pPr>
                      <a:r>
                        <a:rPr lang="es-EC" sz="1100">
                          <a:effectLst/>
                          <a:latin typeface="Calibri" panose="020F0502020204030204" pitchFamily="34" charset="0"/>
                        </a:rPr>
                        <a:t>Tíos</a:t>
                      </a:r>
                      <a:endParaRPr lang="es-EC" sz="120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a:effectLst/>
                          <a:latin typeface="Calibri" panose="020F0502020204030204" pitchFamily="34" charset="0"/>
                        </a:rPr>
                        <a:t>7</a:t>
                      </a:r>
                      <a:endParaRPr lang="es-EC" sz="120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a:effectLst/>
                          <a:latin typeface="Calibri" panose="020F0502020204030204" pitchFamily="34" charset="0"/>
                        </a:rPr>
                        <a:t>1,5</a:t>
                      </a:r>
                      <a:endParaRPr lang="es-EC" sz="120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dirty="0">
                          <a:effectLst/>
                          <a:latin typeface="Calibri" panose="020F0502020204030204" pitchFamily="34" charset="0"/>
                        </a:rPr>
                        <a:t>1,5</a:t>
                      </a:r>
                      <a:endParaRPr lang="es-EC" sz="1200" dirty="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dirty="0">
                          <a:effectLst/>
                          <a:latin typeface="Calibri" panose="020F0502020204030204" pitchFamily="34" charset="0"/>
                        </a:rPr>
                        <a:t>100</a:t>
                      </a:r>
                      <a:endParaRPr lang="es-EC" sz="1200" dirty="0">
                        <a:effectLst/>
                        <a:latin typeface="Calibri" panose="020F0502020204030204" pitchFamily="34" charset="0"/>
                        <a:ea typeface="Calibri" panose="020F0502020204030204" pitchFamily="34" charset="0"/>
                      </a:endParaRPr>
                    </a:p>
                  </a:txBody>
                  <a:tcPr marL="36119" marR="36119" marT="0" marB="0" anchor="ctr"/>
                </a:tc>
              </a:tr>
              <a:tr h="272439">
                <a:tc>
                  <a:txBody>
                    <a:bodyPr/>
                    <a:lstStyle/>
                    <a:p>
                      <a:pPr algn="ctr">
                        <a:lnSpc>
                          <a:spcPct val="200000"/>
                        </a:lnSpc>
                        <a:spcAft>
                          <a:spcPts val="0"/>
                        </a:spcAft>
                      </a:pPr>
                      <a:r>
                        <a:rPr lang="es-EC" sz="1100">
                          <a:effectLst/>
                          <a:latin typeface="Calibri" panose="020F0502020204030204" pitchFamily="34" charset="0"/>
                        </a:rPr>
                        <a:t>Total</a:t>
                      </a:r>
                      <a:endParaRPr lang="es-EC" sz="120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a:effectLst/>
                          <a:latin typeface="Calibri" panose="020F0502020204030204" pitchFamily="34" charset="0"/>
                        </a:rPr>
                        <a:t>477</a:t>
                      </a:r>
                      <a:endParaRPr lang="es-EC" sz="120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a:effectLst/>
                          <a:latin typeface="Calibri" panose="020F0502020204030204" pitchFamily="34" charset="0"/>
                        </a:rPr>
                        <a:t>100</a:t>
                      </a:r>
                      <a:endParaRPr lang="es-EC" sz="1200">
                        <a:effectLst/>
                        <a:latin typeface="Calibri" panose="020F0502020204030204" pitchFamily="34" charset="0"/>
                        <a:ea typeface="Calibri" panose="020F0502020204030204" pitchFamily="34" charset="0"/>
                      </a:endParaRPr>
                    </a:p>
                  </a:txBody>
                  <a:tcPr marL="36119" marR="36119" marT="0" marB="0" anchor="ctr"/>
                </a:tc>
                <a:tc>
                  <a:txBody>
                    <a:bodyPr/>
                    <a:lstStyle/>
                    <a:p>
                      <a:pPr algn="r">
                        <a:lnSpc>
                          <a:spcPct val="200000"/>
                        </a:lnSpc>
                        <a:spcAft>
                          <a:spcPts val="0"/>
                        </a:spcAft>
                      </a:pPr>
                      <a:r>
                        <a:rPr lang="es-EC" sz="1100" dirty="0">
                          <a:effectLst/>
                          <a:latin typeface="Calibri" panose="020F0502020204030204" pitchFamily="34" charset="0"/>
                        </a:rPr>
                        <a:t>100</a:t>
                      </a:r>
                      <a:endParaRPr lang="es-EC" sz="1200" dirty="0">
                        <a:effectLst/>
                        <a:latin typeface="Calibri" panose="020F0502020204030204" pitchFamily="34" charset="0"/>
                        <a:ea typeface="Calibri" panose="020F0502020204030204" pitchFamily="34" charset="0"/>
                      </a:endParaRPr>
                    </a:p>
                  </a:txBody>
                  <a:tcPr marL="36119" marR="36119" marT="0" marB="0" anchor="ctr"/>
                </a:tc>
                <a:tc>
                  <a:txBody>
                    <a:bodyPr/>
                    <a:lstStyle/>
                    <a:p>
                      <a:pPr algn="ctr">
                        <a:lnSpc>
                          <a:spcPct val="200000"/>
                        </a:lnSpc>
                        <a:spcAft>
                          <a:spcPts val="0"/>
                        </a:spcAft>
                      </a:pPr>
                      <a:r>
                        <a:rPr lang="es-EC" sz="1100" dirty="0">
                          <a:effectLst/>
                          <a:latin typeface="Calibri" panose="020F0502020204030204" pitchFamily="34" charset="0"/>
                        </a:rPr>
                        <a:t> </a:t>
                      </a:r>
                      <a:endParaRPr lang="es-EC" sz="1200" dirty="0">
                        <a:effectLst/>
                        <a:latin typeface="Calibri" panose="020F0502020204030204" pitchFamily="34" charset="0"/>
                        <a:ea typeface="Calibri" panose="020F0502020204030204" pitchFamily="34" charset="0"/>
                      </a:endParaRPr>
                    </a:p>
                  </a:txBody>
                  <a:tcPr marL="36119" marR="36119" marT="0" marB="0" anchor="ctr"/>
                </a:tc>
              </a:tr>
            </a:tbl>
          </a:graphicData>
        </a:graphic>
      </p:graphicFrame>
      <p:sp>
        <p:nvSpPr>
          <p:cNvPr id="3" name="Rectángulo 2"/>
          <p:cNvSpPr/>
          <p:nvPr/>
        </p:nvSpPr>
        <p:spPr>
          <a:xfrm>
            <a:off x="1016356" y="968249"/>
            <a:ext cx="9434519" cy="646331"/>
          </a:xfrm>
          <a:prstGeom prst="rect">
            <a:avLst/>
          </a:prstGeom>
        </p:spPr>
        <p:txBody>
          <a:bodyPr wrap="square">
            <a:spAutoFit/>
          </a:bodyPr>
          <a:lstStyle/>
          <a:p>
            <a:r>
              <a:rPr lang="es-EC" b="1" i="1" dirty="0">
                <a:latin typeface="Times New Roman" panose="02020603050405020304" pitchFamily="18" charset="0"/>
                <a:ea typeface="Calibri" panose="020F0502020204030204" pitchFamily="34" charset="0"/>
              </a:rPr>
              <a:t>Quién de su familia o persona le ha influenciado sobre la marca de aceite vegetal que usted consume</a:t>
            </a:r>
            <a:endParaRPr lang="es-EC" b="1" i="1" dirty="0"/>
          </a:p>
        </p:txBody>
      </p:sp>
      <p:graphicFrame>
        <p:nvGraphicFramePr>
          <p:cNvPr id="6" name="Gráfico 5"/>
          <p:cNvGraphicFramePr>
            <a:graphicFrameLocks/>
          </p:cNvGraphicFramePr>
          <p:nvPr>
            <p:extLst>
              <p:ext uri="{D42A27DB-BD31-4B8C-83A1-F6EECF244321}">
                <p14:modId xmlns:p14="http://schemas.microsoft.com/office/powerpoint/2010/main" val="1026147908"/>
              </p:ext>
            </p:extLst>
          </p:nvPr>
        </p:nvGraphicFramePr>
        <p:xfrm>
          <a:off x="7158507" y="2147895"/>
          <a:ext cx="4572000" cy="29871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2680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0745" y="218940"/>
            <a:ext cx="7896570" cy="1146220"/>
          </a:xfrm>
        </p:spPr>
        <p:txBody>
          <a:bodyPr/>
          <a:lstStyle/>
          <a:p>
            <a:r>
              <a:rPr lang="es-EC" b="1" dirty="0" smtClean="0">
                <a:solidFill>
                  <a:schemeClr val="accent3">
                    <a:lumMod val="75000"/>
                  </a:schemeClr>
                </a:solidFill>
              </a:rPr>
              <a:t>Capitulo I</a:t>
            </a:r>
            <a:r>
              <a:rPr lang="es-EC" dirty="0" smtClean="0"/>
              <a:t/>
            </a:r>
            <a:br>
              <a:rPr lang="es-EC" dirty="0" smtClean="0"/>
            </a:br>
            <a:r>
              <a:rPr lang="es-EC" sz="2800" b="1" dirty="0" smtClean="0">
                <a:solidFill>
                  <a:srgbClr val="FFFF00"/>
                </a:solidFill>
              </a:rPr>
              <a:t>Á</a:t>
            </a:r>
            <a:r>
              <a:rPr lang="es-EC" sz="2800" b="1" cap="none" dirty="0" smtClean="0">
                <a:solidFill>
                  <a:srgbClr val="FFFF00"/>
                </a:solidFill>
              </a:rPr>
              <a:t>rbol de problemas </a:t>
            </a:r>
            <a:endParaRPr lang="es-EC" b="1" dirty="0">
              <a:solidFill>
                <a:srgbClr val="FFFF00"/>
              </a:solidFill>
            </a:endParaRPr>
          </a:p>
        </p:txBody>
      </p:sp>
      <p:sp>
        <p:nvSpPr>
          <p:cNvPr id="6" name="Rectangle 4"/>
          <p:cNvSpPr>
            <a:spLocks noChangeArrowheads="1"/>
          </p:cNvSpPr>
          <p:nvPr/>
        </p:nvSpPr>
        <p:spPr bwMode="auto">
          <a:xfrm>
            <a:off x="2408350" y="12878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val="2526410770"/>
              </p:ext>
            </p:extLst>
          </p:nvPr>
        </p:nvGraphicFramePr>
        <p:xfrm>
          <a:off x="1590261" y="1365160"/>
          <a:ext cx="8680173" cy="5285191"/>
        </p:xfrm>
        <a:graphic>
          <a:graphicData uri="http://schemas.openxmlformats.org/presentationml/2006/ole">
            <mc:AlternateContent xmlns:mc="http://schemas.openxmlformats.org/markup-compatibility/2006">
              <mc:Choice xmlns:v="urn:schemas-microsoft-com:vml" Requires="v">
                <p:oleObj spid="_x0000_s1068" name="Visio" r:id="rId3" imgW="10001322" imgH="7277144" progId="Visio.Drawing.15">
                  <p:embed/>
                </p:oleObj>
              </mc:Choice>
              <mc:Fallback>
                <p:oleObj name="Visio" r:id="rId3" imgW="10001322" imgH="7277144" progId="Visio.Drawing.15">
                  <p:embed/>
                  <p:pic>
                    <p:nvPicPr>
                      <p:cNvPr id="0" name="Object 3"/>
                      <p:cNvPicPr>
                        <a:picLocks noChangeAspect="1" noChangeArrowheads="1"/>
                      </p:cNvPicPr>
                      <p:nvPr/>
                    </p:nvPicPr>
                    <p:blipFill>
                      <a:blip r:embed="rId4"/>
                      <a:srcRect/>
                      <a:stretch>
                        <a:fillRect/>
                      </a:stretch>
                    </p:blipFill>
                    <p:spPr bwMode="auto">
                      <a:xfrm>
                        <a:off x="1590261" y="1365160"/>
                        <a:ext cx="8680173" cy="5285191"/>
                      </a:xfrm>
                      <a:prstGeom prst="rect">
                        <a:avLst/>
                      </a:prstGeom>
                      <a:noFill/>
                    </p:spPr>
                  </p:pic>
                </p:oleObj>
              </mc:Fallback>
            </mc:AlternateContent>
          </a:graphicData>
        </a:graphic>
      </p:graphicFrame>
    </p:spTree>
    <p:extLst>
      <p:ext uri="{BB962C8B-B14F-4D97-AF65-F5344CB8AC3E}">
        <p14:creationId xmlns:p14="http://schemas.microsoft.com/office/powerpoint/2010/main" val="18527255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13278" y="537846"/>
            <a:ext cx="9905998" cy="760116"/>
          </a:xfrm>
        </p:spPr>
        <p:txBody>
          <a:bodyPr>
            <a:normAutofit/>
          </a:bodyPr>
          <a:lstStyle/>
          <a:p>
            <a:r>
              <a:rPr lang="es-EC" sz="2800" b="1" dirty="0" smtClean="0">
                <a:solidFill>
                  <a:srgbClr val="FFFF00"/>
                </a:solidFill>
              </a:rPr>
              <a:t>A</a:t>
            </a:r>
            <a:r>
              <a:rPr lang="es-EC" sz="2800" b="1" cap="none" dirty="0" smtClean="0">
                <a:solidFill>
                  <a:srgbClr val="FFFF00"/>
                </a:solidFill>
              </a:rPr>
              <a:t>nálisis univariado</a:t>
            </a:r>
            <a:endParaRPr lang="es-EC" sz="2800" cap="none" dirty="0">
              <a:solidFill>
                <a:srgbClr val="FFFF00"/>
              </a:solidFill>
            </a:endParaRPr>
          </a:p>
        </p:txBody>
      </p:sp>
      <p:sp>
        <p:nvSpPr>
          <p:cNvPr id="2" name="Rectángulo 1"/>
          <p:cNvSpPr/>
          <p:nvPr/>
        </p:nvSpPr>
        <p:spPr>
          <a:xfrm>
            <a:off x="1113278" y="1297962"/>
            <a:ext cx="6096000" cy="646331"/>
          </a:xfrm>
          <a:prstGeom prst="rect">
            <a:avLst/>
          </a:prstGeom>
        </p:spPr>
        <p:txBody>
          <a:bodyPr>
            <a:spAutoFit/>
          </a:bodyPr>
          <a:lstStyle/>
          <a:p>
            <a:r>
              <a:rPr lang="es-EC" b="1" i="1" dirty="0">
                <a:latin typeface="Times New Roman" panose="02020603050405020304" pitchFamily="18" charset="0"/>
                <a:ea typeface="Calibri" panose="020F0502020204030204" pitchFamily="34" charset="0"/>
              </a:rPr>
              <a:t>Cuál o cuáles de las siguientes opciones, es la razón por la que compra su marca de aceite vegetal preferida</a:t>
            </a:r>
            <a:endParaRPr lang="es-EC" b="1" dirty="0"/>
          </a:p>
        </p:txBody>
      </p:sp>
      <p:graphicFrame>
        <p:nvGraphicFramePr>
          <p:cNvPr id="3" name="Tabla 2"/>
          <p:cNvGraphicFramePr>
            <a:graphicFrameLocks noGrp="1"/>
          </p:cNvGraphicFramePr>
          <p:nvPr>
            <p:extLst>
              <p:ext uri="{D42A27DB-BD31-4B8C-83A1-F6EECF244321}">
                <p14:modId xmlns:p14="http://schemas.microsoft.com/office/powerpoint/2010/main" val="2727046587"/>
              </p:ext>
            </p:extLst>
          </p:nvPr>
        </p:nvGraphicFramePr>
        <p:xfrm>
          <a:off x="1113278" y="2186325"/>
          <a:ext cx="4410007" cy="2105960"/>
        </p:xfrm>
        <a:graphic>
          <a:graphicData uri="http://schemas.openxmlformats.org/drawingml/2006/table">
            <a:tbl>
              <a:tblPr>
                <a:tableStyleId>{5DA37D80-6434-44D0-A028-1B22A696006F}</a:tableStyleId>
              </a:tblPr>
              <a:tblGrid>
                <a:gridCol w="1461814"/>
                <a:gridCol w="982731"/>
                <a:gridCol w="982731"/>
                <a:gridCol w="982731"/>
              </a:tblGrid>
              <a:tr h="526490">
                <a:tc>
                  <a:txBody>
                    <a:bodyPr/>
                    <a:lstStyle/>
                    <a:p>
                      <a:pPr algn="l" fontAlgn="b"/>
                      <a:endParaRPr lang="es-EC" sz="1400" b="0" i="0" u="none" strike="noStrike" dirty="0">
                        <a:solidFill>
                          <a:srgbClr val="000000"/>
                        </a:solidFill>
                        <a:effectLst/>
                        <a:latin typeface="Calibri" panose="020F0502020204030204" pitchFamily="34" charset="0"/>
                      </a:endParaRPr>
                    </a:p>
                  </a:txBody>
                  <a:tcPr marL="9525" marR="9525" marT="9525" marB="0" anchor="b">
                    <a:solidFill>
                      <a:schemeClr val="accent2"/>
                    </a:solidFill>
                  </a:tcPr>
                </a:tc>
                <a:tc>
                  <a:txBody>
                    <a:bodyPr/>
                    <a:lstStyle/>
                    <a:p>
                      <a:pPr algn="l" fontAlgn="ctr"/>
                      <a:r>
                        <a:rPr lang="es-EC" sz="1400" u="none" strike="noStrike" dirty="0">
                          <a:effectLst/>
                        </a:rPr>
                        <a:t>Frecuencia</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l" fontAlgn="ctr"/>
                      <a:r>
                        <a:rPr lang="es-EC" sz="1400" u="none" strike="noStrike" dirty="0">
                          <a:effectLst/>
                        </a:rPr>
                        <a:t>Porcentaje acumulado</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l" fontAlgn="ctr"/>
                      <a:r>
                        <a:rPr lang="es-EC" sz="1400" u="none" strike="noStrike" dirty="0">
                          <a:effectLst/>
                        </a:rPr>
                        <a:t>Porcentaje</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r>
              <a:tr h="263245">
                <a:tc>
                  <a:txBody>
                    <a:bodyPr/>
                    <a:lstStyle/>
                    <a:p>
                      <a:pPr algn="l" fontAlgn="b"/>
                      <a:r>
                        <a:rPr lang="es-EC" sz="1400" u="none" strike="noStrike">
                          <a:effectLst/>
                        </a:rPr>
                        <a:t>Precio</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rPr>
                        <a:t>276</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rPr>
                        <a:t>57,9%</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rPr>
                        <a:t>36,2%</a:t>
                      </a:r>
                      <a:endParaRPr lang="es-EC" sz="1400" b="0" i="0" u="none" strike="noStrike">
                        <a:solidFill>
                          <a:srgbClr val="000000"/>
                        </a:solidFill>
                        <a:effectLst/>
                        <a:latin typeface="Calibri" panose="020F0502020204030204" pitchFamily="34" charset="0"/>
                      </a:endParaRPr>
                    </a:p>
                  </a:txBody>
                  <a:tcPr marL="9525" marR="9525" marT="9525" marB="0" anchor="b"/>
                </a:tc>
              </a:tr>
              <a:tr h="263245">
                <a:tc>
                  <a:txBody>
                    <a:bodyPr/>
                    <a:lstStyle/>
                    <a:p>
                      <a:pPr algn="l" fontAlgn="b"/>
                      <a:r>
                        <a:rPr lang="es-EC" sz="1400" u="none" strike="noStrike">
                          <a:effectLst/>
                        </a:rPr>
                        <a:t>Promocion </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rPr>
                        <a:t>224</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rPr>
                        <a:t>47,0%</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rPr>
                        <a:t>29,4%</a:t>
                      </a:r>
                      <a:endParaRPr lang="es-EC" sz="1400" b="0" i="0" u="none" strike="noStrike">
                        <a:solidFill>
                          <a:srgbClr val="000000"/>
                        </a:solidFill>
                        <a:effectLst/>
                        <a:latin typeface="Calibri" panose="020F0502020204030204" pitchFamily="34" charset="0"/>
                      </a:endParaRPr>
                    </a:p>
                  </a:txBody>
                  <a:tcPr marL="9525" marR="9525" marT="9525" marB="0" anchor="b"/>
                </a:tc>
              </a:tr>
              <a:tr h="263245">
                <a:tc>
                  <a:txBody>
                    <a:bodyPr/>
                    <a:lstStyle/>
                    <a:p>
                      <a:pPr algn="l" fontAlgn="b"/>
                      <a:r>
                        <a:rPr lang="es-EC" sz="1400" u="none" strike="noStrike">
                          <a:effectLst/>
                        </a:rPr>
                        <a:t>Cantidad</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rPr>
                        <a:t>69</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rPr>
                        <a:t>14,5%</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rPr>
                        <a:t>9,0%</a:t>
                      </a:r>
                      <a:endParaRPr lang="es-EC" sz="1400" b="0" i="0" u="none" strike="noStrike">
                        <a:solidFill>
                          <a:srgbClr val="000000"/>
                        </a:solidFill>
                        <a:effectLst/>
                        <a:latin typeface="Calibri" panose="020F0502020204030204" pitchFamily="34" charset="0"/>
                      </a:endParaRPr>
                    </a:p>
                  </a:txBody>
                  <a:tcPr marL="9525" marR="9525" marT="9525" marB="0" anchor="b"/>
                </a:tc>
              </a:tr>
              <a:tr h="263245">
                <a:tc>
                  <a:txBody>
                    <a:bodyPr/>
                    <a:lstStyle/>
                    <a:p>
                      <a:pPr algn="l" fontAlgn="b"/>
                      <a:r>
                        <a:rPr lang="es-EC" sz="1400" u="none" strike="noStrike">
                          <a:effectLst/>
                        </a:rPr>
                        <a:t>Recomendación </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rPr>
                        <a:t>70</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rPr>
                        <a:t>14,7%</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rPr>
                        <a:t>9,2%</a:t>
                      </a:r>
                      <a:endParaRPr lang="es-EC" sz="1400" b="0" i="0" u="none" strike="noStrike">
                        <a:solidFill>
                          <a:srgbClr val="000000"/>
                        </a:solidFill>
                        <a:effectLst/>
                        <a:latin typeface="Calibri" panose="020F0502020204030204" pitchFamily="34" charset="0"/>
                      </a:endParaRPr>
                    </a:p>
                  </a:txBody>
                  <a:tcPr marL="9525" marR="9525" marT="9525" marB="0" anchor="b"/>
                </a:tc>
              </a:tr>
              <a:tr h="263245">
                <a:tc>
                  <a:txBody>
                    <a:bodyPr/>
                    <a:lstStyle/>
                    <a:p>
                      <a:pPr algn="l" fontAlgn="b"/>
                      <a:r>
                        <a:rPr lang="es-EC" sz="1400" u="none" strike="noStrike">
                          <a:effectLst/>
                        </a:rPr>
                        <a:t>Salud </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rPr>
                        <a:t>124</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rPr>
                        <a:t>26,0%</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rPr>
                        <a:t>16,3%</a:t>
                      </a:r>
                      <a:endParaRPr lang="es-EC" sz="1400" b="0" i="0" u="none" strike="noStrike">
                        <a:solidFill>
                          <a:srgbClr val="000000"/>
                        </a:solidFill>
                        <a:effectLst/>
                        <a:latin typeface="Calibri" panose="020F0502020204030204" pitchFamily="34" charset="0"/>
                      </a:endParaRPr>
                    </a:p>
                  </a:txBody>
                  <a:tcPr marL="9525" marR="9525" marT="9525" marB="0" anchor="b"/>
                </a:tc>
              </a:tr>
              <a:tr h="263245">
                <a:tc>
                  <a:txBody>
                    <a:bodyPr/>
                    <a:lstStyle/>
                    <a:p>
                      <a:pPr algn="ctr" fontAlgn="b"/>
                      <a:r>
                        <a:rPr lang="es-EC" sz="1400" u="none" strike="noStrike">
                          <a:effectLst/>
                        </a:rPr>
                        <a:t>n 477</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rPr>
                        <a:t>763</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dirty="0">
                          <a:effectLst/>
                        </a:rPr>
                        <a:t>1</a:t>
                      </a:r>
                      <a:endParaRPr lang="es-EC" sz="1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pic>
        <p:nvPicPr>
          <p:cNvPr id="5" name="Imagen 4"/>
          <p:cNvPicPr/>
          <p:nvPr/>
        </p:nvPicPr>
        <p:blipFill>
          <a:blip r:embed="rId2">
            <a:extLst>
              <a:ext uri="{28A0092B-C50C-407E-A947-70E740481C1C}">
                <a14:useLocalDpi xmlns:a14="http://schemas.microsoft.com/office/drawing/2010/main" val="0"/>
              </a:ext>
            </a:extLst>
          </a:blip>
          <a:stretch>
            <a:fillRect/>
          </a:stretch>
        </p:blipFill>
        <p:spPr>
          <a:xfrm>
            <a:off x="6066277" y="2234885"/>
            <a:ext cx="5229860" cy="2057400"/>
          </a:xfrm>
          <a:prstGeom prst="rect">
            <a:avLst/>
          </a:prstGeom>
        </p:spPr>
      </p:pic>
    </p:spTree>
    <p:extLst>
      <p:ext uri="{BB962C8B-B14F-4D97-AF65-F5344CB8AC3E}">
        <p14:creationId xmlns:p14="http://schemas.microsoft.com/office/powerpoint/2010/main" val="2472078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13278" y="495847"/>
            <a:ext cx="9905998" cy="760116"/>
          </a:xfrm>
        </p:spPr>
        <p:txBody>
          <a:bodyPr>
            <a:normAutofit/>
          </a:bodyPr>
          <a:lstStyle/>
          <a:p>
            <a:r>
              <a:rPr lang="es-EC" sz="2800" b="1" dirty="0" smtClean="0">
                <a:solidFill>
                  <a:srgbClr val="FFFF00"/>
                </a:solidFill>
              </a:rPr>
              <a:t>A</a:t>
            </a:r>
            <a:r>
              <a:rPr lang="es-EC" sz="2800" b="1" cap="none" dirty="0" smtClean="0">
                <a:solidFill>
                  <a:srgbClr val="FFFF00"/>
                </a:solidFill>
              </a:rPr>
              <a:t>nálisis univariado</a:t>
            </a:r>
            <a:endParaRPr lang="es-EC" sz="2800" cap="none" dirty="0">
              <a:solidFill>
                <a:srgbClr val="FFFF00"/>
              </a:solidFill>
            </a:endParaRPr>
          </a:p>
        </p:txBody>
      </p:sp>
      <p:sp>
        <p:nvSpPr>
          <p:cNvPr id="2" name="Rectángulo 1"/>
          <p:cNvSpPr/>
          <p:nvPr/>
        </p:nvSpPr>
        <p:spPr>
          <a:xfrm>
            <a:off x="1113278" y="1373194"/>
            <a:ext cx="6096000" cy="646331"/>
          </a:xfrm>
          <a:prstGeom prst="rect">
            <a:avLst/>
          </a:prstGeom>
        </p:spPr>
        <p:txBody>
          <a:bodyPr>
            <a:spAutoFit/>
          </a:bodyPr>
          <a:lstStyle/>
          <a:p>
            <a:r>
              <a:rPr lang="es-EC" b="1" i="1" dirty="0">
                <a:latin typeface="Times New Roman" panose="02020603050405020304" pitchFamily="18" charset="0"/>
                <a:ea typeface="Calibri" panose="020F0502020204030204" pitchFamily="34" charset="0"/>
                <a:cs typeface="Arial" panose="020B0604020202020204" pitchFamily="34" charset="0"/>
              </a:rPr>
              <a:t>Señale cuál o cuáles de los atributos internos del aceite vegetal influyen en la decisión de compra </a:t>
            </a:r>
            <a:endParaRPr lang="es-EC" b="1" dirty="0"/>
          </a:p>
        </p:txBody>
      </p:sp>
      <p:graphicFrame>
        <p:nvGraphicFramePr>
          <p:cNvPr id="5" name="Tabla 4"/>
          <p:cNvGraphicFramePr>
            <a:graphicFrameLocks noGrp="1"/>
          </p:cNvGraphicFramePr>
          <p:nvPr>
            <p:extLst>
              <p:ext uri="{D42A27DB-BD31-4B8C-83A1-F6EECF244321}">
                <p14:modId xmlns:p14="http://schemas.microsoft.com/office/powerpoint/2010/main" val="4150392788"/>
              </p:ext>
            </p:extLst>
          </p:nvPr>
        </p:nvGraphicFramePr>
        <p:xfrm>
          <a:off x="973016" y="2136753"/>
          <a:ext cx="4938386" cy="2461008"/>
        </p:xfrm>
        <a:graphic>
          <a:graphicData uri="http://schemas.openxmlformats.org/drawingml/2006/table">
            <a:tbl>
              <a:tblPr>
                <a:tableStyleId>{5DA37D80-6434-44D0-A028-1B22A696006F}</a:tableStyleId>
              </a:tblPr>
              <a:tblGrid>
                <a:gridCol w="2026316"/>
                <a:gridCol w="970690"/>
                <a:gridCol w="970690"/>
                <a:gridCol w="970690"/>
              </a:tblGrid>
              <a:tr h="492200">
                <a:tc>
                  <a:txBody>
                    <a:bodyPr/>
                    <a:lstStyle/>
                    <a:p>
                      <a:pPr algn="l" fontAlgn="b"/>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accent2"/>
                    </a:solidFill>
                  </a:tcPr>
                </a:tc>
                <a:tc>
                  <a:txBody>
                    <a:bodyPr/>
                    <a:lstStyle/>
                    <a:p>
                      <a:pPr algn="l" fontAlgn="ctr"/>
                      <a:r>
                        <a:rPr lang="es-EC" sz="1100" u="none" strike="noStrike" dirty="0">
                          <a:effectLst/>
                        </a:rPr>
                        <a:t>Frecuencia</a:t>
                      </a:r>
                      <a:endParaRPr lang="es-EC" sz="11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l" fontAlgn="ctr"/>
                      <a:r>
                        <a:rPr lang="es-EC" sz="1100" u="none" strike="noStrike" dirty="0">
                          <a:effectLst/>
                        </a:rPr>
                        <a:t>Porcentaje acumulado</a:t>
                      </a:r>
                      <a:endParaRPr lang="es-EC" sz="11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l" fontAlgn="ctr"/>
                      <a:r>
                        <a:rPr lang="es-EC" sz="1100" u="none" strike="noStrike" dirty="0">
                          <a:effectLst/>
                        </a:rPr>
                        <a:t>Porcentaje</a:t>
                      </a:r>
                      <a:endParaRPr lang="es-EC" sz="11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r>
              <a:tr h="246101">
                <a:tc>
                  <a:txBody>
                    <a:bodyPr/>
                    <a:lstStyle/>
                    <a:p>
                      <a:pPr algn="l" fontAlgn="b"/>
                      <a:r>
                        <a:rPr lang="es-EC" sz="1100" u="none" strike="noStrike">
                          <a:effectLst/>
                        </a:rPr>
                        <a:t>Textura</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51</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10,7%</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5,4%</a:t>
                      </a:r>
                      <a:endParaRPr lang="es-EC" sz="1100" b="0" i="0" u="none" strike="noStrike">
                        <a:solidFill>
                          <a:srgbClr val="000000"/>
                        </a:solidFill>
                        <a:effectLst/>
                        <a:latin typeface="Calibri" panose="020F0502020204030204" pitchFamily="34" charset="0"/>
                      </a:endParaRPr>
                    </a:p>
                  </a:txBody>
                  <a:tcPr marL="9525" marR="9525" marT="9525" marB="0" anchor="b"/>
                </a:tc>
              </a:tr>
              <a:tr h="246101">
                <a:tc>
                  <a:txBody>
                    <a:bodyPr/>
                    <a:lstStyle/>
                    <a:p>
                      <a:pPr algn="l" fontAlgn="b"/>
                      <a:r>
                        <a:rPr lang="es-EC" sz="1100" u="none" strike="noStrike">
                          <a:effectLst/>
                        </a:rPr>
                        <a:t>Sabor</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220</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46,1%</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23,2%</a:t>
                      </a:r>
                      <a:endParaRPr lang="es-EC" sz="1100" b="0" i="0" u="none" strike="noStrike">
                        <a:solidFill>
                          <a:srgbClr val="000000"/>
                        </a:solidFill>
                        <a:effectLst/>
                        <a:latin typeface="Calibri" panose="020F0502020204030204" pitchFamily="34" charset="0"/>
                      </a:endParaRPr>
                    </a:p>
                  </a:txBody>
                  <a:tcPr marL="9525" marR="9525" marT="9525" marB="0" anchor="b"/>
                </a:tc>
              </a:tr>
              <a:tr h="246101">
                <a:tc>
                  <a:txBody>
                    <a:bodyPr/>
                    <a:lstStyle/>
                    <a:p>
                      <a:pPr algn="l" fontAlgn="b"/>
                      <a:r>
                        <a:rPr lang="es-EC" sz="1100" u="none" strike="noStrike">
                          <a:effectLst/>
                        </a:rPr>
                        <a:t>Olor</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104</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21,8%</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11,0%</a:t>
                      </a:r>
                      <a:endParaRPr lang="es-EC" sz="1100" b="0" i="0" u="none" strike="noStrike">
                        <a:solidFill>
                          <a:srgbClr val="000000"/>
                        </a:solidFill>
                        <a:effectLst/>
                        <a:latin typeface="Calibri" panose="020F0502020204030204" pitchFamily="34" charset="0"/>
                      </a:endParaRPr>
                    </a:p>
                  </a:txBody>
                  <a:tcPr marL="9525" marR="9525" marT="9525" marB="0" anchor="b"/>
                </a:tc>
              </a:tr>
              <a:tr h="246101">
                <a:tc>
                  <a:txBody>
                    <a:bodyPr/>
                    <a:lstStyle/>
                    <a:p>
                      <a:pPr algn="l" fontAlgn="b"/>
                      <a:r>
                        <a:rPr lang="es-EC" sz="1100" u="none" strike="noStrike">
                          <a:effectLst/>
                        </a:rPr>
                        <a:t>Color</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149</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31,2%</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15,7%</a:t>
                      </a:r>
                      <a:endParaRPr lang="es-EC" sz="1100" b="0" i="0" u="none" strike="noStrike">
                        <a:solidFill>
                          <a:srgbClr val="000000"/>
                        </a:solidFill>
                        <a:effectLst/>
                        <a:latin typeface="Calibri" panose="020F0502020204030204" pitchFamily="34" charset="0"/>
                      </a:endParaRPr>
                    </a:p>
                  </a:txBody>
                  <a:tcPr marL="9525" marR="9525" marT="9525" marB="0" anchor="b"/>
                </a:tc>
              </a:tr>
              <a:tr h="246101">
                <a:tc>
                  <a:txBody>
                    <a:bodyPr/>
                    <a:lstStyle/>
                    <a:p>
                      <a:pPr algn="l" fontAlgn="b"/>
                      <a:r>
                        <a:rPr lang="es-EC" sz="1100" u="none" strike="noStrike">
                          <a:effectLst/>
                        </a:rPr>
                        <a:t>Calidad</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310</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65,0%</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32,7%</a:t>
                      </a:r>
                      <a:endParaRPr lang="es-EC" sz="1100" b="0" i="0" u="none" strike="noStrike">
                        <a:solidFill>
                          <a:srgbClr val="000000"/>
                        </a:solidFill>
                        <a:effectLst/>
                        <a:latin typeface="Calibri" panose="020F0502020204030204" pitchFamily="34" charset="0"/>
                      </a:endParaRPr>
                    </a:p>
                  </a:txBody>
                  <a:tcPr marL="9525" marR="9525" marT="9525" marB="0" anchor="b"/>
                </a:tc>
              </a:tr>
              <a:tr h="246101">
                <a:tc>
                  <a:txBody>
                    <a:bodyPr/>
                    <a:lstStyle/>
                    <a:p>
                      <a:pPr algn="l" fontAlgn="b"/>
                      <a:r>
                        <a:rPr lang="es-EC" sz="1100" u="none" strike="noStrike">
                          <a:effectLst/>
                        </a:rPr>
                        <a:t>Consistencia</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53</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11,1%</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5,6%</a:t>
                      </a:r>
                      <a:endParaRPr lang="es-EC" sz="1100" b="0" i="0" u="none" strike="noStrike">
                        <a:solidFill>
                          <a:srgbClr val="000000"/>
                        </a:solidFill>
                        <a:effectLst/>
                        <a:latin typeface="Calibri" panose="020F0502020204030204" pitchFamily="34" charset="0"/>
                      </a:endParaRPr>
                    </a:p>
                  </a:txBody>
                  <a:tcPr marL="9525" marR="9525" marT="9525" marB="0" anchor="b"/>
                </a:tc>
              </a:tr>
              <a:tr h="246101">
                <a:tc>
                  <a:txBody>
                    <a:bodyPr/>
                    <a:lstStyle/>
                    <a:p>
                      <a:pPr algn="l" fontAlgn="b"/>
                      <a:r>
                        <a:rPr lang="es-EC" sz="1100" u="none" strike="noStrike">
                          <a:effectLst/>
                        </a:rPr>
                        <a:t>Propiedades Quimicas</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60</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12,6%</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6,3%</a:t>
                      </a:r>
                      <a:endParaRPr lang="es-EC" sz="1100" b="0" i="0" u="none" strike="noStrike">
                        <a:solidFill>
                          <a:srgbClr val="000000"/>
                        </a:solidFill>
                        <a:effectLst/>
                        <a:latin typeface="Calibri" panose="020F0502020204030204" pitchFamily="34" charset="0"/>
                      </a:endParaRPr>
                    </a:p>
                  </a:txBody>
                  <a:tcPr marL="9525" marR="9525" marT="9525" marB="0" anchor="b"/>
                </a:tc>
              </a:tr>
              <a:tr h="246101">
                <a:tc>
                  <a:txBody>
                    <a:bodyPr/>
                    <a:lstStyle/>
                    <a:p>
                      <a:pPr algn="ctr" fontAlgn="b"/>
                      <a:r>
                        <a:rPr lang="es-EC" sz="1100" u="none" strike="noStrike" dirty="0">
                          <a:effectLst/>
                        </a:rPr>
                        <a:t>n 477</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947</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dirty="0">
                          <a:effectLst/>
                        </a:rPr>
                        <a:t>1</a:t>
                      </a:r>
                      <a:endParaRPr lang="es-EC"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pic>
        <p:nvPicPr>
          <p:cNvPr id="6" name="Imagen 5"/>
          <p:cNvPicPr/>
          <p:nvPr/>
        </p:nvPicPr>
        <p:blipFill rotWithShape="1">
          <a:blip r:embed="rId2">
            <a:extLst>
              <a:ext uri="{28A0092B-C50C-407E-A947-70E740481C1C}">
                <a14:useLocalDpi xmlns:a14="http://schemas.microsoft.com/office/drawing/2010/main" val="0"/>
              </a:ext>
            </a:extLst>
          </a:blip>
          <a:srcRect t="15583"/>
          <a:stretch/>
        </p:blipFill>
        <p:spPr bwMode="auto">
          <a:xfrm>
            <a:off x="6066277" y="2222295"/>
            <a:ext cx="5280010" cy="21996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3958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13278" y="398585"/>
            <a:ext cx="9905998" cy="760116"/>
          </a:xfrm>
        </p:spPr>
        <p:txBody>
          <a:bodyPr>
            <a:normAutofit/>
          </a:bodyPr>
          <a:lstStyle/>
          <a:p>
            <a:r>
              <a:rPr lang="es-EC" sz="2800" b="1" dirty="0" smtClean="0">
                <a:solidFill>
                  <a:srgbClr val="FFFF00"/>
                </a:solidFill>
              </a:rPr>
              <a:t>A</a:t>
            </a:r>
            <a:r>
              <a:rPr lang="es-EC" sz="2800" b="1" cap="none" dirty="0" smtClean="0">
                <a:solidFill>
                  <a:srgbClr val="FFFF00"/>
                </a:solidFill>
              </a:rPr>
              <a:t>nálisis univariado</a:t>
            </a:r>
            <a:endParaRPr lang="es-EC" sz="2800" cap="none" dirty="0">
              <a:solidFill>
                <a:srgbClr val="FFFF00"/>
              </a:solidFill>
            </a:endParaRPr>
          </a:p>
        </p:txBody>
      </p:sp>
      <p:sp>
        <p:nvSpPr>
          <p:cNvPr id="3" name="Rectángulo 2"/>
          <p:cNvSpPr/>
          <p:nvPr/>
        </p:nvSpPr>
        <p:spPr>
          <a:xfrm>
            <a:off x="1113278" y="1158701"/>
            <a:ext cx="7861910" cy="646331"/>
          </a:xfrm>
          <a:prstGeom prst="rect">
            <a:avLst/>
          </a:prstGeom>
        </p:spPr>
        <p:txBody>
          <a:bodyPr wrap="square">
            <a:spAutoFit/>
          </a:bodyPr>
          <a:lstStyle/>
          <a:p>
            <a:r>
              <a:rPr lang="es-EC" b="1" i="1" dirty="0">
                <a:latin typeface="Times New Roman" panose="02020603050405020304" pitchFamily="18" charset="0"/>
                <a:ea typeface="Calibri" panose="020F0502020204030204" pitchFamily="34" charset="0"/>
                <a:cs typeface="Arial" panose="020B0604020202020204" pitchFamily="34" charset="0"/>
              </a:rPr>
              <a:t>Señale cuál o cuáles atributos externos le motivan a realizar la compra del aceite vegetal</a:t>
            </a:r>
            <a:endParaRPr lang="es-EC" b="1" dirty="0"/>
          </a:p>
        </p:txBody>
      </p:sp>
      <p:graphicFrame>
        <p:nvGraphicFramePr>
          <p:cNvPr id="7" name="Tabla 6"/>
          <p:cNvGraphicFramePr>
            <a:graphicFrameLocks noGrp="1"/>
          </p:cNvGraphicFramePr>
          <p:nvPr>
            <p:extLst>
              <p:ext uri="{D42A27DB-BD31-4B8C-83A1-F6EECF244321}">
                <p14:modId xmlns:p14="http://schemas.microsoft.com/office/powerpoint/2010/main" val="1710553046"/>
              </p:ext>
            </p:extLst>
          </p:nvPr>
        </p:nvGraphicFramePr>
        <p:xfrm>
          <a:off x="843852" y="2212679"/>
          <a:ext cx="5020030" cy="2393641"/>
        </p:xfrm>
        <a:graphic>
          <a:graphicData uri="http://schemas.openxmlformats.org/drawingml/2006/table">
            <a:tbl>
              <a:tblPr>
                <a:tableStyleId>{5DA37D80-6434-44D0-A028-1B22A696006F}</a:tableStyleId>
              </a:tblPr>
              <a:tblGrid>
                <a:gridCol w="1946542"/>
                <a:gridCol w="1024496"/>
                <a:gridCol w="1024496"/>
                <a:gridCol w="1024496"/>
              </a:tblGrid>
              <a:tr h="531921">
                <a:tc>
                  <a:txBody>
                    <a:bodyPr/>
                    <a:lstStyle/>
                    <a:p>
                      <a:pPr algn="l" fontAlgn="b"/>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accent2"/>
                    </a:solidFill>
                  </a:tcPr>
                </a:tc>
                <a:tc>
                  <a:txBody>
                    <a:bodyPr/>
                    <a:lstStyle/>
                    <a:p>
                      <a:pPr algn="l" fontAlgn="ctr"/>
                      <a:r>
                        <a:rPr lang="es-EC" sz="1100" u="none" strike="noStrike" dirty="0">
                          <a:effectLst/>
                          <a:latin typeface="Calibri" panose="020F0502020204030204" pitchFamily="34" charset="0"/>
                        </a:rPr>
                        <a:t>Frecuencia</a:t>
                      </a:r>
                      <a:endParaRPr lang="es-EC" sz="11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l" fontAlgn="ctr"/>
                      <a:r>
                        <a:rPr lang="es-EC" sz="1100" u="none" strike="noStrike" dirty="0">
                          <a:effectLst/>
                          <a:latin typeface="Calibri" panose="020F0502020204030204" pitchFamily="34" charset="0"/>
                        </a:rPr>
                        <a:t>Porcentaje acumulado</a:t>
                      </a:r>
                      <a:endParaRPr lang="es-EC" sz="11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l" fontAlgn="ctr"/>
                      <a:r>
                        <a:rPr lang="es-EC" sz="1100" u="none" strike="noStrike" dirty="0">
                          <a:effectLst/>
                          <a:latin typeface="Calibri" panose="020F0502020204030204" pitchFamily="34" charset="0"/>
                        </a:rPr>
                        <a:t>Porcentaje</a:t>
                      </a:r>
                      <a:endParaRPr lang="es-EC" sz="11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r>
              <a:tr h="265960">
                <a:tc>
                  <a:txBody>
                    <a:bodyPr/>
                    <a:lstStyle/>
                    <a:p>
                      <a:pPr algn="l" fontAlgn="b"/>
                      <a:r>
                        <a:rPr lang="es-EC" sz="1100" u="none" strike="noStrike">
                          <a:effectLst/>
                          <a:latin typeface="Calibri" panose="020F0502020204030204" pitchFamily="34" charset="0"/>
                        </a:rPr>
                        <a:t>Marca</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339</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71,07%</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39%</a:t>
                      </a:r>
                      <a:endParaRPr lang="es-EC" sz="1100" b="0" i="0" u="none" strike="noStrike">
                        <a:solidFill>
                          <a:srgbClr val="000000"/>
                        </a:solidFill>
                        <a:effectLst/>
                        <a:latin typeface="Calibri" panose="020F0502020204030204" pitchFamily="34" charset="0"/>
                      </a:endParaRPr>
                    </a:p>
                  </a:txBody>
                  <a:tcPr marL="9525" marR="9525" marT="9525" marB="0" anchor="b"/>
                </a:tc>
              </a:tr>
              <a:tr h="265960">
                <a:tc>
                  <a:txBody>
                    <a:bodyPr/>
                    <a:lstStyle/>
                    <a:p>
                      <a:pPr algn="l" fontAlgn="b"/>
                      <a:r>
                        <a:rPr lang="es-EC" sz="1100" u="none" strike="noStrike">
                          <a:effectLst/>
                          <a:latin typeface="Calibri" panose="020F0502020204030204" pitchFamily="34" charset="0"/>
                        </a:rPr>
                        <a:t>Envase</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170</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35,64%</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20%</a:t>
                      </a:r>
                      <a:endParaRPr lang="es-EC" sz="1100" b="0" i="0" u="none" strike="noStrike">
                        <a:solidFill>
                          <a:srgbClr val="000000"/>
                        </a:solidFill>
                        <a:effectLst/>
                        <a:latin typeface="Calibri" panose="020F0502020204030204" pitchFamily="34" charset="0"/>
                      </a:endParaRPr>
                    </a:p>
                  </a:txBody>
                  <a:tcPr marL="9525" marR="9525" marT="9525" marB="0" anchor="b"/>
                </a:tc>
              </a:tr>
              <a:tr h="265960">
                <a:tc>
                  <a:txBody>
                    <a:bodyPr/>
                    <a:lstStyle/>
                    <a:p>
                      <a:pPr algn="l" fontAlgn="b"/>
                      <a:r>
                        <a:rPr lang="es-EC" sz="1100" u="none" strike="noStrike">
                          <a:effectLst/>
                          <a:latin typeface="Calibri" panose="020F0502020204030204" pitchFamily="34" charset="0"/>
                        </a:rPr>
                        <a:t>Tamaño</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148</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31,03%</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17%</a:t>
                      </a:r>
                      <a:endParaRPr lang="es-EC" sz="1100" b="0" i="0" u="none" strike="noStrike">
                        <a:solidFill>
                          <a:srgbClr val="000000"/>
                        </a:solidFill>
                        <a:effectLst/>
                        <a:latin typeface="Calibri" panose="020F0502020204030204" pitchFamily="34" charset="0"/>
                      </a:endParaRPr>
                    </a:p>
                  </a:txBody>
                  <a:tcPr marL="9525" marR="9525" marT="9525" marB="0" anchor="b"/>
                </a:tc>
              </a:tr>
              <a:tr h="265960">
                <a:tc>
                  <a:txBody>
                    <a:bodyPr/>
                    <a:lstStyle/>
                    <a:p>
                      <a:pPr algn="l" fontAlgn="b"/>
                      <a:r>
                        <a:rPr lang="es-EC" sz="1100" u="none" strike="noStrike">
                          <a:effectLst/>
                          <a:latin typeface="Calibri" panose="020F0502020204030204" pitchFamily="34" charset="0"/>
                        </a:rPr>
                        <a:t>Punto de venta</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46</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9,64%</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5%</a:t>
                      </a:r>
                      <a:endParaRPr lang="es-EC" sz="1100" b="0" i="0" u="none" strike="noStrike">
                        <a:solidFill>
                          <a:srgbClr val="000000"/>
                        </a:solidFill>
                        <a:effectLst/>
                        <a:latin typeface="Calibri" panose="020F0502020204030204" pitchFamily="34" charset="0"/>
                      </a:endParaRPr>
                    </a:p>
                  </a:txBody>
                  <a:tcPr marL="9525" marR="9525" marT="9525" marB="0" anchor="b"/>
                </a:tc>
              </a:tr>
              <a:tr h="265960">
                <a:tc>
                  <a:txBody>
                    <a:bodyPr/>
                    <a:lstStyle/>
                    <a:p>
                      <a:pPr algn="l" fontAlgn="b"/>
                      <a:r>
                        <a:rPr lang="es-EC" sz="1100" u="none" strike="noStrike">
                          <a:effectLst/>
                          <a:latin typeface="Calibri" panose="020F0502020204030204" pitchFamily="34" charset="0"/>
                        </a:rPr>
                        <a:t>Publicidad</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65</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13,63%</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8%</a:t>
                      </a:r>
                      <a:endParaRPr lang="es-EC" sz="1100" b="0" i="0" u="none" strike="noStrike">
                        <a:solidFill>
                          <a:srgbClr val="000000"/>
                        </a:solidFill>
                        <a:effectLst/>
                        <a:latin typeface="Calibri" panose="020F0502020204030204" pitchFamily="34" charset="0"/>
                      </a:endParaRPr>
                    </a:p>
                  </a:txBody>
                  <a:tcPr marL="9525" marR="9525" marT="9525" marB="0" anchor="b"/>
                </a:tc>
              </a:tr>
              <a:tr h="265960">
                <a:tc>
                  <a:txBody>
                    <a:bodyPr/>
                    <a:lstStyle/>
                    <a:p>
                      <a:pPr algn="l" fontAlgn="b"/>
                      <a:r>
                        <a:rPr lang="es-EC" sz="1100" u="none" strike="noStrike">
                          <a:effectLst/>
                          <a:latin typeface="Calibri" panose="020F0502020204030204" pitchFamily="34" charset="0"/>
                        </a:rPr>
                        <a:t>Onpack (promociones)</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92</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19,29%</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latin typeface="Calibri" panose="020F0502020204030204" pitchFamily="34" charset="0"/>
                        </a:rPr>
                        <a:t>11%</a:t>
                      </a:r>
                      <a:endParaRPr lang="es-EC" sz="1100" b="0" i="0" u="none" strike="noStrike">
                        <a:solidFill>
                          <a:srgbClr val="000000"/>
                        </a:solidFill>
                        <a:effectLst/>
                        <a:latin typeface="Calibri" panose="020F0502020204030204" pitchFamily="34" charset="0"/>
                      </a:endParaRPr>
                    </a:p>
                  </a:txBody>
                  <a:tcPr marL="9525" marR="9525" marT="9525" marB="0" anchor="b"/>
                </a:tc>
              </a:tr>
              <a:tr h="265960">
                <a:tc>
                  <a:txBody>
                    <a:bodyPr/>
                    <a:lstStyle/>
                    <a:p>
                      <a:pPr algn="ctr" fontAlgn="b"/>
                      <a:r>
                        <a:rPr lang="es-EC" sz="1100" u="none" strike="noStrike">
                          <a:effectLst/>
                          <a:latin typeface="Calibri" panose="020F0502020204030204" pitchFamily="34" charset="0"/>
                        </a:rPr>
                        <a:t>n 477</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latin typeface="Calibri" panose="020F0502020204030204" pitchFamily="34" charset="0"/>
                        </a:rPr>
                        <a:t>860</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dirty="0">
                          <a:effectLst/>
                          <a:latin typeface="Calibri" panose="020F0502020204030204" pitchFamily="34" charset="0"/>
                        </a:rPr>
                        <a:t>1</a:t>
                      </a:r>
                      <a:endParaRPr lang="es-EC"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pic>
        <p:nvPicPr>
          <p:cNvPr id="8" name="Imagen 7"/>
          <p:cNvPicPr/>
          <p:nvPr/>
        </p:nvPicPr>
        <p:blipFill rotWithShape="1">
          <a:blip r:embed="rId2">
            <a:extLst>
              <a:ext uri="{28A0092B-C50C-407E-A947-70E740481C1C}">
                <a14:useLocalDpi xmlns:a14="http://schemas.microsoft.com/office/drawing/2010/main" val="0"/>
              </a:ext>
            </a:extLst>
          </a:blip>
          <a:srcRect t="15807" r="7169"/>
          <a:stretch/>
        </p:blipFill>
        <p:spPr bwMode="auto">
          <a:xfrm>
            <a:off x="5979307" y="2212679"/>
            <a:ext cx="5518687" cy="23780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33948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221654" y="321224"/>
            <a:ext cx="9905998" cy="760116"/>
          </a:xfrm>
        </p:spPr>
        <p:txBody>
          <a:bodyPr>
            <a:normAutofit/>
          </a:bodyPr>
          <a:lstStyle/>
          <a:p>
            <a:r>
              <a:rPr lang="es-EC" sz="2800" b="1" dirty="0" smtClean="0">
                <a:solidFill>
                  <a:srgbClr val="FFFF00"/>
                </a:solidFill>
              </a:rPr>
              <a:t>A</a:t>
            </a:r>
            <a:r>
              <a:rPr lang="es-EC" sz="2800" b="1" cap="none" dirty="0" smtClean="0">
                <a:solidFill>
                  <a:srgbClr val="FFFF00"/>
                </a:solidFill>
              </a:rPr>
              <a:t>nálisis univariado</a:t>
            </a:r>
            <a:endParaRPr lang="es-EC" sz="2800" cap="none" dirty="0">
              <a:solidFill>
                <a:srgbClr val="FFFF00"/>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3767722659"/>
              </p:ext>
            </p:extLst>
          </p:nvPr>
        </p:nvGraphicFramePr>
        <p:xfrm>
          <a:off x="1221654" y="1816340"/>
          <a:ext cx="5781711" cy="3413760"/>
        </p:xfrm>
        <a:graphic>
          <a:graphicData uri="http://schemas.openxmlformats.org/drawingml/2006/table">
            <a:tbl>
              <a:tblPr firstRow="1" firstCol="1" bandRow="1">
                <a:tableStyleId>{5DA37D80-6434-44D0-A028-1B22A696006F}</a:tableStyleId>
              </a:tblPr>
              <a:tblGrid>
                <a:gridCol w="1300490"/>
                <a:gridCol w="1079185"/>
                <a:gridCol w="972347"/>
                <a:gridCol w="1201668"/>
                <a:gridCol w="1228021"/>
              </a:tblGrid>
              <a:tr h="789780">
                <a:tc>
                  <a:txBody>
                    <a:bodyPr/>
                    <a:lstStyle/>
                    <a:p>
                      <a:pPr algn="ctr">
                        <a:lnSpc>
                          <a:spcPct val="200000"/>
                        </a:lnSpc>
                        <a:spcAft>
                          <a:spcPts val="0"/>
                        </a:spcAft>
                      </a:pPr>
                      <a:r>
                        <a:rPr lang="es-EC" sz="1400" dirty="0">
                          <a:effectLst/>
                          <a:latin typeface="Calibri" panose="020F0502020204030204" pitchFamily="34" charset="0"/>
                        </a:rPr>
                        <a:t> </a:t>
                      </a:r>
                      <a:endParaRPr lang="es-EC" sz="16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400">
                          <a:effectLst/>
                          <a:latin typeface="Calibri" panose="020F0502020204030204" pitchFamily="34" charset="0"/>
                        </a:rPr>
                        <a:t>Frecuencia</a:t>
                      </a:r>
                      <a:endParaRPr lang="es-EC" sz="160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400">
                          <a:effectLst/>
                          <a:latin typeface="Calibri" panose="020F0502020204030204" pitchFamily="34" charset="0"/>
                        </a:rPr>
                        <a:t>Porcentaje</a:t>
                      </a:r>
                      <a:endParaRPr lang="es-EC" sz="160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400" dirty="0">
                          <a:effectLst/>
                          <a:latin typeface="Calibri" panose="020F0502020204030204" pitchFamily="34" charset="0"/>
                        </a:rPr>
                        <a:t>Porcentaje válido</a:t>
                      </a:r>
                      <a:endParaRPr lang="es-EC" sz="16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400" dirty="0">
                          <a:effectLst/>
                          <a:latin typeface="Calibri" panose="020F0502020204030204" pitchFamily="34" charset="0"/>
                        </a:rPr>
                        <a:t>Porcentaje acumulado</a:t>
                      </a:r>
                      <a:endParaRPr lang="es-EC" sz="16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r>
              <a:tr h="365161">
                <a:tc>
                  <a:txBody>
                    <a:bodyPr/>
                    <a:lstStyle/>
                    <a:p>
                      <a:pPr>
                        <a:lnSpc>
                          <a:spcPct val="200000"/>
                        </a:lnSpc>
                        <a:spcAft>
                          <a:spcPts val="0"/>
                        </a:spcAft>
                      </a:pPr>
                      <a:r>
                        <a:rPr lang="es-EC" sz="1400">
                          <a:effectLst/>
                          <a:latin typeface="Calibri" panose="020F0502020204030204" pitchFamily="34" charset="0"/>
                        </a:rPr>
                        <a:t>Casi nunca</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207</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43,4</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43,4</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43,4</a:t>
                      </a:r>
                      <a:endParaRPr lang="es-EC" sz="1600">
                        <a:effectLst/>
                        <a:latin typeface="Calibri" panose="020F0502020204030204" pitchFamily="34" charset="0"/>
                        <a:ea typeface="Calibri" panose="020F0502020204030204" pitchFamily="34" charset="0"/>
                      </a:endParaRPr>
                    </a:p>
                  </a:txBody>
                  <a:tcPr marL="44450" marR="44450" marT="0" marB="0" anchor="ctr"/>
                </a:tc>
              </a:tr>
              <a:tr h="365161">
                <a:tc>
                  <a:txBody>
                    <a:bodyPr/>
                    <a:lstStyle/>
                    <a:p>
                      <a:pPr>
                        <a:lnSpc>
                          <a:spcPct val="200000"/>
                        </a:lnSpc>
                        <a:spcAft>
                          <a:spcPts val="0"/>
                        </a:spcAft>
                      </a:pPr>
                      <a:r>
                        <a:rPr lang="es-EC" sz="1400">
                          <a:effectLst/>
                          <a:latin typeface="Calibri" panose="020F0502020204030204" pitchFamily="34" charset="0"/>
                        </a:rPr>
                        <a:t>Casi siempre</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108</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22,6</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22,6</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66</a:t>
                      </a:r>
                      <a:endParaRPr lang="es-EC" sz="1600">
                        <a:effectLst/>
                        <a:latin typeface="Calibri" panose="020F0502020204030204" pitchFamily="34" charset="0"/>
                        <a:ea typeface="Calibri" panose="020F0502020204030204" pitchFamily="34" charset="0"/>
                      </a:endParaRPr>
                    </a:p>
                  </a:txBody>
                  <a:tcPr marL="44450" marR="44450" marT="0" marB="0" anchor="ctr"/>
                </a:tc>
              </a:tr>
              <a:tr h="365161">
                <a:tc>
                  <a:txBody>
                    <a:bodyPr/>
                    <a:lstStyle/>
                    <a:p>
                      <a:pPr>
                        <a:lnSpc>
                          <a:spcPct val="200000"/>
                        </a:lnSpc>
                        <a:spcAft>
                          <a:spcPts val="0"/>
                        </a:spcAft>
                      </a:pPr>
                      <a:r>
                        <a:rPr lang="es-EC" sz="1400">
                          <a:effectLst/>
                          <a:latin typeface="Calibri" panose="020F0502020204030204" pitchFamily="34" charset="0"/>
                        </a:rPr>
                        <a:t>Indeciso</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37</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7,8</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7,8</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73,8</a:t>
                      </a:r>
                      <a:endParaRPr lang="es-EC" sz="1600">
                        <a:effectLst/>
                        <a:latin typeface="Calibri" panose="020F0502020204030204" pitchFamily="34" charset="0"/>
                        <a:ea typeface="Calibri" panose="020F0502020204030204" pitchFamily="34" charset="0"/>
                      </a:endParaRPr>
                    </a:p>
                  </a:txBody>
                  <a:tcPr marL="44450" marR="44450" marT="0" marB="0" anchor="ctr"/>
                </a:tc>
              </a:tr>
              <a:tr h="365161">
                <a:tc>
                  <a:txBody>
                    <a:bodyPr/>
                    <a:lstStyle/>
                    <a:p>
                      <a:pPr>
                        <a:lnSpc>
                          <a:spcPct val="200000"/>
                        </a:lnSpc>
                        <a:spcAft>
                          <a:spcPts val="0"/>
                        </a:spcAft>
                      </a:pPr>
                      <a:r>
                        <a:rPr lang="es-EC" sz="1400">
                          <a:effectLst/>
                          <a:latin typeface="Calibri" panose="020F0502020204030204" pitchFamily="34" charset="0"/>
                        </a:rPr>
                        <a:t>Nunca</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74</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15,5</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15,5</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89,3</a:t>
                      </a:r>
                      <a:endParaRPr lang="es-EC" sz="1600">
                        <a:effectLst/>
                        <a:latin typeface="Calibri" panose="020F0502020204030204" pitchFamily="34" charset="0"/>
                        <a:ea typeface="Calibri" panose="020F0502020204030204" pitchFamily="34" charset="0"/>
                      </a:endParaRPr>
                    </a:p>
                  </a:txBody>
                  <a:tcPr marL="44450" marR="44450" marT="0" marB="0" anchor="ctr"/>
                </a:tc>
              </a:tr>
              <a:tr h="365161">
                <a:tc>
                  <a:txBody>
                    <a:bodyPr/>
                    <a:lstStyle/>
                    <a:p>
                      <a:pPr>
                        <a:lnSpc>
                          <a:spcPct val="200000"/>
                        </a:lnSpc>
                        <a:spcAft>
                          <a:spcPts val="0"/>
                        </a:spcAft>
                      </a:pPr>
                      <a:r>
                        <a:rPr lang="es-EC" sz="1400">
                          <a:effectLst/>
                          <a:latin typeface="Calibri" panose="020F0502020204030204" pitchFamily="34" charset="0"/>
                        </a:rPr>
                        <a:t>Siempre</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51</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10,7</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10,7</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100</a:t>
                      </a:r>
                      <a:endParaRPr lang="es-EC" sz="1600">
                        <a:effectLst/>
                        <a:latin typeface="Calibri" panose="020F0502020204030204" pitchFamily="34" charset="0"/>
                        <a:ea typeface="Calibri" panose="020F0502020204030204" pitchFamily="34" charset="0"/>
                      </a:endParaRPr>
                    </a:p>
                  </a:txBody>
                  <a:tcPr marL="44450" marR="44450" marT="0" marB="0" anchor="ctr"/>
                </a:tc>
              </a:tr>
              <a:tr h="365161">
                <a:tc>
                  <a:txBody>
                    <a:bodyPr/>
                    <a:lstStyle/>
                    <a:p>
                      <a:pPr algn="ctr">
                        <a:lnSpc>
                          <a:spcPct val="200000"/>
                        </a:lnSpc>
                        <a:spcAft>
                          <a:spcPts val="0"/>
                        </a:spcAft>
                      </a:pPr>
                      <a:r>
                        <a:rPr lang="es-EC" sz="1400" dirty="0">
                          <a:effectLst/>
                          <a:latin typeface="Calibri" panose="020F0502020204030204" pitchFamily="34" charset="0"/>
                        </a:rPr>
                        <a:t>Total</a:t>
                      </a:r>
                      <a:endParaRPr lang="es-EC" sz="16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477</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100</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100</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200000"/>
                        </a:lnSpc>
                        <a:spcAft>
                          <a:spcPts val="0"/>
                        </a:spcAft>
                      </a:pPr>
                      <a:r>
                        <a:rPr lang="es-EC" sz="1400" dirty="0">
                          <a:effectLst/>
                          <a:latin typeface="Calibri" panose="020F0502020204030204" pitchFamily="34" charset="0"/>
                        </a:rPr>
                        <a:t> </a:t>
                      </a:r>
                      <a:endParaRPr lang="es-EC" sz="1600" dirty="0">
                        <a:effectLst/>
                        <a:latin typeface="Calibri" panose="020F0502020204030204" pitchFamily="34" charset="0"/>
                        <a:ea typeface="Calibri" panose="020F0502020204030204" pitchFamily="34" charset="0"/>
                      </a:endParaRPr>
                    </a:p>
                  </a:txBody>
                  <a:tcPr marL="44450" marR="44450" marT="0" marB="0" anchor="ctr"/>
                </a:tc>
              </a:tr>
            </a:tbl>
          </a:graphicData>
        </a:graphic>
      </p:graphicFrame>
      <p:graphicFrame>
        <p:nvGraphicFramePr>
          <p:cNvPr id="8" name="Gráfico 7"/>
          <p:cNvGraphicFramePr>
            <a:graphicFrameLocks/>
          </p:cNvGraphicFramePr>
          <p:nvPr>
            <p:extLst>
              <p:ext uri="{D42A27DB-BD31-4B8C-83A1-F6EECF244321}">
                <p14:modId xmlns:p14="http://schemas.microsoft.com/office/powerpoint/2010/main" val="970081832"/>
              </p:ext>
            </p:extLst>
          </p:nvPr>
        </p:nvGraphicFramePr>
        <p:xfrm>
          <a:off x="7003365" y="215162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ángulo 8"/>
          <p:cNvSpPr/>
          <p:nvPr/>
        </p:nvSpPr>
        <p:spPr>
          <a:xfrm>
            <a:off x="1221654" y="969284"/>
            <a:ext cx="6096000" cy="646331"/>
          </a:xfrm>
          <a:prstGeom prst="rect">
            <a:avLst/>
          </a:prstGeom>
        </p:spPr>
        <p:txBody>
          <a:bodyPr>
            <a:spAutoFit/>
          </a:bodyPr>
          <a:lstStyle/>
          <a:p>
            <a:r>
              <a:rPr lang="es-EC" b="1" i="1" dirty="0">
                <a:latin typeface="Times New Roman" panose="02020603050405020304" pitchFamily="18" charset="0"/>
                <a:ea typeface="Calibri" panose="020F0502020204030204" pitchFamily="34" charset="0"/>
                <a:cs typeface="Arial" panose="020B0604020202020204" pitchFamily="34" charset="0"/>
              </a:rPr>
              <a:t>Con qué frecuencia usted lee la información nutricional que contienen las diferentes presentaciones del aceite vegetal </a:t>
            </a:r>
            <a:endParaRPr lang="es-EC" b="1" dirty="0"/>
          </a:p>
        </p:txBody>
      </p:sp>
    </p:spTree>
    <p:extLst>
      <p:ext uri="{BB962C8B-B14F-4D97-AF65-F5344CB8AC3E}">
        <p14:creationId xmlns:p14="http://schemas.microsoft.com/office/powerpoint/2010/main" val="1892393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13278" y="257908"/>
            <a:ext cx="9905998" cy="760116"/>
          </a:xfrm>
        </p:spPr>
        <p:txBody>
          <a:bodyPr>
            <a:normAutofit/>
          </a:bodyPr>
          <a:lstStyle/>
          <a:p>
            <a:r>
              <a:rPr lang="es-EC" sz="3200" b="1" dirty="0" smtClean="0">
                <a:solidFill>
                  <a:srgbClr val="FFFF00"/>
                </a:solidFill>
              </a:rPr>
              <a:t>A</a:t>
            </a:r>
            <a:r>
              <a:rPr lang="es-EC" sz="3200" b="1" cap="none" dirty="0" smtClean="0">
                <a:solidFill>
                  <a:srgbClr val="FFFF00"/>
                </a:solidFill>
              </a:rPr>
              <a:t>nálisis univariado</a:t>
            </a:r>
            <a:endParaRPr lang="es-EC" sz="3200" cap="none" dirty="0">
              <a:solidFill>
                <a:srgbClr val="FFFF0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1491672612"/>
              </p:ext>
            </p:extLst>
          </p:nvPr>
        </p:nvGraphicFramePr>
        <p:xfrm>
          <a:off x="1113278" y="1921913"/>
          <a:ext cx="5368290" cy="3413760"/>
        </p:xfrm>
        <a:graphic>
          <a:graphicData uri="http://schemas.openxmlformats.org/drawingml/2006/table">
            <a:tbl>
              <a:tblPr firstRow="1" firstCol="1" bandRow="1">
                <a:tableStyleId>{5DA37D80-6434-44D0-A028-1B22A696006F}</a:tableStyleId>
              </a:tblPr>
              <a:tblGrid>
                <a:gridCol w="1179195"/>
                <a:gridCol w="1057910"/>
                <a:gridCol w="1036320"/>
                <a:gridCol w="1036320"/>
                <a:gridCol w="1058545"/>
              </a:tblGrid>
              <a:tr h="449580">
                <a:tc>
                  <a:txBody>
                    <a:bodyPr/>
                    <a:lstStyle/>
                    <a:p>
                      <a:pPr algn="ctr">
                        <a:lnSpc>
                          <a:spcPct val="200000"/>
                        </a:lnSpc>
                        <a:spcAft>
                          <a:spcPts val="0"/>
                        </a:spcAft>
                      </a:pPr>
                      <a:r>
                        <a:rPr lang="es-EC" sz="1400" dirty="0">
                          <a:effectLst/>
                          <a:latin typeface="Calibri" panose="020F0502020204030204" pitchFamily="34" charset="0"/>
                        </a:rPr>
                        <a:t> </a:t>
                      </a:r>
                      <a:endParaRPr lang="es-EC" sz="16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400" dirty="0">
                          <a:effectLst/>
                          <a:latin typeface="Calibri" panose="020F0502020204030204" pitchFamily="34" charset="0"/>
                        </a:rPr>
                        <a:t>Frecuencia</a:t>
                      </a:r>
                      <a:endParaRPr lang="es-EC" sz="16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400" dirty="0">
                          <a:effectLst/>
                          <a:latin typeface="Calibri" panose="020F0502020204030204" pitchFamily="34" charset="0"/>
                        </a:rPr>
                        <a:t>Porcentaje</a:t>
                      </a:r>
                      <a:endParaRPr lang="es-EC" sz="16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400" dirty="0">
                          <a:effectLst/>
                          <a:latin typeface="Calibri" panose="020F0502020204030204" pitchFamily="34" charset="0"/>
                        </a:rPr>
                        <a:t>Porcentaje válido</a:t>
                      </a:r>
                      <a:endParaRPr lang="es-EC" sz="16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400" dirty="0">
                          <a:effectLst/>
                          <a:latin typeface="Calibri" panose="020F0502020204030204" pitchFamily="34" charset="0"/>
                        </a:rPr>
                        <a:t>Porcentaje acumulado</a:t>
                      </a:r>
                      <a:endParaRPr lang="es-EC" sz="16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r>
              <a:tr h="219075">
                <a:tc>
                  <a:txBody>
                    <a:bodyPr/>
                    <a:lstStyle/>
                    <a:p>
                      <a:pPr>
                        <a:lnSpc>
                          <a:spcPct val="200000"/>
                        </a:lnSpc>
                        <a:spcAft>
                          <a:spcPts val="0"/>
                        </a:spcAft>
                      </a:pPr>
                      <a:r>
                        <a:rPr lang="es-EC" sz="1400">
                          <a:effectLst/>
                          <a:latin typeface="Calibri" panose="020F0502020204030204" pitchFamily="34" charset="0"/>
                        </a:rPr>
                        <a:t>Casi nunca</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104</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21,8</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21,8</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21,8</a:t>
                      </a:r>
                      <a:endParaRPr lang="es-EC" sz="1600">
                        <a:effectLst/>
                        <a:latin typeface="Calibri" panose="020F0502020204030204" pitchFamily="34" charset="0"/>
                        <a:ea typeface="Calibri" panose="020F0502020204030204" pitchFamily="34" charset="0"/>
                      </a:endParaRPr>
                    </a:p>
                  </a:txBody>
                  <a:tcPr marL="44450" marR="44450" marT="0" marB="0" anchor="ctr"/>
                </a:tc>
              </a:tr>
              <a:tr h="219075">
                <a:tc>
                  <a:txBody>
                    <a:bodyPr/>
                    <a:lstStyle/>
                    <a:p>
                      <a:pPr>
                        <a:lnSpc>
                          <a:spcPct val="200000"/>
                        </a:lnSpc>
                        <a:spcAft>
                          <a:spcPts val="0"/>
                        </a:spcAft>
                      </a:pPr>
                      <a:r>
                        <a:rPr lang="es-EC" sz="1400">
                          <a:effectLst/>
                          <a:latin typeface="Calibri" panose="020F0502020204030204" pitchFamily="34" charset="0"/>
                        </a:rPr>
                        <a:t>Casi siempre</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209</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43,8</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43,8</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65,6</a:t>
                      </a:r>
                      <a:endParaRPr lang="es-EC" sz="1600">
                        <a:effectLst/>
                        <a:latin typeface="Calibri" panose="020F0502020204030204" pitchFamily="34" charset="0"/>
                        <a:ea typeface="Calibri" panose="020F0502020204030204" pitchFamily="34" charset="0"/>
                      </a:endParaRPr>
                    </a:p>
                  </a:txBody>
                  <a:tcPr marL="44450" marR="44450" marT="0" marB="0" anchor="ctr"/>
                </a:tc>
              </a:tr>
              <a:tr h="219075">
                <a:tc>
                  <a:txBody>
                    <a:bodyPr/>
                    <a:lstStyle/>
                    <a:p>
                      <a:pPr>
                        <a:lnSpc>
                          <a:spcPct val="200000"/>
                        </a:lnSpc>
                        <a:spcAft>
                          <a:spcPts val="0"/>
                        </a:spcAft>
                      </a:pPr>
                      <a:r>
                        <a:rPr lang="es-EC" sz="1400">
                          <a:effectLst/>
                          <a:latin typeface="Calibri" panose="020F0502020204030204" pitchFamily="34" charset="0"/>
                        </a:rPr>
                        <a:t>Indeciso</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45</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9,4</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9,4</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75,1</a:t>
                      </a:r>
                      <a:endParaRPr lang="es-EC" sz="1600">
                        <a:effectLst/>
                        <a:latin typeface="Calibri" panose="020F0502020204030204" pitchFamily="34" charset="0"/>
                        <a:ea typeface="Calibri" panose="020F0502020204030204" pitchFamily="34" charset="0"/>
                      </a:endParaRPr>
                    </a:p>
                  </a:txBody>
                  <a:tcPr marL="44450" marR="44450" marT="0" marB="0" anchor="ctr"/>
                </a:tc>
              </a:tr>
              <a:tr h="219075">
                <a:tc>
                  <a:txBody>
                    <a:bodyPr/>
                    <a:lstStyle/>
                    <a:p>
                      <a:pPr>
                        <a:lnSpc>
                          <a:spcPct val="200000"/>
                        </a:lnSpc>
                        <a:spcAft>
                          <a:spcPts val="0"/>
                        </a:spcAft>
                      </a:pPr>
                      <a:r>
                        <a:rPr lang="es-EC" sz="1400">
                          <a:effectLst/>
                          <a:latin typeface="Calibri" panose="020F0502020204030204" pitchFamily="34" charset="0"/>
                        </a:rPr>
                        <a:t>Nunca</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62</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13</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13</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88,1</a:t>
                      </a:r>
                      <a:endParaRPr lang="es-EC" sz="1600">
                        <a:effectLst/>
                        <a:latin typeface="Calibri" panose="020F0502020204030204" pitchFamily="34" charset="0"/>
                        <a:ea typeface="Calibri" panose="020F0502020204030204" pitchFamily="34" charset="0"/>
                      </a:endParaRPr>
                    </a:p>
                  </a:txBody>
                  <a:tcPr marL="44450" marR="44450" marT="0" marB="0" anchor="ctr"/>
                </a:tc>
              </a:tr>
              <a:tr h="219075">
                <a:tc>
                  <a:txBody>
                    <a:bodyPr/>
                    <a:lstStyle/>
                    <a:p>
                      <a:pPr>
                        <a:lnSpc>
                          <a:spcPct val="200000"/>
                        </a:lnSpc>
                        <a:spcAft>
                          <a:spcPts val="0"/>
                        </a:spcAft>
                      </a:pPr>
                      <a:r>
                        <a:rPr lang="es-EC" sz="1400">
                          <a:effectLst/>
                          <a:latin typeface="Calibri" panose="020F0502020204030204" pitchFamily="34" charset="0"/>
                        </a:rPr>
                        <a:t>Siempre</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57</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11,9</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11,9</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100</a:t>
                      </a:r>
                      <a:endParaRPr lang="es-EC" sz="1600">
                        <a:effectLst/>
                        <a:latin typeface="Calibri" panose="020F0502020204030204" pitchFamily="34" charset="0"/>
                        <a:ea typeface="Calibri" panose="020F0502020204030204" pitchFamily="34" charset="0"/>
                      </a:endParaRPr>
                    </a:p>
                  </a:txBody>
                  <a:tcPr marL="44450" marR="44450" marT="0" marB="0" anchor="ctr"/>
                </a:tc>
              </a:tr>
              <a:tr h="229870">
                <a:tc>
                  <a:txBody>
                    <a:bodyPr/>
                    <a:lstStyle/>
                    <a:p>
                      <a:pPr algn="ctr">
                        <a:lnSpc>
                          <a:spcPct val="200000"/>
                        </a:lnSpc>
                        <a:spcAft>
                          <a:spcPts val="0"/>
                        </a:spcAft>
                      </a:pPr>
                      <a:r>
                        <a:rPr lang="es-EC" sz="1400" dirty="0">
                          <a:effectLst/>
                          <a:latin typeface="Calibri" panose="020F0502020204030204" pitchFamily="34" charset="0"/>
                        </a:rPr>
                        <a:t>Total</a:t>
                      </a:r>
                      <a:endParaRPr lang="es-EC" sz="16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dirty="0">
                          <a:effectLst/>
                          <a:latin typeface="Calibri" panose="020F0502020204030204" pitchFamily="34" charset="0"/>
                        </a:rPr>
                        <a:t>477</a:t>
                      </a:r>
                      <a:endParaRPr lang="es-EC" sz="16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100</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100</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200000"/>
                        </a:lnSpc>
                        <a:spcAft>
                          <a:spcPts val="0"/>
                        </a:spcAft>
                      </a:pPr>
                      <a:r>
                        <a:rPr lang="es-EC" sz="1400" dirty="0">
                          <a:effectLst/>
                          <a:latin typeface="Calibri" panose="020F0502020204030204" pitchFamily="34" charset="0"/>
                        </a:rPr>
                        <a:t> </a:t>
                      </a:r>
                      <a:endParaRPr lang="es-EC" sz="1600" dirty="0">
                        <a:effectLst/>
                        <a:latin typeface="Calibri" panose="020F0502020204030204" pitchFamily="34" charset="0"/>
                        <a:ea typeface="Calibri" panose="020F0502020204030204" pitchFamily="34" charset="0"/>
                      </a:endParaRPr>
                    </a:p>
                  </a:txBody>
                  <a:tcPr marL="44450" marR="44450" marT="0" marB="0" anchor="ctr"/>
                </a:tc>
              </a:tr>
            </a:tbl>
          </a:graphicData>
        </a:graphic>
      </p:graphicFrame>
      <p:sp>
        <p:nvSpPr>
          <p:cNvPr id="5" name="Rectángulo 4"/>
          <p:cNvSpPr/>
          <p:nvPr/>
        </p:nvSpPr>
        <p:spPr>
          <a:xfrm>
            <a:off x="1019907" y="1042236"/>
            <a:ext cx="7587175" cy="646331"/>
          </a:xfrm>
          <a:prstGeom prst="rect">
            <a:avLst/>
          </a:prstGeom>
        </p:spPr>
        <p:txBody>
          <a:bodyPr wrap="square">
            <a:spAutoFit/>
          </a:bodyPr>
          <a:lstStyle/>
          <a:p>
            <a:r>
              <a:rPr lang="es-EC" b="1" i="1" dirty="0">
                <a:latin typeface="Times New Roman" panose="02020603050405020304" pitchFamily="18" charset="0"/>
                <a:ea typeface="Calibri" panose="020F0502020204030204" pitchFamily="34" charset="0"/>
                <a:cs typeface="Arial" panose="020B0604020202020204" pitchFamily="34" charset="0"/>
              </a:rPr>
              <a:t>Usted es atraído por las visualizaciones externas de producto que son exhibidas en los pasillos con promocionales</a:t>
            </a:r>
            <a:endParaRPr lang="es-EC" b="1" dirty="0"/>
          </a:p>
        </p:txBody>
      </p:sp>
      <p:graphicFrame>
        <p:nvGraphicFramePr>
          <p:cNvPr id="11" name="Gráfico 10"/>
          <p:cNvGraphicFramePr>
            <a:graphicFrameLocks/>
          </p:cNvGraphicFramePr>
          <p:nvPr>
            <p:extLst>
              <p:ext uri="{D42A27DB-BD31-4B8C-83A1-F6EECF244321}">
                <p14:modId xmlns:p14="http://schemas.microsoft.com/office/powerpoint/2010/main" val="1151383993"/>
              </p:ext>
            </p:extLst>
          </p:nvPr>
        </p:nvGraphicFramePr>
        <p:xfrm>
          <a:off x="6621193" y="2131048"/>
          <a:ext cx="4572000" cy="29954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39876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13278" y="378174"/>
            <a:ext cx="9905998" cy="760116"/>
          </a:xfrm>
        </p:spPr>
        <p:txBody>
          <a:bodyPr>
            <a:normAutofit/>
          </a:bodyPr>
          <a:lstStyle/>
          <a:p>
            <a:r>
              <a:rPr lang="es-EC" sz="2800" b="1" dirty="0" smtClean="0">
                <a:solidFill>
                  <a:srgbClr val="FFFF00"/>
                </a:solidFill>
              </a:rPr>
              <a:t>A</a:t>
            </a:r>
            <a:r>
              <a:rPr lang="es-EC" sz="2800" b="1" cap="none" dirty="0" smtClean="0">
                <a:solidFill>
                  <a:srgbClr val="FFFF00"/>
                </a:solidFill>
              </a:rPr>
              <a:t>nálisis univariado</a:t>
            </a:r>
            <a:endParaRPr lang="es-EC" sz="2800" cap="none" dirty="0">
              <a:solidFill>
                <a:srgbClr val="FFFF00"/>
              </a:solidFill>
            </a:endParaRPr>
          </a:p>
        </p:txBody>
      </p:sp>
      <p:sp>
        <p:nvSpPr>
          <p:cNvPr id="3" name="Rectángulo 2"/>
          <p:cNvSpPr/>
          <p:nvPr/>
        </p:nvSpPr>
        <p:spPr>
          <a:xfrm>
            <a:off x="1113278" y="1140174"/>
            <a:ext cx="7988519" cy="873572"/>
          </a:xfrm>
          <a:prstGeom prst="rect">
            <a:avLst/>
          </a:prstGeom>
        </p:spPr>
        <p:txBody>
          <a:bodyPr wrap="square">
            <a:spAutoFit/>
          </a:bodyPr>
          <a:lstStyle/>
          <a:p>
            <a:pPr>
              <a:lnSpc>
                <a:spcPct val="150000"/>
              </a:lnSpc>
              <a:spcAft>
                <a:spcPts val="0"/>
              </a:spcAft>
            </a:pPr>
            <a:r>
              <a:rPr lang="es-EC" b="1" i="1" dirty="0">
                <a:latin typeface="Times New Roman" panose="02020603050405020304" pitchFamily="18" charset="0"/>
                <a:ea typeface="Times New Roman" panose="02020603050405020304" pitchFamily="18" charset="0"/>
                <a:cs typeface="Times New Roman" panose="02020603050405020304" pitchFamily="18" charset="0"/>
              </a:rPr>
              <a:t>Determine cuál o cuáles son las razones que influyen para que usted se dirija a las visualizaciones externas del aceite vegetal en el punto de venta</a:t>
            </a:r>
            <a:endParaRPr lang="es-EC"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212343694"/>
              </p:ext>
            </p:extLst>
          </p:nvPr>
        </p:nvGraphicFramePr>
        <p:xfrm>
          <a:off x="1025136" y="2393804"/>
          <a:ext cx="5041141" cy="2626349"/>
        </p:xfrm>
        <a:graphic>
          <a:graphicData uri="http://schemas.openxmlformats.org/drawingml/2006/table">
            <a:tbl>
              <a:tblPr>
                <a:tableStyleId>{5DA37D80-6434-44D0-A028-1B22A696006F}</a:tableStyleId>
              </a:tblPr>
              <a:tblGrid>
                <a:gridCol w="2356510"/>
                <a:gridCol w="894877"/>
                <a:gridCol w="894877"/>
                <a:gridCol w="894877"/>
              </a:tblGrid>
              <a:tr h="477518">
                <a:tc>
                  <a:txBody>
                    <a:bodyPr/>
                    <a:lstStyle/>
                    <a:p>
                      <a:pPr algn="l" fontAlgn="b"/>
                      <a:endParaRPr lang="es-EC" sz="1400" b="0" i="0" u="none" strike="noStrike" dirty="0">
                        <a:solidFill>
                          <a:srgbClr val="000000"/>
                        </a:solidFill>
                        <a:effectLst/>
                        <a:latin typeface="Calibri" panose="020F0502020204030204" pitchFamily="34" charset="0"/>
                      </a:endParaRPr>
                    </a:p>
                  </a:txBody>
                  <a:tcPr marL="9525" marR="9525" marT="9525" marB="0" anchor="b">
                    <a:solidFill>
                      <a:schemeClr val="accent2"/>
                    </a:solidFill>
                  </a:tcPr>
                </a:tc>
                <a:tc>
                  <a:txBody>
                    <a:bodyPr/>
                    <a:lstStyle/>
                    <a:p>
                      <a:pPr algn="l" fontAlgn="ctr"/>
                      <a:r>
                        <a:rPr lang="es-EC" sz="1400" u="none" strike="noStrike" dirty="0">
                          <a:effectLst/>
                          <a:latin typeface="Calibri" panose="020F0502020204030204" pitchFamily="34" charset="0"/>
                        </a:rPr>
                        <a:t>Frecuencia</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l" fontAlgn="ctr"/>
                      <a:r>
                        <a:rPr lang="es-EC" sz="1400" u="none" strike="noStrike" dirty="0">
                          <a:effectLst/>
                          <a:latin typeface="Calibri" panose="020F0502020204030204" pitchFamily="34" charset="0"/>
                        </a:rPr>
                        <a:t>Porcentaje acumulado</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l" fontAlgn="ctr"/>
                      <a:r>
                        <a:rPr lang="es-EC" sz="1400" u="none" strike="noStrike" dirty="0">
                          <a:effectLst/>
                          <a:latin typeface="Calibri" panose="020F0502020204030204" pitchFamily="34" charset="0"/>
                        </a:rPr>
                        <a:t>Porcentaje</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r>
              <a:tr h="238759">
                <a:tc>
                  <a:txBody>
                    <a:bodyPr/>
                    <a:lstStyle/>
                    <a:p>
                      <a:pPr algn="l" fontAlgn="b"/>
                      <a:r>
                        <a:rPr lang="es-EC" sz="1400" u="none" strike="noStrike">
                          <a:effectLst/>
                          <a:latin typeface="Calibri" panose="020F0502020204030204" pitchFamily="34" charset="0"/>
                        </a:rPr>
                        <a:t>Promocion 2x1</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dirty="0">
                          <a:effectLst/>
                          <a:latin typeface="Calibri" panose="020F0502020204030204" pitchFamily="34" charset="0"/>
                        </a:rPr>
                        <a:t>195</a:t>
                      </a:r>
                      <a:endParaRPr lang="es-EC"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dirty="0">
                          <a:effectLst/>
                          <a:latin typeface="Calibri" panose="020F0502020204030204" pitchFamily="34" charset="0"/>
                        </a:rPr>
                        <a:t>40,9%</a:t>
                      </a:r>
                      <a:endParaRPr lang="es-EC"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latin typeface="Calibri" panose="020F0502020204030204" pitchFamily="34" charset="0"/>
                        </a:rPr>
                        <a:t>23%</a:t>
                      </a:r>
                      <a:endParaRPr lang="es-EC" sz="1400" b="0" i="0" u="none" strike="noStrike">
                        <a:solidFill>
                          <a:srgbClr val="000000"/>
                        </a:solidFill>
                        <a:effectLst/>
                        <a:latin typeface="Calibri" panose="020F0502020204030204" pitchFamily="34" charset="0"/>
                      </a:endParaRPr>
                    </a:p>
                  </a:txBody>
                  <a:tcPr marL="9525" marR="9525" marT="9525" marB="0" anchor="b"/>
                </a:tc>
              </a:tr>
              <a:tr h="238759">
                <a:tc>
                  <a:txBody>
                    <a:bodyPr/>
                    <a:lstStyle/>
                    <a:p>
                      <a:pPr algn="l" fontAlgn="b"/>
                      <a:r>
                        <a:rPr lang="es-EC" sz="1400" u="none" strike="noStrike">
                          <a:effectLst/>
                          <a:latin typeface="Calibri" panose="020F0502020204030204" pitchFamily="34" charset="0"/>
                        </a:rPr>
                        <a:t>Combos entre productos</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latin typeface="Calibri" panose="020F0502020204030204" pitchFamily="34" charset="0"/>
                        </a:rPr>
                        <a:t>215</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dirty="0">
                          <a:effectLst/>
                          <a:latin typeface="Calibri" panose="020F0502020204030204" pitchFamily="34" charset="0"/>
                        </a:rPr>
                        <a:t>45,1%</a:t>
                      </a:r>
                      <a:endParaRPr lang="es-EC"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latin typeface="Calibri" panose="020F0502020204030204" pitchFamily="34" charset="0"/>
                        </a:rPr>
                        <a:t>25%</a:t>
                      </a:r>
                      <a:endParaRPr lang="es-EC" sz="1400" b="0" i="0" u="none" strike="noStrike">
                        <a:solidFill>
                          <a:srgbClr val="000000"/>
                        </a:solidFill>
                        <a:effectLst/>
                        <a:latin typeface="Calibri" panose="020F0502020204030204" pitchFamily="34" charset="0"/>
                      </a:endParaRPr>
                    </a:p>
                  </a:txBody>
                  <a:tcPr marL="9525" marR="9525" marT="9525" marB="0" anchor="b"/>
                </a:tc>
              </a:tr>
              <a:tr h="238759">
                <a:tc>
                  <a:txBody>
                    <a:bodyPr/>
                    <a:lstStyle/>
                    <a:p>
                      <a:pPr algn="l" fontAlgn="b"/>
                      <a:r>
                        <a:rPr lang="es-EC" sz="1400" u="none" strike="noStrike">
                          <a:effectLst/>
                          <a:latin typeface="Calibri" panose="020F0502020204030204" pitchFamily="34" charset="0"/>
                        </a:rPr>
                        <a:t>Material Pop </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latin typeface="Calibri" panose="020F0502020204030204" pitchFamily="34" charset="0"/>
                        </a:rPr>
                        <a:t>6</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dirty="0">
                          <a:effectLst/>
                          <a:latin typeface="Calibri" panose="020F0502020204030204" pitchFamily="34" charset="0"/>
                        </a:rPr>
                        <a:t>1,3%</a:t>
                      </a:r>
                      <a:endParaRPr lang="es-EC"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latin typeface="Calibri" panose="020F0502020204030204" pitchFamily="34" charset="0"/>
                        </a:rPr>
                        <a:t>1%</a:t>
                      </a:r>
                      <a:endParaRPr lang="es-EC" sz="1400" b="0" i="0" u="none" strike="noStrike">
                        <a:solidFill>
                          <a:srgbClr val="000000"/>
                        </a:solidFill>
                        <a:effectLst/>
                        <a:latin typeface="Calibri" panose="020F0502020204030204" pitchFamily="34" charset="0"/>
                      </a:endParaRPr>
                    </a:p>
                  </a:txBody>
                  <a:tcPr marL="9525" marR="9525" marT="9525" marB="0" anchor="b"/>
                </a:tc>
              </a:tr>
              <a:tr h="238759">
                <a:tc>
                  <a:txBody>
                    <a:bodyPr/>
                    <a:lstStyle/>
                    <a:p>
                      <a:pPr algn="l" fontAlgn="b"/>
                      <a:r>
                        <a:rPr lang="es-EC" sz="1400" u="none" strike="noStrike">
                          <a:effectLst/>
                          <a:latin typeface="Calibri" panose="020F0502020204030204" pitchFamily="34" charset="0"/>
                        </a:rPr>
                        <a:t>Diseño de escaparate</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latin typeface="Calibri" panose="020F0502020204030204" pitchFamily="34" charset="0"/>
                        </a:rPr>
                        <a:t>40</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dirty="0">
                          <a:effectLst/>
                          <a:latin typeface="Calibri" panose="020F0502020204030204" pitchFamily="34" charset="0"/>
                        </a:rPr>
                        <a:t>8,4%</a:t>
                      </a:r>
                      <a:endParaRPr lang="es-EC"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latin typeface="Calibri" panose="020F0502020204030204" pitchFamily="34" charset="0"/>
                        </a:rPr>
                        <a:t>5%</a:t>
                      </a:r>
                      <a:endParaRPr lang="es-EC" sz="1400" b="0" i="0" u="none" strike="noStrike">
                        <a:solidFill>
                          <a:srgbClr val="000000"/>
                        </a:solidFill>
                        <a:effectLst/>
                        <a:latin typeface="Calibri" panose="020F0502020204030204" pitchFamily="34" charset="0"/>
                      </a:endParaRPr>
                    </a:p>
                  </a:txBody>
                  <a:tcPr marL="9525" marR="9525" marT="9525" marB="0" anchor="b"/>
                </a:tc>
              </a:tr>
              <a:tr h="238759">
                <a:tc>
                  <a:txBody>
                    <a:bodyPr/>
                    <a:lstStyle/>
                    <a:p>
                      <a:pPr algn="l" fontAlgn="b"/>
                      <a:r>
                        <a:rPr lang="es-EC" sz="1400" u="none" strike="noStrike">
                          <a:effectLst/>
                          <a:latin typeface="Calibri" panose="020F0502020204030204" pitchFamily="34" charset="0"/>
                        </a:rPr>
                        <a:t>Descuentos del establecimiento</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latin typeface="Calibri" panose="020F0502020204030204" pitchFamily="34" charset="0"/>
                        </a:rPr>
                        <a:t>111</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dirty="0">
                          <a:effectLst/>
                          <a:latin typeface="Calibri" panose="020F0502020204030204" pitchFamily="34" charset="0"/>
                        </a:rPr>
                        <a:t>23,3%</a:t>
                      </a:r>
                      <a:endParaRPr lang="es-EC"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latin typeface="Calibri" panose="020F0502020204030204" pitchFamily="34" charset="0"/>
                        </a:rPr>
                        <a:t>13%</a:t>
                      </a:r>
                      <a:endParaRPr lang="es-EC" sz="1400" b="0" i="0" u="none" strike="noStrike">
                        <a:solidFill>
                          <a:srgbClr val="000000"/>
                        </a:solidFill>
                        <a:effectLst/>
                        <a:latin typeface="Calibri" panose="020F0502020204030204" pitchFamily="34" charset="0"/>
                      </a:endParaRPr>
                    </a:p>
                  </a:txBody>
                  <a:tcPr marL="9525" marR="9525" marT="9525" marB="0" anchor="b"/>
                </a:tc>
              </a:tr>
              <a:tr h="477518">
                <a:tc>
                  <a:txBody>
                    <a:bodyPr/>
                    <a:lstStyle/>
                    <a:p>
                      <a:pPr algn="l" fontAlgn="b"/>
                      <a:r>
                        <a:rPr lang="es-EC" sz="1400" u="none" strike="noStrike">
                          <a:effectLst/>
                          <a:latin typeface="Calibri" panose="020F0502020204030204" pitchFamily="34" charset="0"/>
                        </a:rPr>
                        <a:t>Comparacion entre productos oferta y percha </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latin typeface="Calibri" panose="020F0502020204030204" pitchFamily="34" charset="0"/>
                        </a:rPr>
                        <a:t>273</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dirty="0">
                          <a:effectLst/>
                          <a:latin typeface="Calibri" panose="020F0502020204030204" pitchFamily="34" charset="0"/>
                        </a:rPr>
                        <a:t>57,2%</a:t>
                      </a:r>
                      <a:endParaRPr lang="es-EC"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dirty="0">
                          <a:effectLst/>
                          <a:latin typeface="Calibri" panose="020F0502020204030204" pitchFamily="34" charset="0"/>
                        </a:rPr>
                        <a:t>32%</a:t>
                      </a:r>
                      <a:endParaRPr lang="es-EC" sz="1400" b="0" i="0" u="none" strike="noStrike" dirty="0">
                        <a:solidFill>
                          <a:srgbClr val="000000"/>
                        </a:solidFill>
                        <a:effectLst/>
                        <a:latin typeface="Calibri" panose="020F0502020204030204" pitchFamily="34" charset="0"/>
                      </a:endParaRPr>
                    </a:p>
                  </a:txBody>
                  <a:tcPr marL="9525" marR="9525" marT="9525" marB="0" anchor="b"/>
                </a:tc>
              </a:tr>
              <a:tr h="238759">
                <a:tc>
                  <a:txBody>
                    <a:bodyPr/>
                    <a:lstStyle/>
                    <a:p>
                      <a:pPr algn="l" fontAlgn="b"/>
                      <a:r>
                        <a:rPr lang="es-EC" sz="1400" u="none" strike="noStrike">
                          <a:effectLst/>
                          <a:latin typeface="Calibri" panose="020F0502020204030204" pitchFamily="34" charset="0"/>
                        </a:rPr>
                        <a:t>Ninguno</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latin typeface="Calibri" panose="020F0502020204030204" pitchFamily="34" charset="0"/>
                        </a:rPr>
                        <a:t>14</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dirty="0">
                          <a:effectLst/>
                          <a:latin typeface="Calibri" panose="020F0502020204030204" pitchFamily="34" charset="0"/>
                        </a:rPr>
                        <a:t>2,9%</a:t>
                      </a:r>
                      <a:endParaRPr lang="es-EC"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latin typeface="Calibri" panose="020F0502020204030204" pitchFamily="34" charset="0"/>
                        </a:rPr>
                        <a:t>2%</a:t>
                      </a:r>
                      <a:endParaRPr lang="es-EC" sz="1400" b="0" i="0" u="none" strike="noStrike">
                        <a:solidFill>
                          <a:srgbClr val="000000"/>
                        </a:solidFill>
                        <a:effectLst/>
                        <a:latin typeface="Calibri" panose="020F0502020204030204" pitchFamily="34" charset="0"/>
                      </a:endParaRPr>
                    </a:p>
                  </a:txBody>
                  <a:tcPr marL="9525" marR="9525" marT="9525" marB="0" anchor="b"/>
                </a:tc>
              </a:tr>
              <a:tr h="238759">
                <a:tc>
                  <a:txBody>
                    <a:bodyPr/>
                    <a:lstStyle/>
                    <a:p>
                      <a:pPr algn="ctr" fontAlgn="b"/>
                      <a:r>
                        <a:rPr lang="es-EC" sz="1400" u="none" strike="noStrike">
                          <a:effectLst/>
                          <a:latin typeface="Calibri" panose="020F0502020204030204" pitchFamily="34" charset="0"/>
                        </a:rPr>
                        <a:t>n 477</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latin typeface="Calibri" panose="020F0502020204030204" pitchFamily="34" charset="0"/>
                        </a:rPr>
                        <a:t>854</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s-EC"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dirty="0">
                          <a:effectLst/>
                          <a:latin typeface="Calibri" panose="020F0502020204030204" pitchFamily="34" charset="0"/>
                        </a:rPr>
                        <a:t>1</a:t>
                      </a:r>
                      <a:endParaRPr lang="es-EC" sz="1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pic>
        <p:nvPicPr>
          <p:cNvPr id="8" name="Imagen 7"/>
          <p:cNvPicPr/>
          <p:nvPr/>
        </p:nvPicPr>
        <p:blipFill rotWithShape="1">
          <a:blip r:embed="rId2"/>
          <a:srcRect b="5607"/>
          <a:stretch/>
        </p:blipFill>
        <p:spPr bwMode="auto">
          <a:xfrm>
            <a:off x="6313926" y="2534890"/>
            <a:ext cx="4705350" cy="23441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3211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054662" y="380058"/>
            <a:ext cx="9905998" cy="760116"/>
          </a:xfrm>
        </p:spPr>
        <p:txBody>
          <a:bodyPr>
            <a:normAutofit/>
          </a:bodyPr>
          <a:lstStyle/>
          <a:p>
            <a:r>
              <a:rPr lang="es-EC" sz="2800" b="1" dirty="0" smtClean="0">
                <a:solidFill>
                  <a:srgbClr val="FFFF00"/>
                </a:solidFill>
              </a:rPr>
              <a:t>A</a:t>
            </a:r>
            <a:r>
              <a:rPr lang="es-EC" sz="2800" b="1" cap="none" dirty="0" smtClean="0">
                <a:solidFill>
                  <a:srgbClr val="FFFF00"/>
                </a:solidFill>
              </a:rPr>
              <a:t>nálisis univariado</a:t>
            </a:r>
            <a:endParaRPr lang="es-EC" sz="2800" cap="none" dirty="0">
              <a:solidFill>
                <a:srgbClr val="FFFF0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44072196"/>
              </p:ext>
            </p:extLst>
          </p:nvPr>
        </p:nvGraphicFramePr>
        <p:xfrm>
          <a:off x="928051" y="1899052"/>
          <a:ext cx="5472748" cy="3432604"/>
        </p:xfrm>
        <a:graphic>
          <a:graphicData uri="http://schemas.openxmlformats.org/drawingml/2006/table">
            <a:tbl>
              <a:tblPr>
                <a:tableStyleId>{5DA37D80-6434-44D0-A028-1B22A696006F}</a:tableStyleId>
              </a:tblPr>
              <a:tblGrid>
                <a:gridCol w="2432332"/>
                <a:gridCol w="1013472"/>
                <a:gridCol w="1013472"/>
                <a:gridCol w="1013472"/>
              </a:tblGrid>
              <a:tr h="490372">
                <a:tc>
                  <a:txBody>
                    <a:bodyPr/>
                    <a:lstStyle/>
                    <a:p>
                      <a:pPr algn="l" fontAlgn="b"/>
                      <a:endParaRPr lang="es-EC" sz="1400" b="0" i="0" u="none" strike="noStrike" dirty="0">
                        <a:solidFill>
                          <a:srgbClr val="000000"/>
                        </a:solidFill>
                        <a:effectLst/>
                        <a:latin typeface="Calibri" panose="020F0502020204030204" pitchFamily="34" charset="0"/>
                      </a:endParaRPr>
                    </a:p>
                  </a:txBody>
                  <a:tcPr marL="9525" marR="9525" marT="9525" marB="0" anchor="b">
                    <a:solidFill>
                      <a:schemeClr val="accent2"/>
                    </a:solidFill>
                  </a:tcPr>
                </a:tc>
                <a:tc>
                  <a:txBody>
                    <a:bodyPr/>
                    <a:lstStyle/>
                    <a:p>
                      <a:pPr algn="l" fontAlgn="ctr"/>
                      <a:r>
                        <a:rPr lang="es-EC" sz="1400" u="none" strike="noStrike">
                          <a:effectLst/>
                          <a:latin typeface="Calibri" panose="020F0502020204030204" pitchFamily="34" charset="0"/>
                        </a:rPr>
                        <a:t>Frecuencia</a:t>
                      </a:r>
                      <a:endParaRPr lang="es-EC" sz="1400" b="0" i="0" u="none" strike="noStrike">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l" fontAlgn="ctr"/>
                      <a:r>
                        <a:rPr lang="es-EC" sz="1400" u="none" strike="noStrike">
                          <a:effectLst/>
                          <a:latin typeface="Calibri" panose="020F0502020204030204" pitchFamily="34" charset="0"/>
                        </a:rPr>
                        <a:t>Porcentaje acumulado</a:t>
                      </a:r>
                      <a:endParaRPr lang="es-EC" sz="1400" b="0" i="0" u="none" strike="noStrike">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l" fontAlgn="ctr"/>
                      <a:r>
                        <a:rPr lang="es-EC" sz="1400" u="none" strike="noStrike" dirty="0">
                          <a:effectLst/>
                          <a:latin typeface="Calibri" panose="020F0502020204030204" pitchFamily="34" charset="0"/>
                        </a:rPr>
                        <a:t>Porcentaje</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r>
              <a:tr h="245186">
                <a:tc>
                  <a:txBody>
                    <a:bodyPr/>
                    <a:lstStyle/>
                    <a:p>
                      <a:pPr algn="l" fontAlgn="b"/>
                      <a:r>
                        <a:rPr lang="es-EC" sz="1400" u="none" strike="noStrike">
                          <a:effectLst/>
                          <a:latin typeface="Calibri" panose="020F0502020204030204" pitchFamily="34" charset="0"/>
                        </a:rPr>
                        <a:t>Tía</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dirty="0">
                          <a:effectLst/>
                          <a:latin typeface="Calibri" panose="020F0502020204030204" pitchFamily="34" charset="0"/>
                        </a:rPr>
                        <a:t>96</a:t>
                      </a:r>
                      <a:endParaRPr lang="es-EC"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latin typeface="Calibri" panose="020F0502020204030204" pitchFamily="34" charset="0"/>
                        </a:rPr>
                        <a:t>20%</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latin typeface="Calibri" panose="020F0502020204030204" pitchFamily="34" charset="0"/>
                        </a:rPr>
                        <a:t>8,3%</a:t>
                      </a:r>
                      <a:endParaRPr lang="es-EC" sz="1400" b="0" i="0" u="none" strike="noStrike">
                        <a:solidFill>
                          <a:srgbClr val="000000"/>
                        </a:solidFill>
                        <a:effectLst/>
                        <a:latin typeface="Calibri" panose="020F0502020204030204" pitchFamily="34" charset="0"/>
                      </a:endParaRPr>
                    </a:p>
                  </a:txBody>
                  <a:tcPr marL="9525" marR="9525" marT="9525" marB="0" anchor="b"/>
                </a:tc>
              </a:tr>
              <a:tr h="245186">
                <a:tc>
                  <a:txBody>
                    <a:bodyPr/>
                    <a:lstStyle/>
                    <a:p>
                      <a:pPr algn="l" fontAlgn="b"/>
                      <a:r>
                        <a:rPr lang="es-EC" sz="1400" u="none" strike="noStrike">
                          <a:effectLst/>
                          <a:latin typeface="Calibri" panose="020F0502020204030204" pitchFamily="34" charset="0"/>
                        </a:rPr>
                        <a:t>Akí</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dirty="0">
                          <a:effectLst/>
                          <a:latin typeface="Calibri" panose="020F0502020204030204" pitchFamily="34" charset="0"/>
                        </a:rPr>
                        <a:t>89</a:t>
                      </a:r>
                      <a:endParaRPr lang="es-EC"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latin typeface="Calibri" panose="020F0502020204030204" pitchFamily="34" charset="0"/>
                        </a:rPr>
                        <a:t>19%</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latin typeface="Calibri" panose="020F0502020204030204" pitchFamily="34" charset="0"/>
                        </a:rPr>
                        <a:t>7,7%</a:t>
                      </a:r>
                      <a:endParaRPr lang="es-EC" sz="1400" b="0" i="0" u="none" strike="noStrike">
                        <a:solidFill>
                          <a:srgbClr val="000000"/>
                        </a:solidFill>
                        <a:effectLst/>
                        <a:latin typeface="Calibri" panose="020F0502020204030204" pitchFamily="34" charset="0"/>
                      </a:endParaRPr>
                    </a:p>
                  </a:txBody>
                  <a:tcPr marL="9525" marR="9525" marT="9525" marB="0" anchor="b"/>
                </a:tc>
              </a:tr>
              <a:tr h="245186">
                <a:tc>
                  <a:txBody>
                    <a:bodyPr/>
                    <a:lstStyle/>
                    <a:p>
                      <a:pPr algn="l" fontAlgn="b"/>
                      <a:r>
                        <a:rPr lang="es-EC" sz="1400" u="none" strike="noStrike">
                          <a:effectLst/>
                          <a:latin typeface="Calibri" panose="020F0502020204030204" pitchFamily="34" charset="0"/>
                        </a:rPr>
                        <a:t>Grán Akí</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dirty="0">
                          <a:effectLst/>
                          <a:latin typeface="Calibri" panose="020F0502020204030204" pitchFamily="34" charset="0"/>
                        </a:rPr>
                        <a:t>93</a:t>
                      </a:r>
                      <a:endParaRPr lang="es-EC"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latin typeface="Calibri" panose="020F0502020204030204" pitchFamily="34" charset="0"/>
                        </a:rPr>
                        <a:t>19%</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latin typeface="Calibri" panose="020F0502020204030204" pitchFamily="34" charset="0"/>
                        </a:rPr>
                        <a:t>8,1%</a:t>
                      </a:r>
                      <a:endParaRPr lang="es-EC" sz="1400" b="0" i="0" u="none" strike="noStrike">
                        <a:solidFill>
                          <a:srgbClr val="000000"/>
                        </a:solidFill>
                        <a:effectLst/>
                        <a:latin typeface="Calibri" panose="020F0502020204030204" pitchFamily="34" charset="0"/>
                      </a:endParaRPr>
                    </a:p>
                  </a:txBody>
                  <a:tcPr marL="9525" marR="9525" marT="9525" marB="0" anchor="b"/>
                </a:tc>
              </a:tr>
              <a:tr h="245186">
                <a:tc>
                  <a:txBody>
                    <a:bodyPr/>
                    <a:lstStyle/>
                    <a:p>
                      <a:pPr algn="l" fontAlgn="b"/>
                      <a:r>
                        <a:rPr lang="es-EC" sz="1400" u="none" strike="noStrike">
                          <a:effectLst/>
                          <a:latin typeface="Calibri" panose="020F0502020204030204" pitchFamily="34" charset="0"/>
                        </a:rPr>
                        <a:t>Santa Maria</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dirty="0">
                          <a:effectLst/>
                          <a:latin typeface="Calibri" panose="020F0502020204030204" pitchFamily="34" charset="0"/>
                        </a:rPr>
                        <a:t>262</a:t>
                      </a:r>
                      <a:endParaRPr lang="es-EC"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dirty="0">
                          <a:effectLst/>
                          <a:latin typeface="Calibri" panose="020F0502020204030204" pitchFamily="34" charset="0"/>
                        </a:rPr>
                        <a:t>55%</a:t>
                      </a:r>
                      <a:endParaRPr lang="es-EC"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latin typeface="Calibri" panose="020F0502020204030204" pitchFamily="34" charset="0"/>
                        </a:rPr>
                        <a:t>22,7%</a:t>
                      </a:r>
                      <a:endParaRPr lang="es-EC" sz="1400" b="0" i="0" u="none" strike="noStrike">
                        <a:solidFill>
                          <a:srgbClr val="000000"/>
                        </a:solidFill>
                        <a:effectLst/>
                        <a:latin typeface="Calibri" panose="020F0502020204030204" pitchFamily="34" charset="0"/>
                      </a:endParaRPr>
                    </a:p>
                  </a:txBody>
                  <a:tcPr marL="9525" marR="9525" marT="9525" marB="0" anchor="b"/>
                </a:tc>
              </a:tr>
              <a:tr h="245186">
                <a:tc>
                  <a:txBody>
                    <a:bodyPr/>
                    <a:lstStyle/>
                    <a:p>
                      <a:pPr algn="l" fontAlgn="b"/>
                      <a:r>
                        <a:rPr lang="es-EC" sz="1400" u="none" strike="noStrike">
                          <a:effectLst/>
                          <a:latin typeface="Calibri" panose="020F0502020204030204" pitchFamily="34" charset="0"/>
                        </a:rPr>
                        <a:t>Hipermarket/ mi comisariato</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latin typeface="Calibri" panose="020F0502020204030204" pitchFamily="34" charset="0"/>
                        </a:rPr>
                        <a:t>65</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dirty="0">
                          <a:effectLst/>
                          <a:latin typeface="Calibri" panose="020F0502020204030204" pitchFamily="34" charset="0"/>
                        </a:rPr>
                        <a:t>14%</a:t>
                      </a:r>
                      <a:endParaRPr lang="es-EC"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latin typeface="Calibri" panose="020F0502020204030204" pitchFamily="34" charset="0"/>
                        </a:rPr>
                        <a:t>5,6%</a:t>
                      </a:r>
                      <a:endParaRPr lang="es-EC" sz="1400" b="0" i="0" u="none" strike="noStrike">
                        <a:solidFill>
                          <a:srgbClr val="000000"/>
                        </a:solidFill>
                        <a:effectLst/>
                        <a:latin typeface="Calibri" panose="020F0502020204030204" pitchFamily="34" charset="0"/>
                      </a:endParaRPr>
                    </a:p>
                  </a:txBody>
                  <a:tcPr marL="9525" marR="9525" marT="9525" marB="0" anchor="b"/>
                </a:tc>
              </a:tr>
              <a:tr h="245186">
                <a:tc>
                  <a:txBody>
                    <a:bodyPr/>
                    <a:lstStyle/>
                    <a:p>
                      <a:pPr algn="l" fontAlgn="b"/>
                      <a:r>
                        <a:rPr lang="es-EC" sz="1400" u="none" strike="noStrike">
                          <a:effectLst/>
                          <a:latin typeface="Calibri" panose="020F0502020204030204" pitchFamily="34" charset="0"/>
                        </a:rPr>
                        <a:t>Supermaxi</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latin typeface="Calibri" panose="020F0502020204030204" pitchFamily="34" charset="0"/>
                        </a:rPr>
                        <a:t>132</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dirty="0">
                          <a:effectLst/>
                          <a:latin typeface="Calibri" panose="020F0502020204030204" pitchFamily="34" charset="0"/>
                        </a:rPr>
                        <a:t>28%</a:t>
                      </a:r>
                      <a:endParaRPr lang="es-EC"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latin typeface="Calibri" panose="020F0502020204030204" pitchFamily="34" charset="0"/>
                        </a:rPr>
                        <a:t>11,5%</a:t>
                      </a:r>
                      <a:endParaRPr lang="es-EC" sz="1400" b="0" i="0" u="none" strike="noStrike">
                        <a:solidFill>
                          <a:srgbClr val="000000"/>
                        </a:solidFill>
                        <a:effectLst/>
                        <a:latin typeface="Calibri" panose="020F0502020204030204" pitchFamily="34" charset="0"/>
                      </a:endParaRPr>
                    </a:p>
                  </a:txBody>
                  <a:tcPr marL="9525" marR="9525" marT="9525" marB="0" anchor="b"/>
                </a:tc>
              </a:tr>
              <a:tr h="245186">
                <a:tc>
                  <a:txBody>
                    <a:bodyPr/>
                    <a:lstStyle/>
                    <a:p>
                      <a:pPr algn="l" fontAlgn="b"/>
                      <a:r>
                        <a:rPr lang="es-EC" sz="1400" u="none" strike="noStrike">
                          <a:effectLst/>
                          <a:latin typeface="Calibri" panose="020F0502020204030204" pitchFamily="34" charset="0"/>
                        </a:rPr>
                        <a:t>Megamaxi</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latin typeface="Calibri" panose="020F0502020204030204" pitchFamily="34" charset="0"/>
                        </a:rPr>
                        <a:t>159</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latin typeface="Calibri" panose="020F0502020204030204" pitchFamily="34" charset="0"/>
                        </a:rPr>
                        <a:t>33%</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latin typeface="Calibri" panose="020F0502020204030204" pitchFamily="34" charset="0"/>
                        </a:rPr>
                        <a:t>13,8%</a:t>
                      </a:r>
                      <a:endParaRPr lang="es-EC" sz="1400" b="0" i="0" u="none" strike="noStrike">
                        <a:solidFill>
                          <a:srgbClr val="000000"/>
                        </a:solidFill>
                        <a:effectLst/>
                        <a:latin typeface="Calibri" panose="020F0502020204030204" pitchFamily="34" charset="0"/>
                      </a:endParaRPr>
                    </a:p>
                  </a:txBody>
                  <a:tcPr marL="9525" marR="9525" marT="9525" marB="0" anchor="b"/>
                </a:tc>
              </a:tr>
              <a:tr h="245186">
                <a:tc>
                  <a:txBody>
                    <a:bodyPr/>
                    <a:lstStyle/>
                    <a:p>
                      <a:pPr algn="l" fontAlgn="b"/>
                      <a:r>
                        <a:rPr lang="es-EC" sz="1400" u="none" strike="noStrike">
                          <a:effectLst/>
                          <a:latin typeface="Calibri" panose="020F0502020204030204" pitchFamily="34" charset="0"/>
                        </a:rPr>
                        <a:t>El coral </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latin typeface="Calibri" panose="020F0502020204030204" pitchFamily="34" charset="0"/>
                        </a:rPr>
                        <a:t>23</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latin typeface="Calibri" panose="020F0502020204030204" pitchFamily="34" charset="0"/>
                        </a:rPr>
                        <a:t>5%</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latin typeface="Calibri" panose="020F0502020204030204" pitchFamily="34" charset="0"/>
                        </a:rPr>
                        <a:t>2,0%</a:t>
                      </a:r>
                      <a:endParaRPr lang="es-EC" sz="1400" b="0" i="0" u="none" strike="noStrike">
                        <a:solidFill>
                          <a:srgbClr val="000000"/>
                        </a:solidFill>
                        <a:effectLst/>
                        <a:latin typeface="Calibri" panose="020F0502020204030204" pitchFamily="34" charset="0"/>
                      </a:endParaRPr>
                    </a:p>
                  </a:txBody>
                  <a:tcPr marL="9525" marR="9525" marT="9525" marB="0" anchor="b"/>
                </a:tc>
              </a:tr>
              <a:tr h="245186">
                <a:tc>
                  <a:txBody>
                    <a:bodyPr/>
                    <a:lstStyle/>
                    <a:p>
                      <a:pPr algn="l" fontAlgn="b"/>
                      <a:r>
                        <a:rPr lang="es-EC" sz="1400" u="none" strike="noStrike">
                          <a:effectLst/>
                          <a:latin typeface="Calibri" panose="020F0502020204030204" pitchFamily="34" charset="0"/>
                        </a:rPr>
                        <a:t>Tiendas de barrio</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latin typeface="Calibri" panose="020F0502020204030204" pitchFamily="34" charset="0"/>
                        </a:rPr>
                        <a:t>143</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latin typeface="Calibri" panose="020F0502020204030204" pitchFamily="34" charset="0"/>
                        </a:rPr>
                        <a:t>30%</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dirty="0">
                          <a:effectLst/>
                          <a:latin typeface="Calibri" panose="020F0502020204030204" pitchFamily="34" charset="0"/>
                        </a:rPr>
                        <a:t>12,4%</a:t>
                      </a:r>
                      <a:endParaRPr lang="es-EC" sz="1400" b="0" i="0" u="none" strike="noStrike" dirty="0">
                        <a:solidFill>
                          <a:srgbClr val="000000"/>
                        </a:solidFill>
                        <a:effectLst/>
                        <a:latin typeface="Calibri" panose="020F0502020204030204" pitchFamily="34" charset="0"/>
                      </a:endParaRPr>
                    </a:p>
                  </a:txBody>
                  <a:tcPr marL="9525" marR="9525" marT="9525" marB="0" anchor="b"/>
                </a:tc>
              </a:tr>
              <a:tr h="245186">
                <a:tc>
                  <a:txBody>
                    <a:bodyPr/>
                    <a:lstStyle/>
                    <a:p>
                      <a:pPr algn="l" fontAlgn="b"/>
                      <a:r>
                        <a:rPr lang="es-EC" sz="1400" u="none" strike="noStrike">
                          <a:effectLst/>
                          <a:latin typeface="Calibri" panose="020F0502020204030204" pitchFamily="34" charset="0"/>
                        </a:rPr>
                        <a:t>Bodegas Mayoristas</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latin typeface="Calibri" panose="020F0502020204030204" pitchFamily="34" charset="0"/>
                        </a:rPr>
                        <a:t>60</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latin typeface="Calibri" panose="020F0502020204030204" pitchFamily="34" charset="0"/>
                        </a:rPr>
                        <a:t>13%</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dirty="0">
                          <a:effectLst/>
                          <a:latin typeface="Calibri" panose="020F0502020204030204" pitchFamily="34" charset="0"/>
                        </a:rPr>
                        <a:t>5,2%</a:t>
                      </a:r>
                      <a:endParaRPr lang="es-EC" sz="1400" b="0" i="0" u="none" strike="noStrike" dirty="0">
                        <a:solidFill>
                          <a:srgbClr val="000000"/>
                        </a:solidFill>
                        <a:effectLst/>
                        <a:latin typeface="Calibri" panose="020F0502020204030204" pitchFamily="34" charset="0"/>
                      </a:endParaRPr>
                    </a:p>
                  </a:txBody>
                  <a:tcPr marL="9525" marR="9525" marT="9525" marB="0" anchor="b"/>
                </a:tc>
              </a:tr>
              <a:tr h="245186">
                <a:tc>
                  <a:txBody>
                    <a:bodyPr/>
                    <a:lstStyle/>
                    <a:p>
                      <a:pPr algn="l" fontAlgn="b"/>
                      <a:r>
                        <a:rPr lang="es-EC" sz="1400" u="none" strike="noStrike">
                          <a:effectLst/>
                          <a:latin typeface="Calibri" panose="020F0502020204030204" pitchFamily="34" charset="0"/>
                        </a:rPr>
                        <a:t>Ventas informales</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latin typeface="Calibri" panose="020F0502020204030204" pitchFamily="34" charset="0"/>
                        </a:rPr>
                        <a:t>30</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latin typeface="Calibri" panose="020F0502020204030204" pitchFamily="34" charset="0"/>
                        </a:rPr>
                        <a:t>6%</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dirty="0">
                          <a:effectLst/>
                          <a:latin typeface="Calibri" panose="020F0502020204030204" pitchFamily="34" charset="0"/>
                        </a:rPr>
                        <a:t>2,6%</a:t>
                      </a:r>
                      <a:endParaRPr lang="es-EC" sz="1400" b="0" i="0" u="none" strike="noStrike" dirty="0">
                        <a:solidFill>
                          <a:srgbClr val="000000"/>
                        </a:solidFill>
                        <a:effectLst/>
                        <a:latin typeface="Calibri" panose="020F0502020204030204" pitchFamily="34" charset="0"/>
                      </a:endParaRPr>
                    </a:p>
                  </a:txBody>
                  <a:tcPr marL="9525" marR="9525" marT="9525" marB="0" anchor="b"/>
                </a:tc>
              </a:tr>
              <a:tr h="245186">
                <a:tc>
                  <a:txBody>
                    <a:bodyPr/>
                    <a:lstStyle/>
                    <a:p>
                      <a:pPr algn="ctr" fontAlgn="b"/>
                      <a:r>
                        <a:rPr lang="es-EC" sz="1400" u="none" strike="noStrike" dirty="0">
                          <a:effectLst/>
                          <a:latin typeface="Calibri" panose="020F0502020204030204" pitchFamily="34" charset="0"/>
                        </a:rPr>
                        <a:t>n 477</a:t>
                      </a:r>
                      <a:endParaRPr lang="es-EC"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a:effectLst/>
                          <a:latin typeface="Calibri" panose="020F0502020204030204" pitchFamily="34" charset="0"/>
                        </a:rPr>
                        <a:t>1152</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400" u="none" strike="noStrike" dirty="0">
                          <a:effectLst/>
                          <a:latin typeface="Calibri" panose="020F0502020204030204" pitchFamily="34" charset="0"/>
                        </a:rPr>
                        <a:t>1</a:t>
                      </a:r>
                      <a:endParaRPr lang="es-EC" sz="1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pic>
        <p:nvPicPr>
          <p:cNvPr id="7" name="Imagen 6"/>
          <p:cNvPicPr/>
          <p:nvPr/>
        </p:nvPicPr>
        <p:blipFill rotWithShape="1">
          <a:blip r:embed="rId2"/>
          <a:srcRect r="7248"/>
          <a:stretch/>
        </p:blipFill>
        <p:spPr>
          <a:xfrm>
            <a:off x="6516224" y="2450446"/>
            <a:ext cx="5513998" cy="2329815"/>
          </a:xfrm>
          <a:prstGeom prst="rect">
            <a:avLst/>
          </a:prstGeom>
        </p:spPr>
      </p:pic>
      <p:sp>
        <p:nvSpPr>
          <p:cNvPr id="5" name="Rectángulo 4"/>
          <p:cNvSpPr/>
          <p:nvPr/>
        </p:nvSpPr>
        <p:spPr>
          <a:xfrm>
            <a:off x="928051" y="893567"/>
            <a:ext cx="9102213" cy="872034"/>
          </a:xfrm>
          <a:prstGeom prst="rect">
            <a:avLst/>
          </a:prstGeom>
        </p:spPr>
        <p:txBody>
          <a:bodyPr wrap="square">
            <a:spAutoFit/>
          </a:bodyPr>
          <a:lstStyle/>
          <a:p>
            <a:pPr>
              <a:lnSpc>
                <a:spcPct val="150000"/>
              </a:lnSpc>
              <a:spcBef>
                <a:spcPts val="200"/>
              </a:spcBef>
              <a:spcAft>
                <a:spcPts val="0"/>
              </a:spcAft>
            </a:pPr>
            <a:r>
              <a:rPr lang="es-EC" b="1" i="1" dirty="0">
                <a:latin typeface="Times New Roman" panose="02020603050405020304" pitchFamily="18" charset="0"/>
                <a:ea typeface="Times New Roman" panose="02020603050405020304" pitchFamily="18" charset="0"/>
                <a:cs typeface="Times New Roman" panose="02020603050405020304" pitchFamily="18" charset="0"/>
              </a:rPr>
              <a:t>El supermercado o punto de venta de preferencia en el que se dirige con mayor frecuencia a realizar sus compras incluyendo el aceite vegetal</a:t>
            </a:r>
            <a:endParaRPr lang="es-EC" b="1"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84921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054662" y="262248"/>
            <a:ext cx="9905998" cy="760116"/>
          </a:xfrm>
        </p:spPr>
        <p:txBody>
          <a:bodyPr>
            <a:normAutofit/>
          </a:bodyPr>
          <a:lstStyle/>
          <a:p>
            <a:r>
              <a:rPr lang="es-EC" sz="2800" b="1" dirty="0" smtClean="0">
                <a:solidFill>
                  <a:srgbClr val="FFFF00"/>
                </a:solidFill>
              </a:rPr>
              <a:t>A</a:t>
            </a:r>
            <a:r>
              <a:rPr lang="es-EC" sz="2800" b="1" cap="none" dirty="0" smtClean="0">
                <a:solidFill>
                  <a:srgbClr val="FFFF00"/>
                </a:solidFill>
              </a:rPr>
              <a:t>nálisis univariado</a:t>
            </a:r>
            <a:endParaRPr lang="es-EC" sz="2800" cap="none" dirty="0">
              <a:solidFill>
                <a:srgbClr val="FFFF0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687176993"/>
              </p:ext>
            </p:extLst>
          </p:nvPr>
        </p:nvGraphicFramePr>
        <p:xfrm>
          <a:off x="789721" y="1750757"/>
          <a:ext cx="6004974" cy="2926080"/>
        </p:xfrm>
        <a:graphic>
          <a:graphicData uri="http://schemas.openxmlformats.org/drawingml/2006/table">
            <a:tbl>
              <a:tblPr firstRow="1" firstCol="1" bandRow="1">
                <a:tableStyleId>{5DA37D80-6434-44D0-A028-1B22A696006F}</a:tableStyleId>
              </a:tblPr>
              <a:tblGrid>
                <a:gridCol w="2114269"/>
                <a:gridCol w="982428"/>
                <a:gridCol w="962594"/>
                <a:gridCol w="962594"/>
                <a:gridCol w="983089"/>
              </a:tblGrid>
              <a:tr h="670804">
                <a:tc>
                  <a:txBody>
                    <a:bodyPr/>
                    <a:lstStyle/>
                    <a:p>
                      <a:pPr>
                        <a:lnSpc>
                          <a:spcPct val="200000"/>
                        </a:lnSpc>
                        <a:spcAft>
                          <a:spcPts val="0"/>
                        </a:spcAft>
                      </a:pPr>
                      <a:r>
                        <a:rPr lang="es-EC" sz="1200" dirty="0">
                          <a:effectLst/>
                          <a:latin typeface="Calibri" panose="020F0502020204030204" pitchFamily="34" charset="0"/>
                        </a:rPr>
                        <a:t> </a:t>
                      </a:r>
                      <a:endParaRPr lang="es-EC" sz="12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200" dirty="0">
                          <a:effectLst/>
                          <a:latin typeface="Calibri" panose="020F0502020204030204" pitchFamily="34" charset="0"/>
                        </a:rPr>
                        <a:t>Frecuencia</a:t>
                      </a:r>
                      <a:endParaRPr lang="es-EC" sz="12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200" dirty="0">
                          <a:effectLst/>
                          <a:latin typeface="Calibri" panose="020F0502020204030204" pitchFamily="34" charset="0"/>
                        </a:rPr>
                        <a:t>Porcentaje</a:t>
                      </a:r>
                      <a:endParaRPr lang="es-EC" sz="12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200" dirty="0">
                          <a:effectLst/>
                          <a:latin typeface="Calibri" panose="020F0502020204030204" pitchFamily="34" charset="0"/>
                        </a:rPr>
                        <a:t>Porcentaje válido</a:t>
                      </a:r>
                      <a:endParaRPr lang="es-EC" sz="12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200" dirty="0">
                          <a:effectLst/>
                          <a:latin typeface="Calibri" panose="020F0502020204030204" pitchFamily="34" charset="0"/>
                        </a:rPr>
                        <a:t>Porcentaje acumulado</a:t>
                      </a:r>
                      <a:endParaRPr lang="es-EC" sz="12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r>
              <a:tr h="309170">
                <a:tc>
                  <a:txBody>
                    <a:bodyPr/>
                    <a:lstStyle/>
                    <a:p>
                      <a:pPr>
                        <a:lnSpc>
                          <a:spcPct val="200000"/>
                        </a:lnSpc>
                        <a:spcAft>
                          <a:spcPts val="0"/>
                        </a:spcAft>
                      </a:pPr>
                      <a:r>
                        <a:rPr lang="es-EC" sz="1200">
                          <a:effectLst/>
                          <a:latin typeface="Calibri" panose="020F0502020204030204" pitchFamily="34" charset="0"/>
                        </a:rPr>
                        <a:t>Cercanía</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3</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0,6</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0,6</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0,6</a:t>
                      </a:r>
                      <a:endParaRPr lang="es-EC" sz="1200">
                        <a:effectLst/>
                        <a:latin typeface="Calibri" panose="020F0502020204030204" pitchFamily="34" charset="0"/>
                        <a:ea typeface="Calibri" panose="020F0502020204030204" pitchFamily="34" charset="0"/>
                      </a:endParaRPr>
                    </a:p>
                  </a:txBody>
                  <a:tcPr marL="44450" marR="44450" marT="0" marB="0" anchor="ctr"/>
                </a:tc>
              </a:tr>
              <a:tr h="309170">
                <a:tc>
                  <a:txBody>
                    <a:bodyPr/>
                    <a:lstStyle/>
                    <a:p>
                      <a:pPr>
                        <a:lnSpc>
                          <a:spcPct val="200000"/>
                        </a:lnSpc>
                        <a:spcAft>
                          <a:spcPts val="0"/>
                        </a:spcAft>
                      </a:pPr>
                      <a:r>
                        <a:rPr lang="es-EC" sz="1200">
                          <a:effectLst/>
                          <a:latin typeface="Calibri" panose="020F0502020204030204" pitchFamily="34" charset="0"/>
                        </a:rPr>
                        <a:t>Mayor oferta de productos</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171</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35,8</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35,8</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36,5</a:t>
                      </a:r>
                      <a:endParaRPr lang="es-EC" sz="1200">
                        <a:effectLst/>
                        <a:latin typeface="Calibri" panose="020F0502020204030204" pitchFamily="34" charset="0"/>
                        <a:ea typeface="Calibri" panose="020F0502020204030204" pitchFamily="34" charset="0"/>
                      </a:endParaRPr>
                    </a:p>
                  </a:txBody>
                  <a:tcPr marL="44450" marR="44450" marT="0" marB="0" anchor="ctr"/>
                </a:tc>
              </a:tr>
              <a:tr h="309170">
                <a:tc>
                  <a:txBody>
                    <a:bodyPr/>
                    <a:lstStyle/>
                    <a:p>
                      <a:pPr>
                        <a:lnSpc>
                          <a:spcPct val="200000"/>
                        </a:lnSpc>
                        <a:spcAft>
                          <a:spcPts val="0"/>
                        </a:spcAft>
                      </a:pPr>
                      <a:r>
                        <a:rPr lang="es-EC" sz="1200">
                          <a:effectLst/>
                          <a:latin typeface="Calibri" panose="020F0502020204030204" pitchFamily="34" charset="0"/>
                        </a:rPr>
                        <a:t>Mejor atención al cliente</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84</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17,6</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17,6</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54,1</a:t>
                      </a:r>
                      <a:endParaRPr lang="es-EC" sz="1200">
                        <a:effectLst/>
                        <a:latin typeface="Calibri" panose="020F0502020204030204" pitchFamily="34" charset="0"/>
                        <a:ea typeface="Calibri" panose="020F0502020204030204" pitchFamily="34" charset="0"/>
                      </a:endParaRPr>
                    </a:p>
                  </a:txBody>
                  <a:tcPr marL="44450" marR="44450" marT="0" marB="0" anchor="ctr"/>
                </a:tc>
              </a:tr>
              <a:tr h="309170">
                <a:tc>
                  <a:txBody>
                    <a:bodyPr/>
                    <a:lstStyle/>
                    <a:p>
                      <a:pPr>
                        <a:lnSpc>
                          <a:spcPct val="200000"/>
                        </a:lnSpc>
                        <a:spcAft>
                          <a:spcPts val="0"/>
                        </a:spcAft>
                      </a:pPr>
                      <a:r>
                        <a:rPr lang="es-EC" sz="1200">
                          <a:effectLst/>
                          <a:latin typeface="Calibri" panose="020F0502020204030204" pitchFamily="34" charset="0"/>
                        </a:rPr>
                        <a:t>Mejores precios en el mercado</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157</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32,9</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32,9</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87</a:t>
                      </a:r>
                      <a:endParaRPr lang="es-EC" sz="1200">
                        <a:effectLst/>
                        <a:latin typeface="Calibri" panose="020F0502020204030204" pitchFamily="34" charset="0"/>
                        <a:ea typeface="Calibri" panose="020F0502020204030204" pitchFamily="34" charset="0"/>
                      </a:endParaRPr>
                    </a:p>
                  </a:txBody>
                  <a:tcPr marL="44450" marR="44450" marT="0" marB="0" anchor="ctr"/>
                </a:tc>
              </a:tr>
              <a:tr h="309170">
                <a:tc>
                  <a:txBody>
                    <a:bodyPr/>
                    <a:lstStyle/>
                    <a:p>
                      <a:pPr>
                        <a:lnSpc>
                          <a:spcPct val="200000"/>
                        </a:lnSpc>
                        <a:spcAft>
                          <a:spcPts val="0"/>
                        </a:spcAft>
                      </a:pPr>
                      <a:r>
                        <a:rPr lang="es-EC" sz="1200">
                          <a:effectLst/>
                          <a:latin typeface="Calibri" panose="020F0502020204030204" pitchFamily="34" charset="0"/>
                        </a:rPr>
                        <a:t>Menor congestión de gente</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62</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13</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13</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100</a:t>
                      </a:r>
                      <a:endParaRPr lang="es-EC" sz="1200">
                        <a:effectLst/>
                        <a:latin typeface="Calibri" panose="020F0502020204030204" pitchFamily="34" charset="0"/>
                        <a:ea typeface="Calibri" panose="020F0502020204030204" pitchFamily="34" charset="0"/>
                      </a:endParaRPr>
                    </a:p>
                  </a:txBody>
                  <a:tcPr marL="44450" marR="44450" marT="0" marB="0" anchor="ctr"/>
                </a:tc>
              </a:tr>
              <a:tr h="309170">
                <a:tc>
                  <a:txBody>
                    <a:bodyPr/>
                    <a:lstStyle/>
                    <a:p>
                      <a:pPr algn="ctr">
                        <a:lnSpc>
                          <a:spcPct val="200000"/>
                        </a:lnSpc>
                        <a:spcAft>
                          <a:spcPts val="0"/>
                        </a:spcAft>
                      </a:pPr>
                      <a:r>
                        <a:rPr lang="es-EC" sz="1200" dirty="0">
                          <a:effectLst/>
                          <a:latin typeface="Calibri" panose="020F0502020204030204" pitchFamily="34" charset="0"/>
                        </a:rPr>
                        <a:t>Total</a:t>
                      </a:r>
                      <a:endParaRPr lang="es-EC" sz="12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477</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100</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100</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200000"/>
                        </a:lnSpc>
                        <a:spcAft>
                          <a:spcPts val="0"/>
                        </a:spcAft>
                      </a:pPr>
                      <a:r>
                        <a:rPr lang="es-EC" sz="1200" dirty="0">
                          <a:effectLst/>
                          <a:latin typeface="Calibri" panose="020F0502020204030204" pitchFamily="34" charset="0"/>
                        </a:rPr>
                        <a:t> </a:t>
                      </a:r>
                      <a:endParaRPr lang="es-EC" sz="1200" dirty="0">
                        <a:effectLst/>
                        <a:latin typeface="Calibri" panose="020F0502020204030204" pitchFamily="34" charset="0"/>
                        <a:ea typeface="Calibri" panose="020F0502020204030204" pitchFamily="34" charset="0"/>
                      </a:endParaRPr>
                    </a:p>
                  </a:txBody>
                  <a:tcPr marL="44450" marR="44450" marT="0" marB="0" anchor="ctr"/>
                </a:tc>
              </a:tr>
            </a:tbl>
          </a:graphicData>
        </a:graphic>
      </p:graphicFrame>
      <p:graphicFrame>
        <p:nvGraphicFramePr>
          <p:cNvPr id="5" name="Gráfico 4"/>
          <p:cNvGraphicFramePr>
            <a:graphicFrameLocks/>
          </p:cNvGraphicFramePr>
          <p:nvPr>
            <p:extLst>
              <p:ext uri="{D42A27DB-BD31-4B8C-83A1-F6EECF244321}">
                <p14:modId xmlns:p14="http://schemas.microsoft.com/office/powerpoint/2010/main" val="2543365017"/>
              </p:ext>
            </p:extLst>
          </p:nvPr>
        </p:nvGraphicFramePr>
        <p:xfrm>
          <a:off x="7073705" y="1750757"/>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789721" y="1022364"/>
            <a:ext cx="6914271" cy="646331"/>
          </a:xfrm>
          <a:prstGeom prst="rect">
            <a:avLst/>
          </a:prstGeom>
        </p:spPr>
        <p:txBody>
          <a:bodyPr wrap="square">
            <a:spAutoFit/>
          </a:bodyPr>
          <a:lstStyle/>
          <a:p>
            <a:r>
              <a:rPr lang="es-EC" b="1" i="1" dirty="0">
                <a:latin typeface="Times New Roman" panose="02020603050405020304" pitchFamily="18" charset="0"/>
                <a:ea typeface="Calibri" panose="020F0502020204030204" pitchFamily="34" charset="0"/>
                <a:cs typeface="Arial" panose="020B0604020202020204" pitchFamily="34" charset="0"/>
              </a:rPr>
              <a:t>Cuál es la razón que tiene mayor influencia al momento de acercarse a realizar sus compras en el supermercado o en el punto de venta</a:t>
            </a:r>
            <a:endParaRPr lang="es-EC" b="1" dirty="0"/>
          </a:p>
        </p:txBody>
      </p:sp>
    </p:spTree>
    <p:extLst>
      <p:ext uri="{BB962C8B-B14F-4D97-AF65-F5344CB8AC3E}">
        <p14:creationId xmlns:p14="http://schemas.microsoft.com/office/powerpoint/2010/main" val="2450880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13278" y="307036"/>
            <a:ext cx="9905998" cy="760116"/>
          </a:xfrm>
        </p:spPr>
        <p:txBody>
          <a:bodyPr>
            <a:normAutofit/>
          </a:bodyPr>
          <a:lstStyle/>
          <a:p>
            <a:r>
              <a:rPr lang="es-EC" sz="2800" b="1" dirty="0" smtClean="0">
                <a:solidFill>
                  <a:srgbClr val="FFFF00"/>
                </a:solidFill>
              </a:rPr>
              <a:t>A</a:t>
            </a:r>
            <a:r>
              <a:rPr lang="es-EC" sz="2800" b="1" cap="none" dirty="0" smtClean="0">
                <a:solidFill>
                  <a:srgbClr val="FFFF00"/>
                </a:solidFill>
              </a:rPr>
              <a:t>nálisis univariado</a:t>
            </a:r>
            <a:endParaRPr lang="es-EC" sz="2800" cap="none" dirty="0">
              <a:solidFill>
                <a:srgbClr val="FFFF00"/>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3468349896"/>
              </p:ext>
            </p:extLst>
          </p:nvPr>
        </p:nvGraphicFramePr>
        <p:xfrm>
          <a:off x="958534" y="1851575"/>
          <a:ext cx="5721350" cy="3657600"/>
        </p:xfrm>
        <a:graphic>
          <a:graphicData uri="http://schemas.openxmlformats.org/drawingml/2006/table">
            <a:tbl>
              <a:tblPr firstRow="1" firstCol="1" bandRow="1">
                <a:tableStyleId>{5DA37D80-6434-44D0-A028-1B22A696006F}</a:tableStyleId>
              </a:tblPr>
              <a:tblGrid>
                <a:gridCol w="1454785"/>
                <a:gridCol w="1077595"/>
                <a:gridCol w="1055370"/>
                <a:gridCol w="1055370"/>
                <a:gridCol w="1078230"/>
              </a:tblGrid>
              <a:tr h="407670">
                <a:tc>
                  <a:txBody>
                    <a:bodyPr/>
                    <a:lstStyle/>
                    <a:p>
                      <a:pPr>
                        <a:lnSpc>
                          <a:spcPct val="200000"/>
                        </a:lnSpc>
                        <a:spcAft>
                          <a:spcPts val="0"/>
                        </a:spcAft>
                      </a:pPr>
                      <a:r>
                        <a:rPr lang="es-EC" sz="1200" dirty="0">
                          <a:effectLst/>
                          <a:latin typeface="Calibri" panose="020F0502020204030204" pitchFamily="34" charset="0"/>
                        </a:rPr>
                        <a:t> </a:t>
                      </a:r>
                      <a:endParaRPr lang="es-EC" sz="12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200" dirty="0">
                          <a:effectLst/>
                          <a:latin typeface="Calibri" panose="020F0502020204030204" pitchFamily="34" charset="0"/>
                        </a:rPr>
                        <a:t>Frecuencia</a:t>
                      </a:r>
                      <a:endParaRPr lang="es-EC" sz="12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200" dirty="0">
                          <a:effectLst/>
                          <a:latin typeface="Calibri" panose="020F0502020204030204" pitchFamily="34" charset="0"/>
                        </a:rPr>
                        <a:t>Porcentaje</a:t>
                      </a:r>
                      <a:endParaRPr lang="es-EC" sz="12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200" dirty="0">
                          <a:effectLst/>
                          <a:latin typeface="Calibri" panose="020F0502020204030204" pitchFamily="34" charset="0"/>
                        </a:rPr>
                        <a:t>Porcentaje válido</a:t>
                      </a:r>
                      <a:endParaRPr lang="es-EC" sz="12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200" dirty="0">
                          <a:effectLst/>
                          <a:latin typeface="Calibri" panose="020F0502020204030204" pitchFamily="34" charset="0"/>
                        </a:rPr>
                        <a:t>Porcentaje acumulado</a:t>
                      </a:r>
                      <a:endParaRPr lang="es-EC" sz="12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r>
              <a:tr h="198755">
                <a:tc>
                  <a:txBody>
                    <a:bodyPr/>
                    <a:lstStyle/>
                    <a:p>
                      <a:pPr>
                        <a:lnSpc>
                          <a:spcPct val="200000"/>
                        </a:lnSpc>
                        <a:spcAft>
                          <a:spcPts val="0"/>
                        </a:spcAft>
                      </a:pPr>
                      <a:r>
                        <a:rPr lang="es-EC" sz="1200">
                          <a:effectLst/>
                          <a:latin typeface="Calibri" panose="020F0502020204030204" pitchFamily="34" charset="0"/>
                        </a:rPr>
                        <a:t>Domingo</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116</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24,3</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24,3</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24,3</a:t>
                      </a:r>
                      <a:endParaRPr lang="es-EC" sz="1200">
                        <a:effectLst/>
                        <a:latin typeface="Calibri" panose="020F0502020204030204" pitchFamily="34" charset="0"/>
                        <a:ea typeface="Calibri" panose="020F0502020204030204" pitchFamily="34" charset="0"/>
                      </a:endParaRPr>
                    </a:p>
                  </a:txBody>
                  <a:tcPr marL="44450" marR="44450" marT="0" marB="0" anchor="ctr"/>
                </a:tc>
              </a:tr>
              <a:tr h="198755">
                <a:tc>
                  <a:txBody>
                    <a:bodyPr/>
                    <a:lstStyle/>
                    <a:p>
                      <a:pPr>
                        <a:lnSpc>
                          <a:spcPct val="200000"/>
                        </a:lnSpc>
                        <a:spcAft>
                          <a:spcPts val="0"/>
                        </a:spcAft>
                      </a:pPr>
                      <a:r>
                        <a:rPr lang="es-EC" sz="1200">
                          <a:effectLst/>
                          <a:latin typeface="Calibri" panose="020F0502020204030204" pitchFamily="34" charset="0"/>
                        </a:rPr>
                        <a:t>Jueves</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37</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7,8</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7,8</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dirty="0">
                          <a:effectLst/>
                          <a:latin typeface="Calibri" panose="020F0502020204030204" pitchFamily="34" charset="0"/>
                        </a:rPr>
                        <a:t>32,1</a:t>
                      </a:r>
                      <a:endParaRPr lang="es-EC" sz="1200" dirty="0">
                        <a:effectLst/>
                        <a:latin typeface="Calibri" panose="020F0502020204030204" pitchFamily="34" charset="0"/>
                        <a:ea typeface="Calibri" panose="020F0502020204030204" pitchFamily="34" charset="0"/>
                      </a:endParaRPr>
                    </a:p>
                  </a:txBody>
                  <a:tcPr marL="44450" marR="44450" marT="0" marB="0" anchor="ctr"/>
                </a:tc>
              </a:tr>
              <a:tr h="198755">
                <a:tc>
                  <a:txBody>
                    <a:bodyPr/>
                    <a:lstStyle/>
                    <a:p>
                      <a:pPr>
                        <a:lnSpc>
                          <a:spcPct val="200000"/>
                        </a:lnSpc>
                        <a:spcAft>
                          <a:spcPts val="0"/>
                        </a:spcAft>
                      </a:pPr>
                      <a:r>
                        <a:rPr lang="es-EC" sz="1200">
                          <a:effectLst/>
                          <a:latin typeface="Calibri" panose="020F0502020204030204" pitchFamily="34" charset="0"/>
                        </a:rPr>
                        <a:t>Lunes</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29</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6,1</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6,1</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38,2</a:t>
                      </a:r>
                      <a:endParaRPr lang="es-EC" sz="1200">
                        <a:effectLst/>
                        <a:latin typeface="Calibri" panose="020F0502020204030204" pitchFamily="34" charset="0"/>
                        <a:ea typeface="Calibri" panose="020F0502020204030204" pitchFamily="34" charset="0"/>
                      </a:endParaRPr>
                    </a:p>
                  </a:txBody>
                  <a:tcPr marL="44450" marR="44450" marT="0" marB="0" anchor="ctr"/>
                </a:tc>
              </a:tr>
              <a:tr h="198755">
                <a:tc>
                  <a:txBody>
                    <a:bodyPr/>
                    <a:lstStyle/>
                    <a:p>
                      <a:pPr>
                        <a:lnSpc>
                          <a:spcPct val="200000"/>
                        </a:lnSpc>
                        <a:spcAft>
                          <a:spcPts val="0"/>
                        </a:spcAft>
                      </a:pPr>
                      <a:r>
                        <a:rPr lang="es-EC" sz="1200">
                          <a:effectLst/>
                          <a:latin typeface="Calibri" panose="020F0502020204030204" pitchFamily="34" charset="0"/>
                        </a:rPr>
                        <a:t>Martes</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24</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5</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5</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43,2</a:t>
                      </a:r>
                      <a:endParaRPr lang="es-EC" sz="1200">
                        <a:effectLst/>
                        <a:latin typeface="Calibri" panose="020F0502020204030204" pitchFamily="34" charset="0"/>
                        <a:ea typeface="Calibri" panose="020F0502020204030204" pitchFamily="34" charset="0"/>
                      </a:endParaRPr>
                    </a:p>
                  </a:txBody>
                  <a:tcPr marL="44450" marR="44450" marT="0" marB="0" anchor="ctr"/>
                </a:tc>
              </a:tr>
              <a:tr h="198755">
                <a:tc>
                  <a:txBody>
                    <a:bodyPr/>
                    <a:lstStyle/>
                    <a:p>
                      <a:pPr>
                        <a:lnSpc>
                          <a:spcPct val="200000"/>
                        </a:lnSpc>
                        <a:spcAft>
                          <a:spcPts val="0"/>
                        </a:spcAft>
                      </a:pPr>
                      <a:r>
                        <a:rPr lang="es-EC" sz="1200">
                          <a:effectLst/>
                          <a:latin typeface="Calibri" panose="020F0502020204030204" pitchFamily="34" charset="0"/>
                        </a:rPr>
                        <a:t>Miércoles</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43</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9</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9</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52,2</a:t>
                      </a:r>
                      <a:endParaRPr lang="es-EC" sz="1200">
                        <a:effectLst/>
                        <a:latin typeface="Calibri" panose="020F0502020204030204" pitchFamily="34" charset="0"/>
                        <a:ea typeface="Calibri" panose="020F0502020204030204" pitchFamily="34" charset="0"/>
                      </a:endParaRPr>
                    </a:p>
                  </a:txBody>
                  <a:tcPr marL="44450" marR="44450" marT="0" marB="0" anchor="ctr"/>
                </a:tc>
              </a:tr>
              <a:tr h="198755">
                <a:tc>
                  <a:txBody>
                    <a:bodyPr/>
                    <a:lstStyle/>
                    <a:p>
                      <a:pPr>
                        <a:lnSpc>
                          <a:spcPct val="200000"/>
                        </a:lnSpc>
                        <a:spcAft>
                          <a:spcPts val="0"/>
                        </a:spcAft>
                      </a:pPr>
                      <a:r>
                        <a:rPr lang="es-EC" sz="1200">
                          <a:effectLst/>
                          <a:latin typeface="Calibri" panose="020F0502020204030204" pitchFamily="34" charset="0"/>
                        </a:rPr>
                        <a:t>Sábado</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177</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37,1</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37,1</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89,3</a:t>
                      </a:r>
                      <a:endParaRPr lang="es-EC" sz="1200">
                        <a:effectLst/>
                        <a:latin typeface="Calibri" panose="020F0502020204030204" pitchFamily="34" charset="0"/>
                        <a:ea typeface="Calibri" panose="020F0502020204030204" pitchFamily="34" charset="0"/>
                      </a:endParaRPr>
                    </a:p>
                  </a:txBody>
                  <a:tcPr marL="44450" marR="44450" marT="0" marB="0" anchor="ctr"/>
                </a:tc>
              </a:tr>
              <a:tr h="198755">
                <a:tc>
                  <a:txBody>
                    <a:bodyPr/>
                    <a:lstStyle/>
                    <a:p>
                      <a:pPr>
                        <a:lnSpc>
                          <a:spcPct val="200000"/>
                        </a:lnSpc>
                        <a:spcAft>
                          <a:spcPts val="0"/>
                        </a:spcAft>
                      </a:pPr>
                      <a:r>
                        <a:rPr lang="es-EC" sz="1200">
                          <a:effectLst/>
                          <a:latin typeface="Calibri" panose="020F0502020204030204" pitchFamily="34" charset="0"/>
                        </a:rPr>
                        <a:t>Viernes</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51</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10,7</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10,7</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100</a:t>
                      </a:r>
                      <a:endParaRPr lang="es-EC" sz="1200">
                        <a:effectLst/>
                        <a:latin typeface="Calibri" panose="020F0502020204030204" pitchFamily="34" charset="0"/>
                        <a:ea typeface="Calibri" panose="020F0502020204030204" pitchFamily="34" charset="0"/>
                      </a:endParaRPr>
                    </a:p>
                  </a:txBody>
                  <a:tcPr marL="44450" marR="44450" marT="0" marB="0" anchor="ctr"/>
                </a:tc>
              </a:tr>
              <a:tr h="208280">
                <a:tc>
                  <a:txBody>
                    <a:bodyPr/>
                    <a:lstStyle/>
                    <a:p>
                      <a:pPr algn="ctr">
                        <a:lnSpc>
                          <a:spcPct val="200000"/>
                        </a:lnSpc>
                        <a:spcAft>
                          <a:spcPts val="0"/>
                        </a:spcAft>
                      </a:pPr>
                      <a:r>
                        <a:rPr lang="es-EC" sz="1200">
                          <a:effectLst/>
                          <a:latin typeface="Calibri" panose="020F0502020204030204" pitchFamily="34" charset="0"/>
                        </a:rPr>
                        <a:t>Total</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477</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dirty="0">
                          <a:effectLst/>
                          <a:latin typeface="Calibri" panose="020F0502020204030204" pitchFamily="34" charset="0"/>
                        </a:rPr>
                        <a:t>100</a:t>
                      </a:r>
                      <a:endParaRPr lang="es-EC" sz="12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100</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200000"/>
                        </a:lnSpc>
                        <a:spcAft>
                          <a:spcPts val="0"/>
                        </a:spcAft>
                      </a:pPr>
                      <a:r>
                        <a:rPr lang="es-EC" sz="1200" dirty="0">
                          <a:effectLst/>
                          <a:latin typeface="Calibri" panose="020F0502020204030204" pitchFamily="34" charset="0"/>
                        </a:rPr>
                        <a:t> </a:t>
                      </a:r>
                      <a:endParaRPr lang="es-EC" sz="1200" dirty="0">
                        <a:effectLst/>
                        <a:latin typeface="Calibri" panose="020F0502020204030204" pitchFamily="34" charset="0"/>
                        <a:ea typeface="Calibri" panose="020F0502020204030204" pitchFamily="34" charset="0"/>
                      </a:endParaRPr>
                    </a:p>
                  </a:txBody>
                  <a:tcPr marL="44450" marR="44450" marT="0" marB="0" anchor="ctr"/>
                </a:tc>
              </a:tr>
            </a:tbl>
          </a:graphicData>
        </a:graphic>
      </p:graphicFrame>
      <p:graphicFrame>
        <p:nvGraphicFramePr>
          <p:cNvPr id="6" name="Gráfico 5"/>
          <p:cNvGraphicFramePr>
            <a:graphicFrameLocks/>
          </p:cNvGraphicFramePr>
          <p:nvPr>
            <p:extLst>
              <p:ext uri="{D42A27DB-BD31-4B8C-83A1-F6EECF244321}">
                <p14:modId xmlns:p14="http://schemas.microsoft.com/office/powerpoint/2010/main" val="73142824"/>
              </p:ext>
            </p:extLst>
          </p:nvPr>
        </p:nvGraphicFramePr>
        <p:xfrm>
          <a:off x="6750905" y="207846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958534" y="1067152"/>
            <a:ext cx="7130389" cy="646331"/>
          </a:xfrm>
          <a:prstGeom prst="rect">
            <a:avLst/>
          </a:prstGeom>
        </p:spPr>
        <p:txBody>
          <a:bodyPr wrap="square">
            <a:spAutoFit/>
          </a:bodyPr>
          <a:lstStyle/>
          <a:p>
            <a:r>
              <a:rPr lang="es-EC" b="1" i="1" dirty="0">
                <a:latin typeface="Times New Roman" panose="02020603050405020304" pitchFamily="18" charset="0"/>
                <a:ea typeface="Calibri" panose="020F0502020204030204" pitchFamily="34" charset="0"/>
              </a:rPr>
              <a:t>Cuál es el día de la semana en el que realiza las compras para el hogar en su establecimiento preferido que incluye el aceite para cocinar</a:t>
            </a:r>
            <a:endParaRPr lang="es-EC" b="1" dirty="0"/>
          </a:p>
        </p:txBody>
      </p:sp>
    </p:spTree>
    <p:extLst>
      <p:ext uri="{BB962C8B-B14F-4D97-AF65-F5344CB8AC3E}">
        <p14:creationId xmlns:p14="http://schemas.microsoft.com/office/powerpoint/2010/main" val="1630410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13278" y="214792"/>
            <a:ext cx="9905998" cy="760116"/>
          </a:xfrm>
        </p:spPr>
        <p:txBody>
          <a:bodyPr>
            <a:normAutofit/>
          </a:bodyPr>
          <a:lstStyle/>
          <a:p>
            <a:r>
              <a:rPr lang="es-EC" sz="2800" b="1" dirty="0" smtClean="0">
                <a:solidFill>
                  <a:srgbClr val="FFFF00"/>
                </a:solidFill>
              </a:rPr>
              <a:t>A</a:t>
            </a:r>
            <a:r>
              <a:rPr lang="es-EC" sz="2800" b="1" cap="none" dirty="0" smtClean="0">
                <a:solidFill>
                  <a:srgbClr val="FFFF00"/>
                </a:solidFill>
              </a:rPr>
              <a:t>nálisis univariado</a:t>
            </a:r>
            <a:endParaRPr lang="es-EC" sz="2800" cap="none" dirty="0">
              <a:solidFill>
                <a:srgbClr val="FFFF0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2452222956"/>
              </p:ext>
            </p:extLst>
          </p:nvPr>
        </p:nvGraphicFramePr>
        <p:xfrm>
          <a:off x="817857" y="1709726"/>
          <a:ext cx="5906500" cy="3840480"/>
        </p:xfrm>
        <a:graphic>
          <a:graphicData uri="http://schemas.openxmlformats.org/drawingml/2006/table">
            <a:tbl>
              <a:tblPr firstRow="1" firstCol="1" bandRow="1">
                <a:tableStyleId>{5DA37D80-6434-44D0-A028-1B22A696006F}</a:tableStyleId>
              </a:tblPr>
              <a:tblGrid>
                <a:gridCol w="1245405"/>
                <a:gridCol w="951597"/>
                <a:gridCol w="1227504"/>
                <a:gridCol w="1227504"/>
                <a:gridCol w="1254490"/>
              </a:tblGrid>
              <a:tr h="833009">
                <a:tc>
                  <a:txBody>
                    <a:bodyPr/>
                    <a:lstStyle/>
                    <a:p>
                      <a:pPr>
                        <a:lnSpc>
                          <a:spcPct val="200000"/>
                        </a:lnSpc>
                        <a:spcAft>
                          <a:spcPts val="0"/>
                        </a:spcAft>
                      </a:pPr>
                      <a:r>
                        <a:rPr lang="es-EC" sz="1400" dirty="0">
                          <a:effectLst/>
                          <a:latin typeface="Calibri" panose="020F0502020204030204" pitchFamily="34" charset="0"/>
                        </a:rPr>
                        <a:t> </a:t>
                      </a:r>
                      <a:endParaRPr lang="es-EC" sz="14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400" dirty="0">
                          <a:effectLst/>
                          <a:latin typeface="Calibri" panose="020F0502020204030204" pitchFamily="34" charset="0"/>
                        </a:rPr>
                        <a:t>Frecuencia</a:t>
                      </a:r>
                      <a:endParaRPr lang="es-EC" sz="14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400" dirty="0">
                          <a:effectLst/>
                          <a:latin typeface="Calibri" panose="020F0502020204030204" pitchFamily="34" charset="0"/>
                        </a:rPr>
                        <a:t>Porcentaje</a:t>
                      </a:r>
                      <a:endParaRPr lang="es-EC" sz="14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400" dirty="0">
                          <a:effectLst/>
                          <a:latin typeface="Calibri" panose="020F0502020204030204" pitchFamily="34" charset="0"/>
                        </a:rPr>
                        <a:t>Porcentaje válido</a:t>
                      </a:r>
                      <a:endParaRPr lang="es-EC" sz="14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400" dirty="0">
                          <a:effectLst/>
                          <a:latin typeface="Calibri" panose="020F0502020204030204" pitchFamily="34" charset="0"/>
                        </a:rPr>
                        <a:t>Porcentaje acumulado</a:t>
                      </a:r>
                      <a:endParaRPr lang="es-EC" sz="14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r>
              <a:tr h="416504">
                <a:tc>
                  <a:txBody>
                    <a:bodyPr/>
                    <a:lstStyle/>
                    <a:p>
                      <a:pPr>
                        <a:lnSpc>
                          <a:spcPct val="200000"/>
                        </a:lnSpc>
                        <a:spcAft>
                          <a:spcPts val="0"/>
                        </a:spcAft>
                      </a:pPr>
                      <a:r>
                        <a:rPr lang="es-EC" sz="1400">
                          <a:effectLst/>
                          <a:latin typeface="Calibri" panose="020F0502020204030204" pitchFamily="34" charset="0"/>
                        </a:rPr>
                        <a:t>Botella</a:t>
                      </a:r>
                      <a:endParaRPr lang="es-EC" sz="14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237</a:t>
                      </a:r>
                      <a:endParaRPr lang="es-EC" sz="14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49,7</a:t>
                      </a:r>
                      <a:endParaRPr lang="es-EC" sz="14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49,7</a:t>
                      </a:r>
                      <a:endParaRPr lang="es-EC" sz="14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49,7</a:t>
                      </a:r>
                      <a:endParaRPr lang="es-EC" sz="1400">
                        <a:effectLst/>
                        <a:latin typeface="Calibri" panose="020F0502020204030204" pitchFamily="34" charset="0"/>
                        <a:ea typeface="Calibri" panose="020F0502020204030204" pitchFamily="34" charset="0"/>
                      </a:endParaRPr>
                    </a:p>
                  </a:txBody>
                  <a:tcPr marL="44450" marR="44450" marT="0" marB="0" anchor="ctr"/>
                </a:tc>
              </a:tr>
              <a:tr h="416504">
                <a:tc>
                  <a:txBody>
                    <a:bodyPr/>
                    <a:lstStyle/>
                    <a:p>
                      <a:pPr>
                        <a:lnSpc>
                          <a:spcPct val="200000"/>
                        </a:lnSpc>
                        <a:spcAft>
                          <a:spcPts val="0"/>
                        </a:spcAft>
                      </a:pPr>
                      <a:r>
                        <a:rPr lang="es-EC" sz="1400">
                          <a:effectLst/>
                          <a:latin typeface="Calibri" panose="020F0502020204030204" pitchFamily="34" charset="0"/>
                        </a:rPr>
                        <a:t>Funda</a:t>
                      </a:r>
                      <a:endParaRPr lang="es-EC" sz="14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158</a:t>
                      </a:r>
                      <a:endParaRPr lang="es-EC" sz="14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33,1</a:t>
                      </a:r>
                      <a:endParaRPr lang="es-EC" sz="14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33,1</a:t>
                      </a:r>
                      <a:endParaRPr lang="es-EC" sz="14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82,8</a:t>
                      </a:r>
                      <a:endParaRPr lang="es-EC" sz="1400">
                        <a:effectLst/>
                        <a:latin typeface="Calibri" panose="020F0502020204030204" pitchFamily="34" charset="0"/>
                        <a:ea typeface="Calibri" panose="020F0502020204030204" pitchFamily="34" charset="0"/>
                      </a:endParaRPr>
                    </a:p>
                  </a:txBody>
                  <a:tcPr marL="44450" marR="44450" marT="0" marB="0" anchor="ctr"/>
                </a:tc>
              </a:tr>
              <a:tr h="416504">
                <a:tc>
                  <a:txBody>
                    <a:bodyPr/>
                    <a:lstStyle/>
                    <a:p>
                      <a:pPr>
                        <a:lnSpc>
                          <a:spcPct val="200000"/>
                        </a:lnSpc>
                        <a:spcAft>
                          <a:spcPts val="0"/>
                        </a:spcAft>
                      </a:pPr>
                      <a:r>
                        <a:rPr lang="es-EC" sz="1400">
                          <a:effectLst/>
                          <a:latin typeface="Calibri" panose="020F0502020204030204" pitchFamily="34" charset="0"/>
                        </a:rPr>
                        <a:t>Galón</a:t>
                      </a:r>
                      <a:endParaRPr lang="es-EC" sz="14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dirty="0">
                          <a:effectLst/>
                          <a:latin typeface="Calibri" panose="020F0502020204030204" pitchFamily="34" charset="0"/>
                        </a:rPr>
                        <a:t>44</a:t>
                      </a:r>
                      <a:endParaRPr lang="es-EC" sz="14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9,2</a:t>
                      </a:r>
                      <a:endParaRPr lang="es-EC" sz="14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9,2</a:t>
                      </a:r>
                      <a:endParaRPr lang="es-EC" sz="14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92</a:t>
                      </a:r>
                      <a:endParaRPr lang="es-EC" sz="1400">
                        <a:effectLst/>
                        <a:latin typeface="Calibri" panose="020F0502020204030204" pitchFamily="34" charset="0"/>
                        <a:ea typeface="Calibri" panose="020F0502020204030204" pitchFamily="34" charset="0"/>
                      </a:endParaRPr>
                    </a:p>
                  </a:txBody>
                  <a:tcPr marL="44450" marR="44450" marT="0" marB="0" anchor="ctr"/>
                </a:tc>
              </a:tr>
              <a:tr h="416504">
                <a:tc>
                  <a:txBody>
                    <a:bodyPr/>
                    <a:lstStyle/>
                    <a:p>
                      <a:pPr>
                        <a:lnSpc>
                          <a:spcPct val="200000"/>
                        </a:lnSpc>
                        <a:spcAft>
                          <a:spcPts val="0"/>
                        </a:spcAft>
                      </a:pPr>
                      <a:r>
                        <a:rPr lang="es-EC" sz="1400">
                          <a:effectLst/>
                          <a:latin typeface="Calibri" panose="020F0502020204030204" pitchFamily="34" charset="0"/>
                        </a:rPr>
                        <a:t>Lata</a:t>
                      </a:r>
                      <a:endParaRPr lang="es-EC" sz="14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12</a:t>
                      </a:r>
                      <a:endParaRPr lang="es-EC" sz="14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2,5</a:t>
                      </a:r>
                      <a:endParaRPr lang="es-EC" sz="14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2,5</a:t>
                      </a:r>
                      <a:endParaRPr lang="es-EC" sz="14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94,5</a:t>
                      </a:r>
                      <a:endParaRPr lang="es-EC" sz="1400">
                        <a:effectLst/>
                        <a:latin typeface="Calibri" panose="020F0502020204030204" pitchFamily="34" charset="0"/>
                        <a:ea typeface="Calibri" panose="020F0502020204030204" pitchFamily="34" charset="0"/>
                      </a:endParaRPr>
                    </a:p>
                  </a:txBody>
                  <a:tcPr marL="44450" marR="44450" marT="0" marB="0" anchor="ctr"/>
                </a:tc>
              </a:tr>
              <a:tr h="416504">
                <a:tc>
                  <a:txBody>
                    <a:bodyPr/>
                    <a:lstStyle/>
                    <a:p>
                      <a:pPr>
                        <a:lnSpc>
                          <a:spcPct val="200000"/>
                        </a:lnSpc>
                        <a:spcAft>
                          <a:spcPts val="0"/>
                        </a:spcAft>
                      </a:pPr>
                      <a:r>
                        <a:rPr lang="es-EC" sz="1400">
                          <a:effectLst/>
                          <a:latin typeface="Calibri" panose="020F0502020204030204" pitchFamily="34" charset="0"/>
                        </a:rPr>
                        <a:t>Spray</a:t>
                      </a:r>
                      <a:endParaRPr lang="es-EC" sz="14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1</a:t>
                      </a:r>
                      <a:endParaRPr lang="es-EC" sz="14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0,2</a:t>
                      </a:r>
                      <a:endParaRPr lang="es-EC" sz="14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0,2</a:t>
                      </a:r>
                      <a:endParaRPr lang="es-EC" sz="14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94,8</a:t>
                      </a:r>
                      <a:endParaRPr lang="es-EC" sz="1400">
                        <a:effectLst/>
                        <a:latin typeface="Calibri" panose="020F0502020204030204" pitchFamily="34" charset="0"/>
                        <a:ea typeface="Calibri" panose="020F0502020204030204" pitchFamily="34" charset="0"/>
                      </a:endParaRPr>
                    </a:p>
                  </a:txBody>
                  <a:tcPr marL="44450" marR="44450" marT="0" marB="0" anchor="ctr"/>
                </a:tc>
              </a:tr>
              <a:tr h="416504">
                <a:tc>
                  <a:txBody>
                    <a:bodyPr/>
                    <a:lstStyle/>
                    <a:p>
                      <a:pPr>
                        <a:lnSpc>
                          <a:spcPct val="200000"/>
                        </a:lnSpc>
                        <a:spcAft>
                          <a:spcPts val="0"/>
                        </a:spcAft>
                      </a:pPr>
                      <a:r>
                        <a:rPr lang="es-EC" sz="1400">
                          <a:effectLst/>
                          <a:latin typeface="Calibri" panose="020F0502020204030204" pitchFamily="34" charset="0"/>
                        </a:rPr>
                        <a:t>Vidrio</a:t>
                      </a:r>
                      <a:endParaRPr lang="es-EC" sz="14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25</a:t>
                      </a:r>
                      <a:endParaRPr lang="es-EC" sz="14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5,2</a:t>
                      </a:r>
                      <a:endParaRPr lang="es-EC" sz="14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5,2</a:t>
                      </a:r>
                      <a:endParaRPr lang="es-EC" sz="14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100</a:t>
                      </a:r>
                      <a:endParaRPr lang="es-EC" sz="1400">
                        <a:effectLst/>
                        <a:latin typeface="Calibri" panose="020F0502020204030204" pitchFamily="34" charset="0"/>
                        <a:ea typeface="Calibri" panose="020F0502020204030204" pitchFamily="34" charset="0"/>
                      </a:endParaRPr>
                    </a:p>
                  </a:txBody>
                  <a:tcPr marL="44450" marR="44450" marT="0" marB="0" anchor="ctr"/>
                </a:tc>
              </a:tr>
              <a:tr h="416504">
                <a:tc>
                  <a:txBody>
                    <a:bodyPr/>
                    <a:lstStyle/>
                    <a:p>
                      <a:pPr algn="ctr">
                        <a:lnSpc>
                          <a:spcPct val="200000"/>
                        </a:lnSpc>
                        <a:spcAft>
                          <a:spcPts val="0"/>
                        </a:spcAft>
                      </a:pPr>
                      <a:r>
                        <a:rPr lang="es-EC" sz="1400">
                          <a:effectLst/>
                          <a:latin typeface="Calibri" panose="020F0502020204030204" pitchFamily="34" charset="0"/>
                        </a:rPr>
                        <a:t>Total</a:t>
                      </a:r>
                      <a:endParaRPr lang="es-EC" sz="14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dirty="0">
                          <a:effectLst/>
                          <a:latin typeface="Calibri" panose="020F0502020204030204" pitchFamily="34" charset="0"/>
                        </a:rPr>
                        <a:t>477</a:t>
                      </a:r>
                      <a:endParaRPr lang="es-EC" sz="14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100</a:t>
                      </a:r>
                      <a:endParaRPr lang="es-EC" sz="14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100</a:t>
                      </a:r>
                      <a:endParaRPr lang="es-EC" sz="14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200000"/>
                        </a:lnSpc>
                        <a:spcAft>
                          <a:spcPts val="0"/>
                        </a:spcAft>
                      </a:pPr>
                      <a:r>
                        <a:rPr lang="es-EC" sz="1400" dirty="0">
                          <a:effectLst/>
                          <a:latin typeface="Calibri" panose="020F0502020204030204" pitchFamily="34" charset="0"/>
                        </a:rPr>
                        <a:t> </a:t>
                      </a:r>
                      <a:endParaRPr lang="es-EC" sz="1400" dirty="0">
                        <a:effectLst/>
                        <a:latin typeface="Calibri" panose="020F0502020204030204" pitchFamily="34" charset="0"/>
                        <a:ea typeface="Calibri" panose="020F0502020204030204" pitchFamily="34" charset="0"/>
                      </a:endParaRPr>
                    </a:p>
                  </a:txBody>
                  <a:tcPr marL="44450" marR="44450" marT="0" marB="0" anchor="ctr"/>
                </a:tc>
              </a:tr>
            </a:tbl>
          </a:graphicData>
        </a:graphic>
      </p:graphicFrame>
      <p:graphicFrame>
        <p:nvGraphicFramePr>
          <p:cNvPr id="5" name="Gráfico 4"/>
          <p:cNvGraphicFramePr>
            <a:graphicFrameLocks/>
          </p:cNvGraphicFramePr>
          <p:nvPr>
            <p:extLst>
              <p:ext uri="{D42A27DB-BD31-4B8C-83A1-F6EECF244321}">
                <p14:modId xmlns:p14="http://schemas.microsoft.com/office/powerpoint/2010/main" val="286776882"/>
              </p:ext>
            </p:extLst>
          </p:nvPr>
        </p:nvGraphicFramePr>
        <p:xfrm>
          <a:off x="6724357" y="2092819"/>
          <a:ext cx="4921348" cy="2971549"/>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817857" y="786396"/>
            <a:ext cx="7271067" cy="923330"/>
          </a:xfrm>
          <a:prstGeom prst="rect">
            <a:avLst/>
          </a:prstGeom>
        </p:spPr>
        <p:txBody>
          <a:bodyPr wrap="square">
            <a:spAutoFit/>
          </a:bodyPr>
          <a:lstStyle/>
          <a:p>
            <a:pPr>
              <a:lnSpc>
                <a:spcPct val="150000"/>
              </a:lnSpc>
              <a:spcAft>
                <a:spcPts val="0"/>
              </a:spcAft>
            </a:pPr>
            <a:r>
              <a:rPr lang="es-EC" b="1" i="1" dirty="0">
                <a:latin typeface="Times New Roman" panose="02020603050405020304" pitchFamily="18" charset="0"/>
                <a:ea typeface="Times New Roman" panose="02020603050405020304" pitchFamily="18" charset="0"/>
                <a:cs typeface="Times New Roman" panose="02020603050405020304" pitchFamily="18" charset="0"/>
              </a:rPr>
              <a:t>Cuál es la presentación de empaque de su preferencia para el consumo de aceite vegetal</a:t>
            </a:r>
            <a:endParaRPr lang="es-EC"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0952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177451"/>
            <a:ext cx="9905998" cy="1478570"/>
          </a:xfrm>
        </p:spPr>
        <p:txBody>
          <a:bodyPr/>
          <a:lstStyle/>
          <a:p>
            <a:r>
              <a:rPr lang="es-EC" b="1" dirty="0" smtClean="0">
                <a:solidFill>
                  <a:srgbClr val="3EDB13"/>
                </a:solidFill>
              </a:rPr>
              <a:t>Objetivos </a:t>
            </a:r>
            <a:endParaRPr lang="es-EC" b="1" dirty="0">
              <a:solidFill>
                <a:srgbClr val="3EDB13"/>
              </a:solidFill>
            </a:endParaRPr>
          </a:p>
        </p:txBody>
      </p:sp>
      <p:sp>
        <p:nvSpPr>
          <p:cNvPr id="29" name="Rectángulo 28"/>
          <p:cNvSpPr/>
          <p:nvPr/>
        </p:nvSpPr>
        <p:spPr>
          <a:xfrm>
            <a:off x="587622" y="626328"/>
            <a:ext cx="9905998" cy="830805"/>
          </a:xfrm>
          <a:prstGeom prst="rect">
            <a:avLst/>
          </a:prstGeom>
        </p:spPr>
        <p:txBody>
          <a:bodyPr wrap="square">
            <a:spAutoFit/>
          </a:bodyPr>
          <a:lstStyle/>
          <a:p>
            <a:pPr indent="450215">
              <a:lnSpc>
                <a:spcPct val="200000"/>
              </a:lnSpc>
              <a:spcAft>
                <a:spcPts val="0"/>
              </a:spcAft>
            </a:pPr>
            <a:r>
              <a:rPr lang="es-EC" sz="2800" b="1" dirty="0" smtClean="0">
                <a:solidFill>
                  <a:srgbClr val="FFFF00"/>
                </a:solidFill>
              </a:rPr>
              <a:t>Objetivo</a:t>
            </a:r>
            <a:r>
              <a:rPr lang="es-EC" sz="2800" dirty="0" smtClean="0">
                <a:solidFill>
                  <a:srgbClr val="FFFF00"/>
                </a:solidFill>
              </a:rPr>
              <a:t> </a:t>
            </a:r>
            <a:r>
              <a:rPr lang="es-EC" sz="2800" b="1" dirty="0" smtClean="0">
                <a:solidFill>
                  <a:srgbClr val="FFFF00"/>
                </a:solidFill>
              </a:rPr>
              <a:t>General </a:t>
            </a:r>
            <a:endParaRPr lang="es-EC" sz="2800" b="1" dirty="0">
              <a:solidFill>
                <a:srgbClr val="FFFF00"/>
              </a:solidFill>
            </a:endParaRPr>
          </a:p>
        </p:txBody>
      </p:sp>
      <p:sp>
        <p:nvSpPr>
          <p:cNvPr id="30" name="Rectángulo 29"/>
          <p:cNvSpPr/>
          <p:nvPr/>
        </p:nvSpPr>
        <p:spPr>
          <a:xfrm>
            <a:off x="587622" y="2048714"/>
            <a:ext cx="9905998" cy="830805"/>
          </a:xfrm>
          <a:prstGeom prst="rect">
            <a:avLst/>
          </a:prstGeom>
        </p:spPr>
        <p:txBody>
          <a:bodyPr wrap="square">
            <a:spAutoFit/>
          </a:bodyPr>
          <a:lstStyle/>
          <a:p>
            <a:pPr indent="450215">
              <a:lnSpc>
                <a:spcPct val="200000"/>
              </a:lnSpc>
              <a:spcAft>
                <a:spcPts val="0"/>
              </a:spcAft>
            </a:pPr>
            <a:r>
              <a:rPr lang="es-EC" sz="2800" b="1" dirty="0" smtClean="0">
                <a:solidFill>
                  <a:srgbClr val="FFFF00"/>
                </a:solidFill>
              </a:rPr>
              <a:t>Objetivo Especifico </a:t>
            </a:r>
            <a:endParaRPr lang="es-EC" sz="2800" b="1" dirty="0">
              <a:solidFill>
                <a:srgbClr val="FFFF00"/>
              </a:solidFill>
            </a:endParaRPr>
          </a:p>
        </p:txBody>
      </p:sp>
      <p:sp>
        <p:nvSpPr>
          <p:cNvPr id="31" name="Rectángulo 30"/>
          <p:cNvSpPr/>
          <p:nvPr/>
        </p:nvSpPr>
        <p:spPr>
          <a:xfrm>
            <a:off x="970020" y="2969660"/>
            <a:ext cx="9826934" cy="3508653"/>
          </a:xfrm>
          <a:prstGeom prst="rect">
            <a:avLst/>
          </a:prstGeom>
        </p:spPr>
        <p:txBody>
          <a:bodyPr wrap="square">
            <a:spAutoFit/>
          </a:bodyPr>
          <a:lstStyle/>
          <a:p>
            <a:pPr marL="342900" lvl="0" indent="-342900" algn="just">
              <a:lnSpc>
                <a:spcPct val="150000"/>
              </a:lnSpc>
              <a:spcBef>
                <a:spcPts val="600"/>
              </a:spcBef>
              <a:spcAft>
                <a:spcPts val="600"/>
              </a:spcAft>
              <a:buFont typeface="Symbol" panose="05050102010706020507" pitchFamily="18" charset="2"/>
              <a:buChar char=""/>
              <a:tabLst>
                <a:tab pos="2354580" algn="l"/>
              </a:tabLst>
            </a:pPr>
            <a:r>
              <a:rPr lang="es-EC" sz="1600" dirty="0">
                <a:latin typeface="Calibri" panose="020F0502020204030204" pitchFamily="34" charset="0"/>
                <a:ea typeface="Calibri" panose="020F0502020204030204" pitchFamily="34" charset="0"/>
              </a:rPr>
              <a:t>Identificar la existencia de relación entre los atributos intrínsecos y extrínsecos de la calidad percibida y la intención de compra del aceite vegetal nacional.</a:t>
            </a:r>
          </a:p>
          <a:p>
            <a:pPr marL="342900" lvl="0" indent="-342900" algn="just">
              <a:lnSpc>
                <a:spcPct val="150000"/>
              </a:lnSpc>
              <a:spcBef>
                <a:spcPts val="600"/>
              </a:spcBef>
              <a:spcAft>
                <a:spcPts val="600"/>
              </a:spcAft>
              <a:buFont typeface="Symbol" panose="05050102010706020507" pitchFamily="18" charset="2"/>
              <a:buChar char=""/>
              <a:tabLst>
                <a:tab pos="2354580" algn="l"/>
              </a:tabLst>
            </a:pPr>
            <a:r>
              <a:rPr lang="es-EC" sz="1600" dirty="0">
                <a:latin typeface="Calibri" panose="020F0502020204030204" pitchFamily="34" charset="0"/>
                <a:ea typeface="Calibri" panose="020F0502020204030204" pitchFamily="34" charset="0"/>
              </a:rPr>
              <a:t>Detallar la presencia de diferencias entre la influencia de los atributos intrínsecos y extrínsecos </a:t>
            </a:r>
            <a:r>
              <a:rPr lang="es-EC" sz="1600" dirty="0" smtClean="0">
                <a:latin typeface="Calibri" panose="020F0502020204030204" pitchFamily="34" charset="0"/>
                <a:ea typeface="Calibri" panose="020F0502020204030204" pitchFamily="34" charset="0"/>
              </a:rPr>
              <a:t>de </a:t>
            </a:r>
            <a:r>
              <a:rPr lang="es-EC" sz="1600" dirty="0">
                <a:latin typeface="Calibri" panose="020F0502020204030204" pitchFamily="34" charset="0"/>
                <a:ea typeface="Calibri" panose="020F0502020204030204" pitchFamily="34" charset="0"/>
              </a:rPr>
              <a:t>la calidad percibida y la intención de compra del aceite vegetal en el canal moderno con respecto a la edad. </a:t>
            </a:r>
          </a:p>
          <a:p>
            <a:pPr marL="342900" lvl="0" indent="-342900" algn="just">
              <a:lnSpc>
                <a:spcPct val="150000"/>
              </a:lnSpc>
              <a:spcBef>
                <a:spcPts val="600"/>
              </a:spcBef>
              <a:spcAft>
                <a:spcPts val="600"/>
              </a:spcAft>
              <a:buFont typeface="Symbol" panose="05050102010706020507" pitchFamily="18" charset="2"/>
              <a:buChar char=""/>
              <a:tabLst>
                <a:tab pos="2354580" algn="l"/>
              </a:tabLst>
            </a:pPr>
            <a:r>
              <a:rPr lang="es-EC" sz="1600" dirty="0">
                <a:latin typeface="Calibri" panose="020F0502020204030204" pitchFamily="34" charset="0"/>
                <a:ea typeface="Calibri" panose="020F0502020204030204" pitchFamily="34" charset="0"/>
              </a:rPr>
              <a:t>Indicar la presencia de diferencias entre la influencia de los atributos intrínsecos y extrínsecos </a:t>
            </a:r>
            <a:r>
              <a:rPr lang="es-EC" sz="1600" dirty="0" smtClean="0">
                <a:latin typeface="Calibri" panose="020F0502020204030204" pitchFamily="34" charset="0"/>
                <a:ea typeface="Calibri" panose="020F0502020204030204" pitchFamily="34" charset="0"/>
              </a:rPr>
              <a:t>de </a:t>
            </a:r>
            <a:r>
              <a:rPr lang="es-EC" sz="1600" dirty="0">
                <a:latin typeface="Calibri" panose="020F0502020204030204" pitchFamily="34" charset="0"/>
                <a:ea typeface="Calibri" panose="020F0502020204030204" pitchFamily="34" charset="0"/>
              </a:rPr>
              <a:t>la calidad percibida y la intención de compra del aceite vegetal comestible en el canal moderno con respecto al género.</a:t>
            </a:r>
          </a:p>
          <a:p>
            <a:pPr marL="342900" lvl="0" indent="-342900" algn="just">
              <a:lnSpc>
                <a:spcPct val="150000"/>
              </a:lnSpc>
              <a:spcBef>
                <a:spcPts val="600"/>
              </a:spcBef>
              <a:spcAft>
                <a:spcPts val="600"/>
              </a:spcAft>
              <a:buFont typeface="Symbol" panose="05050102010706020507" pitchFamily="18" charset="2"/>
              <a:buChar char=""/>
              <a:tabLst>
                <a:tab pos="2354580" algn="l"/>
              </a:tabLst>
            </a:pPr>
            <a:r>
              <a:rPr lang="es-EC" sz="1600" dirty="0">
                <a:latin typeface="Calibri" panose="020F0502020204030204" pitchFamily="34" charset="0"/>
                <a:ea typeface="Calibri" panose="020F0502020204030204" pitchFamily="34" charset="0"/>
              </a:rPr>
              <a:t>Conocer la presencia de diferencias entre la influencia de los </a:t>
            </a:r>
            <a:r>
              <a:rPr lang="es-EC" sz="1600" dirty="0" smtClean="0">
                <a:latin typeface="Calibri" panose="020F0502020204030204" pitchFamily="34" charset="0"/>
                <a:ea typeface="Calibri" panose="020F0502020204030204" pitchFamily="34" charset="0"/>
              </a:rPr>
              <a:t>atributos </a:t>
            </a:r>
            <a:r>
              <a:rPr lang="es-EC" sz="1600" dirty="0">
                <a:latin typeface="Calibri" panose="020F0502020204030204" pitchFamily="34" charset="0"/>
                <a:ea typeface="Calibri" panose="020F0502020204030204" pitchFamily="34" charset="0"/>
              </a:rPr>
              <a:t>intrínsecos y extrínsecos</a:t>
            </a:r>
            <a:r>
              <a:rPr lang="es-EC" sz="1600" dirty="0" smtClean="0">
                <a:latin typeface="Calibri" panose="020F0502020204030204" pitchFamily="34" charset="0"/>
                <a:ea typeface="Calibri" panose="020F0502020204030204" pitchFamily="34" charset="0"/>
              </a:rPr>
              <a:t> </a:t>
            </a:r>
            <a:r>
              <a:rPr lang="es-EC" sz="1600" dirty="0">
                <a:latin typeface="Calibri" panose="020F0502020204030204" pitchFamily="34" charset="0"/>
                <a:ea typeface="Calibri" panose="020F0502020204030204" pitchFamily="34" charset="0"/>
              </a:rPr>
              <a:t>de la calidad percibida y la intención de compra del aceite vegetal en el canal moderno con respecto a la administración zonal </a:t>
            </a:r>
            <a:endParaRPr lang="es-EC" sz="1600" dirty="0">
              <a:effectLst/>
              <a:latin typeface="Calibri" panose="020F0502020204030204" pitchFamily="34" charset="0"/>
              <a:ea typeface="Calibri" panose="020F0502020204030204" pitchFamily="34" charset="0"/>
            </a:endParaRPr>
          </a:p>
        </p:txBody>
      </p:sp>
      <p:sp>
        <p:nvSpPr>
          <p:cNvPr id="3" name="Rectángulo 2"/>
          <p:cNvSpPr/>
          <p:nvPr/>
        </p:nvSpPr>
        <p:spPr>
          <a:xfrm>
            <a:off x="1141413" y="1433794"/>
            <a:ext cx="8733872" cy="1477328"/>
          </a:xfrm>
          <a:prstGeom prst="rect">
            <a:avLst/>
          </a:prstGeom>
        </p:spPr>
        <p:txBody>
          <a:bodyPr wrap="square">
            <a:spAutoFit/>
          </a:bodyPr>
          <a:lstStyle/>
          <a:p>
            <a:pPr algn="just">
              <a:lnSpc>
                <a:spcPct val="150000"/>
              </a:lnSpc>
              <a:spcAft>
                <a:spcPts val="0"/>
              </a:spcAft>
            </a:pPr>
            <a:r>
              <a:rPr lang="es-EC" dirty="0">
                <a:latin typeface="Calibri" panose="020F0502020204030204" pitchFamily="34" charset="0"/>
                <a:ea typeface="Calibri" panose="020F0502020204030204" pitchFamily="34" charset="0"/>
              </a:rPr>
              <a:t>Determinar el nivel de relación que existente entre los atributos intrínsecos y extrínsecos de la calidad percibida y la </a:t>
            </a:r>
            <a:r>
              <a:rPr lang="es-EC" dirty="0" smtClean="0">
                <a:latin typeface="Calibri" panose="020F0502020204030204" pitchFamily="34" charset="0"/>
                <a:ea typeface="Calibri" panose="020F0502020204030204" pitchFamily="34" charset="0"/>
              </a:rPr>
              <a:t>decisión </a:t>
            </a:r>
            <a:r>
              <a:rPr lang="es-EC" dirty="0">
                <a:latin typeface="Calibri" panose="020F0502020204030204" pitchFamily="34" charset="0"/>
                <a:ea typeface="Calibri" panose="020F0502020204030204" pitchFamily="34" charset="0"/>
              </a:rPr>
              <a:t>de compra del aceite vegetal dentro del canal moderno.</a:t>
            </a:r>
          </a:p>
          <a:p>
            <a:pPr>
              <a:lnSpc>
                <a:spcPct val="200000"/>
              </a:lnSpc>
              <a:spcAft>
                <a:spcPts val="0"/>
              </a:spcAft>
            </a:pPr>
            <a:r>
              <a:rPr lang="es-EC" dirty="0">
                <a:latin typeface="Calibri" panose="020F0502020204030204" pitchFamily="34" charset="0"/>
                <a:ea typeface="Calibri" panose="020F0502020204030204" pitchFamily="34" charset="0"/>
              </a:rPr>
              <a:t> </a:t>
            </a:r>
            <a:endParaRPr lang="es-EC"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950307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267900" y="153335"/>
            <a:ext cx="9905998" cy="760116"/>
          </a:xfrm>
        </p:spPr>
        <p:txBody>
          <a:bodyPr>
            <a:normAutofit/>
          </a:bodyPr>
          <a:lstStyle/>
          <a:p>
            <a:r>
              <a:rPr lang="es-EC" sz="2800" b="1" dirty="0" smtClean="0">
                <a:solidFill>
                  <a:srgbClr val="FFFF00"/>
                </a:solidFill>
              </a:rPr>
              <a:t>A</a:t>
            </a:r>
            <a:r>
              <a:rPr lang="es-EC" sz="2800" b="1" cap="none" dirty="0" smtClean="0">
                <a:solidFill>
                  <a:srgbClr val="FFFF00"/>
                </a:solidFill>
              </a:rPr>
              <a:t>nálisis univariado</a:t>
            </a:r>
            <a:endParaRPr lang="es-EC" sz="2800" cap="none" dirty="0">
              <a:solidFill>
                <a:srgbClr val="FFFF00"/>
              </a:solidFill>
            </a:endParaRPr>
          </a:p>
        </p:txBody>
      </p:sp>
      <p:sp>
        <p:nvSpPr>
          <p:cNvPr id="2" name="Rectángulo 1"/>
          <p:cNvSpPr/>
          <p:nvPr/>
        </p:nvSpPr>
        <p:spPr>
          <a:xfrm>
            <a:off x="1113278" y="913451"/>
            <a:ext cx="6096000" cy="923330"/>
          </a:xfrm>
          <a:prstGeom prst="rect">
            <a:avLst/>
          </a:prstGeom>
        </p:spPr>
        <p:txBody>
          <a:bodyPr>
            <a:spAutoFit/>
          </a:bodyPr>
          <a:lstStyle/>
          <a:p>
            <a:pPr algn="just"/>
            <a:r>
              <a:rPr lang="es-EC" b="1" i="1" dirty="0">
                <a:latin typeface="Times New Roman" panose="02020603050405020304" pitchFamily="18" charset="0"/>
                <a:ea typeface="Calibri" panose="020F0502020204030204" pitchFamily="34" charset="0"/>
                <a:cs typeface="Arial" panose="020B0604020202020204" pitchFamily="34" charset="0"/>
              </a:rPr>
              <a:t>Considera usted que el precio que paga por el aceite vegetal en cualquiera de sus presentaciones es proporcional a la </a:t>
            </a:r>
            <a:r>
              <a:rPr lang="es-EC" b="1" i="1" dirty="0" smtClean="0">
                <a:latin typeface="Times New Roman" panose="02020603050405020304" pitchFamily="18" charset="0"/>
                <a:ea typeface="Calibri" panose="020F0502020204030204" pitchFamily="34" charset="0"/>
                <a:cs typeface="Arial" panose="020B0604020202020204" pitchFamily="34" charset="0"/>
              </a:rPr>
              <a:t>calidad </a:t>
            </a:r>
            <a:r>
              <a:rPr lang="es-EC" b="1" i="1" dirty="0">
                <a:latin typeface="Times New Roman" panose="02020603050405020304" pitchFamily="18" charset="0"/>
                <a:ea typeface="Calibri" panose="020F0502020204030204" pitchFamily="34" charset="0"/>
                <a:cs typeface="Arial" panose="020B0604020202020204" pitchFamily="34" charset="0"/>
              </a:rPr>
              <a:t>ofertada por el fabricante</a:t>
            </a:r>
            <a:endParaRPr lang="es-EC" b="1" dirty="0"/>
          </a:p>
        </p:txBody>
      </p:sp>
      <p:graphicFrame>
        <p:nvGraphicFramePr>
          <p:cNvPr id="3" name="Tabla 2"/>
          <p:cNvGraphicFramePr>
            <a:graphicFrameLocks noGrp="1"/>
          </p:cNvGraphicFramePr>
          <p:nvPr>
            <p:extLst>
              <p:ext uri="{D42A27DB-BD31-4B8C-83A1-F6EECF244321}">
                <p14:modId xmlns:p14="http://schemas.microsoft.com/office/powerpoint/2010/main" val="65854354"/>
              </p:ext>
            </p:extLst>
          </p:nvPr>
        </p:nvGraphicFramePr>
        <p:xfrm>
          <a:off x="1267900" y="1990116"/>
          <a:ext cx="5786755" cy="2926080"/>
        </p:xfrm>
        <a:graphic>
          <a:graphicData uri="http://schemas.openxmlformats.org/drawingml/2006/table">
            <a:tbl>
              <a:tblPr firstRow="1" firstCol="1" bandRow="1">
                <a:tableStyleId>{5DA37D80-6434-44D0-A028-1B22A696006F}</a:tableStyleId>
              </a:tblPr>
              <a:tblGrid>
                <a:gridCol w="1887220"/>
                <a:gridCol w="984885"/>
                <a:gridCol w="964565"/>
                <a:gridCol w="964565"/>
                <a:gridCol w="985520"/>
              </a:tblGrid>
              <a:tr h="413385">
                <a:tc>
                  <a:txBody>
                    <a:bodyPr/>
                    <a:lstStyle/>
                    <a:p>
                      <a:pPr>
                        <a:lnSpc>
                          <a:spcPct val="200000"/>
                        </a:lnSpc>
                        <a:spcAft>
                          <a:spcPts val="0"/>
                        </a:spcAft>
                      </a:pPr>
                      <a:r>
                        <a:rPr lang="es-EC" sz="1200" dirty="0">
                          <a:effectLst/>
                          <a:latin typeface="Calibri" panose="020F0502020204030204" pitchFamily="34" charset="0"/>
                        </a:rPr>
                        <a:t> </a:t>
                      </a:r>
                      <a:endParaRPr lang="es-EC" sz="12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200" dirty="0">
                          <a:effectLst/>
                          <a:latin typeface="Calibri" panose="020F0502020204030204" pitchFamily="34" charset="0"/>
                        </a:rPr>
                        <a:t>Frecuencia</a:t>
                      </a:r>
                      <a:endParaRPr lang="es-EC" sz="12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200" dirty="0">
                          <a:effectLst/>
                          <a:latin typeface="Calibri" panose="020F0502020204030204" pitchFamily="34" charset="0"/>
                        </a:rPr>
                        <a:t>Porcentaje</a:t>
                      </a:r>
                      <a:endParaRPr lang="es-EC" sz="12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200" dirty="0">
                          <a:effectLst/>
                          <a:latin typeface="Calibri" panose="020F0502020204030204" pitchFamily="34" charset="0"/>
                        </a:rPr>
                        <a:t>Porcentaje válido</a:t>
                      </a:r>
                      <a:endParaRPr lang="es-EC" sz="12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200" dirty="0">
                          <a:effectLst/>
                          <a:latin typeface="Calibri" panose="020F0502020204030204" pitchFamily="34" charset="0"/>
                        </a:rPr>
                        <a:t>Porcentaje acumulado</a:t>
                      </a:r>
                      <a:endParaRPr lang="es-EC" sz="12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r>
              <a:tr h="201930">
                <a:tc>
                  <a:txBody>
                    <a:bodyPr/>
                    <a:lstStyle/>
                    <a:p>
                      <a:pPr>
                        <a:lnSpc>
                          <a:spcPct val="200000"/>
                        </a:lnSpc>
                        <a:spcAft>
                          <a:spcPts val="0"/>
                        </a:spcAft>
                      </a:pPr>
                      <a:r>
                        <a:rPr lang="es-EC" sz="1200">
                          <a:effectLst/>
                          <a:latin typeface="Calibri" panose="020F0502020204030204" pitchFamily="34" charset="0"/>
                        </a:rPr>
                        <a:t>De acuerdo</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dirty="0">
                          <a:effectLst/>
                          <a:latin typeface="Calibri" panose="020F0502020204030204" pitchFamily="34" charset="0"/>
                        </a:rPr>
                        <a:t>322</a:t>
                      </a:r>
                      <a:endParaRPr lang="es-EC" sz="12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67,5</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67,5</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67,5</a:t>
                      </a:r>
                      <a:endParaRPr lang="es-EC" sz="1200">
                        <a:effectLst/>
                        <a:latin typeface="Calibri" panose="020F0502020204030204" pitchFamily="34" charset="0"/>
                        <a:ea typeface="Calibri" panose="020F0502020204030204" pitchFamily="34" charset="0"/>
                      </a:endParaRPr>
                    </a:p>
                  </a:txBody>
                  <a:tcPr marL="44450" marR="44450" marT="0" marB="0" anchor="ctr"/>
                </a:tc>
              </a:tr>
              <a:tr h="201930">
                <a:tc>
                  <a:txBody>
                    <a:bodyPr/>
                    <a:lstStyle/>
                    <a:p>
                      <a:pPr>
                        <a:lnSpc>
                          <a:spcPct val="200000"/>
                        </a:lnSpc>
                        <a:spcAft>
                          <a:spcPts val="0"/>
                        </a:spcAft>
                      </a:pPr>
                      <a:r>
                        <a:rPr lang="es-EC" sz="1200">
                          <a:effectLst/>
                          <a:latin typeface="Calibri" panose="020F0502020204030204" pitchFamily="34" charset="0"/>
                        </a:rPr>
                        <a:t>En desacuerdo</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29</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6,1</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6,1</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73,6</a:t>
                      </a:r>
                      <a:endParaRPr lang="es-EC" sz="1200">
                        <a:effectLst/>
                        <a:latin typeface="Calibri" panose="020F0502020204030204" pitchFamily="34" charset="0"/>
                        <a:ea typeface="Calibri" panose="020F0502020204030204" pitchFamily="34" charset="0"/>
                      </a:endParaRPr>
                    </a:p>
                  </a:txBody>
                  <a:tcPr marL="44450" marR="44450" marT="0" marB="0" anchor="ctr"/>
                </a:tc>
              </a:tr>
              <a:tr h="201930">
                <a:tc>
                  <a:txBody>
                    <a:bodyPr/>
                    <a:lstStyle/>
                    <a:p>
                      <a:pPr>
                        <a:lnSpc>
                          <a:spcPct val="200000"/>
                        </a:lnSpc>
                        <a:spcAft>
                          <a:spcPts val="0"/>
                        </a:spcAft>
                      </a:pPr>
                      <a:r>
                        <a:rPr lang="es-EC" sz="1200">
                          <a:effectLst/>
                          <a:latin typeface="Calibri" panose="020F0502020204030204" pitchFamily="34" charset="0"/>
                        </a:rPr>
                        <a:t>Indeciso</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109</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22,9</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22,9</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96,4</a:t>
                      </a:r>
                      <a:endParaRPr lang="es-EC" sz="1200">
                        <a:effectLst/>
                        <a:latin typeface="Calibri" panose="020F0502020204030204" pitchFamily="34" charset="0"/>
                        <a:ea typeface="Calibri" panose="020F0502020204030204" pitchFamily="34" charset="0"/>
                      </a:endParaRPr>
                    </a:p>
                  </a:txBody>
                  <a:tcPr marL="44450" marR="44450" marT="0" marB="0" anchor="ctr"/>
                </a:tc>
              </a:tr>
              <a:tr h="201930">
                <a:tc>
                  <a:txBody>
                    <a:bodyPr/>
                    <a:lstStyle/>
                    <a:p>
                      <a:pPr>
                        <a:lnSpc>
                          <a:spcPct val="200000"/>
                        </a:lnSpc>
                        <a:spcAft>
                          <a:spcPts val="0"/>
                        </a:spcAft>
                      </a:pPr>
                      <a:r>
                        <a:rPr lang="es-EC" sz="1200">
                          <a:effectLst/>
                          <a:latin typeface="Calibri" panose="020F0502020204030204" pitchFamily="34" charset="0"/>
                        </a:rPr>
                        <a:t>Totalmente de acuerdo</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14</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2,9</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2,9</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99,4</a:t>
                      </a:r>
                      <a:endParaRPr lang="es-EC" sz="1200">
                        <a:effectLst/>
                        <a:latin typeface="Calibri" panose="020F0502020204030204" pitchFamily="34" charset="0"/>
                        <a:ea typeface="Calibri" panose="020F0502020204030204" pitchFamily="34" charset="0"/>
                      </a:endParaRPr>
                    </a:p>
                  </a:txBody>
                  <a:tcPr marL="44450" marR="44450" marT="0" marB="0" anchor="ctr"/>
                </a:tc>
              </a:tr>
              <a:tr h="201930">
                <a:tc>
                  <a:txBody>
                    <a:bodyPr/>
                    <a:lstStyle/>
                    <a:p>
                      <a:pPr>
                        <a:lnSpc>
                          <a:spcPct val="200000"/>
                        </a:lnSpc>
                        <a:spcAft>
                          <a:spcPts val="0"/>
                        </a:spcAft>
                      </a:pPr>
                      <a:r>
                        <a:rPr lang="es-EC" sz="1200">
                          <a:effectLst/>
                          <a:latin typeface="Calibri" panose="020F0502020204030204" pitchFamily="34" charset="0"/>
                        </a:rPr>
                        <a:t>Totalmente en desacuerdo</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3</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0,6</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0,6</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100</a:t>
                      </a:r>
                      <a:endParaRPr lang="es-EC" sz="1200">
                        <a:effectLst/>
                        <a:latin typeface="Calibri" panose="020F0502020204030204" pitchFamily="34" charset="0"/>
                        <a:ea typeface="Calibri" panose="020F0502020204030204" pitchFamily="34" charset="0"/>
                      </a:endParaRPr>
                    </a:p>
                  </a:txBody>
                  <a:tcPr marL="44450" marR="44450" marT="0" marB="0" anchor="ctr"/>
                </a:tc>
              </a:tr>
              <a:tr h="211455">
                <a:tc>
                  <a:txBody>
                    <a:bodyPr/>
                    <a:lstStyle/>
                    <a:p>
                      <a:pPr algn="ctr">
                        <a:lnSpc>
                          <a:spcPct val="200000"/>
                        </a:lnSpc>
                        <a:spcAft>
                          <a:spcPts val="0"/>
                        </a:spcAft>
                      </a:pPr>
                      <a:r>
                        <a:rPr lang="es-EC" sz="1200">
                          <a:effectLst/>
                          <a:latin typeface="Calibri" panose="020F0502020204030204" pitchFamily="34" charset="0"/>
                        </a:rPr>
                        <a:t>Total</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477</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a:effectLst/>
                          <a:latin typeface="Calibri" panose="020F0502020204030204" pitchFamily="34" charset="0"/>
                        </a:rPr>
                        <a:t>100</a:t>
                      </a:r>
                      <a:endParaRPr lang="es-EC" sz="12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200" dirty="0">
                          <a:effectLst/>
                          <a:latin typeface="Calibri" panose="020F0502020204030204" pitchFamily="34" charset="0"/>
                        </a:rPr>
                        <a:t>100</a:t>
                      </a:r>
                      <a:endParaRPr lang="es-EC" sz="12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200000"/>
                        </a:lnSpc>
                        <a:spcAft>
                          <a:spcPts val="0"/>
                        </a:spcAft>
                      </a:pPr>
                      <a:r>
                        <a:rPr lang="es-EC" sz="1200" dirty="0">
                          <a:effectLst/>
                          <a:latin typeface="Calibri" panose="020F0502020204030204" pitchFamily="34" charset="0"/>
                        </a:rPr>
                        <a:t> </a:t>
                      </a:r>
                      <a:endParaRPr lang="es-EC" sz="1200" dirty="0">
                        <a:effectLst/>
                        <a:latin typeface="Calibri" panose="020F0502020204030204" pitchFamily="34" charset="0"/>
                        <a:ea typeface="Calibri" panose="020F0502020204030204" pitchFamily="34" charset="0"/>
                      </a:endParaRPr>
                    </a:p>
                  </a:txBody>
                  <a:tcPr marL="44450" marR="44450" marT="0" marB="0" anchor="ctr"/>
                </a:tc>
              </a:tr>
            </a:tbl>
          </a:graphicData>
        </a:graphic>
      </p:graphicFrame>
      <p:graphicFrame>
        <p:nvGraphicFramePr>
          <p:cNvPr id="5" name="Gráfico 4"/>
          <p:cNvGraphicFramePr>
            <a:graphicFrameLocks/>
          </p:cNvGraphicFramePr>
          <p:nvPr>
            <p:extLst>
              <p:ext uri="{D42A27DB-BD31-4B8C-83A1-F6EECF244321}">
                <p14:modId xmlns:p14="http://schemas.microsoft.com/office/powerpoint/2010/main" val="2808594718"/>
              </p:ext>
            </p:extLst>
          </p:nvPr>
        </p:nvGraphicFramePr>
        <p:xfrm>
          <a:off x="7321819" y="1836781"/>
          <a:ext cx="4572000" cy="32280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54628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13278" y="258298"/>
            <a:ext cx="9905998" cy="760116"/>
          </a:xfrm>
        </p:spPr>
        <p:txBody>
          <a:bodyPr>
            <a:normAutofit/>
          </a:bodyPr>
          <a:lstStyle/>
          <a:p>
            <a:r>
              <a:rPr lang="es-EC" sz="2800" b="1" dirty="0" smtClean="0">
                <a:solidFill>
                  <a:srgbClr val="FFFF00"/>
                </a:solidFill>
              </a:rPr>
              <a:t>A</a:t>
            </a:r>
            <a:r>
              <a:rPr lang="es-EC" sz="2800" b="1" cap="none" dirty="0" smtClean="0">
                <a:solidFill>
                  <a:srgbClr val="FFFF00"/>
                </a:solidFill>
              </a:rPr>
              <a:t>nálisis univariado</a:t>
            </a:r>
            <a:endParaRPr lang="es-EC" sz="2800" cap="none" dirty="0">
              <a:solidFill>
                <a:srgbClr val="FFFF00"/>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880503372"/>
              </p:ext>
            </p:extLst>
          </p:nvPr>
        </p:nvGraphicFramePr>
        <p:xfrm>
          <a:off x="1000736" y="2200043"/>
          <a:ext cx="5357860" cy="3291840"/>
        </p:xfrm>
        <a:graphic>
          <a:graphicData uri="http://schemas.openxmlformats.org/drawingml/2006/table">
            <a:tbl>
              <a:tblPr firstRow="1" firstCol="1" bandRow="1">
                <a:tableStyleId>{5DA37D80-6434-44D0-A028-1B22A696006F}</a:tableStyleId>
              </a:tblPr>
              <a:tblGrid>
                <a:gridCol w="1207892"/>
                <a:gridCol w="935252"/>
                <a:gridCol w="1071572"/>
                <a:gridCol w="1071572"/>
                <a:gridCol w="1071572"/>
              </a:tblGrid>
              <a:tr h="771525">
                <a:tc>
                  <a:txBody>
                    <a:bodyPr/>
                    <a:lstStyle/>
                    <a:p>
                      <a:pPr algn="l" fontAlgn="ctr"/>
                      <a:r>
                        <a:rPr lang="es-EC" sz="1400" u="none" strike="noStrike" dirty="0">
                          <a:effectLst/>
                          <a:latin typeface="Calibri" panose="020F0502020204030204" pitchFamily="34" charset="0"/>
                        </a:rPr>
                        <a:t> </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es-EC" sz="1400" u="none" strike="noStrike">
                          <a:effectLst/>
                          <a:latin typeface="Calibri" panose="020F0502020204030204" pitchFamily="34" charset="0"/>
                        </a:rPr>
                        <a:t>Frecuencia</a:t>
                      </a:r>
                      <a:endParaRPr lang="es-EC" sz="1400" b="1" i="0" u="none" strike="noStrike">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l" fontAlgn="ctr"/>
                      <a:r>
                        <a:rPr lang="es-EC" sz="1400" u="none" strike="noStrike">
                          <a:effectLst/>
                          <a:latin typeface="Calibri" panose="020F0502020204030204" pitchFamily="34" charset="0"/>
                        </a:rPr>
                        <a:t>Porcentaje</a:t>
                      </a:r>
                      <a:endParaRPr lang="es-EC" sz="1400" b="1" i="0" u="none" strike="noStrike">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es-EC" sz="1400" u="none" strike="noStrike">
                          <a:effectLst/>
                          <a:latin typeface="Calibri" panose="020F0502020204030204" pitchFamily="34" charset="0"/>
                        </a:rPr>
                        <a:t>Porcentaje válido</a:t>
                      </a:r>
                      <a:endParaRPr lang="es-EC" sz="1400" b="1" i="0" u="none" strike="noStrike">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es-EC" sz="1400" u="none" strike="noStrike" dirty="0">
                          <a:effectLst/>
                          <a:latin typeface="Calibri" panose="020F0502020204030204" pitchFamily="34" charset="0"/>
                        </a:rPr>
                        <a:t>Porcentaje acumulado</a:t>
                      </a:r>
                      <a:endParaRPr lang="es-EC" sz="1400" b="1"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r>
              <a:tr h="361950">
                <a:tc>
                  <a:txBody>
                    <a:bodyPr/>
                    <a:lstStyle/>
                    <a:p>
                      <a:pPr algn="l" fontAlgn="ctr"/>
                      <a:r>
                        <a:rPr lang="es-EC" sz="1400" u="none" strike="noStrike">
                          <a:effectLst/>
                          <a:latin typeface="Calibri" panose="020F0502020204030204" pitchFamily="34" charset="0"/>
                        </a:rPr>
                        <a:t>De acuerdo</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400" u="none" strike="noStrike">
                          <a:effectLst/>
                          <a:latin typeface="Calibri" panose="020F0502020204030204" pitchFamily="34" charset="0"/>
                        </a:rPr>
                        <a:t>320</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400" u="none" strike="noStrike">
                          <a:effectLst/>
                          <a:latin typeface="Calibri" panose="020F0502020204030204" pitchFamily="34" charset="0"/>
                        </a:rPr>
                        <a:t>67,1</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400" u="none" strike="noStrike">
                          <a:effectLst/>
                          <a:latin typeface="Calibri" panose="020F0502020204030204" pitchFamily="34" charset="0"/>
                        </a:rPr>
                        <a:t>67,1</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400" u="none" strike="noStrike">
                          <a:effectLst/>
                          <a:latin typeface="Calibri" panose="020F0502020204030204" pitchFamily="34" charset="0"/>
                        </a:rPr>
                        <a:t>67,1</a:t>
                      </a:r>
                      <a:endParaRPr lang="es-EC" sz="1400" b="0" i="0" u="none" strike="noStrike">
                        <a:solidFill>
                          <a:srgbClr val="000000"/>
                        </a:solidFill>
                        <a:effectLst/>
                        <a:latin typeface="Calibri" panose="020F0502020204030204" pitchFamily="34" charset="0"/>
                      </a:endParaRPr>
                    </a:p>
                  </a:txBody>
                  <a:tcPr marL="9525" marR="9525" marT="9525" marB="0" anchor="ctr"/>
                </a:tc>
              </a:tr>
              <a:tr h="542925">
                <a:tc>
                  <a:txBody>
                    <a:bodyPr/>
                    <a:lstStyle/>
                    <a:p>
                      <a:pPr algn="l" fontAlgn="ctr"/>
                      <a:r>
                        <a:rPr lang="es-EC" sz="1400" u="none" strike="noStrike">
                          <a:effectLst/>
                          <a:latin typeface="Calibri" panose="020F0502020204030204" pitchFamily="34" charset="0"/>
                        </a:rPr>
                        <a:t>En desacuerdo</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400" u="none" strike="noStrike">
                          <a:effectLst/>
                          <a:latin typeface="Calibri" panose="020F0502020204030204" pitchFamily="34" charset="0"/>
                        </a:rPr>
                        <a:t>30</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400" u="none" strike="noStrike">
                          <a:effectLst/>
                          <a:latin typeface="Calibri" panose="020F0502020204030204" pitchFamily="34" charset="0"/>
                        </a:rPr>
                        <a:t>6,3</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400" u="none" strike="noStrike">
                          <a:effectLst/>
                          <a:latin typeface="Calibri" panose="020F0502020204030204" pitchFamily="34" charset="0"/>
                        </a:rPr>
                        <a:t>6,3</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400" u="none" strike="noStrike">
                          <a:effectLst/>
                          <a:latin typeface="Calibri" panose="020F0502020204030204" pitchFamily="34" charset="0"/>
                        </a:rPr>
                        <a:t>73,4</a:t>
                      </a:r>
                      <a:endParaRPr lang="es-EC" sz="14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s-EC" sz="1400" u="none" strike="noStrike">
                          <a:effectLst/>
                          <a:latin typeface="Calibri" panose="020F0502020204030204" pitchFamily="34" charset="0"/>
                        </a:rPr>
                        <a:t>Indeciso</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400" u="none" strike="noStrike">
                          <a:effectLst/>
                          <a:latin typeface="Calibri" panose="020F0502020204030204" pitchFamily="34" charset="0"/>
                        </a:rPr>
                        <a:t>91</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400" u="none" strike="noStrike">
                          <a:effectLst/>
                          <a:latin typeface="Calibri" panose="020F0502020204030204" pitchFamily="34" charset="0"/>
                        </a:rPr>
                        <a:t>19,1</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400" u="none" strike="noStrike">
                          <a:effectLst/>
                          <a:latin typeface="Calibri" panose="020F0502020204030204" pitchFamily="34" charset="0"/>
                        </a:rPr>
                        <a:t>19,1</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400" u="none" strike="noStrike">
                          <a:effectLst/>
                          <a:latin typeface="Calibri" panose="020F0502020204030204" pitchFamily="34" charset="0"/>
                        </a:rPr>
                        <a:t>92,5</a:t>
                      </a:r>
                      <a:endParaRPr lang="es-EC" sz="1400" b="0" i="0" u="none" strike="noStrike">
                        <a:solidFill>
                          <a:srgbClr val="000000"/>
                        </a:solidFill>
                        <a:effectLst/>
                        <a:latin typeface="Calibri" panose="020F0502020204030204" pitchFamily="34" charset="0"/>
                      </a:endParaRPr>
                    </a:p>
                  </a:txBody>
                  <a:tcPr marL="9525" marR="9525" marT="9525" marB="0" anchor="ctr"/>
                </a:tc>
              </a:tr>
              <a:tr h="361950">
                <a:tc>
                  <a:txBody>
                    <a:bodyPr/>
                    <a:lstStyle/>
                    <a:p>
                      <a:pPr algn="l" fontAlgn="ctr"/>
                      <a:r>
                        <a:rPr lang="es-EC" sz="1400" u="none" strike="noStrike">
                          <a:effectLst/>
                          <a:latin typeface="Calibri" panose="020F0502020204030204" pitchFamily="34" charset="0"/>
                        </a:rPr>
                        <a:t>Totalmente de acuerdo</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400" u="none" strike="noStrike">
                          <a:effectLst/>
                          <a:latin typeface="Calibri" panose="020F0502020204030204" pitchFamily="34" charset="0"/>
                        </a:rPr>
                        <a:t>24</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400" u="none" strike="noStrike">
                          <a:effectLst/>
                          <a:latin typeface="Calibri" panose="020F0502020204030204" pitchFamily="34" charset="0"/>
                        </a:rPr>
                        <a:t>5</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400" u="none" strike="noStrike">
                          <a:effectLst/>
                          <a:latin typeface="Calibri" panose="020F0502020204030204" pitchFamily="34" charset="0"/>
                        </a:rPr>
                        <a:t>5</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400" u="none" strike="noStrike">
                          <a:effectLst/>
                          <a:latin typeface="Calibri" panose="020F0502020204030204" pitchFamily="34" charset="0"/>
                        </a:rPr>
                        <a:t>97,5</a:t>
                      </a:r>
                      <a:endParaRPr lang="es-EC" sz="1400" b="0" i="0" u="none" strike="noStrike">
                        <a:solidFill>
                          <a:srgbClr val="000000"/>
                        </a:solidFill>
                        <a:effectLst/>
                        <a:latin typeface="Calibri" panose="020F0502020204030204" pitchFamily="34" charset="0"/>
                      </a:endParaRPr>
                    </a:p>
                  </a:txBody>
                  <a:tcPr marL="9525" marR="9525" marT="9525" marB="0" anchor="ctr"/>
                </a:tc>
              </a:tr>
              <a:tr h="733425">
                <a:tc>
                  <a:txBody>
                    <a:bodyPr/>
                    <a:lstStyle/>
                    <a:p>
                      <a:pPr algn="l" fontAlgn="ctr"/>
                      <a:r>
                        <a:rPr lang="es-EC" sz="1400" u="none" strike="noStrike">
                          <a:effectLst/>
                          <a:latin typeface="Calibri" panose="020F0502020204030204" pitchFamily="34" charset="0"/>
                        </a:rPr>
                        <a:t>Totalmente en desacuerdo</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400" u="none" strike="noStrike">
                          <a:effectLst/>
                          <a:latin typeface="Calibri" panose="020F0502020204030204" pitchFamily="34" charset="0"/>
                        </a:rPr>
                        <a:t>12</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400" u="none" strike="noStrike">
                          <a:effectLst/>
                          <a:latin typeface="Calibri" panose="020F0502020204030204" pitchFamily="34" charset="0"/>
                        </a:rPr>
                        <a:t>2,5</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400" u="none" strike="noStrike">
                          <a:effectLst/>
                          <a:latin typeface="Calibri" panose="020F0502020204030204" pitchFamily="34" charset="0"/>
                        </a:rPr>
                        <a:t>2,5</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400" u="none" strike="noStrike">
                          <a:effectLst/>
                          <a:latin typeface="Calibri" panose="020F0502020204030204" pitchFamily="34" charset="0"/>
                        </a:rPr>
                        <a:t>100</a:t>
                      </a:r>
                      <a:endParaRPr lang="es-EC" sz="1400" b="0" i="0" u="none" strike="noStrike">
                        <a:solidFill>
                          <a:srgbClr val="000000"/>
                        </a:solidFill>
                        <a:effectLst/>
                        <a:latin typeface="Calibri" panose="020F0502020204030204" pitchFamily="34" charset="0"/>
                      </a:endParaRPr>
                    </a:p>
                  </a:txBody>
                  <a:tcPr marL="9525" marR="9525" marT="9525" marB="0" anchor="ctr"/>
                </a:tc>
              </a:tr>
              <a:tr h="200025">
                <a:tc>
                  <a:txBody>
                    <a:bodyPr/>
                    <a:lstStyle/>
                    <a:p>
                      <a:pPr algn="ctr" fontAlgn="ctr"/>
                      <a:r>
                        <a:rPr lang="es-EC" sz="1400" u="none" strike="noStrike">
                          <a:effectLst/>
                          <a:latin typeface="Calibri" panose="020F0502020204030204" pitchFamily="34" charset="0"/>
                        </a:rPr>
                        <a:t>Total</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400" u="none" strike="noStrike">
                          <a:effectLst/>
                          <a:latin typeface="Calibri" panose="020F0502020204030204" pitchFamily="34" charset="0"/>
                        </a:rPr>
                        <a:t>477</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400" u="none" strike="noStrike">
                          <a:effectLst/>
                          <a:latin typeface="Calibri" panose="020F0502020204030204" pitchFamily="34" charset="0"/>
                        </a:rPr>
                        <a:t>100</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400" u="none" strike="noStrike">
                          <a:effectLst/>
                          <a:latin typeface="Calibri" panose="020F0502020204030204" pitchFamily="34" charset="0"/>
                        </a:rPr>
                        <a:t>100</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400" u="none" strike="noStrike" dirty="0">
                          <a:effectLst/>
                          <a:latin typeface="Calibri" panose="020F0502020204030204" pitchFamily="34" charset="0"/>
                        </a:rPr>
                        <a:t> </a:t>
                      </a:r>
                      <a:endParaRPr lang="es-EC" sz="14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graphicFrame>
        <p:nvGraphicFramePr>
          <p:cNvPr id="5" name="Gráfico 4"/>
          <p:cNvGraphicFramePr>
            <a:graphicFrameLocks/>
          </p:cNvGraphicFramePr>
          <p:nvPr>
            <p:extLst>
              <p:ext uri="{D42A27DB-BD31-4B8C-83A1-F6EECF244321}">
                <p14:modId xmlns:p14="http://schemas.microsoft.com/office/powerpoint/2010/main" val="1615569982"/>
              </p:ext>
            </p:extLst>
          </p:nvPr>
        </p:nvGraphicFramePr>
        <p:xfrm>
          <a:off x="6862689" y="2200042"/>
          <a:ext cx="4572000" cy="342393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1000736" y="1018414"/>
            <a:ext cx="6096000" cy="923330"/>
          </a:xfrm>
          <a:prstGeom prst="rect">
            <a:avLst/>
          </a:prstGeom>
        </p:spPr>
        <p:txBody>
          <a:bodyPr>
            <a:spAutoFit/>
          </a:bodyPr>
          <a:lstStyle/>
          <a:p>
            <a:r>
              <a:rPr lang="es-EC" b="1" i="1" dirty="0">
                <a:latin typeface="Times New Roman" panose="02020603050405020304" pitchFamily="18" charset="0"/>
                <a:ea typeface="Calibri" panose="020F0502020204030204" pitchFamily="34" charset="0"/>
                <a:cs typeface="Arial" panose="020B0604020202020204" pitchFamily="34" charset="0"/>
              </a:rPr>
              <a:t>Considera usted que el precio que paga por el aceite vegetal en cualquiera de sus presentaciones es proporcional a la </a:t>
            </a:r>
            <a:r>
              <a:rPr lang="es-EC" b="1" i="1" dirty="0" smtClean="0">
                <a:latin typeface="Times New Roman" panose="02020603050405020304" pitchFamily="18" charset="0"/>
                <a:ea typeface="Calibri" panose="020F0502020204030204" pitchFamily="34" charset="0"/>
                <a:cs typeface="Arial" panose="020B0604020202020204" pitchFamily="34" charset="0"/>
              </a:rPr>
              <a:t>cantidad </a:t>
            </a:r>
            <a:r>
              <a:rPr lang="es-EC" b="1" i="1" dirty="0">
                <a:latin typeface="Times New Roman" panose="02020603050405020304" pitchFamily="18" charset="0"/>
                <a:ea typeface="Calibri" panose="020F0502020204030204" pitchFamily="34" charset="0"/>
                <a:cs typeface="Arial" panose="020B0604020202020204" pitchFamily="34" charset="0"/>
              </a:rPr>
              <a:t>ofertada por el fabricante</a:t>
            </a:r>
            <a:endParaRPr lang="es-EC" b="1" dirty="0"/>
          </a:p>
        </p:txBody>
      </p:sp>
    </p:spTree>
    <p:extLst>
      <p:ext uri="{BB962C8B-B14F-4D97-AF65-F5344CB8AC3E}">
        <p14:creationId xmlns:p14="http://schemas.microsoft.com/office/powerpoint/2010/main" val="39125842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13278" y="204647"/>
            <a:ext cx="9905998" cy="760116"/>
          </a:xfrm>
        </p:spPr>
        <p:txBody>
          <a:bodyPr>
            <a:normAutofit/>
          </a:bodyPr>
          <a:lstStyle/>
          <a:p>
            <a:r>
              <a:rPr lang="es-EC" sz="2800" b="1" dirty="0" smtClean="0">
                <a:solidFill>
                  <a:srgbClr val="FFFF00"/>
                </a:solidFill>
              </a:rPr>
              <a:t>A</a:t>
            </a:r>
            <a:r>
              <a:rPr lang="es-EC" sz="2800" b="1" cap="none" dirty="0" smtClean="0">
                <a:solidFill>
                  <a:srgbClr val="FFFF00"/>
                </a:solidFill>
              </a:rPr>
              <a:t>nálisis univariado</a:t>
            </a:r>
            <a:endParaRPr lang="es-EC" sz="2800" cap="none" dirty="0">
              <a:solidFill>
                <a:srgbClr val="FFFF0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4111415539"/>
              </p:ext>
            </p:extLst>
          </p:nvPr>
        </p:nvGraphicFramePr>
        <p:xfrm>
          <a:off x="1113278" y="1877366"/>
          <a:ext cx="5692140" cy="3413760"/>
        </p:xfrm>
        <a:graphic>
          <a:graphicData uri="http://schemas.openxmlformats.org/drawingml/2006/table">
            <a:tbl>
              <a:tblPr firstRow="1" firstCol="1" bandRow="1">
                <a:tableStyleId>{5DA37D80-6434-44D0-A028-1B22A696006F}</a:tableStyleId>
              </a:tblPr>
              <a:tblGrid>
                <a:gridCol w="1686560"/>
                <a:gridCol w="1001395"/>
                <a:gridCol w="1001395"/>
                <a:gridCol w="1001395"/>
                <a:gridCol w="1001395"/>
              </a:tblGrid>
              <a:tr h="416560">
                <a:tc>
                  <a:txBody>
                    <a:bodyPr/>
                    <a:lstStyle/>
                    <a:p>
                      <a:pPr>
                        <a:lnSpc>
                          <a:spcPct val="200000"/>
                        </a:lnSpc>
                        <a:spcAft>
                          <a:spcPts val="0"/>
                        </a:spcAft>
                      </a:pPr>
                      <a:r>
                        <a:rPr lang="es-EC" sz="1400" dirty="0">
                          <a:effectLst/>
                          <a:latin typeface="Calibri" panose="020F0502020204030204" pitchFamily="34" charset="0"/>
                        </a:rPr>
                        <a:t> </a:t>
                      </a:r>
                      <a:endParaRPr lang="es-EC" sz="16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400" dirty="0">
                          <a:effectLst/>
                          <a:latin typeface="Calibri" panose="020F0502020204030204" pitchFamily="34" charset="0"/>
                        </a:rPr>
                        <a:t>Frecuencia</a:t>
                      </a:r>
                      <a:endParaRPr lang="es-EC" sz="16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400">
                          <a:effectLst/>
                          <a:latin typeface="Calibri" panose="020F0502020204030204" pitchFamily="34" charset="0"/>
                        </a:rPr>
                        <a:t>Porcentaje</a:t>
                      </a:r>
                      <a:endParaRPr lang="es-EC" sz="160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400">
                          <a:effectLst/>
                          <a:latin typeface="Calibri" panose="020F0502020204030204" pitchFamily="34" charset="0"/>
                        </a:rPr>
                        <a:t>Porcentaje válido</a:t>
                      </a:r>
                      <a:endParaRPr lang="es-EC" sz="160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c>
                  <a:txBody>
                    <a:bodyPr/>
                    <a:lstStyle/>
                    <a:p>
                      <a:pPr algn="ctr">
                        <a:lnSpc>
                          <a:spcPct val="200000"/>
                        </a:lnSpc>
                        <a:spcAft>
                          <a:spcPts val="0"/>
                        </a:spcAft>
                      </a:pPr>
                      <a:r>
                        <a:rPr lang="es-EC" sz="1400" dirty="0">
                          <a:effectLst/>
                          <a:latin typeface="Calibri" panose="020F0502020204030204" pitchFamily="34" charset="0"/>
                        </a:rPr>
                        <a:t>Porcentaje acumulado</a:t>
                      </a:r>
                      <a:endParaRPr lang="es-EC" sz="1600" dirty="0">
                        <a:effectLst/>
                        <a:latin typeface="Calibri" panose="020F0502020204030204" pitchFamily="34" charset="0"/>
                        <a:ea typeface="Calibri" panose="020F0502020204030204" pitchFamily="34" charset="0"/>
                      </a:endParaRPr>
                    </a:p>
                  </a:txBody>
                  <a:tcPr marL="44450" marR="44450" marT="0" marB="0" anchor="ctr">
                    <a:solidFill>
                      <a:schemeClr val="accent2"/>
                    </a:solidFill>
                  </a:tcPr>
                </a:tc>
              </a:tr>
              <a:tr h="203200">
                <a:tc>
                  <a:txBody>
                    <a:bodyPr/>
                    <a:lstStyle/>
                    <a:p>
                      <a:pPr>
                        <a:lnSpc>
                          <a:spcPct val="200000"/>
                        </a:lnSpc>
                        <a:spcAft>
                          <a:spcPts val="0"/>
                        </a:spcAft>
                      </a:pPr>
                      <a:r>
                        <a:rPr lang="es-EC" sz="1400">
                          <a:effectLst/>
                          <a:latin typeface="Calibri" panose="020F0502020204030204" pitchFamily="34" charset="0"/>
                        </a:rPr>
                        <a:t>Cheque</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dirty="0">
                          <a:effectLst/>
                          <a:latin typeface="Calibri" panose="020F0502020204030204" pitchFamily="34" charset="0"/>
                        </a:rPr>
                        <a:t>3</a:t>
                      </a:r>
                      <a:endParaRPr lang="es-EC" sz="16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dirty="0">
                          <a:effectLst/>
                          <a:latin typeface="Calibri" panose="020F0502020204030204" pitchFamily="34" charset="0"/>
                        </a:rPr>
                        <a:t>0,6</a:t>
                      </a:r>
                      <a:endParaRPr lang="es-EC" sz="16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0,6</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0,6</a:t>
                      </a:r>
                      <a:endParaRPr lang="es-EC" sz="1600">
                        <a:effectLst/>
                        <a:latin typeface="Calibri" panose="020F0502020204030204" pitchFamily="34" charset="0"/>
                        <a:ea typeface="Calibri" panose="020F0502020204030204" pitchFamily="34" charset="0"/>
                      </a:endParaRPr>
                    </a:p>
                  </a:txBody>
                  <a:tcPr marL="44450" marR="44450" marT="0" marB="0" anchor="ctr"/>
                </a:tc>
              </a:tr>
              <a:tr h="203200">
                <a:tc>
                  <a:txBody>
                    <a:bodyPr/>
                    <a:lstStyle/>
                    <a:p>
                      <a:pPr>
                        <a:lnSpc>
                          <a:spcPct val="200000"/>
                        </a:lnSpc>
                        <a:spcAft>
                          <a:spcPts val="0"/>
                        </a:spcAft>
                      </a:pPr>
                      <a:r>
                        <a:rPr lang="es-EC" sz="1400">
                          <a:effectLst/>
                          <a:latin typeface="Calibri" panose="020F0502020204030204" pitchFamily="34" charset="0"/>
                        </a:rPr>
                        <a:t>Efectivo</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290</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60,8</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60,8</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61,4</a:t>
                      </a:r>
                      <a:endParaRPr lang="es-EC" sz="1600">
                        <a:effectLst/>
                        <a:latin typeface="Calibri" panose="020F0502020204030204" pitchFamily="34" charset="0"/>
                        <a:ea typeface="Calibri" panose="020F0502020204030204" pitchFamily="34" charset="0"/>
                      </a:endParaRPr>
                    </a:p>
                  </a:txBody>
                  <a:tcPr marL="44450" marR="44450" marT="0" marB="0" anchor="ctr"/>
                </a:tc>
              </a:tr>
              <a:tr h="203200">
                <a:tc>
                  <a:txBody>
                    <a:bodyPr/>
                    <a:lstStyle/>
                    <a:p>
                      <a:pPr>
                        <a:lnSpc>
                          <a:spcPct val="200000"/>
                        </a:lnSpc>
                        <a:spcAft>
                          <a:spcPts val="0"/>
                        </a:spcAft>
                      </a:pPr>
                      <a:r>
                        <a:rPr lang="es-EC" sz="1400">
                          <a:effectLst/>
                          <a:latin typeface="Calibri" panose="020F0502020204030204" pitchFamily="34" charset="0"/>
                        </a:rPr>
                        <a:t>PayPal</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1</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0,2</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dirty="0">
                          <a:effectLst/>
                          <a:latin typeface="Calibri" panose="020F0502020204030204" pitchFamily="34" charset="0"/>
                        </a:rPr>
                        <a:t>0,2</a:t>
                      </a:r>
                      <a:endParaRPr lang="es-EC" sz="16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61,6</a:t>
                      </a:r>
                      <a:endParaRPr lang="es-EC" sz="1600">
                        <a:effectLst/>
                        <a:latin typeface="Calibri" panose="020F0502020204030204" pitchFamily="34" charset="0"/>
                        <a:ea typeface="Calibri" panose="020F0502020204030204" pitchFamily="34" charset="0"/>
                      </a:endParaRPr>
                    </a:p>
                  </a:txBody>
                  <a:tcPr marL="44450" marR="44450" marT="0" marB="0" anchor="ctr"/>
                </a:tc>
              </a:tr>
              <a:tr h="203200">
                <a:tc>
                  <a:txBody>
                    <a:bodyPr/>
                    <a:lstStyle/>
                    <a:p>
                      <a:pPr>
                        <a:lnSpc>
                          <a:spcPct val="200000"/>
                        </a:lnSpc>
                        <a:spcAft>
                          <a:spcPts val="0"/>
                        </a:spcAft>
                      </a:pPr>
                      <a:r>
                        <a:rPr lang="es-EC" sz="1400">
                          <a:effectLst/>
                          <a:latin typeface="Calibri" panose="020F0502020204030204" pitchFamily="34" charset="0"/>
                        </a:rPr>
                        <a:t>Tarjeta de crédito</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64</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13,4</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13,4</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75,1</a:t>
                      </a:r>
                      <a:endParaRPr lang="es-EC" sz="1600">
                        <a:effectLst/>
                        <a:latin typeface="Calibri" panose="020F0502020204030204" pitchFamily="34" charset="0"/>
                        <a:ea typeface="Calibri" panose="020F0502020204030204" pitchFamily="34" charset="0"/>
                      </a:endParaRPr>
                    </a:p>
                  </a:txBody>
                  <a:tcPr marL="44450" marR="44450" marT="0" marB="0" anchor="ctr"/>
                </a:tc>
              </a:tr>
              <a:tr h="203200">
                <a:tc>
                  <a:txBody>
                    <a:bodyPr/>
                    <a:lstStyle/>
                    <a:p>
                      <a:pPr>
                        <a:lnSpc>
                          <a:spcPct val="200000"/>
                        </a:lnSpc>
                        <a:spcAft>
                          <a:spcPts val="0"/>
                        </a:spcAft>
                      </a:pPr>
                      <a:r>
                        <a:rPr lang="es-EC" sz="1400">
                          <a:effectLst/>
                          <a:latin typeface="Calibri" panose="020F0502020204030204" pitchFamily="34" charset="0"/>
                        </a:rPr>
                        <a:t>Tarjeta debito</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119</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24,9</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24,9</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dirty="0">
                          <a:effectLst/>
                          <a:latin typeface="Calibri" panose="020F0502020204030204" pitchFamily="34" charset="0"/>
                        </a:rPr>
                        <a:t>100</a:t>
                      </a:r>
                      <a:endParaRPr lang="es-EC" sz="1600" dirty="0">
                        <a:effectLst/>
                        <a:latin typeface="Calibri" panose="020F0502020204030204" pitchFamily="34" charset="0"/>
                        <a:ea typeface="Calibri" panose="020F0502020204030204" pitchFamily="34" charset="0"/>
                      </a:endParaRPr>
                    </a:p>
                  </a:txBody>
                  <a:tcPr marL="44450" marR="44450" marT="0" marB="0" anchor="ctr"/>
                </a:tc>
              </a:tr>
              <a:tr h="212725">
                <a:tc>
                  <a:txBody>
                    <a:bodyPr/>
                    <a:lstStyle/>
                    <a:p>
                      <a:pPr algn="ctr">
                        <a:lnSpc>
                          <a:spcPct val="200000"/>
                        </a:lnSpc>
                        <a:spcAft>
                          <a:spcPts val="0"/>
                        </a:spcAft>
                      </a:pPr>
                      <a:r>
                        <a:rPr lang="es-EC" sz="1400">
                          <a:effectLst/>
                          <a:latin typeface="Calibri" panose="020F0502020204030204" pitchFamily="34" charset="0"/>
                        </a:rPr>
                        <a:t>Total</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477</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100</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400">
                          <a:effectLst/>
                          <a:latin typeface="Calibri" panose="020F0502020204030204" pitchFamily="34" charset="0"/>
                        </a:rPr>
                        <a:t>100</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200000"/>
                        </a:lnSpc>
                        <a:spcAft>
                          <a:spcPts val="0"/>
                        </a:spcAft>
                      </a:pPr>
                      <a:r>
                        <a:rPr lang="es-EC" sz="1400" dirty="0">
                          <a:effectLst/>
                          <a:latin typeface="Calibri" panose="020F0502020204030204" pitchFamily="34" charset="0"/>
                        </a:rPr>
                        <a:t> </a:t>
                      </a:r>
                      <a:endParaRPr lang="es-EC" sz="1600" dirty="0">
                        <a:effectLst/>
                        <a:latin typeface="Calibri" panose="020F0502020204030204" pitchFamily="34" charset="0"/>
                        <a:ea typeface="Calibri" panose="020F0502020204030204" pitchFamily="34" charset="0"/>
                      </a:endParaRPr>
                    </a:p>
                  </a:txBody>
                  <a:tcPr marL="44450" marR="44450" marT="0" marB="0" anchor="ctr"/>
                </a:tc>
              </a:tr>
            </a:tbl>
          </a:graphicData>
        </a:graphic>
      </p:graphicFrame>
      <p:graphicFrame>
        <p:nvGraphicFramePr>
          <p:cNvPr id="5" name="Gráfico 4"/>
          <p:cNvGraphicFramePr>
            <a:graphicFrameLocks/>
          </p:cNvGraphicFramePr>
          <p:nvPr>
            <p:extLst>
              <p:ext uri="{D42A27DB-BD31-4B8C-83A1-F6EECF244321}">
                <p14:modId xmlns:p14="http://schemas.microsoft.com/office/powerpoint/2010/main" val="2384424883"/>
              </p:ext>
            </p:extLst>
          </p:nvPr>
        </p:nvGraphicFramePr>
        <p:xfrm>
          <a:off x="6805418" y="200351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1113278" y="970942"/>
            <a:ext cx="6096000" cy="646331"/>
          </a:xfrm>
          <a:prstGeom prst="rect">
            <a:avLst/>
          </a:prstGeom>
        </p:spPr>
        <p:txBody>
          <a:bodyPr>
            <a:spAutoFit/>
          </a:bodyPr>
          <a:lstStyle/>
          <a:p>
            <a:r>
              <a:rPr lang="es-EC" b="1" i="1" dirty="0">
                <a:latin typeface="Times New Roman" panose="02020603050405020304" pitchFamily="18" charset="0"/>
                <a:ea typeface="Calibri" panose="020F0502020204030204" pitchFamily="34" charset="0"/>
              </a:rPr>
              <a:t>Cuál es la forma de pago de su preferencia dentro de un supermercado o lugar donde adquiere el aceite comestible</a:t>
            </a:r>
            <a:endParaRPr lang="es-EC" b="1" dirty="0"/>
          </a:p>
        </p:txBody>
      </p:sp>
    </p:spTree>
    <p:extLst>
      <p:ext uri="{BB962C8B-B14F-4D97-AF65-F5344CB8AC3E}">
        <p14:creationId xmlns:p14="http://schemas.microsoft.com/office/powerpoint/2010/main" val="33366541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13278" y="179568"/>
            <a:ext cx="9905998" cy="760116"/>
          </a:xfrm>
        </p:spPr>
        <p:txBody>
          <a:bodyPr>
            <a:normAutofit/>
          </a:bodyPr>
          <a:lstStyle/>
          <a:p>
            <a:r>
              <a:rPr lang="es-EC" sz="2800" b="1" dirty="0" smtClean="0">
                <a:solidFill>
                  <a:srgbClr val="FFFF00"/>
                </a:solidFill>
              </a:rPr>
              <a:t>A</a:t>
            </a:r>
            <a:r>
              <a:rPr lang="es-EC" sz="2800" b="1" cap="none" dirty="0" smtClean="0">
                <a:solidFill>
                  <a:srgbClr val="FFFF00"/>
                </a:solidFill>
              </a:rPr>
              <a:t>nálisis bivariado</a:t>
            </a:r>
            <a:endParaRPr lang="es-EC" sz="2800" cap="none" dirty="0">
              <a:solidFill>
                <a:srgbClr val="FFFF00"/>
              </a:solidFill>
            </a:endParaRPr>
          </a:p>
        </p:txBody>
      </p:sp>
      <p:sp>
        <p:nvSpPr>
          <p:cNvPr id="2" name="Rectángulo 1"/>
          <p:cNvSpPr/>
          <p:nvPr/>
        </p:nvSpPr>
        <p:spPr>
          <a:xfrm>
            <a:off x="935865" y="1566826"/>
            <a:ext cx="4178188" cy="1200329"/>
          </a:xfrm>
          <a:prstGeom prst="rect">
            <a:avLst/>
          </a:prstGeom>
        </p:spPr>
        <p:txBody>
          <a:bodyPr wrap="square">
            <a:spAutoFit/>
          </a:bodyPr>
          <a:lstStyle/>
          <a:p>
            <a:pPr algn="just"/>
            <a:r>
              <a:rPr lang="es-EC" b="1" i="1" dirty="0">
                <a:latin typeface="Times New Roman" panose="02020603050405020304" pitchFamily="18" charset="0"/>
                <a:ea typeface="Calibri" panose="020F0502020204030204" pitchFamily="34" charset="0"/>
              </a:rPr>
              <a:t>Señale cuál o cuáles de los atributos internos del aceite vegetal influyen en la </a:t>
            </a:r>
            <a:r>
              <a:rPr lang="es-EC" b="1" i="1" dirty="0" smtClean="0">
                <a:latin typeface="Times New Roman" panose="02020603050405020304" pitchFamily="18" charset="0"/>
                <a:ea typeface="Calibri" panose="020F0502020204030204" pitchFamily="34" charset="0"/>
              </a:rPr>
              <a:t>decisión </a:t>
            </a:r>
            <a:r>
              <a:rPr lang="es-EC" b="1" i="1" dirty="0">
                <a:latin typeface="Times New Roman" panose="02020603050405020304" pitchFamily="18" charset="0"/>
                <a:ea typeface="Calibri" panose="020F0502020204030204" pitchFamily="34" charset="0"/>
              </a:rPr>
              <a:t>de compra*El consumo de aceite vegetal de su preferencia es procedencia </a:t>
            </a:r>
            <a:endParaRPr lang="es-EC" b="1" dirty="0"/>
          </a:p>
        </p:txBody>
      </p:sp>
      <p:graphicFrame>
        <p:nvGraphicFramePr>
          <p:cNvPr id="6" name="Tabla 5"/>
          <p:cNvGraphicFramePr>
            <a:graphicFrameLocks noGrp="1"/>
          </p:cNvGraphicFramePr>
          <p:nvPr>
            <p:extLst>
              <p:ext uri="{D42A27DB-BD31-4B8C-83A1-F6EECF244321}">
                <p14:modId xmlns:p14="http://schemas.microsoft.com/office/powerpoint/2010/main" val="2748322956"/>
              </p:ext>
            </p:extLst>
          </p:nvPr>
        </p:nvGraphicFramePr>
        <p:xfrm>
          <a:off x="1113278" y="2933567"/>
          <a:ext cx="3832212" cy="2771775"/>
        </p:xfrm>
        <a:graphic>
          <a:graphicData uri="http://schemas.openxmlformats.org/drawingml/2006/table">
            <a:tbl>
              <a:tblPr firstRow="1" firstCol="1" bandRow="1">
                <a:tableStyleId>{5DA37D80-6434-44D0-A028-1B22A696006F}</a:tableStyleId>
              </a:tblPr>
              <a:tblGrid>
                <a:gridCol w="958053"/>
                <a:gridCol w="958053"/>
                <a:gridCol w="958053"/>
                <a:gridCol w="958053"/>
              </a:tblGrid>
              <a:tr h="561975">
                <a:tc>
                  <a:txBody>
                    <a:bodyPr/>
                    <a:lstStyle/>
                    <a:p>
                      <a:pPr algn="ctr" rtl="0" fontAlgn="ctr"/>
                      <a:r>
                        <a:rPr lang="es-EC" sz="1100" u="none" strike="noStrike" dirty="0">
                          <a:effectLst/>
                        </a:rPr>
                        <a:t> </a:t>
                      </a:r>
                      <a:endParaRPr lang="es-EC" sz="1100" b="1" i="0" u="none" strike="noStrike" dirty="0">
                        <a:solidFill>
                          <a:srgbClr val="000000"/>
                        </a:solidFill>
                        <a:effectLst/>
                        <a:latin typeface="Tw Cen MT" panose="020B0602020104020603" pitchFamily="34" charset="0"/>
                      </a:endParaRPr>
                    </a:p>
                  </a:txBody>
                  <a:tcPr marL="9525" marR="9525" marT="9525" marB="0" anchor="ctr">
                    <a:solidFill>
                      <a:schemeClr val="accent2"/>
                    </a:solidFill>
                  </a:tcPr>
                </a:tc>
                <a:tc>
                  <a:txBody>
                    <a:bodyPr/>
                    <a:lstStyle/>
                    <a:p>
                      <a:pPr algn="ctr" rtl="0" fontAlgn="ctr"/>
                      <a:r>
                        <a:rPr lang="es-EC" sz="1100" u="none" strike="noStrike" dirty="0">
                          <a:effectLst/>
                        </a:rPr>
                        <a:t>Valor</a:t>
                      </a:r>
                      <a:endParaRPr lang="es-EC" sz="1100" b="0" i="0" u="none" strike="noStrike" dirty="0">
                        <a:solidFill>
                          <a:srgbClr val="000000"/>
                        </a:solidFill>
                        <a:effectLst/>
                        <a:latin typeface="Tw Cen MT" panose="020B0602020104020603" pitchFamily="34" charset="0"/>
                      </a:endParaRPr>
                    </a:p>
                  </a:txBody>
                  <a:tcPr marL="9525" marR="9525" marT="9525" marB="0" anchor="ctr">
                    <a:solidFill>
                      <a:schemeClr val="accent2"/>
                    </a:solidFill>
                  </a:tcPr>
                </a:tc>
                <a:tc>
                  <a:txBody>
                    <a:bodyPr/>
                    <a:lstStyle/>
                    <a:p>
                      <a:pPr algn="ctr" rtl="0" fontAlgn="ctr"/>
                      <a:r>
                        <a:rPr lang="es-EC" sz="1100" u="none" strike="noStrike" dirty="0">
                          <a:effectLst/>
                        </a:rPr>
                        <a:t>df</a:t>
                      </a:r>
                      <a:endParaRPr lang="es-EC" sz="1100" b="0" i="0" u="none" strike="noStrike" dirty="0">
                        <a:solidFill>
                          <a:srgbClr val="000000"/>
                        </a:solidFill>
                        <a:effectLst/>
                        <a:latin typeface="Tw Cen MT" panose="020B0602020104020603" pitchFamily="34" charset="0"/>
                      </a:endParaRPr>
                    </a:p>
                  </a:txBody>
                  <a:tcPr marL="9525" marR="9525" marT="9525" marB="0" anchor="ctr">
                    <a:solidFill>
                      <a:schemeClr val="accent2"/>
                    </a:solidFill>
                  </a:tcPr>
                </a:tc>
                <a:tc>
                  <a:txBody>
                    <a:bodyPr/>
                    <a:lstStyle/>
                    <a:p>
                      <a:pPr algn="ctr" rtl="0" fontAlgn="ctr"/>
                      <a:r>
                        <a:rPr lang="es-EC" sz="1100" u="none" strike="noStrike" dirty="0">
                          <a:effectLst/>
                        </a:rPr>
                        <a:t>Significación asintótica (bilateral)</a:t>
                      </a:r>
                      <a:endParaRPr lang="es-EC" sz="1100" b="0" i="0" u="none" strike="noStrike" dirty="0">
                        <a:solidFill>
                          <a:srgbClr val="000000"/>
                        </a:solidFill>
                        <a:effectLst/>
                        <a:latin typeface="Tw Cen MT" panose="020B0602020104020603" pitchFamily="34" charset="0"/>
                      </a:endParaRPr>
                    </a:p>
                  </a:txBody>
                  <a:tcPr marL="9525" marR="9525" marT="9525" marB="0" anchor="ctr">
                    <a:solidFill>
                      <a:schemeClr val="accent2"/>
                    </a:solidFill>
                  </a:tcPr>
                </a:tc>
              </a:tr>
              <a:tr h="561975">
                <a:tc>
                  <a:txBody>
                    <a:bodyPr/>
                    <a:lstStyle/>
                    <a:p>
                      <a:pPr algn="l" rtl="0" fontAlgn="ctr"/>
                      <a:r>
                        <a:rPr lang="es-EC" sz="1100" u="none" strike="noStrike">
                          <a:effectLst/>
                        </a:rPr>
                        <a:t>Chi-cuadrado de Pearson</a:t>
                      </a:r>
                      <a:endParaRPr lang="es-EC" sz="1100" b="1" i="0" u="none" strike="noStrike">
                        <a:solidFill>
                          <a:srgbClr val="000000"/>
                        </a:solidFill>
                        <a:effectLst/>
                        <a:latin typeface="Tw Cen MT" panose="020B0602020104020603" pitchFamily="34" charset="0"/>
                      </a:endParaRPr>
                    </a:p>
                  </a:txBody>
                  <a:tcPr marL="9525" marR="9525" marT="9525" marB="0" anchor="ctr"/>
                </a:tc>
                <a:tc>
                  <a:txBody>
                    <a:bodyPr/>
                    <a:lstStyle/>
                    <a:p>
                      <a:pPr algn="r" rtl="0" fontAlgn="ctr"/>
                      <a:r>
                        <a:rPr lang="es-EC" sz="1100" u="none" strike="noStrike" dirty="0">
                          <a:effectLst/>
                        </a:rPr>
                        <a:t>127,722</a:t>
                      </a:r>
                      <a:r>
                        <a:rPr lang="es-EC" sz="1100" u="none" strike="noStrike" baseline="30000" dirty="0">
                          <a:effectLst/>
                        </a:rPr>
                        <a:t>a</a:t>
                      </a:r>
                      <a:endParaRPr lang="es-EC" sz="11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r" rtl="0" fontAlgn="ctr"/>
                      <a:r>
                        <a:rPr lang="es-EC" sz="1100" u="none" strike="noStrike">
                          <a:effectLst/>
                        </a:rPr>
                        <a:t>42</a:t>
                      </a:r>
                      <a:endParaRPr lang="es-EC" sz="1100" b="0" i="0" u="none" strike="noStrike">
                        <a:solidFill>
                          <a:srgbClr val="000000"/>
                        </a:solidFill>
                        <a:effectLst/>
                        <a:latin typeface="Tw Cen MT" panose="020B0602020104020603" pitchFamily="34" charset="0"/>
                      </a:endParaRPr>
                    </a:p>
                  </a:txBody>
                  <a:tcPr marL="9525" marR="9525" marT="9525" marB="0" anchor="ctr"/>
                </a:tc>
                <a:tc>
                  <a:txBody>
                    <a:bodyPr/>
                    <a:lstStyle/>
                    <a:p>
                      <a:pPr algn="r" rtl="0" fontAlgn="ctr"/>
                      <a:r>
                        <a:rPr lang="es-EC" sz="1100" u="none" strike="noStrike" dirty="0" smtClean="0">
                          <a:effectLst/>
                        </a:rPr>
                        <a:t>,000</a:t>
                      </a:r>
                      <a:endParaRPr lang="es-EC" sz="1100" b="0" i="0" u="none" strike="noStrike" dirty="0">
                        <a:solidFill>
                          <a:srgbClr val="000000"/>
                        </a:solidFill>
                        <a:effectLst/>
                        <a:latin typeface="Tw Cen MT" panose="020B0602020104020603" pitchFamily="34" charset="0"/>
                      </a:endParaRPr>
                    </a:p>
                  </a:txBody>
                  <a:tcPr marL="9525" marR="9525" marT="9525" marB="0" anchor="ctr"/>
                </a:tc>
              </a:tr>
              <a:tr h="552450">
                <a:tc>
                  <a:txBody>
                    <a:bodyPr/>
                    <a:lstStyle/>
                    <a:p>
                      <a:pPr algn="l" rtl="0" fontAlgn="ctr"/>
                      <a:r>
                        <a:rPr lang="es-EC" sz="1100" u="none" strike="noStrike">
                          <a:effectLst/>
                        </a:rPr>
                        <a:t>Razón de verosimilitud</a:t>
                      </a:r>
                      <a:endParaRPr lang="es-EC" sz="1100" b="1" i="0" u="none" strike="noStrike">
                        <a:solidFill>
                          <a:srgbClr val="000000"/>
                        </a:solidFill>
                        <a:effectLst/>
                        <a:latin typeface="Tw Cen MT" panose="020B0602020104020603" pitchFamily="34" charset="0"/>
                      </a:endParaRPr>
                    </a:p>
                  </a:txBody>
                  <a:tcPr marL="9525" marR="9525" marT="9525" marB="0" anchor="ctr"/>
                </a:tc>
                <a:tc>
                  <a:txBody>
                    <a:bodyPr/>
                    <a:lstStyle/>
                    <a:p>
                      <a:pPr algn="r" rtl="0" fontAlgn="ctr"/>
                      <a:r>
                        <a:rPr lang="es-EC" sz="1100" u="none" strike="noStrike">
                          <a:effectLst/>
                        </a:rPr>
                        <a:t>72,677</a:t>
                      </a:r>
                      <a:endParaRPr lang="es-EC" sz="1100" b="0" i="0" u="none" strike="noStrike">
                        <a:solidFill>
                          <a:srgbClr val="000000"/>
                        </a:solidFill>
                        <a:effectLst/>
                        <a:latin typeface="Tw Cen MT" panose="020B0602020104020603" pitchFamily="34" charset="0"/>
                      </a:endParaRPr>
                    </a:p>
                  </a:txBody>
                  <a:tcPr marL="9525" marR="9525" marT="9525" marB="0" anchor="ctr"/>
                </a:tc>
                <a:tc>
                  <a:txBody>
                    <a:bodyPr/>
                    <a:lstStyle/>
                    <a:p>
                      <a:pPr algn="r" rtl="0" fontAlgn="ctr"/>
                      <a:r>
                        <a:rPr lang="es-EC" sz="1100" u="none" strike="noStrike">
                          <a:effectLst/>
                        </a:rPr>
                        <a:t>42</a:t>
                      </a:r>
                      <a:endParaRPr lang="es-EC" sz="1100" b="0" i="0" u="none" strike="noStrike">
                        <a:solidFill>
                          <a:srgbClr val="000000"/>
                        </a:solidFill>
                        <a:effectLst/>
                        <a:latin typeface="Tw Cen MT" panose="020B0602020104020603" pitchFamily="34" charset="0"/>
                      </a:endParaRPr>
                    </a:p>
                  </a:txBody>
                  <a:tcPr marL="9525" marR="9525" marT="9525" marB="0" anchor="ctr"/>
                </a:tc>
                <a:tc>
                  <a:txBody>
                    <a:bodyPr/>
                    <a:lstStyle/>
                    <a:p>
                      <a:pPr algn="r" rtl="0" fontAlgn="ctr"/>
                      <a:r>
                        <a:rPr lang="es-EC" sz="1100" u="none" strike="noStrike">
                          <a:effectLst/>
                        </a:rPr>
                        <a:t>0,002</a:t>
                      </a:r>
                      <a:endParaRPr lang="es-EC" sz="1100" b="0" i="0" u="none" strike="noStrike">
                        <a:solidFill>
                          <a:srgbClr val="000000"/>
                        </a:solidFill>
                        <a:effectLst/>
                        <a:latin typeface="Tw Cen MT" panose="020B0602020104020603" pitchFamily="34" charset="0"/>
                      </a:endParaRPr>
                    </a:p>
                  </a:txBody>
                  <a:tcPr marL="9525" marR="9525" marT="9525" marB="0" anchor="ctr"/>
                </a:tc>
              </a:tr>
              <a:tr h="552450">
                <a:tc>
                  <a:txBody>
                    <a:bodyPr/>
                    <a:lstStyle/>
                    <a:p>
                      <a:pPr algn="l" rtl="0" fontAlgn="ctr"/>
                      <a:r>
                        <a:rPr lang="es-EC" sz="1100" u="none" strike="noStrike">
                          <a:effectLst/>
                        </a:rPr>
                        <a:t>N de casos válidos</a:t>
                      </a:r>
                      <a:endParaRPr lang="es-EC" sz="1100" b="1" i="0" u="none" strike="noStrike">
                        <a:solidFill>
                          <a:srgbClr val="000000"/>
                        </a:solidFill>
                        <a:effectLst/>
                        <a:latin typeface="Tw Cen MT" panose="020B0602020104020603" pitchFamily="34" charset="0"/>
                      </a:endParaRPr>
                    </a:p>
                  </a:txBody>
                  <a:tcPr marL="9525" marR="9525" marT="9525" marB="0" anchor="ctr"/>
                </a:tc>
                <a:tc>
                  <a:txBody>
                    <a:bodyPr/>
                    <a:lstStyle/>
                    <a:p>
                      <a:pPr algn="r" rtl="0" fontAlgn="ctr"/>
                      <a:r>
                        <a:rPr lang="es-EC" sz="1100" u="none" strike="noStrike">
                          <a:effectLst/>
                        </a:rPr>
                        <a:t>477</a:t>
                      </a:r>
                      <a:endParaRPr lang="es-EC" sz="11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s-EC" sz="1100" u="none" strike="noStrike">
                          <a:effectLst/>
                        </a:rPr>
                        <a:t> </a:t>
                      </a:r>
                      <a:endParaRPr lang="es-EC" sz="11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s-EC" sz="1100" u="none" strike="noStrike">
                          <a:effectLst/>
                        </a:rPr>
                        <a:t> </a:t>
                      </a:r>
                      <a:endParaRPr lang="es-EC" sz="1100" b="0" i="0" u="none" strike="noStrike">
                        <a:solidFill>
                          <a:srgbClr val="000000"/>
                        </a:solidFill>
                        <a:effectLst/>
                        <a:latin typeface="Tw Cen MT" panose="020B0602020104020603" pitchFamily="34" charset="0"/>
                      </a:endParaRPr>
                    </a:p>
                  </a:txBody>
                  <a:tcPr marL="9525" marR="9525" marT="9525" marB="0" anchor="ctr"/>
                </a:tc>
              </a:tr>
              <a:tr h="542925">
                <a:tc gridSpan="4">
                  <a:txBody>
                    <a:bodyPr/>
                    <a:lstStyle/>
                    <a:p>
                      <a:pPr algn="l" rtl="0" fontAlgn="ctr"/>
                      <a:r>
                        <a:rPr lang="es-EC" sz="1100" u="none" strike="noStrike" dirty="0">
                          <a:effectLst/>
                        </a:rPr>
                        <a:t>a. 67 casillas (77,9%) han esperado un recuento menor que 5.       El recuento mínimo esperado es ,06.</a:t>
                      </a:r>
                      <a:endParaRPr lang="es-EC" sz="11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5126932" y="2027999"/>
            <a:ext cx="6489812" cy="3677343"/>
          </a:xfrm>
          <a:prstGeom prst="rect">
            <a:avLst/>
          </a:prstGeom>
          <a:noFill/>
          <a:ln>
            <a:noFill/>
          </a:ln>
        </p:spPr>
      </p:pic>
      <p:sp>
        <p:nvSpPr>
          <p:cNvPr id="14"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8" name="Rectángulo 17"/>
          <p:cNvSpPr/>
          <p:nvPr/>
        </p:nvSpPr>
        <p:spPr>
          <a:xfrm>
            <a:off x="935865" y="899184"/>
            <a:ext cx="9905998" cy="646331"/>
          </a:xfrm>
          <a:prstGeom prst="rect">
            <a:avLst/>
          </a:prstGeom>
        </p:spPr>
        <p:txBody>
          <a:bodyPr wrap="square">
            <a:spAutoFit/>
          </a:bodyPr>
          <a:lstStyle/>
          <a:p>
            <a:r>
              <a:rPr lang="es-EC" dirty="0">
                <a:solidFill>
                  <a:srgbClr val="FFFF00"/>
                </a:solidFill>
                <a:latin typeface="Arial" panose="020B0604020202020204" pitchFamily="34" charset="0"/>
                <a:ea typeface="Calibri" panose="020F0502020204030204" pitchFamily="34" charset="0"/>
              </a:rPr>
              <a:t>H1: Existe relación significativa entre los atributos intrínsecos y extrínsecos del producto, con la intención de compra del aceite vegetal nacional.</a:t>
            </a:r>
            <a:endParaRPr lang="es-EC" dirty="0">
              <a:solidFill>
                <a:srgbClr val="FFFF00"/>
              </a:solidFill>
            </a:endParaRPr>
          </a:p>
        </p:txBody>
      </p:sp>
    </p:spTree>
    <p:extLst>
      <p:ext uri="{BB962C8B-B14F-4D97-AF65-F5344CB8AC3E}">
        <p14:creationId xmlns:p14="http://schemas.microsoft.com/office/powerpoint/2010/main" val="21352388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13278" y="144198"/>
            <a:ext cx="9905998" cy="760116"/>
          </a:xfrm>
        </p:spPr>
        <p:txBody>
          <a:bodyPr>
            <a:normAutofit/>
          </a:bodyPr>
          <a:lstStyle/>
          <a:p>
            <a:r>
              <a:rPr lang="es-EC" sz="2800" b="1" dirty="0" smtClean="0">
                <a:solidFill>
                  <a:srgbClr val="FFFF00"/>
                </a:solidFill>
              </a:rPr>
              <a:t>A</a:t>
            </a:r>
            <a:r>
              <a:rPr lang="es-EC" sz="2800" b="1" cap="none" dirty="0" smtClean="0">
                <a:solidFill>
                  <a:srgbClr val="FFFF00"/>
                </a:solidFill>
              </a:rPr>
              <a:t>nálisis bivariado</a:t>
            </a:r>
            <a:endParaRPr lang="es-EC" sz="2800" cap="none" dirty="0">
              <a:solidFill>
                <a:srgbClr val="FFFF00"/>
              </a:solidFill>
            </a:endParaRPr>
          </a:p>
        </p:txBody>
      </p:sp>
      <p:sp>
        <p:nvSpPr>
          <p:cNvPr id="3" name="Rectángulo 2"/>
          <p:cNvSpPr/>
          <p:nvPr/>
        </p:nvSpPr>
        <p:spPr>
          <a:xfrm>
            <a:off x="983326" y="871030"/>
            <a:ext cx="9905998" cy="646331"/>
          </a:xfrm>
          <a:prstGeom prst="rect">
            <a:avLst/>
          </a:prstGeom>
        </p:spPr>
        <p:txBody>
          <a:bodyPr wrap="square">
            <a:spAutoFit/>
          </a:bodyPr>
          <a:lstStyle/>
          <a:p>
            <a:r>
              <a:rPr lang="es-EC" dirty="0">
                <a:solidFill>
                  <a:srgbClr val="FFFF00"/>
                </a:solidFill>
                <a:latin typeface="Arial" panose="020B0604020202020204" pitchFamily="34" charset="0"/>
                <a:ea typeface="Calibri" panose="020F0502020204030204" pitchFamily="34" charset="0"/>
              </a:rPr>
              <a:t>H1: Existe relación significativa entre los atributos intrínsecos y extrínsecos del producto, con la intención de compra del aceite vegetal nacional.</a:t>
            </a:r>
            <a:endParaRPr lang="es-EC" dirty="0">
              <a:solidFill>
                <a:srgbClr val="FFFF0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1329225030"/>
              </p:ext>
            </p:extLst>
          </p:nvPr>
        </p:nvGraphicFramePr>
        <p:xfrm>
          <a:off x="868579" y="2548362"/>
          <a:ext cx="4514790" cy="2994987"/>
        </p:xfrm>
        <a:graphic>
          <a:graphicData uri="http://schemas.openxmlformats.org/drawingml/2006/table">
            <a:tbl>
              <a:tblPr>
                <a:tableStyleId>{5DA37D80-6434-44D0-A028-1B22A696006F}</a:tableStyleId>
              </a:tblPr>
              <a:tblGrid>
                <a:gridCol w="1265679"/>
                <a:gridCol w="1084867"/>
                <a:gridCol w="1084867"/>
                <a:gridCol w="1079377"/>
              </a:tblGrid>
              <a:tr h="700683">
                <a:tc>
                  <a:txBody>
                    <a:bodyPr/>
                    <a:lstStyle/>
                    <a:p>
                      <a:pPr algn="ctr" fontAlgn="ctr"/>
                      <a:r>
                        <a:rPr lang="es-EC" sz="1100" u="none" strike="noStrike" dirty="0">
                          <a:effectLst/>
                        </a:rPr>
                        <a:t> </a:t>
                      </a:r>
                      <a:endParaRPr lang="es-EC" sz="1100" b="0" i="0" u="none" strike="noStrike" dirty="0">
                        <a:solidFill>
                          <a:srgbClr val="000000"/>
                        </a:solidFill>
                        <a:effectLst/>
                        <a:latin typeface="Arial" panose="020B0604020202020204" pitchFamily="34" charset="0"/>
                      </a:endParaRPr>
                    </a:p>
                  </a:txBody>
                  <a:tcPr marL="9525" marR="9525" marT="9525" marB="0" anchor="ctr">
                    <a:solidFill>
                      <a:schemeClr val="accent2"/>
                    </a:solidFill>
                  </a:tcPr>
                </a:tc>
                <a:tc>
                  <a:txBody>
                    <a:bodyPr/>
                    <a:lstStyle/>
                    <a:p>
                      <a:pPr algn="ctr" fontAlgn="ctr"/>
                      <a:r>
                        <a:rPr lang="es-EC" sz="1100" u="none" strike="noStrike" dirty="0">
                          <a:effectLst/>
                        </a:rPr>
                        <a:t>Valor</a:t>
                      </a:r>
                      <a:endParaRPr lang="es-EC" sz="1100" b="0" i="0" u="none" strike="noStrike" dirty="0">
                        <a:solidFill>
                          <a:srgbClr val="000000"/>
                        </a:solidFill>
                        <a:effectLst/>
                        <a:latin typeface="Arial" panose="020B0604020202020204" pitchFamily="34" charset="0"/>
                      </a:endParaRPr>
                    </a:p>
                  </a:txBody>
                  <a:tcPr marL="9525" marR="9525" marT="9525" marB="0" anchor="ctr">
                    <a:solidFill>
                      <a:schemeClr val="accent2"/>
                    </a:solidFill>
                  </a:tcPr>
                </a:tc>
                <a:tc>
                  <a:txBody>
                    <a:bodyPr/>
                    <a:lstStyle/>
                    <a:p>
                      <a:pPr algn="ctr" fontAlgn="ctr"/>
                      <a:r>
                        <a:rPr lang="es-EC" sz="1100" u="none" strike="noStrike" dirty="0">
                          <a:effectLst/>
                        </a:rPr>
                        <a:t>df</a:t>
                      </a:r>
                      <a:endParaRPr lang="es-EC" sz="1100" b="0" i="0" u="none" strike="noStrike" dirty="0">
                        <a:solidFill>
                          <a:srgbClr val="000000"/>
                        </a:solidFill>
                        <a:effectLst/>
                        <a:latin typeface="Arial" panose="020B0604020202020204" pitchFamily="34" charset="0"/>
                      </a:endParaRPr>
                    </a:p>
                  </a:txBody>
                  <a:tcPr marL="9525" marR="9525" marT="9525" marB="0" anchor="ctr">
                    <a:solidFill>
                      <a:schemeClr val="accent2"/>
                    </a:solidFill>
                  </a:tcPr>
                </a:tc>
                <a:tc>
                  <a:txBody>
                    <a:bodyPr/>
                    <a:lstStyle/>
                    <a:p>
                      <a:pPr algn="ctr" fontAlgn="ctr"/>
                      <a:r>
                        <a:rPr lang="es-EC" sz="1100" u="none" strike="noStrike" dirty="0">
                          <a:effectLst/>
                        </a:rPr>
                        <a:t>Significación asintótica (bilateral)</a:t>
                      </a:r>
                      <a:endParaRPr lang="es-EC" sz="1100" b="0" i="0" u="none" strike="noStrike" dirty="0">
                        <a:solidFill>
                          <a:srgbClr val="000000"/>
                        </a:solidFill>
                        <a:effectLst/>
                        <a:latin typeface="Arial" panose="020B0604020202020204" pitchFamily="34" charset="0"/>
                      </a:endParaRPr>
                    </a:p>
                  </a:txBody>
                  <a:tcPr marL="9525" marR="9525" marT="9525" marB="0" anchor="ctr">
                    <a:solidFill>
                      <a:schemeClr val="accent2"/>
                    </a:solidFill>
                  </a:tcPr>
                </a:tc>
              </a:tr>
              <a:tr h="703093">
                <a:tc>
                  <a:txBody>
                    <a:bodyPr/>
                    <a:lstStyle/>
                    <a:p>
                      <a:pPr algn="l" fontAlgn="ctr"/>
                      <a:r>
                        <a:rPr lang="es-EC" sz="1100" u="none" strike="noStrike">
                          <a:effectLst/>
                        </a:rPr>
                        <a:t>Chi-cuadrado de Pearson</a:t>
                      </a:r>
                      <a:endParaRPr lang="es-EC" sz="11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100" u="none" strike="noStrike">
                          <a:effectLst/>
                        </a:rPr>
                        <a:t>171,911</a:t>
                      </a:r>
                      <a:r>
                        <a:rPr lang="es-EC" sz="1100" u="none" strike="noStrike" baseline="30000">
                          <a:effectLst/>
                        </a:rPr>
                        <a:t>a</a:t>
                      </a:r>
                      <a:endParaRPr lang="es-EC" sz="11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100" u="none" strike="noStrike" dirty="0">
                          <a:effectLst/>
                        </a:rPr>
                        <a:t>28</a:t>
                      </a:r>
                      <a:endParaRPr lang="es-EC" sz="1100" b="0" i="0" u="none" strike="noStrike" dirty="0">
                        <a:solidFill>
                          <a:srgbClr val="010205"/>
                        </a:solidFill>
                        <a:effectLst/>
                        <a:latin typeface="Arial" panose="020B0604020202020204" pitchFamily="34" charset="0"/>
                      </a:endParaRPr>
                    </a:p>
                  </a:txBody>
                  <a:tcPr marL="9525" marR="9525" marT="9525" marB="0" anchor="ctr"/>
                </a:tc>
                <a:tc>
                  <a:txBody>
                    <a:bodyPr/>
                    <a:lstStyle/>
                    <a:p>
                      <a:pPr algn="r" fontAlgn="ctr"/>
                      <a:r>
                        <a:rPr lang="es-EC" sz="1100" u="none" strike="noStrike" dirty="0" smtClean="0">
                          <a:effectLst/>
                        </a:rPr>
                        <a:t>,</a:t>
                      </a:r>
                      <a:r>
                        <a:rPr lang="es-EC" sz="1100" u="none" strike="noStrike" dirty="0">
                          <a:effectLst/>
                        </a:rPr>
                        <a:t>000</a:t>
                      </a:r>
                      <a:endParaRPr lang="es-EC" sz="1100" b="0" i="0" u="none" strike="noStrike" dirty="0">
                        <a:solidFill>
                          <a:srgbClr val="010205"/>
                        </a:solidFill>
                        <a:effectLst/>
                        <a:latin typeface="Arial" panose="020B0604020202020204" pitchFamily="34" charset="0"/>
                      </a:endParaRPr>
                    </a:p>
                  </a:txBody>
                  <a:tcPr marL="9525" marR="9525" marT="9525" marB="0" anchor="ctr"/>
                </a:tc>
              </a:tr>
              <a:tr h="527320">
                <a:tc>
                  <a:txBody>
                    <a:bodyPr/>
                    <a:lstStyle/>
                    <a:p>
                      <a:pPr algn="l" fontAlgn="ctr"/>
                      <a:r>
                        <a:rPr lang="es-EC" sz="1100" u="none" strike="noStrike">
                          <a:effectLst/>
                        </a:rPr>
                        <a:t>Razón de verosimilitud</a:t>
                      </a:r>
                      <a:endParaRPr lang="es-EC" sz="11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100" u="none" strike="noStrike">
                          <a:effectLst/>
                        </a:rPr>
                        <a:t>92,096</a:t>
                      </a:r>
                      <a:endParaRPr lang="es-EC" sz="11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100" u="none" strike="noStrike" dirty="0">
                          <a:effectLst/>
                        </a:rPr>
                        <a:t>28</a:t>
                      </a:r>
                      <a:endParaRPr lang="es-EC" sz="1100" b="0" i="0" u="none" strike="noStrike" dirty="0">
                        <a:solidFill>
                          <a:srgbClr val="010205"/>
                        </a:solidFill>
                        <a:effectLst/>
                        <a:latin typeface="Arial" panose="020B0604020202020204" pitchFamily="34" charset="0"/>
                      </a:endParaRPr>
                    </a:p>
                  </a:txBody>
                  <a:tcPr marL="9525" marR="9525" marT="9525" marB="0" anchor="ctr"/>
                </a:tc>
                <a:tc>
                  <a:txBody>
                    <a:bodyPr/>
                    <a:lstStyle/>
                    <a:p>
                      <a:pPr algn="r" fontAlgn="ctr"/>
                      <a:r>
                        <a:rPr lang="es-EC" sz="1100" u="none" strike="noStrike" dirty="0" smtClean="0">
                          <a:effectLst/>
                        </a:rPr>
                        <a:t>,</a:t>
                      </a:r>
                      <a:r>
                        <a:rPr lang="es-EC" sz="1100" u="none" strike="noStrike" dirty="0">
                          <a:effectLst/>
                        </a:rPr>
                        <a:t>000</a:t>
                      </a:r>
                      <a:endParaRPr lang="es-EC" sz="1100" b="0" i="0" u="none" strike="noStrike" dirty="0">
                        <a:solidFill>
                          <a:srgbClr val="010205"/>
                        </a:solidFill>
                        <a:effectLst/>
                        <a:latin typeface="Arial" panose="020B0604020202020204" pitchFamily="34" charset="0"/>
                      </a:endParaRPr>
                    </a:p>
                  </a:txBody>
                  <a:tcPr marL="9525" marR="9525" marT="9525" marB="0" anchor="ctr"/>
                </a:tc>
              </a:tr>
              <a:tr h="536571">
                <a:tc>
                  <a:txBody>
                    <a:bodyPr/>
                    <a:lstStyle/>
                    <a:p>
                      <a:pPr algn="l" fontAlgn="ctr"/>
                      <a:r>
                        <a:rPr lang="es-EC" sz="1100" u="none" strike="noStrike">
                          <a:effectLst/>
                        </a:rPr>
                        <a:t>N de casos válidos</a:t>
                      </a:r>
                      <a:endParaRPr lang="es-EC" sz="11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100" u="none" strike="noStrike">
                          <a:effectLst/>
                        </a:rPr>
                        <a:t>477</a:t>
                      </a:r>
                      <a:endParaRPr lang="es-EC"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100" u="none" strike="noStrike">
                          <a:effectLst/>
                        </a:rPr>
                        <a:t> </a:t>
                      </a:r>
                      <a:endParaRPr lang="es-EC"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100" u="none" strike="noStrike" dirty="0">
                          <a:effectLst/>
                        </a:rPr>
                        <a:t> </a:t>
                      </a:r>
                      <a:endParaRPr lang="es-EC" sz="1100" b="0" i="0" u="none" strike="noStrike" dirty="0">
                        <a:solidFill>
                          <a:srgbClr val="000000"/>
                        </a:solidFill>
                        <a:effectLst/>
                        <a:latin typeface="Arial" panose="020B0604020202020204" pitchFamily="34" charset="0"/>
                      </a:endParaRPr>
                    </a:p>
                  </a:txBody>
                  <a:tcPr marL="9525" marR="9525" marT="9525" marB="0" anchor="ctr"/>
                </a:tc>
              </a:tr>
              <a:tr h="527320">
                <a:tc gridSpan="4">
                  <a:txBody>
                    <a:bodyPr/>
                    <a:lstStyle/>
                    <a:p>
                      <a:pPr algn="l" fontAlgn="ctr"/>
                      <a:r>
                        <a:rPr lang="es-EC" sz="1100" u="none" strike="noStrike" dirty="0">
                          <a:effectLst/>
                        </a:rPr>
                        <a:t>a. 40 casillas (69,0%) han esperado un recuento menor que 5.    </a:t>
                      </a:r>
                      <a:r>
                        <a:rPr lang="es-EC" sz="1100" u="none" strike="noStrike" dirty="0" smtClean="0">
                          <a:effectLst/>
                        </a:rPr>
                        <a:t>               </a:t>
                      </a:r>
                      <a:r>
                        <a:rPr lang="es-EC" sz="1100" u="none" strike="noStrike" dirty="0">
                          <a:effectLst/>
                        </a:rPr>
                        <a:t>El recuento mínimo esperado es ,06.</a:t>
                      </a:r>
                      <a:endParaRPr lang="es-EC" sz="1100" b="0"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5604219" y="2429944"/>
            <a:ext cx="5285105" cy="3113405"/>
          </a:xfrm>
          <a:prstGeom prst="rect">
            <a:avLst/>
          </a:prstGeom>
          <a:noFill/>
          <a:ln>
            <a:noFill/>
          </a:ln>
        </p:spPr>
      </p:pic>
      <p:sp>
        <p:nvSpPr>
          <p:cNvPr id="10" name="Rectángulo 9"/>
          <p:cNvSpPr/>
          <p:nvPr/>
        </p:nvSpPr>
        <p:spPr>
          <a:xfrm>
            <a:off x="868579" y="1628276"/>
            <a:ext cx="4735640" cy="830997"/>
          </a:xfrm>
          <a:prstGeom prst="rect">
            <a:avLst/>
          </a:prstGeom>
        </p:spPr>
        <p:txBody>
          <a:bodyPr wrap="square">
            <a:spAutoFit/>
          </a:bodyPr>
          <a:lstStyle/>
          <a:p>
            <a:pPr algn="just">
              <a:spcBef>
                <a:spcPts val="200"/>
              </a:spcBef>
              <a:spcAft>
                <a:spcPts val="0"/>
              </a:spcAft>
            </a:pPr>
            <a:r>
              <a:rPr lang="es-EC" sz="1600" b="1" i="1" dirty="0">
                <a:latin typeface="Times New Roman" panose="02020603050405020304" pitchFamily="18" charset="0"/>
                <a:ea typeface="Times New Roman" panose="02020603050405020304" pitchFamily="18" charset="0"/>
                <a:cs typeface="Times New Roman" panose="02020603050405020304" pitchFamily="18" charset="0"/>
              </a:rPr>
              <a:t>Señale cuál o cuáles atributos </a:t>
            </a:r>
            <a:r>
              <a:rPr lang="es-EC" sz="1600" b="1" i="1" dirty="0" smtClean="0">
                <a:latin typeface="Times New Roman" panose="02020603050405020304" pitchFamily="18" charset="0"/>
                <a:ea typeface="Times New Roman" panose="02020603050405020304" pitchFamily="18" charset="0"/>
                <a:cs typeface="Times New Roman" panose="02020603050405020304" pitchFamily="18" charset="0"/>
              </a:rPr>
              <a:t>externos </a:t>
            </a:r>
            <a:r>
              <a:rPr lang="es-EC" sz="1600" b="1" i="1" dirty="0">
                <a:latin typeface="Times New Roman" panose="02020603050405020304" pitchFamily="18" charset="0"/>
                <a:ea typeface="Times New Roman" panose="02020603050405020304" pitchFamily="18" charset="0"/>
                <a:cs typeface="Times New Roman" panose="02020603050405020304" pitchFamily="18" charset="0"/>
              </a:rPr>
              <a:t>le motivan a realizar la compra del aceite vegetal </a:t>
            </a:r>
            <a:r>
              <a:rPr lang="es-EC" sz="1600" b="1" i="1" dirty="0" smtClean="0">
                <a:latin typeface="Times New Roman" panose="02020603050405020304" pitchFamily="18" charset="0"/>
                <a:ea typeface="Times New Roman" panose="02020603050405020304" pitchFamily="18" charset="0"/>
                <a:cs typeface="Times New Roman" panose="02020603050405020304" pitchFamily="18" charset="0"/>
              </a:rPr>
              <a:t>* El </a:t>
            </a:r>
            <a:r>
              <a:rPr lang="es-EC" sz="1600" b="1" i="1" dirty="0">
                <a:latin typeface="Times New Roman" panose="02020603050405020304" pitchFamily="18" charset="0"/>
                <a:ea typeface="Times New Roman" panose="02020603050405020304" pitchFamily="18" charset="0"/>
                <a:cs typeface="Times New Roman" panose="02020603050405020304" pitchFamily="18" charset="0"/>
              </a:rPr>
              <a:t>consumo de aceite vegetal de su preferencia es procedencia</a:t>
            </a:r>
            <a:endParaRPr lang="es-EC" sz="1600" b="1"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2400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13278" y="82201"/>
            <a:ext cx="9905998" cy="760116"/>
          </a:xfrm>
        </p:spPr>
        <p:txBody>
          <a:bodyPr>
            <a:normAutofit/>
          </a:bodyPr>
          <a:lstStyle/>
          <a:p>
            <a:r>
              <a:rPr lang="es-EC" sz="2800" b="1" dirty="0" smtClean="0">
                <a:solidFill>
                  <a:srgbClr val="FFFF00"/>
                </a:solidFill>
              </a:rPr>
              <a:t>A</a:t>
            </a:r>
            <a:r>
              <a:rPr lang="es-EC" sz="2800" b="1" cap="none" dirty="0" smtClean="0">
                <a:solidFill>
                  <a:srgbClr val="FFFF00"/>
                </a:solidFill>
              </a:rPr>
              <a:t>nálisis bivariado</a:t>
            </a:r>
            <a:endParaRPr lang="es-EC" sz="2800" cap="none" dirty="0">
              <a:solidFill>
                <a:srgbClr val="FFFF0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226851383"/>
              </p:ext>
            </p:extLst>
          </p:nvPr>
        </p:nvGraphicFramePr>
        <p:xfrm>
          <a:off x="1043453" y="2587288"/>
          <a:ext cx="4456091" cy="2959626"/>
        </p:xfrm>
        <a:graphic>
          <a:graphicData uri="http://schemas.openxmlformats.org/drawingml/2006/table">
            <a:tbl>
              <a:tblPr>
                <a:tableStyleId>{5DA37D80-6434-44D0-A028-1B22A696006F}</a:tableStyleId>
              </a:tblPr>
              <a:tblGrid>
                <a:gridCol w="1247705"/>
                <a:gridCol w="1069462"/>
                <a:gridCol w="1069462"/>
                <a:gridCol w="1069462"/>
              </a:tblGrid>
              <a:tr h="847554">
                <a:tc>
                  <a:txBody>
                    <a:bodyPr/>
                    <a:lstStyle/>
                    <a:p>
                      <a:pPr algn="ctr" fontAlgn="ctr"/>
                      <a:r>
                        <a:rPr lang="es-EC" sz="1200" u="none" strike="noStrike" dirty="0">
                          <a:effectLst/>
                          <a:latin typeface="Calibri" panose="020F0502020204030204" pitchFamily="34" charset="0"/>
                        </a:rPr>
                        <a:t> </a:t>
                      </a:r>
                      <a:endParaRPr lang="es-EC" sz="12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es-EC" sz="1200" u="none" strike="noStrike" dirty="0">
                          <a:effectLst/>
                          <a:latin typeface="Calibri" panose="020F0502020204030204" pitchFamily="34" charset="0"/>
                        </a:rPr>
                        <a:t>Valor</a:t>
                      </a:r>
                      <a:endParaRPr lang="es-EC" sz="12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es-EC" sz="1200" u="none" strike="noStrike" dirty="0">
                          <a:effectLst/>
                          <a:latin typeface="Calibri" panose="020F0502020204030204" pitchFamily="34" charset="0"/>
                        </a:rPr>
                        <a:t>df</a:t>
                      </a:r>
                      <a:endParaRPr lang="es-EC" sz="12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es-EC" sz="1200" u="none" strike="noStrike" dirty="0">
                          <a:effectLst/>
                          <a:latin typeface="Calibri" panose="020F0502020204030204" pitchFamily="34" charset="0"/>
                        </a:rPr>
                        <a:t>Significación asintótica (bilateral)</a:t>
                      </a:r>
                      <a:endParaRPr lang="es-EC" sz="12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r>
              <a:tr h="627410">
                <a:tc>
                  <a:txBody>
                    <a:bodyPr/>
                    <a:lstStyle/>
                    <a:p>
                      <a:pPr algn="l" fontAlgn="ctr"/>
                      <a:r>
                        <a:rPr lang="es-EC" sz="1200" u="none" strike="noStrike">
                          <a:effectLst/>
                          <a:latin typeface="Calibri" panose="020F0502020204030204" pitchFamily="34" charset="0"/>
                        </a:rPr>
                        <a:t>Chi-cuadrado de Pearson</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dirty="0">
                          <a:effectLst/>
                          <a:latin typeface="Calibri" panose="020F0502020204030204" pitchFamily="34" charset="0"/>
                        </a:rPr>
                        <a:t>122,720</a:t>
                      </a:r>
                      <a:r>
                        <a:rPr lang="es-EC" sz="1200" u="none" strike="noStrike" baseline="30000" dirty="0">
                          <a:effectLst/>
                          <a:latin typeface="Calibri" panose="020F0502020204030204" pitchFamily="34" charset="0"/>
                        </a:rPr>
                        <a:t>a</a:t>
                      </a:r>
                      <a:endParaRPr lang="es-EC"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rPr>
                        <a:t>84</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dirty="0" smtClean="0">
                          <a:effectLst/>
                          <a:latin typeface="Calibri" panose="020F0502020204030204" pitchFamily="34" charset="0"/>
                        </a:rPr>
                        <a:t>,</a:t>
                      </a:r>
                      <a:r>
                        <a:rPr lang="es-EC" sz="1200" u="none" strike="noStrike" dirty="0">
                          <a:effectLst/>
                          <a:latin typeface="Calibri" panose="020F0502020204030204" pitchFamily="34" charset="0"/>
                        </a:rPr>
                        <a:t>004</a:t>
                      </a:r>
                      <a:endParaRPr lang="es-EC" sz="1200" b="0" i="0" u="none" strike="noStrike" dirty="0">
                        <a:solidFill>
                          <a:srgbClr val="000000"/>
                        </a:solidFill>
                        <a:effectLst/>
                        <a:latin typeface="Calibri" panose="020F0502020204030204" pitchFamily="34" charset="0"/>
                      </a:endParaRPr>
                    </a:p>
                  </a:txBody>
                  <a:tcPr marL="9525" marR="9525" marT="9525" marB="0" anchor="ctr"/>
                </a:tc>
              </a:tr>
              <a:tr h="427971">
                <a:tc>
                  <a:txBody>
                    <a:bodyPr/>
                    <a:lstStyle/>
                    <a:p>
                      <a:pPr algn="l" fontAlgn="ctr"/>
                      <a:r>
                        <a:rPr lang="es-EC" sz="1200" u="none" strike="noStrike">
                          <a:effectLst/>
                          <a:latin typeface="Calibri" panose="020F0502020204030204" pitchFamily="34" charset="0"/>
                        </a:rPr>
                        <a:t>Razón de verosimilitud</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rPr>
                        <a:t>89,201</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rPr>
                        <a:t>84</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rPr>
                        <a:t>0,328</a:t>
                      </a:r>
                      <a:endParaRPr lang="es-EC" sz="1200" b="0" i="0" u="none" strike="noStrike">
                        <a:solidFill>
                          <a:srgbClr val="000000"/>
                        </a:solidFill>
                        <a:effectLst/>
                        <a:latin typeface="Calibri" panose="020F0502020204030204" pitchFamily="34" charset="0"/>
                      </a:endParaRPr>
                    </a:p>
                  </a:txBody>
                  <a:tcPr marL="9525" marR="9525" marT="9525" marB="0" anchor="ctr"/>
                </a:tc>
              </a:tr>
              <a:tr h="429281">
                <a:tc>
                  <a:txBody>
                    <a:bodyPr/>
                    <a:lstStyle/>
                    <a:p>
                      <a:pPr algn="l" fontAlgn="ctr"/>
                      <a:r>
                        <a:rPr lang="es-EC" sz="1200" u="none" strike="noStrike">
                          <a:effectLst/>
                          <a:latin typeface="Calibri" panose="020F0502020204030204" pitchFamily="34" charset="0"/>
                        </a:rPr>
                        <a:t>N de casos válidos</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rPr>
                        <a:t>477</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rPr>
                        <a:t> </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dirty="0">
                          <a:effectLst/>
                          <a:latin typeface="Calibri" panose="020F0502020204030204" pitchFamily="34" charset="0"/>
                        </a:rPr>
                        <a:t> </a:t>
                      </a:r>
                      <a:endParaRPr lang="es-EC" sz="1200" b="0" i="0" u="none" strike="noStrike" dirty="0">
                        <a:solidFill>
                          <a:srgbClr val="000000"/>
                        </a:solidFill>
                        <a:effectLst/>
                        <a:latin typeface="Calibri" panose="020F0502020204030204" pitchFamily="34" charset="0"/>
                      </a:endParaRPr>
                    </a:p>
                  </a:txBody>
                  <a:tcPr marL="9525" marR="9525" marT="9525" marB="0" anchor="ctr"/>
                </a:tc>
              </a:tr>
              <a:tr h="627410">
                <a:tc gridSpan="4">
                  <a:txBody>
                    <a:bodyPr/>
                    <a:lstStyle/>
                    <a:p>
                      <a:pPr algn="l" fontAlgn="ctr"/>
                      <a:r>
                        <a:rPr lang="es-EC" sz="1200" u="none" strike="noStrike" dirty="0">
                          <a:effectLst/>
                          <a:latin typeface="Calibri" panose="020F0502020204030204" pitchFamily="34" charset="0"/>
                        </a:rPr>
                        <a:t>a. 108 casillas (83,7%) han esperado un recuento menor que 5.   </a:t>
                      </a:r>
                      <a:r>
                        <a:rPr lang="es-EC" sz="1200" u="none" strike="noStrike" dirty="0" smtClean="0">
                          <a:effectLst/>
                          <a:latin typeface="Calibri" panose="020F0502020204030204" pitchFamily="34" charset="0"/>
                        </a:rPr>
                        <a:t>          El </a:t>
                      </a:r>
                      <a:r>
                        <a:rPr lang="es-EC" sz="1200" u="none" strike="noStrike" dirty="0">
                          <a:effectLst/>
                          <a:latin typeface="Calibri" panose="020F0502020204030204" pitchFamily="34" charset="0"/>
                        </a:rPr>
                        <a:t>recuento mínimo esperado es ,01.</a:t>
                      </a:r>
                      <a:endParaRPr lang="es-EC" sz="12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5731627" y="2587288"/>
            <a:ext cx="5576024" cy="2959625"/>
          </a:xfrm>
          <a:prstGeom prst="rect">
            <a:avLst/>
          </a:prstGeom>
          <a:noFill/>
          <a:ln>
            <a:noFill/>
          </a:ln>
        </p:spPr>
      </p:pic>
      <p:sp>
        <p:nvSpPr>
          <p:cNvPr id="3" name="Rectángulo 2"/>
          <p:cNvSpPr/>
          <p:nvPr/>
        </p:nvSpPr>
        <p:spPr>
          <a:xfrm>
            <a:off x="1043452" y="1433720"/>
            <a:ext cx="4456092" cy="923330"/>
          </a:xfrm>
          <a:prstGeom prst="rect">
            <a:avLst/>
          </a:prstGeom>
        </p:spPr>
        <p:txBody>
          <a:bodyPr wrap="square">
            <a:spAutoFit/>
          </a:bodyPr>
          <a:lstStyle/>
          <a:p>
            <a:pPr algn="just"/>
            <a:r>
              <a:rPr lang="es-EC" b="1" i="1" dirty="0">
                <a:latin typeface="Times New Roman" panose="02020603050405020304" pitchFamily="18" charset="0"/>
                <a:ea typeface="Calibri" panose="020F0502020204030204" pitchFamily="34" charset="0"/>
              </a:rPr>
              <a:t>Señale cuál o cuáles de los atributos internos del aceite vegetal influye en la decisión de compra*Cuál es su género</a:t>
            </a:r>
            <a:endParaRPr lang="es-EC" b="1" i="1" dirty="0"/>
          </a:p>
        </p:txBody>
      </p:sp>
      <p:sp>
        <p:nvSpPr>
          <p:cNvPr id="9" name="Rectángulo 8"/>
          <p:cNvSpPr/>
          <p:nvPr/>
        </p:nvSpPr>
        <p:spPr>
          <a:xfrm>
            <a:off x="1113278" y="692497"/>
            <a:ext cx="10264199" cy="646331"/>
          </a:xfrm>
          <a:prstGeom prst="rect">
            <a:avLst/>
          </a:prstGeom>
        </p:spPr>
        <p:txBody>
          <a:bodyPr wrap="square">
            <a:spAutoFit/>
          </a:bodyPr>
          <a:lstStyle/>
          <a:p>
            <a:pPr algn="just">
              <a:spcAft>
                <a:spcPts val="0"/>
              </a:spcAft>
            </a:pPr>
            <a:r>
              <a:rPr lang="es-EC" b="1" dirty="0">
                <a:solidFill>
                  <a:srgbClr val="FFFF00"/>
                </a:solidFill>
              </a:rPr>
              <a:t>H2: Existen diferencias significativas entre los géneros con respecto a la influencia de los atributos intrínsecos en la intención de compra.</a:t>
            </a:r>
          </a:p>
        </p:txBody>
      </p:sp>
    </p:spTree>
    <p:extLst>
      <p:ext uri="{BB962C8B-B14F-4D97-AF65-F5344CB8AC3E}">
        <p14:creationId xmlns:p14="http://schemas.microsoft.com/office/powerpoint/2010/main" val="27426100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099194" y="164485"/>
            <a:ext cx="9905998" cy="760116"/>
          </a:xfrm>
        </p:spPr>
        <p:txBody>
          <a:bodyPr>
            <a:normAutofit/>
          </a:bodyPr>
          <a:lstStyle/>
          <a:p>
            <a:r>
              <a:rPr lang="es-EC" sz="2800" b="1" dirty="0" smtClean="0">
                <a:solidFill>
                  <a:srgbClr val="FFFF00"/>
                </a:solidFill>
              </a:rPr>
              <a:t>A</a:t>
            </a:r>
            <a:r>
              <a:rPr lang="es-EC" sz="2800" b="1" cap="none" dirty="0" smtClean="0">
                <a:solidFill>
                  <a:srgbClr val="FFFF00"/>
                </a:solidFill>
              </a:rPr>
              <a:t>nálisis bivariado</a:t>
            </a:r>
            <a:endParaRPr lang="es-EC" sz="2800" cap="none" dirty="0">
              <a:solidFill>
                <a:srgbClr val="FFFF00"/>
              </a:solidFill>
            </a:endParaRPr>
          </a:p>
        </p:txBody>
      </p:sp>
      <p:sp>
        <p:nvSpPr>
          <p:cNvPr id="3" name="Rectángulo 2"/>
          <p:cNvSpPr/>
          <p:nvPr/>
        </p:nvSpPr>
        <p:spPr>
          <a:xfrm>
            <a:off x="920094" y="1012721"/>
            <a:ext cx="10264199" cy="646331"/>
          </a:xfrm>
          <a:prstGeom prst="rect">
            <a:avLst/>
          </a:prstGeom>
        </p:spPr>
        <p:txBody>
          <a:bodyPr wrap="square">
            <a:spAutoFit/>
          </a:bodyPr>
          <a:lstStyle/>
          <a:p>
            <a:pPr algn="just">
              <a:spcAft>
                <a:spcPts val="0"/>
              </a:spcAft>
            </a:pPr>
            <a:r>
              <a:rPr lang="es-EC" b="1" dirty="0">
                <a:solidFill>
                  <a:srgbClr val="FFFF00"/>
                </a:solidFill>
              </a:rPr>
              <a:t>H2: Existen diferencias significativas entre los géneros con respecto a la influencia de los atributos intrínsecos en la intención de compra.</a:t>
            </a:r>
          </a:p>
        </p:txBody>
      </p:sp>
      <p:pic>
        <p:nvPicPr>
          <p:cNvPr id="8" name="Imagen 7"/>
          <p:cNvPicPr/>
          <p:nvPr/>
        </p:nvPicPr>
        <p:blipFill>
          <a:blip r:embed="rId2">
            <a:extLst>
              <a:ext uri="{28A0092B-C50C-407E-A947-70E740481C1C}">
                <a14:useLocalDpi xmlns:a14="http://schemas.microsoft.com/office/drawing/2010/main" val="0"/>
              </a:ext>
            </a:extLst>
          </a:blip>
          <a:srcRect/>
          <a:stretch>
            <a:fillRect/>
          </a:stretch>
        </p:blipFill>
        <p:spPr bwMode="auto">
          <a:xfrm>
            <a:off x="5769735" y="2313787"/>
            <a:ext cx="5705341" cy="3172115"/>
          </a:xfrm>
          <a:prstGeom prst="rect">
            <a:avLst/>
          </a:prstGeom>
          <a:noFill/>
          <a:ln>
            <a:noFill/>
          </a:ln>
        </p:spPr>
      </p:pic>
      <p:graphicFrame>
        <p:nvGraphicFramePr>
          <p:cNvPr id="9" name="Tabla 8"/>
          <p:cNvGraphicFramePr>
            <a:graphicFrameLocks noGrp="1"/>
          </p:cNvGraphicFramePr>
          <p:nvPr>
            <p:extLst>
              <p:ext uri="{D42A27DB-BD31-4B8C-83A1-F6EECF244321}">
                <p14:modId xmlns:p14="http://schemas.microsoft.com/office/powerpoint/2010/main" val="295130766"/>
              </p:ext>
            </p:extLst>
          </p:nvPr>
        </p:nvGraphicFramePr>
        <p:xfrm>
          <a:off x="920094" y="2557989"/>
          <a:ext cx="4617820" cy="2927913"/>
        </p:xfrm>
        <a:graphic>
          <a:graphicData uri="http://schemas.openxmlformats.org/drawingml/2006/table">
            <a:tbl>
              <a:tblPr>
                <a:tableStyleId>{5DA37D80-6434-44D0-A028-1B22A696006F}</a:tableStyleId>
              </a:tblPr>
              <a:tblGrid>
                <a:gridCol w="1154455"/>
                <a:gridCol w="1154455"/>
                <a:gridCol w="1154455"/>
                <a:gridCol w="1154455"/>
              </a:tblGrid>
              <a:tr h="645134">
                <a:tc>
                  <a:txBody>
                    <a:bodyPr/>
                    <a:lstStyle/>
                    <a:p>
                      <a:pPr algn="ctr" fontAlgn="ctr"/>
                      <a:r>
                        <a:rPr lang="es-EC" sz="1100" u="none" strike="noStrike" dirty="0">
                          <a:effectLst/>
                        </a:rPr>
                        <a:t> </a:t>
                      </a:r>
                      <a:endParaRPr lang="es-EC" sz="1100" b="0" i="0" u="none" strike="noStrike" dirty="0">
                        <a:solidFill>
                          <a:srgbClr val="000000"/>
                        </a:solidFill>
                        <a:effectLst/>
                        <a:latin typeface="Arial" panose="020B0604020202020204" pitchFamily="34" charset="0"/>
                      </a:endParaRPr>
                    </a:p>
                  </a:txBody>
                  <a:tcPr marL="9525" marR="9525" marT="9525" marB="0" anchor="ctr">
                    <a:solidFill>
                      <a:schemeClr val="accent2"/>
                    </a:solidFill>
                  </a:tcPr>
                </a:tc>
                <a:tc>
                  <a:txBody>
                    <a:bodyPr/>
                    <a:lstStyle/>
                    <a:p>
                      <a:pPr algn="ctr" fontAlgn="ctr"/>
                      <a:r>
                        <a:rPr lang="es-EC" sz="1100" u="none" strike="noStrike" dirty="0">
                          <a:effectLst/>
                        </a:rPr>
                        <a:t>Valor</a:t>
                      </a:r>
                      <a:endParaRPr lang="es-EC" sz="1100" b="0" i="0" u="none" strike="noStrike" dirty="0">
                        <a:solidFill>
                          <a:srgbClr val="000000"/>
                        </a:solidFill>
                        <a:effectLst/>
                        <a:latin typeface="Arial" panose="020B0604020202020204" pitchFamily="34" charset="0"/>
                      </a:endParaRPr>
                    </a:p>
                  </a:txBody>
                  <a:tcPr marL="9525" marR="9525" marT="9525" marB="0" anchor="ctr">
                    <a:solidFill>
                      <a:schemeClr val="accent2"/>
                    </a:solidFill>
                  </a:tcPr>
                </a:tc>
                <a:tc>
                  <a:txBody>
                    <a:bodyPr/>
                    <a:lstStyle/>
                    <a:p>
                      <a:pPr algn="ctr" fontAlgn="ctr"/>
                      <a:r>
                        <a:rPr lang="es-EC" sz="1100" u="none" strike="noStrike" dirty="0">
                          <a:effectLst/>
                        </a:rPr>
                        <a:t>df</a:t>
                      </a:r>
                      <a:endParaRPr lang="es-EC" sz="1100" b="0" i="0" u="none" strike="noStrike" dirty="0">
                        <a:solidFill>
                          <a:srgbClr val="000000"/>
                        </a:solidFill>
                        <a:effectLst/>
                        <a:latin typeface="Arial" panose="020B0604020202020204" pitchFamily="34" charset="0"/>
                      </a:endParaRPr>
                    </a:p>
                  </a:txBody>
                  <a:tcPr marL="9525" marR="9525" marT="9525" marB="0" anchor="ctr">
                    <a:solidFill>
                      <a:schemeClr val="accent2"/>
                    </a:solidFill>
                  </a:tcPr>
                </a:tc>
                <a:tc>
                  <a:txBody>
                    <a:bodyPr/>
                    <a:lstStyle/>
                    <a:p>
                      <a:pPr algn="ctr" fontAlgn="ctr"/>
                      <a:r>
                        <a:rPr lang="es-EC" sz="1100" u="none" strike="noStrike" dirty="0">
                          <a:effectLst/>
                        </a:rPr>
                        <a:t>Significación asintótica (bilateral)</a:t>
                      </a:r>
                      <a:endParaRPr lang="es-EC" sz="1100" b="0" i="0" u="none" strike="noStrike" dirty="0">
                        <a:solidFill>
                          <a:srgbClr val="000000"/>
                        </a:solidFill>
                        <a:effectLst/>
                        <a:latin typeface="Arial" panose="020B0604020202020204" pitchFamily="34" charset="0"/>
                      </a:endParaRPr>
                    </a:p>
                  </a:txBody>
                  <a:tcPr marL="9525" marR="9525" marT="9525" marB="0" anchor="ctr">
                    <a:solidFill>
                      <a:schemeClr val="accent2"/>
                    </a:solidFill>
                  </a:tcPr>
                </a:tc>
              </a:tr>
              <a:tr h="703030">
                <a:tc>
                  <a:txBody>
                    <a:bodyPr/>
                    <a:lstStyle/>
                    <a:p>
                      <a:pPr algn="l" fontAlgn="ctr"/>
                      <a:r>
                        <a:rPr lang="es-EC" sz="1100" u="none" strike="noStrike">
                          <a:effectLst/>
                        </a:rPr>
                        <a:t>Chi-cuadrado de Pearson</a:t>
                      </a:r>
                      <a:endParaRPr lang="es-EC" sz="11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100" u="none" strike="noStrike">
                          <a:effectLst/>
                        </a:rPr>
                        <a:t>126,930</a:t>
                      </a:r>
                      <a:r>
                        <a:rPr lang="es-EC" sz="1100" u="none" strike="noStrike" baseline="30000">
                          <a:effectLst/>
                        </a:rPr>
                        <a:t>a</a:t>
                      </a:r>
                      <a:endParaRPr lang="es-EC" sz="11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100" u="none" strike="noStrike">
                          <a:effectLst/>
                        </a:rPr>
                        <a:t>56</a:t>
                      </a:r>
                      <a:endParaRPr lang="es-EC" sz="11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100" u="none" strike="noStrike">
                          <a:effectLst/>
                        </a:rPr>
                        <a:t>0</a:t>
                      </a:r>
                      <a:endParaRPr lang="es-EC" sz="1100" b="0" i="0" u="none" strike="noStrike">
                        <a:solidFill>
                          <a:srgbClr val="000000"/>
                        </a:solidFill>
                        <a:effectLst/>
                        <a:latin typeface="Arial" panose="020B0604020202020204" pitchFamily="34" charset="0"/>
                      </a:endParaRPr>
                    </a:p>
                  </a:txBody>
                  <a:tcPr marL="9525" marR="9525" marT="9525" marB="0" anchor="ctr"/>
                </a:tc>
              </a:tr>
              <a:tr h="529340">
                <a:tc>
                  <a:txBody>
                    <a:bodyPr/>
                    <a:lstStyle/>
                    <a:p>
                      <a:pPr algn="l" fontAlgn="ctr"/>
                      <a:r>
                        <a:rPr lang="es-EC" sz="1100" u="none" strike="noStrike">
                          <a:effectLst/>
                        </a:rPr>
                        <a:t>Razón de verosimilitud</a:t>
                      </a:r>
                      <a:endParaRPr lang="es-EC" sz="11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100" u="none" strike="noStrike">
                          <a:effectLst/>
                        </a:rPr>
                        <a:t>97,169</a:t>
                      </a:r>
                      <a:endParaRPr lang="es-EC" sz="11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100" u="none" strike="noStrike">
                          <a:effectLst/>
                        </a:rPr>
                        <a:t>56</a:t>
                      </a:r>
                      <a:endParaRPr lang="es-EC" sz="11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100" u="none" strike="noStrike">
                          <a:effectLst/>
                        </a:rPr>
                        <a:t>0,001</a:t>
                      </a:r>
                      <a:endParaRPr lang="es-EC" sz="1100" b="0" i="0" u="none" strike="noStrike">
                        <a:solidFill>
                          <a:srgbClr val="000000"/>
                        </a:solidFill>
                        <a:effectLst/>
                        <a:latin typeface="Arial" panose="020B0604020202020204" pitchFamily="34" charset="0"/>
                      </a:endParaRPr>
                    </a:p>
                  </a:txBody>
                  <a:tcPr marL="9525" marR="9525" marT="9525" marB="0" anchor="ctr"/>
                </a:tc>
              </a:tr>
              <a:tr h="529340">
                <a:tc>
                  <a:txBody>
                    <a:bodyPr/>
                    <a:lstStyle/>
                    <a:p>
                      <a:pPr algn="l" fontAlgn="ctr"/>
                      <a:r>
                        <a:rPr lang="es-EC" sz="1100" u="none" strike="noStrike">
                          <a:effectLst/>
                        </a:rPr>
                        <a:t>N de casos válidos</a:t>
                      </a:r>
                      <a:endParaRPr lang="es-EC" sz="11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100" u="none" strike="noStrike">
                          <a:effectLst/>
                        </a:rPr>
                        <a:t>477</a:t>
                      </a:r>
                      <a:endParaRPr lang="es-EC"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100" u="none" strike="noStrike">
                          <a:effectLst/>
                        </a:rPr>
                        <a:t> </a:t>
                      </a:r>
                      <a:endParaRPr lang="es-EC"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100" u="none" strike="noStrike">
                          <a:effectLst/>
                        </a:rPr>
                        <a:t> </a:t>
                      </a:r>
                      <a:endParaRPr lang="es-EC" sz="1100" b="0" i="0" u="none" strike="noStrike">
                        <a:solidFill>
                          <a:srgbClr val="000000"/>
                        </a:solidFill>
                        <a:effectLst/>
                        <a:latin typeface="Arial" panose="020B0604020202020204" pitchFamily="34" charset="0"/>
                      </a:endParaRPr>
                    </a:p>
                  </a:txBody>
                  <a:tcPr marL="9525" marR="9525" marT="9525" marB="0" anchor="ctr"/>
                </a:tc>
              </a:tr>
              <a:tr h="521069">
                <a:tc gridSpan="4">
                  <a:txBody>
                    <a:bodyPr/>
                    <a:lstStyle/>
                    <a:p>
                      <a:pPr algn="l" fontAlgn="ctr"/>
                      <a:r>
                        <a:rPr lang="es-EC" sz="1100" u="none" strike="noStrike" dirty="0">
                          <a:effectLst/>
                        </a:rPr>
                        <a:t>a. 63 casillas (72,4%) han esperado un recuento menor que 5.      El recuento mínimo esperado es ,01.</a:t>
                      </a:r>
                      <a:endParaRPr lang="es-EC" sz="1100" b="0"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11" name="Rectángulo 10"/>
          <p:cNvSpPr/>
          <p:nvPr/>
        </p:nvSpPr>
        <p:spPr>
          <a:xfrm>
            <a:off x="920094" y="1735417"/>
            <a:ext cx="4617820" cy="646331"/>
          </a:xfrm>
          <a:prstGeom prst="rect">
            <a:avLst/>
          </a:prstGeom>
        </p:spPr>
        <p:txBody>
          <a:bodyPr wrap="square">
            <a:spAutoFit/>
          </a:bodyPr>
          <a:lstStyle/>
          <a:p>
            <a:r>
              <a:rPr lang="es-EC" b="1" i="1" dirty="0">
                <a:latin typeface="Times New Roman" panose="02020603050405020304" pitchFamily="18" charset="0"/>
                <a:ea typeface="Calibri" panose="020F0502020204030204" pitchFamily="34" charset="0"/>
                <a:cs typeface="Arial" panose="020B0604020202020204" pitchFamily="34" charset="0"/>
              </a:rPr>
              <a:t>Atributos externos que le motivan a realizar la compra del aceite vegetal*Género</a:t>
            </a:r>
            <a:endParaRPr lang="es-EC" dirty="0"/>
          </a:p>
        </p:txBody>
      </p:sp>
    </p:spTree>
    <p:extLst>
      <p:ext uri="{BB962C8B-B14F-4D97-AF65-F5344CB8AC3E}">
        <p14:creationId xmlns:p14="http://schemas.microsoft.com/office/powerpoint/2010/main" val="12339780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13278" y="165716"/>
            <a:ext cx="9905998" cy="760116"/>
          </a:xfrm>
        </p:spPr>
        <p:txBody>
          <a:bodyPr>
            <a:normAutofit/>
          </a:bodyPr>
          <a:lstStyle/>
          <a:p>
            <a:r>
              <a:rPr lang="es-EC" sz="2800" b="1" dirty="0" smtClean="0">
                <a:solidFill>
                  <a:srgbClr val="FFFF00"/>
                </a:solidFill>
              </a:rPr>
              <a:t>A</a:t>
            </a:r>
            <a:r>
              <a:rPr lang="es-EC" sz="2800" b="1" cap="none" dirty="0" smtClean="0">
                <a:solidFill>
                  <a:srgbClr val="FFFF00"/>
                </a:solidFill>
              </a:rPr>
              <a:t>nálisis bivariado</a:t>
            </a:r>
            <a:endParaRPr lang="es-EC" sz="2800" cap="none" dirty="0">
              <a:solidFill>
                <a:srgbClr val="FFFF00"/>
              </a:solidFill>
            </a:endParaRPr>
          </a:p>
        </p:txBody>
      </p:sp>
      <p:sp>
        <p:nvSpPr>
          <p:cNvPr id="2" name="Rectángulo 1"/>
          <p:cNvSpPr/>
          <p:nvPr/>
        </p:nvSpPr>
        <p:spPr>
          <a:xfrm>
            <a:off x="885378" y="970077"/>
            <a:ext cx="10361798" cy="646331"/>
          </a:xfrm>
          <a:prstGeom prst="rect">
            <a:avLst/>
          </a:prstGeom>
        </p:spPr>
        <p:txBody>
          <a:bodyPr wrap="square">
            <a:spAutoFit/>
          </a:bodyPr>
          <a:lstStyle/>
          <a:p>
            <a:pPr algn="just">
              <a:spcAft>
                <a:spcPts val="0"/>
              </a:spcAft>
            </a:pPr>
            <a:r>
              <a:rPr lang="es-EC" b="1" dirty="0">
                <a:solidFill>
                  <a:srgbClr val="FFFF00"/>
                </a:solidFill>
                <a:latin typeface="Arial" panose="020B0604020202020204" pitchFamily="34" charset="0"/>
                <a:ea typeface="Calibri" panose="020F0502020204030204" pitchFamily="34" charset="0"/>
              </a:rPr>
              <a:t>H3: </a:t>
            </a:r>
            <a:r>
              <a:rPr lang="es-EC" dirty="0">
                <a:solidFill>
                  <a:srgbClr val="FFFF00"/>
                </a:solidFill>
                <a:latin typeface="Arial" panose="020B0604020202020204" pitchFamily="34" charset="0"/>
                <a:ea typeface="Calibri" panose="020F0502020204030204" pitchFamily="34" charset="0"/>
              </a:rPr>
              <a:t>Existen diferencias significativas entre rangos de edad con respecto a la influencia de los atributos intrínsecos y extrínsecos en la intención de compra del aceite vegetal en el canal moderno</a:t>
            </a:r>
            <a:endParaRPr lang="es-EC" sz="2000" dirty="0">
              <a:solidFill>
                <a:srgbClr val="FFFF00"/>
              </a:solidFill>
              <a:effectLst/>
              <a:latin typeface="Times New Roman" panose="02020603050405020304" pitchFamily="18" charset="0"/>
              <a:ea typeface="Calibri" panose="020F050202020403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108706572"/>
              </p:ext>
            </p:extLst>
          </p:nvPr>
        </p:nvGraphicFramePr>
        <p:xfrm>
          <a:off x="821311" y="2805207"/>
          <a:ext cx="4555182" cy="2277641"/>
        </p:xfrm>
        <a:graphic>
          <a:graphicData uri="http://schemas.openxmlformats.org/drawingml/2006/table">
            <a:tbl>
              <a:tblPr>
                <a:tableStyleId>{5DA37D80-6434-44D0-A028-1B22A696006F}</a:tableStyleId>
              </a:tblPr>
              <a:tblGrid>
                <a:gridCol w="1755768"/>
                <a:gridCol w="844857"/>
                <a:gridCol w="734138"/>
                <a:gridCol w="1220419"/>
              </a:tblGrid>
              <a:tr h="213863">
                <a:tc gridSpan="4">
                  <a:txBody>
                    <a:bodyPr/>
                    <a:lstStyle/>
                    <a:p>
                      <a:pPr marR="38100" algn="l">
                        <a:lnSpc>
                          <a:spcPts val="1600"/>
                        </a:lnSpc>
                        <a:spcAft>
                          <a:spcPts val="0"/>
                        </a:spcAft>
                      </a:pPr>
                      <a:r>
                        <a:rPr lang="es-EC" sz="1100" dirty="0">
                          <a:effectLst/>
                        </a:rPr>
                        <a:t> </a:t>
                      </a:r>
                      <a:endParaRPr lang="es-EC" sz="12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641589">
                <a:tc>
                  <a:txBody>
                    <a:bodyPr/>
                    <a:lstStyle/>
                    <a:p>
                      <a:pPr algn="l">
                        <a:lnSpc>
                          <a:spcPct val="200000"/>
                        </a:lnSpc>
                        <a:spcAft>
                          <a:spcPts val="0"/>
                        </a:spcAft>
                      </a:pPr>
                      <a:r>
                        <a:rPr lang="es-EC" sz="1100" dirty="0">
                          <a:effectLst/>
                        </a:rPr>
                        <a:t> </a:t>
                      </a:r>
                      <a:endParaRPr lang="es-EC" sz="1200" dirty="0">
                        <a:effectLst/>
                        <a:latin typeface="Times New Roman" panose="02020603050405020304" pitchFamily="18" charset="0"/>
                        <a:ea typeface="Calibri" panose="020F0502020204030204" pitchFamily="34" charset="0"/>
                      </a:endParaRPr>
                    </a:p>
                  </a:txBody>
                  <a:tcPr marL="68580" marR="68580" marT="0" marB="0" anchor="ctr">
                    <a:solidFill>
                      <a:schemeClr val="accent2"/>
                    </a:solidFill>
                  </a:tcPr>
                </a:tc>
                <a:tc>
                  <a:txBody>
                    <a:bodyPr/>
                    <a:lstStyle/>
                    <a:p>
                      <a:pPr marL="38100" marR="38100" algn="ctr">
                        <a:lnSpc>
                          <a:spcPts val="1600"/>
                        </a:lnSpc>
                        <a:spcAft>
                          <a:spcPts val="0"/>
                        </a:spcAft>
                      </a:pPr>
                      <a:r>
                        <a:rPr lang="es-EC" sz="1100" dirty="0">
                          <a:effectLst/>
                        </a:rPr>
                        <a:t>Valor</a:t>
                      </a:r>
                      <a:endParaRPr lang="es-EC" sz="1200" dirty="0">
                        <a:effectLst/>
                        <a:latin typeface="Times New Roman" panose="02020603050405020304" pitchFamily="18" charset="0"/>
                        <a:ea typeface="Calibri" panose="020F0502020204030204" pitchFamily="34" charset="0"/>
                      </a:endParaRPr>
                    </a:p>
                  </a:txBody>
                  <a:tcPr marL="68580" marR="68580" marT="0" marB="0" anchor="ctr">
                    <a:solidFill>
                      <a:schemeClr val="accent2"/>
                    </a:solidFill>
                  </a:tcPr>
                </a:tc>
                <a:tc>
                  <a:txBody>
                    <a:bodyPr/>
                    <a:lstStyle/>
                    <a:p>
                      <a:pPr marL="38100" marR="38100" algn="ctr">
                        <a:lnSpc>
                          <a:spcPts val="1600"/>
                        </a:lnSpc>
                        <a:spcAft>
                          <a:spcPts val="0"/>
                        </a:spcAft>
                      </a:pPr>
                      <a:r>
                        <a:rPr lang="es-EC" sz="1100" dirty="0">
                          <a:effectLst/>
                        </a:rPr>
                        <a:t>df</a:t>
                      </a:r>
                      <a:endParaRPr lang="es-EC" sz="1200" dirty="0">
                        <a:effectLst/>
                        <a:latin typeface="Times New Roman" panose="02020603050405020304" pitchFamily="18" charset="0"/>
                        <a:ea typeface="Calibri" panose="020F0502020204030204" pitchFamily="34" charset="0"/>
                      </a:endParaRPr>
                    </a:p>
                  </a:txBody>
                  <a:tcPr marL="68580" marR="68580" marT="0" marB="0" anchor="ctr">
                    <a:solidFill>
                      <a:schemeClr val="accent2"/>
                    </a:solidFill>
                  </a:tcPr>
                </a:tc>
                <a:tc>
                  <a:txBody>
                    <a:bodyPr/>
                    <a:lstStyle/>
                    <a:p>
                      <a:pPr marL="38100" marR="38100" algn="ctr">
                        <a:lnSpc>
                          <a:spcPts val="1600"/>
                        </a:lnSpc>
                        <a:spcAft>
                          <a:spcPts val="0"/>
                        </a:spcAft>
                      </a:pPr>
                      <a:r>
                        <a:rPr lang="es-EC" sz="1100" dirty="0">
                          <a:effectLst/>
                        </a:rPr>
                        <a:t>Significación asintótica (bilateral)</a:t>
                      </a:r>
                      <a:endParaRPr lang="es-EC" sz="1200" dirty="0">
                        <a:effectLst/>
                        <a:latin typeface="Times New Roman" panose="02020603050405020304" pitchFamily="18" charset="0"/>
                        <a:ea typeface="Calibri" panose="020F0502020204030204" pitchFamily="34" charset="0"/>
                      </a:endParaRPr>
                    </a:p>
                  </a:txBody>
                  <a:tcPr marL="68580" marR="68580" marT="0" marB="0" anchor="ctr">
                    <a:solidFill>
                      <a:schemeClr val="accent2"/>
                    </a:solidFill>
                  </a:tcPr>
                </a:tc>
              </a:tr>
              <a:tr h="427726">
                <a:tc>
                  <a:txBody>
                    <a:bodyPr/>
                    <a:lstStyle/>
                    <a:p>
                      <a:pPr marL="38100" marR="38100" algn="l">
                        <a:lnSpc>
                          <a:spcPts val="1600"/>
                        </a:lnSpc>
                        <a:spcAft>
                          <a:spcPts val="0"/>
                        </a:spcAft>
                      </a:pPr>
                      <a:r>
                        <a:rPr lang="es-EC" sz="1100" dirty="0">
                          <a:effectLst/>
                        </a:rPr>
                        <a:t>Chi-cuadrado de Pearson</a:t>
                      </a:r>
                      <a:endParaRPr lang="es-EC" sz="12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38100" marR="38100" algn="r">
                        <a:lnSpc>
                          <a:spcPts val="1600"/>
                        </a:lnSpc>
                        <a:spcAft>
                          <a:spcPts val="0"/>
                        </a:spcAft>
                      </a:pPr>
                      <a:r>
                        <a:rPr lang="es-EC" sz="1100" dirty="0">
                          <a:effectLst/>
                        </a:rPr>
                        <a:t>2743,186</a:t>
                      </a:r>
                      <a:r>
                        <a:rPr lang="es-EC" sz="1100" baseline="30000" dirty="0">
                          <a:effectLst/>
                        </a:rPr>
                        <a:t>a</a:t>
                      </a:r>
                      <a:endParaRPr lang="es-EC" sz="12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38100" marR="38100" algn="r">
                        <a:lnSpc>
                          <a:spcPts val="1600"/>
                        </a:lnSpc>
                        <a:spcAft>
                          <a:spcPts val="0"/>
                        </a:spcAft>
                      </a:pPr>
                      <a:r>
                        <a:rPr lang="es-EC" sz="1100">
                          <a:effectLst/>
                        </a:rPr>
                        <a:t>1680</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38100" marR="38100" algn="r">
                        <a:lnSpc>
                          <a:spcPts val="1600"/>
                        </a:lnSpc>
                        <a:spcAft>
                          <a:spcPts val="0"/>
                        </a:spcAft>
                      </a:pPr>
                      <a:r>
                        <a:rPr lang="es-EC" sz="1100" dirty="0">
                          <a:effectLst/>
                        </a:rPr>
                        <a:t>,000</a:t>
                      </a:r>
                      <a:endParaRPr lang="es-EC" sz="1200" dirty="0">
                        <a:effectLst/>
                        <a:latin typeface="Times New Roman" panose="02020603050405020304" pitchFamily="18" charset="0"/>
                        <a:ea typeface="Calibri" panose="020F0502020204030204" pitchFamily="34" charset="0"/>
                      </a:endParaRPr>
                    </a:p>
                  </a:txBody>
                  <a:tcPr marL="68580" marR="68580" marT="0" marB="0" anchor="ctr"/>
                </a:tc>
              </a:tr>
              <a:tr h="213863">
                <a:tc>
                  <a:txBody>
                    <a:bodyPr/>
                    <a:lstStyle/>
                    <a:p>
                      <a:pPr marL="38100" marR="38100" algn="l">
                        <a:lnSpc>
                          <a:spcPts val="1600"/>
                        </a:lnSpc>
                        <a:spcAft>
                          <a:spcPts val="0"/>
                        </a:spcAft>
                      </a:pPr>
                      <a:r>
                        <a:rPr lang="es-EC" sz="1100">
                          <a:effectLst/>
                        </a:rPr>
                        <a:t>Razón de verosimilitud</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38100" marR="38100" algn="r">
                        <a:lnSpc>
                          <a:spcPts val="1600"/>
                        </a:lnSpc>
                        <a:spcAft>
                          <a:spcPts val="0"/>
                        </a:spcAft>
                      </a:pPr>
                      <a:r>
                        <a:rPr lang="es-EC" sz="1100">
                          <a:effectLst/>
                        </a:rPr>
                        <a:t>1168,059</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38100" marR="38100" algn="r">
                        <a:lnSpc>
                          <a:spcPts val="1600"/>
                        </a:lnSpc>
                        <a:spcAft>
                          <a:spcPts val="0"/>
                        </a:spcAft>
                      </a:pPr>
                      <a:r>
                        <a:rPr lang="es-EC" sz="1100">
                          <a:effectLst/>
                        </a:rPr>
                        <a:t>1680</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38100" marR="38100" algn="r">
                        <a:lnSpc>
                          <a:spcPts val="1600"/>
                        </a:lnSpc>
                        <a:spcAft>
                          <a:spcPts val="0"/>
                        </a:spcAft>
                      </a:pPr>
                      <a:r>
                        <a:rPr lang="es-EC" sz="1100">
                          <a:effectLst/>
                        </a:rPr>
                        <a:t>1,000</a:t>
                      </a:r>
                      <a:endParaRPr lang="es-EC" sz="1200">
                        <a:effectLst/>
                        <a:latin typeface="Times New Roman" panose="02020603050405020304" pitchFamily="18" charset="0"/>
                        <a:ea typeface="Calibri" panose="020F0502020204030204" pitchFamily="34" charset="0"/>
                      </a:endParaRPr>
                    </a:p>
                  </a:txBody>
                  <a:tcPr marL="68580" marR="68580" marT="0" marB="0" anchor="ctr"/>
                </a:tc>
              </a:tr>
              <a:tr h="352874">
                <a:tc>
                  <a:txBody>
                    <a:bodyPr/>
                    <a:lstStyle/>
                    <a:p>
                      <a:pPr marL="38100" marR="38100" algn="l">
                        <a:lnSpc>
                          <a:spcPts val="1600"/>
                        </a:lnSpc>
                        <a:spcAft>
                          <a:spcPts val="0"/>
                        </a:spcAft>
                      </a:pPr>
                      <a:r>
                        <a:rPr lang="es-EC" sz="1100">
                          <a:effectLst/>
                        </a:rPr>
                        <a:t>N de casos válidos</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38100" marR="38100" algn="r">
                        <a:lnSpc>
                          <a:spcPts val="1600"/>
                        </a:lnSpc>
                        <a:spcAft>
                          <a:spcPts val="0"/>
                        </a:spcAft>
                      </a:pPr>
                      <a:r>
                        <a:rPr lang="es-EC" sz="1100">
                          <a:effectLst/>
                        </a:rPr>
                        <a:t>477</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es-EC" sz="1100">
                          <a:effectLst/>
                        </a:rPr>
                        <a:t> </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es-EC" sz="1100">
                          <a:effectLst/>
                        </a:rPr>
                        <a:t> </a:t>
                      </a:r>
                      <a:endParaRPr lang="es-EC" sz="1200">
                        <a:effectLst/>
                        <a:latin typeface="Times New Roman" panose="02020603050405020304" pitchFamily="18" charset="0"/>
                        <a:ea typeface="Calibri" panose="020F0502020204030204" pitchFamily="34" charset="0"/>
                      </a:endParaRPr>
                    </a:p>
                  </a:txBody>
                  <a:tcPr marL="68580" marR="68580" marT="0" marB="0" anchor="ctr"/>
                </a:tc>
              </a:tr>
              <a:tr h="427726">
                <a:tc gridSpan="4">
                  <a:txBody>
                    <a:bodyPr/>
                    <a:lstStyle/>
                    <a:p>
                      <a:pPr marL="38100" marR="38100" algn="l">
                        <a:lnSpc>
                          <a:spcPts val="1600"/>
                        </a:lnSpc>
                        <a:spcAft>
                          <a:spcPts val="0"/>
                        </a:spcAft>
                      </a:pPr>
                      <a:r>
                        <a:rPr lang="es-EC" sz="1100" dirty="0">
                          <a:effectLst/>
                        </a:rPr>
                        <a:t>a. 1762 casillas (99,9%) han esperado un recuento menor que 5.      </a:t>
                      </a:r>
                      <a:r>
                        <a:rPr lang="es-EC" sz="1100" dirty="0" smtClean="0">
                          <a:effectLst/>
                        </a:rPr>
                        <a:t>               </a:t>
                      </a:r>
                      <a:r>
                        <a:rPr lang="es-EC" sz="1100" dirty="0">
                          <a:effectLst/>
                        </a:rPr>
                        <a:t>El recuento mínimo esperado es ,00.</a:t>
                      </a:r>
                      <a:endParaRPr lang="es-EC" sz="12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5" name="Rectángulo 4"/>
          <p:cNvSpPr/>
          <p:nvPr/>
        </p:nvSpPr>
        <p:spPr>
          <a:xfrm>
            <a:off x="821311" y="1704898"/>
            <a:ext cx="5244966" cy="923330"/>
          </a:xfrm>
          <a:prstGeom prst="rect">
            <a:avLst/>
          </a:prstGeom>
        </p:spPr>
        <p:txBody>
          <a:bodyPr wrap="square">
            <a:spAutoFit/>
          </a:bodyPr>
          <a:lstStyle/>
          <a:p>
            <a:pPr>
              <a:spcAft>
                <a:spcPts val="0"/>
              </a:spcAft>
            </a:pPr>
            <a:r>
              <a:rPr lang="es-EC" b="1" i="1" dirty="0">
                <a:latin typeface="Times New Roman" panose="02020603050405020304" pitchFamily="18" charset="0"/>
                <a:ea typeface="Times New Roman" panose="02020603050405020304" pitchFamily="18" charset="0"/>
                <a:cs typeface="Times New Roman" panose="02020603050405020304" pitchFamily="18" charset="0"/>
              </a:rPr>
              <a:t>Señale cuál o cuáles de los atributos internos del aceite vegetal influyen en la decisión de compra*Edad Generaciones</a:t>
            </a:r>
            <a:endParaRPr lang="es-EC"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Imagen 5"/>
          <p:cNvPicPr/>
          <p:nvPr/>
        </p:nvPicPr>
        <p:blipFill rotWithShape="1">
          <a:blip r:embed="rId2">
            <a:extLst>
              <a:ext uri="{28A0092B-C50C-407E-A947-70E740481C1C}">
                <a14:useLocalDpi xmlns:a14="http://schemas.microsoft.com/office/drawing/2010/main" val="0"/>
              </a:ext>
            </a:extLst>
          </a:blip>
          <a:srcRect b="12041"/>
          <a:stretch/>
        </p:blipFill>
        <p:spPr bwMode="auto">
          <a:xfrm>
            <a:off x="5492404" y="2166563"/>
            <a:ext cx="5870682" cy="2916285"/>
          </a:xfrm>
          <a:prstGeom prst="rect">
            <a:avLst/>
          </a:prstGeom>
          <a:noFill/>
          <a:ln>
            <a:noFill/>
          </a:ln>
        </p:spPr>
      </p:pic>
    </p:spTree>
    <p:extLst>
      <p:ext uri="{BB962C8B-B14F-4D97-AF65-F5344CB8AC3E}">
        <p14:creationId xmlns:p14="http://schemas.microsoft.com/office/powerpoint/2010/main" val="24596604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13278" y="221342"/>
            <a:ext cx="9905998" cy="760116"/>
          </a:xfrm>
        </p:spPr>
        <p:txBody>
          <a:bodyPr>
            <a:normAutofit/>
          </a:bodyPr>
          <a:lstStyle/>
          <a:p>
            <a:r>
              <a:rPr lang="es-EC" sz="2800" b="1" dirty="0" smtClean="0">
                <a:solidFill>
                  <a:srgbClr val="FFFF00"/>
                </a:solidFill>
              </a:rPr>
              <a:t>A</a:t>
            </a:r>
            <a:r>
              <a:rPr lang="es-EC" sz="2800" b="1" cap="none" dirty="0" smtClean="0">
                <a:solidFill>
                  <a:srgbClr val="FFFF00"/>
                </a:solidFill>
              </a:rPr>
              <a:t>nálisis bivariado</a:t>
            </a:r>
            <a:endParaRPr lang="es-EC" sz="2800" cap="none" dirty="0">
              <a:solidFill>
                <a:srgbClr val="FFFF00"/>
              </a:solidFill>
            </a:endParaRPr>
          </a:p>
        </p:txBody>
      </p:sp>
      <p:sp>
        <p:nvSpPr>
          <p:cNvPr id="2" name="Rectángulo 1"/>
          <p:cNvSpPr/>
          <p:nvPr/>
        </p:nvSpPr>
        <p:spPr>
          <a:xfrm>
            <a:off x="768439" y="1023069"/>
            <a:ext cx="10361798" cy="646331"/>
          </a:xfrm>
          <a:prstGeom prst="rect">
            <a:avLst/>
          </a:prstGeom>
        </p:spPr>
        <p:txBody>
          <a:bodyPr wrap="square">
            <a:spAutoFit/>
          </a:bodyPr>
          <a:lstStyle/>
          <a:p>
            <a:pPr algn="just">
              <a:spcAft>
                <a:spcPts val="0"/>
              </a:spcAft>
            </a:pPr>
            <a:r>
              <a:rPr lang="es-EC" b="1" dirty="0">
                <a:solidFill>
                  <a:srgbClr val="FFFF00"/>
                </a:solidFill>
                <a:latin typeface="Arial" panose="020B0604020202020204" pitchFamily="34" charset="0"/>
                <a:ea typeface="Calibri" panose="020F0502020204030204" pitchFamily="34" charset="0"/>
              </a:rPr>
              <a:t>H3: </a:t>
            </a:r>
            <a:r>
              <a:rPr lang="es-EC" dirty="0">
                <a:solidFill>
                  <a:srgbClr val="FFFF00"/>
                </a:solidFill>
                <a:latin typeface="Arial" panose="020B0604020202020204" pitchFamily="34" charset="0"/>
                <a:ea typeface="Calibri" panose="020F0502020204030204" pitchFamily="34" charset="0"/>
              </a:rPr>
              <a:t>Existen diferencias significativas entre rangos de edad con respecto a la influencia de los atributos intrínsecos y extrínsecos en la intención de compra del aceite vegetal en el canal moderno</a:t>
            </a:r>
            <a:endParaRPr lang="es-EC" sz="2000" dirty="0">
              <a:solidFill>
                <a:srgbClr val="FFFF00"/>
              </a:solidFill>
              <a:effectLst/>
              <a:latin typeface="Times New Roman" panose="02020603050405020304" pitchFamily="18" charset="0"/>
              <a:ea typeface="Calibri" panose="020F050202020403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2567509093"/>
              </p:ext>
            </p:extLst>
          </p:nvPr>
        </p:nvGraphicFramePr>
        <p:xfrm>
          <a:off x="885378" y="2578685"/>
          <a:ext cx="4652537" cy="2766045"/>
        </p:xfrm>
        <a:graphic>
          <a:graphicData uri="http://schemas.openxmlformats.org/drawingml/2006/table">
            <a:tbl>
              <a:tblPr>
                <a:tableStyleId>{5DA37D80-6434-44D0-A028-1B22A696006F}</a:tableStyleId>
              </a:tblPr>
              <a:tblGrid>
                <a:gridCol w="1860502"/>
                <a:gridCol w="895607"/>
                <a:gridCol w="778844"/>
                <a:gridCol w="1117584"/>
              </a:tblGrid>
              <a:tr h="961772">
                <a:tc>
                  <a:txBody>
                    <a:bodyPr/>
                    <a:lstStyle/>
                    <a:p>
                      <a:pPr algn="ctr">
                        <a:lnSpc>
                          <a:spcPct val="200000"/>
                        </a:lnSpc>
                        <a:spcAft>
                          <a:spcPts val="0"/>
                        </a:spcAft>
                      </a:pPr>
                      <a:r>
                        <a:rPr lang="es-EC" sz="1100" dirty="0">
                          <a:effectLst/>
                        </a:rPr>
                        <a:t> </a:t>
                      </a:r>
                      <a:endParaRPr lang="es-EC" sz="1200" dirty="0">
                        <a:effectLst/>
                        <a:latin typeface="Times New Roman" panose="02020603050405020304" pitchFamily="18" charset="0"/>
                        <a:ea typeface="Calibri" panose="020F0502020204030204" pitchFamily="34" charset="0"/>
                      </a:endParaRPr>
                    </a:p>
                  </a:txBody>
                  <a:tcPr marL="68580" marR="68580" marT="0" marB="0" anchor="ctr">
                    <a:solidFill>
                      <a:schemeClr val="accent2"/>
                    </a:solidFill>
                  </a:tcPr>
                </a:tc>
                <a:tc>
                  <a:txBody>
                    <a:bodyPr/>
                    <a:lstStyle/>
                    <a:p>
                      <a:pPr marL="38100" marR="38100" algn="ctr">
                        <a:lnSpc>
                          <a:spcPts val="1600"/>
                        </a:lnSpc>
                        <a:spcAft>
                          <a:spcPts val="0"/>
                        </a:spcAft>
                      </a:pPr>
                      <a:r>
                        <a:rPr lang="es-EC" sz="1100" dirty="0">
                          <a:effectLst/>
                        </a:rPr>
                        <a:t>Valor</a:t>
                      </a:r>
                      <a:endParaRPr lang="es-EC" sz="1200" dirty="0">
                        <a:effectLst/>
                        <a:latin typeface="Times New Roman" panose="02020603050405020304" pitchFamily="18" charset="0"/>
                        <a:ea typeface="Calibri" panose="020F0502020204030204" pitchFamily="34" charset="0"/>
                      </a:endParaRPr>
                    </a:p>
                  </a:txBody>
                  <a:tcPr marL="68580" marR="68580" marT="0" marB="0" anchor="ctr">
                    <a:solidFill>
                      <a:schemeClr val="accent2"/>
                    </a:solidFill>
                  </a:tcPr>
                </a:tc>
                <a:tc>
                  <a:txBody>
                    <a:bodyPr/>
                    <a:lstStyle/>
                    <a:p>
                      <a:pPr marL="38100" marR="38100" algn="ctr">
                        <a:lnSpc>
                          <a:spcPts val="1600"/>
                        </a:lnSpc>
                        <a:spcAft>
                          <a:spcPts val="0"/>
                        </a:spcAft>
                      </a:pPr>
                      <a:r>
                        <a:rPr lang="es-EC" sz="1100" dirty="0">
                          <a:effectLst/>
                        </a:rPr>
                        <a:t>df</a:t>
                      </a:r>
                      <a:endParaRPr lang="es-EC" sz="1200" dirty="0">
                        <a:effectLst/>
                        <a:latin typeface="Times New Roman" panose="02020603050405020304" pitchFamily="18" charset="0"/>
                        <a:ea typeface="Calibri" panose="020F0502020204030204" pitchFamily="34" charset="0"/>
                      </a:endParaRPr>
                    </a:p>
                  </a:txBody>
                  <a:tcPr marL="68580" marR="68580" marT="0" marB="0" anchor="ctr">
                    <a:solidFill>
                      <a:schemeClr val="accent2"/>
                    </a:solidFill>
                  </a:tcPr>
                </a:tc>
                <a:tc>
                  <a:txBody>
                    <a:bodyPr/>
                    <a:lstStyle/>
                    <a:p>
                      <a:pPr marL="38100" marR="38100" algn="ctr">
                        <a:lnSpc>
                          <a:spcPts val="1600"/>
                        </a:lnSpc>
                        <a:spcAft>
                          <a:spcPts val="0"/>
                        </a:spcAft>
                      </a:pPr>
                      <a:r>
                        <a:rPr lang="es-EC" sz="1100" dirty="0">
                          <a:effectLst/>
                        </a:rPr>
                        <a:t>Significación asintótica (bilateral)</a:t>
                      </a:r>
                      <a:endParaRPr lang="es-EC" sz="1200" dirty="0">
                        <a:effectLst/>
                        <a:latin typeface="Times New Roman" panose="02020603050405020304" pitchFamily="18" charset="0"/>
                        <a:ea typeface="Calibri" panose="020F0502020204030204" pitchFamily="34" charset="0"/>
                      </a:endParaRPr>
                    </a:p>
                  </a:txBody>
                  <a:tcPr marL="68580" marR="68580" marT="0" marB="0" anchor="ctr">
                    <a:solidFill>
                      <a:schemeClr val="accent2"/>
                    </a:solidFill>
                  </a:tcPr>
                </a:tc>
              </a:tr>
              <a:tr h="359868">
                <a:tc>
                  <a:txBody>
                    <a:bodyPr/>
                    <a:lstStyle/>
                    <a:p>
                      <a:pPr marL="38100" marR="38100" algn="l">
                        <a:lnSpc>
                          <a:spcPts val="1600"/>
                        </a:lnSpc>
                        <a:spcAft>
                          <a:spcPts val="0"/>
                        </a:spcAft>
                      </a:pPr>
                      <a:r>
                        <a:rPr lang="es-EC" sz="1100">
                          <a:effectLst/>
                        </a:rPr>
                        <a:t>Chi-cuadrado de Pearson</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38100" marR="38100" algn="r">
                        <a:lnSpc>
                          <a:spcPts val="1600"/>
                        </a:lnSpc>
                        <a:spcAft>
                          <a:spcPts val="0"/>
                        </a:spcAft>
                      </a:pPr>
                      <a:r>
                        <a:rPr lang="es-EC" sz="1100">
                          <a:effectLst/>
                        </a:rPr>
                        <a:t>1682,604</a:t>
                      </a:r>
                      <a:r>
                        <a:rPr lang="es-EC" sz="1100" baseline="30000">
                          <a:effectLst/>
                        </a:rPr>
                        <a:t>a</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38100" marR="38100" algn="r">
                        <a:lnSpc>
                          <a:spcPts val="1600"/>
                        </a:lnSpc>
                        <a:spcAft>
                          <a:spcPts val="0"/>
                        </a:spcAft>
                      </a:pPr>
                      <a:r>
                        <a:rPr lang="es-EC" sz="1100">
                          <a:effectLst/>
                        </a:rPr>
                        <a:t>1120</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38100" marR="38100" algn="r">
                        <a:lnSpc>
                          <a:spcPts val="1600"/>
                        </a:lnSpc>
                        <a:spcAft>
                          <a:spcPts val="0"/>
                        </a:spcAft>
                      </a:pPr>
                      <a:r>
                        <a:rPr lang="es-EC" sz="1100">
                          <a:effectLst/>
                        </a:rPr>
                        <a:t>,000</a:t>
                      </a:r>
                      <a:endParaRPr lang="es-EC" sz="1200">
                        <a:effectLst/>
                        <a:latin typeface="Times New Roman" panose="02020603050405020304" pitchFamily="18" charset="0"/>
                        <a:ea typeface="Calibri" panose="020F0502020204030204" pitchFamily="34" charset="0"/>
                      </a:endParaRPr>
                    </a:p>
                  </a:txBody>
                  <a:tcPr marL="68580" marR="68580" marT="0" marB="0" anchor="ctr"/>
                </a:tc>
              </a:tr>
              <a:tr h="347529">
                <a:tc>
                  <a:txBody>
                    <a:bodyPr/>
                    <a:lstStyle/>
                    <a:p>
                      <a:pPr marL="38100" marR="38100" algn="l">
                        <a:lnSpc>
                          <a:spcPts val="1600"/>
                        </a:lnSpc>
                        <a:spcAft>
                          <a:spcPts val="0"/>
                        </a:spcAft>
                      </a:pPr>
                      <a:r>
                        <a:rPr lang="es-EC" sz="1100">
                          <a:effectLst/>
                        </a:rPr>
                        <a:t>Razón de verosimilitud</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38100" marR="38100" algn="r">
                        <a:lnSpc>
                          <a:spcPts val="1600"/>
                        </a:lnSpc>
                        <a:spcAft>
                          <a:spcPts val="0"/>
                        </a:spcAft>
                      </a:pPr>
                      <a:r>
                        <a:rPr lang="es-EC" sz="1100">
                          <a:effectLst/>
                        </a:rPr>
                        <a:t>923,247</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38100" marR="38100" algn="r">
                        <a:lnSpc>
                          <a:spcPts val="1600"/>
                        </a:lnSpc>
                        <a:spcAft>
                          <a:spcPts val="0"/>
                        </a:spcAft>
                      </a:pPr>
                      <a:r>
                        <a:rPr lang="es-EC" sz="1100">
                          <a:effectLst/>
                        </a:rPr>
                        <a:t>1120</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38100" marR="38100" algn="r">
                        <a:lnSpc>
                          <a:spcPts val="1600"/>
                        </a:lnSpc>
                        <a:spcAft>
                          <a:spcPts val="0"/>
                        </a:spcAft>
                      </a:pPr>
                      <a:r>
                        <a:rPr lang="es-EC" sz="1100">
                          <a:effectLst/>
                        </a:rPr>
                        <a:t>1,000</a:t>
                      </a:r>
                      <a:endParaRPr lang="es-EC" sz="1200">
                        <a:effectLst/>
                        <a:latin typeface="Times New Roman" panose="02020603050405020304" pitchFamily="18" charset="0"/>
                        <a:ea typeface="Calibri" panose="020F0502020204030204" pitchFamily="34" charset="0"/>
                      </a:endParaRPr>
                    </a:p>
                  </a:txBody>
                  <a:tcPr marL="68580" marR="68580" marT="0" marB="0" anchor="ctr"/>
                </a:tc>
              </a:tr>
              <a:tr h="464126">
                <a:tc>
                  <a:txBody>
                    <a:bodyPr/>
                    <a:lstStyle/>
                    <a:p>
                      <a:pPr marL="38100" marR="38100" algn="l">
                        <a:lnSpc>
                          <a:spcPts val="1600"/>
                        </a:lnSpc>
                        <a:spcAft>
                          <a:spcPts val="0"/>
                        </a:spcAft>
                      </a:pPr>
                      <a:r>
                        <a:rPr lang="es-EC" sz="1100">
                          <a:effectLst/>
                        </a:rPr>
                        <a:t>N de casos válidos</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38100" marR="38100" algn="r">
                        <a:lnSpc>
                          <a:spcPts val="1600"/>
                        </a:lnSpc>
                        <a:spcAft>
                          <a:spcPts val="0"/>
                        </a:spcAft>
                      </a:pPr>
                      <a:r>
                        <a:rPr lang="es-EC" sz="1100">
                          <a:effectLst/>
                        </a:rPr>
                        <a:t>477</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es-EC" sz="1100">
                          <a:effectLst/>
                        </a:rPr>
                        <a:t> </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es-EC" sz="1100">
                          <a:effectLst/>
                        </a:rPr>
                        <a:t> </a:t>
                      </a:r>
                      <a:endParaRPr lang="es-EC" sz="1200">
                        <a:effectLst/>
                        <a:latin typeface="Times New Roman" panose="02020603050405020304" pitchFamily="18" charset="0"/>
                        <a:ea typeface="Calibri" panose="020F0502020204030204" pitchFamily="34" charset="0"/>
                      </a:endParaRPr>
                    </a:p>
                  </a:txBody>
                  <a:tcPr marL="68580" marR="68580" marT="0" marB="0" anchor="ctr"/>
                </a:tc>
              </a:tr>
              <a:tr h="632750">
                <a:tc gridSpan="4">
                  <a:txBody>
                    <a:bodyPr/>
                    <a:lstStyle/>
                    <a:p>
                      <a:pPr marL="38100" marR="38100" algn="l">
                        <a:lnSpc>
                          <a:spcPts val="1600"/>
                        </a:lnSpc>
                        <a:spcAft>
                          <a:spcPts val="0"/>
                        </a:spcAft>
                      </a:pPr>
                      <a:r>
                        <a:rPr lang="es-EC" sz="1100" dirty="0">
                          <a:effectLst/>
                        </a:rPr>
                        <a:t>a. 1183 casillas (99,5%) han esperado un recuento menor que 5.       </a:t>
                      </a:r>
                      <a:r>
                        <a:rPr lang="es-EC" sz="1100" dirty="0" smtClean="0">
                          <a:effectLst/>
                        </a:rPr>
                        <a:t>                </a:t>
                      </a:r>
                      <a:r>
                        <a:rPr lang="es-EC" sz="1100" dirty="0">
                          <a:effectLst/>
                        </a:rPr>
                        <a:t>El recuento mínimo esperado es ,00.</a:t>
                      </a:r>
                      <a:endParaRPr lang="es-EC" sz="12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9" name="Imagen 8"/>
          <p:cNvPicPr/>
          <p:nvPr/>
        </p:nvPicPr>
        <p:blipFill rotWithShape="1">
          <a:blip r:embed="rId2">
            <a:extLst>
              <a:ext uri="{28A0092B-C50C-407E-A947-70E740481C1C}">
                <a14:useLocalDpi xmlns:a14="http://schemas.microsoft.com/office/drawing/2010/main" val="0"/>
              </a:ext>
            </a:extLst>
          </a:blip>
          <a:srcRect b="23914"/>
          <a:stretch/>
        </p:blipFill>
        <p:spPr bwMode="auto">
          <a:xfrm>
            <a:off x="5712651" y="2578686"/>
            <a:ext cx="5306625" cy="2766045"/>
          </a:xfrm>
          <a:prstGeom prst="rect">
            <a:avLst/>
          </a:prstGeom>
          <a:noFill/>
          <a:ln>
            <a:noFill/>
          </a:ln>
          <a:extLst>
            <a:ext uri="{53640926-AAD7-44D8-BBD7-CCE9431645EC}">
              <a14:shadowObscured xmlns:a14="http://schemas.microsoft.com/office/drawing/2010/main"/>
            </a:ext>
          </a:extLst>
        </p:spPr>
      </p:pic>
      <p:sp>
        <p:nvSpPr>
          <p:cNvPr id="11" name="Rectángulo 10"/>
          <p:cNvSpPr/>
          <p:nvPr/>
        </p:nvSpPr>
        <p:spPr>
          <a:xfrm>
            <a:off x="768439" y="1749584"/>
            <a:ext cx="4944212" cy="646331"/>
          </a:xfrm>
          <a:prstGeom prst="rect">
            <a:avLst/>
          </a:prstGeom>
        </p:spPr>
        <p:txBody>
          <a:bodyPr wrap="square">
            <a:spAutoFit/>
          </a:bodyPr>
          <a:lstStyle/>
          <a:p>
            <a:r>
              <a:rPr lang="es-EC" b="1" i="1" dirty="0">
                <a:latin typeface="Times New Roman" panose="02020603050405020304" pitchFamily="18" charset="0"/>
                <a:ea typeface="Calibri" panose="020F0502020204030204" pitchFamily="34" charset="0"/>
                <a:cs typeface="Arial" panose="020B0604020202020204" pitchFamily="34" charset="0"/>
              </a:rPr>
              <a:t>Señale cuál o cuáles atributos externos le motivan a realizar la compra del aceite vegetal* Edad</a:t>
            </a:r>
            <a:endParaRPr lang="es-EC" dirty="0"/>
          </a:p>
        </p:txBody>
      </p:sp>
    </p:spTree>
    <p:extLst>
      <p:ext uri="{BB962C8B-B14F-4D97-AF65-F5344CB8AC3E}">
        <p14:creationId xmlns:p14="http://schemas.microsoft.com/office/powerpoint/2010/main" val="39508261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13278" y="261737"/>
            <a:ext cx="9905998" cy="760116"/>
          </a:xfrm>
        </p:spPr>
        <p:txBody>
          <a:bodyPr>
            <a:normAutofit/>
          </a:bodyPr>
          <a:lstStyle/>
          <a:p>
            <a:r>
              <a:rPr lang="es-EC" sz="2800" b="1" dirty="0" smtClean="0">
                <a:solidFill>
                  <a:srgbClr val="FFFF00"/>
                </a:solidFill>
              </a:rPr>
              <a:t>A</a:t>
            </a:r>
            <a:r>
              <a:rPr lang="es-EC" sz="2800" b="1" cap="none" dirty="0" smtClean="0">
                <a:solidFill>
                  <a:srgbClr val="FFFF00"/>
                </a:solidFill>
              </a:rPr>
              <a:t>nálisis bivariado</a:t>
            </a:r>
            <a:endParaRPr lang="es-EC" sz="2800" cap="none" dirty="0">
              <a:solidFill>
                <a:srgbClr val="FFFF00"/>
              </a:solidFill>
            </a:endParaRPr>
          </a:p>
        </p:txBody>
      </p:sp>
      <p:sp>
        <p:nvSpPr>
          <p:cNvPr id="3" name="Rectángulo 2"/>
          <p:cNvSpPr/>
          <p:nvPr/>
        </p:nvSpPr>
        <p:spPr>
          <a:xfrm>
            <a:off x="945849" y="2216185"/>
            <a:ext cx="4396105" cy="1200329"/>
          </a:xfrm>
          <a:prstGeom prst="rect">
            <a:avLst/>
          </a:prstGeom>
        </p:spPr>
        <p:txBody>
          <a:bodyPr wrap="square">
            <a:spAutoFit/>
          </a:bodyPr>
          <a:lstStyle/>
          <a:p>
            <a:pPr algn="just"/>
            <a:r>
              <a:rPr lang="es-EC" b="1" i="1" dirty="0">
                <a:latin typeface="Times New Roman" panose="02020603050405020304" pitchFamily="18" charset="0"/>
                <a:ea typeface="Calibri" panose="020F0502020204030204" pitchFamily="34" charset="0"/>
                <a:cs typeface="Arial" panose="020B0604020202020204" pitchFamily="34" charset="0"/>
              </a:rPr>
              <a:t>Señale cuál o cuáles de los atributos internos del aceite vegetal influye en la decisión de compra*Residencia zonal en el distrito metropolitano de Quito</a:t>
            </a:r>
            <a:endParaRPr lang="es-EC" b="1" dirty="0"/>
          </a:p>
        </p:txBody>
      </p:sp>
      <p:graphicFrame>
        <p:nvGraphicFramePr>
          <p:cNvPr id="5" name="Tabla 4"/>
          <p:cNvGraphicFramePr>
            <a:graphicFrameLocks noGrp="1"/>
          </p:cNvGraphicFramePr>
          <p:nvPr>
            <p:extLst>
              <p:ext uri="{D42A27DB-BD31-4B8C-83A1-F6EECF244321}">
                <p14:modId xmlns:p14="http://schemas.microsoft.com/office/powerpoint/2010/main" val="1500940023"/>
              </p:ext>
            </p:extLst>
          </p:nvPr>
        </p:nvGraphicFramePr>
        <p:xfrm>
          <a:off x="945850" y="3543981"/>
          <a:ext cx="4396105" cy="1816100"/>
        </p:xfrm>
        <a:graphic>
          <a:graphicData uri="http://schemas.openxmlformats.org/drawingml/2006/table">
            <a:tbl>
              <a:tblPr>
                <a:tableStyleId>{5DA37D80-6434-44D0-A028-1B22A696006F}</a:tableStyleId>
              </a:tblPr>
              <a:tblGrid>
                <a:gridCol w="1790065"/>
                <a:gridCol w="781685"/>
                <a:gridCol w="748030"/>
                <a:gridCol w="1076325"/>
              </a:tblGrid>
              <a:tr h="474345">
                <a:tc>
                  <a:txBody>
                    <a:bodyPr/>
                    <a:lstStyle/>
                    <a:p>
                      <a:pPr algn="ctr">
                        <a:lnSpc>
                          <a:spcPct val="200000"/>
                        </a:lnSpc>
                        <a:spcAft>
                          <a:spcPts val="0"/>
                        </a:spcAft>
                      </a:pPr>
                      <a:r>
                        <a:rPr lang="es-EC" sz="1100" dirty="0">
                          <a:effectLst/>
                        </a:rPr>
                        <a:t> </a:t>
                      </a:r>
                      <a:endParaRPr lang="es-EC" sz="1200" dirty="0">
                        <a:effectLst/>
                        <a:latin typeface="Times New Roman" panose="02020603050405020304" pitchFamily="18" charset="0"/>
                        <a:ea typeface="Calibri" panose="020F0502020204030204" pitchFamily="34" charset="0"/>
                      </a:endParaRPr>
                    </a:p>
                  </a:txBody>
                  <a:tcPr marL="68580" marR="68580" marT="0" marB="0" anchor="ctr">
                    <a:solidFill>
                      <a:schemeClr val="accent2"/>
                    </a:solidFill>
                  </a:tcPr>
                </a:tc>
                <a:tc>
                  <a:txBody>
                    <a:bodyPr/>
                    <a:lstStyle/>
                    <a:p>
                      <a:pPr marL="38100" marR="38100" algn="ctr">
                        <a:lnSpc>
                          <a:spcPts val="1600"/>
                        </a:lnSpc>
                        <a:spcAft>
                          <a:spcPts val="0"/>
                        </a:spcAft>
                      </a:pPr>
                      <a:r>
                        <a:rPr lang="es-EC" sz="1100" dirty="0">
                          <a:effectLst/>
                        </a:rPr>
                        <a:t>Valor</a:t>
                      </a:r>
                      <a:endParaRPr lang="es-EC" sz="1200" dirty="0">
                        <a:effectLst/>
                        <a:latin typeface="Times New Roman" panose="02020603050405020304" pitchFamily="18" charset="0"/>
                        <a:ea typeface="Calibri" panose="020F0502020204030204" pitchFamily="34" charset="0"/>
                      </a:endParaRPr>
                    </a:p>
                  </a:txBody>
                  <a:tcPr marL="68580" marR="68580" marT="0" marB="0" anchor="ctr">
                    <a:solidFill>
                      <a:schemeClr val="accent2"/>
                    </a:solidFill>
                  </a:tcPr>
                </a:tc>
                <a:tc>
                  <a:txBody>
                    <a:bodyPr/>
                    <a:lstStyle/>
                    <a:p>
                      <a:pPr marL="38100" marR="38100" algn="ctr">
                        <a:lnSpc>
                          <a:spcPts val="1600"/>
                        </a:lnSpc>
                        <a:spcAft>
                          <a:spcPts val="0"/>
                        </a:spcAft>
                      </a:pPr>
                      <a:r>
                        <a:rPr lang="es-EC" sz="1100" dirty="0">
                          <a:effectLst/>
                        </a:rPr>
                        <a:t>Df</a:t>
                      </a:r>
                      <a:endParaRPr lang="es-EC" sz="1200" dirty="0">
                        <a:effectLst/>
                        <a:latin typeface="Times New Roman" panose="02020603050405020304" pitchFamily="18" charset="0"/>
                        <a:ea typeface="Calibri" panose="020F0502020204030204" pitchFamily="34" charset="0"/>
                      </a:endParaRPr>
                    </a:p>
                  </a:txBody>
                  <a:tcPr marL="68580" marR="68580" marT="0" marB="0" anchor="ctr">
                    <a:solidFill>
                      <a:schemeClr val="accent2"/>
                    </a:solidFill>
                  </a:tcPr>
                </a:tc>
                <a:tc>
                  <a:txBody>
                    <a:bodyPr/>
                    <a:lstStyle/>
                    <a:p>
                      <a:pPr marL="38100" marR="38100" algn="ctr">
                        <a:lnSpc>
                          <a:spcPts val="1600"/>
                        </a:lnSpc>
                        <a:spcAft>
                          <a:spcPts val="0"/>
                        </a:spcAft>
                      </a:pPr>
                      <a:r>
                        <a:rPr lang="es-EC" sz="1100" dirty="0">
                          <a:effectLst/>
                        </a:rPr>
                        <a:t>Significación asintótica (bilateral)</a:t>
                      </a:r>
                      <a:endParaRPr lang="es-EC" sz="1200" dirty="0">
                        <a:effectLst/>
                        <a:latin typeface="Times New Roman" panose="02020603050405020304" pitchFamily="18" charset="0"/>
                        <a:ea typeface="Calibri" panose="020F0502020204030204" pitchFamily="34" charset="0"/>
                      </a:endParaRPr>
                    </a:p>
                  </a:txBody>
                  <a:tcPr marL="68580" marR="68580" marT="0" marB="0" anchor="ctr">
                    <a:solidFill>
                      <a:schemeClr val="accent2"/>
                    </a:solidFill>
                  </a:tcPr>
                </a:tc>
              </a:tr>
              <a:tr h="236855">
                <a:tc>
                  <a:txBody>
                    <a:bodyPr/>
                    <a:lstStyle/>
                    <a:p>
                      <a:pPr marL="38100" marR="38100" algn="l">
                        <a:lnSpc>
                          <a:spcPts val="1600"/>
                        </a:lnSpc>
                        <a:spcAft>
                          <a:spcPts val="0"/>
                        </a:spcAft>
                      </a:pPr>
                      <a:r>
                        <a:rPr lang="es-EC" sz="1100">
                          <a:effectLst/>
                        </a:rPr>
                        <a:t>Chi-cuadrado de Pearson</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38100" marR="38100" algn="r">
                        <a:lnSpc>
                          <a:spcPts val="1600"/>
                        </a:lnSpc>
                        <a:spcAft>
                          <a:spcPts val="0"/>
                        </a:spcAft>
                      </a:pPr>
                      <a:r>
                        <a:rPr lang="es-EC" sz="1100">
                          <a:effectLst/>
                        </a:rPr>
                        <a:t>446,107</a:t>
                      </a:r>
                      <a:r>
                        <a:rPr lang="es-EC" sz="1100" baseline="30000">
                          <a:effectLst/>
                        </a:rPr>
                        <a:t>a</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38100" marR="38100" algn="r">
                        <a:lnSpc>
                          <a:spcPts val="1600"/>
                        </a:lnSpc>
                        <a:spcAft>
                          <a:spcPts val="0"/>
                        </a:spcAft>
                      </a:pPr>
                      <a:r>
                        <a:rPr lang="es-EC" sz="1100">
                          <a:effectLst/>
                        </a:rPr>
                        <a:t>336</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38100" marR="38100" algn="r">
                        <a:lnSpc>
                          <a:spcPts val="1600"/>
                        </a:lnSpc>
                        <a:spcAft>
                          <a:spcPts val="0"/>
                        </a:spcAft>
                      </a:pPr>
                      <a:r>
                        <a:rPr lang="es-EC" sz="1100">
                          <a:effectLst/>
                        </a:rPr>
                        <a:t>,000</a:t>
                      </a:r>
                      <a:endParaRPr lang="es-EC" sz="1200">
                        <a:effectLst/>
                        <a:latin typeface="Times New Roman" panose="02020603050405020304" pitchFamily="18" charset="0"/>
                        <a:ea typeface="Calibri" panose="020F0502020204030204" pitchFamily="34" charset="0"/>
                      </a:endParaRPr>
                    </a:p>
                  </a:txBody>
                  <a:tcPr marL="68580" marR="68580" marT="0" marB="0" anchor="ctr"/>
                </a:tc>
              </a:tr>
              <a:tr h="227965">
                <a:tc>
                  <a:txBody>
                    <a:bodyPr/>
                    <a:lstStyle/>
                    <a:p>
                      <a:pPr marL="38100" marR="38100" algn="l">
                        <a:lnSpc>
                          <a:spcPts val="1600"/>
                        </a:lnSpc>
                        <a:spcAft>
                          <a:spcPts val="0"/>
                        </a:spcAft>
                      </a:pPr>
                      <a:r>
                        <a:rPr lang="es-EC" sz="1100">
                          <a:effectLst/>
                        </a:rPr>
                        <a:t>Razón de verosimilitud</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38100" marR="38100" algn="r">
                        <a:lnSpc>
                          <a:spcPts val="1600"/>
                        </a:lnSpc>
                        <a:spcAft>
                          <a:spcPts val="0"/>
                        </a:spcAft>
                      </a:pPr>
                      <a:r>
                        <a:rPr lang="es-EC" sz="1100">
                          <a:effectLst/>
                        </a:rPr>
                        <a:t>412,630</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38100" marR="38100" algn="r">
                        <a:lnSpc>
                          <a:spcPts val="1600"/>
                        </a:lnSpc>
                        <a:spcAft>
                          <a:spcPts val="0"/>
                        </a:spcAft>
                      </a:pPr>
                      <a:r>
                        <a:rPr lang="es-EC" sz="1100">
                          <a:effectLst/>
                        </a:rPr>
                        <a:t>336</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38100" marR="38100" algn="r">
                        <a:lnSpc>
                          <a:spcPts val="1600"/>
                        </a:lnSpc>
                        <a:spcAft>
                          <a:spcPts val="0"/>
                        </a:spcAft>
                      </a:pPr>
                      <a:r>
                        <a:rPr lang="es-EC" sz="1100">
                          <a:effectLst/>
                        </a:rPr>
                        <a:t>,003</a:t>
                      </a:r>
                      <a:endParaRPr lang="es-EC" sz="1200">
                        <a:effectLst/>
                        <a:latin typeface="Times New Roman" panose="02020603050405020304" pitchFamily="18" charset="0"/>
                        <a:ea typeface="Calibri" panose="020F0502020204030204" pitchFamily="34" charset="0"/>
                      </a:endParaRPr>
                    </a:p>
                  </a:txBody>
                  <a:tcPr marL="68580" marR="68580" marT="0" marB="0" anchor="ctr"/>
                </a:tc>
              </a:tr>
              <a:tr h="117475">
                <a:tc>
                  <a:txBody>
                    <a:bodyPr/>
                    <a:lstStyle/>
                    <a:p>
                      <a:pPr marL="38100" marR="38100" algn="l">
                        <a:lnSpc>
                          <a:spcPts val="1600"/>
                        </a:lnSpc>
                        <a:spcAft>
                          <a:spcPts val="0"/>
                        </a:spcAft>
                      </a:pPr>
                      <a:r>
                        <a:rPr lang="es-EC" sz="1100">
                          <a:effectLst/>
                        </a:rPr>
                        <a:t>N de casos válidos</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38100" marR="38100" algn="r">
                        <a:lnSpc>
                          <a:spcPts val="1600"/>
                        </a:lnSpc>
                        <a:spcAft>
                          <a:spcPts val="0"/>
                        </a:spcAft>
                      </a:pPr>
                      <a:r>
                        <a:rPr lang="es-EC" sz="1100" dirty="0">
                          <a:effectLst/>
                        </a:rPr>
                        <a:t>477</a:t>
                      </a:r>
                      <a:endParaRPr lang="es-EC" sz="12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es-EC" sz="1100">
                          <a:effectLst/>
                        </a:rPr>
                        <a:t> </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es-EC" sz="1100">
                          <a:effectLst/>
                        </a:rPr>
                        <a:t> </a:t>
                      </a:r>
                      <a:endParaRPr lang="es-EC" sz="1200">
                        <a:effectLst/>
                        <a:latin typeface="Times New Roman" panose="02020603050405020304" pitchFamily="18" charset="0"/>
                        <a:ea typeface="Calibri" panose="020F0502020204030204" pitchFamily="34" charset="0"/>
                      </a:endParaRPr>
                    </a:p>
                  </a:txBody>
                  <a:tcPr marL="68580" marR="68580" marT="0" marB="0" anchor="ctr"/>
                </a:tc>
              </a:tr>
              <a:tr h="236855">
                <a:tc gridSpan="4">
                  <a:txBody>
                    <a:bodyPr/>
                    <a:lstStyle/>
                    <a:p>
                      <a:pPr marL="38100" marR="38100" algn="l">
                        <a:lnSpc>
                          <a:spcPts val="1600"/>
                        </a:lnSpc>
                        <a:spcAft>
                          <a:spcPts val="0"/>
                        </a:spcAft>
                      </a:pPr>
                      <a:r>
                        <a:rPr lang="es-EC" sz="1100" dirty="0">
                          <a:effectLst/>
                        </a:rPr>
                        <a:t>a. 360 casillas (93,0%) han esperado un recuento menor que 5.   </a:t>
                      </a:r>
                      <a:r>
                        <a:rPr lang="es-EC" sz="1100" dirty="0" smtClean="0">
                          <a:effectLst/>
                        </a:rPr>
                        <a:t>             </a:t>
                      </a:r>
                      <a:r>
                        <a:rPr lang="es-EC" sz="1100" dirty="0">
                          <a:effectLst/>
                        </a:rPr>
                        <a:t>El recuento mínimo esperado es ,11.</a:t>
                      </a:r>
                      <a:endParaRPr lang="es-EC" sz="12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6" name="Rectángulo 5"/>
          <p:cNvSpPr/>
          <p:nvPr/>
        </p:nvSpPr>
        <p:spPr>
          <a:xfrm>
            <a:off x="945851" y="1085586"/>
            <a:ext cx="10632255" cy="923330"/>
          </a:xfrm>
          <a:prstGeom prst="rect">
            <a:avLst/>
          </a:prstGeom>
        </p:spPr>
        <p:txBody>
          <a:bodyPr wrap="square">
            <a:spAutoFit/>
          </a:bodyPr>
          <a:lstStyle/>
          <a:p>
            <a:pPr algn="just">
              <a:spcAft>
                <a:spcPts val="0"/>
              </a:spcAft>
            </a:pPr>
            <a:r>
              <a:rPr lang="es-EC" b="1" dirty="0">
                <a:solidFill>
                  <a:srgbClr val="FFFF00"/>
                </a:solidFill>
                <a:latin typeface="Arial" panose="020B0604020202020204" pitchFamily="34" charset="0"/>
                <a:ea typeface="Calibri" panose="020F0502020204030204" pitchFamily="34" charset="0"/>
              </a:rPr>
              <a:t>H4:</a:t>
            </a:r>
            <a:r>
              <a:rPr lang="es-EC" dirty="0">
                <a:solidFill>
                  <a:srgbClr val="FFFF00"/>
                </a:solidFill>
                <a:latin typeface="Arial" panose="020B0604020202020204" pitchFamily="34" charset="0"/>
                <a:ea typeface="Calibri" panose="020F0502020204030204" pitchFamily="34" charset="0"/>
              </a:rPr>
              <a:t> Existen diferencias significativas en las diferentes administraciones zonales con respecto a la influencia de los atributos intrínsecos y extrínsecos en la intención de compra del aceite vegetal en el canal moderno. </a:t>
            </a:r>
            <a:endParaRPr lang="es-EC" sz="2000" dirty="0">
              <a:solidFill>
                <a:srgbClr val="FFFF00"/>
              </a:solidFill>
              <a:effectLst/>
              <a:latin typeface="Times New Roman" panose="02020603050405020304" pitchFamily="18" charset="0"/>
              <a:ea typeface="Calibri" panose="020F0502020204030204" pitchFamily="34" charset="0"/>
            </a:endParaRPr>
          </a:p>
        </p:txBody>
      </p:sp>
      <p:pic>
        <p:nvPicPr>
          <p:cNvPr id="12" name="Imagen 11"/>
          <p:cNvPicPr/>
          <p:nvPr/>
        </p:nvPicPr>
        <p:blipFill>
          <a:blip r:embed="rId2">
            <a:extLst>
              <a:ext uri="{28A0092B-C50C-407E-A947-70E740481C1C}">
                <a14:useLocalDpi xmlns:a14="http://schemas.microsoft.com/office/drawing/2010/main" val="0"/>
              </a:ext>
            </a:extLst>
          </a:blip>
          <a:srcRect/>
          <a:stretch>
            <a:fillRect/>
          </a:stretch>
        </p:blipFill>
        <p:spPr bwMode="auto">
          <a:xfrm>
            <a:off x="5437969" y="2449555"/>
            <a:ext cx="6140137" cy="2910526"/>
          </a:xfrm>
          <a:prstGeom prst="rect">
            <a:avLst/>
          </a:prstGeom>
          <a:noFill/>
          <a:ln>
            <a:noFill/>
          </a:ln>
        </p:spPr>
      </p:pic>
    </p:spTree>
    <p:extLst>
      <p:ext uri="{BB962C8B-B14F-4D97-AF65-F5344CB8AC3E}">
        <p14:creationId xmlns:p14="http://schemas.microsoft.com/office/powerpoint/2010/main" val="2620146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solidFill>
                  <a:srgbClr val="3EDB13"/>
                </a:solidFill>
              </a:rPr>
              <a:t>Hipótesis</a:t>
            </a:r>
            <a:r>
              <a:rPr lang="es-EC" b="1" dirty="0"/>
              <a:t/>
            </a:r>
            <a:br>
              <a:rPr lang="es-EC" b="1" dirty="0"/>
            </a:br>
            <a:endParaRPr lang="es-EC" dirty="0"/>
          </a:p>
        </p:txBody>
      </p:sp>
      <p:sp>
        <p:nvSpPr>
          <p:cNvPr id="3" name="Marcador de contenido 2"/>
          <p:cNvSpPr>
            <a:spLocks noGrp="1"/>
          </p:cNvSpPr>
          <p:nvPr>
            <p:ph idx="1"/>
          </p:nvPr>
        </p:nvSpPr>
        <p:spPr>
          <a:xfrm>
            <a:off x="903288" y="1634028"/>
            <a:ext cx="9706097" cy="3137997"/>
          </a:xfrm>
        </p:spPr>
        <p:txBody>
          <a:bodyPr>
            <a:noAutofit/>
          </a:bodyPr>
          <a:lstStyle/>
          <a:p>
            <a:pPr lvl="0" algn="just"/>
            <a:r>
              <a:rPr lang="es-EC" sz="2000" dirty="0">
                <a:solidFill>
                  <a:srgbClr val="FFFF00"/>
                </a:solidFill>
              </a:rPr>
              <a:t>H1: </a:t>
            </a:r>
            <a:r>
              <a:rPr lang="es-EC" sz="2000" dirty="0"/>
              <a:t>Existe relación significativa entre los atributos intrínsecos y extrínsecos del producto, con la intención de compra del aceite vegetal </a:t>
            </a:r>
            <a:r>
              <a:rPr lang="es-EC" sz="2000" dirty="0" smtClean="0"/>
              <a:t>nacional</a:t>
            </a:r>
            <a:endParaRPr lang="es-EC" sz="2000" dirty="0"/>
          </a:p>
          <a:p>
            <a:pPr lvl="0" algn="just"/>
            <a:r>
              <a:rPr lang="es-EC" sz="2000" dirty="0">
                <a:solidFill>
                  <a:srgbClr val="FFFF00"/>
                </a:solidFill>
              </a:rPr>
              <a:t>H2: </a:t>
            </a:r>
            <a:r>
              <a:rPr lang="es-EC" sz="2000" dirty="0"/>
              <a:t>Existen diferencias significativas entre los géneros con respecto a la influencia de los atributos intrínsecos y extrínsecos en la intención de </a:t>
            </a:r>
            <a:r>
              <a:rPr lang="es-EC" sz="2000" dirty="0" smtClean="0"/>
              <a:t>compra.</a:t>
            </a:r>
          </a:p>
          <a:p>
            <a:pPr lvl="0" algn="just"/>
            <a:r>
              <a:rPr lang="es-EC" sz="2000" dirty="0" smtClean="0">
                <a:solidFill>
                  <a:srgbClr val="FFFF00"/>
                </a:solidFill>
              </a:rPr>
              <a:t>H3</a:t>
            </a:r>
            <a:r>
              <a:rPr lang="es-EC" sz="2000" dirty="0">
                <a:solidFill>
                  <a:srgbClr val="FFFF00"/>
                </a:solidFill>
              </a:rPr>
              <a:t>: </a:t>
            </a:r>
            <a:r>
              <a:rPr lang="es-EC" sz="2000" dirty="0"/>
              <a:t>Existen diferencias significativas entre rangos de edad con respecto a la influencia de los atributos intrínsecos y extrínsecos en la intención de compra del aceite vegetal en el canal moderno</a:t>
            </a:r>
            <a:r>
              <a:rPr lang="es-EC" sz="2000" dirty="0" smtClean="0"/>
              <a:t>.</a:t>
            </a:r>
          </a:p>
          <a:p>
            <a:pPr lvl="0" algn="just"/>
            <a:r>
              <a:rPr lang="es-EC" sz="2000" dirty="0" smtClean="0">
                <a:solidFill>
                  <a:srgbClr val="FFFF00"/>
                </a:solidFill>
              </a:rPr>
              <a:t>H4</a:t>
            </a:r>
            <a:r>
              <a:rPr lang="es-EC" sz="2000" dirty="0">
                <a:solidFill>
                  <a:srgbClr val="FFFF00"/>
                </a:solidFill>
              </a:rPr>
              <a:t>: </a:t>
            </a:r>
            <a:r>
              <a:rPr lang="es-EC" sz="2000" dirty="0"/>
              <a:t>Existen diferencias significativas en las diferentes administraciones zonales con respecto a la influencia de los atributos intrínsecos y extrínsecos en la intención de compra del aceite vegetal en el canal moderno. </a:t>
            </a:r>
          </a:p>
        </p:txBody>
      </p:sp>
    </p:spTree>
    <p:extLst>
      <p:ext uri="{BB962C8B-B14F-4D97-AF65-F5344CB8AC3E}">
        <p14:creationId xmlns:p14="http://schemas.microsoft.com/office/powerpoint/2010/main" val="6149553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13278" y="123736"/>
            <a:ext cx="9905998" cy="760116"/>
          </a:xfrm>
        </p:spPr>
        <p:txBody>
          <a:bodyPr>
            <a:normAutofit/>
          </a:bodyPr>
          <a:lstStyle/>
          <a:p>
            <a:r>
              <a:rPr lang="es-EC" sz="2800" b="1" dirty="0" smtClean="0">
                <a:solidFill>
                  <a:srgbClr val="FFFF00"/>
                </a:solidFill>
              </a:rPr>
              <a:t>A</a:t>
            </a:r>
            <a:r>
              <a:rPr lang="es-EC" sz="2800" b="1" cap="none" dirty="0" smtClean="0">
                <a:solidFill>
                  <a:srgbClr val="FFFF00"/>
                </a:solidFill>
              </a:rPr>
              <a:t>nálisis bivariado</a:t>
            </a:r>
            <a:endParaRPr lang="es-EC" sz="2800" dirty="0">
              <a:solidFill>
                <a:srgbClr val="FFFF00"/>
              </a:solidFill>
            </a:endParaRPr>
          </a:p>
        </p:txBody>
      </p:sp>
      <p:sp>
        <p:nvSpPr>
          <p:cNvPr id="6" name="Rectángulo 5"/>
          <p:cNvSpPr/>
          <p:nvPr/>
        </p:nvSpPr>
        <p:spPr>
          <a:xfrm>
            <a:off x="937163" y="811607"/>
            <a:ext cx="10632255" cy="923330"/>
          </a:xfrm>
          <a:prstGeom prst="rect">
            <a:avLst/>
          </a:prstGeom>
        </p:spPr>
        <p:txBody>
          <a:bodyPr wrap="square">
            <a:spAutoFit/>
          </a:bodyPr>
          <a:lstStyle/>
          <a:p>
            <a:pPr algn="just">
              <a:spcAft>
                <a:spcPts val="0"/>
              </a:spcAft>
            </a:pPr>
            <a:r>
              <a:rPr lang="es-EC" b="1" dirty="0">
                <a:solidFill>
                  <a:srgbClr val="FFFF00"/>
                </a:solidFill>
                <a:latin typeface="Arial" panose="020B0604020202020204" pitchFamily="34" charset="0"/>
                <a:ea typeface="Calibri" panose="020F0502020204030204" pitchFamily="34" charset="0"/>
              </a:rPr>
              <a:t>H4:</a:t>
            </a:r>
            <a:r>
              <a:rPr lang="es-EC" dirty="0">
                <a:solidFill>
                  <a:srgbClr val="FFFF00"/>
                </a:solidFill>
                <a:latin typeface="Arial" panose="020B0604020202020204" pitchFamily="34" charset="0"/>
                <a:ea typeface="Calibri" panose="020F0502020204030204" pitchFamily="34" charset="0"/>
              </a:rPr>
              <a:t> Existen diferencias significativas en las diferentes administraciones zonales con respecto a la influencia de los atributos intrínsecos y extrínsecos en la intención de compra del aceite vegetal en el canal moderno. </a:t>
            </a:r>
            <a:endParaRPr lang="es-EC" sz="2000" dirty="0">
              <a:solidFill>
                <a:srgbClr val="FFFF00"/>
              </a:solidFill>
              <a:effectLst/>
              <a:latin typeface="Times New Roman" panose="02020603050405020304" pitchFamily="18" charset="0"/>
              <a:ea typeface="Calibri" panose="020F0502020204030204" pitchFamily="34" charset="0"/>
            </a:endParaRPr>
          </a:p>
        </p:txBody>
      </p:sp>
      <p:graphicFrame>
        <p:nvGraphicFramePr>
          <p:cNvPr id="11" name="Tabla 10"/>
          <p:cNvGraphicFramePr>
            <a:graphicFrameLocks noGrp="1"/>
          </p:cNvGraphicFramePr>
          <p:nvPr>
            <p:extLst>
              <p:ext uri="{D42A27DB-BD31-4B8C-83A1-F6EECF244321}">
                <p14:modId xmlns:p14="http://schemas.microsoft.com/office/powerpoint/2010/main" val="3653694748"/>
              </p:ext>
            </p:extLst>
          </p:nvPr>
        </p:nvGraphicFramePr>
        <p:xfrm>
          <a:off x="1113278" y="3017648"/>
          <a:ext cx="4154180" cy="2390524"/>
        </p:xfrm>
        <a:graphic>
          <a:graphicData uri="http://schemas.openxmlformats.org/drawingml/2006/table">
            <a:tbl>
              <a:tblPr firstRow="1" firstCol="1" bandRow="1">
                <a:tableStyleId>{5DA37D80-6434-44D0-A028-1B22A696006F}</a:tableStyleId>
              </a:tblPr>
              <a:tblGrid>
                <a:gridCol w="1038545"/>
                <a:gridCol w="1038545"/>
                <a:gridCol w="1038545"/>
                <a:gridCol w="1038545"/>
              </a:tblGrid>
              <a:tr h="501830">
                <a:tc>
                  <a:txBody>
                    <a:bodyPr/>
                    <a:lstStyle/>
                    <a:p>
                      <a:pPr algn="ctr" rtl="0" fontAlgn="ctr"/>
                      <a:r>
                        <a:rPr lang="es-EC" sz="1200" u="none" strike="noStrike" dirty="0">
                          <a:effectLst/>
                        </a:rPr>
                        <a:t> </a:t>
                      </a:r>
                      <a:endParaRPr lang="es-EC" sz="1200" b="1" i="0" u="none" strike="noStrike" dirty="0">
                        <a:solidFill>
                          <a:srgbClr val="000000"/>
                        </a:solidFill>
                        <a:effectLst/>
                        <a:latin typeface="Tw Cen MT" panose="020B0602020104020603" pitchFamily="34" charset="0"/>
                      </a:endParaRPr>
                    </a:p>
                  </a:txBody>
                  <a:tcPr marL="9525" marR="9525" marT="9525" marB="0" anchor="ctr">
                    <a:solidFill>
                      <a:schemeClr val="accent2"/>
                    </a:solidFill>
                  </a:tcPr>
                </a:tc>
                <a:tc>
                  <a:txBody>
                    <a:bodyPr/>
                    <a:lstStyle/>
                    <a:p>
                      <a:pPr algn="ctr" rtl="0" fontAlgn="ctr"/>
                      <a:r>
                        <a:rPr lang="es-EC" sz="1200" u="none" strike="noStrike" dirty="0">
                          <a:effectLst/>
                        </a:rPr>
                        <a:t>Valor</a:t>
                      </a:r>
                      <a:endParaRPr lang="es-EC" sz="1200" b="0" i="0" u="none" strike="noStrike" dirty="0">
                        <a:solidFill>
                          <a:srgbClr val="000000"/>
                        </a:solidFill>
                        <a:effectLst/>
                        <a:latin typeface="Tw Cen MT" panose="020B0602020104020603" pitchFamily="34" charset="0"/>
                      </a:endParaRPr>
                    </a:p>
                  </a:txBody>
                  <a:tcPr marL="9525" marR="9525" marT="9525" marB="0" anchor="ctr">
                    <a:solidFill>
                      <a:schemeClr val="accent2"/>
                    </a:solidFill>
                  </a:tcPr>
                </a:tc>
                <a:tc>
                  <a:txBody>
                    <a:bodyPr/>
                    <a:lstStyle/>
                    <a:p>
                      <a:pPr algn="ctr" rtl="0" fontAlgn="ctr"/>
                      <a:r>
                        <a:rPr lang="es-EC" sz="1200" u="none" strike="noStrike" dirty="0">
                          <a:effectLst/>
                        </a:rPr>
                        <a:t>Df</a:t>
                      </a:r>
                      <a:endParaRPr lang="es-EC" sz="1200" b="0" i="0" u="none" strike="noStrike" dirty="0">
                        <a:solidFill>
                          <a:srgbClr val="000000"/>
                        </a:solidFill>
                        <a:effectLst/>
                        <a:latin typeface="Tw Cen MT" panose="020B0602020104020603" pitchFamily="34" charset="0"/>
                      </a:endParaRPr>
                    </a:p>
                  </a:txBody>
                  <a:tcPr marL="9525" marR="9525" marT="9525" marB="0" anchor="ctr">
                    <a:solidFill>
                      <a:schemeClr val="accent2"/>
                    </a:solidFill>
                  </a:tcPr>
                </a:tc>
                <a:tc>
                  <a:txBody>
                    <a:bodyPr/>
                    <a:lstStyle/>
                    <a:p>
                      <a:pPr algn="ctr" rtl="0" fontAlgn="ctr"/>
                      <a:r>
                        <a:rPr lang="es-EC" sz="1200" u="none" strike="noStrike" dirty="0">
                          <a:effectLst/>
                        </a:rPr>
                        <a:t>Significación asintótica (bilateral)</a:t>
                      </a:r>
                      <a:endParaRPr lang="es-EC" sz="1200" b="0" i="0" u="none" strike="noStrike" dirty="0">
                        <a:solidFill>
                          <a:srgbClr val="000000"/>
                        </a:solidFill>
                        <a:effectLst/>
                        <a:latin typeface="Tw Cen MT" panose="020B0602020104020603" pitchFamily="34" charset="0"/>
                      </a:endParaRPr>
                    </a:p>
                  </a:txBody>
                  <a:tcPr marL="9525" marR="9525" marT="9525" marB="0" anchor="ctr">
                    <a:solidFill>
                      <a:schemeClr val="accent2"/>
                    </a:solidFill>
                  </a:tcPr>
                </a:tc>
              </a:tr>
              <a:tr h="564313">
                <a:tc>
                  <a:txBody>
                    <a:bodyPr/>
                    <a:lstStyle/>
                    <a:p>
                      <a:pPr algn="l" rtl="0" fontAlgn="ctr"/>
                      <a:r>
                        <a:rPr lang="es-EC" sz="1200" u="none" strike="noStrike">
                          <a:effectLst/>
                        </a:rPr>
                        <a:t>Chi-cuadrado de Pearson</a:t>
                      </a:r>
                      <a:endParaRPr lang="es-EC"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r" rtl="0" fontAlgn="ctr"/>
                      <a:r>
                        <a:rPr lang="es-EC" sz="1200" u="none" strike="noStrike">
                          <a:effectLst/>
                        </a:rPr>
                        <a:t>321,436</a:t>
                      </a:r>
                      <a:r>
                        <a:rPr lang="es-EC" sz="1200" u="none" strike="noStrike" baseline="30000">
                          <a:effectLst/>
                        </a:rPr>
                        <a:t>a</a:t>
                      </a:r>
                      <a:endParaRPr lang="es-EC"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rtl="0" fontAlgn="ctr"/>
                      <a:r>
                        <a:rPr lang="es-EC" sz="1200" u="none" strike="noStrike">
                          <a:effectLst/>
                        </a:rPr>
                        <a:t>224</a:t>
                      </a:r>
                      <a:endParaRPr lang="es-EC"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rtl="0" fontAlgn="ctr"/>
                      <a:r>
                        <a:rPr lang="es-EC" sz="1200" u="none" strike="noStrike" dirty="0" smtClean="0">
                          <a:effectLst/>
                        </a:rPr>
                        <a:t>,000</a:t>
                      </a:r>
                      <a:endParaRPr lang="es-EC" sz="1200" b="0" i="0" u="none" strike="noStrike" dirty="0">
                        <a:solidFill>
                          <a:srgbClr val="000000"/>
                        </a:solidFill>
                        <a:effectLst/>
                        <a:latin typeface="Tw Cen MT" panose="020B0602020104020603" pitchFamily="34" charset="0"/>
                      </a:endParaRPr>
                    </a:p>
                  </a:txBody>
                  <a:tcPr marL="9525" marR="9525" marT="9525" marB="0" anchor="ctr"/>
                </a:tc>
              </a:tr>
              <a:tr h="424895">
                <a:tc>
                  <a:txBody>
                    <a:bodyPr/>
                    <a:lstStyle/>
                    <a:p>
                      <a:pPr algn="l" rtl="0" fontAlgn="ctr"/>
                      <a:r>
                        <a:rPr lang="es-EC" sz="1200" u="none" strike="noStrike">
                          <a:effectLst/>
                        </a:rPr>
                        <a:t>Razón de verosimilitud</a:t>
                      </a:r>
                      <a:endParaRPr lang="es-EC"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r" rtl="0" fontAlgn="ctr"/>
                      <a:r>
                        <a:rPr lang="es-EC" sz="1200" u="none" strike="noStrike">
                          <a:effectLst/>
                        </a:rPr>
                        <a:t>298,175</a:t>
                      </a:r>
                      <a:endParaRPr lang="es-EC"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rtl="0" fontAlgn="ctr"/>
                      <a:r>
                        <a:rPr lang="es-EC" sz="1200" u="none" strike="noStrike">
                          <a:effectLst/>
                        </a:rPr>
                        <a:t>224</a:t>
                      </a:r>
                      <a:endParaRPr lang="es-EC"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rtl="0" fontAlgn="ctr"/>
                      <a:r>
                        <a:rPr lang="es-EC" sz="1200" u="none" strike="noStrike">
                          <a:effectLst/>
                        </a:rPr>
                        <a:t>0,001</a:t>
                      </a:r>
                      <a:endParaRPr lang="es-EC" sz="1200" b="0" i="0" u="none" strike="noStrike">
                        <a:solidFill>
                          <a:srgbClr val="000000"/>
                        </a:solidFill>
                        <a:effectLst/>
                        <a:latin typeface="Tw Cen MT" panose="020B0602020104020603" pitchFamily="34" charset="0"/>
                      </a:endParaRPr>
                    </a:p>
                  </a:txBody>
                  <a:tcPr marL="9525" marR="9525" marT="9525" marB="0" anchor="ctr"/>
                </a:tc>
              </a:tr>
              <a:tr h="424895">
                <a:tc>
                  <a:txBody>
                    <a:bodyPr/>
                    <a:lstStyle/>
                    <a:p>
                      <a:pPr algn="l" rtl="0" fontAlgn="ctr"/>
                      <a:r>
                        <a:rPr lang="es-EC" sz="1200" u="none" strike="noStrike">
                          <a:effectLst/>
                        </a:rPr>
                        <a:t>N de casos válidos</a:t>
                      </a:r>
                      <a:endParaRPr lang="es-EC"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r" rtl="0" fontAlgn="ctr"/>
                      <a:r>
                        <a:rPr lang="es-EC" sz="1200" u="none" strike="noStrike">
                          <a:effectLst/>
                        </a:rPr>
                        <a:t>477</a:t>
                      </a:r>
                      <a:endParaRPr lang="es-EC"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s-EC" sz="1200" u="none" strike="noStrike">
                          <a:effectLst/>
                        </a:rPr>
                        <a:t> </a:t>
                      </a:r>
                      <a:endParaRPr lang="es-EC"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s-EC" sz="1200" u="none" strike="noStrike">
                          <a:effectLst/>
                        </a:rPr>
                        <a:t> </a:t>
                      </a:r>
                      <a:endParaRPr lang="es-EC" sz="1200" b="0" i="0" u="none" strike="noStrike">
                        <a:solidFill>
                          <a:srgbClr val="000000"/>
                        </a:solidFill>
                        <a:effectLst/>
                        <a:latin typeface="Tw Cen MT" panose="020B0602020104020603" pitchFamily="34" charset="0"/>
                      </a:endParaRPr>
                    </a:p>
                  </a:txBody>
                  <a:tcPr marL="9525" marR="9525" marT="9525" marB="0" anchor="ctr"/>
                </a:tc>
              </a:tr>
              <a:tr h="418256">
                <a:tc gridSpan="4">
                  <a:txBody>
                    <a:bodyPr/>
                    <a:lstStyle/>
                    <a:p>
                      <a:pPr algn="l" rtl="0" fontAlgn="ctr"/>
                      <a:r>
                        <a:rPr lang="es-EC" sz="1200" u="none" strike="noStrike" dirty="0">
                          <a:effectLst/>
                        </a:rPr>
                        <a:t>a. 243 casillas (93,1%) han esperado un recuento menor que 5.      El recuento mínimo esperado es ,11.</a:t>
                      </a:r>
                      <a:endParaRPr lang="es-EC"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14" name="Rectángulo 13"/>
          <p:cNvSpPr/>
          <p:nvPr/>
        </p:nvSpPr>
        <p:spPr>
          <a:xfrm>
            <a:off x="937163" y="1776128"/>
            <a:ext cx="4506410" cy="1200329"/>
          </a:xfrm>
          <a:prstGeom prst="rect">
            <a:avLst/>
          </a:prstGeom>
        </p:spPr>
        <p:txBody>
          <a:bodyPr wrap="square">
            <a:spAutoFit/>
          </a:bodyPr>
          <a:lstStyle/>
          <a:p>
            <a:pPr algn="just"/>
            <a:r>
              <a:rPr lang="es-EC" b="1" i="1" dirty="0">
                <a:latin typeface="Times New Roman" panose="02020603050405020304" pitchFamily="18" charset="0"/>
                <a:ea typeface="Calibri" panose="020F0502020204030204" pitchFamily="34" charset="0"/>
              </a:rPr>
              <a:t>Residencia zonal en el distrito metropolitano de Quito*Señale cuál o cuáles atributos externos le motivan a realizar la compra del aceite vegetal</a:t>
            </a:r>
            <a:endParaRPr lang="es-EC" b="1" i="1" dirty="0"/>
          </a:p>
        </p:txBody>
      </p:sp>
      <p:pic>
        <p:nvPicPr>
          <p:cNvPr id="15" name="Imagen 14"/>
          <p:cNvPicPr/>
          <p:nvPr/>
        </p:nvPicPr>
        <p:blipFill>
          <a:blip r:embed="rId2">
            <a:extLst>
              <a:ext uri="{28A0092B-C50C-407E-A947-70E740481C1C}">
                <a14:useLocalDpi xmlns:a14="http://schemas.microsoft.com/office/drawing/2010/main" val="0"/>
              </a:ext>
            </a:extLst>
          </a:blip>
          <a:srcRect/>
          <a:stretch>
            <a:fillRect/>
          </a:stretch>
        </p:blipFill>
        <p:spPr bwMode="auto">
          <a:xfrm>
            <a:off x="5452261" y="2390842"/>
            <a:ext cx="5878254" cy="3017330"/>
          </a:xfrm>
          <a:prstGeom prst="rect">
            <a:avLst/>
          </a:prstGeom>
          <a:noFill/>
          <a:ln>
            <a:noFill/>
          </a:ln>
        </p:spPr>
      </p:pic>
    </p:spTree>
    <p:extLst>
      <p:ext uri="{BB962C8B-B14F-4D97-AF65-F5344CB8AC3E}">
        <p14:creationId xmlns:p14="http://schemas.microsoft.com/office/powerpoint/2010/main" val="37938122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0"/>
            <a:ext cx="9905998" cy="811369"/>
          </a:xfrm>
        </p:spPr>
        <p:txBody>
          <a:bodyPr>
            <a:normAutofit/>
          </a:bodyPr>
          <a:lstStyle/>
          <a:p>
            <a:r>
              <a:rPr lang="es-EC" sz="3200" b="1" dirty="0" smtClean="0">
                <a:solidFill>
                  <a:schemeClr val="accent3">
                    <a:lumMod val="75000"/>
                  </a:schemeClr>
                </a:solidFill>
              </a:rPr>
              <a:t>Capitulo V</a:t>
            </a:r>
            <a:endParaRPr lang="es-EC" sz="3200" dirty="0"/>
          </a:p>
        </p:txBody>
      </p:sp>
      <p:graphicFrame>
        <p:nvGraphicFramePr>
          <p:cNvPr id="4" name="Tabla 3"/>
          <p:cNvGraphicFramePr>
            <a:graphicFrameLocks noGrp="1"/>
          </p:cNvGraphicFramePr>
          <p:nvPr>
            <p:extLst>
              <p:ext uri="{D42A27DB-BD31-4B8C-83A1-F6EECF244321}">
                <p14:modId xmlns:p14="http://schemas.microsoft.com/office/powerpoint/2010/main" val="2136947669"/>
              </p:ext>
            </p:extLst>
          </p:nvPr>
        </p:nvGraphicFramePr>
        <p:xfrm>
          <a:off x="1141414" y="961761"/>
          <a:ext cx="9905997" cy="5762355"/>
        </p:xfrm>
        <a:graphic>
          <a:graphicData uri="http://schemas.openxmlformats.org/drawingml/2006/table">
            <a:tbl>
              <a:tblPr firstRow="1" firstCol="1" bandRow="1">
                <a:tableStyleId>{5DA37D80-6434-44D0-A028-1B22A696006F}</a:tableStyleId>
              </a:tblPr>
              <a:tblGrid>
                <a:gridCol w="1398443"/>
                <a:gridCol w="1398443"/>
                <a:gridCol w="1233666"/>
                <a:gridCol w="1145989"/>
                <a:gridCol w="881098"/>
                <a:gridCol w="1466218"/>
                <a:gridCol w="1466218"/>
                <a:gridCol w="915922"/>
              </a:tblGrid>
              <a:tr h="259945">
                <a:tc>
                  <a:txBody>
                    <a:bodyPr/>
                    <a:lstStyle/>
                    <a:p>
                      <a:pPr>
                        <a:lnSpc>
                          <a:spcPct val="200000"/>
                        </a:lnSpc>
                        <a:spcAft>
                          <a:spcPts val="0"/>
                        </a:spcAft>
                      </a:pPr>
                      <a:r>
                        <a:rPr lang="es-EC" sz="900" dirty="0">
                          <a:effectLst/>
                        </a:rPr>
                        <a:t>Propuesta</a:t>
                      </a:r>
                      <a:endParaRPr lang="es-EC" sz="1000" dirty="0">
                        <a:effectLst/>
                        <a:latin typeface="Calibri" panose="020F0502020204030204" pitchFamily="34" charset="0"/>
                        <a:ea typeface="Calibri" panose="020F0502020204030204" pitchFamily="34" charset="0"/>
                      </a:endParaRPr>
                    </a:p>
                  </a:txBody>
                  <a:tcPr marL="13416" marR="13416" marT="0" marB="0" anchor="ctr"/>
                </a:tc>
                <a:tc gridSpan="7">
                  <a:txBody>
                    <a:bodyPr/>
                    <a:lstStyle/>
                    <a:p>
                      <a:pPr algn="ctr">
                        <a:lnSpc>
                          <a:spcPct val="200000"/>
                        </a:lnSpc>
                        <a:spcAft>
                          <a:spcPts val="0"/>
                        </a:spcAft>
                      </a:pPr>
                      <a:r>
                        <a:rPr lang="es-EC" sz="900" dirty="0">
                          <a:effectLst/>
                        </a:rPr>
                        <a:t> </a:t>
                      </a:r>
                      <a:endParaRPr lang="es-EC" sz="1000" dirty="0">
                        <a:effectLst/>
                        <a:latin typeface="Calibri" panose="020F0502020204030204" pitchFamily="34" charset="0"/>
                        <a:ea typeface="Calibri" panose="020F0502020204030204" pitchFamily="34" charset="0"/>
                      </a:endParaRPr>
                    </a:p>
                  </a:txBody>
                  <a:tcPr marL="13416" marR="13416"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75955">
                <a:tc>
                  <a:txBody>
                    <a:bodyPr/>
                    <a:lstStyle/>
                    <a:p>
                      <a:pPr algn="ctr">
                        <a:lnSpc>
                          <a:spcPct val="200000"/>
                        </a:lnSpc>
                        <a:spcAft>
                          <a:spcPts val="0"/>
                        </a:spcAft>
                      </a:pPr>
                      <a:r>
                        <a:rPr lang="es-EC" sz="900">
                          <a:effectLst/>
                        </a:rPr>
                        <a:t>Objetivos estratégicos </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gn="ctr">
                        <a:lnSpc>
                          <a:spcPct val="200000"/>
                        </a:lnSpc>
                        <a:spcAft>
                          <a:spcPts val="0"/>
                        </a:spcAft>
                      </a:pPr>
                      <a:r>
                        <a:rPr lang="es-EC" sz="900">
                          <a:effectLst/>
                        </a:rPr>
                        <a:t>Estrategias </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gn="ctr">
                        <a:lnSpc>
                          <a:spcPct val="200000"/>
                        </a:lnSpc>
                        <a:spcAft>
                          <a:spcPts val="0"/>
                        </a:spcAft>
                      </a:pPr>
                      <a:r>
                        <a:rPr lang="es-EC" sz="900">
                          <a:effectLst/>
                        </a:rPr>
                        <a:t>KPIS </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gn="ctr">
                        <a:lnSpc>
                          <a:spcPct val="200000"/>
                        </a:lnSpc>
                        <a:spcAft>
                          <a:spcPts val="0"/>
                        </a:spcAft>
                      </a:pPr>
                      <a:r>
                        <a:rPr lang="es-EC" sz="900">
                          <a:effectLst/>
                        </a:rPr>
                        <a:t>Definición de Operación </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gn="ctr">
                        <a:lnSpc>
                          <a:spcPct val="200000"/>
                        </a:lnSpc>
                        <a:spcAft>
                          <a:spcPts val="0"/>
                        </a:spcAft>
                      </a:pPr>
                      <a:r>
                        <a:rPr lang="es-EC" sz="900">
                          <a:effectLst/>
                        </a:rPr>
                        <a:t>línea Base 2020</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gn="ctr">
                        <a:lnSpc>
                          <a:spcPct val="200000"/>
                        </a:lnSpc>
                        <a:spcAft>
                          <a:spcPts val="0"/>
                        </a:spcAft>
                      </a:pPr>
                      <a:r>
                        <a:rPr lang="es-EC" sz="900" dirty="0">
                          <a:effectLst/>
                        </a:rPr>
                        <a:t>Meta 2021</a:t>
                      </a:r>
                      <a:endParaRPr lang="es-EC" sz="1000" dirty="0">
                        <a:effectLst/>
                        <a:latin typeface="Calibri" panose="020F0502020204030204" pitchFamily="34" charset="0"/>
                        <a:ea typeface="Calibri" panose="020F0502020204030204" pitchFamily="34" charset="0"/>
                      </a:endParaRPr>
                    </a:p>
                  </a:txBody>
                  <a:tcPr marL="13416" marR="13416" marT="0" marB="0" anchor="ctr"/>
                </a:tc>
                <a:tc>
                  <a:txBody>
                    <a:bodyPr/>
                    <a:lstStyle/>
                    <a:p>
                      <a:pPr algn="ctr">
                        <a:lnSpc>
                          <a:spcPct val="200000"/>
                        </a:lnSpc>
                        <a:spcAft>
                          <a:spcPts val="0"/>
                        </a:spcAft>
                      </a:pPr>
                      <a:r>
                        <a:rPr lang="es-EC" sz="900">
                          <a:effectLst/>
                        </a:rPr>
                        <a:t>Iniciativa Estratégica</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gn="ctr">
                        <a:lnSpc>
                          <a:spcPct val="200000"/>
                        </a:lnSpc>
                        <a:spcAft>
                          <a:spcPts val="0"/>
                        </a:spcAft>
                      </a:pPr>
                      <a:r>
                        <a:rPr lang="es-EC" sz="900" dirty="0">
                          <a:effectLst/>
                        </a:rPr>
                        <a:t>Presupuesto </a:t>
                      </a:r>
                      <a:endParaRPr lang="es-EC" sz="1000" dirty="0">
                        <a:effectLst/>
                        <a:latin typeface="Calibri" panose="020F0502020204030204" pitchFamily="34" charset="0"/>
                        <a:ea typeface="Calibri" panose="020F0502020204030204" pitchFamily="34" charset="0"/>
                      </a:endParaRPr>
                    </a:p>
                  </a:txBody>
                  <a:tcPr marL="13416" marR="13416" marT="0" marB="0" anchor="ctr"/>
                </a:tc>
              </a:tr>
              <a:tr h="1039782">
                <a:tc rowSpan="5">
                  <a:txBody>
                    <a:bodyPr/>
                    <a:lstStyle/>
                    <a:p>
                      <a:pPr algn="ctr">
                        <a:lnSpc>
                          <a:spcPct val="200000"/>
                        </a:lnSpc>
                        <a:spcAft>
                          <a:spcPts val="0"/>
                        </a:spcAft>
                      </a:pPr>
                      <a:r>
                        <a:rPr lang="es-EC" sz="1100" dirty="0">
                          <a:effectLst/>
                        </a:rPr>
                        <a:t>Desarrollar el perfil del consumidor de aceite vegetal </a:t>
                      </a:r>
                      <a:endParaRPr lang="es-EC" sz="1200" dirty="0">
                        <a:effectLst/>
                        <a:latin typeface="Calibri" panose="020F0502020204030204" pitchFamily="34" charset="0"/>
                        <a:ea typeface="Calibri" panose="020F0502020204030204" pitchFamily="34" charset="0"/>
                      </a:endParaRPr>
                    </a:p>
                  </a:txBody>
                  <a:tcPr marL="13416" marR="13416" marT="0" marB="0" anchor="ctr"/>
                </a:tc>
                <a:tc>
                  <a:txBody>
                    <a:bodyPr/>
                    <a:lstStyle/>
                    <a:p>
                      <a:pPr>
                        <a:lnSpc>
                          <a:spcPct val="200000"/>
                        </a:lnSpc>
                        <a:spcAft>
                          <a:spcPts val="0"/>
                        </a:spcAft>
                      </a:pPr>
                      <a:r>
                        <a:rPr lang="es-EC" sz="900">
                          <a:effectLst/>
                        </a:rPr>
                        <a:t>Identificar las principales generaciones que compran aceite vegetal comestible </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nSpc>
                          <a:spcPct val="200000"/>
                        </a:lnSpc>
                        <a:spcAft>
                          <a:spcPts val="0"/>
                        </a:spcAft>
                      </a:pPr>
                      <a:r>
                        <a:rPr lang="es-EC" sz="900">
                          <a:effectLst/>
                        </a:rPr>
                        <a:t>Tiempo de evaluación principales compradores </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nSpc>
                          <a:spcPct val="200000"/>
                        </a:lnSpc>
                        <a:spcAft>
                          <a:spcPts val="0"/>
                        </a:spcAft>
                      </a:pPr>
                      <a:r>
                        <a:rPr lang="es-EC" sz="900">
                          <a:effectLst/>
                        </a:rPr>
                        <a:t>Total de tiempo empleado en evaluación de compradores</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gn="ctr">
                        <a:lnSpc>
                          <a:spcPct val="200000"/>
                        </a:lnSpc>
                        <a:spcAft>
                          <a:spcPts val="0"/>
                        </a:spcAft>
                      </a:pPr>
                      <a:r>
                        <a:rPr lang="es-EC" sz="900">
                          <a:effectLst/>
                        </a:rPr>
                        <a:t>300 horas</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gn="ctr">
                        <a:lnSpc>
                          <a:spcPct val="200000"/>
                        </a:lnSpc>
                        <a:spcAft>
                          <a:spcPts val="0"/>
                        </a:spcAft>
                      </a:pPr>
                      <a:r>
                        <a:rPr lang="es-EC" sz="900">
                          <a:effectLst/>
                        </a:rPr>
                        <a:t>250 horas</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nSpc>
                          <a:spcPct val="200000"/>
                        </a:lnSpc>
                        <a:spcAft>
                          <a:spcPts val="0"/>
                        </a:spcAft>
                      </a:pPr>
                      <a:r>
                        <a:rPr lang="es-EC" sz="900">
                          <a:effectLst/>
                        </a:rPr>
                        <a:t>Elaboración del estudio de mercado de los potenciales clientes generacionales que consumen aceite vegetal </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gn="ctr">
                        <a:lnSpc>
                          <a:spcPct val="200000"/>
                        </a:lnSpc>
                        <a:spcAft>
                          <a:spcPts val="0"/>
                        </a:spcAft>
                      </a:pPr>
                      <a:r>
                        <a:rPr lang="es-EC" sz="900" dirty="0">
                          <a:effectLst/>
                        </a:rPr>
                        <a:t>$ 5.000,00 </a:t>
                      </a:r>
                      <a:endParaRPr lang="es-EC" sz="1000" dirty="0">
                        <a:effectLst/>
                        <a:latin typeface="Calibri" panose="020F0502020204030204" pitchFamily="34" charset="0"/>
                        <a:ea typeface="Calibri" panose="020F0502020204030204" pitchFamily="34" charset="0"/>
                      </a:endParaRPr>
                    </a:p>
                  </a:txBody>
                  <a:tcPr marL="13416" marR="13416" marT="0" marB="0" anchor="ctr"/>
                </a:tc>
              </a:tr>
              <a:tr h="1039782">
                <a:tc vMerge="1">
                  <a:txBody>
                    <a:bodyPr/>
                    <a:lstStyle/>
                    <a:p>
                      <a:endParaRPr lang="es-EC"/>
                    </a:p>
                  </a:txBody>
                  <a:tcPr/>
                </a:tc>
                <a:tc rowSpan="2">
                  <a:txBody>
                    <a:bodyPr/>
                    <a:lstStyle/>
                    <a:p>
                      <a:pPr>
                        <a:lnSpc>
                          <a:spcPct val="200000"/>
                        </a:lnSpc>
                        <a:spcAft>
                          <a:spcPts val="0"/>
                        </a:spcAft>
                      </a:pPr>
                      <a:r>
                        <a:rPr lang="es-EC" sz="900">
                          <a:effectLst/>
                        </a:rPr>
                        <a:t>Clasificar los principales atributos intrínsecos y extrínsecos que motivan al consumidor a realizar la compra del producto </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nSpc>
                          <a:spcPct val="200000"/>
                        </a:lnSpc>
                        <a:spcAft>
                          <a:spcPts val="0"/>
                        </a:spcAft>
                      </a:pPr>
                      <a:r>
                        <a:rPr lang="es-EC" sz="900">
                          <a:effectLst/>
                        </a:rPr>
                        <a:t>Número de atributos intrínsecos evaluados</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nSpc>
                          <a:spcPct val="200000"/>
                        </a:lnSpc>
                        <a:spcAft>
                          <a:spcPts val="0"/>
                        </a:spcAft>
                      </a:pPr>
                      <a:r>
                        <a:rPr lang="es-EC" sz="900">
                          <a:effectLst/>
                        </a:rPr>
                        <a:t>Total de atributos intrínsecos aceptados</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gn="ctr">
                        <a:lnSpc>
                          <a:spcPct val="200000"/>
                        </a:lnSpc>
                        <a:spcAft>
                          <a:spcPts val="0"/>
                        </a:spcAft>
                      </a:pPr>
                      <a:r>
                        <a:rPr lang="es-EC" sz="900">
                          <a:effectLst/>
                        </a:rPr>
                        <a:t>7 atributos</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gn="ctr">
                        <a:lnSpc>
                          <a:spcPct val="200000"/>
                        </a:lnSpc>
                        <a:spcAft>
                          <a:spcPts val="0"/>
                        </a:spcAft>
                      </a:pPr>
                      <a:r>
                        <a:rPr lang="es-EC" sz="900">
                          <a:effectLst/>
                        </a:rPr>
                        <a:t>10 atributos</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nSpc>
                          <a:spcPct val="200000"/>
                        </a:lnSpc>
                        <a:spcAft>
                          <a:spcPts val="0"/>
                        </a:spcAft>
                      </a:pPr>
                      <a:r>
                        <a:rPr lang="es-EC" sz="900">
                          <a:effectLst/>
                        </a:rPr>
                        <a:t>Desarrollo del análisis de los atributos intrínsecos  en los aceites vegetales nacionales y extranjeros </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gn="ctr">
                        <a:lnSpc>
                          <a:spcPct val="200000"/>
                        </a:lnSpc>
                        <a:spcAft>
                          <a:spcPts val="0"/>
                        </a:spcAft>
                      </a:pPr>
                      <a:r>
                        <a:rPr lang="es-EC" sz="900" dirty="0">
                          <a:effectLst/>
                        </a:rPr>
                        <a:t>$ 3.500,00 </a:t>
                      </a:r>
                      <a:endParaRPr lang="es-EC" sz="1000" dirty="0">
                        <a:effectLst/>
                        <a:latin typeface="Calibri" panose="020F0502020204030204" pitchFamily="34" charset="0"/>
                        <a:ea typeface="Calibri" panose="020F0502020204030204" pitchFamily="34" charset="0"/>
                      </a:endParaRPr>
                    </a:p>
                  </a:txBody>
                  <a:tcPr marL="13416" marR="13416" marT="0" marB="0" anchor="ctr"/>
                </a:tc>
              </a:tr>
              <a:tr h="1039782">
                <a:tc vMerge="1">
                  <a:txBody>
                    <a:bodyPr/>
                    <a:lstStyle/>
                    <a:p>
                      <a:endParaRPr lang="es-EC"/>
                    </a:p>
                  </a:txBody>
                  <a:tcPr/>
                </a:tc>
                <a:tc vMerge="1">
                  <a:txBody>
                    <a:bodyPr/>
                    <a:lstStyle/>
                    <a:p>
                      <a:endParaRPr lang="es-EC"/>
                    </a:p>
                  </a:txBody>
                  <a:tcPr/>
                </a:tc>
                <a:tc>
                  <a:txBody>
                    <a:bodyPr/>
                    <a:lstStyle/>
                    <a:p>
                      <a:pPr>
                        <a:lnSpc>
                          <a:spcPct val="200000"/>
                        </a:lnSpc>
                        <a:spcAft>
                          <a:spcPts val="0"/>
                        </a:spcAft>
                      </a:pPr>
                      <a:r>
                        <a:rPr lang="es-EC" sz="900">
                          <a:effectLst/>
                        </a:rPr>
                        <a:t>Número de atributos extrínsecos evaluados </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nSpc>
                          <a:spcPct val="200000"/>
                        </a:lnSpc>
                        <a:spcAft>
                          <a:spcPts val="0"/>
                        </a:spcAft>
                      </a:pPr>
                      <a:r>
                        <a:rPr lang="es-EC" sz="900">
                          <a:effectLst/>
                        </a:rPr>
                        <a:t>Total de atributos extrínsecos aceptados</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gn="ctr">
                        <a:lnSpc>
                          <a:spcPct val="200000"/>
                        </a:lnSpc>
                        <a:spcAft>
                          <a:spcPts val="0"/>
                        </a:spcAft>
                      </a:pPr>
                      <a:r>
                        <a:rPr lang="es-EC" sz="900">
                          <a:effectLst/>
                        </a:rPr>
                        <a:t>6 atributos </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gn="ctr">
                        <a:lnSpc>
                          <a:spcPct val="200000"/>
                        </a:lnSpc>
                        <a:spcAft>
                          <a:spcPts val="0"/>
                        </a:spcAft>
                      </a:pPr>
                      <a:r>
                        <a:rPr lang="es-EC" sz="900">
                          <a:effectLst/>
                        </a:rPr>
                        <a:t>9 atributos </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nSpc>
                          <a:spcPct val="200000"/>
                        </a:lnSpc>
                        <a:spcAft>
                          <a:spcPts val="0"/>
                        </a:spcAft>
                      </a:pPr>
                      <a:r>
                        <a:rPr lang="es-EC" sz="900">
                          <a:effectLst/>
                        </a:rPr>
                        <a:t>Desarrollo del análisis de los atributos extrínsecos  en los aceites vegetales nacionales y extranjeros </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gn="ctr">
                        <a:lnSpc>
                          <a:spcPct val="200000"/>
                        </a:lnSpc>
                        <a:spcAft>
                          <a:spcPts val="0"/>
                        </a:spcAft>
                      </a:pPr>
                      <a:r>
                        <a:rPr lang="es-EC" sz="900" dirty="0">
                          <a:effectLst/>
                        </a:rPr>
                        <a:t>$ 3.500,00 </a:t>
                      </a:r>
                      <a:endParaRPr lang="es-EC" sz="1000" dirty="0">
                        <a:effectLst/>
                        <a:latin typeface="Calibri" panose="020F0502020204030204" pitchFamily="34" charset="0"/>
                        <a:ea typeface="Calibri" panose="020F0502020204030204" pitchFamily="34" charset="0"/>
                      </a:endParaRPr>
                    </a:p>
                  </a:txBody>
                  <a:tcPr marL="13416" marR="13416" marT="0" marB="0" anchor="ctr"/>
                </a:tc>
              </a:tr>
              <a:tr h="779836">
                <a:tc vMerge="1">
                  <a:txBody>
                    <a:bodyPr/>
                    <a:lstStyle/>
                    <a:p>
                      <a:endParaRPr lang="es-EC"/>
                    </a:p>
                  </a:txBody>
                  <a:tcPr/>
                </a:tc>
                <a:tc>
                  <a:txBody>
                    <a:bodyPr/>
                    <a:lstStyle/>
                    <a:p>
                      <a:pPr>
                        <a:lnSpc>
                          <a:spcPct val="200000"/>
                        </a:lnSpc>
                        <a:spcAft>
                          <a:spcPts val="0"/>
                        </a:spcAft>
                      </a:pPr>
                      <a:r>
                        <a:rPr lang="es-EC" sz="900">
                          <a:effectLst/>
                        </a:rPr>
                        <a:t>Definir la preferencia de pago del consumidor</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nSpc>
                          <a:spcPct val="200000"/>
                        </a:lnSpc>
                        <a:spcAft>
                          <a:spcPts val="0"/>
                        </a:spcAft>
                      </a:pPr>
                      <a:r>
                        <a:rPr lang="es-EC" sz="900">
                          <a:effectLst/>
                        </a:rPr>
                        <a:t>Tipos de pago estimados</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nSpc>
                          <a:spcPct val="200000"/>
                        </a:lnSpc>
                        <a:spcAft>
                          <a:spcPts val="0"/>
                        </a:spcAft>
                      </a:pPr>
                      <a:r>
                        <a:rPr lang="es-EC" sz="900">
                          <a:effectLst/>
                        </a:rPr>
                        <a:t>Total de pagos admitidos</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gn="ctr">
                        <a:lnSpc>
                          <a:spcPct val="200000"/>
                        </a:lnSpc>
                        <a:spcAft>
                          <a:spcPts val="0"/>
                        </a:spcAft>
                      </a:pPr>
                      <a:r>
                        <a:rPr lang="es-EC" sz="900">
                          <a:effectLst/>
                        </a:rPr>
                        <a:t>3 tipos de pago</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gn="ctr">
                        <a:lnSpc>
                          <a:spcPct val="200000"/>
                        </a:lnSpc>
                        <a:spcAft>
                          <a:spcPts val="0"/>
                        </a:spcAft>
                      </a:pPr>
                      <a:r>
                        <a:rPr lang="es-EC" sz="900">
                          <a:effectLst/>
                        </a:rPr>
                        <a:t>6 tipos de pago</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nSpc>
                          <a:spcPct val="200000"/>
                        </a:lnSpc>
                        <a:spcAft>
                          <a:spcPts val="0"/>
                        </a:spcAft>
                      </a:pPr>
                      <a:r>
                        <a:rPr lang="es-EC" sz="900">
                          <a:effectLst/>
                        </a:rPr>
                        <a:t>Elaborar el análisis de pago que realizan los consumidores de aceite vegetal </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gn="ctr">
                        <a:lnSpc>
                          <a:spcPct val="200000"/>
                        </a:lnSpc>
                        <a:spcAft>
                          <a:spcPts val="0"/>
                        </a:spcAft>
                      </a:pPr>
                      <a:r>
                        <a:rPr lang="es-EC" sz="900" dirty="0">
                          <a:effectLst/>
                        </a:rPr>
                        <a:t>$ 800,00 </a:t>
                      </a:r>
                      <a:endParaRPr lang="es-EC" sz="1000" dirty="0">
                        <a:effectLst/>
                        <a:latin typeface="Calibri" panose="020F0502020204030204" pitchFamily="34" charset="0"/>
                        <a:ea typeface="Calibri" panose="020F0502020204030204" pitchFamily="34" charset="0"/>
                      </a:endParaRPr>
                    </a:p>
                  </a:txBody>
                  <a:tcPr marL="13416" marR="13416" marT="0" marB="0" anchor="ctr"/>
                </a:tc>
              </a:tr>
              <a:tr h="1039782">
                <a:tc vMerge="1">
                  <a:txBody>
                    <a:bodyPr/>
                    <a:lstStyle/>
                    <a:p>
                      <a:endParaRPr lang="es-EC"/>
                    </a:p>
                  </a:txBody>
                  <a:tcPr/>
                </a:tc>
                <a:tc>
                  <a:txBody>
                    <a:bodyPr/>
                    <a:lstStyle/>
                    <a:p>
                      <a:pPr>
                        <a:lnSpc>
                          <a:spcPct val="200000"/>
                        </a:lnSpc>
                        <a:spcAft>
                          <a:spcPts val="0"/>
                        </a:spcAft>
                      </a:pPr>
                      <a:r>
                        <a:rPr lang="es-EC" sz="900">
                          <a:effectLst/>
                        </a:rPr>
                        <a:t>Desarrollar un estudio de las variables de compra de los consumidores de aceite vegetal </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nSpc>
                          <a:spcPct val="200000"/>
                        </a:lnSpc>
                        <a:spcAft>
                          <a:spcPts val="0"/>
                        </a:spcAft>
                      </a:pPr>
                      <a:r>
                        <a:rPr lang="es-EC" sz="900">
                          <a:effectLst/>
                        </a:rPr>
                        <a:t>Número de variables de compra evaluadas</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nSpc>
                          <a:spcPct val="200000"/>
                        </a:lnSpc>
                        <a:spcAft>
                          <a:spcPts val="0"/>
                        </a:spcAft>
                      </a:pPr>
                      <a:r>
                        <a:rPr lang="es-EC" sz="900" dirty="0">
                          <a:effectLst/>
                        </a:rPr>
                        <a:t>Total de variables de compra aceptadas</a:t>
                      </a:r>
                      <a:endParaRPr lang="es-EC" sz="1000" dirty="0">
                        <a:effectLst/>
                        <a:latin typeface="Calibri" panose="020F0502020204030204" pitchFamily="34" charset="0"/>
                        <a:ea typeface="Calibri" panose="020F0502020204030204" pitchFamily="34" charset="0"/>
                      </a:endParaRPr>
                    </a:p>
                  </a:txBody>
                  <a:tcPr marL="13416" marR="13416" marT="0" marB="0" anchor="ctr"/>
                </a:tc>
                <a:tc>
                  <a:txBody>
                    <a:bodyPr/>
                    <a:lstStyle/>
                    <a:p>
                      <a:pPr algn="ctr">
                        <a:lnSpc>
                          <a:spcPct val="200000"/>
                        </a:lnSpc>
                        <a:spcAft>
                          <a:spcPts val="0"/>
                        </a:spcAft>
                      </a:pPr>
                      <a:r>
                        <a:rPr lang="es-EC" sz="900">
                          <a:effectLst/>
                        </a:rPr>
                        <a:t>10 variables</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gn="ctr">
                        <a:lnSpc>
                          <a:spcPct val="200000"/>
                        </a:lnSpc>
                        <a:spcAft>
                          <a:spcPts val="0"/>
                        </a:spcAft>
                      </a:pPr>
                      <a:r>
                        <a:rPr lang="es-EC" sz="900">
                          <a:effectLst/>
                        </a:rPr>
                        <a:t>15 variables</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nSpc>
                          <a:spcPct val="200000"/>
                        </a:lnSpc>
                        <a:spcAft>
                          <a:spcPts val="0"/>
                        </a:spcAft>
                      </a:pPr>
                      <a:r>
                        <a:rPr lang="es-EC" sz="900">
                          <a:effectLst/>
                        </a:rPr>
                        <a:t>Definir por producto las variables que motivan a la compra a los consumidores de aceite vegetal </a:t>
                      </a:r>
                      <a:endParaRPr lang="es-EC" sz="1000">
                        <a:effectLst/>
                        <a:latin typeface="Calibri" panose="020F0502020204030204" pitchFamily="34" charset="0"/>
                        <a:ea typeface="Calibri" panose="020F0502020204030204" pitchFamily="34" charset="0"/>
                      </a:endParaRPr>
                    </a:p>
                  </a:txBody>
                  <a:tcPr marL="13416" marR="13416" marT="0" marB="0" anchor="ctr"/>
                </a:tc>
                <a:tc>
                  <a:txBody>
                    <a:bodyPr/>
                    <a:lstStyle/>
                    <a:p>
                      <a:pPr algn="ctr">
                        <a:lnSpc>
                          <a:spcPct val="200000"/>
                        </a:lnSpc>
                        <a:spcAft>
                          <a:spcPts val="0"/>
                        </a:spcAft>
                      </a:pPr>
                      <a:r>
                        <a:rPr lang="es-EC" sz="900" dirty="0">
                          <a:effectLst/>
                        </a:rPr>
                        <a:t>$ 3.000,00 </a:t>
                      </a:r>
                      <a:endParaRPr lang="es-EC" sz="1000" dirty="0">
                        <a:effectLst/>
                        <a:latin typeface="Calibri" panose="020F0502020204030204" pitchFamily="34" charset="0"/>
                        <a:ea typeface="Calibri" panose="020F0502020204030204" pitchFamily="34" charset="0"/>
                      </a:endParaRPr>
                    </a:p>
                  </a:txBody>
                  <a:tcPr marL="13416" marR="13416" marT="0" marB="0" anchor="ctr"/>
                </a:tc>
              </a:tr>
            </a:tbl>
          </a:graphicData>
        </a:graphic>
      </p:graphicFrame>
      <p:sp>
        <p:nvSpPr>
          <p:cNvPr id="6" name="Título 1"/>
          <p:cNvSpPr txBox="1">
            <a:spLocks/>
          </p:cNvSpPr>
          <p:nvPr/>
        </p:nvSpPr>
        <p:spPr>
          <a:xfrm>
            <a:off x="1141413" y="405684"/>
            <a:ext cx="9905998" cy="8113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C" sz="2800" b="1" dirty="0" smtClean="0">
                <a:solidFill>
                  <a:srgbClr val="FFFF00"/>
                </a:solidFill>
              </a:rPr>
              <a:t>d</a:t>
            </a:r>
            <a:r>
              <a:rPr lang="es-EC" sz="2800" b="1" cap="none" dirty="0" smtClean="0">
                <a:solidFill>
                  <a:srgbClr val="FFFF00"/>
                </a:solidFill>
              </a:rPr>
              <a:t>esarrollo de la propuesta </a:t>
            </a:r>
            <a:endParaRPr lang="es-EC" sz="2800" dirty="0">
              <a:solidFill>
                <a:srgbClr val="FFFF00"/>
              </a:solidFill>
            </a:endParaRPr>
          </a:p>
        </p:txBody>
      </p:sp>
    </p:spTree>
    <p:extLst>
      <p:ext uri="{BB962C8B-B14F-4D97-AF65-F5344CB8AC3E}">
        <p14:creationId xmlns:p14="http://schemas.microsoft.com/office/powerpoint/2010/main" val="1198518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2" y="172676"/>
            <a:ext cx="9905998" cy="811369"/>
          </a:xfrm>
        </p:spPr>
        <p:txBody>
          <a:bodyPr>
            <a:normAutofit/>
          </a:bodyPr>
          <a:lstStyle/>
          <a:p>
            <a:r>
              <a:rPr lang="es-EC" sz="2800" b="1" dirty="0" smtClean="0">
                <a:solidFill>
                  <a:srgbClr val="FFFF00"/>
                </a:solidFill>
              </a:rPr>
              <a:t>d</a:t>
            </a:r>
            <a:r>
              <a:rPr lang="es-EC" sz="2800" b="1" cap="none" dirty="0" smtClean="0">
                <a:solidFill>
                  <a:srgbClr val="FFFF00"/>
                </a:solidFill>
              </a:rPr>
              <a:t>esarrollo de la propuesta </a:t>
            </a:r>
            <a:endParaRPr lang="es-EC" sz="2800" cap="none" dirty="0">
              <a:solidFill>
                <a:srgbClr val="FFFF00"/>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2517434829"/>
              </p:ext>
            </p:extLst>
          </p:nvPr>
        </p:nvGraphicFramePr>
        <p:xfrm>
          <a:off x="1141412" y="955084"/>
          <a:ext cx="10127601" cy="5417806"/>
        </p:xfrm>
        <a:graphic>
          <a:graphicData uri="http://schemas.openxmlformats.org/drawingml/2006/table">
            <a:tbl>
              <a:tblPr firstRow="1" firstCol="1" bandRow="1">
                <a:tableStyleId>{5DA37D80-6434-44D0-A028-1B22A696006F}</a:tableStyleId>
              </a:tblPr>
              <a:tblGrid>
                <a:gridCol w="1503151"/>
                <a:gridCol w="1503151"/>
                <a:gridCol w="1048970"/>
                <a:gridCol w="1048970"/>
                <a:gridCol w="1013507"/>
                <a:gridCol w="1565989"/>
                <a:gridCol w="1565989"/>
                <a:gridCol w="877874"/>
              </a:tblGrid>
              <a:tr h="1537958">
                <a:tc rowSpan="4">
                  <a:txBody>
                    <a:bodyPr/>
                    <a:lstStyle/>
                    <a:p>
                      <a:pPr algn="ctr">
                        <a:lnSpc>
                          <a:spcPct val="200000"/>
                        </a:lnSpc>
                        <a:spcAft>
                          <a:spcPts val="0"/>
                        </a:spcAft>
                      </a:pPr>
                      <a:r>
                        <a:rPr lang="es-EC" sz="1050" dirty="0">
                          <a:effectLst/>
                          <a:latin typeface="Calibri" panose="020F0502020204030204" pitchFamily="34" charset="0"/>
                        </a:rPr>
                        <a:t>Diseñar un programa publicitario de los beneficios de las semillas de aceite comestible</a:t>
                      </a:r>
                      <a:endParaRPr lang="es-EC" sz="1050" dirty="0">
                        <a:effectLst/>
                        <a:latin typeface="Calibri" panose="020F0502020204030204" pitchFamily="34" charset="0"/>
                        <a:ea typeface="Calibri" panose="020F0502020204030204" pitchFamily="34" charset="0"/>
                      </a:endParaRPr>
                    </a:p>
                  </a:txBody>
                  <a:tcPr marL="26753" marR="26753" marT="0" marB="0" anchor="ctr"/>
                </a:tc>
                <a:tc>
                  <a:txBody>
                    <a:bodyPr/>
                    <a:lstStyle/>
                    <a:p>
                      <a:pPr>
                        <a:lnSpc>
                          <a:spcPct val="200000"/>
                        </a:lnSpc>
                        <a:spcAft>
                          <a:spcPts val="0"/>
                        </a:spcAft>
                      </a:pPr>
                      <a:r>
                        <a:rPr lang="es-EC" sz="1050">
                          <a:effectLst/>
                          <a:latin typeface="Calibri" panose="020F0502020204030204" pitchFamily="34" charset="0"/>
                        </a:rPr>
                        <a:t>Desarrollar la segmentación de mercados para potenciales clientes del aceite vegetal </a:t>
                      </a:r>
                      <a:endParaRPr lang="es-EC" sz="1050">
                        <a:effectLst/>
                        <a:latin typeface="Calibri" panose="020F0502020204030204" pitchFamily="34" charset="0"/>
                        <a:ea typeface="Calibri" panose="020F0502020204030204" pitchFamily="34" charset="0"/>
                      </a:endParaRPr>
                    </a:p>
                  </a:txBody>
                  <a:tcPr marL="26753" marR="26753" marT="0" marB="0" anchor="ctr"/>
                </a:tc>
                <a:tc>
                  <a:txBody>
                    <a:bodyPr/>
                    <a:lstStyle/>
                    <a:p>
                      <a:pPr>
                        <a:lnSpc>
                          <a:spcPct val="200000"/>
                        </a:lnSpc>
                        <a:spcAft>
                          <a:spcPts val="0"/>
                        </a:spcAft>
                      </a:pPr>
                      <a:r>
                        <a:rPr lang="es-EC" sz="1050" dirty="0">
                          <a:effectLst/>
                          <a:latin typeface="Calibri" panose="020F0502020204030204" pitchFamily="34" charset="0"/>
                        </a:rPr>
                        <a:t>Cantidad de segmentos  evaluados </a:t>
                      </a:r>
                      <a:endParaRPr lang="es-EC" sz="1050" dirty="0">
                        <a:effectLst/>
                        <a:latin typeface="Calibri" panose="020F0502020204030204" pitchFamily="34" charset="0"/>
                        <a:ea typeface="Calibri" panose="020F0502020204030204" pitchFamily="34" charset="0"/>
                      </a:endParaRPr>
                    </a:p>
                  </a:txBody>
                  <a:tcPr marL="26753" marR="26753" marT="0" marB="0" anchor="ctr"/>
                </a:tc>
                <a:tc>
                  <a:txBody>
                    <a:bodyPr/>
                    <a:lstStyle/>
                    <a:p>
                      <a:pPr>
                        <a:lnSpc>
                          <a:spcPct val="200000"/>
                        </a:lnSpc>
                        <a:spcAft>
                          <a:spcPts val="0"/>
                        </a:spcAft>
                      </a:pPr>
                      <a:r>
                        <a:rPr lang="es-EC" sz="1050">
                          <a:effectLst/>
                          <a:latin typeface="Calibri" panose="020F0502020204030204" pitchFamily="34" charset="0"/>
                        </a:rPr>
                        <a:t>Total de segmentos establecidos </a:t>
                      </a:r>
                      <a:endParaRPr lang="es-EC" sz="1050">
                        <a:effectLst/>
                        <a:latin typeface="Calibri" panose="020F0502020204030204" pitchFamily="34" charset="0"/>
                        <a:ea typeface="Calibri" panose="020F0502020204030204" pitchFamily="34" charset="0"/>
                      </a:endParaRPr>
                    </a:p>
                  </a:txBody>
                  <a:tcPr marL="26753" marR="26753" marT="0" marB="0" anchor="ctr"/>
                </a:tc>
                <a:tc>
                  <a:txBody>
                    <a:bodyPr/>
                    <a:lstStyle/>
                    <a:p>
                      <a:pPr>
                        <a:lnSpc>
                          <a:spcPct val="200000"/>
                        </a:lnSpc>
                        <a:spcAft>
                          <a:spcPts val="0"/>
                        </a:spcAft>
                      </a:pPr>
                      <a:r>
                        <a:rPr lang="es-EC" sz="1050">
                          <a:effectLst/>
                          <a:latin typeface="Calibri" panose="020F0502020204030204" pitchFamily="34" charset="0"/>
                        </a:rPr>
                        <a:t>6 tipos de segmentos </a:t>
                      </a:r>
                      <a:endParaRPr lang="es-EC" sz="1050">
                        <a:effectLst/>
                        <a:latin typeface="Calibri" panose="020F0502020204030204" pitchFamily="34" charset="0"/>
                        <a:ea typeface="Calibri" panose="020F0502020204030204" pitchFamily="34" charset="0"/>
                      </a:endParaRPr>
                    </a:p>
                  </a:txBody>
                  <a:tcPr marL="26753" marR="26753" marT="0" marB="0" anchor="ctr"/>
                </a:tc>
                <a:tc>
                  <a:txBody>
                    <a:bodyPr/>
                    <a:lstStyle/>
                    <a:p>
                      <a:pPr>
                        <a:lnSpc>
                          <a:spcPct val="200000"/>
                        </a:lnSpc>
                        <a:spcAft>
                          <a:spcPts val="0"/>
                        </a:spcAft>
                      </a:pPr>
                      <a:r>
                        <a:rPr lang="es-EC" sz="1050">
                          <a:effectLst/>
                          <a:latin typeface="Calibri" panose="020F0502020204030204" pitchFamily="34" charset="0"/>
                        </a:rPr>
                        <a:t>5 tipos de segmentos </a:t>
                      </a:r>
                      <a:endParaRPr lang="es-EC" sz="1050">
                        <a:effectLst/>
                        <a:latin typeface="Calibri" panose="020F0502020204030204" pitchFamily="34" charset="0"/>
                        <a:ea typeface="Calibri" panose="020F0502020204030204" pitchFamily="34" charset="0"/>
                      </a:endParaRPr>
                    </a:p>
                  </a:txBody>
                  <a:tcPr marL="26753" marR="26753" marT="0" marB="0" anchor="ctr"/>
                </a:tc>
                <a:tc>
                  <a:txBody>
                    <a:bodyPr/>
                    <a:lstStyle/>
                    <a:p>
                      <a:pPr>
                        <a:lnSpc>
                          <a:spcPct val="200000"/>
                        </a:lnSpc>
                        <a:spcAft>
                          <a:spcPts val="0"/>
                        </a:spcAft>
                      </a:pPr>
                      <a:r>
                        <a:rPr lang="es-EC" sz="1050">
                          <a:effectLst/>
                          <a:latin typeface="Calibri" panose="020F0502020204030204" pitchFamily="34" charset="0"/>
                        </a:rPr>
                        <a:t>Definir las variables necesarias de cada segmentación </a:t>
                      </a:r>
                      <a:endParaRPr lang="es-EC" sz="1050">
                        <a:effectLst/>
                        <a:latin typeface="Calibri" panose="020F0502020204030204" pitchFamily="34" charset="0"/>
                        <a:ea typeface="Calibri" panose="020F0502020204030204" pitchFamily="34" charset="0"/>
                      </a:endParaRPr>
                    </a:p>
                  </a:txBody>
                  <a:tcPr marL="26753" marR="26753" marT="0" marB="0" anchor="ctr"/>
                </a:tc>
                <a:tc>
                  <a:txBody>
                    <a:bodyPr/>
                    <a:lstStyle/>
                    <a:p>
                      <a:pPr algn="r">
                        <a:lnSpc>
                          <a:spcPct val="200000"/>
                        </a:lnSpc>
                        <a:spcAft>
                          <a:spcPts val="0"/>
                        </a:spcAft>
                      </a:pPr>
                      <a:r>
                        <a:rPr lang="es-EC" sz="1050">
                          <a:effectLst/>
                          <a:latin typeface="Calibri" panose="020F0502020204030204" pitchFamily="34" charset="0"/>
                        </a:rPr>
                        <a:t>$ 3.000,00 </a:t>
                      </a:r>
                      <a:endParaRPr lang="es-EC" sz="1050">
                        <a:effectLst/>
                        <a:latin typeface="Calibri" panose="020F0502020204030204" pitchFamily="34" charset="0"/>
                        <a:ea typeface="Calibri" panose="020F0502020204030204" pitchFamily="34" charset="0"/>
                      </a:endParaRPr>
                    </a:p>
                  </a:txBody>
                  <a:tcPr marL="26753" marR="26753" marT="0" marB="0" anchor="ctr"/>
                </a:tc>
              </a:tr>
              <a:tr h="973199">
                <a:tc vMerge="1">
                  <a:txBody>
                    <a:bodyPr/>
                    <a:lstStyle/>
                    <a:p>
                      <a:endParaRPr lang="es-EC"/>
                    </a:p>
                  </a:txBody>
                  <a:tcPr/>
                </a:tc>
                <a:tc rowSpan="2">
                  <a:txBody>
                    <a:bodyPr/>
                    <a:lstStyle/>
                    <a:p>
                      <a:pPr>
                        <a:lnSpc>
                          <a:spcPct val="200000"/>
                        </a:lnSpc>
                        <a:spcAft>
                          <a:spcPts val="0"/>
                        </a:spcAft>
                      </a:pPr>
                      <a:r>
                        <a:rPr lang="es-EC" sz="1050" dirty="0">
                          <a:effectLst/>
                          <a:latin typeface="Calibri" panose="020F0502020204030204" pitchFamily="34" charset="0"/>
                        </a:rPr>
                        <a:t>Diseñar un banco de ventajas y desventajas de las diferentes semillas de aceite vegetal </a:t>
                      </a:r>
                      <a:endParaRPr lang="es-EC" sz="1050" dirty="0">
                        <a:effectLst/>
                        <a:latin typeface="Calibri" panose="020F0502020204030204" pitchFamily="34" charset="0"/>
                        <a:ea typeface="Calibri" panose="020F0502020204030204" pitchFamily="34" charset="0"/>
                      </a:endParaRPr>
                    </a:p>
                  </a:txBody>
                  <a:tcPr marL="26753" marR="26753" marT="0" marB="0" anchor="ctr"/>
                </a:tc>
                <a:tc>
                  <a:txBody>
                    <a:bodyPr/>
                    <a:lstStyle/>
                    <a:p>
                      <a:pPr>
                        <a:lnSpc>
                          <a:spcPct val="200000"/>
                        </a:lnSpc>
                        <a:spcAft>
                          <a:spcPts val="0"/>
                        </a:spcAft>
                      </a:pPr>
                      <a:r>
                        <a:rPr lang="es-EC" sz="1050" dirty="0">
                          <a:effectLst/>
                          <a:latin typeface="Calibri" panose="020F0502020204030204" pitchFamily="34" charset="0"/>
                        </a:rPr>
                        <a:t>Número de ventajas evaluadas</a:t>
                      </a:r>
                      <a:endParaRPr lang="es-EC" sz="1050" dirty="0">
                        <a:effectLst/>
                        <a:latin typeface="Calibri" panose="020F0502020204030204" pitchFamily="34" charset="0"/>
                        <a:ea typeface="Calibri" panose="020F0502020204030204" pitchFamily="34" charset="0"/>
                      </a:endParaRPr>
                    </a:p>
                  </a:txBody>
                  <a:tcPr marL="26753" marR="26753" marT="0" marB="0" anchor="ctr"/>
                </a:tc>
                <a:tc>
                  <a:txBody>
                    <a:bodyPr/>
                    <a:lstStyle/>
                    <a:p>
                      <a:pPr>
                        <a:lnSpc>
                          <a:spcPct val="200000"/>
                        </a:lnSpc>
                        <a:spcAft>
                          <a:spcPts val="0"/>
                        </a:spcAft>
                      </a:pPr>
                      <a:r>
                        <a:rPr lang="es-EC" sz="1050">
                          <a:effectLst/>
                          <a:latin typeface="Calibri" panose="020F0502020204030204" pitchFamily="34" charset="0"/>
                        </a:rPr>
                        <a:t>Total de ventajas Definidas</a:t>
                      </a:r>
                      <a:endParaRPr lang="es-EC" sz="1050">
                        <a:effectLst/>
                        <a:latin typeface="Calibri" panose="020F0502020204030204" pitchFamily="34" charset="0"/>
                        <a:ea typeface="Calibri" panose="020F0502020204030204" pitchFamily="34" charset="0"/>
                      </a:endParaRPr>
                    </a:p>
                  </a:txBody>
                  <a:tcPr marL="26753" marR="26753" marT="0" marB="0" anchor="ctr"/>
                </a:tc>
                <a:tc>
                  <a:txBody>
                    <a:bodyPr/>
                    <a:lstStyle/>
                    <a:p>
                      <a:pPr>
                        <a:lnSpc>
                          <a:spcPct val="200000"/>
                        </a:lnSpc>
                        <a:spcAft>
                          <a:spcPts val="0"/>
                        </a:spcAft>
                      </a:pPr>
                      <a:r>
                        <a:rPr lang="es-EC" sz="1050">
                          <a:effectLst/>
                          <a:latin typeface="Calibri" panose="020F0502020204030204" pitchFamily="34" charset="0"/>
                        </a:rPr>
                        <a:t>10 ventajas </a:t>
                      </a:r>
                      <a:endParaRPr lang="es-EC" sz="1050">
                        <a:effectLst/>
                        <a:latin typeface="Calibri" panose="020F0502020204030204" pitchFamily="34" charset="0"/>
                        <a:ea typeface="Calibri" panose="020F0502020204030204" pitchFamily="34" charset="0"/>
                      </a:endParaRPr>
                    </a:p>
                  </a:txBody>
                  <a:tcPr marL="26753" marR="26753" marT="0" marB="0" anchor="ctr"/>
                </a:tc>
                <a:tc>
                  <a:txBody>
                    <a:bodyPr/>
                    <a:lstStyle/>
                    <a:p>
                      <a:pPr>
                        <a:lnSpc>
                          <a:spcPct val="200000"/>
                        </a:lnSpc>
                        <a:spcAft>
                          <a:spcPts val="0"/>
                        </a:spcAft>
                      </a:pPr>
                      <a:r>
                        <a:rPr lang="es-EC" sz="1050">
                          <a:effectLst/>
                          <a:latin typeface="Calibri" panose="020F0502020204030204" pitchFamily="34" charset="0"/>
                        </a:rPr>
                        <a:t>15 ventajas </a:t>
                      </a:r>
                      <a:endParaRPr lang="es-EC" sz="1050">
                        <a:effectLst/>
                        <a:latin typeface="Calibri" panose="020F0502020204030204" pitchFamily="34" charset="0"/>
                        <a:ea typeface="Calibri" panose="020F0502020204030204" pitchFamily="34" charset="0"/>
                      </a:endParaRPr>
                    </a:p>
                  </a:txBody>
                  <a:tcPr marL="26753" marR="26753" marT="0" marB="0" anchor="ctr"/>
                </a:tc>
                <a:tc>
                  <a:txBody>
                    <a:bodyPr/>
                    <a:lstStyle/>
                    <a:p>
                      <a:pPr>
                        <a:lnSpc>
                          <a:spcPct val="200000"/>
                        </a:lnSpc>
                        <a:spcAft>
                          <a:spcPts val="0"/>
                        </a:spcAft>
                      </a:pPr>
                      <a:r>
                        <a:rPr lang="es-EC" sz="1050">
                          <a:effectLst/>
                          <a:latin typeface="Calibri" panose="020F0502020204030204" pitchFamily="34" charset="0"/>
                        </a:rPr>
                        <a:t>Clasificar las ventajas por tipo de semilla </a:t>
                      </a:r>
                      <a:endParaRPr lang="es-EC" sz="1050">
                        <a:effectLst/>
                        <a:latin typeface="Calibri" panose="020F0502020204030204" pitchFamily="34" charset="0"/>
                        <a:ea typeface="Calibri" panose="020F0502020204030204" pitchFamily="34" charset="0"/>
                      </a:endParaRPr>
                    </a:p>
                  </a:txBody>
                  <a:tcPr marL="26753" marR="26753" marT="0" marB="0" anchor="ctr"/>
                </a:tc>
                <a:tc>
                  <a:txBody>
                    <a:bodyPr/>
                    <a:lstStyle/>
                    <a:p>
                      <a:pPr algn="r">
                        <a:lnSpc>
                          <a:spcPct val="200000"/>
                        </a:lnSpc>
                        <a:spcAft>
                          <a:spcPts val="0"/>
                        </a:spcAft>
                      </a:pPr>
                      <a:r>
                        <a:rPr lang="es-EC" sz="1050">
                          <a:effectLst/>
                          <a:latin typeface="Calibri" panose="020F0502020204030204" pitchFamily="34" charset="0"/>
                        </a:rPr>
                        <a:t>$ 700,00 </a:t>
                      </a:r>
                      <a:endParaRPr lang="es-EC" sz="1050">
                        <a:effectLst/>
                        <a:latin typeface="Calibri" panose="020F0502020204030204" pitchFamily="34" charset="0"/>
                        <a:ea typeface="Calibri" panose="020F0502020204030204" pitchFamily="34" charset="0"/>
                      </a:endParaRPr>
                    </a:p>
                  </a:txBody>
                  <a:tcPr marL="26753" marR="26753" marT="0" marB="0" anchor="ctr"/>
                </a:tc>
              </a:tr>
              <a:tr h="989655">
                <a:tc vMerge="1">
                  <a:txBody>
                    <a:bodyPr/>
                    <a:lstStyle/>
                    <a:p>
                      <a:endParaRPr lang="es-EC"/>
                    </a:p>
                  </a:txBody>
                  <a:tcPr/>
                </a:tc>
                <a:tc vMerge="1">
                  <a:txBody>
                    <a:bodyPr/>
                    <a:lstStyle/>
                    <a:p>
                      <a:endParaRPr lang="es-EC"/>
                    </a:p>
                  </a:txBody>
                  <a:tcPr/>
                </a:tc>
                <a:tc>
                  <a:txBody>
                    <a:bodyPr/>
                    <a:lstStyle/>
                    <a:p>
                      <a:pPr>
                        <a:lnSpc>
                          <a:spcPct val="200000"/>
                        </a:lnSpc>
                        <a:spcAft>
                          <a:spcPts val="0"/>
                        </a:spcAft>
                      </a:pPr>
                      <a:r>
                        <a:rPr lang="es-EC" sz="1050">
                          <a:effectLst/>
                          <a:latin typeface="Calibri" panose="020F0502020204030204" pitchFamily="34" charset="0"/>
                        </a:rPr>
                        <a:t>Número de desventajas evaluadas</a:t>
                      </a:r>
                      <a:endParaRPr lang="es-EC" sz="1050">
                        <a:effectLst/>
                        <a:latin typeface="Calibri" panose="020F0502020204030204" pitchFamily="34" charset="0"/>
                        <a:ea typeface="Calibri" panose="020F0502020204030204" pitchFamily="34" charset="0"/>
                      </a:endParaRPr>
                    </a:p>
                  </a:txBody>
                  <a:tcPr marL="26753" marR="26753" marT="0" marB="0" anchor="ctr"/>
                </a:tc>
                <a:tc>
                  <a:txBody>
                    <a:bodyPr/>
                    <a:lstStyle/>
                    <a:p>
                      <a:pPr>
                        <a:lnSpc>
                          <a:spcPct val="200000"/>
                        </a:lnSpc>
                        <a:spcAft>
                          <a:spcPts val="0"/>
                        </a:spcAft>
                      </a:pPr>
                      <a:r>
                        <a:rPr lang="es-EC" sz="1050" dirty="0">
                          <a:effectLst/>
                          <a:latin typeface="Calibri" panose="020F0502020204030204" pitchFamily="34" charset="0"/>
                        </a:rPr>
                        <a:t>Total de desventajas Definidas</a:t>
                      </a:r>
                      <a:endParaRPr lang="es-EC" sz="1050" dirty="0">
                        <a:effectLst/>
                        <a:latin typeface="Calibri" panose="020F0502020204030204" pitchFamily="34" charset="0"/>
                        <a:ea typeface="Calibri" panose="020F0502020204030204" pitchFamily="34" charset="0"/>
                      </a:endParaRPr>
                    </a:p>
                  </a:txBody>
                  <a:tcPr marL="26753" marR="26753" marT="0" marB="0" anchor="ctr"/>
                </a:tc>
                <a:tc>
                  <a:txBody>
                    <a:bodyPr/>
                    <a:lstStyle/>
                    <a:p>
                      <a:pPr>
                        <a:lnSpc>
                          <a:spcPct val="200000"/>
                        </a:lnSpc>
                        <a:spcAft>
                          <a:spcPts val="0"/>
                        </a:spcAft>
                      </a:pPr>
                      <a:r>
                        <a:rPr lang="es-EC" sz="1050" dirty="0">
                          <a:effectLst/>
                          <a:latin typeface="Calibri" panose="020F0502020204030204" pitchFamily="34" charset="0"/>
                        </a:rPr>
                        <a:t>10 desventajas </a:t>
                      </a:r>
                      <a:endParaRPr lang="es-EC" sz="1050" dirty="0">
                        <a:effectLst/>
                        <a:latin typeface="Calibri" panose="020F0502020204030204" pitchFamily="34" charset="0"/>
                        <a:ea typeface="Calibri" panose="020F0502020204030204" pitchFamily="34" charset="0"/>
                      </a:endParaRPr>
                    </a:p>
                  </a:txBody>
                  <a:tcPr marL="26753" marR="26753" marT="0" marB="0" anchor="ctr"/>
                </a:tc>
                <a:tc>
                  <a:txBody>
                    <a:bodyPr/>
                    <a:lstStyle/>
                    <a:p>
                      <a:pPr>
                        <a:lnSpc>
                          <a:spcPct val="200000"/>
                        </a:lnSpc>
                        <a:spcAft>
                          <a:spcPts val="0"/>
                        </a:spcAft>
                      </a:pPr>
                      <a:r>
                        <a:rPr lang="es-EC" sz="1050">
                          <a:effectLst/>
                          <a:latin typeface="Calibri" panose="020F0502020204030204" pitchFamily="34" charset="0"/>
                        </a:rPr>
                        <a:t>15 desventajas</a:t>
                      </a:r>
                      <a:endParaRPr lang="es-EC" sz="1050">
                        <a:effectLst/>
                        <a:latin typeface="Calibri" panose="020F0502020204030204" pitchFamily="34" charset="0"/>
                        <a:ea typeface="Calibri" panose="020F0502020204030204" pitchFamily="34" charset="0"/>
                      </a:endParaRPr>
                    </a:p>
                  </a:txBody>
                  <a:tcPr marL="26753" marR="26753" marT="0" marB="0" anchor="ctr"/>
                </a:tc>
                <a:tc>
                  <a:txBody>
                    <a:bodyPr/>
                    <a:lstStyle/>
                    <a:p>
                      <a:pPr>
                        <a:lnSpc>
                          <a:spcPct val="200000"/>
                        </a:lnSpc>
                        <a:spcAft>
                          <a:spcPts val="0"/>
                        </a:spcAft>
                      </a:pPr>
                      <a:r>
                        <a:rPr lang="es-EC" sz="1050">
                          <a:effectLst/>
                          <a:latin typeface="Calibri" panose="020F0502020204030204" pitchFamily="34" charset="0"/>
                        </a:rPr>
                        <a:t>Clasificar las desventajas por tipo de semilla </a:t>
                      </a:r>
                      <a:endParaRPr lang="es-EC" sz="1050">
                        <a:effectLst/>
                        <a:latin typeface="Calibri" panose="020F0502020204030204" pitchFamily="34" charset="0"/>
                        <a:ea typeface="Calibri" panose="020F0502020204030204" pitchFamily="34" charset="0"/>
                      </a:endParaRPr>
                    </a:p>
                  </a:txBody>
                  <a:tcPr marL="26753" marR="26753" marT="0" marB="0" anchor="ctr"/>
                </a:tc>
                <a:tc>
                  <a:txBody>
                    <a:bodyPr/>
                    <a:lstStyle/>
                    <a:p>
                      <a:pPr algn="r">
                        <a:lnSpc>
                          <a:spcPct val="200000"/>
                        </a:lnSpc>
                        <a:spcAft>
                          <a:spcPts val="0"/>
                        </a:spcAft>
                      </a:pPr>
                      <a:r>
                        <a:rPr lang="es-EC" sz="1050">
                          <a:effectLst/>
                          <a:latin typeface="Calibri" panose="020F0502020204030204" pitchFamily="34" charset="0"/>
                        </a:rPr>
                        <a:t>$ 700,00 </a:t>
                      </a:r>
                      <a:endParaRPr lang="es-EC" sz="1050">
                        <a:effectLst/>
                        <a:latin typeface="Calibri" panose="020F0502020204030204" pitchFamily="34" charset="0"/>
                        <a:ea typeface="Calibri" panose="020F0502020204030204" pitchFamily="34" charset="0"/>
                      </a:endParaRPr>
                    </a:p>
                  </a:txBody>
                  <a:tcPr marL="26753" marR="26753" marT="0" marB="0" anchor="ctr"/>
                </a:tc>
              </a:tr>
              <a:tr h="1854752">
                <a:tc vMerge="1">
                  <a:txBody>
                    <a:bodyPr/>
                    <a:lstStyle/>
                    <a:p>
                      <a:endParaRPr lang="es-EC"/>
                    </a:p>
                  </a:txBody>
                  <a:tcPr/>
                </a:tc>
                <a:tc>
                  <a:txBody>
                    <a:bodyPr/>
                    <a:lstStyle/>
                    <a:p>
                      <a:pPr>
                        <a:lnSpc>
                          <a:spcPct val="200000"/>
                        </a:lnSpc>
                        <a:spcAft>
                          <a:spcPts val="0"/>
                        </a:spcAft>
                      </a:pPr>
                      <a:r>
                        <a:rPr lang="es-EC" sz="1050">
                          <a:effectLst/>
                          <a:latin typeface="Calibri" panose="020F0502020204030204" pitchFamily="34" charset="0"/>
                        </a:rPr>
                        <a:t>Elaborar los principales canales de comunicación para ofertar los productos aceite vegetal</a:t>
                      </a:r>
                      <a:endParaRPr lang="es-EC" sz="1050">
                        <a:effectLst/>
                        <a:latin typeface="Calibri" panose="020F0502020204030204" pitchFamily="34" charset="0"/>
                        <a:ea typeface="Calibri" panose="020F0502020204030204" pitchFamily="34" charset="0"/>
                      </a:endParaRPr>
                    </a:p>
                  </a:txBody>
                  <a:tcPr marL="26753" marR="26753" marT="0" marB="0" anchor="ctr"/>
                </a:tc>
                <a:tc>
                  <a:txBody>
                    <a:bodyPr/>
                    <a:lstStyle/>
                    <a:p>
                      <a:pPr>
                        <a:lnSpc>
                          <a:spcPct val="200000"/>
                        </a:lnSpc>
                        <a:spcAft>
                          <a:spcPts val="0"/>
                        </a:spcAft>
                      </a:pPr>
                      <a:r>
                        <a:rPr lang="es-EC" sz="1050">
                          <a:effectLst/>
                          <a:latin typeface="Calibri" panose="020F0502020204030204" pitchFamily="34" charset="0"/>
                        </a:rPr>
                        <a:t>Número de canales propuestos</a:t>
                      </a:r>
                      <a:endParaRPr lang="es-EC" sz="1050">
                        <a:effectLst/>
                        <a:latin typeface="Calibri" panose="020F0502020204030204" pitchFamily="34" charset="0"/>
                        <a:ea typeface="Calibri" panose="020F0502020204030204" pitchFamily="34" charset="0"/>
                      </a:endParaRPr>
                    </a:p>
                  </a:txBody>
                  <a:tcPr marL="26753" marR="26753" marT="0" marB="0" anchor="ctr"/>
                </a:tc>
                <a:tc>
                  <a:txBody>
                    <a:bodyPr/>
                    <a:lstStyle/>
                    <a:p>
                      <a:pPr>
                        <a:lnSpc>
                          <a:spcPct val="200000"/>
                        </a:lnSpc>
                        <a:spcAft>
                          <a:spcPts val="0"/>
                        </a:spcAft>
                      </a:pPr>
                      <a:r>
                        <a:rPr lang="es-EC" sz="1050">
                          <a:effectLst/>
                          <a:latin typeface="Calibri" panose="020F0502020204030204" pitchFamily="34" charset="0"/>
                        </a:rPr>
                        <a:t>Total de canales Definidos </a:t>
                      </a:r>
                      <a:endParaRPr lang="es-EC" sz="1050">
                        <a:effectLst/>
                        <a:latin typeface="Calibri" panose="020F0502020204030204" pitchFamily="34" charset="0"/>
                        <a:ea typeface="Calibri" panose="020F0502020204030204" pitchFamily="34" charset="0"/>
                      </a:endParaRPr>
                    </a:p>
                  </a:txBody>
                  <a:tcPr marL="26753" marR="26753" marT="0" marB="0" anchor="ctr"/>
                </a:tc>
                <a:tc>
                  <a:txBody>
                    <a:bodyPr/>
                    <a:lstStyle/>
                    <a:p>
                      <a:pPr>
                        <a:lnSpc>
                          <a:spcPct val="200000"/>
                        </a:lnSpc>
                        <a:spcAft>
                          <a:spcPts val="0"/>
                        </a:spcAft>
                      </a:pPr>
                      <a:r>
                        <a:rPr lang="es-EC" sz="1050" dirty="0">
                          <a:effectLst/>
                          <a:latin typeface="Calibri" panose="020F0502020204030204" pitchFamily="34" charset="0"/>
                        </a:rPr>
                        <a:t>4 canales de comunicación </a:t>
                      </a:r>
                      <a:endParaRPr lang="es-EC" sz="1050" dirty="0">
                        <a:effectLst/>
                        <a:latin typeface="Calibri" panose="020F0502020204030204" pitchFamily="34" charset="0"/>
                        <a:ea typeface="Calibri" panose="020F0502020204030204" pitchFamily="34" charset="0"/>
                      </a:endParaRPr>
                    </a:p>
                  </a:txBody>
                  <a:tcPr marL="26753" marR="26753" marT="0" marB="0" anchor="ctr"/>
                </a:tc>
                <a:tc>
                  <a:txBody>
                    <a:bodyPr/>
                    <a:lstStyle/>
                    <a:p>
                      <a:pPr algn="ctr">
                        <a:lnSpc>
                          <a:spcPct val="200000"/>
                        </a:lnSpc>
                        <a:spcAft>
                          <a:spcPts val="0"/>
                        </a:spcAft>
                      </a:pPr>
                      <a:r>
                        <a:rPr lang="es-EC" sz="1050" dirty="0">
                          <a:effectLst/>
                          <a:latin typeface="Calibri" panose="020F0502020204030204" pitchFamily="34" charset="0"/>
                        </a:rPr>
                        <a:t>3 canales de comunicación. </a:t>
                      </a:r>
                      <a:endParaRPr lang="es-EC" sz="1050" dirty="0">
                        <a:effectLst/>
                        <a:latin typeface="Calibri" panose="020F0502020204030204" pitchFamily="34" charset="0"/>
                        <a:ea typeface="Calibri" panose="020F0502020204030204" pitchFamily="34" charset="0"/>
                      </a:endParaRPr>
                    </a:p>
                  </a:txBody>
                  <a:tcPr marL="26753" marR="26753" marT="0" marB="0" anchor="ctr"/>
                </a:tc>
                <a:tc>
                  <a:txBody>
                    <a:bodyPr/>
                    <a:lstStyle/>
                    <a:p>
                      <a:pPr>
                        <a:lnSpc>
                          <a:spcPct val="200000"/>
                        </a:lnSpc>
                        <a:spcAft>
                          <a:spcPts val="0"/>
                        </a:spcAft>
                      </a:pPr>
                      <a:r>
                        <a:rPr lang="es-EC" sz="1050" dirty="0">
                          <a:effectLst/>
                          <a:latin typeface="Calibri" panose="020F0502020204030204" pitchFamily="34" charset="0"/>
                        </a:rPr>
                        <a:t>Definir el contenido publicitario por canal de comunicación.</a:t>
                      </a:r>
                      <a:endParaRPr lang="es-EC" sz="1050" dirty="0">
                        <a:effectLst/>
                        <a:latin typeface="Calibri" panose="020F0502020204030204" pitchFamily="34" charset="0"/>
                        <a:ea typeface="Calibri" panose="020F0502020204030204" pitchFamily="34" charset="0"/>
                      </a:endParaRPr>
                    </a:p>
                  </a:txBody>
                  <a:tcPr marL="26753" marR="26753" marT="0" marB="0" anchor="ctr"/>
                </a:tc>
                <a:tc>
                  <a:txBody>
                    <a:bodyPr/>
                    <a:lstStyle/>
                    <a:p>
                      <a:pPr algn="r">
                        <a:lnSpc>
                          <a:spcPct val="200000"/>
                        </a:lnSpc>
                        <a:spcAft>
                          <a:spcPts val="0"/>
                        </a:spcAft>
                      </a:pPr>
                      <a:r>
                        <a:rPr lang="es-EC" sz="1050" dirty="0">
                          <a:effectLst/>
                          <a:latin typeface="Calibri" panose="020F0502020204030204" pitchFamily="34" charset="0"/>
                        </a:rPr>
                        <a:t>$ 8.000,00 </a:t>
                      </a:r>
                      <a:endParaRPr lang="es-EC" sz="1050" dirty="0">
                        <a:effectLst/>
                        <a:latin typeface="Calibri" panose="020F0502020204030204" pitchFamily="34" charset="0"/>
                        <a:ea typeface="Calibri" panose="020F0502020204030204" pitchFamily="34" charset="0"/>
                      </a:endParaRPr>
                    </a:p>
                  </a:txBody>
                  <a:tcPr marL="26753" marR="26753" marT="0" marB="0" anchor="ctr"/>
                </a:tc>
              </a:tr>
            </a:tbl>
          </a:graphicData>
        </a:graphic>
      </p:graphicFrame>
    </p:spTree>
    <p:extLst>
      <p:ext uri="{BB962C8B-B14F-4D97-AF65-F5344CB8AC3E}">
        <p14:creationId xmlns:p14="http://schemas.microsoft.com/office/powerpoint/2010/main" val="34730932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3670476932"/>
              </p:ext>
            </p:extLst>
          </p:nvPr>
        </p:nvGraphicFramePr>
        <p:xfrm>
          <a:off x="1027452" y="708338"/>
          <a:ext cx="10408988" cy="5887347"/>
        </p:xfrm>
        <a:graphic>
          <a:graphicData uri="http://schemas.openxmlformats.org/drawingml/2006/table">
            <a:tbl>
              <a:tblPr firstRow="1" firstCol="1" bandRow="1">
                <a:tableStyleId>{5DA37D80-6434-44D0-A028-1B22A696006F}</a:tableStyleId>
              </a:tblPr>
              <a:tblGrid>
                <a:gridCol w="1571387"/>
                <a:gridCol w="1571387"/>
                <a:gridCol w="1277975"/>
                <a:gridCol w="1277975"/>
                <a:gridCol w="874798"/>
                <a:gridCol w="1130902"/>
                <a:gridCol w="1687132"/>
                <a:gridCol w="976116"/>
                <a:gridCol w="41316"/>
              </a:tblGrid>
              <a:tr h="829050">
                <a:tc rowSpan="3">
                  <a:txBody>
                    <a:bodyPr/>
                    <a:lstStyle/>
                    <a:p>
                      <a:pPr algn="ctr">
                        <a:lnSpc>
                          <a:spcPct val="200000"/>
                        </a:lnSpc>
                        <a:spcAft>
                          <a:spcPts val="0"/>
                        </a:spcAft>
                      </a:pPr>
                      <a:r>
                        <a:rPr lang="es-EC" sz="900" dirty="0">
                          <a:effectLst/>
                        </a:rPr>
                        <a:t>Definir planograma en cadenas de autoservicios, espacios en percha, extra visualizaciones y merchandising </a:t>
                      </a:r>
                      <a:endParaRPr lang="es-EC" sz="900" dirty="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a:effectLst/>
                        </a:rPr>
                        <a:t>Elaborar un programa de estandarización del número de caras visibles en percha </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a:effectLst/>
                        </a:rPr>
                        <a:t>Número de caras en percha evaluados</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a:effectLst/>
                        </a:rPr>
                        <a:t>Total de caras en percha aceptados </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a:effectLst/>
                        </a:rPr>
                        <a:t>8 caras en percha </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a:effectLst/>
                        </a:rPr>
                        <a:t>12 caras en percha </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a:effectLst/>
                        </a:rPr>
                        <a:t>Definir el número de caras visibles en percha en las cadenas de comercialización</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gn="r">
                        <a:lnSpc>
                          <a:spcPct val="200000"/>
                        </a:lnSpc>
                        <a:spcAft>
                          <a:spcPts val="0"/>
                        </a:spcAft>
                      </a:pPr>
                      <a:r>
                        <a:rPr lang="es-EC" sz="900">
                          <a:effectLst/>
                        </a:rPr>
                        <a:t>$ 2.500,00 </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800" dirty="0">
                          <a:effectLst/>
                        </a:rPr>
                        <a:t> </a:t>
                      </a:r>
                      <a:endParaRPr lang="es-EC" sz="800" dirty="0">
                        <a:effectLst/>
                        <a:latin typeface="Times New Roman" panose="02020603050405020304" pitchFamily="18" charset="0"/>
                        <a:ea typeface="Calibri" panose="020F0502020204030204" pitchFamily="34" charset="0"/>
                      </a:endParaRPr>
                    </a:p>
                  </a:txBody>
                  <a:tcPr marL="0" marR="0" marT="0" marB="0" anchor="ctr"/>
                </a:tc>
              </a:tr>
              <a:tr h="644817">
                <a:tc vMerge="1">
                  <a:txBody>
                    <a:bodyPr/>
                    <a:lstStyle/>
                    <a:p>
                      <a:endParaRPr lang="es-EC"/>
                    </a:p>
                  </a:txBody>
                  <a:tcPr/>
                </a:tc>
                <a:tc>
                  <a:txBody>
                    <a:bodyPr/>
                    <a:lstStyle/>
                    <a:p>
                      <a:pPr>
                        <a:lnSpc>
                          <a:spcPct val="200000"/>
                        </a:lnSpc>
                        <a:spcAft>
                          <a:spcPts val="0"/>
                        </a:spcAft>
                      </a:pPr>
                      <a:r>
                        <a:rPr lang="es-EC" sz="900" dirty="0">
                          <a:effectLst/>
                        </a:rPr>
                        <a:t>Definir el tipo de apilación del producto aceite vegetal comestible</a:t>
                      </a:r>
                      <a:endParaRPr lang="es-EC" sz="900" dirty="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a:effectLst/>
                        </a:rPr>
                        <a:t>Tiempo de evaluación en apilado </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a:effectLst/>
                        </a:rPr>
                        <a:t>Total del tiempo ejecutado en apilado </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a:effectLst/>
                        </a:rPr>
                        <a:t>2 tipos de apilado</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a:effectLst/>
                        </a:rPr>
                        <a:t>3 tipos de apilado </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a:effectLst/>
                        </a:rPr>
                        <a:t>Identificar los tipos de apilado que genere optimización de tiempo dentro del punto de venta en el canal moderno </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gn="r">
                        <a:lnSpc>
                          <a:spcPct val="200000"/>
                        </a:lnSpc>
                        <a:spcAft>
                          <a:spcPts val="0"/>
                        </a:spcAft>
                      </a:pPr>
                      <a:r>
                        <a:rPr lang="es-EC" sz="900">
                          <a:effectLst/>
                        </a:rPr>
                        <a:t>$ 800,00 </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800">
                          <a:effectLst/>
                        </a:rPr>
                        <a:t> </a:t>
                      </a:r>
                      <a:endParaRPr lang="es-EC" sz="800">
                        <a:effectLst/>
                        <a:latin typeface="Times New Roman" panose="02020603050405020304" pitchFamily="18" charset="0"/>
                        <a:ea typeface="Calibri" panose="020F0502020204030204" pitchFamily="34" charset="0"/>
                      </a:endParaRPr>
                    </a:p>
                  </a:txBody>
                  <a:tcPr marL="0" marR="0" marT="0" marB="0" anchor="ctr"/>
                </a:tc>
              </a:tr>
              <a:tr h="644817">
                <a:tc vMerge="1">
                  <a:txBody>
                    <a:bodyPr/>
                    <a:lstStyle/>
                    <a:p>
                      <a:endParaRPr lang="es-EC"/>
                    </a:p>
                  </a:txBody>
                  <a:tcPr/>
                </a:tc>
                <a:tc>
                  <a:txBody>
                    <a:bodyPr/>
                    <a:lstStyle/>
                    <a:p>
                      <a:pPr>
                        <a:lnSpc>
                          <a:spcPct val="200000"/>
                        </a:lnSpc>
                        <a:spcAft>
                          <a:spcPts val="0"/>
                        </a:spcAft>
                      </a:pPr>
                      <a:r>
                        <a:rPr lang="es-EC" sz="900" dirty="0">
                          <a:effectLst/>
                        </a:rPr>
                        <a:t>Realizar el diseño del material pop en percha</a:t>
                      </a:r>
                      <a:endParaRPr lang="es-EC" sz="900" dirty="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dirty="0">
                          <a:effectLst/>
                        </a:rPr>
                        <a:t>Número de artes evaluados </a:t>
                      </a:r>
                      <a:endParaRPr lang="es-EC" sz="900" dirty="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a:effectLst/>
                        </a:rPr>
                        <a:t>Total de artes aprobados </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a:effectLst/>
                        </a:rPr>
                        <a:t>2 tipos de artes</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a:effectLst/>
                        </a:rPr>
                        <a:t>3 tipos de artes</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a:effectLst/>
                        </a:rPr>
                        <a:t>Definir los diseños con impacto hacia el consumidor </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gn="r">
                        <a:lnSpc>
                          <a:spcPct val="200000"/>
                        </a:lnSpc>
                        <a:spcAft>
                          <a:spcPts val="0"/>
                        </a:spcAft>
                      </a:pPr>
                      <a:r>
                        <a:rPr lang="es-EC" sz="900">
                          <a:effectLst/>
                        </a:rPr>
                        <a:t>$ 600,00 </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800">
                          <a:effectLst/>
                        </a:rPr>
                        <a:t> </a:t>
                      </a:r>
                      <a:endParaRPr lang="es-EC" sz="800">
                        <a:effectLst/>
                        <a:latin typeface="Times New Roman" panose="02020603050405020304" pitchFamily="18" charset="0"/>
                        <a:ea typeface="Calibri" panose="020F0502020204030204" pitchFamily="34" charset="0"/>
                      </a:endParaRPr>
                    </a:p>
                  </a:txBody>
                  <a:tcPr marL="0" marR="0" marT="0" marB="0" anchor="ctr"/>
                </a:tc>
              </a:tr>
              <a:tr h="829050">
                <a:tc rowSpan="4">
                  <a:txBody>
                    <a:bodyPr/>
                    <a:lstStyle/>
                    <a:p>
                      <a:pPr algn="ctr">
                        <a:lnSpc>
                          <a:spcPct val="200000"/>
                        </a:lnSpc>
                        <a:spcAft>
                          <a:spcPts val="0"/>
                        </a:spcAft>
                      </a:pPr>
                      <a:r>
                        <a:rPr lang="es-EC" sz="900">
                          <a:effectLst/>
                        </a:rPr>
                        <a:t>Implementar sistema de mercaderismo y control en percha </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a:effectLst/>
                        </a:rPr>
                        <a:t>Desarrollar plan de mercaderismo e impulsación en el canal moderno </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dirty="0">
                          <a:effectLst/>
                        </a:rPr>
                        <a:t>Número de puntos de venta evaluados </a:t>
                      </a:r>
                      <a:endParaRPr lang="es-EC" sz="900" dirty="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dirty="0">
                          <a:effectLst/>
                        </a:rPr>
                        <a:t>Total de puntos de venta impactados </a:t>
                      </a:r>
                      <a:endParaRPr lang="es-EC" sz="900" dirty="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a:effectLst/>
                        </a:rPr>
                        <a:t>60 puntos de venta </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a:effectLst/>
                        </a:rPr>
                        <a:t>65 puntos de venta</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a:effectLst/>
                        </a:rPr>
                        <a:t>Realizar el modelo de evaluación en los puntos de venta del canal moderno </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gn="r">
                        <a:lnSpc>
                          <a:spcPct val="200000"/>
                        </a:lnSpc>
                        <a:spcAft>
                          <a:spcPts val="0"/>
                        </a:spcAft>
                      </a:pPr>
                      <a:r>
                        <a:rPr lang="es-EC" sz="900">
                          <a:effectLst/>
                        </a:rPr>
                        <a:t>$ 6.000,00 </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800">
                          <a:effectLst/>
                        </a:rPr>
                        <a:t> </a:t>
                      </a:r>
                      <a:endParaRPr lang="es-EC" sz="800">
                        <a:effectLst/>
                        <a:latin typeface="Times New Roman" panose="02020603050405020304" pitchFamily="18" charset="0"/>
                        <a:ea typeface="Calibri" panose="020F0502020204030204" pitchFamily="34" charset="0"/>
                      </a:endParaRPr>
                    </a:p>
                  </a:txBody>
                  <a:tcPr marL="0" marR="0" marT="0" marB="0" anchor="ctr"/>
                </a:tc>
              </a:tr>
              <a:tr h="829050">
                <a:tc vMerge="1">
                  <a:txBody>
                    <a:bodyPr/>
                    <a:lstStyle/>
                    <a:p>
                      <a:endParaRPr lang="es-EC"/>
                    </a:p>
                  </a:txBody>
                  <a:tcPr/>
                </a:tc>
                <a:tc>
                  <a:txBody>
                    <a:bodyPr/>
                    <a:lstStyle/>
                    <a:p>
                      <a:pPr>
                        <a:lnSpc>
                          <a:spcPct val="200000"/>
                        </a:lnSpc>
                        <a:spcAft>
                          <a:spcPts val="0"/>
                        </a:spcAft>
                      </a:pPr>
                      <a:r>
                        <a:rPr lang="es-EC" sz="900">
                          <a:effectLst/>
                        </a:rPr>
                        <a:t>Crear parametrizaciones zonales en los puntos de venta del canal moderno en el DMQ </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a:effectLst/>
                        </a:rPr>
                        <a:t>Tiempo de evaluación en parametrizaciones zonales</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dirty="0">
                          <a:effectLst/>
                        </a:rPr>
                        <a:t>Total del tiempo en evaluación en parametrizaciones zonales</a:t>
                      </a:r>
                      <a:endParaRPr lang="es-EC" sz="900" dirty="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dirty="0">
                          <a:effectLst/>
                        </a:rPr>
                        <a:t>75 minutos </a:t>
                      </a:r>
                      <a:endParaRPr lang="es-EC" sz="900" dirty="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a:effectLst/>
                        </a:rPr>
                        <a:t>60 minutos </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a:effectLst/>
                        </a:rPr>
                        <a:t>Definir el tiempo en demora entre tienda y tienda según administración zonal </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gn="r">
                        <a:lnSpc>
                          <a:spcPct val="200000"/>
                        </a:lnSpc>
                        <a:spcAft>
                          <a:spcPts val="0"/>
                        </a:spcAft>
                      </a:pPr>
                      <a:r>
                        <a:rPr lang="es-EC" sz="900">
                          <a:effectLst/>
                        </a:rPr>
                        <a:t>$ 5.500,00 </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800">
                          <a:effectLst/>
                        </a:rPr>
                        <a:t> </a:t>
                      </a:r>
                      <a:endParaRPr lang="es-EC" sz="800">
                        <a:effectLst/>
                        <a:latin typeface="Times New Roman" panose="02020603050405020304" pitchFamily="18" charset="0"/>
                        <a:ea typeface="Calibri" panose="020F0502020204030204" pitchFamily="34" charset="0"/>
                      </a:endParaRPr>
                    </a:p>
                  </a:txBody>
                  <a:tcPr marL="0" marR="0" marT="0" marB="0" anchor="ctr"/>
                </a:tc>
              </a:tr>
              <a:tr h="829050">
                <a:tc vMerge="1">
                  <a:txBody>
                    <a:bodyPr/>
                    <a:lstStyle/>
                    <a:p>
                      <a:endParaRPr lang="es-EC"/>
                    </a:p>
                  </a:txBody>
                  <a:tcPr/>
                </a:tc>
                <a:tc rowSpan="2">
                  <a:txBody>
                    <a:bodyPr/>
                    <a:lstStyle/>
                    <a:p>
                      <a:pPr>
                        <a:lnSpc>
                          <a:spcPct val="200000"/>
                        </a:lnSpc>
                        <a:spcAft>
                          <a:spcPts val="0"/>
                        </a:spcAft>
                      </a:pPr>
                      <a:r>
                        <a:rPr lang="es-EC" sz="900" dirty="0">
                          <a:effectLst/>
                        </a:rPr>
                        <a:t>Diseñar el plan tienda perfecta en autoservicios para el mercado nacional  </a:t>
                      </a:r>
                      <a:endParaRPr lang="es-EC" sz="900" dirty="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a:effectLst/>
                        </a:rPr>
                        <a:t>Porcentaje de avance del plan evaluado </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a:effectLst/>
                        </a:rPr>
                        <a:t>(Número de avances del plan / total de avances planificados) *100</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gn="ctr">
                        <a:lnSpc>
                          <a:spcPct val="200000"/>
                        </a:lnSpc>
                        <a:spcAft>
                          <a:spcPts val="0"/>
                        </a:spcAft>
                      </a:pPr>
                      <a:r>
                        <a:rPr lang="es-EC" sz="900">
                          <a:effectLst/>
                        </a:rPr>
                        <a:t>70%</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gn="ctr">
                        <a:lnSpc>
                          <a:spcPct val="200000"/>
                        </a:lnSpc>
                        <a:spcAft>
                          <a:spcPts val="0"/>
                        </a:spcAft>
                      </a:pPr>
                      <a:r>
                        <a:rPr lang="es-EC" sz="900" dirty="0">
                          <a:effectLst/>
                        </a:rPr>
                        <a:t>90%</a:t>
                      </a:r>
                      <a:endParaRPr lang="es-EC" sz="900" dirty="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dirty="0">
                          <a:effectLst/>
                        </a:rPr>
                        <a:t>Desarrollar la distribución ideal de lay out para exhibición rotulación y producto para tienda perfecta </a:t>
                      </a:r>
                      <a:endParaRPr lang="es-EC" sz="900" dirty="0">
                        <a:effectLst/>
                        <a:latin typeface="Times New Roman" panose="02020603050405020304" pitchFamily="18" charset="0"/>
                        <a:ea typeface="Calibri" panose="020F0502020204030204" pitchFamily="34" charset="0"/>
                      </a:endParaRPr>
                    </a:p>
                  </a:txBody>
                  <a:tcPr marL="7958" marR="7958" marT="0" marB="0" anchor="ctr"/>
                </a:tc>
                <a:tc>
                  <a:txBody>
                    <a:bodyPr/>
                    <a:lstStyle/>
                    <a:p>
                      <a:pPr algn="r">
                        <a:lnSpc>
                          <a:spcPct val="200000"/>
                        </a:lnSpc>
                        <a:spcAft>
                          <a:spcPts val="0"/>
                        </a:spcAft>
                      </a:pPr>
                      <a:r>
                        <a:rPr lang="es-EC" sz="900">
                          <a:effectLst/>
                        </a:rPr>
                        <a:t>$ 3.500,00 </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800">
                          <a:effectLst/>
                        </a:rPr>
                        <a:t> </a:t>
                      </a:r>
                      <a:endParaRPr lang="es-EC" sz="800">
                        <a:effectLst/>
                        <a:latin typeface="Times New Roman" panose="02020603050405020304" pitchFamily="18" charset="0"/>
                        <a:ea typeface="Calibri" panose="020F0502020204030204" pitchFamily="34" charset="0"/>
                      </a:endParaRPr>
                    </a:p>
                  </a:txBody>
                  <a:tcPr marL="0" marR="0" marT="0" marB="0" anchor="ctr"/>
                </a:tc>
              </a:tr>
              <a:tr h="829050">
                <a:tc vMerge="1">
                  <a:txBody>
                    <a:bodyPr/>
                    <a:lstStyle/>
                    <a:p>
                      <a:endParaRPr lang="es-EC"/>
                    </a:p>
                  </a:txBody>
                  <a:tcPr/>
                </a:tc>
                <a:tc vMerge="1">
                  <a:txBody>
                    <a:bodyPr/>
                    <a:lstStyle/>
                    <a:p>
                      <a:endParaRPr lang="es-EC"/>
                    </a:p>
                  </a:txBody>
                  <a:tcPr/>
                </a:tc>
                <a:tc>
                  <a:txBody>
                    <a:bodyPr/>
                    <a:lstStyle/>
                    <a:p>
                      <a:pPr>
                        <a:lnSpc>
                          <a:spcPct val="200000"/>
                        </a:lnSpc>
                        <a:spcAft>
                          <a:spcPts val="0"/>
                        </a:spcAft>
                      </a:pPr>
                      <a:r>
                        <a:rPr lang="es-EC" sz="900">
                          <a:effectLst/>
                        </a:rPr>
                        <a:t>Número de perchas evaluadas</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a:effectLst/>
                        </a:rPr>
                        <a:t>Total de perchas impactadas</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a:effectLst/>
                        </a:rPr>
                        <a:t>60 puntos de venta </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a:effectLst/>
                        </a:rPr>
                        <a:t>65 puntos de venta</a:t>
                      </a:r>
                      <a:endParaRPr lang="es-EC" sz="900">
                        <a:effectLst/>
                        <a:latin typeface="Times New Roman" panose="02020603050405020304" pitchFamily="18" charset="0"/>
                        <a:ea typeface="Calibri" panose="020F0502020204030204" pitchFamily="34" charset="0"/>
                      </a:endParaRPr>
                    </a:p>
                  </a:txBody>
                  <a:tcPr marL="7958" marR="7958" marT="0" marB="0" anchor="ctr"/>
                </a:tc>
                <a:tc>
                  <a:txBody>
                    <a:bodyPr/>
                    <a:lstStyle/>
                    <a:p>
                      <a:pPr>
                        <a:lnSpc>
                          <a:spcPct val="200000"/>
                        </a:lnSpc>
                        <a:spcAft>
                          <a:spcPts val="0"/>
                        </a:spcAft>
                      </a:pPr>
                      <a:r>
                        <a:rPr lang="es-EC" sz="900" dirty="0">
                          <a:effectLst/>
                        </a:rPr>
                        <a:t>Definir el modelo de control para evaluación del mercaderismo </a:t>
                      </a:r>
                      <a:endParaRPr lang="es-EC" sz="900" dirty="0">
                        <a:effectLst/>
                        <a:latin typeface="Times New Roman" panose="02020603050405020304" pitchFamily="18" charset="0"/>
                        <a:ea typeface="Calibri" panose="020F0502020204030204" pitchFamily="34" charset="0"/>
                      </a:endParaRPr>
                    </a:p>
                  </a:txBody>
                  <a:tcPr marL="7958" marR="7958" marT="0" marB="0" anchor="ctr"/>
                </a:tc>
                <a:tc gridSpan="2">
                  <a:txBody>
                    <a:bodyPr/>
                    <a:lstStyle/>
                    <a:p>
                      <a:pPr algn="r">
                        <a:lnSpc>
                          <a:spcPct val="200000"/>
                        </a:lnSpc>
                        <a:spcAft>
                          <a:spcPts val="0"/>
                        </a:spcAft>
                      </a:pPr>
                      <a:r>
                        <a:rPr lang="es-EC" sz="900" dirty="0">
                          <a:effectLst/>
                        </a:rPr>
                        <a:t>$ 2.500,00 </a:t>
                      </a:r>
                      <a:endParaRPr lang="es-EC" sz="900" dirty="0">
                        <a:effectLst/>
                        <a:latin typeface="Times New Roman" panose="02020603050405020304" pitchFamily="18" charset="0"/>
                        <a:ea typeface="Calibri" panose="020F0502020204030204" pitchFamily="34" charset="0"/>
                      </a:endParaRPr>
                    </a:p>
                  </a:txBody>
                  <a:tcPr marL="7958" marR="7958" marT="0" marB="0" anchor="ctr"/>
                </a:tc>
                <a:tc hMerge="1">
                  <a:txBody>
                    <a:bodyPr/>
                    <a:lstStyle/>
                    <a:p>
                      <a:endParaRPr lang="es-EC"/>
                    </a:p>
                  </a:txBody>
                  <a:tcPr/>
                </a:tc>
              </a:tr>
            </a:tbl>
          </a:graphicData>
        </a:graphic>
      </p:graphicFrame>
      <p:sp>
        <p:nvSpPr>
          <p:cNvPr id="8" name="Título 1"/>
          <p:cNvSpPr txBox="1">
            <a:spLocks/>
          </p:cNvSpPr>
          <p:nvPr/>
        </p:nvSpPr>
        <p:spPr>
          <a:xfrm>
            <a:off x="1141413" y="0"/>
            <a:ext cx="9905998" cy="8113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C" sz="2800" b="1" dirty="0" smtClean="0">
                <a:solidFill>
                  <a:srgbClr val="FFFF00"/>
                </a:solidFill>
              </a:rPr>
              <a:t>d</a:t>
            </a:r>
            <a:r>
              <a:rPr lang="es-EC" sz="2800" b="1" cap="none" dirty="0" smtClean="0">
                <a:solidFill>
                  <a:srgbClr val="FFFF00"/>
                </a:solidFill>
              </a:rPr>
              <a:t>esarrollo de la propuesta </a:t>
            </a:r>
            <a:endParaRPr lang="es-EC" sz="2800" dirty="0">
              <a:solidFill>
                <a:srgbClr val="FFFF00"/>
              </a:solidFill>
            </a:endParaRPr>
          </a:p>
        </p:txBody>
      </p:sp>
    </p:spTree>
    <p:extLst>
      <p:ext uri="{BB962C8B-B14F-4D97-AF65-F5344CB8AC3E}">
        <p14:creationId xmlns:p14="http://schemas.microsoft.com/office/powerpoint/2010/main" val="29436954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650524789"/>
              </p:ext>
            </p:extLst>
          </p:nvPr>
        </p:nvGraphicFramePr>
        <p:xfrm>
          <a:off x="1141413" y="811368"/>
          <a:ext cx="10204875" cy="5454856"/>
        </p:xfrm>
        <a:graphic>
          <a:graphicData uri="http://schemas.openxmlformats.org/drawingml/2006/table">
            <a:tbl>
              <a:tblPr firstRow="1" firstCol="1" bandRow="1">
                <a:tableStyleId>{5DA37D80-6434-44D0-A028-1B22A696006F}</a:tableStyleId>
              </a:tblPr>
              <a:tblGrid>
                <a:gridCol w="1372376"/>
                <a:gridCol w="1372376"/>
                <a:gridCol w="1188580"/>
                <a:gridCol w="1125286"/>
                <a:gridCol w="769868"/>
                <a:gridCol w="629894"/>
                <a:gridCol w="1455144"/>
                <a:gridCol w="1455144"/>
                <a:gridCol w="836207"/>
              </a:tblGrid>
              <a:tr h="1241100">
                <a:tc rowSpan="4">
                  <a:txBody>
                    <a:bodyPr/>
                    <a:lstStyle/>
                    <a:p>
                      <a:pPr algn="ctr">
                        <a:lnSpc>
                          <a:spcPct val="200000"/>
                        </a:lnSpc>
                        <a:spcAft>
                          <a:spcPts val="0"/>
                        </a:spcAft>
                      </a:pPr>
                      <a:r>
                        <a:rPr lang="es-EC" sz="1000" dirty="0">
                          <a:effectLst/>
                        </a:rPr>
                        <a:t>Desarrollar un proyecto de packaching al mercado internacional </a:t>
                      </a:r>
                      <a:endParaRPr lang="es-EC" sz="1000" dirty="0">
                        <a:effectLst/>
                        <a:latin typeface="Calibri" panose="020F0502020204030204" pitchFamily="34" charset="0"/>
                        <a:ea typeface="Calibri" panose="020F0502020204030204" pitchFamily="34" charset="0"/>
                      </a:endParaRPr>
                    </a:p>
                  </a:txBody>
                  <a:tcPr marL="18782" marR="18782" marT="0" marB="0" anchor="ctr"/>
                </a:tc>
                <a:tc>
                  <a:txBody>
                    <a:bodyPr/>
                    <a:lstStyle/>
                    <a:p>
                      <a:pPr>
                        <a:lnSpc>
                          <a:spcPct val="200000"/>
                        </a:lnSpc>
                        <a:spcAft>
                          <a:spcPts val="0"/>
                        </a:spcAft>
                      </a:pPr>
                      <a:r>
                        <a:rPr lang="es-EC" sz="1000">
                          <a:effectLst/>
                        </a:rPr>
                        <a:t>Definir el mercado potencial  de consumo en autoservicios internacionales</a:t>
                      </a:r>
                      <a:endParaRPr lang="es-EC" sz="1000">
                        <a:effectLst/>
                        <a:latin typeface="Calibri" panose="020F0502020204030204" pitchFamily="34" charset="0"/>
                        <a:ea typeface="Calibri" panose="020F0502020204030204" pitchFamily="34" charset="0"/>
                      </a:endParaRPr>
                    </a:p>
                  </a:txBody>
                  <a:tcPr marL="18782" marR="18782" marT="0" marB="0" anchor="ctr"/>
                </a:tc>
                <a:tc>
                  <a:txBody>
                    <a:bodyPr/>
                    <a:lstStyle/>
                    <a:p>
                      <a:pPr>
                        <a:lnSpc>
                          <a:spcPct val="200000"/>
                        </a:lnSpc>
                        <a:spcAft>
                          <a:spcPts val="0"/>
                        </a:spcAft>
                      </a:pPr>
                      <a:r>
                        <a:rPr lang="es-EC" sz="1000">
                          <a:effectLst/>
                        </a:rPr>
                        <a:t>Número de segmentos  evaluados </a:t>
                      </a:r>
                      <a:endParaRPr lang="es-EC" sz="1000">
                        <a:effectLst/>
                        <a:latin typeface="Calibri" panose="020F0502020204030204" pitchFamily="34" charset="0"/>
                        <a:ea typeface="Calibri" panose="020F0502020204030204" pitchFamily="34" charset="0"/>
                      </a:endParaRPr>
                    </a:p>
                  </a:txBody>
                  <a:tcPr marL="18782" marR="18782" marT="0" marB="0" anchor="ctr"/>
                </a:tc>
                <a:tc>
                  <a:txBody>
                    <a:bodyPr/>
                    <a:lstStyle/>
                    <a:p>
                      <a:pPr>
                        <a:lnSpc>
                          <a:spcPct val="200000"/>
                        </a:lnSpc>
                        <a:spcAft>
                          <a:spcPts val="0"/>
                        </a:spcAft>
                      </a:pPr>
                      <a:r>
                        <a:rPr lang="es-EC" sz="1000">
                          <a:effectLst/>
                        </a:rPr>
                        <a:t>Total de segmentos definidos</a:t>
                      </a:r>
                      <a:endParaRPr lang="es-EC" sz="1000">
                        <a:effectLst/>
                        <a:latin typeface="Calibri" panose="020F0502020204030204" pitchFamily="34" charset="0"/>
                        <a:ea typeface="Calibri" panose="020F0502020204030204" pitchFamily="34" charset="0"/>
                      </a:endParaRPr>
                    </a:p>
                  </a:txBody>
                  <a:tcPr marL="18782" marR="18782" marT="0" marB="0" anchor="ctr"/>
                </a:tc>
                <a:tc gridSpan="2">
                  <a:txBody>
                    <a:bodyPr/>
                    <a:lstStyle/>
                    <a:p>
                      <a:pPr algn="ctr">
                        <a:lnSpc>
                          <a:spcPct val="200000"/>
                        </a:lnSpc>
                        <a:spcAft>
                          <a:spcPts val="0"/>
                        </a:spcAft>
                      </a:pPr>
                      <a:r>
                        <a:rPr lang="es-EC" sz="1000">
                          <a:effectLst/>
                        </a:rPr>
                        <a:t>6</a:t>
                      </a:r>
                    </a:p>
                    <a:p>
                      <a:pPr algn="ctr">
                        <a:lnSpc>
                          <a:spcPct val="200000"/>
                        </a:lnSpc>
                        <a:spcAft>
                          <a:spcPts val="0"/>
                        </a:spcAft>
                      </a:pPr>
                      <a:r>
                        <a:rPr lang="es-EC" sz="1000">
                          <a:effectLst/>
                        </a:rPr>
                        <a:t>tipos de segmentos</a:t>
                      </a:r>
                      <a:endParaRPr lang="es-EC" sz="1000">
                        <a:effectLst/>
                        <a:latin typeface="Calibri" panose="020F0502020204030204" pitchFamily="34" charset="0"/>
                        <a:ea typeface="Calibri" panose="020F0502020204030204" pitchFamily="34" charset="0"/>
                      </a:endParaRPr>
                    </a:p>
                  </a:txBody>
                  <a:tcPr marL="18782" marR="18782" marT="0" marB="0" anchor="ctr"/>
                </a:tc>
                <a:tc hMerge="1">
                  <a:txBody>
                    <a:bodyPr/>
                    <a:lstStyle/>
                    <a:p>
                      <a:endParaRPr lang="es-EC"/>
                    </a:p>
                  </a:txBody>
                  <a:tcPr/>
                </a:tc>
                <a:tc>
                  <a:txBody>
                    <a:bodyPr/>
                    <a:lstStyle/>
                    <a:p>
                      <a:pPr algn="ctr">
                        <a:lnSpc>
                          <a:spcPct val="200000"/>
                        </a:lnSpc>
                        <a:spcAft>
                          <a:spcPts val="0"/>
                        </a:spcAft>
                      </a:pPr>
                      <a:r>
                        <a:rPr lang="es-EC" sz="1000">
                          <a:effectLst/>
                        </a:rPr>
                        <a:t>5</a:t>
                      </a:r>
                    </a:p>
                    <a:p>
                      <a:pPr algn="ctr">
                        <a:lnSpc>
                          <a:spcPct val="200000"/>
                        </a:lnSpc>
                        <a:spcAft>
                          <a:spcPts val="0"/>
                        </a:spcAft>
                      </a:pPr>
                      <a:r>
                        <a:rPr lang="es-EC" sz="1000">
                          <a:effectLst/>
                        </a:rPr>
                        <a:t>tipos de segmentos</a:t>
                      </a:r>
                      <a:endParaRPr lang="es-EC" sz="1000">
                        <a:effectLst/>
                        <a:latin typeface="Calibri" panose="020F0502020204030204" pitchFamily="34" charset="0"/>
                        <a:ea typeface="Calibri" panose="020F0502020204030204" pitchFamily="34" charset="0"/>
                      </a:endParaRPr>
                    </a:p>
                  </a:txBody>
                  <a:tcPr marL="18782" marR="18782" marT="0" marB="0" anchor="ctr"/>
                </a:tc>
                <a:tc>
                  <a:txBody>
                    <a:bodyPr/>
                    <a:lstStyle/>
                    <a:p>
                      <a:pPr>
                        <a:lnSpc>
                          <a:spcPct val="200000"/>
                        </a:lnSpc>
                        <a:spcAft>
                          <a:spcPts val="0"/>
                        </a:spcAft>
                      </a:pPr>
                      <a:r>
                        <a:rPr lang="es-EC" sz="1000">
                          <a:effectLst/>
                        </a:rPr>
                        <a:t>Definir las variables necesarias de cada segmentación </a:t>
                      </a:r>
                      <a:endParaRPr lang="es-EC" sz="1000">
                        <a:effectLst/>
                        <a:latin typeface="Calibri" panose="020F0502020204030204" pitchFamily="34" charset="0"/>
                        <a:ea typeface="Calibri" panose="020F0502020204030204" pitchFamily="34" charset="0"/>
                      </a:endParaRPr>
                    </a:p>
                  </a:txBody>
                  <a:tcPr marL="18782" marR="18782" marT="0" marB="0" anchor="ctr"/>
                </a:tc>
                <a:tc>
                  <a:txBody>
                    <a:bodyPr/>
                    <a:lstStyle/>
                    <a:p>
                      <a:pPr algn="r">
                        <a:lnSpc>
                          <a:spcPct val="200000"/>
                        </a:lnSpc>
                        <a:spcAft>
                          <a:spcPts val="0"/>
                        </a:spcAft>
                      </a:pPr>
                      <a:r>
                        <a:rPr lang="es-EC" sz="1000" dirty="0">
                          <a:effectLst/>
                        </a:rPr>
                        <a:t>$ 4.000,00 </a:t>
                      </a:r>
                      <a:endParaRPr lang="es-EC" sz="1000" dirty="0">
                        <a:effectLst/>
                        <a:latin typeface="Calibri" panose="020F0502020204030204" pitchFamily="34" charset="0"/>
                        <a:ea typeface="Calibri" panose="020F0502020204030204" pitchFamily="34" charset="0"/>
                      </a:endParaRPr>
                    </a:p>
                  </a:txBody>
                  <a:tcPr marL="18782" marR="18782" marT="0" marB="0" anchor="ctr"/>
                </a:tc>
              </a:tr>
              <a:tr h="1877019">
                <a:tc vMerge="1">
                  <a:txBody>
                    <a:bodyPr/>
                    <a:lstStyle/>
                    <a:p>
                      <a:endParaRPr lang="es-EC"/>
                    </a:p>
                  </a:txBody>
                  <a:tcPr/>
                </a:tc>
                <a:tc>
                  <a:txBody>
                    <a:bodyPr/>
                    <a:lstStyle/>
                    <a:p>
                      <a:pPr>
                        <a:lnSpc>
                          <a:spcPct val="200000"/>
                        </a:lnSpc>
                        <a:spcAft>
                          <a:spcPts val="0"/>
                        </a:spcAft>
                      </a:pPr>
                      <a:r>
                        <a:rPr lang="es-EC" sz="1000">
                          <a:effectLst/>
                        </a:rPr>
                        <a:t>Identificar las principales marcas competidoras posicionadas en el mercado internacional</a:t>
                      </a:r>
                      <a:endParaRPr lang="es-EC" sz="1000">
                        <a:effectLst/>
                        <a:latin typeface="Calibri" panose="020F0502020204030204" pitchFamily="34" charset="0"/>
                        <a:ea typeface="Calibri" panose="020F0502020204030204" pitchFamily="34" charset="0"/>
                      </a:endParaRPr>
                    </a:p>
                  </a:txBody>
                  <a:tcPr marL="18782" marR="18782" marT="0" marB="0" anchor="ctr"/>
                </a:tc>
                <a:tc>
                  <a:txBody>
                    <a:bodyPr/>
                    <a:lstStyle/>
                    <a:p>
                      <a:pPr>
                        <a:lnSpc>
                          <a:spcPct val="200000"/>
                        </a:lnSpc>
                        <a:spcAft>
                          <a:spcPts val="0"/>
                        </a:spcAft>
                      </a:pPr>
                      <a:r>
                        <a:rPr lang="es-EC" sz="1000">
                          <a:effectLst/>
                        </a:rPr>
                        <a:t>Porcentaje de participación de mercados internacionales</a:t>
                      </a:r>
                      <a:endParaRPr lang="es-EC" sz="1000">
                        <a:effectLst/>
                        <a:latin typeface="Calibri" panose="020F0502020204030204" pitchFamily="34" charset="0"/>
                        <a:ea typeface="Calibri" panose="020F0502020204030204" pitchFamily="34" charset="0"/>
                      </a:endParaRPr>
                    </a:p>
                  </a:txBody>
                  <a:tcPr marL="18782" marR="18782" marT="0" marB="0" anchor="ctr"/>
                </a:tc>
                <a:tc>
                  <a:txBody>
                    <a:bodyPr/>
                    <a:lstStyle/>
                    <a:p>
                      <a:pPr>
                        <a:lnSpc>
                          <a:spcPct val="200000"/>
                        </a:lnSpc>
                        <a:spcAft>
                          <a:spcPts val="0"/>
                        </a:spcAft>
                      </a:pPr>
                      <a:r>
                        <a:rPr lang="es-EC" sz="1000">
                          <a:effectLst/>
                        </a:rPr>
                        <a:t>(Participación en mercados internacionales / tasa de crecimiento en mercados internacionales )*100</a:t>
                      </a:r>
                      <a:endParaRPr lang="es-EC" sz="1000">
                        <a:effectLst/>
                        <a:latin typeface="Calibri" panose="020F0502020204030204" pitchFamily="34" charset="0"/>
                        <a:ea typeface="Calibri" panose="020F0502020204030204" pitchFamily="34" charset="0"/>
                      </a:endParaRPr>
                    </a:p>
                  </a:txBody>
                  <a:tcPr marL="18782" marR="18782" marT="0" marB="0" anchor="ctr"/>
                </a:tc>
                <a:tc gridSpan="2">
                  <a:txBody>
                    <a:bodyPr/>
                    <a:lstStyle/>
                    <a:p>
                      <a:pPr algn="ctr">
                        <a:lnSpc>
                          <a:spcPct val="200000"/>
                        </a:lnSpc>
                        <a:spcAft>
                          <a:spcPts val="0"/>
                        </a:spcAft>
                      </a:pPr>
                      <a:r>
                        <a:rPr lang="es-EC" sz="1000">
                          <a:effectLst/>
                        </a:rPr>
                        <a:t>7%</a:t>
                      </a:r>
                      <a:endParaRPr lang="es-EC" sz="1000">
                        <a:effectLst/>
                        <a:latin typeface="Calibri" panose="020F0502020204030204" pitchFamily="34" charset="0"/>
                        <a:ea typeface="Calibri" panose="020F0502020204030204" pitchFamily="34" charset="0"/>
                      </a:endParaRPr>
                    </a:p>
                  </a:txBody>
                  <a:tcPr marL="18782" marR="18782" marT="0" marB="0" anchor="ctr"/>
                </a:tc>
                <a:tc hMerge="1">
                  <a:txBody>
                    <a:bodyPr/>
                    <a:lstStyle/>
                    <a:p>
                      <a:endParaRPr lang="es-EC"/>
                    </a:p>
                  </a:txBody>
                  <a:tcPr/>
                </a:tc>
                <a:tc>
                  <a:txBody>
                    <a:bodyPr/>
                    <a:lstStyle/>
                    <a:p>
                      <a:pPr algn="ctr">
                        <a:lnSpc>
                          <a:spcPct val="200000"/>
                        </a:lnSpc>
                        <a:spcAft>
                          <a:spcPts val="0"/>
                        </a:spcAft>
                      </a:pPr>
                      <a:r>
                        <a:rPr lang="es-EC" sz="1000">
                          <a:effectLst/>
                        </a:rPr>
                        <a:t>9%</a:t>
                      </a:r>
                      <a:endParaRPr lang="es-EC" sz="1000">
                        <a:effectLst/>
                        <a:latin typeface="Calibri" panose="020F0502020204030204" pitchFamily="34" charset="0"/>
                        <a:ea typeface="Calibri" panose="020F0502020204030204" pitchFamily="34" charset="0"/>
                      </a:endParaRPr>
                    </a:p>
                  </a:txBody>
                  <a:tcPr marL="18782" marR="18782" marT="0" marB="0" anchor="ctr"/>
                </a:tc>
                <a:tc>
                  <a:txBody>
                    <a:bodyPr/>
                    <a:lstStyle/>
                    <a:p>
                      <a:pPr>
                        <a:lnSpc>
                          <a:spcPct val="200000"/>
                        </a:lnSpc>
                        <a:spcAft>
                          <a:spcPts val="0"/>
                        </a:spcAft>
                      </a:pPr>
                      <a:r>
                        <a:rPr lang="es-EC" sz="1000">
                          <a:effectLst/>
                        </a:rPr>
                        <a:t>Definir el número de marcas posicionadas en el mercado con sus tipos de envase e identificar fuerzas positivas para ingreso de nuevo competidor </a:t>
                      </a:r>
                      <a:endParaRPr lang="es-EC" sz="1000">
                        <a:effectLst/>
                        <a:latin typeface="Calibri" panose="020F0502020204030204" pitchFamily="34" charset="0"/>
                        <a:ea typeface="Calibri" panose="020F0502020204030204" pitchFamily="34" charset="0"/>
                      </a:endParaRPr>
                    </a:p>
                  </a:txBody>
                  <a:tcPr marL="18782" marR="18782" marT="0" marB="0" anchor="ctr"/>
                </a:tc>
                <a:tc>
                  <a:txBody>
                    <a:bodyPr/>
                    <a:lstStyle/>
                    <a:p>
                      <a:pPr algn="r">
                        <a:lnSpc>
                          <a:spcPct val="200000"/>
                        </a:lnSpc>
                        <a:spcAft>
                          <a:spcPts val="0"/>
                        </a:spcAft>
                      </a:pPr>
                      <a:r>
                        <a:rPr lang="es-EC" sz="1000">
                          <a:effectLst/>
                        </a:rPr>
                        <a:t>$ 20.000,00 </a:t>
                      </a:r>
                      <a:endParaRPr lang="es-EC" sz="1000">
                        <a:effectLst/>
                        <a:latin typeface="Calibri" panose="020F0502020204030204" pitchFamily="34" charset="0"/>
                        <a:ea typeface="Calibri" panose="020F0502020204030204" pitchFamily="34" charset="0"/>
                      </a:endParaRPr>
                    </a:p>
                  </a:txBody>
                  <a:tcPr marL="18782" marR="18782" marT="0" marB="0" anchor="ctr"/>
                </a:tc>
              </a:tr>
              <a:tr h="817155">
                <a:tc vMerge="1">
                  <a:txBody>
                    <a:bodyPr/>
                    <a:lstStyle/>
                    <a:p>
                      <a:endParaRPr lang="es-EC"/>
                    </a:p>
                  </a:txBody>
                  <a:tcPr/>
                </a:tc>
                <a:tc rowSpan="2">
                  <a:txBody>
                    <a:bodyPr/>
                    <a:lstStyle/>
                    <a:p>
                      <a:pPr>
                        <a:lnSpc>
                          <a:spcPct val="200000"/>
                        </a:lnSpc>
                        <a:spcAft>
                          <a:spcPts val="0"/>
                        </a:spcAft>
                      </a:pPr>
                      <a:r>
                        <a:rPr lang="es-EC" sz="1000">
                          <a:effectLst/>
                        </a:rPr>
                        <a:t>Desarrollar propuesta de empaque y etiqueta</a:t>
                      </a:r>
                      <a:endParaRPr lang="es-EC" sz="1000">
                        <a:effectLst/>
                        <a:latin typeface="Calibri" panose="020F0502020204030204" pitchFamily="34" charset="0"/>
                        <a:ea typeface="Calibri" panose="020F0502020204030204" pitchFamily="34" charset="0"/>
                      </a:endParaRPr>
                    </a:p>
                  </a:txBody>
                  <a:tcPr marL="18782" marR="18782" marT="0" marB="0" anchor="ctr"/>
                </a:tc>
                <a:tc>
                  <a:txBody>
                    <a:bodyPr/>
                    <a:lstStyle/>
                    <a:p>
                      <a:pPr>
                        <a:lnSpc>
                          <a:spcPct val="200000"/>
                        </a:lnSpc>
                        <a:spcAft>
                          <a:spcPts val="0"/>
                        </a:spcAft>
                      </a:pPr>
                      <a:r>
                        <a:rPr lang="es-EC" sz="1000">
                          <a:effectLst/>
                        </a:rPr>
                        <a:t>Cantidad de empaques nuevos desarrollados</a:t>
                      </a:r>
                      <a:endParaRPr lang="es-EC" sz="1000">
                        <a:effectLst/>
                        <a:latin typeface="Calibri" panose="020F0502020204030204" pitchFamily="34" charset="0"/>
                        <a:ea typeface="Calibri" panose="020F0502020204030204" pitchFamily="34" charset="0"/>
                      </a:endParaRPr>
                    </a:p>
                  </a:txBody>
                  <a:tcPr marL="18782" marR="18782" marT="0" marB="0" anchor="ctr"/>
                </a:tc>
                <a:tc>
                  <a:txBody>
                    <a:bodyPr/>
                    <a:lstStyle/>
                    <a:p>
                      <a:pPr>
                        <a:lnSpc>
                          <a:spcPct val="200000"/>
                        </a:lnSpc>
                        <a:spcAft>
                          <a:spcPts val="0"/>
                        </a:spcAft>
                      </a:pPr>
                      <a:r>
                        <a:rPr lang="es-EC" sz="1000">
                          <a:effectLst/>
                        </a:rPr>
                        <a:t>Total de empaques nuevos aprobados</a:t>
                      </a:r>
                      <a:endParaRPr lang="es-EC" sz="1000">
                        <a:effectLst/>
                        <a:latin typeface="Calibri" panose="020F0502020204030204" pitchFamily="34" charset="0"/>
                        <a:ea typeface="Calibri" panose="020F0502020204030204" pitchFamily="34" charset="0"/>
                      </a:endParaRPr>
                    </a:p>
                  </a:txBody>
                  <a:tcPr marL="18782" marR="18782" marT="0" marB="0" anchor="ctr"/>
                </a:tc>
                <a:tc gridSpan="2">
                  <a:txBody>
                    <a:bodyPr/>
                    <a:lstStyle/>
                    <a:p>
                      <a:pPr algn="ctr">
                        <a:lnSpc>
                          <a:spcPct val="200000"/>
                        </a:lnSpc>
                        <a:spcAft>
                          <a:spcPts val="0"/>
                        </a:spcAft>
                      </a:pPr>
                      <a:r>
                        <a:rPr lang="es-EC" sz="1000">
                          <a:effectLst/>
                        </a:rPr>
                        <a:t>5 empaques</a:t>
                      </a:r>
                      <a:endParaRPr lang="es-EC" sz="1000">
                        <a:effectLst/>
                        <a:latin typeface="Calibri" panose="020F0502020204030204" pitchFamily="34" charset="0"/>
                        <a:ea typeface="Calibri" panose="020F0502020204030204" pitchFamily="34" charset="0"/>
                      </a:endParaRPr>
                    </a:p>
                  </a:txBody>
                  <a:tcPr marL="18782" marR="18782" marT="0" marB="0" anchor="ctr"/>
                </a:tc>
                <a:tc hMerge="1">
                  <a:txBody>
                    <a:bodyPr/>
                    <a:lstStyle/>
                    <a:p>
                      <a:endParaRPr lang="es-EC"/>
                    </a:p>
                  </a:txBody>
                  <a:tcPr/>
                </a:tc>
                <a:tc>
                  <a:txBody>
                    <a:bodyPr/>
                    <a:lstStyle/>
                    <a:p>
                      <a:pPr algn="ctr">
                        <a:lnSpc>
                          <a:spcPct val="200000"/>
                        </a:lnSpc>
                        <a:spcAft>
                          <a:spcPts val="0"/>
                        </a:spcAft>
                      </a:pPr>
                      <a:r>
                        <a:rPr lang="es-EC" sz="1000">
                          <a:effectLst/>
                        </a:rPr>
                        <a:t>1 </a:t>
                      </a:r>
                    </a:p>
                    <a:p>
                      <a:pPr algn="ctr">
                        <a:lnSpc>
                          <a:spcPct val="200000"/>
                        </a:lnSpc>
                        <a:spcAft>
                          <a:spcPts val="0"/>
                        </a:spcAft>
                      </a:pPr>
                      <a:r>
                        <a:rPr lang="es-EC" sz="1000">
                          <a:effectLst/>
                        </a:rPr>
                        <a:t>empaque</a:t>
                      </a:r>
                      <a:endParaRPr lang="es-EC" sz="1000">
                        <a:effectLst/>
                        <a:latin typeface="Calibri" panose="020F0502020204030204" pitchFamily="34" charset="0"/>
                        <a:ea typeface="Calibri" panose="020F0502020204030204" pitchFamily="34" charset="0"/>
                      </a:endParaRPr>
                    </a:p>
                  </a:txBody>
                  <a:tcPr marL="18782" marR="18782" marT="0" marB="0" anchor="ctr"/>
                </a:tc>
                <a:tc>
                  <a:txBody>
                    <a:bodyPr/>
                    <a:lstStyle/>
                    <a:p>
                      <a:pPr>
                        <a:lnSpc>
                          <a:spcPct val="200000"/>
                        </a:lnSpc>
                        <a:spcAft>
                          <a:spcPts val="0"/>
                        </a:spcAft>
                      </a:pPr>
                      <a:r>
                        <a:rPr lang="es-EC" sz="1000">
                          <a:effectLst/>
                        </a:rPr>
                        <a:t>Definir la anatomía del nuevo envase y utilidad del consumidor</a:t>
                      </a:r>
                      <a:endParaRPr lang="es-EC" sz="1000">
                        <a:effectLst/>
                        <a:latin typeface="Calibri" panose="020F0502020204030204" pitchFamily="34" charset="0"/>
                        <a:ea typeface="Calibri" panose="020F0502020204030204" pitchFamily="34" charset="0"/>
                      </a:endParaRPr>
                    </a:p>
                  </a:txBody>
                  <a:tcPr marL="18782" marR="18782" marT="0" marB="0" anchor="ctr"/>
                </a:tc>
                <a:tc>
                  <a:txBody>
                    <a:bodyPr/>
                    <a:lstStyle/>
                    <a:p>
                      <a:pPr algn="r">
                        <a:lnSpc>
                          <a:spcPct val="200000"/>
                        </a:lnSpc>
                        <a:spcAft>
                          <a:spcPts val="0"/>
                        </a:spcAft>
                      </a:pPr>
                      <a:r>
                        <a:rPr lang="es-EC" sz="1000">
                          <a:effectLst/>
                        </a:rPr>
                        <a:t>$ 6.000,00 </a:t>
                      </a:r>
                      <a:endParaRPr lang="es-EC" sz="1000">
                        <a:effectLst/>
                        <a:latin typeface="Calibri" panose="020F0502020204030204" pitchFamily="34" charset="0"/>
                        <a:ea typeface="Calibri" panose="020F0502020204030204" pitchFamily="34" charset="0"/>
                      </a:endParaRPr>
                    </a:p>
                  </a:txBody>
                  <a:tcPr marL="18782" marR="18782" marT="0" marB="0" anchor="ctr"/>
                </a:tc>
              </a:tr>
              <a:tr h="817155">
                <a:tc vMerge="1">
                  <a:txBody>
                    <a:bodyPr/>
                    <a:lstStyle/>
                    <a:p>
                      <a:endParaRPr lang="es-EC"/>
                    </a:p>
                  </a:txBody>
                  <a:tcPr/>
                </a:tc>
                <a:tc vMerge="1">
                  <a:txBody>
                    <a:bodyPr/>
                    <a:lstStyle/>
                    <a:p>
                      <a:endParaRPr lang="es-EC"/>
                    </a:p>
                  </a:txBody>
                  <a:tcPr/>
                </a:tc>
                <a:tc>
                  <a:txBody>
                    <a:bodyPr/>
                    <a:lstStyle/>
                    <a:p>
                      <a:pPr>
                        <a:lnSpc>
                          <a:spcPct val="200000"/>
                        </a:lnSpc>
                        <a:spcAft>
                          <a:spcPts val="0"/>
                        </a:spcAft>
                      </a:pPr>
                      <a:r>
                        <a:rPr lang="es-EC" sz="1000">
                          <a:effectLst/>
                        </a:rPr>
                        <a:t>Cantidad de etiquetas nuevas desarrolladas</a:t>
                      </a:r>
                      <a:endParaRPr lang="es-EC" sz="1000">
                        <a:effectLst/>
                        <a:latin typeface="Calibri" panose="020F0502020204030204" pitchFamily="34" charset="0"/>
                        <a:ea typeface="Calibri" panose="020F0502020204030204" pitchFamily="34" charset="0"/>
                      </a:endParaRPr>
                    </a:p>
                  </a:txBody>
                  <a:tcPr marL="18782" marR="18782" marT="0" marB="0" anchor="ctr"/>
                </a:tc>
                <a:tc>
                  <a:txBody>
                    <a:bodyPr/>
                    <a:lstStyle/>
                    <a:p>
                      <a:pPr>
                        <a:lnSpc>
                          <a:spcPct val="200000"/>
                        </a:lnSpc>
                        <a:spcAft>
                          <a:spcPts val="0"/>
                        </a:spcAft>
                      </a:pPr>
                      <a:r>
                        <a:rPr lang="es-EC" sz="1000">
                          <a:effectLst/>
                        </a:rPr>
                        <a:t>Total de etiquetas nuevas aprobadas </a:t>
                      </a:r>
                      <a:endParaRPr lang="es-EC" sz="1000">
                        <a:effectLst/>
                        <a:latin typeface="Calibri" panose="020F0502020204030204" pitchFamily="34" charset="0"/>
                        <a:ea typeface="Calibri" panose="020F0502020204030204" pitchFamily="34" charset="0"/>
                      </a:endParaRPr>
                    </a:p>
                  </a:txBody>
                  <a:tcPr marL="18782" marR="18782" marT="0" marB="0" anchor="ctr"/>
                </a:tc>
                <a:tc gridSpan="2">
                  <a:txBody>
                    <a:bodyPr/>
                    <a:lstStyle/>
                    <a:p>
                      <a:pPr algn="ctr">
                        <a:lnSpc>
                          <a:spcPct val="200000"/>
                        </a:lnSpc>
                        <a:spcAft>
                          <a:spcPts val="0"/>
                        </a:spcAft>
                      </a:pPr>
                      <a:r>
                        <a:rPr lang="es-EC" sz="1000">
                          <a:effectLst/>
                        </a:rPr>
                        <a:t>5 </a:t>
                      </a:r>
                    </a:p>
                    <a:p>
                      <a:pPr algn="ctr">
                        <a:lnSpc>
                          <a:spcPct val="200000"/>
                        </a:lnSpc>
                        <a:spcAft>
                          <a:spcPts val="0"/>
                        </a:spcAft>
                      </a:pPr>
                      <a:r>
                        <a:rPr lang="es-EC" sz="1000">
                          <a:effectLst/>
                        </a:rPr>
                        <a:t>etiquetas</a:t>
                      </a:r>
                      <a:endParaRPr lang="es-EC" sz="1000">
                        <a:effectLst/>
                        <a:latin typeface="Calibri" panose="020F0502020204030204" pitchFamily="34" charset="0"/>
                        <a:ea typeface="Calibri" panose="020F0502020204030204" pitchFamily="34" charset="0"/>
                      </a:endParaRPr>
                    </a:p>
                  </a:txBody>
                  <a:tcPr marL="18782" marR="18782" marT="0" marB="0" anchor="ctr"/>
                </a:tc>
                <a:tc hMerge="1">
                  <a:txBody>
                    <a:bodyPr/>
                    <a:lstStyle/>
                    <a:p>
                      <a:endParaRPr lang="es-EC"/>
                    </a:p>
                  </a:txBody>
                  <a:tcPr/>
                </a:tc>
                <a:tc>
                  <a:txBody>
                    <a:bodyPr/>
                    <a:lstStyle/>
                    <a:p>
                      <a:pPr algn="ctr">
                        <a:lnSpc>
                          <a:spcPct val="200000"/>
                        </a:lnSpc>
                        <a:spcAft>
                          <a:spcPts val="0"/>
                        </a:spcAft>
                      </a:pPr>
                      <a:r>
                        <a:rPr lang="es-EC" sz="1000">
                          <a:effectLst/>
                        </a:rPr>
                        <a:t>1 </a:t>
                      </a:r>
                    </a:p>
                    <a:p>
                      <a:pPr algn="ctr">
                        <a:lnSpc>
                          <a:spcPct val="200000"/>
                        </a:lnSpc>
                        <a:spcAft>
                          <a:spcPts val="0"/>
                        </a:spcAft>
                      </a:pPr>
                      <a:r>
                        <a:rPr lang="es-EC" sz="1000">
                          <a:effectLst/>
                        </a:rPr>
                        <a:t>etiquetas</a:t>
                      </a:r>
                      <a:endParaRPr lang="es-EC" sz="1000">
                        <a:effectLst/>
                        <a:latin typeface="Calibri" panose="020F0502020204030204" pitchFamily="34" charset="0"/>
                        <a:ea typeface="Calibri" panose="020F0502020204030204" pitchFamily="34" charset="0"/>
                      </a:endParaRPr>
                    </a:p>
                  </a:txBody>
                  <a:tcPr marL="18782" marR="18782" marT="0" marB="0" anchor="ctr"/>
                </a:tc>
                <a:tc>
                  <a:txBody>
                    <a:bodyPr/>
                    <a:lstStyle/>
                    <a:p>
                      <a:pPr>
                        <a:lnSpc>
                          <a:spcPct val="200000"/>
                        </a:lnSpc>
                        <a:spcAft>
                          <a:spcPts val="0"/>
                        </a:spcAft>
                      </a:pPr>
                      <a:r>
                        <a:rPr lang="es-EC" sz="1000">
                          <a:effectLst/>
                        </a:rPr>
                        <a:t>Definir etiqueta con mayor impacto en el consumidor </a:t>
                      </a:r>
                      <a:endParaRPr lang="es-EC" sz="1000">
                        <a:effectLst/>
                        <a:latin typeface="Calibri" panose="020F0502020204030204" pitchFamily="34" charset="0"/>
                        <a:ea typeface="Calibri" panose="020F0502020204030204" pitchFamily="34" charset="0"/>
                      </a:endParaRPr>
                    </a:p>
                  </a:txBody>
                  <a:tcPr marL="18782" marR="18782" marT="0" marB="0" anchor="ctr"/>
                </a:tc>
                <a:tc>
                  <a:txBody>
                    <a:bodyPr/>
                    <a:lstStyle/>
                    <a:p>
                      <a:pPr algn="r">
                        <a:lnSpc>
                          <a:spcPct val="200000"/>
                        </a:lnSpc>
                        <a:spcAft>
                          <a:spcPts val="0"/>
                        </a:spcAft>
                      </a:pPr>
                      <a:r>
                        <a:rPr lang="es-EC" sz="1000">
                          <a:effectLst/>
                        </a:rPr>
                        <a:t>$ 2.000,00 </a:t>
                      </a:r>
                      <a:endParaRPr lang="es-EC" sz="1000">
                        <a:effectLst/>
                        <a:latin typeface="Calibri" panose="020F0502020204030204" pitchFamily="34" charset="0"/>
                        <a:ea typeface="Calibri" panose="020F0502020204030204" pitchFamily="34" charset="0"/>
                      </a:endParaRPr>
                    </a:p>
                  </a:txBody>
                  <a:tcPr marL="18782" marR="18782" marT="0" marB="0" anchor="ctr"/>
                </a:tc>
              </a:tr>
              <a:tr h="605182">
                <a:tc>
                  <a:txBody>
                    <a:bodyPr/>
                    <a:lstStyle/>
                    <a:p>
                      <a:pPr>
                        <a:lnSpc>
                          <a:spcPct val="200000"/>
                        </a:lnSpc>
                        <a:spcAft>
                          <a:spcPts val="0"/>
                        </a:spcAft>
                      </a:pPr>
                      <a:r>
                        <a:rPr lang="es-EC" sz="1000">
                          <a:effectLst/>
                        </a:rPr>
                        <a:t> </a:t>
                      </a:r>
                      <a:endParaRPr lang="es-EC" sz="1000">
                        <a:effectLst/>
                        <a:latin typeface="Calibri" panose="020F0502020204030204" pitchFamily="34" charset="0"/>
                        <a:ea typeface="Calibri" panose="020F0502020204030204" pitchFamily="34" charset="0"/>
                      </a:endParaRPr>
                    </a:p>
                  </a:txBody>
                  <a:tcPr marL="18782" marR="18782" marT="0" marB="0" anchor="b"/>
                </a:tc>
                <a:tc>
                  <a:txBody>
                    <a:bodyPr/>
                    <a:lstStyle/>
                    <a:p>
                      <a:pPr>
                        <a:lnSpc>
                          <a:spcPct val="200000"/>
                        </a:lnSpc>
                        <a:spcAft>
                          <a:spcPts val="0"/>
                        </a:spcAft>
                      </a:pPr>
                      <a:r>
                        <a:rPr lang="es-EC" sz="1000">
                          <a:effectLst/>
                        </a:rPr>
                        <a:t> </a:t>
                      </a:r>
                      <a:endParaRPr lang="es-EC" sz="1000">
                        <a:effectLst/>
                        <a:latin typeface="Calibri" panose="020F0502020204030204" pitchFamily="34" charset="0"/>
                        <a:ea typeface="Calibri" panose="020F0502020204030204" pitchFamily="34" charset="0"/>
                      </a:endParaRPr>
                    </a:p>
                  </a:txBody>
                  <a:tcPr marL="18782" marR="18782" marT="0" marB="0" anchor="b"/>
                </a:tc>
                <a:tc>
                  <a:txBody>
                    <a:bodyPr/>
                    <a:lstStyle/>
                    <a:p>
                      <a:pPr>
                        <a:lnSpc>
                          <a:spcPct val="200000"/>
                        </a:lnSpc>
                        <a:spcAft>
                          <a:spcPts val="0"/>
                        </a:spcAft>
                      </a:pPr>
                      <a:r>
                        <a:rPr lang="es-EC" sz="1000">
                          <a:effectLst/>
                        </a:rPr>
                        <a:t> </a:t>
                      </a:r>
                      <a:endParaRPr lang="es-EC" sz="1000">
                        <a:effectLst/>
                        <a:latin typeface="Calibri" panose="020F0502020204030204" pitchFamily="34" charset="0"/>
                        <a:ea typeface="Calibri" panose="020F0502020204030204" pitchFamily="34" charset="0"/>
                      </a:endParaRPr>
                    </a:p>
                  </a:txBody>
                  <a:tcPr marL="18782" marR="18782" marT="0" marB="0" anchor="b"/>
                </a:tc>
                <a:tc gridSpan="2">
                  <a:txBody>
                    <a:bodyPr/>
                    <a:lstStyle/>
                    <a:p>
                      <a:pPr>
                        <a:lnSpc>
                          <a:spcPct val="200000"/>
                        </a:lnSpc>
                        <a:spcAft>
                          <a:spcPts val="0"/>
                        </a:spcAft>
                      </a:pPr>
                      <a:r>
                        <a:rPr lang="es-EC" sz="1000">
                          <a:effectLst/>
                        </a:rPr>
                        <a:t> </a:t>
                      </a:r>
                      <a:endParaRPr lang="es-EC" sz="1000">
                        <a:effectLst/>
                        <a:latin typeface="Calibri" panose="020F0502020204030204" pitchFamily="34" charset="0"/>
                        <a:ea typeface="Calibri" panose="020F0502020204030204" pitchFamily="34" charset="0"/>
                      </a:endParaRPr>
                    </a:p>
                  </a:txBody>
                  <a:tcPr marL="18782" marR="18782" marT="0" marB="0" anchor="b"/>
                </a:tc>
                <a:tc hMerge="1">
                  <a:txBody>
                    <a:bodyPr/>
                    <a:lstStyle/>
                    <a:p>
                      <a:endParaRPr lang="es-EC"/>
                    </a:p>
                  </a:txBody>
                  <a:tcPr/>
                </a:tc>
                <a:tc>
                  <a:txBody>
                    <a:bodyPr/>
                    <a:lstStyle/>
                    <a:p>
                      <a:pPr>
                        <a:lnSpc>
                          <a:spcPct val="200000"/>
                        </a:lnSpc>
                        <a:spcAft>
                          <a:spcPts val="0"/>
                        </a:spcAft>
                      </a:pPr>
                      <a:r>
                        <a:rPr lang="es-EC" sz="1000">
                          <a:effectLst/>
                        </a:rPr>
                        <a:t> </a:t>
                      </a:r>
                      <a:endParaRPr lang="es-EC" sz="1000">
                        <a:effectLst/>
                        <a:latin typeface="Calibri" panose="020F0502020204030204" pitchFamily="34" charset="0"/>
                        <a:ea typeface="Calibri" panose="020F0502020204030204" pitchFamily="34" charset="0"/>
                      </a:endParaRPr>
                    </a:p>
                  </a:txBody>
                  <a:tcPr marL="18782" marR="18782" marT="0" marB="0" anchor="b"/>
                </a:tc>
                <a:tc>
                  <a:txBody>
                    <a:bodyPr/>
                    <a:lstStyle/>
                    <a:p>
                      <a:pPr>
                        <a:lnSpc>
                          <a:spcPct val="200000"/>
                        </a:lnSpc>
                        <a:spcAft>
                          <a:spcPts val="0"/>
                        </a:spcAft>
                      </a:pPr>
                      <a:r>
                        <a:rPr lang="es-EC" sz="1000">
                          <a:effectLst/>
                        </a:rPr>
                        <a:t> </a:t>
                      </a:r>
                      <a:endParaRPr lang="es-EC" sz="1000">
                        <a:effectLst/>
                        <a:latin typeface="Calibri" panose="020F0502020204030204" pitchFamily="34" charset="0"/>
                        <a:ea typeface="Calibri" panose="020F0502020204030204" pitchFamily="34" charset="0"/>
                      </a:endParaRPr>
                    </a:p>
                  </a:txBody>
                  <a:tcPr marL="18782" marR="18782" marT="0" marB="0" anchor="b"/>
                </a:tc>
                <a:tc>
                  <a:txBody>
                    <a:bodyPr/>
                    <a:lstStyle/>
                    <a:p>
                      <a:pPr>
                        <a:lnSpc>
                          <a:spcPct val="200000"/>
                        </a:lnSpc>
                        <a:spcAft>
                          <a:spcPts val="0"/>
                        </a:spcAft>
                      </a:pPr>
                      <a:r>
                        <a:rPr lang="es-EC" sz="1000">
                          <a:effectLst/>
                        </a:rPr>
                        <a:t>Total </a:t>
                      </a:r>
                      <a:endParaRPr lang="es-EC" sz="1000">
                        <a:effectLst/>
                        <a:latin typeface="Calibri" panose="020F0502020204030204" pitchFamily="34" charset="0"/>
                        <a:ea typeface="Calibri" panose="020F0502020204030204" pitchFamily="34" charset="0"/>
                      </a:endParaRPr>
                    </a:p>
                  </a:txBody>
                  <a:tcPr marL="18782" marR="18782" marT="0" marB="0" anchor="ctr"/>
                </a:tc>
                <a:tc>
                  <a:txBody>
                    <a:bodyPr/>
                    <a:lstStyle/>
                    <a:p>
                      <a:pPr>
                        <a:lnSpc>
                          <a:spcPct val="200000"/>
                        </a:lnSpc>
                        <a:spcAft>
                          <a:spcPts val="0"/>
                        </a:spcAft>
                      </a:pPr>
                      <a:r>
                        <a:rPr lang="es-EC" sz="1000" dirty="0">
                          <a:effectLst/>
                        </a:rPr>
                        <a:t> $ 81.600,00</a:t>
                      </a:r>
                      <a:endParaRPr lang="es-EC" sz="1000" dirty="0">
                        <a:effectLst/>
                        <a:latin typeface="Calibri" panose="020F0502020204030204" pitchFamily="34" charset="0"/>
                        <a:ea typeface="Calibri" panose="020F0502020204030204" pitchFamily="34" charset="0"/>
                      </a:endParaRPr>
                    </a:p>
                  </a:txBody>
                  <a:tcPr marL="18782" marR="18782" marT="0" marB="0" anchor="ctr"/>
                </a:tc>
              </a:tr>
            </a:tbl>
          </a:graphicData>
        </a:graphic>
      </p:graphicFrame>
      <p:sp>
        <p:nvSpPr>
          <p:cNvPr id="7" name="Título 1"/>
          <p:cNvSpPr txBox="1">
            <a:spLocks/>
          </p:cNvSpPr>
          <p:nvPr/>
        </p:nvSpPr>
        <p:spPr>
          <a:xfrm>
            <a:off x="1141413" y="0"/>
            <a:ext cx="9905998" cy="8113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C" sz="2400" b="1" dirty="0" smtClean="0">
                <a:solidFill>
                  <a:srgbClr val="FFFF00"/>
                </a:solidFill>
              </a:rPr>
              <a:t>d</a:t>
            </a:r>
            <a:r>
              <a:rPr lang="es-EC" sz="2400" b="1" cap="none" dirty="0" smtClean="0">
                <a:solidFill>
                  <a:srgbClr val="FFFF00"/>
                </a:solidFill>
              </a:rPr>
              <a:t>esarrollo de la propuesta </a:t>
            </a:r>
            <a:endParaRPr lang="es-EC" sz="2400" cap="none" dirty="0">
              <a:solidFill>
                <a:srgbClr val="FFFF00"/>
              </a:solidFill>
            </a:endParaRPr>
          </a:p>
        </p:txBody>
      </p:sp>
    </p:spTree>
    <p:extLst>
      <p:ext uri="{BB962C8B-B14F-4D97-AF65-F5344CB8AC3E}">
        <p14:creationId xmlns:p14="http://schemas.microsoft.com/office/powerpoint/2010/main" val="17573217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405684"/>
            <a:ext cx="9905998" cy="1478570"/>
          </a:xfrm>
        </p:spPr>
        <p:txBody>
          <a:bodyPr>
            <a:normAutofit/>
          </a:bodyPr>
          <a:lstStyle/>
          <a:p>
            <a:r>
              <a:rPr lang="es-EC" sz="2800" b="1" dirty="0" smtClean="0">
                <a:solidFill>
                  <a:srgbClr val="FFFF00"/>
                </a:solidFill>
              </a:rPr>
              <a:t>C</a:t>
            </a:r>
            <a:r>
              <a:rPr lang="es-EC" sz="2800" b="1" cap="none" dirty="0" smtClean="0">
                <a:solidFill>
                  <a:srgbClr val="FFFF00"/>
                </a:solidFill>
              </a:rPr>
              <a:t>onclusiones</a:t>
            </a:r>
            <a:endParaRPr lang="es-EC" sz="2800" b="1" cap="none" dirty="0">
              <a:solidFill>
                <a:srgbClr val="FFFF00"/>
              </a:solidFill>
            </a:endParaRPr>
          </a:p>
        </p:txBody>
      </p:sp>
      <p:sp>
        <p:nvSpPr>
          <p:cNvPr id="7" name="Marcador de contenido 6"/>
          <p:cNvSpPr>
            <a:spLocks noGrp="1"/>
          </p:cNvSpPr>
          <p:nvPr>
            <p:ph idx="1"/>
          </p:nvPr>
        </p:nvSpPr>
        <p:spPr>
          <a:xfrm>
            <a:off x="806634" y="1465468"/>
            <a:ext cx="10575555" cy="2684502"/>
          </a:xfrm>
        </p:spPr>
        <p:txBody>
          <a:bodyPr>
            <a:noAutofit/>
          </a:bodyPr>
          <a:lstStyle/>
          <a:p>
            <a:pPr lvl="0" algn="just">
              <a:lnSpc>
                <a:spcPct val="100000"/>
              </a:lnSpc>
            </a:pPr>
            <a:r>
              <a:rPr lang="es-EC" sz="1600" dirty="0"/>
              <a:t>Los atributos intrínsecos y extrínsecos del producto tienen relación significativa con la intención de compra del aceite vegetal en el mercado nacional, debido a que el consumidor preferiré el uso de marcas locales con una aceptación del 94,3% del mercado, versus el producto internacional. </a:t>
            </a:r>
          </a:p>
          <a:p>
            <a:pPr lvl="0" algn="just">
              <a:lnSpc>
                <a:spcPct val="100000"/>
              </a:lnSpc>
            </a:pPr>
            <a:r>
              <a:rPr lang="es-EC" sz="1600" dirty="0"/>
              <a:t>Los géneros de estudio tienen relación significativa a los atributos intrínsecos y extrínsecos que motivan a la compra, debido a que el género femenino es quien tienen la mayor participación de compra con un 60% en los supermercados del Distrito metropolitano de Quito</a:t>
            </a:r>
            <a:r>
              <a:rPr lang="es-EC" sz="1600" dirty="0" smtClean="0"/>
              <a:t>.</a:t>
            </a:r>
            <a:endParaRPr lang="es-EC" sz="1600" dirty="0"/>
          </a:p>
          <a:p>
            <a:pPr lvl="0" algn="just">
              <a:lnSpc>
                <a:spcPct val="100000"/>
              </a:lnSpc>
            </a:pPr>
            <a:r>
              <a:rPr lang="es-EC" sz="1600" dirty="0"/>
              <a:t>Los rangos de edad de las personas de estudio tienen relación significativa con los atributos intrínsecos y extrínsecos al momento de realizar la compra de aceite vegetal dentro del canal moderno, siendo las personas de 30 a 41 años las que más consumen este producto</a:t>
            </a:r>
            <a:r>
              <a:rPr lang="es-EC" sz="1600" dirty="0" smtClean="0"/>
              <a:t>.</a:t>
            </a:r>
            <a:endParaRPr lang="es-EC" sz="1600" dirty="0"/>
          </a:p>
          <a:p>
            <a:pPr lvl="0" algn="just">
              <a:lnSpc>
                <a:spcPct val="100000"/>
              </a:lnSpc>
            </a:pPr>
            <a:r>
              <a:rPr lang="es-EC" sz="1600" dirty="0"/>
              <a:t>Las administraciones zonales del Distrito metropolitano de Quito muestran relación significativa con los atributos intrínsecos y extrínsecos que motivan a la compra del aceite vegetal en el canal moderno, siendo la calidad el atributo intrínseco de mayor importancia en el consumidor, al igual que la marca es el atributo extrínseco con mayor relevancia del producto al momento de realizar la compra. </a:t>
            </a:r>
          </a:p>
          <a:p>
            <a:pPr lvl="0" algn="just">
              <a:lnSpc>
                <a:spcPct val="100000"/>
              </a:lnSpc>
            </a:pPr>
            <a:r>
              <a:rPr lang="es-EC" sz="1600" dirty="0"/>
              <a:t>La variable precio es la principal razón que analizan los consumidores al momento de elegir su marca de preferencia en la decisión de compra, el consumidor a su vez manifiesta que prefiere el uso de la semilla de girasol debido a su gran aceptación generada del 56%, esta es una constante que se presenta en todas las cadenas de autoservicios </a:t>
            </a:r>
            <a:r>
              <a:rPr lang="es-EC" sz="1600" dirty="0" smtClean="0"/>
              <a:t>analizadas</a:t>
            </a:r>
            <a:endParaRPr lang="es-EC" sz="1600" dirty="0"/>
          </a:p>
        </p:txBody>
      </p:sp>
      <p:sp>
        <p:nvSpPr>
          <p:cNvPr id="8" name="Título 1"/>
          <p:cNvSpPr txBox="1">
            <a:spLocks/>
          </p:cNvSpPr>
          <p:nvPr/>
        </p:nvSpPr>
        <p:spPr>
          <a:xfrm>
            <a:off x="1141413" y="124207"/>
            <a:ext cx="9905998" cy="8113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C" sz="3200" b="1" dirty="0" smtClean="0">
                <a:solidFill>
                  <a:schemeClr val="accent3">
                    <a:lumMod val="75000"/>
                  </a:schemeClr>
                </a:solidFill>
              </a:rPr>
              <a:t>Capitulo VI</a:t>
            </a:r>
            <a:endParaRPr lang="es-EC" sz="3200" dirty="0"/>
          </a:p>
        </p:txBody>
      </p:sp>
    </p:spTree>
    <p:extLst>
      <p:ext uri="{BB962C8B-B14F-4D97-AF65-F5344CB8AC3E}">
        <p14:creationId xmlns:p14="http://schemas.microsoft.com/office/powerpoint/2010/main" val="23168779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9690" y="301994"/>
            <a:ext cx="9905998" cy="1478570"/>
          </a:xfrm>
        </p:spPr>
        <p:txBody>
          <a:bodyPr>
            <a:normAutofit/>
          </a:bodyPr>
          <a:lstStyle/>
          <a:p>
            <a:r>
              <a:rPr lang="es-EC" sz="2800" b="1" dirty="0" smtClean="0">
                <a:solidFill>
                  <a:srgbClr val="FFFF00"/>
                </a:solidFill>
              </a:rPr>
              <a:t>R</a:t>
            </a:r>
            <a:r>
              <a:rPr lang="es-EC" sz="2800" b="1" cap="none" dirty="0" smtClean="0">
                <a:solidFill>
                  <a:srgbClr val="FFFF00"/>
                </a:solidFill>
              </a:rPr>
              <a:t>ecomendaciones</a:t>
            </a:r>
            <a:endParaRPr lang="es-EC" sz="2800" b="1" cap="none" dirty="0">
              <a:solidFill>
                <a:srgbClr val="FFFF00"/>
              </a:solidFill>
            </a:endParaRPr>
          </a:p>
        </p:txBody>
      </p:sp>
      <p:sp>
        <p:nvSpPr>
          <p:cNvPr id="3" name="Marcador de contenido 2"/>
          <p:cNvSpPr>
            <a:spLocks noGrp="1"/>
          </p:cNvSpPr>
          <p:nvPr>
            <p:ph idx="1"/>
          </p:nvPr>
        </p:nvSpPr>
        <p:spPr>
          <a:xfrm>
            <a:off x="936506" y="1308835"/>
            <a:ext cx="9905999" cy="4898287"/>
          </a:xfrm>
        </p:spPr>
        <p:txBody>
          <a:bodyPr>
            <a:normAutofit/>
          </a:bodyPr>
          <a:lstStyle/>
          <a:p>
            <a:pPr lvl="0" algn="just"/>
            <a:r>
              <a:rPr lang="es-EC" sz="1600" dirty="0" smtClean="0">
                <a:latin typeface="Calibri" panose="020F0502020204030204" pitchFamily="34" charset="0"/>
              </a:rPr>
              <a:t>Desarrollar </a:t>
            </a:r>
            <a:r>
              <a:rPr lang="es-EC" sz="1600" dirty="0">
                <a:latin typeface="Calibri" panose="020F0502020204030204" pitchFamily="34" charset="0"/>
              </a:rPr>
              <a:t>la propuesta de comercialización del producto en nuevos mercados internacionales, relacionando con la marca nacional para expandirla en un mercado internacional de esta forma se generara cobertura y poder en la marca. </a:t>
            </a:r>
          </a:p>
          <a:p>
            <a:pPr lvl="0" algn="just"/>
            <a:r>
              <a:rPr lang="es-EC" sz="1600" dirty="0">
                <a:latin typeface="Calibri" panose="020F0502020204030204" pitchFamily="34" charset="0"/>
              </a:rPr>
              <a:t>Implementar una estrategia de diferenciación comercial en el mercado nacional, donde se pueda captar la atención del género masculino debido a que es un mercado potencial no atendido, mediante activaciones en los puntos de venta para generar su fidelización hacia la marca. </a:t>
            </a:r>
          </a:p>
          <a:p>
            <a:pPr algn="just"/>
            <a:r>
              <a:rPr lang="es-EC" sz="1600" dirty="0" smtClean="0">
                <a:latin typeface="Calibri" panose="020F0502020204030204" pitchFamily="34" charset="0"/>
              </a:rPr>
              <a:t>Analizar </a:t>
            </a:r>
            <a:r>
              <a:rPr lang="es-EC" sz="1600" dirty="0">
                <a:latin typeface="Calibri" panose="020F0502020204030204" pitchFamily="34" charset="0"/>
              </a:rPr>
              <a:t>la segmentación de clientes según su rango de edad donde permita conocer mejor a los nichos de mercado que consumen el producto, debido a que los gustos y preferencias intrínsecas y extrínsecas varían dependiendo del consumidor y su edad. </a:t>
            </a:r>
          </a:p>
          <a:p>
            <a:pPr algn="just"/>
            <a:r>
              <a:rPr lang="es-EC" sz="1600" dirty="0">
                <a:latin typeface="Calibri" panose="020F0502020204030204" pitchFamily="34" charset="0"/>
              </a:rPr>
              <a:t>Identificar cuáles son las principales necesidades de los puntos de venta en exhibición-mercaderismo e implementar un sistema correctivo y de control, de esa manera la marca permanecerá siempre activa y será atractiva en las perchas de los puntos de venta hacia el consumidor. </a:t>
            </a:r>
            <a:endParaRPr lang="es-EC" sz="1600" dirty="0" smtClean="0">
              <a:latin typeface="Calibri" panose="020F0502020204030204" pitchFamily="34" charset="0"/>
            </a:endParaRPr>
          </a:p>
          <a:p>
            <a:pPr algn="just"/>
            <a:r>
              <a:rPr lang="es-EC" sz="1600" dirty="0">
                <a:latin typeface="Calibri" panose="020F0502020204030204" pitchFamily="34" charset="0"/>
              </a:rPr>
              <a:t>Analizar constantemente el comportamiento de precios de la competencia y evaluar si el mercado está en función a la demanda del mismo o posee sesgo en la distribución de los precios por SKU</a:t>
            </a:r>
            <a:r>
              <a:rPr lang="es-EC" sz="1600" dirty="0" smtClean="0">
                <a:latin typeface="Calibri" panose="020F0502020204030204" pitchFamily="34" charset="0"/>
              </a:rPr>
              <a:t>.</a:t>
            </a:r>
            <a:endParaRPr lang="es-EC" sz="1600" dirty="0">
              <a:latin typeface="Calibri" panose="020F0502020204030204" pitchFamily="34" charset="0"/>
            </a:endParaRPr>
          </a:p>
        </p:txBody>
      </p:sp>
    </p:spTree>
    <p:extLst>
      <p:ext uri="{BB962C8B-B14F-4D97-AF65-F5344CB8AC3E}">
        <p14:creationId xmlns:p14="http://schemas.microsoft.com/office/powerpoint/2010/main" val="26780598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5905" y="2307632"/>
            <a:ext cx="9905998" cy="1478570"/>
          </a:xfrm>
        </p:spPr>
        <p:txBody>
          <a:bodyPr>
            <a:noAutofit/>
          </a:bodyPr>
          <a:lstStyle/>
          <a:p>
            <a:pPr algn="ctr"/>
            <a:r>
              <a:rPr lang="es-EC" sz="5400" dirty="0" smtClean="0">
                <a:solidFill>
                  <a:srgbClr val="FFFF00"/>
                </a:solidFill>
                <a:effectLst>
                  <a:outerShdw blurRad="38100" dist="38100" dir="2700000" algn="tl">
                    <a:srgbClr val="000000">
                      <a:alpha val="43137"/>
                    </a:srgbClr>
                  </a:outerShdw>
                </a:effectLst>
              </a:rPr>
              <a:t>Muchas Gracias </a:t>
            </a:r>
            <a:br>
              <a:rPr lang="es-EC" sz="5400" dirty="0" smtClean="0">
                <a:solidFill>
                  <a:srgbClr val="FFFF00"/>
                </a:solidFill>
                <a:effectLst>
                  <a:outerShdw blurRad="38100" dist="38100" dir="2700000" algn="tl">
                    <a:srgbClr val="000000">
                      <a:alpha val="43137"/>
                    </a:srgbClr>
                  </a:outerShdw>
                </a:effectLst>
              </a:rPr>
            </a:br>
            <a:r>
              <a:rPr lang="es-EC" sz="5400" dirty="0" smtClean="0">
                <a:solidFill>
                  <a:srgbClr val="FFFF00"/>
                </a:solidFill>
                <a:effectLst>
                  <a:outerShdw blurRad="38100" dist="38100" dir="2700000" algn="tl">
                    <a:srgbClr val="000000">
                      <a:alpha val="43137"/>
                    </a:srgbClr>
                  </a:outerShdw>
                </a:effectLst>
              </a:rPr>
              <a:t>por su</a:t>
            </a:r>
            <a:r>
              <a:rPr lang="es-EC" sz="4400" dirty="0" smtClean="0">
                <a:solidFill>
                  <a:srgbClr val="FFFF00"/>
                </a:solidFill>
                <a:effectLst>
                  <a:outerShdw blurRad="38100" dist="38100" dir="2700000" algn="tl">
                    <a:srgbClr val="000000">
                      <a:alpha val="43137"/>
                    </a:srgbClr>
                  </a:outerShdw>
                </a:effectLst>
              </a:rPr>
              <a:t/>
            </a:r>
            <a:br>
              <a:rPr lang="es-EC" sz="4400" dirty="0" smtClean="0">
                <a:solidFill>
                  <a:srgbClr val="FFFF00"/>
                </a:solidFill>
                <a:effectLst>
                  <a:outerShdw blurRad="38100" dist="38100" dir="2700000" algn="tl">
                    <a:srgbClr val="000000">
                      <a:alpha val="43137"/>
                    </a:srgbClr>
                  </a:outerShdw>
                </a:effectLst>
              </a:rPr>
            </a:br>
            <a:r>
              <a:rPr lang="es-EC" sz="4400" dirty="0" smtClean="0">
                <a:solidFill>
                  <a:srgbClr val="FFFF00"/>
                </a:solidFill>
                <a:effectLst>
                  <a:outerShdw blurRad="38100" dist="38100" dir="2700000" algn="tl">
                    <a:srgbClr val="000000">
                      <a:alpha val="43137"/>
                    </a:srgbClr>
                  </a:outerShdw>
                </a:effectLst>
              </a:rPr>
              <a:t> </a:t>
            </a:r>
            <a:r>
              <a:rPr lang="es-EC" sz="5400" dirty="0" smtClean="0">
                <a:solidFill>
                  <a:srgbClr val="FFFF00"/>
                </a:solidFill>
                <a:effectLst>
                  <a:outerShdw blurRad="38100" dist="38100" dir="2700000" algn="tl">
                    <a:srgbClr val="000000">
                      <a:alpha val="43137"/>
                    </a:srgbClr>
                  </a:outerShdw>
                </a:effectLst>
              </a:rPr>
              <a:t>atención</a:t>
            </a:r>
            <a:r>
              <a:rPr lang="es-EC" sz="4400" dirty="0" smtClean="0">
                <a:solidFill>
                  <a:srgbClr val="FFFF00"/>
                </a:solidFill>
                <a:effectLst>
                  <a:outerShdw blurRad="38100" dist="38100" dir="2700000" algn="tl">
                    <a:srgbClr val="000000">
                      <a:alpha val="43137"/>
                    </a:srgbClr>
                  </a:outerShdw>
                </a:effectLst>
              </a:rPr>
              <a:t> </a:t>
            </a:r>
            <a:endParaRPr lang="es-EC" sz="44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5614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5808" y="-154214"/>
            <a:ext cx="9905998" cy="1478570"/>
          </a:xfrm>
        </p:spPr>
        <p:txBody>
          <a:bodyPr/>
          <a:lstStyle/>
          <a:p>
            <a:r>
              <a:rPr lang="es-EC" b="1" dirty="0" smtClean="0">
                <a:solidFill>
                  <a:srgbClr val="3EDB13"/>
                </a:solidFill>
              </a:rPr>
              <a:t>Capitulo ii</a:t>
            </a:r>
            <a:endParaRPr lang="es-EC" b="1" dirty="0">
              <a:solidFill>
                <a:srgbClr val="3EDB13"/>
              </a:solidFill>
            </a:endParaRPr>
          </a:p>
        </p:txBody>
      </p:sp>
      <p:sp>
        <p:nvSpPr>
          <p:cNvPr id="3" name="Marcador de contenido 2"/>
          <p:cNvSpPr>
            <a:spLocks noGrp="1"/>
          </p:cNvSpPr>
          <p:nvPr>
            <p:ph idx="1"/>
          </p:nvPr>
        </p:nvSpPr>
        <p:spPr>
          <a:xfrm>
            <a:off x="1141413" y="819933"/>
            <a:ext cx="9905999" cy="504423"/>
          </a:xfrm>
        </p:spPr>
        <p:txBody>
          <a:bodyPr>
            <a:noAutofit/>
          </a:bodyPr>
          <a:lstStyle/>
          <a:p>
            <a:pPr marL="0" indent="0">
              <a:buNone/>
            </a:pPr>
            <a:r>
              <a:rPr lang="es-EC" sz="2800" b="1" dirty="0" smtClean="0">
                <a:solidFill>
                  <a:srgbClr val="FFFF00"/>
                </a:solidFill>
              </a:rPr>
              <a:t>Teorías de soporte </a:t>
            </a:r>
            <a:endParaRPr lang="es-EC" sz="2800" b="1" dirty="0">
              <a:solidFill>
                <a:srgbClr val="FFFF00"/>
              </a:solidFill>
            </a:endParaRPr>
          </a:p>
        </p:txBody>
      </p:sp>
      <p:graphicFrame>
        <p:nvGraphicFramePr>
          <p:cNvPr id="4" name="Diagrama 3"/>
          <p:cNvGraphicFramePr/>
          <p:nvPr>
            <p:extLst>
              <p:ext uri="{D42A27DB-BD31-4B8C-83A1-F6EECF244321}">
                <p14:modId xmlns:p14="http://schemas.microsoft.com/office/powerpoint/2010/main" val="2232623347"/>
              </p:ext>
            </p:extLst>
          </p:nvPr>
        </p:nvGraphicFramePr>
        <p:xfrm>
          <a:off x="979096" y="1566908"/>
          <a:ext cx="10359421" cy="3504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6491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1141413" y="819933"/>
            <a:ext cx="9905999" cy="504423"/>
          </a:xfrm>
        </p:spPr>
        <p:txBody>
          <a:bodyPr>
            <a:noAutofit/>
          </a:bodyPr>
          <a:lstStyle/>
          <a:p>
            <a:pPr marL="0" indent="0">
              <a:buNone/>
            </a:pPr>
            <a:r>
              <a:rPr lang="es-EC" sz="2800" b="1" dirty="0" smtClean="0">
                <a:solidFill>
                  <a:srgbClr val="FFFF00"/>
                </a:solidFill>
              </a:rPr>
              <a:t>Marco conceptual </a:t>
            </a:r>
            <a:endParaRPr lang="es-EC" sz="2800" b="1" dirty="0">
              <a:solidFill>
                <a:srgbClr val="FFFF00"/>
              </a:solidFill>
            </a:endParaRPr>
          </a:p>
        </p:txBody>
      </p:sp>
      <p:graphicFrame>
        <p:nvGraphicFramePr>
          <p:cNvPr id="5" name="Diagrama 4"/>
          <p:cNvGraphicFramePr/>
          <p:nvPr>
            <p:extLst>
              <p:ext uri="{D42A27DB-BD31-4B8C-83A1-F6EECF244321}">
                <p14:modId xmlns:p14="http://schemas.microsoft.com/office/powerpoint/2010/main" val="2709441485"/>
              </p:ext>
            </p:extLst>
          </p:nvPr>
        </p:nvGraphicFramePr>
        <p:xfrm>
          <a:off x="206363" y="1401626"/>
          <a:ext cx="8345209" cy="3299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lipse 5"/>
          <p:cNvSpPr/>
          <p:nvPr/>
        </p:nvSpPr>
        <p:spPr>
          <a:xfrm>
            <a:off x="8435663" y="2500647"/>
            <a:ext cx="2871988" cy="255001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900" dirty="0" smtClean="0"/>
              <a:t>MIX DE MARKETING </a:t>
            </a:r>
            <a:endParaRPr lang="es-EC" sz="2900" dirty="0"/>
          </a:p>
        </p:txBody>
      </p:sp>
      <p:sp>
        <p:nvSpPr>
          <p:cNvPr id="8" name="CuadroTexto 7"/>
          <p:cNvSpPr txBox="1"/>
          <p:nvPr/>
        </p:nvSpPr>
        <p:spPr>
          <a:xfrm rot="518629">
            <a:off x="1148039" y="3590989"/>
            <a:ext cx="4288665" cy="369332"/>
          </a:xfrm>
          <a:prstGeom prst="rect">
            <a:avLst/>
          </a:prstGeom>
          <a:noFill/>
        </p:spPr>
        <p:txBody>
          <a:bodyPr wrap="square" rtlCol="0">
            <a:spAutoFit/>
          </a:bodyPr>
          <a:lstStyle/>
          <a:p>
            <a:pPr algn="ctr"/>
            <a:r>
              <a:rPr lang="es-EC" b="1" dirty="0" smtClean="0"/>
              <a:t>Extrínseco </a:t>
            </a:r>
            <a:endParaRPr lang="es-EC" b="1" dirty="0"/>
          </a:p>
        </p:txBody>
      </p:sp>
      <p:sp>
        <p:nvSpPr>
          <p:cNvPr id="9" name="CuadroTexto 8"/>
          <p:cNvSpPr txBox="1"/>
          <p:nvPr/>
        </p:nvSpPr>
        <p:spPr>
          <a:xfrm rot="415311">
            <a:off x="5446728" y="2300531"/>
            <a:ext cx="4288665" cy="369332"/>
          </a:xfrm>
          <a:prstGeom prst="rect">
            <a:avLst/>
          </a:prstGeom>
          <a:noFill/>
        </p:spPr>
        <p:txBody>
          <a:bodyPr wrap="square" rtlCol="0">
            <a:spAutoFit/>
          </a:bodyPr>
          <a:lstStyle/>
          <a:p>
            <a:pPr algn="ctr"/>
            <a:r>
              <a:rPr lang="es-EC" b="1" dirty="0" smtClean="0"/>
              <a:t>Intrínseco</a:t>
            </a:r>
            <a:endParaRPr lang="es-EC" b="1" dirty="0"/>
          </a:p>
        </p:txBody>
      </p:sp>
      <p:sp>
        <p:nvSpPr>
          <p:cNvPr id="10" name="Flecha doblada hacia arriba 9"/>
          <p:cNvSpPr/>
          <p:nvPr/>
        </p:nvSpPr>
        <p:spPr>
          <a:xfrm rot="5813546">
            <a:off x="1367512" y="3757848"/>
            <a:ext cx="1659703" cy="170001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doblada hacia arriba 10"/>
          <p:cNvSpPr/>
          <p:nvPr/>
        </p:nvSpPr>
        <p:spPr>
          <a:xfrm rot="6100297" flipV="1">
            <a:off x="7419823" y="4499878"/>
            <a:ext cx="1348105" cy="192577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CuadroTexto 11"/>
          <p:cNvSpPr txBox="1"/>
          <p:nvPr/>
        </p:nvSpPr>
        <p:spPr>
          <a:xfrm rot="322755">
            <a:off x="3124785" y="4769423"/>
            <a:ext cx="3953127" cy="646331"/>
          </a:xfrm>
          <a:prstGeom prst="rect">
            <a:avLst/>
          </a:prstGeom>
          <a:noFill/>
        </p:spPr>
        <p:txBody>
          <a:bodyPr wrap="square" rtlCol="0">
            <a:spAutoFit/>
          </a:bodyPr>
          <a:lstStyle/>
          <a:p>
            <a:pPr algn="ctr"/>
            <a:r>
              <a:rPr lang="es-EC" sz="3600" dirty="0" smtClean="0"/>
              <a:t>Trade Marketing </a:t>
            </a:r>
            <a:endParaRPr lang="es-EC" sz="3600" dirty="0"/>
          </a:p>
        </p:txBody>
      </p:sp>
      <p:sp>
        <p:nvSpPr>
          <p:cNvPr id="13" name="CuadroTexto 12"/>
          <p:cNvSpPr txBox="1"/>
          <p:nvPr/>
        </p:nvSpPr>
        <p:spPr>
          <a:xfrm rot="350791">
            <a:off x="2831376" y="5251960"/>
            <a:ext cx="4288665" cy="369332"/>
          </a:xfrm>
          <a:prstGeom prst="rect">
            <a:avLst/>
          </a:prstGeom>
          <a:noFill/>
        </p:spPr>
        <p:txBody>
          <a:bodyPr wrap="square" rtlCol="0">
            <a:spAutoFit/>
          </a:bodyPr>
          <a:lstStyle/>
          <a:p>
            <a:pPr algn="ctr"/>
            <a:r>
              <a:rPr lang="es-EC" b="1" dirty="0" smtClean="0"/>
              <a:t>Operativo</a:t>
            </a:r>
            <a:endParaRPr lang="es-EC" b="1" dirty="0"/>
          </a:p>
        </p:txBody>
      </p:sp>
      <p:sp>
        <p:nvSpPr>
          <p:cNvPr id="15" name="CuadroTexto 14"/>
          <p:cNvSpPr txBox="1"/>
          <p:nvPr/>
        </p:nvSpPr>
        <p:spPr>
          <a:xfrm>
            <a:off x="2999144" y="6036223"/>
            <a:ext cx="3953127" cy="646331"/>
          </a:xfrm>
          <a:prstGeom prst="rect">
            <a:avLst/>
          </a:prstGeom>
          <a:noFill/>
        </p:spPr>
        <p:txBody>
          <a:bodyPr wrap="square" rtlCol="0">
            <a:spAutoFit/>
          </a:bodyPr>
          <a:lstStyle/>
          <a:p>
            <a:pPr algn="ctr"/>
            <a:r>
              <a:rPr lang="es-EC" sz="3600" dirty="0" smtClean="0"/>
              <a:t>Consumidor </a:t>
            </a:r>
            <a:endParaRPr lang="es-EC" sz="3600" dirty="0"/>
          </a:p>
        </p:txBody>
      </p:sp>
      <p:sp>
        <p:nvSpPr>
          <p:cNvPr id="16" name="Flecha abajo 15"/>
          <p:cNvSpPr/>
          <p:nvPr/>
        </p:nvSpPr>
        <p:spPr>
          <a:xfrm>
            <a:off x="4713668" y="5688224"/>
            <a:ext cx="387680" cy="4902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57801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1"/>
            <a:ext cx="9905998" cy="1094704"/>
          </a:xfrm>
        </p:spPr>
        <p:txBody>
          <a:bodyPr/>
          <a:lstStyle/>
          <a:p>
            <a:r>
              <a:rPr lang="es-EC" b="1" dirty="0" smtClean="0">
                <a:solidFill>
                  <a:srgbClr val="3EDB13"/>
                </a:solidFill>
              </a:rPr>
              <a:t>Capitulo IIi</a:t>
            </a:r>
            <a:endParaRPr lang="es-EC" b="1" dirty="0">
              <a:solidFill>
                <a:srgbClr val="3EDB13"/>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6345879"/>
              </p:ext>
            </p:extLst>
          </p:nvPr>
        </p:nvGraphicFramePr>
        <p:xfrm>
          <a:off x="1141413" y="1865267"/>
          <a:ext cx="9553161" cy="2359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Marcador de contenido 3"/>
          <p:cNvGraphicFramePr>
            <a:graphicFrameLocks/>
          </p:cNvGraphicFramePr>
          <p:nvPr>
            <p:extLst>
              <p:ext uri="{D42A27DB-BD31-4B8C-83A1-F6EECF244321}">
                <p14:modId xmlns:p14="http://schemas.microsoft.com/office/powerpoint/2010/main" val="3754156716"/>
              </p:ext>
            </p:extLst>
          </p:nvPr>
        </p:nvGraphicFramePr>
        <p:xfrm>
          <a:off x="3209694" y="4340181"/>
          <a:ext cx="5769436" cy="16399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CuadroTexto 5"/>
          <p:cNvSpPr txBox="1"/>
          <p:nvPr/>
        </p:nvSpPr>
        <p:spPr>
          <a:xfrm>
            <a:off x="1141412" y="890723"/>
            <a:ext cx="3701043" cy="461665"/>
          </a:xfrm>
          <a:prstGeom prst="rect">
            <a:avLst/>
          </a:prstGeom>
          <a:noFill/>
        </p:spPr>
        <p:txBody>
          <a:bodyPr wrap="square" rtlCol="0">
            <a:spAutoFit/>
          </a:bodyPr>
          <a:lstStyle/>
          <a:p>
            <a:r>
              <a:rPr lang="es-EC" sz="2400" b="1" dirty="0" smtClean="0">
                <a:solidFill>
                  <a:srgbClr val="FFFF00"/>
                </a:solidFill>
              </a:rPr>
              <a:t>Enfoque de la investigación  </a:t>
            </a:r>
            <a:endParaRPr lang="es-EC" sz="2400" b="1" dirty="0">
              <a:solidFill>
                <a:srgbClr val="FFFF00"/>
              </a:solidFill>
            </a:endParaRPr>
          </a:p>
        </p:txBody>
      </p:sp>
    </p:spTree>
    <p:extLst>
      <p:ext uri="{BB962C8B-B14F-4D97-AF65-F5344CB8AC3E}">
        <p14:creationId xmlns:p14="http://schemas.microsoft.com/office/powerpoint/2010/main" val="4201717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874570"/>
            <a:ext cx="9905998" cy="579217"/>
          </a:xfrm>
        </p:spPr>
        <p:txBody>
          <a:bodyPr>
            <a:normAutofit fontScale="90000"/>
          </a:bodyPr>
          <a:lstStyle/>
          <a:p>
            <a:r>
              <a:rPr lang="es-EC" sz="3100" b="1" cap="none" dirty="0">
                <a:solidFill>
                  <a:srgbClr val="FFFF00"/>
                </a:solidFill>
              </a:rPr>
              <a:t>P</a:t>
            </a:r>
            <a:r>
              <a:rPr lang="es-EC" sz="3100" b="1" cap="none" dirty="0" smtClean="0">
                <a:solidFill>
                  <a:srgbClr val="FFFF00"/>
                </a:solidFill>
              </a:rPr>
              <a:t>oblación y muestra</a:t>
            </a:r>
            <a:r>
              <a:rPr lang="es-EC" b="1" dirty="0"/>
              <a:t/>
            </a:r>
            <a:br>
              <a:rPr lang="es-EC" b="1" dirty="0"/>
            </a:b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52967116"/>
              </p:ext>
            </p:extLst>
          </p:nvPr>
        </p:nvGraphicFramePr>
        <p:xfrm>
          <a:off x="870009" y="1637314"/>
          <a:ext cx="6155742" cy="3688080"/>
        </p:xfrm>
        <a:graphic>
          <a:graphicData uri="http://schemas.openxmlformats.org/drawingml/2006/table">
            <a:tbl>
              <a:tblPr firstRow="1" firstCol="1" bandRow="1">
                <a:tableStyleId>{72833802-FEF1-4C79-8D5D-14CF1EAF98D9}</a:tableStyleId>
              </a:tblPr>
              <a:tblGrid>
                <a:gridCol w="900293"/>
                <a:gridCol w="1742743"/>
                <a:gridCol w="1320837"/>
                <a:gridCol w="2191869"/>
              </a:tblGrid>
              <a:tr h="252915">
                <a:tc>
                  <a:txBody>
                    <a:bodyPr/>
                    <a:lstStyle/>
                    <a:p>
                      <a:pPr algn="ctr">
                        <a:lnSpc>
                          <a:spcPct val="200000"/>
                        </a:lnSpc>
                        <a:spcAft>
                          <a:spcPts val="0"/>
                        </a:spcAft>
                      </a:pPr>
                      <a:r>
                        <a:rPr lang="es-EC" sz="1100" dirty="0">
                          <a:solidFill>
                            <a:schemeClr val="bg1">
                              <a:lumMod val="95000"/>
                              <a:lumOff val="5000"/>
                            </a:schemeClr>
                          </a:solidFill>
                          <a:effectLst/>
                        </a:rPr>
                        <a:t>Estrato</a:t>
                      </a:r>
                      <a:endParaRPr lang="es-EC" sz="1200" dirty="0">
                        <a:solidFill>
                          <a:schemeClr val="bg1">
                            <a:lumMod val="95000"/>
                            <a:lumOff val="5000"/>
                          </a:schemeClr>
                        </a:solidFill>
                        <a:effectLst/>
                        <a:latin typeface="Times New Roman" panose="02020603050405020304" pitchFamily="18" charset="0"/>
                        <a:ea typeface="Calibri" panose="020F0502020204030204" pitchFamily="34" charset="0"/>
                      </a:endParaRPr>
                    </a:p>
                  </a:txBody>
                  <a:tcPr marL="65858" marR="65858" marT="0" marB="0" anchor="ctr"/>
                </a:tc>
                <a:tc>
                  <a:txBody>
                    <a:bodyPr/>
                    <a:lstStyle/>
                    <a:p>
                      <a:pPr algn="ctr">
                        <a:lnSpc>
                          <a:spcPct val="200000"/>
                        </a:lnSpc>
                        <a:spcAft>
                          <a:spcPts val="0"/>
                        </a:spcAft>
                      </a:pPr>
                      <a:r>
                        <a:rPr lang="es-EC" sz="1100" dirty="0">
                          <a:solidFill>
                            <a:schemeClr val="bg1">
                              <a:lumMod val="95000"/>
                              <a:lumOff val="5000"/>
                            </a:schemeClr>
                          </a:solidFill>
                          <a:effectLst/>
                        </a:rPr>
                        <a:t>Administración Zonal</a:t>
                      </a:r>
                      <a:endParaRPr lang="es-EC" sz="1200" dirty="0">
                        <a:solidFill>
                          <a:schemeClr val="bg1">
                            <a:lumMod val="95000"/>
                            <a:lumOff val="5000"/>
                          </a:schemeClr>
                        </a:solidFill>
                        <a:effectLst/>
                        <a:latin typeface="Times New Roman" panose="02020603050405020304" pitchFamily="18" charset="0"/>
                        <a:ea typeface="Calibri" panose="020F0502020204030204" pitchFamily="34" charset="0"/>
                      </a:endParaRPr>
                    </a:p>
                  </a:txBody>
                  <a:tcPr marL="65858" marR="65858" marT="0" marB="0" anchor="ctr"/>
                </a:tc>
                <a:tc>
                  <a:txBody>
                    <a:bodyPr/>
                    <a:lstStyle/>
                    <a:p>
                      <a:pPr algn="ctr">
                        <a:lnSpc>
                          <a:spcPct val="200000"/>
                        </a:lnSpc>
                        <a:spcAft>
                          <a:spcPts val="0"/>
                        </a:spcAft>
                      </a:pPr>
                      <a:r>
                        <a:rPr lang="es-EC" sz="1100" dirty="0">
                          <a:solidFill>
                            <a:schemeClr val="bg1">
                              <a:lumMod val="95000"/>
                              <a:lumOff val="5000"/>
                            </a:schemeClr>
                          </a:solidFill>
                          <a:effectLst/>
                        </a:rPr>
                        <a:t>        Sector</a:t>
                      </a:r>
                      <a:endParaRPr lang="es-EC" sz="1200" dirty="0">
                        <a:solidFill>
                          <a:schemeClr val="bg1">
                            <a:lumMod val="95000"/>
                            <a:lumOff val="5000"/>
                          </a:schemeClr>
                        </a:solidFill>
                        <a:effectLst/>
                        <a:latin typeface="Times New Roman" panose="02020603050405020304" pitchFamily="18" charset="0"/>
                        <a:ea typeface="Calibri" panose="020F0502020204030204" pitchFamily="34" charset="0"/>
                      </a:endParaRPr>
                    </a:p>
                  </a:txBody>
                  <a:tcPr marL="65858" marR="65858" marT="0" marB="0" anchor="ctr"/>
                </a:tc>
                <a:tc>
                  <a:txBody>
                    <a:bodyPr/>
                    <a:lstStyle/>
                    <a:p>
                      <a:pPr algn="ctr">
                        <a:lnSpc>
                          <a:spcPct val="200000"/>
                        </a:lnSpc>
                        <a:spcAft>
                          <a:spcPts val="0"/>
                        </a:spcAft>
                      </a:pPr>
                      <a:r>
                        <a:rPr lang="es-EC" sz="1100" dirty="0">
                          <a:solidFill>
                            <a:schemeClr val="bg1">
                              <a:lumMod val="95000"/>
                              <a:lumOff val="5000"/>
                            </a:schemeClr>
                          </a:solidFill>
                          <a:effectLst/>
                        </a:rPr>
                        <a:t>       Número de habitantes</a:t>
                      </a:r>
                      <a:endParaRPr lang="es-EC" sz="1200" dirty="0">
                        <a:solidFill>
                          <a:schemeClr val="bg1">
                            <a:lumMod val="95000"/>
                            <a:lumOff val="5000"/>
                          </a:schemeClr>
                        </a:solidFill>
                        <a:effectLst/>
                        <a:latin typeface="Times New Roman" panose="02020603050405020304" pitchFamily="18" charset="0"/>
                        <a:ea typeface="Calibri" panose="020F0502020204030204" pitchFamily="34" charset="0"/>
                      </a:endParaRPr>
                    </a:p>
                  </a:txBody>
                  <a:tcPr marL="65858" marR="65858" marT="0" marB="0" anchor="ctr"/>
                </a:tc>
              </a:tr>
              <a:tr h="252915">
                <a:tc>
                  <a:txBody>
                    <a:bodyPr/>
                    <a:lstStyle/>
                    <a:p>
                      <a:pPr algn="ctr">
                        <a:lnSpc>
                          <a:spcPct val="200000"/>
                        </a:lnSpc>
                        <a:spcAft>
                          <a:spcPts val="0"/>
                        </a:spcAft>
                      </a:pPr>
                      <a:r>
                        <a:rPr lang="es-EC" sz="1100">
                          <a:effectLst/>
                        </a:rPr>
                        <a:t>1</a:t>
                      </a:r>
                      <a:endParaRPr lang="es-EC" sz="1200">
                        <a:effectLst/>
                        <a:latin typeface="Times New Roman" panose="02020603050405020304" pitchFamily="18" charset="0"/>
                        <a:ea typeface="Calibri" panose="020F0502020204030204" pitchFamily="34" charset="0"/>
                      </a:endParaRPr>
                    </a:p>
                  </a:txBody>
                  <a:tcPr marL="65858" marR="65858" marT="0" marB="0" anchor="ctr"/>
                </a:tc>
                <a:tc>
                  <a:txBody>
                    <a:bodyPr/>
                    <a:lstStyle/>
                    <a:p>
                      <a:pPr algn="l">
                        <a:lnSpc>
                          <a:spcPct val="200000"/>
                        </a:lnSpc>
                        <a:spcAft>
                          <a:spcPts val="0"/>
                        </a:spcAft>
                      </a:pPr>
                      <a:r>
                        <a:rPr lang="es-EC" sz="1100" dirty="0">
                          <a:effectLst/>
                        </a:rPr>
                        <a:t>Calderón</a:t>
                      </a:r>
                      <a:endParaRPr lang="es-EC" sz="1200" dirty="0">
                        <a:effectLst/>
                        <a:latin typeface="Times New Roman" panose="02020603050405020304" pitchFamily="18" charset="0"/>
                        <a:ea typeface="Calibri" panose="020F0502020204030204" pitchFamily="34" charset="0"/>
                      </a:endParaRPr>
                    </a:p>
                  </a:txBody>
                  <a:tcPr marL="65858" marR="65858" marT="0" marB="0" anchor="ctr"/>
                </a:tc>
                <a:tc rowSpan="9">
                  <a:txBody>
                    <a:bodyPr/>
                    <a:lstStyle/>
                    <a:p>
                      <a:pPr algn="ctr">
                        <a:lnSpc>
                          <a:spcPct val="200000"/>
                        </a:lnSpc>
                        <a:spcAft>
                          <a:spcPts val="0"/>
                        </a:spcAft>
                      </a:pPr>
                      <a:r>
                        <a:rPr lang="es-EC" sz="1100" dirty="0">
                          <a:effectLst/>
                        </a:rPr>
                        <a:t>Distrito Metropolitano de Quito</a:t>
                      </a:r>
                      <a:endParaRPr lang="es-EC" sz="1200" dirty="0">
                        <a:effectLst/>
                        <a:latin typeface="Times New Roman" panose="02020603050405020304" pitchFamily="18" charset="0"/>
                        <a:ea typeface="Calibri" panose="020F0502020204030204" pitchFamily="34" charset="0"/>
                      </a:endParaRPr>
                    </a:p>
                  </a:txBody>
                  <a:tcPr marL="65858" marR="65858" marT="0" marB="0" anchor="ctr"/>
                </a:tc>
                <a:tc>
                  <a:txBody>
                    <a:bodyPr/>
                    <a:lstStyle/>
                    <a:p>
                      <a:pPr algn="ctr">
                        <a:lnSpc>
                          <a:spcPct val="200000"/>
                        </a:lnSpc>
                        <a:spcAft>
                          <a:spcPts val="0"/>
                        </a:spcAft>
                      </a:pPr>
                      <a:r>
                        <a:rPr lang="es-EC" sz="1100" dirty="0">
                          <a:effectLst/>
                        </a:rPr>
                        <a:t>161.836,00</a:t>
                      </a:r>
                      <a:endParaRPr lang="es-EC" sz="1200" dirty="0">
                        <a:effectLst/>
                        <a:latin typeface="Times New Roman" panose="02020603050405020304" pitchFamily="18" charset="0"/>
                        <a:ea typeface="Calibri" panose="020F0502020204030204" pitchFamily="34" charset="0"/>
                      </a:endParaRPr>
                    </a:p>
                  </a:txBody>
                  <a:tcPr marL="65858" marR="65858" marT="0" marB="0" anchor="ctr"/>
                </a:tc>
              </a:tr>
              <a:tr h="252915">
                <a:tc>
                  <a:txBody>
                    <a:bodyPr/>
                    <a:lstStyle/>
                    <a:p>
                      <a:pPr algn="ctr">
                        <a:lnSpc>
                          <a:spcPct val="200000"/>
                        </a:lnSpc>
                        <a:spcAft>
                          <a:spcPts val="0"/>
                        </a:spcAft>
                      </a:pPr>
                      <a:r>
                        <a:rPr lang="es-EC" sz="1100">
                          <a:effectLst/>
                        </a:rPr>
                        <a:t>2</a:t>
                      </a:r>
                      <a:endParaRPr lang="es-EC" sz="1200">
                        <a:effectLst/>
                        <a:latin typeface="Times New Roman" panose="02020603050405020304" pitchFamily="18" charset="0"/>
                        <a:ea typeface="Calibri" panose="020F0502020204030204" pitchFamily="34" charset="0"/>
                      </a:endParaRPr>
                    </a:p>
                  </a:txBody>
                  <a:tcPr marL="65858" marR="65858" marT="0" marB="0" anchor="ctr"/>
                </a:tc>
                <a:tc>
                  <a:txBody>
                    <a:bodyPr/>
                    <a:lstStyle/>
                    <a:p>
                      <a:pPr algn="l">
                        <a:lnSpc>
                          <a:spcPct val="200000"/>
                        </a:lnSpc>
                        <a:spcAft>
                          <a:spcPts val="0"/>
                        </a:spcAft>
                      </a:pPr>
                      <a:r>
                        <a:rPr lang="es-EC" sz="1100">
                          <a:effectLst/>
                        </a:rPr>
                        <a:t>Eloy Alfaro</a:t>
                      </a:r>
                      <a:endParaRPr lang="es-EC" sz="1200">
                        <a:effectLst/>
                        <a:latin typeface="Times New Roman" panose="02020603050405020304" pitchFamily="18" charset="0"/>
                        <a:ea typeface="Calibri" panose="020F0502020204030204" pitchFamily="34" charset="0"/>
                      </a:endParaRPr>
                    </a:p>
                  </a:txBody>
                  <a:tcPr marL="65858" marR="65858" marT="0" marB="0" anchor="ctr"/>
                </a:tc>
                <a:tc vMerge="1">
                  <a:txBody>
                    <a:bodyPr/>
                    <a:lstStyle/>
                    <a:p>
                      <a:endParaRPr lang="es-EC"/>
                    </a:p>
                  </a:txBody>
                  <a:tcPr/>
                </a:tc>
                <a:tc>
                  <a:txBody>
                    <a:bodyPr/>
                    <a:lstStyle/>
                    <a:p>
                      <a:pPr algn="ctr">
                        <a:lnSpc>
                          <a:spcPct val="200000"/>
                        </a:lnSpc>
                        <a:spcAft>
                          <a:spcPts val="0"/>
                        </a:spcAft>
                      </a:pPr>
                      <a:r>
                        <a:rPr lang="es-EC" sz="1100">
                          <a:effectLst/>
                        </a:rPr>
                        <a:t>485.774,00</a:t>
                      </a:r>
                      <a:endParaRPr lang="es-EC" sz="1200">
                        <a:effectLst/>
                        <a:latin typeface="Times New Roman" panose="02020603050405020304" pitchFamily="18" charset="0"/>
                        <a:ea typeface="Calibri" panose="020F0502020204030204" pitchFamily="34" charset="0"/>
                      </a:endParaRPr>
                    </a:p>
                  </a:txBody>
                  <a:tcPr marL="65858" marR="65858" marT="0" marB="0" anchor="ctr"/>
                </a:tc>
              </a:tr>
              <a:tr h="252915">
                <a:tc>
                  <a:txBody>
                    <a:bodyPr/>
                    <a:lstStyle/>
                    <a:p>
                      <a:pPr algn="ctr">
                        <a:lnSpc>
                          <a:spcPct val="200000"/>
                        </a:lnSpc>
                        <a:spcAft>
                          <a:spcPts val="0"/>
                        </a:spcAft>
                      </a:pPr>
                      <a:r>
                        <a:rPr lang="es-EC" sz="1100">
                          <a:effectLst/>
                        </a:rPr>
                        <a:t>3</a:t>
                      </a:r>
                      <a:endParaRPr lang="es-EC" sz="1200">
                        <a:effectLst/>
                        <a:latin typeface="Times New Roman" panose="02020603050405020304" pitchFamily="18" charset="0"/>
                        <a:ea typeface="Calibri" panose="020F0502020204030204" pitchFamily="34" charset="0"/>
                      </a:endParaRPr>
                    </a:p>
                  </a:txBody>
                  <a:tcPr marL="65858" marR="65858" marT="0" marB="0" anchor="ctr"/>
                </a:tc>
                <a:tc>
                  <a:txBody>
                    <a:bodyPr/>
                    <a:lstStyle/>
                    <a:p>
                      <a:pPr algn="l">
                        <a:lnSpc>
                          <a:spcPct val="200000"/>
                        </a:lnSpc>
                        <a:spcAft>
                          <a:spcPts val="0"/>
                        </a:spcAft>
                      </a:pPr>
                      <a:r>
                        <a:rPr lang="es-EC" sz="1100">
                          <a:effectLst/>
                        </a:rPr>
                        <a:t>Eugenio Espejo</a:t>
                      </a:r>
                      <a:endParaRPr lang="es-EC" sz="1200">
                        <a:effectLst/>
                        <a:latin typeface="Times New Roman" panose="02020603050405020304" pitchFamily="18" charset="0"/>
                        <a:ea typeface="Calibri" panose="020F0502020204030204" pitchFamily="34" charset="0"/>
                      </a:endParaRPr>
                    </a:p>
                  </a:txBody>
                  <a:tcPr marL="65858" marR="65858" marT="0" marB="0" anchor="ctr"/>
                </a:tc>
                <a:tc vMerge="1">
                  <a:txBody>
                    <a:bodyPr/>
                    <a:lstStyle/>
                    <a:p>
                      <a:endParaRPr lang="es-EC"/>
                    </a:p>
                  </a:txBody>
                  <a:tcPr/>
                </a:tc>
                <a:tc>
                  <a:txBody>
                    <a:bodyPr/>
                    <a:lstStyle/>
                    <a:p>
                      <a:pPr algn="ctr">
                        <a:lnSpc>
                          <a:spcPct val="200000"/>
                        </a:lnSpc>
                        <a:spcAft>
                          <a:spcPts val="0"/>
                        </a:spcAft>
                      </a:pPr>
                      <a:r>
                        <a:rPr lang="es-EC" sz="1100" dirty="0">
                          <a:effectLst/>
                        </a:rPr>
                        <a:t>409.484,00</a:t>
                      </a:r>
                      <a:endParaRPr lang="es-EC" sz="1200" dirty="0">
                        <a:effectLst/>
                        <a:latin typeface="Times New Roman" panose="02020603050405020304" pitchFamily="18" charset="0"/>
                        <a:ea typeface="Calibri" panose="020F0502020204030204" pitchFamily="34" charset="0"/>
                      </a:endParaRPr>
                    </a:p>
                  </a:txBody>
                  <a:tcPr marL="65858" marR="65858" marT="0" marB="0" anchor="ctr"/>
                </a:tc>
              </a:tr>
              <a:tr h="252915">
                <a:tc>
                  <a:txBody>
                    <a:bodyPr/>
                    <a:lstStyle/>
                    <a:p>
                      <a:pPr algn="ctr">
                        <a:lnSpc>
                          <a:spcPct val="200000"/>
                        </a:lnSpc>
                        <a:spcAft>
                          <a:spcPts val="0"/>
                        </a:spcAft>
                      </a:pPr>
                      <a:r>
                        <a:rPr lang="es-EC" sz="1100">
                          <a:effectLst/>
                        </a:rPr>
                        <a:t>4</a:t>
                      </a:r>
                      <a:endParaRPr lang="es-EC" sz="1200">
                        <a:effectLst/>
                        <a:latin typeface="Times New Roman" panose="02020603050405020304" pitchFamily="18" charset="0"/>
                        <a:ea typeface="Calibri" panose="020F0502020204030204" pitchFamily="34" charset="0"/>
                      </a:endParaRPr>
                    </a:p>
                  </a:txBody>
                  <a:tcPr marL="65858" marR="65858" marT="0" marB="0" anchor="ctr"/>
                </a:tc>
                <a:tc>
                  <a:txBody>
                    <a:bodyPr/>
                    <a:lstStyle/>
                    <a:p>
                      <a:pPr algn="l">
                        <a:lnSpc>
                          <a:spcPct val="200000"/>
                        </a:lnSpc>
                        <a:spcAft>
                          <a:spcPts val="0"/>
                        </a:spcAft>
                      </a:pPr>
                      <a:r>
                        <a:rPr lang="es-EC" sz="1100">
                          <a:effectLst/>
                        </a:rPr>
                        <a:t>La Delicia </a:t>
                      </a:r>
                      <a:endParaRPr lang="es-EC" sz="1200">
                        <a:effectLst/>
                        <a:latin typeface="Times New Roman" panose="02020603050405020304" pitchFamily="18" charset="0"/>
                        <a:ea typeface="Calibri" panose="020F0502020204030204" pitchFamily="34" charset="0"/>
                      </a:endParaRPr>
                    </a:p>
                  </a:txBody>
                  <a:tcPr marL="65858" marR="65858" marT="0" marB="0" anchor="ctr"/>
                </a:tc>
                <a:tc vMerge="1">
                  <a:txBody>
                    <a:bodyPr/>
                    <a:lstStyle/>
                    <a:p>
                      <a:endParaRPr lang="es-EC"/>
                    </a:p>
                  </a:txBody>
                  <a:tcPr/>
                </a:tc>
                <a:tc>
                  <a:txBody>
                    <a:bodyPr/>
                    <a:lstStyle/>
                    <a:p>
                      <a:pPr algn="ctr">
                        <a:lnSpc>
                          <a:spcPct val="200000"/>
                        </a:lnSpc>
                        <a:spcAft>
                          <a:spcPts val="0"/>
                        </a:spcAft>
                      </a:pPr>
                      <a:r>
                        <a:rPr lang="es-EC" sz="1100">
                          <a:effectLst/>
                        </a:rPr>
                        <a:t>383.415,00</a:t>
                      </a:r>
                      <a:endParaRPr lang="es-EC" sz="1200">
                        <a:effectLst/>
                        <a:latin typeface="Times New Roman" panose="02020603050405020304" pitchFamily="18" charset="0"/>
                        <a:ea typeface="Calibri" panose="020F0502020204030204" pitchFamily="34" charset="0"/>
                      </a:endParaRPr>
                    </a:p>
                  </a:txBody>
                  <a:tcPr marL="65858" marR="65858" marT="0" marB="0" anchor="ctr"/>
                </a:tc>
              </a:tr>
              <a:tr h="252915">
                <a:tc>
                  <a:txBody>
                    <a:bodyPr/>
                    <a:lstStyle/>
                    <a:p>
                      <a:pPr algn="ctr">
                        <a:lnSpc>
                          <a:spcPct val="200000"/>
                        </a:lnSpc>
                        <a:spcAft>
                          <a:spcPts val="0"/>
                        </a:spcAft>
                      </a:pPr>
                      <a:r>
                        <a:rPr lang="es-EC" sz="1100">
                          <a:effectLst/>
                        </a:rPr>
                        <a:t>5</a:t>
                      </a:r>
                      <a:endParaRPr lang="es-EC" sz="1200">
                        <a:effectLst/>
                        <a:latin typeface="Times New Roman" panose="02020603050405020304" pitchFamily="18" charset="0"/>
                        <a:ea typeface="Calibri" panose="020F0502020204030204" pitchFamily="34" charset="0"/>
                      </a:endParaRPr>
                    </a:p>
                  </a:txBody>
                  <a:tcPr marL="65858" marR="65858" marT="0" marB="0" anchor="ctr"/>
                </a:tc>
                <a:tc>
                  <a:txBody>
                    <a:bodyPr/>
                    <a:lstStyle/>
                    <a:p>
                      <a:pPr algn="l">
                        <a:lnSpc>
                          <a:spcPct val="200000"/>
                        </a:lnSpc>
                        <a:spcAft>
                          <a:spcPts val="0"/>
                        </a:spcAft>
                      </a:pPr>
                      <a:r>
                        <a:rPr lang="es-EC" sz="1100">
                          <a:effectLst/>
                        </a:rPr>
                        <a:t>Los chillos</a:t>
                      </a:r>
                      <a:endParaRPr lang="es-EC" sz="1200">
                        <a:effectLst/>
                        <a:latin typeface="Times New Roman" panose="02020603050405020304" pitchFamily="18" charset="0"/>
                        <a:ea typeface="Calibri" panose="020F0502020204030204" pitchFamily="34" charset="0"/>
                      </a:endParaRPr>
                    </a:p>
                  </a:txBody>
                  <a:tcPr marL="65858" marR="65858" marT="0" marB="0" anchor="ctr"/>
                </a:tc>
                <a:tc vMerge="1">
                  <a:txBody>
                    <a:bodyPr/>
                    <a:lstStyle/>
                    <a:p>
                      <a:endParaRPr lang="es-EC"/>
                    </a:p>
                  </a:txBody>
                  <a:tcPr/>
                </a:tc>
                <a:tc>
                  <a:txBody>
                    <a:bodyPr/>
                    <a:lstStyle/>
                    <a:p>
                      <a:pPr algn="ctr">
                        <a:lnSpc>
                          <a:spcPct val="200000"/>
                        </a:lnSpc>
                        <a:spcAft>
                          <a:spcPts val="0"/>
                        </a:spcAft>
                      </a:pPr>
                      <a:r>
                        <a:rPr lang="es-EC" sz="1100">
                          <a:effectLst/>
                        </a:rPr>
                        <a:t>91.776,00</a:t>
                      </a:r>
                      <a:endParaRPr lang="es-EC" sz="1200">
                        <a:effectLst/>
                        <a:latin typeface="Times New Roman" panose="02020603050405020304" pitchFamily="18" charset="0"/>
                        <a:ea typeface="Calibri" panose="020F0502020204030204" pitchFamily="34" charset="0"/>
                      </a:endParaRPr>
                    </a:p>
                  </a:txBody>
                  <a:tcPr marL="65858" marR="65858" marT="0" marB="0" anchor="ctr"/>
                </a:tc>
              </a:tr>
              <a:tr h="252915">
                <a:tc>
                  <a:txBody>
                    <a:bodyPr/>
                    <a:lstStyle/>
                    <a:p>
                      <a:pPr algn="ctr">
                        <a:lnSpc>
                          <a:spcPct val="200000"/>
                        </a:lnSpc>
                        <a:spcAft>
                          <a:spcPts val="0"/>
                        </a:spcAft>
                      </a:pPr>
                      <a:r>
                        <a:rPr lang="es-EC" sz="1100">
                          <a:effectLst/>
                        </a:rPr>
                        <a:t>6</a:t>
                      </a:r>
                      <a:endParaRPr lang="es-EC" sz="1200">
                        <a:effectLst/>
                        <a:latin typeface="Times New Roman" panose="02020603050405020304" pitchFamily="18" charset="0"/>
                        <a:ea typeface="Calibri" panose="020F0502020204030204" pitchFamily="34" charset="0"/>
                      </a:endParaRPr>
                    </a:p>
                  </a:txBody>
                  <a:tcPr marL="65858" marR="65858" marT="0" marB="0" anchor="ctr"/>
                </a:tc>
                <a:tc>
                  <a:txBody>
                    <a:bodyPr/>
                    <a:lstStyle/>
                    <a:p>
                      <a:pPr algn="l">
                        <a:lnSpc>
                          <a:spcPct val="200000"/>
                        </a:lnSpc>
                        <a:spcAft>
                          <a:spcPts val="0"/>
                        </a:spcAft>
                      </a:pPr>
                      <a:r>
                        <a:rPr lang="es-EC" sz="1100">
                          <a:effectLst/>
                        </a:rPr>
                        <a:t>Manuela Sáenz </a:t>
                      </a:r>
                      <a:endParaRPr lang="es-EC" sz="1200">
                        <a:effectLst/>
                        <a:latin typeface="Times New Roman" panose="02020603050405020304" pitchFamily="18" charset="0"/>
                        <a:ea typeface="Calibri" panose="020F0502020204030204" pitchFamily="34" charset="0"/>
                      </a:endParaRPr>
                    </a:p>
                  </a:txBody>
                  <a:tcPr marL="65858" marR="65858" marT="0" marB="0" anchor="ctr"/>
                </a:tc>
                <a:tc vMerge="1">
                  <a:txBody>
                    <a:bodyPr/>
                    <a:lstStyle/>
                    <a:p>
                      <a:endParaRPr lang="es-EC"/>
                    </a:p>
                  </a:txBody>
                  <a:tcPr/>
                </a:tc>
                <a:tc>
                  <a:txBody>
                    <a:bodyPr/>
                    <a:lstStyle/>
                    <a:p>
                      <a:pPr algn="ctr">
                        <a:lnSpc>
                          <a:spcPct val="200000"/>
                        </a:lnSpc>
                        <a:spcAft>
                          <a:spcPts val="0"/>
                        </a:spcAft>
                      </a:pPr>
                      <a:r>
                        <a:rPr lang="es-EC" sz="1100">
                          <a:effectLst/>
                        </a:rPr>
                        <a:t>227.097,00</a:t>
                      </a:r>
                      <a:endParaRPr lang="es-EC" sz="1200">
                        <a:effectLst/>
                        <a:latin typeface="Times New Roman" panose="02020603050405020304" pitchFamily="18" charset="0"/>
                        <a:ea typeface="Calibri" panose="020F0502020204030204" pitchFamily="34" charset="0"/>
                      </a:endParaRPr>
                    </a:p>
                  </a:txBody>
                  <a:tcPr marL="65858" marR="65858" marT="0" marB="0" anchor="ctr"/>
                </a:tc>
              </a:tr>
              <a:tr h="252915">
                <a:tc>
                  <a:txBody>
                    <a:bodyPr/>
                    <a:lstStyle/>
                    <a:p>
                      <a:pPr algn="ctr">
                        <a:lnSpc>
                          <a:spcPct val="200000"/>
                        </a:lnSpc>
                        <a:spcAft>
                          <a:spcPts val="0"/>
                        </a:spcAft>
                      </a:pPr>
                      <a:r>
                        <a:rPr lang="es-EC" sz="1100">
                          <a:effectLst/>
                        </a:rPr>
                        <a:t>7</a:t>
                      </a:r>
                      <a:endParaRPr lang="es-EC" sz="1200">
                        <a:effectLst/>
                        <a:latin typeface="Times New Roman" panose="02020603050405020304" pitchFamily="18" charset="0"/>
                        <a:ea typeface="Calibri" panose="020F0502020204030204" pitchFamily="34" charset="0"/>
                      </a:endParaRPr>
                    </a:p>
                  </a:txBody>
                  <a:tcPr marL="65858" marR="65858" marT="0" marB="0" anchor="ctr"/>
                </a:tc>
                <a:tc>
                  <a:txBody>
                    <a:bodyPr/>
                    <a:lstStyle/>
                    <a:p>
                      <a:pPr algn="l">
                        <a:lnSpc>
                          <a:spcPct val="200000"/>
                        </a:lnSpc>
                        <a:spcAft>
                          <a:spcPts val="0"/>
                        </a:spcAft>
                      </a:pPr>
                      <a:r>
                        <a:rPr lang="es-EC" sz="1100">
                          <a:effectLst/>
                        </a:rPr>
                        <a:t>Quitumbe</a:t>
                      </a:r>
                      <a:endParaRPr lang="es-EC" sz="1200">
                        <a:effectLst/>
                        <a:latin typeface="Times New Roman" panose="02020603050405020304" pitchFamily="18" charset="0"/>
                        <a:ea typeface="Calibri" panose="020F0502020204030204" pitchFamily="34" charset="0"/>
                      </a:endParaRPr>
                    </a:p>
                  </a:txBody>
                  <a:tcPr marL="65858" marR="65858" marT="0" marB="0" anchor="ctr"/>
                </a:tc>
                <a:tc vMerge="1">
                  <a:txBody>
                    <a:bodyPr/>
                    <a:lstStyle/>
                    <a:p>
                      <a:endParaRPr lang="es-EC"/>
                    </a:p>
                  </a:txBody>
                  <a:tcPr/>
                </a:tc>
                <a:tc>
                  <a:txBody>
                    <a:bodyPr/>
                    <a:lstStyle/>
                    <a:p>
                      <a:pPr algn="ctr">
                        <a:lnSpc>
                          <a:spcPct val="200000"/>
                        </a:lnSpc>
                        <a:spcAft>
                          <a:spcPts val="0"/>
                        </a:spcAft>
                      </a:pPr>
                      <a:r>
                        <a:rPr lang="es-EC" sz="1100">
                          <a:effectLst/>
                        </a:rPr>
                        <a:t>347.581,00</a:t>
                      </a:r>
                      <a:endParaRPr lang="es-EC" sz="1200">
                        <a:effectLst/>
                        <a:latin typeface="Times New Roman" panose="02020603050405020304" pitchFamily="18" charset="0"/>
                        <a:ea typeface="Calibri" panose="020F0502020204030204" pitchFamily="34" charset="0"/>
                      </a:endParaRPr>
                    </a:p>
                  </a:txBody>
                  <a:tcPr marL="65858" marR="65858" marT="0" marB="0" anchor="ctr"/>
                </a:tc>
              </a:tr>
              <a:tr h="252915">
                <a:tc>
                  <a:txBody>
                    <a:bodyPr/>
                    <a:lstStyle/>
                    <a:p>
                      <a:pPr algn="ctr">
                        <a:lnSpc>
                          <a:spcPct val="200000"/>
                        </a:lnSpc>
                        <a:spcAft>
                          <a:spcPts val="0"/>
                        </a:spcAft>
                      </a:pPr>
                      <a:r>
                        <a:rPr lang="es-EC" sz="1100">
                          <a:effectLst/>
                        </a:rPr>
                        <a:t>8</a:t>
                      </a:r>
                      <a:endParaRPr lang="es-EC" sz="1200">
                        <a:effectLst/>
                        <a:latin typeface="Times New Roman" panose="02020603050405020304" pitchFamily="18" charset="0"/>
                        <a:ea typeface="Calibri" panose="020F0502020204030204" pitchFamily="34" charset="0"/>
                      </a:endParaRPr>
                    </a:p>
                  </a:txBody>
                  <a:tcPr marL="65858" marR="65858" marT="0" marB="0" anchor="ctr"/>
                </a:tc>
                <a:tc>
                  <a:txBody>
                    <a:bodyPr/>
                    <a:lstStyle/>
                    <a:p>
                      <a:pPr algn="l">
                        <a:lnSpc>
                          <a:spcPct val="200000"/>
                        </a:lnSpc>
                        <a:spcAft>
                          <a:spcPts val="0"/>
                        </a:spcAft>
                      </a:pPr>
                      <a:r>
                        <a:rPr lang="es-EC" sz="1100">
                          <a:effectLst/>
                        </a:rPr>
                        <a:t>Tumbaco</a:t>
                      </a:r>
                      <a:endParaRPr lang="es-EC" sz="1200">
                        <a:effectLst/>
                        <a:latin typeface="Times New Roman" panose="02020603050405020304" pitchFamily="18" charset="0"/>
                        <a:ea typeface="Calibri" panose="020F0502020204030204" pitchFamily="34" charset="0"/>
                      </a:endParaRPr>
                    </a:p>
                  </a:txBody>
                  <a:tcPr marL="65858" marR="65858" marT="0" marB="0" anchor="ctr"/>
                </a:tc>
                <a:tc vMerge="1">
                  <a:txBody>
                    <a:bodyPr/>
                    <a:lstStyle/>
                    <a:p>
                      <a:endParaRPr lang="es-EC"/>
                    </a:p>
                  </a:txBody>
                  <a:tcPr/>
                </a:tc>
                <a:tc>
                  <a:txBody>
                    <a:bodyPr/>
                    <a:lstStyle/>
                    <a:p>
                      <a:pPr algn="ctr">
                        <a:lnSpc>
                          <a:spcPct val="200000"/>
                        </a:lnSpc>
                        <a:spcAft>
                          <a:spcPts val="0"/>
                        </a:spcAft>
                      </a:pPr>
                      <a:r>
                        <a:rPr lang="es-EC" sz="1100">
                          <a:effectLst/>
                        </a:rPr>
                        <a:t>171.739,00</a:t>
                      </a:r>
                      <a:endParaRPr lang="es-EC" sz="1200">
                        <a:effectLst/>
                        <a:latin typeface="Times New Roman" panose="02020603050405020304" pitchFamily="18" charset="0"/>
                        <a:ea typeface="Calibri" panose="020F0502020204030204" pitchFamily="34" charset="0"/>
                      </a:endParaRPr>
                    </a:p>
                  </a:txBody>
                  <a:tcPr marL="65858" marR="65858" marT="0" marB="0" anchor="ctr"/>
                </a:tc>
              </a:tr>
              <a:tr h="252915">
                <a:tc>
                  <a:txBody>
                    <a:bodyPr/>
                    <a:lstStyle/>
                    <a:p>
                      <a:pPr algn="ctr">
                        <a:lnSpc>
                          <a:spcPct val="200000"/>
                        </a:lnSpc>
                        <a:spcAft>
                          <a:spcPts val="0"/>
                        </a:spcAft>
                      </a:pPr>
                      <a:r>
                        <a:rPr lang="es-EC" sz="1100">
                          <a:effectLst/>
                        </a:rPr>
                        <a:t>9</a:t>
                      </a:r>
                      <a:endParaRPr lang="es-EC" sz="1200">
                        <a:effectLst/>
                        <a:latin typeface="Times New Roman" panose="02020603050405020304" pitchFamily="18" charset="0"/>
                        <a:ea typeface="Calibri" panose="020F0502020204030204" pitchFamily="34" charset="0"/>
                      </a:endParaRPr>
                    </a:p>
                  </a:txBody>
                  <a:tcPr marL="65858" marR="65858" marT="0" marB="0" anchor="ctr"/>
                </a:tc>
                <a:tc>
                  <a:txBody>
                    <a:bodyPr/>
                    <a:lstStyle/>
                    <a:p>
                      <a:pPr algn="l">
                        <a:lnSpc>
                          <a:spcPct val="200000"/>
                        </a:lnSpc>
                        <a:spcAft>
                          <a:spcPts val="0"/>
                        </a:spcAft>
                      </a:pPr>
                      <a:r>
                        <a:rPr lang="es-EC" sz="1100">
                          <a:effectLst/>
                        </a:rPr>
                        <a:t>Turística Mariscal</a:t>
                      </a:r>
                      <a:endParaRPr lang="es-EC" sz="1200">
                        <a:effectLst/>
                        <a:latin typeface="Times New Roman" panose="02020603050405020304" pitchFamily="18" charset="0"/>
                        <a:ea typeface="Calibri" panose="020F0502020204030204" pitchFamily="34" charset="0"/>
                      </a:endParaRPr>
                    </a:p>
                  </a:txBody>
                  <a:tcPr marL="65858" marR="65858" marT="0" marB="0" anchor="ctr"/>
                </a:tc>
                <a:tc vMerge="1">
                  <a:txBody>
                    <a:bodyPr/>
                    <a:lstStyle/>
                    <a:p>
                      <a:endParaRPr lang="es-EC"/>
                    </a:p>
                  </a:txBody>
                  <a:tcPr/>
                </a:tc>
                <a:tc>
                  <a:txBody>
                    <a:bodyPr/>
                    <a:lstStyle/>
                    <a:p>
                      <a:pPr algn="ctr">
                        <a:lnSpc>
                          <a:spcPct val="200000"/>
                        </a:lnSpc>
                        <a:spcAft>
                          <a:spcPts val="0"/>
                        </a:spcAft>
                      </a:pPr>
                      <a:r>
                        <a:rPr lang="es-EC" sz="1100">
                          <a:effectLst/>
                        </a:rPr>
                        <a:t>29.090,00</a:t>
                      </a:r>
                      <a:endParaRPr lang="es-EC" sz="1200">
                        <a:effectLst/>
                        <a:latin typeface="Times New Roman" panose="02020603050405020304" pitchFamily="18" charset="0"/>
                        <a:ea typeface="Calibri" panose="020F0502020204030204" pitchFamily="34" charset="0"/>
                      </a:endParaRPr>
                    </a:p>
                  </a:txBody>
                  <a:tcPr marL="65858" marR="65858" marT="0" marB="0" anchor="ctr"/>
                </a:tc>
              </a:tr>
              <a:tr h="252915">
                <a:tc gridSpan="2">
                  <a:txBody>
                    <a:bodyPr/>
                    <a:lstStyle/>
                    <a:p>
                      <a:pPr algn="ctr">
                        <a:lnSpc>
                          <a:spcPct val="200000"/>
                        </a:lnSpc>
                        <a:spcAft>
                          <a:spcPts val="0"/>
                        </a:spcAft>
                      </a:pPr>
                      <a:r>
                        <a:rPr lang="es-EC" sz="1100">
                          <a:effectLst/>
                        </a:rPr>
                        <a:t>TOTAL</a:t>
                      </a:r>
                      <a:endParaRPr lang="es-EC" sz="1200">
                        <a:effectLst/>
                        <a:latin typeface="Times New Roman" panose="02020603050405020304" pitchFamily="18" charset="0"/>
                        <a:ea typeface="Calibri" panose="020F0502020204030204" pitchFamily="34" charset="0"/>
                      </a:endParaRPr>
                    </a:p>
                  </a:txBody>
                  <a:tcPr marL="65858" marR="65858" marT="0" marB="0" anchor="ctr"/>
                </a:tc>
                <a:tc hMerge="1">
                  <a:txBody>
                    <a:bodyPr/>
                    <a:lstStyle/>
                    <a:p>
                      <a:endParaRPr lang="es-EC"/>
                    </a:p>
                  </a:txBody>
                  <a:tcPr/>
                </a:tc>
                <a:tc>
                  <a:txBody>
                    <a:bodyPr/>
                    <a:lstStyle/>
                    <a:p>
                      <a:pPr algn="ctr">
                        <a:lnSpc>
                          <a:spcPct val="200000"/>
                        </a:lnSpc>
                        <a:spcAft>
                          <a:spcPts val="0"/>
                        </a:spcAft>
                      </a:pPr>
                      <a:r>
                        <a:rPr lang="es-EC" sz="1100">
                          <a:effectLst/>
                        </a:rPr>
                        <a:t> </a:t>
                      </a:r>
                      <a:endParaRPr lang="es-EC" sz="1200">
                        <a:effectLst/>
                        <a:latin typeface="Times New Roman" panose="02020603050405020304" pitchFamily="18" charset="0"/>
                        <a:ea typeface="Calibri" panose="020F0502020204030204" pitchFamily="34" charset="0"/>
                      </a:endParaRPr>
                    </a:p>
                  </a:txBody>
                  <a:tcPr marL="65858" marR="65858" marT="0" marB="0" anchor="ctr"/>
                </a:tc>
                <a:tc>
                  <a:txBody>
                    <a:bodyPr/>
                    <a:lstStyle/>
                    <a:p>
                      <a:pPr algn="ctr">
                        <a:lnSpc>
                          <a:spcPct val="200000"/>
                        </a:lnSpc>
                        <a:spcAft>
                          <a:spcPts val="0"/>
                        </a:spcAft>
                      </a:pPr>
                      <a:r>
                        <a:rPr lang="es-EC" sz="1100" dirty="0">
                          <a:effectLst/>
                        </a:rPr>
                        <a:t>2.307.792,00</a:t>
                      </a:r>
                      <a:endParaRPr lang="es-EC" sz="1200" dirty="0">
                        <a:effectLst/>
                        <a:latin typeface="Times New Roman" panose="02020603050405020304" pitchFamily="18" charset="0"/>
                        <a:ea typeface="Calibri" panose="020F0502020204030204" pitchFamily="34" charset="0"/>
                      </a:endParaRPr>
                    </a:p>
                  </a:txBody>
                  <a:tcPr marL="65858" marR="65858" marT="0" marB="0" anchor="ctr"/>
                </a:tc>
              </a:tr>
            </a:tbl>
          </a:graphicData>
        </a:graphic>
      </p:graphicFrame>
      <p:sp>
        <p:nvSpPr>
          <p:cNvPr id="5" name="CuadroTexto 4"/>
          <p:cNvSpPr txBox="1"/>
          <p:nvPr/>
        </p:nvSpPr>
        <p:spPr>
          <a:xfrm>
            <a:off x="1141413" y="6168981"/>
            <a:ext cx="10101843" cy="923330"/>
          </a:xfrm>
          <a:prstGeom prst="rect">
            <a:avLst/>
          </a:prstGeom>
          <a:noFill/>
        </p:spPr>
        <p:txBody>
          <a:bodyPr wrap="square" rtlCol="0">
            <a:spAutoFit/>
          </a:bodyPr>
          <a:lstStyle/>
          <a:p>
            <a:r>
              <a:rPr lang="es-EC" dirty="0"/>
              <a:t>R</a:t>
            </a:r>
            <a:r>
              <a:rPr lang="es-EC" dirty="0" smtClean="0"/>
              <a:t>eferencia </a:t>
            </a:r>
            <a:r>
              <a:rPr lang="es-EC" dirty="0"/>
              <a:t>tomada de i</a:t>
            </a:r>
            <a:r>
              <a:rPr lang="es-EC" dirty="0" smtClean="0"/>
              <a:t>nformación </a:t>
            </a:r>
            <a:r>
              <a:rPr lang="es-EC" dirty="0"/>
              <a:t>e</a:t>
            </a:r>
            <a:r>
              <a:rPr lang="es-EC" dirty="0" smtClean="0"/>
              <a:t>stadística </a:t>
            </a:r>
            <a:r>
              <a:rPr lang="es-EC" dirty="0"/>
              <a:t>por </a:t>
            </a:r>
            <a:r>
              <a:rPr lang="es-EC" dirty="0" smtClean="0"/>
              <a:t>administración </a:t>
            </a:r>
            <a:r>
              <a:rPr lang="es-EC" dirty="0"/>
              <a:t>z</a:t>
            </a:r>
            <a:r>
              <a:rPr lang="es-EC" dirty="0" smtClean="0"/>
              <a:t>onal </a:t>
            </a:r>
            <a:r>
              <a:rPr lang="es-EC" dirty="0"/>
              <a:t>c</a:t>
            </a:r>
            <a:r>
              <a:rPr lang="es-EC" dirty="0" smtClean="0"/>
              <a:t>enso </a:t>
            </a:r>
            <a:r>
              <a:rPr lang="es-EC" dirty="0"/>
              <a:t>p</a:t>
            </a:r>
            <a:r>
              <a:rPr lang="es-EC" dirty="0" smtClean="0"/>
              <a:t>oblación </a:t>
            </a:r>
            <a:r>
              <a:rPr lang="es-EC" dirty="0"/>
              <a:t>y </a:t>
            </a:r>
            <a:r>
              <a:rPr lang="es-EC" dirty="0" smtClean="0"/>
              <a:t>vivienda </a:t>
            </a:r>
            <a:r>
              <a:rPr lang="es-EC" sz="1600" dirty="0" smtClean="0"/>
              <a:t>2010</a:t>
            </a:r>
            <a:r>
              <a:rPr lang="es-EC" dirty="0" smtClean="0"/>
              <a:t>.</a:t>
            </a:r>
          </a:p>
          <a:p>
            <a:r>
              <a:rPr lang="es-EC" dirty="0"/>
              <a:t> </a:t>
            </a:r>
            <a:r>
              <a:rPr lang="es-EC" dirty="0">
                <a:hlinkClick r:id="rId2"/>
              </a:rPr>
              <a:t>http://</a:t>
            </a:r>
            <a:r>
              <a:rPr lang="es-EC" dirty="0" smtClean="0">
                <a:hlinkClick r:id="rId2"/>
              </a:rPr>
              <a:t>institutodelaciudad.com.ec/index.php?option=com_content&amp;view=article&amp;id=50</a:t>
            </a:r>
            <a:endParaRPr lang="es-EC" dirty="0" smtClean="0"/>
          </a:p>
          <a:p>
            <a:endParaRPr lang="es-EC" dirty="0"/>
          </a:p>
        </p:txBody>
      </p:sp>
      <p:sp>
        <p:nvSpPr>
          <p:cNvPr id="6" name="CuadroTexto 5"/>
          <p:cNvSpPr txBox="1"/>
          <p:nvPr/>
        </p:nvSpPr>
        <p:spPr>
          <a:xfrm>
            <a:off x="7920786" y="1401833"/>
            <a:ext cx="3521599" cy="523220"/>
          </a:xfrm>
          <a:prstGeom prst="rect">
            <a:avLst/>
          </a:prstGeom>
          <a:noFill/>
        </p:spPr>
        <p:txBody>
          <a:bodyPr wrap="square" rtlCol="0">
            <a:spAutoFit/>
          </a:bodyPr>
          <a:lstStyle/>
          <a:p>
            <a:r>
              <a:rPr lang="es-EC" sz="2800" b="1" dirty="0" smtClean="0">
                <a:solidFill>
                  <a:srgbClr val="92E424"/>
                </a:solidFill>
              </a:rPr>
              <a:t>Aplicación de Formula </a:t>
            </a:r>
            <a:endParaRPr lang="es-EC" sz="2800" b="1" dirty="0">
              <a:solidFill>
                <a:srgbClr val="92E424"/>
              </a:solidFill>
            </a:endParaRPr>
          </a:p>
        </p:txBody>
      </p:sp>
      <mc:AlternateContent xmlns:mc="http://schemas.openxmlformats.org/markup-compatibility/2006" xmlns:a14="http://schemas.microsoft.com/office/drawing/2010/main">
        <mc:Choice Requires="a14">
          <p:sp>
            <p:nvSpPr>
              <p:cNvPr id="7" name="Rectángulo 6"/>
              <p:cNvSpPr/>
              <p:nvPr/>
            </p:nvSpPr>
            <p:spPr>
              <a:xfrm>
                <a:off x="7920786" y="2013471"/>
                <a:ext cx="3126625" cy="6948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i="0">
                          <a:latin typeface="Cambria Math" panose="02040503050406030204" pitchFamily="18" charset="0"/>
                        </a:rPr>
                        <m:t>=</m:t>
                      </m:r>
                      <m:f>
                        <m:fPr>
                          <m:ctrlPr>
                            <a:rPr lang="es-EC" i="1">
                              <a:latin typeface="Cambria Math" panose="02040503050406030204" pitchFamily="18" charset="0"/>
                            </a:rPr>
                          </m:ctrlPr>
                        </m:fPr>
                        <m:num>
                          <m:r>
                            <m:rPr>
                              <m:sty m:val="p"/>
                            </m:rPr>
                            <a:rPr lang="es-EC" i="0">
                              <a:latin typeface="Cambria Math" panose="02040503050406030204" pitchFamily="18" charset="0"/>
                            </a:rPr>
                            <m:t>N</m:t>
                          </m:r>
                          <m:r>
                            <a:rPr lang="es-EC" i="0">
                              <a:latin typeface="Cambria Math" panose="02040503050406030204" pitchFamily="18" charset="0"/>
                            </a:rPr>
                            <m:t>∗</m:t>
                          </m:r>
                          <m:sSup>
                            <m:sSupPr>
                              <m:ctrlPr>
                                <a:rPr lang="es-EC" i="1">
                                  <a:latin typeface="Cambria Math" panose="02040503050406030204" pitchFamily="18" charset="0"/>
                                </a:rPr>
                              </m:ctrlPr>
                            </m:sSupPr>
                            <m:e>
                              <m:r>
                                <a:rPr lang="es-EC" i="1">
                                  <a:latin typeface="Cambria Math" panose="02040503050406030204" pitchFamily="18" charset="0"/>
                                </a:rPr>
                                <m:t>𝑍</m:t>
                              </m:r>
                            </m:e>
                            <m:sup>
                              <m:r>
                                <a:rPr lang="es-EC" i="0">
                                  <a:latin typeface="Cambria Math" panose="02040503050406030204" pitchFamily="18" charset="0"/>
                                </a:rPr>
                                <m:t>2</m:t>
                              </m:r>
                            </m:sup>
                          </m:sSup>
                          <m:r>
                            <a:rPr lang="es-EC" i="0">
                              <a:latin typeface="Cambria Math" panose="02040503050406030204" pitchFamily="18" charset="0"/>
                            </a:rPr>
                            <m:t>∗</m:t>
                          </m:r>
                          <m:r>
                            <m:rPr>
                              <m:sty m:val="p"/>
                            </m:rPr>
                            <a:rPr lang="es-EC" i="0">
                              <a:latin typeface="Cambria Math" panose="02040503050406030204" pitchFamily="18" charset="0"/>
                            </a:rPr>
                            <m:t>p</m:t>
                          </m:r>
                          <m:r>
                            <a:rPr lang="es-EC" i="0">
                              <a:latin typeface="Cambria Math" panose="02040503050406030204" pitchFamily="18" charset="0"/>
                            </a:rPr>
                            <m:t>∗</m:t>
                          </m:r>
                          <m:r>
                            <m:rPr>
                              <m:sty m:val="p"/>
                            </m:rPr>
                            <a:rPr lang="es-EC" i="0">
                              <a:latin typeface="Cambria Math" panose="02040503050406030204" pitchFamily="18" charset="0"/>
                            </a:rPr>
                            <m:t>q</m:t>
                          </m:r>
                        </m:num>
                        <m:den>
                          <m:sSup>
                            <m:sSupPr>
                              <m:ctrlPr>
                                <a:rPr lang="es-EC" i="1">
                                  <a:latin typeface="Cambria Math" panose="02040503050406030204" pitchFamily="18" charset="0"/>
                                </a:rPr>
                              </m:ctrlPr>
                            </m:sSupPr>
                            <m:e>
                              <m:r>
                                <a:rPr lang="es-EC" i="1">
                                  <a:latin typeface="Cambria Math" panose="02040503050406030204" pitchFamily="18" charset="0"/>
                                </a:rPr>
                                <m:t>𝑒</m:t>
                              </m:r>
                            </m:e>
                            <m:sup>
                              <m:r>
                                <a:rPr lang="es-EC" i="0">
                                  <a:latin typeface="Cambria Math" panose="02040503050406030204" pitchFamily="18" charset="0"/>
                                </a:rPr>
                                <m:t>2</m:t>
                              </m:r>
                            </m:sup>
                          </m:sSup>
                          <m:r>
                            <a:rPr lang="es-EC" i="0">
                              <a:latin typeface="Cambria Math" panose="02040503050406030204" pitchFamily="18" charset="0"/>
                            </a:rPr>
                            <m:t>∗</m:t>
                          </m:r>
                          <m:d>
                            <m:dPr>
                              <m:ctrlPr>
                                <a:rPr lang="es-EC" i="1">
                                  <a:latin typeface="Cambria Math" panose="02040503050406030204" pitchFamily="18" charset="0"/>
                                </a:rPr>
                              </m:ctrlPr>
                            </m:dPr>
                            <m:e>
                              <m:r>
                                <a:rPr lang="es-EC" i="1">
                                  <a:latin typeface="Cambria Math" panose="02040503050406030204" pitchFamily="18" charset="0"/>
                                </a:rPr>
                                <m:t>𝑁</m:t>
                              </m:r>
                              <m:r>
                                <a:rPr lang="es-EC" i="0">
                                  <a:latin typeface="Cambria Math" panose="02040503050406030204" pitchFamily="18" charset="0"/>
                                </a:rPr>
                                <m:t>−1</m:t>
                              </m:r>
                            </m:e>
                          </m:d>
                          <m:r>
                            <a:rPr lang="es-EC" i="0">
                              <a:latin typeface="Cambria Math" panose="02040503050406030204" pitchFamily="18" charset="0"/>
                            </a:rPr>
                            <m:t>+</m:t>
                          </m:r>
                          <m:sSup>
                            <m:sSupPr>
                              <m:ctrlPr>
                                <a:rPr lang="es-EC" i="1">
                                  <a:latin typeface="Cambria Math" panose="02040503050406030204" pitchFamily="18" charset="0"/>
                                </a:rPr>
                              </m:ctrlPr>
                            </m:sSupPr>
                            <m:e>
                              <m:r>
                                <a:rPr lang="es-EC" i="1">
                                  <a:latin typeface="Cambria Math" panose="02040503050406030204" pitchFamily="18" charset="0"/>
                                </a:rPr>
                                <m:t>𝑍</m:t>
                              </m:r>
                            </m:e>
                            <m:sup>
                              <m:r>
                                <a:rPr lang="es-EC" i="0">
                                  <a:latin typeface="Cambria Math" panose="02040503050406030204" pitchFamily="18" charset="0"/>
                                </a:rPr>
                                <m:t>2</m:t>
                              </m:r>
                            </m:sup>
                          </m:sSup>
                          <m:r>
                            <a:rPr lang="es-EC" i="0">
                              <a:latin typeface="Cambria Math" panose="02040503050406030204" pitchFamily="18" charset="0"/>
                            </a:rPr>
                            <m:t>∗</m:t>
                          </m:r>
                          <m:r>
                            <a:rPr lang="es-EC" i="1">
                              <a:latin typeface="Cambria Math" panose="02040503050406030204" pitchFamily="18" charset="0"/>
                            </a:rPr>
                            <m:t>𝑝</m:t>
                          </m:r>
                          <m:r>
                            <a:rPr lang="es-EC" i="0">
                              <a:latin typeface="Cambria Math" panose="02040503050406030204" pitchFamily="18" charset="0"/>
                            </a:rPr>
                            <m:t>∗</m:t>
                          </m:r>
                          <m:r>
                            <a:rPr lang="es-EC" i="1">
                              <a:latin typeface="Cambria Math" panose="02040503050406030204" pitchFamily="18" charset="0"/>
                            </a:rPr>
                            <m:t>𝑞</m:t>
                          </m:r>
                        </m:den>
                      </m:f>
                    </m:oMath>
                  </m:oMathPara>
                </a14:m>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7920786" y="2013471"/>
                <a:ext cx="3126625" cy="694806"/>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7156310" y="2937100"/>
                <a:ext cx="4736553" cy="6212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a:latin typeface="Cambria Math" panose="02040503050406030204" pitchFamily="18" charset="0"/>
                        </a:rPr>
                        <m:t>𝑛</m:t>
                      </m:r>
                      <m:r>
                        <a:rPr lang="es-EC" sz="1600" i="0">
                          <a:latin typeface="Cambria Math" panose="02040503050406030204" pitchFamily="18" charset="0"/>
                        </a:rPr>
                        <m:t>=</m:t>
                      </m:r>
                      <m:f>
                        <m:fPr>
                          <m:ctrlPr>
                            <a:rPr lang="es-EC" sz="1600" i="1">
                              <a:latin typeface="Cambria Math" panose="02040503050406030204" pitchFamily="18" charset="0"/>
                            </a:rPr>
                          </m:ctrlPr>
                        </m:fPr>
                        <m:num>
                          <m:r>
                            <a:rPr lang="es-EC" sz="1600" i="0">
                              <a:latin typeface="Cambria Math" panose="02040503050406030204" pitchFamily="18" charset="0"/>
                            </a:rPr>
                            <m:t>2.307,792∗</m:t>
                          </m:r>
                          <m:sSup>
                            <m:sSupPr>
                              <m:ctrlPr>
                                <a:rPr lang="es-EC" sz="1600" i="1">
                                  <a:latin typeface="Cambria Math" panose="02040503050406030204" pitchFamily="18" charset="0"/>
                                </a:rPr>
                              </m:ctrlPr>
                            </m:sSupPr>
                            <m:e>
                              <m:r>
                                <a:rPr lang="es-EC" sz="1600" i="0">
                                  <a:latin typeface="Cambria Math" panose="02040503050406030204" pitchFamily="18" charset="0"/>
                                </a:rPr>
                                <m:t>1,96</m:t>
                              </m:r>
                            </m:e>
                            <m:sup>
                              <m:r>
                                <a:rPr lang="es-EC" sz="1600" i="0">
                                  <a:latin typeface="Cambria Math" panose="02040503050406030204" pitchFamily="18" charset="0"/>
                                </a:rPr>
                                <m:t>2</m:t>
                              </m:r>
                            </m:sup>
                          </m:sSup>
                          <m:r>
                            <a:rPr lang="es-EC" sz="1600" i="0">
                              <a:latin typeface="Cambria Math" panose="02040503050406030204" pitchFamily="18" charset="0"/>
                            </a:rPr>
                            <m:t>∗0,5∗0,5</m:t>
                          </m:r>
                        </m:num>
                        <m:den>
                          <m:sSup>
                            <m:sSupPr>
                              <m:ctrlPr>
                                <a:rPr lang="es-EC" sz="1600" i="1">
                                  <a:latin typeface="Cambria Math" panose="02040503050406030204" pitchFamily="18" charset="0"/>
                                </a:rPr>
                              </m:ctrlPr>
                            </m:sSupPr>
                            <m:e>
                              <m:r>
                                <a:rPr lang="es-EC" sz="1600" i="0">
                                  <a:latin typeface="Cambria Math" panose="02040503050406030204" pitchFamily="18" charset="0"/>
                                </a:rPr>
                                <m:t>0,045 </m:t>
                              </m:r>
                            </m:e>
                            <m:sup>
                              <m:r>
                                <a:rPr lang="es-EC" sz="1600" i="0">
                                  <a:latin typeface="Cambria Math" panose="02040503050406030204" pitchFamily="18" charset="0"/>
                                </a:rPr>
                                <m:t>2</m:t>
                              </m:r>
                            </m:sup>
                          </m:sSup>
                          <m:r>
                            <a:rPr lang="es-EC" sz="1600" i="0">
                              <a:latin typeface="Cambria Math" panose="02040503050406030204" pitchFamily="18" charset="0"/>
                            </a:rPr>
                            <m:t>∗</m:t>
                          </m:r>
                          <m:d>
                            <m:dPr>
                              <m:ctrlPr>
                                <a:rPr lang="es-EC" sz="1600" i="1">
                                  <a:latin typeface="Cambria Math" panose="02040503050406030204" pitchFamily="18" charset="0"/>
                                </a:rPr>
                              </m:ctrlPr>
                            </m:dPr>
                            <m:e>
                              <m:r>
                                <a:rPr lang="es-EC" sz="1600" i="0">
                                  <a:latin typeface="Cambria Math" panose="02040503050406030204" pitchFamily="18" charset="0"/>
                                </a:rPr>
                                <m:t>2.307,792−1</m:t>
                              </m:r>
                            </m:e>
                          </m:d>
                          <m:r>
                            <a:rPr lang="es-EC" sz="1600" i="0">
                              <a:latin typeface="Cambria Math" panose="02040503050406030204" pitchFamily="18" charset="0"/>
                            </a:rPr>
                            <m:t>+</m:t>
                          </m:r>
                          <m:sSup>
                            <m:sSupPr>
                              <m:ctrlPr>
                                <a:rPr lang="es-EC" sz="1600" i="1">
                                  <a:latin typeface="Cambria Math" panose="02040503050406030204" pitchFamily="18" charset="0"/>
                                </a:rPr>
                              </m:ctrlPr>
                            </m:sSupPr>
                            <m:e>
                              <m:r>
                                <a:rPr lang="es-EC" sz="1600" i="0">
                                  <a:latin typeface="Cambria Math" panose="02040503050406030204" pitchFamily="18" charset="0"/>
                                </a:rPr>
                                <m:t>1,96</m:t>
                              </m:r>
                            </m:e>
                            <m:sup>
                              <m:r>
                                <a:rPr lang="es-EC" sz="1600" i="0">
                                  <a:latin typeface="Cambria Math" panose="02040503050406030204" pitchFamily="18" charset="0"/>
                                </a:rPr>
                                <m:t>2</m:t>
                              </m:r>
                            </m:sup>
                          </m:sSup>
                          <m:r>
                            <a:rPr lang="es-EC" sz="1600" i="0">
                              <a:latin typeface="Cambria Math" panose="02040503050406030204" pitchFamily="18" charset="0"/>
                            </a:rPr>
                            <m:t>∗0,05∗0,05</m:t>
                          </m:r>
                        </m:den>
                      </m:f>
                    </m:oMath>
                  </m:oMathPara>
                </a14:m>
                <a:endParaRPr lang="es-EC" sz="1600" dirty="0"/>
              </a:p>
            </p:txBody>
          </p:sp>
        </mc:Choice>
        <mc:Fallback xmlns="">
          <p:sp>
            <p:nvSpPr>
              <p:cNvPr id="8" name="Rectángulo 7"/>
              <p:cNvSpPr>
                <a:spLocks noRot="1" noChangeAspect="1" noMove="1" noResize="1" noEditPoints="1" noAdjustHandles="1" noChangeArrowheads="1" noChangeShapeType="1" noTextEdit="1"/>
              </p:cNvSpPr>
              <p:nvPr/>
            </p:nvSpPr>
            <p:spPr>
              <a:xfrm>
                <a:off x="7156310" y="2937100"/>
                <a:ext cx="4736553" cy="621260"/>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7232922" y="3657434"/>
                <a:ext cx="2123466" cy="646331"/>
              </a:xfrm>
              <a:prstGeom prst="rect">
                <a:avLst/>
              </a:prstGeom>
            </p:spPr>
            <p:txBody>
              <a:bodyPr wrap="none">
                <a:spAutoFit/>
              </a:bodyPr>
              <a:lstStyle/>
              <a:p>
                <a:pPr algn="just">
                  <a:lnSpc>
                    <a:spcPct val="200000"/>
                  </a:lnSpc>
                  <a:spcAft>
                    <a:spcPts val="0"/>
                  </a:spcAft>
                </a:pPr>
                <a14:m>
                  <m:oMath xmlns:m="http://schemas.openxmlformats.org/officeDocument/2006/math">
                    <m:r>
                      <a:rPr lang="es-EC" i="1">
                        <a:latin typeface="Cambria Math" panose="02040503050406030204" pitchFamily="18" charset="0"/>
                        <a:ea typeface="Calibri" panose="020F0502020204030204" pitchFamily="34" charset="0"/>
                        <a:cs typeface="Arial" panose="020B0604020202020204" pitchFamily="34" charset="0"/>
                      </a:rPr>
                      <m:t>𝑛</m:t>
                    </m:r>
                    <m:r>
                      <a:rPr lang="es-EC">
                        <a:effectLst/>
                        <a:latin typeface="Cambria Math" panose="02040503050406030204" pitchFamily="18" charset="0"/>
                        <a:ea typeface="Calibri" panose="020F0502020204030204" pitchFamily="34" charset="0"/>
                        <a:cs typeface="Arial" panose="020B0604020202020204" pitchFamily="34" charset="0"/>
                      </a:rPr>
                      <m:t>=474</m:t>
                    </m:r>
                  </m:oMath>
                </a14:m>
                <a:r>
                  <a:rPr lang="es-EC" dirty="0">
                    <a:effectLst/>
                    <a:latin typeface="Arial" panose="020B0604020202020204" pitchFamily="34" charset="0"/>
                    <a:ea typeface="Times New Roman" panose="02020603050405020304" pitchFamily="18" charset="0"/>
                  </a:rPr>
                  <a:t> encuestas</a:t>
                </a:r>
                <a:endParaRPr lang="es-EC" sz="2000" dirty="0">
                  <a:effectLst/>
                  <a:latin typeface="Times New Roman" panose="02020603050405020304" pitchFamily="18" charset="0"/>
                  <a:ea typeface="Calibri" panose="020F0502020204030204" pitchFamily="34"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7232922" y="3657434"/>
                <a:ext cx="2123466" cy="646331"/>
              </a:xfrm>
              <a:prstGeom prst="rect">
                <a:avLst/>
              </a:prstGeom>
              <a:blipFill rotWithShape="0">
                <a:blip r:embed="rId5"/>
                <a:stretch>
                  <a:fillRect r="-1437" b="-188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7226510" y="4139402"/>
                <a:ext cx="2136290" cy="646331"/>
              </a:xfrm>
              <a:prstGeom prst="rect">
                <a:avLst/>
              </a:prstGeom>
            </p:spPr>
            <p:txBody>
              <a:bodyPr wrap="none">
                <a:spAutoFit/>
              </a:bodyPr>
              <a:lstStyle/>
              <a:p>
                <a:pPr algn="just">
                  <a:lnSpc>
                    <a:spcPct val="200000"/>
                  </a:lnSpc>
                  <a:spcAft>
                    <a:spcPts val="0"/>
                  </a:spcAft>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ea typeface="Calibri" panose="020F0502020204030204" pitchFamily="34" charset="0"/>
                          <a:cs typeface="Arial" panose="020B0604020202020204" pitchFamily="34" charset="0"/>
                        </a:rPr>
                        <m:t>𝑛</m:t>
                      </m:r>
                      <m:r>
                        <a:rPr lang="es-EC">
                          <a:latin typeface="Cambria Math" panose="02040503050406030204" pitchFamily="18" charset="0"/>
                          <a:ea typeface="Calibri" panose="020F0502020204030204" pitchFamily="34" charset="0"/>
                          <a:cs typeface="Arial" panose="020B0604020202020204" pitchFamily="34" charset="0"/>
                        </a:rPr>
                        <m:t>≈</m:t>
                      </m:r>
                      <m:r>
                        <a:rPr lang="es-EC" b="0" i="0" smtClean="0">
                          <a:effectLst/>
                          <a:latin typeface="Cambria Math" panose="02040503050406030204" pitchFamily="18" charset="0"/>
                          <a:ea typeface="Calibri" panose="020F0502020204030204" pitchFamily="34" charset="0"/>
                          <a:cs typeface="Arial" panose="020B0604020202020204" pitchFamily="34" charset="0"/>
                        </a:rPr>
                        <m:t>487 </m:t>
                      </m:r>
                      <m:r>
                        <m:rPr>
                          <m:sty m:val="p"/>
                        </m:rPr>
                        <a:rPr lang="es-EC" b="0" i="0" smtClean="0">
                          <a:effectLst/>
                          <a:latin typeface="Cambria Math" panose="02040503050406030204" pitchFamily="18" charset="0"/>
                          <a:ea typeface="Calibri" panose="020F0502020204030204" pitchFamily="34" charset="0"/>
                          <a:cs typeface="Arial" panose="020B0604020202020204" pitchFamily="34" charset="0"/>
                        </a:rPr>
                        <m:t>encuestas</m:t>
                      </m:r>
                      <m:r>
                        <a:rPr lang="es-EC" b="0" i="0" smtClean="0">
                          <a:effectLst/>
                          <a:latin typeface="Cambria Math" panose="02040503050406030204" pitchFamily="18" charset="0"/>
                          <a:ea typeface="Calibri" panose="020F0502020204030204" pitchFamily="34" charset="0"/>
                          <a:cs typeface="Arial" panose="020B0604020202020204" pitchFamily="34" charset="0"/>
                        </a:rPr>
                        <m:t> </m:t>
                      </m:r>
                    </m:oMath>
                  </m:oMathPara>
                </a14:m>
                <a:endParaRPr lang="es-EC" sz="2000" dirty="0">
                  <a:effectLst/>
                  <a:latin typeface="Times New Roman" panose="02020603050405020304" pitchFamily="18" charset="0"/>
                  <a:ea typeface="Calibri" panose="020F0502020204030204" pitchFamily="34"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7226510" y="4139402"/>
                <a:ext cx="2136290" cy="646331"/>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7232922" y="4744481"/>
                <a:ext cx="1813573" cy="523220"/>
              </a:xfrm>
              <a:prstGeom prst="rect">
                <a:avLst/>
              </a:prstGeom>
            </p:spPr>
            <p:txBody>
              <a:bodyPr wrap="none">
                <a:spAutoFit/>
              </a:bodyPr>
              <a:lstStyle/>
              <a:p>
                <a:pPr algn="just">
                  <a:lnSpc>
                    <a:spcPct val="200000"/>
                  </a:lnSpc>
                  <a:spcAft>
                    <a:spcPts val="0"/>
                  </a:spcAft>
                </a:pPr>
                <a14:m>
                  <m:oMathPara xmlns:m="http://schemas.openxmlformats.org/officeDocument/2006/math">
                    <m:oMathParaPr>
                      <m:jc m:val="centerGroup"/>
                    </m:oMathParaPr>
                    <m:oMath xmlns:m="http://schemas.openxmlformats.org/officeDocument/2006/math">
                      <m:r>
                        <a:rPr lang="es-EC" sz="1400" i="1" smtClean="0">
                          <a:latin typeface="Cambria Math" panose="02040503050406030204" pitchFamily="18" charset="0"/>
                          <a:ea typeface="Calibri" panose="020F0502020204030204" pitchFamily="34" charset="0"/>
                          <a:cs typeface="Arial" panose="020B0604020202020204" pitchFamily="34" charset="0"/>
                        </a:rPr>
                        <m:t>𝑛</m:t>
                      </m:r>
                      <m:r>
                        <a:rPr lang="es-EC" sz="1400">
                          <a:latin typeface="Cambria Math" panose="02040503050406030204" pitchFamily="18" charset="0"/>
                          <a:ea typeface="Calibri" panose="020F0502020204030204" pitchFamily="34" charset="0"/>
                          <a:cs typeface="Arial" panose="020B0604020202020204" pitchFamily="34" charset="0"/>
                        </a:rPr>
                        <m:t>≈</m:t>
                      </m:r>
                      <m:r>
                        <a:rPr lang="es-EC" sz="1400" b="0" i="0" smtClean="0">
                          <a:effectLst/>
                          <a:latin typeface="Cambria Math" panose="02040503050406030204" pitchFamily="18" charset="0"/>
                          <a:ea typeface="Calibri" panose="020F0502020204030204" pitchFamily="34" charset="0"/>
                          <a:cs typeface="Arial" panose="020B0604020202020204" pitchFamily="34" charset="0"/>
                        </a:rPr>
                        <m:t>477  </m:t>
                      </m:r>
                      <m:r>
                        <m:rPr>
                          <m:sty m:val="p"/>
                        </m:rPr>
                        <a:rPr lang="es-EC" sz="1400" b="0" i="0" smtClean="0">
                          <a:effectLst/>
                          <a:latin typeface="Cambria Math" panose="02040503050406030204" pitchFamily="18" charset="0"/>
                          <a:ea typeface="Calibri" panose="020F0502020204030204" pitchFamily="34" charset="0"/>
                          <a:cs typeface="Arial" panose="020B0604020202020204" pitchFamily="34" charset="0"/>
                        </a:rPr>
                        <m:t>consumen</m:t>
                      </m:r>
                      <m:r>
                        <a:rPr lang="es-EC" sz="1400" b="0" i="0" smtClean="0">
                          <a:effectLst/>
                          <a:latin typeface="Cambria Math" panose="02040503050406030204" pitchFamily="18" charset="0"/>
                          <a:ea typeface="Calibri" panose="020F0502020204030204" pitchFamily="34" charset="0"/>
                          <a:cs typeface="Arial" panose="020B0604020202020204" pitchFamily="34" charset="0"/>
                        </a:rPr>
                        <m:t>  </m:t>
                      </m:r>
                    </m:oMath>
                  </m:oMathPara>
                </a14:m>
                <a:endParaRPr lang="es-EC" sz="1600" dirty="0">
                  <a:effectLst/>
                  <a:latin typeface="Times New Roman" panose="02020603050405020304" pitchFamily="18" charset="0"/>
                  <a:ea typeface="Calibri" panose="020F0502020204030204" pitchFamily="34" charset="0"/>
                </a:endParaRPr>
              </a:p>
            </p:txBody>
          </p:sp>
        </mc:Choice>
        <mc:Fallback xmlns="">
          <p:sp>
            <p:nvSpPr>
              <p:cNvPr id="11" name="Rectángulo 10"/>
              <p:cNvSpPr>
                <a:spLocks noRot="1" noChangeAspect="1" noMove="1" noResize="1" noEditPoints="1" noAdjustHandles="1" noChangeArrowheads="1" noChangeShapeType="1" noTextEdit="1"/>
              </p:cNvSpPr>
              <p:nvPr/>
            </p:nvSpPr>
            <p:spPr>
              <a:xfrm>
                <a:off x="7232922" y="4744481"/>
                <a:ext cx="1813573" cy="523220"/>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7232922" y="5226449"/>
                <a:ext cx="1930592" cy="523220"/>
              </a:xfrm>
              <a:prstGeom prst="rect">
                <a:avLst/>
              </a:prstGeom>
            </p:spPr>
            <p:txBody>
              <a:bodyPr wrap="none">
                <a:spAutoFit/>
              </a:bodyPr>
              <a:lstStyle/>
              <a:p>
                <a:pPr algn="just">
                  <a:lnSpc>
                    <a:spcPct val="200000"/>
                  </a:lnSpc>
                  <a:spcAft>
                    <a:spcPts val="0"/>
                  </a:spcAft>
                </a:pPr>
                <a14:m>
                  <m:oMathPara xmlns:m="http://schemas.openxmlformats.org/officeDocument/2006/math">
                    <m:oMathParaPr>
                      <m:jc m:val="centerGroup"/>
                    </m:oMathParaPr>
                    <m:oMath xmlns:m="http://schemas.openxmlformats.org/officeDocument/2006/math">
                      <m:r>
                        <a:rPr lang="es-EC" sz="1400" i="1" smtClean="0">
                          <a:latin typeface="Cambria Math" panose="02040503050406030204" pitchFamily="18" charset="0"/>
                          <a:ea typeface="Calibri" panose="020F0502020204030204" pitchFamily="34" charset="0"/>
                          <a:cs typeface="Arial" panose="020B0604020202020204" pitchFamily="34" charset="0"/>
                        </a:rPr>
                        <m:t>𝑛</m:t>
                      </m:r>
                      <m:r>
                        <a:rPr lang="es-EC" sz="1400">
                          <a:latin typeface="Cambria Math" panose="02040503050406030204" pitchFamily="18" charset="0"/>
                          <a:ea typeface="Calibri" panose="020F0502020204030204" pitchFamily="34" charset="0"/>
                          <a:cs typeface="Arial" panose="020B0604020202020204" pitchFamily="34" charset="0"/>
                        </a:rPr>
                        <m:t>≈</m:t>
                      </m:r>
                      <m:r>
                        <a:rPr lang="es-EC" sz="1400" b="0" i="0" smtClean="0">
                          <a:latin typeface="Cambria Math" panose="02040503050406030204" pitchFamily="18" charset="0"/>
                          <a:ea typeface="Calibri" panose="020F0502020204030204" pitchFamily="34" charset="0"/>
                          <a:cs typeface="Arial" panose="020B0604020202020204" pitchFamily="34" charset="0"/>
                        </a:rPr>
                        <m:t>10 </m:t>
                      </m:r>
                      <m:r>
                        <m:rPr>
                          <m:sty m:val="p"/>
                        </m:rPr>
                        <a:rPr lang="es-EC" sz="1400" b="0" i="0" smtClean="0">
                          <a:latin typeface="Cambria Math" panose="02040503050406030204" pitchFamily="18" charset="0"/>
                          <a:ea typeface="Calibri" panose="020F0502020204030204" pitchFamily="34" charset="0"/>
                          <a:cs typeface="Arial" panose="020B0604020202020204" pitchFamily="34" charset="0"/>
                        </a:rPr>
                        <m:t>No</m:t>
                      </m:r>
                      <m:r>
                        <a:rPr lang="es-EC" sz="1400" b="0" i="0" smtClean="0">
                          <a:effectLst/>
                          <a:latin typeface="Cambria Math" panose="02040503050406030204" pitchFamily="18" charset="0"/>
                          <a:ea typeface="Calibri" panose="020F0502020204030204" pitchFamily="34" charset="0"/>
                          <a:cs typeface="Arial" panose="020B0604020202020204" pitchFamily="34" charset="0"/>
                        </a:rPr>
                        <m:t> </m:t>
                      </m:r>
                      <m:r>
                        <m:rPr>
                          <m:sty m:val="p"/>
                        </m:rPr>
                        <a:rPr lang="es-EC" sz="1400" b="0" i="0" smtClean="0">
                          <a:effectLst/>
                          <a:latin typeface="Cambria Math" panose="02040503050406030204" pitchFamily="18" charset="0"/>
                          <a:ea typeface="Calibri" panose="020F0502020204030204" pitchFamily="34" charset="0"/>
                          <a:cs typeface="Arial" panose="020B0604020202020204" pitchFamily="34" charset="0"/>
                        </a:rPr>
                        <m:t>consumen</m:t>
                      </m:r>
                      <m:r>
                        <a:rPr lang="es-EC" sz="1400" b="0" i="0" smtClean="0">
                          <a:effectLst/>
                          <a:latin typeface="Cambria Math" panose="02040503050406030204" pitchFamily="18" charset="0"/>
                          <a:ea typeface="Calibri" panose="020F0502020204030204" pitchFamily="34" charset="0"/>
                          <a:cs typeface="Arial" panose="020B0604020202020204" pitchFamily="34" charset="0"/>
                        </a:rPr>
                        <m:t>  </m:t>
                      </m:r>
                    </m:oMath>
                  </m:oMathPara>
                </a14:m>
                <a:endParaRPr lang="es-EC" sz="1600" dirty="0">
                  <a:effectLst/>
                  <a:latin typeface="Times New Roman" panose="02020603050405020304" pitchFamily="18" charset="0"/>
                  <a:ea typeface="Calibri" panose="020F0502020204030204" pitchFamily="34" charset="0"/>
                </a:endParaRPr>
              </a:p>
            </p:txBody>
          </p:sp>
        </mc:Choice>
        <mc:Fallback xmlns="">
          <p:sp>
            <p:nvSpPr>
              <p:cNvPr id="12" name="Rectángulo 11"/>
              <p:cNvSpPr>
                <a:spLocks noRot="1" noChangeAspect="1" noMove="1" noResize="1" noEditPoints="1" noAdjustHandles="1" noChangeArrowheads="1" noChangeShapeType="1" noTextEdit="1"/>
              </p:cNvSpPr>
              <p:nvPr/>
            </p:nvSpPr>
            <p:spPr>
              <a:xfrm>
                <a:off x="7232922" y="5226449"/>
                <a:ext cx="1930592" cy="523220"/>
              </a:xfrm>
              <a:prstGeom prst="rect">
                <a:avLst/>
              </a:prstGeom>
              <a:blipFill rotWithShape="0">
                <a:blip r:embed="rId8"/>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824651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2" y="0"/>
            <a:ext cx="9905998" cy="1478570"/>
          </a:xfrm>
        </p:spPr>
        <p:txBody>
          <a:bodyPr/>
          <a:lstStyle/>
          <a:p>
            <a:r>
              <a:rPr lang="es-EC" b="1" dirty="0" smtClean="0">
                <a:solidFill>
                  <a:srgbClr val="92E424"/>
                </a:solidFill>
              </a:rPr>
              <a:t>Capitulo Iv </a:t>
            </a:r>
            <a:endParaRPr lang="es-EC" b="1" dirty="0">
              <a:solidFill>
                <a:srgbClr val="92E424"/>
              </a:solidFill>
            </a:endParaRPr>
          </a:p>
        </p:txBody>
      </p:sp>
      <p:sp>
        <p:nvSpPr>
          <p:cNvPr id="3" name="Marcador de contenido 2"/>
          <p:cNvSpPr>
            <a:spLocks noGrp="1"/>
          </p:cNvSpPr>
          <p:nvPr>
            <p:ph idx="1"/>
          </p:nvPr>
        </p:nvSpPr>
        <p:spPr>
          <a:xfrm>
            <a:off x="1141410" y="958338"/>
            <a:ext cx="9905999" cy="504092"/>
          </a:xfrm>
        </p:spPr>
        <p:txBody>
          <a:bodyPr>
            <a:noAutofit/>
          </a:bodyPr>
          <a:lstStyle/>
          <a:p>
            <a:pPr marL="0" indent="0">
              <a:buNone/>
            </a:pPr>
            <a:r>
              <a:rPr lang="es-EC" sz="2800" b="1" dirty="0" smtClean="0">
                <a:solidFill>
                  <a:srgbClr val="FFFF00"/>
                </a:solidFill>
              </a:rPr>
              <a:t>Análisis Univariado </a:t>
            </a:r>
            <a:endParaRPr lang="es-EC" sz="2800" b="1" dirty="0">
              <a:solidFill>
                <a:srgbClr val="FFFF00"/>
              </a:solidFill>
            </a:endParaRPr>
          </a:p>
        </p:txBody>
      </p:sp>
      <p:sp>
        <p:nvSpPr>
          <p:cNvPr id="4" name="Rectángulo 3"/>
          <p:cNvSpPr/>
          <p:nvPr/>
        </p:nvSpPr>
        <p:spPr>
          <a:xfrm>
            <a:off x="1141410" y="1581049"/>
            <a:ext cx="2993127" cy="369332"/>
          </a:xfrm>
          <a:prstGeom prst="rect">
            <a:avLst/>
          </a:prstGeom>
        </p:spPr>
        <p:txBody>
          <a:bodyPr wrap="none">
            <a:spAutoFit/>
          </a:bodyPr>
          <a:lstStyle/>
          <a:p>
            <a:r>
              <a:rPr lang="es-EC" b="1" i="1" dirty="0">
                <a:latin typeface="Times New Roman" panose="02020603050405020304" pitchFamily="18" charset="0"/>
                <a:ea typeface="Calibri" panose="020F0502020204030204" pitchFamily="34" charset="0"/>
                <a:cs typeface="Arial" panose="020B0604020202020204" pitchFamily="34" charset="0"/>
              </a:rPr>
              <a:t>Estadísticos descriptivos edad</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4151454505"/>
              </p:ext>
            </p:extLst>
          </p:nvPr>
        </p:nvGraphicFramePr>
        <p:xfrm>
          <a:off x="951051" y="1950381"/>
          <a:ext cx="5733085" cy="1286612"/>
        </p:xfrm>
        <a:graphic>
          <a:graphicData uri="http://schemas.openxmlformats.org/drawingml/2006/table">
            <a:tbl>
              <a:tblPr>
                <a:tableStyleId>{5DA37D80-6434-44D0-A028-1B22A696006F}</a:tableStyleId>
              </a:tblPr>
              <a:tblGrid>
                <a:gridCol w="1401304"/>
                <a:gridCol w="794907"/>
                <a:gridCol w="794907"/>
                <a:gridCol w="794907"/>
                <a:gridCol w="794907"/>
                <a:gridCol w="1152153"/>
              </a:tblGrid>
              <a:tr h="209881">
                <a:tc gridSpan="6">
                  <a:txBody>
                    <a:bodyPr/>
                    <a:lstStyle/>
                    <a:p>
                      <a:pPr marR="38100" algn="l">
                        <a:lnSpc>
                          <a:spcPts val="1600"/>
                        </a:lnSpc>
                        <a:spcAft>
                          <a:spcPts val="0"/>
                        </a:spcAft>
                      </a:pPr>
                      <a:r>
                        <a:rPr lang="es-EC" sz="1100" dirty="0">
                          <a:effectLst/>
                        </a:rPr>
                        <a:t>Cuál es su edad</a:t>
                      </a:r>
                      <a:endParaRPr lang="es-EC" sz="1200" dirty="0">
                        <a:effectLst/>
                        <a:latin typeface="Times New Roman" panose="02020603050405020304" pitchFamily="18" charset="0"/>
                        <a:ea typeface="Calibri" panose="020F0502020204030204" pitchFamily="34" charset="0"/>
                      </a:endParaRPr>
                    </a:p>
                  </a:txBody>
                  <a:tcPr marL="68580" marR="68580" marT="0" marB="0" anchor="ctr">
                    <a:solidFill>
                      <a:schemeClr val="accent2"/>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33425">
                <a:tc>
                  <a:txBody>
                    <a:bodyPr/>
                    <a:lstStyle/>
                    <a:p>
                      <a:pPr algn="ctr">
                        <a:lnSpc>
                          <a:spcPct val="200000"/>
                        </a:lnSpc>
                        <a:spcAft>
                          <a:spcPts val="0"/>
                        </a:spcAft>
                      </a:pPr>
                      <a:r>
                        <a:rPr lang="es-EC" sz="1100">
                          <a:effectLst/>
                        </a:rPr>
                        <a:t> </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38100" marR="38100" algn="ctr">
                        <a:lnSpc>
                          <a:spcPts val="1600"/>
                        </a:lnSpc>
                        <a:spcAft>
                          <a:spcPts val="0"/>
                        </a:spcAft>
                      </a:pPr>
                      <a:r>
                        <a:rPr lang="es-EC" sz="1100">
                          <a:effectLst/>
                        </a:rPr>
                        <a:t>N</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38100" marR="38100" algn="ctr">
                        <a:lnSpc>
                          <a:spcPts val="1600"/>
                        </a:lnSpc>
                        <a:spcAft>
                          <a:spcPts val="0"/>
                        </a:spcAft>
                      </a:pPr>
                      <a:r>
                        <a:rPr lang="es-EC" sz="1100">
                          <a:effectLst/>
                        </a:rPr>
                        <a:t>Mínimo</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38100" marR="38100" algn="ctr">
                        <a:lnSpc>
                          <a:spcPts val="1600"/>
                        </a:lnSpc>
                        <a:spcAft>
                          <a:spcPts val="0"/>
                        </a:spcAft>
                      </a:pPr>
                      <a:r>
                        <a:rPr lang="es-EC" sz="1100">
                          <a:effectLst/>
                        </a:rPr>
                        <a:t>Máximo</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38100" marR="38100" algn="ctr">
                        <a:lnSpc>
                          <a:spcPts val="1600"/>
                        </a:lnSpc>
                        <a:spcAft>
                          <a:spcPts val="0"/>
                        </a:spcAft>
                      </a:pPr>
                      <a:r>
                        <a:rPr lang="es-EC" sz="1100">
                          <a:effectLst/>
                        </a:rPr>
                        <a:t>Media</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38100" marR="38100" algn="ctr">
                        <a:lnSpc>
                          <a:spcPts val="1600"/>
                        </a:lnSpc>
                        <a:spcAft>
                          <a:spcPts val="0"/>
                        </a:spcAft>
                      </a:pPr>
                      <a:r>
                        <a:rPr lang="es-EC" sz="1100">
                          <a:effectLst/>
                        </a:rPr>
                        <a:t>Desv. Desviación</a:t>
                      </a:r>
                      <a:endParaRPr lang="es-EC" sz="1200">
                        <a:effectLst/>
                        <a:latin typeface="Times New Roman" panose="02020603050405020304" pitchFamily="18" charset="0"/>
                        <a:ea typeface="Calibri" panose="020F0502020204030204" pitchFamily="34" charset="0"/>
                      </a:endParaRPr>
                    </a:p>
                  </a:txBody>
                  <a:tcPr marL="68580" marR="68580" marT="0" marB="0" anchor="ctr"/>
                </a:tc>
              </a:tr>
              <a:tr h="209881">
                <a:tc>
                  <a:txBody>
                    <a:bodyPr/>
                    <a:lstStyle/>
                    <a:p>
                      <a:pPr marL="38100" marR="38100" algn="l">
                        <a:lnSpc>
                          <a:spcPts val="1600"/>
                        </a:lnSpc>
                        <a:spcAft>
                          <a:spcPts val="0"/>
                        </a:spcAft>
                      </a:pPr>
                      <a:r>
                        <a:rPr lang="es-EC" sz="1100">
                          <a:effectLst/>
                        </a:rPr>
                        <a:t>Edad</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38100" marR="38100" algn="r">
                        <a:lnSpc>
                          <a:spcPts val="1600"/>
                        </a:lnSpc>
                        <a:spcAft>
                          <a:spcPts val="0"/>
                        </a:spcAft>
                      </a:pPr>
                      <a:r>
                        <a:rPr lang="es-EC" sz="1100">
                          <a:effectLst/>
                        </a:rPr>
                        <a:t>487</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38100" marR="38100" algn="r">
                        <a:lnSpc>
                          <a:spcPts val="1600"/>
                        </a:lnSpc>
                        <a:spcAft>
                          <a:spcPts val="0"/>
                        </a:spcAft>
                      </a:pPr>
                      <a:r>
                        <a:rPr lang="es-EC" sz="1100" dirty="0">
                          <a:effectLst/>
                        </a:rPr>
                        <a:t>18</a:t>
                      </a:r>
                      <a:endParaRPr lang="es-EC" sz="12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38100" marR="38100" algn="r">
                        <a:lnSpc>
                          <a:spcPts val="1600"/>
                        </a:lnSpc>
                        <a:spcAft>
                          <a:spcPts val="0"/>
                        </a:spcAft>
                      </a:pPr>
                      <a:r>
                        <a:rPr lang="es-EC" sz="1100" dirty="0">
                          <a:effectLst/>
                        </a:rPr>
                        <a:t>68</a:t>
                      </a:r>
                      <a:endParaRPr lang="es-EC" sz="12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38100" marR="38100" algn="r">
                        <a:lnSpc>
                          <a:spcPts val="1600"/>
                        </a:lnSpc>
                        <a:spcAft>
                          <a:spcPts val="0"/>
                        </a:spcAft>
                      </a:pPr>
                      <a:r>
                        <a:rPr lang="es-EC" sz="1100">
                          <a:effectLst/>
                        </a:rPr>
                        <a:t>36,08</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38100" marR="38100" algn="r">
                        <a:lnSpc>
                          <a:spcPts val="1600"/>
                        </a:lnSpc>
                        <a:spcAft>
                          <a:spcPts val="0"/>
                        </a:spcAft>
                      </a:pPr>
                      <a:r>
                        <a:rPr lang="es-EC" sz="1100">
                          <a:effectLst/>
                        </a:rPr>
                        <a:t>8,300</a:t>
                      </a:r>
                      <a:endParaRPr lang="es-EC" sz="1200">
                        <a:effectLst/>
                        <a:latin typeface="Times New Roman" panose="02020603050405020304" pitchFamily="18" charset="0"/>
                        <a:ea typeface="Calibri" panose="020F0502020204030204" pitchFamily="34" charset="0"/>
                      </a:endParaRPr>
                    </a:p>
                  </a:txBody>
                  <a:tcPr marL="68580" marR="68580" marT="0" marB="0" anchor="ctr"/>
                </a:tc>
              </a:tr>
              <a:tr h="433425">
                <a:tc>
                  <a:txBody>
                    <a:bodyPr/>
                    <a:lstStyle/>
                    <a:p>
                      <a:pPr marL="38100" marR="38100" algn="l">
                        <a:lnSpc>
                          <a:spcPts val="1600"/>
                        </a:lnSpc>
                        <a:spcAft>
                          <a:spcPts val="0"/>
                        </a:spcAft>
                      </a:pPr>
                      <a:r>
                        <a:rPr lang="es-EC" sz="1100" dirty="0">
                          <a:effectLst/>
                        </a:rPr>
                        <a:t>N válido             (por lista)</a:t>
                      </a:r>
                      <a:endParaRPr lang="es-EC" sz="12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38100" marR="38100" algn="r">
                        <a:lnSpc>
                          <a:spcPts val="1600"/>
                        </a:lnSpc>
                        <a:spcAft>
                          <a:spcPts val="0"/>
                        </a:spcAft>
                      </a:pPr>
                      <a:r>
                        <a:rPr lang="es-EC" sz="1100">
                          <a:effectLst/>
                        </a:rPr>
                        <a:t>487</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es-EC" sz="1100">
                          <a:effectLst/>
                        </a:rPr>
                        <a:t> </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es-EC" sz="1100">
                          <a:effectLst/>
                        </a:rPr>
                        <a:t> </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es-EC" sz="1100">
                          <a:effectLst/>
                        </a:rPr>
                        <a:t> </a:t>
                      </a:r>
                      <a:endParaRPr lang="es-EC"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es-EC" sz="1100" dirty="0">
                          <a:effectLst/>
                        </a:rPr>
                        <a:t> </a:t>
                      </a:r>
                      <a:endParaRPr lang="es-EC" sz="1200" dirty="0">
                        <a:effectLst/>
                        <a:latin typeface="Times New Roman" panose="02020603050405020304" pitchFamily="18" charset="0"/>
                        <a:ea typeface="Calibri" panose="020F0502020204030204" pitchFamily="34" charset="0"/>
                      </a:endParaRPr>
                    </a:p>
                  </a:txBody>
                  <a:tcPr marL="68580" marR="68580" marT="0" marB="0" anchor="ct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4256954282"/>
              </p:ext>
            </p:extLst>
          </p:nvPr>
        </p:nvGraphicFramePr>
        <p:xfrm>
          <a:off x="951053" y="3552286"/>
          <a:ext cx="5733083" cy="2630002"/>
        </p:xfrm>
        <a:graphic>
          <a:graphicData uri="http://schemas.openxmlformats.org/drawingml/2006/table">
            <a:tbl>
              <a:tblPr firstRow="1" firstCol="1" bandRow="1">
                <a:tableStyleId>{5DA37D80-6434-44D0-A028-1B22A696006F}</a:tableStyleId>
              </a:tblPr>
              <a:tblGrid>
                <a:gridCol w="1799622"/>
                <a:gridCol w="771267"/>
                <a:gridCol w="771267"/>
                <a:gridCol w="848393"/>
                <a:gridCol w="771267"/>
                <a:gridCol w="771267"/>
              </a:tblGrid>
              <a:tr h="366822">
                <a:tc>
                  <a:txBody>
                    <a:bodyPr/>
                    <a:lstStyle/>
                    <a:p>
                      <a:pPr>
                        <a:lnSpc>
                          <a:spcPct val="200000"/>
                        </a:lnSpc>
                        <a:spcAft>
                          <a:spcPts val="0"/>
                        </a:spcAft>
                      </a:pPr>
                      <a:r>
                        <a:rPr lang="es-EC" sz="1100" dirty="0">
                          <a:effectLst/>
                        </a:rPr>
                        <a:t>Edad Generacional</a:t>
                      </a:r>
                      <a:endParaRPr lang="es-EC" sz="1200" dirty="0">
                        <a:effectLst/>
                        <a:latin typeface="Times New Roman" panose="02020603050405020304" pitchFamily="18" charset="0"/>
                        <a:ea typeface="Calibri" panose="020F0502020204030204" pitchFamily="34" charset="0"/>
                      </a:endParaRPr>
                    </a:p>
                  </a:txBody>
                  <a:tcPr marL="44450" marR="44450" marT="0" marB="0" anchor="ctr">
                    <a:solidFill>
                      <a:schemeClr val="accent2"/>
                    </a:solidFill>
                  </a:tcPr>
                </a:tc>
                <a:tc>
                  <a:txBody>
                    <a:bodyPr/>
                    <a:lstStyle/>
                    <a:p>
                      <a:pPr>
                        <a:lnSpc>
                          <a:spcPct val="200000"/>
                        </a:lnSpc>
                        <a:spcAft>
                          <a:spcPts val="0"/>
                        </a:spcAft>
                      </a:pPr>
                      <a:r>
                        <a:rPr lang="es-EC" sz="1100" dirty="0">
                          <a:effectLst/>
                        </a:rPr>
                        <a:t> </a:t>
                      </a:r>
                      <a:endParaRPr lang="es-EC" sz="1200" dirty="0">
                        <a:effectLst/>
                        <a:latin typeface="Times New Roman" panose="02020603050405020304" pitchFamily="18" charset="0"/>
                        <a:ea typeface="Calibri" panose="020F0502020204030204" pitchFamily="34" charset="0"/>
                      </a:endParaRPr>
                    </a:p>
                  </a:txBody>
                  <a:tcPr marL="44450" marR="44450" marT="0" marB="0" anchor="ctr">
                    <a:solidFill>
                      <a:schemeClr val="accent2"/>
                    </a:solidFill>
                  </a:tcPr>
                </a:tc>
                <a:tc>
                  <a:txBody>
                    <a:bodyPr/>
                    <a:lstStyle/>
                    <a:p>
                      <a:pPr>
                        <a:lnSpc>
                          <a:spcPct val="200000"/>
                        </a:lnSpc>
                        <a:spcAft>
                          <a:spcPts val="0"/>
                        </a:spcAft>
                      </a:pPr>
                      <a:r>
                        <a:rPr lang="es-EC" sz="1100" dirty="0">
                          <a:effectLst/>
                        </a:rPr>
                        <a:t> </a:t>
                      </a:r>
                      <a:endParaRPr lang="es-EC" sz="1200" dirty="0">
                        <a:effectLst/>
                        <a:latin typeface="Times New Roman" panose="02020603050405020304" pitchFamily="18" charset="0"/>
                        <a:ea typeface="Calibri" panose="020F0502020204030204" pitchFamily="34" charset="0"/>
                      </a:endParaRPr>
                    </a:p>
                  </a:txBody>
                  <a:tcPr marL="44450" marR="44450" marT="0" marB="0" anchor="ctr">
                    <a:solidFill>
                      <a:schemeClr val="accent2"/>
                    </a:solidFill>
                  </a:tcPr>
                </a:tc>
                <a:tc>
                  <a:txBody>
                    <a:bodyPr/>
                    <a:lstStyle/>
                    <a:p>
                      <a:pPr>
                        <a:lnSpc>
                          <a:spcPct val="200000"/>
                        </a:lnSpc>
                        <a:spcAft>
                          <a:spcPts val="0"/>
                        </a:spcAft>
                      </a:pPr>
                      <a:r>
                        <a:rPr lang="es-EC" sz="1100" dirty="0">
                          <a:effectLst/>
                        </a:rPr>
                        <a:t> </a:t>
                      </a:r>
                      <a:endParaRPr lang="es-EC" sz="1200" dirty="0">
                        <a:effectLst/>
                        <a:latin typeface="Times New Roman" panose="02020603050405020304" pitchFamily="18" charset="0"/>
                        <a:ea typeface="Calibri" panose="020F0502020204030204" pitchFamily="34" charset="0"/>
                      </a:endParaRPr>
                    </a:p>
                  </a:txBody>
                  <a:tcPr marL="44450" marR="44450" marT="0" marB="0" anchor="ctr">
                    <a:solidFill>
                      <a:schemeClr val="accent2"/>
                    </a:solidFill>
                  </a:tcPr>
                </a:tc>
                <a:tc>
                  <a:txBody>
                    <a:bodyPr/>
                    <a:lstStyle/>
                    <a:p>
                      <a:pPr>
                        <a:lnSpc>
                          <a:spcPct val="200000"/>
                        </a:lnSpc>
                        <a:spcAft>
                          <a:spcPts val="0"/>
                        </a:spcAft>
                      </a:pPr>
                      <a:r>
                        <a:rPr lang="es-EC" sz="1100" dirty="0">
                          <a:effectLst/>
                        </a:rPr>
                        <a:t> </a:t>
                      </a:r>
                      <a:endParaRPr lang="es-EC" sz="1200" dirty="0">
                        <a:effectLst/>
                        <a:latin typeface="Times New Roman" panose="02020603050405020304" pitchFamily="18" charset="0"/>
                        <a:ea typeface="Calibri" panose="020F0502020204030204" pitchFamily="34" charset="0"/>
                      </a:endParaRPr>
                    </a:p>
                  </a:txBody>
                  <a:tcPr marL="44450" marR="44450" marT="0" marB="0" anchor="ctr">
                    <a:solidFill>
                      <a:schemeClr val="accent2"/>
                    </a:solidFill>
                  </a:tcPr>
                </a:tc>
                <a:tc>
                  <a:txBody>
                    <a:bodyPr/>
                    <a:lstStyle/>
                    <a:p>
                      <a:pPr>
                        <a:lnSpc>
                          <a:spcPct val="200000"/>
                        </a:lnSpc>
                        <a:spcAft>
                          <a:spcPts val="0"/>
                        </a:spcAft>
                      </a:pPr>
                      <a:r>
                        <a:rPr lang="es-EC" sz="1100" dirty="0">
                          <a:effectLst/>
                        </a:rPr>
                        <a:t> </a:t>
                      </a:r>
                      <a:endParaRPr lang="es-EC" sz="1200" dirty="0">
                        <a:effectLst/>
                        <a:latin typeface="Times New Roman" panose="02020603050405020304" pitchFamily="18" charset="0"/>
                        <a:ea typeface="Calibri" panose="020F0502020204030204" pitchFamily="34" charset="0"/>
                      </a:endParaRPr>
                    </a:p>
                  </a:txBody>
                  <a:tcPr marL="44450" marR="44450" marT="0" marB="0" anchor="ctr">
                    <a:solidFill>
                      <a:schemeClr val="accent2"/>
                    </a:solidFill>
                  </a:tcPr>
                </a:tc>
              </a:tr>
              <a:tr h="795892">
                <a:tc gridSpan="2">
                  <a:txBody>
                    <a:bodyPr/>
                    <a:lstStyle/>
                    <a:p>
                      <a:pPr>
                        <a:lnSpc>
                          <a:spcPct val="200000"/>
                        </a:lnSpc>
                        <a:spcAft>
                          <a:spcPts val="0"/>
                        </a:spcAft>
                      </a:pPr>
                      <a:r>
                        <a:rPr lang="es-EC" sz="1100" dirty="0">
                          <a:effectLst/>
                        </a:rPr>
                        <a:t> </a:t>
                      </a:r>
                      <a:endParaRPr lang="es-EC" sz="1200" dirty="0">
                        <a:effectLst/>
                        <a:latin typeface="Times New Roman" panose="02020603050405020304" pitchFamily="18" charset="0"/>
                        <a:ea typeface="Calibri" panose="020F0502020204030204" pitchFamily="34" charset="0"/>
                      </a:endParaRPr>
                    </a:p>
                  </a:txBody>
                  <a:tcPr marL="44450" marR="44450" marT="0" marB="0" anchor="ctr"/>
                </a:tc>
                <a:tc hMerge="1">
                  <a:txBody>
                    <a:bodyPr/>
                    <a:lstStyle/>
                    <a:p>
                      <a:endParaRPr lang="es-EC"/>
                    </a:p>
                  </a:txBody>
                  <a:tcPr/>
                </a:tc>
                <a:tc>
                  <a:txBody>
                    <a:bodyPr/>
                    <a:lstStyle/>
                    <a:p>
                      <a:pPr algn="ctr">
                        <a:lnSpc>
                          <a:spcPct val="200000"/>
                        </a:lnSpc>
                        <a:spcAft>
                          <a:spcPts val="0"/>
                        </a:spcAft>
                      </a:pPr>
                      <a:r>
                        <a:rPr lang="es-EC" sz="1100">
                          <a:effectLst/>
                        </a:rPr>
                        <a:t>Frecuencia</a:t>
                      </a:r>
                      <a:endParaRPr lang="es-EC"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ctr">
                        <a:lnSpc>
                          <a:spcPct val="200000"/>
                        </a:lnSpc>
                        <a:spcAft>
                          <a:spcPts val="0"/>
                        </a:spcAft>
                      </a:pPr>
                      <a:r>
                        <a:rPr lang="es-EC" sz="1100">
                          <a:effectLst/>
                        </a:rPr>
                        <a:t>Porcentaje</a:t>
                      </a:r>
                      <a:endParaRPr lang="es-EC"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ctr">
                        <a:lnSpc>
                          <a:spcPct val="200000"/>
                        </a:lnSpc>
                        <a:spcAft>
                          <a:spcPts val="0"/>
                        </a:spcAft>
                      </a:pPr>
                      <a:r>
                        <a:rPr lang="es-EC" sz="1100">
                          <a:effectLst/>
                        </a:rPr>
                        <a:t>Porcentaje válido</a:t>
                      </a:r>
                      <a:endParaRPr lang="es-EC"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ctr">
                        <a:lnSpc>
                          <a:spcPct val="200000"/>
                        </a:lnSpc>
                        <a:spcAft>
                          <a:spcPts val="0"/>
                        </a:spcAft>
                      </a:pPr>
                      <a:r>
                        <a:rPr lang="es-EC" sz="1100">
                          <a:effectLst/>
                        </a:rPr>
                        <a:t>Porcentaje acumulado</a:t>
                      </a:r>
                      <a:endParaRPr lang="es-EC" sz="1200">
                        <a:effectLst/>
                        <a:latin typeface="Times New Roman" panose="02020603050405020304" pitchFamily="18" charset="0"/>
                        <a:ea typeface="Calibri" panose="020F0502020204030204" pitchFamily="34" charset="0"/>
                      </a:endParaRPr>
                    </a:p>
                  </a:txBody>
                  <a:tcPr marL="44450" marR="44450" marT="0" marB="0" anchor="ctr"/>
                </a:tc>
              </a:tr>
              <a:tr h="366822">
                <a:tc>
                  <a:txBody>
                    <a:bodyPr/>
                    <a:lstStyle/>
                    <a:p>
                      <a:pPr>
                        <a:lnSpc>
                          <a:spcPct val="200000"/>
                        </a:lnSpc>
                        <a:spcAft>
                          <a:spcPts val="0"/>
                        </a:spcAft>
                      </a:pPr>
                      <a:r>
                        <a:rPr lang="es-EC" sz="1100">
                          <a:effectLst/>
                        </a:rPr>
                        <a:t>Generación Y</a:t>
                      </a:r>
                      <a:endParaRPr lang="es-EC"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200000"/>
                        </a:lnSpc>
                        <a:spcAft>
                          <a:spcPts val="0"/>
                        </a:spcAft>
                      </a:pPr>
                      <a:r>
                        <a:rPr lang="es-EC" sz="1100">
                          <a:effectLst/>
                        </a:rPr>
                        <a:t>18-32</a:t>
                      </a:r>
                      <a:endParaRPr lang="es-EC"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rPr>
                        <a:t>169</a:t>
                      </a:r>
                      <a:endParaRPr lang="es-EC" sz="1200">
                        <a:effectLst/>
                        <a:latin typeface="Times New Roman" panose="02020603050405020304" pitchFamily="18" charset="0"/>
                        <a:ea typeface="Calibri" panose="020F0502020204030204" pitchFamily="34" charset="0"/>
                      </a:endParaRPr>
                    </a:p>
                  </a:txBody>
                  <a:tcPr marL="44450" marR="44450" marT="0" marB="0"/>
                </a:tc>
                <a:tc>
                  <a:txBody>
                    <a:bodyPr/>
                    <a:lstStyle/>
                    <a:p>
                      <a:pPr algn="r">
                        <a:lnSpc>
                          <a:spcPct val="200000"/>
                        </a:lnSpc>
                        <a:spcAft>
                          <a:spcPts val="0"/>
                        </a:spcAft>
                      </a:pPr>
                      <a:r>
                        <a:rPr lang="es-EC" sz="1100">
                          <a:effectLst/>
                        </a:rPr>
                        <a:t>34,7</a:t>
                      </a:r>
                      <a:endParaRPr lang="es-EC"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r">
                        <a:lnSpc>
                          <a:spcPct val="200000"/>
                        </a:lnSpc>
                        <a:spcAft>
                          <a:spcPts val="0"/>
                        </a:spcAft>
                      </a:pPr>
                      <a:r>
                        <a:rPr lang="es-EC" sz="1100">
                          <a:effectLst/>
                        </a:rPr>
                        <a:t>34,7</a:t>
                      </a:r>
                      <a:endParaRPr lang="es-EC"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r">
                        <a:lnSpc>
                          <a:spcPct val="200000"/>
                        </a:lnSpc>
                        <a:spcAft>
                          <a:spcPts val="0"/>
                        </a:spcAft>
                      </a:pPr>
                      <a:r>
                        <a:rPr lang="es-EC" sz="1100">
                          <a:effectLst/>
                        </a:rPr>
                        <a:t>34,7</a:t>
                      </a:r>
                      <a:endParaRPr lang="es-EC" sz="1200">
                        <a:effectLst/>
                        <a:latin typeface="Times New Roman" panose="02020603050405020304" pitchFamily="18" charset="0"/>
                        <a:ea typeface="Calibri" panose="020F0502020204030204" pitchFamily="34" charset="0"/>
                      </a:endParaRPr>
                    </a:p>
                  </a:txBody>
                  <a:tcPr marL="44450" marR="44450" marT="0" marB="0" anchor="b"/>
                </a:tc>
              </a:tr>
              <a:tr h="366822">
                <a:tc>
                  <a:txBody>
                    <a:bodyPr/>
                    <a:lstStyle/>
                    <a:p>
                      <a:pPr>
                        <a:lnSpc>
                          <a:spcPct val="200000"/>
                        </a:lnSpc>
                        <a:spcAft>
                          <a:spcPts val="0"/>
                        </a:spcAft>
                      </a:pPr>
                      <a:r>
                        <a:rPr lang="es-EC" sz="1100">
                          <a:effectLst/>
                        </a:rPr>
                        <a:t>Generación X</a:t>
                      </a:r>
                      <a:endParaRPr lang="es-EC"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200000"/>
                        </a:lnSpc>
                        <a:spcAft>
                          <a:spcPts val="0"/>
                        </a:spcAft>
                      </a:pPr>
                      <a:r>
                        <a:rPr lang="es-EC" sz="1100">
                          <a:effectLst/>
                        </a:rPr>
                        <a:t>33-49</a:t>
                      </a:r>
                      <a:endParaRPr lang="es-EC"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rPr>
                        <a:t>298</a:t>
                      </a:r>
                      <a:endParaRPr lang="es-EC" sz="1200">
                        <a:effectLst/>
                        <a:latin typeface="Times New Roman" panose="02020603050405020304" pitchFamily="18" charset="0"/>
                        <a:ea typeface="Calibri" panose="020F0502020204030204" pitchFamily="34" charset="0"/>
                      </a:endParaRPr>
                    </a:p>
                  </a:txBody>
                  <a:tcPr marL="44450" marR="44450" marT="0" marB="0"/>
                </a:tc>
                <a:tc>
                  <a:txBody>
                    <a:bodyPr/>
                    <a:lstStyle/>
                    <a:p>
                      <a:pPr algn="r">
                        <a:lnSpc>
                          <a:spcPct val="200000"/>
                        </a:lnSpc>
                        <a:spcAft>
                          <a:spcPts val="0"/>
                        </a:spcAft>
                      </a:pPr>
                      <a:r>
                        <a:rPr lang="es-EC" sz="1100">
                          <a:effectLst/>
                        </a:rPr>
                        <a:t>61,2</a:t>
                      </a:r>
                      <a:endParaRPr lang="es-EC"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r">
                        <a:lnSpc>
                          <a:spcPct val="200000"/>
                        </a:lnSpc>
                        <a:spcAft>
                          <a:spcPts val="0"/>
                        </a:spcAft>
                      </a:pPr>
                      <a:r>
                        <a:rPr lang="es-EC" sz="1100">
                          <a:effectLst/>
                        </a:rPr>
                        <a:t>61,2</a:t>
                      </a:r>
                      <a:endParaRPr lang="es-EC"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r">
                        <a:lnSpc>
                          <a:spcPct val="200000"/>
                        </a:lnSpc>
                        <a:spcAft>
                          <a:spcPts val="0"/>
                        </a:spcAft>
                      </a:pPr>
                      <a:r>
                        <a:rPr lang="es-EC" sz="1100">
                          <a:effectLst/>
                        </a:rPr>
                        <a:t>95,9</a:t>
                      </a:r>
                      <a:endParaRPr lang="es-EC" sz="1200">
                        <a:effectLst/>
                        <a:latin typeface="Times New Roman" panose="02020603050405020304" pitchFamily="18" charset="0"/>
                        <a:ea typeface="Calibri" panose="020F0502020204030204" pitchFamily="34" charset="0"/>
                      </a:endParaRPr>
                    </a:p>
                  </a:txBody>
                  <a:tcPr marL="44450" marR="44450" marT="0" marB="0" anchor="b"/>
                </a:tc>
              </a:tr>
              <a:tr h="366822">
                <a:tc>
                  <a:txBody>
                    <a:bodyPr/>
                    <a:lstStyle/>
                    <a:p>
                      <a:pPr>
                        <a:lnSpc>
                          <a:spcPct val="200000"/>
                        </a:lnSpc>
                        <a:spcAft>
                          <a:spcPts val="0"/>
                        </a:spcAft>
                      </a:pPr>
                      <a:r>
                        <a:rPr lang="es-EC" sz="1100">
                          <a:effectLst/>
                        </a:rPr>
                        <a:t>Baby Bommers</a:t>
                      </a:r>
                      <a:endParaRPr lang="es-EC"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200000"/>
                        </a:lnSpc>
                        <a:spcAft>
                          <a:spcPts val="0"/>
                        </a:spcAft>
                      </a:pPr>
                      <a:r>
                        <a:rPr lang="es-EC" sz="1100">
                          <a:effectLst/>
                        </a:rPr>
                        <a:t>50-68</a:t>
                      </a:r>
                      <a:endParaRPr lang="es-EC"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r">
                        <a:lnSpc>
                          <a:spcPct val="200000"/>
                        </a:lnSpc>
                        <a:spcAft>
                          <a:spcPts val="0"/>
                        </a:spcAft>
                      </a:pPr>
                      <a:r>
                        <a:rPr lang="es-EC" sz="1100">
                          <a:effectLst/>
                        </a:rPr>
                        <a:t>20</a:t>
                      </a:r>
                      <a:endParaRPr lang="es-EC" sz="1200">
                        <a:effectLst/>
                        <a:latin typeface="Times New Roman" panose="02020603050405020304" pitchFamily="18" charset="0"/>
                        <a:ea typeface="Calibri" panose="020F0502020204030204" pitchFamily="34" charset="0"/>
                      </a:endParaRPr>
                    </a:p>
                  </a:txBody>
                  <a:tcPr marL="44450" marR="44450" marT="0" marB="0"/>
                </a:tc>
                <a:tc>
                  <a:txBody>
                    <a:bodyPr/>
                    <a:lstStyle/>
                    <a:p>
                      <a:pPr algn="r">
                        <a:lnSpc>
                          <a:spcPct val="200000"/>
                        </a:lnSpc>
                        <a:spcAft>
                          <a:spcPts val="0"/>
                        </a:spcAft>
                      </a:pPr>
                      <a:r>
                        <a:rPr lang="es-EC" sz="1100">
                          <a:effectLst/>
                        </a:rPr>
                        <a:t>4,1</a:t>
                      </a:r>
                      <a:endParaRPr lang="es-EC"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r">
                        <a:lnSpc>
                          <a:spcPct val="200000"/>
                        </a:lnSpc>
                        <a:spcAft>
                          <a:spcPts val="0"/>
                        </a:spcAft>
                      </a:pPr>
                      <a:r>
                        <a:rPr lang="es-EC" sz="1100">
                          <a:effectLst/>
                        </a:rPr>
                        <a:t>4,1</a:t>
                      </a:r>
                      <a:endParaRPr lang="es-EC"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r">
                        <a:lnSpc>
                          <a:spcPct val="200000"/>
                        </a:lnSpc>
                        <a:spcAft>
                          <a:spcPts val="0"/>
                        </a:spcAft>
                      </a:pPr>
                      <a:r>
                        <a:rPr lang="es-EC" sz="1100">
                          <a:effectLst/>
                        </a:rPr>
                        <a:t>100,0</a:t>
                      </a:r>
                      <a:endParaRPr lang="es-EC" sz="1200">
                        <a:effectLst/>
                        <a:latin typeface="Times New Roman" panose="02020603050405020304" pitchFamily="18" charset="0"/>
                        <a:ea typeface="Calibri" panose="020F0502020204030204" pitchFamily="34" charset="0"/>
                      </a:endParaRPr>
                    </a:p>
                  </a:txBody>
                  <a:tcPr marL="44450" marR="44450" marT="0" marB="0" anchor="b"/>
                </a:tc>
              </a:tr>
              <a:tr h="366822">
                <a:tc>
                  <a:txBody>
                    <a:bodyPr/>
                    <a:lstStyle/>
                    <a:p>
                      <a:pPr algn="ctr">
                        <a:lnSpc>
                          <a:spcPct val="200000"/>
                        </a:lnSpc>
                        <a:spcAft>
                          <a:spcPts val="0"/>
                        </a:spcAft>
                      </a:pPr>
                      <a:r>
                        <a:rPr lang="es-EC" sz="1100" dirty="0">
                          <a:effectLst/>
                        </a:rPr>
                        <a:t>Total</a:t>
                      </a:r>
                      <a:endParaRPr lang="es-EC" sz="1200" dirty="0">
                        <a:effectLst/>
                        <a:latin typeface="Times New Roman" panose="02020603050405020304" pitchFamily="18" charset="0"/>
                        <a:ea typeface="Calibri" panose="020F0502020204030204" pitchFamily="34" charset="0"/>
                      </a:endParaRPr>
                    </a:p>
                  </a:txBody>
                  <a:tcPr marL="44450" marR="44450" marT="0" marB="0" anchor="b"/>
                </a:tc>
                <a:tc>
                  <a:txBody>
                    <a:bodyPr/>
                    <a:lstStyle/>
                    <a:p>
                      <a:pPr>
                        <a:lnSpc>
                          <a:spcPct val="107000"/>
                        </a:lnSpc>
                      </a:pPr>
                      <a:endParaRPr lang="es-EC" sz="1200">
                        <a:effectLst/>
                        <a:latin typeface="Times New Roman" panose="02020603050405020304" pitchFamily="18" charset="0"/>
                      </a:endParaRPr>
                    </a:p>
                  </a:txBody>
                  <a:tcPr marL="44450" marR="44450" marT="0" marB="0"/>
                </a:tc>
                <a:tc>
                  <a:txBody>
                    <a:bodyPr/>
                    <a:lstStyle/>
                    <a:p>
                      <a:pPr algn="r">
                        <a:lnSpc>
                          <a:spcPct val="200000"/>
                        </a:lnSpc>
                        <a:spcAft>
                          <a:spcPts val="0"/>
                        </a:spcAft>
                      </a:pPr>
                      <a:r>
                        <a:rPr lang="es-EC" sz="1100">
                          <a:effectLst/>
                        </a:rPr>
                        <a:t>487</a:t>
                      </a:r>
                      <a:endParaRPr lang="es-EC"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r">
                        <a:lnSpc>
                          <a:spcPct val="200000"/>
                        </a:lnSpc>
                        <a:spcAft>
                          <a:spcPts val="0"/>
                        </a:spcAft>
                      </a:pPr>
                      <a:r>
                        <a:rPr lang="es-EC" sz="1100" dirty="0">
                          <a:effectLst/>
                        </a:rPr>
                        <a:t>100</a:t>
                      </a:r>
                      <a:endParaRPr lang="es-EC" sz="1200" dirty="0">
                        <a:effectLst/>
                        <a:latin typeface="Times New Roman" panose="02020603050405020304" pitchFamily="18" charset="0"/>
                        <a:ea typeface="Calibri" panose="020F0502020204030204" pitchFamily="34" charset="0"/>
                      </a:endParaRPr>
                    </a:p>
                  </a:txBody>
                  <a:tcPr marL="44450" marR="44450" marT="0" marB="0" anchor="b"/>
                </a:tc>
                <a:tc>
                  <a:txBody>
                    <a:bodyPr/>
                    <a:lstStyle/>
                    <a:p>
                      <a:pPr algn="r">
                        <a:lnSpc>
                          <a:spcPct val="200000"/>
                        </a:lnSpc>
                        <a:spcAft>
                          <a:spcPts val="0"/>
                        </a:spcAft>
                      </a:pPr>
                      <a:r>
                        <a:rPr lang="es-EC" sz="1100">
                          <a:effectLst/>
                        </a:rPr>
                        <a:t>100,0</a:t>
                      </a:r>
                      <a:endParaRPr lang="es-EC"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nSpc>
                          <a:spcPct val="200000"/>
                        </a:lnSpc>
                        <a:spcAft>
                          <a:spcPts val="0"/>
                        </a:spcAft>
                      </a:pPr>
                      <a:r>
                        <a:rPr lang="es-EC" sz="1100" dirty="0">
                          <a:effectLst/>
                        </a:rPr>
                        <a:t> </a:t>
                      </a:r>
                      <a:endParaRPr lang="es-EC" sz="1200" dirty="0">
                        <a:effectLst/>
                        <a:latin typeface="Times New Roman" panose="02020603050405020304" pitchFamily="18" charset="0"/>
                        <a:ea typeface="Calibri" panose="020F0502020204030204" pitchFamily="34" charset="0"/>
                      </a:endParaRPr>
                    </a:p>
                  </a:txBody>
                  <a:tcPr marL="44450" marR="44450" marT="0" marB="0" anchor="b"/>
                </a:tc>
              </a:tr>
            </a:tbl>
          </a:graphicData>
        </a:graphic>
      </p:graphicFrame>
      <p:pic>
        <p:nvPicPr>
          <p:cNvPr id="7" name="Imagen 6"/>
          <p:cNvPicPr/>
          <p:nvPr/>
        </p:nvPicPr>
        <p:blipFill rotWithShape="1">
          <a:blip r:embed="rId2"/>
          <a:srcRect l="5449" t="22609" b="11713"/>
          <a:stretch/>
        </p:blipFill>
        <p:spPr bwMode="auto">
          <a:xfrm>
            <a:off x="6784343" y="1571223"/>
            <a:ext cx="4793764" cy="1678648"/>
          </a:xfrm>
          <a:prstGeom prst="rect">
            <a:avLst/>
          </a:prstGeom>
          <a:ln>
            <a:noFill/>
          </a:ln>
          <a:extLst>
            <a:ext uri="{53640926-AAD7-44D8-BBD7-CCE9431645EC}">
              <a14:shadowObscured xmlns:a14="http://schemas.microsoft.com/office/drawing/2010/main"/>
            </a:ext>
          </a:extLst>
        </p:spPr>
      </p:pic>
      <p:graphicFrame>
        <p:nvGraphicFramePr>
          <p:cNvPr id="8" name="Gráfico 7"/>
          <p:cNvGraphicFramePr>
            <a:graphicFrameLocks/>
          </p:cNvGraphicFramePr>
          <p:nvPr>
            <p:extLst>
              <p:ext uri="{D42A27DB-BD31-4B8C-83A1-F6EECF244321}">
                <p14:modId xmlns:p14="http://schemas.microsoft.com/office/powerpoint/2010/main" val="2601454091"/>
              </p:ext>
            </p:extLst>
          </p:nvPr>
        </p:nvGraphicFramePr>
        <p:xfrm>
          <a:off x="6684136" y="3552286"/>
          <a:ext cx="4703612" cy="29359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66497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TM04033919[[fn=Circuito]]</Template>
  <TotalTime>1004</TotalTime>
  <Words>4455</Words>
  <Application>Microsoft Office PowerPoint</Application>
  <PresentationFormat>Panorámica</PresentationFormat>
  <Paragraphs>1500</Paragraphs>
  <Slides>47</Slides>
  <Notes>0</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47</vt:i4>
      </vt:variant>
    </vt:vector>
  </HeadingPairs>
  <TitlesOfParts>
    <vt:vector size="59" baseType="lpstr">
      <vt:lpstr>Gulim</vt:lpstr>
      <vt:lpstr>Arial</vt:lpstr>
      <vt:lpstr>Bookman Old Style</vt:lpstr>
      <vt:lpstr>Calibri</vt:lpstr>
      <vt:lpstr>Cambria Math</vt:lpstr>
      <vt:lpstr>Rockwell</vt:lpstr>
      <vt:lpstr>Symbol</vt:lpstr>
      <vt:lpstr>Times New Roman</vt:lpstr>
      <vt:lpstr>Trebuchet MS</vt:lpstr>
      <vt:lpstr>Tw Cen MT</vt:lpstr>
      <vt:lpstr>Circuito</vt:lpstr>
      <vt:lpstr>Dibujo de Microsoft Visio</vt:lpstr>
      <vt:lpstr>DEPARTAMENTO DE CIENCIAS ECONÓMICAS, ADMINISTRATIVAS Y DEL COMERCIO </vt:lpstr>
      <vt:lpstr>Capitulo I Árbol de problemas </vt:lpstr>
      <vt:lpstr>Objetivos </vt:lpstr>
      <vt:lpstr>Hipótesis </vt:lpstr>
      <vt:lpstr>Capitulo ii</vt:lpstr>
      <vt:lpstr>Presentación de PowerPoint</vt:lpstr>
      <vt:lpstr>Capitulo IIi</vt:lpstr>
      <vt:lpstr>Población y muestra </vt:lpstr>
      <vt:lpstr>Capitulo Iv </vt:lpstr>
      <vt:lpstr>Presentación de PowerPoint</vt:lpstr>
      <vt:lpstr>Presentación de PowerPoint</vt:lpstr>
      <vt:lpstr>Presentación de PowerPoint</vt:lpstr>
      <vt:lpstr>Análisis univariado  </vt:lpstr>
      <vt:lpstr>Análisis univariado</vt:lpstr>
      <vt:lpstr>Análisis univariado</vt:lpstr>
      <vt:lpstr>Análisis univariado</vt:lpstr>
      <vt:lpstr>Análisis univariado</vt:lpstr>
      <vt:lpstr>Análisis univariado</vt:lpstr>
      <vt:lpstr>Análisis univariado</vt:lpstr>
      <vt:lpstr>Análisis univariado</vt:lpstr>
      <vt:lpstr>Análisis univariado</vt:lpstr>
      <vt:lpstr>Análisis univariado</vt:lpstr>
      <vt:lpstr>Análisis univariado</vt:lpstr>
      <vt:lpstr>Análisis univariado</vt:lpstr>
      <vt:lpstr>Análisis univariado</vt:lpstr>
      <vt:lpstr>Análisis univariado</vt:lpstr>
      <vt:lpstr>Análisis univariado</vt:lpstr>
      <vt:lpstr>Análisis univariado</vt:lpstr>
      <vt:lpstr>Análisis univariado</vt:lpstr>
      <vt:lpstr>Análisis univariado</vt:lpstr>
      <vt:lpstr>Análisis univariado</vt:lpstr>
      <vt:lpstr>Análisis univariado</vt:lpstr>
      <vt:lpstr>Análisis bivariado</vt:lpstr>
      <vt:lpstr>Análisis bivariado</vt:lpstr>
      <vt:lpstr>Análisis bivariado</vt:lpstr>
      <vt:lpstr>Análisis bivariado</vt:lpstr>
      <vt:lpstr>Análisis bivariado</vt:lpstr>
      <vt:lpstr>Análisis bivariado</vt:lpstr>
      <vt:lpstr>Análisis bivariado</vt:lpstr>
      <vt:lpstr>Análisis bivariado</vt:lpstr>
      <vt:lpstr>Capitulo V</vt:lpstr>
      <vt:lpstr>desarrollo de la propuesta </vt:lpstr>
      <vt:lpstr>Presentación de PowerPoint</vt:lpstr>
      <vt:lpstr>Presentación de PowerPoint</vt:lpstr>
      <vt:lpstr>Conclusiones</vt:lpstr>
      <vt:lpstr>Recomendaciones</vt:lpstr>
      <vt:lpstr>Muchas Gracias  por su  atención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ECONOMICAS, ADMINISTRATIVAS Y DE COMERCIO</dc:title>
  <dc:creator>Usuario</dc:creator>
  <cp:lastModifiedBy>Usuario</cp:lastModifiedBy>
  <cp:revision>85</cp:revision>
  <dcterms:created xsi:type="dcterms:W3CDTF">2021-03-15T16:30:02Z</dcterms:created>
  <dcterms:modified xsi:type="dcterms:W3CDTF">2021-03-22T20:26:55Z</dcterms:modified>
</cp:coreProperties>
</file>